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 id="2147483668" r:id="rId3"/>
    <p:sldMasterId id="2147483669" r:id="rId4"/>
    <p:sldMasterId id="2147483670" r:id="rId5"/>
    <p:sldMasterId id="2147483671" r:id="rId6"/>
  </p:sldMasterIdLst>
  <p:notesMasterIdLst>
    <p:notesMasterId r:id="rId224"/>
  </p:notesMasterIdLst>
  <p:handoutMasterIdLst>
    <p:handoutMasterId r:id="rId225"/>
  </p:handoutMasterIdLst>
  <p:sldIdLst>
    <p:sldId id="256" r:id="rId7"/>
    <p:sldId id="257" r:id="rId8"/>
    <p:sldId id="258" r:id="rId9"/>
    <p:sldId id="259" r:id="rId10"/>
    <p:sldId id="260" r:id="rId11"/>
    <p:sldId id="472" r:id="rId12"/>
    <p:sldId id="473"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74" r:id="rId213"/>
    <p:sldId id="462" r:id="rId214"/>
    <p:sldId id="463" r:id="rId215"/>
    <p:sldId id="464" r:id="rId216"/>
    <p:sldId id="465" r:id="rId217"/>
    <p:sldId id="466" r:id="rId218"/>
    <p:sldId id="467" r:id="rId219"/>
    <p:sldId id="468" r:id="rId220"/>
    <p:sldId id="469" r:id="rId221"/>
    <p:sldId id="470" r:id="rId222"/>
    <p:sldId id="471" r:id="rId223"/>
  </p:sldIdLst>
  <p:sldSz cx="9144000" cy="5143500" type="screen16x9"/>
  <p:notesSz cx="6858000" cy="9144000"/>
  <p:embeddedFontLst>
    <p:embeddedFont>
      <p:font typeface="Calibri" pitchFamily="34" charset="0"/>
      <p:regular r:id="rId226"/>
      <p:bold r:id="rId227"/>
      <p:italic r:id="rId228"/>
      <p:boldItalic r:id="rId229"/>
    </p:embeddedFont>
    <p:embeddedFont>
      <p:font typeface="Galdeano" charset="0"/>
      <p:regular r:id="rId230"/>
    </p:embeddedFont>
    <p:embeddedFont>
      <p:font typeface="Questrial" charset="0"/>
      <p:regular r:id="rId231"/>
    </p:embeddedFont>
    <p:embeddedFont>
      <p:font typeface="Quattrocento Sans" charset="0"/>
      <p:regular r:id="rId232"/>
      <p:bold r:id="rId233"/>
      <p:italic r:id="rId234"/>
      <p:boldItalic r:id="rId235"/>
    </p:embeddedFont>
    <p:embeddedFont>
      <p:font typeface="Raleway" charset="0"/>
      <p:regular r:id="rId236"/>
      <p:bold r:id="rId237"/>
      <p:italic r:id="rId238"/>
      <p:boldItalic r:id="rId239"/>
    </p:embeddedFont>
    <p:embeddedFont>
      <p:font typeface="Lato" charset="0"/>
      <p:regular r:id="rId240"/>
      <p:bold r:id="rId241"/>
      <p:italic r:id="rId242"/>
      <p:boldItalic r:id="rId2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6551686C-7E57-47C0-997B-86BC1B3A9DCA}">
  <a:tblStyle styleId="{6551686C-7E57-47C0-997B-86BC1B3A9DCA}"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 styleId="{59CE741B-3C90-4924-B6D5-1F12B6C26296}" styleName="Table_1"/>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3" autoAdjust="0"/>
    <p:restoredTop sz="94660"/>
  </p:normalViewPr>
  <p:slideViewPr>
    <p:cSldViewPr>
      <p:cViewPr varScale="1">
        <p:scale>
          <a:sx n="83" d="100"/>
          <a:sy n="83" d="100"/>
        </p:scale>
        <p:origin x="-84" y="-24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font" Target="fonts/font1.fntdata"/><Relationship Id="rId247" Type="http://schemas.openxmlformats.org/officeDocument/2006/relationships/tableStyles" Target="tableStyle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font" Target="fonts/font12.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font" Target="fonts/font2.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slide" Target="slides/slide21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3" Type="http://schemas.openxmlformats.org/officeDocument/2006/relationships/font" Target="fonts/font8.fntdata"/><Relationship Id="rId238" Type="http://schemas.openxmlformats.org/officeDocument/2006/relationships/font" Target="fonts/font13.fntdata"/><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font" Target="fonts/font3.fntdata"/><Relationship Id="rId244"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font" Target="fonts/font9.fntdata"/><Relationship Id="rId239"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font" Target="fonts/font4.fntdata"/><Relationship Id="rId19" Type="http://schemas.openxmlformats.org/officeDocument/2006/relationships/slide" Target="slides/slide13.xml"/><Relationship Id="rId224" Type="http://schemas.openxmlformats.org/officeDocument/2006/relationships/notesMaster" Target="notesMasters/notesMaster1.xml"/><Relationship Id="rId240" Type="http://schemas.openxmlformats.org/officeDocument/2006/relationships/font" Target="fonts/font15.fntdata"/><Relationship Id="rId245" Type="http://schemas.openxmlformats.org/officeDocument/2006/relationships/viewProps" Target="viewProps.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slideMaster" Target="slideMasters/slideMaster3.xml"/><Relationship Id="rId214" Type="http://schemas.openxmlformats.org/officeDocument/2006/relationships/slide" Target="slides/slide208.xml"/><Relationship Id="rId230" Type="http://schemas.openxmlformats.org/officeDocument/2006/relationships/font" Target="fonts/font5.fntdata"/><Relationship Id="rId235" Type="http://schemas.openxmlformats.org/officeDocument/2006/relationships/font" Target="fonts/font10.fntdata"/><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handoutMaster" Target="handoutMasters/handoutMaster1.xml"/><Relationship Id="rId241" Type="http://schemas.openxmlformats.org/officeDocument/2006/relationships/font" Target="fonts/font16.fntdata"/><Relationship Id="rId246"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font" Target="fonts/font11.fntdata"/><Relationship Id="rId26" Type="http://schemas.openxmlformats.org/officeDocument/2006/relationships/slide" Target="slides/slide20.xml"/><Relationship Id="rId231" Type="http://schemas.openxmlformats.org/officeDocument/2006/relationships/font" Target="fonts/font6.fntdata"/><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font" Target="fonts/font17.fntdata"/><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font" Target="fonts/font7.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20E88-7EDE-48D3-95BA-5B88AA276386}" type="datetimeFigureOut">
              <a:rPr lang="en-US" smtClean="0"/>
              <a:pPr/>
              <a:t>3/9/2016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AB0AE7-D833-4DAB-8939-0B5A75F2DBB1}" type="slidenum">
              <a:rPr lang="en-US" smtClean="0"/>
              <a:pPr/>
              <a:t>‹#›</a:t>
            </a:fld>
            <a:endParaRPr lang="en-US"/>
          </a:p>
        </p:txBody>
      </p:sp>
    </p:spTree>
    <p:extLst>
      <p:ext uri="{BB962C8B-B14F-4D97-AF65-F5344CB8AC3E}">
        <p14:creationId xmlns:p14="http://schemas.microsoft.com/office/powerpoint/2010/main" xmlns="" val="2964513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xmlns="" val="16747173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v=onepage&amp;q&amp;f=fals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en.wikipedia.org/wiki/Apple_Inc." TargetMode="External"/><Relationship Id="rId7" Type="http://schemas.openxmlformats.org/officeDocument/2006/relationships/hyperlink" Target="https://en.wikipedia.org/wiki/Central_processing_unit"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en.wikipedia.org/wiki/Mobile_device" TargetMode="External"/><Relationship Id="rId5" Type="http://schemas.openxmlformats.org/officeDocument/2006/relationships/hyperlink" Target="https://en.wikipedia.org/wiki/System_in_package" TargetMode="External"/><Relationship Id="rId4" Type="http://schemas.openxmlformats.org/officeDocument/2006/relationships/hyperlink" Target="https://en.wikipedia.org/wiki/System_on_a_chip"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53" name="Shape 8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59" name="Shape 8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66" name="Shape 8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72" name="Shape 8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78" name="Shape 8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84" name="Shape 8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90" name="Shape 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Shape 9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02" name="Shape 9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10" name="Shape 9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Shape 9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6" name="Shape 9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http://www.economist.com/blogs/graphicdetail/2016/01/daily-chart-20</a:t>
            </a:r>
          </a:p>
        </p:txBody>
      </p:sp>
      <p:sp>
        <p:nvSpPr>
          <p:cNvPr id="917" name="Shape 917"/>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111</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24" name="Shape 9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30" name="Shape 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36" name="Shape 9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42" name="Shape 9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49" name="Shape 9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http://www.marketwatch.com/story/apple-vs-the-fbi-a-complete-guide-2016-02-20</a:t>
            </a:r>
          </a:p>
        </p:txBody>
      </p:sp>
      <p:sp>
        <p:nvSpPr>
          <p:cNvPr id="950" name="Shape 950"/>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116</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956" name="Shape 9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63" name="Shape 9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69" name="Shape 9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75" name="Shape 2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76" name="Shape 9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1" name="Shape 9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 sz="1800" b="0" i="0" u="none" strike="noStrike" cap="none">
                <a:solidFill>
                  <a:srgbClr val="000000"/>
                </a:solidFill>
                <a:latin typeface="Calibri"/>
                <a:ea typeface="Calibri"/>
                <a:cs typeface="Calibri"/>
                <a:sym typeface="Calibri"/>
              </a:rPr>
              <a:t>In millions</a:t>
            </a:r>
          </a:p>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Number of shares in thousands</a:t>
            </a:r>
          </a:p>
        </p:txBody>
      </p:sp>
      <p:sp>
        <p:nvSpPr>
          <p:cNvPr id="982" name="Shape 982"/>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121</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989" name="Shape 9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996" name="Shape 9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02" name="Shape 10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09" name="Shape 10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15" name="Shape 10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21" name="Shape 1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http://markets.ft.com/research/Markets/Tearsheets/Forecasts?s=AAPL:NSQ</a:t>
            </a:r>
          </a:p>
        </p:txBody>
      </p:sp>
      <p:sp>
        <p:nvSpPr>
          <p:cNvPr id="1029" name="Shape 1029"/>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128</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5" name="Shape 10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36" name="Shape 1036"/>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129</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42" name="Shape 10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48" name="Shape 10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54" name="Shape 10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60" name="Shape 10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66" name="Shape 10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72" name="Shape 10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080" name="Shape 10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88" name="Shape 10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096" name="Shape 10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04" name="Shape 11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87" name="Shape 2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10" name="Shape 1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16" name="Shape 11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22" name="Shape 11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28" name="Shape 1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34" name="Shape 11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41" name="Shape 1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48" name="Shape 1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55" name="Shape 11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62" name="Shape 11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69" name="Shape 11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93" name="Shape 2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75" name="Shape 1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83" name="Shape 11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Shape 119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193" name="Shape 1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09" name="Shape 120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http://windows.microsoft.com/en-ca/windows-8/whats-new</a:t>
            </a:r>
          </a:p>
        </p:txBody>
      </p:sp>
      <p:sp>
        <p:nvSpPr>
          <p:cNvPr id="1210" name="Shape 1210"/>
          <p:cNvSpPr txBox="1"/>
          <p:nvPr/>
        </p:nvSpPr>
        <p:spPr>
          <a:xfrm>
            <a:off x="3884612" y="8685210"/>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154</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Shape 1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9" name="Shape 12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29" name="Shape 12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39" name="Shape 1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49" name="Shape 12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Shape 125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58" name="Shape 12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99" name="Shape 2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65" name="Shape 12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70" name="Shape 1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77" name="Shape 1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83" name="Shape 1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90" name="Shape 12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297" name="Shape 12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04" name="Shape 1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10" name="Shape 1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Shape 13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16" name="Shape 1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Shape 13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22" name="Shape 1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28" name="Shape 13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34" name="Shape 1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Shape 13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40" name="Shape 1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46" name="Shape 1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54" name="Shape 1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Shape 13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60" name="Shape 1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Shape 13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370" name="Shape 1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77" name="Shape 1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Shape 138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83" name="Shape 1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Shape 13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90" name="Shape 1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11" name="Shape 3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Shape 13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397" name="Shape 1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Shape 14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04" name="Shape 1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11" name="Shape 1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Shape 14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18" name="Shape 1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Shape 14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26" name="Shape 1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Shape 14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33" name="Shape 14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Shape 14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439" name="Shape 14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46" name="Shape 1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52" name="Shape 1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Shape 145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58" name="Shape 1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17" name="Shape 3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Shape 146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64" name="Shape 1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71" name="Shape 1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Shape 14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78" name="Shape 1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Shape 14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84" name="Shape 14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497" name="Shape 1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Shape 15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04" name="Shape 1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11" name="Shape 1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17" name="Shape 1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23" name="Shape 1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23" name="Shape 3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Shape 15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30" name="Shape 1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36" name="Shape 1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Shape 15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43" name="Shape 1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Shape 154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50" name="Shape 1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Shape 15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57" name="Shape 15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Shape 15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63" name="Shape 15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Shape 15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69" name="Shape 15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Shape 15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75" name="Shape 1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Shape 15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81" name="Shape 1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Shape 15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89" name="Shape 15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29" name="Shape 3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Shape 15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596" name="Shape 1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Shape 16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05" name="Shape 1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Shape 16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13" name="Shape 16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Shape 16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22" name="Shape 1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Shape 16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28" name="Shape 1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Shape 16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1634" name="Shape 1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Shape 16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41" name="Shape 1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35" name="Shape 3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42" name="Shape 3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55" name="Shape 3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61" name="Shape 3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67" name="Shape 3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100" b="0" i="0" u="none" strike="noStrike" cap="none">
              <a:solidFill>
                <a:schemeClr val="dk1"/>
              </a:solidFill>
              <a:latin typeface="Arial"/>
              <a:ea typeface="Arial"/>
              <a:cs typeface="Arial"/>
              <a:sym typeface="Arial"/>
            </a:endParaRPr>
          </a:p>
        </p:txBody>
      </p:sp>
      <p:sp>
        <p:nvSpPr>
          <p:cNvPr id="201" name="Shape 201"/>
          <p:cNvSpPr txBox="1">
            <a:spLocks noGrp="1"/>
          </p:cNvSpPr>
          <p:nvPr>
            <p:ph type="sldNum" idx="12"/>
          </p:nvPr>
        </p:nvSpPr>
        <p:spPr>
          <a:xfrm>
            <a:off x="3884612" y="8685213"/>
            <a:ext cx="2971799" cy="458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3</a:t>
            </a:fld>
            <a:endParaRPr lang="en"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85" name="Shape 3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394" name="Shape 3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00" name="Shape 4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06" name="Shape 40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13" name="Shape 4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20" name="Shape 4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32" name="Shape 4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38" name="Shape 4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44" name="Shape 4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0" name="Shape 4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56" name="Shape 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62" name="Shape 4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68" name="Shape 4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74" name="Shape 4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80" name="Shape 4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86" name="Shape 4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492" name="Shape 4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498" name="Shape 4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05" name="Shape 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17" name="Shape 5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29" name="Shape 52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35" name="Shape 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1" name="Shape 5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47" name="Shape 5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53" name="Shape 5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60" name="Shape 56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72" name="Shape 5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78" name="Shape 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2" name="Shape 5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3.28 EPS  3 months ending December 2015 translates to about $75.9 Billion revenue</a:t>
            </a:r>
          </a:p>
        </p:txBody>
      </p:sp>
      <p:sp>
        <p:nvSpPr>
          <p:cNvPr id="593" name="Shape 593"/>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63</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599" name="Shape 5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11" name="Shape 6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17" name="Shape 6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DO: APPLE vs. S&amp;P 500 Index, the S&amp;P Information Tech Index and Dow Jones US Tech Index</a:t>
            </a:r>
          </a:p>
        </p:txBody>
      </p:sp>
      <p:sp>
        <p:nvSpPr>
          <p:cNvPr id="624" name="Shape 62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68</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36" name="Shape 6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2" name="Shape 6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Calibri"/>
              <a:buNone/>
            </a:pPr>
            <a:r>
              <a:rPr lang="en" sz="1800" b="0" i="0" u="none" strike="noStrike" cap="none">
                <a:solidFill>
                  <a:srgbClr val="000000"/>
                </a:solidFill>
                <a:latin typeface="Calibri"/>
                <a:ea typeface="Calibri"/>
                <a:cs typeface="Calibri"/>
                <a:sym typeface="Calibri"/>
              </a:rPr>
              <a:t>http://www.macworld.co.uk/feature/apple/history-of-apple-steve-jobs-what-happened-mac-computer-feb-16-3606104/</a:t>
            </a:r>
          </a:p>
          <a:p>
            <a:pPr marL="0" marR="0" lvl="0" indent="0" algn="l" rtl="0">
              <a:spcBef>
                <a:spcPts val="0"/>
              </a:spcBef>
              <a:spcAft>
                <a:spcPts val="0"/>
              </a:spcAft>
              <a:buClr>
                <a:schemeClr val="dk1"/>
              </a:buClr>
              <a:buFont typeface="Arial"/>
              <a:buNone/>
            </a:pPr>
            <a:endParaRPr sz="1800" b="0" i="0" u="none" strike="noStrike" cap="none">
              <a:solidFill>
                <a:srgbClr val="000000"/>
              </a:solidFill>
              <a:latin typeface="Calibri"/>
              <a:ea typeface="Calibri"/>
              <a:cs typeface="Calibri"/>
              <a:sym typeface="Calibri"/>
            </a:endParaRPr>
          </a:p>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the </a:t>
            </a:r>
            <a:r>
              <a:rPr lang="en" sz="1800" b="0" i="0" u="sng" strike="noStrike" cap="none">
                <a:solidFill>
                  <a:schemeClr val="hlink"/>
                </a:solidFill>
                <a:latin typeface="Arial"/>
                <a:ea typeface="Arial"/>
                <a:cs typeface="Arial"/>
                <a:sym typeface="Arial"/>
                <a:hlinkClick r:id="rId3"/>
              </a:rPr>
              <a:t>Apple II ‘was the first of its type to provide usable colo[u]r graphics... contained expansion slots for which other hardware manufacturers could design devices that could be installed into the computer to perform functions that Apple has never even considered.’</a:t>
            </a:r>
          </a:p>
        </p:txBody>
      </p:sp>
      <p:sp>
        <p:nvSpPr>
          <p:cNvPr id="643" name="Shape 643"/>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71</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49" name="Shape 6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56" name="Shape 6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3" name="Shape 6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NEXTstep OS brought Steve Jobs back into Apple and was the precursor for the Mac OS X operating system</a:t>
            </a:r>
          </a:p>
        </p:txBody>
      </p:sp>
      <p:sp>
        <p:nvSpPr>
          <p:cNvPr id="664" name="Shape 664"/>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74</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76" name="Shape 6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8" name="Shape 6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en" sz="1800" b="0" i="0" u="sng" strike="noStrike" cap="none">
                <a:solidFill>
                  <a:schemeClr val="hlink"/>
                </a:solidFill>
                <a:latin typeface="Arial"/>
                <a:ea typeface="Arial"/>
                <a:cs typeface="Arial"/>
                <a:sym typeface="Arial"/>
                <a:hlinkClick r:id="rId3"/>
              </a:rPr>
              <a:t>Next: Computer programming services</a:t>
            </a:r>
          </a:p>
          <a:p>
            <a:pPr marL="0" marR="0" lvl="0" indent="0" algn="l" rtl="0">
              <a:spcBef>
                <a:spcPts val="0"/>
              </a:spcBef>
              <a:spcAft>
                <a:spcPts val="0"/>
              </a:spcAft>
              <a:buClr>
                <a:srgbClr val="000000"/>
              </a:buClr>
              <a:buSzPct val="25000"/>
              <a:buFont typeface="Arial"/>
              <a:buNone/>
            </a:pPr>
            <a:r>
              <a:rPr lang="en" sz="1800" b="0" i="0" u="sng" strike="noStrike" cap="none">
                <a:solidFill>
                  <a:schemeClr val="hlink"/>
                </a:solidFill>
                <a:latin typeface="Arial"/>
                <a:ea typeface="Arial"/>
                <a:cs typeface="Arial"/>
                <a:sym typeface="Arial"/>
                <a:hlinkClick r:id="rId3"/>
              </a:rPr>
              <a:t>Soundjam </a:t>
            </a:r>
          </a:p>
          <a:p>
            <a:pPr marL="0" marR="0" lvl="0" indent="0" algn="l" rtl="0">
              <a:spcBef>
                <a:spcPts val="0"/>
              </a:spcBef>
              <a:spcAft>
                <a:spcPts val="0"/>
              </a:spcAft>
              <a:buClr>
                <a:schemeClr val="dk1"/>
              </a:buClr>
              <a:buFont typeface="Arial"/>
              <a:buNone/>
            </a:pPr>
            <a:endParaRPr sz="1800" b="0" i="0" u="sng" strike="noStrike" cap="none">
              <a:solidFill>
                <a:srgbClr val="000000"/>
              </a:solidFill>
              <a:latin typeface="Calibri"/>
              <a:ea typeface="Calibri"/>
              <a:cs typeface="Calibri"/>
              <a:sym typeface="Calibri"/>
            </a:endParaRPr>
          </a:p>
          <a:p>
            <a:pPr marL="0" marR="0" lvl="0" indent="0" algn="l" rtl="0">
              <a:spcBef>
                <a:spcPts val="0"/>
              </a:spcBef>
              <a:buClr>
                <a:srgbClr val="000000"/>
              </a:buClr>
              <a:buSzPct val="25000"/>
              <a:buFont typeface="Arial"/>
              <a:buNone/>
            </a:pPr>
            <a:r>
              <a:rPr lang="en" sz="1800" b="0" i="0" u="sng" strike="noStrike" cap="none">
                <a:solidFill>
                  <a:schemeClr val="hlink"/>
                </a:solidFill>
                <a:latin typeface="Arial"/>
                <a:ea typeface="Arial"/>
                <a:cs typeface="Arial"/>
                <a:sym typeface="Arial"/>
                <a:hlinkClick r:id="rId3"/>
              </a:rPr>
              <a:t>APPLE SOC: Apple Inc. has developed a range of </a:t>
            </a:r>
            <a:r>
              <a:rPr lang="en" sz="1800" b="0" i="0" u="sng" strike="noStrike" cap="none">
                <a:solidFill>
                  <a:srgbClr val="000000"/>
                </a:solidFill>
                <a:latin typeface="Calibri"/>
                <a:ea typeface="Calibri"/>
                <a:cs typeface="Calibri"/>
                <a:sym typeface="Calibri"/>
              </a:rPr>
              <a:t>APPLE SOC: Apple Inc. has developed a range of </a:t>
            </a:r>
            <a:r>
              <a:rPr lang="en" sz="1800" b="0" i="0" u="sng" strike="noStrike" cap="none">
                <a:solidFill>
                  <a:schemeClr val="hlink"/>
                </a:solidFill>
                <a:latin typeface="Arial"/>
                <a:ea typeface="Arial"/>
                <a:cs typeface="Arial"/>
                <a:sym typeface="Arial"/>
                <a:hlinkClick r:id="rId4"/>
              </a:rPr>
              <a:t>"System on Chip" (SoC) as well as </a:t>
            </a:r>
            <a:r>
              <a:rPr lang="en" sz="1800" b="0" i="0" u="sng" strike="noStrike" cap="none">
                <a:solidFill>
                  <a:srgbClr val="000000"/>
                </a:solidFill>
                <a:latin typeface="Calibri"/>
                <a:ea typeface="Calibri"/>
                <a:cs typeface="Calibri"/>
                <a:sym typeface="Calibri"/>
              </a:rPr>
              <a:t>APPLE SOC: Apple Inc. has developed a range of "System on Chip" (SoC) as well as </a:t>
            </a:r>
            <a:r>
              <a:rPr lang="en" sz="1800" b="0" i="0" u="sng" strike="noStrike" cap="none">
                <a:solidFill>
                  <a:schemeClr val="hlink"/>
                </a:solidFill>
                <a:latin typeface="Arial"/>
                <a:ea typeface="Arial"/>
                <a:cs typeface="Arial"/>
                <a:sym typeface="Arial"/>
                <a:hlinkClick r:id="rId5"/>
              </a:rPr>
              <a:t>"System in Package" (SiP) </a:t>
            </a:r>
            <a:r>
              <a:rPr lang="en" sz="1800" b="1" i="0" u="sng" strike="noStrike" cap="none">
                <a:solidFill>
                  <a:schemeClr val="hlink"/>
                </a:solidFill>
                <a:latin typeface="Arial"/>
                <a:ea typeface="Arial"/>
                <a:cs typeface="Arial"/>
                <a:sym typeface="Arial"/>
                <a:hlinkClick r:id="rId5"/>
              </a:rPr>
              <a:t>mobile application processors</a:t>
            </a:r>
            <a:r>
              <a:rPr lang="en" sz="1800" b="0" i="0" u="sng" strike="noStrike" cap="none">
                <a:solidFill>
                  <a:schemeClr val="hlink"/>
                </a:solidFill>
                <a:latin typeface="Arial"/>
                <a:ea typeface="Arial"/>
                <a:cs typeface="Arial"/>
                <a:sym typeface="Arial"/>
                <a:hlinkClick r:id="rId5"/>
              </a:rPr>
              <a:t> to power their </a:t>
            </a:r>
            <a:r>
              <a:rPr lang="en" sz="1800" b="0" i="0" u="sng" strike="noStrike" cap="none">
                <a:solidFill>
                  <a:srgbClr val="000000"/>
                </a:solidFill>
                <a:latin typeface="Calibri"/>
                <a:ea typeface="Calibri"/>
                <a:cs typeface="Calibri"/>
                <a:sym typeface="Calibri"/>
              </a:rPr>
              <a:t> to power their </a:t>
            </a:r>
            <a:r>
              <a:rPr lang="en" sz="1800" b="0" i="0" u="sng" strike="noStrike" cap="none">
                <a:solidFill>
                  <a:schemeClr val="hlink"/>
                </a:solidFill>
                <a:latin typeface="Arial"/>
                <a:ea typeface="Arial"/>
                <a:cs typeface="Arial"/>
                <a:sym typeface="Arial"/>
                <a:hlinkClick r:id="rId6"/>
              </a:rPr>
              <a:t>mobile consumer devices. In order to meet the stringent power and space constraints common to mobile devices, these chips combine a </a:t>
            </a:r>
            <a:r>
              <a:rPr lang="en" sz="1800" b="0" i="0" u="sng" strike="noStrike" cap="none">
                <a:solidFill>
                  <a:srgbClr val="000000"/>
                </a:solidFill>
                <a:latin typeface="Calibri"/>
                <a:ea typeface="Calibri"/>
                <a:cs typeface="Calibri"/>
                <a:sym typeface="Calibri"/>
              </a:rPr>
              <a:t> to power their mobile consumer devices. In order to meet the stringent power and space constraints common to mobile devices, these chips combine a </a:t>
            </a:r>
            <a:r>
              <a:rPr lang="en" sz="1800" b="0" i="0" u="sng" strike="noStrike" cap="none">
                <a:solidFill>
                  <a:schemeClr val="hlink"/>
                </a:solidFill>
                <a:latin typeface="Arial"/>
                <a:ea typeface="Arial"/>
                <a:cs typeface="Arial"/>
                <a:sym typeface="Arial"/>
                <a:hlinkClick r:id="rId7"/>
              </a:rPr>
              <a:t>central processing unit (CPU) with other components into a single compact physical package.</a:t>
            </a:r>
          </a:p>
        </p:txBody>
      </p:sp>
      <p:sp>
        <p:nvSpPr>
          <p:cNvPr id="689" name="Shape 689"/>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78</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6" name="Shape 6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Calibri"/>
              <a:buNone/>
            </a:pPr>
            <a:r>
              <a:rPr lang="en" sz="1800" b="0" i="0" u="none" strike="noStrike" cap="none">
                <a:solidFill>
                  <a:srgbClr val="000000"/>
                </a:solidFill>
                <a:latin typeface="Calibri"/>
                <a:ea typeface="Calibri"/>
                <a:cs typeface="Calibri"/>
                <a:sym typeface="Calibri"/>
              </a:rPr>
              <a:t>Beats: Headphones, music streaming (Beats music)</a:t>
            </a:r>
          </a:p>
        </p:txBody>
      </p:sp>
      <p:sp>
        <p:nvSpPr>
          <p:cNvPr id="697" name="Shape 697"/>
          <p:cNvSpPr txBox="1"/>
          <p:nvPr/>
        </p:nvSpPr>
        <p:spPr>
          <a:xfrm>
            <a:off x="3884612" y="8685210"/>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79</a:t>
            </a:fld>
            <a:endParaRPr lang="en"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11" name="Shape 7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18" name="Shape 7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25" name="Shape 7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33" name="Shape 7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40" name="Shape 7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61" name="Shape 7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68" name="Shape 7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257" name="Shape 2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82" name="Shape 7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97" name="Shape 7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04" name="Shape 8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11" name="Shape 8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18" name="Shape 8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25" name="Shape 8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832" name="Shape 8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800" b="0" i="0" u="none" strike="noStrike" cap="none">
              <a:solidFill>
                <a:schemeClr val="dk1"/>
              </a:solidFill>
              <a:latin typeface="Arial"/>
              <a:ea typeface="Arial"/>
              <a:cs typeface="Arial"/>
              <a:sym typeface="Arial"/>
            </a:endParaRPr>
          </a:p>
        </p:txBody>
      </p:sp>
      <p:sp>
        <p:nvSpPr>
          <p:cNvPr id="839" name="Shape 8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2477724" y="415650"/>
            <a:ext cx="6244199" cy="0"/>
          </a:xfrm>
          <a:prstGeom prst="straightConnector1">
            <a:avLst/>
          </a:prstGeom>
          <a:noFill/>
          <a:ln w="38100" cap="flat" cmpd="sng">
            <a:solidFill>
              <a:schemeClr val="lt1"/>
            </a:solidFill>
            <a:prstDash val="solid"/>
            <a:round/>
            <a:headEnd type="none" w="med" len="med"/>
            <a:tailEnd type="none" w="med" len="med"/>
          </a:ln>
        </p:spPr>
      </p:cxnSp>
      <p:cxnSp>
        <p:nvCxnSpPr>
          <p:cNvPr id="11" name="Shape 11"/>
          <p:cNvCxnSpPr/>
          <p:nvPr/>
        </p:nvCxnSpPr>
        <p:spPr>
          <a:xfrm>
            <a:off x="2477724" y="4740000"/>
            <a:ext cx="6244199" cy="0"/>
          </a:xfrm>
          <a:prstGeom prst="straightConnector1">
            <a:avLst/>
          </a:prstGeom>
          <a:noFill/>
          <a:ln w="19050" cap="flat" cmpd="sng">
            <a:solidFill>
              <a:schemeClr val="lt1"/>
            </a:solidFill>
            <a:prstDash val="solid"/>
            <a:round/>
            <a:headEnd type="none" w="med" len="med"/>
            <a:tailEnd type="none" w="med" len="med"/>
          </a:ln>
        </p:spPr>
      </p:cxnSp>
      <p:cxnSp>
        <p:nvCxnSpPr>
          <p:cNvPr id="12" name="Shape 12"/>
          <p:cNvCxnSpPr/>
          <p:nvPr/>
        </p:nvCxnSpPr>
        <p:spPr>
          <a:xfrm>
            <a:off x="425198" y="415650"/>
            <a:ext cx="183299" cy="0"/>
          </a:xfrm>
          <a:prstGeom prst="straightConnector1">
            <a:avLst/>
          </a:prstGeom>
          <a:noFill/>
          <a:ln w="19050" cap="flat" cmpd="sng">
            <a:solidFill>
              <a:schemeClr val="lt1"/>
            </a:solidFill>
            <a:prstDash val="solid"/>
            <a:round/>
            <a:headEnd type="none" w="med" len="med"/>
            <a:tailEnd type="none" w="med" len="med"/>
          </a:ln>
        </p:spPr>
      </p:cxnSp>
      <p:sp>
        <p:nvSpPr>
          <p:cNvPr id="13" name="Shape 13"/>
          <p:cNvSpPr txBox="1">
            <a:spLocks noGrp="1"/>
          </p:cNvSpPr>
          <p:nvPr>
            <p:ph type="ctrTitle"/>
          </p:nvPr>
        </p:nvSpPr>
        <p:spPr>
          <a:xfrm>
            <a:off x="2371725" y="630225"/>
            <a:ext cx="6331500" cy="1541999"/>
          </a:xfrm>
          <a:prstGeom prst="rect">
            <a:avLst/>
          </a:prstGeom>
        </p:spPr>
        <p:txBody>
          <a:bodyPr lIns="91425" tIns="91425" rIns="91425" bIns="91425" anchor="t"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14" name="Shape 14"/>
          <p:cNvSpPr txBox="1">
            <a:spLocks noGrp="1"/>
          </p:cNvSpPr>
          <p:nvPr>
            <p:ph type="subTitle" idx="1"/>
          </p:nvPr>
        </p:nvSpPr>
        <p:spPr>
          <a:xfrm>
            <a:off x="2390266" y="3238450"/>
            <a:ext cx="6331500" cy="1241699"/>
          </a:xfrm>
          <a:prstGeom prst="rect">
            <a:avLst/>
          </a:prstGeom>
        </p:spPr>
        <p:txBody>
          <a:bodyPr lIns="91425" tIns="91425" rIns="91425" bIns="91425" anchor="b"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5" name="Shape 1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pPr lvl="0">
                <a:spcBef>
                  <a:spcPts val="0"/>
                </a:spcBef>
                <a:buNone/>
              </a:p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60"/>
        <p:cNvGrpSpPr/>
        <p:nvPr/>
      </p:nvGrpSpPr>
      <p:grpSpPr>
        <a:xfrm>
          <a:off x="0" y="0"/>
          <a:ext cx="0" cy="0"/>
          <a:chOff x="0" y="0"/>
          <a:chExt cx="0" cy="0"/>
        </a:xfrm>
      </p:grpSpPr>
      <p:cxnSp>
        <p:nvCxnSpPr>
          <p:cNvPr id="61" name="Shape 61"/>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62" name="Shape 62"/>
          <p:cNvCxnSpPr/>
          <p:nvPr/>
        </p:nvCxnSpPr>
        <p:spPr>
          <a:xfrm>
            <a:off x="425200" y="415650"/>
            <a:ext cx="8296799" cy="0"/>
          </a:xfrm>
          <a:prstGeom prst="straightConnector1">
            <a:avLst/>
          </a:prstGeom>
          <a:noFill/>
          <a:ln w="38100" cap="flat" cmpd="sng">
            <a:solidFill>
              <a:schemeClr val="dk2"/>
            </a:solidFill>
            <a:prstDash val="solid"/>
            <a:round/>
            <a:headEnd type="none" w="med" len="med"/>
            <a:tailEnd type="none" w="med" len="med"/>
          </a:ln>
        </p:spPr>
      </p:cxnSp>
      <p:sp>
        <p:nvSpPr>
          <p:cNvPr id="63" name="Shape 63"/>
          <p:cNvSpPr txBox="1">
            <a:spLocks noGrp="1"/>
          </p:cNvSpPr>
          <p:nvPr>
            <p:ph type="title"/>
          </p:nvPr>
        </p:nvSpPr>
        <p:spPr>
          <a:xfrm>
            <a:off x="853950" y="1304850"/>
            <a:ext cx="7436099" cy="1538399"/>
          </a:xfrm>
          <a:prstGeom prst="rect">
            <a:avLst/>
          </a:prstGeom>
        </p:spPr>
        <p:txBody>
          <a:bodyPr lIns="91425" tIns="91425" rIns="91425" bIns="91425" anchor="ctr" anchorCtr="0"/>
          <a:lstStyle>
            <a:lvl1pPr lvl="0" algn="ctr">
              <a:spcBef>
                <a:spcPts val="0"/>
              </a:spcBef>
              <a:buClr>
                <a:schemeClr val="dk1"/>
              </a:buClr>
              <a:buSzPct val="100000"/>
              <a:buFont typeface="Lato"/>
              <a:defRPr sz="9600">
                <a:solidFill>
                  <a:schemeClr val="dk1"/>
                </a:solidFill>
                <a:latin typeface="Lato"/>
                <a:ea typeface="Lato"/>
                <a:cs typeface="Lato"/>
                <a:sym typeface="Lato"/>
              </a:defRPr>
            </a:lvl1pPr>
            <a:lvl2pPr lvl="1" algn="ctr">
              <a:spcBef>
                <a:spcPts val="0"/>
              </a:spcBef>
              <a:buClr>
                <a:schemeClr val="dk1"/>
              </a:buClr>
              <a:buSzPct val="100000"/>
              <a:buFont typeface="Lato"/>
              <a:defRPr sz="9600">
                <a:solidFill>
                  <a:schemeClr val="dk1"/>
                </a:solidFill>
                <a:latin typeface="Lato"/>
                <a:ea typeface="Lato"/>
                <a:cs typeface="Lato"/>
                <a:sym typeface="Lato"/>
              </a:defRPr>
            </a:lvl2pPr>
            <a:lvl3pPr lvl="2" algn="ctr">
              <a:spcBef>
                <a:spcPts val="0"/>
              </a:spcBef>
              <a:buClr>
                <a:schemeClr val="dk1"/>
              </a:buClr>
              <a:buSzPct val="100000"/>
              <a:buFont typeface="Lato"/>
              <a:defRPr sz="9600">
                <a:solidFill>
                  <a:schemeClr val="dk1"/>
                </a:solidFill>
                <a:latin typeface="Lato"/>
                <a:ea typeface="Lato"/>
                <a:cs typeface="Lato"/>
                <a:sym typeface="Lato"/>
              </a:defRPr>
            </a:lvl3pPr>
            <a:lvl4pPr lvl="3" algn="ctr">
              <a:spcBef>
                <a:spcPts val="0"/>
              </a:spcBef>
              <a:buClr>
                <a:schemeClr val="dk1"/>
              </a:buClr>
              <a:buSzPct val="100000"/>
              <a:buFont typeface="Lato"/>
              <a:defRPr sz="9600">
                <a:solidFill>
                  <a:schemeClr val="dk1"/>
                </a:solidFill>
                <a:latin typeface="Lato"/>
                <a:ea typeface="Lato"/>
                <a:cs typeface="Lato"/>
                <a:sym typeface="Lato"/>
              </a:defRPr>
            </a:lvl4pPr>
            <a:lvl5pPr lvl="4" algn="ctr">
              <a:spcBef>
                <a:spcPts val="0"/>
              </a:spcBef>
              <a:buClr>
                <a:schemeClr val="dk1"/>
              </a:buClr>
              <a:buSzPct val="100000"/>
              <a:buFont typeface="Lato"/>
              <a:defRPr sz="9600">
                <a:solidFill>
                  <a:schemeClr val="dk1"/>
                </a:solidFill>
                <a:latin typeface="Lato"/>
                <a:ea typeface="Lato"/>
                <a:cs typeface="Lato"/>
                <a:sym typeface="Lato"/>
              </a:defRPr>
            </a:lvl5pPr>
            <a:lvl6pPr lvl="5" algn="ctr">
              <a:spcBef>
                <a:spcPts val="0"/>
              </a:spcBef>
              <a:buClr>
                <a:schemeClr val="dk1"/>
              </a:buClr>
              <a:buSzPct val="100000"/>
              <a:buFont typeface="Lato"/>
              <a:defRPr sz="9600">
                <a:solidFill>
                  <a:schemeClr val="dk1"/>
                </a:solidFill>
                <a:latin typeface="Lato"/>
                <a:ea typeface="Lato"/>
                <a:cs typeface="Lato"/>
                <a:sym typeface="Lato"/>
              </a:defRPr>
            </a:lvl6pPr>
            <a:lvl7pPr lvl="6" algn="ctr">
              <a:spcBef>
                <a:spcPts val="0"/>
              </a:spcBef>
              <a:buClr>
                <a:schemeClr val="dk1"/>
              </a:buClr>
              <a:buSzPct val="100000"/>
              <a:buFont typeface="Lato"/>
              <a:defRPr sz="9600">
                <a:solidFill>
                  <a:schemeClr val="dk1"/>
                </a:solidFill>
                <a:latin typeface="Lato"/>
                <a:ea typeface="Lato"/>
                <a:cs typeface="Lato"/>
                <a:sym typeface="Lato"/>
              </a:defRPr>
            </a:lvl7pPr>
            <a:lvl8pPr lvl="7" algn="ctr">
              <a:spcBef>
                <a:spcPts val="0"/>
              </a:spcBef>
              <a:buClr>
                <a:schemeClr val="dk1"/>
              </a:buClr>
              <a:buSzPct val="100000"/>
              <a:buFont typeface="Lato"/>
              <a:defRPr sz="9600">
                <a:solidFill>
                  <a:schemeClr val="dk1"/>
                </a:solidFill>
                <a:latin typeface="Lato"/>
                <a:ea typeface="Lato"/>
                <a:cs typeface="Lato"/>
                <a:sym typeface="Lato"/>
              </a:defRPr>
            </a:lvl8pPr>
            <a:lvl9pPr lvl="8" algn="ctr">
              <a:spcBef>
                <a:spcPts val="0"/>
              </a:spcBef>
              <a:buClr>
                <a:schemeClr val="dk1"/>
              </a:buClr>
              <a:buSzPct val="100000"/>
              <a:buFont typeface="Lato"/>
              <a:defRPr sz="9600">
                <a:solidFill>
                  <a:schemeClr val="dk1"/>
                </a:solidFill>
                <a:latin typeface="Lato"/>
                <a:ea typeface="Lato"/>
                <a:cs typeface="Lato"/>
                <a:sym typeface="Lato"/>
              </a:defRPr>
            </a:lvl9pPr>
          </a:lstStyle>
          <a:p>
            <a:endParaRPr/>
          </a:p>
        </p:txBody>
      </p:sp>
      <p:sp>
        <p:nvSpPr>
          <p:cNvPr id="64" name="Shape 64"/>
          <p:cNvSpPr txBox="1">
            <a:spLocks noGrp="1"/>
          </p:cNvSpPr>
          <p:nvPr>
            <p:ph type="body" idx="1"/>
          </p:nvPr>
        </p:nvSpPr>
        <p:spPr>
          <a:xfrm>
            <a:off x="853950" y="2919450"/>
            <a:ext cx="7436099" cy="1071599"/>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5" name="Shape 6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
        <p:cNvGrpSpPr/>
        <p:nvPr/>
      </p:nvGrpSpPr>
      <p:grpSpPr>
        <a:xfrm>
          <a:off x="0" y="0"/>
          <a:ext cx="0" cy="0"/>
          <a:chOff x="0" y="0"/>
          <a:chExt cx="0" cy="0"/>
        </a:xfrm>
      </p:grpSpPr>
      <p:sp>
        <p:nvSpPr>
          <p:cNvPr id="67" name="Shape 6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Microsoft">
    <p:spTree>
      <p:nvGrpSpPr>
        <p:cNvPr id="1" name="Shape 68"/>
        <p:cNvGrpSpPr/>
        <p:nvPr/>
      </p:nvGrpSpPr>
      <p:grpSpPr>
        <a:xfrm>
          <a:off x="0" y="0"/>
          <a:ext cx="0" cy="0"/>
          <a:chOff x="0" y="0"/>
          <a:chExt cx="0" cy="0"/>
        </a:xfrm>
      </p:grpSpPr>
      <p:cxnSp>
        <p:nvCxnSpPr>
          <p:cNvPr id="69" name="Shape 69"/>
          <p:cNvCxnSpPr/>
          <p:nvPr/>
        </p:nvCxnSpPr>
        <p:spPr>
          <a:xfrm>
            <a:off x="1205879" y="4871054"/>
            <a:ext cx="10044608" cy="0"/>
          </a:xfrm>
          <a:prstGeom prst="straightConnector1">
            <a:avLst/>
          </a:prstGeom>
          <a:noFill/>
          <a:ln w="25400" cap="flat" cmpd="sng">
            <a:solidFill>
              <a:schemeClr val="accent2"/>
            </a:solidFill>
            <a:prstDash val="solid"/>
            <a:round/>
            <a:headEnd type="none" w="med" len="med"/>
            <a:tailEnd type="none" w="med" len="med"/>
          </a:ln>
        </p:spPr>
      </p:cxnSp>
      <p:sp>
        <p:nvSpPr>
          <p:cNvPr id="70" name="Shape 70"/>
          <p:cNvSpPr txBox="1">
            <a:spLocks noGrp="1"/>
          </p:cNvSpPr>
          <p:nvPr>
            <p:ph type="title"/>
          </p:nvPr>
        </p:nvSpPr>
        <p:spPr>
          <a:xfrm>
            <a:off x="35495" y="87473"/>
            <a:ext cx="8712967" cy="857250"/>
          </a:xfrm>
          <a:prstGeom prst="rect">
            <a:avLst/>
          </a:prstGeom>
          <a:noFill/>
          <a:ln>
            <a:noFill/>
          </a:ln>
        </p:spPr>
        <p:txBody>
          <a:bodyPr lIns="91425" tIns="91425" rIns="91425" bIns="91425" anchor="ctr" anchorCtr="0"/>
          <a:lstStyle>
            <a:lvl1pPr marL="0" marR="0" lvl="0" indent="0" algn="l" rtl="0">
              <a:spcBef>
                <a:spcPts val="0"/>
              </a:spcBef>
              <a:buClr>
                <a:srgbClr val="3F3F3F"/>
              </a:buClr>
              <a:buFont typeface="Calibri"/>
              <a:buNone/>
              <a:defRPr sz="40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35495" y="1200150"/>
            <a:ext cx="8712967" cy="3394472"/>
          </a:xfrm>
          <a:prstGeom prst="rect">
            <a:avLst/>
          </a:prstGeom>
          <a:noFill/>
          <a:ln>
            <a:noFill/>
          </a:ln>
        </p:spPr>
        <p:txBody>
          <a:bodyPr lIns="91425" tIns="91425" rIns="91425" bIns="91425" anchor="t" anchorCtr="0"/>
          <a:lstStyle>
            <a:lvl1pPr marL="342900" marR="0" lvl="0" indent="-139700" algn="l" rtl="0">
              <a:spcBef>
                <a:spcPts val="640"/>
              </a:spcBef>
              <a:buClr>
                <a:srgbClr val="3F3F3F"/>
              </a:buClr>
              <a:buSzPct val="100000"/>
              <a:buFont typeface="Arial"/>
              <a:buChar char="•"/>
              <a:defRPr sz="3200" b="0" i="0" u="none" strike="noStrike" cap="none">
                <a:solidFill>
                  <a:srgbClr val="3F3F3F"/>
                </a:solidFill>
                <a:latin typeface="Calibri"/>
                <a:ea typeface="Calibri"/>
                <a:cs typeface="Calibri"/>
                <a:sym typeface="Calibri"/>
              </a:defRPr>
            </a:lvl1pPr>
            <a:lvl2pPr marL="742950" marR="0" lvl="1" indent="-107950" algn="l" rtl="0">
              <a:spcBef>
                <a:spcPts val="560"/>
              </a:spcBef>
              <a:buClr>
                <a:srgbClr val="3F3F3F"/>
              </a:buClr>
              <a:buSzPct val="100000"/>
              <a:buFont typeface="Arial"/>
              <a:buChar char="–"/>
              <a:defRPr sz="2800" b="0" i="0" u="none" strike="noStrike" cap="none">
                <a:solidFill>
                  <a:srgbClr val="3F3F3F"/>
                </a:solidFill>
                <a:latin typeface="Calibri"/>
                <a:ea typeface="Calibri"/>
                <a:cs typeface="Calibri"/>
                <a:sym typeface="Calibri"/>
              </a:defRPr>
            </a:lvl2pPr>
            <a:lvl3pPr marL="1143000" marR="0" lvl="2" indent="-76200" algn="l" rtl="0">
              <a:spcBef>
                <a:spcPts val="480"/>
              </a:spcBef>
              <a:buClr>
                <a:srgbClr val="3F3F3F"/>
              </a:buClr>
              <a:buSzPct val="100000"/>
              <a:buFont typeface="Arial"/>
              <a:buChar char="•"/>
              <a:defRPr sz="2400" b="0" i="0" u="none" strike="noStrike" cap="none">
                <a:solidFill>
                  <a:srgbClr val="3F3F3F"/>
                </a:solidFill>
                <a:latin typeface="Calibri"/>
                <a:ea typeface="Calibri"/>
                <a:cs typeface="Calibri"/>
                <a:sym typeface="Calibri"/>
              </a:defRPr>
            </a:lvl3pPr>
            <a:lvl4pPr marL="1600200" marR="0" lvl="3" indent="-101600" algn="l" rtl="0">
              <a:spcBef>
                <a:spcPts val="400"/>
              </a:spcBef>
              <a:buClr>
                <a:srgbClr val="3F3F3F"/>
              </a:buClr>
              <a:buSzPct val="100000"/>
              <a:buFont typeface="Arial"/>
              <a:buChar char="–"/>
              <a:defRPr sz="2000" b="0" i="0" u="none" strike="noStrike" cap="none">
                <a:solidFill>
                  <a:srgbClr val="3F3F3F"/>
                </a:solidFill>
                <a:latin typeface="Calibri"/>
                <a:ea typeface="Calibri"/>
                <a:cs typeface="Calibri"/>
                <a:sym typeface="Calibri"/>
              </a:defRPr>
            </a:lvl4pPr>
            <a:lvl5pPr marL="2057400" marR="0" lvl="4" indent="-101600" algn="l" rtl="0">
              <a:spcBef>
                <a:spcPts val="400"/>
              </a:spcBef>
              <a:buClr>
                <a:srgbClr val="3F3F3F"/>
              </a:buClr>
              <a:buSzPct val="100000"/>
              <a:buFont typeface="Arial"/>
              <a:buChar char="»"/>
              <a:defRPr sz="2000" b="0" i="0" u="none" strike="noStrike" cap="none">
                <a:solidFill>
                  <a:srgbClr val="3F3F3F"/>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995282" y="19231"/>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1200" b="0" i="0" u="none" strike="noStrike" cap="none">
              <a:solidFill>
                <a:srgbClr val="888888"/>
              </a:solidFill>
              <a:latin typeface="Calibri"/>
              <a:ea typeface="Calibri"/>
              <a:cs typeface="Calibri"/>
              <a:sym typeface="Calibri"/>
            </a:endParaRPr>
          </a:p>
        </p:txBody>
      </p:sp>
      <p:cxnSp>
        <p:nvCxnSpPr>
          <p:cNvPr id="73" name="Shape 73"/>
          <p:cNvCxnSpPr/>
          <p:nvPr/>
        </p:nvCxnSpPr>
        <p:spPr>
          <a:xfrm>
            <a:off x="-1548679" y="1005575"/>
            <a:ext cx="7776864" cy="0"/>
          </a:xfrm>
          <a:prstGeom prst="straightConnector1">
            <a:avLst/>
          </a:prstGeom>
          <a:noFill/>
          <a:ln w="38100" cap="flat" cmpd="sng">
            <a:solidFill>
              <a:schemeClr val="accent2"/>
            </a:solidFill>
            <a:prstDash val="solid"/>
            <a:round/>
            <a:headEnd type="none" w="med" len="med"/>
            <a:tailEnd type="none" w="med" len="med"/>
          </a:ln>
        </p:spPr>
      </p:cxnSp>
      <p:cxnSp>
        <p:nvCxnSpPr>
          <p:cNvPr id="74" name="Shape 74"/>
          <p:cNvCxnSpPr/>
          <p:nvPr/>
        </p:nvCxnSpPr>
        <p:spPr>
          <a:xfrm>
            <a:off x="-900608" y="1110198"/>
            <a:ext cx="7704855" cy="0"/>
          </a:xfrm>
          <a:prstGeom prst="straightConnector1">
            <a:avLst/>
          </a:prstGeom>
          <a:noFill/>
          <a:ln w="38100" cap="flat" cmpd="sng">
            <a:solidFill>
              <a:srgbClr val="7F7F7F"/>
            </a:solidFill>
            <a:prstDash val="solid"/>
            <a:round/>
            <a:headEnd type="none" w="med" len="med"/>
            <a:tailEnd type="none" w="med" len="med"/>
          </a:ln>
        </p:spPr>
      </p:cxnSp>
      <p:graphicFrame>
        <p:nvGraphicFramePr>
          <p:cNvPr id="75" name="Shape 75"/>
          <p:cNvGraphicFramePr/>
          <p:nvPr/>
        </p:nvGraphicFramePr>
        <p:xfrm>
          <a:off x="1209241" y="4731989"/>
          <a:ext cx="3000000" cy="3000000"/>
        </p:xfrm>
        <a:graphic>
          <a:graphicData uri="http://schemas.openxmlformats.org/drawingml/2006/table">
            <a:tbl>
              <a:tblPr firstRow="1" bandRow="1">
                <a:noFill/>
                <a:tableStyleId>{6551686C-7E57-47C0-997B-86BC1B3A9DCA}</a:tableStyleId>
              </a:tblPr>
              <a:tblGrid>
                <a:gridCol w="1536025"/>
                <a:gridCol w="1536025"/>
                <a:gridCol w="1536025"/>
                <a:gridCol w="1536025"/>
                <a:gridCol w="1536025"/>
              </a:tblGrid>
              <a:tr h="278125">
                <a:tc>
                  <a:txBody>
                    <a:bodyPr/>
                    <a:lstStyle/>
                    <a:p>
                      <a:pPr marL="0" marR="0" lvl="0" indent="0" algn="ctr" rtl="0">
                        <a:spcBef>
                          <a:spcPts val="0"/>
                        </a:spcBef>
                        <a:buSzPct val="25000"/>
                        <a:buNone/>
                      </a:pPr>
                      <a:r>
                        <a:rPr lang="en" sz="1400" u="none" strike="noStrike" cap="none">
                          <a:solidFill>
                            <a:srgbClr val="7F7F7F"/>
                          </a:solidFill>
                        </a:rPr>
                        <a:t>Introduction</a:t>
                      </a:r>
                    </a:p>
                  </a:txBody>
                  <a:tcPr marL="91450" marR="91450" marT="34300" marB="34300">
                    <a:lnL w="28575" cap="flat" cmpd="sng">
                      <a:solidFill>
                        <a:srgbClr val="7F7F7F"/>
                      </a:solidFill>
                      <a:prstDash val="solid"/>
                      <a:round/>
                      <a:headEnd type="none" w="med" len="med"/>
                      <a:tailEnd type="none" w="med" len="med"/>
                    </a:lnL>
                    <a:lnR w="28575" cap="flat" cmpd="sng">
                      <a:solidFill>
                        <a:srgbClr val="7F7F7F"/>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 sz="1400" u="none" strike="noStrike" cap="none">
                          <a:solidFill>
                            <a:srgbClr val="7F7F7F"/>
                          </a:solidFill>
                        </a:rPr>
                        <a:t>Overview</a:t>
                      </a:r>
                    </a:p>
                  </a:txBody>
                  <a:tcPr marL="91450" marR="91450" marT="34300" marB="34300">
                    <a:lnL w="28575" cap="flat" cmpd="sng">
                      <a:solidFill>
                        <a:srgbClr val="7F7F7F"/>
                      </a:solidFill>
                      <a:prstDash val="solid"/>
                      <a:round/>
                      <a:headEnd type="none" w="med" len="med"/>
                      <a:tailEnd type="none" w="med" len="med"/>
                    </a:lnL>
                    <a:lnR w="28575" cap="flat" cmpd="sng">
                      <a:solidFill>
                        <a:srgbClr val="7F7F7F"/>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 sz="1400" u="none" strike="noStrike" cap="none">
                          <a:solidFill>
                            <a:srgbClr val="7F7F7F"/>
                          </a:solidFill>
                        </a:rPr>
                        <a:t>Apple</a:t>
                      </a:r>
                    </a:p>
                  </a:txBody>
                  <a:tcPr marL="91450" marR="91450" marT="34300" marB="34300">
                    <a:lnL w="28575" cap="flat" cmpd="sng">
                      <a:solidFill>
                        <a:srgbClr val="7F7F7F"/>
                      </a:solidFill>
                      <a:prstDash val="solid"/>
                      <a:round/>
                      <a:headEnd type="none" w="med" len="med"/>
                      <a:tailEnd type="none" w="med" len="med"/>
                    </a:lnL>
                    <a:lnR w="28575" cap="flat" cmpd="sng">
                      <a:solidFill>
                        <a:srgbClr val="7F7F7F"/>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 sz="1400" u="none" strike="noStrike" cap="none">
                          <a:solidFill>
                            <a:srgbClr val="7F7F7F"/>
                          </a:solidFill>
                        </a:rPr>
                        <a:t>Google</a:t>
                      </a:r>
                    </a:p>
                  </a:txBody>
                  <a:tcPr marL="91450" marR="91450" marT="34300" marB="34300">
                    <a:lnL w="28575" cap="flat" cmpd="sng">
                      <a:solidFill>
                        <a:srgbClr val="7F7F7F"/>
                      </a:solidFill>
                      <a:prstDash val="solid"/>
                      <a:round/>
                      <a:headEnd type="none" w="med" len="med"/>
                      <a:tailEnd type="none" w="med" len="med"/>
                    </a:lnL>
                    <a:lnR w="28575" cap="flat" cmpd="sng">
                      <a:solidFill>
                        <a:srgbClr val="FF0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c>
                  <a:txBody>
                    <a:bodyPr/>
                    <a:lstStyle/>
                    <a:p>
                      <a:pPr marL="0" marR="0" lvl="0" indent="0" algn="ctr" rtl="0">
                        <a:spcBef>
                          <a:spcPts val="0"/>
                        </a:spcBef>
                        <a:buSzPct val="25000"/>
                        <a:buNone/>
                      </a:pPr>
                      <a:r>
                        <a:rPr lang="en" sz="1400" u="none" strike="noStrike" cap="none">
                          <a:solidFill>
                            <a:schemeClr val="dk1"/>
                          </a:solidFill>
                        </a:rPr>
                        <a:t>Microsoft</a:t>
                      </a:r>
                    </a:p>
                  </a:txBody>
                  <a:tcPr marL="91450" marR="91450" marT="34300" marB="34300">
                    <a:lnL w="28575" cap="flat" cmpd="sng">
                      <a:solidFill>
                        <a:srgbClr val="FF0000"/>
                      </a:solidFill>
                      <a:prstDash val="solid"/>
                      <a:round/>
                      <a:headEnd type="none" w="med" len="med"/>
                      <a:tailEnd type="none" w="med" len="med"/>
                    </a:lnL>
                    <a:lnR w="28575" cap="flat" cmpd="sng">
                      <a:solidFill>
                        <a:srgbClr val="FF000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lt1"/>
                    </a:solidFill>
                  </a:tcPr>
                </a:tc>
              </a:tr>
            </a:tbl>
          </a:graphicData>
        </a:graphic>
      </p:graphicFrame>
      <p:pic>
        <p:nvPicPr>
          <p:cNvPr id="76" name="Shape 76"/>
          <p:cNvPicPr preferRelativeResize="0"/>
          <p:nvPr/>
        </p:nvPicPr>
        <p:blipFill rotWithShape="1">
          <a:blip r:embed="rId2">
            <a:alphaModFix/>
          </a:blip>
          <a:srcRect/>
          <a:stretch/>
        </p:blipFill>
        <p:spPr>
          <a:xfrm>
            <a:off x="7524328" y="195485"/>
            <a:ext cx="914712" cy="91471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685800" y="1200150"/>
            <a:ext cx="7772400" cy="13350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92" name="Shape 92"/>
          <p:cNvSpPr txBox="1">
            <a:spLocks noGrp="1"/>
          </p:cNvSpPr>
          <p:nvPr>
            <p:ph type="subTitle" idx="1"/>
          </p:nvPr>
        </p:nvSpPr>
        <p:spPr>
          <a:xfrm>
            <a:off x="1371600" y="2667000"/>
            <a:ext cx="6400799" cy="1104898"/>
          </a:xfrm>
          <a:prstGeom prst="rect">
            <a:avLst/>
          </a:prstGeom>
          <a:noFill/>
          <a:ln>
            <a:noFill/>
          </a:ln>
        </p:spPr>
        <p:txBody>
          <a:bodyPr lIns="91425" tIns="91425" rIns="91425" bIns="91425" anchor="t" anchorCtr="0"/>
          <a:lstStyle>
            <a:lvl1pPr marL="0" marR="0" lvl="0" indent="0" algn="ctr" rtl="0">
              <a:lnSpc>
                <a:spcPct val="100000"/>
              </a:lnSpc>
              <a:spcBef>
                <a:spcPts val="400"/>
              </a:spcBef>
              <a:spcAft>
                <a:spcPts val="0"/>
              </a:spcAft>
              <a:buClr>
                <a:schemeClr val="accent1"/>
              </a:buClr>
              <a:buFont typeface="Noto Sans Symbols"/>
              <a:buNone/>
              <a:defRPr sz="2000" b="0" i="0" u="none" strike="noStrike" cap="none">
                <a:solidFill>
                  <a:srgbClr val="FFFFFF"/>
                </a:solidFill>
                <a:latin typeface="Galdeano"/>
                <a:ea typeface="Galdeano"/>
                <a:cs typeface="Galdeano"/>
                <a:sym typeface="Galdeano"/>
              </a:defRPr>
            </a:lvl1pPr>
            <a:lvl2pPr marL="457200" marR="0" lvl="1" indent="0" algn="ctr" rtl="0">
              <a:lnSpc>
                <a:spcPct val="100000"/>
              </a:lnSpc>
              <a:spcBef>
                <a:spcPts val="440"/>
              </a:spcBef>
              <a:spcAft>
                <a:spcPts val="0"/>
              </a:spcAft>
              <a:buClr>
                <a:schemeClr val="accent1"/>
              </a:buClr>
              <a:buFont typeface="Noto Sans Symbols"/>
              <a:buNone/>
              <a:defRPr sz="2200" b="0" i="0" u="none" strike="noStrike" cap="none">
                <a:solidFill>
                  <a:srgbClr val="888888"/>
                </a:solidFill>
                <a:latin typeface="Galdeano"/>
                <a:ea typeface="Galdeano"/>
                <a:cs typeface="Galdeano"/>
                <a:sym typeface="Galdeano"/>
              </a:defRPr>
            </a:lvl2pPr>
            <a:lvl3pPr marL="914400" marR="0" lvl="2" indent="0" algn="ctr" rtl="0">
              <a:lnSpc>
                <a:spcPct val="100000"/>
              </a:lnSpc>
              <a:spcBef>
                <a:spcPts val="400"/>
              </a:spcBef>
              <a:spcAft>
                <a:spcPts val="0"/>
              </a:spcAft>
              <a:buClr>
                <a:schemeClr val="accent1"/>
              </a:buClr>
              <a:buFont typeface="Noto Sans Symbols"/>
              <a:buNone/>
              <a:defRPr sz="2000" b="0" i="0" u="none" strike="noStrike" cap="none">
                <a:solidFill>
                  <a:srgbClr val="888888"/>
                </a:solidFill>
                <a:latin typeface="Galdeano"/>
                <a:ea typeface="Galdeano"/>
                <a:cs typeface="Galdeano"/>
                <a:sym typeface="Galdeano"/>
              </a:defRPr>
            </a:lvl3pPr>
            <a:lvl4pPr marL="1371600" marR="0" lvl="3" indent="0" algn="ctr" rtl="0">
              <a:lnSpc>
                <a:spcPct val="100000"/>
              </a:lnSpc>
              <a:spcBef>
                <a:spcPts val="360"/>
              </a:spcBef>
              <a:spcAft>
                <a:spcPts val="0"/>
              </a:spcAft>
              <a:buClr>
                <a:schemeClr val="accent1"/>
              </a:buClr>
              <a:buFont typeface="Noto Sans Symbols"/>
              <a:buNone/>
              <a:defRPr sz="1800" b="0" i="0" u="none" strike="noStrike" cap="none">
                <a:solidFill>
                  <a:srgbClr val="888888"/>
                </a:solidFill>
                <a:latin typeface="Galdeano"/>
                <a:ea typeface="Galdeano"/>
                <a:cs typeface="Galdeano"/>
                <a:sym typeface="Galdeano"/>
              </a:defRPr>
            </a:lvl4pPr>
            <a:lvl5pPr marL="1828800" marR="0" lvl="4" indent="0" algn="ctr" rtl="0">
              <a:lnSpc>
                <a:spcPct val="100000"/>
              </a:lnSpc>
              <a:spcBef>
                <a:spcPts val="320"/>
              </a:spcBef>
              <a:spcAft>
                <a:spcPts val="0"/>
              </a:spcAft>
              <a:buClr>
                <a:schemeClr val="accent1"/>
              </a:buClr>
              <a:buFont typeface="Noto Sans Symbols"/>
              <a:buNone/>
              <a:defRPr sz="1600" b="0" i="0" u="none" strike="noStrike" cap="none">
                <a:solidFill>
                  <a:srgbClr val="888888"/>
                </a:solidFill>
                <a:latin typeface="Galdeano"/>
                <a:ea typeface="Galdeano"/>
                <a:cs typeface="Galdeano"/>
                <a:sym typeface="Galdeano"/>
              </a:defRPr>
            </a:lvl5pPr>
            <a:lvl6pPr marL="2286000" marR="0" lvl="5"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6pPr>
            <a:lvl7pPr marL="2743200" marR="0" lvl="6"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7pPr>
            <a:lvl8pPr marL="3200400" marR="0" lvl="7"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8pPr>
            <a:lvl9pPr marL="3657600" marR="0" lvl="8"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9pPr>
          </a:lstStyle>
          <a:p>
            <a:endParaRPr/>
          </a:p>
        </p:txBody>
      </p:sp>
      <p:sp>
        <p:nvSpPr>
          <p:cNvPr id="93" name="Shape 93"/>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Shape 94"/>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11" name="Shape 111"/>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12" name="Shape 112"/>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Shape 113"/>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Shape 114"/>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40" name="Shape 140"/>
          <p:cNvSpPr txBox="1">
            <a:spLocks noGrp="1"/>
          </p:cNvSpPr>
          <p:nvPr>
            <p:ph type="body" idx="1"/>
          </p:nvPr>
        </p:nvSpPr>
        <p:spPr>
          <a:xfrm>
            <a:off x="676656" y="2008583"/>
            <a:ext cx="3822191" cy="479820"/>
          </a:xfrm>
          <a:prstGeom prst="rect">
            <a:avLst/>
          </a:prstGeom>
          <a:noFill/>
          <a:ln>
            <a:noFill/>
          </a:ln>
        </p:spPr>
        <p:txBody>
          <a:bodyPr lIns="91425" tIns="91425" rIns="91425" bIns="91425" anchor="ctr" anchorCtr="0"/>
          <a:lstStyle>
            <a:lvl1pPr marL="0" marR="0" lvl="0" indent="0" algn="ctr" rtl="0">
              <a:lnSpc>
                <a:spcPct val="100000"/>
              </a:lnSpc>
              <a:spcBef>
                <a:spcPts val="480"/>
              </a:spcBef>
              <a:spcAft>
                <a:spcPts val="0"/>
              </a:spcAft>
              <a:buClr>
                <a:schemeClr val="accent1"/>
              </a:buClr>
              <a:buFont typeface="Noto Sans Symbols"/>
              <a:buNone/>
              <a:defRPr sz="2400" b="0" i="0" u="none" strike="noStrike" cap="none">
                <a:solidFill>
                  <a:schemeClr val="dk2"/>
                </a:solidFill>
                <a:latin typeface="Galdeano"/>
                <a:ea typeface="Galdeano"/>
                <a:cs typeface="Galdeano"/>
                <a:sym typeface="Galdeano"/>
              </a:defRPr>
            </a:lvl1pPr>
            <a:lvl2pPr marL="457200" marR="0" lvl="1" indent="0" algn="l" rtl="0">
              <a:lnSpc>
                <a:spcPct val="100000"/>
              </a:lnSpc>
              <a:spcBef>
                <a:spcPts val="400"/>
              </a:spcBef>
              <a:spcAft>
                <a:spcPts val="0"/>
              </a:spcAft>
              <a:buClr>
                <a:schemeClr val="accent1"/>
              </a:buClr>
              <a:buFont typeface="Noto Sans Symbols"/>
              <a:buNone/>
              <a:defRPr sz="2000" b="1" i="0" u="none" strike="noStrike" cap="none">
                <a:solidFill>
                  <a:schemeClr val="dk2"/>
                </a:solidFill>
                <a:latin typeface="Galdeano"/>
                <a:ea typeface="Galdeano"/>
                <a:cs typeface="Galdeano"/>
                <a:sym typeface="Galdeano"/>
              </a:defRPr>
            </a:lvl2pPr>
            <a:lvl3pPr marL="914400" marR="0" lvl="2" indent="0" algn="l" rtl="0">
              <a:lnSpc>
                <a:spcPct val="100000"/>
              </a:lnSpc>
              <a:spcBef>
                <a:spcPts val="360"/>
              </a:spcBef>
              <a:spcAft>
                <a:spcPts val="0"/>
              </a:spcAft>
              <a:buClr>
                <a:schemeClr val="accent1"/>
              </a:buClr>
              <a:buFont typeface="Noto Sans Symbols"/>
              <a:buNone/>
              <a:defRPr sz="1800" b="1" i="0" u="none" strike="noStrike" cap="none">
                <a:solidFill>
                  <a:schemeClr val="dk2"/>
                </a:solidFill>
                <a:latin typeface="Galdeano"/>
                <a:ea typeface="Galdeano"/>
                <a:cs typeface="Galdeano"/>
                <a:sym typeface="Galdeano"/>
              </a:defRPr>
            </a:lvl3pPr>
            <a:lvl4pPr marL="1371600" marR="0" lvl="3" indent="0" algn="l" rtl="0">
              <a:lnSpc>
                <a:spcPct val="100000"/>
              </a:lnSpc>
              <a:spcBef>
                <a:spcPts val="320"/>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4pPr>
            <a:lvl5pPr marL="1828800" marR="0" lvl="4" indent="0" algn="l" rtl="0">
              <a:lnSpc>
                <a:spcPct val="100000"/>
              </a:lnSpc>
              <a:spcBef>
                <a:spcPts val="320"/>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5pPr>
            <a:lvl6pPr marL="2286000" marR="0" lvl="5"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6pPr>
            <a:lvl7pPr marL="2743200" marR="0" lvl="6"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7pPr>
            <a:lvl8pPr marL="3200400" marR="0" lvl="7"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8pPr>
            <a:lvl9pPr marL="3657600" marR="0" lvl="8"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9pPr>
          </a:lstStyle>
          <a:p>
            <a:endParaRPr/>
          </a:p>
        </p:txBody>
      </p:sp>
      <p:sp>
        <p:nvSpPr>
          <p:cNvPr id="141" name="Shape 141"/>
          <p:cNvSpPr txBox="1">
            <a:spLocks noGrp="1"/>
          </p:cNvSpPr>
          <p:nvPr>
            <p:ph type="body" idx="2"/>
          </p:nvPr>
        </p:nvSpPr>
        <p:spPr>
          <a:xfrm>
            <a:off x="677337" y="2571750"/>
            <a:ext cx="3820055" cy="2022871"/>
          </a:xfrm>
          <a:prstGeom prst="rect">
            <a:avLst/>
          </a:prstGeom>
          <a:noFill/>
          <a:ln>
            <a:noFill/>
          </a:ln>
        </p:spPr>
        <p:txBody>
          <a:bodyPr lIns="91425" tIns="91425" rIns="91425" bIns="91425" anchor="t" anchorCtr="0"/>
          <a:lstStyle>
            <a:lvl1pPr marL="273050" marR="0" lvl="0" indent="-19050"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1pPr>
            <a:lvl2pPr marL="576263" marR="0" lvl="1" indent="-55562"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2pPr>
            <a:lvl3pPr marL="855663" marR="0" lvl="2" indent="-30162"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3pPr>
            <a:lvl4pPr marL="1143000" marR="0" lvl="3" indent="-50800" algn="l" rtl="0">
              <a:lnSpc>
                <a:spcPct val="100000"/>
              </a:lnSpc>
              <a:spcBef>
                <a:spcPts val="280"/>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4pPr>
            <a:lvl5pPr marL="1462088" marR="0" lvl="4" indent="-52387" algn="l" rtl="0">
              <a:lnSpc>
                <a:spcPct val="100000"/>
              </a:lnSpc>
              <a:spcBef>
                <a:spcPts val="280"/>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5pPr>
            <a:lvl6pPr marL="1783079" marR="0" lvl="5" indent="-30478"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6pPr>
            <a:lvl7pPr marL="2103120" marR="0" lvl="6" indent="-3302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7pPr>
            <a:lvl8pPr marL="2423160" marR="0" lvl="7" indent="-3556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8pPr>
            <a:lvl9pPr marL="2743200" marR="0" lvl="8" indent="-2540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9pPr>
          </a:lstStyle>
          <a:p>
            <a:endParaRPr/>
          </a:p>
        </p:txBody>
      </p:sp>
      <p:sp>
        <p:nvSpPr>
          <p:cNvPr id="142" name="Shape 142"/>
          <p:cNvSpPr txBox="1">
            <a:spLocks noGrp="1"/>
          </p:cNvSpPr>
          <p:nvPr>
            <p:ph type="body" idx="3"/>
          </p:nvPr>
        </p:nvSpPr>
        <p:spPr>
          <a:xfrm>
            <a:off x="4648200" y="2008583"/>
            <a:ext cx="3822191" cy="479820"/>
          </a:xfrm>
          <a:prstGeom prst="rect">
            <a:avLst/>
          </a:prstGeom>
          <a:noFill/>
          <a:ln>
            <a:noFill/>
          </a:ln>
        </p:spPr>
        <p:txBody>
          <a:bodyPr lIns="91425" tIns="91425" rIns="91425" bIns="91425" anchor="ctr" anchorCtr="0"/>
          <a:lstStyle>
            <a:lvl1pPr marL="0" marR="0" lvl="0" indent="0" algn="ctr" rtl="0">
              <a:lnSpc>
                <a:spcPct val="100000"/>
              </a:lnSpc>
              <a:spcBef>
                <a:spcPts val="480"/>
              </a:spcBef>
              <a:spcAft>
                <a:spcPts val="0"/>
              </a:spcAft>
              <a:buClr>
                <a:schemeClr val="accent1"/>
              </a:buClr>
              <a:buFont typeface="Noto Sans Symbols"/>
              <a:buNone/>
              <a:defRPr sz="2400" b="0" i="0" u="none" strike="noStrike" cap="none">
                <a:solidFill>
                  <a:schemeClr val="dk2"/>
                </a:solidFill>
                <a:latin typeface="Galdeano"/>
                <a:ea typeface="Galdeano"/>
                <a:cs typeface="Galdeano"/>
                <a:sym typeface="Galdeano"/>
              </a:defRPr>
            </a:lvl1pPr>
            <a:lvl2pPr marL="457200" marR="0" lvl="1" indent="0" algn="l" rtl="0">
              <a:lnSpc>
                <a:spcPct val="100000"/>
              </a:lnSpc>
              <a:spcBef>
                <a:spcPts val="400"/>
              </a:spcBef>
              <a:spcAft>
                <a:spcPts val="0"/>
              </a:spcAft>
              <a:buClr>
                <a:schemeClr val="accent1"/>
              </a:buClr>
              <a:buFont typeface="Noto Sans Symbols"/>
              <a:buNone/>
              <a:defRPr sz="2000" b="1" i="0" u="none" strike="noStrike" cap="none">
                <a:solidFill>
                  <a:schemeClr val="dk2"/>
                </a:solidFill>
                <a:latin typeface="Galdeano"/>
                <a:ea typeface="Galdeano"/>
                <a:cs typeface="Galdeano"/>
                <a:sym typeface="Galdeano"/>
              </a:defRPr>
            </a:lvl2pPr>
            <a:lvl3pPr marL="914400" marR="0" lvl="2" indent="0" algn="l" rtl="0">
              <a:lnSpc>
                <a:spcPct val="100000"/>
              </a:lnSpc>
              <a:spcBef>
                <a:spcPts val="360"/>
              </a:spcBef>
              <a:spcAft>
                <a:spcPts val="0"/>
              </a:spcAft>
              <a:buClr>
                <a:schemeClr val="accent1"/>
              </a:buClr>
              <a:buFont typeface="Noto Sans Symbols"/>
              <a:buNone/>
              <a:defRPr sz="1800" b="1" i="0" u="none" strike="noStrike" cap="none">
                <a:solidFill>
                  <a:schemeClr val="dk2"/>
                </a:solidFill>
                <a:latin typeface="Galdeano"/>
                <a:ea typeface="Galdeano"/>
                <a:cs typeface="Galdeano"/>
                <a:sym typeface="Galdeano"/>
              </a:defRPr>
            </a:lvl3pPr>
            <a:lvl4pPr marL="1371600" marR="0" lvl="3" indent="0" algn="l" rtl="0">
              <a:lnSpc>
                <a:spcPct val="100000"/>
              </a:lnSpc>
              <a:spcBef>
                <a:spcPts val="320"/>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4pPr>
            <a:lvl5pPr marL="1828800" marR="0" lvl="4" indent="0" algn="l" rtl="0">
              <a:lnSpc>
                <a:spcPct val="100000"/>
              </a:lnSpc>
              <a:spcBef>
                <a:spcPts val="320"/>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5pPr>
            <a:lvl6pPr marL="2286000" marR="0" lvl="5"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6pPr>
            <a:lvl7pPr marL="2743200" marR="0" lvl="6"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7pPr>
            <a:lvl8pPr marL="3200400" marR="0" lvl="7"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8pPr>
            <a:lvl9pPr marL="3657600" marR="0" lvl="8" indent="0" algn="l" rtl="0">
              <a:lnSpc>
                <a:spcPct val="100000"/>
              </a:lnSpc>
              <a:spcBef>
                <a:spcPts val="384"/>
              </a:spcBef>
              <a:spcAft>
                <a:spcPts val="0"/>
              </a:spcAft>
              <a:buClr>
                <a:schemeClr val="accent1"/>
              </a:buClr>
              <a:buFont typeface="Noto Sans Symbols"/>
              <a:buNone/>
              <a:defRPr sz="1600" b="1" i="0" u="none" strike="noStrike" cap="none">
                <a:solidFill>
                  <a:schemeClr val="dk2"/>
                </a:solidFill>
                <a:latin typeface="Galdeano"/>
                <a:ea typeface="Galdeano"/>
                <a:cs typeface="Galdeano"/>
                <a:sym typeface="Galdeano"/>
              </a:defRPr>
            </a:lvl9pPr>
          </a:lstStyle>
          <a:p>
            <a:endParaRPr/>
          </a:p>
        </p:txBody>
      </p:sp>
      <p:sp>
        <p:nvSpPr>
          <p:cNvPr id="143" name="Shape 143"/>
          <p:cNvSpPr txBox="1">
            <a:spLocks noGrp="1"/>
          </p:cNvSpPr>
          <p:nvPr>
            <p:ph type="body" idx="4"/>
          </p:nvPr>
        </p:nvSpPr>
        <p:spPr>
          <a:xfrm>
            <a:off x="4645025" y="2571750"/>
            <a:ext cx="3822191" cy="2022871"/>
          </a:xfrm>
          <a:prstGeom prst="rect">
            <a:avLst/>
          </a:prstGeom>
          <a:noFill/>
          <a:ln>
            <a:noFill/>
          </a:ln>
        </p:spPr>
        <p:txBody>
          <a:bodyPr lIns="91425" tIns="91425" rIns="91425" bIns="91425" anchor="t" anchorCtr="0"/>
          <a:lstStyle>
            <a:lvl1pPr marL="273050" marR="0" lvl="0" indent="-19050"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1pPr>
            <a:lvl2pPr marL="576263" marR="0" lvl="1" indent="-55562"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2pPr>
            <a:lvl3pPr marL="855663" marR="0" lvl="2" indent="-30162"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3pPr>
            <a:lvl4pPr marL="1143000" marR="0" lvl="3" indent="-50800" algn="l" rtl="0">
              <a:lnSpc>
                <a:spcPct val="100000"/>
              </a:lnSpc>
              <a:spcBef>
                <a:spcPts val="280"/>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4pPr>
            <a:lvl5pPr marL="1462088" marR="0" lvl="4" indent="-52387" algn="l" rtl="0">
              <a:lnSpc>
                <a:spcPct val="100000"/>
              </a:lnSpc>
              <a:spcBef>
                <a:spcPts val="280"/>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5pPr>
            <a:lvl6pPr marL="1783079" marR="0" lvl="5" indent="-30478"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6pPr>
            <a:lvl7pPr marL="2103120" marR="0" lvl="6" indent="-3302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7pPr>
            <a:lvl8pPr marL="2423160" marR="0" lvl="7" indent="-3556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8pPr>
            <a:lvl9pPr marL="2743200" marR="0" lvl="8" indent="-25400" algn="l" rtl="0">
              <a:lnSpc>
                <a:spcPct val="100000"/>
              </a:lnSpc>
              <a:spcBef>
                <a:spcPts val="384"/>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9pPr>
          </a:lstStyle>
          <a:p>
            <a:endParaRPr/>
          </a:p>
        </p:txBody>
      </p:sp>
      <p:sp>
        <p:nvSpPr>
          <p:cNvPr id="144" name="Shape 144"/>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5" name="Shape 145"/>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62" name="Shape 162"/>
          <p:cNvSpPr txBox="1">
            <a:spLocks noGrp="1"/>
          </p:cNvSpPr>
          <p:nvPr>
            <p:ph type="body" idx="1"/>
          </p:nvPr>
        </p:nvSpPr>
        <p:spPr>
          <a:xfrm>
            <a:off x="676654" y="2009392"/>
            <a:ext cx="3822191" cy="2585466"/>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63" name="Shape 163"/>
          <p:cNvSpPr txBox="1">
            <a:spLocks noGrp="1"/>
          </p:cNvSpPr>
          <p:nvPr>
            <p:ph type="body" idx="2"/>
          </p:nvPr>
        </p:nvSpPr>
        <p:spPr>
          <a:xfrm>
            <a:off x="4645151" y="2009392"/>
            <a:ext cx="3822191" cy="2585466"/>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64" name="Shape 164"/>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5" name="Shape 165"/>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6" name="Shape 166"/>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685800" y="1200150"/>
            <a:ext cx="7772400" cy="133507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82" name="Shape 182"/>
          <p:cNvSpPr txBox="1">
            <a:spLocks noGrp="1"/>
          </p:cNvSpPr>
          <p:nvPr>
            <p:ph type="subTitle" idx="1"/>
          </p:nvPr>
        </p:nvSpPr>
        <p:spPr>
          <a:xfrm>
            <a:off x="1371600" y="2667000"/>
            <a:ext cx="6400799" cy="1104898"/>
          </a:xfrm>
          <a:prstGeom prst="rect">
            <a:avLst/>
          </a:prstGeom>
          <a:noFill/>
          <a:ln>
            <a:noFill/>
          </a:ln>
        </p:spPr>
        <p:txBody>
          <a:bodyPr lIns="91425" tIns="91425" rIns="91425" bIns="91425" anchor="t" anchorCtr="0"/>
          <a:lstStyle>
            <a:lvl1pPr marL="0" marR="0" lvl="0" indent="0" algn="ctr" rtl="0">
              <a:lnSpc>
                <a:spcPct val="100000"/>
              </a:lnSpc>
              <a:spcBef>
                <a:spcPts val="400"/>
              </a:spcBef>
              <a:spcAft>
                <a:spcPts val="0"/>
              </a:spcAft>
              <a:buClr>
                <a:schemeClr val="accent1"/>
              </a:buClr>
              <a:buFont typeface="Noto Sans Symbols"/>
              <a:buNone/>
              <a:defRPr sz="2000" b="0" i="0" u="none" strike="noStrike" cap="none">
                <a:solidFill>
                  <a:srgbClr val="FFFFFF"/>
                </a:solidFill>
                <a:latin typeface="Galdeano"/>
                <a:ea typeface="Galdeano"/>
                <a:cs typeface="Galdeano"/>
                <a:sym typeface="Galdeano"/>
              </a:defRPr>
            </a:lvl1pPr>
            <a:lvl2pPr marL="457200" marR="0" lvl="1" indent="0" algn="ctr" rtl="0">
              <a:lnSpc>
                <a:spcPct val="100000"/>
              </a:lnSpc>
              <a:spcBef>
                <a:spcPts val="440"/>
              </a:spcBef>
              <a:spcAft>
                <a:spcPts val="0"/>
              </a:spcAft>
              <a:buClr>
                <a:schemeClr val="accent1"/>
              </a:buClr>
              <a:buFont typeface="Noto Sans Symbols"/>
              <a:buNone/>
              <a:defRPr sz="2200" b="0" i="0" u="none" strike="noStrike" cap="none">
                <a:solidFill>
                  <a:srgbClr val="888888"/>
                </a:solidFill>
                <a:latin typeface="Galdeano"/>
                <a:ea typeface="Galdeano"/>
                <a:cs typeface="Galdeano"/>
                <a:sym typeface="Galdeano"/>
              </a:defRPr>
            </a:lvl2pPr>
            <a:lvl3pPr marL="914400" marR="0" lvl="2" indent="0" algn="ctr" rtl="0">
              <a:lnSpc>
                <a:spcPct val="100000"/>
              </a:lnSpc>
              <a:spcBef>
                <a:spcPts val="400"/>
              </a:spcBef>
              <a:spcAft>
                <a:spcPts val="0"/>
              </a:spcAft>
              <a:buClr>
                <a:schemeClr val="accent1"/>
              </a:buClr>
              <a:buFont typeface="Noto Sans Symbols"/>
              <a:buNone/>
              <a:defRPr sz="2000" b="0" i="0" u="none" strike="noStrike" cap="none">
                <a:solidFill>
                  <a:srgbClr val="888888"/>
                </a:solidFill>
                <a:latin typeface="Galdeano"/>
                <a:ea typeface="Galdeano"/>
                <a:cs typeface="Galdeano"/>
                <a:sym typeface="Galdeano"/>
              </a:defRPr>
            </a:lvl3pPr>
            <a:lvl4pPr marL="1371600" marR="0" lvl="3" indent="0" algn="ctr" rtl="0">
              <a:lnSpc>
                <a:spcPct val="100000"/>
              </a:lnSpc>
              <a:spcBef>
                <a:spcPts val="360"/>
              </a:spcBef>
              <a:spcAft>
                <a:spcPts val="0"/>
              </a:spcAft>
              <a:buClr>
                <a:schemeClr val="accent1"/>
              </a:buClr>
              <a:buFont typeface="Noto Sans Symbols"/>
              <a:buNone/>
              <a:defRPr sz="1800" b="0" i="0" u="none" strike="noStrike" cap="none">
                <a:solidFill>
                  <a:srgbClr val="888888"/>
                </a:solidFill>
                <a:latin typeface="Galdeano"/>
                <a:ea typeface="Galdeano"/>
                <a:cs typeface="Galdeano"/>
                <a:sym typeface="Galdeano"/>
              </a:defRPr>
            </a:lvl4pPr>
            <a:lvl5pPr marL="1828800" marR="0" lvl="4" indent="0" algn="ctr" rtl="0">
              <a:lnSpc>
                <a:spcPct val="100000"/>
              </a:lnSpc>
              <a:spcBef>
                <a:spcPts val="320"/>
              </a:spcBef>
              <a:spcAft>
                <a:spcPts val="0"/>
              </a:spcAft>
              <a:buClr>
                <a:schemeClr val="accent1"/>
              </a:buClr>
              <a:buFont typeface="Noto Sans Symbols"/>
              <a:buNone/>
              <a:defRPr sz="1600" b="0" i="0" u="none" strike="noStrike" cap="none">
                <a:solidFill>
                  <a:srgbClr val="888888"/>
                </a:solidFill>
                <a:latin typeface="Galdeano"/>
                <a:ea typeface="Galdeano"/>
                <a:cs typeface="Galdeano"/>
                <a:sym typeface="Galdeano"/>
              </a:defRPr>
            </a:lvl5pPr>
            <a:lvl6pPr marL="2286000" marR="0" lvl="5"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6pPr>
            <a:lvl7pPr marL="2743200" marR="0" lvl="6"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7pPr>
            <a:lvl8pPr marL="3200400" marR="0" lvl="7"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8pPr>
            <a:lvl9pPr marL="3657600" marR="0" lvl="8" indent="0" algn="ctr" rtl="0">
              <a:lnSpc>
                <a:spcPct val="100000"/>
              </a:lnSpc>
              <a:spcBef>
                <a:spcPts val="384"/>
              </a:spcBef>
              <a:spcAft>
                <a:spcPts val="0"/>
              </a:spcAft>
              <a:buClr>
                <a:schemeClr val="accent1"/>
              </a:buClr>
              <a:buFont typeface="Noto Sans Symbols"/>
              <a:buNone/>
              <a:defRPr sz="1400" b="0" i="0" u="none" strike="noStrike" cap="none">
                <a:solidFill>
                  <a:srgbClr val="888888"/>
                </a:solidFill>
                <a:latin typeface="Galdeano"/>
                <a:ea typeface="Galdeano"/>
                <a:cs typeface="Galdeano"/>
                <a:sym typeface="Galdeano"/>
              </a:defRPr>
            </a:lvl9pPr>
          </a:lstStyle>
          <a:p>
            <a:endParaRPr/>
          </a:p>
        </p:txBody>
      </p:sp>
      <p:sp>
        <p:nvSpPr>
          <p:cNvPr id="183" name="Shape 183"/>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84" name="Shape 184"/>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85" name="Shape 185"/>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Shape 17"/>
          <p:cNvCxnSpPr/>
          <p:nvPr/>
        </p:nvCxnSpPr>
        <p:spPr>
          <a:xfrm>
            <a:off x="425200" y="415650"/>
            <a:ext cx="8296799" cy="0"/>
          </a:xfrm>
          <a:prstGeom prst="straightConnector1">
            <a:avLst/>
          </a:prstGeom>
          <a:noFill/>
          <a:ln w="38100" cap="flat" cmpd="sng">
            <a:solidFill>
              <a:schemeClr val="lt1"/>
            </a:solidFill>
            <a:prstDash val="solid"/>
            <a:round/>
            <a:headEnd type="none" w="med" len="med"/>
            <a:tailEnd type="none" w="med" len="med"/>
          </a:ln>
        </p:spPr>
      </p:cxnSp>
      <p:cxnSp>
        <p:nvCxnSpPr>
          <p:cNvPr id="18" name="Shape 18"/>
          <p:cNvCxnSpPr/>
          <p:nvPr/>
        </p:nvCxnSpPr>
        <p:spPr>
          <a:xfrm>
            <a:off x="425200" y="4740000"/>
            <a:ext cx="8296799" cy="0"/>
          </a:xfrm>
          <a:prstGeom prst="straightConnector1">
            <a:avLst/>
          </a:prstGeom>
          <a:noFill/>
          <a:ln w="19050" cap="flat" cmpd="sng">
            <a:solidFill>
              <a:schemeClr val="lt1"/>
            </a:solidFill>
            <a:prstDash val="solid"/>
            <a:round/>
            <a:headEnd type="none" w="med" len="med"/>
            <a:tailEnd type="none" w="med" len="med"/>
          </a:ln>
        </p:spPr>
      </p:cxnSp>
      <p:sp>
        <p:nvSpPr>
          <p:cNvPr id="19" name="Shape 19"/>
          <p:cNvSpPr txBox="1">
            <a:spLocks noGrp="1"/>
          </p:cNvSpPr>
          <p:nvPr>
            <p:ph type="title"/>
          </p:nvPr>
        </p:nvSpPr>
        <p:spPr>
          <a:xfrm>
            <a:off x="406425" y="1806825"/>
            <a:ext cx="8296799" cy="1541999"/>
          </a:xfrm>
          <a:prstGeom prst="rect">
            <a:avLst/>
          </a:prstGeom>
        </p:spPr>
        <p:txBody>
          <a:bodyPr lIns="91425" tIns="91425" rIns="91425" bIns="91425" anchor="ctr" anchorCtr="0"/>
          <a:lstStyle>
            <a:lvl1pPr lvl="0" algn="ctr">
              <a:spcBef>
                <a:spcPts val="0"/>
              </a:spcBef>
              <a:buClr>
                <a:schemeClr val="lt1"/>
              </a:buClr>
              <a:buSzPct val="100000"/>
              <a:defRPr sz="4800">
                <a:solidFill>
                  <a:schemeClr val="lt1"/>
                </a:solidFill>
              </a:defRPr>
            </a:lvl1pPr>
            <a:lvl2pPr lvl="1" algn="ctr">
              <a:spcBef>
                <a:spcPts val="0"/>
              </a:spcBef>
              <a:buClr>
                <a:schemeClr val="lt1"/>
              </a:buClr>
              <a:buSzPct val="100000"/>
              <a:defRPr sz="4800">
                <a:solidFill>
                  <a:schemeClr val="lt1"/>
                </a:solidFill>
              </a:defRPr>
            </a:lvl2pPr>
            <a:lvl3pPr lvl="2" algn="ctr">
              <a:spcBef>
                <a:spcPts val="0"/>
              </a:spcBef>
              <a:buClr>
                <a:schemeClr val="lt1"/>
              </a:buClr>
              <a:buSzPct val="100000"/>
              <a:defRPr sz="4800">
                <a:solidFill>
                  <a:schemeClr val="lt1"/>
                </a:solidFill>
              </a:defRPr>
            </a:lvl3pPr>
            <a:lvl4pPr lvl="3" algn="ctr">
              <a:spcBef>
                <a:spcPts val="0"/>
              </a:spcBef>
              <a:buClr>
                <a:schemeClr val="lt1"/>
              </a:buClr>
              <a:buSzPct val="100000"/>
              <a:defRPr sz="4800">
                <a:solidFill>
                  <a:schemeClr val="lt1"/>
                </a:solidFill>
              </a:defRPr>
            </a:lvl4pPr>
            <a:lvl5pPr lvl="4" algn="ctr">
              <a:spcBef>
                <a:spcPts val="0"/>
              </a:spcBef>
              <a:buClr>
                <a:schemeClr val="lt1"/>
              </a:buClr>
              <a:buSzPct val="100000"/>
              <a:defRPr sz="4800">
                <a:solidFill>
                  <a:schemeClr val="lt1"/>
                </a:solidFill>
              </a:defRPr>
            </a:lvl5pPr>
            <a:lvl6pPr lvl="5" algn="ctr">
              <a:spcBef>
                <a:spcPts val="0"/>
              </a:spcBef>
              <a:buClr>
                <a:schemeClr val="lt1"/>
              </a:buClr>
              <a:buSzPct val="100000"/>
              <a:defRPr sz="4800">
                <a:solidFill>
                  <a:schemeClr val="lt1"/>
                </a:solidFill>
              </a:defRPr>
            </a:lvl6pPr>
            <a:lvl7pPr lvl="6" algn="ctr">
              <a:spcBef>
                <a:spcPts val="0"/>
              </a:spcBef>
              <a:buClr>
                <a:schemeClr val="lt1"/>
              </a:buClr>
              <a:buSzPct val="100000"/>
              <a:defRPr sz="4800">
                <a:solidFill>
                  <a:schemeClr val="lt1"/>
                </a:solidFill>
              </a:defRPr>
            </a:lvl7pPr>
            <a:lvl8pPr lvl="7" algn="ctr">
              <a:spcBef>
                <a:spcPts val="0"/>
              </a:spcBef>
              <a:buClr>
                <a:schemeClr val="lt1"/>
              </a:buClr>
              <a:buSzPct val="100000"/>
              <a:defRPr sz="4800">
                <a:solidFill>
                  <a:schemeClr val="lt1"/>
                </a:solidFill>
              </a:defRPr>
            </a:lvl8pPr>
            <a:lvl9pPr lvl="8" algn="ctr">
              <a:spcBef>
                <a:spcPts val="0"/>
              </a:spcBef>
              <a:buClr>
                <a:schemeClr val="lt1"/>
              </a:buClr>
              <a:buSzPct val="100000"/>
              <a:defRPr sz="4800">
                <a:solidFill>
                  <a:schemeClr val="lt1"/>
                </a:solidFill>
              </a:defRPr>
            </a:lvl9pPr>
          </a:lstStyle>
          <a:p>
            <a:endParaRPr/>
          </a:p>
        </p:txBody>
      </p:sp>
      <p:sp>
        <p:nvSpPr>
          <p:cNvPr id="20" name="Shape 20"/>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pPr lvl="0">
                <a:spcBef>
                  <a:spcPts val="0"/>
                </a:spcBef>
                <a:buNone/>
              </a:p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cxnSp>
        <p:nvCxnSpPr>
          <p:cNvPr id="22" name="Shape 22"/>
          <p:cNvCxnSpPr/>
          <p:nvPr/>
        </p:nvCxnSpPr>
        <p:spPr>
          <a:xfrm>
            <a:off x="2477724" y="415650"/>
            <a:ext cx="6244199" cy="0"/>
          </a:xfrm>
          <a:prstGeom prst="straightConnector1">
            <a:avLst/>
          </a:prstGeom>
          <a:noFill/>
          <a:ln w="38100" cap="flat" cmpd="sng">
            <a:solidFill>
              <a:schemeClr val="dk2"/>
            </a:solidFill>
            <a:prstDash val="solid"/>
            <a:round/>
            <a:headEnd type="none" w="med" len="med"/>
            <a:tailEnd type="none" w="med" len="med"/>
          </a:ln>
        </p:spPr>
      </p:cxnSp>
      <p:cxnSp>
        <p:nvCxnSpPr>
          <p:cNvPr id="23" name="Shape 23"/>
          <p:cNvCxnSpPr/>
          <p:nvPr/>
        </p:nvCxnSpPr>
        <p:spPr>
          <a:xfrm>
            <a:off x="2477724" y="4740000"/>
            <a:ext cx="6244199" cy="0"/>
          </a:xfrm>
          <a:prstGeom prst="straightConnector1">
            <a:avLst/>
          </a:prstGeom>
          <a:noFill/>
          <a:ln w="19050" cap="flat" cmpd="sng">
            <a:solidFill>
              <a:schemeClr val="dk2"/>
            </a:solidFill>
            <a:prstDash val="solid"/>
            <a:round/>
            <a:headEnd type="none" w="med" len="med"/>
            <a:tailEnd type="none" w="med" len="med"/>
          </a:ln>
        </p:spPr>
      </p:cxnSp>
      <p:cxnSp>
        <p:nvCxnSpPr>
          <p:cNvPr id="24" name="Shape 24"/>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25" name="Shape 25"/>
          <p:cNvSpPr txBox="1">
            <a:spLocks noGrp="1"/>
          </p:cNvSpPr>
          <p:nvPr>
            <p:ph type="title"/>
          </p:nvPr>
        </p:nvSpPr>
        <p:spPr>
          <a:xfrm>
            <a:off x="2400250" y="575950"/>
            <a:ext cx="6321599" cy="635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2410112" y="1595775"/>
            <a:ext cx="6321599" cy="3002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8"/>
        <p:cNvGrpSpPr/>
        <p:nvPr/>
      </p:nvGrpSpPr>
      <p:grpSpPr>
        <a:xfrm>
          <a:off x="0" y="0"/>
          <a:ext cx="0" cy="0"/>
          <a:chOff x="0" y="0"/>
          <a:chExt cx="0" cy="0"/>
        </a:xfrm>
      </p:grpSpPr>
      <p:cxnSp>
        <p:nvCxnSpPr>
          <p:cNvPr id="29" name="Shape 29"/>
          <p:cNvCxnSpPr/>
          <p:nvPr/>
        </p:nvCxnSpPr>
        <p:spPr>
          <a:xfrm>
            <a:off x="2477724" y="415650"/>
            <a:ext cx="6244199" cy="0"/>
          </a:xfrm>
          <a:prstGeom prst="straightConnector1">
            <a:avLst/>
          </a:prstGeom>
          <a:noFill/>
          <a:ln w="38100" cap="flat" cmpd="sng">
            <a:solidFill>
              <a:schemeClr val="dk2"/>
            </a:solidFill>
            <a:prstDash val="solid"/>
            <a:round/>
            <a:headEnd type="none" w="med" len="med"/>
            <a:tailEnd type="none" w="med" len="med"/>
          </a:ln>
        </p:spPr>
      </p:cxnSp>
      <p:cxnSp>
        <p:nvCxnSpPr>
          <p:cNvPr id="30" name="Shape 30"/>
          <p:cNvCxnSpPr/>
          <p:nvPr/>
        </p:nvCxnSpPr>
        <p:spPr>
          <a:xfrm>
            <a:off x="2477724" y="4740000"/>
            <a:ext cx="6244199" cy="0"/>
          </a:xfrm>
          <a:prstGeom prst="straightConnector1">
            <a:avLst/>
          </a:prstGeom>
          <a:noFill/>
          <a:ln w="19050" cap="flat" cmpd="sng">
            <a:solidFill>
              <a:schemeClr val="dk2"/>
            </a:solidFill>
            <a:prstDash val="solid"/>
            <a:round/>
            <a:headEnd type="none" w="med" len="med"/>
            <a:tailEnd type="none" w="med" len="med"/>
          </a:ln>
        </p:spPr>
      </p:cxnSp>
      <p:cxnSp>
        <p:nvCxnSpPr>
          <p:cNvPr id="31" name="Shape 31"/>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32" name="Shape 32"/>
          <p:cNvSpPr txBox="1">
            <a:spLocks noGrp="1"/>
          </p:cNvSpPr>
          <p:nvPr>
            <p:ph type="title"/>
          </p:nvPr>
        </p:nvSpPr>
        <p:spPr>
          <a:xfrm>
            <a:off x="2400250" y="575950"/>
            <a:ext cx="6321599" cy="635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body" idx="1"/>
          </p:nvPr>
        </p:nvSpPr>
        <p:spPr>
          <a:xfrm>
            <a:off x="2400302" y="1602675"/>
            <a:ext cx="3071400" cy="3002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body" idx="2"/>
          </p:nvPr>
        </p:nvSpPr>
        <p:spPr>
          <a:xfrm>
            <a:off x="5650571" y="1602675"/>
            <a:ext cx="3071400" cy="3002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3300" y="411575"/>
            <a:ext cx="8520599" cy="63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9"/>
        <p:cNvGrpSpPr/>
        <p:nvPr/>
      </p:nvGrpSpPr>
      <p:grpSpPr>
        <a:xfrm>
          <a:off x="0" y="0"/>
          <a:ext cx="0" cy="0"/>
          <a:chOff x="0" y="0"/>
          <a:chExt cx="0" cy="0"/>
        </a:xfrm>
      </p:grpSpPr>
      <p:cxnSp>
        <p:nvCxnSpPr>
          <p:cNvPr id="40" name="Shape 40"/>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319500" y="936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2" name="Shape 42"/>
          <p:cNvSpPr txBox="1">
            <a:spLocks noGrp="1"/>
          </p:cNvSpPr>
          <p:nvPr>
            <p:ph type="body" idx="1"/>
          </p:nvPr>
        </p:nvSpPr>
        <p:spPr>
          <a:xfrm>
            <a:off x="319500" y="1846803"/>
            <a:ext cx="2807999" cy="2806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3" name="Shape 43"/>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Shape 45"/>
          <p:cNvCxnSpPr/>
          <p:nvPr/>
        </p:nvCxnSpPr>
        <p:spPr>
          <a:xfrm>
            <a:off x="425198" y="415650"/>
            <a:ext cx="183299" cy="0"/>
          </a:xfrm>
          <a:prstGeom prst="straightConnector1">
            <a:avLst/>
          </a:prstGeom>
          <a:noFill/>
          <a:ln w="19050" cap="flat" cmpd="sng">
            <a:solidFill>
              <a:schemeClr val="lt1"/>
            </a:solidFill>
            <a:prstDash val="solid"/>
            <a:round/>
            <a:headEnd type="none" w="med" len="med"/>
            <a:tailEnd type="none" w="med" len="med"/>
          </a:ln>
        </p:spPr>
      </p:cxnSp>
      <p:sp>
        <p:nvSpPr>
          <p:cNvPr id="46" name="Shape 46"/>
          <p:cNvSpPr txBox="1">
            <a:spLocks noGrp="1"/>
          </p:cNvSpPr>
          <p:nvPr>
            <p:ph type="title"/>
          </p:nvPr>
        </p:nvSpPr>
        <p:spPr>
          <a:xfrm>
            <a:off x="283103" y="712140"/>
            <a:ext cx="6244199" cy="3835499"/>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47" name="Shape 47"/>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pPr lvl="0">
                <a:spcBef>
                  <a:spcPts val="0"/>
                </a:spcBef>
                <a:buNone/>
              </a:p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8"/>
        <p:cNvGrpSpPr/>
        <p:nvPr/>
      </p:nvGrpSpPr>
      <p:grpSpPr>
        <a:xfrm>
          <a:off x="0" y="0"/>
          <a:ext cx="0" cy="0"/>
          <a:chOff x="0" y="0"/>
          <a:chExt cx="0" cy="0"/>
        </a:xfrm>
      </p:grpSpPr>
      <p:sp>
        <p:nvSpPr>
          <p:cNvPr id="49" name="Shape 49"/>
          <p:cNvSpPr/>
          <p:nvPr/>
        </p:nvSpPr>
        <p:spPr>
          <a:xfrm>
            <a:off x="4572000" y="125"/>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50" name="Shape 5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265500" y="1397350"/>
            <a:ext cx="4045199" cy="1318199"/>
          </a:xfrm>
          <a:prstGeom prst="rect">
            <a:avLst/>
          </a:prstGeom>
        </p:spPr>
        <p:txBody>
          <a:bodyPr lIns="91425" tIns="91425" rIns="91425" bIns="91425" anchor="b" anchorCtr="0"/>
          <a:lstStyle>
            <a:lvl1pPr lvl="0" algn="ctr">
              <a:spcBef>
                <a:spcPts val="0"/>
              </a:spcBef>
              <a:buClr>
                <a:schemeClr val="dk1"/>
              </a:buClr>
              <a:buSzPct val="100000"/>
              <a:defRPr sz="3600">
                <a:solidFill>
                  <a:schemeClr val="dk1"/>
                </a:solidFill>
              </a:defRPr>
            </a:lvl1pPr>
            <a:lvl2pPr lvl="1" algn="ctr">
              <a:spcBef>
                <a:spcPts val="0"/>
              </a:spcBef>
              <a:buClr>
                <a:schemeClr val="dk1"/>
              </a:buClr>
              <a:buSzPct val="100000"/>
              <a:defRPr sz="3600">
                <a:solidFill>
                  <a:schemeClr val="dk1"/>
                </a:solidFill>
              </a:defRPr>
            </a:lvl2pPr>
            <a:lvl3pPr lvl="2" algn="ctr">
              <a:spcBef>
                <a:spcPts val="0"/>
              </a:spcBef>
              <a:buClr>
                <a:schemeClr val="dk1"/>
              </a:buClr>
              <a:buSzPct val="100000"/>
              <a:defRPr sz="3600">
                <a:solidFill>
                  <a:schemeClr val="dk1"/>
                </a:solidFill>
              </a:defRPr>
            </a:lvl3pPr>
            <a:lvl4pPr lvl="3" algn="ctr">
              <a:spcBef>
                <a:spcPts val="0"/>
              </a:spcBef>
              <a:buClr>
                <a:schemeClr val="dk1"/>
              </a:buClr>
              <a:buSzPct val="100000"/>
              <a:defRPr sz="3600">
                <a:solidFill>
                  <a:schemeClr val="dk1"/>
                </a:solidFill>
              </a:defRPr>
            </a:lvl4pPr>
            <a:lvl5pPr lvl="4" algn="ctr">
              <a:spcBef>
                <a:spcPts val="0"/>
              </a:spcBef>
              <a:buClr>
                <a:schemeClr val="dk1"/>
              </a:buClr>
              <a:buSzPct val="100000"/>
              <a:defRPr sz="3600">
                <a:solidFill>
                  <a:schemeClr val="dk1"/>
                </a:solidFill>
              </a:defRPr>
            </a:lvl5pPr>
            <a:lvl6pPr lvl="5" algn="ctr">
              <a:spcBef>
                <a:spcPts val="0"/>
              </a:spcBef>
              <a:buClr>
                <a:schemeClr val="dk1"/>
              </a:buClr>
              <a:buSzPct val="100000"/>
              <a:defRPr sz="3600">
                <a:solidFill>
                  <a:schemeClr val="dk1"/>
                </a:solidFill>
              </a:defRPr>
            </a:lvl6pPr>
            <a:lvl7pPr lvl="6" algn="ctr">
              <a:spcBef>
                <a:spcPts val="0"/>
              </a:spcBef>
              <a:buClr>
                <a:schemeClr val="dk1"/>
              </a:buClr>
              <a:buSzPct val="100000"/>
              <a:defRPr sz="3600">
                <a:solidFill>
                  <a:schemeClr val="dk1"/>
                </a:solidFill>
              </a:defRPr>
            </a:lvl7pPr>
            <a:lvl8pPr lvl="7" algn="ctr">
              <a:spcBef>
                <a:spcPts val="0"/>
              </a:spcBef>
              <a:buClr>
                <a:schemeClr val="dk1"/>
              </a:buClr>
              <a:buSzPct val="100000"/>
              <a:defRPr sz="3600">
                <a:solidFill>
                  <a:schemeClr val="dk1"/>
                </a:solidFill>
              </a:defRPr>
            </a:lvl8pPr>
            <a:lvl9pPr lvl="8" algn="ctr">
              <a:spcBef>
                <a:spcPts val="0"/>
              </a:spcBef>
              <a:buClr>
                <a:schemeClr val="dk1"/>
              </a:buClr>
              <a:buSzPct val="100000"/>
              <a:defRPr sz="3600">
                <a:solidFill>
                  <a:schemeClr val="dk1"/>
                </a:solidFill>
              </a:defRPr>
            </a:lvl9pPr>
          </a:lstStyle>
          <a:p>
            <a:endParaRPr/>
          </a:p>
        </p:txBody>
      </p:sp>
      <p:sp>
        <p:nvSpPr>
          <p:cNvPr id="52" name="Shape 52"/>
          <p:cNvSpPr txBox="1">
            <a:spLocks noGrp="1"/>
          </p:cNvSpPr>
          <p:nvPr>
            <p:ph type="subTitle" idx="1"/>
          </p:nvPr>
        </p:nvSpPr>
        <p:spPr>
          <a:xfrm>
            <a:off x="265500" y="2735370"/>
            <a:ext cx="4045199"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3" name="Shape 5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4" name="Shape 54"/>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pPr lvl="0">
                <a:spcBef>
                  <a:spcPts val="0"/>
                </a:spcBef>
                <a:buNone/>
              </a:p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5"/>
        <p:cNvGrpSpPr/>
        <p:nvPr/>
      </p:nvGrpSpPr>
      <p:grpSpPr>
        <a:xfrm>
          <a:off x="0" y="0"/>
          <a:ext cx="0" cy="0"/>
          <a:chOff x="0" y="0"/>
          <a:chExt cx="0" cy="0"/>
        </a:xfrm>
      </p:grpSpPr>
      <p:cxnSp>
        <p:nvCxnSpPr>
          <p:cNvPr id="56" name="Shape 56"/>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57" name="Shape 57"/>
          <p:cNvCxnSpPr/>
          <p:nvPr/>
        </p:nvCxnSpPr>
        <p:spPr>
          <a:xfrm>
            <a:off x="425198" y="415650"/>
            <a:ext cx="183299" cy="0"/>
          </a:xfrm>
          <a:prstGeom prst="straightConnector1">
            <a:avLst/>
          </a:prstGeom>
          <a:noFill/>
          <a:ln w="19050" cap="flat" cmpd="sng">
            <a:solidFill>
              <a:schemeClr val="dk2"/>
            </a:solidFill>
            <a:prstDash val="solid"/>
            <a:round/>
            <a:headEnd type="none" w="med" len="med"/>
            <a:tailEnd type="none" w="med" len="med"/>
          </a:ln>
        </p:spPr>
      </p:cxnSp>
      <p:sp>
        <p:nvSpPr>
          <p:cNvPr id="58" name="Shape 58"/>
          <p:cNvSpPr txBox="1">
            <a:spLocks noGrp="1"/>
          </p:cNvSpPr>
          <p:nvPr>
            <p:ph type="body" idx="1"/>
          </p:nvPr>
        </p:nvSpPr>
        <p:spPr>
          <a:xfrm>
            <a:off x="328017" y="4226025"/>
            <a:ext cx="8388600" cy="3936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59" name="Shape 59"/>
          <p:cNvSpPr txBox="1">
            <a:spLocks noGrp="1"/>
          </p:cNvSpPr>
          <p:nvPr>
            <p:ph type="sldNum" idx="12"/>
          </p:nvPr>
        </p:nvSpPr>
        <p:spPr>
          <a:xfrm>
            <a:off x="8497999" y="4688758"/>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00250" y="575950"/>
            <a:ext cx="6321599" cy="635399"/>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2410112" y="1595775"/>
            <a:ext cx="6321599" cy="3002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8497999" y="4688758"/>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Lato"/>
                <a:ea typeface="Lato"/>
                <a:cs typeface="Lato"/>
                <a:sym typeface="Lato"/>
              </a:rPr>
              <a:pPr lvl="0" algn="r">
                <a:spcBef>
                  <a:spcPts val="0"/>
                </a:spcBef>
                <a:buNone/>
              </a:pPr>
              <a:t>‹#›</a:t>
            </a:fld>
            <a:endParaRPr lang="en" sz="1000">
              <a:solidFill>
                <a:schemeClr val="dk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Shape 78"/>
          <p:cNvSpPr/>
          <p:nvPr/>
        </p:nvSpPr>
        <p:spPr>
          <a:xfrm>
            <a:off x="228600" y="171450"/>
            <a:ext cx="8696325" cy="4525960"/>
          </a:xfrm>
          <a:prstGeom prst="roundRect">
            <a:avLst>
              <a:gd name="adj" fmla="val 275"/>
            </a:avLst>
          </a:prstGeom>
          <a:gradFill>
            <a:gsLst>
              <a:gs pos="0">
                <a:srgbClr val="0293E0"/>
              </a:gs>
              <a:gs pos="100000">
                <a:srgbClr val="83D3FE"/>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79" name="Shape 79"/>
          <p:cNvGrpSpPr/>
          <p:nvPr/>
        </p:nvGrpSpPr>
        <p:grpSpPr>
          <a:xfrm>
            <a:off x="211137" y="4014785"/>
            <a:ext cx="8723311" cy="1000123"/>
            <a:chOff x="0" y="0"/>
            <a:chExt cx="2147483647" cy="2147483647"/>
          </a:xfrm>
        </p:grpSpPr>
        <p:sp>
          <p:nvSpPr>
            <p:cNvPr id="80" name="Shape 80"/>
            <p:cNvSpPr/>
            <p:nvPr/>
          </p:nvSpPr>
          <p:spPr>
            <a:xfrm>
              <a:off x="1438468193" y="234205775"/>
              <a:ext cx="709015453" cy="11530113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23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1" name="Shape 81"/>
            <p:cNvSpPr/>
            <p:nvPr/>
          </p:nvSpPr>
          <p:spPr>
            <a:xfrm>
              <a:off x="593466297" y="27023171"/>
              <a:ext cx="1366675957" cy="1372804141"/>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21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2" name="Shape 82"/>
            <p:cNvSpPr/>
            <p:nvPr/>
          </p:nvSpPr>
          <p:spPr>
            <a:xfrm>
              <a:off x="645083546" y="46841040"/>
              <a:ext cx="1347810600" cy="12502966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3" name="Shape 83"/>
            <p:cNvSpPr/>
            <p:nvPr/>
          </p:nvSpPr>
          <p:spPr>
            <a:xfrm>
              <a:off x="1330517593" y="25222273"/>
              <a:ext cx="815394008" cy="1052122835"/>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 name="Shape 84"/>
            <p:cNvSpPr/>
            <p:nvPr/>
          </p:nvSpPr>
          <p:spPr>
            <a:xfrm>
              <a:off x="0" y="0"/>
              <a:ext cx="2147483632" cy="2147483647"/>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85" name="Shape 85"/>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86" name="Shape 86"/>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87" name="Shape 87"/>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2"/>
              </a:buClr>
              <a:buFont typeface="Arial"/>
              <a:buNone/>
              <a:defRPr sz="1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Shape 88"/>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Shape 97"/>
          <p:cNvSpPr/>
          <p:nvPr/>
        </p:nvSpPr>
        <p:spPr>
          <a:xfrm>
            <a:off x="228600" y="171450"/>
            <a:ext cx="8696325" cy="1851023"/>
          </a:xfrm>
          <a:prstGeom prst="roundRect">
            <a:avLst>
              <a:gd name="adj" fmla="val 726"/>
            </a:avLst>
          </a:prstGeom>
          <a:gradFill>
            <a:gsLst>
              <a:gs pos="0">
                <a:srgbClr val="0293E0"/>
              </a:gs>
              <a:gs pos="89999">
                <a:srgbClr val="83D3FE"/>
              </a:gs>
              <a:gs pos="100000">
                <a:srgbClr val="83D3FE"/>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98" name="Shape 98"/>
          <p:cNvGrpSpPr/>
          <p:nvPr/>
        </p:nvGrpSpPr>
        <p:grpSpPr>
          <a:xfrm>
            <a:off x="211137" y="1258886"/>
            <a:ext cx="8723310" cy="998536"/>
            <a:chOff x="0" y="0"/>
            <a:chExt cx="2147483642" cy="2147483642"/>
          </a:xfrm>
        </p:grpSpPr>
        <p:sp>
          <p:nvSpPr>
            <p:cNvPr id="99" name="Shape 99"/>
            <p:cNvSpPr/>
            <p:nvPr/>
          </p:nvSpPr>
          <p:spPr>
            <a:xfrm>
              <a:off x="1436625700" y="234205775"/>
              <a:ext cx="708107208" cy="1153011383"/>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23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p:nvPr/>
          </p:nvSpPr>
          <p:spPr>
            <a:xfrm>
              <a:off x="592706250" y="27023171"/>
              <a:ext cx="1364925292" cy="1372804138"/>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21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 name="Shape 101"/>
            <p:cNvSpPr/>
            <p:nvPr/>
          </p:nvSpPr>
          <p:spPr>
            <a:xfrm>
              <a:off x="644257350" y="46841040"/>
              <a:ext cx="1346084106" cy="1250296691"/>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Shape 102"/>
            <p:cNvSpPr/>
            <p:nvPr/>
          </p:nvSpPr>
          <p:spPr>
            <a:xfrm>
              <a:off x="1328813400" y="25222273"/>
              <a:ext cx="814349487" cy="1052122833"/>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3" name="Shape 103"/>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04" name="Shape 104"/>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05" name="Shape 105"/>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06" name="Shape 106"/>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Shape 107"/>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Shape 108"/>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Shape 126"/>
          <p:cNvSpPr/>
          <p:nvPr/>
        </p:nvSpPr>
        <p:spPr>
          <a:xfrm>
            <a:off x="228600" y="171450"/>
            <a:ext cx="8696325" cy="1851023"/>
          </a:xfrm>
          <a:prstGeom prst="roundRect">
            <a:avLst>
              <a:gd name="adj" fmla="val 726"/>
            </a:avLst>
          </a:prstGeom>
          <a:gradFill>
            <a:gsLst>
              <a:gs pos="0">
                <a:srgbClr val="0293E0"/>
              </a:gs>
              <a:gs pos="89999">
                <a:srgbClr val="83D3FE"/>
              </a:gs>
              <a:gs pos="100000">
                <a:srgbClr val="83D3FE"/>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27" name="Shape 127"/>
          <p:cNvGrpSpPr/>
          <p:nvPr/>
        </p:nvGrpSpPr>
        <p:grpSpPr>
          <a:xfrm>
            <a:off x="211137" y="1258886"/>
            <a:ext cx="8723310" cy="998536"/>
            <a:chOff x="0" y="0"/>
            <a:chExt cx="2147483642" cy="2147483642"/>
          </a:xfrm>
        </p:grpSpPr>
        <p:sp>
          <p:nvSpPr>
            <p:cNvPr id="128" name="Shape 128"/>
            <p:cNvSpPr/>
            <p:nvPr/>
          </p:nvSpPr>
          <p:spPr>
            <a:xfrm>
              <a:off x="1436625700" y="234205775"/>
              <a:ext cx="708107208" cy="1153011383"/>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23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9" name="Shape 129"/>
            <p:cNvSpPr/>
            <p:nvPr/>
          </p:nvSpPr>
          <p:spPr>
            <a:xfrm>
              <a:off x="592706250" y="27023171"/>
              <a:ext cx="1364925292" cy="1372804138"/>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21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0" name="Shape 130"/>
            <p:cNvSpPr/>
            <p:nvPr/>
          </p:nvSpPr>
          <p:spPr>
            <a:xfrm>
              <a:off x="644257350" y="46841040"/>
              <a:ext cx="1346084106" cy="1250296691"/>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1" name="Shape 131"/>
            <p:cNvSpPr/>
            <p:nvPr/>
          </p:nvSpPr>
          <p:spPr>
            <a:xfrm>
              <a:off x="1328813400" y="25222273"/>
              <a:ext cx="814349487" cy="1052122833"/>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2" name="Shape 132"/>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33" name="Shape 133"/>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35" name="Shape 135"/>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6" name="Shape 136"/>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Shape 137"/>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Shape 148"/>
          <p:cNvSpPr/>
          <p:nvPr/>
        </p:nvSpPr>
        <p:spPr>
          <a:xfrm>
            <a:off x="228600" y="171450"/>
            <a:ext cx="8696325" cy="1851023"/>
          </a:xfrm>
          <a:prstGeom prst="roundRect">
            <a:avLst>
              <a:gd name="adj" fmla="val 726"/>
            </a:avLst>
          </a:prstGeom>
          <a:gradFill>
            <a:gsLst>
              <a:gs pos="0">
                <a:srgbClr val="0293E0"/>
              </a:gs>
              <a:gs pos="89999">
                <a:srgbClr val="83D3FE"/>
              </a:gs>
              <a:gs pos="100000">
                <a:srgbClr val="83D3FE"/>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49" name="Shape 149"/>
          <p:cNvGrpSpPr/>
          <p:nvPr/>
        </p:nvGrpSpPr>
        <p:grpSpPr>
          <a:xfrm>
            <a:off x="211137" y="1258886"/>
            <a:ext cx="8723310" cy="998536"/>
            <a:chOff x="0" y="0"/>
            <a:chExt cx="2147483642" cy="2147483642"/>
          </a:xfrm>
        </p:grpSpPr>
        <p:sp>
          <p:nvSpPr>
            <p:cNvPr id="150" name="Shape 150"/>
            <p:cNvSpPr/>
            <p:nvPr/>
          </p:nvSpPr>
          <p:spPr>
            <a:xfrm>
              <a:off x="1436625700" y="234205775"/>
              <a:ext cx="708107208" cy="1153011383"/>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23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1" name="Shape 151"/>
            <p:cNvSpPr/>
            <p:nvPr/>
          </p:nvSpPr>
          <p:spPr>
            <a:xfrm>
              <a:off x="592706250" y="27023171"/>
              <a:ext cx="1364925292" cy="1372804138"/>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21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2" name="Shape 152"/>
            <p:cNvSpPr/>
            <p:nvPr/>
          </p:nvSpPr>
          <p:spPr>
            <a:xfrm>
              <a:off x="644257350" y="46841040"/>
              <a:ext cx="1346084106" cy="1250296691"/>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3" name="Shape 153"/>
            <p:cNvSpPr/>
            <p:nvPr/>
          </p:nvSpPr>
          <p:spPr>
            <a:xfrm>
              <a:off x="1328813400" y="25222273"/>
              <a:ext cx="814349487" cy="1052122833"/>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4" name="Shape 154"/>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55" name="Shape 155"/>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56" name="Shape 156"/>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57" name="Shape 157"/>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Shape 158"/>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Shape 159"/>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Shape 168"/>
          <p:cNvSpPr/>
          <p:nvPr/>
        </p:nvSpPr>
        <p:spPr>
          <a:xfrm>
            <a:off x="228600" y="171450"/>
            <a:ext cx="8696325" cy="4525960"/>
          </a:xfrm>
          <a:prstGeom prst="roundRect">
            <a:avLst>
              <a:gd name="adj" fmla="val 275"/>
            </a:avLst>
          </a:prstGeom>
          <a:gradFill>
            <a:gsLst>
              <a:gs pos="0">
                <a:srgbClr val="0293E0"/>
              </a:gs>
              <a:gs pos="100000">
                <a:srgbClr val="83D3FE"/>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69" name="Shape 169"/>
          <p:cNvGrpSpPr/>
          <p:nvPr/>
        </p:nvGrpSpPr>
        <p:grpSpPr>
          <a:xfrm>
            <a:off x="211137" y="4014785"/>
            <a:ext cx="8723311" cy="1000123"/>
            <a:chOff x="0" y="0"/>
            <a:chExt cx="2147483647" cy="2147483647"/>
          </a:xfrm>
        </p:grpSpPr>
        <p:sp>
          <p:nvSpPr>
            <p:cNvPr id="170" name="Shape 170"/>
            <p:cNvSpPr/>
            <p:nvPr/>
          </p:nvSpPr>
          <p:spPr>
            <a:xfrm>
              <a:off x="1438468193" y="234205775"/>
              <a:ext cx="709015453" cy="11530113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23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1" name="Shape 171"/>
            <p:cNvSpPr/>
            <p:nvPr/>
          </p:nvSpPr>
          <p:spPr>
            <a:xfrm>
              <a:off x="593466297" y="27023171"/>
              <a:ext cx="1366675957" cy="1372804141"/>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215"/>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2" name="Shape 172"/>
            <p:cNvSpPr/>
            <p:nvPr/>
          </p:nvSpPr>
          <p:spPr>
            <a:xfrm>
              <a:off x="645083546" y="46841040"/>
              <a:ext cx="1347810600" cy="12502966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3" name="Shape 173"/>
            <p:cNvSpPr/>
            <p:nvPr/>
          </p:nvSpPr>
          <p:spPr>
            <a:xfrm>
              <a:off x="1330517593" y="25222273"/>
              <a:ext cx="815394008" cy="1052122835"/>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4" name="Shape 174"/>
            <p:cNvSpPr/>
            <p:nvPr/>
          </p:nvSpPr>
          <p:spPr>
            <a:xfrm>
              <a:off x="0" y="0"/>
              <a:ext cx="2147483632" cy="2147483647"/>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175" name="Shape 175"/>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1pPr>
            <a:lvl2pPr marL="0" marR="0" lvl="1"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2pPr>
            <a:lvl3pPr marL="0" marR="0" lvl="2"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3pPr>
            <a:lvl4pPr marL="0" marR="0" lvl="3"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4pPr>
            <a:lvl5pPr marL="0" marR="0" lvl="4" indent="0" algn="ctr" rtl="0">
              <a:spcBef>
                <a:spcPts val="0"/>
              </a:spcBef>
              <a:spcAft>
                <a:spcPts val="0"/>
              </a:spcAft>
              <a:buClr>
                <a:srgbClr val="FFFFFF"/>
              </a:buClr>
              <a:buFont typeface="Calibri"/>
              <a:buNone/>
              <a:defRPr sz="4400" b="0" i="0" u="none" strike="noStrike" cap="none">
                <a:solidFill>
                  <a:srgbClr val="FFFFFF"/>
                </a:solidFill>
                <a:latin typeface="Calibri"/>
                <a:ea typeface="Calibri"/>
                <a:cs typeface="Calibri"/>
                <a:sym typeface="Calibri"/>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76" name="Shape 176"/>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lstStyle>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endParaRPr/>
          </a:p>
        </p:txBody>
      </p:sp>
      <p:sp>
        <p:nvSpPr>
          <p:cNvPr id="177" name="Shape 177"/>
          <p:cNvSpPr txBox="1">
            <a:spLocks noGrp="1"/>
          </p:cNvSpPr>
          <p:nvPr>
            <p:ph type="dt" idx="10"/>
          </p:nvPr>
        </p:nvSpPr>
        <p:spPr>
          <a:xfrm>
            <a:off x="5164137"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8" name="Shape 178"/>
          <p:cNvSpPr txBox="1">
            <a:spLocks noGrp="1"/>
          </p:cNvSpPr>
          <p:nvPr>
            <p:ph type="ftr" idx="11"/>
          </p:nvPr>
        </p:nvSpPr>
        <p:spPr>
          <a:xfrm>
            <a:off x="193675" y="4687887"/>
            <a:ext cx="3786185" cy="273048"/>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9" name="Shape 179"/>
          <p:cNvSpPr txBox="1">
            <a:spLocks noGrp="1"/>
          </p:cNvSpPr>
          <p:nvPr>
            <p:ph type="sldNum" idx="12"/>
          </p:nvPr>
        </p:nvSpPr>
        <p:spPr>
          <a:xfrm>
            <a:off x="3990975" y="4687887"/>
            <a:ext cx="1162048" cy="27304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pPr marL="0" marR="0" lvl="0" indent="0" algn="ctr" rtl="0">
                <a:lnSpc>
                  <a:spcPct val="100000"/>
                </a:lnSpc>
                <a:spcBef>
                  <a:spcPts val="0"/>
                </a:spcBef>
                <a:spcAft>
                  <a:spcPts val="0"/>
                </a:spcAft>
                <a:buClr>
                  <a:schemeClr val="dk2"/>
                </a:buClr>
                <a:buSzPct val="25000"/>
                <a:buFont typeface="Arial"/>
                <a:buNone/>
              </a:p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5.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7.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2.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7.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8.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6.xml"/><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1.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1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8.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1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9.xml"/><Relationship Id="rId1" Type="http://schemas.openxmlformats.org/officeDocument/2006/relationships/slideLayout" Target="../slideLayouts/slideLayout14.xml"/><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0.xml"/><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3.xml"/><Relationship Id="rId1" Type="http://schemas.openxmlformats.org/officeDocument/2006/relationships/slideLayout" Target="../slideLayouts/slideLayout14.xml"/><Relationship Id="rId4" Type="http://schemas.openxmlformats.org/officeDocument/2006/relationships/image" Target="../media/image131.jpe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5.xml"/><Relationship Id="rId1" Type="http://schemas.openxmlformats.org/officeDocument/2006/relationships/slideLayout" Target="../slideLayouts/slideLayout1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7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2.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6.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7.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4.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1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5.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6.xml"/><Relationship Id="rId1" Type="http://schemas.openxmlformats.org/officeDocument/2006/relationships/slideLayout" Target="../slideLayouts/slideLayout14.xml"/><Relationship Id="rId5" Type="http://schemas.openxmlformats.org/officeDocument/2006/relationships/image" Target="../media/image123.png"/><Relationship Id="rId4" Type="http://schemas.openxmlformats.org/officeDocument/2006/relationships/image" Target="../media/image12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685800" y="1047750"/>
            <a:ext cx="7772400" cy="1334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7200" b="1" i="0" u="none" strike="noStrike" cap="none">
                <a:solidFill>
                  <a:srgbClr val="FFFFFF"/>
                </a:solidFill>
                <a:latin typeface="Calibri"/>
                <a:ea typeface="Calibri"/>
                <a:cs typeface="Calibri"/>
                <a:sym typeface="Calibri"/>
              </a:rPr>
              <a:t>Global Gadgets </a:t>
            </a:r>
          </a:p>
          <a:p>
            <a:pPr marL="0" marR="0" lvl="0" indent="0" algn="ctr" rtl="0">
              <a:lnSpc>
                <a:spcPct val="100000"/>
              </a:lnSpc>
              <a:spcBef>
                <a:spcPts val="0"/>
              </a:spcBef>
              <a:spcAft>
                <a:spcPts val="0"/>
              </a:spcAft>
              <a:buClr>
                <a:srgbClr val="FFFFFF"/>
              </a:buClr>
              <a:buSzPct val="25000"/>
              <a:buFont typeface="Calibri"/>
              <a:buNone/>
            </a:pPr>
            <a:r>
              <a:rPr lang="en" sz="7200" b="1" i="0" u="none" strike="noStrike" cap="none">
                <a:solidFill>
                  <a:srgbClr val="FFFFFF"/>
                </a:solidFill>
                <a:latin typeface="Calibri"/>
                <a:ea typeface="Calibri"/>
                <a:cs typeface="Calibri"/>
                <a:sym typeface="Calibri"/>
              </a:rPr>
              <a:t>AAPL, GOOG, MSFT</a:t>
            </a:r>
          </a:p>
        </p:txBody>
      </p:sp>
      <p:sp>
        <p:nvSpPr>
          <p:cNvPr id="191" name="Shape 191"/>
          <p:cNvSpPr txBox="1">
            <a:spLocks noGrp="1"/>
          </p:cNvSpPr>
          <p:nvPr>
            <p:ph type="subTitle" idx="1"/>
          </p:nvPr>
        </p:nvSpPr>
        <p:spPr>
          <a:xfrm>
            <a:off x="1371600" y="2495550"/>
            <a:ext cx="6400799" cy="1905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 sz="2000" b="1" i="0" u="none" strike="noStrike" cap="none">
                <a:solidFill>
                  <a:srgbClr val="FFFFFF"/>
                </a:solidFill>
                <a:latin typeface="Galdeano"/>
                <a:ea typeface="Galdeano"/>
                <a:cs typeface="Galdeano"/>
                <a:sym typeface="Galdeano"/>
              </a:rPr>
              <a:t>Raymon Chauhan</a:t>
            </a:r>
          </a:p>
          <a:p>
            <a:pPr marL="0" marR="0" lvl="0" indent="0" algn="ctr" rtl="0">
              <a:lnSpc>
                <a:spcPct val="100000"/>
              </a:lnSpc>
              <a:spcBef>
                <a:spcPts val="0"/>
              </a:spcBef>
              <a:spcAft>
                <a:spcPts val="0"/>
              </a:spcAft>
              <a:buClr>
                <a:schemeClr val="accent1"/>
              </a:buClr>
              <a:buSzPct val="25000"/>
              <a:buFont typeface="Noto Sans Symbols"/>
              <a:buNone/>
            </a:pPr>
            <a:r>
              <a:rPr lang="en" sz="2000" b="1" i="0" u="none" strike="noStrike" cap="none">
                <a:solidFill>
                  <a:srgbClr val="FFFFFF"/>
                </a:solidFill>
                <a:latin typeface="Galdeano"/>
                <a:ea typeface="Galdeano"/>
                <a:cs typeface="Galdeano"/>
                <a:sym typeface="Galdeano"/>
              </a:rPr>
              <a:t>Vintek Gill</a:t>
            </a:r>
          </a:p>
          <a:p>
            <a:pPr marL="0" marR="0" lvl="0" indent="0" algn="ctr" rtl="0">
              <a:lnSpc>
                <a:spcPct val="100000"/>
              </a:lnSpc>
              <a:spcBef>
                <a:spcPts val="0"/>
              </a:spcBef>
              <a:spcAft>
                <a:spcPts val="0"/>
              </a:spcAft>
              <a:buClr>
                <a:schemeClr val="accent1"/>
              </a:buClr>
              <a:buSzPct val="25000"/>
              <a:buFont typeface="Noto Sans Symbols"/>
              <a:buNone/>
            </a:pPr>
            <a:r>
              <a:rPr lang="en" sz="2000" b="1" i="0" u="none" strike="noStrike" cap="none">
                <a:solidFill>
                  <a:srgbClr val="FFFFFF"/>
                </a:solidFill>
                <a:latin typeface="Galdeano"/>
                <a:ea typeface="Galdeano"/>
                <a:cs typeface="Galdeano"/>
                <a:sym typeface="Galdeano"/>
              </a:rPr>
              <a:t>Muhammad Ismail</a:t>
            </a:r>
          </a:p>
          <a:p>
            <a:pPr marL="0" marR="0" lvl="0" indent="0" algn="ctr" rtl="0">
              <a:lnSpc>
                <a:spcPct val="100000"/>
              </a:lnSpc>
              <a:spcBef>
                <a:spcPts val="0"/>
              </a:spcBef>
              <a:spcAft>
                <a:spcPts val="0"/>
              </a:spcAft>
              <a:buClr>
                <a:schemeClr val="accent1"/>
              </a:buClr>
              <a:buSzPct val="25000"/>
              <a:buFont typeface="Noto Sans Symbols"/>
              <a:buNone/>
            </a:pPr>
            <a:r>
              <a:rPr lang="en" sz="2000" b="1" i="0" u="none" strike="noStrike" cap="none">
                <a:solidFill>
                  <a:srgbClr val="FFFFFF"/>
                </a:solidFill>
                <a:latin typeface="Galdeano"/>
                <a:ea typeface="Galdeano"/>
                <a:cs typeface="Galdeano"/>
                <a:sym typeface="Galdeano"/>
              </a:rPr>
              <a:t>Goharik Shahinian</a:t>
            </a:r>
          </a:p>
          <a:p>
            <a:pPr marL="0" marR="0" lvl="0" indent="0" algn="ctr" rtl="0">
              <a:lnSpc>
                <a:spcPct val="100000"/>
              </a:lnSpc>
              <a:spcBef>
                <a:spcPts val="0"/>
              </a:spcBef>
              <a:spcAft>
                <a:spcPts val="0"/>
              </a:spcAft>
              <a:buClr>
                <a:schemeClr val="accent1"/>
              </a:buClr>
              <a:buSzPct val="25000"/>
              <a:buFont typeface="Noto Sans Symbols"/>
              <a:buNone/>
            </a:pPr>
            <a:r>
              <a:rPr lang="en" sz="2000" b="1" i="0" u="none" strike="noStrike" cap="none">
                <a:solidFill>
                  <a:srgbClr val="FFFFFF"/>
                </a:solidFill>
                <a:latin typeface="Galdeano"/>
                <a:ea typeface="Galdeano"/>
                <a:cs typeface="Galdeano"/>
                <a:sym typeface="Galdeano"/>
              </a:rPr>
              <a:t>Tianxiang Zheng</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Part of the consumer electronics industry.</a:t>
            </a:r>
          </a:p>
          <a:p>
            <a:pPr marL="273050" marR="0" lvl="0" indent="-273050" algn="l" rtl="0">
              <a:lnSpc>
                <a:spcPct val="90000"/>
              </a:lnSpc>
              <a:spcBef>
                <a:spcPts val="60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Has seen exciting new developments in recent years and at a rapid pace. </a:t>
            </a:r>
          </a:p>
          <a:p>
            <a:pPr marL="273050" marR="0" lvl="0" indent="-273050" algn="l" rtl="0">
              <a:lnSpc>
                <a:spcPct val="90000"/>
              </a:lnSpc>
              <a:spcBef>
                <a:spcPts val="60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It is continually growing and evolving</a:t>
            </a:r>
          </a:p>
          <a:p>
            <a:pPr marL="273050" marR="0" lvl="0" indent="-273050" algn="l" rtl="0">
              <a:lnSpc>
                <a:spcPct val="90000"/>
              </a:lnSpc>
              <a:spcBef>
                <a:spcPts val="60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Anticipating $606 billion of revenue globally</a:t>
            </a:r>
          </a:p>
        </p:txBody>
      </p:sp>
      <p:sp>
        <p:nvSpPr>
          <p:cNvPr id="266" name="Shape 26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Today’s </a:t>
            </a:r>
            <a:r>
              <a:rPr lang="en" sz="4400" b="0" i="0" u="none" strike="noStrike" cap="none" dirty="0" smtClean="0">
                <a:solidFill>
                  <a:schemeClr val="lt1"/>
                </a:solidFill>
                <a:latin typeface="Calibri"/>
                <a:ea typeface="Calibri"/>
                <a:cs typeface="Calibri"/>
                <a:sym typeface="Calibri"/>
              </a:rPr>
              <a:t>Gadget </a:t>
            </a:r>
            <a:r>
              <a:rPr lang="en" dirty="0">
                <a:solidFill>
                  <a:schemeClr val="lt1"/>
                </a:solidFill>
              </a:rPr>
              <a:t>I</a:t>
            </a:r>
            <a:r>
              <a:rPr lang="en" sz="4400" b="0" i="0" u="none" strike="noStrike" cap="none" dirty="0" smtClean="0">
                <a:solidFill>
                  <a:schemeClr val="lt1"/>
                </a:solidFill>
                <a:latin typeface="Calibri"/>
                <a:ea typeface="Calibri"/>
                <a:cs typeface="Calibri"/>
                <a:sym typeface="Calibri"/>
              </a:rPr>
              <a:t>ndustry</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827087" y="1563687"/>
            <a:ext cx="6284912" cy="295275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Launched June 2008</a:t>
            </a:r>
          </a:p>
          <a:p>
            <a:pPr marL="273050" marR="0" lvl="0" indent="-273050" algn="l" rtl="0">
              <a:lnSpc>
                <a:spcPct val="10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Digital platform for mobile apps, available directly for download through iOS devices</a:t>
            </a:r>
          </a:p>
          <a:p>
            <a:pPr marL="273050" marR="0" lvl="0" indent="-273050" algn="l" rtl="0">
              <a:lnSpc>
                <a:spcPct val="10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Over 1.5 million apps and 100 billion downloads since 2008</a:t>
            </a:r>
          </a:p>
          <a:p>
            <a:pPr marL="273050" marR="0" lvl="0" indent="-273050" algn="l" rtl="0">
              <a:lnSpc>
                <a:spcPct val="10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At the end of 2013, App Store users spent over $10 billion </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849" name="Shape 84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App Store</a:t>
            </a:r>
          </a:p>
        </p:txBody>
      </p:sp>
      <p:pic>
        <p:nvPicPr>
          <p:cNvPr id="850" name="Shape 850"/>
          <p:cNvPicPr preferRelativeResize="0"/>
          <p:nvPr/>
        </p:nvPicPr>
        <p:blipFill rotWithShape="1">
          <a:blip r:embed="rId3">
            <a:alphaModFix/>
          </a:blip>
          <a:srcRect l="10728" t="5228" r="10154"/>
          <a:stretch/>
        </p:blipFill>
        <p:spPr>
          <a:xfrm>
            <a:off x="7112000" y="2876550"/>
            <a:ext cx="2032000" cy="1990724"/>
          </a:xfrm>
          <a:prstGeom prst="rect">
            <a:avLst/>
          </a:prstGeom>
          <a:noFill/>
          <a:ln>
            <a:noFill/>
          </a:ln>
        </p:spPr>
      </p:pic>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App Store</a:t>
            </a:r>
          </a:p>
        </p:txBody>
      </p:sp>
      <p:pic>
        <p:nvPicPr>
          <p:cNvPr id="856" name="Shape 856"/>
          <p:cNvPicPr preferRelativeResize="0">
            <a:picLocks noGrp="1"/>
          </p:cNvPicPr>
          <p:nvPr>
            <p:ph type="body" idx="1"/>
          </p:nvPr>
        </p:nvPicPr>
        <p:blipFill rotWithShape="1">
          <a:blip r:embed="rId3">
            <a:alphaModFix/>
          </a:blip>
          <a:srcRect t="2815" b="1844"/>
          <a:stretch/>
        </p:blipFill>
        <p:spPr>
          <a:xfrm>
            <a:off x="0" y="1203325"/>
            <a:ext cx="9144000" cy="3956050"/>
          </a:xfrm>
          <a:prstGeom prst="rect">
            <a:avLst/>
          </a:prstGeom>
          <a:noFill/>
          <a:ln>
            <a:noFill/>
          </a:ln>
        </p:spPr>
      </p:pic>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862" name="Shape 86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App Store</a:t>
            </a:r>
          </a:p>
        </p:txBody>
      </p:sp>
      <p:pic>
        <p:nvPicPr>
          <p:cNvPr id="863" name="Shape 863"/>
          <p:cNvPicPr preferRelativeResize="0"/>
          <p:nvPr/>
        </p:nvPicPr>
        <p:blipFill rotWithShape="1">
          <a:blip r:embed="rId3">
            <a:alphaModFix/>
          </a:blip>
          <a:srcRect t="1662" b="2255"/>
          <a:stretch/>
        </p:blipFill>
        <p:spPr>
          <a:xfrm>
            <a:off x="0" y="1203325"/>
            <a:ext cx="9144000" cy="3940175"/>
          </a:xfrm>
          <a:prstGeom prst="rect">
            <a:avLst/>
          </a:prstGeom>
          <a:noFill/>
          <a:ln>
            <a:noFill/>
          </a:ln>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Shape 868"/>
          <p:cNvPicPr preferRelativeResize="0">
            <a:picLocks noGrp="1"/>
          </p:cNvPicPr>
          <p:nvPr>
            <p:ph type="body" idx="1"/>
          </p:nvPr>
        </p:nvPicPr>
        <p:blipFill rotWithShape="1">
          <a:blip r:embed="rId3">
            <a:alphaModFix/>
          </a:blip>
          <a:srcRect/>
          <a:stretch/>
        </p:blipFill>
        <p:spPr>
          <a:xfrm>
            <a:off x="0" y="1131887"/>
            <a:ext cx="9131300" cy="4011610"/>
          </a:xfrm>
          <a:prstGeom prst="rect">
            <a:avLst/>
          </a:prstGeom>
          <a:noFill/>
          <a:ln>
            <a:noFill/>
          </a:ln>
        </p:spPr>
      </p:pic>
      <p:sp>
        <p:nvSpPr>
          <p:cNvPr id="869" name="Shape 869"/>
          <p:cNvSpPr txBox="1">
            <a:spLocks noGrp="1"/>
          </p:cNvSpPr>
          <p:nvPr>
            <p:ph type="title"/>
          </p:nvPr>
        </p:nvSpPr>
        <p:spPr>
          <a:xfrm>
            <a:off x="457200" y="449262"/>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Net Sales by Product</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Shape 874"/>
          <p:cNvPicPr preferRelativeResize="0">
            <a:picLocks noGrp="1"/>
          </p:cNvPicPr>
          <p:nvPr>
            <p:ph type="body" idx="1"/>
          </p:nvPr>
        </p:nvPicPr>
        <p:blipFill rotWithShape="1">
          <a:blip r:embed="rId3">
            <a:alphaModFix/>
          </a:blip>
          <a:srcRect/>
          <a:stretch/>
        </p:blipFill>
        <p:spPr>
          <a:xfrm>
            <a:off x="0" y="1058862"/>
            <a:ext cx="9144000" cy="4084637"/>
          </a:xfrm>
          <a:prstGeom prst="rect">
            <a:avLst/>
          </a:prstGeom>
          <a:noFill/>
          <a:ln>
            <a:noFill/>
          </a:ln>
        </p:spPr>
      </p:pic>
      <p:sp>
        <p:nvSpPr>
          <p:cNvPr id="875" name="Shape 87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Net Sales by Product</a:t>
            </a:r>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Shape 880"/>
          <p:cNvPicPr preferRelativeResize="0">
            <a:picLocks noGrp="1"/>
          </p:cNvPicPr>
          <p:nvPr>
            <p:ph type="body" idx="1"/>
          </p:nvPr>
        </p:nvPicPr>
        <p:blipFill rotWithShape="1">
          <a:blip r:embed="rId3">
            <a:alphaModFix/>
          </a:blip>
          <a:srcRect l="1320" r="1278"/>
          <a:stretch/>
        </p:blipFill>
        <p:spPr>
          <a:xfrm>
            <a:off x="0" y="2211385"/>
            <a:ext cx="9105900" cy="2922586"/>
          </a:xfrm>
          <a:prstGeom prst="rect">
            <a:avLst/>
          </a:prstGeom>
          <a:noFill/>
          <a:ln>
            <a:noFill/>
          </a:ln>
        </p:spPr>
      </p:pic>
      <p:sp>
        <p:nvSpPr>
          <p:cNvPr id="881" name="Shape 88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Net Sales by Operating Segment</a:t>
            </a:r>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Shape 886"/>
          <p:cNvPicPr preferRelativeResize="0">
            <a:picLocks noGrp="1"/>
          </p:cNvPicPr>
          <p:nvPr>
            <p:ph type="body" idx="1"/>
          </p:nvPr>
        </p:nvPicPr>
        <p:blipFill rotWithShape="1">
          <a:blip r:embed="rId3">
            <a:alphaModFix/>
          </a:blip>
          <a:srcRect/>
          <a:stretch/>
        </p:blipFill>
        <p:spPr>
          <a:xfrm>
            <a:off x="0" y="2066925"/>
            <a:ext cx="9169399" cy="2952750"/>
          </a:xfrm>
          <a:prstGeom prst="rect">
            <a:avLst/>
          </a:prstGeom>
          <a:noFill/>
          <a:ln>
            <a:noFill/>
          </a:ln>
        </p:spPr>
      </p:pic>
      <p:sp>
        <p:nvSpPr>
          <p:cNvPr id="887" name="Shape 88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Net Sales by Operating Segment</a:t>
            </a: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body" idx="1"/>
          </p:nvPr>
        </p:nvSpPr>
        <p:spPr>
          <a:xfrm>
            <a:off x="395287" y="1563687"/>
            <a:ext cx="8497886" cy="2371725"/>
          </a:xfrm>
          <a:prstGeom prst="rect">
            <a:avLst/>
          </a:prstGeom>
          <a:noFill/>
          <a:ln>
            <a:noFill/>
          </a:ln>
        </p:spPr>
        <p:txBody>
          <a:bodyPr lIns="91425" tIns="45700" rIns="91425" bIns="45700" anchor="t" anchorCtr="0">
            <a:noAutofit/>
          </a:bodyPr>
          <a:lstStyle/>
          <a:p>
            <a:pPr marL="387350" marR="0" lvl="0" indent="-387350" algn="l" rtl="0">
              <a:lnSpc>
                <a:spcPct val="80000"/>
              </a:lnSpc>
              <a:spcBef>
                <a:spcPts val="0"/>
              </a:spcBef>
              <a:spcAft>
                <a:spcPts val="0"/>
              </a:spcAft>
              <a:buClr>
                <a:schemeClr val="accent1"/>
              </a:buClr>
              <a:buSzPct val="101000"/>
              <a:buFont typeface="Noto Sans Symbols"/>
              <a:buChar char="➢"/>
            </a:pPr>
            <a:r>
              <a:rPr lang="en" sz="2400" b="0" i="0" u="none" strike="noStrike" cap="none">
                <a:solidFill>
                  <a:schemeClr val="dk2"/>
                </a:solidFill>
                <a:latin typeface="Calibri"/>
                <a:ea typeface="Calibri"/>
                <a:cs typeface="Calibri"/>
                <a:sym typeface="Calibri"/>
              </a:rPr>
              <a:t>Apple Inc. v. FBI</a:t>
            </a:r>
          </a:p>
          <a:p>
            <a:pPr marL="387350" marR="0" lvl="0" indent="-387350" algn="l" rtl="0">
              <a:lnSpc>
                <a:spcPct val="80000"/>
              </a:lnSpc>
              <a:spcBef>
                <a:spcPts val="500"/>
              </a:spcBef>
              <a:spcAft>
                <a:spcPts val="0"/>
              </a:spcAft>
              <a:buClr>
                <a:schemeClr val="accent1"/>
              </a:buClr>
              <a:buSzPct val="101000"/>
              <a:buFont typeface="Noto Sans Symbols"/>
              <a:buChar char="➢"/>
            </a:pPr>
            <a:r>
              <a:rPr lang="en" sz="2400" b="0" i="0" u="none" strike="noStrike" cap="none">
                <a:solidFill>
                  <a:schemeClr val="dk2"/>
                </a:solidFill>
                <a:latin typeface="Calibri"/>
                <a:ea typeface="Calibri"/>
                <a:cs typeface="Calibri"/>
                <a:sym typeface="Calibri"/>
              </a:rPr>
              <a:t>Following San Bernardino shooting, FBI asking a judge for a court order, demanding Apple Inc. build a new OS, allowing the Department of Justice to access iPhone data more efficiently</a:t>
            </a:r>
          </a:p>
          <a:p>
            <a:pPr marL="387350" marR="0" lvl="0" indent="-387350" algn="l" rtl="0">
              <a:lnSpc>
                <a:spcPct val="80000"/>
              </a:lnSpc>
              <a:spcBef>
                <a:spcPts val="500"/>
              </a:spcBef>
              <a:spcAft>
                <a:spcPts val="0"/>
              </a:spcAft>
              <a:buClr>
                <a:schemeClr val="accent1"/>
              </a:buClr>
              <a:buSzPct val="101000"/>
              <a:buFont typeface="Noto Sans Symbols"/>
              <a:buChar char="➢"/>
            </a:pPr>
            <a:r>
              <a:rPr lang="en" sz="2400" b="0" i="0" u="none" strike="noStrike" cap="none">
                <a:solidFill>
                  <a:schemeClr val="dk2"/>
                </a:solidFill>
                <a:latin typeface="Calibri"/>
                <a:ea typeface="Calibri"/>
                <a:cs typeface="Calibri"/>
                <a:sym typeface="Calibri"/>
              </a:rPr>
              <a:t>Tim Cook concerned with the “backdoor” that can be created when building an OS that can allow for any security bypass, compromising the security of personal information</a:t>
            </a:r>
          </a:p>
          <a:p>
            <a:pPr marL="387350" marR="0" lvl="0" indent="-387350" algn="l" rtl="0">
              <a:lnSpc>
                <a:spcPct val="80000"/>
              </a:lnSpc>
              <a:spcBef>
                <a:spcPts val="500"/>
              </a:spcBef>
              <a:spcAft>
                <a:spcPts val="0"/>
              </a:spcAft>
              <a:buClr>
                <a:schemeClr val="accent1"/>
              </a:buClr>
              <a:buSzPct val="101000"/>
              <a:buFont typeface="Noto Sans Symbols"/>
              <a:buChar char="➢"/>
            </a:pPr>
            <a:r>
              <a:rPr lang="en" sz="2400" b="0" i="0" u="none" strike="noStrike" cap="none">
                <a:solidFill>
                  <a:schemeClr val="dk2"/>
                </a:solidFill>
                <a:latin typeface="Calibri"/>
                <a:ea typeface="Calibri"/>
                <a:cs typeface="Calibri"/>
                <a:sym typeface="Calibri"/>
              </a:rPr>
              <a:t>Apple Inc. objects, worrying about the FBI setting a precedent for other countries</a:t>
            </a:r>
          </a:p>
          <a:p>
            <a:pPr marL="387350" marR="0" lvl="0" indent="-387350" algn="l" rtl="0">
              <a:lnSpc>
                <a:spcPct val="80000"/>
              </a:lnSpc>
              <a:spcBef>
                <a:spcPts val="500"/>
              </a:spcBef>
              <a:spcAft>
                <a:spcPts val="0"/>
              </a:spcAft>
              <a:buClr>
                <a:schemeClr val="accent1"/>
              </a:buClr>
              <a:buSzPct val="101000"/>
              <a:buFont typeface="Noto Sans Symbols"/>
              <a:buChar char="➢"/>
            </a:pPr>
            <a:r>
              <a:rPr lang="en" sz="2400" b="0" i="0" u="none" strike="noStrike" cap="none">
                <a:solidFill>
                  <a:schemeClr val="dk2"/>
                </a:solidFill>
                <a:latin typeface="Calibri"/>
                <a:ea typeface="Calibri"/>
                <a:cs typeface="Calibri"/>
                <a:sym typeface="Calibri"/>
              </a:rPr>
              <a:t>Apple given until February 26</a:t>
            </a:r>
            <a:r>
              <a:rPr lang="en" sz="2400" b="0" i="0" u="none" strike="noStrike" cap="none" baseline="30000">
                <a:solidFill>
                  <a:schemeClr val="dk2"/>
                </a:solidFill>
                <a:latin typeface="Calibri"/>
                <a:ea typeface="Calibri"/>
                <a:cs typeface="Calibri"/>
                <a:sym typeface="Calibri"/>
              </a:rPr>
              <a:t>th</a:t>
            </a:r>
            <a:r>
              <a:rPr lang="en" sz="2400" b="0" i="0" u="none" strike="noStrike" cap="none">
                <a:solidFill>
                  <a:schemeClr val="dk2"/>
                </a:solidFill>
                <a:latin typeface="Calibri"/>
                <a:ea typeface="Calibri"/>
                <a:cs typeface="Calibri"/>
                <a:sym typeface="Calibri"/>
              </a:rPr>
              <a:t> to respond</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893" name="Shape 89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Litigation and Contingencies</a:t>
            </a: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Balance Sheet [Assets] 10-Q</a:t>
            </a:r>
          </a:p>
        </p:txBody>
      </p:sp>
      <p:pic>
        <p:nvPicPr>
          <p:cNvPr id="899" name="Shape 899"/>
          <p:cNvPicPr preferRelativeResize="0"/>
          <p:nvPr/>
        </p:nvPicPr>
        <p:blipFill rotWithShape="1">
          <a:blip r:embed="rId3">
            <a:alphaModFix/>
          </a:blip>
          <a:srcRect/>
          <a:stretch/>
        </p:blipFill>
        <p:spPr>
          <a:xfrm>
            <a:off x="0" y="1160463"/>
            <a:ext cx="9144000" cy="4002086"/>
          </a:xfrm>
          <a:prstGeom prst="rect">
            <a:avLst/>
          </a:prstGeom>
          <a:noFill/>
          <a:ln>
            <a:noFill/>
          </a:ln>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Shape 90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Balance Sheet [Liabilities and Shareholder’s EQ] 10-Q</a:t>
            </a:r>
          </a:p>
        </p:txBody>
      </p:sp>
      <p:pic>
        <p:nvPicPr>
          <p:cNvPr id="905" name="Shape 905"/>
          <p:cNvPicPr preferRelativeResize="0"/>
          <p:nvPr/>
        </p:nvPicPr>
        <p:blipFill rotWithShape="1">
          <a:blip r:embed="rId3">
            <a:alphaModFix/>
          </a:blip>
          <a:srcRect t="12774"/>
          <a:stretch/>
        </p:blipFill>
        <p:spPr>
          <a:xfrm>
            <a:off x="0" y="1736725"/>
            <a:ext cx="9144000" cy="3406774"/>
          </a:xfrm>
          <a:prstGeom prst="rect">
            <a:avLst/>
          </a:prstGeom>
          <a:noFill/>
          <a:ln>
            <a:noFill/>
          </a:ln>
        </p:spPr>
      </p:pic>
      <p:sp>
        <p:nvSpPr>
          <p:cNvPr id="906" name="Shape 906"/>
          <p:cNvSpPr txBox="1"/>
          <p:nvPr/>
        </p:nvSpPr>
        <p:spPr>
          <a:xfrm>
            <a:off x="0" y="1241425"/>
            <a:ext cx="6011861" cy="508000"/>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07" name="Shape 907"/>
          <p:cNvPicPr preferRelativeResize="0"/>
          <p:nvPr/>
        </p:nvPicPr>
        <p:blipFill rotWithShape="1">
          <a:blip r:embed="rId4">
            <a:alphaModFix/>
          </a:blip>
          <a:srcRect/>
          <a:stretch/>
        </p:blipFill>
        <p:spPr>
          <a:xfrm>
            <a:off x="6011862" y="1241425"/>
            <a:ext cx="2971799" cy="495298"/>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900112" y="1708150"/>
            <a:ext cx="7407274" cy="2587625"/>
          </a:xfrm>
          <a:prstGeom prst="rect">
            <a:avLst/>
          </a:prstGeom>
          <a:noFill/>
          <a:ln>
            <a:noFill/>
          </a:ln>
        </p:spPr>
        <p:txBody>
          <a:bodyPr lIns="91425" tIns="45700" rIns="91425" bIns="45700" anchor="t" anchorCtr="0">
            <a:noAutofit/>
          </a:bodyPr>
          <a:lstStyle/>
          <a:p>
            <a:pPr marL="273050" marR="0" lvl="0" indent="-273050" algn="l" rtl="0">
              <a:lnSpc>
                <a:spcPct val="15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Slim operating margins</a:t>
            </a:r>
          </a:p>
          <a:p>
            <a:pPr marL="273050" marR="0" lvl="0" indent="-273050" algn="l" rtl="0">
              <a:lnSpc>
                <a:spcPct val="15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High capital expenditure</a:t>
            </a:r>
          </a:p>
          <a:p>
            <a:pPr marL="273050" marR="0" lvl="0" indent="-273050" algn="l" rtl="0">
              <a:lnSpc>
                <a:spcPct val="15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Shortening product lifecycle </a:t>
            </a:r>
          </a:p>
          <a:p>
            <a:pPr marL="273050" marR="0" lvl="0" indent="-273050" algn="l" rtl="0">
              <a:lnSpc>
                <a:spcPct val="15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Managing a global supply chain</a:t>
            </a:r>
          </a:p>
          <a:p>
            <a:pPr marL="273050" marR="0" lvl="0" indent="-273050" algn="l" rtl="0">
              <a:lnSpc>
                <a:spcPct val="150000"/>
              </a:lnSpc>
              <a:spcBef>
                <a:spcPts val="48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Volatile Industry that is rapidly changing</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272" name="Shape 27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Challenges</a:t>
            </a: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Shape 912"/>
          <p:cNvPicPr preferRelativeResize="0"/>
          <p:nvPr/>
        </p:nvPicPr>
        <p:blipFill rotWithShape="1">
          <a:blip r:embed="rId3">
            <a:alphaModFix/>
          </a:blip>
          <a:srcRect t="9501"/>
          <a:stretch/>
        </p:blipFill>
        <p:spPr>
          <a:xfrm>
            <a:off x="15875" y="915987"/>
            <a:ext cx="9128125" cy="4227511"/>
          </a:xfrm>
          <a:prstGeom prst="rect">
            <a:avLst/>
          </a:prstGeom>
          <a:noFill/>
          <a:ln>
            <a:noFill/>
          </a:ln>
        </p:spPr>
      </p:pic>
      <p:sp>
        <p:nvSpPr>
          <p:cNvPr id="913" name="Shape 913"/>
          <p:cNvSpPr txBox="1">
            <a:spLocks noGrp="1"/>
          </p:cNvSpPr>
          <p:nvPr>
            <p:ph type="title"/>
          </p:nvPr>
        </p:nvSpPr>
        <p:spPr>
          <a:xfrm>
            <a:off x="465137" y="339725"/>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Balance Sheet [Assets] 10-K</a:t>
            </a:r>
            <a:br>
              <a:rPr lang="en" sz="3900" b="0" i="0" u="none" strike="noStrike" cap="none">
                <a:solidFill>
                  <a:srgbClr val="FFFFFF"/>
                </a:solidFill>
                <a:latin typeface="Calibri"/>
                <a:ea typeface="Calibri"/>
                <a:cs typeface="Calibri"/>
                <a:sym typeface="Calibri"/>
              </a:rPr>
            </a:br>
            <a:endParaRPr lang="en" sz="3900" b="0" i="0" u="none" strike="noStrike" cap="none">
              <a:solidFill>
                <a:srgbClr val="FFFFFF"/>
              </a:solidFill>
              <a:latin typeface="Calibri"/>
              <a:ea typeface="Calibri"/>
              <a:cs typeface="Calibri"/>
              <a:sym typeface="Calibri"/>
            </a:endParaRPr>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Balance Sheet [Liabilities and Shareholder’s EQ] 10-K</a:t>
            </a:r>
          </a:p>
        </p:txBody>
      </p:sp>
      <p:pic>
        <p:nvPicPr>
          <p:cNvPr id="920" name="Shape 920"/>
          <p:cNvPicPr preferRelativeResize="0"/>
          <p:nvPr/>
        </p:nvPicPr>
        <p:blipFill rotWithShape="1">
          <a:blip r:embed="rId3">
            <a:alphaModFix/>
          </a:blip>
          <a:srcRect t="4602"/>
          <a:stretch/>
        </p:blipFill>
        <p:spPr>
          <a:xfrm>
            <a:off x="0" y="1641475"/>
            <a:ext cx="9144000" cy="3502025"/>
          </a:xfrm>
          <a:prstGeom prst="rect">
            <a:avLst/>
          </a:prstGeom>
          <a:noFill/>
          <a:ln>
            <a:noFill/>
          </a:ln>
        </p:spPr>
      </p:pic>
      <p:pic>
        <p:nvPicPr>
          <p:cNvPr id="921" name="Shape 921"/>
          <p:cNvPicPr preferRelativeResize="0"/>
          <p:nvPr/>
        </p:nvPicPr>
        <p:blipFill rotWithShape="1">
          <a:blip r:embed="rId4">
            <a:alphaModFix/>
          </a:blip>
          <a:srcRect t="9501" b="81677"/>
          <a:stretch/>
        </p:blipFill>
        <p:spPr>
          <a:xfrm>
            <a:off x="0" y="1250950"/>
            <a:ext cx="9144000" cy="431798"/>
          </a:xfrm>
          <a:prstGeom prst="rect">
            <a:avLst/>
          </a:prstGeom>
          <a:noFill/>
          <a:ln>
            <a:noFill/>
          </a:ln>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420687" y="411162"/>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Income Statement 10-Q</a:t>
            </a:r>
            <a:br>
              <a:rPr lang="en" sz="3900" b="0" i="0" u="none" strike="noStrike" cap="none">
                <a:solidFill>
                  <a:srgbClr val="FFFFFF"/>
                </a:solidFill>
                <a:latin typeface="Calibri"/>
                <a:ea typeface="Calibri"/>
                <a:cs typeface="Calibri"/>
                <a:sym typeface="Calibri"/>
              </a:rPr>
            </a:br>
            <a:endParaRPr lang="en" sz="3900" b="0" i="0" u="none" strike="noStrike" cap="none">
              <a:solidFill>
                <a:srgbClr val="FFFFFF"/>
              </a:solidFill>
              <a:latin typeface="Calibri"/>
              <a:ea typeface="Calibri"/>
              <a:cs typeface="Calibri"/>
              <a:sym typeface="Calibri"/>
            </a:endParaRPr>
          </a:p>
        </p:txBody>
      </p:sp>
      <p:pic>
        <p:nvPicPr>
          <p:cNvPr id="927" name="Shape 927"/>
          <p:cNvPicPr preferRelativeResize="0"/>
          <p:nvPr/>
        </p:nvPicPr>
        <p:blipFill rotWithShape="1">
          <a:blip r:embed="rId3">
            <a:alphaModFix/>
          </a:blip>
          <a:srcRect l="19955" t="45962" r="31500" b="10787"/>
          <a:stretch/>
        </p:blipFill>
        <p:spPr>
          <a:xfrm>
            <a:off x="0" y="842962"/>
            <a:ext cx="9144000" cy="4300535"/>
          </a:xfrm>
          <a:prstGeom prst="rect">
            <a:avLst/>
          </a:prstGeom>
          <a:noFill/>
          <a:ln>
            <a:noFill/>
          </a:ln>
        </p:spPr>
      </p:pic>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Income Statement 10-K</a:t>
            </a:r>
          </a:p>
        </p:txBody>
      </p:sp>
      <p:pic>
        <p:nvPicPr>
          <p:cNvPr id="933" name="Shape 933"/>
          <p:cNvPicPr preferRelativeResize="0"/>
          <p:nvPr/>
        </p:nvPicPr>
        <p:blipFill rotWithShape="1">
          <a:blip r:embed="rId3">
            <a:alphaModFix/>
          </a:blip>
          <a:srcRect l="3214" r="3517"/>
          <a:stretch/>
        </p:blipFill>
        <p:spPr>
          <a:xfrm>
            <a:off x="34925" y="1058862"/>
            <a:ext cx="9109075" cy="4084637"/>
          </a:xfrm>
          <a:prstGeom prst="rect">
            <a:avLst/>
          </a:prstGeom>
          <a:noFill/>
          <a:ln>
            <a:noFill/>
          </a:ln>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CF Statement [Operating] 10-Q</a:t>
            </a:r>
          </a:p>
        </p:txBody>
      </p:sp>
      <p:pic>
        <p:nvPicPr>
          <p:cNvPr id="939" name="Shape 939"/>
          <p:cNvPicPr preferRelativeResize="0"/>
          <p:nvPr/>
        </p:nvPicPr>
        <p:blipFill rotWithShape="1">
          <a:blip r:embed="rId3">
            <a:alphaModFix/>
          </a:blip>
          <a:srcRect/>
          <a:stretch/>
        </p:blipFill>
        <p:spPr>
          <a:xfrm>
            <a:off x="0" y="1131887"/>
            <a:ext cx="9144000" cy="4011610"/>
          </a:xfrm>
          <a:prstGeom prst="rect">
            <a:avLst/>
          </a:prstGeom>
          <a:noFill/>
          <a:ln>
            <a:noFill/>
          </a:ln>
        </p:spPr>
      </p:pic>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CF [Investing and Financing] 10-Q</a:t>
            </a:r>
          </a:p>
        </p:txBody>
      </p:sp>
      <p:pic>
        <p:nvPicPr>
          <p:cNvPr id="945" name="Shape 945"/>
          <p:cNvPicPr preferRelativeResize="0"/>
          <p:nvPr/>
        </p:nvPicPr>
        <p:blipFill rotWithShape="1">
          <a:blip r:embed="rId3">
            <a:alphaModFix/>
          </a:blip>
          <a:srcRect/>
          <a:stretch/>
        </p:blipFill>
        <p:spPr>
          <a:xfrm>
            <a:off x="0" y="1009650"/>
            <a:ext cx="9144000" cy="4133849"/>
          </a:xfrm>
          <a:prstGeom prst="rect">
            <a:avLst/>
          </a:prstGeom>
          <a:noFill/>
          <a:ln>
            <a:noFill/>
          </a:ln>
        </p:spPr>
      </p:pic>
      <p:pic>
        <p:nvPicPr>
          <p:cNvPr id="946" name="Shape 946"/>
          <p:cNvPicPr preferRelativeResize="0"/>
          <p:nvPr/>
        </p:nvPicPr>
        <p:blipFill rotWithShape="1">
          <a:blip r:embed="rId4">
            <a:alphaModFix/>
          </a:blip>
          <a:srcRect/>
          <a:stretch/>
        </p:blipFill>
        <p:spPr>
          <a:xfrm>
            <a:off x="6011862" y="1009650"/>
            <a:ext cx="2908299" cy="508000"/>
          </a:xfrm>
          <a:prstGeom prst="rect">
            <a:avLst/>
          </a:prstGeom>
          <a:noFill/>
          <a:ln>
            <a:noFill/>
          </a:ln>
        </p:spPr>
      </p:pic>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CF Statement [Operating] 10-K</a:t>
            </a:r>
          </a:p>
        </p:txBody>
      </p:sp>
      <p:pic>
        <p:nvPicPr>
          <p:cNvPr id="953" name="Shape 953"/>
          <p:cNvPicPr preferRelativeResize="0"/>
          <p:nvPr/>
        </p:nvPicPr>
        <p:blipFill rotWithShape="1">
          <a:blip r:embed="rId3">
            <a:alphaModFix/>
          </a:blip>
          <a:srcRect t="3445"/>
          <a:stretch/>
        </p:blipFill>
        <p:spPr>
          <a:xfrm>
            <a:off x="0" y="987425"/>
            <a:ext cx="9144000" cy="4156075"/>
          </a:xfrm>
          <a:prstGeom prst="rect">
            <a:avLst/>
          </a:prstGeom>
          <a:noFill/>
          <a:ln>
            <a:noFill/>
          </a:ln>
        </p:spPr>
      </p:pic>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000" b="0" i="0" u="none" strike="noStrike" cap="none">
                <a:solidFill>
                  <a:srgbClr val="FFFFFF"/>
                </a:solidFill>
                <a:latin typeface="Calibri"/>
                <a:ea typeface="Calibri"/>
                <a:cs typeface="Calibri"/>
                <a:sym typeface="Calibri"/>
              </a:rPr>
              <a:t>CF [Investing and Financing] 10-K</a:t>
            </a:r>
          </a:p>
        </p:txBody>
      </p:sp>
      <p:pic>
        <p:nvPicPr>
          <p:cNvPr id="959" name="Shape 959"/>
          <p:cNvPicPr preferRelativeResize="0"/>
          <p:nvPr/>
        </p:nvPicPr>
        <p:blipFill rotWithShape="1">
          <a:blip r:embed="rId3">
            <a:alphaModFix/>
          </a:blip>
          <a:srcRect/>
          <a:stretch/>
        </p:blipFill>
        <p:spPr>
          <a:xfrm>
            <a:off x="23811" y="1104900"/>
            <a:ext cx="9120187" cy="4038598"/>
          </a:xfrm>
          <a:prstGeom prst="rect">
            <a:avLst/>
          </a:prstGeom>
          <a:noFill/>
          <a:ln>
            <a:noFill/>
          </a:ln>
        </p:spPr>
      </p:pic>
      <p:pic>
        <p:nvPicPr>
          <p:cNvPr id="960" name="Shape 960"/>
          <p:cNvPicPr preferRelativeResize="0"/>
          <p:nvPr/>
        </p:nvPicPr>
        <p:blipFill rotWithShape="1">
          <a:blip r:embed="rId4">
            <a:alphaModFix/>
          </a:blip>
          <a:srcRect/>
          <a:stretch/>
        </p:blipFill>
        <p:spPr>
          <a:xfrm>
            <a:off x="5651500" y="1104900"/>
            <a:ext cx="3352799" cy="390523"/>
          </a:xfrm>
          <a:prstGeom prst="rect">
            <a:avLst/>
          </a:prstGeom>
          <a:noFill/>
          <a:ln>
            <a:noFill/>
          </a:ln>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Shape 965"/>
          <p:cNvPicPr preferRelativeResize="0">
            <a:picLocks noGrp="1"/>
          </p:cNvPicPr>
          <p:nvPr>
            <p:ph type="body" idx="1"/>
          </p:nvPr>
        </p:nvPicPr>
        <p:blipFill rotWithShape="1">
          <a:blip r:embed="rId3">
            <a:alphaModFix/>
          </a:blip>
          <a:srcRect/>
          <a:stretch/>
        </p:blipFill>
        <p:spPr>
          <a:xfrm>
            <a:off x="0" y="1924050"/>
            <a:ext cx="9144000" cy="2859086"/>
          </a:xfrm>
          <a:prstGeom prst="rect">
            <a:avLst/>
          </a:prstGeom>
          <a:noFill/>
          <a:ln>
            <a:noFill/>
          </a:ln>
        </p:spPr>
      </p:pic>
      <p:sp>
        <p:nvSpPr>
          <p:cNvPr id="966" name="Shape 96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Financial Forecast</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body" idx="1"/>
          </p:nvPr>
        </p:nvSpPr>
        <p:spPr>
          <a:xfrm>
            <a:off x="2209800" y="1428750"/>
            <a:ext cx="4157662" cy="25876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 sz="15000" b="1" i="0" u="none" strike="noStrike" cap="none">
                <a:solidFill>
                  <a:srgbClr val="54D718"/>
                </a:solidFill>
                <a:latin typeface="Calibri"/>
                <a:ea typeface="Calibri"/>
                <a:cs typeface="Calibri"/>
                <a:sym typeface="Calibri"/>
              </a:rPr>
              <a:t>BUY</a:t>
            </a:r>
          </a:p>
        </p:txBody>
      </p:sp>
      <p:sp>
        <p:nvSpPr>
          <p:cNvPr id="972" name="Shape 97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Recommendation</a:t>
            </a:r>
          </a:p>
        </p:txBody>
      </p:sp>
      <p:pic>
        <p:nvPicPr>
          <p:cNvPr id="973" name="Shape 973"/>
          <p:cNvPicPr preferRelativeResize="0"/>
          <p:nvPr/>
        </p:nvPicPr>
        <p:blipFill rotWithShape="1">
          <a:blip r:embed="rId3">
            <a:alphaModFix/>
          </a:blip>
          <a:srcRect l="30800" t="28913" r="29900" b="26688"/>
          <a:stretch/>
        </p:blipFill>
        <p:spPr>
          <a:xfrm>
            <a:off x="3810000" y="3658771"/>
            <a:ext cx="980058" cy="1107241"/>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Market dominated by small number of very large companies</a:t>
            </a:r>
          </a:p>
          <a:p>
            <a:pPr marL="273050" marR="0" lvl="0" indent="-273050" algn="l" rtl="0">
              <a:lnSpc>
                <a:spcPct val="100000"/>
              </a:lnSpc>
              <a:spcBef>
                <a:spcPts val="60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Profits are extremely high</a:t>
            </a:r>
          </a:p>
          <a:p>
            <a:pPr marL="273050" marR="0" lvl="0" indent="-273050" algn="l" rtl="0">
              <a:lnSpc>
                <a:spcPct val="100000"/>
              </a:lnSpc>
              <a:spcBef>
                <a:spcPts val="600"/>
              </a:spcBef>
              <a:spcAft>
                <a:spcPts val="0"/>
              </a:spcAft>
              <a:buClr>
                <a:schemeClr val="accent2"/>
              </a:buClr>
              <a:buSzPct val="100000"/>
              <a:buFont typeface="Noto Sans Symbols"/>
              <a:buChar char="➢"/>
            </a:pPr>
            <a:r>
              <a:rPr lang="en" sz="2400" b="0" i="0" u="none" strike="noStrike" cap="none">
                <a:solidFill>
                  <a:schemeClr val="dk2"/>
                </a:solidFill>
                <a:latin typeface="Calibri"/>
                <a:ea typeface="Calibri"/>
                <a:cs typeface="Calibri"/>
                <a:sym typeface="Calibri"/>
              </a:rPr>
              <a:t>Rapid change in Market Shares</a:t>
            </a:r>
          </a:p>
        </p:txBody>
      </p:sp>
      <p:sp>
        <p:nvSpPr>
          <p:cNvPr id="278" name="Shape 27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Competition</a:t>
            </a:r>
          </a:p>
        </p:txBody>
      </p:sp>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Shape 978"/>
          <p:cNvPicPr preferRelativeResize="0"/>
          <p:nvPr/>
        </p:nvPicPr>
        <p:blipFill rotWithShape="1">
          <a:blip r:embed="rId3">
            <a:alphaModFix/>
          </a:blip>
          <a:srcRect/>
          <a:stretch/>
        </p:blipFill>
        <p:spPr>
          <a:xfrm>
            <a:off x="-25586" y="0"/>
            <a:ext cx="9169587" cy="5143499"/>
          </a:xfrm>
          <a:prstGeom prst="rect">
            <a:avLst/>
          </a:prstGeom>
          <a:noFill/>
          <a:ln>
            <a:noFill/>
          </a:ln>
        </p:spPr>
      </p:pic>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Financial Snapshot</a:t>
            </a:r>
          </a:p>
        </p:txBody>
      </p:sp>
      <p:sp>
        <p:nvSpPr>
          <p:cNvPr id="985" name="Shape 98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pic>
        <p:nvPicPr>
          <p:cNvPr id="986" name="Shape 986"/>
          <p:cNvPicPr preferRelativeResize="0"/>
          <p:nvPr/>
        </p:nvPicPr>
        <p:blipFill rotWithShape="1">
          <a:blip r:embed="rId3">
            <a:alphaModFix/>
          </a:blip>
          <a:srcRect/>
          <a:stretch/>
        </p:blipFill>
        <p:spPr>
          <a:xfrm>
            <a:off x="11112" y="987425"/>
            <a:ext cx="9132885" cy="4156075"/>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Shape 991"/>
          <p:cNvPicPr preferRelativeResize="0">
            <a:picLocks noGrp="1"/>
          </p:cNvPicPr>
          <p:nvPr>
            <p:ph type="body" idx="1"/>
          </p:nvPr>
        </p:nvPicPr>
        <p:blipFill rotWithShape="1">
          <a:blip r:embed="rId3">
            <a:alphaModFix/>
          </a:blip>
          <a:srcRect/>
          <a:stretch/>
        </p:blipFill>
        <p:spPr>
          <a:xfrm>
            <a:off x="0" y="2724150"/>
            <a:ext cx="9144000" cy="2386011"/>
          </a:xfrm>
          <a:prstGeom prst="rect">
            <a:avLst/>
          </a:prstGeom>
          <a:noFill/>
          <a:ln>
            <a:noFill/>
          </a:ln>
        </p:spPr>
      </p:pic>
      <p:sp>
        <p:nvSpPr>
          <p:cNvPr id="992" name="Shape 992"/>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Share </a:t>
            </a:r>
            <a:r>
              <a:rPr lang="en" sz="4400" b="0" i="0" u="none" strike="noStrike" cap="none" dirty="0" smtClean="0">
                <a:solidFill>
                  <a:schemeClr val="lt1"/>
                </a:solidFill>
                <a:latin typeface="Calibri"/>
                <a:ea typeface="Calibri"/>
                <a:cs typeface="Calibri"/>
                <a:sym typeface="Calibri"/>
              </a:rPr>
              <a:t>Holders </a:t>
            </a:r>
            <a:r>
              <a:rPr lang="en" dirty="0">
                <a:solidFill>
                  <a:schemeClr val="lt1"/>
                </a:solidFill>
              </a:rPr>
              <a:t>E</a:t>
            </a:r>
            <a:r>
              <a:rPr lang="en" sz="4400" b="0" i="0" u="none" strike="noStrike" cap="none" dirty="0" smtClean="0">
                <a:solidFill>
                  <a:schemeClr val="lt1"/>
                </a:solidFill>
                <a:latin typeface="Calibri"/>
                <a:ea typeface="Calibri"/>
                <a:cs typeface="Calibri"/>
                <a:sym typeface="Calibri"/>
              </a:rPr>
              <a:t>quity</a:t>
            </a:r>
            <a:endParaRPr lang="en" sz="4400" b="0" i="0" u="none" strike="noStrike" cap="none" dirty="0">
              <a:solidFill>
                <a:schemeClr val="lt1"/>
              </a:solidFill>
              <a:latin typeface="Calibri"/>
              <a:ea typeface="Calibri"/>
              <a:cs typeface="Calibri"/>
              <a:sym typeface="Calibri"/>
            </a:endParaRPr>
          </a:p>
        </p:txBody>
      </p:sp>
      <p:pic>
        <p:nvPicPr>
          <p:cNvPr id="993" name="Shape 993"/>
          <p:cNvPicPr preferRelativeResize="0"/>
          <p:nvPr/>
        </p:nvPicPr>
        <p:blipFill rotWithShape="1">
          <a:blip r:embed="rId4">
            <a:alphaModFix/>
          </a:blip>
          <a:srcRect/>
          <a:stretch/>
        </p:blipFill>
        <p:spPr>
          <a:xfrm>
            <a:off x="0" y="2290760"/>
            <a:ext cx="9144000" cy="357187"/>
          </a:xfrm>
          <a:prstGeom prst="rect">
            <a:avLst/>
          </a:prstGeom>
          <a:noFill/>
          <a:ln>
            <a:noFill/>
          </a:ln>
        </p:spPr>
      </p:pic>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Shape 998"/>
          <p:cNvPicPr preferRelativeResize="0">
            <a:picLocks noGrp="1"/>
          </p:cNvPicPr>
          <p:nvPr>
            <p:ph type="body" idx="1"/>
          </p:nvPr>
        </p:nvPicPr>
        <p:blipFill rotWithShape="1">
          <a:blip r:embed="rId3">
            <a:alphaModFix/>
          </a:blip>
          <a:srcRect/>
          <a:stretch/>
        </p:blipFill>
        <p:spPr>
          <a:xfrm>
            <a:off x="611187" y="1995485"/>
            <a:ext cx="7848599" cy="2808286"/>
          </a:xfrm>
          <a:prstGeom prst="rect">
            <a:avLst/>
          </a:prstGeom>
          <a:noFill/>
          <a:ln>
            <a:noFill/>
          </a:ln>
        </p:spPr>
      </p:pic>
      <p:sp>
        <p:nvSpPr>
          <p:cNvPr id="999" name="Shape 999"/>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Common Stock</a:t>
            </a:r>
          </a:p>
        </p:txBody>
      </p:sp>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005" name="Shape 100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Share Repurchase Program</a:t>
            </a:r>
          </a:p>
        </p:txBody>
      </p:sp>
      <p:pic>
        <p:nvPicPr>
          <p:cNvPr id="1006" name="Shape 1006"/>
          <p:cNvPicPr preferRelativeResize="0"/>
          <p:nvPr/>
        </p:nvPicPr>
        <p:blipFill rotWithShape="1">
          <a:blip r:embed="rId3">
            <a:alphaModFix/>
          </a:blip>
          <a:srcRect/>
          <a:stretch/>
        </p:blipFill>
        <p:spPr>
          <a:xfrm>
            <a:off x="-9525" y="1123950"/>
            <a:ext cx="9153525" cy="4019549"/>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1 Year</a:t>
            </a:r>
          </a:p>
        </p:txBody>
      </p:sp>
      <p:pic>
        <p:nvPicPr>
          <p:cNvPr id="1012" name="Shape 1012"/>
          <p:cNvPicPr preferRelativeResize="0"/>
          <p:nvPr/>
        </p:nvPicPr>
        <p:blipFill rotWithShape="1">
          <a:blip r:embed="rId3">
            <a:alphaModFix/>
          </a:blip>
          <a:srcRect/>
          <a:stretch/>
        </p:blipFill>
        <p:spPr>
          <a:xfrm>
            <a:off x="0" y="1131887"/>
            <a:ext cx="9144000" cy="4011610"/>
          </a:xfrm>
          <a:prstGeom prst="rect">
            <a:avLst/>
          </a:prstGeom>
          <a:noFill/>
          <a:ln>
            <a:noFill/>
          </a:ln>
        </p:spPr>
      </p:pic>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5 Year</a:t>
            </a:r>
          </a:p>
        </p:txBody>
      </p:sp>
      <p:pic>
        <p:nvPicPr>
          <p:cNvPr id="1018" name="Shape 1018"/>
          <p:cNvPicPr preferRelativeResize="0"/>
          <p:nvPr/>
        </p:nvPicPr>
        <p:blipFill rotWithShape="1">
          <a:blip r:embed="rId3">
            <a:alphaModFix/>
          </a:blip>
          <a:srcRect/>
          <a:stretch/>
        </p:blipFill>
        <p:spPr>
          <a:xfrm>
            <a:off x="0" y="987425"/>
            <a:ext cx="9144000" cy="4156075"/>
          </a:xfrm>
          <a:prstGeom prst="rect">
            <a:avLst/>
          </a:prstGeom>
          <a:noFill/>
          <a:ln>
            <a:noFill/>
          </a:ln>
        </p:spPr>
      </p:pic>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024" name="Shape 102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10 Year</a:t>
            </a:r>
          </a:p>
        </p:txBody>
      </p:sp>
      <p:pic>
        <p:nvPicPr>
          <p:cNvPr id="1025" name="Shape 1025"/>
          <p:cNvPicPr preferRelativeResize="0"/>
          <p:nvPr/>
        </p:nvPicPr>
        <p:blipFill rotWithShape="1">
          <a:blip r:embed="rId3">
            <a:alphaModFix/>
          </a:blip>
          <a:srcRect/>
          <a:stretch/>
        </p:blipFill>
        <p:spPr>
          <a:xfrm>
            <a:off x="0" y="1058862"/>
            <a:ext cx="9144000" cy="4084637"/>
          </a:xfrm>
          <a:prstGeom prst="rect">
            <a:avLst/>
          </a:prstGeom>
          <a:noFill/>
          <a:ln>
            <a:noFill/>
          </a:ln>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MSFT Vs NASDAQ</a:t>
            </a:r>
          </a:p>
        </p:txBody>
      </p:sp>
      <p:pic>
        <p:nvPicPr>
          <p:cNvPr id="1032" name="Shape 1032"/>
          <p:cNvPicPr preferRelativeResize="0"/>
          <p:nvPr/>
        </p:nvPicPr>
        <p:blipFill rotWithShape="1">
          <a:blip r:embed="rId3">
            <a:alphaModFix/>
          </a:blip>
          <a:srcRect/>
          <a:stretch/>
        </p:blipFill>
        <p:spPr>
          <a:xfrm>
            <a:off x="0" y="1058862"/>
            <a:ext cx="9121775" cy="4084637"/>
          </a:xfrm>
          <a:prstGeom prst="rect">
            <a:avLst/>
          </a:prstGeom>
          <a:noFill/>
          <a:ln>
            <a:noFill/>
          </a:ln>
        </p:spPr>
      </p:pic>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body" idx="1"/>
          </p:nvPr>
        </p:nvSpPr>
        <p:spPr>
          <a:xfrm>
            <a:off x="628650" y="1885950"/>
            <a:ext cx="7886700" cy="3263900"/>
          </a:xfrm>
          <a:prstGeom prst="rect">
            <a:avLst/>
          </a:prstGeom>
          <a:noFill/>
          <a:ln>
            <a:noFill/>
          </a:ln>
        </p:spPr>
        <p:txBody>
          <a:bodyPr lIns="91425" tIns="34275" rIns="91425" bIns="34275" anchor="t" anchorCtr="0">
            <a:noAutofit/>
          </a:bodyPr>
          <a:lstStyle/>
          <a:p>
            <a:pPr marL="444500" marR="0" lvl="0" indent="-342900" algn="l" rtl="0">
              <a:lnSpc>
                <a:spcPct val="100000"/>
              </a:lnSpc>
              <a:spcBef>
                <a:spcPts val="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At Microsoft, our goal is to enable people and businesses throughout the world to realize their full potential</a:t>
            </a:r>
          </a:p>
          <a:p>
            <a:pPr marL="444500" marR="0" lvl="0" indent="-342900" algn="l" rtl="0">
              <a:lnSpc>
                <a:spcPct val="100000"/>
              </a:lnSpc>
              <a:spcBef>
                <a:spcPts val="54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We deliver on that commitment by striving to create technology that is accessible to everyone—of all ages and abilities. </a:t>
            </a:r>
          </a:p>
        </p:txBody>
      </p:sp>
      <p:sp>
        <p:nvSpPr>
          <p:cNvPr id="1039" name="Shape 1039"/>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Goals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Global Digital Snapshot</a:t>
            </a:r>
          </a:p>
        </p:txBody>
      </p:sp>
      <p:pic>
        <p:nvPicPr>
          <p:cNvPr id="284" name="Shape 284"/>
          <p:cNvPicPr preferRelativeResize="0">
            <a:picLocks noGrp="1"/>
          </p:cNvPicPr>
          <p:nvPr>
            <p:ph type="body" idx="1"/>
          </p:nvPr>
        </p:nvPicPr>
        <p:blipFill rotWithShape="1">
          <a:blip r:embed="rId3">
            <a:alphaModFix/>
          </a:blip>
          <a:srcRect/>
          <a:stretch/>
        </p:blipFill>
        <p:spPr>
          <a:xfrm>
            <a:off x="-12700" y="0"/>
            <a:ext cx="9156698" cy="5143499"/>
          </a:xfrm>
          <a:prstGeom prst="rect">
            <a:avLst/>
          </a:prstGeom>
          <a:noFill/>
          <a:ln>
            <a:noFill/>
          </a:ln>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Shape 1044"/>
          <p:cNvSpPr txBox="1">
            <a:spLocks noGrp="1"/>
          </p:cNvSpPr>
          <p:nvPr>
            <p:ph type="body" idx="1"/>
          </p:nvPr>
        </p:nvSpPr>
        <p:spPr>
          <a:xfrm>
            <a:off x="611187" y="1058862"/>
            <a:ext cx="7886700" cy="3744912"/>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1975</a:t>
            </a:r>
            <a:r>
              <a:rPr lang="en" sz="2400" b="1"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founded</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1981</a:t>
            </a:r>
            <a:r>
              <a:rPr lang="en" sz="2200" b="0"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incorporates</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IBM introduces its personal computer MS-DOS 1.0</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1986</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stock goes public</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1990 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3.0</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1995</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95</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1998</a:t>
            </a:r>
            <a:r>
              <a:rPr lang="en" sz="1200" b="1"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98</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2000</a:t>
            </a:r>
            <a:r>
              <a:rPr lang="en" sz="1200" b="1"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2000</a:t>
            </a:r>
          </a:p>
          <a:p>
            <a:pPr marL="0" marR="0" lvl="0" indent="0" algn="l" rtl="0">
              <a:lnSpc>
                <a:spcPct val="70000"/>
              </a:lnSpc>
              <a:spcBef>
                <a:spcPts val="240"/>
              </a:spcBef>
              <a:spcAft>
                <a:spcPts val="0"/>
              </a:spcAft>
              <a:buClr>
                <a:schemeClr val="accent1"/>
              </a:buClr>
              <a:buSzPct val="25000"/>
              <a:buFont typeface="Noto Sans Symbols"/>
              <a:buNone/>
            </a:pPr>
            <a:r>
              <a:rPr lang="en" sz="1200" b="0" i="0" u="none" strike="noStrike" cap="none">
                <a:solidFill>
                  <a:schemeClr val="dk2"/>
                </a:solidFill>
                <a:latin typeface="Calibri"/>
                <a:ea typeface="Calibri"/>
                <a:cs typeface="Calibri"/>
                <a:sym typeface="Calibri"/>
              </a:rPr>
              <a:t/>
            </a:r>
            <a:br>
              <a:rPr lang="en" sz="1200" b="0" i="0" u="none" strike="noStrike" cap="none">
                <a:solidFill>
                  <a:schemeClr val="dk2"/>
                </a:solidFill>
                <a:latin typeface="Calibri"/>
                <a:ea typeface="Calibri"/>
                <a:cs typeface="Calibri"/>
                <a:sym typeface="Calibri"/>
              </a:rPr>
            </a:br>
            <a:endParaRPr lang="en" sz="1200" b="0" i="0" u="none" strike="noStrike" cap="none">
              <a:solidFill>
                <a:schemeClr val="dk2"/>
              </a:solidFill>
              <a:latin typeface="Calibri"/>
              <a:ea typeface="Calibri"/>
              <a:cs typeface="Calibri"/>
              <a:sym typeface="Calibri"/>
            </a:endParaRPr>
          </a:p>
        </p:txBody>
      </p:sp>
      <p:sp>
        <p:nvSpPr>
          <p:cNvPr id="1045" name="Shape 1045"/>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 and Milestones</a:t>
            </a:r>
          </a:p>
        </p:txBody>
      </p:sp>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Shape 1050"/>
          <p:cNvSpPr txBox="1">
            <a:spLocks noGrp="1"/>
          </p:cNvSpPr>
          <p:nvPr>
            <p:ph type="body" idx="1"/>
          </p:nvPr>
        </p:nvSpPr>
        <p:spPr>
          <a:xfrm>
            <a:off x="584200" y="1057275"/>
            <a:ext cx="7886700" cy="3263900"/>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2001</a:t>
            </a:r>
            <a:r>
              <a:rPr lang="en" sz="1200" b="1"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Office XP and Xbox </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2005 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Xbox 360</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2007</a:t>
            </a:r>
            <a:r>
              <a:rPr lang="en" sz="1200" b="0"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Vista</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2009</a:t>
            </a:r>
            <a:r>
              <a:rPr lang="en" sz="1200" b="1"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7</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2010</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general availability of Office</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Kinect for Xbox 360</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Windows Phone 7</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2011</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Office 365</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closes its acquisition of Skype</a:t>
            </a:r>
            <a:r>
              <a:rPr lang="en" sz="1200" b="0" i="0" u="none" strike="noStrike" cap="none">
                <a:solidFill>
                  <a:schemeClr val="dk2"/>
                </a:solidFill>
                <a:latin typeface="Calibri"/>
                <a:ea typeface="Calibri"/>
                <a:cs typeface="Calibri"/>
                <a:sym typeface="Calibri"/>
              </a:rPr>
              <a:t/>
            </a:r>
            <a:br>
              <a:rPr lang="en" sz="1200" b="0" i="0" u="none" strike="noStrike" cap="none">
                <a:solidFill>
                  <a:schemeClr val="dk2"/>
                </a:solidFill>
                <a:latin typeface="Calibri"/>
                <a:ea typeface="Calibri"/>
                <a:cs typeface="Calibri"/>
                <a:sym typeface="Calibri"/>
              </a:rPr>
            </a:br>
            <a:endParaRPr lang="en" sz="1200" b="0" i="0" u="none" strike="noStrike" cap="none">
              <a:solidFill>
                <a:schemeClr val="dk2"/>
              </a:solidFill>
              <a:latin typeface="Calibri"/>
              <a:ea typeface="Calibri"/>
              <a:cs typeface="Calibri"/>
              <a:sym typeface="Calibri"/>
            </a:endParaRPr>
          </a:p>
        </p:txBody>
      </p:sp>
      <p:sp>
        <p:nvSpPr>
          <p:cNvPr id="1051" name="Shape 105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 and Milestones</a:t>
            </a:r>
          </a:p>
        </p:txBody>
      </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628650" y="1368425"/>
            <a:ext cx="7886700" cy="3263900"/>
          </a:xfrm>
          <a:prstGeom prst="rect">
            <a:avLst/>
          </a:prstGeom>
          <a:noFill/>
          <a:ln>
            <a:noFill/>
          </a:ln>
        </p:spPr>
        <p:txBody>
          <a:bodyPr lIns="91425" tIns="34275" rIns="91425" bIns="34275" anchor="t" anchorCtr="0">
            <a:noAutofit/>
          </a:bodyPr>
          <a:lstStyle/>
          <a:p>
            <a:pPr marL="0" marR="0" lvl="0" indent="0" algn="l" rtl="0">
              <a:lnSpc>
                <a:spcPct val="70000"/>
              </a:lnSpc>
              <a:spcBef>
                <a:spcPts val="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2012 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launches Windows 8 and Microsoft Surface</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2013 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Office 2013, Outlook.com, Windows 8.1</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launches Surface 2 and Surface Pro 2, and launches Xbox One</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announces decision to acquire Nokia</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2014</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Satya Nadella named chief executive officer for Microsoft</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launches Office for iPad, Surface Pro 3</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Minecraft to join Microsoft announcement</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announces Office apps for Android tablets</a:t>
            </a:r>
          </a:p>
          <a:p>
            <a:pPr marL="0" marR="0" lvl="0" indent="0" algn="l" rtl="0">
              <a:lnSpc>
                <a:spcPct val="70000"/>
              </a:lnSpc>
              <a:spcBef>
                <a:spcPts val="44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2015</a:t>
            </a:r>
            <a:r>
              <a:rPr lang="en" sz="2200" b="0" i="0" u="none" strike="noStrike" cap="none">
                <a:solidFill>
                  <a:schemeClr val="dk2"/>
                </a:solidFill>
                <a:latin typeface="Calibri"/>
                <a:ea typeface="Calibri"/>
                <a:cs typeface="Calibri"/>
                <a:sym typeface="Calibri"/>
              </a:rPr>
              <a:t> </a:t>
            </a:r>
          </a:p>
          <a:p>
            <a:pPr marL="0" marR="0" lvl="0" indent="0" algn="l" rtl="0">
              <a:lnSpc>
                <a:spcPct val="7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Microsoft reveals Windows 10</a:t>
            </a:r>
          </a:p>
          <a:p>
            <a:pPr marL="273050" marR="0" lvl="0" indent="-273050" algn="l" rtl="0">
              <a:lnSpc>
                <a:spcPct val="100000"/>
              </a:lnSpc>
              <a:spcBef>
                <a:spcPts val="360"/>
              </a:spcBef>
              <a:spcAft>
                <a:spcPts val="0"/>
              </a:spcAft>
              <a:buClr>
                <a:schemeClr val="accent1"/>
              </a:buClr>
              <a:buSzPct val="25000"/>
              <a:buFont typeface="Noto Sans Symbols"/>
              <a:buNone/>
            </a:pPr>
            <a:endParaRPr sz="1800" b="0" i="0" u="none" strike="noStrike" cap="none">
              <a:solidFill>
                <a:schemeClr val="dk2"/>
              </a:solidFill>
              <a:latin typeface="Calibri"/>
              <a:ea typeface="Calibri"/>
              <a:cs typeface="Calibri"/>
              <a:sym typeface="Calibri"/>
            </a:endParaRPr>
          </a:p>
        </p:txBody>
      </p:sp>
      <p:sp>
        <p:nvSpPr>
          <p:cNvPr id="1057" name="Shape 1057"/>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 and Milestones</a:t>
            </a:r>
          </a:p>
        </p:txBody>
      </p:sp>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Shape 1062"/>
          <p:cNvSpPr txBox="1">
            <a:spLocks noGrp="1"/>
          </p:cNvSpPr>
          <p:nvPr>
            <p:ph type="body" idx="1"/>
          </p:nvPr>
        </p:nvSpPr>
        <p:spPr>
          <a:xfrm>
            <a:off x="628650" y="1368425"/>
            <a:ext cx="7886700" cy="3263900"/>
          </a:xfrm>
          <a:prstGeom prst="rect">
            <a:avLst/>
          </a:prstGeom>
          <a:noFill/>
          <a:ln>
            <a:noFill/>
          </a:ln>
        </p:spPr>
        <p:txBody>
          <a:bodyPr lIns="91425" tIns="34275" rIns="91425" bIns="34275" anchor="t" anchorCtr="0">
            <a:noAutofit/>
          </a:bodyPr>
          <a:lstStyle/>
          <a:p>
            <a:pPr marL="95250" marR="0" lvl="0" indent="-6350" algn="l" rtl="0">
              <a:lnSpc>
                <a:spcPct val="70000"/>
              </a:lnSpc>
              <a:spcBef>
                <a:spcPts val="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1987 – Forethought</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Forethought was founded in 1983 tat later be know as Microsoft PowerPoint</a:t>
            </a:r>
          </a:p>
          <a:p>
            <a:pPr marL="95250" marR="0" lvl="0" indent="-6350" algn="l" rtl="0">
              <a:lnSpc>
                <a:spcPct val="70000"/>
              </a:lnSpc>
              <a:spcBef>
                <a:spcPts val="40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1997 – Hotmail</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Acquired Hotmail for $500 million</a:t>
            </a:r>
          </a:p>
          <a:p>
            <a:pPr marL="95250" marR="0" lvl="0" indent="-6350" algn="l" rtl="0">
              <a:lnSpc>
                <a:spcPct val="70000"/>
              </a:lnSpc>
              <a:spcBef>
                <a:spcPts val="40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2000 – Visio Corporation</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Acquired Visio for $1.375 billion</a:t>
            </a:r>
          </a:p>
          <a:p>
            <a:pPr marL="95250" marR="0" lvl="0" indent="-6350" algn="l" rtl="0">
              <a:lnSpc>
                <a:spcPct val="70000"/>
              </a:lnSpc>
              <a:spcBef>
                <a:spcPts val="40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2002 – Navision</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Purchased Navision for $1.33 billion; turned into a new division as Microsoft Business Solutions (now Microsoft Dynamics)</a:t>
            </a:r>
          </a:p>
          <a:p>
            <a:pPr marL="95250" marR="0" lvl="0" indent="-6350" algn="l" rtl="0">
              <a:lnSpc>
                <a:spcPct val="70000"/>
              </a:lnSpc>
              <a:spcBef>
                <a:spcPts val="40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2011 – Skype Technologies</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Purchased for $8.5 billion; 32 times larger than its value</a:t>
            </a:r>
          </a:p>
          <a:p>
            <a:pPr marL="95250" marR="0" lvl="0" indent="-6350" algn="l" rtl="0">
              <a:lnSpc>
                <a:spcPct val="70000"/>
              </a:lnSpc>
              <a:spcBef>
                <a:spcPts val="400"/>
              </a:spcBef>
              <a:spcAft>
                <a:spcPts val="0"/>
              </a:spcAft>
              <a:buClr>
                <a:schemeClr val="accent1"/>
              </a:buClr>
              <a:buSzPct val="25000"/>
              <a:buFont typeface="Noto Sans Symbols"/>
              <a:buNone/>
            </a:pPr>
            <a:r>
              <a:rPr lang="en" sz="1800" b="0" i="0" u="none" strike="noStrike" cap="none" dirty="0">
                <a:solidFill>
                  <a:schemeClr val="dk2"/>
                </a:solidFill>
                <a:latin typeface="Calibri"/>
                <a:ea typeface="Calibri"/>
                <a:cs typeface="Calibri"/>
                <a:sym typeface="Calibri"/>
              </a:rPr>
              <a:t>2013 – Nokia (Hardware Division)</a:t>
            </a:r>
          </a:p>
          <a:p>
            <a:pPr marL="690562" marR="0" lvl="1" indent="-296862" algn="l" rtl="0">
              <a:lnSpc>
                <a:spcPct val="70000"/>
              </a:lnSpc>
              <a:spcBef>
                <a:spcPts val="300"/>
              </a:spcBef>
              <a:spcAft>
                <a:spcPts val="0"/>
              </a:spcAft>
              <a:buClr>
                <a:schemeClr val="accent1"/>
              </a:buClr>
              <a:buSzPct val="100000"/>
              <a:buFont typeface="Noto Sans Symbols"/>
              <a:buChar char="❑"/>
            </a:pPr>
            <a:r>
              <a:rPr lang="en" sz="1800" b="0" i="0" u="none" strike="noStrike" cap="none" dirty="0">
                <a:solidFill>
                  <a:schemeClr val="dk2"/>
                </a:solidFill>
                <a:latin typeface="Calibri"/>
                <a:ea typeface="Calibri"/>
                <a:cs typeface="Calibri"/>
                <a:sym typeface="Calibri"/>
              </a:rPr>
              <a:t>Formerly developed phones for Microsoft; highlights Microsoft’s move into hardware</a:t>
            </a:r>
          </a:p>
        </p:txBody>
      </p:sp>
      <p:sp>
        <p:nvSpPr>
          <p:cNvPr id="1063" name="Shape 1063"/>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Key Acquisitions</a:t>
            </a:r>
          </a:p>
        </p:txBody>
      </p:sp>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Other Aquisition- 2015 and 2016</a:t>
            </a:r>
          </a:p>
        </p:txBody>
      </p:sp>
      <p:graphicFrame>
        <p:nvGraphicFramePr>
          <p:cNvPr id="1069" name="Shape 1069"/>
          <p:cNvGraphicFramePr/>
          <p:nvPr/>
        </p:nvGraphicFramePr>
        <p:xfrm>
          <a:off x="1619250" y="1995485"/>
          <a:ext cx="5915000" cy="2755875"/>
        </p:xfrm>
        <a:graphic>
          <a:graphicData uri="http://schemas.openxmlformats.org/drawingml/2006/table">
            <a:tbl>
              <a:tblPr>
                <a:noFill/>
                <a:tableStyleId>{59CE741B-3C90-4924-B6D5-1F12B6C26296}</a:tableStyleId>
              </a:tblPr>
              <a:tblGrid>
                <a:gridCol w="2957500"/>
                <a:gridCol w="2957500"/>
              </a:tblGrid>
              <a:tr h="525450">
                <a:tc>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 Comany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Industry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r>
              <a:tr h="50165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Xamarin</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Software- Mobile  Application</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r>
              <a:tr h="433375">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SwiftKey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FF7"/>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 Productivity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FF7"/>
                    </a:solidFill>
                  </a:tcPr>
                </a:tc>
              </a:tr>
              <a:tr h="4318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Metanautix</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Data Analytics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r>
              <a:tr h="4318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Secure Islands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FF7"/>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Data Protection Technology</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FF7"/>
                    </a:solidFill>
                  </a:tcPr>
                </a:tc>
              </a:tr>
              <a:tr h="431800">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 Data Labs</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Mobile</a:t>
                      </a:r>
                    </a:p>
                  </a:txBody>
                  <a:tcPr marL="62075" marR="6207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EEF"/>
                    </a:solidFill>
                  </a:tcPr>
                </a:tc>
              </a:tr>
            </a:tbl>
          </a:graphicData>
        </a:graphic>
      </p:graphicFrame>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Shape 1074"/>
          <p:cNvPicPr preferRelativeResize="0">
            <a:picLocks noGrp="1"/>
          </p:cNvPicPr>
          <p:nvPr>
            <p:ph type="body" idx="1"/>
          </p:nvPr>
        </p:nvPicPr>
        <p:blipFill rotWithShape="1">
          <a:blip r:embed="rId3">
            <a:alphaModFix/>
          </a:blip>
          <a:srcRect/>
          <a:stretch/>
        </p:blipFill>
        <p:spPr>
          <a:xfrm>
            <a:off x="5795962" y="1968500"/>
            <a:ext cx="3352799" cy="3181349"/>
          </a:xfrm>
          <a:prstGeom prst="rect">
            <a:avLst/>
          </a:prstGeom>
          <a:noFill/>
          <a:ln>
            <a:noFill/>
          </a:ln>
        </p:spPr>
      </p:pic>
      <p:sp>
        <p:nvSpPr>
          <p:cNvPr id="1075" name="Shape 1075"/>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Management Team</a:t>
            </a:r>
          </a:p>
        </p:txBody>
      </p:sp>
      <p:sp>
        <p:nvSpPr>
          <p:cNvPr id="1076" name="Shape 1076"/>
          <p:cNvSpPr txBox="1"/>
          <p:nvPr/>
        </p:nvSpPr>
        <p:spPr>
          <a:xfrm>
            <a:off x="274637" y="1438275"/>
            <a:ext cx="3429000" cy="530223"/>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2000" b="1" i="0" u="none" strike="noStrike" cap="none">
                <a:solidFill>
                  <a:schemeClr val="dk2"/>
                </a:solidFill>
                <a:latin typeface="Calibri"/>
                <a:ea typeface="Calibri"/>
                <a:cs typeface="Calibri"/>
                <a:sym typeface="Calibri"/>
              </a:rPr>
              <a:t>John W. Thompson</a:t>
            </a:r>
          </a:p>
          <a:p>
            <a:pPr marL="0" marR="0" lvl="0" indent="0" algn="l" rtl="0">
              <a:lnSpc>
                <a:spcPct val="100000"/>
              </a:lnSpc>
              <a:spcBef>
                <a:spcPts val="0"/>
              </a:spcBef>
              <a:spcAft>
                <a:spcPts val="0"/>
              </a:spcAft>
              <a:buClr>
                <a:schemeClr val="dk2"/>
              </a:buClr>
              <a:buSzPct val="25000"/>
              <a:buFont typeface="Calibri"/>
              <a:buNone/>
            </a:pPr>
            <a:r>
              <a:rPr lang="en" sz="2000" b="0" i="1" u="none" strike="noStrike" cap="none">
                <a:solidFill>
                  <a:schemeClr val="dk2"/>
                </a:solidFill>
                <a:latin typeface="Calibri"/>
                <a:ea typeface="Calibri"/>
                <a:cs typeface="Calibri"/>
                <a:sym typeface="Calibri"/>
              </a:rPr>
              <a:t>Chairman</a:t>
            </a:r>
          </a:p>
        </p:txBody>
      </p:sp>
      <p:sp>
        <p:nvSpPr>
          <p:cNvPr id="1077" name="Shape 1077"/>
          <p:cNvSpPr txBox="1"/>
          <p:nvPr/>
        </p:nvSpPr>
        <p:spPr>
          <a:xfrm>
            <a:off x="250825" y="2211385"/>
            <a:ext cx="5041898" cy="2354261"/>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John W. Thompson joined the Microsoft Board in February 2012 and became independent chairman of Microsoft Corporation on Feb. 4, 2014.</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ct val="25000"/>
              <a:buFont typeface="Calibri"/>
              <a:buNone/>
            </a:pPr>
            <a:r>
              <a:rPr lang="en" sz="2200" b="0" i="0" u="none" strike="noStrike" cap="none">
                <a:solidFill>
                  <a:schemeClr val="dk2"/>
                </a:solidFill>
                <a:latin typeface="Calibri"/>
                <a:ea typeface="Calibri"/>
                <a:cs typeface="Calibri"/>
                <a:sym typeface="Calibri"/>
              </a:rPr>
              <a:t>Education:</a:t>
            </a:r>
          </a:p>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Thompson received a bachelor’s degree in Business Administration from Florida A&amp;M, and a master’s degree in Management from the Sloan Fellows program of the MIT Sloan School of Management.</a:t>
            </a:r>
          </a:p>
        </p:txBody>
      </p:sp>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Shape 1082"/>
          <p:cNvPicPr preferRelativeResize="0">
            <a:picLocks noGrp="1"/>
          </p:cNvPicPr>
          <p:nvPr>
            <p:ph type="body" idx="1"/>
          </p:nvPr>
        </p:nvPicPr>
        <p:blipFill rotWithShape="1">
          <a:blip r:embed="rId3">
            <a:alphaModFix/>
          </a:blip>
          <a:srcRect/>
          <a:stretch/>
        </p:blipFill>
        <p:spPr>
          <a:xfrm>
            <a:off x="6011862" y="1966910"/>
            <a:ext cx="3132137" cy="3176585"/>
          </a:xfrm>
          <a:prstGeom prst="rect">
            <a:avLst/>
          </a:prstGeom>
          <a:noFill/>
          <a:ln>
            <a:noFill/>
          </a:ln>
        </p:spPr>
      </p:pic>
      <p:sp>
        <p:nvSpPr>
          <p:cNvPr id="1083" name="Shape 1083"/>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Management Team</a:t>
            </a:r>
          </a:p>
        </p:txBody>
      </p:sp>
      <p:sp>
        <p:nvSpPr>
          <p:cNvPr id="1084" name="Shape 1084"/>
          <p:cNvSpPr txBox="1"/>
          <p:nvPr/>
        </p:nvSpPr>
        <p:spPr>
          <a:xfrm>
            <a:off x="179385" y="1419225"/>
            <a:ext cx="4176710" cy="484187"/>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2200" b="1" i="0" u="none" strike="noStrike" cap="none">
                <a:solidFill>
                  <a:schemeClr val="dk2"/>
                </a:solidFill>
                <a:latin typeface="Calibri"/>
                <a:ea typeface="Calibri"/>
                <a:cs typeface="Calibri"/>
                <a:sym typeface="Calibri"/>
              </a:rPr>
              <a:t>Bill Gates</a:t>
            </a:r>
          </a:p>
          <a:p>
            <a:pPr marL="0" marR="0" lvl="0" indent="0" algn="l" rtl="0">
              <a:lnSpc>
                <a:spcPct val="100000"/>
              </a:lnSpc>
              <a:spcBef>
                <a:spcPts val="0"/>
              </a:spcBef>
              <a:spcAft>
                <a:spcPts val="0"/>
              </a:spcAft>
              <a:buClr>
                <a:schemeClr val="dk2"/>
              </a:buClr>
              <a:buSzPct val="25000"/>
              <a:buFont typeface="Calibri"/>
              <a:buNone/>
            </a:pPr>
            <a:r>
              <a:rPr lang="en" sz="2200" b="0" i="1" u="none" strike="noStrike" cap="none">
                <a:solidFill>
                  <a:schemeClr val="dk2"/>
                </a:solidFill>
                <a:latin typeface="Calibri"/>
                <a:ea typeface="Calibri"/>
                <a:cs typeface="Calibri"/>
                <a:sym typeface="Calibri"/>
              </a:rPr>
              <a:t>Founder and Technology Advisor</a:t>
            </a:r>
          </a:p>
        </p:txBody>
      </p:sp>
      <p:sp>
        <p:nvSpPr>
          <p:cNvPr id="1085" name="Shape 1085"/>
          <p:cNvSpPr txBox="1"/>
          <p:nvPr/>
        </p:nvSpPr>
        <p:spPr>
          <a:xfrm>
            <a:off x="107950" y="2211385"/>
            <a:ext cx="5507037" cy="2354261"/>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William (Bill) H. Gates is founder, technology advisor and board member of Microsoft Corporation.  He served as chairman of the board until Feb. 4, 2014.</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ct val="25000"/>
              <a:buFont typeface="Calibri"/>
              <a:buNone/>
            </a:pPr>
            <a:r>
              <a:rPr lang="en" sz="2200" b="0" i="0" u="none" strike="noStrike" cap="none">
                <a:solidFill>
                  <a:schemeClr val="dk2"/>
                </a:solidFill>
                <a:latin typeface="Calibri"/>
                <a:ea typeface="Calibri"/>
                <a:cs typeface="Calibri"/>
                <a:sym typeface="Calibri"/>
              </a:rPr>
              <a:t>Education:</a:t>
            </a:r>
          </a:p>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In 1973, Gates entered Harvard University as a freshman. In his junior year, Gates left Harvard to devote his energies to Microsoft, a company he had begun in 1975 with his childhood friend Paul Allen. </a:t>
            </a: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Shape 1090"/>
          <p:cNvPicPr preferRelativeResize="0">
            <a:picLocks noGrp="1"/>
          </p:cNvPicPr>
          <p:nvPr>
            <p:ph type="body" idx="1"/>
          </p:nvPr>
        </p:nvPicPr>
        <p:blipFill rotWithShape="1">
          <a:blip r:embed="rId3">
            <a:alphaModFix/>
          </a:blip>
          <a:srcRect/>
          <a:stretch/>
        </p:blipFill>
        <p:spPr>
          <a:xfrm>
            <a:off x="6011862" y="1963735"/>
            <a:ext cx="3149600" cy="3198812"/>
          </a:xfrm>
          <a:prstGeom prst="rect">
            <a:avLst/>
          </a:prstGeom>
          <a:noFill/>
          <a:ln>
            <a:noFill/>
          </a:ln>
        </p:spPr>
      </p:pic>
      <p:sp>
        <p:nvSpPr>
          <p:cNvPr id="1091" name="Shape 109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Management Team</a:t>
            </a:r>
          </a:p>
        </p:txBody>
      </p:sp>
      <p:sp>
        <p:nvSpPr>
          <p:cNvPr id="1092" name="Shape 1092"/>
          <p:cNvSpPr txBox="1"/>
          <p:nvPr/>
        </p:nvSpPr>
        <p:spPr>
          <a:xfrm>
            <a:off x="179385" y="2066925"/>
            <a:ext cx="5400675" cy="2770187"/>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Satya Nadella is Chief Executive Officer of Microsoft. Before being named CEO in February 2014, Nadella held leadership roles in both enterprise and consumer businesses across the company.</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ct val="25000"/>
              <a:buFont typeface="Calibri"/>
              <a:buNone/>
            </a:pPr>
            <a:r>
              <a:rPr lang="en" sz="2200" b="0" i="0" u="none" strike="noStrike" cap="none">
                <a:solidFill>
                  <a:schemeClr val="dk2"/>
                </a:solidFill>
                <a:latin typeface="Calibri"/>
                <a:ea typeface="Calibri"/>
                <a:cs typeface="Calibri"/>
                <a:sym typeface="Calibri"/>
              </a:rPr>
              <a:t>Education:</a:t>
            </a:r>
          </a:p>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He earned a bachelor’s degree in electrical engineering from Mangalore University, a master’s degree in computer science from the University of Wisconsin – Milwaukee and a master’s degree in business administration from the University of Chicago. </a:t>
            </a:r>
          </a:p>
        </p:txBody>
      </p:sp>
      <p:sp>
        <p:nvSpPr>
          <p:cNvPr id="1093" name="Shape 1093"/>
          <p:cNvSpPr txBox="1"/>
          <p:nvPr/>
        </p:nvSpPr>
        <p:spPr>
          <a:xfrm>
            <a:off x="187325" y="1289050"/>
            <a:ext cx="3429000" cy="506412"/>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2200" b="1" i="0" u="none" strike="noStrike" cap="none">
                <a:solidFill>
                  <a:schemeClr val="dk2"/>
                </a:solidFill>
                <a:latin typeface="Calibri"/>
                <a:ea typeface="Calibri"/>
                <a:cs typeface="Calibri"/>
                <a:sym typeface="Calibri"/>
              </a:rPr>
              <a:t>Satya Nadella</a:t>
            </a:r>
          </a:p>
          <a:p>
            <a:pPr marL="0" marR="0" lvl="0" indent="0" algn="l" rtl="0">
              <a:lnSpc>
                <a:spcPct val="100000"/>
              </a:lnSpc>
              <a:spcBef>
                <a:spcPts val="0"/>
              </a:spcBef>
              <a:spcAft>
                <a:spcPts val="0"/>
              </a:spcAft>
              <a:buClr>
                <a:schemeClr val="dk2"/>
              </a:buClr>
              <a:buSzPct val="25000"/>
              <a:buFont typeface="Calibri"/>
              <a:buNone/>
            </a:pPr>
            <a:r>
              <a:rPr lang="en" sz="2200" b="0" i="1" u="none" strike="noStrike" cap="none">
                <a:solidFill>
                  <a:schemeClr val="dk2"/>
                </a:solidFill>
                <a:latin typeface="Calibri"/>
                <a:ea typeface="Calibri"/>
                <a:cs typeface="Calibri"/>
                <a:sym typeface="Calibri"/>
              </a:rPr>
              <a:t>Chief Executive Officer</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Shape 1098"/>
          <p:cNvPicPr preferRelativeResize="0">
            <a:picLocks noGrp="1"/>
          </p:cNvPicPr>
          <p:nvPr>
            <p:ph type="body" idx="1"/>
          </p:nvPr>
        </p:nvPicPr>
        <p:blipFill rotWithShape="1">
          <a:blip r:embed="rId3">
            <a:alphaModFix/>
          </a:blip>
          <a:srcRect/>
          <a:stretch/>
        </p:blipFill>
        <p:spPr>
          <a:xfrm>
            <a:off x="6227762" y="1978025"/>
            <a:ext cx="2916236" cy="3181349"/>
          </a:xfrm>
          <a:prstGeom prst="rect">
            <a:avLst/>
          </a:prstGeom>
          <a:noFill/>
          <a:ln>
            <a:noFill/>
          </a:ln>
        </p:spPr>
      </p:pic>
      <p:sp>
        <p:nvSpPr>
          <p:cNvPr id="1099" name="Shape 1099"/>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Management Team</a:t>
            </a:r>
          </a:p>
        </p:txBody>
      </p:sp>
      <p:sp>
        <p:nvSpPr>
          <p:cNvPr id="1100" name="Shape 1100"/>
          <p:cNvSpPr txBox="1"/>
          <p:nvPr/>
        </p:nvSpPr>
        <p:spPr>
          <a:xfrm>
            <a:off x="250825" y="2284410"/>
            <a:ext cx="5905500" cy="2255837"/>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As chief marketing officer, Chris Capossela leads Microsoft’s global product marketing, advertising, brand, research and communications functions for businesses and consumers. </a:t>
            </a:r>
          </a:p>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He oversaw the creation of new business opportunities with partners to deliver new consumer experiences through Windows, Windows Phone, Office and Xbox.</a:t>
            </a:r>
          </a:p>
          <a:p>
            <a:pPr marL="0" marR="0" lvl="0" indent="0" algn="l" rtl="0">
              <a:lnSpc>
                <a:spcPct val="100000"/>
              </a:lnSpc>
              <a:spcBef>
                <a:spcPts val="0"/>
              </a:spcBef>
              <a:spcAft>
                <a:spcPts val="0"/>
              </a:spcAft>
              <a:buClr>
                <a:srgbClr val="000000"/>
              </a:buClr>
              <a:buFont typeface="Arial"/>
              <a:buNone/>
            </a:pPr>
            <a:endParaRPr sz="2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ct val="25000"/>
              <a:buFont typeface="Calibri"/>
              <a:buNone/>
            </a:pPr>
            <a:r>
              <a:rPr lang="en" sz="2200" b="0" i="0" u="none" strike="noStrike" cap="none">
                <a:solidFill>
                  <a:schemeClr val="dk2"/>
                </a:solidFill>
                <a:latin typeface="Calibri"/>
                <a:ea typeface="Calibri"/>
                <a:cs typeface="Calibri"/>
                <a:sym typeface="Calibri"/>
              </a:rPr>
              <a:t>Education:</a:t>
            </a:r>
          </a:p>
          <a:p>
            <a:pPr marL="0" marR="0" lvl="0" indent="0" algn="l" rtl="0">
              <a:lnSpc>
                <a:spcPct val="100000"/>
              </a:lnSpc>
              <a:spcBef>
                <a:spcPts val="0"/>
              </a:spcBef>
              <a:spcAft>
                <a:spcPts val="0"/>
              </a:spcAft>
              <a:buClr>
                <a:schemeClr val="dk2"/>
              </a:buClr>
              <a:buSzPct val="25000"/>
              <a:buFont typeface="Calibri"/>
              <a:buNone/>
            </a:pPr>
            <a:r>
              <a:rPr lang="en" sz="1800" b="0" i="0" u="none" strike="noStrike" cap="none">
                <a:solidFill>
                  <a:schemeClr val="dk2"/>
                </a:solidFill>
                <a:latin typeface="Calibri"/>
                <a:ea typeface="Calibri"/>
                <a:cs typeface="Calibri"/>
                <a:sym typeface="Calibri"/>
              </a:rPr>
              <a:t>Capossela holds a bachelor’s degree in computer science and economics from Harvard University.</a:t>
            </a:r>
            <a:r>
              <a:rPr lang="en" sz="1800" b="0" i="0" u="none" strike="noStrike" cap="none">
                <a:solidFill>
                  <a:schemeClr val="dk2"/>
                </a:solidFill>
                <a:latin typeface="Quattrocento Sans"/>
                <a:ea typeface="Quattrocento Sans"/>
                <a:cs typeface="Quattrocento Sans"/>
                <a:sym typeface="Quattrocento Sans"/>
              </a:rPr>
              <a:t> </a:t>
            </a:r>
          </a:p>
        </p:txBody>
      </p:sp>
      <p:sp>
        <p:nvSpPr>
          <p:cNvPr id="1101" name="Shape 1101"/>
          <p:cNvSpPr txBox="1"/>
          <p:nvPr/>
        </p:nvSpPr>
        <p:spPr>
          <a:xfrm>
            <a:off x="250825" y="1222375"/>
            <a:ext cx="4752974" cy="760410"/>
          </a:xfrm>
          <a:prstGeom prst="rect">
            <a:avLst/>
          </a:prstGeom>
          <a:noFill/>
          <a:ln>
            <a:noFill/>
          </a:ln>
        </p:spPr>
        <p:txBody>
          <a:bodyPr lIns="68575" tIns="34275" rIns="68575" bIns="3427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 sz="2200" b="1" i="0" u="none" strike="noStrike" cap="none">
                <a:solidFill>
                  <a:schemeClr val="dk2"/>
                </a:solidFill>
                <a:latin typeface="Calibri"/>
                <a:ea typeface="Calibri"/>
                <a:cs typeface="Calibri"/>
                <a:sym typeface="Calibri"/>
              </a:rPr>
              <a:t>Chris Capossela</a:t>
            </a:r>
          </a:p>
          <a:p>
            <a:pPr marL="0" marR="0" lvl="0" indent="0" algn="l" rtl="0">
              <a:lnSpc>
                <a:spcPct val="100000"/>
              </a:lnSpc>
              <a:spcBef>
                <a:spcPts val="0"/>
              </a:spcBef>
              <a:spcAft>
                <a:spcPts val="0"/>
              </a:spcAft>
              <a:buClr>
                <a:schemeClr val="dk2"/>
              </a:buClr>
              <a:buSzPct val="25000"/>
              <a:buFont typeface="Calibri"/>
              <a:buNone/>
            </a:pPr>
            <a:r>
              <a:rPr lang="en" sz="2200" b="0" i="1" u="none" strike="noStrike" cap="none">
                <a:solidFill>
                  <a:schemeClr val="dk2"/>
                </a:solidFill>
                <a:latin typeface="Calibri"/>
                <a:ea typeface="Calibri"/>
                <a:cs typeface="Calibri"/>
                <a:sym typeface="Calibri"/>
              </a:rPr>
              <a:t>Executive Vice President and Chief Marketing Officer</a:t>
            </a: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628650" y="1368425"/>
            <a:ext cx="7886700" cy="3263900"/>
          </a:xfrm>
          <a:prstGeom prst="rect">
            <a:avLst/>
          </a:prstGeom>
          <a:noFill/>
          <a:ln>
            <a:noFill/>
          </a:ln>
        </p:spPr>
        <p:txBody>
          <a:bodyPr lIns="91425" tIns="34275" rIns="91425" bIns="34275" anchor="t" anchorCtr="0">
            <a:noAutofit/>
          </a:bodyPr>
          <a:lstStyle/>
          <a:p>
            <a:pPr marL="444500" marR="0" lvl="0" indent="-342900" algn="l" rtl="0">
              <a:lnSpc>
                <a:spcPct val="7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Windows</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Office</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Internet Explorer</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Bing and MSN</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Xbox and PC Games</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Email and Communications</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One Drive</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Solution Business</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Servers</a:t>
            </a:r>
          </a:p>
          <a:p>
            <a:pPr marL="444500" marR="0" lvl="0" indent="-342900" algn="l" rtl="0">
              <a:lnSpc>
                <a:spcPct val="70000"/>
              </a:lnSpc>
              <a:spcBef>
                <a:spcPts val="44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Hardware and Multimedia</a:t>
            </a:r>
          </a:p>
        </p:txBody>
      </p:sp>
      <p:sp>
        <p:nvSpPr>
          <p:cNvPr id="1107" name="Shape 1107"/>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Products and Services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Annual Growth</a:t>
            </a:r>
          </a:p>
        </p:txBody>
      </p:sp>
      <p:pic>
        <p:nvPicPr>
          <p:cNvPr id="290" name="Shape 290"/>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body" idx="1"/>
          </p:nvPr>
        </p:nvSpPr>
        <p:spPr>
          <a:xfrm>
            <a:off x="609600" y="1809750"/>
            <a:ext cx="7886700" cy="3263900"/>
          </a:xfrm>
          <a:prstGeom prst="rect">
            <a:avLst/>
          </a:prstGeom>
          <a:noFill/>
          <a:ln>
            <a:noFill/>
          </a:ln>
        </p:spPr>
        <p:txBody>
          <a:bodyPr lIns="91425" tIns="34275" rIns="91425" bIns="34275" anchor="t" anchorCtr="0">
            <a:noAutofit/>
          </a:bodyPr>
          <a:lstStyle/>
          <a:p>
            <a:pPr marL="444500" marR="0" lvl="0" indent="-342900" algn="l" rtl="0">
              <a:lnSpc>
                <a:spcPct val="100000"/>
              </a:lnSpc>
              <a:spcBef>
                <a:spcPts val="0"/>
              </a:spcBef>
              <a:spcAft>
                <a:spcPts val="0"/>
              </a:spcAft>
              <a:buClr>
                <a:schemeClr val="accent1"/>
              </a:buClr>
              <a:buSzPct val="100000"/>
              <a:buFont typeface="Noto Sans Symbols"/>
              <a:buChar char="➢"/>
            </a:pPr>
            <a:r>
              <a:rPr lang="en" sz="2600" b="0" i="0" u="none" strike="noStrike" cap="none" dirty="0">
                <a:solidFill>
                  <a:schemeClr val="dk2"/>
                </a:solidFill>
                <a:latin typeface="Calibri"/>
                <a:ea typeface="Calibri"/>
                <a:cs typeface="Calibri"/>
                <a:sym typeface="Calibri"/>
              </a:rPr>
              <a:t>The first store was opened in 2009.</a:t>
            </a:r>
          </a:p>
          <a:p>
            <a:pPr marL="444500" marR="0" lvl="0" indent="-342900" algn="l" rtl="0">
              <a:lnSpc>
                <a:spcPct val="100000"/>
              </a:lnSpc>
              <a:spcBef>
                <a:spcPts val="0"/>
              </a:spcBef>
              <a:spcAft>
                <a:spcPts val="0"/>
              </a:spcAft>
              <a:buClr>
                <a:schemeClr val="accent1"/>
              </a:buClr>
              <a:buSzPct val="100000"/>
              <a:buFont typeface="Noto Sans Symbols"/>
              <a:buChar char="➢"/>
            </a:pPr>
            <a:r>
              <a:rPr lang="en" sz="2600" b="0" i="0" u="none" strike="noStrike" cap="none" dirty="0">
                <a:solidFill>
                  <a:schemeClr val="dk2"/>
                </a:solidFill>
                <a:latin typeface="Calibri"/>
                <a:ea typeface="Calibri"/>
                <a:cs typeface="Calibri"/>
                <a:sym typeface="Calibri"/>
              </a:rPr>
              <a:t>It has 106 stores worldwide. </a:t>
            </a:r>
          </a:p>
          <a:p>
            <a:pPr marL="444500" marR="0" lvl="0" indent="-342900" algn="l" rtl="0">
              <a:lnSpc>
                <a:spcPct val="100000"/>
              </a:lnSpc>
              <a:spcBef>
                <a:spcPts val="0"/>
              </a:spcBef>
              <a:spcAft>
                <a:spcPts val="0"/>
              </a:spcAft>
              <a:buClr>
                <a:schemeClr val="accent1"/>
              </a:buClr>
              <a:buSzPct val="100000"/>
              <a:buFont typeface="Noto Sans Symbols"/>
              <a:buChar char="➢"/>
            </a:pPr>
            <a:r>
              <a:rPr lang="en" sz="2600" b="0" i="0" u="none" strike="noStrike" cap="none" dirty="0">
                <a:solidFill>
                  <a:schemeClr val="dk2"/>
                </a:solidFill>
                <a:latin typeface="Calibri"/>
                <a:ea typeface="Calibri"/>
                <a:cs typeface="Calibri"/>
                <a:sym typeface="Calibri"/>
              </a:rPr>
              <a:t>The main goal is to reach final customers directly and understand their needs.</a:t>
            </a:r>
          </a:p>
          <a:p>
            <a:pPr marL="444500" marR="0" lvl="0" indent="-342900" algn="l" rtl="0">
              <a:lnSpc>
                <a:spcPct val="100000"/>
              </a:lnSpc>
              <a:spcBef>
                <a:spcPts val="0"/>
              </a:spcBef>
              <a:spcAft>
                <a:spcPts val="0"/>
              </a:spcAft>
              <a:buClr>
                <a:schemeClr val="accent1"/>
              </a:buClr>
              <a:buSzPct val="100000"/>
              <a:buFont typeface="Noto Sans Symbols"/>
              <a:buChar char="➢"/>
            </a:pPr>
            <a:r>
              <a:rPr lang="en" sz="2600" b="0" i="0" u="none" strike="noStrike" cap="none" dirty="0">
                <a:solidFill>
                  <a:schemeClr val="dk2"/>
                </a:solidFill>
                <a:latin typeface="Calibri"/>
                <a:ea typeface="Calibri"/>
                <a:cs typeface="Calibri"/>
                <a:sym typeface="Calibri"/>
              </a:rPr>
              <a:t>All their products and services are offered at the store.</a:t>
            </a:r>
          </a:p>
          <a:p>
            <a:pPr marL="444500" marR="0" lvl="0" indent="-342900" algn="l" rtl="0">
              <a:lnSpc>
                <a:spcPct val="100000"/>
              </a:lnSpc>
              <a:spcBef>
                <a:spcPts val="0"/>
              </a:spcBef>
              <a:spcAft>
                <a:spcPts val="0"/>
              </a:spcAft>
              <a:buClr>
                <a:schemeClr val="accent1"/>
              </a:buClr>
              <a:buSzPct val="100000"/>
              <a:buFont typeface="Noto Sans Symbols"/>
              <a:buChar char="➢"/>
            </a:pPr>
            <a:r>
              <a:rPr lang="en" sz="2600" b="0" i="0" u="none" strike="noStrike" cap="none" dirty="0">
                <a:solidFill>
                  <a:schemeClr val="dk2"/>
                </a:solidFill>
                <a:latin typeface="Calibri"/>
                <a:ea typeface="Calibri"/>
                <a:cs typeface="Calibri"/>
                <a:sym typeface="Calibri"/>
              </a:rPr>
              <a:t>The most direct competitor is Apple Store.</a:t>
            </a:r>
          </a:p>
        </p:txBody>
      </p:sp>
      <p:sp>
        <p:nvSpPr>
          <p:cNvPr id="1113" name="Shape 1113"/>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Microsoft Stores</a:t>
            </a: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09600" y="2266950"/>
            <a:ext cx="7886700" cy="2574925"/>
          </a:xfrm>
          <a:prstGeom prst="rect">
            <a:avLst/>
          </a:prstGeom>
          <a:noFill/>
          <a:ln>
            <a:noFill/>
          </a:ln>
        </p:spPr>
        <p:txBody>
          <a:bodyPr lIns="91425" tIns="45700" rIns="91425" bIns="45700" anchor="t" anchorCtr="0">
            <a:noAutofit/>
          </a:bodyPr>
          <a:lstStyle/>
          <a:p>
            <a:pPr marL="571500" marR="0" lvl="0" indent="-342900" algn="l" rtl="0">
              <a:lnSpc>
                <a:spcPct val="100000"/>
              </a:lnSpc>
              <a:spcBef>
                <a:spcPts val="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Wearable Fitness Bands Launched in late 2014.</a:t>
            </a:r>
          </a:p>
          <a:p>
            <a:pPr marL="571500" marR="0" lvl="0" indent="-342900" algn="l" rtl="0">
              <a:lnSpc>
                <a:spcPct val="100000"/>
              </a:lnSpc>
              <a:spcBef>
                <a:spcPts val="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After the success, they have launched the latest Version of it with more features and can be connected to more than one software.</a:t>
            </a:r>
          </a:p>
          <a:p>
            <a:pPr marL="571500" marR="0" lvl="0" indent="-342900" algn="l" rtl="0">
              <a:lnSpc>
                <a:spcPct val="100000"/>
              </a:lnSpc>
              <a:spcBef>
                <a:spcPts val="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The most direct competition is Samsung.</a:t>
            </a:r>
          </a:p>
        </p:txBody>
      </p:sp>
      <p:sp>
        <p:nvSpPr>
          <p:cNvPr id="1119" name="Shape 111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Wearable Bands</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Shape 1124"/>
          <p:cNvPicPr preferRelativeResize="0">
            <a:picLocks noGrp="1"/>
          </p:cNvPicPr>
          <p:nvPr>
            <p:ph type="body" idx="1"/>
          </p:nvPr>
        </p:nvPicPr>
        <p:blipFill rotWithShape="1">
          <a:blip r:embed="rId3">
            <a:alphaModFix/>
          </a:blip>
          <a:srcRect/>
          <a:stretch/>
        </p:blipFill>
        <p:spPr>
          <a:xfrm>
            <a:off x="130175" y="2643185"/>
            <a:ext cx="8602661" cy="1800225"/>
          </a:xfrm>
          <a:prstGeom prst="rect">
            <a:avLst/>
          </a:prstGeom>
          <a:noFill/>
          <a:ln>
            <a:noFill/>
          </a:ln>
        </p:spPr>
      </p:pic>
      <p:sp>
        <p:nvSpPr>
          <p:cNvPr id="1125" name="Shape 1125"/>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Revenue by Geography</a:t>
            </a:r>
          </a:p>
        </p:txBody>
      </p:sp>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Shape 1130"/>
          <p:cNvPicPr preferRelativeResize="0">
            <a:picLocks noGrp="1"/>
          </p:cNvPicPr>
          <p:nvPr>
            <p:ph type="body" idx="1"/>
          </p:nvPr>
        </p:nvPicPr>
        <p:blipFill rotWithShape="1">
          <a:blip r:embed="rId3">
            <a:alphaModFix/>
          </a:blip>
          <a:srcRect/>
          <a:stretch/>
        </p:blipFill>
        <p:spPr>
          <a:xfrm>
            <a:off x="0" y="1457325"/>
            <a:ext cx="9144000" cy="3686174"/>
          </a:xfrm>
          <a:prstGeom prst="rect">
            <a:avLst/>
          </a:prstGeom>
          <a:noFill/>
          <a:ln>
            <a:noFill/>
          </a:ln>
        </p:spPr>
      </p:pic>
      <p:sp>
        <p:nvSpPr>
          <p:cNvPr id="1131" name="Shape 113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Revenue by Product</a:t>
            </a:r>
          </a:p>
        </p:txBody>
      </p:sp>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Shape 1136"/>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Microsoft Operating Segments</a:t>
            </a:r>
          </a:p>
        </p:txBody>
      </p:sp>
      <p:sp>
        <p:nvSpPr>
          <p:cNvPr id="1137" name="Shape 113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pic>
        <p:nvPicPr>
          <p:cNvPr id="1138" name="Shape 1138"/>
          <p:cNvPicPr preferRelativeResize="0"/>
          <p:nvPr/>
        </p:nvPicPr>
        <p:blipFill rotWithShape="1">
          <a:blip r:embed="rId3">
            <a:alphaModFix/>
          </a:blip>
          <a:srcRect/>
          <a:stretch/>
        </p:blipFill>
        <p:spPr>
          <a:xfrm>
            <a:off x="0" y="1203325"/>
            <a:ext cx="9144000" cy="3940175"/>
          </a:xfrm>
          <a:prstGeom prst="rect">
            <a:avLst/>
          </a:prstGeom>
          <a:noFill/>
          <a:ln>
            <a:noFill/>
          </a:ln>
        </p:spPr>
      </p:pic>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Shape 1143"/>
          <p:cNvPicPr preferRelativeResize="0">
            <a:picLocks noGrp="1"/>
          </p:cNvPicPr>
          <p:nvPr>
            <p:ph type="body" idx="1"/>
          </p:nvPr>
        </p:nvPicPr>
        <p:blipFill rotWithShape="1">
          <a:blip r:embed="rId3">
            <a:alphaModFix/>
          </a:blip>
          <a:srcRect/>
          <a:stretch/>
        </p:blipFill>
        <p:spPr>
          <a:xfrm>
            <a:off x="4989512" y="2936875"/>
            <a:ext cx="4184649" cy="2197100"/>
          </a:xfrm>
          <a:prstGeom prst="rect">
            <a:avLst/>
          </a:prstGeom>
          <a:noFill/>
          <a:ln>
            <a:noFill/>
          </a:ln>
        </p:spPr>
      </p:pic>
      <p:sp>
        <p:nvSpPr>
          <p:cNvPr id="1144" name="Shape 1144"/>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Windows</a:t>
            </a:r>
          </a:p>
        </p:txBody>
      </p:sp>
      <p:sp>
        <p:nvSpPr>
          <p:cNvPr id="1145" name="Shape 1145"/>
          <p:cNvSpPr txBox="1"/>
          <p:nvPr/>
        </p:nvSpPr>
        <p:spPr>
          <a:xfrm>
            <a:off x="468312" y="1384300"/>
            <a:ext cx="4679950" cy="3081337"/>
          </a:xfrm>
          <a:prstGeom prst="rect">
            <a:avLst/>
          </a:prstGeom>
          <a:noFill/>
          <a:ln>
            <a:noFill/>
          </a:ln>
        </p:spPr>
        <p:txBody>
          <a:bodyPr lIns="68575" tIns="34275" rIns="68575" bIns="34275" anchor="t" anchorCtr="0">
            <a:noAutofit/>
          </a:bodyPr>
          <a:lstStyle/>
          <a:p>
            <a:pPr marL="285750" marR="0" lvl="0" indent="-285750" algn="l" rtl="0">
              <a:lnSpc>
                <a:spcPct val="150000"/>
              </a:lnSpc>
              <a:spcBef>
                <a:spcPts val="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Windows 8.1</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Easier access to the apps and key controls</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More familiar mouse and keyboard options</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Simpler to find new apps</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More PCs and devices to choose from</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Benefits for businesses</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Windows 10</a:t>
            </a:r>
          </a:p>
          <a:p>
            <a:pPr marL="285750" marR="0" lvl="0" indent="-285750" algn="l" rtl="0">
              <a:lnSpc>
                <a:spcPct val="15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Released on July 29, 2015, more then 100 million devices are running on it.</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Shape 1150"/>
          <p:cNvPicPr preferRelativeResize="0">
            <a:picLocks noGrp="1"/>
          </p:cNvPicPr>
          <p:nvPr>
            <p:ph type="body" idx="1"/>
          </p:nvPr>
        </p:nvPicPr>
        <p:blipFill rotWithShape="1">
          <a:blip r:embed="rId3">
            <a:alphaModFix/>
          </a:blip>
          <a:srcRect/>
          <a:stretch/>
        </p:blipFill>
        <p:spPr>
          <a:xfrm>
            <a:off x="468312" y="2066925"/>
            <a:ext cx="4870448" cy="1974850"/>
          </a:xfrm>
          <a:prstGeom prst="rect">
            <a:avLst/>
          </a:prstGeom>
          <a:noFill/>
          <a:ln>
            <a:noFill/>
          </a:ln>
        </p:spPr>
      </p:pic>
      <p:sp>
        <p:nvSpPr>
          <p:cNvPr id="1151" name="Shape 115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dirty="0">
                <a:solidFill>
                  <a:schemeClr val="bg1"/>
                </a:solidFill>
                <a:latin typeface="Calibri"/>
                <a:ea typeface="Calibri"/>
                <a:cs typeface="Calibri"/>
                <a:sym typeface="Calibri"/>
              </a:rPr>
              <a:t>Microsoft Applications</a:t>
            </a:r>
          </a:p>
        </p:txBody>
      </p:sp>
      <p:pic>
        <p:nvPicPr>
          <p:cNvPr id="1152" name="Shape 1152"/>
          <p:cNvPicPr preferRelativeResize="0"/>
          <p:nvPr/>
        </p:nvPicPr>
        <p:blipFill rotWithShape="1">
          <a:blip r:embed="rId4">
            <a:alphaModFix/>
          </a:blip>
          <a:srcRect/>
          <a:stretch/>
        </p:blipFill>
        <p:spPr>
          <a:xfrm>
            <a:off x="5364162" y="2211385"/>
            <a:ext cx="2287587" cy="1722437"/>
          </a:xfrm>
          <a:prstGeom prst="rect">
            <a:avLst/>
          </a:prstGeom>
          <a:noFill/>
          <a:ln>
            <a:noFill/>
          </a:ln>
        </p:spPr>
      </p:pic>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9" name="Shape 1159"/>
          <p:cNvPicPr preferRelativeResize="0"/>
          <p:nvPr/>
        </p:nvPicPr>
        <p:blipFill rotWithShape="1">
          <a:blip r:embed="rId3">
            <a:alphaModFix/>
          </a:blip>
          <a:srcRect/>
          <a:stretch/>
        </p:blipFill>
        <p:spPr>
          <a:xfrm>
            <a:off x="5724525" y="3914775"/>
            <a:ext cx="3173410" cy="1228723"/>
          </a:xfrm>
          <a:prstGeom prst="rect">
            <a:avLst/>
          </a:prstGeom>
          <a:noFill/>
          <a:ln>
            <a:noFill/>
          </a:ln>
        </p:spPr>
      </p:pic>
      <p:sp>
        <p:nvSpPr>
          <p:cNvPr id="1157" name="Shape 1157"/>
          <p:cNvSpPr txBox="1">
            <a:spLocks noGrp="1"/>
          </p:cNvSpPr>
          <p:nvPr>
            <p:ph type="body" idx="1"/>
          </p:nvPr>
        </p:nvSpPr>
        <p:spPr>
          <a:xfrm>
            <a:off x="457200" y="1123950"/>
            <a:ext cx="7886700" cy="3263900"/>
          </a:xfrm>
          <a:prstGeom prst="rect">
            <a:avLst/>
          </a:prstGeom>
          <a:noFill/>
          <a:ln>
            <a:noFill/>
          </a:ln>
        </p:spPr>
        <p:txBody>
          <a:bodyPr lIns="91425" tIns="34275" rIns="91425" bIns="34275" anchor="t" anchorCtr="0">
            <a:noAutofit/>
          </a:bodyPr>
          <a:lstStyle/>
          <a:p>
            <a:pPr marL="444500" marR="0" lvl="0" indent="-342900" algn="l" rtl="0">
              <a:lnSpc>
                <a:spcPct val="100000"/>
              </a:lnSpc>
              <a:spcBef>
                <a:spcPts val="0"/>
              </a:spcBef>
              <a:spcAft>
                <a:spcPts val="0"/>
              </a:spcAft>
              <a:buClr>
                <a:schemeClr val="accent1"/>
              </a:buClr>
              <a:buSzPct val="100000"/>
              <a:buFont typeface="Noto Sans Symbols"/>
              <a:buChar char="➢"/>
            </a:pPr>
            <a:r>
              <a:rPr lang="en" sz="2400" b="0" i="0" u="none" strike="noStrike" cap="none" dirty="0">
                <a:solidFill>
                  <a:schemeClr val="dk2"/>
                </a:solidFill>
                <a:latin typeface="Calibri"/>
                <a:ea typeface="Calibri"/>
                <a:cs typeface="Calibri"/>
                <a:sym typeface="Calibri"/>
              </a:rPr>
              <a:t>Tablet computer created and sold by Microsoft.</a:t>
            </a:r>
          </a:p>
          <a:p>
            <a:pPr marL="444500" marR="0" lvl="0" indent="-342900" algn="l" rtl="0">
              <a:lnSpc>
                <a:spcPct val="100000"/>
              </a:lnSpc>
              <a:spcBef>
                <a:spcPts val="480"/>
              </a:spcBef>
              <a:spcAft>
                <a:spcPts val="0"/>
              </a:spcAft>
              <a:buClr>
                <a:schemeClr val="accent1"/>
              </a:buClr>
              <a:buSzPct val="100000"/>
              <a:buFont typeface="Noto Sans Symbols"/>
              <a:buChar char="➢"/>
            </a:pPr>
            <a:r>
              <a:rPr lang="en" sz="2400" b="0" i="0" u="none" strike="noStrike" cap="none" dirty="0">
                <a:solidFill>
                  <a:schemeClr val="dk2"/>
                </a:solidFill>
                <a:latin typeface="Calibri"/>
                <a:ea typeface="Calibri"/>
                <a:cs typeface="Calibri"/>
                <a:sym typeface="Calibri"/>
              </a:rPr>
              <a:t>Windows 8-based tablets was introduced on June 18, 2012. </a:t>
            </a:r>
          </a:p>
          <a:p>
            <a:pPr marL="444500" marR="0" lvl="0" indent="-342900" algn="l" rtl="0">
              <a:lnSpc>
                <a:spcPct val="100000"/>
              </a:lnSpc>
              <a:spcBef>
                <a:spcPts val="480"/>
              </a:spcBef>
              <a:spcAft>
                <a:spcPts val="0"/>
              </a:spcAft>
              <a:buClr>
                <a:schemeClr val="accent1"/>
              </a:buClr>
              <a:buSzPct val="100000"/>
              <a:buFont typeface="Noto Sans Symbols"/>
              <a:buChar char="➢"/>
            </a:pPr>
            <a:r>
              <a:rPr lang="en" sz="2400" b="0" i="0" u="none" strike="noStrike" cap="none" dirty="0">
                <a:solidFill>
                  <a:schemeClr val="dk2"/>
                </a:solidFill>
                <a:latin typeface="Calibri"/>
                <a:ea typeface="Calibri"/>
                <a:cs typeface="Calibri"/>
                <a:sym typeface="Calibri"/>
              </a:rPr>
              <a:t>The most recent models, the Surface Pro 3 and the Surface 3, were released on June 20, 2014, and May 5, 2015, respectively.</a:t>
            </a:r>
          </a:p>
          <a:p>
            <a:pPr marL="444500" marR="0" lvl="0" indent="-342900" algn="l" rtl="0">
              <a:lnSpc>
                <a:spcPct val="100000"/>
              </a:lnSpc>
              <a:spcBef>
                <a:spcPts val="480"/>
              </a:spcBef>
              <a:spcAft>
                <a:spcPts val="0"/>
              </a:spcAft>
              <a:buClr>
                <a:schemeClr val="accent1"/>
              </a:buClr>
              <a:buSzPct val="100000"/>
              <a:buFont typeface="Noto Sans Symbols"/>
              <a:buChar char="➢"/>
            </a:pPr>
            <a:r>
              <a:rPr lang="en" sz="2400" b="0" i="0" u="none" strike="noStrike" cap="none" dirty="0">
                <a:solidFill>
                  <a:schemeClr val="dk2"/>
                </a:solidFill>
                <a:latin typeface="Calibri"/>
                <a:ea typeface="Calibri"/>
                <a:cs typeface="Calibri"/>
                <a:sym typeface="Calibri"/>
              </a:rPr>
              <a:t>The latest Surface Pro 4 was launched in October, 2015.</a:t>
            </a:r>
          </a:p>
        </p:txBody>
      </p:sp>
      <p:sp>
        <p:nvSpPr>
          <p:cNvPr id="1158" name="Shape 1158"/>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Surface</a:t>
            </a:r>
          </a:p>
        </p:txBody>
      </p:sp>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1164" name="Shape 1164"/>
          <p:cNvPicPr preferRelativeResize="0">
            <a:picLocks noGrp="1"/>
          </p:cNvPicPr>
          <p:nvPr>
            <p:ph type="body" idx="1"/>
          </p:nvPr>
        </p:nvPicPr>
        <p:blipFill rotWithShape="1">
          <a:blip r:embed="rId3">
            <a:alphaModFix/>
          </a:blip>
          <a:srcRect/>
          <a:stretch/>
        </p:blipFill>
        <p:spPr>
          <a:xfrm>
            <a:off x="5508625" y="2066925"/>
            <a:ext cx="3348037" cy="2520949"/>
          </a:xfrm>
          <a:prstGeom prst="rect">
            <a:avLst/>
          </a:prstGeom>
          <a:noFill/>
          <a:ln>
            <a:noFill/>
          </a:ln>
        </p:spPr>
      </p:pic>
      <p:sp>
        <p:nvSpPr>
          <p:cNvPr id="1165" name="Shape 1165"/>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XBOX</a:t>
            </a:r>
          </a:p>
        </p:txBody>
      </p:sp>
      <p:sp>
        <p:nvSpPr>
          <p:cNvPr id="1166" name="Shape 1166"/>
          <p:cNvSpPr txBox="1"/>
          <p:nvPr/>
        </p:nvSpPr>
        <p:spPr>
          <a:xfrm>
            <a:off x="684212" y="1779585"/>
            <a:ext cx="4895850" cy="2147887"/>
          </a:xfrm>
          <a:prstGeom prst="rect">
            <a:avLst/>
          </a:prstGeom>
          <a:noFill/>
          <a:ln>
            <a:noFill/>
          </a:ln>
        </p:spPr>
        <p:txBody>
          <a:bodyPr lIns="68575" tIns="34275" rIns="68575" bIns="34275" anchor="t" anchorCtr="0">
            <a:noAutofit/>
          </a:bodyPr>
          <a:lstStyle/>
          <a:p>
            <a:pPr marL="285750" marR="0" lvl="0" indent="-2857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XBOX is a video gaming brand created and owned by Microsoft.</a:t>
            </a:r>
          </a:p>
          <a:p>
            <a:pPr marL="285750" marR="0" lvl="0" indent="-2857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Xbox 360, was released in 2005 and has sold over 77.2 million consoles worldwide as of April 18, 2013.</a:t>
            </a:r>
          </a:p>
          <a:p>
            <a:pPr marL="285750" marR="0" lvl="0" indent="-2857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Xbox One, was revealed in 21 markets in total on May 21, 2013. Approximately sold 20 million units.</a:t>
            </a:r>
          </a:p>
        </p:txBody>
      </p:sp>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Shape 1171"/>
          <p:cNvSpPr txBox="1">
            <a:spLocks noGrp="1"/>
          </p:cNvSpPr>
          <p:nvPr>
            <p:ph type="body" idx="1"/>
          </p:nvPr>
        </p:nvSpPr>
        <p:spPr>
          <a:xfrm>
            <a:off x="609600" y="2190750"/>
            <a:ext cx="7886700" cy="1965324"/>
          </a:xfrm>
          <a:prstGeom prst="rect">
            <a:avLst/>
          </a:prstGeom>
          <a:noFill/>
          <a:ln>
            <a:noFill/>
          </a:ln>
        </p:spPr>
        <p:txBody>
          <a:bodyPr lIns="91425" tIns="34275" rIns="91425" bIns="34275" anchor="t" anchorCtr="0">
            <a:noAutofit/>
          </a:bodyPr>
          <a:lstStyle/>
          <a:p>
            <a:pPr marL="558800" marR="0" lvl="0" indent="-457200" algn="l" rtl="0">
              <a:lnSpc>
                <a:spcPct val="100000"/>
              </a:lnSpc>
              <a:spcBef>
                <a:spcPts val="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“One Microsoft, One Strategy”- Alignment Strategy</a:t>
            </a:r>
          </a:p>
          <a:p>
            <a:pPr marL="558800" marR="0" lvl="0" indent="-457200" algn="l" rtl="0">
              <a:lnSpc>
                <a:spcPct val="100000"/>
              </a:lnSpc>
              <a:spcBef>
                <a:spcPts val="54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To reach run rate of $20 billion</a:t>
            </a:r>
          </a:p>
          <a:p>
            <a:pPr marL="558800" marR="0" lvl="0" indent="-457200" algn="l" rtl="0">
              <a:lnSpc>
                <a:spcPct val="100000"/>
              </a:lnSpc>
              <a:spcBef>
                <a:spcPts val="54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One billion active devices of Windows 10</a:t>
            </a:r>
          </a:p>
        </p:txBody>
      </p:sp>
      <p:sp>
        <p:nvSpPr>
          <p:cNvPr id="1172" name="Shape 1172"/>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Business Strategy</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7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Internet</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Computers</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Smartphones</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Tablets</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Smart watches</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Operating Systems</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Cloud Computing</a:t>
            </a:r>
          </a:p>
          <a:p>
            <a:pPr marL="273050" marR="0" lvl="0" indent="-273050" algn="l" rtl="0">
              <a:lnSpc>
                <a:spcPct val="7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App Store</a:t>
            </a:r>
          </a:p>
        </p:txBody>
      </p:sp>
      <p:sp>
        <p:nvSpPr>
          <p:cNvPr id="296" name="Shape 29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Main </a:t>
            </a:r>
            <a:r>
              <a:rPr lang="en" sz="4400" b="0" i="0" u="none" strike="noStrike" cap="none" dirty="0" smtClean="0">
                <a:solidFill>
                  <a:schemeClr val="lt1"/>
                </a:solidFill>
                <a:latin typeface="Calibri"/>
                <a:ea typeface="Calibri"/>
                <a:cs typeface="Calibri"/>
                <a:sym typeface="Calibri"/>
              </a:rPr>
              <a:t>Aspects </a:t>
            </a:r>
            <a:r>
              <a:rPr lang="en" sz="4400" b="0" i="0" u="none" strike="noStrike" cap="none" dirty="0">
                <a:solidFill>
                  <a:schemeClr val="lt1"/>
                </a:solidFill>
                <a:latin typeface="Calibri"/>
                <a:ea typeface="Calibri"/>
                <a:cs typeface="Calibri"/>
                <a:sym typeface="Calibri"/>
              </a:rPr>
              <a:t>of the </a:t>
            </a:r>
            <a:r>
              <a:rPr lang="en" sz="4400" b="0" i="0" u="none" strike="noStrike" cap="none" dirty="0" smtClean="0">
                <a:solidFill>
                  <a:schemeClr val="lt1"/>
                </a:solidFill>
                <a:latin typeface="Calibri"/>
                <a:ea typeface="Calibri"/>
                <a:cs typeface="Calibri"/>
                <a:sym typeface="Calibri"/>
              </a:rPr>
              <a:t>Industry</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Shape 1177"/>
          <p:cNvPicPr preferRelativeResize="0">
            <a:picLocks noGrp="1"/>
          </p:cNvPicPr>
          <p:nvPr>
            <p:ph type="body" idx="1"/>
          </p:nvPr>
        </p:nvPicPr>
        <p:blipFill rotWithShape="1">
          <a:blip r:embed="rId3">
            <a:alphaModFix/>
          </a:blip>
          <a:srcRect/>
          <a:stretch/>
        </p:blipFill>
        <p:spPr>
          <a:xfrm>
            <a:off x="0" y="1131887"/>
            <a:ext cx="9144000" cy="4011610"/>
          </a:xfrm>
          <a:prstGeom prst="rect">
            <a:avLst/>
          </a:prstGeom>
          <a:noFill/>
          <a:ln>
            <a:noFill/>
          </a:ln>
        </p:spPr>
      </p:pic>
      <p:sp>
        <p:nvSpPr>
          <p:cNvPr id="1178" name="Shape 1178"/>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Balance Sheet 10-Q (Assets)</a:t>
            </a:r>
          </a:p>
        </p:txBody>
      </p:sp>
      <p:sp>
        <p:nvSpPr>
          <p:cNvPr id="1179" name="Shape 1179"/>
          <p:cNvSpPr txBox="1"/>
          <p:nvPr/>
        </p:nvSpPr>
        <p:spPr>
          <a:xfrm>
            <a:off x="0" y="4875212"/>
            <a:ext cx="9036050" cy="160337"/>
          </a:xfrm>
          <a:prstGeom prst="rect">
            <a:avLst/>
          </a:prstGeom>
          <a:noFill/>
          <a:ln w="12700" cap="sq"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80" name="Shape 1180"/>
          <p:cNvSpPr/>
          <p:nvPr/>
        </p:nvSpPr>
        <p:spPr>
          <a:xfrm>
            <a:off x="0" y="31051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Shape 1185"/>
          <p:cNvPicPr preferRelativeResize="0">
            <a:picLocks noGrp="1"/>
          </p:cNvPicPr>
          <p:nvPr>
            <p:ph type="body" idx="1"/>
          </p:nvPr>
        </p:nvPicPr>
        <p:blipFill rotWithShape="1">
          <a:blip r:embed="rId3">
            <a:alphaModFix/>
          </a:blip>
          <a:srcRect/>
          <a:stretch/>
        </p:blipFill>
        <p:spPr>
          <a:xfrm>
            <a:off x="0" y="2427285"/>
            <a:ext cx="9144000" cy="2716211"/>
          </a:xfrm>
          <a:prstGeom prst="rect">
            <a:avLst/>
          </a:prstGeom>
          <a:noFill/>
          <a:ln>
            <a:noFill/>
          </a:ln>
        </p:spPr>
      </p:pic>
      <p:sp>
        <p:nvSpPr>
          <p:cNvPr id="1186" name="Shape 1186"/>
          <p:cNvSpPr txBox="1">
            <a:spLocks noGrp="1"/>
          </p:cNvSpPr>
          <p:nvPr>
            <p:ph type="title"/>
          </p:nvPr>
        </p:nvSpPr>
        <p:spPr>
          <a:xfrm>
            <a:off x="152400" y="254000"/>
            <a:ext cx="88392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000" b="0" i="0" u="none" strike="noStrike" cap="none" dirty="0">
                <a:solidFill>
                  <a:schemeClr val="lt1"/>
                </a:solidFill>
                <a:latin typeface="Calibri"/>
                <a:ea typeface="Calibri"/>
                <a:cs typeface="Calibri"/>
                <a:sym typeface="Calibri"/>
              </a:rPr>
              <a:t>Balance Sheet 10-Q </a:t>
            </a:r>
            <a:r>
              <a:rPr lang="en" sz="4000" b="0" i="0" u="none" strike="noStrike" cap="none" dirty="0" smtClean="0">
                <a:solidFill>
                  <a:schemeClr val="lt1"/>
                </a:solidFill>
                <a:latin typeface="Calibri"/>
                <a:ea typeface="Calibri"/>
                <a:cs typeface="Calibri"/>
                <a:sym typeface="Calibri"/>
              </a:rPr>
              <a:t>(</a:t>
            </a:r>
            <a:r>
              <a:rPr lang="en" sz="4000" b="0" i="0" u="none" strike="noStrike" cap="none" dirty="0">
                <a:solidFill>
                  <a:schemeClr val="lt1"/>
                </a:solidFill>
                <a:latin typeface="Calibri"/>
                <a:ea typeface="Calibri"/>
                <a:cs typeface="Calibri"/>
                <a:sym typeface="Calibri"/>
              </a:rPr>
              <a:t>Liabilities and S/E)</a:t>
            </a:r>
          </a:p>
        </p:txBody>
      </p:sp>
      <p:pic>
        <p:nvPicPr>
          <p:cNvPr id="1187" name="Shape 1187"/>
          <p:cNvPicPr preferRelativeResize="0"/>
          <p:nvPr/>
        </p:nvPicPr>
        <p:blipFill rotWithShape="1">
          <a:blip r:embed="rId4">
            <a:alphaModFix/>
          </a:blip>
          <a:srcRect/>
          <a:stretch/>
        </p:blipFill>
        <p:spPr>
          <a:xfrm>
            <a:off x="0" y="2243135"/>
            <a:ext cx="9128125" cy="350837"/>
          </a:xfrm>
          <a:prstGeom prst="rect">
            <a:avLst/>
          </a:prstGeom>
          <a:noFill/>
          <a:ln>
            <a:noFill/>
          </a:ln>
        </p:spPr>
      </p:pic>
      <p:sp>
        <p:nvSpPr>
          <p:cNvPr id="1188" name="Shape 1188"/>
          <p:cNvSpPr/>
          <p:nvPr/>
        </p:nvSpPr>
        <p:spPr>
          <a:xfrm>
            <a:off x="0" y="37147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89" name="Shape 1189"/>
          <p:cNvSpPr/>
          <p:nvPr/>
        </p:nvSpPr>
        <p:spPr>
          <a:xfrm>
            <a:off x="0" y="47815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90" name="Shape 1190"/>
          <p:cNvSpPr/>
          <p:nvPr/>
        </p:nvSpPr>
        <p:spPr>
          <a:xfrm>
            <a:off x="0" y="29527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pic>
        <p:nvPicPr>
          <p:cNvPr id="1195" name="Shape 1195"/>
          <p:cNvPicPr preferRelativeResize="0">
            <a:picLocks noGrp="1"/>
          </p:cNvPicPr>
          <p:nvPr>
            <p:ph type="body" idx="1"/>
          </p:nvPr>
        </p:nvPicPr>
        <p:blipFill rotWithShape="1">
          <a:blip r:embed="rId3">
            <a:alphaModFix/>
          </a:blip>
          <a:srcRect/>
          <a:stretch/>
        </p:blipFill>
        <p:spPr>
          <a:xfrm>
            <a:off x="-4761" y="1058862"/>
            <a:ext cx="9148761" cy="4084637"/>
          </a:xfrm>
          <a:prstGeom prst="rect">
            <a:avLst/>
          </a:prstGeom>
          <a:noFill/>
          <a:ln>
            <a:noFill/>
          </a:ln>
        </p:spPr>
      </p:pic>
      <p:sp>
        <p:nvSpPr>
          <p:cNvPr id="1196" name="Shape 1196"/>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Balance Sheet 10-K (Assets)</a:t>
            </a:r>
          </a:p>
        </p:txBody>
      </p:sp>
      <p:sp>
        <p:nvSpPr>
          <p:cNvPr id="1197" name="Shape 1197"/>
          <p:cNvSpPr/>
          <p:nvPr/>
        </p:nvSpPr>
        <p:spPr>
          <a:xfrm>
            <a:off x="0" y="2647950"/>
            <a:ext cx="8991600" cy="6095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98" name="Shape 1198"/>
          <p:cNvSpPr/>
          <p:nvPr/>
        </p:nvSpPr>
        <p:spPr>
          <a:xfrm>
            <a:off x="0" y="19621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Shape 1203"/>
          <p:cNvPicPr preferRelativeResize="0">
            <a:picLocks noGrp="1"/>
          </p:cNvPicPr>
          <p:nvPr>
            <p:ph type="body" idx="1"/>
          </p:nvPr>
        </p:nvPicPr>
        <p:blipFill rotWithShape="1">
          <a:blip r:embed="rId3">
            <a:alphaModFix/>
          </a:blip>
          <a:srcRect/>
          <a:stretch/>
        </p:blipFill>
        <p:spPr>
          <a:xfrm>
            <a:off x="0" y="1058862"/>
            <a:ext cx="9144000" cy="4084637"/>
          </a:xfrm>
          <a:prstGeom prst="rect">
            <a:avLst/>
          </a:prstGeom>
          <a:noFill/>
          <a:ln>
            <a:noFill/>
          </a:ln>
        </p:spPr>
      </p:pic>
      <p:sp>
        <p:nvSpPr>
          <p:cNvPr id="1204" name="Shape 1204"/>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000" b="0" i="0" u="none" strike="noStrike" cap="none">
                <a:solidFill>
                  <a:schemeClr val="lt1"/>
                </a:solidFill>
                <a:latin typeface="Calibri"/>
                <a:ea typeface="Calibri"/>
                <a:cs typeface="Calibri"/>
                <a:sym typeface="Calibri"/>
              </a:rPr>
              <a:t>Balance Sheet 10-K (Liabilities and S/E)</a:t>
            </a:r>
          </a:p>
        </p:txBody>
      </p:sp>
      <p:sp>
        <p:nvSpPr>
          <p:cNvPr id="1205" name="Shape 1205"/>
          <p:cNvSpPr/>
          <p:nvPr/>
        </p:nvSpPr>
        <p:spPr>
          <a:xfrm>
            <a:off x="0" y="28765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06" name="Shape 1206"/>
          <p:cNvSpPr/>
          <p:nvPr/>
        </p:nvSpPr>
        <p:spPr>
          <a:xfrm>
            <a:off x="0" y="13525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Shape 1212"/>
          <p:cNvPicPr preferRelativeResize="0">
            <a:picLocks noGrp="1"/>
          </p:cNvPicPr>
          <p:nvPr>
            <p:ph type="body" idx="1"/>
          </p:nvPr>
        </p:nvPicPr>
        <p:blipFill rotWithShape="1">
          <a:blip r:embed="rId3">
            <a:alphaModFix/>
          </a:blip>
          <a:srcRect/>
          <a:stretch/>
        </p:blipFill>
        <p:spPr>
          <a:xfrm>
            <a:off x="12700" y="1058862"/>
            <a:ext cx="9131300" cy="4084637"/>
          </a:xfrm>
          <a:prstGeom prst="rect">
            <a:avLst/>
          </a:prstGeom>
          <a:noFill/>
          <a:ln>
            <a:noFill/>
          </a:ln>
        </p:spPr>
      </p:pic>
      <p:sp>
        <p:nvSpPr>
          <p:cNvPr id="1213" name="Shape 1213"/>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Income Statement 10-Q</a:t>
            </a:r>
          </a:p>
        </p:txBody>
      </p:sp>
      <p:sp>
        <p:nvSpPr>
          <p:cNvPr id="1214" name="Shape 1214"/>
          <p:cNvSpPr/>
          <p:nvPr/>
        </p:nvSpPr>
        <p:spPr>
          <a:xfrm>
            <a:off x="0" y="14287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15" name="Shape 1215"/>
          <p:cNvSpPr/>
          <p:nvPr/>
        </p:nvSpPr>
        <p:spPr>
          <a:xfrm>
            <a:off x="0" y="25717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16" name="Shape 1216"/>
          <p:cNvSpPr/>
          <p:nvPr/>
        </p:nvSpPr>
        <p:spPr>
          <a:xfrm>
            <a:off x="0" y="46291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Shape 1221"/>
          <p:cNvPicPr preferRelativeResize="0">
            <a:picLocks noGrp="1"/>
          </p:cNvPicPr>
          <p:nvPr>
            <p:ph type="body" idx="1"/>
          </p:nvPr>
        </p:nvPicPr>
        <p:blipFill rotWithShape="1">
          <a:blip r:embed="rId3">
            <a:alphaModFix/>
          </a:blip>
          <a:srcRect/>
          <a:stretch/>
        </p:blipFill>
        <p:spPr>
          <a:xfrm>
            <a:off x="0" y="1058862"/>
            <a:ext cx="9144000" cy="4084637"/>
          </a:xfrm>
          <a:prstGeom prst="rect">
            <a:avLst/>
          </a:prstGeom>
          <a:noFill/>
          <a:ln>
            <a:noFill/>
          </a:ln>
        </p:spPr>
      </p:pic>
      <p:sp>
        <p:nvSpPr>
          <p:cNvPr id="1222" name="Shape 1222"/>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Income Statement 10-K</a:t>
            </a:r>
          </a:p>
        </p:txBody>
      </p:sp>
      <p:sp>
        <p:nvSpPr>
          <p:cNvPr id="1223" name="Shape 1223"/>
          <p:cNvSpPr/>
          <p:nvPr/>
        </p:nvSpPr>
        <p:spPr>
          <a:xfrm>
            <a:off x="0" y="14287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24" name="Shape 1224"/>
          <p:cNvSpPr/>
          <p:nvPr/>
        </p:nvSpPr>
        <p:spPr>
          <a:xfrm>
            <a:off x="0" y="24955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25" name="Shape 1225"/>
          <p:cNvSpPr/>
          <p:nvPr/>
        </p:nvSpPr>
        <p:spPr>
          <a:xfrm>
            <a:off x="0" y="37147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26" name="Shape 1226"/>
          <p:cNvSpPr/>
          <p:nvPr/>
        </p:nvSpPr>
        <p:spPr>
          <a:xfrm>
            <a:off x="0" y="4629150"/>
            <a:ext cx="89916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Shape 1231"/>
          <p:cNvPicPr preferRelativeResize="0">
            <a:picLocks noGrp="1"/>
          </p:cNvPicPr>
          <p:nvPr>
            <p:ph type="body" idx="1"/>
          </p:nvPr>
        </p:nvPicPr>
        <p:blipFill rotWithShape="1">
          <a:blip r:embed="rId3">
            <a:alphaModFix/>
          </a:blip>
          <a:srcRect/>
          <a:stretch/>
        </p:blipFill>
        <p:spPr>
          <a:xfrm>
            <a:off x="0" y="1058862"/>
            <a:ext cx="9144000" cy="4084637"/>
          </a:xfrm>
          <a:prstGeom prst="rect">
            <a:avLst/>
          </a:prstGeom>
          <a:noFill/>
          <a:ln>
            <a:noFill/>
          </a:ln>
        </p:spPr>
      </p:pic>
      <p:sp>
        <p:nvSpPr>
          <p:cNvPr id="1232" name="Shape 1232"/>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Cash Flow 10-Q</a:t>
            </a:r>
          </a:p>
        </p:txBody>
      </p:sp>
      <p:sp>
        <p:nvSpPr>
          <p:cNvPr id="1233" name="Shape 1233"/>
          <p:cNvSpPr/>
          <p:nvPr/>
        </p:nvSpPr>
        <p:spPr>
          <a:xfrm>
            <a:off x="0" y="48577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34" name="Shape 1234"/>
          <p:cNvSpPr/>
          <p:nvPr/>
        </p:nvSpPr>
        <p:spPr>
          <a:xfrm>
            <a:off x="0" y="3486150"/>
            <a:ext cx="9144000" cy="3047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35" name="Shape 1235"/>
          <p:cNvSpPr/>
          <p:nvPr/>
        </p:nvSpPr>
        <p:spPr>
          <a:xfrm>
            <a:off x="0" y="26479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36" name="Shape 1236"/>
          <p:cNvSpPr/>
          <p:nvPr/>
        </p:nvSpPr>
        <p:spPr>
          <a:xfrm>
            <a:off x="0" y="44767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pic>
        <p:nvPicPr>
          <p:cNvPr id="1241" name="Shape 1241"/>
          <p:cNvPicPr preferRelativeResize="0">
            <a:picLocks noGrp="1"/>
          </p:cNvPicPr>
          <p:nvPr>
            <p:ph type="body" idx="1"/>
          </p:nvPr>
        </p:nvPicPr>
        <p:blipFill rotWithShape="1">
          <a:blip r:embed="rId3">
            <a:alphaModFix/>
          </a:blip>
          <a:srcRect/>
          <a:stretch/>
        </p:blipFill>
        <p:spPr>
          <a:xfrm>
            <a:off x="-7937" y="1058862"/>
            <a:ext cx="9151936" cy="4084637"/>
          </a:xfrm>
          <a:prstGeom prst="rect">
            <a:avLst/>
          </a:prstGeom>
          <a:noFill/>
          <a:ln>
            <a:noFill/>
          </a:ln>
        </p:spPr>
      </p:pic>
      <p:sp>
        <p:nvSpPr>
          <p:cNvPr id="1242" name="Shape 1242"/>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Cash Flow 10-K</a:t>
            </a:r>
          </a:p>
        </p:txBody>
      </p:sp>
      <p:sp>
        <p:nvSpPr>
          <p:cNvPr id="1243" name="Shape 1243"/>
          <p:cNvSpPr/>
          <p:nvPr/>
        </p:nvSpPr>
        <p:spPr>
          <a:xfrm>
            <a:off x="55984" y="3486150"/>
            <a:ext cx="9144000" cy="381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44" name="Shape 1244"/>
          <p:cNvSpPr/>
          <p:nvPr/>
        </p:nvSpPr>
        <p:spPr>
          <a:xfrm>
            <a:off x="85530" y="26479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45" name="Shape 1245"/>
          <p:cNvSpPr/>
          <p:nvPr/>
        </p:nvSpPr>
        <p:spPr>
          <a:xfrm>
            <a:off x="0" y="45529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46" name="Shape 1246"/>
          <p:cNvSpPr/>
          <p:nvPr/>
        </p:nvSpPr>
        <p:spPr>
          <a:xfrm>
            <a:off x="0" y="4857750"/>
            <a:ext cx="9144000" cy="2286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Shape 125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Stock Forecast</a:t>
            </a:r>
          </a:p>
        </p:txBody>
      </p:sp>
      <p:pic>
        <p:nvPicPr>
          <p:cNvPr id="1252" name="Shape 1252"/>
          <p:cNvPicPr preferRelativeResize="0"/>
          <p:nvPr/>
        </p:nvPicPr>
        <p:blipFill rotWithShape="1">
          <a:blip r:embed="rId3">
            <a:alphaModFix/>
          </a:blip>
          <a:srcRect/>
          <a:stretch/>
        </p:blipFill>
        <p:spPr>
          <a:xfrm>
            <a:off x="0" y="1058862"/>
            <a:ext cx="9144000" cy="2747961"/>
          </a:xfrm>
          <a:prstGeom prst="rect">
            <a:avLst/>
          </a:prstGeom>
          <a:noFill/>
          <a:ln>
            <a:noFill/>
          </a:ln>
        </p:spPr>
      </p:pic>
      <p:sp>
        <p:nvSpPr>
          <p:cNvPr id="1253" name="Shape 1253"/>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noAutofit/>
          </a:bodyPr>
          <a:lstStyle/>
          <a:p>
            <a:pPr marL="273050" marR="0" lvl="0" indent="-120650" algn="l" rtl="0">
              <a:lnSpc>
                <a:spcPct val="100000"/>
              </a:lnSpc>
              <a:spcBef>
                <a:spcPts val="0"/>
              </a:spcBef>
              <a:spcAft>
                <a:spcPts val="0"/>
              </a:spcAft>
              <a:buClr>
                <a:schemeClr val="accent1"/>
              </a:buClr>
              <a:buSzPct val="100000"/>
              <a:buFont typeface="Noto Sans Symbols"/>
              <a:buNone/>
            </a:pPr>
            <a:endParaRPr sz="2400" b="0" i="0" u="none" strike="noStrike" cap="none">
              <a:solidFill>
                <a:schemeClr val="dk2"/>
              </a:solidFill>
              <a:latin typeface="Galdeano"/>
              <a:ea typeface="Galdeano"/>
              <a:cs typeface="Galdeano"/>
              <a:sym typeface="Galdeano"/>
            </a:endParaRPr>
          </a:p>
        </p:txBody>
      </p:sp>
      <p:pic>
        <p:nvPicPr>
          <p:cNvPr id="1254" name="Shape 1254"/>
          <p:cNvPicPr preferRelativeResize="0"/>
          <p:nvPr/>
        </p:nvPicPr>
        <p:blipFill rotWithShape="1">
          <a:blip r:embed="rId4">
            <a:alphaModFix/>
          </a:blip>
          <a:srcRect/>
          <a:stretch/>
        </p:blipFill>
        <p:spPr>
          <a:xfrm>
            <a:off x="-15550" y="3985682"/>
            <a:ext cx="9144000" cy="1782232"/>
          </a:xfrm>
          <a:prstGeom prst="rect">
            <a:avLst/>
          </a:prstGeom>
          <a:noFill/>
          <a:ln>
            <a:noFill/>
          </a:ln>
        </p:spPr>
      </p:pic>
      <p:sp>
        <p:nvSpPr>
          <p:cNvPr id="1255" name="Shape 1255"/>
          <p:cNvSpPr/>
          <p:nvPr/>
        </p:nvSpPr>
        <p:spPr>
          <a:xfrm>
            <a:off x="4556448" y="4248150"/>
            <a:ext cx="838199" cy="1524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Shape 1260"/>
          <p:cNvPicPr preferRelativeResize="0">
            <a:picLocks noGrp="1"/>
          </p:cNvPicPr>
          <p:nvPr>
            <p:ph type="body" idx="1"/>
          </p:nvPr>
        </p:nvPicPr>
        <p:blipFill rotWithShape="1">
          <a:blip r:embed="rId3">
            <a:alphaModFix/>
          </a:blip>
          <a:srcRect/>
          <a:stretch/>
        </p:blipFill>
        <p:spPr>
          <a:xfrm>
            <a:off x="3343276" y="2800350"/>
            <a:ext cx="2600324" cy="2209799"/>
          </a:xfrm>
          <a:prstGeom prst="rect">
            <a:avLst/>
          </a:prstGeom>
          <a:noFill/>
          <a:ln>
            <a:noFill/>
          </a:ln>
        </p:spPr>
      </p:pic>
      <p:sp>
        <p:nvSpPr>
          <p:cNvPr id="1261" name="Shape 1261"/>
          <p:cNvSpPr txBox="1">
            <a:spLocks noGrp="1"/>
          </p:cNvSpPr>
          <p:nvPr>
            <p:ph type="title"/>
          </p:nvPr>
        </p:nvSpPr>
        <p:spPr>
          <a:xfrm>
            <a:off x="457200" y="254000"/>
            <a:ext cx="8229600" cy="939799"/>
          </a:xfrm>
          <a:prstGeom prst="rect">
            <a:avLst/>
          </a:prstGeom>
          <a:noFill/>
          <a:ln>
            <a:noFill/>
          </a:ln>
        </p:spPr>
        <p:txBody>
          <a:bodyPr lIns="91425" tIns="34275" rIns="91425" bIns="3427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Recommendation</a:t>
            </a:r>
          </a:p>
        </p:txBody>
      </p:sp>
      <p:pic>
        <p:nvPicPr>
          <p:cNvPr id="1262" name="Shape 1262"/>
          <p:cNvPicPr preferRelativeResize="0"/>
          <p:nvPr/>
        </p:nvPicPr>
        <p:blipFill rotWithShape="1">
          <a:blip r:embed="rId4">
            <a:alphaModFix/>
          </a:blip>
          <a:srcRect l="23365" t="37254" r="21303" b="36827"/>
          <a:stretch/>
        </p:blipFill>
        <p:spPr>
          <a:xfrm>
            <a:off x="3197352" y="1809750"/>
            <a:ext cx="2898648" cy="740663"/>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Massive network of networks, which connects billions of people online through which communication and other various activities may occur</a:t>
            </a:r>
          </a:p>
        </p:txBody>
      </p:sp>
      <p:sp>
        <p:nvSpPr>
          <p:cNvPr id="302" name="Shape 30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The Internet</a:t>
            </a:r>
          </a:p>
        </p:txBody>
      </p:sp>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Shape 1266"/>
        <p:cNvGrpSpPr/>
        <p:nvPr/>
      </p:nvGrpSpPr>
      <p:grpSpPr>
        <a:xfrm>
          <a:off x="0" y="0"/>
          <a:ext cx="0" cy="0"/>
          <a:chOff x="0" y="0"/>
          <a:chExt cx="0" cy="0"/>
        </a:xfrm>
      </p:grpSpPr>
      <p:pic>
        <p:nvPicPr>
          <p:cNvPr id="1267" name="Shape 1267"/>
          <p:cNvPicPr preferRelativeResize="0"/>
          <p:nvPr/>
        </p:nvPicPr>
        <p:blipFill rotWithShape="1">
          <a:blip r:embed="rId3">
            <a:alphaModFix/>
          </a:blip>
          <a:srcRect/>
          <a:stretch/>
        </p:blipFill>
        <p:spPr>
          <a:xfrm>
            <a:off x="685800" y="1525587"/>
            <a:ext cx="7942261" cy="2041524"/>
          </a:xfrm>
          <a:prstGeom prst="rect">
            <a:avLst/>
          </a:prstGeom>
          <a:noFill/>
          <a:ln>
            <a:noFill/>
          </a:ln>
        </p:spPr>
      </p:pic>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273" name="Shape 1273"/>
          <p:cNvSpPr txBox="1">
            <a:spLocks noGrp="1"/>
          </p:cNvSpPr>
          <p:nvPr>
            <p:ph type="title"/>
          </p:nvPr>
        </p:nvSpPr>
        <p:spPr>
          <a:xfrm>
            <a:off x="452437" y="130175"/>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Financial Snapshot</a:t>
            </a:r>
          </a:p>
        </p:txBody>
      </p:sp>
      <p:pic>
        <p:nvPicPr>
          <p:cNvPr id="1274" name="Shape 1274"/>
          <p:cNvPicPr preferRelativeResize="0"/>
          <p:nvPr/>
        </p:nvPicPr>
        <p:blipFill rotWithShape="1">
          <a:blip r:embed="rId3">
            <a:alphaModFix/>
          </a:blip>
          <a:srcRect/>
          <a:stretch/>
        </p:blipFill>
        <p:spPr>
          <a:xfrm>
            <a:off x="0" y="987425"/>
            <a:ext cx="9132885" cy="4156075"/>
          </a:xfrm>
          <a:prstGeom prst="rect">
            <a:avLst/>
          </a:prstGeom>
          <a:noFill/>
          <a:ln>
            <a:noFill/>
          </a:ln>
        </p:spPr>
      </p:pic>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1 Year</a:t>
            </a:r>
          </a:p>
        </p:txBody>
      </p:sp>
      <p:pic>
        <p:nvPicPr>
          <p:cNvPr id="1280" name="Shape 1280"/>
          <p:cNvPicPr preferRelativeResize="0"/>
          <p:nvPr/>
        </p:nvPicPr>
        <p:blipFill rotWithShape="1">
          <a:blip r:embed="rId3">
            <a:alphaModFix/>
          </a:blip>
          <a:srcRect/>
          <a:stretch/>
        </p:blipFill>
        <p:spPr>
          <a:xfrm>
            <a:off x="0" y="1058862"/>
            <a:ext cx="9064624" cy="4084637"/>
          </a:xfrm>
          <a:prstGeom prst="rect">
            <a:avLst/>
          </a:prstGeom>
          <a:noFill/>
          <a:ln>
            <a:noFill/>
          </a:ln>
        </p:spPr>
      </p:pic>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Shape 128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286" name="Shape 128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5 Year</a:t>
            </a:r>
          </a:p>
        </p:txBody>
      </p:sp>
      <p:pic>
        <p:nvPicPr>
          <p:cNvPr id="1287" name="Shape 1287"/>
          <p:cNvPicPr preferRelativeResize="0"/>
          <p:nvPr/>
        </p:nvPicPr>
        <p:blipFill rotWithShape="1">
          <a:blip r:embed="rId3">
            <a:alphaModFix/>
          </a:blip>
          <a:srcRect/>
          <a:stretch/>
        </p:blipFill>
        <p:spPr>
          <a:xfrm>
            <a:off x="-50800" y="987425"/>
            <a:ext cx="9194799" cy="4106861"/>
          </a:xfrm>
          <a:prstGeom prst="rect">
            <a:avLst/>
          </a:prstGeom>
          <a:noFill/>
          <a:ln>
            <a:noFill/>
          </a:ln>
        </p:spPr>
      </p:pic>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293" name="Shape 129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10 Year</a:t>
            </a:r>
          </a:p>
        </p:txBody>
      </p:sp>
      <p:pic>
        <p:nvPicPr>
          <p:cNvPr id="1294" name="Shape 1294"/>
          <p:cNvPicPr preferRelativeResize="0"/>
          <p:nvPr/>
        </p:nvPicPr>
        <p:blipFill rotWithShape="1">
          <a:blip r:embed="rId3">
            <a:alphaModFix/>
          </a:blip>
          <a:srcRect/>
          <a:stretch/>
        </p:blipFill>
        <p:spPr>
          <a:xfrm>
            <a:off x="4761" y="1203325"/>
            <a:ext cx="9139235" cy="3924298"/>
          </a:xfrm>
          <a:prstGeom prst="rect">
            <a:avLst/>
          </a:prstGeom>
          <a:noFill/>
          <a:ln>
            <a:noFill/>
          </a:ln>
        </p:spPr>
      </p:pic>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Shape 129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300" name="Shape 130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Vs. NASDAQ</a:t>
            </a:r>
          </a:p>
        </p:txBody>
      </p:sp>
      <p:pic>
        <p:nvPicPr>
          <p:cNvPr id="1301" name="Shape 1301"/>
          <p:cNvPicPr preferRelativeResize="0"/>
          <p:nvPr/>
        </p:nvPicPr>
        <p:blipFill rotWithShape="1">
          <a:blip r:embed="rId3">
            <a:alphaModFix/>
          </a:blip>
          <a:srcRect/>
          <a:stretch/>
        </p:blipFill>
        <p:spPr>
          <a:xfrm>
            <a:off x="0" y="1203325"/>
            <a:ext cx="9117012" cy="3940175"/>
          </a:xfrm>
          <a:prstGeom prst="rect">
            <a:avLst/>
          </a:prstGeom>
          <a:noFill/>
          <a:ln>
            <a:noFill/>
          </a:ln>
        </p:spPr>
      </p:pic>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Shape 1306"/>
          <p:cNvSpPr txBox="1">
            <a:spLocks noGrp="1"/>
          </p:cNvSpPr>
          <p:nvPr>
            <p:ph type="body" idx="1"/>
          </p:nvPr>
        </p:nvSpPr>
        <p:spPr>
          <a:xfrm>
            <a:off x="395287" y="1347787"/>
            <a:ext cx="8424862" cy="2587625"/>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99000"/>
              <a:buFont typeface="Noto Sans Symbols"/>
              <a:buChar char="➢"/>
            </a:pPr>
            <a:r>
              <a:rPr lang="en" sz="2400" b="0" i="0" u="none" strike="noStrike" cap="none">
                <a:solidFill>
                  <a:schemeClr val="dk2"/>
                </a:solidFill>
                <a:latin typeface="Calibri"/>
                <a:ea typeface="Calibri"/>
                <a:cs typeface="Calibri"/>
                <a:sym typeface="Calibri"/>
              </a:rPr>
              <a:t>Class A (GOOGL)</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1 vote per share</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As of Q3 2015: 291.3 Million shares outstanding</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Calibri"/>
                <a:ea typeface="Calibri"/>
                <a:cs typeface="Calibri"/>
                <a:sym typeface="Calibri"/>
              </a:rPr>
              <a:t>Class B</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10 votes per share</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Only available to Google Insiders and executives</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As of Q3 2015: 50.9 Million shares outstanding</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Calibri"/>
                <a:ea typeface="Calibri"/>
                <a:cs typeface="Calibri"/>
                <a:sym typeface="Calibri"/>
              </a:rPr>
              <a:t>Class C (GOOG)</a:t>
            </a:r>
          </a:p>
          <a:p>
            <a:pPr marL="633412" marR="0" lvl="1" indent="-354012" algn="l" rtl="0">
              <a:lnSpc>
                <a:spcPct val="80000"/>
              </a:lnSpc>
              <a:spcBef>
                <a:spcPts val="400"/>
              </a:spcBef>
              <a:spcAft>
                <a:spcPts val="0"/>
              </a:spcAft>
              <a:buClr>
                <a:schemeClr val="accent1"/>
              </a:buClr>
              <a:buSzPct val="99000"/>
              <a:buFont typeface="Noto Sans Symbols"/>
              <a:buChar char="❑"/>
            </a:pPr>
            <a:r>
              <a:rPr lang="en" sz="1700" b="0" i="0" u="none" strike="noStrike" cap="none">
                <a:solidFill>
                  <a:schemeClr val="dk2"/>
                </a:solidFill>
                <a:latin typeface="Calibri"/>
                <a:ea typeface="Calibri"/>
                <a:cs typeface="Calibri"/>
                <a:sym typeface="Calibri"/>
              </a:rPr>
              <a:t>Issued on January 30, 2014</a:t>
            </a:r>
          </a:p>
          <a:p>
            <a:pPr marL="855662" marR="0" lvl="2" indent="-233362" algn="l" rtl="0">
              <a:lnSpc>
                <a:spcPct val="80000"/>
              </a:lnSpc>
              <a:spcBef>
                <a:spcPts val="300"/>
              </a:spcBef>
              <a:spcAft>
                <a:spcPts val="0"/>
              </a:spcAft>
              <a:buClr>
                <a:schemeClr val="accent1"/>
              </a:buClr>
              <a:buSzPct val="98000"/>
              <a:buFont typeface="Noto Sans Symbols"/>
              <a:buChar char="▪"/>
            </a:pPr>
            <a:r>
              <a:rPr lang="en" sz="1700" b="0" i="0" u="none" strike="noStrike" cap="none">
                <a:solidFill>
                  <a:schemeClr val="dk2"/>
                </a:solidFill>
                <a:latin typeface="Calibri"/>
                <a:ea typeface="Calibri"/>
                <a:cs typeface="Calibri"/>
                <a:sym typeface="Calibri"/>
              </a:rPr>
              <a:t>Shareholders gained 1 class C share for each class A share they previously held, similar to a stock-split.</a:t>
            </a:r>
          </a:p>
          <a:p>
            <a:pPr marL="633412" marR="0" lvl="1" indent="-354012" algn="l" rtl="0">
              <a:lnSpc>
                <a:spcPct val="80000"/>
              </a:lnSpc>
              <a:spcBef>
                <a:spcPts val="400"/>
              </a:spcBef>
              <a:spcAft>
                <a:spcPts val="0"/>
              </a:spcAft>
              <a:buClr>
                <a:schemeClr val="accent1"/>
              </a:buClr>
              <a:buSzPct val="99000"/>
              <a:buFont typeface="Noto Sans Symbols"/>
              <a:buChar char="❑"/>
            </a:pPr>
            <a:r>
              <a:rPr lang="en" sz="2100" b="0" i="0" u="none" strike="noStrike" cap="none">
                <a:solidFill>
                  <a:schemeClr val="dk2"/>
                </a:solidFill>
                <a:latin typeface="Calibri"/>
                <a:ea typeface="Calibri"/>
                <a:cs typeface="Calibri"/>
                <a:sym typeface="Calibri"/>
              </a:rPr>
              <a:t>0 votes: Maintain control of Google’s direction</a:t>
            </a:r>
          </a:p>
          <a:p>
            <a:pPr marL="633412" marR="0" lvl="1" indent="-354012" algn="l" rtl="0">
              <a:lnSpc>
                <a:spcPct val="80000"/>
              </a:lnSpc>
              <a:spcBef>
                <a:spcPts val="400"/>
              </a:spcBef>
              <a:spcAft>
                <a:spcPts val="0"/>
              </a:spcAft>
              <a:buClr>
                <a:schemeClr val="accent1"/>
              </a:buClr>
              <a:buSzPct val="99000"/>
              <a:buFont typeface="Noto Sans Symbols"/>
              <a:buChar char="❑"/>
            </a:pPr>
            <a:r>
              <a:rPr lang="en" sz="2100" b="0" i="0" u="none" strike="noStrike" cap="none">
                <a:solidFill>
                  <a:schemeClr val="dk2"/>
                </a:solidFill>
                <a:latin typeface="Calibri"/>
                <a:ea typeface="Calibri"/>
                <a:cs typeface="Calibri"/>
                <a:sym typeface="Calibri"/>
              </a:rPr>
              <a:t>As of Q3 2015: 345.5 Million shares outstanding</a:t>
            </a:r>
          </a:p>
        </p:txBody>
      </p:sp>
      <p:sp>
        <p:nvSpPr>
          <p:cNvPr id="1307" name="Shape 130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Common Share Structure </a:t>
            </a:r>
          </a:p>
        </p:txBody>
      </p:sp>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a:spLocks noGrp="1"/>
          </p:cNvSpPr>
          <p:nvPr>
            <p:ph type="title"/>
          </p:nvPr>
        </p:nvSpPr>
        <p:spPr>
          <a:xfrm>
            <a:off x="381000" y="228600"/>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Common Share Structure</a:t>
            </a:r>
          </a:p>
        </p:txBody>
      </p:sp>
      <p:graphicFrame>
        <p:nvGraphicFramePr>
          <p:cNvPr id="1313" name="Shape 1313"/>
          <p:cNvGraphicFramePr/>
          <p:nvPr/>
        </p:nvGraphicFramePr>
        <p:xfrm>
          <a:off x="457200" y="2419350"/>
          <a:ext cx="8229575" cy="1828775"/>
        </p:xfrm>
        <a:graphic>
          <a:graphicData uri="http://schemas.openxmlformats.org/drawingml/2006/table">
            <a:tbl>
              <a:tblPr>
                <a:noFill/>
                <a:tableStyleId>{59CE741B-3C90-4924-B6D5-1F12B6C26296}</a:tableStyleId>
              </a:tblPr>
              <a:tblGrid>
                <a:gridCol w="1817675"/>
                <a:gridCol w="1054100"/>
                <a:gridCol w="1243000"/>
                <a:gridCol w="1371600"/>
                <a:gridCol w="1371600"/>
                <a:gridCol w="1371600"/>
              </a:tblGrid>
              <a:tr h="696900">
                <a:tc gridSpan="6">
                  <a:txBody>
                    <a:bodyPr/>
                    <a:lstStyle/>
                    <a:p>
                      <a:pPr marL="0" marR="0" lvl="0" indent="0" algn="l" rtl="0">
                        <a:lnSpc>
                          <a:spcPct val="100000"/>
                        </a:lnSpc>
                        <a:spcBef>
                          <a:spcPts val="0"/>
                        </a:spcBef>
                        <a:spcAft>
                          <a:spcPts val="0"/>
                        </a:spcAft>
                        <a:buClr>
                          <a:srgbClr val="000000"/>
                        </a:buClr>
                        <a:buSzPct val="25000"/>
                        <a:buFont typeface="Calibri"/>
                        <a:buNone/>
                      </a:pPr>
                      <a:r>
                        <a:rPr lang="en" sz="1800" b="1" i="0" u="none" strike="noStrike" cap="none">
                          <a:solidFill>
                            <a:srgbClr val="000000"/>
                          </a:solidFill>
                          <a:latin typeface="Calibri"/>
                          <a:ea typeface="Calibri"/>
                          <a:cs typeface="Calibri"/>
                          <a:sym typeface="Calibri"/>
                        </a:rPr>
                        <a:t>Annual Data (in millions of shares)</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11150">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solidFill>
                          <a:schemeClr val="dk1"/>
                        </a:solidFill>
                        <a:latin typeface="Galdeano"/>
                        <a:ea typeface="Galdeano"/>
                        <a:cs typeface="Galdeano"/>
                        <a:sym typeface="Galdeano"/>
                      </a:endParaRP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Dec-11</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Dec-12</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Dec-13</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Dec-14</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Dec-15</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00B050">
                        <a:alpha val="19215"/>
                      </a:srgbClr>
                    </a:solidFill>
                  </a:tcPr>
                </a:tc>
              </a:tr>
              <a:tr h="720725">
                <a:tc>
                  <a:txBody>
                    <a:bodyPr/>
                    <a:lstStyle/>
                    <a:p>
                      <a:pPr marL="0" marR="0" lvl="0" indent="0" algn="l"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Shares Outstanding</a:t>
                      </a:r>
                    </a:p>
                  </a:txBody>
                  <a:tcPr marL="91450" marR="91450"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649</a:t>
                      </a:r>
                    </a:p>
                  </a:txBody>
                  <a:tcPr marL="91450" marR="91450" marT="34300" marB="3430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659</a:t>
                      </a:r>
                    </a:p>
                  </a:txBody>
                  <a:tcPr marL="91450" marR="91450" marT="34300" marB="3430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671</a:t>
                      </a:r>
                    </a:p>
                  </a:txBody>
                  <a:tcPr marL="91450" marR="91450" marT="34300" marB="3430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681</a:t>
                      </a:r>
                    </a:p>
                  </a:txBody>
                  <a:tcPr marL="91450" marR="91450" marT="34300" marB="3430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Class A: 293</a:t>
                      </a:r>
                    </a:p>
                    <a:p>
                      <a:pPr marL="0" marR="0" lvl="0" indent="0" algn="r" rtl="0">
                        <a:lnSpc>
                          <a:spcPct val="100000"/>
                        </a:lnSpc>
                        <a:spcBef>
                          <a:spcPts val="0"/>
                        </a:spcBef>
                        <a:spcAft>
                          <a:spcPts val="0"/>
                        </a:spcAft>
                        <a:buClr>
                          <a:srgbClr val="000000"/>
                        </a:buClr>
                        <a:buSzPct val="25000"/>
                        <a:buFont typeface="Calibri"/>
                        <a:buNone/>
                      </a:pPr>
                      <a:r>
                        <a:rPr lang="en" sz="1400" b="1" i="0" u="none" strike="noStrike" cap="none">
                          <a:solidFill>
                            <a:srgbClr val="000000"/>
                          </a:solidFill>
                          <a:latin typeface="Calibri"/>
                          <a:ea typeface="Calibri"/>
                          <a:cs typeface="Calibri"/>
                          <a:sym typeface="Calibri"/>
                        </a:rPr>
                        <a:t>Class C: 346</a:t>
                      </a:r>
                    </a:p>
                  </a:txBody>
                  <a:tcPr marL="91450" marR="91450" marT="34300" marB="3430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r>
            </a:tbl>
          </a:graphicData>
        </a:graphic>
      </p:graphicFrame>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Shape 1318"/>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 sz="2400" b="0" i="0" u="none" strike="noStrike" cap="none">
                <a:solidFill>
                  <a:schemeClr val="dk2"/>
                </a:solidFill>
                <a:latin typeface="Calibri"/>
                <a:ea typeface="Calibri"/>
                <a:cs typeface="Calibri"/>
                <a:sym typeface="Calibri"/>
              </a:rPr>
              <a:t>Revenue = Amount of time on the Web</a:t>
            </a:r>
          </a:p>
          <a:p>
            <a:pPr marL="0" marR="0" lvl="0" indent="0" algn="ctr" rtl="0">
              <a:lnSpc>
                <a:spcPct val="100000"/>
              </a:lnSpc>
              <a:spcBef>
                <a:spcPts val="60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a:p>
            <a:pPr marL="0" marR="0" lvl="0" indent="0" algn="ctr" rtl="0">
              <a:lnSpc>
                <a:spcPct val="100000"/>
              </a:lnSpc>
              <a:spcBef>
                <a:spcPts val="600"/>
              </a:spcBef>
              <a:spcAft>
                <a:spcPts val="0"/>
              </a:spcAft>
              <a:buClr>
                <a:schemeClr val="accent1"/>
              </a:buClr>
              <a:buSzPct val="25000"/>
              <a:buFont typeface="Noto Sans Symbols"/>
              <a:buNone/>
            </a:pPr>
            <a:r>
              <a:rPr lang="en" sz="2400" b="0" i="0" u="none" strike="noStrike" cap="none">
                <a:solidFill>
                  <a:schemeClr val="dk2"/>
                </a:solidFill>
                <a:latin typeface="Calibri"/>
                <a:ea typeface="Calibri"/>
                <a:cs typeface="Calibri"/>
                <a:sym typeface="Calibri"/>
              </a:rPr>
              <a:t>Generate 90% of revenues primarily by delivering online advertising that consumers find relevant and that advertisers find cost-effective.</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1319" name="Shape 1319"/>
          <p:cNvSpPr txBox="1">
            <a:spLocks noGrp="1"/>
          </p:cNvSpPr>
          <p:nvPr>
            <p:ph type="title"/>
          </p:nvPr>
        </p:nvSpPr>
        <p:spPr>
          <a:xfrm>
            <a:off x="539750" y="339725"/>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Strategy</a:t>
            </a:r>
          </a:p>
        </p:txBody>
      </p:sp>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Shape 1324"/>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Noto Sans Symbols"/>
              <a:buNone/>
            </a:pPr>
            <a:endParaRPr sz="2400" b="1" i="0" u="none" strike="noStrike" cap="none" dirty="0">
              <a:solidFill>
                <a:schemeClr val="dk2"/>
              </a:solidFill>
              <a:latin typeface="Calibri"/>
              <a:ea typeface="Calibri"/>
              <a:cs typeface="Calibri"/>
              <a:sym typeface="Calibri"/>
            </a:endParaRPr>
          </a:p>
          <a:p>
            <a:pPr marL="0" marR="0" lvl="0" indent="0" algn="ctr" rtl="0">
              <a:lnSpc>
                <a:spcPct val="100000"/>
              </a:lnSpc>
              <a:spcBef>
                <a:spcPts val="480"/>
              </a:spcBef>
              <a:spcAft>
                <a:spcPts val="0"/>
              </a:spcAft>
              <a:buClr>
                <a:schemeClr val="accent1"/>
              </a:buClr>
              <a:buSzPct val="25000"/>
              <a:buFont typeface="Noto Sans Symbols"/>
              <a:buNone/>
            </a:pPr>
            <a:r>
              <a:rPr lang="en" sz="2400" b="0" i="0" u="none" strike="noStrike" cap="none" dirty="0">
                <a:solidFill>
                  <a:schemeClr val="dk2"/>
                </a:solidFill>
                <a:latin typeface="Calibri"/>
                <a:ea typeface="Calibri"/>
                <a:cs typeface="Calibri"/>
                <a:sym typeface="Calibri"/>
              </a:rPr>
              <a:t>“To organize the world’s information and make it universally accessible and useful”</a:t>
            </a:r>
          </a:p>
          <a:p>
            <a:pPr marL="457200" marR="0" lvl="1" indent="0" algn="ctr" rtl="0">
              <a:lnSpc>
                <a:spcPct val="100000"/>
              </a:lnSpc>
              <a:spcBef>
                <a:spcPts val="440"/>
              </a:spcBef>
              <a:spcAft>
                <a:spcPts val="0"/>
              </a:spcAft>
              <a:buClr>
                <a:schemeClr val="accent1"/>
              </a:buClr>
              <a:buSzPct val="25000"/>
              <a:buFont typeface="Noto Sans Symbols"/>
              <a:buNone/>
            </a:pPr>
            <a:endParaRPr sz="2200" b="0" i="0" u="none" strike="noStrike" cap="none" dirty="0">
              <a:solidFill>
                <a:schemeClr val="dk2"/>
              </a:solidFill>
              <a:latin typeface="Calibri"/>
              <a:ea typeface="Calibri"/>
              <a:cs typeface="Calibri"/>
              <a:sym typeface="Calibri"/>
            </a:endParaRPr>
          </a:p>
          <a:p>
            <a:pPr marL="457200" marR="0" lvl="1" indent="0" algn="ctr" rtl="0">
              <a:lnSpc>
                <a:spcPct val="100000"/>
              </a:lnSpc>
              <a:spcBef>
                <a:spcPts val="440"/>
              </a:spcBef>
              <a:spcAft>
                <a:spcPts val="0"/>
              </a:spcAft>
              <a:buClr>
                <a:schemeClr val="accent1"/>
              </a:buClr>
              <a:buSzPct val="25000"/>
              <a:buFont typeface="Noto Sans Symbols"/>
              <a:buNone/>
            </a:pPr>
            <a:r>
              <a:rPr lang="en" sz="2200" b="0" i="0" u="none" strike="noStrike" cap="none" dirty="0">
                <a:solidFill>
                  <a:schemeClr val="dk2"/>
                </a:solidFill>
                <a:latin typeface="Calibri"/>
                <a:ea typeface="Calibri"/>
                <a:cs typeface="Calibri"/>
                <a:sym typeface="Calibri"/>
              </a:rPr>
              <a:t>Unofficial motto “Don’t be evil”</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dirty="0">
              <a:solidFill>
                <a:schemeClr val="dk2"/>
              </a:solidFill>
              <a:latin typeface="Calibri"/>
              <a:ea typeface="Calibri"/>
              <a:cs typeface="Calibri"/>
              <a:sym typeface="Calibri"/>
            </a:endParaRPr>
          </a:p>
        </p:txBody>
      </p:sp>
      <p:sp>
        <p:nvSpPr>
          <p:cNvPr id="1325" name="Shape 132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smtClean="0">
                <a:solidFill>
                  <a:schemeClr val="lt1"/>
                </a:solidFill>
                <a:latin typeface="Calibri"/>
                <a:ea typeface="Calibri"/>
                <a:cs typeface="Calibri"/>
                <a:sym typeface="Calibri"/>
              </a:rPr>
              <a:t>Mission</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387350" marR="0" lvl="0" indent="-387350" algn="l" rtl="0">
              <a:lnSpc>
                <a:spcPct val="110000"/>
              </a:lnSpc>
              <a:spcBef>
                <a:spcPts val="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1969</a:t>
            </a:r>
            <a:r>
              <a:rPr lang="en" sz="1700" b="0" i="0" u="none" strike="noStrike" cap="none">
                <a:solidFill>
                  <a:schemeClr val="dk2"/>
                </a:solidFill>
                <a:latin typeface="Calibri"/>
                <a:ea typeface="Calibri"/>
                <a:cs typeface="Calibri"/>
                <a:sym typeface="Calibri"/>
              </a:rPr>
              <a:t>: The original internet</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1971</a:t>
            </a:r>
            <a:r>
              <a:rPr lang="en" sz="1700" b="0" i="0" u="none" strike="noStrike" cap="none">
                <a:solidFill>
                  <a:schemeClr val="dk2"/>
                </a:solidFill>
                <a:latin typeface="Calibri"/>
                <a:ea typeface="Calibri"/>
                <a:cs typeface="Calibri"/>
                <a:sym typeface="Calibri"/>
              </a:rPr>
              <a:t>: First email sent</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1990</a:t>
            </a:r>
            <a:r>
              <a:rPr lang="en" sz="1700" b="0" i="0" u="none" strike="noStrike" cap="none">
                <a:solidFill>
                  <a:schemeClr val="dk2"/>
                </a:solidFill>
                <a:latin typeface="Calibri"/>
                <a:ea typeface="Calibri"/>
                <a:cs typeface="Calibri"/>
                <a:sym typeface="Calibri"/>
              </a:rPr>
              <a:t>: Archie, the first search engine</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1991</a:t>
            </a:r>
            <a:r>
              <a:rPr lang="en" sz="1700" b="0" i="0" u="none" strike="noStrike" cap="none">
                <a:solidFill>
                  <a:schemeClr val="dk2"/>
                </a:solidFill>
                <a:latin typeface="Calibri"/>
                <a:ea typeface="Calibri"/>
                <a:cs typeface="Calibri"/>
                <a:sym typeface="Calibri"/>
              </a:rPr>
              <a:t>: Internet available for commercial use</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1996</a:t>
            </a:r>
            <a:r>
              <a:rPr lang="en" sz="1700" b="0" i="0" u="none" strike="noStrike" cap="none">
                <a:solidFill>
                  <a:schemeClr val="dk2"/>
                </a:solidFill>
                <a:latin typeface="Calibri"/>
                <a:ea typeface="Calibri"/>
                <a:cs typeface="Calibri"/>
                <a:sym typeface="Calibri"/>
              </a:rPr>
              <a:t>: More email than post mail in the USA</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         : BackRub search engine (Stanford)</a:t>
            </a:r>
          </a:p>
          <a:p>
            <a:pPr marL="387350" marR="0" lvl="0" indent="-387350" algn="l" rtl="0">
              <a:lnSpc>
                <a:spcPct val="110000"/>
              </a:lnSpc>
              <a:spcBef>
                <a:spcPts val="500"/>
              </a:spcBef>
              <a:spcAft>
                <a:spcPts val="0"/>
              </a:spcAft>
              <a:buClr>
                <a:schemeClr val="accent1"/>
              </a:buClr>
              <a:buSzPct val="100000"/>
              <a:buFont typeface="Noto Sans Symbols"/>
              <a:buChar char="➢"/>
            </a:pPr>
            <a:r>
              <a:rPr lang="en" sz="1700" b="1" i="0" u="none" strike="noStrike" cap="none">
                <a:solidFill>
                  <a:schemeClr val="dk2"/>
                </a:solidFill>
                <a:latin typeface="Calibri"/>
                <a:ea typeface="Calibri"/>
                <a:cs typeface="Calibri"/>
                <a:sym typeface="Calibri"/>
              </a:rPr>
              <a:t>1997</a:t>
            </a:r>
            <a:r>
              <a:rPr lang="en" sz="1700" b="0" i="0" u="none" strike="noStrike" cap="none">
                <a:solidFill>
                  <a:schemeClr val="dk2"/>
                </a:solidFill>
                <a:latin typeface="Calibri"/>
                <a:ea typeface="Calibri"/>
                <a:cs typeface="Calibri"/>
                <a:sym typeface="Calibri"/>
              </a:rPr>
              <a:t>: Google (googol)</a:t>
            </a:r>
          </a:p>
          <a:p>
            <a:pPr marL="273050" marR="0" lvl="0" indent="-273050" algn="l" rtl="0">
              <a:lnSpc>
                <a:spcPct val="100000"/>
              </a:lnSpc>
              <a:spcBef>
                <a:spcPts val="340"/>
              </a:spcBef>
              <a:spcAft>
                <a:spcPts val="0"/>
              </a:spcAft>
              <a:buClr>
                <a:schemeClr val="accent1"/>
              </a:buClr>
              <a:buSzPct val="25000"/>
              <a:buFont typeface="Noto Sans Symbols"/>
              <a:buNone/>
            </a:pPr>
            <a:endParaRPr sz="1700" b="0" i="0" u="none" strike="noStrike" cap="none">
              <a:solidFill>
                <a:schemeClr val="dk2"/>
              </a:solidFill>
              <a:latin typeface="Calibri"/>
              <a:ea typeface="Calibri"/>
              <a:cs typeface="Calibri"/>
              <a:sym typeface="Calibri"/>
            </a:endParaRPr>
          </a:p>
        </p:txBody>
      </p:sp>
      <p:sp>
        <p:nvSpPr>
          <p:cNvPr id="308" name="Shape 30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Internet History</a:t>
            </a:r>
          </a:p>
        </p:txBody>
      </p:sp>
    </p:spTree>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Shape 1330"/>
          <p:cNvSpPr txBox="1">
            <a:spLocks noGrp="1"/>
          </p:cNvSpPr>
          <p:nvPr>
            <p:ph type="body" idx="1"/>
          </p:nvPr>
        </p:nvSpPr>
        <p:spPr>
          <a:xfrm>
            <a:off x="468312" y="1347787"/>
            <a:ext cx="8135936" cy="2587625"/>
          </a:xfrm>
          <a:prstGeom prst="rect">
            <a:avLst/>
          </a:prstGeom>
          <a:noFill/>
          <a:ln>
            <a:noFill/>
          </a:ln>
        </p:spPr>
        <p:txBody>
          <a:bodyPr lIns="91425" tIns="45700" rIns="91425" bIns="45700" anchor="t" anchorCtr="0">
            <a:noAutofit/>
          </a:bodyPr>
          <a:lstStyle/>
          <a:p>
            <a:pPr marL="514350" marR="0" lvl="0" indent="-514350" algn="l" rtl="0">
              <a:lnSpc>
                <a:spcPct val="80000"/>
              </a:lnSpc>
              <a:spcBef>
                <a:spcPts val="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Focus on the user and all else will follow.</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It’s best to do one thing really, really well.</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Fast is better than slow.</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Democracy on the web works.</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You don’t need to be at your desk to need an answer.</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You can make money without doing evil.</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There’s always more information out there.</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The need for information crosses all borders.</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You can be serious without a suit.</a:t>
            </a:r>
          </a:p>
          <a:p>
            <a:pPr marL="514350" marR="0" lvl="0" indent="-514350" algn="l" rtl="0">
              <a:lnSpc>
                <a:spcPct val="80000"/>
              </a:lnSpc>
              <a:spcBef>
                <a:spcPts val="500"/>
              </a:spcBef>
              <a:spcAft>
                <a:spcPts val="0"/>
              </a:spcAft>
              <a:buClr>
                <a:schemeClr val="accent1"/>
              </a:buClr>
              <a:buSzPct val="101000"/>
              <a:buFont typeface="Calibri"/>
              <a:buAutoNum type="arabicPeriod"/>
            </a:pPr>
            <a:r>
              <a:rPr lang="en" sz="2400" b="0" i="0" u="none" strike="noStrike" cap="none">
                <a:solidFill>
                  <a:schemeClr val="dk2"/>
                </a:solidFill>
                <a:latin typeface="Calibri"/>
                <a:ea typeface="Calibri"/>
                <a:cs typeface="Calibri"/>
                <a:sym typeface="Calibri"/>
              </a:rPr>
              <a:t>Great just isn’t good enough.</a:t>
            </a:r>
          </a:p>
        </p:txBody>
      </p:sp>
      <p:sp>
        <p:nvSpPr>
          <p:cNvPr id="1331" name="Shape 133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Philosophy</a:t>
            </a:r>
          </a:p>
        </p:txBody>
      </p:sp>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body" idx="1"/>
          </p:nvPr>
        </p:nvSpPr>
        <p:spPr>
          <a:xfrm>
            <a:off x="395287" y="1276350"/>
            <a:ext cx="8424862" cy="3743324"/>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1996:</a:t>
            </a:r>
            <a:r>
              <a:rPr lang="en" sz="1900" b="0" i="0" u="none" strike="noStrike" cap="none">
                <a:solidFill>
                  <a:srgbClr val="00B050"/>
                </a:solidFill>
                <a:latin typeface="Calibri"/>
                <a:ea typeface="Calibri"/>
                <a:cs typeface="Calibri"/>
                <a:sym typeface="Calibri"/>
              </a:rPr>
              <a:t> </a:t>
            </a:r>
            <a:r>
              <a:rPr lang="en" sz="1900" b="0" i="0" u="none" strike="noStrike" cap="none">
                <a:solidFill>
                  <a:schemeClr val="dk2"/>
                </a:solidFill>
                <a:latin typeface="Calibri"/>
                <a:ea typeface="Calibri"/>
                <a:cs typeface="Calibri"/>
                <a:sym typeface="Calibri"/>
              </a:rPr>
              <a:t>Larry and Sergey create a search engine called BackRub (Operating on Stanford servers). It featured an efficient algorithm named “PageRank”</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1997</a:t>
            </a:r>
            <a:r>
              <a:rPr lang="en" sz="1900" b="1" i="0" u="none" strike="noStrike" cap="none">
                <a:solidFill>
                  <a:srgbClr val="00B050"/>
                </a:solidFill>
                <a:latin typeface="Calibri"/>
                <a:ea typeface="Calibri"/>
                <a:cs typeface="Calibri"/>
                <a:sym typeface="Calibri"/>
              </a:rPr>
              <a:t>: </a:t>
            </a:r>
            <a:r>
              <a:rPr lang="en" sz="1900" b="0" i="0" u="none" strike="noStrike" cap="none">
                <a:solidFill>
                  <a:schemeClr val="dk2"/>
                </a:solidFill>
                <a:latin typeface="Calibri"/>
                <a:ea typeface="Calibri"/>
                <a:cs typeface="Calibri"/>
                <a:sym typeface="Calibri"/>
              </a:rPr>
              <a:t>Google.com is registered as a domain</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1998: </a:t>
            </a:r>
            <a:r>
              <a:rPr lang="en" sz="1900" b="0" i="0" u="none" strike="noStrike" cap="none">
                <a:solidFill>
                  <a:schemeClr val="dk2"/>
                </a:solidFill>
                <a:latin typeface="Calibri"/>
                <a:ea typeface="Calibri"/>
                <a:cs typeface="Calibri"/>
                <a:sym typeface="Calibri"/>
              </a:rPr>
              <a:t>Andy Bechtolsheim becomes first investor ($100,000), and Google files for incorporation in California</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1999:</a:t>
            </a:r>
            <a:r>
              <a:rPr lang="en" sz="1900" b="0" i="0" u="none" strike="noStrike" cap="none">
                <a:solidFill>
                  <a:schemeClr val="dk2"/>
                </a:solidFill>
                <a:latin typeface="Calibri"/>
                <a:ea typeface="Calibri"/>
                <a:cs typeface="Calibri"/>
                <a:sym typeface="Calibri"/>
              </a:rPr>
              <a:t> Venture capital firms Kleiner Perkins Caufield &amp; Byers and Sequoia Capital provide $25 million; Website officially launched</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2000: </a:t>
            </a:r>
            <a:r>
              <a:rPr lang="en" sz="1900" b="0" i="0" u="none" strike="noStrike" cap="none">
                <a:solidFill>
                  <a:schemeClr val="dk2"/>
                </a:solidFill>
                <a:latin typeface="Calibri"/>
                <a:ea typeface="Calibri"/>
                <a:cs typeface="Calibri"/>
                <a:sym typeface="Calibri"/>
              </a:rPr>
              <a:t>Google AdWords launched (Paid web links with associated searches)</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2001: </a:t>
            </a:r>
            <a:r>
              <a:rPr lang="en" sz="1900" b="0" i="0" u="none" strike="noStrike" cap="none">
                <a:solidFill>
                  <a:schemeClr val="dk2"/>
                </a:solidFill>
                <a:latin typeface="Calibri"/>
                <a:ea typeface="Calibri"/>
                <a:cs typeface="Calibri"/>
                <a:sym typeface="Calibri"/>
              </a:rPr>
              <a:t>Eric Schmidt becomes CEO and Chairman of the Board of Directors; “PageRank” granted a patent</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1" i="0" u="none" strike="noStrike" cap="none">
                <a:solidFill>
                  <a:schemeClr val="dk2"/>
                </a:solidFill>
                <a:latin typeface="Calibri"/>
                <a:ea typeface="Calibri"/>
                <a:cs typeface="Calibri"/>
                <a:sym typeface="Calibri"/>
              </a:rPr>
              <a:t>2002: </a:t>
            </a:r>
            <a:r>
              <a:rPr lang="en" sz="1900" b="0" i="0" u="none" strike="noStrike" cap="none">
                <a:solidFill>
                  <a:schemeClr val="dk2"/>
                </a:solidFill>
                <a:latin typeface="Calibri"/>
                <a:ea typeface="Calibri"/>
                <a:cs typeface="Calibri"/>
                <a:sym typeface="Calibri"/>
              </a:rPr>
              <a:t>Google labs, Google Scholar released,.. AdWords becomes cost-per-click</a:t>
            </a:r>
          </a:p>
          <a:p>
            <a:pPr marL="273050" marR="0" lvl="0" indent="-273050" algn="l" rtl="0">
              <a:lnSpc>
                <a:spcPct val="100000"/>
              </a:lnSpc>
              <a:spcBef>
                <a:spcPts val="300"/>
              </a:spcBef>
              <a:spcAft>
                <a:spcPts val="0"/>
              </a:spcAft>
              <a:buClr>
                <a:schemeClr val="accent1"/>
              </a:buClr>
              <a:buSzPct val="25000"/>
              <a:buFont typeface="Noto Sans Symbols"/>
              <a:buNone/>
            </a:pPr>
            <a:endParaRPr sz="1500" b="1" i="0" u="none" strike="noStrike" cap="none">
              <a:solidFill>
                <a:schemeClr val="dk2"/>
              </a:solidFill>
              <a:latin typeface="Calibri"/>
              <a:ea typeface="Calibri"/>
              <a:cs typeface="Calibri"/>
              <a:sym typeface="Calibri"/>
            </a:endParaRPr>
          </a:p>
          <a:p>
            <a:pPr marL="273050" marR="0" lvl="0" indent="-273050" algn="l" rtl="0">
              <a:lnSpc>
                <a:spcPct val="100000"/>
              </a:lnSpc>
              <a:spcBef>
                <a:spcPts val="300"/>
              </a:spcBef>
              <a:spcAft>
                <a:spcPts val="0"/>
              </a:spcAft>
              <a:buClr>
                <a:schemeClr val="accent1"/>
              </a:buClr>
              <a:buSzPct val="25000"/>
              <a:buFont typeface="Noto Sans Symbols"/>
              <a:buNone/>
            </a:pPr>
            <a:endParaRPr sz="1500" b="1" i="0" u="none" strike="noStrike" cap="none">
              <a:solidFill>
                <a:schemeClr val="dk2"/>
              </a:solidFill>
              <a:latin typeface="Calibri"/>
              <a:ea typeface="Calibri"/>
              <a:cs typeface="Calibri"/>
              <a:sym typeface="Calibri"/>
            </a:endParaRPr>
          </a:p>
        </p:txBody>
      </p:sp>
      <p:sp>
        <p:nvSpPr>
          <p:cNvPr id="1337" name="Shape 133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a:t>
            </a:r>
          </a:p>
        </p:txBody>
      </p:sp>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Shape 1342"/>
          <p:cNvSpPr txBox="1">
            <a:spLocks noGrp="1"/>
          </p:cNvSpPr>
          <p:nvPr>
            <p:ph type="body" idx="1"/>
          </p:nvPr>
        </p:nvSpPr>
        <p:spPr>
          <a:xfrm>
            <a:off x="250825" y="1492250"/>
            <a:ext cx="8569325" cy="3527423"/>
          </a:xfrm>
          <a:prstGeom prst="rect">
            <a:avLst/>
          </a:prstGeom>
          <a:noFill/>
          <a:ln>
            <a:noFill/>
          </a:ln>
        </p:spPr>
        <p:txBody>
          <a:bodyPr lIns="91425" tIns="45700" rIns="91425" bIns="45700" anchor="t" anchorCtr="0">
            <a:noAutofit/>
          </a:bodyPr>
          <a:lstStyle/>
          <a:p>
            <a:pPr marL="342900" marR="0" lvl="1" indent="-342900" algn="l" rtl="0">
              <a:lnSpc>
                <a:spcPct val="100000"/>
              </a:lnSpc>
              <a:spcBef>
                <a:spcPts val="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2003: </a:t>
            </a:r>
            <a:r>
              <a:rPr lang="en" sz="1800" b="0" i="0" u="none" strike="noStrike" cap="none">
                <a:solidFill>
                  <a:schemeClr val="dk2"/>
                </a:solidFill>
                <a:latin typeface="Calibri"/>
                <a:ea typeface="Calibri"/>
                <a:cs typeface="Calibri"/>
                <a:sym typeface="Calibri"/>
              </a:rPr>
              <a:t>Re-incorporated in Delaware</a:t>
            </a:r>
          </a:p>
          <a:p>
            <a:pPr marL="342900" marR="0" lvl="1" indent="-34290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2004: </a:t>
            </a:r>
            <a:r>
              <a:rPr lang="en" sz="1800" b="0" i="0" u="none" strike="noStrike" cap="none">
                <a:solidFill>
                  <a:schemeClr val="dk2"/>
                </a:solidFill>
                <a:latin typeface="Calibri"/>
                <a:ea typeface="Calibri"/>
                <a:cs typeface="Calibri"/>
                <a:sym typeface="Calibri"/>
              </a:rPr>
              <a:t>Google Local released (became Google Maps), Gmail released, IPO raised $1.67 billion for 20 million shares at $85</a:t>
            </a:r>
          </a:p>
          <a:p>
            <a:pPr marL="273050" marR="0" lvl="0" indent="-27305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2005: </a:t>
            </a:r>
            <a:r>
              <a:rPr lang="en" sz="1800" b="0" i="0" u="none" strike="noStrike" cap="none">
                <a:solidFill>
                  <a:schemeClr val="dk2"/>
                </a:solidFill>
                <a:latin typeface="Calibri"/>
                <a:ea typeface="Calibri"/>
                <a:cs typeface="Calibri"/>
                <a:sym typeface="Calibri"/>
              </a:rPr>
              <a:t>Google Maps, Google Earth launched</a:t>
            </a:r>
          </a:p>
          <a:p>
            <a:pPr marL="273050" marR="0" lvl="0" indent="-27305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2007: </a:t>
            </a:r>
            <a:r>
              <a:rPr lang="en" sz="1800" b="0" i="0" u="none" strike="noStrike" cap="none">
                <a:solidFill>
                  <a:schemeClr val="dk2"/>
                </a:solidFill>
                <a:latin typeface="Calibri"/>
                <a:ea typeface="Calibri"/>
                <a:cs typeface="Calibri"/>
                <a:sym typeface="Calibri"/>
              </a:rPr>
              <a:t>Share prices hit $700</a:t>
            </a:r>
          </a:p>
          <a:p>
            <a:pPr marL="273050" marR="0" lvl="0" indent="-27305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2011: </a:t>
            </a:r>
            <a:r>
              <a:rPr lang="en" sz="1800" b="0" i="0" u="none" strike="noStrike" cap="none">
                <a:solidFill>
                  <a:schemeClr val="dk2"/>
                </a:solidFill>
                <a:latin typeface="Calibri"/>
                <a:ea typeface="Calibri"/>
                <a:cs typeface="Calibri"/>
                <a:sym typeface="Calibri"/>
              </a:rPr>
              <a:t>Android exceeds 10 billion app downloads, growth rate of 1 billion downloads per month, Google Drive launched</a:t>
            </a:r>
          </a:p>
          <a:p>
            <a:pPr marL="273050" marR="0" lvl="0" indent="-27305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2012: </a:t>
            </a:r>
            <a:r>
              <a:rPr lang="en" sz="1800" b="0" i="0" u="none" strike="noStrike" cap="none">
                <a:solidFill>
                  <a:schemeClr val="dk2"/>
                </a:solidFill>
                <a:latin typeface="Calibri"/>
                <a:ea typeface="Calibri"/>
                <a:cs typeface="Calibri"/>
                <a:sym typeface="Calibri"/>
              </a:rPr>
              <a:t>Google is the dominant search engine globally with 88.8% 	 market share, Most visited website in the world</a:t>
            </a:r>
          </a:p>
          <a:p>
            <a:pPr marL="273050" marR="0" lvl="0" indent="-273050" algn="l" rtl="0">
              <a:lnSpc>
                <a:spcPct val="100000"/>
              </a:lnSpc>
              <a:spcBef>
                <a:spcPts val="400"/>
              </a:spcBef>
              <a:spcAft>
                <a:spcPts val="0"/>
              </a:spcAft>
              <a:buClr>
                <a:schemeClr val="accent1"/>
              </a:buClr>
              <a:buSzPct val="100000"/>
              <a:buFont typeface="Noto Sans Symbols"/>
              <a:buChar char="➢"/>
            </a:pPr>
            <a:r>
              <a:rPr lang="en" sz="1800" b="1" i="0" u="none" strike="noStrike" cap="none">
                <a:solidFill>
                  <a:schemeClr val="dk2"/>
                </a:solidFill>
                <a:latin typeface="Calibri"/>
                <a:ea typeface="Calibri"/>
                <a:cs typeface="Calibri"/>
                <a:sym typeface="Calibri"/>
              </a:rPr>
              <a:t>2013: </a:t>
            </a:r>
            <a:r>
              <a:rPr lang="en" sz="1800" b="0" i="0" u="none" strike="noStrike" cap="none">
                <a:solidFill>
                  <a:schemeClr val="dk2"/>
                </a:solidFill>
                <a:latin typeface="Calibri"/>
                <a:ea typeface="Calibri"/>
                <a:cs typeface="Calibri"/>
                <a:sym typeface="Calibri"/>
              </a:rPr>
              <a:t>1 billion android devices activated, Calico founded, a company focused on health and well being</a:t>
            </a:r>
          </a:p>
        </p:txBody>
      </p:sp>
      <p:sp>
        <p:nvSpPr>
          <p:cNvPr id="1343" name="Shape 134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 </a:t>
            </a:r>
          </a:p>
        </p:txBody>
      </p:sp>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Shape 1348"/>
          <p:cNvSpPr txBox="1">
            <a:spLocks noGrp="1"/>
          </p:cNvSpPr>
          <p:nvPr>
            <p:ph type="body" idx="1"/>
          </p:nvPr>
        </p:nvSpPr>
        <p:spPr>
          <a:xfrm>
            <a:off x="755650" y="1635125"/>
            <a:ext cx="7408862" cy="2589212"/>
          </a:xfrm>
          <a:prstGeom prst="rect">
            <a:avLst/>
          </a:prstGeom>
          <a:noFill/>
          <a:ln>
            <a:noFill/>
          </a:ln>
        </p:spPr>
        <p:txBody>
          <a:bodyPr lIns="91425" tIns="45700" rIns="91425" bIns="45700" anchor="t" anchorCtr="0">
            <a:noAutofit/>
          </a:bodyPr>
          <a:lstStyle/>
          <a:p>
            <a:pPr marL="342900" marR="0" lvl="1" indent="-342900" algn="l" rtl="0">
              <a:lnSpc>
                <a:spcPct val="150000"/>
              </a:lnSpc>
              <a:spcBef>
                <a:spcPts val="0"/>
              </a:spcBef>
              <a:spcAft>
                <a:spcPts val="0"/>
              </a:spcAft>
              <a:buClr>
                <a:schemeClr val="accent1"/>
              </a:buClr>
              <a:buSzPct val="100000"/>
              <a:buFont typeface="Noto Sans Symbols"/>
              <a:buChar char="➢"/>
            </a:pPr>
            <a:r>
              <a:rPr lang="en" sz="2100" b="1" i="0" u="none" strike="noStrike" cap="none">
                <a:solidFill>
                  <a:schemeClr val="dk2"/>
                </a:solidFill>
                <a:latin typeface="Calibri"/>
                <a:ea typeface="Calibri"/>
                <a:cs typeface="Calibri"/>
                <a:sym typeface="Calibri"/>
              </a:rPr>
              <a:t>2014: </a:t>
            </a:r>
            <a:r>
              <a:rPr lang="en" sz="2100" b="0" i="0" u="none" strike="noStrike" cap="none">
                <a:solidFill>
                  <a:schemeClr val="dk2"/>
                </a:solidFill>
                <a:latin typeface="Calibri"/>
                <a:ea typeface="Calibri"/>
                <a:cs typeface="Calibri"/>
                <a:sym typeface="Calibri"/>
              </a:rPr>
              <a:t>Prototypes of self driving cars revealed</a:t>
            </a:r>
          </a:p>
          <a:p>
            <a:pPr marL="342900" marR="0" lvl="1" indent="-342900" algn="l" rtl="0">
              <a:lnSpc>
                <a:spcPct val="150000"/>
              </a:lnSpc>
              <a:spcBef>
                <a:spcPts val="400"/>
              </a:spcBef>
              <a:spcAft>
                <a:spcPts val="0"/>
              </a:spcAft>
              <a:buClr>
                <a:schemeClr val="accent1"/>
              </a:buClr>
              <a:buSzPct val="100000"/>
              <a:buFont typeface="Noto Sans Symbols"/>
              <a:buChar char="➢"/>
            </a:pPr>
            <a:r>
              <a:rPr lang="en" sz="2100" b="1" i="0" u="none" strike="noStrike" cap="none">
                <a:solidFill>
                  <a:schemeClr val="dk2"/>
                </a:solidFill>
                <a:latin typeface="Calibri"/>
                <a:ea typeface="Calibri"/>
                <a:cs typeface="Calibri"/>
                <a:sym typeface="Calibri"/>
              </a:rPr>
              <a:t>2015:</a:t>
            </a:r>
            <a:r>
              <a:rPr lang="en" sz="2100" b="0" i="0" u="none" strike="noStrike" cap="none">
                <a:solidFill>
                  <a:schemeClr val="dk2"/>
                </a:solidFill>
                <a:latin typeface="Calibri"/>
                <a:ea typeface="Calibri"/>
                <a:cs typeface="Calibri"/>
                <a:sym typeface="Calibri"/>
              </a:rPr>
              <a:t>  In October, Alphabet Inc. was founded as the parent company of Google and several other companies</a:t>
            </a:r>
          </a:p>
          <a:p>
            <a:pPr marL="273050" marR="0" lvl="0" indent="-273050" algn="l" rtl="0">
              <a:lnSpc>
                <a:spcPct val="100000"/>
              </a:lnSpc>
              <a:spcBef>
                <a:spcPts val="420"/>
              </a:spcBef>
              <a:spcAft>
                <a:spcPts val="0"/>
              </a:spcAft>
              <a:buClr>
                <a:schemeClr val="accent1"/>
              </a:buClr>
              <a:buSzPct val="25000"/>
              <a:buFont typeface="Noto Sans Symbols"/>
              <a:buNone/>
            </a:pPr>
            <a:endParaRPr sz="2100" b="0" i="0" u="none" strike="noStrike" cap="none">
              <a:solidFill>
                <a:schemeClr val="dk2"/>
              </a:solidFill>
              <a:latin typeface="Calibri"/>
              <a:ea typeface="Calibri"/>
              <a:cs typeface="Calibri"/>
              <a:sym typeface="Calibri"/>
            </a:endParaRPr>
          </a:p>
        </p:txBody>
      </p:sp>
      <p:sp>
        <p:nvSpPr>
          <p:cNvPr id="1349" name="Shape 134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History</a:t>
            </a:r>
          </a:p>
        </p:txBody>
      </p:sp>
      <p:pic>
        <p:nvPicPr>
          <p:cNvPr id="1350" name="Shape 1350"/>
          <p:cNvPicPr preferRelativeResize="0"/>
          <p:nvPr/>
        </p:nvPicPr>
        <p:blipFill rotWithShape="1">
          <a:blip r:embed="rId3">
            <a:alphaModFix/>
          </a:blip>
          <a:srcRect/>
          <a:stretch/>
        </p:blipFill>
        <p:spPr>
          <a:xfrm>
            <a:off x="4641850" y="3284537"/>
            <a:ext cx="3797299" cy="1554162"/>
          </a:xfrm>
          <a:prstGeom prst="rect">
            <a:avLst/>
          </a:prstGeom>
          <a:noFill/>
          <a:ln>
            <a:noFill/>
          </a:ln>
        </p:spPr>
      </p:pic>
      <p:pic>
        <p:nvPicPr>
          <p:cNvPr id="1351" name="Shape 1351"/>
          <p:cNvPicPr preferRelativeResize="0"/>
          <p:nvPr/>
        </p:nvPicPr>
        <p:blipFill rotWithShape="1">
          <a:blip r:embed="rId4">
            <a:alphaModFix/>
          </a:blip>
          <a:srcRect/>
          <a:stretch/>
        </p:blipFill>
        <p:spPr>
          <a:xfrm>
            <a:off x="266700" y="3284537"/>
            <a:ext cx="3886200" cy="1554162"/>
          </a:xfrm>
          <a:prstGeom prst="rect">
            <a:avLst/>
          </a:prstGeom>
          <a:noFill/>
          <a:ln>
            <a:noFill/>
          </a:ln>
        </p:spPr>
      </p:pic>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Shape 1356"/>
          <p:cNvSpPr txBox="1">
            <a:spLocks noGrp="1"/>
          </p:cNvSpPr>
          <p:nvPr>
            <p:ph type="body" idx="1"/>
          </p:nvPr>
        </p:nvSpPr>
        <p:spPr>
          <a:xfrm>
            <a:off x="179385" y="1347787"/>
            <a:ext cx="8686800" cy="379571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Apr 2003: </a:t>
            </a:r>
            <a:r>
              <a:rPr lang="en" sz="2400" b="1" i="0" u="none" strike="noStrike" cap="none">
                <a:solidFill>
                  <a:schemeClr val="dk2"/>
                </a:solidFill>
                <a:latin typeface="Calibri"/>
                <a:ea typeface="Calibri"/>
                <a:cs typeface="Calibri"/>
                <a:sym typeface="Calibri"/>
              </a:rPr>
              <a:t>Applied Semantics -  </a:t>
            </a:r>
            <a:r>
              <a:rPr lang="en" sz="2400" b="0" i="0" u="none" strike="noStrike" cap="none">
                <a:solidFill>
                  <a:schemeClr val="dk2"/>
                </a:solidFill>
                <a:latin typeface="Calibri"/>
                <a:ea typeface="Calibri"/>
                <a:cs typeface="Calibri"/>
                <a:sym typeface="Calibri"/>
              </a:rPr>
              <a:t>Launch of Google AdSense</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Jul 2004: </a:t>
            </a:r>
            <a:r>
              <a:rPr lang="en" sz="2400" b="1" i="0" u="none" strike="noStrike" cap="none">
                <a:solidFill>
                  <a:schemeClr val="dk2"/>
                </a:solidFill>
                <a:latin typeface="Calibri"/>
                <a:ea typeface="Calibri"/>
                <a:cs typeface="Calibri"/>
                <a:sym typeface="Calibri"/>
              </a:rPr>
              <a:t>Picasa Inc. - </a:t>
            </a:r>
            <a:r>
              <a:rPr lang="en" sz="2400" b="0" i="0" u="none" strike="noStrike" cap="none">
                <a:solidFill>
                  <a:schemeClr val="dk2"/>
                </a:solidFill>
                <a:latin typeface="Calibri"/>
                <a:ea typeface="Calibri"/>
                <a:cs typeface="Calibri"/>
                <a:sym typeface="Calibri"/>
              </a:rPr>
              <a:t>Digital photo management</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Oct 2004: </a:t>
            </a:r>
            <a:r>
              <a:rPr lang="en" sz="2400" b="1" i="0" u="none" strike="noStrike" cap="none">
                <a:solidFill>
                  <a:schemeClr val="dk2"/>
                </a:solidFill>
                <a:latin typeface="Calibri"/>
                <a:ea typeface="Calibri"/>
                <a:cs typeface="Calibri"/>
                <a:sym typeface="Calibri"/>
              </a:rPr>
              <a:t>Keyhole Corp. - </a:t>
            </a:r>
            <a:r>
              <a:rPr lang="en" sz="2400" b="0" i="0" u="none" strike="noStrike" cap="none">
                <a:solidFill>
                  <a:schemeClr val="dk2"/>
                </a:solidFill>
                <a:latin typeface="Calibri"/>
                <a:ea typeface="Calibri"/>
                <a:cs typeface="Calibri"/>
                <a:sym typeface="Calibri"/>
              </a:rPr>
              <a:t>Launch of Google Maps/Google Earth</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Aug 2005: </a:t>
            </a:r>
            <a:r>
              <a:rPr lang="en" sz="2400" b="1" i="0" u="none" strike="noStrike" cap="none">
                <a:solidFill>
                  <a:schemeClr val="dk2"/>
                </a:solidFill>
                <a:latin typeface="Calibri"/>
                <a:ea typeface="Calibri"/>
                <a:cs typeface="Calibri"/>
                <a:sym typeface="Calibri"/>
              </a:rPr>
              <a:t>Android</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Oct 2006: </a:t>
            </a:r>
            <a:r>
              <a:rPr lang="en" sz="2400" b="1" i="0" u="none" strike="noStrike" cap="none">
                <a:solidFill>
                  <a:schemeClr val="dk2"/>
                </a:solidFill>
                <a:latin typeface="Calibri"/>
                <a:ea typeface="Calibri"/>
                <a:cs typeface="Calibri"/>
                <a:sym typeface="Calibri"/>
              </a:rPr>
              <a:t>YouTube</a:t>
            </a:r>
            <a:r>
              <a:rPr lang="en" sz="2400" b="0" i="0" u="none" strike="noStrike" cap="none">
                <a:solidFill>
                  <a:schemeClr val="dk2"/>
                </a:solidFill>
                <a:latin typeface="Calibri"/>
                <a:ea typeface="Calibri"/>
                <a:cs typeface="Calibri"/>
                <a:sym typeface="Calibri"/>
              </a:rPr>
              <a:t> ($1.65 Billion)</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Apr 2007: </a:t>
            </a:r>
            <a:r>
              <a:rPr lang="en" sz="2400" b="1" i="0" u="none" strike="noStrike" cap="none">
                <a:solidFill>
                  <a:schemeClr val="dk2"/>
                </a:solidFill>
                <a:latin typeface="Calibri"/>
                <a:ea typeface="Calibri"/>
                <a:cs typeface="Calibri"/>
                <a:sym typeface="Calibri"/>
              </a:rPr>
              <a:t>Double clicks </a:t>
            </a:r>
            <a:r>
              <a:rPr lang="en" sz="2400" b="0" i="0" u="none" strike="noStrike" cap="none">
                <a:solidFill>
                  <a:schemeClr val="dk2"/>
                </a:solidFill>
                <a:latin typeface="Calibri"/>
                <a:ea typeface="Calibri"/>
                <a:cs typeface="Calibri"/>
                <a:sym typeface="Calibri"/>
              </a:rPr>
              <a:t>($3.1 Billion)</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Mar 2008: </a:t>
            </a:r>
            <a:r>
              <a:rPr lang="en" sz="2400" b="1" i="0" u="none" strike="noStrike" cap="none">
                <a:solidFill>
                  <a:schemeClr val="dk2"/>
                </a:solidFill>
                <a:latin typeface="Calibri"/>
                <a:ea typeface="Calibri"/>
                <a:cs typeface="Calibri"/>
                <a:sym typeface="Calibri"/>
              </a:rPr>
              <a:t>Ad Mob </a:t>
            </a:r>
            <a:r>
              <a:rPr lang="en" sz="2400" b="0" i="0" u="none" strike="noStrike" cap="none">
                <a:solidFill>
                  <a:schemeClr val="dk2"/>
                </a:solidFill>
                <a:latin typeface="Calibri"/>
                <a:ea typeface="Calibri"/>
                <a:cs typeface="Calibri"/>
                <a:sym typeface="Calibri"/>
              </a:rPr>
              <a:t>($750 Million) - Enhances advertising revenue</a:t>
            </a:r>
          </a:p>
          <a:p>
            <a:pPr marL="273050" marR="0" lvl="0" indent="-273050" algn="l" rtl="0">
              <a:lnSpc>
                <a:spcPct val="100000"/>
              </a:lnSpc>
              <a:spcBef>
                <a:spcPts val="600"/>
              </a:spcBef>
              <a:spcAft>
                <a:spcPts val="0"/>
              </a:spcAft>
              <a:buClr>
                <a:srgbClr val="538CD5"/>
              </a:buClr>
              <a:buSzPct val="100000"/>
              <a:buFont typeface="Noto Sans Symbols"/>
              <a:buChar char="➢"/>
            </a:pPr>
            <a:r>
              <a:rPr lang="en" sz="2400" b="0" i="0" u="none" strike="noStrike" cap="none">
                <a:solidFill>
                  <a:schemeClr val="dk2"/>
                </a:solidFill>
                <a:latin typeface="Calibri"/>
                <a:ea typeface="Calibri"/>
                <a:cs typeface="Calibri"/>
                <a:sym typeface="Calibri"/>
              </a:rPr>
              <a:t>Aug 2011: </a:t>
            </a:r>
            <a:r>
              <a:rPr lang="en" sz="2400" b="1" i="0" u="none" strike="noStrike" cap="none">
                <a:solidFill>
                  <a:schemeClr val="dk2"/>
                </a:solidFill>
                <a:latin typeface="Calibri"/>
                <a:ea typeface="Calibri"/>
                <a:cs typeface="Calibri"/>
                <a:sym typeface="Calibri"/>
              </a:rPr>
              <a:t>Motorola</a:t>
            </a:r>
            <a:r>
              <a:rPr lang="en" sz="2400" b="0" i="0" u="none" strike="noStrike" cap="none">
                <a:solidFill>
                  <a:schemeClr val="dk2"/>
                </a:solidFill>
                <a:latin typeface="Calibri"/>
                <a:ea typeface="Calibri"/>
                <a:cs typeface="Calibri"/>
                <a:sym typeface="Calibri"/>
              </a:rPr>
              <a:t> ($12.5 Billion) Sold in 2013/2014</a:t>
            </a:r>
          </a:p>
        </p:txBody>
      </p:sp>
      <p:sp>
        <p:nvSpPr>
          <p:cNvPr id="1357" name="Shape 135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Key Acquisitions</a:t>
            </a:r>
          </a:p>
        </p:txBody>
      </p:sp>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1187450" y="1476375"/>
            <a:ext cx="7048499"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rgbClr val="538CD5"/>
              </a:buClr>
              <a:buSzPct val="101000"/>
              <a:buFont typeface="Noto Sans Symbols"/>
              <a:buChar char="➢"/>
            </a:pPr>
            <a:r>
              <a:rPr lang="en" sz="2700" b="0" i="0" u="none" strike="noStrike" cap="none">
                <a:solidFill>
                  <a:srgbClr val="538CD5"/>
                </a:solidFill>
                <a:latin typeface="Calibri"/>
                <a:ea typeface="Calibri"/>
                <a:cs typeface="Calibri"/>
                <a:sym typeface="Calibri"/>
              </a:rPr>
              <a:t>2012:</a:t>
            </a:r>
          </a:p>
          <a:p>
            <a:pPr marL="736600" marR="0" lvl="1" indent="-342899" algn="l" rtl="0">
              <a:lnSpc>
                <a:spcPct val="100000"/>
              </a:lnSpc>
              <a:spcBef>
                <a:spcPts val="400"/>
              </a:spcBef>
              <a:spcAft>
                <a:spcPts val="0"/>
              </a:spcAft>
              <a:buClr>
                <a:srgbClr val="538CD5"/>
              </a:buClr>
              <a:buSzPct val="99000"/>
              <a:buFont typeface="Noto Sans Symbols"/>
              <a:buChar char="❑"/>
            </a:pPr>
            <a:r>
              <a:rPr lang="en" sz="2300" b="0" i="0" u="none" strike="noStrike" cap="none">
                <a:solidFill>
                  <a:srgbClr val="538CD5"/>
                </a:solidFill>
                <a:latin typeface="Calibri"/>
                <a:ea typeface="Calibri"/>
                <a:cs typeface="Calibri"/>
                <a:sym typeface="Calibri"/>
              </a:rPr>
              <a:t>Meebo: </a:t>
            </a:r>
            <a:r>
              <a:rPr lang="en" sz="2300" b="0" i="0" u="none" strike="noStrike" cap="none">
                <a:solidFill>
                  <a:schemeClr val="dk2"/>
                </a:solidFill>
                <a:latin typeface="Calibri"/>
                <a:ea typeface="Calibri"/>
                <a:cs typeface="Calibri"/>
                <a:sym typeface="Calibri"/>
              </a:rPr>
              <a:t>Web-based instant messaging service ($100M)</a:t>
            </a:r>
          </a:p>
          <a:p>
            <a:pPr marL="736600" marR="0" lvl="1" indent="-342899" algn="l" rtl="0">
              <a:lnSpc>
                <a:spcPct val="100000"/>
              </a:lnSpc>
              <a:spcBef>
                <a:spcPts val="400"/>
              </a:spcBef>
              <a:spcAft>
                <a:spcPts val="0"/>
              </a:spcAft>
              <a:buClr>
                <a:srgbClr val="538CD5"/>
              </a:buClr>
              <a:buSzPct val="99000"/>
              <a:buFont typeface="Noto Sans Symbols"/>
              <a:buChar char="❑"/>
            </a:pPr>
            <a:r>
              <a:rPr lang="en" sz="2300" b="0" i="0" u="none" strike="noStrike" cap="none">
                <a:solidFill>
                  <a:srgbClr val="538CD5"/>
                </a:solidFill>
                <a:latin typeface="Calibri"/>
                <a:ea typeface="Calibri"/>
                <a:cs typeface="Calibri"/>
                <a:sym typeface="Calibri"/>
              </a:rPr>
              <a:t>Sparrow: </a:t>
            </a:r>
            <a:r>
              <a:rPr lang="en" sz="2300" b="0" i="0" u="none" strike="noStrike" cap="none">
                <a:solidFill>
                  <a:schemeClr val="dk2"/>
                </a:solidFill>
                <a:latin typeface="Calibri"/>
                <a:ea typeface="Calibri"/>
                <a:cs typeface="Calibri"/>
                <a:sym typeface="Calibri"/>
              </a:rPr>
              <a:t>Email client for iOS and OSX devices ($25M)</a:t>
            </a:r>
          </a:p>
          <a:p>
            <a:pPr marL="736600" marR="0" lvl="1" indent="-342899" algn="l" rtl="0">
              <a:lnSpc>
                <a:spcPct val="100000"/>
              </a:lnSpc>
              <a:spcBef>
                <a:spcPts val="400"/>
              </a:spcBef>
              <a:spcAft>
                <a:spcPts val="0"/>
              </a:spcAft>
              <a:buClr>
                <a:srgbClr val="538CD5"/>
              </a:buClr>
              <a:buSzPct val="99000"/>
              <a:buFont typeface="Noto Sans Symbols"/>
              <a:buChar char="❑"/>
            </a:pPr>
            <a:r>
              <a:rPr lang="en" sz="2300" b="0" i="0" u="none" strike="noStrike" cap="none">
                <a:solidFill>
                  <a:srgbClr val="538CD5"/>
                </a:solidFill>
                <a:latin typeface="Calibri"/>
                <a:ea typeface="Calibri"/>
                <a:cs typeface="Calibri"/>
                <a:sym typeface="Calibri"/>
              </a:rPr>
              <a:t>Wildfire: </a:t>
            </a:r>
            <a:r>
              <a:rPr lang="en" sz="2300" b="0" i="0" u="none" strike="noStrike" cap="none">
                <a:solidFill>
                  <a:schemeClr val="dk2"/>
                </a:solidFill>
                <a:latin typeface="Calibri"/>
                <a:ea typeface="Calibri"/>
                <a:cs typeface="Calibri"/>
                <a:sym typeface="Calibri"/>
              </a:rPr>
              <a:t>Social marketing software developer ($450M)</a:t>
            </a:r>
          </a:p>
          <a:p>
            <a:pPr marL="736600" marR="0" lvl="1" indent="-342899" algn="l" rtl="0">
              <a:lnSpc>
                <a:spcPct val="100000"/>
              </a:lnSpc>
              <a:spcBef>
                <a:spcPts val="400"/>
              </a:spcBef>
              <a:spcAft>
                <a:spcPts val="0"/>
              </a:spcAft>
              <a:buClr>
                <a:srgbClr val="538CD5"/>
              </a:buClr>
              <a:buSzPct val="99000"/>
              <a:buFont typeface="Noto Sans Symbols"/>
              <a:buChar char="❑"/>
            </a:pPr>
            <a:r>
              <a:rPr lang="en" sz="2300" b="0" i="0" u="none" strike="noStrike" cap="none">
                <a:solidFill>
                  <a:srgbClr val="538CD5"/>
                </a:solidFill>
                <a:latin typeface="Calibri"/>
                <a:ea typeface="Calibri"/>
                <a:cs typeface="Calibri"/>
                <a:sym typeface="Calibri"/>
              </a:rPr>
              <a:t>Quickoffice: </a:t>
            </a:r>
            <a:r>
              <a:rPr lang="en" sz="2300" b="0" i="0" u="none" strike="noStrike" cap="none">
                <a:solidFill>
                  <a:schemeClr val="dk2"/>
                </a:solidFill>
                <a:latin typeface="Calibri"/>
                <a:ea typeface="Calibri"/>
                <a:cs typeface="Calibri"/>
                <a:sym typeface="Calibri"/>
              </a:rPr>
              <a:t>Productivity suite for Google Docs and smart devices.</a:t>
            </a:r>
          </a:p>
        </p:txBody>
      </p:sp>
      <p:sp>
        <p:nvSpPr>
          <p:cNvPr id="1363" name="Shape 1363"/>
          <p:cNvSpPr txBox="1">
            <a:spLocks noGrp="1"/>
          </p:cNvSpPr>
          <p:nvPr>
            <p:ph type="title"/>
          </p:nvPr>
        </p:nvSpPr>
        <p:spPr>
          <a:xfrm>
            <a:off x="395287" y="339725"/>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Key Acquisitions</a:t>
            </a:r>
          </a:p>
        </p:txBody>
      </p:sp>
      <p:pic>
        <p:nvPicPr>
          <p:cNvPr id="1364" name="Shape 1364"/>
          <p:cNvPicPr preferRelativeResize="0"/>
          <p:nvPr/>
        </p:nvPicPr>
        <p:blipFill rotWithShape="1">
          <a:blip r:embed="rId3">
            <a:alphaModFix/>
          </a:blip>
          <a:srcRect/>
          <a:stretch/>
        </p:blipFill>
        <p:spPr>
          <a:xfrm>
            <a:off x="3175" y="3448050"/>
            <a:ext cx="1557337" cy="830260"/>
          </a:xfrm>
          <a:prstGeom prst="rect">
            <a:avLst/>
          </a:prstGeom>
          <a:noFill/>
          <a:ln>
            <a:noFill/>
          </a:ln>
        </p:spPr>
      </p:pic>
      <p:pic>
        <p:nvPicPr>
          <p:cNvPr id="1365" name="Shape 1365"/>
          <p:cNvPicPr preferRelativeResize="0"/>
          <p:nvPr/>
        </p:nvPicPr>
        <p:blipFill rotWithShape="1">
          <a:blip r:embed="rId4">
            <a:alphaModFix/>
          </a:blip>
          <a:srcRect/>
          <a:stretch/>
        </p:blipFill>
        <p:spPr>
          <a:xfrm>
            <a:off x="3175" y="1924050"/>
            <a:ext cx="1557337" cy="719135"/>
          </a:xfrm>
          <a:prstGeom prst="rect">
            <a:avLst/>
          </a:prstGeom>
          <a:noFill/>
          <a:ln>
            <a:noFill/>
          </a:ln>
        </p:spPr>
      </p:pic>
      <p:pic>
        <p:nvPicPr>
          <p:cNvPr id="1366" name="Shape 1366"/>
          <p:cNvPicPr preferRelativeResize="0"/>
          <p:nvPr/>
        </p:nvPicPr>
        <p:blipFill rotWithShape="1">
          <a:blip r:embed="rId5">
            <a:alphaModFix/>
          </a:blip>
          <a:srcRect/>
          <a:stretch/>
        </p:blipFill>
        <p:spPr>
          <a:xfrm>
            <a:off x="3175" y="2643185"/>
            <a:ext cx="1557337" cy="844550"/>
          </a:xfrm>
          <a:prstGeom prst="rect">
            <a:avLst/>
          </a:prstGeom>
          <a:noFill/>
          <a:ln>
            <a:noFill/>
          </a:ln>
        </p:spPr>
      </p:pic>
      <p:pic>
        <p:nvPicPr>
          <p:cNvPr id="1367" name="Shape 1367"/>
          <p:cNvPicPr preferRelativeResize="0"/>
          <p:nvPr/>
        </p:nvPicPr>
        <p:blipFill rotWithShape="1">
          <a:blip r:embed="rId6">
            <a:alphaModFix/>
          </a:blip>
          <a:srcRect/>
          <a:stretch/>
        </p:blipFill>
        <p:spPr>
          <a:xfrm>
            <a:off x="0" y="4278312"/>
            <a:ext cx="1560512" cy="863598"/>
          </a:xfrm>
          <a:prstGeom prst="rect">
            <a:avLst/>
          </a:prstGeom>
          <a:noFill/>
          <a:ln>
            <a:noFill/>
          </a:ln>
        </p:spPr>
      </p:pic>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Shape 1372"/>
          <p:cNvSpPr txBox="1">
            <a:spLocks noGrp="1"/>
          </p:cNvSpPr>
          <p:nvPr>
            <p:ph type="body" idx="1"/>
          </p:nvPr>
        </p:nvSpPr>
        <p:spPr>
          <a:xfrm>
            <a:off x="250825" y="1635125"/>
            <a:ext cx="4968875" cy="3384550"/>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1000"/>
              <a:buFont typeface="Noto Sans Symbols"/>
              <a:buChar char="➢"/>
            </a:pPr>
            <a:r>
              <a:rPr lang="en" sz="2300" b="0" i="0" u="none" strike="noStrike" cap="none">
                <a:solidFill>
                  <a:schemeClr val="dk2"/>
                </a:solidFill>
                <a:latin typeface="Calibri"/>
                <a:ea typeface="Calibri"/>
                <a:cs typeface="Calibri"/>
                <a:sym typeface="Calibri"/>
              </a:rPr>
              <a:t>2014: </a:t>
            </a:r>
          </a:p>
          <a:p>
            <a:pPr marL="736600" marR="0" lvl="1" indent="-342899"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Nest: makes various products for the home such as thermostats and smoke alarms ($3.2B)</a:t>
            </a:r>
          </a:p>
          <a:p>
            <a:pPr marL="736600" marR="0" lvl="1" indent="-342899"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Dropcam Inc: ($517M) Help Nest improve smart home products</a:t>
            </a:r>
          </a:p>
          <a:p>
            <a:pPr marL="736600" marR="0" lvl="1" indent="-342899"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Skybox Imaging: satellite imaging company ($478M)</a:t>
            </a:r>
          </a:p>
          <a:p>
            <a:pPr marL="273050" marR="0" lvl="0" indent="-273050" algn="l" rtl="0">
              <a:lnSpc>
                <a:spcPct val="8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2015</a:t>
            </a:r>
          </a:p>
          <a:p>
            <a:pPr marL="736600" marR="0" lvl="1" indent="-342900" algn="l" rtl="0">
              <a:lnSpc>
                <a:spcPct val="8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Bebop Technologies Inc: ($272M) Cloud based platform for enterprise applications </a:t>
            </a:r>
          </a:p>
          <a:p>
            <a:pPr marL="736600" marR="0" lvl="1" indent="-342900" algn="l" rtl="0">
              <a:lnSpc>
                <a:spcPct val="80000"/>
              </a:lnSpc>
              <a:spcBef>
                <a:spcPts val="4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4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p:txBody>
      </p:sp>
      <p:sp>
        <p:nvSpPr>
          <p:cNvPr id="1373" name="Shape 137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Key Acquisitions</a:t>
            </a:r>
          </a:p>
        </p:txBody>
      </p:sp>
      <p:pic>
        <p:nvPicPr>
          <p:cNvPr id="1374" name="Shape 1374"/>
          <p:cNvPicPr preferRelativeResize="0"/>
          <p:nvPr/>
        </p:nvPicPr>
        <p:blipFill rotWithShape="1">
          <a:blip r:embed="rId3">
            <a:alphaModFix/>
          </a:blip>
          <a:srcRect l="3188" t="20587" r="3162"/>
          <a:stretch/>
        </p:blipFill>
        <p:spPr>
          <a:xfrm>
            <a:off x="5105400" y="2038350"/>
            <a:ext cx="4038599" cy="3105150"/>
          </a:xfrm>
          <a:prstGeom prst="rect">
            <a:avLst/>
          </a:prstGeom>
          <a:noFill/>
          <a:ln>
            <a:noFill/>
          </a:ln>
        </p:spPr>
      </p:pic>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Shape 137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 American multinational conglomerate created in 2015 as the parent company of Google and several other companies</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Headed by Google's co-founders, Larry Page and Sergey Brin</a:t>
            </a:r>
          </a:p>
        </p:txBody>
      </p:sp>
      <p:sp>
        <p:nvSpPr>
          <p:cNvPr id="1380" name="Shape 138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Alphabet Inc. and Google</a:t>
            </a:r>
          </a:p>
        </p:txBody>
      </p:sp>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Shape 1385"/>
          <p:cNvSpPr txBox="1">
            <a:spLocks noGrp="1"/>
          </p:cNvSpPr>
          <p:nvPr>
            <p:ph type="body" idx="1"/>
          </p:nvPr>
        </p:nvSpPr>
        <p:spPr>
          <a:xfrm>
            <a:off x="684212" y="1635125"/>
            <a:ext cx="7407274" cy="3241673"/>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CEO of Alphabet Inc. </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CEO of Google (2011-2015)</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President, Products (2001-2011)</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Co-Founder (1998)</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Education:</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dirty="0">
                <a:solidFill>
                  <a:schemeClr val="dk2"/>
                </a:solidFill>
                <a:latin typeface="Calibri"/>
                <a:ea typeface="Calibri"/>
                <a:cs typeface="Calibri"/>
                <a:sym typeface="Calibri"/>
              </a:rPr>
              <a:t>Michigan University – (B) Engineering</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dirty="0">
                <a:solidFill>
                  <a:schemeClr val="dk2"/>
                </a:solidFill>
                <a:latin typeface="Calibri"/>
                <a:ea typeface="Calibri"/>
                <a:cs typeface="Calibri"/>
                <a:sym typeface="Calibri"/>
              </a:rPr>
              <a:t>Stanford – (M) Computer Science</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dirty="0">
                <a:solidFill>
                  <a:schemeClr val="dk2"/>
                </a:solidFill>
                <a:latin typeface="Calibri"/>
                <a:ea typeface="Calibri"/>
                <a:cs typeface="Calibri"/>
                <a:sym typeface="Calibri"/>
              </a:rPr>
              <a:t>Stanford – (PhD) Dropped Out</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Met Sergey at Stanford during the PhD program</a:t>
            </a:r>
          </a:p>
          <a:p>
            <a:pPr marL="273050" marR="0" lvl="0" indent="-273050" algn="l" rtl="0">
              <a:lnSpc>
                <a:spcPct val="100000"/>
              </a:lnSpc>
              <a:spcBef>
                <a:spcPts val="400"/>
              </a:spcBef>
              <a:spcAft>
                <a:spcPts val="0"/>
              </a:spcAft>
              <a:buClr>
                <a:schemeClr val="accent1"/>
              </a:buClr>
              <a:buSzPct val="25000"/>
              <a:buFont typeface="Noto Sans Symbols"/>
              <a:buNone/>
            </a:pPr>
            <a:endParaRPr sz="2000" b="0" i="0" u="none" strike="noStrike" cap="none" dirty="0">
              <a:solidFill>
                <a:schemeClr val="dk2"/>
              </a:solidFill>
              <a:latin typeface="Calibri"/>
              <a:ea typeface="Calibri"/>
              <a:cs typeface="Calibri"/>
              <a:sym typeface="Calibri"/>
            </a:endParaRPr>
          </a:p>
        </p:txBody>
      </p:sp>
      <p:sp>
        <p:nvSpPr>
          <p:cNvPr id="1386" name="Shape 138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Larry Page</a:t>
            </a:r>
          </a:p>
        </p:txBody>
      </p:sp>
      <p:pic>
        <p:nvPicPr>
          <p:cNvPr id="1387" name="Shape 1387"/>
          <p:cNvPicPr preferRelativeResize="0"/>
          <p:nvPr/>
        </p:nvPicPr>
        <p:blipFill rotWithShape="1">
          <a:blip r:embed="rId3">
            <a:alphaModFix/>
          </a:blip>
          <a:srcRect/>
          <a:stretch/>
        </p:blipFill>
        <p:spPr>
          <a:xfrm>
            <a:off x="4787900" y="2024060"/>
            <a:ext cx="4352924" cy="2158999"/>
          </a:xfrm>
          <a:prstGeom prst="rect">
            <a:avLst/>
          </a:prstGeom>
          <a:noFill/>
          <a:ln>
            <a:noFill/>
          </a:ln>
        </p:spPr>
      </p:pic>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1392" name="Shape 1392"/>
          <p:cNvPicPr preferRelativeResize="0">
            <a:picLocks noGrp="1"/>
          </p:cNvPicPr>
          <p:nvPr>
            <p:ph type="body" idx="1"/>
          </p:nvPr>
        </p:nvPicPr>
        <p:blipFill rotWithShape="1">
          <a:blip r:embed="rId3">
            <a:alphaModFix/>
          </a:blip>
          <a:srcRect/>
          <a:stretch/>
        </p:blipFill>
        <p:spPr>
          <a:xfrm>
            <a:off x="4356100" y="2211385"/>
            <a:ext cx="4575175" cy="2697161"/>
          </a:xfrm>
          <a:prstGeom prst="rect">
            <a:avLst/>
          </a:prstGeom>
          <a:noFill/>
          <a:ln>
            <a:noFill/>
          </a:ln>
        </p:spPr>
      </p:pic>
      <p:sp>
        <p:nvSpPr>
          <p:cNvPr id="1393" name="Shape 139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New CEO Sundar Pichai</a:t>
            </a:r>
          </a:p>
        </p:txBody>
      </p:sp>
      <p:sp>
        <p:nvSpPr>
          <p:cNvPr id="1394" name="Shape 1394"/>
          <p:cNvSpPr txBox="1"/>
          <p:nvPr/>
        </p:nvSpPr>
        <p:spPr>
          <a:xfrm>
            <a:off x="21770" y="1581151"/>
            <a:ext cx="4321629" cy="356235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100000"/>
              <a:buFont typeface="Noto Sans Symbols"/>
              <a:buChar char="➢"/>
            </a:pPr>
            <a:r>
              <a:rPr lang="en" sz="2400" b="0" i="0" u="none" strike="noStrike" cap="none" dirty="0">
                <a:solidFill>
                  <a:schemeClr val="bg2">
                    <a:lumMod val="75000"/>
                  </a:schemeClr>
                </a:solidFill>
                <a:latin typeface="Calibri" pitchFamily="34" charset="0"/>
                <a:ea typeface="Calibri"/>
                <a:cs typeface="Calibri" pitchFamily="34" charset="0"/>
                <a:sym typeface="Calibri"/>
              </a:rPr>
              <a:t>CEO of Google – August </a:t>
            </a:r>
            <a:r>
              <a:rPr lang="en" sz="2400" b="0" i="0" u="none" strike="noStrike" cap="none" dirty="0" smtClean="0">
                <a:solidFill>
                  <a:schemeClr val="bg2">
                    <a:lumMod val="75000"/>
                  </a:schemeClr>
                </a:solidFill>
                <a:latin typeface="Calibri" pitchFamily="34" charset="0"/>
                <a:ea typeface="Calibri"/>
                <a:cs typeface="Calibri" pitchFamily="34" charset="0"/>
                <a:sym typeface="Calibri"/>
              </a:rPr>
              <a:t>2015</a:t>
            </a:r>
          </a:p>
          <a:p>
            <a:pPr marR="0" lvl="0" algn="l" rtl="0">
              <a:lnSpc>
                <a:spcPct val="100000"/>
              </a:lnSpc>
              <a:spcBef>
                <a:spcPts val="0"/>
              </a:spcBef>
              <a:spcAft>
                <a:spcPts val="0"/>
              </a:spcAft>
              <a:buClr>
                <a:schemeClr val="accent1"/>
              </a:buClr>
              <a:buSzPct val="100000"/>
            </a:pPr>
            <a:endParaRPr lang="en" sz="2400" b="0" i="0" u="none" strike="noStrike" cap="none" dirty="0">
              <a:solidFill>
                <a:schemeClr val="bg2">
                  <a:lumMod val="75000"/>
                </a:schemeClr>
              </a:solidFill>
              <a:latin typeface="Calibri" pitchFamily="34" charset="0"/>
              <a:ea typeface="Calibri"/>
              <a:cs typeface="Calibri" pitchFamily="34" charset="0"/>
              <a:sym typeface="Calibri"/>
            </a:endParaRPr>
          </a:p>
          <a:p>
            <a:pPr marL="342900" marR="0" lvl="0" indent="-342900" algn="l" rtl="0">
              <a:lnSpc>
                <a:spcPct val="100000"/>
              </a:lnSpc>
              <a:spcBef>
                <a:spcPts val="300"/>
              </a:spcBef>
              <a:spcAft>
                <a:spcPts val="0"/>
              </a:spcAft>
              <a:buClr>
                <a:schemeClr val="accent1"/>
              </a:buClr>
              <a:buSzPct val="100000"/>
              <a:buFont typeface="Noto Sans Symbols"/>
              <a:buChar char="➢"/>
            </a:pPr>
            <a:r>
              <a:rPr lang="en" sz="2000" b="0" i="0" u="none" strike="noStrike" cap="none" dirty="0">
                <a:solidFill>
                  <a:schemeClr val="bg2">
                    <a:lumMod val="75000"/>
                  </a:schemeClr>
                </a:solidFill>
                <a:latin typeface="Calibri" pitchFamily="34" charset="0"/>
                <a:ea typeface="Calibri"/>
                <a:cs typeface="Calibri" pitchFamily="34" charset="0"/>
                <a:sym typeface="Calibri"/>
              </a:rPr>
              <a:t>Born in Chennai, Tamil Nadu, India</a:t>
            </a:r>
          </a:p>
          <a:p>
            <a:pPr marL="342900" marR="0" lvl="0" indent="-342900" algn="l" rtl="0">
              <a:lnSpc>
                <a:spcPct val="100000"/>
              </a:lnSpc>
              <a:spcBef>
                <a:spcPts val="300"/>
              </a:spcBef>
              <a:spcAft>
                <a:spcPts val="0"/>
              </a:spcAft>
              <a:buClr>
                <a:schemeClr val="accent1"/>
              </a:buClr>
              <a:buSzPct val="100000"/>
              <a:buFont typeface="Noto Sans Symbols"/>
              <a:buChar char="➢"/>
            </a:pPr>
            <a:r>
              <a:rPr lang="en" sz="2000" b="0" i="0" u="none" strike="noStrike" cap="none" dirty="0">
                <a:solidFill>
                  <a:schemeClr val="bg2">
                    <a:lumMod val="75000"/>
                  </a:schemeClr>
                </a:solidFill>
                <a:latin typeface="Calibri" pitchFamily="34" charset="0"/>
                <a:ea typeface="Calibri"/>
                <a:cs typeface="Calibri" pitchFamily="34" charset="0"/>
                <a:sym typeface="Calibri"/>
              </a:rPr>
              <a:t>Joined Google in </a:t>
            </a:r>
            <a:r>
              <a:rPr lang="en" sz="2000" b="0" i="0" u="none" strike="noStrike" cap="none" dirty="0" smtClean="0">
                <a:solidFill>
                  <a:schemeClr val="bg2">
                    <a:lumMod val="75000"/>
                  </a:schemeClr>
                </a:solidFill>
                <a:latin typeface="Calibri" pitchFamily="34" charset="0"/>
                <a:ea typeface="Calibri"/>
                <a:cs typeface="Calibri" pitchFamily="34" charset="0"/>
                <a:sym typeface="Calibri"/>
              </a:rPr>
              <a:t>2004</a:t>
            </a:r>
            <a:endParaRPr lang="en" sz="2000" dirty="0">
              <a:solidFill>
                <a:schemeClr val="bg2">
                  <a:lumMod val="75000"/>
                </a:schemeClr>
              </a:solidFill>
              <a:latin typeface="Calibri" pitchFamily="34" charset="0"/>
              <a:ea typeface="Calibri"/>
              <a:cs typeface="Calibri" pitchFamily="34" charset="0"/>
              <a:sym typeface="Calibri"/>
            </a:endParaRPr>
          </a:p>
          <a:p>
            <a:pPr marL="342900" lvl="0" indent="-342900">
              <a:spcBef>
                <a:spcPts val="300"/>
              </a:spcBef>
              <a:buClr>
                <a:schemeClr val="accent1"/>
              </a:buClr>
              <a:buSzPct val="100000"/>
              <a:buFont typeface="Noto Sans Symbols"/>
              <a:buChar char="➢"/>
            </a:pPr>
            <a:r>
              <a:rPr lang="en-US" sz="2000" dirty="0">
                <a:solidFill>
                  <a:schemeClr val="bg2">
                    <a:lumMod val="75000"/>
                  </a:schemeClr>
                </a:solidFill>
                <a:latin typeface="Calibri" pitchFamily="34" charset="0"/>
                <a:cs typeface="Calibri" pitchFamily="34" charset="0"/>
              </a:rPr>
              <a:t>Wharton School of the University of </a:t>
            </a:r>
            <a:r>
              <a:rPr lang="en-US" sz="2000" dirty="0" smtClean="0">
                <a:solidFill>
                  <a:schemeClr val="bg2">
                    <a:lumMod val="75000"/>
                  </a:schemeClr>
                </a:solidFill>
                <a:latin typeface="Calibri" pitchFamily="34" charset="0"/>
                <a:cs typeface="Calibri" pitchFamily="34" charset="0"/>
              </a:rPr>
              <a:t>Pennsylvania</a:t>
            </a:r>
          </a:p>
          <a:p>
            <a:pPr marL="342900" lvl="0" indent="-342900">
              <a:spcBef>
                <a:spcPts val="300"/>
              </a:spcBef>
              <a:buClr>
                <a:schemeClr val="accent1"/>
              </a:buClr>
              <a:buSzPct val="100000"/>
              <a:buFont typeface="Noto Sans Symbols"/>
              <a:buChar char="➢"/>
            </a:pPr>
            <a:r>
              <a:rPr lang="en-US" sz="2000" dirty="0" smtClean="0">
                <a:solidFill>
                  <a:schemeClr val="bg2">
                    <a:lumMod val="75000"/>
                  </a:schemeClr>
                </a:solidFill>
                <a:latin typeface="Calibri" pitchFamily="34" charset="0"/>
                <a:cs typeface="Calibri" pitchFamily="34" charset="0"/>
              </a:rPr>
              <a:t>Stanford University</a:t>
            </a:r>
          </a:p>
          <a:p>
            <a:pPr marL="342900" lvl="0" indent="-342900">
              <a:spcBef>
                <a:spcPts val="300"/>
              </a:spcBef>
              <a:buClr>
                <a:schemeClr val="accent1"/>
              </a:buClr>
              <a:buSzPct val="100000"/>
              <a:buFont typeface="Noto Sans Symbols"/>
              <a:buChar char="➢"/>
            </a:pPr>
            <a:r>
              <a:rPr lang="en-US" sz="2000" dirty="0" smtClean="0">
                <a:solidFill>
                  <a:schemeClr val="bg2">
                    <a:lumMod val="75000"/>
                  </a:schemeClr>
                </a:solidFill>
                <a:latin typeface="Calibri" pitchFamily="34" charset="0"/>
                <a:cs typeface="Calibri" pitchFamily="34" charset="0"/>
              </a:rPr>
              <a:t>Indian </a:t>
            </a:r>
            <a:r>
              <a:rPr lang="en-US" sz="2000" dirty="0">
                <a:solidFill>
                  <a:schemeClr val="bg2">
                    <a:lumMod val="75000"/>
                  </a:schemeClr>
                </a:solidFill>
                <a:latin typeface="Calibri" pitchFamily="34" charset="0"/>
                <a:cs typeface="Calibri" pitchFamily="34" charset="0"/>
              </a:rPr>
              <a:t>Institute of Technology </a:t>
            </a:r>
            <a:r>
              <a:rPr lang="en-US" sz="2000" dirty="0" err="1">
                <a:solidFill>
                  <a:schemeClr val="bg2">
                    <a:lumMod val="75000"/>
                  </a:schemeClr>
                </a:solidFill>
                <a:latin typeface="Calibri" pitchFamily="34" charset="0"/>
                <a:cs typeface="Calibri" pitchFamily="34" charset="0"/>
              </a:rPr>
              <a:t>Kharagpur</a:t>
            </a:r>
            <a:r>
              <a:rPr lang="en-US" sz="2000" dirty="0">
                <a:latin typeface="Calibri" pitchFamily="34" charset="0"/>
                <a:cs typeface="Calibri" pitchFamily="34" charset="0"/>
              </a:rPr>
              <a:t/>
            </a:r>
            <a:br>
              <a:rPr lang="en-US" sz="2000" dirty="0">
                <a:latin typeface="Calibri" pitchFamily="34" charset="0"/>
                <a:cs typeface="Calibri" pitchFamily="34" charset="0"/>
              </a:rPr>
            </a:br>
            <a:endParaRPr lang="en" sz="2000" b="0" i="0" u="none" strike="noStrike" cap="none" dirty="0">
              <a:solidFill>
                <a:schemeClr val="dk2"/>
              </a:solidFill>
              <a:latin typeface="Calibri" pitchFamily="34" charset="0"/>
              <a:ea typeface="Calibri"/>
              <a:cs typeface="Calibri" pitchFamily="34" charset="0"/>
              <a:sym typeface="Calibri"/>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Internet Use: Regional Overview</a:t>
            </a:r>
          </a:p>
        </p:txBody>
      </p:sp>
      <p:pic>
        <p:nvPicPr>
          <p:cNvPr id="314" name="Shape 314"/>
          <p:cNvPicPr preferRelativeResize="0">
            <a:picLocks noGrp="1"/>
          </p:cNvPicPr>
          <p:nvPr>
            <p:ph type="body" idx="1"/>
          </p:nvPr>
        </p:nvPicPr>
        <p:blipFill rotWithShape="1">
          <a:blip r:embed="rId3">
            <a:alphaModFix/>
          </a:blip>
          <a:srcRect/>
          <a:stretch/>
        </p:blipFill>
        <p:spPr>
          <a:xfrm>
            <a:off x="-12700" y="0"/>
            <a:ext cx="9156698" cy="5143499"/>
          </a:xfrm>
          <a:prstGeom prst="rect">
            <a:avLst/>
          </a:prstGeom>
          <a:noFill/>
          <a:ln>
            <a:noFill/>
          </a:ln>
        </p:spPr>
      </p:pic>
    </p:spTree>
  </p:cSld>
  <p:clrMapOvr>
    <a:masterClrMapping/>
  </p:clrMapOvr>
  <p:transition spd="slow">
    <p:cu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Shape 1399"/>
          <p:cNvSpPr txBox="1">
            <a:spLocks noGrp="1"/>
          </p:cNvSpPr>
          <p:nvPr>
            <p:ph type="body" idx="1"/>
          </p:nvPr>
        </p:nvSpPr>
        <p:spPr>
          <a:xfrm>
            <a:off x="395287" y="1563687"/>
            <a:ext cx="5472110" cy="3025773"/>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President of Alphabet Inc </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President of Technology at Google</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2001 to 2011</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Co-Founder (1998)</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Education:</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University of Maryland – (B) Mathematics and Computer Sciences</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Stanford – (M) Computer Science</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Stanford – (PhD) Dropped Out</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Met Larry at Stanford during the PhD program</a:t>
            </a:r>
          </a:p>
          <a:p>
            <a:pPr marL="273050" marR="0" lvl="0" indent="-273050" algn="l" rtl="0">
              <a:lnSpc>
                <a:spcPct val="100000"/>
              </a:lnSpc>
              <a:spcBef>
                <a:spcPts val="6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4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p:txBody>
      </p:sp>
      <p:sp>
        <p:nvSpPr>
          <p:cNvPr id="1400" name="Shape 140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Sergey Brin</a:t>
            </a:r>
          </a:p>
        </p:txBody>
      </p:sp>
      <p:pic>
        <p:nvPicPr>
          <p:cNvPr id="1401" name="Shape 1401"/>
          <p:cNvPicPr preferRelativeResize="0"/>
          <p:nvPr/>
        </p:nvPicPr>
        <p:blipFill rotWithShape="1">
          <a:blip r:embed="rId3">
            <a:alphaModFix/>
          </a:blip>
          <a:srcRect/>
          <a:stretch/>
        </p:blipFill>
        <p:spPr>
          <a:xfrm>
            <a:off x="5867400" y="2033585"/>
            <a:ext cx="3086098" cy="2914649"/>
          </a:xfrm>
          <a:prstGeom prst="rect">
            <a:avLst/>
          </a:prstGeom>
          <a:noFill/>
          <a:ln>
            <a:noFill/>
          </a:ln>
        </p:spPr>
      </p:pic>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Shape 1406"/>
          <p:cNvSpPr txBox="1">
            <a:spLocks noGrp="1"/>
          </p:cNvSpPr>
          <p:nvPr>
            <p:ph type="body" idx="1"/>
          </p:nvPr>
        </p:nvSpPr>
        <p:spPr>
          <a:xfrm>
            <a:off x="133350" y="1347787"/>
            <a:ext cx="5807075"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Executive Chairman of Alphabet Inc.</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Executive Chairman, Board of Directors</a:t>
            </a:r>
          </a:p>
          <a:p>
            <a:pPr marL="633412" marR="0" lvl="1" indent="-35401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Since 2011</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CEO, Google (2001-2011)</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CEO, Novell (1997-2001)</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CTO, Sun Microsystems (1983-1997)</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Education:</a:t>
            </a:r>
          </a:p>
          <a:p>
            <a:pPr marL="633412" marR="0" lvl="1" indent="-35401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Princeton– (B) Engineering</a:t>
            </a:r>
          </a:p>
          <a:p>
            <a:pPr marL="633412" marR="0" lvl="1" indent="-35401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University of California – (M) Computer Science</a:t>
            </a:r>
          </a:p>
          <a:p>
            <a:pPr marL="633412" marR="0" lvl="1" indent="-35401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University of California – (PhD) Computer Science</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Member of Obama’s Council of Science and Technology</a:t>
            </a:r>
          </a:p>
        </p:txBody>
      </p:sp>
      <p:sp>
        <p:nvSpPr>
          <p:cNvPr id="1407" name="Shape 140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Eric Schmidt</a:t>
            </a:r>
          </a:p>
        </p:txBody>
      </p:sp>
      <p:pic>
        <p:nvPicPr>
          <p:cNvPr id="1408" name="Shape 1408"/>
          <p:cNvPicPr preferRelativeResize="0"/>
          <p:nvPr/>
        </p:nvPicPr>
        <p:blipFill rotWithShape="1">
          <a:blip r:embed="rId3">
            <a:alphaModFix/>
          </a:blip>
          <a:srcRect/>
          <a:stretch/>
        </p:blipFill>
        <p:spPr>
          <a:xfrm>
            <a:off x="5940425" y="2224085"/>
            <a:ext cx="3203575" cy="2919411"/>
          </a:xfrm>
          <a:prstGeom prst="rect">
            <a:avLst/>
          </a:prstGeom>
          <a:noFill/>
          <a:ln>
            <a:noFill/>
          </a:ln>
        </p:spPr>
      </p:pic>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body" idx="1"/>
          </p:nvPr>
        </p:nvSpPr>
        <p:spPr>
          <a:xfrm>
            <a:off x="468312" y="1492250"/>
            <a:ext cx="6048374"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Senior VP, Corporate Development and Chief Legal officer</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Since 2002</a:t>
            </a:r>
          </a:p>
          <a:p>
            <a:pPr marL="273050" marR="0" lvl="0" indent="-273050" algn="l" rtl="0">
              <a:lnSpc>
                <a:spcPct val="100000"/>
              </a:lnSpc>
              <a:spcBef>
                <a:spcPts val="3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Helped Larry Page and Sergey Brin incorporate the company, and secure its initial rounds of financing</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Responsible for company’s business development (Investments and M&amp;A)</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Education:</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Santa Clara University– (B) History</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Stanford– (JD) Law</a:t>
            </a:r>
          </a:p>
          <a:p>
            <a:pPr marL="576262" marR="0" lvl="1" indent="-296862"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University of California – (PhD) Computer Science</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Serves on Board of Directors of Uber Technologies</a:t>
            </a:r>
          </a:p>
        </p:txBody>
      </p:sp>
      <p:sp>
        <p:nvSpPr>
          <p:cNvPr id="1414" name="Shape 141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David C. Drummond</a:t>
            </a:r>
          </a:p>
        </p:txBody>
      </p:sp>
      <p:pic>
        <p:nvPicPr>
          <p:cNvPr id="1415" name="Shape 1415"/>
          <p:cNvPicPr preferRelativeResize="0"/>
          <p:nvPr/>
        </p:nvPicPr>
        <p:blipFill rotWithShape="1">
          <a:blip r:embed="rId3">
            <a:alphaModFix/>
          </a:blip>
          <a:srcRect/>
          <a:stretch/>
        </p:blipFill>
        <p:spPr>
          <a:xfrm>
            <a:off x="6084887" y="2084385"/>
            <a:ext cx="3059110" cy="3059110"/>
          </a:xfrm>
          <a:prstGeom prst="rect">
            <a:avLst/>
          </a:prstGeom>
          <a:noFill/>
          <a:ln>
            <a:noFill/>
          </a:ln>
        </p:spPr>
      </p:pic>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Shape 1420"/>
          <p:cNvSpPr txBox="1">
            <a:spLocks noGrp="1"/>
          </p:cNvSpPr>
          <p:nvPr>
            <p:ph type="body" idx="1"/>
          </p:nvPr>
        </p:nvSpPr>
        <p:spPr>
          <a:xfrm>
            <a:off x="871537" y="1577975"/>
            <a:ext cx="2476500" cy="250190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Android mobile OS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Blogger</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Chrome Browser </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Chrome OS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Chromecast</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Flight Explorer </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Gmail</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Ads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Blog Search</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Books</a:t>
            </a:r>
          </a:p>
        </p:txBody>
      </p:sp>
      <p:sp>
        <p:nvSpPr>
          <p:cNvPr id="1421" name="Shape 142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Products and Services</a:t>
            </a:r>
          </a:p>
        </p:txBody>
      </p:sp>
      <p:sp>
        <p:nvSpPr>
          <p:cNvPr id="1422" name="Shape 1422"/>
          <p:cNvSpPr txBox="1"/>
          <p:nvPr/>
        </p:nvSpPr>
        <p:spPr>
          <a:xfrm>
            <a:off x="3492500" y="1577975"/>
            <a:ext cx="2303461" cy="250190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Calendar</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Docs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Drive</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Earth</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Finance</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Image</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Maps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News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Photos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Play</a:t>
            </a:r>
          </a:p>
        </p:txBody>
      </p:sp>
      <p:sp>
        <p:nvSpPr>
          <p:cNvPr id="1423" name="Shape 1423"/>
          <p:cNvSpPr txBox="1"/>
          <p:nvPr/>
        </p:nvSpPr>
        <p:spPr>
          <a:xfrm>
            <a:off x="5940425" y="1577975"/>
            <a:ext cx="225901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Scholar</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TV</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Ventures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 Wallet</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Google+</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Hangouts</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Patent Search</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Translate</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Web Search</a:t>
            </a:r>
          </a:p>
          <a:p>
            <a:pPr marL="273050" marR="0" lvl="0" indent="-273050" algn="l" rtl="0">
              <a:lnSpc>
                <a:spcPct val="100000"/>
              </a:lnSpc>
              <a:spcBef>
                <a:spcPts val="400"/>
              </a:spcBef>
              <a:spcAft>
                <a:spcPts val="0"/>
              </a:spcAft>
              <a:buClr>
                <a:schemeClr val="accent2"/>
              </a:buClr>
              <a:buSzPct val="100000"/>
              <a:buFont typeface="Noto Sans Symbols"/>
              <a:buChar char="➢"/>
            </a:pPr>
            <a:r>
              <a:rPr lang="en" sz="1800" b="0" i="0" u="none" strike="noStrike" cap="none">
                <a:solidFill>
                  <a:schemeClr val="dk2"/>
                </a:solidFill>
                <a:latin typeface="Calibri"/>
                <a:ea typeface="Calibri"/>
                <a:cs typeface="Calibri"/>
                <a:sym typeface="Calibri"/>
              </a:rPr>
              <a:t>YouTube</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Shape 1428"/>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429" name="Shape 142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Revenue Growth</a:t>
            </a:r>
          </a:p>
        </p:txBody>
      </p:sp>
      <p:pic>
        <p:nvPicPr>
          <p:cNvPr id="1430" name="Shape 1430"/>
          <p:cNvPicPr preferRelativeResize="0"/>
          <p:nvPr/>
        </p:nvPicPr>
        <p:blipFill rotWithShape="1">
          <a:blip r:embed="rId3">
            <a:alphaModFix/>
          </a:blip>
          <a:srcRect b="13940"/>
          <a:stretch/>
        </p:blipFill>
        <p:spPr>
          <a:xfrm>
            <a:off x="0" y="1131887"/>
            <a:ext cx="9144000" cy="4011610"/>
          </a:xfrm>
          <a:prstGeom prst="rect">
            <a:avLst/>
          </a:prstGeom>
          <a:noFill/>
          <a:ln>
            <a:noFill/>
          </a:ln>
        </p:spPr>
      </p:pic>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Shape 143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Revenue by Geography- 10K</a:t>
            </a:r>
          </a:p>
        </p:txBody>
      </p:sp>
      <p:pic>
        <p:nvPicPr>
          <p:cNvPr id="1436" name="Shape 1436"/>
          <p:cNvPicPr preferRelativeResize="0"/>
          <p:nvPr/>
        </p:nvPicPr>
        <p:blipFill rotWithShape="1">
          <a:blip r:embed="rId3">
            <a:alphaModFix/>
          </a:blip>
          <a:srcRect/>
          <a:stretch/>
        </p:blipFill>
        <p:spPr>
          <a:xfrm>
            <a:off x="395287" y="2284410"/>
            <a:ext cx="8450262" cy="1925637"/>
          </a:xfrm>
          <a:prstGeom prst="rect">
            <a:avLst/>
          </a:prstGeom>
          <a:noFill/>
          <a:ln>
            <a:noFill/>
          </a:ln>
        </p:spPr>
      </p:pic>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Shape 144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442" name="Shape 144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Revenue by Source- 10K</a:t>
            </a:r>
          </a:p>
        </p:txBody>
      </p:sp>
      <p:pic>
        <p:nvPicPr>
          <p:cNvPr id="1443" name="Shape 1443"/>
          <p:cNvPicPr preferRelativeResize="0"/>
          <p:nvPr/>
        </p:nvPicPr>
        <p:blipFill rotWithShape="1">
          <a:blip r:embed="rId3">
            <a:alphaModFix/>
          </a:blip>
          <a:srcRect/>
          <a:stretch/>
        </p:blipFill>
        <p:spPr>
          <a:xfrm>
            <a:off x="0" y="1276350"/>
            <a:ext cx="9144000" cy="3867148"/>
          </a:xfrm>
          <a:prstGeom prst="rect">
            <a:avLst/>
          </a:prstGeom>
          <a:noFill/>
          <a:ln>
            <a:noFill/>
          </a:ln>
        </p:spPr>
      </p:pic>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pic>
        <p:nvPicPr>
          <p:cNvPr id="1448" name="Shape 1448"/>
          <p:cNvPicPr preferRelativeResize="0">
            <a:picLocks noGrp="1"/>
          </p:cNvPicPr>
          <p:nvPr>
            <p:ph type="body" idx="1"/>
          </p:nvPr>
        </p:nvPicPr>
        <p:blipFill rotWithShape="1">
          <a:blip r:embed="rId3">
            <a:alphaModFix/>
          </a:blip>
          <a:srcRect/>
          <a:stretch/>
        </p:blipFill>
        <p:spPr>
          <a:xfrm>
            <a:off x="0" y="1143000"/>
            <a:ext cx="9144000" cy="4000500"/>
          </a:xfrm>
          <a:prstGeom prst="rect">
            <a:avLst/>
          </a:prstGeom>
          <a:noFill/>
          <a:ln>
            <a:noFill/>
          </a:ln>
        </p:spPr>
      </p:pic>
      <p:sp>
        <p:nvSpPr>
          <p:cNvPr id="1449" name="Shape 144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Market Share</a:t>
            </a:r>
          </a:p>
        </p:txBody>
      </p:sp>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Shape 1454"/>
          <p:cNvSpPr txBox="1">
            <a:spLocks noGrp="1"/>
          </p:cNvSpPr>
          <p:nvPr>
            <p:ph type="body" idx="1"/>
          </p:nvPr>
        </p:nvSpPr>
        <p:spPr>
          <a:xfrm>
            <a:off x="323850" y="1779585"/>
            <a:ext cx="8351835" cy="336391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800" b="1" baseline="30000" dirty="0" smtClean="0">
                <a:latin typeface="Calibri"/>
                <a:ea typeface="Calibri"/>
                <a:cs typeface="Calibri"/>
                <a:sym typeface="Calibri"/>
              </a:rPr>
              <a:t>Foc</a:t>
            </a:r>
            <a:r>
              <a:rPr lang="en" sz="2800" b="1" i="0" u="none" strike="noStrike" cap="none" baseline="30000" dirty="0" smtClean="0">
                <a:solidFill>
                  <a:schemeClr val="dk2"/>
                </a:solidFill>
                <a:latin typeface="Calibri"/>
                <a:ea typeface="Calibri"/>
                <a:cs typeface="Calibri"/>
                <a:sym typeface="Calibri"/>
              </a:rPr>
              <a:t>used </a:t>
            </a:r>
            <a:r>
              <a:rPr lang="en" sz="2800" b="1" i="0" u="none" strike="noStrike" cap="none" baseline="30000" dirty="0">
                <a:solidFill>
                  <a:schemeClr val="dk2"/>
                </a:solidFill>
                <a:latin typeface="Calibri"/>
                <a:ea typeface="Calibri"/>
                <a:cs typeface="Calibri"/>
                <a:sym typeface="Calibri"/>
              </a:rPr>
              <a:t>on improving the ways people connect with </a:t>
            </a:r>
            <a:r>
              <a:rPr lang="en" sz="2800" b="1" i="0" u="none" strike="noStrike" cap="none" baseline="30000" dirty="0" smtClean="0">
                <a:solidFill>
                  <a:schemeClr val="dk2"/>
                </a:solidFill>
                <a:latin typeface="Calibri"/>
                <a:ea typeface="Calibri"/>
                <a:cs typeface="Calibri"/>
                <a:sym typeface="Calibri"/>
              </a:rPr>
              <a:t>information</a:t>
            </a:r>
            <a:endParaRPr lang="en" sz="2800" b="1" baseline="30000" dirty="0">
              <a:latin typeface="Calibri"/>
              <a:ea typeface="Calibri"/>
              <a:cs typeface="Calibri"/>
              <a:sym typeface="Calibri"/>
            </a:endParaRPr>
          </a:p>
          <a:p>
            <a:pPr marL="0" marR="0" lvl="0" indent="0" algn="l" rtl="0">
              <a:lnSpc>
                <a:spcPct val="100000"/>
              </a:lnSpc>
              <a:spcBef>
                <a:spcPts val="0"/>
              </a:spcBef>
              <a:spcAft>
                <a:spcPts val="0"/>
              </a:spcAft>
              <a:buClr>
                <a:schemeClr val="accent1"/>
              </a:buClr>
              <a:buSzPct val="100000"/>
              <a:buNone/>
            </a:pPr>
            <a:endParaRPr lang="en" sz="2800" b="1" i="0" u="none" strike="noStrike" cap="none" baseline="30000" dirty="0">
              <a:solidFill>
                <a:schemeClr val="dk2"/>
              </a:solidFill>
              <a:latin typeface="Calibri"/>
              <a:ea typeface="Calibri"/>
              <a:cs typeface="Calibri"/>
              <a:sym typeface="Calibri"/>
            </a:endParaRP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1" i="0" u="none" strike="noStrike" cap="none" baseline="30000" dirty="0">
                <a:solidFill>
                  <a:schemeClr val="dk2"/>
                </a:solidFill>
                <a:latin typeface="Calibri"/>
                <a:ea typeface="Calibri"/>
                <a:cs typeface="Calibri"/>
                <a:sym typeface="Calibri"/>
              </a:rPr>
              <a:t>Their mission is to organize the world’s information and make it universally accessible and useful. </a:t>
            </a:r>
            <a:endParaRPr lang="en" sz="2800" b="1" i="0" u="none" strike="noStrike" cap="none" baseline="30000" dirty="0" smtClean="0">
              <a:solidFill>
                <a:schemeClr val="dk2"/>
              </a:solidFill>
              <a:latin typeface="Calibri"/>
              <a:ea typeface="Calibri"/>
              <a:cs typeface="Calibri"/>
              <a:sym typeface="Calibri"/>
            </a:endParaRP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aseline="30000" dirty="0" smtClean="0">
                <a:latin typeface="Calibri"/>
                <a:ea typeface="Calibri"/>
                <a:cs typeface="Calibri"/>
                <a:sym typeface="Calibri"/>
              </a:rPr>
              <a:t>I</a:t>
            </a:r>
            <a:r>
              <a:rPr lang="en" sz="2800" b="0" i="0" u="none" strike="noStrike" cap="none" baseline="30000" dirty="0" smtClean="0">
                <a:solidFill>
                  <a:schemeClr val="dk2"/>
                </a:solidFill>
                <a:latin typeface="Calibri"/>
                <a:ea typeface="Calibri"/>
                <a:cs typeface="Calibri"/>
                <a:sym typeface="Calibri"/>
              </a:rPr>
              <a:t>nnovations </a:t>
            </a:r>
            <a:r>
              <a:rPr lang="en" sz="2800" b="0" i="0" u="none" strike="noStrike" cap="none" baseline="30000" dirty="0">
                <a:solidFill>
                  <a:schemeClr val="dk2"/>
                </a:solidFill>
                <a:latin typeface="Calibri"/>
                <a:ea typeface="Calibri"/>
                <a:cs typeface="Calibri"/>
                <a:sym typeface="Calibri"/>
              </a:rPr>
              <a:t>in </a:t>
            </a:r>
            <a:r>
              <a:rPr lang="en" sz="2800" b="1" i="0" u="none" strike="noStrike" cap="none" baseline="30000" dirty="0">
                <a:solidFill>
                  <a:schemeClr val="dk2"/>
                </a:solidFill>
                <a:latin typeface="Calibri"/>
                <a:ea typeface="Calibri"/>
                <a:cs typeface="Calibri"/>
                <a:sym typeface="Calibri"/>
              </a:rPr>
              <a:t>web search </a:t>
            </a:r>
            <a:r>
              <a:rPr lang="en" sz="2800" b="0" i="0" u="none" strike="noStrike" cap="none" baseline="30000" dirty="0">
                <a:solidFill>
                  <a:schemeClr val="dk2"/>
                </a:solidFill>
                <a:latin typeface="Calibri"/>
                <a:ea typeface="Calibri"/>
                <a:cs typeface="Calibri"/>
                <a:sym typeface="Calibri"/>
              </a:rPr>
              <a:t>and </a:t>
            </a:r>
            <a:r>
              <a:rPr lang="en" sz="2800" b="1" i="0" u="none" strike="noStrike" cap="none" baseline="30000" dirty="0">
                <a:solidFill>
                  <a:schemeClr val="dk2"/>
                </a:solidFill>
                <a:latin typeface="Calibri"/>
                <a:ea typeface="Calibri"/>
                <a:cs typeface="Calibri"/>
                <a:sym typeface="Calibri"/>
              </a:rPr>
              <a:t>advertising </a:t>
            </a:r>
            <a:r>
              <a:rPr lang="en" sz="2800" b="0" i="0" u="none" strike="noStrike" cap="none" baseline="30000" dirty="0">
                <a:solidFill>
                  <a:schemeClr val="dk2"/>
                </a:solidFill>
                <a:latin typeface="Calibri"/>
                <a:ea typeface="Calibri"/>
                <a:cs typeface="Calibri"/>
                <a:sym typeface="Calibri"/>
              </a:rPr>
              <a:t>have made their website a top internet property and their brand one of the most recognized in the </a:t>
            </a:r>
            <a:r>
              <a:rPr lang="en" sz="2800" b="0" i="0" u="none" strike="noStrike" cap="none" baseline="30000" dirty="0" smtClean="0">
                <a:solidFill>
                  <a:schemeClr val="dk2"/>
                </a:solidFill>
                <a:latin typeface="Calibri"/>
                <a:ea typeface="Calibri"/>
                <a:cs typeface="Calibri"/>
                <a:sym typeface="Calibri"/>
              </a:rPr>
              <a:t>world.</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0" i="0" u="none" strike="noStrike" cap="none" baseline="30000" dirty="0" smtClean="0">
                <a:solidFill>
                  <a:schemeClr val="dk2"/>
                </a:solidFill>
                <a:latin typeface="Calibri"/>
                <a:ea typeface="Calibri"/>
                <a:cs typeface="Calibri"/>
                <a:sym typeface="Calibri"/>
              </a:rPr>
              <a:t>Revenues </a:t>
            </a:r>
            <a:r>
              <a:rPr lang="en" sz="2800" b="0" i="0" u="none" strike="noStrike" cap="none" baseline="30000" dirty="0">
                <a:solidFill>
                  <a:schemeClr val="dk2"/>
                </a:solidFill>
                <a:latin typeface="Calibri"/>
                <a:ea typeface="Calibri"/>
                <a:cs typeface="Calibri"/>
                <a:sym typeface="Calibri"/>
              </a:rPr>
              <a:t>primarily by delivering relevant, cost-effective </a:t>
            </a:r>
            <a:r>
              <a:rPr lang="en" sz="2800" b="1" i="0" u="none" strike="noStrike" cap="none" baseline="30000" dirty="0">
                <a:solidFill>
                  <a:schemeClr val="dk2"/>
                </a:solidFill>
                <a:latin typeface="Calibri"/>
                <a:ea typeface="Calibri"/>
                <a:cs typeface="Calibri"/>
                <a:sym typeface="Calibri"/>
              </a:rPr>
              <a:t>online </a:t>
            </a:r>
            <a:r>
              <a:rPr lang="en" sz="2800" b="1" i="0" u="none" strike="noStrike" cap="none" baseline="30000" dirty="0" smtClean="0">
                <a:solidFill>
                  <a:schemeClr val="dk2"/>
                </a:solidFill>
                <a:latin typeface="Calibri"/>
                <a:ea typeface="Calibri"/>
                <a:cs typeface="Calibri"/>
                <a:sym typeface="Calibri"/>
              </a:rPr>
              <a:t>advertising</a:t>
            </a:r>
            <a:r>
              <a:rPr lang="en" sz="2800" b="0" i="0" u="none" strike="noStrike" cap="none" baseline="30000" dirty="0" smtClean="0">
                <a:solidFill>
                  <a:schemeClr val="dk2"/>
                </a:solidFill>
                <a:latin typeface="Calibri"/>
                <a:ea typeface="Calibri"/>
                <a:cs typeface="Calibri"/>
                <a:sym typeface="Calibri"/>
              </a:rPr>
              <a:t>.</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0" i="0" u="none" strike="noStrike" cap="none" baseline="30000" dirty="0" smtClean="0">
                <a:solidFill>
                  <a:schemeClr val="dk2"/>
                </a:solidFill>
                <a:latin typeface="Calibri"/>
                <a:ea typeface="Calibri"/>
                <a:cs typeface="Calibri"/>
                <a:sym typeface="Calibri"/>
              </a:rPr>
              <a:t>Google’s </a:t>
            </a:r>
            <a:r>
              <a:rPr lang="en" sz="2800" b="1" i="0" u="none" strike="noStrike" cap="none" baseline="30000" dirty="0">
                <a:solidFill>
                  <a:schemeClr val="dk2"/>
                </a:solidFill>
                <a:latin typeface="Calibri"/>
                <a:ea typeface="Calibri"/>
                <a:cs typeface="Calibri"/>
                <a:sym typeface="Calibri"/>
              </a:rPr>
              <a:t>AdWords </a:t>
            </a:r>
            <a:r>
              <a:rPr lang="en" sz="2800" b="0" i="0" u="none" strike="noStrike" cap="none" baseline="30000" dirty="0">
                <a:solidFill>
                  <a:schemeClr val="dk2"/>
                </a:solidFill>
                <a:latin typeface="Calibri"/>
                <a:ea typeface="Calibri"/>
                <a:cs typeface="Calibri"/>
                <a:sym typeface="Calibri"/>
              </a:rPr>
              <a:t>program and </a:t>
            </a:r>
            <a:r>
              <a:rPr lang="en" sz="2800" b="1" i="0" u="none" strike="noStrike" cap="none" baseline="30000" dirty="0">
                <a:solidFill>
                  <a:schemeClr val="dk2"/>
                </a:solidFill>
                <a:latin typeface="Calibri"/>
                <a:ea typeface="Calibri"/>
                <a:cs typeface="Calibri"/>
                <a:sym typeface="Calibri"/>
              </a:rPr>
              <a:t>AdSense</a:t>
            </a:r>
            <a:r>
              <a:rPr lang="en" sz="2800" b="0" i="0" u="none" strike="noStrike" cap="none" baseline="30000" dirty="0">
                <a:solidFill>
                  <a:schemeClr val="dk2"/>
                </a:solidFill>
                <a:latin typeface="Calibri"/>
                <a:ea typeface="Calibri"/>
                <a:cs typeface="Calibri"/>
                <a:sym typeface="Calibri"/>
              </a:rPr>
              <a:t> program to promote their products and services with </a:t>
            </a:r>
            <a:r>
              <a:rPr lang="en" sz="2800" b="0" i="0" u="none" strike="noStrike" cap="none" baseline="30000" dirty="0" smtClean="0">
                <a:solidFill>
                  <a:schemeClr val="dk2"/>
                </a:solidFill>
                <a:latin typeface="Calibri"/>
                <a:ea typeface="Calibri"/>
                <a:cs typeface="Calibri"/>
                <a:sym typeface="Calibri"/>
              </a:rPr>
              <a:t>advertising</a:t>
            </a:r>
            <a:endParaRPr lang="en" sz="2800" b="0" i="0" u="none" strike="noStrike" cap="none" baseline="30000" dirty="0">
              <a:solidFill>
                <a:schemeClr val="dk2"/>
              </a:solidFill>
              <a:latin typeface="Calibri"/>
              <a:ea typeface="Calibri"/>
              <a:cs typeface="Calibri"/>
              <a:sym typeface="Calibri"/>
            </a:endParaRPr>
          </a:p>
        </p:txBody>
      </p:sp>
      <p:sp>
        <p:nvSpPr>
          <p:cNvPr id="1455" name="Shape 145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Company Overview</a:t>
            </a:r>
          </a:p>
        </p:txBody>
      </p:sp>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Shape 1460"/>
          <p:cNvSpPr txBox="1">
            <a:spLocks noGrp="1"/>
          </p:cNvSpPr>
          <p:nvPr>
            <p:ph type="body" idx="1"/>
          </p:nvPr>
        </p:nvSpPr>
        <p:spPr>
          <a:xfrm>
            <a:off x="323850" y="1419225"/>
            <a:ext cx="8496299" cy="2589212"/>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Advertisers create ads to show alongside Google search results</a:t>
            </a:r>
          </a:p>
          <a:p>
            <a:pPr marL="273050" marR="0" lvl="0" indent="-273050" algn="l" rtl="0">
              <a:lnSpc>
                <a:spcPct val="80000"/>
              </a:lnSpc>
              <a:spcBef>
                <a:spcPts val="2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Advertisers “bid” in an auction to have their ads displayed alongside certain specific keywords</a:t>
            </a:r>
          </a:p>
          <a:p>
            <a:pPr marL="800100" marR="0" lvl="1" indent="-342900" algn="l" rtl="0">
              <a:lnSpc>
                <a:spcPct val="80000"/>
              </a:lnSpc>
              <a:spcBef>
                <a:spcPts val="2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Pay per click</a:t>
            </a:r>
          </a:p>
          <a:p>
            <a:pPr marL="800100" marR="0" lvl="1" indent="-342900" algn="l" rtl="0">
              <a:lnSpc>
                <a:spcPct val="80000"/>
              </a:lnSpc>
              <a:spcBef>
                <a:spcPts val="2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Cost-per-thousand</a:t>
            </a:r>
          </a:p>
          <a:p>
            <a:pPr marL="273050" marR="0" lvl="0" indent="-273050" algn="l" rtl="0">
              <a:lnSpc>
                <a:spcPct val="80000"/>
              </a:lnSpc>
              <a:spcBef>
                <a:spcPts val="400"/>
              </a:spcBef>
              <a:spcAft>
                <a:spcPts val="0"/>
              </a:spcAft>
              <a:buClr>
                <a:schemeClr val="accent1"/>
              </a:buClr>
              <a:buSzPct val="102000"/>
              <a:buFont typeface="Noto Sans Symbols"/>
              <a:buChar char="➢"/>
            </a:pPr>
            <a:r>
              <a:rPr lang="en" sz="2400" b="0" i="0" u="none" strike="noStrike" cap="none">
                <a:solidFill>
                  <a:schemeClr val="dk2"/>
                </a:solidFill>
                <a:latin typeface="Calibri"/>
                <a:ea typeface="Calibri"/>
                <a:cs typeface="Calibri"/>
                <a:sym typeface="Calibri"/>
              </a:rPr>
              <a:t>Advertisers create ads to show alongside Google search results</a:t>
            </a:r>
          </a:p>
          <a:p>
            <a:pPr marL="800100" marR="0" lvl="1" indent="-342900" algn="l" rtl="0">
              <a:lnSpc>
                <a:spcPct val="80000"/>
              </a:lnSpc>
              <a:spcBef>
                <a:spcPts val="300"/>
              </a:spcBef>
              <a:spcAft>
                <a:spcPts val="0"/>
              </a:spcAft>
              <a:buClr>
                <a:schemeClr val="accent1"/>
              </a:buClr>
              <a:buSzPct val="97999"/>
              <a:buFont typeface="Noto Sans Symbols"/>
              <a:buChar char="❑"/>
            </a:pPr>
            <a:r>
              <a:rPr lang="en" sz="1800" b="0" i="0" u="none" strike="noStrike" cap="none">
                <a:solidFill>
                  <a:schemeClr val="dk2"/>
                </a:solidFill>
                <a:latin typeface="Calibri"/>
                <a:ea typeface="Calibri"/>
                <a:cs typeface="Calibri"/>
                <a:sym typeface="Calibri"/>
              </a:rPr>
              <a:t>Consists of 1 headline, 25 characters</a:t>
            </a:r>
          </a:p>
          <a:p>
            <a:pPr marL="800100" marR="0" lvl="1" indent="-342900" algn="l" rtl="0">
              <a:lnSpc>
                <a:spcPct val="80000"/>
              </a:lnSpc>
              <a:spcBef>
                <a:spcPts val="300"/>
              </a:spcBef>
              <a:spcAft>
                <a:spcPts val="0"/>
              </a:spcAft>
              <a:buClr>
                <a:schemeClr val="accent1"/>
              </a:buClr>
              <a:buSzPct val="97999"/>
              <a:buFont typeface="Noto Sans Symbols"/>
              <a:buChar char="❑"/>
            </a:pPr>
            <a:r>
              <a:rPr lang="en" sz="1800" b="0" i="0" u="none" strike="noStrike" cap="none">
                <a:solidFill>
                  <a:schemeClr val="dk2"/>
                </a:solidFill>
                <a:latin typeface="Calibri"/>
                <a:ea typeface="Calibri"/>
                <a:cs typeface="Calibri"/>
                <a:sym typeface="Calibri"/>
              </a:rPr>
              <a:t>2 text lines, 35 characters each</a:t>
            </a:r>
          </a:p>
          <a:p>
            <a:pPr marL="273050" marR="0" lvl="0" indent="-273050" algn="l" rtl="0">
              <a:lnSpc>
                <a:spcPct val="80000"/>
              </a:lnSpc>
              <a:spcBef>
                <a:spcPts val="400"/>
              </a:spcBef>
              <a:spcAft>
                <a:spcPts val="0"/>
              </a:spcAft>
              <a:buClr>
                <a:schemeClr val="accent1"/>
              </a:buClr>
              <a:buSzPct val="102000"/>
              <a:buFont typeface="Noto Sans Symbols"/>
              <a:buChar char="➢"/>
            </a:pPr>
            <a:r>
              <a:rPr lang="en" sz="2400" b="0" i="0" u="none" strike="noStrike" cap="none">
                <a:solidFill>
                  <a:schemeClr val="dk2"/>
                </a:solidFill>
                <a:latin typeface="Calibri"/>
                <a:ea typeface="Calibri"/>
                <a:cs typeface="Calibri"/>
                <a:sym typeface="Calibri"/>
              </a:rPr>
              <a:t>Advertisers may bid on certain specific keywords to have their ads displayed alongside</a:t>
            </a:r>
          </a:p>
          <a:p>
            <a:pPr marL="800100" marR="0" lvl="1" indent="-342900" algn="l" rtl="0">
              <a:lnSpc>
                <a:spcPct val="80000"/>
              </a:lnSpc>
              <a:spcBef>
                <a:spcPts val="300"/>
              </a:spcBef>
              <a:spcAft>
                <a:spcPts val="0"/>
              </a:spcAft>
              <a:buClr>
                <a:schemeClr val="accent1"/>
              </a:buClr>
              <a:buSzPct val="97999"/>
              <a:buFont typeface="Noto Sans Symbols"/>
              <a:buChar char="❑"/>
            </a:pPr>
            <a:r>
              <a:rPr lang="en" sz="1800" b="0" i="0" u="none" strike="noStrike" cap="none">
                <a:solidFill>
                  <a:schemeClr val="dk2"/>
                </a:solidFill>
                <a:latin typeface="Calibri"/>
                <a:ea typeface="Calibri"/>
                <a:cs typeface="Calibri"/>
                <a:sym typeface="Calibri"/>
              </a:rPr>
              <a:t>Cost-per-impression (CPM)</a:t>
            </a:r>
          </a:p>
          <a:p>
            <a:pPr marL="800100" marR="0" lvl="1" indent="-342900" algn="l" rtl="0">
              <a:lnSpc>
                <a:spcPct val="80000"/>
              </a:lnSpc>
              <a:spcBef>
                <a:spcPts val="300"/>
              </a:spcBef>
              <a:spcAft>
                <a:spcPts val="0"/>
              </a:spcAft>
              <a:buClr>
                <a:schemeClr val="accent1"/>
              </a:buClr>
              <a:buSzPct val="97999"/>
              <a:buFont typeface="Noto Sans Symbols"/>
              <a:buChar char="❑"/>
            </a:pPr>
            <a:r>
              <a:rPr lang="en" sz="1800" b="0" i="0" u="none" strike="noStrike" cap="none">
                <a:solidFill>
                  <a:schemeClr val="dk2"/>
                </a:solidFill>
                <a:latin typeface="Calibri"/>
                <a:ea typeface="Calibri"/>
                <a:cs typeface="Calibri"/>
                <a:sym typeface="Calibri"/>
              </a:rPr>
              <a:t>Cost-per-click (CPC)</a:t>
            </a:r>
          </a:p>
          <a:p>
            <a:pPr marL="800100" marR="0" lvl="1" indent="-342900" algn="l" rtl="0">
              <a:lnSpc>
                <a:spcPct val="80000"/>
              </a:lnSpc>
              <a:spcBef>
                <a:spcPts val="200"/>
              </a:spcBef>
              <a:spcAft>
                <a:spcPts val="0"/>
              </a:spcAft>
              <a:buClr>
                <a:schemeClr val="accent1"/>
              </a:buClr>
              <a:buSzPct val="25000"/>
              <a:buFont typeface="Noto Sans Symbols"/>
              <a:buNone/>
            </a:pPr>
            <a:endParaRPr sz="14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280"/>
              </a:spcBef>
              <a:spcAft>
                <a:spcPts val="0"/>
              </a:spcAft>
              <a:buClr>
                <a:schemeClr val="accent1"/>
              </a:buClr>
              <a:buSzPct val="25000"/>
              <a:buFont typeface="Noto Sans Symbols"/>
              <a:buNone/>
            </a:pPr>
            <a:endParaRPr sz="1400" b="0" i="0" u="none" strike="noStrike" cap="none">
              <a:solidFill>
                <a:schemeClr val="dk2"/>
              </a:solidFill>
              <a:latin typeface="Calibri"/>
              <a:ea typeface="Calibri"/>
              <a:cs typeface="Calibri"/>
              <a:sym typeface="Calibri"/>
            </a:endParaRPr>
          </a:p>
        </p:txBody>
      </p:sp>
      <p:sp>
        <p:nvSpPr>
          <p:cNvPr id="1461" name="Shape 146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AdWords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Share of Web Traffic by Device</a:t>
            </a:r>
          </a:p>
        </p:txBody>
      </p:sp>
      <p:pic>
        <p:nvPicPr>
          <p:cNvPr id="320" name="Shape 320"/>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Shape 1466"/>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467" name="Shape 146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AdWords</a:t>
            </a:r>
          </a:p>
        </p:txBody>
      </p:sp>
      <p:pic>
        <p:nvPicPr>
          <p:cNvPr id="1468" name="Shape 1468"/>
          <p:cNvPicPr preferRelativeResize="0"/>
          <p:nvPr/>
        </p:nvPicPr>
        <p:blipFill rotWithShape="1">
          <a:blip r:embed="rId3">
            <a:alphaModFix/>
          </a:blip>
          <a:srcRect/>
          <a:stretch/>
        </p:blipFill>
        <p:spPr>
          <a:xfrm>
            <a:off x="0" y="1276350"/>
            <a:ext cx="8958261" cy="3867148"/>
          </a:xfrm>
          <a:prstGeom prst="rect">
            <a:avLst/>
          </a:prstGeom>
          <a:noFill/>
          <a:ln>
            <a:noFill/>
          </a:ln>
        </p:spPr>
      </p:pic>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Shape 1473"/>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474" name="Shape 147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Maps Ads</a:t>
            </a:r>
          </a:p>
        </p:txBody>
      </p:sp>
      <p:pic>
        <p:nvPicPr>
          <p:cNvPr id="1475" name="Shape 1475"/>
          <p:cNvPicPr preferRelativeResize="0"/>
          <p:nvPr/>
        </p:nvPicPr>
        <p:blipFill rotWithShape="1">
          <a:blip r:embed="rId3">
            <a:alphaModFix/>
          </a:blip>
          <a:srcRect/>
          <a:stretch/>
        </p:blipFill>
        <p:spPr>
          <a:xfrm>
            <a:off x="0" y="1222375"/>
            <a:ext cx="9144000" cy="3921123"/>
          </a:xfrm>
          <a:prstGeom prst="rect">
            <a:avLst/>
          </a:prstGeom>
          <a:noFill/>
          <a:ln>
            <a:noFill/>
          </a:ln>
        </p:spPr>
      </p:pic>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Shape 148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Google partnerships with publishers within Google Network Members, who sell the ad space of their websites</a:t>
            </a:r>
          </a:p>
          <a:p>
            <a:pPr marL="273050" marR="0" lvl="0" indent="-273050" algn="l" rtl="0">
              <a:lnSpc>
                <a:spcPct val="90000"/>
              </a:lnSpc>
              <a:spcBef>
                <a:spcPts val="4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Ads are shown on publishers’ websites in terms of relevancy to their products</a:t>
            </a:r>
          </a:p>
          <a:p>
            <a:pPr marL="273050" marR="0" lvl="0" indent="-273050" algn="l" rtl="0">
              <a:lnSpc>
                <a:spcPct val="90000"/>
              </a:lnSpc>
              <a:spcBef>
                <a:spcPts val="4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Google shares profits with the website publishers</a:t>
            </a:r>
          </a:p>
          <a:p>
            <a:pPr marL="7350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Per click</a:t>
            </a:r>
          </a:p>
          <a:p>
            <a:pPr marL="7350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Per impression</a:t>
            </a:r>
          </a:p>
          <a:p>
            <a:pPr marL="273050" marR="0" lvl="0" indent="-273050" algn="l" rtl="0">
              <a:lnSpc>
                <a:spcPct val="90000"/>
              </a:lnSpc>
              <a:spcBef>
                <a:spcPts val="60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
        <p:nvSpPr>
          <p:cNvPr id="1481" name="Shape 148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Adsense</a:t>
            </a:r>
          </a:p>
        </p:txBody>
      </p:sp>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827087" y="1203325"/>
            <a:ext cx="7408862" cy="258762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 sz="4900" b="0" i="0" u="none" strike="noStrike" cap="none">
                <a:solidFill>
                  <a:schemeClr val="dk2"/>
                </a:solidFill>
                <a:latin typeface="Calibri"/>
                <a:ea typeface="Calibri"/>
                <a:cs typeface="Calibri"/>
                <a:sym typeface="Calibri"/>
              </a:rPr>
              <a:t>Features:</a:t>
            </a:r>
          </a:p>
          <a:p>
            <a:pPr marL="0" marR="0" lvl="0" indent="0" algn="l" rtl="0">
              <a:lnSpc>
                <a:spcPct val="90000"/>
              </a:lnSpc>
              <a:spcBef>
                <a:spcPts val="500"/>
              </a:spcBef>
              <a:spcAft>
                <a:spcPts val="0"/>
              </a:spcAft>
              <a:buClr>
                <a:schemeClr val="accent1"/>
              </a:buClr>
              <a:buSzPct val="98999"/>
              <a:buFont typeface="Noto Sans Symbols"/>
              <a:buChar char="➢"/>
            </a:pPr>
            <a:r>
              <a:rPr lang="en" sz="2900" b="0" i="0" u="none" strike="noStrike" cap="none">
                <a:solidFill>
                  <a:schemeClr val="dk2"/>
                </a:solidFill>
                <a:latin typeface="Calibri"/>
                <a:ea typeface="Calibri"/>
                <a:cs typeface="Calibri"/>
                <a:sym typeface="Calibri"/>
              </a:rPr>
              <a:t>First online email service with one gigabyte of storage</a:t>
            </a:r>
          </a:p>
          <a:p>
            <a:pPr marL="0" marR="0" lvl="0" indent="0" algn="l" rtl="0">
              <a:lnSpc>
                <a:spcPct val="90000"/>
              </a:lnSpc>
              <a:spcBef>
                <a:spcPts val="500"/>
              </a:spcBef>
              <a:spcAft>
                <a:spcPts val="0"/>
              </a:spcAft>
              <a:buClr>
                <a:schemeClr val="accent1"/>
              </a:buClr>
              <a:buSzPct val="98999"/>
              <a:buFont typeface="Noto Sans Symbols"/>
              <a:buChar char="➢"/>
            </a:pPr>
            <a:r>
              <a:rPr lang="en" sz="2900" b="0" i="0" u="none" strike="noStrike" cap="none">
                <a:solidFill>
                  <a:schemeClr val="dk2"/>
                </a:solidFill>
                <a:latin typeface="Calibri"/>
                <a:ea typeface="Calibri"/>
                <a:cs typeface="Calibri"/>
                <a:sym typeface="Calibri"/>
              </a:rPr>
              <a:t>First to keep emails from the same conversation together in one thread, similar to an Internet forum.</a:t>
            </a:r>
          </a:p>
          <a:p>
            <a:pPr marL="0" marR="0" lvl="0" indent="0" algn="l" rtl="0">
              <a:lnSpc>
                <a:spcPct val="90000"/>
              </a:lnSpc>
              <a:spcBef>
                <a:spcPts val="500"/>
              </a:spcBef>
              <a:spcAft>
                <a:spcPts val="0"/>
              </a:spcAft>
              <a:buClr>
                <a:schemeClr val="accent1"/>
              </a:buClr>
              <a:buSzPct val="98999"/>
              <a:buFont typeface="Noto Sans Symbols"/>
              <a:buChar char="➢"/>
            </a:pPr>
            <a:r>
              <a:rPr lang="en" sz="2900" b="0" i="0" u="none" strike="noStrike" cap="none">
                <a:solidFill>
                  <a:schemeClr val="dk2"/>
                </a:solidFill>
                <a:latin typeface="Calibri"/>
                <a:ea typeface="Calibri"/>
                <a:cs typeface="Calibri"/>
                <a:sym typeface="Calibri"/>
              </a:rPr>
              <a:t>Interactive webpages without having to refresh browser</a:t>
            </a:r>
          </a:p>
          <a:p>
            <a:pPr marL="273050" marR="0" lvl="0" indent="-273050" algn="l" rtl="0">
              <a:lnSpc>
                <a:spcPct val="100000"/>
              </a:lnSpc>
              <a:spcBef>
                <a:spcPts val="580"/>
              </a:spcBef>
              <a:spcAft>
                <a:spcPts val="0"/>
              </a:spcAft>
              <a:buClr>
                <a:schemeClr val="accent1"/>
              </a:buClr>
              <a:buSzPct val="25000"/>
              <a:buFont typeface="Noto Sans Symbols"/>
              <a:buNone/>
            </a:pPr>
            <a:endParaRPr sz="2900" b="0" i="0" u="none" strike="noStrike" cap="none">
              <a:solidFill>
                <a:schemeClr val="dk2"/>
              </a:solidFill>
              <a:latin typeface="Calibri"/>
              <a:ea typeface="Calibri"/>
              <a:cs typeface="Calibri"/>
              <a:sym typeface="Calibri"/>
            </a:endParaRPr>
          </a:p>
        </p:txBody>
      </p:sp>
      <p:sp>
        <p:nvSpPr>
          <p:cNvPr id="1487" name="Shape 148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Gmail</a:t>
            </a:r>
          </a:p>
        </p:txBody>
      </p:sp>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493" name="Shape 149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Gmail Ads</a:t>
            </a:r>
          </a:p>
        </p:txBody>
      </p:sp>
      <p:pic>
        <p:nvPicPr>
          <p:cNvPr id="1494" name="Shape 1494"/>
          <p:cNvPicPr preferRelativeResize="0"/>
          <p:nvPr/>
        </p:nvPicPr>
        <p:blipFill rotWithShape="1">
          <a:blip r:embed="rId3">
            <a:alphaModFix/>
          </a:blip>
          <a:srcRect/>
          <a:stretch/>
        </p:blipFill>
        <p:spPr>
          <a:xfrm>
            <a:off x="0" y="1203325"/>
            <a:ext cx="9144000" cy="3940175"/>
          </a:xfrm>
          <a:prstGeom prst="rect">
            <a:avLst/>
          </a:prstGeom>
          <a:noFill/>
          <a:ln>
            <a:noFill/>
          </a:ln>
        </p:spPr>
      </p:pic>
    </p:spTree>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500" name="Shape 150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Finance Ads</a:t>
            </a:r>
          </a:p>
        </p:txBody>
      </p:sp>
      <p:pic>
        <p:nvPicPr>
          <p:cNvPr id="1501" name="Shape 1501"/>
          <p:cNvPicPr preferRelativeResize="0"/>
          <p:nvPr/>
        </p:nvPicPr>
        <p:blipFill rotWithShape="1">
          <a:blip r:embed="rId3">
            <a:alphaModFix/>
          </a:blip>
          <a:srcRect/>
          <a:stretch/>
        </p:blipFill>
        <p:spPr>
          <a:xfrm>
            <a:off x="0" y="1200150"/>
            <a:ext cx="9144000" cy="3867148"/>
          </a:xfrm>
          <a:prstGeom prst="rect">
            <a:avLst/>
          </a:prstGeom>
          <a:noFill/>
          <a:ln>
            <a:noFill/>
          </a:ln>
        </p:spPr>
      </p:pic>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Shape 1506"/>
          <p:cNvSpPr txBox="1">
            <a:spLocks noGrp="1"/>
          </p:cNvSpPr>
          <p:nvPr>
            <p:ph type="body" idx="1"/>
          </p:nvPr>
        </p:nvSpPr>
        <p:spPr>
          <a:xfrm>
            <a:off x="533400" y="1809750"/>
            <a:ext cx="67484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The biggest video site in the world</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Increasing mobile user base</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Google has established partnerships with content companies to aid in monetizing video in the mobile space</a:t>
            </a:r>
          </a:p>
        </p:txBody>
      </p:sp>
      <p:sp>
        <p:nvSpPr>
          <p:cNvPr id="1507" name="Shape 150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YouTube</a:t>
            </a:r>
          </a:p>
        </p:txBody>
      </p:sp>
      <p:pic>
        <p:nvPicPr>
          <p:cNvPr id="1508" name="Shape 1508"/>
          <p:cNvPicPr preferRelativeResize="0"/>
          <p:nvPr/>
        </p:nvPicPr>
        <p:blipFill rotWithShape="1">
          <a:blip r:embed="rId3">
            <a:alphaModFix/>
          </a:blip>
          <a:srcRect/>
          <a:stretch/>
        </p:blipFill>
        <p:spPr>
          <a:xfrm>
            <a:off x="6272683" y="3562350"/>
            <a:ext cx="2498724" cy="135096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pic>
        <p:nvPicPr>
          <p:cNvPr id="1513" name="Shape 1513"/>
          <p:cNvPicPr preferRelativeResize="0">
            <a:picLocks noGrp="1"/>
          </p:cNvPicPr>
          <p:nvPr>
            <p:ph type="body" idx="1"/>
          </p:nvPr>
        </p:nvPicPr>
        <p:blipFill rotWithShape="1">
          <a:blip r:embed="rId3">
            <a:alphaModFix/>
          </a:blip>
          <a:srcRect/>
          <a:stretch/>
        </p:blipFill>
        <p:spPr>
          <a:xfrm>
            <a:off x="0" y="987425"/>
            <a:ext cx="9144000" cy="4156075"/>
          </a:xfrm>
          <a:prstGeom prst="rect">
            <a:avLst/>
          </a:prstGeom>
          <a:noFill/>
          <a:ln>
            <a:noFill/>
          </a:ln>
        </p:spPr>
      </p:pic>
      <p:sp>
        <p:nvSpPr>
          <p:cNvPr id="1514" name="Shape 1514"/>
          <p:cNvSpPr txBox="1">
            <a:spLocks noGrp="1"/>
          </p:cNvSpPr>
          <p:nvPr>
            <p:ph type="title"/>
          </p:nvPr>
        </p:nvSpPr>
        <p:spPr>
          <a:xfrm>
            <a:off x="468312" y="339725"/>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Usage Penetration of YouTube</a:t>
            </a:r>
            <a:br>
              <a:rPr lang="en" sz="3900" b="0" i="0" u="none" strike="noStrike" cap="none">
                <a:solidFill>
                  <a:srgbClr val="FFFFFF"/>
                </a:solidFill>
                <a:latin typeface="Calibri"/>
                <a:ea typeface="Calibri"/>
                <a:cs typeface="Calibri"/>
                <a:sym typeface="Calibri"/>
              </a:rPr>
            </a:br>
            <a:endParaRPr lang="en" sz="3900" b="0" i="0" u="none" strike="noStrike" cap="none">
              <a:solidFill>
                <a:srgbClr val="FFFFFF"/>
              </a:solidFill>
              <a:latin typeface="Calibri"/>
              <a:ea typeface="Calibri"/>
              <a:cs typeface="Calibri"/>
              <a:sym typeface="Calibri"/>
            </a:endParaRPr>
          </a:p>
        </p:txBody>
      </p:sp>
    </p:spTree>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747712" marR="0" lvl="1" indent="-468312" algn="l" rtl="0">
              <a:lnSpc>
                <a:spcPct val="90000"/>
              </a:lnSpc>
              <a:spcBef>
                <a:spcPts val="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The beginning of wearable technology</a:t>
            </a:r>
          </a:p>
          <a:p>
            <a:pPr marL="747712" marR="0" lvl="1" indent="-468312"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Searches the web</a:t>
            </a:r>
          </a:p>
          <a:p>
            <a:pPr marL="747712" marR="0" lvl="1" indent="-468312"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Records videos</a:t>
            </a:r>
          </a:p>
          <a:p>
            <a:pPr marL="747712" marR="0" lvl="1" indent="-468312"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GPS navigation</a:t>
            </a:r>
          </a:p>
          <a:p>
            <a:pPr marL="747712" marR="0" lvl="1" indent="-468312"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MP3</a:t>
            </a:r>
          </a:p>
        </p:txBody>
      </p:sp>
      <p:sp>
        <p:nvSpPr>
          <p:cNvPr id="1520" name="Shape 152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Glass</a:t>
            </a:r>
          </a:p>
        </p:txBody>
      </p:sp>
    </p:spTree>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387350" marR="0" lvl="0" indent="-387350" algn="l" rtl="0">
              <a:lnSpc>
                <a:spcPct val="90000"/>
              </a:lnSpc>
              <a:spcBef>
                <a:spcPts val="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Social Network like Facebook</a:t>
            </a:r>
          </a:p>
          <a:p>
            <a:pPr marL="387350" marR="0" lvl="0" indent="-387350"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Integrated to Google owned platforms such as YouTube</a:t>
            </a:r>
          </a:p>
          <a:p>
            <a:pPr marL="387350" marR="0" lvl="0" indent="-387350"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Google Hangout</a:t>
            </a:r>
          </a:p>
          <a:p>
            <a:pPr marL="387350" marR="0" lvl="0" indent="-387350"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An OS designed for touch screen devices</a:t>
            </a:r>
          </a:p>
          <a:p>
            <a:pPr marL="747712" marR="0" lvl="1" indent="-468312"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Nexus, HTC One, Galaxy, Xperia Z</a:t>
            </a:r>
          </a:p>
          <a:p>
            <a:pPr marL="387350" marR="0" lvl="0" indent="-387350"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Opened sourced</a:t>
            </a:r>
          </a:p>
          <a:p>
            <a:pPr marL="387350" marR="0" lvl="0" indent="-387350"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300 Million users worldwide</a:t>
            </a:r>
          </a:p>
        </p:txBody>
      </p:sp>
      <p:sp>
        <p:nvSpPr>
          <p:cNvPr id="1526" name="Shape 152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a:t>
            </a:r>
          </a:p>
        </p:txBody>
      </p:sp>
      <p:pic>
        <p:nvPicPr>
          <p:cNvPr id="1527" name="Shape 1527"/>
          <p:cNvPicPr preferRelativeResize="0"/>
          <p:nvPr/>
        </p:nvPicPr>
        <p:blipFill rotWithShape="1">
          <a:blip r:embed="rId3">
            <a:alphaModFix/>
          </a:blip>
          <a:srcRect/>
          <a:stretch/>
        </p:blipFill>
        <p:spPr>
          <a:xfrm>
            <a:off x="6934200" y="2724150"/>
            <a:ext cx="1904999" cy="207009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Industry Overview</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Apple</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Google</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Microsoft</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Conclusion</a:t>
            </a:r>
          </a:p>
        </p:txBody>
      </p:sp>
      <p:sp>
        <p:nvSpPr>
          <p:cNvPr id="197" name="Shape 19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Global Gadgets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Mobile Connections by Device</a:t>
            </a:r>
          </a:p>
        </p:txBody>
      </p:sp>
      <p:pic>
        <p:nvPicPr>
          <p:cNvPr id="326" name="Shape 326"/>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body" idx="1"/>
          </p:nvPr>
        </p:nvSpPr>
        <p:spPr>
          <a:xfrm>
            <a:off x="900112" y="1563687"/>
            <a:ext cx="7407274" cy="2587625"/>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0000"/>
              <a:buFont typeface="Noto Sans Symbols"/>
              <a:buChar char="➢"/>
            </a:pPr>
            <a:r>
              <a:rPr lang="en" sz="2400" b="0" i="0" u="none" strike="noStrike" cap="none">
                <a:solidFill>
                  <a:srgbClr val="0070C0"/>
                </a:solidFill>
                <a:latin typeface="Calibri"/>
                <a:ea typeface="Calibri"/>
                <a:cs typeface="Calibri"/>
                <a:sym typeface="Calibri"/>
              </a:rPr>
              <a:t>Chrome web browser</a:t>
            </a:r>
          </a:p>
          <a:p>
            <a:pPr marL="576262" marR="0" lvl="1" indent="-284162" algn="l" rtl="0">
              <a:lnSpc>
                <a:spcPct val="8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200 million users</a:t>
            </a:r>
          </a:p>
          <a:p>
            <a:pPr marL="576262" marR="0" lvl="1" indent="-284162" algn="l" rtl="0">
              <a:lnSpc>
                <a:spcPct val="8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Chrome Web Store </a:t>
            </a:r>
          </a:p>
          <a:p>
            <a:pPr marL="273050" marR="0" lvl="0" indent="-273050" algn="l" rtl="0">
              <a:lnSpc>
                <a:spcPct val="80000"/>
              </a:lnSpc>
              <a:spcBef>
                <a:spcPts val="500"/>
              </a:spcBef>
              <a:spcAft>
                <a:spcPts val="0"/>
              </a:spcAft>
              <a:buClr>
                <a:schemeClr val="accent1"/>
              </a:buClr>
              <a:buSzPct val="100000"/>
              <a:buFont typeface="Noto Sans Symbols"/>
              <a:buChar char="➢"/>
            </a:pPr>
            <a:r>
              <a:rPr lang="en" sz="2400" b="0" i="0" u="none" strike="noStrike" cap="none">
                <a:solidFill>
                  <a:srgbClr val="0070C0"/>
                </a:solidFill>
                <a:latin typeface="Calibri"/>
                <a:ea typeface="Calibri"/>
                <a:cs typeface="Calibri"/>
                <a:sym typeface="Calibri"/>
              </a:rPr>
              <a:t>Chrome OS</a:t>
            </a:r>
          </a:p>
          <a:p>
            <a:pPr marL="576262" marR="0" lvl="1" indent="-284162" algn="l" rtl="0">
              <a:lnSpc>
                <a:spcPct val="8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Open Source Software(Free)</a:t>
            </a:r>
          </a:p>
          <a:p>
            <a:pPr marL="576262" marR="0" lvl="1" indent="-284162" algn="l" rtl="0">
              <a:lnSpc>
                <a:spcPct val="8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Profits come from:</a:t>
            </a:r>
          </a:p>
          <a:p>
            <a:pPr marL="576262" marR="0" lvl="1" indent="-284162"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Partnership with carriers (Rogers) and mobile phone producers (HTC, Samsung)</a:t>
            </a:r>
          </a:p>
          <a:p>
            <a:pPr marL="576262" marR="0" lvl="1" indent="-284162"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Free Google apps (supported by ads)</a:t>
            </a:r>
          </a:p>
          <a:p>
            <a:pPr marL="576262" marR="0" lvl="1" indent="-284162" algn="l" rtl="0">
              <a:lnSpc>
                <a:spcPct val="80000"/>
              </a:lnSpc>
              <a:spcBef>
                <a:spcPts val="400"/>
              </a:spcBef>
              <a:spcAft>
                <a:spcPts val="0"/>
              </a:spcAft>
              <a:buClr>
                <a:schemeClr val="accent1"/>
              </a:buClr>
              <a:buSzPct val="98999"/>
              <a:buFont typeface="Noto Sans Symbols"/>
              <a:buChar char="❑"/>
            </a:pPr>
            <a:r>
              <a:rPr lang="en" sz="2000" b="0" i="0" u="none" strike="noStrike" cap="none">
                <a:solidFill>
                  <a:schemeClr val="dk2"/>
                </a:solidFill>
                <a:latin typeface="Calibri"/>
                <a:ea typeface="Calibri"/>
                <a:cs typeface="Calibri"/>
                <a:sym typeface="Calibri"/>
              </a:rPr>
              <a:t>Google Play (70% developers; 30% Operation cost to Google and carriers)</a:t>
            </a:r>
          </a:p>
          <a:p>
            <a:pPr marL="273050" marR="0" lvl="0" indent="-273050" algn="l" rtl="0">
              <a:lnSpc>
                <a:spcPct val="80000"/>
              </a:lnSpc>
              <a:spcBef>
                <a:spcPts val="50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1533" name="Shape 153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Chrome and Chrome OS</a:t>
            </a:r>
          </a:p>
        </p:txBody>
      </p:sp>
    </p:spTree>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Shape 1538"/>
          <p:cNvSpPr txBox="1">
            <a:spLocks noGrp="1"/>
          </p:cNvSpPr>
          <p:nvPr>
            <p:ph type="body" idx="1"/>
          </p:nvPr>
        </p:nvSpPr>
        <p:spPr>
          <a:xfrm>
            <a:off x="468312" y="1776410"/>
            <a:ext cx="6119811" cy="2220911"/>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Plays HD audio or videos  by directly streaming it on the internet</a:t>
            </a:r>
          </a:p>
          <a:p>
            <a:pPr marL="273050" marR="0" lvl="0" indent="-273050" algn="l" rtl="0">
              <a:lnSpc>
                <a:spcPct val="90000"/>
              </a:lnSpc>
              <a:spcBef>
                <a:spcPts val="60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Controlled with mobile app or webapps</a:t>
            </a:r>
          </a:p>
          <a:p>
            <a:pPr marL="273050" marR="0" lvl="0" indent="-273050" algn="l" rtl="0">
              <a:lnSpc>
                <a:spcPct val="90000"/>
              </a:lnSpc>
              <a:spcBef>
                <a:spcPts val="60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Use Google Chrome</a:t>
            </a:r>
          </a:p>
          <a:p>
            <a:pPr marL="273050" marR="0" lvl="0" indent="-273050" algn="l" rtl="0">
              <a:lnSpc>
                <a:spcPct val="100000"/>
              </a:lnSpc>
              <a:spcBef>
                <a:spcPts val="560"/>
              </a:spcBef>
              <a:spcAft>
                <a:spcPts val="0"/>
              </a:spcAft>
              <a:buClr>
                <a:schemeClr val="accent1"/>
              </a:buClr>
              <a:buSzPct val="25000"/>
              <a:buFont typeface="Noto Sans Symbols"/>
              <a:buNone/>
            </a:pPr>
            <a:endParaRPr sz="2800" b="0" i="0" u="none" strike="noStrike" cap="none">
              <a:solidFill>
                <a:schemeClr val="dk2"/>
              </a:solidFill>
              <a:latin typeface="Calibri"/>
              <a:ea typeface="Calibri"/>
              <a:cs typeface="Calibri"/>
              <a:sym typeface="Calibri"/>
            </a:endParaRPr>
          </a:p>
        </p:txBody>
      </p:sp>
      <p:sp>
        <p:nvSpPr>
          <p:cNvPr id="1539" name="Shape 153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Chromecast</a:t>
            </a:r>
          </a:p>
        </p:txBody>
      </p:sp>
      <p:pic>
        <p:nvPicPr>
          <p:cNvPr id="1540" name="Shape 1540"/>
          <p:cNvPicPr preferRelativeResize="0"/>
          <p:nvPr/>
        </p:nvPicPr>
        <p:blipFill rotWithShape="1">
          <a:blip r:embed="rId3">
            <a:alphaModFix/>
          </a:blip>
          <a:srcRect/>
          <a:stretch/>
        </p:blipFill>
        <p:spPr>
          <a:xfrm>
            <a:off x="5470525" y="2849560"/>
            <a:ext cx="3576637" cy="2293937"/>
          </a:xfrm>
          <a:prstGeom prst="rect">
            <a:avLst/>
          </a:prstGeom>
          <a:noFill/>
          <a:ln>
            <a:noFill/>
          </a:ln>
        </p:spPr>
      </p:pic>
    </p:spTree>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Shape 154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1 Billion Android Devices around the world</a:t>
            </a:r>
          </a:p>
          <a:p>
            <a:pPr marL="6334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51.8% of global smartphone market share</a:t>
            </a:r>
          </a:p>
          <a:p>
            <a:pPr marL="273050" marR="0" lvl="0" indent="-273050" algn="l" rtl="0">
              <a:lnSpc>
                <a:spcPct val="9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Over 1.5 million Android Apps (1.4 in Apple)</a:t>
            </a:r>
          </a:p>
          <a:p>
            <a:pPr marL="273050" marR="0" lvl="0" indent="-273050" algn="l" rtl="0">
              <a:lnSpc>
                <a:spcPct val="90000"/>
              </a:lnSpc>
              <a:spcBef>
                <a:spcPts val="6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Promotes more searching</a:t>
            </a:r>
          </a:p>
          <a:p>
            <a:pPr marL="6334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Using keyboard</a:t>
            </a:r>
          </a:p>
          <a:p>
            <a:pPr marL="6334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Voice </a:t>
            </a:r>
          </a:p>
          <a:p>
            <a:pPr marL="6334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Camera </a:t>
            </a:r>
          </a:p>
          <a:p>
            <a:pPr marL="273050" marR="0" lvl="0" indent="-273050" algn="l" rtl="0">
              <a:lnSpc>
                <a:spcPct val="100000"/>
              </a:lnSpc>
              <a:spcBef>
                <a:spcPts val="4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p:txBody>
      </p:sp>
      <p:sp>
        <p:nvSpPr>
          <p:cNvPr id="1546" name="Shape 154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Android</a:t>
            </a:r>
          </a:p>
        </p:txBody>
      </p:sp>
      <p:pic>
        <p:nvPicPr>
          <p:cNvPr id="1547" name="Shape 1547"/>
          <p:cNvPicPr preferRelativeResize="0"/>
          <p:nvPr/>
        </p:nvPicPr>
        <p:blipFill rotWithShape="1">
          <a:blip r:embed="rId3">
            <a:alphaModFix/>
          </a:blip>
          <a:srcRect/>
          <a:stretch/>
        </p:blipFill>
        <p:spPr>
          <a:xfrm>
            <a:off x="6329362" y="2463800"/>
            <a:ext cx="2419350" cy="2130424"/>
          </a:xfrm>
          <a:prstGeom prst="rect">
            <a:avLst/>
          </a:prstGeom>
          <a:noFill/>
          <a:ln>
            <a:noFill/>
          </a:ln>
        </p:spPr>
      </p:pic>
    </p:spTree>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Shape 1552"/>
          <p:cNvSpPr txBox="1">
            <a:spLocks noGrp="1"/>
          </p:cNvSpPr>
          <p:nvPr>
            <p:ph type="body" idx="1"/>
          </p:nvPr>
        </p:nvSpPr>
        <p:spPr>
          <a:xfrm>
            <a:off x="457200" y="1809750"/>
            <a:ext cx="4779961"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Used to be Android Market</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Digital Distribution of music, books etc. (iOS)</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800" b="0" i="0" u="none" strike="noStrike" cap="none">
                <a:solidFill>
                  <a:schemeClr val="dk2"/>
                </a:solidFill>
                <a:latin typeface="Calibri"/>
                <a:ea typeface="Calibri"/>
                <a:cs typeface="Calibri"/>
                <a:sym typeface="Calibri"/>
              </a:rPr>
              <a:t>Apps for Android and Chromecast</a:t>
            </a:r>
          </a:p>
        </p:txBody>
      </p:sp>
      <p:sp>
        <p:nvSpPr>
          <p:cNvPr id="1553" name="Shape 155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Google Play</a:t>
            </a:r>
          </a:p>
        </p:txBody>
      </p:sp>
      <p:pic>
        <p:nvPicPr>
          <p:cNvPr id="1554" name="Shape 1554"/>
          <p:cNvPicPr preferRelativeResize="0"/>
          <p:nvPr/>
        </p:nvPicPr>
        <p:blipFill rotWithShape="1">
          <a:blip r:embed="rId3">
            <a:alphaModFix/>
          </a:blip>
          <a:srcRect/>
          <a:stretch/>
        </p:blipFill>
        <p:spPr>
          <a:xfrm>
            <a:off x="3810000" y="2190749"/>
            <a:ext cx="6000750" cy="2352674"/>
          </a:xfrm>
          <a:prstGeom prst="rect">
            <a:avLst/>
          </a:prstGeom>
          <a:noFill/>
          <a:ln>
            <a:noFill/>
          </a:ln>
        </p:spPr>
      </p:pic>
    </p:spTree>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Shape 155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3900" b="0" i="0" u="none" strike="noStrike" cap="none">
                <a:solidFill>
                  <a:srgbClr val="FFFFFF"/>
                </a:solidFill>
                <a:latin typeface="Calibri"/>
                <a:ea typeface="Calibri"/>
                <a:cs typeface="Calibri"/>
                <a:sym typeface="Calibri"/>
              </a:rPr>
              <a:t>Google Play Internet Users Worldwide by Region</a:t>
            </a:r>
          </a:p>
        </p:txBody>
      </p:sp>
      <p:pic>
        <p:nvPicPr>
          <p:cNvPr id="1560" name="Shape 1560"/>
          <p:cNvPicPr preferRelativeResize="0"/>
          <p:nvPr/>
        </p:nvPicPr>
        <p:blipFill rotWithShape="1">
          <a:blip r:embed="rId3">
            <a:alphaModFix/>
          </a:blip>
          <a:srcRect/>
          <a:stretch/>
        </p:blipFill>
        <p:spPr>
          <a:xfrm>
            <a:off x="0" y="1276350"/>
            <a:ext cx="9144000" cy="3867148"/>
          </a:xfrm>
          <a:prstGeom prst="rect">
            <a:avLst/>
          </a:prstGeom>
          <a:noFill/>
          <a:ln>
            <a:noFill/>
          </a:ln>
        </p:spPr>
      </p:pic>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Shape 156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700" b="1" i="0" u="none" strike="noStrike" cap="none" dirty="0">
                <a:solidFill>
                  <a:schemeClr val="dk2"/>
                </a:solidFill>
                <a:latin typeface="Calibri"/>
                <a:ea typeface="Calibri"/>
                <a:cs typeface="Calibri"/>
                <a:sym typeface="Calibri"/>
              </a:rPr>
              <a:t>Become the primary interface of the world</a:t>
            </a:r>
          </a:p>
          <a:p>
            <a:pPr marL="273050" marR="0" lvl="0" indent="-273050" algn="l" rtl="0">
              <a:lnSpc>
                <a:spcPct val="100000"/>
              </a:lnSpc>
              <a:spcBef>
                <a:spcPts val="54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Improve quality and reach of the Internet</a:t>
            </a:r>
          </a:p>
          <a:p>
            <a:pPr marL="273050" marR="0" lvl="0" indent="-273050" algn="l" rtl="0">
              <a:lnSpc>
                <a:spcPct val="100000"/>
              </a:lnSpc>
              <a:spcBef>
                <a:spcPts val="54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Own the home</a:t>
            </a:r>
          </a:p>
          <a:p>
            <a:pPr marL="273050" marR="0" lvl="0" indent="-273050" algn="l" rtl="0">
              <a:lnSpc>
                <a:spcPct val="100000"/>
              </a:lnSpc>
              <a:spcBef>
                <a:spcPts val="54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Control more of the purchase cycle</a:t>
            </a:r>
          </a:p>
          <a:p>
            <a:pPr marL="273050" marR="0" lvl="0" indent="-273050" algn="l" rtl="0">
              <a:lnSpc>
                <a:spcPct val="100000"/>
              </a:lnSpc>
              <a:spcBef>
                <a:spcPts val="540"/>
              </a:spcBef>
              <a:spcAft>
                <a:spcPts val="0"/>
              </a:spcAft>
              <a:buClr>
                <a:schemeClr val="accent1"/>
              </a:buClr>
              <a:buSzPct val="100000"/>
              <a:buFont typeface="Noto Sans Symbols"/>
              <a:buChar char="➢"/>
            </a:pPr>
            <a:r>
              <a:rPr lang="en" sz="2700" b="0" i="0" u="none" strike="noStrike" cap="none" dirty="0">
                <a:solidFill>
                  <a:schemeClr val="dk2"/>
                </a:solidFill>
                <a:latin typeface="Calibri"/>
                <a:ea typeface="Calibri"/>
                <a:cs typeface="Calibri"/>
                <a:sym typeface="Calibri"/>
              </a:rPr>
              <a:t>Extend and improve life and cure diseases</a:t>
            </a:r>
          </a:p>
        </p:txBody>
      </p:sp>
      <p:sp>
        <p:nvSpPr>
          <p:cNvPr id="1566" name="Shape 156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Financial Strategy</a:t>
            </a:r>
          </a:p>
        </p:txBody>
      </p:sp>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Shape 1571"/>
          <p:cNvSpPr txBox="1">
            <a:spLocks noGrp="1"/>
          </p:cNvSpPr>
          <p:nvPr>
            <p:ph type="body" idx="1"/>
          </p:nvPr>
        </p:nvSpPr>
        <p:spPr>
          <a:xfrm>
            <a:off x="900112" y="1563687"/>
            <a:ext cx="7407274" cy="258762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Android M (update to Android)</a:t>
            </a:r>
          </a:p>
          <a:p>
            <a:pPr marL="633412" marR="0" lvl="1" indent="-354012" algn="l" rtl="0">
              <a:lnSpc>
                <a:spcPct val="90000"/>
              </a:lnSpc>
              <a:spcBef>
                <a:spcPts val="500"/>
              </a:spcBef>
              <a:spcAft>
                <a:spcPts val="0"/>
              </a:spcAft>
              <a:buClr>
                <a:schemeClr val="accent1"/>
              </a:buClr>
              <a:buSzPct val="100000"/>
              <a:buFont typeface="Noto Sans Symbols"/>
              <a:buChar char="❑"/>
            </a:pPr>
            <a:r>
              <a:rPr lang="en" sz="2000" b="0" i="0" u="none" strike="noStrike" cap="none" dirty="0">
                <a:solidFill>
                  <a:schemeClr val="dk2"/>
                </a:solidFill>
                <a:latin typeface="Calibri"/>
                <a:ea typeface="Calibri"/>
                <a:cs typeface="Calibri"/>
                <a:sym typeface="Calibri"/>
              </a:rPr>
              <a:t>Chrome integration, battery life, offline maps in Google for developing world (poor connectivity)</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Improvements to “Smart Home” applications</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Android Pay (similar to Apple Pay)</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Virtual Reality (partner with GoPro)</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Fi Wireless (Wifi Hotspot service)</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Android Auto (Phone display through Dashboard)</a:t>
            </a:r>
          </a:p>
          <a:p>
            <a:pPr marL="273050" marR="0" lvl="0" indent="-273050" algn="l" rtl="0">
              <a:lnSpc>
                <a:spcPct val="90000"/>
              </a:lnSpc>
              <a:spcBef>
                <a:spcPts val="500"/>
              </a:spcBef>
              <a:spcAft>
                <a:spcPts val="0"/>
              </a:spcAft>
              <a:buClr>
                <a:schemeClr val="accent1"/>
              </a:buClr>
              <a:buSzPct val="99000"/>
              <a:buFont typeface="Noto Sans Symbols"/>
              <a:buChar char="➢"/>
            </a:pPr>
            <a:r>
              <a:rPr lang="en" sz="2400" b="0" i="0" u="none" strike="noStrike" cap="none" dirty="0">
                <a:solidFill>
                  <a:schemeClr val="dk2"/>
                </a:solidFill>
                <a:latin typeface="Calibri"/>
                <a:ea typeface="Calibri"/>
                <a:cs typeface="Calibri"/>
                <a:sym typeface="Calibri"/>
              </a:rPr>
              <a:t>Bringing the Next 5 Billion </a:t>
            </a:r>
            <a:r>
              <a:rPr lang="en" sz="2400" b="0" i="0" u="none" strike="noStrike" cap="none" dirty="0" smtClean="0">
                <a:solidFill>
                  <a:schemeClr val="dk2"/>
                </a:solidFill>
                <a:latin typeface="Calibri"/>
                <a:ea typeface="Calibri"/>
                <a:cs typeface="Calibri"/>
                <a:sym typeface="Calibri"/>
              </a:rPr>
              <a:t>People Online</a:t>
            </a:r>
            <a:endParaRPr lang="en" sz="2400" b="0" i="0" u="none" strike="noStrike" cap="none" dirty="0">
              <a:solidFill>
                <a:schemeClr val="dk2"/>
              </a:solidFill>
              <a:latin typeface="Calibri"/>
              <a:ea typeface="Calibri"/>
              <a:cs typeface="Calibri"/>
              <a:sym typeface="Calibri"/>
            </a:endParaRP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dirty="0">
              <a:solidFill>
                <a:schemeClr val="dk2"/>
              </a:solidFill>
              <a:latin typeface="Calibri"/>
              <a:ea typeface="Calibri"/>
              <a:cs typeface="Calibri"/>
              <a:sym typeface="Calibri"/>
            </a:endParaRPr>
          </a:p>
        </p:txBody>
      </p:sp>
      <p:sp>
        <p:nvSpPr>
          <p:cNvPr id="1572" name="Shape 157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Future Outlooks</a:t>
            </a:r>
          </a:p>
        </p:txBody>
      </p:sp>
    </p:spTree>
  </p:cSld>
  <p:clrMapOvr>
    <a:masterClrMapping/>
  </p:clrMapOvr>
  <p:transition spd="slow">
    <p:cu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Last year Google invested  $ 1 Billion into The US space company for 10% ownership</a:t>
            </a:r>
          </a:p>
          <a:p>
            <a:r>
              <a:rPr lang="en-US" dirty="0" smtClean="0"/>
              <a:t>Many others have done this before, Amazon, Virgin Group, and Facebook</a:t>
            </a:r>
          </a:p>
          <a:p>
            <a:r>
              <a:rPr lang="en-US" dirty="0" smtClean="0"/>
              <a:t>Space imaging satellite</a:t>
            </a:r>
          </a:p>
          <a:p>
            <a:r>
              <a:rPr lang="en-US" dirty="0" err="1" smtClean="0"/>
              <a:t>SpaceX</a:t>
            </a:r>
            <a:r>
              <a:rPr lang="en-US" dirty="0" smtClean="0"/>
              <a:t> sets out to build the world’s largest global communication system with hundreds of satellites  </a:t>
            </a:r>
          </a:p>
          <a:p>
            <a:endParaRPr lang="en-US" dirty="0"/>
          </a:p>
        </p:txBody>
      </p:sp>
      <p:sp>
        <p:nvSpPr>
          <p:cNvPr id="3" name="Title 2"/>
          <p:cNvSpPr>
            <a:spLocks noGrp="1"/>
          </p:cNvSpPr>
          <p:nvPr>
            <p:ph type="title"/>
          </p:nvPr>
        </p:nvSpPr>
        <p:spPr/>
        <p:txBody>
          <a:bodyPr/>
          <a:lstStyle/>
          <a:p>
            <a:r>
              <a:rPr lang="en-US" dirty="0" smtClean="0"/>
              <a:t>Future </a:t>
            </a:r>
            <a:r>
              <a:rPr lang="en-US" smtClean="0"/>
              <a:t>Outlook into SpaceX</a:t>
            </a:r>
            <a:endParaRPr lang="en-US" dirty="0"/>
          </a:p>
        </p:txBody>
      </p:sp>
    </p:spTree>
    <p:extLst>
      <p:ext uri="{BB962C8B-B14F-4D97-AF65-F5344CB8AC3E}">
        <p14:creationId xmlns:p14="http://schemas.microsoft.com/office/powerpoint/2010/main" xmlns="" val="336689748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Shape 1577"/>
          <p:cNvSpPr txBox="1">
            <a:spLocks noGrp="1"/>
          </p:cNvSpPr>
          <p:nvPr>
            <p:ph type="body" idx="1"/>
          </p:nvPr>
        </p:nvSpPr>
        <p:spPr>
          <a:xfrm>
            <a:off x="900112" y="1563687"/>
            <a:ext cx="7407274" cy="2587625"/>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Google has a lot of competition, must continually innovate</a:t>
            </a:r>
          </a:p>
          <a:p>
            <a:pPr marL="633412" marR="0" lvl="1" indent="-354012" algn="l" rtl="0">
              <a:lnSpc>
                <a:spcPct val="80000"/>
              </a:lnSpc>
              <a:spcBef>
                <a:spcPts val="500"/>
              </a:spcBef>
              <a:spcAft>
                <a:spcPts val="0"/>
              </a:spcAft>
              <a:buClr>
                <a:schemeClr val="accent1"/>
              </a:buClr>
              <a:buSzPct val="100000"/>
              <a:buFont typeface="Noto Sans Symbols"/>
              <a:buChar char="❑"/>
            </a:pPr>
            <a:r>
              <a:rPr lang="en" sz="2000" b="0" i="0" u="none" strike="noStrike" cap="none">
                <a:solidFill>
                  <a:schemeClr val="dk2"/>
                </a:solidFill>
                <a:latin typeface="Galdeano"/>
                <a:ea typeface="Galdeano"/>
                <a:cs typeface="Galdeano"/>
                <a:sym typeface="Galdeano"/>
              </a:rPr>
              <a:t>Apple, Microsoft</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New investments are inherently risky</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Social networks, such as Facebook and Twitter</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Users rely on social networks for product or service referrals, rather than seeking information through traditional search engines.</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Most revenue is from advertisements</a:t>
            </a:r>
          </a:p>
          <a:p>
            <a:pPr marL="273050" marR="0" lvl="0" indent="-273050" algn="l" rtl="0">
              <a:lnSpc>
                <a:spcPct val="80000"/>
              </a:lnSpc>
              <a:spcBef>
                <a:spcPts val="500"/>
              </a:spcBef>
              <a:spcAft>
                <a:spcPts val="0"/>
              </a:spcAft>
              <a:buClr>
                <a:schemeClr val="accent1"/>
              </a:buClr>
              <a:buSzPct val="99000"/>
              <a:buFont typeface="Noto Sans Symbols"/>
              <a:buChar char="➢"/>
            </a:pPr>
            <a:r>
              <a:rPr lang="en" sz="2400" b="0" i="0" u="none" strike="noStrike" cap="none">
                <a:solidFill>
                  <a:schemeClr val="dk2"/>
                </a:solidFill>
                <a:latin typeface="Galdeano"/>
                <a:ea typeface="Galdeano"/>
                <a:cs typeface="Galdeano"/>
                <a:sym typeface="Galdeano"/>
              </a:rPr>
              <a:t>Growth can decline over time</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1578" name="Shape 157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Potential Risks UPDATE</a:t>
            </a:r>
          </a:p>
        </p:txBody>
      </p:sp>
    </p:spTree>
  </p:cSld>
  <p:clrMapOvr>
    <a:masterClrMapping/>
  </p:clrMapOvr>
  <p:transition spd="slow">
    <p:cu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Shape 158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Balance Sheets (Assets) 10-K</a:t>
            </a:r>
          </a:p>
        </p:txBody>
      </p:sp>
      <p:sp>
        <p:nvSpPr>
          <p:cNvPr id="1584" name="Shape 1584"/>
          <p:cNvSpPr txBox="1"/>
          <p:nvPr/>
        </p:nvSpPr>
        <p:spPr>
          <a:xfrm>
            <a:off x="504825" y="2032000"/>
            <a:ext cx="7773987" cy="269873"/>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85" name="Shape 1585"/>
          <p:cNvSpPr txBox="1"/>
          <p:nvPr/>
        </p:nvSpPr>
        <p:spPr>
          <a:xfrm>
            <a:off x="504825" y="4122737"/>
            <a:ext cx="7773987" cy="193675"/>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586" name="Shape 1586"/>
          <p:cNvPicPr preferRelativeResize="0"/>
          <p:nvPr/>
        </p:nvPicPr>
        <p:blipFill rotWithShape="1">
          <a:blip r:embed="rId3">
            <a:alphaModFix/>
          </a:blip>
          <a:srcRect/>
          <a:stretch/>
        </p:blipFill>
        <p:spPr>
          <a:xfrm>
            <a:off x="0" y="1203325"/>
            <a:ext cx="9155111" cy="39401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Mobile Connections</a:t>
            </a:r>
          </a:p>
        </p:txBody>
      </p:sp>
      <p:pic>
        <p:nvPicPr>
          <p:cNvPr id="332" name="Shape 332"/>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Shape 159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Balance Sheet (Liabilities) 10-K</a:t>
            </a:r>
          </a:p>
        </p:txBody>
      </p:sp>
      <p:sp>
        <p:nvSpPr>
          <p:cNvPr id="1592" name="Shape 1592"/>
          <p:cNvSpPr txBox="1"/>
          <p:nvPr/>
        </p:nvSpPr>
        <p:spPr>
          <a:xfrm>
            <a:off x="827087" y="4300537"/>
            <a:ext cx="7561260" cy="161925"/>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593" name="Shape 1593"/>
          <p:cNvPicPr preferRelativeResize="0"/>
          <p:nvPr/>
        </p:nvPicPr>
        <p:blipFill rotWithShape="1">
          <a:blip r:embed="rId3">
            <a:alphaModFix/>
          </a:blip>
          <a:srcRect/>
          <a:stretch/>
        </p:blipFill>
        <p:spPr>
          <a:xfrm>
            <a:off x="17461" y="1200151"/>
            <a:ext cx="9126537" cy="3941760"/>
          </a:xfrm>
          <a:prstGeom prst="rect">
            <a:avLst/>
          </a:prstGeom>
          <a:noFill/>
          <a:ln>
            <a:noFill/>
          </a:ln>
        </p:spPr>
      </p:pic>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Shape 159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Income Statement 10-K</a:t>
            </a:r>
          </a:p>
        </p:txBody>
      </p:sp>
      <p:sp>
        <p:nvSpPr>
          <p:cNvPr id="1599" name="Shape 1599"/>
          <p:cNvSpPr txBox="1"/>
          <p:nvPr/>
        </p:nvSpPr>
        <p:spPr>
          <a:xfrm>
            <a:off x="611187" y="3921125"/>
            <a:ext cx="8281986" cy="379412"/>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00" name="Shape 1600"/>
          <p:cNvSpPr txBox="1"/>
          <p:nvPr/>
        </p:nvSpPr>
        <p:spPr>
          <a:xfrm>
            <a:off x="611187" y="2949575"/>
            <a:ext cx="8281986" cy="215899"/>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01" name="Shape 1601"/>
          <p:cNvSpPr txBox="1"/>
          <p:nvPr/>
        </p:nvSpPr>
        <p:spPr>
          <a:xfrm>
            <a:off x="611187" y="1708150"/>
            <a:ext cx="8281986" cy="215899"/>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602" name="Shape 1602"/>
          <p:cNvPicPr preferRelativeResize="0"/>
          <p:nvPr/>
        </p:nvPicPr>
        <p:blipFill rotWithShape="1">
          <a:blip r:embed="rId3">
            <a:alphaModFix/>
          </a:blip>
          <a:srcRect/>
          <a:stretch/>
        </p:blipFill>
        <p:spPr>
          <a:xfrm>
            <a:off x="0" y="1203325"/>
            <a:ext cx="9144000" cy="3940175"/>
          </a:xfrm>
          <a:prstGeom prst="rect">
            <a:avLst/>
          </a:prstGeom>
          <a:noFill/>
          <a:ln>
            <a:noFill/>
          </a:ln>
        </p:spPr>
      </p:pic>
    </p:spTree>
  </p:cSld>
  <p:clrMapOvr>
    <a:masterClrMapping/>
  </p:clrMapOvr>
  <p:transition spd="slow">
    <p:cu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Shape 160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Cash Flow (Operating) 10-K</a:t>
            </a:r>
          </a:p>
        </p:txBody>
      </p:sp>
      <p:sp>
        <p:nvSpPr>
          <p:cNvPr id="1608" name="Shape 1608"/>
          <p:cNvSpPr txBox="1"/>
          <p:nvPr/>
        </p:nvSpPr>
        <p:spPr>
          <a:xfrm>
            <a:off x="468312" y="4408487"/>
            <a:ext cx="7848599" cy="215899"/>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09" name="Shape 1609"/>
          <p:cNvSpPr txBox="1"/>
          <p:nvPr/>
        </p:nvSpPr>
        <p:spPr>
          <a:xfrm>
            <a:off x="468312" y="1654175"/>
            <a:ext cx="7704136" cy="323850"/>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610" name="Shape 1610"/>
          <p:cNvPicPr preferRelativeResize="0"/>
          <p:nvPr/>
        </p:nvPicPr>
        <p:blipFill rotWithShape="1">
          <a:blip r:embed="rId3">
            <a:alphaModFix/>
          </a:blip>
          <a:srcRect/>
          <a:stretch/>
        </p:blipFill>
        <p:spPr>
          <a:xfrm>
            <a:off x="68260" y="1203325"/>
            <a:ext cx="9075736" cy="3913187"/>
          </a:xfrm>
          <a:prstGeom prst="rect">
            <a:avLst/>
          </a:prstGeom>
          <a:noFill/>
          <a:ln>
            <a:noFill/>
          </a:ln>
        </p:spPr>
      </p:pic>
    </p:spTree>
  </p:cSld>
  <p:clrMapOvr>
    <a:masterClrMapping/>
  </p:clrMapOvr>
  <p:transition spd="slow">
    <p:cu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Shape 1615"/>
          <p:cNvSpPr txBox="1">
            <a:spLocks noGrp="1"/>
          </p:cNvSpPr>
          <p:nvPr>
            <p:ph type="title"/>
          </p:nvPr>
        </p:nvSpPr>
        <p:spPr>
          <a:xfrm>
            <a:off x="-25400" y="0"/>
            <a:ext cx="8713786"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Cash Flow (Investing &amp; Finance) 10-K</a:t>
            </a:r>
          </a:p>
        </p:txBody>
      </p:sp>
      <p:sp>
        <p:nvSpPr>
          <p:cNvPr id="1616" name="Shape 1616"/>
          <p:cNvSpPr txBox="1"/>
          <p:nvPr/>
        </p:nvSpPr>
        <p:spPr>
          <a:xfrm>
            <a:off x="687387" y="1330325"/>
            <a:ext cx="8281986" cy="323850"/>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17" name="Shape 1617"/>
          <p:cNvSpPr txBox="1"/>
          <p:nvPr/>
        </p:nvSpPr>
        <p:spPr>
          <a:xfrm>
            <a:off x="684212" y="2039935"/>
            <a:ext cx="8280399" cy="390523"/>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18" name="Shape 1618"/>
          <p:cNvSpPr txBox="1"/>
          <p:nvPr/>
        </p:nvSpPr>
        <p:spPr>
          <a:xfrm>
            <a:off x="684212" y="3003550"/>
            <a:ext cx="8280399" cy="431798"/>
          </a:xfrm>
          <a:prstGeom prst="rect">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619" name="Shape 1619"/>
          <p:cNvPicPr preferRelativeResize="0"/>
          <p:nvPr/>
        </p:nvPicPr>
        <p:blipFill rotWithShape="1">
          <a:blip r:embed="rId3">
            <a:alphaModFix/>
          </a:blip>
          <a:srcRect/>
          <a:stretch/>
        </p:blipFill>
        <p:spPr>
          <a:xfrm>
            <a:off x="90485" y="987425"/>
            <a:ext cx="8969374" cy="4068760"/>
          </a:xfrm>
          <a:prstGeom prst="rect">
            <a:avLst/>
          </a:prstGeom>
          <a:noFill/>
          <a:ln>
            <a:noFill/>
          </a:ln>
        </p:spPr>
      </p:pic>
    </p:spTree>
  </p:cSld>
  <p:clrMapOvr>
    <a:masterClrMapping/>
  </p:clrMapOvr>
  <p:transition spd="slow">
    <p:cut/>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Retained Earnings</a:t>
            </a:r>
          </a:p>
        </p:txBody>
      </p:sp>
      <p:pic>
        <p:nvPicPr>
          <p:cNvPr id="1625" name="Shape 1625"/>
          <p:cNvPicPr preferRelativeResize="0"/>
          <p:nvPr/>
        </p:nvPicPr>
        <p:blipFill rotWithShape="1">
          <a:blip r:embed="rId3">
            <a:alphaModFix/>
          </a:blip>
          <a:srcRect/>
          <a:stretch/>
        </p:blipFill>
        <p:spPr>
          <a:xfrm>
            <a:off x="34925" y="2139950"/>
            <a:ext cx="8894762" cy="3003550"/>
          </a:xfrm>
          <a:prstGeom prst="rect">
            <a:avLst/>
          </a:prstGeom>
          <a:noFill/>
          <a:ln>
            <a:noFill/>
          </a:ln>
        </p:spPr>
      </p:pic>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Shape 163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Stock Forecast</a:t>
            </a:r>
          </a:p>
        </p:txBody>
      </p:sp>
      <p:pic>
        <p:nvPicPr>
          <p:cNvPr id="1631" name="Shape 1631"/>
          <p:cNvPicPr preferRelativeResize="0"/>
          <p:nvPr/>
        </p:nvPicPr>
        <p:blipFill rotWithShape="1">
          <a:blip r:embed="rId3">
            <a:alphaModFix/>
          </a:blip>
          <a:srcRect/>
          <a:stretch/>
        </p:blipFill>
        <p:spPr>
          <a:xfrm>
            <a:off x="381000" y="1912935"/>
            <a:ext cx="8601073" cy="2919411"/>
          </a:xfrm>
          <a:prstGeom prst="rect">
            <a:avLst/>
          </a:prstGeom>
          <a:noFill/>
          <a:ln>
            <a:noFill/>
          </a:ln>
        </p:spPr>
      </p:pic>
    </p:spTree>
  </p:cSld>
  <p:clrMapOvr>
    <a:masterClrMapping/>
  </p:clrMapOvr>
  <p:transition spd="slow">
    <p:cut/>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Shape 1636"/>
          <p:cNvSpPr txBox="1">
            <a:spLocks noGrp="1"/>
          </p:cNvSpPr>
          <p:nvPr>
            <p:ph type="body" idx="1"/>
          </p:nvPr>
        </p:nvSpPr>
        <p:spPr>
          <a:xfrm>
            <a:off x="2438400" y="1809750"/>
            <a:ext cx="4267199" cy="26669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 sz="17300" b="0" i="0" u="none" strike="noStrike" cap="none">
                <a:solidFill>
                  <a:srgbClr val="00B050"/>
                </a:solidFill>
                <a:latin typeface="Calibri"/>
                <a:ea typeface="Calibri"/>
                <a:cs typeface="Calibri"/>
                <a:sym typeface="Calibri"/>
              </a:rPr>
              <a:t>BUY</a:t>
            </a:r>
          </a:p>
        </p:txBody>
      </p:sp>
      <p:sp>
        <p:nvSpPr>
          <p:cNvPr id="1637" name="Shape 163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Recommendation</a:t>
            </a:r>
          </a:p>
        </p:txBody>
      </p:sp>
      <p:pic>
        <p:nvPicPr>
          <p:cNvPr id="1638" name="Shape 1638"/>
          <p:cNvPicPr preferRelativeResize="0"/>
          <p:nvPr/>
        </p:nvPicPr>
        <p:blipFill rotWithShape="1">
          <a:blip r:embed="rId3">
            <a:alphaModFix/>
          </a:blip>
          <a:srcRect/>
          <a:stretch/>
        </p:blipFill>
        <p:spPr>
          <a:xfrm>
            <a:off x="2362200" y="4019550"/>
            <a:ext cx="4038599" cy="766761"/>
          </a:xfrm>
          <a:prstGeom prst="rect">
            <a:avLst/>
          </a:prstGeom>
          <a:noFill/>
          <a:ln>
            <a:noFill/>
          </a:ln>
        </p:spPr>
      </p:pic>
    </p:spTree>
  </p:cSld>
  <p:clrMapOvr>
    <a:masterClrMapping/>
  </p:clrMapOvr>
  <p:transition spd="slow">
    <p:cu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pic>
        <p:nvPicPr>
          <p:cNvPr id="1643" name="Shape 1643"/>
          <p:cNvPicPr preferRelativeResize="0"/>
          <p:nvPr/>
        </p:nvPicPr>
        <p:blipFill rotWithShape="1">
          <a:blip r:embed="rId3">
            <a:alphaModFix/>
          </a:blip>
          <a:srcRect l="30800" t="28913" r="29900" b="26688"/>
          <a:stretch/>
        </p:blipFill>
        <p:spPr>
          <a:xfrm>
            <a:off x="97282" y="2865101"/>
            <a:ext cx="1960117" cy="2214483"/>
          </a:xfrm>
          <a:prstGeom prst="rect">
            <a:avLst/>
          </a:prstGeom>
          <a:noFill/>
          <a:ln>
            <a:noFill/>
          </a:ln>
        </p:spPr>
      </p:pic>
      <p:sp>
        <p:nvSpPr>
          <p:cNvPr id="1644" name="Shape 1644"/>
          <p:cNvSpPr txBox="1">
            <a:spLocks noGrp="1"/>
          </p:cNvSpPr>
          <p:nvPr>
            <p:ph type="body" idx="1"/>
          </p:nvPr>
        </p:nvSpPr>
        <p:spPr>
          <a:xfrm>
            <a:off x="2438400" y="1789415"/>
            <a:ext cx="4838698" cy="2182927"/>
          </a:xfrm>
          <a:prstGeom prst="rect">
            <a:avLst/>
          </a:prstGeom>
          <a:noFill/>
          <a:ln>
            <a:noFill/>
          </a:ln>
        </p:spPr>
        <p:txBody>
          <a:bodyPr lIns="91425" tIns="91425" rIns="91425" bIns="91425" anchor="t" anchorCtr="0">
            <a:noAutofit/>
          </a:bodyPr>
          <a:lstStyle/>
          <a:p>
            <a:pPr marL="152400" marR="0" lvl="0" indent="0" algn="l" rtl="0">
              <a:lnSpc>
                <a:spcPct val="100000"/>
              </a:lnSpc>
              <a:spcBef>
                <a:spcPts val="0"/>
              </a:spcBef>
              <a:spcAft>
                <a:spcPts val="0"/>
              </a:spcAft>
              <a:buClr>
                <a:schemeClr val="accent1"/>
              </a:buClr>
              <a:buSzPct val="25000"/>
              <a:buFont typeface="Noto Sans Symbols"/>
              <a:buNone/>
            </a:pPr>
            <a:r>
              <a:rPr lang="en" sz="15000" b="0" i="0" u="none" strike="noStrike" cap="none" dirty="0">
                <a:solidFill>
                  <a:srgbClr val="2C82F4"/>
                </a:solidFill>
                <a:latin typeface="Galdeano"/>
                <a:ea typeface="Galdeano"/>
                <a:cs typeface="Galdeano"/>
                <a:sym typeface="Galdeano"/>
              </a:rPr>
              <a:t>Q&amp;A</a:t>
            </a:r>
          </a:p>
        </p:txBody>
      </p:sp>
      <p:sp>
        <p:nvSpPr>
          <p:cNvPr id="1645" name="Shape 1645"/>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1646" name="Shape 1646"/>
          <p:cNvPicPr preferRelativeResize="0"/>
          <p:nvPr/>
        </p:nvPicPr>
        <p:blipFill rotWithShape="1">
          <a:blip r:embed="rId4">
            <a:alphaModFix/>
          </a:blip>
          <a:srcRect/>
          <a:stretch/>
        </p:blipFill>
        <p:spPr>
          <a:xfrm>
            <a:off x="4495800" y="4312825"/>
            <a:ext cx="4038599" cy="766761"/>
          </a:xfrm>
          <a:prstGeom prst="rect">
            <a:avLst/>
          </a:prstGeom>
          <a:noFill/>
          <a:ln>
            <a:noFill/>
          </a:ln>
        </p:spPr>
      </p:pic>
      <p:pic>
        <p:nvPicPr>
          <p:cNvPr id="1647" name="Shape 1647"/>
          <p:cNvPicPr preferRelativeResize="0"/>
          <p:nvPr/>
        </p:nvPicPr>
        <p:blipFill rotWithShape="1">
          <a:blip r:embed="rId5">
            <a:alphaModFix/>
          </a:blip>
          <a:srcRect l="23365" t="37254" r="21303" b="36827"/>
          <a:stretch/>
        </p:blipFill>
        <p:spPr>
          <a:xfrm>
            <a:off x="6227064" y="1962150"/>
            <a:ext cx="2898648" cy="740663"/>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338" name="Shape 33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lvl="0">
              <a:buClr>
                <a:schemeClr val="lt1"/>
              </a:buClr>
              <a:buSzPct val="25000"/>
            </a:pPr>
            <a:r>
              <a:rPr lang="en" sz="4000" dirty="0">
                <a:solidFill>
                  <a:schemeClr val="lt1"/>
                </a:solidFill>
              </a:rPr>
              <a:t>Share of Users on Internet </a:t>
            </a:r>
            <a:r>
              <a:rPr lang="en" sz="4000" dirty="0" smtClean="0">
                <a:solidFill>
                  <a:schemeClr val="lt1"/>
                </a:solidFill>
              </a:rPr>
              <a:t>Platforms</a:t>
            </a:r>
            <a:endParaRPr lang="en" sz="4000" b="0" i="0" u="none" strike="noStrike" cap="none" dirty="0">
              <a:solidFill>
                <a:schemeClr val="lt1"/>
              </a:solidFill>
              <a:latin typeface="Calibri"/>
              <a:ea typeface="Calibri"/>
              <a:cs typeface="Calibri"/>
              <a:sym typeface="Calibri"/>
            </a:endParaRPr>
          </a:p>
        </p:txBody>
      </p:sp>
      <p:pic>
        <p:nvPicPr>
          <p:cNvPr id="339" name="Shape 339"/>
          <p:cNvPicPr preferRelativeResize="0"/>
          <p:nvPr/>
        </p:nvPicPr>
        <p:blipFill rotWithShape="1">
          <a:blip r:embed="rId3">
            <a:alphaModFix/>
          </a:blip>
          <a:srcRect/>
          <a:stretch/>
        </p:blipFill>
        <p:spPr>
          <a:xfrm>
            <a:off x="7937" y="1063625"/>
            <a:ext cx="9136060" cy="4079874"/>
          </a:xfrm>
          <a:prstGeom prst="rect">
            <a:avLst/>
          </a:prstGeom>
          <a:noFill/>
          <a:ln>
            <a:noFill/>
          </a:ln>
        </p:spPr>
      </p:pic>
      <p:sp>
        <p:nvSpPr>
          <p:cNvPr id="5" name="TextBox 4"/>
          <p:cNvSpPr txBox="1"/>
          <p:nvPr/>
        </p:nvSpPr>
        <p:spPr>
          <a:xfrm>
            <a:off x="1117878" y="3660152"/>
            <a:ext cx="2844521" cy="523220"/>
          </a:xfrm>
          <a:prstGeom prst="rect">
            <a:avLst/>
          </a:prstGeom>
          <a:noFill/>
        </p:spPr>
        <p:txBody>
          <a:bodyPr wrap="square" rtlCol="0">
            <a:spAutoFit/>
          </a:bodyPr>
          <a:lstStyle/>
          <a:p>
            <a:r>
              <a:rPr lang="en-US" sz="2800" b="1" dirty="0" smtClean="0">
                <a:latin typeface="Calibri" pitchFamily="34" charset="0"/>
                <a:cs typeface="Calibri" pitchFamily="34" charset="0"/>
              </a:rPr>
              <a:t>Internet Explorer</a:t>
            </a:r>
            <a:endParaRPr lang="en-US" sz="2800" b="1" dirty="0">
              <a:latin typeface="Calibri" pitchFamily="34" charset="0"/>
              <a:cs typeface="Calibri" pitchFamily="34" charset="0"/>
            </a:endParaRPr>
          </a:p>
        </p:txBody>
      </p:sp>
      <p:sp>
        <p:nvSpPr>
          <p:cNvPr id="6" name="TextBox 5"/>
          <p:cNvSpPr txBox="1"/>
          <p:nvPr/>
        </p:nvSpPr>
        <p:spPr>
          <a:xfrm>
            <a:off x="6629400" y="2841953"/>
            <a:ext cx="1828800" cy="523220"/>
          </a:xfrm>
          <a:prstGeom prst="rect">
            <a:avLst/>
          </a:prstGeom>
          <a:noFill/>
        </p:spPr>
        <p:txBody>
          <a:bodyPr wrap="square" rtlCol="0">
            <a:spAutoFit/>
          </a:bodyPr>
          <a:lstStyle/>
          <a:p>
            <a:r>
              <a:rPr lang="en-US" sz="2800" b="1" dirty="0" smtClean="0">
                <a:latin typeface="Calibri" pitchFamily="34" charset="0"/>
                <a:cs typeface="Calibri" pitchFamily="34" charset="0"/>
              </a:rPr>
              <a:t>Chrome</a:t>
            </a:r>
            <a:endParaRPr lang="en-US" sz="2800" b="1" dirty="0">
              <a:latin typeface="Calibri" pitchFamily="34" charset="0"/>
              <a:cs typeface="Calibri" pitchFamily="34" charset="0"/>
            </a:endParaRPr>
          </a:p>
        </p:txBody>
      </p:sp>
      <p:sp>
        <p:nvSpPr>
          <p:cNvPr id="7" name="TextBox 6"/>
          <p:cNvSpPr txBox="1"/>
          <p:nvPr/>
        </p:nvSpPr>
        <p:spPr>
          <a:xfrm>
            <a:off x="7772400" y="1504950"/>
            <a:ext cx="1219200" cy="400110"/>
          </a:xfrm>
          <a:prstGeom prst="rect">
            <a:avLst/>
          </a:prstGeom>
          <a:noFill/>
        </p:spPr>
        <p:txBody>
          <a:bodyPr wrap="square" rtlCol="0">
            <a:spAutoFit/>
          </a:bodyPr>
          <a:lstStyle/>
          <a:p>
            <a:r>
              <a:rPr lang="en-US" sz="2000" b="1" dirty="0" smtClean="0">
                <a:latin typeface="Calibri" pitchFamily="34" charset="0"/>
                <a:cs typeface="Calibri" pitchFamily="34" charset="0"/>
              </a:rPr>
              <a:t>Safari</a:t>
            </a:r>
            <a:endParaRPr lang="en-US" sz="2000" b="1" dirty="0">
              <a:latin typeface="Calibri" pitchFamily="34" charset="0"/>
              <a:cs typeface="Calibri" pitchFamily="34" charset="0"/>
            </a:endParaRPr>
          </a:p>
        </p:txBody>
      </p:sp>
      <p:sp>
        <p:nvSpPr>
          <p:cNvPr id="8" name="TextBox 7"/>
          <p:cNvSpPr txBox="1"/>
          <p:nvPr/>
        </p:nvSpPr>
        <p:spPr>
          <a:xfrm>
            <a:off x="1752600" y="1885950"/>
            <a:ext cx="1828800" cy="523220"/>
          </a:xfrm>
          <a:prstGeom prst="rect">
            <a:avLst/>
          </a:prstGeom>
          <a:noFill/>
        </p:spPr>
        <p:txBody>
          <a:bodyPr wrap="square" rtlCol="0">
            <a:spAutoFit/>
          </a:bodyPr>
          <a:lstStyle/>
          <a:p>
            <a:r>
              <a:rPr lang="en-US" sz="2800" b="1" dirty="0" smtClean="0">
                <a:latin typeface="Calibri" pitchFamily="34" charset="0"/>
                <a:cs typeface="Calibri" pitchFamily="34" charset="0"/>
              </a:rPr>
              <a:t>Firefox</a:t>
            </a:r>
            <a:endParaRPr lang="en-US" sz="2800" b="1" dirty="0">
              <a:latin typeface="Calibri" pitchFamily="34" charset="0"/>
              <a:cs typeface="Calibri" pitchFamily="34" charset="0"/>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p:cNvPicPr preferRelativeResize="0">
            <a:picLocks noGrp="1"/>
          </p:cNvPicPr>
          <p:nvPr>
            <p:ph type="body" idx="1"/>
          </p:nvPr>
        </p:nvPicPr>
        <p:blipFill rotWithShape="1">
          <a:blip r:embed="rId3">
            <a:alphaModFix/>
          </a:blip>
          <a:srcRect/>
          <a:stretch/>
        </p:blipFill>
        <p:spPr>
          <a:xfrm>
            <a:off x="2481260" y="2474910"/>
            <a:ext cx="4190999" cy="1650999"/>
          </a:xfrm>
          <a:prstGeom prst="rect">
            <a:avLst/>
          </a:prstGeom>
          <a:noFill/>
          <a:ln>
            <a:noFill/>
          </a:ln>
        </p:spPr>
      </p:pic>
      <p:sp>
        <p:nvSpPr>
          <p:cNvPr id="345" name="Shape 34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Browsers </a:t>
            </a:r>
            <a:r>
              <a:rPr lang="en" sz="4400" b="0" i="0" u="none" strike="noStrike" cap="none" dirty="0" smtClean="0">
                <a:solidFill>
                  <a:schemeClr val="lt1"/>
                </a:solidFill>
                <a:latin typeface="Calibri"/>
                <a:ea typeface="Calibri"/>
                <a:cs typeface="Calibri"/>
                <a:sym typeface="Calibri"/>
              </a:rPr>
              <a:t>Speed </a:t>
            </a:r>
            <a:r>
              <a:rPr lang="en" dirty="0">
                <a:solidFill>
                  <a:schemeClr val="lt1"/>
                </a:solidFill>
              </a:rPr>
              <a:t>T</a:t>
            </a:r>
            <a:r>
              <a:rPr lang="en" sz="4400" b="0" i="0" u="none" strike="noStrike" cap="none" dirty="0" smtClean="0">
                <a:solidFill>
                  <a:schemeClr val="lt1"/>
                </a:solidFill>
                <a:latin typeface="Calibri"/>
                <a:ea typeface="Calibri"/>
                <a:cs typeface="Calibri"/>
                <a:sym typeface="Calibri"/>
              </a:rPr>
              <a:t>est</a:t>
            </a:r>
            <a:endParaRPr lang="en" sz="4400" b="0" i="0" u="none" strike="noStrike" cap="none" dirty="0">
              <a:solidFill>
                <a:schemeClr val="lt1"/>
              </a:solidFill>
              <a:latin typeface="Calibri"/>
              <a:ea typeface="Calibri"/>
              <a:cs typeface="Calibri"/>
              <a:sym typeface="Calibri"/>
            </a:endParaRPr>
          </a:p>
        </p:txBody>
      </p:sp>
      <p:pic>
        <p:nvPicPr>
          <p:cNvPr id="346" name="Shape 346"/>
          <p:cNvPicPr preferRelativeResize="0"/>
          <p:nvPr/>
        </p:nvPicPr>
        <p:blipFill rotWithShape="1">
          <a:blip r:embed="rId4">
            <a:alphaModFix/>
          </a:blip>
          <a:srcRect/>
          <a:stretch/>
        </p:blipFill>
        <p:spPr>
          <a:xfrm>
            <a:off x="1365130" y="1719259"/>
            <a:ext cx="6181725" cy="31623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 device which can do a multitude of tasks ranging from processing and storing data to, doing set tasks based on the software it is operating on. </a:t>
            </a:r>
          </a:p>
        </p:txBody>
      </p:sp>
      <p:sp>
        <p:nvSpPr>
          <p:cNvPr id="352" name="Shape 35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Computers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387350" marR="0" lvl="0" indent="-387350" algn="l" rtl="0">
              <a:lnSpc>
                <a:spcPct val="120000"/>
              </a:lnSpc>
              <a:spcBef>
                <a:spcPts val="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1936</a:t>
            </a:r>
            <a:r>
              <a:rPr lang="en" sz="1900" b="0" i="0" u="none" strike="noStrike" cap="none">
                <a:solidFill>
                  <a:schemeClr val="dk2"/>
                </a:solidFill>
                <a:latin typeface="Questrial"/>
                <a:ea typeface="Questrial"/>
                <a:cs typeface="Questrial"/>
                <a:sym typeface="Questrial"/>
              </a:rPr>
              <a:t>: First freely programmable computer</a:t>
            </a:r>
          </a:p>
          <a:p>
            <a:pPr marL="387350" marR="0" lvl="0" indent="-387350" algn="l" rtl="0">
              <a:lnSpc>
                <a:spcPct val="120000"/>
              </a:lnSpc>
              <a:spcBef>
                <a:spcPts val="60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1951</a:t>
            </a:r>
            <a:r>
              <a:rPr lang="en" sz="1900" b="0" i="0" u="none" strike="noStrike" cap="none">
                <a:solidFill>
                  <a:schemeClr val="dk2"/>
                </a:solidFill>
                <a:latin typeface="Questrial"/>
                <a:ea typeface="Questrial"/>
                <a:cs typeface="Questrial"/>
                <a:sym typeface="Questrial"/>
              </a:rPr>
              <a:t>: First commercial computer released</a:t>
            </a:r>
          </a:p>
          <a:p>
            <a:pPr marL="387350" marR="0" lvl="0" indent="-387350" algn="l" rtl="0">
              <a:lnSpc>
                <a:spcPct val="120000"/>
              </a:lnSpc>
              <a:spcBef>
                <a:spcPts val="60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1974</a:t>
            </a:r>
            <a:r>
              <a:rPr lang="en" sz="1900" b="0" i="0" u="none" strike="noStrike" cap="none">
                <a:solidFill>
                  <a:schemeClr val="dk2"/>
                </a:solidFill>
                <a:latin typeface="Questrial"/>
                <a:ea typeface="Questrial"/>
                <a:cs typeface="Questrial"/>
                <a:sym typeface="Questrial"/>
              </a:rPr>
              <a:t>: First consumer computers (IBM)</a:t>
            </a:r>
          </a:p>
          <a:p>
            <a:pPr marL="387350" marR="0" lvl="0" indent="-387350" algn="l" rtl="0">
              <a:lnSpc>
                <a:spcPct val="120000"/>
              </a:lnSpc>
              <a:spcBef>
                <a:spcPts val="60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1976</a:t>
            </a:r>
            <a:r>
              <a:rPr lang="en" sz="1900" b="0" i="0" u="none" strike="noStrike" cap="none">
                <a:solidFill>
                  <a:schemeClr val="dk2"/>
                </a:solidFill>
                <a:latin typeface="Questrial"/>
                <a:ea typeface="Questrial"/>
                <a:cs typeface="Questrial"/>
                <a:sym typeface="Questrial"/>
              </a:rPr>
              <a:t>: Apple I,II</a:t>
            </a:r>
          </a:p>
          <a:p>
            <a:pPr marL="387350" marR="0" lvl="0" indent="-387350" algn="l" rtl="0">
              <a:lnSpc>
                <a:spcPct val="120000"/>
              </a:lnSpc>
              <a:spcBef>
                <a:spcPts val="60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1984</a:t>
            </a:r>
            <a:r>
              <a:rPr lang="en" sz="1900" b="0" i="0" u="none" strike="noStrike" cap="none">
                <a:solidFill>
                  <a:schemeClr val="dk2"/>
                </a:solidFill>
                <a:latin typeface="Questrial"/>
                <a:ea typeface="Questrial"/>
                <a:cs typeface="Questrial"/>
                <a:sym typeface="Questrial"/>
              </a:rPr>
              <a:t>: Apple Macintosh</a:t>
            </a:r>
          </a:p>
          <a:p>
            <a:pPr marL="387350" marR="0" lvl="0" indent="-387350" algn="l" rtl="0">
              <a:lnSpc>
                <a:spcPct val="120000"/>
              </a:lnSpc>
              <a:spcBef>
                <a:spcPts val="600"/>
              </a:spcBef>
              <a:spcAft>
                <a:spcPts val="0"/>
              </a:spcAft>
              <a:buClr>
                <a:schemeClr val="accent1"/>
              </a:buClr>
              <a:buSzPct val="100000"/>
              <a:buFont typeface="Noto Sans Symbols"/>
              <a:buChar char="➢"/>
            </a:pPr>
            <a:r>
              <a:rPr lang="en" sz="1900" b="1" i="0" u="none" strike="noStrike" cap="none">
                <a:solidFill>
                  <a:schemeClr val="dk2"/>
                </a:solidFill>
                <a:latin typeface="Questrial"/>
                <a:ea typeface="Questrial"/>
                <a:cs typeface="Questrial"/>
                <a:sym typeface="Questrial"/>
              </a:rPr>
              <a:t>1985</a:t>
            </a:r>
            <a:r>
              <a:rPr lang="en" sz="1900" b="0" i="0" u="none" strike="noStrike" cap="none">
                <a:solidFill>
                  <a:schemeClr val="dk2"/>
                </a:solidFill>
                <a:latin typeface="Questrial"/>
                <a:ea typeface="Questrial"/>
                <a:cs typeface="Questrial"/>
                <a:sym typeface="Questrial"/>
              </a:rPr>
              <a:t>: Microsoft Windows</a:t>
            </a:r>
          </a:p>
          <a:p>
            <a:pPr marL="273050" marR="0" lvl="0" indent="-273050" algn="l" rtl="0">
              <a:lnSpc>
                <a:spcPct val="100000"/>
              </a:lnSpc>
              <a:spcBef>
                <a:spcPts val="380"/>
              </a:spcBef>
              <a:spcAft>
                <a:spcPts val="0"/>
              </a:spcAft>
              <a:buClr>
                <a:schemeClr val="accent1"/>
              </a:buClr>
              <a:buSzPct val="25000"/>
              <a:buFont typeface="Noto Sans Symbols"/>
              <a:buNone/>
            </a:pPr>
            <a:endParaRPr sz="1900" b="0" i="0" u="none" strike="noStrike" cap="none">
              <a:solidFill>
                <a:schemeClr val="dk2"/>
              </a:solidFill>
              <a:latin typeface="Questrial"/>
              <a:ea typeface="Questrial"/>
              <a:cs typeface="Questrial"/>
              <a:sym typeface="Questrial"/>
            </a:endParaRPr>
          </a:p>
        </p:txBody>
      </p:sp>
      <p:sp>
        <p:nvSpPr>
          <p:cNvPr id="358" name="Shape 35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Computer History</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a:picLocks noGrp="1"/>
          </p:cNvPicPr>
          <p:nvPr>
            <p:ph type="body" idx="1"/>
          </p:nvPr>
        </p:nvPicPr>
        <p:blipFill rotWithShape="1">
          <a:blip r:embed="rId3">
            <a:alphaModFix/>
          </a:blip>
          <a:srcRect l="1966" t="4989" r="2359" b="7516"/>
          <a:stretch/>
        </p:blipFill>
        <p:spPr>
          <a:xfrm>
            <a:off x="0" y="1924050"/>
            <a:ext cx="9144000" cy="3219450"/>
          </a:xfrm>
          <a:prstGeom prst="rect">
            <a:avLst/>
          </a:prstGeom>
          <a:noFill/>
          <a:ln>
            <a:noFill/>
          </a:ln>
        </p:spPr>
      </p:pic>
      <p:sp>
        <p:nvSpPr>
          <p:cNvPr id="364" name="Shape 36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Computers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1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What is a Smartphone?</a:t>
            </a:r>
          </a:p>
          <a:p>
            <a:pPr marL="633412" marR="0" lvl="1" indent="-354012" algn="l" rtl="0">
              <a:lnSpc>
                <a:spcPct val="110000"/>
              </a:lnSpc>
              <a:spcBef>
                <a:spcPts val="500"/>
              </a:spcBef>
              <a:spcAft>
                <a:spcPts val="0"/>
              </a:spcAft>
              <a:buClr>
                <a:schemeClr val="accent1"/>
              </a:buClr>
              <a:buSzPct val="59000"/>
              <a:buFont typeface="Noto Sans Symbols"/>
              <a:buChar char="❑"/>
            </a:pPr>
            <a:r>
              <a:rPr lang="en" sz="2000" b="0" i="0" u="none" strike="noStrike" cap="none">
                <a:solidFill>
                  <a:schemeClr val="dk2"/>
                </a:solidFill>
                <a:latin typeface="Calibri"/>
                <a:ea typeface="Calibri"/>
                <a:cs typeface="Calibri"/>
                <a:sym typeface="Calibri"/>
              </a:rPr>
              <a:t>All in one device that can be used as a cell phone and has computing, PDA functions</a:t>
            </a:r>
          </a:p>
          <a:p>
            <a:pPr marL="633412" marR="0" lvl="1" indent="-354012" algn="l" rtl="0">
              <a:lnSpc>
                <a:spcPct val="110000"/>
              </a:lnSpc>
              <a:spcBef>
                <a:spcPts val="500"/>
              </a:spcBef>
              <a:spcAft>
                <a:spcPts val="0"/>
              </a:spcAft>
              <a:buClr>
                <a:schemeClr val="accent1"/>
              </a:buClr>
              <a:buSzPct val="59000"/>
              <a:buFont typeface="Noto Sans Symbols"/>
              <a:buChar char="❑"/>
            </a:pPr>
            <a:r>
              <a:rPr lang="en" sz="2000" b="0" i="0" u="none" strike="noStrike" cap="none">
                <a:solidFill>
                  <a:schemeClr val="dk2"/>
                </a:solidFill>
                <a:latin typeface="Calibri"/>
                <a:ea typeface="Calibri"/>
                <a:cs typeface="Calibri"/>
                <a:sym typeface="Calibri"/>
              </a:rPr>
              <a:t>Variety of applications available </a:t>
            </a:r>
          </a:p>
          <a:p>
            <a:pPr marL="633412" marR="0" lvl="1" indent="-354012" algn="l" rtl="0">
              <a:lnSpc>
                <a:spcPct val="110000"/>
              </a:lnSpc>
              <a:spcBef>
                <a:spcPts val="500"/>
              </a:spcBef>
              <a:spcAft>
                <a:spcPts val="0"/>
              </a:spcAft>
              <a:buClr>
                <a:schemeClr val="accent1"/>
              </a:buClr>
              <a:buSzPct val="59000"/>
              <a:buFont typeface="Noto Sans Symbols"/>
              <a:buChar char="❑"/>
            </a:pPr>
            <a:r>
              <a:rPr lang="en" sz="2000" b="0" i="0" u="none" strike="noStrike" cap="none">
                <a:solidFill>
                  <a:schemeClr val="dk2"/>
                </a:solidFill>
                <a:latin typeface="Calibri"/>
                <a:ea typeface="Calibri"/>
                <a:cs typeface="Calibri"/>
                <a:sym typeface="Calibri"/>
              </a:rPr>
              <a:t>High Speed Data Access</a:t>
            </a:r>
          </a:p>
          <a:p>
            <a:pPr marL="633412" marR="0" lvl="1" indent="-354012" algn="l" rtl="0">
              <a:lnSpc>
                <a:spcPct val="110000"/>
              </a:lnSpc>
              <a:spcBef>
                <a:spcPts val="500"/>
              </a:spcBef>
              <a:spcAft>
                <a:spcPts val="0"/>
              </a:spcAft>
              <a:buClr>
                <a:schemeClr val="accent1"/>
              </a:buClr>
              <a:buSzPct val="59000"/>
              <a:buFont typeface="Noto Sans Symbols"/>
              <a:buChar char="❑"/>
            </a:pPr>
            <a:r>
              <a:rPr lang="en" sz="2000" b="0" i="0" u="none" strike="noStrike" cap="none">
                <a:solidFill>
                  <a:schemeClr val="dk2"/>
                </a:solidFill>
                <a:latin typeface="Calibri"/>
                <a:ea typeface="Calibri"/>
                <a:cs typeface="Calibri"/>
                <a:sym typeface="Calibri"/>
              </a:rPr>
              <a:t>Multimedia</a:t>
            </a:r>
          </a:p>
          <a:p>
            <a:pPr marL="273050" marR="0" lvl="0" indent="-273050" algn="l" rtl="0">
              <a:lnSpc>
                <a:spcPct val="100000"/>
              </a:lnSpc>
              <a:spcBef>
                <a:spcPts val="400"/>
              </a:spcBef>
              <a:spcAft>
                <a:spcPts val="0"/>
              </a:spcAft>
              <a:buClr>
                <a:schemeClr val="accent1"/>
              </a:buClr>
              <a:buSzPct val="25000"/>
              <a:buFont typeface="Noto Sans Symbols"/>
              <a:buNone/>
            </a:pPr>
            <a:endParaRPr sz="2000" b="0" i="0" u="none" strike="noStrike" cap="none">
              <a:solidFill>
                <a:schemeClr val="dk2"/>
              </a:solidFill>
              <a:latin typeface="Calibri"/>
              <a:ea typeface="Calibri"/>
              <a:cs typeface="Calibri"/>
              <a:sym typeface="Calibri"/>
            </a:endParaRPr>
          </a:p>
        </p:txBody>
      </p:sp>
      <p:sp>
        <p:nvSpPr>
          <p:cNvPr id="370" name="Shape 37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Smartphones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827087" y="1203325"/>
            <a:ext cx="7408862" cy="2587625"/>
          </a:xfrm>
          <a:prstGeom prst="rect">
            <a:avLst/>
          </a:prstGeom>
          <a:noFill/>
          <a:ln>
            <a:noFill/>
          </a:ln>
        </p:spPr>
        <p:txBody>
          <a:bodyPr lIns="91425" tIns="45700" rIns="91425" bIns="45700" anchor="t" anchorCtr="0">
            <a:noAutofit/>
          </a:bodyPr>
          <a:lstStyle/>
          <a:p>
            <a:pPr marL="136525" marR="0" lvl="0" indent="-9525" algn="l" rtl="0">
              <a:lnSpc>
                <a:spcPct val="80000"/>
              </a:lnSpc>
              <a:spcBef>
                <a:spcPts val="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1973</a:t>
            </a:r>
            <a:r>
              <a:rPr lang="en" sz="2200" b="0" i="0" u="none" strike="noStrike" cap="none">
                <a:solidFill>
                  <a:schemeClr val="dk2"/>
                </a:solidFill>
                <a:latin typeface="Calibri"/>
                <a:ea typeface="Calibri"/>
                <a:cs typeface="Calibri"/>
                <a:sym typeface="Calibri"/>
              </a:rPr>
              <a:t>: Motorola cell phone created</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April 3, 1973</a:t>
            </a:r>
            <a:r>
              <a:rPr lang="en" sz="2200" b="0" i="0" u="none" strike="noStrike" cap="none">
                <a:solidFill>
                  <a:schemeClr val="dk2"/>
                </a:solidFill>
                <a:latin typeface="Calibri"/>
                <a:ea typeface="Calibri"/>
                <a:cs typeface="Calibri"/>
                <a:sym typeface="Calibri"/>
              </a:rPr>
              <a:t>: first cell phone call made by Martin Cooper</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1983</a:t>
            </a:r>
            <a:r>
              <a:rPr lang="en" sz="2200" b="0" i="0" u="none" strike="noStrike" cap="none">
                <a:solidFill>
                  <a:schemeClr val="dk2"/>
                </a:solidFill>
                <a:latin typeface="Calibri"/>
                <a:ea typeface="Calibri"/>
                <a:cs typeface="Calibri"/>
                <a:sym typeface="Calibri"/>
              </a:rPr>
              <a:t>: first cell phone available to consumers</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1994:</a:t>
            </a:r>
            <a:r>
              <a:rPr lang="en" sz="2200" b="0" i="0" u="none" strike="noStrike" cap="none">
                <a:solidFill>
                  <a:schemeClr val="dk2"/>
                </a:solidFill>
                <a:latin typeface="Calibri"/>
                <a:ea typeface="Calibri"/>
                <a:cs typeface="Calibri"/>
                <a:sym typeface="Calibri"/>
              </a:rPr>
              <a:t> First smartphone</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1999: </a:t>
            </a:r>
            <a:r>
              <a:rPr lang="en" sz="2200" b="0" i="0" u="none" strike="noStrike" cap="none">
                <a:solidFill>
                  <a:schemeClr val="dk2"/>
                </a:solidFill>
                <a:latin typeface="Calibri"/>
                <a:ea typeface="Calibri"/>
                <a:cs typeface="Calibri"/>
                <a:sym typeface="Calibri"/>
              </a:rPr>
              <a:t>First mobile watch phone</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2001:</a:t>
            </a:r>
            <a:r>
              <a:rPr lang="en" sz="2200" b="0" i="0" u="none" strike="noStrike" cap="none">
                <a:solidFill>
                  <a:schemeClr val="dk2"/>
                </a:solidFill>
                <a:latin typeface="Calibri"/>
                <a:ea typeface="Calibri"/>
                <a:cs typeface="Calibri"/>
                <a:sym typeface="Calibri"/>
              </a:rPr>
              <a:t> First Commercial 3g Network</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2007:</a:t>
            </a:r>
            <a:r>
              <a:rPr lang="en" sz="2200" b="0" i="0" u="none" strike="noStrike" cap="none">
                <a:solidFill>
                  <a:schemeClr val="dk2"/>
                </a:solidFill>
                <a:latin typeface="Calibri"/>
                <a:ea typeface="Calibri"/>
                <a:cs typeface="Calibri"/>
                <a:sym typeface="Calibri"/>
              </a:rPr>
              <a:t> First Iphone Released</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2008:</a:t>
            </a:r>
            <a:r>
              <a:rPr lang="en" sz="2200" b="0" i="0" u="none" strike="noStrike" cap="none">
                <a:solidFill>
                  <a:schemeClr val="dk2"/>
                </a:solidFill>
                <a:latin typeface="Calibri"/>
                <a:ea typeface="Calibri"/>
                <a:cs typeface="Calibri"/>
                <a:sym typeface="Calibri"/>
              </a:rPr>
              <a:t> First Android phone released</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2010:</a:t>
            </a:r>
            <a:r>
              <a:rPr lang="en" sz="2200" b="0" i="0" u="none" strike="noStrike" cap="none">
                <a:solidFill>
                  <a:schemeClr val="dk2"/>
                </a:solidFill>
                <a:latin typeface="Calibri"/>
                <a:ea typeface="Calibri"/>
                <a:cs typeface="Calibri"/>
                <a:sym typeface="Calibri"/>
              </a:rPr>
              <a:t> First LTE Network</a:t>
            </a:r>
          </a:p>
          <a:p>
            <a:pPr marL="136525" marR="0" lvl="0" indent="-9525" algn="l" rtl="0">
              <a:lnSpc>
                <a:spcPct val="8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2013: </a:t>
            </a:r>
            <a:r>
              <a:rPr lang="en" sz="2200" b="0" i="0" u="none" strike="noStrike" cap="none">
                <a:solidFill>
                  <a:schemeClr val="dk2"/>
                </a:solidFill>
                <a:latin typeface="Calibri"/>
                <a:ea typeface="Calibri"/>
                <a:cs typeface="Calibri"/>
                <a:sym typeface="Calibri"/>
              </a:rPr>
              <a:t>First smart watch </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
        <p:nvSpPr>
          <p:cNvPr id="376" name="Shape 37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Mobile </a:t>
            </a:r>
            <a:r>
              <a:rPr lang="en" sz="4400" b="0" i="0" u="none" strike="noStrike" cap="none" dirty="0" smtClean="0">
                <a:solidFill>
                  <a:schemeClr val="lt1"/>
                </a:solidFill>
                <a:latin typeface="Calibri"/>
                <a:ea typeface="Calibri"/>
                <a:cs typeface="Calibri"/>
                <a:sym typeface="Calibri"/>
              </a:rPr>
              <a:t>Phone </a:t>
            </a:r>
            <a:r>
              <a:rPr lang="en" sz="4400" b="0" i="0" u="none" strike="noStrike" cap="none" dirty="0">
                <a:solidFill>
                  <a:schemeClr val="lt1"/>
                </a:solidFill>
                <a:latin typeface="Calibri"/>
                <a:ea typeface="Calibri"/>
                <a:cs typeface="Calibri"/>
                <a:sym typeface="Calibri"/>
              </a:rPr>
              <a:t>History</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Speeds of 1Gbs when stationary</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100Mbps when mobile</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However this standard is so high that no commercialized standard actually meets them hence why we have LTE networks</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LTE is part of this generation</a:t>
            </a:r>
          </a:p>
        </p:txBody>
      </p:sp>
      <p:sp>
        <p:nvSpPr>
          <p:cNvPr id="382" name="Shape 38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4G/LTE Networks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What are </a:t>
            </a:r>
            <a:r>
              <a:rPr lang="en"/>
              <a:t>G</a:t>
            </a:r>
            <a:r>
              <a:rPr lang="en" sz="4400" b="0" i="0" u="none" strike="noStrike" cap="none">
                <a:solidFill>
                  <a:srgbClr val="FFFFFF"/>
                </a:solidFill>
                <a:latin typeface="Calibri"/>
                <a:ea typeface="Calibri"/>
                <a:cs typeface="Calibri"/>
                <a:sym typeface="Calibri"/>
              </a:rPr>
              <a:t>adgets?</a:t>
            </a:r>
          </a:p>
        </p:txBody>
      </p:sp>
      <p:sp>
        <p:nvSpPr>
          <p:cNvPr id="204" name="Shape 204"/>
          <p:cNvSpPr txBox="1">
            <a:spLocks noGrp="1"/>
          </p:cNvSpPr>
          <p:nvPr>
            <p:ph type="body" idx="1"/>
          </p:nvPr>
        </p:nvSpPr>
        <p:spPr>
          <a:xfrm>
            <a:off x="614033" y="1666715"/>
            <a:ext cx="7915931" cy="3238387"/>
          </a:xfrm>
          <a:prstGeom prst="rect">
            <a:avLst/>
          </a:prstGeom>
          <a:noFill/>
          <a:ln>
            <a:noFill/>
          </a:ln>
        </p:spPr>
        <p:txBody>
          <a:bodyPr lIns="91425" tIns="91425" rIns="91425" bIns="91425" anchor="t" anchorCtr="0">
            <a:noAutofit/>
          </a:bodyPr>
          <a:lstStyle/>
          <a:p>
            <a:pPr marL="273050" marR="0" lvl="0" indent="-120649" algn="l" rtl="0">
              <a:lnSpc>
                <a:spcPct val="80000"/>
              </a:lnSpc>
              <a:spcBef>
                <a:spcPts val="0"/>
              </a:spcBef>
              <a:spcAft>
                <a:spcPts val="0"/>
              </a:spcAft>
              <a:buClr>
                <a:schemeClr val="accent1"/>
              </a:buClr>
              <a:buSzPct val="97941"/>
              <a:buFont typeface="Noto Sans Symbols"/>
              <a:buNone/>
            </a:pPr>
            <a:endParaRPr sz="1665" b="0" i="0" u="none" strike="noStrike" cap="none">
              <a:solidFill>
                <a:schemeClr val="dk2"/>
              </a:solidFill>
              <a:latin typeface="Galdeano"/>
              <a:ea typeface="Galdeano"/>
              <a:cs typeface="Galdeano"/>
              <a:sym typeface="Galdeano"/>
            </a:endParaRPr>
          </a:p>
          <a:p>
            <a:pPr marL="273050" marR="0" lvl="0" indent="-120649" algn="l" rtl="0">
              <a:lnSpc>
                <a:spcPct val="80000"/>
              </a:lnSpc>
              <a:spcBef>
                <a:spcPts val="480"/>
              </a:spcBef>
              <a:spcAft>
                <a:spcPts val="0"/>
              </a:spcAft>
              <a:buClr>
                <a:schemeClr val="accent1"/>
              </a:buClr>
              <a:buSzPct val="97941"/>
              <a:buFont typeface="Noto Sans Symbols"/>
              <a:buChar char="∗"/>
            </a:pPr>
            <a:r>
              <a:rPr lang="en" sz="1665" b="0" i="0" u="none" strike="noStrike" cap="none">
                <a:solidFill>
                  <a:schemeClr val="dk2"/>
                </a:solidFill>
                <a:latin typeface="Galdeano"/>
                <a:ea typeface="Galdeano"/>
                <a:cs typeface="Galdeano"/>
                <a:sym typeface="Galdeano"/>
              </a:rPr>
              <a:t>Gadgets are small technological objects such as devices and tools that have particular functions</a:t>
            </a:r>
          </a:p>
          <a:p>
            <a:pPr marL="273050" marR="0" lvl="0" indent="-120649" algn="l" rtl="0">
              <a:lnSpc>
                <a:spcPct val="80000"/>
              </a:lnSpc>
              <a:spcBef>
                <a:spcPts val="480"/>
              </a:spcBef>
              <a:spcAft>
                <a:spcPts val="0"/>
              </a:spcAft>
              <a:buClr>
                <a:schemeClr val="accent1"/>
              </a:buClr>
              <a:buSzPct val="97941"/>
              <a:buFont typeface="Noto Sans Symbols"/>
              <a:buNone/>
            </a:pPr>
            <a:endParaRPr sz="1665" b="0" i="0" u="none" strike="noStrike" cap="none">
              <a:solidFill>
                <a:schemeClr val="dk2"/>
              </a:solidFill>
              <a:latin typeface="Galdeano"/>
              <a:ea typeface="Galdeano"/>
              <a:cs typeface="Galdeano"/>
              <a:sym typeface="Galdeano"/>
            </a:endParaRPr>
          </a:p>
          <a:p>
            <a:pPr marL="273050" marR="0" lvl="0" indent="-120649" algn="l" rtl="0">
              <a:lnSpc>
                <a:spcPct val="80000"/>
              </a:lnSpc>
              <a:spcBef>
                <a:spcPts val="480"/>
              </a:spcBef>
              <a:spcAft>
                <a:spcPts val="0"/>
              </a:spcAft>
              <a:buClr>
                <a:schemeClr val="accent1"/>
              </a:buClr>
              <a:buSzPct val="97941"/>
              <a:buFont typeface="Noto Sans Symbols"/>
              <a:buChar char="∗"/>
            </a:pPr>
            <a:r>
              <a:rPr lang="en" sz="1665" b="0" i="0" u="none" strike="noStrike" cap="none">
                <a:solidFill>
                  <a:schemeClr val="dk2"/>
                </a:solidFill>
                <a:latin typeface="Galdeano"/>
                <a:ea typeface="Galdeano"/>
                <a:cs typeface="Galdeano"/>
                <a:sym typeface="Galdeano"/>
              </a:rPr>
              <a:t>Increase of productivity and convenience in daily life</a:t>
            </a:r>
          </a:p>
          <a:p>
            <a:pPr marL="273050" marR="0" lvl="0" indent="-120649" algn="l" rtl="0">
              <a:lnSpc>
                <a:spcPct val="80000"/>
              </a:lnSpc>
              <a:spcBef>
                <a:spcPts val="480"/>
              </a:spcBef>
              <a:spcAft>
                <a:spcPts val="0"/>
              </a:spcAft>
              <a:buClr>
                <a:schemeClr val="accent1"/>
              </a:buClr>
              <a:buSzPct val="97941"/>
              <a:buFont typeface="Noto Sans Symbols"/>
              <a:buNone/>
            </a:pPr>
            <a:endParaRPr sz="1665" b="0" i="0" u="none" strike="noStrike" cap="none">
              <a:solidFill>
                <a:schemeClr val="dk2"/>
              </a:solidFill>
              <a:latin typeface="Galdeano"/>
              <a:ea typeface="Galdeano"/>
              <a:cs typeface="Galdeano"/>
              <a:sym typeface="Galdeano"/>
            </a:endParaRPr>
          </a:p>
          <a:p>
            <a:pPr marL="273050" marR="0" lvl="0" indent="-120649" algn="l" rtl="0">
              <a:lnSpc>
                <a:spcPct val="80000"/>
              </a:lnSpc>
              <a:spcBef>
                <a:spcPts val="480"/>
              </a:spcBef>
              <a:spcAft>
                <a:spcPts val="0"/>
              </a:spcAft>
              <a:buClr>
                <a:schemeClr val="accent1"/>
              </a:buClr>
              <a:buSzPct val="97941"/>
              <a:buFont typeface="Noto Sans Symbols"/>
              <a:buChar char="∗"/>
            </a:pPr>
            <a:r>
              <a:rPr lang="en" sz="1665" b="0" i="0" u="none" strike="noStrike" cap="none">
                <a:solidFill>
                  <a:schemeClr val="dk2"/>
                </a:solidFill>
                <a:latin typeface="Galdeano"/>
                <a:ea typeface="Galdeano"/>
                <a:cs typeface="Galdeano"/>
                <a:sym typeface="Galdeano"/>
              </a:rPr>
              <a:t>“Smart”: multi-purpose, multi-tasking</a:t>
            </a:r>
          </a:p>
          <a:p>
            <a:pPr marL="273050" marR="0" lvl="0" indent="-120649" algn="l" rtl="0">
              <a:lnSpc>
                <a:spcPct val="80000"/>
              </a:lnSpc>
              <a:spcBef>
                <a:spcPts val="480"/>
              </a:spcBef>
              <a:spcAft>
                <a:spcPts val="0"/>
              </a:spcAft>
              <a:buClr>
                <a:schemeClr val="accent1"/>
              </a:buClr>
              <a:buSzPct val="97941"/>
              <a:buFont typeface="Noto Sans Symbols"/>
              <a:buNone/>
            </a:pPr>
            <a:endParaRPr sz="1665" b="0" i="0" u="none" strike="noStrike" cap="none">
              <a:solidFill>
                <a:schemeClr val="dk2"/>
              </a:solidFill>
              <a:latin typeface="Galdeano"/>
              <a:ea typeface="Galdeano"/>
              <a:cs typeface="Galdeano"/>
              <a:sym typeface="Galdeano"/>
            </a:endParaRPr>
          </a:p>
          <a:p>
            <a:pPr marL="273050" marR="0" lvl="0" indent="-120649" algn="l" rtl="0">
              <a:lnSpc>
                <a:spcPct val="80000"/>
              </a:lnSpc>
              <a:spcBef>
                <a:spcPts val="480"/>
              </a:spcBef>
              <a:spcAft>
                <a:spcPts val="0"/>
              </a:spcAft>
              <a:buClr>
                <a:schemeClr val="accent1"/>
              </a:buClr>
              <a:buSzPct val="97941"/>
              <a:buFont typeface="Noto Sans Symbols"/>
              <a:buChar char="∗"/>
            </a:pPr>
            <a:r>
              <a:rPr lang="en" sz="1665" b="0" i="0" u="none" strike="noStrike" cap="none">
                <a:solidFill>
                  <a:schemeClr val="dk2"/>
                </a:solidFill>
                <a:latin typeface="Galdeano"/>
                <a:ea typeface="Galdeano"/>
                <a:cs typeface="Galdeano"/>
                <a:sym typeface="Galdeano"/>
              </a:rPr>
              <a:t>For work, entertainment, or sense of style</a:t>
            </a:r>
          </a:p>
          <a:p>
            <a:pPr marL="0" marR="0" lvl="0" indent="0" algn="l" rtl="0">
              <a:lnSpc>
                <a:spcPct val="80000"/>
              </a:lnSpc>
              <a:spcBef>
                <a:spcPts val="480"/>
              </a:spcBef>
              <a:spcAft>
                <a:spcPts val="0"/>
              </a:spcAft>
              <a:buClr>
                <a:schemeClr val="accent1"/>
              </a:buClr>
              <a:buSzPct val="25000"/>
              <a:buFont typeface="Noto Sans Symbols"/>
              <a:buNone/>
            </a:pPr>
            <a:endParaRPr sz="1665" b="0" i="0" u="none" strike="noStrike" cap="none">
              <a:solidFill>
                <a:schemeClr val="dk2"/>
              </a:solidFill>
              <a:latin typeface="Galdeano"/>
              <a:ea typeface="Galdeano"/>
              <a:cs typeface="Galdeano"/>
              <a:sym typeface="Galdeano"/>
            </a:endParaRPr>
          </a:p>
          <a:p>
            <a:pPr marL="273050" marR="0" lvl="0" indent="-120649" algn="l" rtl="0">
              <a:lnSpc>
                <a:spcPct val="80000"/>
              </a:lnSpc>
              <a:spcBef>
                <a:spcPts val="480"/>
              </a:spcBef>
              <a:spcAft>
                <a:spcPts val="0"/>
              </a:spcAft>
              <a:buClr>
                <a:schemeClr val="accent1"/>
              </a:buClr>
              <a:buSzPct val="97941"/>
              <a:buFont typeface="Noto Sans Symbols"/>
              <a:buChar char="∗"/>
            </a:pPr>
            <a:r>
              <a:rPr lang="en" sz="1665" b="0" i="0" u="none" strike="noStrike" cap="none">
                <a:solidFill>
                  <a:schemeClr val="dk2"/>
                </a:solidFill>
                <a:latin typeface="Galdeano"/>
                <a:ea typeface="Galdeano"/>
                <a:cs typeface="Galdeano"/>
                <a:sym typeface="Galdeano"/>
              </a:rPr>
              <a:t>Benefits that gadgets provide are through hardware, software, and service</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3600" b="0" i="0" u="none" strike="noStrike" cap="none">
                <a:solidFill>
                  <a:schemeClr val="lt1"/>
                </a:solidFill>
                <a:latin typeface="Calibri"/>
                <a:ea typeface="Calibri"/>
                <a:cs typeface="Calibri"/>
                <a:sym typeface="Calibri"/>
              </a:rPr>
              <a:t>Broadband vs Regular Phone Connection</a:t>
            </a:r>
          </a:p>
        </p:txBody>
      </p:sp>
      <p:sp>
        <p:nvSpPr>
          <p:cNvPr id="388" name="Shape 388"/>
          <p:cNvSpPr txBox="1">
            <a:spLocks noGrp="1"/>
          </p:cNvSpPr>
          <p:nvPr>
            <p:ph type="body" idx="1"/>
          </p:nvPr>
        </p:nvSpPr>
        <p:spPr>
          <a:xfrm>
            <a:off x="684212" y="2084389"/>
            <a:ext cx="3821112" cy="4794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 sz="2400" b="0" i="0" u="none" strike="noStrike" cap="none">
                <a:solidFill>
                  <a:schemeClr val="dk2"/>
                </a:solidFill>
                <a:latin typeface="Calibri"/>
                <a:ea typeface="Calibri"/>
                <a:cs typeface="Calibri"/>
                <a:sym typeface="Calibri"/>
              </a:rPr>
              <a:t>Broadband</a:t>
            </a:r>
          </a:p>
        </p:txBody>
      </p:sp>
      <p:sp>
        <p:nvSpPr>
          <p:cNvPr id="389" name="Shape 389"/>
          <p:cNvSpPr txBox="1">
            <a:spLocks noGrp="1"/>
          </p:cNvSpPr>
          <p:nvPr>
            <p:ph type="body" idx="1"/>
          </p:nvPr>
        </p:nvSpPr>
        <p:spPr>
          <a:xfrm>
            <a:off x="4645025" y="2103439"/>
            <a:ext cx="4041773" cy="4794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r>
              <a:rPr lang="en" sz="2400" b="0" i="0" u="none" strike="noStrike" cap="none">
                <a:solidFill>
                  <a:schemeClr val="dk2"/>
                </a:solidFill>
                <a:latin typeface="Calibri"/>
                <a:ea typeface="Calibri"/>
                <a:cs typeface="Calibri"/>
                <a:sym typeface="Calibri"/>
              </a:rPr>
              <a:t>Regular internet connection</a:t>
            </a:r>
          </a:p>
        </p:txBody>
      </p:sp>
      <p:sp>
        <p:nvSpPr>
          <p:cNvPr id="390" name="Shape 390"/>
          <p:cNvSpPr txBox="1">
            <a:spLocks noGrp="1"/>
          </p:cNvSpPr>
          <p:nvPr>
            <p:ph type="body" idx="1"/>
          </p:nvPr>
        </p:nvSpPr>
        <p:spPr>
          <a:xfrm>
            <a:off x="539750" y="2732088"/>
            <a:ext cx="4040187" cy="2963862"/>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Wireless internet access</a:t>
            </a:r>
          </a:p>
          <a:p>
            <a:pPr marL="800100" marR="0" lvl="1"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Nearly all 2G and 3G phones are broadband	</a:t>
            </a:r>
          </a:p>
        </p:txBody>
      </p:sp>
      <p:sp>
        <p:nvSpPr>
          <p:cNvPr id="391" name="Shape 391"/>
          <p:cNvSpPr txBox="1">
            <a:spLocks noGrp="1"/>
          </p:cNvSpPr>
          <p:nvPr>
            <p:ph type="body" idx="2"/>
          </p:nvPr>
        </p:nvSpPr>
        <p:spPr>
          <a:xfrm>
            <a:off x="4643437" y="2732088"/>
            <a:ext cx="4041773" cy="2963862"/>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Wired internet access</a:t>
            </a:r>
          </a:p>
          <a:p>
            <a:pPr marL="576262" marR="0" lvl="1" indent="-296862" algn="l" rtl="0">
              <a:lnSpc>
                <a:spcPct val="100000"/>
              </a:lnSpc>
              <a:spcBef>
                <a:spcPts val="36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More common in underdeveloped countries</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Mobile Regional Overview</a:t>
            </a:r>
          </a:p>
        </p:txBody>
      </p:sp>
      <p:pic>
        <p:nvPicPr>
          <p:cNvPr id="397" name="Shape 397"/>
          <p:cNvPicPr preferRelativeResize="0">
            <a:picLocks noGrp="1"/>
          </p:cNvPicPr>
          <p:nvPr>
            <p:ph type="body" idx="1"/>
          </p:nvPr>
        </p:nvPicPr>
        <p:blipFill rotWithShape="1">
          <a:blip r:embed="rId3">
            <a:alphaModFix/>
          </a:blip>
          <a:srcRect/>
          <a:stretch/>
        </p:blipFill>
        <p:spPr>
          <a:xfrm>
            <a:off x="-9525" y="0"/>
            <a:ext cx="9153525" cy="514349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Mobile Broadband by Region</a:t>
            </a:r>
          </a:p>
        </p:txBody>
      </p:sp>
      <p:pic>
        <p:nvPicPr>
          <p:cNvPr id="403" name="Shape 403"/>
          <p:cNvPicPr preferRelativeResize="0">
            <a:picLocks noGrp="1"/>
          </p:cNvPicPr>
          <p:nvPr>
            <p:ph type="body" idx="1"/>
          </p:nvPr>
        </p:nvPicPr>
        <p:blipFill rotWithShape="1">
          <a:blip r:embed="rId3">
            <a:alphaModFix/>
          </a:blip>
          <a:srcRect/>
          <a:stretch/>
        </p:blipFill>
        <p:spPr>
          <a:xfrm>
            <a:off x="0" y="-19050"/>
            <a:ext cx="9144000" cy="5162548"/>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Broadband vs Normal Connections</a:t>
            </a:r>
          </a:p>
        </p:txBody>
      </p:sp>
      <p:pic>
        <p:nvPicPr>
          <p:cNvPr id="409" name="Shape 409"/>
          <p:cNvPicPr preferRelativeResize="0">
            <a:picLocks noGrp="1"/>
          </p:cNvPicPr>
          <p:nvPr>
            <p:ph type="body" idx="1"/>
          </p:nvPr>
        </p:nvPicPr>
        <p:blipFill rotWithShape="1">
          <a:blip r:embed="rId3">
            <a:alphaModFix/>
          </a:blip>
          <a:srcRect/>
          <a:stretch/>
        </p:blipFill>
        <p:spPr>
          <a:xfrm>
            <a:off x="0" y="0"/>
            <a:ext cx="4572000" cy="5143499"/>
          </a:xfrm>
          <a:prstGeom prst="rect">
            <a:avLst/>
          </a:prstGeom>
          <a:noFill/>
          <a:ln>
            <a:noFill/>
          </a:ln>
        </p:spPr>
      </p:pic>
      <p:pic>
        <p:nvPicPr>
          <p:cNvPr id="410" name="Shape 410"/>
          <p:cNvPicPr preferRelativeResize="0">
            <a:picLocks noGrp="1"/>
          </p:cNvPicPr>
          <p:nvPr>
            <p:ph type="body" idx="2"/>
          </p:nvPr>
        </p:nvPicPr>
        <p:blipFill rotWithShape="1">
          <a:blip r:embed="rId4">
            <a:alphaModFix/>
          </a:blip>
          <a:srcRect/>
          <a:stretch/>
        </p:blipFill>
        <p:spPr>
          <a:xfrm>
            <a:off x="4572000" y="0"/>
            <a:ext cx="4573585" cy="5143499"/>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457200" y="1436687"/>
            <a:ext cx="8229600" cy="3157536"/>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416" name="Shape 41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Mobile Share of Web Traffic</a:t>
            </a:r>
          </a:p>
        </p:txBody>
      </p:sp>
      <p:pic>
        <p:nvPicPr>
          <p:cNvPr id="417" name="Shape 417"/>
          <p:cNvPicPr preferRelativeResize="0"/>
          <p:nvPr/>
        </p:nvPicPr>
        <p:blipFill rotWithShape="1">
          <a:blip r:embed="rId3">
            <a:alphaModFix/>
          </a:blip>
          <a:srcRect/>
          <a:stretch/>
        </p:blipFill>
        <p:spPr>
          <a:xfrm>
            <a:off x="-12700" y="0"/>
            <a:ext cx="9144000" cy="5143499"/>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000" b="0" i="0" u="none" strike="noStrike" cap="none">
                <a:solidFill>
                  <a:srgbClr val="000000"/>
                </a:solidFill>
                <a:latin typeface="Calibri"/>
                <a:ea typeface="Calibri"/>
                <a:cs typeface="Calibri"/>
                <a:sym typeface="Calibri"/>
              </a:rPr>
              <a:t>Current Smartphones on the Market</a:t>
            </a:r>
          </a:p>
        </p:txBody>
      </p:sp>
      <p:pic>
        <p:nvPicPr>
          <p:cNvPr id="423" name="Shape 423"/>
          <p:cNvPicPr preferRelativeResize="0">
            <a:picLocks noGrp="1"/>
          </p:cNvPicPr>
          <p:nvPr>
            <p:ph type="body" idx="1"/>
          </p:nvPr>
        </p:nvPicPr>
        <p:blipFill rotWithShape="1">
          <a:blip r:embed="rId3">
            <a:alphaModFix/>
          </a:blip>
          <a:srcRect/>
          <a:stretch/>
        </p:blipFill>
        <p:spPr>
          <a:xfrm>
            <a:off x="7937" y="0"/>
            <a:ext cx="9136060" cy="51434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429" name="Shape 429"/>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871537" y="1419225"/>
            <a:ext cx="7408862" cy="3174999"/>
          </a:xfrm>
          <a:prstGeom prst="rect">
            <a:avLst/>
          </a:prstGeom>
          <a:noFill/>
          <a:ln>
            <a:noFill/>
          </a:ln>
        </p:spPr>
        <p:txBody>
          <a:bodyPr lIns="91425" tIns="45700" rIns="91425" bIns="45700" anchor="t" anchorCtr="0">
            <a:noAutofit/>
          </a:bodyPr>
          <a:lstStyle/>
          <a:p>
            <a:pPr marL="273050" marR="0" lvl="0" indent="-273050" algn="l" rtl="0">
              <a:lnSpc>
                <a:spcPct val="11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What is a Tablet?</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Larger than a Smartphone</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Touchscreen used as primary method of input</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Some typical functions are: </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Mobile Browsing</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Portable Media Player	</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Camera</a:t>
            </a:r>
          </a:p>
          <a:p>
            <a:pPr marL="736600" marR="0" lvl="1" indent="-342900" algn="l" rtl="0">
              <a:lnSpc>
                <a:spcPct val="110000"/>
              </a:lnSpc>
              <a:spcBef>
                <a:spcPts val="4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Downloadable Apps</a:t>
            </a:r>
          </a:p>
          <a:p>
            <a:pPr marL="273050" marR="0" lvl="0" indent="-273050" algn="l" rtl="0">
              <a:lnSpc>
                <a:spcPct val="100000"/>
              </a:lnSpc>
              <a:spcBef>
                <a:spcPts val="380"/>
              </a:spcBef>
              <a:spcAft>
                <a:spcPts val="0"/>
              </a:spcAft>
              <a:buClr>
                <a:schemeClr val="accent1"/>
              </a:buClr>
              <a:buSzPct val="25000"/>
              <a:buFont typeface="Noto Sans Symbols"/>
              <a:buNone/>
            </a:pPr>
            <a:endParaRPr sz="1900" b="0" i="0" u="none" strike="noStrike" cap="none">
              <a:solidFill>
                <a:schemeClr val="dk2"/>
              </a:solidFill>
              <a:latin typeface="Calibri"/>
              <a:ea typeface="Calibri"/>
              <a:cs typeface="Calibri"/>
              <a:sym typeface="Calibri"/>
            </a:endParaRPr>
          </a:p>
        </p:txBody>
      </p:sp>
      <p:sp>
        <p:nvSpPr>
          <p:cNvPr id="435" name="Shape 43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Tablets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179385" y="1419225"/>
            <a:ext cx="7993062" cy="338455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1971: </a:t>
            </a:r>
            <a:r>
              <a:rPr lang="en" sz="2200" b="0" i="0" u="none" strike="noStrike" cap="none">
                <a:solidFill>
                  <a:schemeClr val="dk2"/>
                </a:solidFill>
                <a:latin typeface="Calibri"/>
                <a:ea typeface="Calibri"/>
                <a:cs typeface="Calibri"/>
                <a:sym typeface="Calibri"/>
              </a:rPr>
              <a:t>Allan Kay describges a tablet computer at Xerox PARC</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1983: </a:t>
            </a:r>
            <a:r>
              <a:rPr lang="en" sz="2200" b="0" i="0" u="none" strike="noStrike" cap="none">
                <a:solidFill>
                  <a:schemeClr val="dk2"/>
                </a:solidFill>
                <a:latin typeface="Calibri"/>
                <a:ea typeface="Calibri"/>
                <a:cs typeface="Calibri"/>
                <a:sym typeface="Calibri"/>
              </a:rPr>
              <a:t>Apple and AT&amp;T work on a tablet prototype</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1991: </a:t>
            </a:r>
            <a:r>
              <a:rPr lang="en" sz="2200" b="0" i="0" u="none" strike="noStrike" cap="none">
                <a:solidFill>
                  <a:schemeClr val="dk2"/>
                </a:solidFill>
                <a:latin typeface="Calibri"/>
                <a:ea typeface="Calibri"/>
                <a:cs typeface="Calibri"/>
                <a:sym typeface="Calibri"/>
              </a:rPr>
              <a:t>IBM markets a tablet computer but fails</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1993: </a:t>
            </a:r>
            <a:r>
              <a:rPr lang="en" sz="2200" b="0" i="0" u="none" strike="noStrike" cap="none">
                <a:solidFill>
                  <a:schemeClr val="dk2"/>
                </a:solidFill>
                <a:latin typeface="Calibri"/>
                <a:ea typeface="Calibri"/>
                <a:cs typeface="Calibri"/>
                <a:sym typeface="Calibri"/>
              </a:rPr>
              <a:t>Apple Newton launched, also fails</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1996: </a:t>
            </a:r>
            <a:r>
              <a:rPr lang="en" sz="2200" b="0" i="0" u="none" strike="noStrike" cap="none">
                <a:solidFill>
                  <a:schemeClr val="dk2"/>
                </a:solidFill>
                <a:latin typeface="Calibri"/>
                <a:ea typeface="Calibri"/>
                <a:cs typeface="Calibri"/>
                <a:sym typeface="Calibri"/>
              </a:rPr>
              <a:t>NewsPad debuts; considered one of the first serious prototypes</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2009: </a:t>
            </a:r>
            <a:r>
              <a:rPr lang="en" sz="2200" b="0" i="0" u="none" strike="noStrike" cap="none">
                <a:solidFill>
                  <a:schemeClr val="dk2"/>
                </a:solidFill>
                <a:latin typeface="Calibri"/>
                <a:ea typeface="Calibri"/>
                <a:cs typeface="Calibri"/>
                <a:sym typeface="Calibri"/>
              </a:rPr>
              <a:t>Various computer manufacturers release tablets to market</a:t>
            </a:r>
          </a:p>
          <a:p>
            <a:pPr marL="273050" marR="0" lvl="0" indent="-273050" algn="l" rtl="0">
              <a:lnSpc>
                <a:spcPct val="100000"/>
              </a:lnSpc>
              <a:spcBef>
                <a:spcPts val="1000"/>
              </a:spcBef>
              <a:spcAft>
                <a:spcPts val="0"/>
              </a:spcAft>
              <a:buClr>
                <a:schemeClr val="accent1"/>
              </a:buClr>
              <a:buSzPct val="25000"/>
              <a:buFont typeface="Noto Sans Symbols"/>
              <a:buNone/>
            </a:pPr>
            <a:r>
              <a:rPr lang="en" sz="2200" b="1" i="0" u="none" strike="noStrike" cap="none">
                <a:solidFill>
                  <a:schemeClr val="dk2"/>
                </a:solidFill>
                <a:latin typeface="Calibri"/>
                <a:ea typeface="Calibri"/>
                <a:cs typeface="Calibri"/>
                <a:sym typeface="Calibri"/>
              </a:rPr>
              <a:t>2010: </a:t>
            </a:r>
            <a:r>
              <a:rPr lang="en" sz="2200" b="0" i="0" u="none" strike="noStrike" cap="none">
                <a:solidFill>
                  <a:schemeClr val="dk2"/>
                </a:solidFill>
                <a:latin typeface="Calibri"/>
                <a:ea typeface="Calibri"/>
                <a:cs typeface="Calibri"/>
                <a:sym typeface="Calibri"/>
              </a:rPr>
              <a:t>Apple iPad launched</a:t>
            </a:r>
          </a:p>
        </p:txBody>
      </p:sp>
      <p:sp>
        <p:nvSpPr>
          <p:cNvPr id="441" name="Shape 44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Tablets History</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447" name="Shape 447"/>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How Do Companies Make Money?</a:t>
            </a:r>
          </a:p>
        </p:txBody>
      </p:sp>
      <p:sp>
        <p:nvSpPr>
          <p:cNvPr id="210" name="Shape 210"/>
          <p:cNvSpPr txBox="1">
            <a:spLocks noGrp="1"/>
          </p:cNvSpPr>
          <p:nvPr>
            <p:ph type="body" idx="1"/>
          </p:nvPr>
        </p:nvSpPr>
        <p:spPr>
          <a:xfrm>
            <a:off x="871537" y="2006600"/>
            <a:ext cx="7408862" cy="2587625"/>
          </a:xfrm>
          <a:prstGeom prst="rect">
            <a:avLst/>
          </a:prstGeom>
          <a:noFill/>
          <a:ln>
            <a:noFill/>
          </a:ln>
        </p:spPr>
        <p:txBody>
          <a:bodyPr lIns="91425" tIns="91425" rIns="91425" bIns="91425" anchor="t" anchorCtr="0">
            <a:noAutofit/>
          </a:bodyPr>
          <a:lstStyle/>
          <a:p>
            <a:pPr marL="273050" marR="0" lvl="0" indent="-120650" algn="l" rtl="0">
              <a:lnSpc>
                <a:spcPct val="100000"/>
              </a:lnSpc>
              <a:spcBef>
                <a:spcPts val="0"/>
              </a:spcBef>
              <a:spcAft>
                <a:spcPts val="0"/>
              </a:spcAft>
              <a:buClr>
                <a:schemeClr val="accent1"/>
              </a:buClr>
              <a:buSzPct val="100000"/>
              <a:buFont typeface="Noto Sans Symbols"/>
              <a:buChar char="∗"/>
            </a:pPr>
            <a:r>
              <a:rPr lang="en" sz="3600" b="0" i="0" u="none" strike="noStrike" cap="none">
                <a:solidFill>
                  <a:schemeClr val="dk2"/>
                </a:solidFill>
                <a:latin typeface="Galdeano"/>
                <a:ea typeface="Galdeano"/>
                <a:cs typeface="Galdeano"/>
                <a:sym typeface="Galdeano"/>
              </a:rPr>
              <a:t>Profit is derived from physical sales and service fees</a:t>
            </a:r>
          </a:p>
          <a:p>
            <a:pPr marL="273050" marR="0" lvl="0" indent="-120650" algn="l" rtl="0">
              <a:lnSpc>
                <a:spcPct val="100000"/>
              </a:lnSpc>
              <a:spcBef>
                <a:spcPts val="480"/>
              </a:spcBef>
              <a:spcAft>
                <a:spcPts val="0"/>
              </a:spcAft>
              <a:buClr>
                <a:schemeClr val="accent1"/>
              </a:buClr>
              <a:buSzPct val="100000"/>
              <a:buFont typeface="Noto Sans Symbols"/>
              <a:buNone/>
            </a:pPr>
            <a:endParaRPr sz="2400" b="0" i="0" u="none" strike="noStrike" cap="none">
              <a:solidFill>
                <a:schemeClr val="dk2"/>
              </a:solidFill>
              <a:latin typeface="Galdeano"/>
              <a:ea typeface="Galdeano"/>
              <a:cs typeface="Galdeano"/>
              <a:sym typeface="Galdeano"/>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Current Tablets on the Market</a:t>
            </a:r>
          </a:p>
        </p:txBody>
      </p:sp>
      <p:pic>
        <p:nvPicPr>
          <p:cNvPr id="453" name="Shape 453"/>
          <p:cNvPicPr preferRelativeResize="0">
            <a:picLocks noGrp="1"/>
          </p:cNvPicPr>
          <p:nvPr>
            <p:ph type="body" idx="1"/>
          </p:nvPr>
        </p:nvPicPr>
        <p:blipFill rotWithShape="1">
          <a:blip r:embed="rId3">
            <a:alphaModFix/>
          </a:blip>
          <a:srcRect/>
          <a:stretch/>
        </p:blipFill>
        <p:spPr>
          <a:xfrm>
            <a:off x="3175" y="-1585"/>
            <a:ext cx="9140825" cy="5145087"/>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Tablet Shipments Market Share</a:t>
            </a:r>
          </a:p>
        </p:txBody>
      </p:sp>
      <p:pic>
        <p:nvPicPr>
          <p:cNvPr id="459" name="Shape 459"/>
          <p:cNvPicPr preferRelativeResize="0">
            <a:picLocks noGrp="1"/>
          </p:cNvPicPr>
          <p:nvPr>
            <p:ph type="body" idx="1"/>
          </p:nvPr>
        </p:nvPicPr>
        <p:blipFill rotWithShape="1">
          <a:blip r:embed="rId3">
            <a:alphaModFix/>
          </a:blip>
          <a:srcRect/>
          <a:stretch/>
        </p:blipFill>
        <p:spPr>
          <a:xfrm>
            <a:off x="30160" y="3175"/>
            <a:ext cx="9113837" cy="5140324"/>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Market Share by Vendor</a:t>
            </a:r>
          </a:p>
        </p:txBody>
      </p:sp>
      <p:pic>
        <p:nvPicPr>
          <p:cNvPr id="465" name="Shape 465"/>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What is a Smart watch?</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 computerized wristwatch with functionality that is enhanced beyond timekeeping, and is often comparable to a personal digital assistant device</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
        <p:nvSpPr>
          <p:cNvPr id="471" name="Shape 47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Smart Watch</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477" name="Shape 477"/>
          <p:cNvPicPr preferRelativeResize="0">
            <a:picLocks noGrp="1"/>
          </p:cNvPicPr>
          <p:nvPr>
            <p:ph type="body" idx="1"/>
          </p:nvPr>
        </p:nvPicPr>
        <p:blipFill rotWithShape="1">
          <a:blip r:embed="rId3">
            <a:alphaModFix/>
          </a:blip>
          <a:srcRect/>
          <a:stretch/>
        </p:blipFill>
        <p:spPr>
          <a:xfrm>
            <a:off x="0" y="-9525"/>
            <a:ext cx="9144000" cy="5153023"/>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000" b="0" i="0" u="none" strike="noStrike" cap="none">
                <a:solidFill>
                  <a:srgbClr val="000000"/>
                </a:solidFill>
                <a:latin typeface="Calibri"/>
                <a:ea typeface="Calibri"/>
                <a:cs typeface="Calibri"/>
                <a:sym typeface="Calibri"/>
              </a:rPr>
              <a:t>Current Smartwatches on the Market</a:t>
            </a:r>
          </a:p>
        </p:txBody>
      </p:sp>
      <p:pic>
        <p:nvPicPr>
          <p:cNvPr id="483" name="Shape 483"/>
          <p:cNvPicPr preferRelativeResize="0">
            <a:picLocks noGrp="1"/>
          </p:cNvPicPr>
          <p:nvPr>
            <p:ph type="body" idx="1"/>
          </p:nvPr>
        </p:nvPicPr>
        <p:blipFill rotWithShape="1">
          <a:blip r:embed="rId3">
            <a:alphaModFix/>
          </a:blip>
          <a:srcRect l="2914" t="4902" r="2995" b="5506"/>
          <a:stretch/>
        </p:blipFill>
        <p:spPr>
          <a:xfrm>
            <a:off x="-14286" y="0"/>
            <a:ext cx="9158286" cy="5143499"/>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What is an Operating System?</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An operating system (OS) is software that manages computer hardware resources and provides services for computer programs.</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
        <p:nvSpPr>
          <p:cNvPr id="489" name="Shape 48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Operating System (OS)</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a:picLocks noGrp="1"/>
          </p:cNvPicPr>
          <p:nvPr>
            <p:ph type="body" idx="1"/>
          </p:nvPr>
        </p:nvPicPr>
        <p:blipFill rotWithShape="1">
          <a:blip r:embed="rId3">
            <a:alphaModFix/>
          </a:blip>
          <a:srcRect/>
          <a:stretch/>
        </p:blipFill>
        <p:spPr>
          <a:xfrm>
            <a:off x="0" y="1995485"/>
            <a:ext cx="9144000" cy="3148012"/>
          </a:xfrm>
          <a:prstGeom prst="rect">
            <a:avLst/>
          </a:prstGeom>
          <a:noFill/>
          <a:ln>
            <a:noFill/>
          </a:ln>
        </p:spPr>
      </p:pic>
      <p:sp>
        <p:nvSpPr>
          <p:cNvPr id="495" name="Shape 49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Operating </a:t>
            </a:r>
            <a:r>
              <a:rPr lang="en" sz="4400" b="0" i="0" u="none" strike="noStrike" cap="none" dirty="0" smtClean="0">
                <a:solidFill>
                  <a:schemeClr val="lt1"/>
                </a:solidFill>
                <a:latin typeface="Calibri"/>
                <a:ea typeface="Calibri"/>
                <a:cs typeface="Calibri"/>
                <a:sym typeface="Calibri"/>
              </a:rPr>
              <a:t>Global </a:t>
            </a:r>
            <a:r>
              <a:rPr lang="en" dirty="0">
                <a:solidFill>
                  <a:schemeClr val="lt1"/>
                </a:solidFill>
              </a:rPr>
              <a:t>S</a:t>
            </a:r>
            <a:r>
              <a:rPr lang="en" sz="4400" b="0" i="0" u="none" strike="noStrike" cap="none" dirty="0" smtClean="0">
                <a:solidFill>
                  <a:schemeClr val="lt1"/>
                </a:solidFill>
                <a:latin typeface="Calibri"/>
                <a:ea typeface="Calibri"/>
                <a:cs typeface="Calibri"/>
                <a:sym typeface="Calibri"/>
              </a:rPr>
              <a:t>ystem </a:t>
            </a:r>
            <a:r>
              <a:rPr lang="en" dirty="0">
                <a:solidFill>
                  <a:schemeClr val="lt1"/>
                </a:solidFill>
              </a:rPr>
              <a:t>S</a:t>
            </a:r>
            <a:r>
              <a:rPr lang="en" sz="4400" b="0" i="0" u="none" strike="noStrike" cap="none" dirty="0" smtClean="0">
                <a:solidFill>
                  <a:schemeClr val="lt1"/>
                </a:solidFill>
                <a:latin typeface="Calibri"/>
                <a:ea typeface="Calibri"/>
                <a:cs typeface="Calibri"/>
                <a:sym typeface="Calibri"/>
              </a:rPr>
              <a:t>hare</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501" name="Shape 50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Platforms Share of Mobile Web</a:t>
            </a:r>
          </a:p>
        </p:txBody>
      </p:sp>
      <p:pic>
        <p:nvPicPr>
          <p:cNvPr id="502" name="Shape 502"/>
          <p:cNvPicPr preferRelativeResize="0"/>
          <p:nvPr/>
        </p:nvPicPr>
        <p:blipFill rotWithShape="1">
          <a:blip r:embed="rId3">
            <a:alphaModFix/>
          </a:blip>
          <a:srcRect/>
          <a:stretch/>
        </p:blipFill>
        <p:spPr>
          <a:xfrm>
            <a:off x="-1585" y="0"/>
            <a:ext cx="9145586" cy="5143499"/>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 model of network computing where a program or application runs on a connected server or servers rather than on a local computing device.</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
        <p:nvSpPr>
          <p:cNvPr id="508" name="Shape 50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Cloud Computing</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57200" y="254000"/>
            <a:ext cx="8229600" cy="939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Gadget as a Product</a:t>
            </a:r>
          </a:p>
        </p:txBody>
      </p:sp>
      <p:grpSp>
        <p:nvGrpSpPr>
          <p:cNvPr id="216" name="Shape 216"/>
          <p:cNvGrpSpPr/>
          <p:nvPr/>
        </p:nvGrpSpPr>
        <p:grpSpPr>
          <a:xfrm>
            <a:off x="3235636" y="2006601"/>
            <a:ext cx="2680663" cy="2587620"/>
            <a:chOff x="2364098" y="1"/>
            <a:chExt cx="2680663" cy="2587620"/>
          </a:xfrm>
        </p:grpSpPr>
        <p:sp>
          <p:nvSpPr>
            <p:cNvPr id="217" name="Shape 217"/>
            <p:cNvSpPr/>
            <p:nvPr/>
          </p:nvSpPr>
          <p:spPr>
            <a:xfrm>
              <a:off x="2453630" y="1"/>
              <a:ext cx="2591131" cy="2509992"/>
            </a:xfrm>
            <a:prstGeom prst="pie">
              <a:avLst>
                <a:gd name="adj1" fmla="val 16200000"/>
                <a:gd name="adj2" fmla="val 1800000"/>
              </a:avLst>
            </a:prstGeom>
            <a:solidFill>
              <a:srgbClr val="30B6FB"/>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 name="Shape 218"/>
            <p:cNvSpPr txBox="1"/>
            <p:nvPr/>
          </p:nvSpPr>
          <p:spPr>
            <a:xfrm>
              <a:off x="3819219" y="531881"/>
              <a:ext cx="925404" cy="747021"/>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 sz="1600" b="0" i="0" u="none" strike="noStrike" cap="none">
                  <a:solidFill>
                    <a:schemeClr val="lt1"/>
                  </a:solidFill>
                  <a:latin typeface="Arial"/>
                  <a:ea typeface="Arial"/>
                  <a:cs typeface="Arial"/>
                  <a:sym typeface="Arial"/>
                </a:rPr>
                <a:t>Software</a:t>
              </a:r>
            </a:p>
          </p:txBody>
        </p:sp>
        <p:sp>
          <p:nvSpPr>
            <p:cNvPr id="219" name="Shape 219"/>
            <p:cNvSpPr/>
            <p:nvPr/>
          </p:nvSpPr>
          <p:spPr>
            <a:xfrm>
              <a:off x="2408864" y="77629"/>
              <a:ext cx="2591131" cy="2509992"/>
            </a:xfrm>
            <a:prstGeom prst="pie">
              <a:avLst>
                <a:gd name="adj1" fmla="val 1800000"/>
                <a:gd name="adj2" fmla="val 9000000"/>
              </a:avLst>
            </a:prstGeom>
            <a:solidFill>
              <a:srgbClr val="30B6FB"/>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0" name="Shape 220"/>
            <p:cNvSpPr txBox="1"/>
            <p:nvPr/>
          </p:nvSpPr>
          <p:spPr>
            <a:xfrm>
              <a:off x="3025800" y="1706136"/>
              <a:ext cx="1388106" cy="65737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 sz="1600" b="0" i="0" u="none" strike="noStrike" cap="none">
                  <a:solidFill>
                    <a:schemeClr val="lt1"/>
                  </a:solidFill>
                  <a:latin typeface="Arial"/>
                  <a:ea typeface="Arial"/>
                  <a:cs typeface="Arial"/>
                  <a:sym typeface="Arial"/>
                </a:rPr>
                <a:t>Service</a:t>
              </a:r>
            </a:p>
          </p:txBody>
        </p:sp>
        <p:sp>
          <p:nvSpPr>
            <p:cNvPr id="221" name="Shape 221"/>
            <p:cNvSpPr/>
            <p:nvPr/>
          </p:nvSpPr>
          <p:spPr>
            <a:xfrm>
              <a:off x="2364098" y="1"/>
              <a:ext cx="2591131" cy="2509992"/>
            </a:xfrm>
            <a:prstGeom prst="pie">
              <a:avLst>
                <a:gd name="adj1" fmla="val 9000000"/>
                <a:gd name="adj2" fmla="val 16200000"/>
              </a:avLst>
            </a:prstGeom>
            <a:solidFill>
              <a:srgbClr val="30B6FB"/>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 name="Shape 222"/>
            <p:cNvSpPr txBox="1"/>
            <p:nvPr/>
          </p:nvSpPr>
          <p:spPr>
            <a:xfrm>
              <a:off x="2664238" y="531881"/>
              <a:ext cx="925404" cy="747021"/>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 sz="1500" b="0" i="0" u="none" strike="noStrike" cap="none">
                  <a:solidFill>
                    <a:schemeClr val="lt1"/>
                  </a:solidFill>
                  <a:latin typeface="Arial"/>
                  <a:ea typeface="Arial"/>
                  <a:cs typeface="Arial"/>
                  <a:sym typeface="Arial"/>
                </a:rPr>
                <a:t>Hardware</a:t>
              </a:r>
            </a:p>
          </p:txBody>
        </p:sp>
        <p:sp>
          <p:nvSpPr>
            <p:cNvPr id="223" name="Shape 223"/>
            <p:cNvSpPr/>
            <p:nvPr/>
          </p:nvSpPr>
          <p:spPr>
            <a:xfrm>
              <a:off x="2524558" y="30852"/>
              <a:ext cx="2442717" cy="2442717"/>
            </a:xfrm>
            <a:custGeom>
              <a:avLst/>
              <a:gdLst/>
              <a:ahLst/>
              <a:cxnLst/>
              <a:rect l="0" t="0" r="0" b="0"/>
              <a:pathLst>
                <a:path w="120000" h="120000" extrusionOk="0">
                  <a:moveTo>
                    <a:pt x="59990" y="4067"/>
                  </a:moveTo>
                  <a:lnTo>
                    <a:pt x="59990" y="4067"/>
                  </a:lnTo>
                  <a:cubicBezTo>
                    <a:pt x="79078" y="4064"/>
                    <a:pt x="96849" y="13794"/>
                    <a:pt x="107128" y="29877"/>
                  </a:cubicBezTo>
                  <a:cubicBezTo>
                    <a:pt x="117407" y="45960"/>
                    <a:pt x="118776" y="66174"/>
                    <a:pt x="110758" y="83496"/>
                  </a:cubicBezTo>
                  <a:lnTo>
                    <a:pt x="114269" y="85523"/>
                  </a:lnTo>
                  <a:lnTo>
                    <a:pt x="105796" y="86440"/>
                  </a:lnTo>
                  <a:lnTo>
                    <a:pt x="101939" y="78405"/>
                  </a:lnTo>
                  <a:lnTo>
                    <a:pt x="105449" y="80431"/>
                  </a:lnTo>
                  <a:cubicBezTo>
                    <a:pt x="112381" y="65010"/>
                    <a:pt x="111021" y="47127"/>
                    <a:pt x="101837" y="32931"/>
                  </a:cubicBezTo>
                  <a:cubicBezTo>
                    <a:pt x="92653" y="18736"/>
                    <a:pt x="76898" y="10166"/>
                    <a:pt x="59991" y="10169"/>
                  </a:cubicBezTo>
                  <a:close/>
                </a:path>
              </a:pathLst>
            </a:custGeom>
            <a:solidFill>
              <a:srgbClr val="AAD7FE"/>
            </a:solidFill>
            <a:ln>
              <a:noFill/>
            </a:ln>
          </p:spPr>
          <p:txBody>
            <a:bodyPr lIns="91425" tIns="91425" rIns="91425" bIns="91425" anchor="ctr" anchorCtr="0">
              <a:noAutofit/>
            </a:bodyPr>
            <a:lstStyle/>
            <a:p>
              <a:pPr lvl="0">
                <a:spcBef>
                  <a:spcPts val="0"/>
                </a:spcBef>
                <a:buNone/>
              </a:pPr>
              <a:endParaRPr/>
            </a:p>
          </p:txBody>
        </p:sp>
        <p:sp>
          <p:nvSpPr>
            <p:cNvPr id="224" name="Shape 224"/>
            <p:cNvSpPr/>
            <p:nvPr/>
          </p:nvSpPr>
          <p:spPr>
            <a:xfrm>
              <a:off x="2479614" y="108343"/>
              <a:ext cx="2442717" cy="2442717"/>
            </a:xfrm>
            <a:custGeom>
              <a:avLst/>
              <a:gdLst/>
              <a:ahLst/>
              <a:cxnLst/>
              <a:rect l="0" t="0" r="0" b="0"/>
              <a:pathLst>
                <a:path w="120000" h="120000" extrusionOk="0">
                  <a:moveTo>
                    <a:pt x="108434" y="87973"/>
                  </a:moveTo>
                  <a:cubicBezTo>
                    <a:pt x="98891" y="104498"/>
                    <a:pt x="81581" y="115016"/>
                    <a:pt x="62517" y="115875"/>
                  </a:cubicBezTo>
                  <a:cubicBezTo>
                    <a:pt x="43454" y="116734"/>
                    <a:pt x="25268" y="107815"/>
                    <a:pt x="14277" y="92216"/>
                  </a:cubicBezTo>
                  <a:lnTo>
                    <a:pt x="10766" y="94243"/>
                  </a:lnTo>
                  <a:lnTo>
                    <a:pt x="14207" y="86447"/>
                  </a:lnTo>
                  <a:lnTo>
                    <a:pt x="23094" y="87123"/>
                  </a:lnTo>
                  <a:lnTo>
                    <a:pt x="19585" y="89150"/>
                  </a:lnTo>
                  <a:cubicBezTo>
                    <a:pt x="29473" y="102859"/>
                    <a:pt x="45637" y="110621"/>
                    <a:pt x="62518" y="109766"/>
                  </a:cubicBezTo>
                  <a:cubicBezTo>
                    <a:pt x="79399" y="108912"/>
                    <a:pt x="94697" y="99558"/>
                    <a:pt x="103150" y="84921"/>
                  </a:cubicBezTo>
                  <a:close/>
                </a:path>
              </a:pathLst>
            </a:custGeom>
            <a:solidFill>
              <a:srgbClr val="AAD7FE"/>
            </a:solidFill>
            <a:ln>
              <a:noFill/>
            </a:ln>
          </p:spPr>
          <p:txBody>
            <a:bodyPr lIns="91425" tIns="91425" rIns="91425" bIns="91425" anchor="ctr" anchorCtr="0">
              <a:noAutofit/>
            </a:bodyPr>
            <a:lstStyle/>
            <a:p>
              <a:pPr lvl="0">
                <a:spcBef>
                  <a:spcPts val="0"/>
                </a:spcBef>
                <a:buNone/>
              </a:pPr>
              <a:endParaRPr/>
            </a:p>
          </p:txBody>
        </p:sp>
        <p:sp>
          <p:nvSpPr>
            <p:cNvPr id="225" name="Shape 225"/>
            <p:cNvSpPr/>
            <p:nvPr/>
          </p:nvSpPr>
          <p:spPr>
            <a:xfrm>
              <a:off x="2434668" y="30852"/>
              <a:ext cx="2442717" cy="2442717"/>
            </a:xfrm>
            <a:custGeom>
              <a:avLst/>
              <a:gdLst/>
              <a:ahLst/>
              <a:cxnLst/>
              <a:rect l="0" t="0" r="0" b="0"/>
              <a:pathLst>
                <a:path w="120000" h="120000" extrusionOk="0">
                  <a:moveTo>
                    <a:pt x="11560" y="87966"/>
                  </a:moveTo>
                  <a:lnTo>
                    <a:pt x="11560" y="87966"/>
                  </a:lnTo>
                  <a:cubicBezTo>
                    <a:pt x="2017" y="71436"/>
                    <a:pt x="1562" y="51180"/>
                    <a:pt x="10353" y="34238"/>
                  </a:cubicBezTo>
                  <a:cubicBezTo>
                    <a:pt x="19144" y="17296"/>
                    <a:pt x="35968" y="6006"/>
                    <a:pt x="54978" y="4293"/>
                  </a:cubicBezTo>
                  <a:lnTo>
                    <a:pt x="54979" y="238"/>
                  </a:lnTo>
                  <a:lnTo>
                    <a:pt x="60008" y="7118"/>
                  </a:lnTo>
                  <a:lnTo>
                    <a:pt x="54976" y="14475"/>
                  </a:lnTo>
                  <a:lnTo>
                    <a:pt x="54977" y="10423"/>
                  </a:lnTo>
                  <a:lnTo>
                    <a:pt x="54977" y="10423"/>
                  </a:lnTo>
                  <a:cubicBezTo>
                    <a:pt x="38156" y="12127"/>
                    <a:pt x="23347" y="22244"/>
                    <a:pt x="15643" y="37293"/>
                  </a:cubicBezTo>
                  <a:cubicBezTo>
                    <a:pt x="7939" y="52343"/>
                    <a:pt x="8391" y="70273"/>
                    <a:pt x="16845" y="84915"/>
                  </a:cubicBezTo>
                  <a:close/>
                </a:path>
              </a:pathLst>
            </a:custGeom>
            <a:solidFill>
              <a:srgbClr val="AAD7FE"/>
            </a:solidFill>
            <a:ln>
              <a:noFill/>
            </a:ln>
          </p:spPr>
          <p:txBody>
            <a:bodyPr lIns="91425" tIns="91425" rIns="91425" bIns="91425" anchor="ctr" anchorCtr="0">
              <a:noAutofit/>
            </a:bodyPr>
            <a:lstStyle/>
            <a:p>
              <a:pPr lvl="0">
                <a:spcBef>
                  <a:spcPts val="0"/>
                </a:spcBef>
                <a:buNone/>
              </a:pPr>
              <a:endParaRPr/>
            </a:p>
          </p:txBody>
        </p:sp>
      </p:grpSp>
      <p:sp>
        <p:nvSpPr>
          <p:cNvPr id="226" name="Shape 226"/>
          <p:cNvSpPr/>
          <p:nvPr/>
        </p:nvSpPr>
        <p:spPr>
          <a:xfrm>
            <a:off x="313897" y="1471069"/>
            <a:ext cx="5902657" cy="535531"/>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31B6FD"/>
              </a:buClr>
              <a:buSzPct val="25000"/>
              <a:buFont typeface="Calibri"/>
              <a:buNone/>
            </a:pPr>
            <a:r>
              <a:rPr lang="en" sz="1800" b="0" i="0" u="none" strike="noStrike" cap="none">
                <a:solidFill>
                  <a:srgbClr val="073E87"/>
                </a:solidFill>
                <a:latin typeface="Calibri"/>
                <a:ea typeface="Calibri"/>
                <a:cs typeface="Calibri"/>
                <a:sym typeface="Calibri"/>
              </a:rPr>
              <a:t>Profit relies on gadget sales and service, with the support of software, including OS and apps</a:t>
            </a:r>
          </a:p>
        </p:txBody>
      </p:sp>
      <p:pic>
        <p:nvPicPr>
          <p:cNvPr id="227" name="Shape 227"/>
          <p:cNvPicPr preferRelativeResize="0"/>
          <p:nvPr/>
        </p:nvPicPr>
        <p:blipFill rotWithShape="1">
          <a:blip r:embed="rId3">
            <a:alphaModFix/>
          </a:blip>
          <a:srcRect/>
          <a:stretch/>
        </p:blipFill>
        <p:spPr>
          <a:xfrm>
            <a:off x="2278290" y="4609784"/>
            <a:ext cx="1619048" cy="344279"/>
          </a:xfrm>
          <a:prstGeom prst="rect">
            <a:avLst/>
          </a:prstGeom>
          <a:noFill/>
          <a:ln>
            <a:noFill/>
          </a:ln>
        </p:spPr>
      </p:pic>
      <p:pic>
        <p:nvPicPr>
          <p:cNvPr id="229" name="Shape 229"/>
          <p:cNvPicPr preferRelativeResize="0"/>
          <p:nvPr/>
        </p:nvPicPr>
        <p:blipFill rotWithShape="1">
          <a:blip r:embed="rId4">
            <a:alphaModFix/>
          </a:blip>
          <a:srcRect/>
          <a:stretch/>
        </p:blipFill>
        <p:spPr>
          <a:xfrm>
            <a:off x="5828496" y="2300203"/>
            <a:ext cx="1214285" cy="321017"/>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a:picLocks noGrp="1"/>
          </p:cNvPicPr>
          <p:nvPr>
            <p:ph type="body" idx="1"/>
          </p:nvPr>
        </p:nvPicPr>
        <p:blipFill rotWithShape="1">
          <a:blip r:embed="rId3">
            <a:alphaModFix/>
          </a:blip>
          <a:srcRect/>
          <a:stretch/>
        </p:blipFill>
        <p:spPr>
          <a:xfrm>
            <a:off x="0" y="1492250"/>
            <a:ext cx="9144000" cy="3651250"/>
          </a:xfrm>
          <a:prstGeom prst="rect">
            <a:avLst/>
          </a:prstGeom>
          <a:noFill/>
          <a:ln>
            <a:noFill/>
          </a:ln>
        </p:spPr>
      </p:pic>
      <p:sp>
        <p:nvSpPr>
          <p:cNvPr id="514" name="Shape 51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Cloud Computing</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Cloud Computing Timeline</a:t>
            </a:r>
          </a:p>
        </p:txBody>
      </p:sp>
      <p:pic>
        <p:nvPicPr>
          <p:cNvPr id="520" name="Shape 520"/>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526" name="Shape 526"/>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 place where applications can be downloaded directly to a device to supplement the experience of the device, for recreational use, etc. Some apps are free some have to be bought</a:t>
            </a:r>
          </a:p>
        </p:txBody>
      </p:sp>
      <p:sp>
        <p:nvSpPr>
          <p:cNvPr id="532" name="Shape 53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 Store</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538" name="Shape 538"/>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endParaRPr sz="4400" b="0" i="0" u="none" strike="noStrike" cap="none">
              <a:solidFill>
                <a:srgbClr val="FFFFFF"/>
              </a:solidFill>
              <a:latin typeface="Calibri"/>
              <a:ea typeface="Calibri"/>
              <a:cs typeface="Calibri"/>
              <a:sym typeface="Calibri"/>
            </a:endParaRPr>
          </a:p>
        </p:txBody>
      </p:sp>
      <p:pic>
        <p:nvPicPr>
          <p:cNvPr id="544" name="Shape 544"/>
          <p:cNvPicPr preferRelativeResize="0">
            <a:picLocks noGrp="1"/>
          </p:cNvPicPr>
          <p:nvPr>
            <p:ph type="body" idx="1"/>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Android Versions</a:t>
            </a:r>
          </a:p>
        </p:txBody>
      </p:sp>
      <p:pic>
        <p:nvPicPr>
          <p:cNvPr id="550" name="Shape 550"/>
          <p:cNvPicPr preferRelativeResize="0"/>
          <p:nvPr/>
        </p:nvPicPr>
        <p:blipFill rotWithShape="1">
          <a:blip r:embed="rId3">
            <a:alphaModFix/>
          </a:blip>
          <a:srcRect/>
          <a:stretch/>
        </p:blipFill>
        <p:spPr>
          <a:xfrm>
            <a:off x="0" y="1063625"/>
            <a:ext cx="9144000" cy="4079874"/>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sp>
        <p:nvSpPr>
          <p:cNvPr id="556" name="Shape 55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IOS Support Matrix</a:t>
            </a:r>
          </a:p>
        </p:txBody>
      </p:sp>
      <p:pic>
        <p:nvPicPr>
          <p:cNvPr id="557" name="Shape 557"/>
          <p:cNvPicPr preferRelativeResize="0"/>
          <p:nvPr/>
        </p:nvPicPr>
        <p:blipFill rotWithShape="1">
          <a:blip r:embed="rId3">
            <a:alphaModFix/>
          </a:blip>
          <a:srcRect/>
          <a:stretch/>
        </p:blipFill>
        <p:spPr>
          <a:xfrm>
            <a:off x="0" y="1063625"/>
            <a:ext cx="9144000" cy="4079874"/>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p:cNvPicPr preferRelativeResize="0"/>
          <p:nvPr/>
        </p:nvPicPr>
        <p:blipFill rotWithShape="1">
          <a:blip r:embed="rId3">
            <a:alphaModFix/>
          </a:blip>
          <a:srcRect/>
          <a:stretch/>
        </p:blipFill>
        <p:spPr>
          <a:xfrm>
            <a:off x="0" y="11430"/>
            <a:ext cx="9144001" cy="5132070"/>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Financial Snapshot</a:t>
            </a:r>
          </a:p>
        </p:txBody>
      </p:sp>
      <p:sp>
        <p:nvSpPr>
          <p:cNvPr id="568" name="Shape 568"/>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chemeClr val="dk2"/>
              </a:solidFill>
              <a:latin typeface="Galdeano"/>
              <a:ea typeface="Galdeano"/>
              <a:cs typeface="Galdeano"/>
              <a:sym typeface="Galdeano"/>
            </a:endParaRPr>
          </a:p>
        </p:txBody>
      </p:sp>
      <p:pic>
        <p:nvPicPr>
          <p:cNvPr id="569" name="Shape 569"/>
          <p:cNvPicPr preferRelativeResize="0"/>
          <p:nvPr/>
        </p:nvPicPr>
        <p:blipFill rotWithShape="1">
          <a:blip r:embed="rId3">
            <a:alphaModFix/>
          </a:blip>
          <a:srcRect/>
          <a:stretch/>
        </p:blipFill>
        <p:spPr>
          <a:xfrm>
            <a:off x="0" y="1131887"/>
            <a:ext cx="9144000" cy="402272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000" b="0" i="0" u="none" strike="noStrike" cap="none" dirty="0" smtClean="0">
                <a:solidFill>
                  <a:schemeClr val="lt1"/>
                </a:solidFill>
                <a:latin typeface="Calibri"/>
                <a:ea typeface="Calibri"/>
                <a:cs typeface="Calibri"/>
                <a:sym typeface="Calibri"/>
              </a:rPr>
              <a:t>Gadgets: Hardware</a:t>
            </a:r>
            <a:endParaRPr lang="en" sz="4000" b="0" i="0" u="none" strike="noStrike" cap="none" dirty="0">
              <a:solidFill>
                <a:schemeClr val="lt1"/>
              </a:solidFill>
              <a:latin typeface="Calibri"/>
              <a:ea typeface="Calibri"/>
              <a:cs typeface="Calibri"/>
              <a:sym typeface="Calibri"/>
            </a:endParaRPr>
          </a:p>
        </p:txBody>
      </p:sp>
      <p:sp>
        <p:nvSpPr>
          <p:cNvPr id="5" name="Shape 236"/>
          <p:cNvSpPr txBox="1">
            <a:spLocks/>
          </p:cNvSpPr>
          <p:nvPr/>
        </p:nvSpPr>
        <p:spPr>
          <a:xfrm>
            <a:off x="611045" y="1940717"/>
            <a:ext cx="3892393" cy="432196"/>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L="273050" marR="0" lvl="0" indent="31750" algn="l" rtl="0">
              <a:lnSpc>
                <a:spcPct val="100000"/>
              </a:lnSpc>
              <a:spcBef>
                <a:spcPts val="480"/>
              </a:spcBef>
              <a:spcAft>
                <a:spcPts val="0"/>
              </a:spcAft>
              <a:buClr>
                <a:schemeClr val="accent1"/>
              </a:buClr>
              <a:buSzPct val="100000"/>
              <a:buFont typeface="Noto Sans Symbols"/>
              <a:buChar char="∗"/>
              <a:defRPr sz="2400" b="0" i="0" u="none" strike="noStrike" cap="none">
                <a:solidFill>
                  <a:schemeClr val="dk2"/>
                </a:solidFill>
                <a:latin typeface="Galdeano"/>
                <a:ea typeface="Galdeano"/>
                <a:cs typeface="Galdeano"/>
                <a:sym typeface="Galdeano"/>
              </a:defRPr>
            </a:lvl1pPr>
            <a:lvl2pPr marL="576263" marR="0" lvl="1" indent="-4762" algn="l" rtl="0">
              <a:lnSpc>
                <a:spcPct val="100000"/>
              </a:lnSpc>
              <a:spcBef>
                <a:spcPts val="440"/>
              </a:spcBef>
              <a:spcAft>
                <a:spcPts val="0"/>
              </a:spcAft>
              <a:buClr>
                <a:schemeClr val="accent1"/>
              </a:buClr>
              <a:buSzPct val="100000"/>
              <a:buFont typeface="Noto Sans Symbols"/>
              <a:buChar char="∗"/>
              <a:defRPr sz="2200" b="0" i="0" u="none" strike="noStrike" cap="none">
                <a:solidFill>
                  <a:schemeClr val="dk2"/>
                </a:solidFill>
                <a:latin typeface="Galdeano"/>
                <a:ea typeface="Galdeano"/>
                <a:cs typeface="Galdeano"/>
                <a:sym typeface="Galdeano"/>
              </a:defRPr>
            </a:lvl2pPr>
            <a:lvl3pPr marL="855663" marR="0" lvl="2" indent="20637" algn="l" rtl="0">
              <a:lnSpc>
                <a:spcPct val="100000"/>
              </a:lnSpc>
              <a:spcBef>
                <a:spcPts val="400"/>
              </a:spcBef>
              <a:spcAft>
                <a:spcPts val="0"/>
              </a:spcAft>
              <a:buClr>
                <a:schemeClr val="accent1"/>
              </a:buClr>
              <a:buSzPct val="100000"/>
              <a:buFont typeface="Noto Sans Symbols"/>
              <a:buChar char="∗"/>
              <a:defRPr sz="2000" b="0" i="0" u="none" strike="noStrike" cap="none">
                <a:solidFill>
                  <a:schemeClr val="dk2"/>
                </a:solidFill>
                <a:latin typeface="Galdeano"/>
                <a:ea typeface="Galdeano"/>
                <a:cs typeface="Galdeano"/>
                <a:sym typeface="Galdeano"/>
              </a:defRPr>
            </a:lvl3pPr>
            <a:lvl4pPr marL="1143000" marR="0" lvl="3" indent="0" algn="l" rtl="0">
              <a:lnSpc>
                <a:spcPct val="100000"/>
              </a:lnSpc>
              <a:spcBef>
                <a:spcPts val="360"/>
              </a:spcBef>
              <a:spcAft>
                <a:spcPts val="0"/>
              </a:spcAft>
              <a:buClr>
                <a:schemeClr val="accent1"/>
              </a:buClr>
              <a:buSzPct val="100000"/>
              <a:buFont typeface="Noto Sans Symbols"/>
              <a:buChar char="∗"/>
              <a:defRPr sz="1800" b="0" i="0" u="none" strike="noStrike" cap="none">
                <a:solidFill>
                  <a:schemeClr val="dk2"/>
                </a:solidFill>
                <a:latin typeface="Galdeano"/>
                <a:ea typeface="Galdeano"/>
                <a:cs typeface="Galdeano"/>
                <a:sym typeface="Galdeano"/>
              </a:defRPr>
            </a:lvl4pPr>
            <a:lvl5pPr marL="1462088" marR="0" lvl="4" indent="-26987" algn="l" rtl="0">
              <a:lnSpc>
                <a:spcPct val="100000"/>
              </a:lnSpc>
              <a:spcBef>
                <a:spcPts val="320"/>
              </a:spcBef>
              <a:spcAft>
                <a:spcPts val="0"/>
              </a:spcAft>
              <a:buClr>
                <a:schemeClr val="accent1"/>
              </a:buClr>
              <a:buSzPct val="100000"/>
              <a:buFont typeface="Noto Sans Symbols"/>
              <a:buChar char="∗"/>
              <a:defRPr sz="1600" b="0" i="0" u="none" strike="noStrike" cap="none">
                <a:solidFill>
                  <a:schemeClr val="dk2"/>
                </a:solidFill>
                <a:latin typeface="Galdeano"/>
                <a:ea typeface="Galdeano"/>
                <a:cs typeface="Galdeano"/>
                <a:sym typeface="Galdeano"/>
              </a:defRPr>
            </a:lvl5pPr>
            <a:lvl6pPr marL="1783079" marR="0" lvl="5" indent="-55878"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6pPr>
            <a:lvl7pPr marL="2103120" marR="0" lvl="6" indent="-5842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7pPr>
            <a:lvl8pPr marL="2423160" marR="0" lvl="7" indent="-6096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8pPr>
            <a:lvl9pPr marL="2743200" marR="0" lvl="8" indent="-50800" algn="l" rtl="0">
              <a:lnSpc>
                <a:spcPct val="100000"/>
              </a:lnSpc>
              <a:spcBef>
                <a:spcPts val="384"/>
              </a:spcBef>
              <a:spcAft>
                <a:spcPts val="0"/>
              </a:spcAft>
              <a:buClr>
                <a:schemeClr val="accent1"/>
              </a:buClr>
              <a:buSzPct val="100000"/>
              <a:buFont typeface="Noto Sans Symbols"/>
              <a:buChar char="∗"/>
              <a:defRPr sz="1400" b="0" i="0" u="none" strike="noStrike" cap="none">
                <a:solidFill>
                  <a:schemeClr val="dk2"/>
                </a:solidFill>
                <a:latin typeface="Galdeano"/>
                <a:ea typeface="Galdeano"/>
                <a:cs typeface="Galdeano"/>
                <a:sym typeface="Galdeano"/>
              </a:defRPr>
            </a:lvl9pPr>
          </a:lstStyle>
          <a:p>
            <a:pPr marL="0" indent="0" algn="ctr">
              <a:spcBef>
                <a:spcPts val="0"/>
              </a:spcBef>
              <a:buSzPct val="25000"/>
              <a:buFont typeface="Noto Sans Symbols"/>
              <a:buNone/>
            </a:pPr>
            <a:r>
              <a:rPr lang="en" sz="1800" u="sng" dirty="0" smtClean="0"/>
              <a:t>Normal Consumer Electronics</a:t>
            </a:r>
            <a:endParaRPr lang="en" sz="1800" u="sng" dirty="0"/>
          </a:p>
        </p:txBody>
      </p:sp>
      <p:sp>
        <p:nvSpPr>
          <p:cNvPr id="6" name="Shape 237"/>
          <p:cNvSpPr txBox="1">
            <a:spLocks/>
          </p:cNvSpPr>
          <p:nvPr/>
        </p:nvSpPr>
        <p:spPr>
          <a:xfrm>
            <a:off x="611047" y="2372915"/>
            <a:ext cx="3892392" cy="233243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73050" indent="-120649">
              <a:lnSpc>
                <a:spcPct val="80000"/>
              </a:lnSpc>
              <a:buClr>
                <a:schemeClr val="accent1"/>
              </a:buClr>
              <a:buSzPct val="102000"/>
              <a:buFont typeface="Noto Sans Symbols"/>
              <a:buChar char="∗"/>
            </a:pPr>
            <a:r>
              <a:rPr lang="en" sz="2040" smtClean="0">
                <a:solidFill>
                  <a:schemeClr val="dk2"/>
                </a:solidFill>
                <a:latin typeface="Galdeano"/>
                <a:ea typeface="Galdeano"/>
                <a:cs typeface="Galdeano"/>
                <a:sym typeface="Galdeano"/>
              </a:rPr>
              <a:t>Devices that have proven to be useful and have substantially embedded into daily life</a:t>
            </a:r>
          </a:p>
          <a:p>
            <a:pPr marL="576263" lvl="1" indent="-144462">
              <a:lnSpc>
                <a:spcPct val="80000"/>
              </a:lnSpc>
              <a:spcBef>
                <a:spcPts val="440"/>
              </a:spcBef>
              <a:buClr>
                <a:schemeClr val="accent1"/>
              </a:buClr>
              <a:buSzPct val="98421"/>
              <a:buFont typeface="Noto Sans Symbols"/>
              <a:buChar char="∗"/>
            </a:pPr>
            <a:r>
              <a:rPr lang="en" sz="1870" smtClean="0">
                <a:solidFill>
                  <a:schemeClr val="dk2"/>
                </a:solidFill>
                <a:latin typeface="Galdeano"/>
                <a:ea typeface="Galdeano"/>
                <a:cs typeface="Galdeano"/>
                <a:sym typeface="Galdeano"/>
              </a:rPr>
              <a:t>PCs</a:t>
            </a:r>
          </a:p>
          <a:p>
            <a:pPr marL="576263" lvl="1" indent="-144462">
              <a:lnSpc>
                <a:spcPct val="80000"/>
              </a:lnSpc>
              <a:spcBef>
                <a:spcPts val="440"/>
              </a:spcBef>
              <a:buClr>
                <a:schemeClr val="accent1"/>
              </a:buClr>
              <a:buSzPct val="98421"/>
              <a:buFont typeface="Noto Sans Symbols"/>
              <a:buChar char="∗"/>
            </a:pPr>
            <a:r>
              <a:rPr lang="en" sz="1870" smtClean="0">
                <a:solidFill>
                  <a:schemeClr val="dk2"/>
                </a:solidFill>
                <a:latin typeface="Galdeano"/>
                <a:ea typeface="Galdeano"/>
                <a:cs typeface="Galdeano"/>
                <a:sym typeface="Galdeano"/>
              </a:rPr>
              <a:t>Smart phones</a:t>
            </a:r>
          </a:p>
          <a:p>
            <a:pPr marL="576263" lvl="1" indent="-144462">
              <a:lnSpc>
                <a:spcPct val="80000"/>
              </a:lnSpc>
              <a:spcBef>
                <a:spcPts val="440"/>
              </a:spcBef>
              <a:buClr>
                <a:schemeClr val="accent1"/>
              </a:buClr>
              <a:buSzPct val="98421"/>
              <a:buFont typeface="Noto Sans Symbols"/>
              <a:buChar char="∗"/>
            </a:pPr>
            <a:r>
              <a:rPr lang="en" sz="1870" smtClean="0">
                <a:solidFill>
                  <a:schemeClr val="dk2"/>
                </a:solidFill>
                <a:latin typeface="Galdeano"/>
                <a:ea typeface="Galdeano"/>
                <a:cs typeface="Galdeano"/>
                <a:sym typeface="Galdeano"/>
              </a:rPr>
              <a:t>Tablets</a:t>
            </a:r>
          </a:p>
          <a:p>
            <a:pPr marL="576263" lvl="1" indent="-144462">
              <a:lnSpc>
                <a:spcPct val="80000"/>
              </a:lnSpc>
              <a:spcBef>
                <a:spcPts val="440"/>
              </a:spcBef>
              <a:buClr>
                <a:schemeClr val="accent1"/>
              </a:buClr>
              <a:buSzPct val="98421"/>
              <a:buFont typeface="Noto Sans Symbols"/>
              <a:buChar char="∗"/>
            </a:pPr>
            <a:r>
              <a:rPr lang="en" sz="1870" smtClean="0">
                <a:solidFill>
                  <a:schemeClr val="dk2"/>
                </a:solidFill>
                <a:latin typeface="Galdeano"/>
                <a:ea typeface="Galdeano"/>
                <a:cs typeface="Galdeano"/>
                <a:sym typeface="Galdeano"/>
              </a:rPr>
              <a:t>GPS’s</a:t>
            </a:r>
          </a:p>
          <a:p>
            <a:pPr marL="576263" lvl="1" indent="-144462">
              <a:lnSpc>
                <a:spcPct val="80000"/>
              </a:lnSpc>
              <a:spcBef>
                <a:spcPts val="440"/>
              </a:spcBef>
              <a:buClr>
                <a:schemeClr val="accent1"/>
              </a:buClr>
              <a:buSzPct val="98421"/>
              <a:buFont typeface="Noto Sans Symbols"/>
              <a:buChar char="∗"/>
            </a:pPr>
            <a:r>
              <a:rPr lang="en" sz="1870" smtClean="0">
                <a:solidFill>
                  <a:schemeClr val="dk2"/>
                </a:solidFill>
                <a:latin typeface="Galdeano"/>
                <a:ea typeface="Galdeano"/>
                <a:cs typeface="Galdeano"/>
                <a:sym typeface="Galdeano"/>
              </a:rPr>
              <a:t>E-book readers</a:t>
            </a:r>
            <a:endParaRPr lang="en" sz="1870" dirty="0">
              <a:solidFill>
                <a:schemeClr val="dk2"/>
              </a:solidFill>
              <a:latin typeface="Galdeano"/>
              <a:ea typeface="Galdeano"/>
              <a:cs typeface="Galdeano"/>
              <a:sym typeface="Galdeano"/>
            </a:endParaRPr>
          </a:p>
        </p:txBody>
      </p:sp>
      <p:sp>
        <p:nvSpPr>
          <p:cNvPr id="7" name="Shape 238"/>
          <p:cNvSpPr txBox="1">
            <a:spLocks/>
          </p:cNvSpPr>
          <p:nvPr/>
        </p:nvSpPr>
        <p:spPr>
          <a:xfrm>
            <a:off x="4640562" y="1940717"/>
            <a:ext cx="3895936" cy="432196"/>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chemeClr val="accent1"/>
              </a:buClr>
              <a:buSzPct val="25000"/>
              <a:buFont typeface="Noto Sans Symbols"/>
              <a:buNone/>
            </a:pPr>
            <a:r>
              <a:rPr lang="en" sz="1800" u="sng" smtClean="0">
                <a:solidFill>
                  <a:schemeClr val="dk2"/>
                </a:solidFill>
                <a:latin typeface="Galdeano"/>
                <a:ea typeface="Galdeano"/>
                <a:cs typeface="Galdeano"/>
                <a:sym typeface="Galdeano"/>
              </a:rPr>
              <a:t>Novelty</a:t>
            </a:r>
            <a:endParaRPr lang="en" sz="1800" u="sng" dirty="0">
              <a:solidFill>
                <a:schemeClr val="dk2"/>
              </a:solidFill>
              <a:latin typeface="Galdeano"/>
              <a:ea typeface="Galdeano"/>
              <a:cs typeface="Galdeano"/>
              <a:sym typeface="Galdeano"/>
            </a:endParaRPr>
          </a:p>
        </p:txBody>
      </p:sp>
      <p:sp>
        <p:nvSpPr>
          <p:cNvPr id="8" name="Shape 239"/>
          <p:cNvSpPr txBox="1">
            <a:spLocks/>
          </p:cNvSpPr>
          <p:nvPr/>
        </p:nvSpPr>
        <p:spPr>
          <a:xfrm>
            <a:off x="4640562" y="2372915"/>
            <a:ext cx="3895936" cy="233243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73050" indent="-120649">
              <a:lnSpc>
                <a:spcPct val="80000"/>
              </a:lnSpc>
              <a:buClr>
                <a:schemeClr val="accent1"/>
              </a:buClr>
              <a:buSzPct val="102000"/>
              <a:buFont typeface="Noto Sans Symbols"/>
              <a:buChar char="∗"/>
            </a:pPr>
            <a:r>
              <a:rPr lang="en-US" sz="2040" smtClean="0">
                <a:solidFill>
                  <a:schemeClr val="dk2"/>
                </a:solidFill>
                <a:latin typeface="Galdeano"/>
                <a:ea typeface="Galdeano"/>
                <a:cs typeface="Galdeano"/>
                <a:sym typeface="Galdeano"/>
              </a:rPr>
              <a:t>Tools with features that change or will change the way users conduct daily activities</a:t>
            </a:r>
          </a:p>
          <a:p>
            <a:pPr marL="576263" lvl="1" indent="-144462">
              <a:lnSpc>
                <a:spcPct val="80000"/>
              </a:lnSpc>
              <a:spcBef>
                <a:spcPts val="440"/>
              </a:spcBef>
              <a:buClr>
                <a:schemeClr val="accent1"/>
              </a:buClr>
              <a:buSzPct val="98421"/>
              <a:buFont typeface="Noto Sans Symbols"/>
              <a:buChar char="∗"/>
            </a:pPr>
            <a:r>
              <a:rPr lang="en-US" sz="1870" smtClean="0">
                <a:solidFill>
                  <a:schemeClr val="dk2"/>
                </a:solidFill>
                <a:latin typeface="Galdeano"/>
                <a:ea typeface="Galdeano"/>
                <a:cs typeface="Galdeano"/>
                <a:sym typeface="Galdeano"/>
              </a:rPr>
              <a:t>Smart watch</a:t>
            </a:r>
          </a:p>
          <a:p>
            <a:pPr marL="576263" lvl="1" indent="-144462">
              <a:lnSpc>
                <a:spcPct val="80000"/>
              </a:lnSpc>
              <a:spcBef>
                <a:spcPts val="440"/>
              </a:spcBef>
              <a:buClr>
                <a:schemeClr val="accent1"/>
              </a:buClr>
              <a:buSzPct val="98421"/>
              <a:buFont typeface="Noto Sans Symbols"/>
              <a:buChar char="∗"/>
            </a:pPr>
            <a:r>
              <a:rPr lang="en-US" sz="1870" smtClean="0">
                <a:solidFill>
                  <a:schemeClr val="dk2"/>
                </a:solidFill>
                <a:latin typeface="Galdeano"/>
                <a:ea typeface="Galdeano"/>
                <a:cs typeface="Galdeano"/>
                <a:sym typeface="Galdeano"/>
              </a:rPr>
              <a:t>Smart wristbands</a:t>
            </a:r>
          </a:p>
          <a:p>
            <a:pPr marL="576263" lvl="1" indent="-144462">
              <a:lnSpc>
                <a:spcPct val="80000"/>
              </a:lnSpc>
              <a:spcBef>
                <a:spcPts val="440"/>
              </a:spcBef>
              <a:buClr>
                <a:schemeClr val="accent1"/>
              </a:buClr>
              <a:buSzPct val="98421"/>
              <a:buFont typeface="Noto Sans Symbols"/>
              <a:buChar char="∗"/>
            </a:pPr>
            <a:r>
              <a:rPr lang="en-US" sz="1870" smtClean="0">
                <a:solidFill>
                  <a:schemeClr val="dk2"/>
                </a:solidFill>
                <a:latin typeface="Galdeano"/>
                <a:ea typeface="Galdeano"/>
                <a:cs typeface="Galdeano"/>
                <a:sym typeface="Galdeano"/>
              </a:rPr>
              <a:t>Google glasses</a:t>
            </a:r>
          </a:p>
          <a:p>
            <a:pPr marL="576263" lvl="1" indent="-144462">
              <a:lnSpc>
                <a:spcPct val="80000"/>
              </a:lnSpc>
              <a:spcBef>
                <a:spcPts val="440"/>
              </a:spcBef>
              <a:buClr>
                <a:schemeClr val="accent1"/>
              </a:buClr>
              <a:buSzPct val="98421"/>
              <a:buFont typeface="Noto Sans Symbols"/>
              <a:buChar char="∗"/>
            </a:pPr>
            <a:r>
              <a:rPr lang="en-US" sz="1870" smtClean="0">
                <a:solidFill>
                  <a:schemeClr val="dk2"/>
                </a:solidFill>
                <a:latin typeface="Galdeano"/>
                <a:ea typeface="Galdeano"/>
                <a:cs typeface="Galdeano"/>
                <a:sym typeface="Galdeano"/>
              </a:rPr>
              <a:t>Portable camcorders</a:t>
            </a:r>
          </a:p>
          <a:p>
            <a:pPr marL="576263" lvl="1" indent="-144462">
              <a:lnSpc>
                <a:spcPct val="80000"/>
              </a:lnSpc>
              <a:spcBef>
                <a:spcPts val="440"/>
              </a:spcBef>
              <a:buClr>
                <a:schemeClr val="accent1"/>
              </a:buClr>
              <a:buSzPct val="98421"/>
              <a:buFont typeface="Noto Sans Symbols"/>
              <a:buChar char="∗"/>
            </a:pPr>
            <a:r>
              <a:rPr lang="en-US" sz="1870" smtClean="0">
                <a:solidFill>
                  <a:schemeClr val="dk2"/>
                </a:solidFill>
                <a:latin typeface="Galdeano"/>
                <a:ea typeface="Galdeano"/>
                <a:cs typeface="Galdeano"/>
                <a:sym typeface="Galdeano"/>
              </a:rPr>
              <a:t>Others</a:t>
            </a:r>
          </a:p>
          <a:p>
            <a:pPr marL="273050" indent="-120649">
              <a:lnSpc>
                <a:spcPct val="80000"/>
              </a:lnSpc>
              <a:spcBef>
                <a:spcPts val="480"/>
              </a:spcBef>
              <a:buClr>
                <a:schemeClr val="accent1"/>
              </a:buClr>
              <a:buSzPct val="102000"/>
              <a:buFont typeface="Noto Sans Symbols"/>
              <a:buNone/>
            </a:pPr>
            <a:endParaRPr lang="en-US" sz="2040">
              <a:solidFill>
                <a:schemeClr val="dk2"/>
              </a:solidFill>
              <a:latin typeface="Galdeano"/>
              <a:ea typeface="Galdeano"/>
              <a:cs typeface="Galdeano"/>
              <a:sym typeface="Galdeano"/>
            </a:endParaRPr>
          </a:p>
        </p:txBody>
      </p:sp>
    </p:spTree>
    <p:extLst>
      <p:ext uri="{BB962C8B-B14F-4D97-AF65-F5344CB8AC3E}">
        <p14:creationId xmlns:p14="http://schemas.microsoft.com/office/powerpoint/2010/main" xmlns="" val="439043230"/>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Financial Snapshot</a:t>
            </a:r>
          </a:p>
        </p:txBody>
      </p:sp>
      <p:pic>
        <p:nvPicPr>
          <p:cNvPr id="575" name="Shape 575"/>
          <p:cNvPicPr preferRelativeResize="0">
            <a:picLocks noGrp="1"/>
          </p:cNvPicPr>
          <p:nvPr>
            <p:ph type="body" idx="1"/>
          </p:nvPr>
        </p:nvPicPr>
        <p:blipFill rotWithShape="1">
          <a:blip r:embed="rId3">
            <a:alphaModFix/>
          </a:blip>
          <a:srcRect/>
          <a:stretch/>
        </p:blipFill>
        <p:spPr>
          <a:xfrm>
            <a:off x="0" y="-19050"/>
            <a:ext cx="9144000" cy="5143499"/>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25000"/>
              <a:buFont typeface="Noto Sans Symbols"/>
              <a:buNone/>
            </a:pPr>
            <a:endParaRPr sz="2400" b="0" i="0" u="none" strike="noStrike" cap="none">
              <a:solidFill>
                <a:srgbClr val="000000"/>
              </a:solidFill>
              <a:latin typeface="Calibri"/>
              <a:ea typeface="Calibri"/>
              <a:cs typeface="Calibri"/>
              <a:sym typeface="Calibri"/>
            </a:endParaRPr>
          </a:p>
          <a:p>
            <a:pPr marL="273050" marR="0" lvl="0" indent="-273050" algn="l" rtl="0">
              <a:lnSpc>
                <a:spcPct val="100000"/>
              </a:lnSpc>
              <a:spcBef>
                <a:spcPts val="600"/>
              </a:spcBef>
              <a:spcAft>
                <a:spcPts val="0"/>
              </a:spcAft>
              <a:buClr>
                <a:schemeClr val="accent1"/>
              </a:buClr>
              <a:buSzPct val="25000"/>
              <a:buFont typeface="Noto Sans Symbols"/>
              <a:buNone/>
            </a:pPr>
            <a:endParaRPr sz="2400" b="0" i="0" u="none" strike="noStrike" cap="none">
              <a:solidFill>
                <a:srgbClr val="000000"/>
              </a:solidFill>
              <a:latin typeface="Calibri"/>
              <a:ea typeface="Calibri"/>
              <a:cs typeface="Calibri"/>
              <a:sym typeface="Calibri"/>
            </a:endParaRP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rgbClr val="000000"/>
              </a:solidFill>
              <a:latin typeface="Calibri"/>
              <a:ea typeface="Calibri"/>
              <a:cs typeface="Calibri"/>
              <a:sym typeface="Calibri"/>
            </a:endParaRPr>
          </a:p>
        </p:txBody>
      </p:sp>
      <p:sp>
        <p:nvSpPr>
          <p:cNvPr id="581" name="Shape 58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Share Structure </a:t>
            </a:r>
          </a:p>
        </p:txBody>
      </p:sp>
      <p:graphicFrame>
        <p:nvGraphicFramePr>
          <p:cNvPr id="582" name="Shape 582"/>
          <p:cNvGraphicFramePr/>
          <p:nvPr/>
        </p:nvGraphicFramePr>
        <p:xfrm>
          <a:off x="1619250" y="1924050"/>
          <a:ext cx="6408700" cy="857250"/>
        </p:xfrm>
        <a:graphic>
          <a:graphicData uri="http://schemas.openxmlformats.org/drawingml/2006/table">
            <a:tbl>
              <a:tblPr>
                <a:noFill/>
                <a:tableStyleId>{59CE741B-3C90-4924-B6D5-1F12B6C26296}</a:tableStyleId>
              </a:tblPr>
              <a:tblGrid>
                <a:gridCol w="1601775"/>
                <a:gridCol w="1603375"/>
                <a:gridCol w="1601775"/>
                <a:gridCol w="1601775"/>
              </a:tblGrid>
              <a:tr h="28575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Weighted Average Shares Outstanding (in Millions)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Jan- 2016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6.477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6.085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5.753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5.544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r>
            </a:tbl>
          </a:graphicData>
        </a:graphic>
      </p:graphicFrame>
      <p:graphicFrame>
        <p:nvGraphicFramePr>
          <p:cNvPr id="583" name="Shape 583"/>
          <p:cNvGraphicFramePr/>
          <p:nvPr/>
        </p:nvGraphicFramePr>
        <p:xfrm>
          <a:off x="1619250" y="3219450"/>
          <a:ext cx="6408700" cy="857250"/>
        </p:xfrm>
        <a:graphic>
          <a:graphicData uri="http://schemas.openxmlformats.org/drawingml/2006/table">
            <a:tbl>
              <a:tblPr>
                <a:noFill/>
                <a:tableStyleId>{59CE741B-3C90-4924-B6D5-1F12B6C26296}</a:tableStyleId>
              </a:tblPr>
              <a:tblGrid>
                <a:gridCol w="1601775"/>
                <a:gridCol w="1603375"/>
                <a:gridCol w="1601775"/>
                <a:gridCol w="1601775"/>
              </a:tblGrid>
              <a:tr h="285750">
                <a:tc gridSpan="4">
                  <a:txBody>
                    <a:bodyPr/>
                    <a:lstStyle/>
                    <a:p>
                      <a:pPr marL="0" marR="0" lvl="0" indent="0" algn="l" rtl="0">
                        <a:lnSpc>
                          <a:spcPct val="100000"/>
                        </a:lnSpc>
                        <a:spcBef>
                          <a:spcPts val="0"/>
                        </a:spcBef>
                        <a:spcAft>
                          <a:spcPts val="0"/>
                        </a:spcAft>
                        <a:buClr>
                          <a:srgbClr val="FFFFFF"/>
                        </a:buClr>
                        <a:buSzPct val="25000"/>
                        <a:buFont typeface="Calibri"/>
                        <a:buNone/>
                      </a:pPr>
                      <a:r>
                        <a:rPr lang="en" sz="1400" b="1" i="0" u="none" strike="noStrike" cap="none">
                          <a:solidFill>
                            <a:srgbClr val="FFFFFF"/>
                          </a:solidFill>
                          <a:latin typeface="Calibri"/>
                          <a:ea typeface="Calibri"/>
                          <a:cs typeface="Calibri"/>
                          <a:sym typeface="Calibri"/>
                        </a:rPr>
                        <a:t>Annual Diluted Earnings Per Share</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Last Quarterly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r>
              <a:tr h="285750">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5.68</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6.45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9.22</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 sz="1400" b="0" i="0" u="none" strike="noStrike" cap="none">
                          <a:solidFill>
                            <a:srgbClr val="000000"/>
                          </a:solidFill>
                          <a:latin typeface="Calibri"/>
                          <a:ea typeface="Calibri"/>
                          <a:cs typeface="Calibri"/>
                          <a:sym typeface="Calibri"/>
                        </a:rPr>
                        <a:t>3.28</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r>
            </a:tbl>
          </a:graphicData>
        </a:graphic>
      </p:graphicFrame>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Shape 588"/>
          <p:cNvPicPr preferRelativeResize="0">
            <a:picLocks noGrp="1"/>
          </p:cNvPicPr>
          <p:nvPr>
            <p:ph type="body" idx="1"/>
          </p:nvPr>
        </p:nvPicPr>
        <p:blipFill rotWithShape="1">
          <a:blip r:embed="rId3">
            <a:alphaModFix/>
          </a:blip>
          <a:srcRect/>
          <a:stretch/>
        </p:blipFill>
        <p:spPr>
          <a:xfrm>
            <a:off x="-7937" y="1058862"/>
            <a:ext cx="9144000" cy="4084637"/>
          </a:xfrm>
          <a:prstGeom prst="rect">
            <a:avLst/>
          </a:prstGeom>
          <a:noFill/>
          <a:ln>
            <a:noFill/>
          </a:ln>
        </p:spPr>
      </p:pic>
      <p:sp>
        <p:nvSpPr>
          <p:cNvPr id="589" name="Shape 58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1 </a:t>
            </a:r>
            <a:r>
              <a:rPr lang="en" sz="4400" b="0" i="0" u="none" strike="noStrike" cap="none" dirty="0" smtClean="0">
                <a:solidFill>
                  <a:schemeClr val="lt1"/>
                </a:solidFill>
                <a:latin typeface="Calibri"/>
                <a:ea typeface="Calibri"/>
                <a:cs typeface="Calibri"/>
                <a:sym typeface="Calibri"/>
              </a:rPr>
              <a:t>Year</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Shape 595"/>
          <p:cNvPicPr preferRelativeResize="0">
            <a:picLocks noGrp="1"/>
          </p:cNvPicPr>
          <p:nvPr>
            <p:ph type="body" idx="1"/>
          </p:nvPr>
        </p:nvPicPr>
        <p:blipFill rotWithShape="1">
          <a:blip r:embed="rId3">
            <a:alphaModFix/>
          </a:blip>
          <a:srcRect/>
          <a:stretch/>
        </p:blipFill>
        <p:spPr>
          <a:xfrm>
            <a:off x="0" y="1203325"/>
            <a:ext cx="9144000" cy="3940175"/>
          </a:xfrm>
          <a:prstGeom prst="rect">
            <a:avLst/>
          </a:prstGeom>
          <a:noFill/>
          <a:ln>
            <a:noFill/>
          </a:ln>
        </p:spPr>
      </p:pic>
      <p:sp>
        <p:nvSpPr>
          <p:cNvPr id="596" name="Shape 59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5 Year</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Shape 601"/>
          <p:cNvPicPr preferRelativeResize="0">
            <a:picLocks noGrp="1"/>
          </p:cNvPicPr>
          <p:nvPr>
            <p:ph type="body" idx="1"/>
          </p:nvPr>
        </p:nvPicPr>
        <p:blipFill rotWithShape="1">
          <a:blip r:embed="rId3">
            <a:alphaModFix/>
          </a:blip>
          <a:srcRect/>
          <a:stretch/>
        </p:blipFill>
        <p:spPr>
          <a:xfrm>
            <a:off x="0" y="1058862"/>
            <a:ext cx="9126537" cy="4084637"/>
          </a:xfrm>
          <a:prstGeom prst="rect">
            <a:avLst/>
          </a:prstGeom>
          <a:noFill/>
          <a:ln>
            <a:noFill/>
          </a:ln>
        </p:spPr>
      </p:pic>
      <p:sp>
        <p:nvSpPr>
          <p:cNvPr id="602" name="Shape 60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10 Year</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Shape 607"/>
          <p:cNvPicPr preferRelativeResize="0">
            <a:picLocks noGrp="1"/>
          </p:cNvPicPr>
          <p:nvPr>
            <p:ph type="body" idx="1"/>
          </p:nvPr>
        </p:nvPicPr>
        <p:blipFill rotWithShape="1">
          <a:blip r:embed="rId3">
            <a:alphaModFix/>
          </a:blip>
          <a:srcRect l="-454" r="-34"/>
          <a:stretch/>
        </p:blipFill>
        <p:spPr>
          <a:xfrm>
            <a:off x="0" y="1276350"/>
            <a:ext cx="9144000" cy="3867148"/>
          </a:xfrm>
          <a:prstGeom prst="rect">
            <a:avLst/>
          </a:prstGeom>
          <a:noFill/>
          <a:ln>
            <a:noFill/>
          </a:ln>
        </p:spPr>
      </p:pic>
      <p:sp>
        <p:nvSpPr>
          <p:cNvPr id="608" name="Shape 60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 v. NASDAQ</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Shape 613"/>
          <p:cNvPicPr preferRelativeResize="0">
            <a:picLocks noGrp="1"/>
          </p:cNvPicPr>
          <p:nvPr>
            <p:ph type="body" idx="1"/>
          </p:nvPr>
        </p:nvPicPr>
        <p:blipFill rotWithShape="1">
          <a:blip r:embed="rId3">
            <a:alphaModFix/>
          </a:blip>
          <a:srcRect l="819" r="857"/>
          <a:stretch/>
        </p:blipFill>
        <p:spPr>
          <a:xfrm>
            <a:off x="0" y="1058862"/>
            <a:ext cx="9144000" cy="4084637"/>
          </a:xfrm>
          <a:prstGeom prst="rect">
            <a:avLst/>
          </a:prstGeom>
          <a:noFill/>
          <a:ln>
            <a:noFill/>
          </a:ln>
        </p:spPr>
      </p:pic>
      <p:sp>
        <p:nvSpPr>
          <p:cNvPr id="614" name="Shape 61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 v. MSFT &amp; GOOGL</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 sz="2400" b="0" i="0" u="none" strike="noStrike" cap="none">
                <a:solidFill>
                  <a:srgbClr val="000000"/>
                </a:solidFill>
                <a:latin typeface="Calibri"/>
                <a:ea typeface="Calibri"/>
                <a:cs typeface="Calibri"/>
                <a:sym typeface="Calibri"/>
              </a:rPr>
              <a:t>“</a:t>
            </a:r>
            <a:r>
              <a:rPr lang="en" sz="2400" b="0" i="1" u="none" strike="noStrike" cap="none">
                <a:solidFill>
                  <a:srgbClr val="000000"/>
                </a:solidFill>
                <a:latin typeface="Calibri"/>
                <a:ea typeface="Calibri"/>
                <a:cs typeface="Calibri"/>
                <a:sym typeface="Calibri"/>
              </a:rPr>
              <a:t>Apple designs Macs, the best personal computers in the world, along with OS X, iLife, iWork and professional software. Apple leads the digital music revolution with its iPods and iTunes online store. Apple has reinvented the mobile phone with its revolutionary iPhone and App store, and is defining the future of mobile media and computing devices with iPad</a:t>
            </a:r>
            <a:r>
              <a:rPr lang="en" sz="2400" b="0" i="0" u="none" strike="noStrike" cap="none">
                <a:solidFill>
                  <a:srgbClr val="000000"/>
                </a:solidFill>
                <a:latin typeface="Calibri"/>
                <a:ea typeface="Calibri"/>
                <a:cs typeface="Calibri"/>
                <a:sym typeface="Calibri"/>
              </a:rPr>
              <a:t>.”</a:t>
            </a:r>
          </a:p>
        </p:txBody>
      </p:sp>
      <p:sp>
        <p:nvSpPr>
          <p:cNvPr id="620" name="Shape 62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Apple’s Mission</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457200" y="1828800"/>
            <a:ext cx="8229600" cy="12477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History of Apple</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304800" y="1885950"/>
            <a:ext cx="7408862" cy="2735262"/>
          </a:xfrm>
          <a:prstGeom prst="rect">
            <a:avLst/>
          </a:prstGeom>
          <a:noFill/>
          <a:ln>
            <a:noFill/>
          </a:ln>
        </p:spPr>
        <p:txBody>
          <a:bodyPr lIns="91425" tIns="45700" rIns="91425" bIns="45700" anchor="t" anchorCtr="0">
            <a:noAutofit/>
          </a:bodyPr>
          <a:lstStyle/>
          <a:p>
            <a:pPr marL="387350" marR="0" lvl="0" indent="-387350" algn="l" rtl="0">
              <a:lnSpc>
                <a:spcPct val="80000"/>
              </a:lnSpc>
              <a:spcBef>
                <a:spcPts val="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April 1, 1976: Founded in Cupertino, California by Steve Jobs, Ronald Wayne and Steve Wozniak</a:t>
            </a:r>
          </a:p>
          <a:p>
            <a:pPr marL="387350" marR="0" lvl="0" indent="-387350" algn="l" rtl="0">
              <a:lnSpc>
                <a:spcPct val="8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1976: Apple I released (200 units)</a:t>
            </a:r>
          </a:p>
          <a:p>
            <a:pPr marL="387350" marR="0" lvl="0" indent="-387350" algn="l" rtl="0">
              <a:lnSpc>
                <a:spcPct val="8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1977</a:t>
            </a:r>
          </a:p>
          <a:p>
            <a:pPr marL="747712" marR="0" lvl="1" indent="-468312" algn="l" rtl="0">
              <a:lnSpc>
                <a:spcPct val="8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Apple II released at $1300</a:t>
            </a:r>
          </a:p>
          <a:p>
            <a:pPr marL="747712" marR="0" lvl="1" indent="-468312" algn="l" rtl="0">
              <a:lnSpc>
                <a:spcPct val="8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Apple incorporates in California</a:t>
            </a:r>
          </a:p>
          <a:p>
            <a:pPr marL="387350" marR="0" lvl="0" indent="-387350" algn="l" rtl="0">
              <a:lnSpc>
                <a:spcPct val="8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1979: First app unveiled: VisiCalc</a:t>
            </a:r>
          </a:p>
        </p:txBody>
      </p:sp>
      <p:sp>
        <p:nvSpPr>
          <p:cNvPr id="632" name="Shape 63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Early Years</a:t>
            </a:r>
          </a:p>
        </p:txBody>
      </p:sp>
      <p:pic>
        <p:nvPicPr>
          <p:cNvPr id="633" name="Shape 633"/>
          <p:cNvPicPr preferRelativeResize="0"/>
          <p:nvPr/>
        </p:nvPicPr>
        <p:blipFill rotWithShape="1">
          <a:blip r:embed="rId3">
            <a:alphaModFix/>
          </a:blip>
          <a:srcRect/>
          <a:stretch/>
        </p:blipFill>
        <p:spPr>
          <a:xfrm>
            <a:off x="5410201" y="2647950"/>
            <a:ext cx="3756023" cy="249554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Shape 25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lvl="0">
              <a:buClr>
                <a:schemeClr val="lt1"/>
              </a:buClr>
              <a:buSzPct val="25000"/>
            </a:pPr>
            <a:r>
              <a:rPr lang="en" sz="4000" dirty="0"/>
              <a:t>Gadgets: </a:t>
            </a:r>
            <a:r>
              <a:rPr lang="en" sz="4000" dirty="0" smtClean="0"/>
              <a:t>Software &amp; </a:t>
            </a:r>
            <a:r>
              <a:rPr lang="en" sz="4000" dirty="0"/>
              <a:t>Service</a:t>
            </a:r>
            <a:endParaRPr lang="en" sz="4000" b="0" i="0" u="none" strike="noStrike" cap="none" dirty="0">
              <a:solidFill>
                <a:schemeClr val="lt1"/>
              </a:solidFill>
              <a:latin typeface="Calibri"/>
              <a:ea typeface="Calibri"/>
              <a:cs typeface="Calibri"/>
              <a:sym typeface="Calibri"/>
            </a:endParaRPr>
          </a:p>
        </p:txBody>
      </p:sp>
      <p:sp>
        <p:nvSpPr>
          <p:cNvPr id="5" name="Shape 245"/>
          <p:cNvSpPr txBox="1">
            <a:spLocks noGrp="1"/>
          </p:cNvSpPr>
          <p:nvPr>
            <p:ph type="body" idx="1"/>
          </p:nvPr>
        </p:nvSpPr>
        <p:spPr>
          <a:xfrm>
            <a:off x="611045" y="1788317"/>
            <a:ext cx="3892393" cy="432196"/>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 sz="1800" b="0" i="0" u="none" strike="noStrike" cap="none">
                <a:solidFill>
                  <a:schemeClr val="dk2"/>
                </a:solidFill>
                <a:latin typeface="Galdeano"/>
                <a:ea typeface="Galdeano"/>
                <a:cs typeface="Galdeano"/>
                <a:sym typeface="Galdeano"/>
              </a:rPr>
              <a:t>Software &amp; Apps</a:t>
            </a:r>
          </a:p>
        </p:txBody>
      </p:sp>
      <p:sp>
        <p:nvSpPr>
          <p:cNvPr id="6" name="Shape 246"/>
          <p:cNvSpPr txBox="1">
            <a:spLocks/>
          </p:cNvSpPr>
          <p:nvPr/>
        </p:nvSpPr>
        <p:spPr>
          <a:xfrm>
            <a:off x="611047" y="2220515"/>
            <a:ext cx="3892392" cy="233243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73050" indent="-120650">
              <a:lnSpc>
                <a:spcPct val="80000"/>
              </a:lnSpc>
              <a:buClr>
                <a:schemeClr val="accent1"/>
              </a:buClr>
              <a:buSzPct val="98764"/>
              <a:buFont typeface="Noto Sans Symbols"/>
              <a:buChar char="∗"/>
            </a:pPr>
            <a:r>
              <a:rPr lang="en-US" sz="1679" smtClean="0">
                <a:solidFill>
                  <a:schemeClr val="dk2"/>
                </a:solidFill>
                <a:latin typeface="Galdeano"/>
                <a:ea typeface="Galdeano"/>
                <a:cs typeface="Galdeano"/>
                <a:sym typeface="Galdeano"/>
              </a:rPr>
              <a:t>Operation System</a:t>
            </a:r>
          </a:p>
          <a:p>
            <a:pPr marL="273050" indent="-120650">
              <a:lnSpc>
                <a:spcPct val="80000"/>
              </a:lnSpc>
              <a:spcBef>
                <a:spcPts val="480"/>
              </a:spcBef>
              <a:buClr>
                <a:schemeClr val="accent1"/>
              </a:buClr>
              <a:buSzPct val="98764"/>
              <a:buFont typeface="Noto Sans Symbols"/>
              <a:buChar char="∗"/>
            </a:pPr>
            <a:r>
              <a:rPr lang="en-US" sz="1679" smtClean="0">
                <a:solidFill>
                  <a:schemeClr val="dk2"/>
                </a:solidFill>
                <a:latin typeface="Galdeano"/>
                <a:ea typeface="Galdeano"/>
                <a:cs typeface="Galdeano"/>
                <a:sym typeface="Galdeano"/>
              </a:rPr>
              <a:t>App Stores</a:t>
            </a:r>
          </a:p>
          <a:p>
            <a:pPr marL="576263" lvl="1" indent="-144462">
              <a:lnSpc>
                <a:spcPct val="80000"/>
              </a:lnSpc>
              <a:spcBef>
                <a:spcPts val="440"/>
              </a:spcBef>
              <a:buClr>
                <a:schemeClr val="accent1"/>
              </a:buClr>
              <a:buSzPct val="102666"/>
              <a:buFont typeface="Noto Sans Symbols"/>
              <a:buChar char="∗"/>
            </a:pPr>
            <a:r>
              <a:rPr lang="en-US" sz="1540" smtClean="0">
                <a:solidFill>
                  <a:schemeClr val="dk2"/>
                </a:solidFill>
                <a:latin typeface="Galdeano"/>
                <a:ea typeface="Galdeano"/>
                <a:cs typeface="Galdeano"/>
                <a:sym typeface="Galdeano"/>
              </a:rPr>
              <a:t>Apple’s App Store, Google Play</a:t>
            </a:r>
          </a:p>
          <a:p>
            <a:pPr marL="273050" indent="-120650">
              <a:lnSpc>
                <a:spcPct val="80000"/>
              </a:lnSpc>
              <a:spcBef>
                <a:spcPts val="480"/>
              </a:spcBef>
              <a:buClr>
                <a:schemeClr val="accent1"/>
              </a:buClr>
              <a:buSzPct val="98764"/>
              <a:buFont typeface="Noto Sans Symbols"/>
              <a:buChar char="∗"/>
            </a:pPr>
            <a:r>
              <a:rPr lang="en-US" sz="1679" smtClean="0">
                <a:solidFill>
                  <a:schemeClr val="dk2"/>
                </a:solidFill>
                <a:latin typeface="Galdeano"/>
                <a:ea typeface="Galdeano"/>
                <a:cs typeface="Galdeano"/>
                <a:sym typeface="Galdeano"/>
              </a:rPr>
              <a:t>Third-party contents</a:t>
            </a:r>
          </a:p>
          <a:p>
            <a:pPr marL="576263" lvl="1" indent="-144462">
              <a:lnSpc>
                <a:spcPct val="80000"/>
              </a:lnSpc>
              <a:spcBef>
                <a:spcPts val="440"/>
              </a:spcBef>
              <a:buClr>
                <a:schemeClr val="accent1"/>
              </a:buClr>
              <a:buSzPct val="102666"/>
              <a:buFont typeface="Noto Sans Symbols"/>
              <a:buChar char="∗"/>
            </a:pPr>
            <a:r>
              <a:rPr lang="en-US" sz="1540" smtClean="0">
                <a:solidFill>
                  <a:schemeClr val="dk2"/>
                </a:solidFill>
                <a:latin typeface="Galdeano"/>
                <a:ea typeface="Galdeano"/>
                <a:cs typeface="Galdeano"/>
                <a:sym typeface="Galdeano"/>
              </a:rPr>
              <a:t>Apps</a:t>
            </a:r>
          </a:p>
          <a:p>
            <a:pPr marL="273050" indent="-120650">
              <a:lnSpc>
                <a:spcPct val="80000"/>
              </a:lnSpc>
              <a:spcBef>
                <a:spcPts val="480"/>
              </a:spcBef>
              <a:buClr>
                <a:schemeClr val="accent1"/>
              </a:buClr>
              <a:buSzPct val="98764"/>
              <a:buFont typeface="Noto Sans Symbols"/>
              <a:buChar char="∗"/>
            </a:pPr>
            <a:r>
              <a:rPr lang="en-US" sz="1679" smtClean="0">
                <a:solidFill>
                  <a:schemeClr val="dk2"/>
                </a:solidFill>
                <a:latin typeface="Galdeano"/>
                <a:ea typeface="Galdeano"/>
                <a:cs typeface="Galdeano"/>
                <a:sym typeface="Galdeano"/>
              </a:rPr>
              <a:t>Online payment</a:t>
            </a:r>
          </a:p>
          <a:p>
            <a:pPr marL="576263" lvl="1" indent="-144462">
              <a:lnSpc>
                <a:spcPct val="80000"/>
              </a:lnSpc>
              <a:spcBef>
                <a:spcPts val="440"/>
              </a:spcBef>
              <a:buClr>
                <a:schemeClr val="accent1"/>
              </a:buClr>
              <a:buSzPct val="102666"/>
              <a:buFont typeface="Noto Sans Symbols"/>
              <a:buChar char="∗"/>
            </a:pPr>
            <a:r>
              <a:rPr lang="en-US" sz="1540" smtClean="0">
                <a:solidFill>
                  <a:schemeClr val="dk2"/>
                </a:solidFill>
                <a:latin typeface="Galdeano"/>
                <a:ea typeface="Galdeano"/>
                <a:cs typeface="Galdeano"/>
                <a:sym typeface="Galdeano"/>
              </a:rPr>
              <a:t>PayPal, Alipay</a:t>
            </a:r>
          </a:p>
          <a:p>
            <a:pPr marL="273050" indent="-120650">
              <a:lnSpc>
                <a:spcPct val="80000"/>
              </a:lnSpc>
              <a:spcBef>
                <a:spcPts val="480"/>
              </a:spcBef>
              <a:buClr>
                <a:schemeClr val="accent1"/>
              </a:buClr>
              <a:buSzPct val="98764"/>
              <a:buFont typeface="Noto Sans Symbols"/>
              <a:buChar char="∗"/>
            </a:pPr>
            <a:r>
              <a:rPr lang="en-US" sz="1679" smtClean="0">
                <a:solidFill>
                  <a:schemeClr val="dk2"/>
                </a:solidFill>
                <a:latin typeface="Galdeano"/>
                <a:ea typeface="Galdeano"/>
                <a:cs typeface="Galdeano"/>
                <a:sym typeface="Galdeano"/>
              </a:rPr>
              <a:t>E-commerce</a:t>
            </a:r>
          </a:p>
          <a:p>
            <a:pPr marL="576263" lvl="1" indent="-144462">
              <a:lnSpc>
                <a:spcPct val="80000"/>
              </a:lnSpc>
              <a:spcBef>
                <a:spcPts val="440"/>
              </a:spcBef>
              <a:buClr>
                <a:schemeClr val="accent1"/>
              </a:buClr>
              <a:buSzPct val="102666"/>
              <a:buFont typeface="Noto Sans Symbols"/>
              <a:buNone/>
            </a:pPr>
            <a:endParaRPr lang="en-US" sz="1540" smtClean="0">
              <a:solidFill>
                <a:schemeClr val="dk2"/>
              </a:solidFill>
              <a:latin typeface="Galdeano"/>
              <a:ea typeface="Galdeano"/>
              <a:cs typeface="Galdeano"/>
              <a:sym typeface="Galdeano"/>
            </a:endParaRPr>
          </a:p>
          <a:p>
            <a:pPr marL="273050" indent="-120650">
              <a:lnSpc>
                <a:spcPct val="80000"/>
              </a:lnSpc>
              <a:spcBef>
                <a:spcPts val="480"/>
              </a:spcBef>
              <a:buClr>
                <a:schemeClr val="accent1"/>
              </a:buClr>
              <a:buSzPct val="98823"/>
              <a:buFont typeface="Noto Sans Symbols"/>
              <a:buNone/>
            </a:pPr>
            <a:endParaRPr lang="en-US" sz="1679" dirty="0">
              <a:solidFill>
                <a:schemeClr val="dk2"/>
              </a:solidFill>
              <a:latin typeface="Galdeano"/>
              <a:ea typeface="Galdeano"/>
              <a:cs typeface="Galdeano"/>
              <a:sym typeface="Galdeano"/>
            </a:endParaRPr>
          </a:p>
        </p:txBody>
      </p:sp>
      <p:sp>
        <p:nvSpPr>
          <p:cNvPr id="7" name="Shape 247"/>
          <p:cNvSpPr txBox="1">
            <a:spLocks/>
          </p:cNvSpPr>
          <p:nvPr/>
        </p:nvSpPr>
        <p:spPr>
          <a:xfrm>
            <a:off x="4640562" y="1788317"/>
            <a:ext cx="3895936" cy="432196"/>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buClr>
                <a:schemeClr val="accent1"/>
              </a:buClr>
              <a:buSzPct val="25000"/>
              <a:buFont typeface="Noto Sans Symbols"/>
              <a:buNone/>
            </a:pPr>
            <a:r>
              <a:rPr lang="en" sz="1800" smtClean="0">
                <a:solidFill>
                  <a:schemeClr val="dk2"/>
                </a:solidFill>
                <a:latin typeface="Galdeano"/>
                <a:ea typeface="Galdeano"/>
                <a:cs typeface="Galdeano"/>
                <a:sym typeface="Galdeano"/>
              </a:rPr>
              <a:t>Service</a:t>
            </a:r>
            <a:endParaRPr lang="en" sz="1800">
              <a:solidFill>
                <a:schemeClr val="dk2"/>
              </a:solidFill>
              <a:latin typeface="Galdeano"/>
              <a:ea typeface="Galdeano"/>
              <a:cs typeface="Galdeano"/>
              <a:sym typeface="Galdeano"/>
            </a:endParaRPr>
          </a:p>
        </p:txBody>
      </p:sp>
      <p:sp>
        <p:nvSpPr>
          <p:cNvPr id="8" name="Shape 248"/>
          <p:cNvSpPr txBox="1">
            <a:spLocks/>
          </p:cNvSpPr>
          <p:nvPr/>
        </p:nvSpPr>
        <p:spPr>
          <a:xfrm>
            <a:off x="4640562" y="2220515"/>
            <a:ext cx="3895936" cy="2332435"/>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73050" indent="-120650">
              <a:lnSpc>
                <a:spcPct val="80000"/>
              </a:lnSpc>
              <a:buClr>
                <a:schemeClr val="accent1"/>
              </a:buClr>
              <a:buSzPct val="100909"/>
              <a:buFont typeface="Noto Sans Symbols"/>
              <a:buChar char="∗"/>
            </a:pPr>
            <a:r>
              <a:rPr lang="en-US" sz="2220" smtClean="0">
                <a:solidFill>
                  <a:schemeClr val="dk2"/>
                </a:solidFill>
                <a:latin typeface="Galdeano"/>
                <a:ea typeface="Galdeano"/>
                <a:cs typeface="Galdeano"/>
                <a:sym typeface="Galdeano"/>
              </a:rPr>
              <a:t>Advertising</a:t>
            </a:r>
          </a:p>
          <a:p>
            <a:pPr marL="273050" indent="-120650">
              <a:lnSpc>
                <a:spcPct val="80000"/>
              </a:lnSpc>
              <a:spcBef>
                <a:spcPts val="480"/>
              </a:spcBef>
              <a:buClr>
                <a:schemeClr val="accent1"/>
              </a:buClr>
              <a:buSzPct val="100909"/>
              <a:buFont typeface="Noto Sans Symbols"/>
              <a:buChar char="∗"/>
            </a:pPr>
            <a:r>
              <a:rPr lang="en-US" sz="2220" smtClean="0">
                <a:solidFill>
                  <a:schemeClr val="dk2"/>
                </a:solidFill>
                <a:latin typeface="Galdeano"/>
                <a:ea typeface="Galdeano"/>
                <a:cs typeface="Galdeano"/>
                <a:sym typeface="Galdeano"/>
              </a:rPr>
              <a:t>Telecommunication service</a:t>
            </a:r>
          </a:p>
          <a:p>
            <a:pPr marL="273050" indent="-120650">
              <a:lnSpc>
                <a:spcPct val="80000"/>
              </a:lnSpc>
              <a:spcBef>
                <a:spcPts val="480"/>
              </a:spcBef>
              <a:buClr>
                <a:schemeClr val="accent1"/>
              </a:buClr>
              <a:buSzPct val="100909"/>
              <a:buFont typeface="Noto Sans Symbols"/>
              <a:buChar char="∗"/>
            </a:pPr>
            <a:r>
              <a:rPr lang="en-US" sz="2220" smtClean="0">
                <a:solidFill>
                  <a:schemeClr val="dk2"/>
                </a:solidFill>
                <a:latin typeface="Galdeano"/>
                <a:ea typeface="Galdeano"/>
                <a:cs typeface="Galdeano"/>
                <a:sym typeface="Galdeano"/>
              </a:rPr>
              <a:t>Open source/Closed Environment</a:t>
            </a:r>
          </a:p>
          <a:p>
            <a:pPr marL="273050" indent="-120650">
              <a:lnSpc>
                <a:spcPct val="80000"/>
              </a:lnSpc>
              <a:spcBef>
                <a:spcPts val="480"/>
              </a:spcBef>
              <a:buClr>
                <a:schemeClr val="accent1"/>
              </a:buClr>
              <a:buSzPct val="100909"/>
              <a:buFont typeface="Noto Sans Symbols"/>
              <a:buChar char="∗"/>
            </a:pPr>
            <a:r>
              <a:rPr lang="en-US" sz="2220" smtClean="0">
                <a:solidFill>
                  <a:schemeClr val="dk2"/>
                </a:solidFill>
                <a:latin typeface="Galdeano"/>
                <a:ea typeface="Galdeano"/>
                <a:cs typeface="Galdeano"/>
                <a:sym typeface="Galdeano"/>
              </a:rPr>
              <a:t>Internet </a:t>
            </a:r>
          </a:p>
          <a:p>
            <a:pPr marL="273050" indent="-120650">
              <a:lnSpc>
                <a:spcPct val="80000"/>
              </a:lnSpc>
              <a:spcBef>
                <a:spcPts val="480"/>
              </a:spcBef>
              <a:buClr>
                <a:schemeClr val="accent1"/>
              </a:buClr>
              <a:buSzPct val="100909"/>
              <a:buFont typeface="Noto Sans Symbols"/>
              <a:buChar char="∗"/>
            </a:pPr>
            <a:r>
              <a:rPr lang="en-US" sz="2220" smtClean="0">
                <a:solidFill>
                  <a:schemeClr val="dk2"/>
                </a:solidFill>
                <a:latin typeface="Galdeano"/>
                <a:ea typeface="Galdeano"/>
                <a:cs typeface="Galdeano"/>
                <a:sym typeface="Galdeano"/>
              </a:rPr>
              <a:t>Wireless connection/Mobile networking</a:t>
            </a:r>
          </a:p>
          <a:p>
            <a:pPr marL="273050" indent="-120650">
              <a:lnSpc>
                <a:spcPct val="80000"/>
              </a:lnSpc>
              <a:spcBef>
                <a:spcPts val="480"/>
              </a:spcBef>
              <a:buClr>
                <a:schemeClr val="accent1"/>
              </a:buClr>
              <a:buSzPct val="100909"/>
              <a:buFont typeface="Noto Sans Symbols"/>
              <a:buNone/>
            </a:pPr>
            <a:endParaRPr lang="en-US" sz="2220">
              <a:solidFill>
                <a:schemeClr val="dk2"/>
              </a:solidFill>
              <a:latin typeface="Galdeano"/>
              <a:ea typeface="Galdeano"/>
              <a:cs typeface="Galdeano"/>
              <a:sym typeface="Galdeano"/>
            </a:endParaRPr>
          </a:p>
        </p:txBody>
      </p:sp>
    </p:spTree>
    <p:extLst>
      <p:ext uri="{BB962C8B-B14F-4D97-AF65-F5344CB8AC3E}">
        <p14:creationId xmlns:p14="http://schemas.microsoft.com/office/powerpoint/2010/main" xmlns="" val="439043230"/>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323850" y="1419225"/>
            <a:ext cx="8374061" cy="3033712"/>
          </a:xfrm>
          <a:prstGeom prst="rect">
            <a:avLst/>
          </a:prstGeom>
          <a:noFill/>
          <a:ln>
            <a:noFill/>
          </a:ln>
        </p:spPr>
        <p:txBody>
          <a:bodyPr lIns="91425" tIns="45700" rIns="91425" bIns="45700" anchor="t" anchorCtr="0">
            <a:noAutofit/>
          </a:bodyPr>
          <a:lstStyle/>
          <a:p>
            <a:pPr marL="387350" marR="0" lvl="0" indent="-387350" algn="l" rtl="0">
              <a:lnSpc>
                <a:spcPct val="90000"/>
              </a:lnSpc>
              <a:spcBef>
                <a:spcPts val="0"/>
              </a:spcBef>
              <a:spcAft>
                <a:spcPts val="0"/>
              </a:spcAft>
              <a:buClr>
                <a:schemeClr val="accent1"/>
              </a:buClr>
              <a:buSzPct val="99000"/>
              <a:buFont typeface="Noto Sans Symbols"/>
              <a:buChar char="➢"/>
            </a:pPr>
            <a:r>
              <a:rPr lang="en" sz="2600" b="0" i="0" u="none" strike="noStrike" cap="none">
                <a:solidFill>
                  <a:schemeClr val="dk2"/>
                </a:solidFill>
                <a:latin typeface="Calibri"/>
                <a:ea typeface="Calibri"/>
                <a:cs typeface="Calibri"/>
                <a:sym typeface="Calibri"/>
              </a:rPr>
              <a:t>1980:</a:t>
            </a:r>
          </a:p>
          <a:p>
            <a:pPr marL="747712" marR="0" lvl="1" indent="-468312"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 Dec 12, IPO launched at $22, selling 4.6 million shares</a:t>
            </a:r>
          </a:p>
          <a:p>
            <a:pPr marL="747712" marR="0" lvl="1" indent="-468312" algn="l" rtl="0">
              <a:lnSpc>
                <a:spcPct val="9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Apple III released</a:t>
            </a:r>
          </a:p>
          <a:p>
            <a:pPr marL="387350" marR="0" lvl="0" indent="-387350" algn="l" rtl="0">
              <a:lnSpc>
                <a:spcPct val="90000"/>
              </a:lnSpc>
              <a:spcBef>
                <a:spcPts val="500"/>
              </a:spcBef>
              <a:spcAft>
                <a:spcPts val="0"/>
              </a:spcAft>
              <a:buClr>
                <a:schemeClr val="accent1"/>
              </a:buClr>
              <a:buSzPct val="99000"/>
              <a:buFont typeface="Noto Sans Symbols"/>
              <a:buChar char="➢"/>
            </a:pPr>
            <a:r>
              <a:rPr lang="en" sz="2600" b="0" i="0" u="none" strike="noStrike" cap="none">
                <a:solidFill>
                  <a:schemeClr val="dk2"/>
                </a:solidFill>
                <a:latin typeface="Calibri"/>
                <a:ea typeface="Calibri"/>
                <a:cs typeface="Calibri"/>
                <a:sym typeface="Calibri"/>
              </a:rPr>
              <a:t>1983: LISA (Local Integrated System Architecture) released, selling for $10,000</a:t>
            </a:r>
          </a:p>
          <a:p>
            <a:pPr marL="387350" marR="0" lvl="0" indent="-387350" algn="l" rtl="0">
              <a:lnSpc>
                <a:spcPct val="90000"/>
              </a:lnSpc>
              <a:spcBef>
                <a:spcPts val="500"/>
              </a:spcBef>
              <a:spcAft>
                <a:spcPts val="0"/>
              </a:spcAft>
              <a:buClr>
                <a:schemeClr val="accent1"/>
              </a:buClr>
              <a:buSzPct val="99000"/>
              <a:buFont typeface="Noto Sans Symbols"/>
              <a:buChar char="➢"/>
            </a:pPr>
            <a:r>
              <a:rPr lang="en" sz="2600" b="0" i="0" u="none" strike="noStrike" cap="none">
                <a:solidFill>
                  <a:schemeClr val="dk2"/>
                </a:solidFill>
                <a:latin typeface="Calibri"/>
                <a:ea typeface="Calibri"/>
                <a:cs typeface="Calibri"/>
                <a:sym typeface="Calibri"/>
              </a:rPr>
              <a:t>1984: Debut of the Macintosh</a:t>
            </a:r>
          </a:p>
          <a:p>
            <a:pPr marL="387350" marR="0" lvl="0" indent="-387350" algn="l" rtl="0">
              <a:lnSpc>
                <a:spcPct val="90000"/>
              </a:lnSpc>
              <a:spcBef>
                <a:spcPts val="500"/>
              </a:spcBef>
              <a:spcAft>
                <a:spcPts val="0"/>
              </a:spcAft>
              <a:buClr>
                <a:schemeClr val="accent1"/>
              </a:buClr>
              <a:buSzPct val="99000"/>
              <a:buFont typeface="Noto Sans Symbols"/>
              <a:buChar char="➢"/>
            </a:pPr>
            <a:r>
              <a:rPr lang="en" sz="2600" b="0" i="0" u="none" strike="noStrike" cap="none">
                <a:solidFill>
                  <a:schemeClr val="dk2"/>
                </a:solidFill>
                <a:latin typeface="Calibri"/>
                <a:ea typeface="Calibri"/>
                <a:cs typeface="Calibri"/>
                <a:sym typeface="Calibri"/>
              </a:rPr>
              <a:t>1985: Jobs leaves Apple and acquires NeXT</a:t>
            </a:r>
          </a:p>
          <a:p>
            <a:pPr marL="387350" marR="0" lvl="0" indent="-387350" algn="l" rtl="0">
              <a:lnSpc>
                <a:spcPct val="90000"/>
              </a:lnSpc>
              <a:spcBef>
                <a:spcPts val="500"/>
              </a:spcBef>
              <a:spcAft>
                <a:spcPts val="0"/>
              </a:spcAft>
              <a:buClr>
                <a:schemeClr val="accent1"/>
              </a:buClr>
              <a:buSzPct val="99000"/>
              <a:buFont typeface="Noto Sans Symbols"/>
              <a:buChar char="➢"/>
            </a:pPr>
            <a:r>
              <a:rPr lang="en" sz="2600" b="0" i="0" u="none" strike="noStrike" cap="none">
                <a:solidFill>
                  <a:schemeClr val="dk2"/>
                </a:solidFill>
                <a:latin typeface="Calibri"/>
                <a:ea typeface="Calibri"/>
                <a:cs typeface="Calibri"/>
                <a:sym typeface="Calibri"/>
              </a:rPr>
              <a:t>1987: Apple registered the Apple.com domain name (one of the first companies to use .com)</a:t>
            </a:r>
          </a:p>
        </p:txBody>
      </p:sp>
      <p:sp>
        <p:nvSpPr>
          <p:cNvPr id="639" name="Shape 639"/>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The ’80s</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468312" y="1276350"/>
            <a:ext cx="8229600" cy="3394075"/>
          </a:xfrm>
          <a:prstGeom prst="rect">
            <a:avLst/>
          </a:prstGeom>
          <a:noFill/>
          <a:ln>
            <a:noFill/>
          </a:ln>
        </p:spPr>
        <p:txBody>
          <a:bodyPr lIns="91425" tIns="45700" rIns="91425" bIns="45700" anchor="t" anchorCtr="0">
            <a:noAutofit/>
          </a:bodyPr>
          <a:lstStyle/>
          <a:p>
            <a:pPr marL="387350" marR="0" lvl="0" indent="-387350" algn="l" rtl="0">
              <a:lnSpc>
                <a:spcPct val="90000"/>
              </a:lnSpc>
              <a:spcBef>
                <a:spcPts val="0"/>
              </a:spcBef>
              <a:spcAft>
                <a:spcPts val="0"/>
              </a:spcAft>
              <a:buClr>
                <a:schemeClr val="accent1"/>
              </a:buClr>
              <a:buSzPct val="101000"/>
              <a:buFont typeface="Noto Sans Symbols"/>
              <a:buChar char="➢"/>
            </a:pPr>
            <a:r>
              <a:rPr lang="en" sz="2600" b="0" i="0" u="none" strike="noStrike" cap="none">
                <a:solidFill>
                  <a:schemeClr val="dk2"/>
                </a:solidFill>
                <a:latin typeface="Calibri"/>
                <a:ea typeface="Calibri"/>
                <a:cs typeface="Calibri"/>
                <a:sym typeface="Calibri"/>
              </a:rPr>
              <a:t>1993: The Newton released (early PDA model)</a:t>
            </a:r>
          </a:p>
          <a:p>
            <a:pPr marL="387350" marR="0" lvl="0" indent="-387350" algn="l" rtl="0">
              <a:lnSpc>
                <a:spcPct val="90000"/>
              </a:lnSpc>
              <a:spcBef>
                <a:spcPts val="500"/>
              </a:spcBef>
              <a:spcAft>
                <a:spcPts val="0"/>
              </a:spcAft>
              <a:buClr>
                <a:schemeClr val="accent1"/>
              </a:buClr>
              <a:buSzPct val="101000"/>
              <a:buFont typeface="Noto Sans Symbols"/>
              <a:buChar char="➢"/>
            </a:pPr>
            <a:r>
              <a:rPr lang="en" sz="2600" b="0" i="0" u="none" strike="noStrike" cap="none">
                <a:solidFill>
                  <a:schemeClr val="dk2"/>
                </a:solidFill>
                <a:latin typeface="Calibri"/>
                <a:ea typeface="Calibri"/>
                <a:cs typeface="Calibri"/>
                <a:sym typeface="Calibri"/>
              </a:rPr>
              <a:t>1996: Apple purchases NeXT and its OS, NeXTstep</a:t>
            </a:r>
          </a:p>
          <a:p>
            <a:pPr marL="387350" marR="0" lvl="0" indent="-387350" algn="l" rtl="0">
              <a:lnSpc>
                <a:spcPct val="90000"/>
              </a:lnSpc>
              <a:spcBef>
                <a:spcPts val="500"/>
              </a:spcBef>
              <a:spcAft>
                <a:spcPts val="0"/>
              </a:spcAft>
              <a:buClr>
                <a:schemeClr val="accent1"/>
              </a:buClr>
              <a:buSzPct val="101000"/>
              <a:buFont typeface="Noto Sans Symbols"/>
              <a:buChar char="➢"/>
            </a:pPr>
            <a:r>
              <a:rPr lang="en" sz="2600" b="0" i="0" u="none" strike="noStrike" cap="none">
                <a:solidFill>
                  <a:schemeClr val="dk2"/>
                </a:solidFill>
                <a:latin typeface="Calibri"/>
                <a:ea typeface="Calibri"/>
                <a:cs typeface="Calibri"/>
                <a:sym typeface="Calibri"/>
              </a:rPr>
              <a:t>1997</a:t>
            </a:r>
          </a:p>
          <a:p>
            <a:pPr marL="633412" marR="0" lvl="1" indent="-354012" algn="l" rtl="0">
              <a:lnSpc>
                <a:spcPct val="90000"/>
              </a:lnSpc>
              <a:spcBef>
                <a:spcPts val="400"/>
              </a:spcBef>
              <a:spcAft>
                <a:spcPts val="0"/>
              </a:spcAft>
              <a:buClr>
                <a:schemeClr val="accent1"/>
              </a:buClr>
              <a:buSzPct val="99000"/>
              <a:buFont typeface="Noto Sans Symbols"/>
              <a:buChar char="❑"/>
            </a:pPr>
            <a:r>
              <a:rPr lang="en" sz="2300" b="0" i="0" u="none" strike="noStrike" cap="none">
                <a:solidFill>
                  <a:schemeClr val="dk2"/>
                </a:solidFill>
                <a:latin typeface="Calibri"/>
                <a:ea typeface="Calibri"/>
                <a:cs typeface="Calibri"/>
                <a:sym typeface="Calibri"/>
              </a:rPr>
              <a:t> </a:t>
            </a:r>
            <a:r>
              <a:rPr lang="en" sz="2200" b="0" i="0" u="none" strike="noStrike" cap="none">
                <a:solidFill>
                  <a:schemeClr val="dk2"/>
                </a:solidFill>
                <a:latin typeface="Calibri"/>
                <a:ea typeface="Calibri"/>
                <a:cs typeface="Calibri"/>
                <a:sym typeface="Calibri"/>
              </a:rPr>
              <a:t>Jobs steps in as interim CEO of Apple</a:t>
            </a:r>
          </a:p>
          <a:p>
            <a:pPr marL="633412" marR="0" lvl="1" indent="-354012" algn="l" rtl="0">
              <a:lnSpc>
                <a:spcPct val="90000"/>
              </a:lnSpc>
              <a:spcBef>
                <a:spcPts val="4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Apple Store introduced</a:t>
            </a:r>
          </a:p>
          <a:p>
            <a:pPr marL="633412" marR="0" lvl="1" indent="-354012" algn="l" rtl="0">
              <a:lnSpc>
                <a:spcPct val="90000"/>
              </a:lnSpc>
              <a:spcBef>
                <a:spcPts val="4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Deal with Microsoft for Microsoft Office</a:t>
            </a:r>
          </a:p>
          <a:p>
            <a:pPr marL="387350" marR="0" lvl="0" indent="-387350" algn="l" rtl="0">
              <a:lnSpc>
                <a:spcPct val="90000"/>
              </a:lnSpc>
              <a:spcBef>
                <a:spcPts val="500"/>
              </a:spcBef>
              <a:spcAft>
                <a:spcPts val="0"/>
              </a:spcAft>
              <a:buClr>
                <a:schemeClr val="accent1"/>
              </a:buClr>
              <a:buSzPct val="101000"/>
              <a:buFont typeface="Noto Sans Symbols"/>
              <a:buChar char="➢"/>
            </a:pPr>
            <a:r>
              <a:rPr lang="en" sz="2600" b="0" i="0" u="none" strike="noStrike" cap="none">
                <a:solidFill>
                  <a:schemeClr val="dk2"/>
                </a:solidFill>
                <a:latin typeface="Calibri"/>
                <a:ea typeface="Calibri"/>
                <a:cs typeface="Calibri"/>
                <a:sym typeface="Calibri"/>
              </a:rPr>
              <a:t>1998: iMac G3 launched</a:t>
            </a:r>
          </a:p>
          <a:p>
            <a:pPr marL="387350" marR="0" lvl="0" indent="-387350" algn="l" rtl="0">
              <a:lnSpc>
                <a:spcPct val="90000"/>
              </a:lnSpc>
              <a:spcBef>
                <a:spcPts val="500"/>
              </a:spcBef>
              <a:spcAft>
                <a:spcPts val="0"/>
              </a:spcAft>
              <a:buClr>
                <a:schemeClr val="accent1"/>
              </a:buClr>
              <a:buSzPct val="101000"/>
              <a:buFont typeface="Noto Sans Symbols"/>
              <a:buChar char="➢"/>
            </a:pPr>
            <a:r>
              <a:rPr lang="en" sz="2600" b="0" i="0" u="none" strike="noStrike" cap="none">
                <a:solidFill>
                  <a:schemeClr val="dk2"/>
                </a:solidFill>
                <a:latin typeface="Calibri"/>
                <a:ea typeface="Calibri"/>
                <a:cs typeface="Calibri"/>
                <a:sym typeface="Calibri"/>
              </a:rPr>
              <a:t>1999</a:t>
            </a:r>
          </a:p>
          <a:p>
            <a:pPr marL="633412" marR="0" lvl="1" indent="-354012" algn="l" rtl="0">
              <a:lnSpc>
                <a:spcPct val="90000"/>
              </a:lnSpc>
              <a:spcBef>
                <a:spcPts val="4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Power Mac G4</a:t>
            </a:r>
          </a:p>
          <a:p>
            <a:pPr marL="633412" marR="0" lvl="1" indent="-354012" algn="l" rtl="0">
              <a:lnSpc>
                <a:spcPct val="90000"/>
              </a:lnSpc>
              <a:spcBef>
                <a:spcPts val="4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iBook unveiled</a:t>
            </a:r>
          </a:p>
          <a:p>
            <a:pPr marL="387350" marR="0" lvl="0" indent="-387350" algn="l" rtl="0">
              <a:lnSpc>
                <a:spcPct val="90000"/>
              </a:lnSpc>
              <a:spcBef>
                <a:spcPts val="500"/>
              </a:spcBef>
              <a:spcAft>
                <a:spcPts val="0"/>
              </a:spcAft>
              <a:buClr>
                <a:schemeClr val="accent1"/>
              </a:buClr>
              <a:buSzPct val="25000"/>
              <a:buFont typeface="Noto Sans Symbols"/>
              <a:buNone/>
            </a:pPr>
            <a:endParaRPr sz="27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540"/>
              </a:spcBef>
              <a:spcAft>
                <a:spcPts val="0"/>
              </a:spcAft>
              <a:buClr>
                <a:schemeClr val="accent1"/>
              </a:buClr>
              <a:buSzPct val="25000"/>
              <a:buFont typeface="Noto Sans Symbols"/>
              <a:buNone/>
            </a:pPr>
            <a:endParaRPr sz="2700" b="0" i="0" u="none" strike="noStrike" cap="none">
              <a:solidFill>
                <a:schemeClr val="dk2"/>
              </a:solidFill>
              <a:latin typeface="Calibri"/>
              <a:ea typeface="Calibri"/>
              <a:cs typeface="Calibri"/>
              <a:sym typeface="Calibri"/>
            </a:endParaRPr>
          </a:p>
        </p:txBody>
      </p:sp>
      <p:sp>
        <p:nvSpPr>
          <p:cNvPr id="646" name="Shape 64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The ‘90s</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smtClean="0">
                <a:solidFill>
                  <a:schemeClr val="lt1"/>
                </a:solidFill>
                <a:latin typeface="Calibri"/>
                <a:ea typeface="Calibri"/>
                <a:cs typeface="Calibri"/>
                <a:sym typeface="Calibri"/>
              </a:rPr>
              <a:t>2000s</a:t>
            </a:r>
            <a:endParaRPr lang="en" sz="4400" b="0" i="0" u="none" strike="noStrike" cap="none" dirty="0">
              <a:solidFill>
                <a:schemeClr val="lt1"/>
              </a:solidFill>
              <a:latin typeface="Calibri"/>
              <a:ea typeface="Calibri"/>
              <a:cs typeface="Calibri"/>
              <a:sym typeface="Calibri"/>
            </a:endParaRPr>
          </a:p>
        </p:txBody>
      </p:sp>
      <p:sp>
        <p:nvSpPr>
          <p:cNvPr id="652" name="Shape 652"/>
          <p:cNvSpPr txBox="1">
            <a:spLocks noGrp="1"/>
          </p:cNvSpPr>
          <p:nvPr>
            <p:ph type="body" idx="1"/>
          </p:nvPr>
        </p:nvSpPr>
        <p:spPr>
          <a:xfrm>
            <a:off x="676275" y="2009775"/>
            <a:ext cx="3822700" cy="3133723"/>
          </a:xfrm>
          <a:prstGeom prst="rect">
            <a:avLst/>
          </a:prstGeom>
          <a:noFill/>
          <a:ln>
            <a:noFill/>
          </a:ln>
        </p:spPr>
        <p:txBody>
          <a:bodyPr lIns="91425" tIns="45700" rIns="91425" bIns="45700" anchor="t" anchorCtr="0">
            <a:noAutofit/>
          </a:bodyPr>
          <a:lstStyle/>
          <a:p>
            <a:pPr marL="387350" marR="0" lvl="0" indent="-387350" algn="l" rtl="0">
              <a:lnSpc>
                <a:spcPct val="70000"/>
              </a:lnSpc>
              <a:spcBef>
                <a:spcPts val="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2001</a:t>
            </a:r>
          </a:p>
          <a:p>
            <a:pPr marL="747712" marR="0" lvl="1" indent="-468312" algn="l" rtl="0">
              <a:lnSpc>
                <a:spcPct val="7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Mac OS X launched</a:t>
            </a:r>
          </a:p>
          <a:p>
            <a:pPr marL="747712" marR="0" lvl="1" indent="-468312" algn="l" rtl="0">
              <a:lnSpc>
                <a:spcPct val="7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Opening of Apple retail stores announced</a:t>
            </a:r>
          </a:p>
          <a:p>
            <a:pPr marL="747712" marR="0" lvl="1" indent="-468312" algn="l" rtl="0">
              <a:lnSpc>
                <a:spcPct val="7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First iPod released</a:t>
            </a:r>
          </a:p>
          <a:p>
            <a:pPr marL="387350" marR="0" lvl="0" indent="-387350" algn="l" rtl="0">
              <a:lnSpc>
                <a:spcPct val="7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2002: iMac G4 design</a:t>
            </a:r>
          </a:p>
          <a:p>
            <a:pPr marL="387350" marR="0" lvl="0" indent="-387350" algn="l" rtl="0">
              <a:lnSpc>
                <a:spcPct val="7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2003: iTunes music store (2mil download in 16 days)</a:t>
            </a:r>
          </a:p>
          <a:p>
            <a:pPr marL="387350" marR="0" lvl="0" indent="-387350" algn="l" rtl="0">
              <a:lnSpc>
                <a:spcPct val="7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2004</a:t>
            </a:r>
          </a:p>
          <a:p>
            <a:pPr marL="747712" marR="0" lvl="1" indent="-468312" algn="l" rtl="0">
              <a:lnSpc>
                <a:spcPct val="7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iMac G5</a:t>
            </a:r>
          </a:p>
          <a:p>
            <a:pPr marL="747712" marR="0" lvl="1" indent="-468312" algn="l" rtl="0">
              <a:lnSpc>
                <a:spcPct val="7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iPod mini launched</a:t>
            </a:r>
          </a:p>
          <a:p>
            <a:pPr marL="273050" marR="0" lvl="0" indent="-273050" algn="l" rtl="0">
              <a:lnSpc>
                <a:spcPct val="100000"/>
              </a:lnSpc>
              <a:spcBef>
                <a:spcPts val="380"/>
              </a:spcBef>
              <a:spcAft>
                <a:spcPts val="0"/>
              </a:spcAft>
              <a:buClr>
                <a:schemeClr val="accent1"/>
              </a:buClr>
              <a:buSzPct val="25000"/>
              <a:buFont typeface="Noto Sans Symbols"/>
              <a:buNone/>
            </a:pPr>
            <a:endParaRPr sz="1900" b="0" i="0" u="none" strike="noStrike" cap="none">
              <a:solidFill>
                <a:schemeClr val="dk2"/>
              </a:solidFill>
              <a:latin typeface="Calibri"/>
              <a:ea typeface="Calibri"/>
              <a:cs typeface="Calibri"/>
              <a:sym typeface="Calibri"/>
            </a:endParaRPr>
          </a:p>
        </p:txBody>
      </p:sp>
      <p:sp>
        <p:nvSpPr>
          <p:cNvPr id="653" name="Shape 653"/>
          <p:cNvSpPr txBox="1">
            <a:spLocks noGrp="1"/>
          </p:cNvSpPr>
          <p:nvPr>
            <p:ph type="body" idx="2"/>
          </p:nvPr>
        </p:nvSpPr>
        <p:spPr>
          <a:xfrm>
            <a:off x="4645025" y="2009775"/>
            <a:ext cx="3822700" cy="2584450"/>
          </a:xfrm>
          <a:prstGeom prst="rect">
            <a:avLst/>
          </a:prstGeom>
          <a:noFill/>
          <a:ln>
            <a:noFill/>
          </a:ln>
        </p:spPr>
        <p:txBody>
          <a:bodyPr lIns="91425" tIns="45700" rIns="91425" bIns="45700" anchor="t" anchorCtr="0">
            <a:noAutofit/>
          </a:bodyPr>
          <a:lstStyle/>
          <a:p>
            <a:pPr marL="387350" marR="0" lvl="0" indent="-387350" algn="l" rtl="0">
              <a:lnSpc>
                <a:spcPct val="80000"/>
              </a:lnSpc>
              <a:spcBef>
                <a:spcPts val="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2006: MacBook Pro launched</a:t>
            </a:r>
          </a:p>
          <a:p>
            <a:pPr marL="387350" marR="0" lvl="0" indent="-3873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2007</a:t>
            </a:r>
          </a:p>
          <a:p>
            <a:pPr marL="747712" marR="0" lvl="1" indent="-4683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The iPhone and iPhone 3G</a:t>
            </a:r>
          </a:p>
          <a:p>
            <a:pPr marL="747712" marR="0" lvl="1" indent="-4683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iPod Touch </a:t>
            </a:r>
          </a:p>
          <a:p>
            <a:pPr marL="747712" marR="0" lvl="1" indent="-4683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Apple TV</a:t>
            </a:r>
          </a:p>
          <a:p>
            <a:pPr marL="387350" marR="0" lvl="0" indent="-3873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2008: MacBook Air announced</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smtClean="0">
                <a:solidFill>
                  <a:schemeClr val="lt1"/>
                </a:solidFill>
                <a:latin typeface="Calibri"/>
                <a:ea typeface="Calibri"/>
                <a:cs typeface="Calibri"/>
                <a:sym typeface="Calibri"/>
              </a:rPr>
              <a:t>2010s</a:t>
            </a:r>
            <a:endParaRPr lang="en" sz="4400" b="0" i="0" u="none" strike="noStrike" cap="none" dirty="0">
              <a:solidFill>
                <a:schemeClr val="lt1"/>
              </a:solidFill>
              <a:latin typeface="Calibri"/>
              <a:ea typeface="Calibri"/>
              <a:cs typeface="Calibri"/>
              <a:sym typeface="Calibri"/>
            </a:endParaRPr>
          </a:p>
        </p:txBody>
      </p:sp>
      <p:sp>
        <p:nvSpPr>
          <p:cNvPr id="659" name="Shape 659"/>
          <p:cNvSpPr txBox="1">
            <a:spLocks noGrp="1"/>
          </p:cNvSpPr>
          <p:nvPr>
            <p:ph type="body" idx="1"/>
          </p:nvPr>
        </p:nvSpPr>
        <p:spPr>
          <a:xfrm>
            <a:off x="676275" y="2009775"/>
            <a:ext cx="3822700" cy="2865436"/>
          </a:xfrm>
          <a:prstGeom prst="rect">
            <a:avLst/>
          </a:prstGeom>
          <a:noFill/>
          <a:ln>
            <a:noFill/>
          </a:ln>
        </p:spPr>
        <p:txBody>
          <a:bodyPr lIns="91425" tIns="45700" rIns="91425" bIns="45700" anchor="t" anchorCtr="0">
            <a:noAutofit/>
          </a:bodyPr>
          <a:lstStyle/>
          <a:p>
            <a:pPr marL="273050" marR="0" lvl="0" indent="-273050" algn="l" rtl="0">
              <a:lnSpc>
                <a:spcPct val="70000"/>
              </a:lnSpc>
              <a:spcBef>
                <a:spcPts val="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2010: </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Apple iPad announced</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iPhone 4 </a:t>
            </a:r>
          </a:p>
          <a:p>
            <a:pPr marL="273050" marR="0" lvl="0" indent="-273050" algn="l" rtl="0">
              <a:lnSpc>
                <a:spcPct val="7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2011</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iCloud announced</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Steve Jobs resigns as CEO, replaced by Tim Cook</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iPhone 4S and iPad 4</a:t>
            </a:r>
            <a:r>
              <a:rPr lang="en" sz="1900" b="0" i="0" u="none" strike="noStrike" cap="none" baseline="30000">
                <a:solidFill>
                  <a:schemeClr val="dk2"/>
                </a:solidFill>
                <a:latin typeface="Calibri"/>
                <a:ea typeface="Calibri"/>
                <a:cs typeface="Calibri"/>
                <a:sym typeface="Calibri"/>
              </a:rPr>
              <a:t>th</a:t>
            </a:r>
            <a:r>
              <a:rPr lang="en" sz="1900" b="0" i="0" u="none" strike="noStrike" cap="none">
                <a:solidFill>
                  <a:schemeClr val="dk2"/>
                </a:solidFill>
                <a:latin typeface="Calibri"/>
                <a:ea typeface="Calibri"/>
                <a:cs typeface="Calibri"/>
                <a:sym typeface="Calibri"/>
              </a:rPr>
              <a:t> gen</a:t>
            </a:r>
          </a:p>
          <a:p>
            <a:pPr marL="273050" marR="0" lvl="0" indent="-273050" algn="l" rtl="0">
              <a:lnSpc>
                <a:spcPct val="7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2012: iPhone 5 and iPad Mini released</a:t>
            </a:r>
          </a:p>
          <a:p>
            <a:pPr marL="273050" marR="0" lvl="0" indent="-273050" algn="l" rtl="0">
              <a:lnSpc>
                <a:spcPct val="100000"/>
              </a:lnSpc>
              <a:spcBef>
                <a:spcPts val="440"/>
              </a:spcBef>
              <a:spcAft>
                <a:spcPts val="0"/>
              </a:spcAft>
              <a:buClr>
                <a:schemeClr val="accent1"/>
              </a:buClr>
              <a:buSzPct val="25000"/>
              <a:buFont typeface="Noto Sans Symbols"/>
              <a:buNone/>
            </a:pPr>
            <a:endParaRPr sz="2200" b="0" i="0" u="none" strike="noStrike" cap="none">
              <a:solidFill>
                <a:schemeClr val="dk2"/>
              </a:solidFill>
              <a:latin typeface="Calibri"/>
              <a:ea typeface="Calibri"/>
              <a:cs typeface="Calibri"/>
              <a:sym typeface="Calibri"/>
            </a:endParaRPr>
          </a:p>
        </p:txBody>
      </p:sp>
      <p:sp>
        <p:nvSpPr>
          <p:cNvPr id="660" name="Shape 660"/>
          <p:cNvSpPr txBox="1">
            <a:spLocks noGrp="1"/>
          </p:cNvSpPr>
          <p:nvPr>
            <p:ph type="body" idx="2"/>
          </p:nvPr>
        </p:nvSpPr>
        <p:spPr>
          <a:xfrm>
            <a:off x="4645025" y="2009775"/>
            <a:ext cx="3822700" cy="2584450"/>
          </a:xfrm>
          <a:prstGeom prst="rect">
            <a:avLst/>
          </a:prstGeom>
          <a:noFill/>
          <a:ln>
            <a:noFill/>
          </a:ln>
        </p:spPr>
        <p:txBody>
          <a:bodyPr lIns="91425" tIns="45700" rIns="91425" bIns="45700" anchor="t" anchorCtr="0">
            <a:noAutofit/>
          </a:bodyPr>
          <a:lstStyle/>
          <a:p>
            <a:pPr marL="273050" marR="0" lvl="0" indent="-273050" algn="l" rtl="0">
              <a:lnSpc>
                <a:spcPct val="70000"/>
              </a:lnSpc>
              <a:spcBef>
                <a:spcPts val="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2013: iPhone 5S/5C launched</a:t>
            </a:r>
          </a:p>
          <a:p>
            <a:pPr marL="273050" marR="0" lvl="0" indent="-273050" algn="l" rtl="0">
              <a:lnSpc>
                <a:spcPct val="7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2014: Apple Watch announced</a:t>
            </a:r>
          </a:p>
          <a:p>
            <a:pPr marL="273050" marR="0" lvl="0" indent="-273050" algn="l" rtl="0">
              <a:lnSpc>
                <a:spcPct val="70000"/>
              </a:lnSpc>
              <a:spcBef>
                <a:spcPts val="500"/>
              </a:spcBef>
              <a:spcAft>
                <a:spcPts val="0"/>
              </a:spcAft>
              <a:buClr>
                <a:schemeClr val="accent1"/>
              </a:buClr>
              <a:buSzPct val="99000"/>
              <a:buFont typeface="Noto Sans Symbols"/>
              <a:buChar char="➢"/>
            </a:pPr>
            <a:r>
              <a:rPr lang="en" sz="2200" b="0" i="0" u="none" strike="noStrike" cap="none">
                <a:solidFill>
                  <a:schemeClr val="dk2"/>
                </a:solidFill>
                <a:latin typeface="Calibri"/>
                <a:ea typeface="Calibri"/>
                <a:cs typeface="Calibri"/>
                <a:sym typeface="Calibri"/>
              </a:rPr>
              <a:t>2015</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iPhone 6S and 6S Plus released</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iPad Pro</a:t>
            </a:r>
          </a:p>
          <a:p>
            <a:pPr marL="633412" marR="0" lvl="1" indent="-354012" algn="l" rtl="0">
              <a:lnSpc>
                <a:spcPct val="70000"/>
              </a:lnSpc>
              <a:spcBef>
                <a:spcPts val="400"/>
              </a:spcBef>
              <a:spcAft>
                <a:spcPts val="0"/>
              </a:spcAft>
              <a:buClr>
                <a:schemeClr val="accent1"/>
              </a:buClr>
              <a:buSzPct val="98999"/>
              <a:buFont typeface="Noto Sans Symbols"/>
              <a:buChar char="❑"/>
            </a:pPr>
            <a:r>
              <a:rPr lang="en" sz="1900" b="0" i="0" u="none" strike="noStrike" cap="none">
                <a:solidFill>
                  <a:schemeClr val="dk2"/>
                </a:solidFill>
                <a:latin typeface="Calibri"/>
                <a:ea typeface="Calibri"/>
                <a:cs typeface="Calibri"/>
                <a:sym typeface="Calibri"/>
              </a:rPr>
              <a:t>4</a:t>
            </a:r>
            <a:r>
              <a:rPr lang="en" sz="1900" b="0" i="0" u="none" strike="noStrike" cap="none" baseline="30000">
                <a:solidFill>
                  <a:schemeClr val="dk2"/>
                </a:solidFill>
                <a:latin typeface="Calibri"/>
                <a:ea typeface="Calibri"/>
                <a:cs typeface="Calibri"/>
                <a:sym typeface="Calibri"/>
              </a:rPr>
              <a:t>th</a:t>
            </a:r>
            <a:r>
              <a:rPr lang="en" sz="1900" b="0" i="0" u="none" strike="noStrike" cap="none">
                <a:solidFill>
                  <a:schemeClr val="dk2"/>
                </a:solidFill>
                <a:latin typeface="Calibri"/>
                <a:ea typeface="Calibri"/>
                <a:cs typeface="Calibri"/>
                <a:sym typeface="Calibri"/>
              </a:rPr>
              <a:t> Gen Apple TV and 4</a:t>
            </a:r>
            <a:r>
              <a:rPr lang="en" sz="1900" b="0" i="0" u="none" strike="noStrike" cap="none" baseline="30000">
                <a:solidFill>
                  <a:schemeClr val="dk2"/>
                </a:solidFill>
                <a:latin typeface="Calibri"/>
                <a:ea typeface="Calibri"/>
                <a:cs typeface="Calibri"/>
                <a:sym typeface="Calibri"/>
              </a:rPr>
              <a:t>th</a:t>
            </a:r>
            <a:r>
              <a:rPr lang="en" sz="1900" b="0" i="0" u="none" strike="noStrike" cap="none">
                <a:solidFill>
                  <a:schemeClr val="dk2"/>
                </a:solidFill>
                <a:latin typeface="Calibri"/>
                <a:ea typeface="Calibri"/>
                <a:cs typeface="Calibri"/>
                <a:sym typeface="Calibri"/>
              </a:rPr>
              <a:t> Gen iPad Mini</a:t>
            </a:r>
          </a:p>
          <a:p>
            <a:pPr marL="273050" marR="0" lvl="0" indent="-273050" algn="l" rtl="0">
              <a:lnSpc>
                <a:spcPct val="100000"/>
              </a:lnSpc>
              <a:spcBef>
                <a:spcPts val="380"/>
              </a:spcBef>
              <a:spcAft>
                <a:spcPts val="0"/>
              </a:spcAft>
              <a:buClr>
                <a:schemeClr val="accent1"/>
              </a:buClr>
              <a:buSzPct val="25000"/>
              <a:buFont typeface="Noto Sans Symbols"/>
              <a:buNone/>
            </a:pPr>
            <a:endParaRPr sz="19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body" idx="1"/>
          </p:nvPr>
        </p:nvSpPr>
        <p:spPr>
          <a:xfrm>
            <a:off x="250825" y="1276350"/>
            <a:ext cx="8748712" cy="2587625"/>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February 17, 1997: NeXT (computer programming services)</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Derived Products: OS X and iOS</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$404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2000: SoundJam MP (Software)</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Derived Products: iTunes</a:t>
            </a:r>
          </a:p>
          <a:p>
            <a:pPr marL="273050" marR="0" lvl="0" indent="-2730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April 24, 2008: P.A. Semi (semiconductors)</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Derived Products: Apple SOC</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$278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December 6, 2009: Lala.com (music streaming)</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Derived Products: iCloud, iTunes Match</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$17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200" b="0" i="0" u="none" strike="noStrike" cap="none">
                <a:solidFill>
                  <a:schemeClr val="dk2"/>
                </a:solidFill>
                <a:latin typeface="Calibri"/>
                <a:ea typeface="Calibri"/>
                <a:cs typeface="Calibri"/>
                <a:sym typeface="Calibri"/>
              </a:rPr>
              <a:t>April 27, 2010: Siri (Voice control software)</a:t>
            </a:r>
          </a:p>
          <a:p>
            <a:pPr marL="633412" marR="0" lvl="1" indent="-354012" algn="l" rtl="0">
              <a:lnSpc>
                <a:spcPct val="80000"/>
              </a:lnSpc>
              <a:spcBef>
                <a:spcPts val="300"/>
              </a:spcBef>
              <a:spcAft>
                <a:spcPts val="0"/>
              </a:spcAft>
              <a:buClr>
                <a:schemeClr val="accent1"/>
              </a:buClr>
              <a:buSzPct val="98000"/>
              <a:buFont typeface="Noto Sans Symbols"/>
              <a:buChar char="❑"/>
            </a:pPr>
            <a:r>
              <a:rPr lang="en" sz="1900" b="0" i="0" u="none" strike="noStrike" cap="none">
                <a:solidFill>
                  <a:schemeClr val="dk2"/>
                </a:solidFill>
                <a:latin typeface="Calibri"/>
                <a:ea typeface="Calibri"/>
                <a:cs typeface="Calibri"/>
                <a:sym typeface="Calibri"/>
              </a:rPr>
              <a:t>Derived Products: Siri</a:t>
            </a:r>
          </a:p>
          <a:p>
            <a:pPr marL="273050" marR="0" lvl="0" indent="-273050" algn="l" rtl="0">
              <a:lnSpc>
                <a:spcPct val="100000"/>
              </a:lnSpc>
              <a:spcBef>
                <a:spcPts val="380"/>
              </a:spcBef>
              <a:spcAft>
                <a:spcPts val="0"/>
              </a:spcAft>
              <a:buClr>
                <a:schemeClr val="accent1"/>
              </a:buClr>
              <a:buSzPct val="25000"/>
              <a:buFont typeface="Noto Sans Symbols"/>
              <a:buNone/>
            </a:pPr>
            <a:endParaRPr sz="1900" b="0" i="0" u="none" strike="noStrike" cap="none">
              <a:solidFill>
                <a:schemeClr val="dk2"/>
              </a:solidFill>
              <a:latin typeface="Calibri"/>
              <a:ea typeface="Calibri"/>
              <a:cs typeface="Calibri"/>
              <a:sym typeface="Calibri"/>
            </a:endParaRPr>
          </a:p>
        </p:txBody>
      </p:sp>
      <p:sp>
        <p:nvSpPr>
          <p:cNvPr id="667" name="Shape 66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Key Acquisitions</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468312" y="1347787"/>
            <a:ext cx="8229600" cy="3095625"/>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2000"/>
              <a:buFont typeface="Noto Sans Symbols"/>
              <a:buChar char="➢"/>
            </a:pPr>
            <a:r>
              <a:rPr lang="en" sz="2100" b="0" i="0" u="none" strike="noStrike" cap="none">
                <a:solidFill>
                  <a:schemeClr val="dk2"/>
                </a:solidFill>
                <a:latin typeface="Calibri"/>
                <a:ea typeface="Calibri"/>
                <a:cs typeface="Calibri"/>
                <a:sym typeface="Calibri"/>
              </a:rPr>
              <a:t>February 23, 2012: Chomp (App search engine)</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Derived Products: App store</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$50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100" b="0" i="0" u="none" strike="noStrike" cap="none">
                <a:solidFill>
                  <a:schemeClr val="dk2"/>
                </a:solidFill>
                <a:latin typeface="Calibri"/>
                <a:ea typeface="Calibri"/>
                <a:cs typeface="Calibri"/>
                <a:sym typeface="Calibri"/>
              </a:rPr>
              <a:t>July 27</a:t>
            </a:r>
            <a:r>
              <a:rPr lang="en" sz="2100" b="0" i="0" u="none" strike="noStrike" cap="none" baseline="30000">
                <a:solidFill>
                  <a:schemeClr val="dk2"/>
                </a:solidFill>
                <a:latin typeface="Calibri"/>
                <a:ea typeface="Calibri"/>
                <a:cs typeface="Calibri"/>
                <a:sym typeface="Calibri"/>
              </a:rPr>
              <a:t>,</a:t>
            </a:r>
            <a:r>
              <a:rPr lang="en" sz="2100" b="0" i="0" u="none" strike="noStrike" cap="none">
                <a:solidFill>
                  <a:schemeClr val="dk2"/>
                </a:solidFill>
                <a:latin typeface="Calibri"/>
                <a:ea typeface="Calibri"/>
                <a:cs typeface="Calibri"/>
                <a:sym typeface="Calibri"/>
              </a:rPr>
              <a:t> 2012: AuthenTec (PC and mobile security)</a:t>
            </a:r>
          </a:p>
          <a:p>
            <a:pPr marL="633412" marR="0" lvl="1" indent="-354012" algn="l" rtl="0">
              <a:lnSpc>
                <a:spcPct val="80000"/>
              </a:lnSpc>
              <a:spcBef>
                <a:spcPts val="300"/>
              </a:spcBef>
              <a:spcAft>
                <a:spcPts val="0"/>
              </a:spcAft>
              <a:buClr>
                <a:schemeClr val="accent1"/>
              </a:buClr>
              <a:buSzPct val="99000"/>
              <a:buFont typeface="Noto Sans Symbols"/>
              <a:buChar char="❑"/>
            </a:pPr>
            <a:r>
              <a:rPr lang="en" sz="1600" b="0" i="0" u="none" strike="noStrike" cap="none">
                <a:solidFill>
                  <a:schemeClr val="dk2"/>
                </a:solidFill>
                <a:latin typeface="Calibri"/>
                <a:ea typeface="Calibri"/>
                <a:cs typeface="Calibri"/>
                <a:sym typeface="Calibri"/>
              </a:rPr>
              <a:t>Derived Products: Touch ID</a:t>
            </a:r>
          </a:p>
          <a:p>
            <a:pPr marL="633412" marR="0" lvl="1" indent="-354012" algn="l" rtl="0">
              <a:lnSpc>
                <a:spcPct val="80000"/>
              </a:lnSpc>
              <a:spcBef>
                <a:spcPts val="300"/>
              </a:spcBef>
              <a:spcAft>
                <a:spcPts val="0"/>
              </a:spcAft>
              <a:buClr>
                <a:schemeClr val="accent1"/>
              </a:buClr>
              <a:buSzPct val="99000"/>
              <a:buFont typeface="Noto Sans Symbols"/>
              <a:buChar char="❑"/>
            </a:pPr>
            <a:r>
              <a:rPr lang="en" sz="1600" b="0" i="0" u="none" strike="noStrike" cap="none">
                <a:solidFill>
                  <a:schemeClr val="dk2"/>
                </a:solidFill>
                <a:latin typeface="Calibri"/>
                <a:ea typeface="Calibri"/>
                <a:cs typeface="Calibri"/>
                <a:sym typeface="Calibri"/>
              </a:rPr>
              <a:t>$356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100" b="0" i="0" u="none" strike="noStrike" cap="none">
                <a:solidFill>
                  <a:schemeClr val="dk2"/>
                </a:solidFill>
                <a:latin typeface="Calibri"/>
                <a:ea typeface="Calibri"/>
                <a:cs typeface="Calibri"/>
                <a:sym typeface="Calibri"/>
              </a:rPr>
              <a:t>August 1, 2014: Beats Electronics</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Derived Products: iPhone, iTunes</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$3 billion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100" b="0" i="0" u="none" strike="noStrike" cap="none">
                <a:solidFill>
                  <a:schemeClr val="dk2"/>
                </a:solidFill>
                <a:latin typeface="Calibri"/>
                <a:ea typeface="Calibri"/>
                <a:cs typeface="Calibri"/>
                <a:sym typeface="Calibri"/>
              </a:rPr>
              <a:t>April 14, 2015: LinX (camera)</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Derived Products: iPod, iPhone, iPad</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$20 million</a:t>
            </a:r>
          </a:p>
          <a:p>
            <a:pPr marL="273050" marR="0" lvl="0" indent="-273050" algn="l" rtl="0">
              <a:lnSpc>
                <a:spcPct val="80000"/>
              </a:lnSpc>
              <a:spcBef>
                <a:spcPts val="400"/>
              </a:spcBef>
              <a:spcAft>
                <a:spcPts val="0"/>
              </a:spcAft>
              <a:buClr>
                <a:schemeClr val="accent1"/>
              </a:buClr>
              <a:buSzPct val="102000"/>
              <a:buFont typeface="Noto Sans Symbols"/>
              <a:buChar char="➢"/>
            </a:pPr>
            <a:r>
              <a:rPr lang="en" sz="2100" b="0" i="0" u="none" strike="noStrike" cap="none">
                <a:solidFill>
                  <a:schemeClr val="dk2"/>
                </a:solidFill>
                <a:latin typeface="Calibri"/>
                <a:ea typeface="Calibri"/>
                <a:cs typeface="Calibri"/>
                <a:sym typeface="Calibri"/>
              </a:rPr>
              <a:t>January 29, 2016: Flyby Media (Augmented reality software)</a:t>
            </a:r>
          </a:p>
          <a:p>
            <a:pPr marL="633412" marR="0" lvl="1" indent="-354012" algn="l" rtl="0">
              <a:lnSpc>
                <a:spcPct val="80000"/>
              </a:lnSpc>
              <a:spcBef>
                <a:spcPts val="300"/>
              </a:spcBef>
              <a:spcAft>
                <a:spcPts val="0"/>
              </a:spcAft>
              <a:buClr>
                <a:schemeClr val="accent1"/>
              </a:buClr>
              <a:buSzPct val="98000"/>
              <a:buFont typeface="Noto Sans Symbols"/>
              <a:buChar char="❑"/>
            </a:pPr>
            <a:r>
              <a:rPr lang="en" sz="1600" b="0" i="0" u="none" strike="noStrike" cap="none">
                <a:solidFill>
                  <a:schemeClr val="dk2"/>
                </a:solidFill>
                <a:latin typeface="Calibri"/>
                <a:ea typeface="Calibri"/>
                <a:cs typeface="Calibri"/>
                <a:sym typeface="Calibri"/>
              </a:rPr>
              <a:t>iPhone, iPod, iPad</a:t>
            </a:r>
          </a:p>
        </p:txBody>
      </p:sp>
      <p:sp>
        <p:nvSpPr>
          <p:cNvPr id="673" name="Shape 67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Key Acquisitions</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468312" y="2284410"/>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4400" b="0" i="0" u="none" strike="noStrike" cap="none">
                <a:solidFill>
                  <a:srgbClr val="000000"/>
                </a:solidFill>
                <a:latin typeface="Calibri"/>
                <a:ea typeface="Calibri"/>
                <a:cs typeface="Calibri"/>
                <a:sym typeface="Calibri"/>
              </a:rPr>
              <a:t>APPLE MANAGEMENT TEAM</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Shape 683"/>
          <p:cNvPicPr preferRelativeResize="0">
            <a:picLocks noGrp="1"/>
          </p:cNvPicPr>
          <p:nvPr>
            <p:ph type="body" idx="1"/>
          </p:nvPr>
        </p:nvPicPr>
        <p:blipFill rotWithShape="1">
          <a:blip r:embed="rId3">
            <a:alphaModFix/>
          </a:blip>
          <a:srcRect/>
          <a:stretch/>
        </p:blipFill>
        <p:spPr>
          <a:xfrm>
            <a:off x="6156325" y="1492250"/>
            <a:ext cx="2987675" cy="3651250"/>
          </a:xfrm>
          <a:prstGeom prst="rect">
            <a:avLst/>
          </a:prstGeom>
          <a:noFill/>
          <a:ln>
            <a:noFill/>
          </a:ln>
        </p:spPr>
      </p:pic>
      <p:sp>
        <p:nvSpPr>
          <p:cNvPr id="684" name="Shape 68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Steve Jobs</a:t>
            </a:r>
          </a:p>
        </p:txBody>
      </p:sp>
      <p:sp>
        <p:nvSpPr>
          <p:cNvPr id="685" name="Shape 685"/>
          <p:cNvSpPr txBox="1"/>
          <p:nvPr/>
        </p:nvSpPr>
        <p:spPr>
          <a:xfrm>
            <a:off x="34925" y="1276350"/>
            <a:ext cx="6265861" cy="33940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Co-Founder and former CEO</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Education:</a:t>
            </a:r>
          </a:p>
          <a:p>
            <a:pPr marL="742950" marR="0" lvl="1" indent="-285750" algn="l" rtl="0">
              <a:lnSpc>
                <a:spcPct val="100000"/>
              </a:lnSpc>
              <a:spcBef>
                <a:spcPts val="300"/>
              </a:spcBef>
              <a:spcAft>
                <a:spcPts val="0"/>
              </a:spcAft>
              <a:buClr>
                <a:schemeClr val="accent1"/>
              </a:buClr>
              <a:buSzPct val="100000"/>
              <a:buFont typeface="Noto Sans Symbols"/>
              <a:buChar char="❑"/>
            </a:pPr>
            <a:r>
              <a:rPr lang="en" sz="1500" b="0" i="0" u="none" strike="noStrike" cap="none">
                <a:solidFill>
                  <a:schemeClr val="dk2"/>
                </a:solidFill>
                <a:latin typeface="Calibri"/>
                <a:ea typeface="Calibri"/>
                <a:cs typeface="Calibri"/>
                <a:sym typeface="Calibri"/>
              </a:rPr>
              <a:t>Reed College – Dropped Out</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Oversaw development of iMac, iTunes, iPhone, and iPad on the services side as well as Apple’s retail stores</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Demanding perfectionist</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Always aimed to position Apple at the forefront of IT</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Design influenced by modernist architectural styles of Joseph Eichler and industrial designs of Braun’s Dieter Rams</a:t>
            </a:r>
          </a:p>
          <a:p>
            <a:pPr marL="342900" marR="0" lvl="0" indent="-34290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Passed away in 2011</a:t>
            </a: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179385" y="1563687"/>
            <a:ext cx="5329237" cy="350837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Chief Executive Officer</a:t>
            </a:r>
          </a:p>
          <a:p>
            <a:pPr marL="576262" marR="0" lvl="1" indent="-296862" algn="l" rtl="0">
              <a:lnSpc>
                <a:spcPct val="90000"/>
              </a:lnSpc>
              <a:spcBef>
                <a:spcPts val="300"/>
              </a:spcBef>
              <a:spcAft>
                <a:spcPts val="0"/>
              </a:spcAft>
              <a:buClr>
                <a:schemeClr val="accent1"/>
              </a:buClr>
              <a:buSzPct val="100000"/>
              <a:buFont typeface="Noto Sans Symbols"/>
              <a:buChar char="❑"/>
            </a:pPr>
            <a:r>
              <a:rPr lang="en" sz="1200" b="0" i="0" u="none" strike="noStrike" cap="none">
                <a:solidFill>
                  <a:schemeClr val="dk2"/>
                </a:solidFill>
                <a:latin typeface="Calibri"/>
                <a:ea typeface="Calibri"/>
                <a:cs typeface="Calibri"/>
                <a:sym typeface="Calibri"/>
              </a:rPr>
              <a:t>Since 08/12/2011</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Chief Finance Officer (2005-2011)</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Executive VP, Worldwide Sales and Operations (2002-2005)</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Senior VP, Worldwide Operations, Sales, Service, and Support (2000-2002)</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Senior VP, Worldwide Sales and Operations (1998-200)</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Education:</a:t>
            </a:r>
          </a:p>
          <a:p>
            <a:pPr marL="576262" marR="0" lvl="1" indent="-296862" algn="l" rtl="0">
              <a:lnSpc>
                <a:spcPct val="90000"/>
              </a:lnSpc>
              <a:spcBef>
                <a:spcPts val="300"/>
              </a:spcBef>
              <a:spcAft>
                <a:spcPts val="0"/>
              </a:spcAft>
              <a:buClr>
                <a:schemeClr val="accent1"/>
              </a:buClr>
              <a:buSzPct val="100000"/>
              <a:buFont typeface="Noto Sans Symbols"/>
              <a:buChar char="❑"/>
            </a:pPr>
            <a:r>
              <a:rPr lang="en" sz="1200" b="0" i="0" u="none" strike="noStrike" cap="none">
                <a:solidFill>
                  <a:schemeClr val="dk2"/>
                </a:solidFill>
                <a:latin typeface="Calibri"/>
                <a:ea typeface="Calibri"/>
                <a:cs typeface="Calibri"/>
                <a:sym typeface="Calibri"/>
              </a:rPr>
              <a:t>Auburn University – (B) Industrial Engineering</a:t>
            </a:r>
          </a:p>
          <a:p>
            <a:pPr marL="576262" marR="0" lvl="1" indent="-296862" algn="l" rtl="0">
              <a:lnSpc>
                <a:spcPct val="90000"/>
              </a:lnSpc>
              <a:spcBef>
                <a:spcPts val="300"/>
              </a:spcBef>
              <a:spcAft>
                <a:spcPts val="0"/>
              </a:spcAft>
              <a:buClr>
                <a:schemeClr val="accent1"/>
              </a:buClr>
              <a:buSzPct val="100000"/>
              <a:buFont typeface="Noto Sans Symbols"/>
              <a:buChar char="❑"/>
            </a:pPr>
            <a:r>
              <a:rPr lang="en" sz="1200" b="0" i="0" u="none" strike="noStrike" cap="none">
                <a:solidFill>
                  <a:schemeClr val="dk2"/>
                </a:solidFill>
                <a:latin typeface="Calibri"/>
                <a:ea typeface="Calibri"/>
                <a:cs typeface="Calibri"/>
                <a:sym typeface="Calibri"/>
              </a:rPr>
              <a:t>Duke University - MBA</a:t>
            </a:r>
          </a:p>
          <a:p>
            <a:pPr marL="273050" marR="0" lvl="0" indent="-273050" algn="l" rtl="0">
              <a:lnSpc>
                <a:spcPct val="90000"/>
              </a:lnSpc>
              <a:spcBef>
                <a:spcPts val="400"/>
              </a:spcBef>
              <a:spcAft>
                <a:spcPts val="0"/>
              </a:spcAft>
              <a:buClr>
                <a:schemeClr val="accent1"/>
              </a:buClr>
              <a:buSzPct val="100000"/>
              <a:buFont typeface="Noto Sans Symbols"/>
              <a:buChar char="➢"/>
            </a:pPr>
            <a:r>
              <a:rPr lang="en" sz="1700" b="0" i="0" u="none" strike="noStrike" cap="none">
                <a:solidFill>
                  <a:schemeClr val="dk2"/>
                </a:solidFill>
                <a:latin typeface="Calibri"/>
                <a:ea typeface="Calibri"/>
                <a:cs typeface="Calibri"/>
                <a:sym typeface="Calibri"/>
              </a:rPr>
              <a:t>Prior to joining Apple, has worked with IE, IBM, and Compaq</a:t>
            </a:r>
          </a:p>
        </p:txBody>
      </p:sp>
      <p:sp>
        <p:nvSpPr>
          <p:cNvPr id="692" name="Shape 692"/>
          <p:cNvSpPr txBox="1">
            <a:spLocks noGrp="1"/>
          </p:cNvSpPr>
          <p:nvPr>
            <p:ph type="title"/>
          </p:nvPr>
        </p:nvSpPr>
        <p:spPr>
          <a:xfrm>
            <a:off x="468312" y="123825"/>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Tim Cook</a:t>
            </a:r>
          </a:p>
        </p:txBody>
      </p:sp>
      <p:pic>
        <p:nvPicPr>
          <p:cNvPr id="693" name="Shape 693"/>
          <p:cNvPicPr preferRelativeResize="0"/>
          <p:nvPr/>
        </p:nvPicPr>
        <p:blipFill rotWithShape="1">
          <a:blip r:embed="rId3">
            <a:alphaModFix/>
          </a:blip>
          <a:srcRect/>
          <a:stretch/>
        </p:blipFill>
        <p:spPr>
          <a:xfrm>
            <a:off x="5278437" y="1760535"/>
            <a:ext cx="3865562" cy="3382961"/>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p:nvPr/>
        </p:nvPicPr>
        <p:blipFill rotWithShape="1">
          <a:blip r:embed="rId3">
            <a:alphaModFix/>
          </a:blip>
          <a:srcRect/>
          <a:stretch/>
        </p:blipFill>
        <p:spPr>
          <a:xfrm>
            <a:off x="6804025" y="2355850"/>
            <a:ext cx="2339975" cy="2760662"/>
          </a:xfrm>
          <a:prstGeom prst="rect">
            <a:avLst/>
          </a:prstGeom>
          <a:noFill/>
          <a:ln>
            <a:noFill/>
          </a:ln>
        </p:spPr>
      </p:pic>
      <p:sp>
        <p:nvSpPr>
          <p:cNvPr id="700" name="Shape 700"/>
          <p:cNvSpPr txBox="1">
            <a:spLocks noGrp="1"/>
          </p:cNvSpPr>
          <p:nvPr>
            <p:ph type="body" idx="1"/>
          </p:nvPr>
        </p:nvSpPr>
        <p:spPr>
          <a:xfrm>
            <a:off x="250825" y="1231900"/>
            <a:ext cx="6985000" cy="3884611"/>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Senior VP, Retail and Online Stores</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Joined Apple from Burberry, where she served as CEO and led the company through a period of outstanding global growth. </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Joined the company on may 1, 2014</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Plan for the future of Apple Retail: China emphasis, mobile payments, revamped experience</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 member of the UK’s Prime Minister’s Business Advisory Council; named honorary dame commander of the British Empire </a:t>
            </a:r>
          </a:p>
          <a:p>
            <a:pPr marL="273050" marR="0" lvl="0" indent="-2730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Marketing and Merchandising degree from </a:t>
            </a:r>
          </a:p>
          <a:p>
            <a:pPr marL="273050" marR="0" lvl="0" indent="-2730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Ball state University in Indiana, where she </a:t>
            </a:r>
          </a:p>
          <a:p>
            <a:pPr marL="273050" marR="0" lvl="0" indent="-2730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was awarded an honorary doctorate</a:t>
            </a:r>
          </a:p>
        </p:txBody>
      </p:sp>
      <p:sp>
        <p:nvSpPr>
          <p:cNvPr id="701" name="Shape 70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Angela Ahrendts </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11187" y="1635125"/>
            <a:ext cx="7921623" cy="2589212"/>
          </a:xfrm>
          <a:prstGeom prst="rect">
            <a:avLst/>
          </a:prstGeom>
          <a:noFill/>
          <a:ln>
            <a:noFill/>
          </a:ln>
        </p:spPr>
        <p:txBody>
          <a:bodyPr lIns="91425" tIns="45700" rIns="91425" bIns="45700" anchor="t" anchorCtr="0">
            <a:noAutofit/>
          </a:bodyPr>
          <a:lstStyle/>
          <a:p>
            <a:pPr marL="273050" marR="0" lvl="0" indent="-273050" algn="l" rtl="0">
              <a:lnSpc>
                <a:spcPct val="120000"/>
              </a:lnSpc>
              <a:spcBef>
                <a:spcPts val="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The industry employs a host of engineers, designers, marketers, salespeople, customer service reps, and finance personnel to continually improve familiar products as well as come up with the next big must-have gadget. </a:t>
            </a:r>
          </a:p>
          <a:p>
            <a:pPr marL="273050" marR="0" lvl="0" indent="-273050" algn="l" rtl="0">
              <a:lnSpc>
                <a:spcPct val="120000"/>
              </a:lnSpc>
              <a:spcBef>
                <a:spcPts val="5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Much of the actual manufacturing of the products is done in low labor-cost locations</a:t>
            </a:r>
          </a:p>
          <a:p>
            <a:pPr marL="273050" marR="0" lvl="0" indent="-273050" algn="l" rtl="0">
              <a:lnSpc>
                <a:spcPct val="120000"/>
              </a:lnSpc>
              <a:spcBef>
                <a:spcPts val="5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Involves multi-players in industry’s value chain, such as supplies for parts and materials, tech integration and developing, manufacturing, marketing, etc.</a:t>
            </a:r>
          </a:p>
          <a:p>
            <a:pPr marL="273050" marR="0" lvl="0" indent="-273050" algn="l" rtl="0">
              <a:lnSpc>
                <a:spcPct val="120000"/>
              </a:lnSpc>
              <a:spcBef>
                <a:spcPts val="5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Blurring of traditional categorization: telecommunications, computer hardware, and consumer electronics</a:t>
            </a:r>
          </a:p>
        </p:txBody>
      </p:sp>
      <p:sp>
        <p:nvSpPr>
          <p:cNvPr id="254" name="Shape 25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000" b="0" i="0" u="none" strike="noStrike" cap="none" dirty="0">
                <a:solidFill>
                  <a:schemeClr val="lt1"/>
                </a:solidFill>
                <a:latin typeface="Calibri"/>
                <a:ea typeface="Calibri"/>
                <a:cs typeface="Calibri"/>
                <a:sym typeface="Calibri"/>
              </a:rPr>
              <a:t>Gadget Industry </a:t>
            </a:r>
            <a:r>
              <a:rPr lang="en" sz="4000" b="0" i="0" u="none" strike="noStrike" cap="none" dirty="0" smtClean="0">
                <a:solidFill>
                  <a:schemeClr val="lt1"/>
                </a:solidFill>
                <a:latin typeface="Calibri"/>
                <a:ea typeface="Calibri"/>
                <a:cs typeface="Calibri"/>
                <a:sym typeface="Calibri"/>
              </a:rPr>
              <a:t>Overview</a:t>
            </a:r>
            <a:r>
              <a:rPr lang="en" sz="4000" b="0" i="0" u="none" strike="noStrike" cap="none" dirty="0">
                <a:solidFill>
                  <a:schemeClr val="lt1"/>
                </a:solidFill>
                <a:latin typeface="Calibri"/>
                <a:ea typeface="Calibri"/>
                <a:cs typeface="Calibri"/>
                <a:sym typeface="Calibri"/>
              </a:rPr>
              <a:t>: </a:t>
            </a:r>
            <a:r>
              <a:rPr lang="en" sz="4000" b="0" i="0" u="none" strike="noStrike" cap="none" dirty="0" smtClean="0">
                <a:solidFill>
                  <a:schemeClr val="lt1"/>
                </a:solidFill>
                <a:latin typeface="Calibri"/>
                <a:ea typeface="Calibri"/>
                <a:cs typeface="Calibri"/>
                <a:sym typeface="Calibri"/>
              </a:rPr>
              <a:t>Structure</a:t>
            </a:r>
            <a:endParaRPr lang="en" sz="40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468312" y="1276350"/>
            <a:ext cx="5913436" cy="2746374"/>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Senior VP, Internet, Software and Services</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Oversees Apple's content stores including the iTunes Store, the revolutionary App Store and the iBookstore, as well as Siri, Maps, iAd and Apple's innovative iCloud services.</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26-year Apple veteran </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Earned a Bachelor Degree in Computer Science and Economics from Duke University</a:t>
            </a:r>
          </a:p>
        </p:txBody>
      </p:sp>
      <p:sp>
        <p:nvSpPr>
          <p:cNvPr id="707" name="Shape 707"/>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Eddy Cue</a:t>
            </a:r>
          </a:p>
        </p:txBody>
      </p:sp>
      <p:pic>
        <p:nvPicPr>
          <p:cNvPr id="708" name="Shape 708"/>
          <p:cNvPicPr preferRelativeResize="0"/>
          <p:nvPr/>
        </p:nvPicPr>
        <p:blipFill rotWithShape="1">
          <a:blip r:embed="rId3">
            <a:alphaModFix/>
          </a:blip>
          <a:srcRect/>
          <a:stretch/>
        </p:blipFill>
        <p:spPr>
          <a:xfrm>
            <a:off x="5364162" y="1912935"/>
            <a:ext cx="3779836" cy="3230560"/>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457200" y="1558925"/>
            <a:ext cx="5915025" cy="281305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Senior VP, Software Engineering</a:t>
            </a:r>
          </a:p>
          <a:p>
            <a:pPr marL="633412" marR="0" lvl="1" indent="-354012"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Since 08/27/2012</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Joined Apple in 1996 after acquisition of NeXT</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Rejoined Apple in 2009</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Education:</a:t>
            </a:r>
          </a:p>
          <a:p>
            <a:pPr marL="633412" marR="0" lvl="1" indent="-354012"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University of California – (B) Computer Science</a:t>
            </a:r>
          </a:p>
          <a:p>
            <a:pPr marL="633412" marR="0" lvl="1" indent="-354012"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University of California -  (M) Electrical Engineering and Computer Science</a:t>
            </a:r>
          </a:p>
        </p:txBody>
      </p:sp>
      <p:sp>
        <p:nvSpPr>
          <p:cNvPr id="714" name="Shape 71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Craig Federighi</a:t>
            </a:r>
          </a:p>
        </p:txBody>
      </p:sp>
      <p:pic>
        <p:nvPicPr>
          <p:cNvPr id="715" name="Shape 715"/>
          <p:cNvPicPr preferRelativeResize="0"/>
          <p:nvPr/>
        </p:nvPicPr>
        <p:blipFill rotWithShape="1">
          <a:blip r:embed="rId3">
            <a:alphaModFix/>
          </a:blip>
          <a:srcRect/>
          <a:stretch/>
        </p:blipFill>
        <p:spPr>
          <a:xfrm>
            <a:off x="5543550" y="1971675"/>
            <a:ext cx="3600450" cy="3171825"/>
          </a:xfrm>
          <a:prstGeom prst="rect">
            <a:avLst/>
          </a:prstGeom>
          <a:noFill/>
          <a:ln>
            <a:noFill/>
          </a:ln>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655637" y="1595437"/>
            <a:ext cx="5211762" cy="2655887"/>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Senior VP, Design</a:t>
            </a:r>
          </a:p>
          <a:p>
            <a:pPr marL="633412" marR="0" lvl="1" indent="-354012" algn="l" rtl="0">
              <a:lnSpc>
                <a:spcPct val="100000"/>
              </a:lnSpc>
              <a:spcBef>
                <a:spcPts val="4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Since 07/2010</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Senior VP, Industrial Design (1997-2010)</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Designed MacBook Pro, iMac, MacBook Air, iPod, iPod Touch, iPhone, iPad, iPad Mini, the new Macbook.</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Education:</a:t>
            </a:r>
          </a:p>
          <a:p>
            <a:pPr marL="633412" marR="0" lvl="1" indent="-354012" algn="l" rtl="0">
              <a:lnSpc>
                <a:spcPct val="100000"/>
              </a:lnSpc>
              <a:spcBef>
                <a:spcPts val="4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North Carolina University – (M) Mechanical Engineering</a:t>
            </a:r>
          </a:p>
          <a:p>
            <a:pPr marL="633412" marR="0" lvl="1" indent="-354012" algn="l" rtl="0">
              <a:lnSpc>
                <a:spcPct val="100000"/>
              </a:lnSpc>
              <a:spcBef>
                <a:spcPts val="400"/>
              </a:spcBef>
              <a:spcAft>
                <a:spcPts val="0"/>
              </a:spcAft>
              <a:buClr>
                <a:schemeClr val="accent1"/>
              </a:buClr>
              <a:buSzPct val="100000"/>
              <a:buFont typeface="Noto Sans Symbols"/>
              <a:buChar char="❑"/>
            </a:pPr>
            <a:r>
              <a:rPr lang="en" sz="1800" b="0" i="0" u="none" strike="noStrike" cap="none">
                <a:solidFill>
                  <a:schemeClr val="dk2"/>
                </a:solidFill>
                <a:latin typeface="Calibri"/>
                <a:ea typeface="Calibri"/>
                <a:cs typeface="Calibri"/>
                <a:sym typeface="Calibri"/>
              </a:rPr>
              <a:t>Duke University - MFA</a:t>
            </a:r>
          </a:p>
        </p:txBody>
      </p:sp>
      <p:sp>
        <p:nvSpPr>
          <p:cNvPr id="721" name="Shape 72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Jonathan Ive</a:t>
            </a:r>
          </a:p>
        </p:txBody>
      </p:sp>
      <p:pic>
        <p:nvPicPr>
          <p:cNvPr id="722" name="Shape 722"/>
          <p:cNvPicPr preferRelativeResize="0"/>
          <p:nvPr/>
        </p:nvPicPr>
        <p:blipFill rotWithShape="1">
          <a:blip r:embed="rId3">
            <a:alphaModFix/>
          </a:blip>
          <a:srcRect/>
          <a:stretch/>
        </p:blipFill>
        <p:spPr>
          <a:xfrm>
            <a:off x="5122862" y="1830385"/>
            <a:ext cx="4021135" cy="3313112"/>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Shape 727"/>
          <p:cNvSpPr txBox="1">
            <a:spLocks noGrp="1"/>
          </p:cNvSpPr>
          <p:nvPr>
            <p:ph type="body" idx="1"/>
          </p:nvPr>
        </p:nvSpPr>
        <p:spPr>
          <a:xfrm>
            <a:off x="457200" y="1200150"/>
            <a:ext cx="5483224" cy="3070224"/>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Senior VP, Hardware Engineering</a:t>
            </a:r>
          </a:p>
          <a:p>
            <a:pPr marL="633412" marR="0" lvl="1" indent="-354012"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Since 06/28/2012</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Joined Apple in 1998</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Education:</a:t>
            </a:r>
          </a:p>
          <a:p>
            <a:pPr marL="633412" marR="0" lvl="1" indent="-354012" algn="l" rtl="0">
              <a:lnSpc>
                <a:spcPct val="10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University of Massachusetts – (B) Engineering</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Teams responsible for delivering multiple product breakthroughs such as Mac, iPhone and iPad.</a:t>
            </a:r>
          </a:p>
        </p:txBody>
      </p:sp>
      <p:sp>
        <p:nvSpPr>
          <p:cNvPr id="728" name="Shape 72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Dan Riccio</a:t>
            </a:r>
          </a:p>
        </p:txBody>
      </p:sp>
      <p:pic>
        <p:nvPicPr>
          <p:cNvPr id="729" name="Shape 729"/>
          <p:cNvPicPr preferRelativeResize="0"/>
          <p:nvPr/>
        </p:nvPicPr>
        <p:blipFill rotWithShape="1">
          <a:blip r:embed="rId3">
            <a:alphaModFix/>
          </a:blip>
          <a:srcRect/>
          <a:stretch/>
        </p:blipFill>
        <p:spPr>
          <a:xfrm>
            <a:off x="5080000" y="1747835"/>
            <a:ext cx="4064000" cy="3395660"/>
          </a:xfrm>
          <a:prstGeom prst="rect">
            <a:avLst/>
          </a:prstGeom>
          <a:noFill/>
          <a:ln>
            <a:noFill/>
          </a:ln>
        </p:spPr>
      </p:pic>
      <p:sp>
        <p:nvSpPr>
          <p:cNvPr id="730" name="Shape 730"/>
          <p:cNvSpPr txBox="1"/>
          <p:nvPr/>
        </p:nvSpPr>
        <p:spPr>
          <a:xfrm>
            <a:off x="3167060" y="2573335"/>
            <a:ext cx="184149" cy="2762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body" idx="1"/>
          </p:nvPr>
        </p:nvSpPr>
        <p:spPr>
          <a:xfrm>
            <a:off x="611187" y="1781175"/>
            <a:ext cx="4465635" cy="2735262"/>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Senior VP, Worldwide Marketing</a:t>
            </a:r>
          </a:p>
          <a:p>
            <a:pPr marL="633412" marR="0" lvl="1" indent="-354012" algn="l" rtl="0">
              <a:lnSpc>
                <a:spcPct val="8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Since 04/1997</a:t>
            </a:r>
          </a:p>
          <a:p>
            <a:pPr marL="273050" marR="0" lvl="0" indent="-273050" algn="l" rtl="0">
              <a:lnSpc>
                <a:spcPct val="8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Rejoined Apple in 1997</a:t>
            </a:r>
          </a:p>
          <a:p>
            <a:pPr marL="273050" marR="0" lvl="0" indent="-273050" algn="l" rtl="0">
              <a:lnSpc>
                <a:spcPct val="8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Always involved in marketing roles</a:t>
            </a:r>
          </a:p>
          <a:p>
            <a:pPr marL="273050" marR="0" lvl="0" indent="-273050" algn="l" rtl="0">
              <a:lnSpc>
                <a:spcPct val="8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Education:</a:t>
            </a:r>
          </a:p>
          <a:p>
            <a:pPr marL="633412" marR="0" lvl="1" indent="-354012" algn="l" rtl="0">
              <a:lnSpc>
                <a:spcPct val="8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Boston College – (B) Biology</a:t>
            </a:r>
          </a:p>
        </p:txBody>
      </p:sp>
      <p:sp>
        <p:nvSpPr>
          <p:cNvPr id="736" name="Shape 73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Philip W. Schiller</a:t>
            </a:r>
          </a:p>
        </p:txBody>
      </p:sp>
      <p:pic>
        <p:nvPicPr>
          <p:cNvPr id="737" name="Shape 737"/>
          <p:cNvPicPr preferRelativeResize="0"/>
          <p:nvPr/>
        </p:nvPicPr>
        <p:blipFill rotWithShape="1">
          <a:blip r:embed="rId3">
            <a:alphaModFix/>
          </a:blip>
          <a:srcRect/>
          <a:stretch/>
        </p:blipFill>
        <p:spPr>
          <a:xfrm>
            <a:off x="4787900" y="2112960"/>
            <a:ext cx="4329112" cy="3030537"/>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468312" y="1657350"/>
            <a:ext cx="5256210" cy="2930525"/>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Senior VP, Operations</a:t>
            </a:r>
          </a:p>
          <a:p>
            <a:pPr marL="633412" marR="0" lvl="1" indent="-354012"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Since 07/2010</a:t>
            </a:r>
          </a:p>
          <a:p>
            <a:pPr marL="273050" marR="0" lvl="0" indent="-273050" algn="l" rtl="0">
              <a:lnSpc>
                <a:spcPct val="90000"/>
              </a:lnSpc>
              <a:spcBef>
                <a:spcPts val="5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Joined Apple in 1998</a:t>
            </a:r>
          </a:p>
          <a:p>
            <a:pPr marL="273050" marR="0" lvl="0" indent="-273050" algn="l" rtl="0">
              <a:lnSpc>
                <a:spcPct val="90000"/>
              </a:lnSpc>
              <a:spcBef>
                <a:spcPts val="5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Worked a variety of operational roles</a:t>
            </a:r>
          </a:p>
          <a:p>
            <a:pPr marL="273050" marR="0" lvl="0" indent="-273050" algn="l" rtl="0">
              <a:lnSpc>
                <a:spcPct val="90000"/>
              </a:lnSpc>
              <a:spcBef>
                <a:spcPts val="5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Education:</a:t>
            </a:r>
          </a:p>
          <a:p>
            <a:pPr marL="633412" marR="0" lvl="1" indent="-354012"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North Carolina University – (M) Mechanical Engineering</a:t>
            </a:r>
          </a:p>
          <a:p>
            <a:pPr marL="633412" marR="0" lvl="1" indent="-354012"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Duke University - MFA</a:t>
            </a:r>
          </a:p>
        </p:txBody>
      </p:sp>
      <p:sp>
        <p:nvSpPr>
          <p:cNvPr id="743" name="Shape 74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Jeff Williams</a:t>
            </a:r>
          </a:p>
        </p:txBody>
      </p:sp>
      <p:pic>
        <p:nvPicPr>
          <p:cNvPr id="744" name="Shape 744"/>
          <p:cNvPicPr preferRelativeResize="0"/>
          <p:nvPr/>
        </p:nvPicPr>
        <p:blipFill rotWithShape="1">
          <a:blip r:embed="rId3">
            <a:alphaModFix/>
          </a:blip>
          <a:srcRect/>
          <a:stretch/>
        </p:blipFill>
        <p:spPr>
          <a:xfrm>
            <a:off x="5394325" y="1928810"/>
            <a:ext cx="3749673" cy="3214686"/>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395287" y="1419225"/>
            <a:ext cx="5770562" cy="339407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Senior VP and Chief Financial Officer</a:t>
            </a:r>
          </a:p>
          <a:p>
            <a:pPr marL="273050" marR="0" lvl="0" indent="-273050" algn="l" rtl="0">
              <a:lnSpc>
                <a:spcPct val="100000"/>
              </a:lnSpc>
              <a:spcBef>
                <a:spcPts val="4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 Joined Apple in 2013 as vice president of Finance and corporate controller, previously worked as CFO at Xerox, Nokia Siemens Networks and GM </a:t>
            </a:r>
          </a:p>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 Master’s degree in Science of Management from Boston University; B.A in Economics from Luiss University  </a:t>
            </a:r>
          </a:p>
        </p:txBody>
      </p:sp>
      <p:sp>
        <p:nvSpPr>
          <p:cNvPr id="750" name="Shape 75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Luca Maestri</a:t>
            </a:r>
          </a:p>
        </p:txBody>
      </p:sp>
      <p:pic>
        <p:nvPicPr>
          <p:cNvPr id="751" name="Shape 751"/>
          <p:cNvPicPr preferRelativeResize="0"/>
          <p:nvPr/>
        </p:nvPicPr>
        <p:blipFill rotWithShape="1">
          <a:blip r:embed="rId3">
            <a:alphaModFix/>
          </a:blip>
          <a:srcRect l="5453" r="5453"/>
          <a:stretch/>
        </p:blipFill>
        <p:spPr>
          <a:xfrm>
            <a:off x="5664200" y="1825625"/>
            <a:ext cx="3479798" cy="3317875"/>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Apple Inc. Products</a:t>
            </a:r>
          </a:p>
        </p:txBody>
      </p:sp>
      <p:sp>
        <p:nvSpPr>
          <p:cNvPr id="757" name="Shape 757"/>
          <p:cNvSpPr txBox="1">
            <a:spLocks noGrp="1"/>
          </p:cNvSpPr>
          <p:nvPr>
            <p:ph type="body" idx="1"/>
          </p:nvPr>
        </p:nvSpPr>
        <p:spPr>
          <a:xfrm>
            <a:off x="676275" y="2009775"/>
            <a:ext cx="3822700" cy="2722561"/>
          </a:xfrm>
          <a:prstGeom prst="rect">
            <a:avLst/>
          </a:prstGeom>
          <a:noFill/>
          <a:ln>
            <a:noFill/>
          </a:ln>
        </p:spPr>
        <p:txBody>
          <a:bodyPr lIns="91425" tIns="45700" rIns="91425" bIns="45700" anchor="t" anchorCtr="0">
            <a:noAutofit/>
          </a:bodyPr>
          <a:lstStyle/>
          <a:p>
            <a:pPr marL="273050" marR="0" lvl="0" indent="-273050" algn="l" rtl="0">
              <a:lnSpc>
                <a:spcPct val="7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iPod</a:t>
            </a:r>
          </a:p>
          <a:p>
            <a:pPr marL="273050" marR="0" lvl="0" indent="-273050" algn="l" rtl="0">
              <a:lnSpc>
                <a:spcPct val="7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iPhone</a:t>
            </a:r>
          </a:p>
          <a:p>
            <a:pPr marL="273050" marR="0" lvl="0" indent="-273050" algn="l" rtl="0">
              <a:lnSpc>
                <a:spcPct val="7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iPad</a:t>
            </a:r>
          </a:p>
          <a:p>
            <a:pPr marL="273050" marR="0" lvl="0" indent="-273050" algn="l" rtl="0">
              <a:lnSpc>
                <a:spcPct val="7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Apple Watch</a:t>
            </a:r>
          </a:p>
          <a:p>
            <a:pPr marL="273050" marR="0" lvl="0" indent="-273050" algn="l" rtl="0">
              <a:lnSpc>
                <a:spcPct val="7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iMac</a:t>
            </a:r>
          </a:p>
          <a:p>
            <a:pPr marL="273050" marR="0" lvl="0" indent="-273050" algn="l" rtl="0">
              <a:lnSpc>
                <a:spcPct val="7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MacBook</a:t>
            </a:r>
          </a:p>
          <a:p>
            <a:pPr marL="800100" marR="0" lvl="1" indent="-342900" algn="l" rtl="0">
              <a:lnSpc>
                <a:spcPct val="70000"/>
              </a:lnSpc>
              <a:spcBef>
                <a:spcPts val="600"/>
              </a:spcBef>
              <a:spcAft>
                <a:spcPts val="0"/>
              </a:spcAft>
              <a:buClr>
                <a:schemeClr val="accent1"/>
              </a:buClr>
              <a:buSzPct val="100000"/>
              <a:buFont typeface="Noto Sans Symbols"/>
              <a:buChar char="❑"/>
            </a:pPr>
            <a:r>
              <a:rPr lang="en" sz="1800" b="0" i="1" u="none" strike="noStrike" cap="none">
                <a:solidFill>
                  <a:schemeClr val="dk2"/>
                </a:solidFill>
                <a:latin typeface="Calibri"/>
                <a:ea typeface="Calibri"/>
                <a:cs typeface="Calibri"/>
                <a:sym typeface="Calibri"/>
              </a:rPr>
              <a:t>MacBook Pro</a:t>
            </a:r>
          </a:p>
          <a:p>
            <a:pPr marL="800100" marR="0" lvl="1" indent="-342900" algn="l" rtl="0">
              <a:lnSpc>
                <a:spcPct val="70000"/>
              </a:lnSpc>
              <a:spcBef>
                <a:spcPts val="600"/>
              </a:spcBef>
              <a:spcAft>
                <a:spcPts val="0"/>
              </a:spcAft>
              <a:buClr>
                <a:schemeClr val="accent1"/>
              </a:buClr>
              <a:buSzPct val="100000"/>
              <a:buFont typeface="Noto Sans Symbols"/>
              <a:buChar char="❑"/>
            </a:pPr>
            <a:r>
              <a:rPr lang="en" sz="1800" b="0" i="1" u="none" strike="noStrike" cap="none">
                <a:solidFill>
                  <a:schemeClr val="dk2"/>
                </a:solidFill>
                <a:latin typeface="Calibri"/>
                <a:ea typeface="Calibri"/>
                <a:cs typeface="Calibri"/>
                <a:sym typeface="Calibri"/>
              </a:rPr>
              <a:t>MacBook Air</a:t>
            </a:r>
          </a:p>
          <a:p>
            <a:pPr marL="273050" marR="0" lvl="0" indent="-273050" algn="l" rtl="0">
              <a:lnSpc>
                <a:spcPct val="100000"/>
              </a:lnSpc>
              <a:spcBef>
                <a:spcPts val="360"/>
              </a:spcBef>
              <a:spcAft>
                <a:spcPts val="0"/>
              </a:spcAft>
              <a:buClr>
                <a:schemeClr val="accent1"/>
              </a:buClr>
              <a:buSzPct val="25000"/>
              <a:buFont typeface="Noto Sans Symbols"/>
              <a:buNone/>
            </a:pPr>
            <a:endParaRPr sz="1800" b="0" i="1" u="none" strike="noStrike" cap="none">
              <a:solidFill>
                <a:schemeClr val="dk2"/>
              </a:solidFill>
              <a:latin typeface="Calibri"/>
              <a:ea typeface="Calibri"/>
              <a:cs typeface="Calibri"/>
              <a:sym typeface="Calibri"/>
            </a:endParaRPr>
          </a:p>
        </p:txBody>
      </p:sp>
      <p:sp>
        <p:nvSpPr>
          <p:cNvPr id="758" name="Shape 758"/>
          <p:cNvSpPr txBox="1">
            <a:spLocks noGrp="1"/>
          </p:cNvSpPr>
          <p:nvPr>
            <p:ph type="body" idx="2"/>
          </p:nvPr>
        </p:nvSpPr>
        <p:spPr>
          <a:xfrm>
            <a:off x="4645025" y="2009775"/>
            <a:ext cx="3822700" cy="2584450"/>
          </a:xfrm>
          <a:prstGeom prst="rect">
            <a:avLst/>
          </a:prstGeom>
          <a:noFill/>
          <a:ln>
            <a:noFill/>
          </a:ln>
        </p:spPr>
        <p:txBody>
          <a:bodyPr lIns="91425" tIns="45700" rIns="91425" bIns="45700" anchor="t" anchorCtr="0">
            <a:noAutofit/>
          </a:bodyPr>
          <a:lstStyle/>
          <a:p>
            <a:pPr marL="273050" marR="0" lvl="0" indent="-273050" algn="l" rtl="0">
              <a:lnSpc>
                <a:spcPct val="8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Apple TV</a:t>
            </a:r>
          </a:p>
          <a:p>
            <a:pPr marL="273050" marR="0" lvl="0" indent="-273050" algn="l" rtl="0">
              <a:lnSpc>
                <a:spcPct val="8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iTunes</a:t>
            </a:r>
          </a:p>
          <a:p>
            <a:pPr marL="273050" marR="0" lvl="0" indent="-273050" algn="l" rtl="0">
              <a:lnSpc>
                <a:spcPct val="8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iCloud</a:t>
            </a:r>
          </a:p>
          <a:p>
            <a:pPr marL="273050" marR="0" lvl="0" indent="-273050" algn="l" rtl="0">
              <a:lnSpc>
                <a:spcPct val="8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Apple Music</a:t>
            </a:r>
          </a:p>
          <a:p>
            <a:pPr marL="273050" marR="0" lvl="0" indent="-273050" algn="l" rtl="0">
              <a:lnSpc>
                <a:spcPct val="8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Productivity App</a:t>
            </a:r>
          </a:p>
          <a:p>
            <a:pPr marL="273050" marR="0" lvl="0" indent="-273050" algn="l" rtl="0">
              <a:lnSpc>
                <a:spcPct val="8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iBooks</a:t>
            </a:r>
          </a:p>
          <a:p>
            <a:pPr marL="273050" marR="0" lvl="0" indent="-273050" algn="l" rtl="0">
              <a:lnSpc>
                <a:spcPct val="100000"/>
              </a:lnSpc>
              <a:spcBef>
                <a:spcPts val="480"/>
              </a:spcBef>
              <a:spcAft>
                <a:spcPts val="0"/>
              </a:spcAft>
              <a:buClr>
                <a:schemeClr val="accent1"/>
              </a:buClr>
              <a:buSzPct val="25000"/>
              <a:buFont typeface="Noto Sans Symbols"/>
              <a:buNone/>
            </a:pPr>
            <a:endParaRPr sz="24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body" idx="1"/>
          </p:nvPr>
        </p:nvSpPr>
        <p:spPr>
          <a:xfrm>
            <a:off x="468312" y="1276350"/>
            <a:ext cx="8229600" cy="339407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Line of portable media players, first released 2001</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Integrated with iTunes</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iOS Multi-Touch operating system</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Current versions include </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iPod Touch</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iPod Nano</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iPod Shuffle</a:t>
            </a:r>
          </a:p>
        </p:txBody>
      </p:sp>
      <p:sp>
        <p:nvSpPr>
          <p:cNvPr id="764" name="Shape 76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iPod</a:t>
            </a:r>
          </a:p>
        </p:txBody>
      </p:sp>
      <p:pic>
        <p:nvPicPr>
          <p:cNvPr id="765" name="Shape 765"/>
          <p:cNvPicPr preferRelativeResize="0"/>
          <p:nvPr/>
        </p:nvPicPr>
        <p:blipFill rotWithShape="1">
          <a:blip r:embed="rId3">
            <a:alphaModFix/>
          </a:blip>
          <a:srcRect/>
          <a:stretch/>
        </p:blipFill>
        <p:spPr>
          <a:xfrm>
            <a:off x="3217860" y="3476625"/>
            <a:ext cx="5926135" cy="1666875"/>
          </a:xfrm>
          <a:prstGeom prst="rect">
            <a:avLst/>
          </a:prstGeom>
          <a:noFill/>
          <a:ln>
            <a:noFill/>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Line of smartphones running on iOS mobile operating system</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Access to App Store and iTunes </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Most recent models</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iPhone 6</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iPhone 6S</a:t>
            </a:r>
          </a:p>
        </p:txBody>
      </p:sp>
      <p:sp>
        <p:nvSpPr>
          <p:cNvPr id="771" name="Shape 77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iPhone</a:t>
            </a:r>
          </a:p>
        </p:txBody>
      </p:sp>
      <p:pic>
        <p:nvPicPr>
          <p:cNvPr id="772" name="Shape 772"/>
          <p:cNvPicPr preferRelativeResize="0"/>
          <p:nvPr/>
        </p:nvPicPr>
        <p:blipFill rotWithShape="1">
          <a:blip r:embed="rId3">
            <a:alphaModFix/>
          </a:blip>
          <a:srcRect/>
          <a:stretch/>
        </p:blipFill>
        <p:spPr>
          <a:xfrm>
            <a:off x="3783012" y="2841625"/>
            <a:ext cx="5360985" cy="2301873"/>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11187" y="1635125"/>
            <a:ext cx="7993062" cy="2941636"/>
          </a:xfrm>
          <a:prstGeom prst="rect">
            <a:avLst/>
          </a:prstGeom>
          <a:noFill/>
          <a:ln>
            <a:noFill/>
          </a:ln>
        </p:spPr>
        <p:txBody>
          <a:bodyPr lIns="91425" tIns="45700" rIns="91425" bIns="45700" anchor="t" anchorCtr="0">
            <a:noAutofit/>
          </a:bodyPr>
          <a:lstStyle/>
          <a:p>
            <a:pPr marL="387350" marR="0" lvl="0" indent="-387350" algn="l" rtl="0">
              <a:lnSpc>
                <a:spcPct val="100000"/>
              </a:lnSpc>
              <a:spcBef>
                <a:spcPts val="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Convergence</a:t>
            </a:r>
          </a:p>
          <a:p>
            <a:pPr marL="747712" marR="0" lvl="1" indent="-468312" algn="l" rtl="0">
              <a:lnSpc>
                <a:spcPct val="100000"/>
              </a:lnSpc>
              <a:spcBef>
                <a:spcPts val="5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players in the consumer electronics, computer hardware, and telecom sectors are increasingly finding themselves competing head-to-head</a:t>
            </a:r>
          </a:p>
          <a:p>
            <a:pPr marL="747712" marR="0" lvl="1" indent="-468312" algn="l" rtl="0">
              <a:lnSpc>
                <a:spcPct val="100000"/>
              </a:lnSpc>
              <a:spcBef>
                <a:spcPts val="5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Turmoil, in the form of mergers and acquisitions and fluctuations in profitability, is likely to result in each of these industries as time passes.</a:t>
            </a:r>
          </a:p>
          <a:p>
            <a:pPr marL="387350" marR="0" lvl="0" indent="-387350" algn="l" rtl="0">
              <a:lnSpc>
                <a:spcPct val="100000"/>
              </a:lnSpc>
              <a:spcBef>
                <a:spcPts val="600"/>
              </a:spcBef>
              <a:spcAft>
                <a:spcPts val="0"/>
              </a:spcAft>
              <a:buClr>
                <a:schemeClr val="accent1"/>
              </a:buClr>
              <a:buSzPct val="100000"/>
              <a:buFont typeface="Noto Sans Symbols"/>
              <a:buChar char="➢"/>
            </a:pPr>
            <a:r>
              <a:rPr lang="en" sz="1900" b="0" i="0" u="none" strike="noStrike" cap="none">
                <a:solidFill>
                  <a:schemeClr val="dk2"/>
                </a:solidFill>
                <a:latin typeface="Calibri"/>
                <a:ea typeface="Calibri"/>
                <a:cs typeface="Calibri"/>
                <a:sym typeface="Calibri"/>
              </a:rPr>
              <a:t>Falling price</a:t>
            </a:r>
          </a:p>
          <a:p>
            <a:pPr marL="747712" marR="0" lvl="1" indent="-468312" algn="l" rtl="0">
              <a:lnSpc>
                <a:spcPct val="100000"/>
              </a:lnSpc>
              <a:spcBef>
                <a:spcPts val="5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Technology improves all the time</a:t>
            </a:r>
          </a:p>
          <a:p>
            <a:pPr marL="747712" marR="0" lvl="1" indent="-468312" algn="l" rtl="0">
              <a:lnSpc>
                <a:spcPct val="100000"/>
              </a:lnSpc>
              <a:spcBef>
                <a:spcPts val="5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Products go by fast</a:t>
            </a:r>
          </a:p>
          <a:p>
            <a:pPr marL="747712" marR="0" lvl="1" indent="-468312" algn="l" rtl="0">
              <a:lnSpc>
                <a:spcPct val="100000"/>
              </a:lnSpc>
              <a:spcBef>
                <a:spcPts val="500"/>
              </a:spcBef>
              <a:spcAft>
                <a:spcPts val="0"/>
              </a:spcAft>
              <a:buClr>
                <a:schemeClr val="accent1"/>
              </a:buClr>
              <a:buSzPct val="100000"/>
              <a:buFont typeface="Noto Sans Symbols"/>
              <a:buChar char="❑"/>
            </a:pPr>
            <a:r>
              <a:rPr lang="en" sz="1600" b="0" i="0" u="none" strike="noStrike" cap="none">
                <a:solidFill>
                  <a:schemeClr val="dk2"/>
                </a:solidFill>
                <a:latin typeface="Calibri"/>
                <a:ea typeface="Calibri"/>
                <a:cs typeface="Calibri"/>
                <a:sym typeface="Calibri"/>
              </a:rPr>
              <a:t>Only cutting-edge products cost more for developers and consumers</a:t>
            </a:r>
          </a:p>
          <a:p>
            <a:pPr marL="273050" marR="0" lvl="0" indent="-273050" algn="l" rtl="0">
              <a:lnSpc>
                <a:spcPct val="100000"/>
              </a:lnSpc>
              <a:spcBef>
                <a:spcPts val="320"/>
              </a:spcBef>
              <a:spcAft>
                <a:spcPts val="0"/>
              </a:spcAft>
              <a:buClr>
                <a:schemeClr val="accent1"/>
              </a:buClr>
              <a:buSzPct val="25000"/>
              <a:buFont typeface="Noto Sans Symbols"/>
              <a:buNone/>
            </a:pPr>
            <a:endParaRPr sz="1600" b="0" i="0" u="none" strike="noStrike" cap="none">
              <a:solidFill>
                <a:schemeClr val="dk2"/>
              </a:solidFill>
              <a:latin typeface="Calibri"/>
              <a:ea typeface="Calibri"/>
              <a:cs typeface="Calibri"/>
              <a:sym typeface="Calibri"/>
            </a:endParaRPr>
          </a:p>
        </p:txBody>
      </p:sp>
      <p:sp>
        <p:nvSpPr>
          <p:cNvPr id="260" name="Shape 260"/>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dirty="0">
                <a:solidFill>
                  <a:schemeClr val="lt1"/>
                </a:solidFill>
                <a:latin typeface="Calibri"/>
                <a:ea typeface="Calibri"/>
                <a:cs typeface="Calibri"/>
                <a:sym typeface="Calibri"/>
              </a:rPr>
              <a:t>Gadget Industry Overview: </a:t>
            </a:r>
            <a:r>
              <a:rPr lang="en" sz="4400" b="0" i="0" u="none" strike="noStrike" cap="none" dirty="0" smtClean="0">
                <a:solidFill>
                  <a:schemeClr val="lt1"/>
                </a:solidFill>
                <a:latin typeface="Calibri"/>
                <a:ea typeface="Calibri"/>
                <a:cs typeface="Calibri"/>
                <a:sym typeface="Calibri"/>
              </a:rPr>
              <a:t>Trend</a:t>
            </a:r>
            <a:endParaRPr lang="en" sz="4400" b="0" i="0" u="none" strike="noStrike" cap="none" dirty="0">
              <a:solidFill>
                <a:schemeClr val="lt1"/>
              </a:solidFill>
              <a:latin typeface="Calibri"/>
              <a:ea typeface="Calibri"/>
              <a:cs typeface="Calibri"/>
              <a:sym typeface="Calibri"/>
            </a:endParaRP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iOS based tablet computers </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chemeClr val="dk2"/>
                </a:solidFill>
                <a:latin typeface="Calibri"/>
                <a:ea typeface="Calibri"/>
                <a:cs typeface="Calibri"/>
                <a:sym typeface="Calibri"/>
              </a:rPr>
              <a:t>Most recent models:</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iPad Pro</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iPad Air 2</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chemeClr val="dk2"/>
                </a:solidFill>
                <a:latin typeface="Calibri"/>
                <a:ea typeface="Calibri"/>
                <a:cs typeface="Calibri"/>
                <a:sym typeface="Calibri"/>
              </a:rPr>
              <a:t>iPad Mini 4</a:t>
            </a:r>
          </a:p>
        </p:txBody>
      </p:sp>
      <p:sp>
        <p:nvSpPr>
          <p:cNvPr id="778" name="Shape 77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iPad</a:t>
            </a:r>
          </a:p>
        </p:txBody>
      </p:sp>
      <p:pic>
        <p:nvPicPr>
          <p:cNvPr id="779" name="Shape 779"/>
          <p:cNvPicPr preferRelativeResize="0"/>
          <p:nvPr/>
        </p:nvPicPr>
        <p:blipFill rotWithShape="1">
          <a:blip r:embed="rId3">
            <a:alphaModFix/>
          </a:blip>
          <a:srcRect/>
          <a:stretch/>
        </p:blipFill>
        <p:spPr>
          <a:xfrm>
            <a:off x="3675062" y="2174875"/>
            <a:ext cx="5468935" cy="2943224"/>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 sz="4400" b="0" i="0" u="none" strike="noStrike" cap="none">
                <a:solidFill>
                  <a:srgbClr val="FFFFFF"/>
                </a:solidFill>
                <a:latin typeface="Calibri"/>
                <a:ea typeface="Calibri"/>
                <a:cs typeface="Calibri"/>
                <a:sym typeface="Calibri"/>
              </a:rPr>
              <a:t>Apple Watch</a:t>
            </a:r>
          </a:p>
        </p:txBody>
      </p:sp>
      <p:sp>
        <p:nvSpPr>
          <p:cNvPr id="785" name="Shape 785"/>
          <p:cNvSpPr txBox="1"/>
          <p:nvPr/>
        </p:nvSpPr>
        <p:spPr>
          <a:xfrm>
            <a:off x="4454525" y="2417760"/>
            <a:ext cx="234948" cy="3079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 </a:t>
            </a:r>
          </a:p>
        </p:txBody>
      </p:sp>
      <p:pic>
        <p:nvPicPr>
          <p:cNvPr id="786" name="Shape 786"/>
          <p:cNvPicPr preferRelativeResize="0"/>
          <p:nvPr/>
        </p:nvPicPr>
        <p:blipFill rotWithShape="1">
          <a:blip r:embed="rId3">
            <a:alphaModFix/>
          </a:blip>
          <a:srcRect/>
          <a:stretch/>
        </p:blipFill>
        <p:spPr>
          <a:xfrm>
            <a:off x="4864100" y="3003550"/>
            <a:ext cx="4279900" cy="2139950"/>
          </a:xfrm>
          <a:prstGeom prst="rect">
            <a:avLst/>
          </a:prstGeom>
          <a:noFill/>
          <a:ln>
            <a:noFill/>
          </a:ln>
        </p:spPr>
      </p:pic>
      <p:sp>
        <p:nvSpPr>
          <p:cNvPr id="787" name="Shape 787"/>
          <p:cNvSpPr txBox="1">
            <a:spLocks noGrp="1"/>
          </p:cNvSpPr>
          <p:nvPr>
            <p:ph type="body" idx="1"/>
          </p:nvPr>
        </p:nvSpPr>
        <p:spPr>
          <a:xfrm>
            <a:off x="684212" y="1431925"/>
            <a:ext cx="7704136" cy="344328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Smart watch incorporating fitness tracking with iOS and other Apple product integration</a:t>
            </a:r>
          </a:p>
          <a:p>
            <a:pPr marL="342900" marR="0" lvl="0" indent="-342900"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Wireless connection with iPhone</a:t>
            </a:r>
          </a:p>
          <a:p>
            <a:pPr marL="342900" marR="0" lvl="0" indent="-342900" algn="l" rtl="0">
              <a:lnSpc>
                <a:spcPct val="90000"/>
              </a:lnSpc>
              <a:spcBef>
                <a:spcPts val="600"/>
              </a:spcBef>
              <a:spcAft>
                <a:spcPts val="0"/>
              </a:spcAft>
              <a:buClr>
                <a:schemeClr val="accent1"/>
              </a:buClr>
              <a:buSzPct val="100000"/>
              <a:buFont typeface="Noto Sans Symbols"/>
              <a:buChar char="➢"/>
            </a:pPr>
            <a:r>
              <a:rPr lang="en" sz="3000" b="0" i="0" u="none" strike="noStrike" cap="none">
                <a:solidFill>
                  <a:schemeClr val="dk2"/>
                </a:solidFill>
                <a:latin typeface="Calibri"/>
                <a:ea typeface="Calibri"/>
                <a:cs typeface="Calibri"/>
                <a:sym typeface="Calibri"/>
              </a:rPr>
              <a:t>Four variations:</a:t>
            </a:r>
          </a:p>
          <a:p>
            <a:pPr marL="742950" marR="0" lvl="1" indent="-2857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Apple Watch </a:t>
            </a:r>
          </a:p>
          <a:p>
            <a:pPr marL="742950" marR="0" lvl="1" indent="-2857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Apple Watch Sport</a:t>
            </a:r>
          </a:p>
          <a:p>
            <a:pPr marL="742950" marR="0" lvl="1" indent="-2857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Apple Watch Hermes</a:t>
            </a:r>
          </a:p>
          <a:p>
            <a:pPr marL="742950" marR="0" lvl="1" indent="-285750" algn="l" rtl="0">
              <a:lnSpc>
                <a:spcPct val="90000"/>
              </a:lnSpc>
              <a:spcBef>
                <a:spcPts val="400"/>
              </a:spcBef>
              <a:spcAft>
                <a:spcPts val="0"/>
              </a:spcAft>
              <a:buClr>
                <a:schemeClr val="accent1"/>
              </a:buClr>
              <a:buSzPct val="100000"/>
              <a:buFont typeface="Noto Sans Symbols"/>
              <a:buChar char="❑"/>
            </a:pPr>
            <a:r>
              <a:rPr lang="en" sz="2000" b="0" i="0" u="none" strike="noStrike" cap="none">
                <a:solidFill>
                  <a:schemeClr val="dk2"/>
                </a:solidFill>
                <a:latin typeface="Calibri"/>
                <a:ea typeface="Calibri"/>
                <a:cs typeface="Calibri"/>
                <a:sym typeface="Calibri"/>
              </a:rPr>
              <a:t>Apple Watch Edition</a:t>
            </a:r>
          </a:p>
          <a:p>
            <a:pPr marL="342900" marR="0" lvl="0" indent="-342900" algn="l" rtl="0">
              <a:lnSpc>
                <a:spcPct val="90000"/>
              </a:lnSpc>
              <a:spcBef>
                <a:spcPts val="600"/>
              </a:spcBef>
              <a:spcAft>
                <a:spcPts val="0"/>
              </a:spcAft>
              <a:buClr>
                <a:schemeClr val="accent1"/>
              </a:buClr>
              <a:buSzPct val="25000"/>
              <a:buFont typeface="Noto Sans Symbols"/>
              <a:buNone/>
            </a:pPr>
            <a:endParaRPr sz="3000" b="0" i="0" u="none" strike="noStrike" cap="none">
              <a:solidFill>
                <a:schemeClr val="dk2"/>
              </a:solidFill>
              <a:latin typeface="Calibri"/>
              <a:ea typeface="Calibri"/>
              <a:cs typeface="Calibri"/>
              <a:sym typeface="Calibri"/>
            </a:endParaRPr>
          </a:p>
          <a:p>
            <a:pPr marL="273050" marR="0" lvl="0" indent="-273050" algn="l" rtl="0">
              <a:lnSpc>
                <a:spcPct val="100000"/>
              </a:lnSpc>
              <a:spcBef>
                <a:spcPts val="600"/>
              </a:spcBef>
              <a:spcAft>
                <a:spcPts val="0"/>
              </a:spcAft>
              <a:buClr>
                <a:schemeClr val="accent1"/>
              </a:buClr>
              <a:buSzPct val="25000"/>
              <a:buFont typeface="Noto Sans Symbols"/>
              <a:buNone/>
            </a:pPr>
            <a:endParaRPr sz="30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Shape 792"/>
          <p:cNvPicPr preferRelativeResize="0">
            <a:picLocks noGrp="1"/>
          </p:cNvPicPr>
          <p:nvPr>
            <p:ph type="body" idx="1"/>
          </p:nvPr>
        </p:nvPicPr>
        <p:blipFill rotWithShape="1">
          <a:blip r:embed="rId3">
            <a:alphaModFix/>
          </a:blip>
          <a:srcRect/>
          <a:stretch/>
        </p:blipFill>
        <p:spPr>
          <a:xfrm>
            <a:off x="3779837" y="1924050"/>
            <a:ext cx="5364160" cy="3219450"/>
          </a:xfrm>
          <a:prstGeom prst="rect">
            <a:avLst/>
          </a:prstGeom>
          <a:noFill/>
          <a:ln>
            <a:noFill/>
          </a:ln>
        </p:spPr>
      </p:pic>
      <p:sp>
        <p:nvSpPr>
          <p:cNvPr id="793" name="Shape 793"/>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iMac</a:t>
            </a:r>
          </a:p>
        </p:txBody>
      </p:sp>
      <p:sp>
        <p:nvSpPr>
          <p:cNvPr id="794" name="Shape 794"/>
          <p:cNvSpPr txBox="1"/>
          <p:nvPr/>
        </p:nvSpPr>
        <p:spPr>
          <a:xfrm>
            <a:off x="457200" y="1200150"/>
            <a:ext cx="8229600"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Line of desktop computers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Intel microprocessors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Current Model runs on OS X</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iMac 21.5 - 27 inch</a:t>
            </a:r>
          </a:p>
          <a:p>
            <a:pPr marL="0" marR="0" lvl="0" indent="0" algn="l" rtl="0">
              <a:lnSpc>
                <a:spcPct val="100000"/>
              </a:lnSpc>
              <a:spcBef>
                <a:spcPts val="0"/>
              </a:spcBef>
              <a:spcAft>
                <a:spcPts val="0"/>
              </a:spcAft>
              <a:buClr>
                <a:srgbClr val="000000"/>
              </a:buClr>
              <a:buFont typeface="Arial"/>
              <a:buNone/>
            </a:pPr>
            <a:endParaRPr sz="32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Shape 799"/>
          <p:cNvPicPr preferRelativeResize="0"/>
          <p:nvPr/>
        </p:nvPicPr>
        <p:blipFill rotWithShape="1">
          <a:blip r:embed="rId3">
            <a:alphaModFix/>
          </a:blip>
          <a:srcRect b="4820"/>
          <a:stretch/>
        </p:blipFill>
        <p:spPr>
          <a:xfrm>
            <a:off x="3995737" y="3071810"/>
            <a:ext cx="5148262" cy="2071686"/>
          </a:xfrm>
          <a:prstGeom prst="rect">
            <a:avLst/>
          </a:prstGeom>
          <a:noFill/>
          <a:ln>
            <a:noFill/>
          </a:ln>
        </p:spPr>
      </p:pic>
      <p:sp>
        <p:nvSpPr>
          <p:cNvPr id="800" name="Shape 800"/>
          <p:cNvSpPr txBox="1">
            <a:spLocks noGrp="1"/>
          </p:cNvSpPr>
          <p:nvPr>
            <p:ph type="body" idx="1"/>
          </p:nvPr>
        </p:nvSpPr>
        <p:spPr>
          <a:xfrm>
            <a:off x="871537" y="2006600"/>
            <a:ext cx="7408862" cy="258762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 sz="2400" b="0" i="0" u="none" strike="noStrike" cap="none">
                <a:solidFill>
                  <a:srgbClr val="000000"/>
                </a:solidFill>
                <a:latin typeface="Calibri"/>
                <a:ea typeface="Calibri"/>
                <a:cs typeface="Calibri"/>
                <a:sym typeface="Calibri"/>
              </a:rPr>
              <a:t>Line on notebook computers </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rgbClr val="000000"/>
                </a:solidFill>
                <a:latin typeface="Calibri"/>
                <a:ea typeface="Calibri"/>
                <a:cs typeface="Calibri"/>
                <a:sym typeface="Calibri"/>
              </a:rPr>
              <a:t>MacBook redesigned in 2015</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Thinner than the MacBook air</a:t>
            </a:r>
          </a:p>
          <a:p>
            <a:pPr marL="633412" marR="0" lvl="1" indent="-354012" algn="l" rtl="0">
              <a:lnSpc>
                <a:spcPct val="100000"/>
              </a:lnSpc>
              <a:spcBef>
                <a:spcPts val="500"/>
              </a:spcBef>
              <a:spcAft>
                <a:spcPts val="0"/>
              </a:spcAft>
              <a:buClr>
                <a:schemeClr val="accent1"/>
              </a:buClr>
              <a:buSzPct val="100000"/>
              <a:buFont typeface="Noto Sans Symbols"/>
              <a:buChar char="❑"/>
            </a:pPr>
            <a:r>
              <a:rPr lang="en" sz="2200" b="0" i="0" u="none" strike="noStrike" cap="none">
                <a:solidFill>
                  <a:srgbClr val="000000"/>
                </a:solidFill>
                <a:latin typeface="Calibri"/>
                <a:ea typeface="Calibri"/>
                <a:cs typeface="Calibri"/>
                <a:sym typeface="Calibri"/>
              </a:rPr>
              <a:t>Three color options</a:t>
            </a:r>
          </a:p>
          <a:p>
            <a:pPr marL="273050" marR="0" lvl="0" indent="-273050" algn="l" rtl="0">
              <a:lnSpc>
                <a:spcPct val="100000"/>
              </a:lnSpc>
              <a:spcBef>
                <a:spcPts val="600"/>
              </a:spcBef>
              <a:spcAft>
                <a:spcPts val="0"/>
              </a:spcAft>
              <a:buClr>
                <a:schemeClr val="accent1"/>
              </a:buClr>
              <a:buSzPct val="100000"/>
              <a:buFont typeface="Noto Sans Symbols"/>
              <a:buChar char="➢"/>
            </a:pPr>
            <a:r>
              <a:rPr lang="en" sz="2400" b="0" i="0" u="none" strike="noStrike" cap="none">
                <a:solidFill>
                  <a:srgbClr val="000000"/>
                </a:solidFill>
                <a:latin typeface="Calibri"/>
                <a:ea typeface="Calibri"/>
                <a:cs typeface="Calibri"/>
                <a:sym typeface="Calibri"/>
              </a:rPr>
              <a:t>MacBook Air and Pro</a:t>
            </a:r>
          </a:p>
        </p:txBody>
      </p:sp>
      <p:sp>
        <p:nvSpPr>
          <p:cNvPr id="801" name="Shape 80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MacBook</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Shape 806"/>
          <p:cNvPicPr preferRelativeResize="0">
            <a:picLocks noGrp="1"/>
          </p:cNvPicPr>
          <p:nvPr>
            <p:ph type="body" idx="1"/>
          </p:nvPr>
        </p:nvPicPr>
        <p:blipFill rotWithShape="1">
          <a:blip r:embed="rId3">
            <a:alphaModFix/>
          </a:blip>
          <a:srcRect l="1141" t="3761" r="1138"/>
          <a:stretch/>
        </p:blipFill>
        <p:spPr>
          <a:xfrm>
            <a:off x="4787900" y="2139950"/>
            <a:ext cx="4378323" cy="3003550"/>
          </a:xfrm>
          <a:prstGeom prst="rect">
            <a:avLst/>
          </a:prstGeom>
          <a:noFill/>
          <a:ln>
            <a:noFill/>
          </a:ln>
        </p:spPr>
      </p:pic>
      <p:sp>
        <p:nvSpPr>
          <p:cNvPr id="807" name="Shape 807"/>
          <p:cNvSpPr txBox="1">
            <a:spLocks noGrp="1"/>
          </p:cNvSpPr>
          <p:nvPr>
            <p:ph type="title"/>
          </p:nvPr>
        </p:nvSpPr>
        <p:spPr>
          <a:xfrm>
            <a:off x="323850" y="339725"/>
            <a:ext cx="8389936" cy="952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Apple TV</a:t>
            </a:r>
          </a:p>
        </p:txBody>
      </p:sp>
      <p:sp>
        <p:nvSpPr>
          <p:cNvPr id="808" name="Shape 808"/>
          <p:cNvSpPr txBox="1"/>
          <p:nvPr/>
        </p:nvSpPr>
        <p:spPr>
          <a:xfrm>
            <a:off x="457200" y="1058862"/>
            <a:ext cx="5267323"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Font typeface="Noto Sans Symbols"/>
              <a:buNone/>
            </a:pPr>
            <a:endParaRPr sz="3200" b="0" i="0" u="none" strike="noStrike" cap="none">
              <a:solidFill>
                <a:schemeClr val="dk2"/>
              </a:solidFill>
              <a:latin typeface="Calibri"/>
              <a:ea typeface="Calibri"/>
              <a:cs typeface="Calibri"/>
              <a:sym typeface="Calibri"/>
            </a:endParaRP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Small entertainment device</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Network connection</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Streaming of data from a number of devices to TV screens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iTunes connectivity </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Shape 813"/>
          <p:cNvPicPr preferRelativeResize="0">
            <a:picLocks noGrp="1"/>
          </p:cNvPicPr>
          <p:nvPr>
            <p:ph type="body" idx="1"/>
          </p:nvPr>
        </p:nvPicPr>
        <p:blipFill rotWithShape="1">
          <a:blip r:embed="rId3">
            <a:alphaModFix/>
          </a:blip>
          <a:srcRect/>
          <a:stretch/>
        </p:blipFill>
        <p:spPr>
          <a:xfrm>
            <a:off x="6248400" y="2524125"/>
            <a:ext cx="2895598" cy="1647824"/>
          </a:xfrm>
          <a:prstGeom prst="rect">
            <a:avLst/>
          </a:prstGeom>
          <a:noFill/>
          <a:ln>
            <a:noFill/>
          </a:ln>
        </p:spPr>
      </p:pic>
      <p:sp>
        <p:nvSpPr>
          <p:cNvPr id="814" name="Shape 814"/>
          <p:cNvSpPr txBox="1">
            <a:spLocks noGrp="1"/>
          </p:cNvSpPr>
          <p:nvPr>
            <p:ph type="title"/>
          </p:nvPr>
        </p:nvSpPr>
        <p:spPr>
          <a:xfrm>
            <a:off x="431800" y="339725"/>
            <a:ext cx="8229600" cy="8572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iTunes</a:t>
            </a:r>
          </a:p>
        </p:txBody>
      </p:sp>
      <p:sp>
        <p:nvSpPr>
          <p:cNvPr id="815" name="Shape 815"/>
          <p:cNvSpPr txBox="1"/>
          <p:nvPr/>
        </p:nvSpPr>
        <p:spPr>
          <a:xfrm>
            <a:off x="457200" y="1347787"/>
            <a:ext cx="6096000"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Released January 9, 2001</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Store allows for digital purchase of various entertainment media</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iTunes U for downloading free material from top universities, museums, and other institutions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600" b="0" i="0" u="none" strike="noStrike" cap="none">
                <a:solidFill>
                  <a:schemeClr val="dk2"/>
                </a:solidFill>
                <a:latin typeface="Calibri"/>
                <a:ea typeface="Calibri"/>
                <a:cs typeface="Calibri"/>
                <a:sym typeface="Calibri"/>
              </a:rPr>
              <a:t>Media player and library to play and download digital audio and video including radio (iTunes Radio)</a:t>
            </a:r>
          </a:p>
          <a:p>
            <a:pPr marL="0" marR="0" lvl="0" indent="0" algn="l" rtl="0">
              <a:lnSpc>
                <a:spcPct val="100000"/>
              </a:lnSpc>
              <a:spcBef>
                <a:spcPts val="0"/>
              </a:spcBef>
              <a:spcAft>
                <a:spcPts val="0"/>
              </a:spcAft>
              <a:buClr>
                <a:srgbClr val="000000"/>
              </a:buClr>
              <a:buFont typeface="Arial"/>
              <a:buNone/>
            </a:pPr>
            <a:endParaRPr sz="26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Shape 820"/>
          <p:cNvPicPr preferRelativeResize="0">
            <a:picLocks noGrp="1"/>
          </p:cNvPicPr>
          <p:nvPr>
            <p:ph type="body" idx="1"/>
          </p:nvPr>
        </p:nvPicPr>
        <p:blipFill rotWithShape="1">
          <a:blip r:embed="rId3">
            <a:alphaModFix/>
          </a:blip>
          <a:srcRect l="24737" t="17665" r="34020"/>
          <a:stretch/>
        </p:blipFill>
        <p:spPr>
          <a:xfrm>
            <a:off x="6172200" y="2190750"/>
            <a:ext cx="2877313" cy="2555875"/>
          </a:xfrm>
          <a:prstGeom prst="rect">
            <a:avLst/>
          </a:prstGeom>
          <a:noFill/>
          <a:ln>
            <a:noFill/>
          </a:ln>
        </p:spPr>
      </p:pic>
      <p:sp>
        <p:nvSpPr>
          <p:cNvPr id="821" name="Shape 821"/>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iCloud</a:t>
            </a:r>
          </a:p>
        </p:txBody>
      </p:sp>
      <p:sp>
        <p:nvSpPr>
          <p:cNvPr id="822" name="Shape 822"/>
          <p:cNvSpPr txBox="1"/>
          <p:nvPr/>
        </p:nvSpPr>
        <p:spPr>
          <a:xfrm>
            <a:off x="457199" y="1504950"/>
            <a:ext cx="5986460"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Launched October 12, 2011</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Cloud storage and computing service</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Data storage on remote servers to share data with other users and manage Apple devices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Wireless backup of iOS devices directly to iCloud </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Shape 827"/>
          <p:cNvPicPr preferRelativeResize="0">
            <a:picLocks noGrp="1"/>
          </p:cNvPicPr>
          <p:nvPr>
            <p:ph type="body" idx="1"/>
          </p:nvPr>
        </p:nvPicPr>
        <p:blipFill rotWithShape="1">
          <a:blip r:embed="rId3">
            <a:alphaModFix/>
          </a:blip>
          <a:srcRect/>
          <a:stretch/>
        </p:blipFill>
        <p:spPr>
          <a:xfrm>
            <a:off x="4787900" y="1924050"/>
            <a:ext cx="4338636" cy="3235324"/>
          </a:xfrm>
          <a:prstGeom prst="rect">
            <a:avLst/>
          </a:prstGeom>
          <a:noFill/>
          <a:ln>
            <a:noFill/>
          </a:ln>
        </p:spPr>
      </p:pic>
      <p:sp>
        <p:nvSpPr>
          <p:cNvPr id="828" name="Shape 828"/>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Apple Music</a:t>
            </a:r>
          </a:p>
        </p:txBody>
      </p:sp>
      <p:sp>
        <p:nvSpPr>
          <p:cNvPr id="829" name="Shape 829"/>
          <p:cNvSpPr txBox="1"/>
          <p:nvPr/>
        </p:nvSpPr>
        <p:spPr>
          <a:xfrm>
            <a:off x="381000" y="1657350"/>
            <a:ext cx="4475162"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Launched June 30, 2015</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On demand music streaming service with 3-month free trial</a:t>
            </a:r>
          </a:p>
          <a:p>
            <a:pPr marL="457200" marR="0" lvl="0" indent="-457200" algn="l" rtl="0">
              <a:lnSpc>
                <a:spcPct val="100000"/>
              </a:lnSpc>
              <a:spcBef>
                <a:spcPts val="600"/>
              </a:spcBef>
              <a:spcAft>
                <a:spcPts val="0"/>
              </a:spcAft>
              <a:buClr>
                <a:schemeClr val="accent1"/>
              </a:buClr>
              <a:buSzPct val="100000"/>
              <a:buFont typeface="Noto Sans Symbols"/>
              <a:buChar char="➢"/>
            </a:pPr>
            <a:r>
              <a:rPr lang="en" sz="2700" b="0" i="0" u="none" strike="noStrike" cap="none">
                <a:solidFill>
                  <a:schemeClr val="dk2"/>
                </a:solidFill>
                <a:latin typeface="Calibri"/>
                <a:ea typeface="Calibri"/>
                <a:cs typeface="Calibri"/>
                <a:sym typeface="Calibri"/>
              </a:rPr>
              <a:t>In excess of 11 million subscribers as of February 2016</a:t>
            </a: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Shape 834"/>
          <p:cNvPicPr preferRelativeResize="0">
            <a:picLocks noGrp="1"/>
          </p:cNvPicPr>
          <p:nvPr>
            <p:ph type="body" idx="1"/>
          </p:nvPr>
        </p:nvPicPr>
        <p:blipFill rotWithShape="1">
          <a:blip r:embed="rId3">
            <a:alphaModFix/>
          </a:blip>
          <a:srcRect/>
          <a:stretch/>
        </p:blipFill>
        <p:spPr>
          <a:xfrm>
            <a:off x="5651500" y="2355850"/>
            <a:ext cx="3484562" cy="2787650"/>
          </a:xfrm>
          <a:prstGeom prst="rect">
            <a:avLst/>
          </a:prstGeom>
          <a:noFill/>
          <a:ln>
            <a:noFill/>
          </a:ln>
        </p:spPr>
      </p:pic>
      <p:sp>
        <p:nvSpPr>
          <p:cNvPr id="835" name="Shape 835"/>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iBooks</a:t>
            </a:r>
          </a:p>
        </p:txBody>
      </p:sp>
      <p:sp>
        <p:nvSpPr>
          <p:cNvPr id="836" name="Shape 836"/>
          <p:cNvSpPr txBox="1"/>
          <p:nvPr/>
        </p:nvSpPr>
        <p:spPr>
          <a:xfrm>
            <a:off x="457200" y="1347787"/>
            <a:ext cx="6202362"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E-book app for iOS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Installation of books and text books from the iTunes store</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Millions of titles available, in different languages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Reading of content using VoiceOver</a:t>
            </a:r>
          </a:p>
          <a:p>
            <a:pPr marL="0" marR="0" lvl="0" indent="0" algn="l" rtl="0">
              <a:lnSpc>
                <a:spcPct val="100000"/>
              </a:lnSpc>
              <a:spcBef>
                <a:spcPts val="0"/>
              </a:spcBef>
              <a:spcAft>
                <a:spcPts val="0"/>
              </a:spcAft>
              <a:buClr>
                <a:srgbClr val="000000"/>
              </a:buClr>
              <a:buFont typeface="Arial"/>
              <a:buNone/>
            </a:pPr>
            <a:endParaRPr sz="32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Shape 841"/>
          <p:cNvPicPr preferRelativeResize="0">
            <a:picLocks noGrp="1"/>
          </p:cNvPicPr>
          <p:nvPr>
            <p:ph type="body" idx="1"/>
          </p:nvPr>
        </p:nvPicPr>
        <p:blipFill rotWithShape="1">
          <a:blip r:embed="rId3">
            <a:alphaModFix/>
          </a:blip>
          <a:srcRect/>
          <a:stretch/>
        </p:blipFill>
        <p:spPr>
          <a:xfrm>
            <a:off x="5360987" y="2673350"/>
            <a:ext cx="3790949" cy="2470148"/>
          </a:xfrm>
          <a:prstGeom prst="rect">
            <a:avLst/>
          </a:prstGeom>
          <a:noFill/>
          <a:ln>
            <a:noFill/>
          </a:ln>
        </p:spPr>
      </p:pic>
      <p:sp>
        <p:nvSpPr>
          <p:cNvPr id="842" name="Shape 842"/>
          <p:cNvSpPr txBox="1">
            <a:spLocks noGrp="1"/>
          </p:cNvSpPr>
          <p:nvPr>
            <p:ph type="title"/>
          </p:nvPr>
        </p:nvSpPr>
        <p:spPr>
          <a:xfrm>
            <a:off x="457200" y="254000"/>
            <a:ext cx="8229600" cy="939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4400" b="0" i="0" u="none" strike="noStrike" cap="none">
                <a:solidFill>
                  <a:schemeClr val="lt1"/>
                </a:solidFill>
                <a:latin typeface="Calibri"/>
                <a:ea typeface="Calibri"/>
                <a:cs typeface="Calibri"/>
                <a:sym typeface="Calibri"/>
              </a:rPr>
              <a:t>Apple Retail Store</a:t>
            </a:r>
          </a:p>
        </p:txBody>
      </p:sp>
      <p:sp>
        <p:nvSpPr>
          <p:cNvPr id="843" name="Shape 843"/>
          <p:cNvSpPr txBox="1"/>
          <p:nvPr/>
        </p:nvSpPr>
        <p:spPr>
          <a:xfrm>
            <a:off x="457200" y="1063625"/>
            <a:ext cx="5483224" cy="3394075"/>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Founded in May 2001 by Ron Johnson</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Primarily sells computers and consumer electronics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Genius Bar for technical support and repairs</a:t>
            </a:r>
          </a:p>
          <a:p>
            <a:pPr marL="457200" marR="0" lvl="0" indent="-457200" algn="l" rtl="0">
              <a:lnSpc>
                <a:spcPct val="100000"/>
              </a:lnSpc>
              <a:spcBef>
                <a:spcPts val="600"/>
              </a:spcBef>
              <a:spcAft>
                <a:spcPts val="0"/>
              </a:spcAft>
              <a:buClr>
                <a:schemeClr val="accent1"/>
              </a:buClr>
              <a:buSzPct val="100000"/>
              <a:buFont typeface="Noto Sans Symbols"/>
              <a:buChar char="➢"/>
            </a:pPr>
            <a:r>
              <a:rPr lang="en" sz="3200" b="0" i="0" u="none" strike="noStrike" cap="none">
                <a:solidFill>
                  <a:schemeClr val="dk2"/>
                </a:solidFill>
                <a:latin typeface="Calibri"/>
                <a:ea typeface="Calibri"/>
                <a:cs typeface="Calibri"/>
                <a:sym typeface="Calibri"/>
              </a:rPr>
              <a:t>Over 450 Retail locations worldwide</a:t>
            </a:r>
          </a:p>
          <a:p>
            <a:pPr marL="0" marR="0" lvl="0" indent="0" algn="l" rtl="0">
              <a:lnSpc>
                <a:spcPct val="100000"/>
              </a:lnSpc>
              <a:spcBef>
                <a:spcPts val="0"/>
              </a:spcBef>
              <a:spcAft>
                <a:spcPts val="0"/>
              </a:spcAft>
              <a:buClr>
                <a:srgbClr val="000000"/>
              </a:buClr>
              <a:buFont typeface="Arial"/>
              <a:buNone/>
            </a:pPr>
            <a:endParaRPr sz="3200" b="0" i="0" u="none" strike="noStrike" cap="none">
              <a:solidFill>
                <a:schemeClr val="dk2"/>
              </a:solidFill>
              <a:latin typeface="Calibri"/>
              <a:ea typeface="Calibri"/>
              <a:cs typeface="Calibri"/>
              <a:sym typeface="Calibri"/>
            </a:endParaRPr>
          </a:p>
        </p:txBody>
      </p:sp>
    </p:spTree>
  </p:cSld>
  <p:clrMapOvr>
    <a:masterClrMapping/>
  </p:clrMapOvr>
  <p:transition spd="slow">
    <p:cut/>
  </p:transition>
</p:sld>
</file>

<file path=ppt/theme/theme1.xml><?xml version="1.0" encoding="utf-8"?>
<a:theme xmlns:a="http://schemas.openxmlformats.org/drawingml/2006/main"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5550</Words>
  <Application>Microsoft Office PowerPoint</Application>
  <PresentationFormat>On-screen Show (16:9)</PresentationFormat>
  <Paragraphs>1008</Paragraphs>
  <Slides>217</Slides>
  <Notes>216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217</vt:i4>
      </vt:variant>
    </vt:vector>
  </HeadingPairs>
  <TitlesOfParts>
    <vt:vector size="231" baseType="lpstr">
      <vt:lpstr>Arial</vt:lpstr>
      <vt:lpstr>Calibri</vt:lpstr>
      <vt:lpstr>Galdeano</vt:lpstr>
      <vt:lpstr>Noto Sans Symbols</vt:lpstr>
      <vt:lpstr>Questrial</vt:lpstr>
      <vt:lpstr>Quattrocento Sans</vt:lpstr>
      <vt:lpstr>Raleway</vt:lpstr>
      <vt:lpstr>Lato</vt:lpstr>
      <vt:lpstr>swiss-2</vt:lpstr>
      <vt:lpstr>13_Waveform</vt:lpstr>
      <vt:lpstr>3_Waveform</vt:lpstr>
      <vt:lpstr>6_Waveform</vt:lpstr>
      <vt:lpstr>5_Waveform</vt:lpstr>
      <vt:lpstr>2_Waveform</vt:lpstr>
      <vt:lpstr>Global Gadgets  AAPL, GOOG, MSFT</vt:lpstr>
      <vt:lpstr>Global Gadgets</vt:lpstr>
      <vt:lpstr>What are Gadgets?</vt:lpstr>
      <vt:lpstr>How Do Companies Make Money?</vt:lpstr>
      <vt:lpstr>Gadget as a Product</vt:lpstr>
      <vt:lpstr>Gadgets: Hardware</vt:lpstr>
      <vt:lpstr>Gadgets: Software &amp; Service</vt:lpstr>
      <vt:lpstr>Gadget Industry Overview: Structure</vt:lpstr>
      <vt:lpstr>Gadget Industry Overview: Trend</vt:lpstr>
      <vt:lpstr>Today’s Gadget Industry</vt:lpstr>
      <vt:lpstr>Challenges</vt:lpstr>
      <vt:lpstr>Competition</vt:lpstr>
      <vt:lpstr>Global Digital Snapshot</vt:lpstr>
      <vt:lpstr>Annual Growth</vt:lpstr>
      <vt:lpstr>Main Aspects of the Industry</vt:lpstr>
      <vt:lpstr>The Internet</vt:lpstr>
      <vt:lpstr>Internet History</vt:lpstr>
      <vt:lpstr>Internet Use: Regional Overview</vt:lpstr>
      <vt:lpstr>Share of Web Traffic by Device</vt:lpstr>
      <vt:lpstr>Mobile Connections by Device</vt:lpstr>
      <vt:lpstr>Mobile Connections</vt:lpstr>
      <vt:lpstr>Share of Users on Internet Platforms</vt:lpstr>
      <vt:lpstr>Browsers Speed Test</vt:lpstr>
      <vt:lpstr>Computers</vt:lpstr>
      <vt:lpstr>Computer History</vt:lpstr>
      <vt:lpstr>Computers</vt:lpstr>
      <vt:lpstr>Smartphones</vt:lpstr>
      <vt:lpstr>Mobile Phone History</vt:lpstr>
      <vt:lpstr>4G/LTE Networks</vt:lpstr>
      <vt:lpstr>Broadband vs Regular Phone Connection</vt:lpstr>
      <vt:lpstr>Mobile Regional Overview</vt:lpstr>
      <vt:lpstr>Mobile Broadband by Region</vt:lpstr>
      <vt:lpstr>Broadband vs Normal Connections</vt:lpstr>
      <vt:lpstr>Mobile Share of Web Traffic</vt:lpstr>
      <vt:lpstr>Current Smartphones on the Market</vt:lpstr>
      <vt:lpstr>Slide 36</vt:lpstr>
      <vt:lpstr>Tablets</vt:lpstr>
      <vt:lpstr>Tablets History</vt:lpstr>
      <vt:lpstr>Slide 39</vt:lpstr>
      <vt:lpstr>Current Tablets on the Market</vt:lpstr>
      <vt:lpstr>Tablet Shipments Market Share</vt:lpstr>
      <vt:lpstr>Market Share by Vendor</vt:lpstr>
      <vt:lpstr>Smart Watch</vt:lpstr>
      <vt:lpstr>Slide 44</vt:lpstr>
      <vt:lpstr>Current Smartwatches on the Market</vt:lpstr>
      <vt:lpstr>Operating System (OS)</vt:lpstr>
      <vt:lpstr>Operating Global System Share</vt:lpstr>
      <vt:lpstr>Platforms Share of Mobile Web</vt:lpstr>
      <vt:lpstr>Cloud Computing</vt:lpstr>
      <vt:lpstr>Cloud Computing</vt:lpstr>
      <vt:lpstr>Cloud Computing Timeline</vt:lpstr>
      <vt:lpstr>Slide 52</vt:lpstr>
      <vt:lpstr>App Store</vt:lpstr>
      <vt:lpstr>Slide 54</vt:lpstr>
      <vt:lpstr>Slide 55</vt:lpstr>
      <vt:lpstr>Android Versions</vt:lpstr>
      <vt:lpstr>IOS Support Matrix</vt:lpstr>
      <vt:lpstr>Slide 58</vt:lpstr>
      <vt:lpstr>Financial Snapshot</vt:lpstr>
      <vt:lpstr>Financial Snapshot</vt:lpstr>
      <vt:lpstr>Share Structure </vt:lpstr>
      <vt:lpstr>1 Year</vt:lpstr>
      <vt:lpstr>5 Year</vt:lpstr>
      <vt:lpstr>10 Year</vt:lpstr>
      <vt:lpstr>APPL v. NASDAQ</vt:lpstr>
      <vt:lpstr>APPL v. MSFT &amp; GOOGL</vt:lpstr>
      <vt:lpstr>Apple’s Mission</vt:lpstr>
      <vt:lpstr>History of Apple</vt:lpstr>
      <vt:lpstr>Early Years</vt:lpstr>
      <vt:lpstr>The ’80s</vt:lpstr>
      <vt:lpstr>The ‘90s</vt:lpstr>
      <vt:lpstr>2000s</vt:lpstr>
      <vt:lpstr>2010s</vt:lpstr>
      <vt:lpstr>Key Acquisitions</vt:lpstr>
      <vt:lpstr>Key Acquisitions</vt:lpstr>
      <vt:lpstr>APPLE MANAGEMENT TEAM</vt:lpstr>
      <vt:lpstr>Steve Jobs</vt:lpstr>
      <vt:lpstr>Tim Cook</vt:lpstr>
      <vt:lpstr>Angela Ahrendts </vt:lpstr>
      <vt:lpstr>Eddy Cue</vt:lpstr>
      <vt:lpstr>Craig Federighi</vt:lpstr>
      <vt:lpstr>Jonathan Ive</vt:lpstr>
      <vt:lpstr>Dan Riccio</vt:lpstr>
      <vt:lpstr>Philip W. Schiller</vt:lpstr>
      <vt:lpstr>Jeff Williams</vt:lpstr>
      <vt:lpstr>Luca Maestri</vt:lpstr>
      <vt:lpstr>Apple Inc. Products</vt:lpstr>
      <vt:lpstr>iPod</vt:lpstr>
      <vt:lpstr>iPhone</vt:lpstr>
      <vt:lpstr>iPad</vt:lpstr>
      <vt:lpstr>Apple Watch</vt:lpstr>
      <vt:lpstr>iMac</vt:lpstr>
      <vt:lpstr>MacBook</vt:lpstr>
      <vt:lpstr>Apple TV</vt:lpstr>
      <vt:lpstr>iTunes</vt:lpstr>
      <vt:lpstr>iCloud</vt:lpstr>
      <vt:lpstr>Apple Music</vt:lpstr>
      <vt:lpstr>iBooks</vt:lpstr>
      <vt:lpstr>Apple Retail Store</vt:lpstr>
      <vt:lpstr>App Store</vt:lpstr>
      <vt:lpstr>App Store</vt:lpstr>
      <vt:lpstr>App Store</vt:lpstr>
      <vt:lpstr>Net Sales by Product</vt:lpstr>
      <vt:lpstr>Net Sales by Product</vt:lpstr>
      <vt:lpstr>Net Sales by Operating Segment</vt:lpstr>
      <vt:lpstr>Net Sales by Operating Segment</vt:lpstr>
      <vt:lpstr>Litigation and Contingencies</vt:lpstr>
      <vt:lpstr>Balance Sheet [Assets] 10-Q</vt:lpstr>
      <vt:lpstr>Balance Sheet [Liabilities and Shareholder’s EQ] 10-Q</vt:lpstr>
      <vt:lpstr>Balance Sheet [Assets] 10-K </vt:lpstr>
      <vt:lpstr>Balance Sheet [Liabilities and Shareholder’s EQ] 10-K</vt:lpstr>
      <vt:lpstr>Income Statement 10-Q </vt:lpstr>
      <vt:lpstr>Income Statement 10-K</vt:lpstr>
      <vt:lpstr>CF Statement [Operating] 10-Q</vt:lpstr>
      <vt:lpstr>CF [Investing and Financing] 10-Q</vt:lpstr>
      <vt:lpstr>CF Statement [Operating] 10-K</vt:lpstr>
      <vt:lpstr>CF [Investing and Financing] 10-K</vt:lpstr>
      <vt:lpstr>Financial Forecast</vt:lpstr>
      <vt:lpstr>Recommendation</vt:lpstr>
      <vt:lpstr>Slide 120</vt:lpstr>
      <vt:lpstr>Financial Snapshot</vt:lpstr>
      <vt:lpstr>Share Holders Equity</vt:lpstr>
      <vt:lpstr>Common Stock</vt:lpstr>
      <vt:lpstr>Share Repurchase Program</vt:lpstr>
      <vt:lpstr>1 Year</vt:lpstr>
      <vt:lpstr>5 Year</vt:lpstr>
      <vt:lpstr>10 Year</vt:lpstr>
      <vt:lpstr>MSFT Vs NASDAQ</vt:lpstr>
      <vt:lpstr>Goals</vt:lpstr>
      <vt:lpstr>History and Milestones</vt:lpstr>
      <vt:lpstr>History and Milestones</vt:lpstr>
      <vt:lpstr>History and Milestones</vt:lpstr>
      <vt:lpstr>Key Acquisitions</vt:lpstr>
      <vt:lpstr>Other Aquisition- 2015 and 2016</vt:lpstr>
      <vt:lpstr>Management Team</vt:lpstr>
      <vt:lpstr>Management Team</vt:lpstr>
      <vt:lpstr>Management Team</vt:lpstr>
      <vt:lpstr>Management Team</vt:lpstr>
      <vt:lpstr>Products and Services</vt:lpstr>
      <vt:lpstr>Microsoft Stores</vt:lpstr>
      <vt:lpstr>Wearable Bands</vt:lpstr>
      <vt:lpstr>Revenue by Geography</vt:lpstr>
      <vt:lpstr>Revenue by Product</vt:lpstr>
      <vt:lpstr>Microsoft Operating Segments</vt:lpstr>
      <vt:lpstr>Windows</vt:lpstr>
      <vt:lpstr>Microsoft Applications</vt:lpstr>
      <vt:lpstr>Surface</vt:lpstr>
      <vt:lpstr>XBOX</vt:lpstr>
      <vt:lpstr>Business Strategy</vt:lpstr>
      <vt:lpstr>Balance Sheet 10-Q (Assets)</vt:lpstr>
      <vt:lpstr>Balance Sheet 10-Q (Liabilities and S/E)</vt:lpstr>
      <vt:lpstr>Balance Sheet 10-K (Assets)</vt:lpstr>
      <vt:lpstr>Balance Sheet 10-K (Liabilities and S/E)</vt:lpstr>
      <vt:lpstr>Income Statement 10-Q</vt:lpstr>
      <vt:lpstr>Income Statement 10-K</vt:lpstr>
      <vt:lpstr>Cash Flow 10-Q</vt:lpstr>
      <vt:lpstr>Cash Flow 10-K</vt:lpstr>
      <vt:lpstr>Stock Forecast</vt:lpstr>
      <vt:lpstr>Recommendation</vt:lpstr>
      <vt:lpstr>Slide 160</vt:lpstr>
      <vt:lpstr>Financial Snapshot</vt:lpstr>
      <vt:lpstr>1 Year</vt:lpstr>
      <vt:lpstr>5 Year</vt:lpstr>
      <vt:lpstr>10 Year</vt:lpstr>
      <vt:lpstr>Google Vs. NASDAQ</vt:lpstr>
      <vt:lpstr>Common Share Structure </vt:lpstr>
      <vt:lpstr>Common Share Structure</vt:lpstr>
      <vt:lpstr>Strategy</vt:lpstr>
      <vt:lpstr>Mission</vt:lpstr>
      <vt:lpstr>Philosophy</vt:lpstr>
      <vt:lpstr>History</vt:lpstr>
      <vt:lpstr>History </vt:lpstr>
      <vt:lpstr>History</vt:lpstr>
      <vt:lpstr>Key Acquisitions</vt:lpstr>
      <vt:lpstr>Key Acquisitions</vt:lpstr>
      <vt:lpstr>Key Acquisitions</vt:lpstr>
      <vt:lpstr>Alphabet Inc. and Google</vt:lpstr>
      <vt:lpstr>Larry Page</vt:lpstr>
      <vt:lpstr>New CEO Sundar Pichai</vt:lpstr>
      <vt:lpstr>Sergey Brin</vt:lpstr>
      <vt:lpstr>Eric Schmidt</vt:lpstr>
      <vt:lpstr>David C. Drummond</vt:lpstr>
      <vt:lpstr>Products and Services</vt:lpstr>
      <vt:lpstr>Revenue Growth</vt:lpstr>
      <vt:lpstr>Revenue by Geography- 10K</vt:lpstr>
      <vt:lpstr>Revenue by Source- 10K</vt:lpstr>
      <vt:lpstr>Market Share</vt:lpstr>
      <vt:lpstr>Company Overview</vt:lpstr>
      <vt:lpstr>AdWords</vt:lpstr>
      <vt:lpstr>AdWords</vt:lpstr>
      <vt:lpstr>Google Maps Ads</vt:lpstr>
      <vt:lpstr>Adsense</vt:lpstr>
      <vt:lpstr>Gmail</vt:lpstr>
      <vt:lpstr>Gmail Ads</vt:lpstr>
      <vt:lpstr>Google Finance Ads</vt:lpstr>
      <vt:lpstr>YouTube</vt:lpstr>
      <vt:lpstr>Usage Penetration of YouTube </vt:lpstr>
      <vt:lpstr>Google Glass</vt:lpstr>
      <vt:lpstr>Google+</vt:lpstr>
      <vt:lpstr>Google Chrome and Chrome OS</vt:lpstr>
      <vt:lpstr>Chromecast</vt:lpstr>
      <vt:lpstr>Android</vt:lpstr>
      <vt:lpstr>Google Play</vt:lpstr>
      <vt:lpstr>Google Play Internet Users Worldwide by Region</vt:lpstr>
      <vt:lpstr>Financial Strategy</vt:lpstr>
      <vt:lpstr>Future Outlooks</vt:lpstr>
      <vt:lpstr>Future Outlook into SpaceX</vt:lpstr>
      <vt:lpstr>Potential Risks UPDATE</vt:lpstr>
      <vt:lpstr>Balance Sheets (Assets) 10-K</vt:lpstr>
      <vt:lpstr>Balance Sheet (Liabilities) 10-K</vt:lpstr>
      <vt:lpstr>Income Statement 10-K</vt:lpstr>
      <vt:lpstr>Cash Flow (Operating) 10-K</vt:lpstr>
      <vt:lpstr>Cash Flow (Investing &amp; Finance) 10-K</vt:lpstr>
      <vt:lpstr>Retained Earnings</vt:lpstr>
      <vt:lpstr>Stock Forecast</vt:lpstr>
      <vt:lpstr>Recommendation</vt:lpstr>
      <vt:lpstr>Slide 217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  AAPL, GOOG, MSFT</dc:title>
  <cp:lastModifiedBy>gp</cp:lastModifiedBy>
  <cp:revision>7</cp:revision>
  <dcterms:modified xsi:type="dcterms:W3CDTF">2016-03-09T13:41:32Z</dcterms:modified>
</cp:coreProperties>
</file>