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7"/>
  </p:notesMasterIdLst>
  <p:handoutMasterIdLst>
    <p:handoutMasterId r:id="rId238"/>
  </p:handoutMasterIdLst>
  <p:sldIdLst>
    <p:sldId id="377" r:id="rId2"/>
    <p:sldId id="378" r:id="rId3"/>
    <p:sldId id="379" r:id="rId4"/>
    <p:sldId id="380" r:id="rId5"/>
    <p:sldId id="381" r:id="rId6"/>
    <p:sldId id="382" r:id="rId7"/>
    <p:sldId id="383" r:id="rId8"/>
    <p:sldId id="384" r:id="rId9"/>
    <p:sldId id="399" r:id="rId10"/>
    <p:sldId id="401" r:id="rId11"/>
    <p:sldId id="572" r:id="rId12"/>
    <p:sldId id="408" r:id="rId13"/>
    <p:sldId id="402" r:id="rId14"/>
    <p:sldId id="403" r:id="rId15"/>
    <p:sldId id="404" r:id="rId16"/>
    <p:sldId id="405" r:id="rId17"/>
    <p:sldId id="406" r:id="rId18"/>
    <p:sldId id="409" r:id="rId19"/>
    <p:sldId id="410" r:id="rId20"/>
    <p:sldId id="411" r:id="rId21"/>
    <p:sldId id="412" r:id="rId22"/>
    <p:sldId id="413" r:id="rId23"/>
    <p:sldId id="414" r:id="rId24"/>
    <p:sldId id="415" r:id="rId25"/>
    <p:sldId id="418" r:id="rId26"/>
    <p:sldId id="416" r:id="rId27"/>
    <p:sldId id="417" r:id="rId28"/>
    <p:sldId id="419" r:id="rId29"/>
    <p:sldId id="420" r:id="rId30"/>
    <p:sldId id="421" r:id="rId31"/>
    <p:sldId id="422" r:id="rId32"/>
    <p:sldId id="423" r:id="rId33"/>
    <p:sldId id="424" r:id="rId34"/>
    <p:sldId id="425" r:id="rId35"/>
    <p:sldId id="427" r:id="rId36"/>
    <p:sldId id="426" r:id="rId37"/>
    <p:sldId id="428" r:id="rId38"/>
    <p:sldId id="429" r:id="rId39"/>
    <p:sldId id="433" r:id="rId40"/>
    <p:sldId id="430" r:id="rId41"/>
    <p:sldId id="431" r:id="rId42"/>
    <p:sldId id="436" r:id="rId43"/>
    <p:sldId id="432" r:id="rId44"/>
    <p:sldId id="573" r:id="rId45"/>
    <p:sldId id="434" r:id="rId46"/>
    <p:sldId id="435" r:id="rId47"/>
    <p:sldId id="438" r:id="rId48"/>
    <p:sldId id="437" r:id="rId49"/>
    <p:sldId id="439" r:id="rId50"/>
    <p:sldId id="574" r:id="rId51"/>
    <p:sldId id="575" r:id="rId52"/>
    <p:sldId id="576" r:id="rId53"/>
    <p:sldId id="577" r:id="rId54"/>
    <p:sldId id="578" r:id="rId55"/>
    <p:sldId id="579" r:id="rId56"/>
    <p:sldId id="580" r:id="rId57"/>
    <p:sldId id="581" r:id="rId58"/>
    <p:sldId id="582" r:id="rId59"/>
    <p:sldId id="583" r:id="rId60"/>
    <p:sldId id="584" r:id="rId61"/>
    <p:sldId id="585" r:id="rId62"/>
    <p:sldId id="586" r:id="rId63"/>
    <p:sldId id="587" r:id="rId64"/>
    <p:sldId id="588" r:id="rId65"/>
    <p:sldId id="589" r:id="rId66"/>
    <p:sldId id="590" r:id="rId67"/>
    <p:sldId id="591" r:id="rId68"/>
    <p:sldId id="592" r:id="rId69"/>
    <p:sldId id="593" r:id="rId70"/>
    <p:sldId id="594" r:id="rId71"/>
    <p:sldId id="595" r:id="rId72"/>
    <p:sldId id="596" r:id="rId73"/>
    <p:sldId id="597" r:id="rId74"/>
    <p:sldId id="598" r:id="rId75"/>
    <p:sldId id="599" r:id="rId76"/>
    <p:sldId id="600" r:id="rId77"/>
    <p:sldId id="601" r:id="rId78"/>
    <p:sldId id="602" r:id="rId79"/>
    <p:sldId id="603" r:id="rId80"/>
    <p:sldId id="604" r:id="rId81"/>
    <p:sldId id="605" r:id="rId82"/>
    <p:sldId id="606" r:id="rId83"/>
    <p:sldId id="607" r:id="rId84"/>
    <p:sldId id="608" r:id="rId85"/>
    <p:sldId id="609" r:id="rId86"/>
    <p:sldId id="610" r:id="rId87"/>
    <p:sldId id="611" r:id="rId88"/>
    <p:sldId id="612" r:id="rId89"/>
    <p:sldId id="613" r:id="rId90"/>
    <p:sldId id="614" r:id="rId91"/>
    <p:sldId id="615" r:id="rId92"/>
    <p:sldId id="616" r:id="rId93"/>
    <p:sldId id="617" r:id="rId94"/>
    <p:sldId id="618" r:id="rId95"/>
    <p:sldId id="619" r:id="rId96"/>
    <p:sldId id="620" r:id="rId97"/>
    <p:sldId id="621" r:id="rId98"/>
    <p:sldId id="622" r:id="rId99"/>
    <p:sldId id="623" r:id="rId100"/>
    <p:sldId id="624" r:id="rId101"/>
    <p:sldId id="625" r:id="rId102"/>
    <p:sldId id="626" r:id="rId103"/>
    <p:sldId id="627" r:id="rId104"/>
    <p:sldId id="628" r:id="rId105"/>
    <p:sldId id="629" r:id="rId106"/>
    <p:sldId id="630" r:id="rId107"/>
    <p:sldId id="631" r:id="rId108"/>
    <p:sldId id="632" r:id="rId109"/>
    <p:sldId id="633" r:id="rId110"/>
    <p:sldId id="634" r:id="rId111"/>
    <p:sldId id="635" r:id="rId112"/>
    <p:sldId id="636" r:id="rId113"/>
    <p:sldId id="637" r:id="rId114"/>
    <p:sldId id="638" r:id="rId115"/>
    <p:sldId id="639" r:id="rId116"/>
    <p:sldId id="640" r:id="rId117"/>
    <p:sldId id="641" r:id="rId118"/>
    <p:sldId id="642" r:id="rId119"/>
    <p:sldId id="643" r:id="rId120"/>
    <p:sldId id="644" r:id="rId121"/>
    <p:sldId id="645" r:id="rId122"/>
    <p:sldId id="646" r:id="rId123"/>
    <p:sldId id="647" r:id="rId124"/>
    <p:sldId id="648" r:id="rId125"/>
    <p:sldId id="649" r:id="rId126"/>
    <p:sldId id="650" r:id="rId127"/>
    <p:sldId id="651" r:id="rId128"/>
    <p:sldId id="652" r:id="rId129"/>
    <p:sldId id="653" r:id="rId130"/>
    <p:sldId id="654" r:id="rId131"/>
    <p:sldId id="655" r:id="rId132"/>
    <p:sldId id="656" r:id="rId133"/>
    <p:sldId id="657" r:id="rId134"/>
    <p:sldId id="658" r:id="rId135"/>
    <p:sldId id="659" r:id="rId136"/>
    <p:sldId id="660" r:id="rId137"/>
    <p:sldId id="661" r:id="rId138"/>
    <p:sldId id="662" r:id="rId139"/>
    <p:sldId id="663" r:id="rId140"/>
    <p:sldId id="664" r:id="rId141"/>
    <p:sldId id="665" r:id="rId142"/>
    <p:sldId id="666" r:id="rId143"/>
    <p:sldId id="667" r:id="rId144"/>
    <p:sldId id="668" r:id="rId145"/>
    <p:sldId id="669" r:id="rId146"/>
    <p:sldId id="670" r:id="rId147"/>
    <p:sldId id="671" r:id="rId148"/>
    <p:sldId id="672" r:id="rId149"/>
    <p:sldId id="673" r:id="rId150"/>
    <p:sldId id="674" r:id="rId151"/>
    <p:sldId id="675" r:id="rId152"/>
    <p:sldId id="676" r:id="rId153"/>
    <p:sldId id="677" r:id="rId154"/>
    <p:sldId id="678" r:id="rId155"/>
    <p:sldId id="679" r:id="rId156"/>
    <p:sldId id="680" r:id="rId157"/>
    <p:sldId id="681" r:id="rId158"/>
    <p:sldId id="682" r:id="rId159"/>
    <p:sldId id="683" r:id="rId160"/>
    <p:sldId id="684" r:id="rId161"/>
    <p:sldId id="685" r:id="rId162"/>
    <p:sldId id="686" r:id="rId163"/>
    <p:sldId id="687" r:id="rId164"/>
    <p:sldId id="688" r:id="rId165"/>
    <p:sldId id="689" r:id="rId166"/>
    <p:sldId id="690" r:id="rId167"/>
    <p:sldId id="691" r:id="rId168"/>
    <p:sldId id="692" r:id="rId169"/>
    <p:sldId id="693" r:id="rId170"/>
    <p:sldId id="694" r:id="rId171"/>
    <p:sldId id="695" r:id="rId172"/>
    <p:sldId id="696" r:id="rId173"/>
    <p:sldId id="697" r:id="rId174"/>
    <p:sldId id="698" r:id="rId175"/>
    <p:sldId id="699" r:id="rId176"/>
    <p:sldId id="700" r:id="rId177"/>
    <p:sldId id="701" r:id="rId178"/>
    <p:sldId id="702" r:id="rId179"/>
    <p:sldId id="703" r:id="rId180"/>
    <p:sldId id="704" r:id="rId181"/>
    <p:sldId id="705" r:id="rId182"/>
    <p:sldId id="706" r:id="rId183"/>
    <p:sldId id="707" r:id="rId184"/>
    <p:sldId id="708" r:id="rId185"/>
    <p:sldId id="709" r:id="rId186"/>
    <p:sldId id="710" r:id="rId187"/>
    <p:sldId id="711" r:id="rId188"/>
    <p:sldId id="712" r:id="rId189"/>
    <p:sldId id="713" r:id="rId190"/>
    <p:sldId id="714" r:id="rId191"/>
    <p:sldId id="715" r:id="rId192"/>
    <p:sldId id="716" r:id="rId193"/>
    <p:sldId id="717" r:id="rId194"/>
    <p:sldId id="718" r:id="rId195"/>
    <p:sldId id="719" r:id="rId196"/>
    <p:sldId id="720" r:id="rId197"/>
    <p:sldId id="721" r:id="rId198"/>
    <p:sldId id="722" r:id="rId199"/>
    <p:sldId id="723" r:id="rId200"/>
    <p:sldId id="724" r:id="rId201"/>
    <p:sldId id="725" r:id="rId202"/>
    <p:sldId id="726" r:id="rId203"/>
    <p:sldId id="727" r:id="rId204"/>
    <p:sldId id="728" r:id="rId205"/>
    <p:sldId id="729" r:id="rId206"/>
    <p:sldId id="730" r:id="rId207"/>
    <p:sldId id="731" r:id="rId208"/>
    <p:sldId id="732" r:id="rId209"/>
    <p:sldId id="733" r:id="rId210"/>
    <p:sldId id="734" r:id="rId211"/>
    <p:sldId id="735" r:id="rId212"/>
    <p:sldId id="736" r:id="rId213"/>
    <p:sldId id="737" r:id="rId214"/>
    <p:sldId id="738" r:id="rId215"/>
    <p:sldId id="739" r:id="rId216"/>
    <p:sldId id="740" r:id="rId217"/>
    <p:sldId id="741" r:id="rId218"/>
    <p:sldId id="742" r:id="rId219"/>
    <p:sldId id="743" r:id="rId220"/>
    <p:sldId id="744" r:id="rId221"/>
    <p:sldId id="745" r:id="rId222"/>
    <p:sldId id="746" r:id="rId223"/>
    <p:sldId id="747" r:id="rId224"/>
    <p:sldId id="748" r:id="rId225"/>
    <p:sldId id="749" r:id="rId226"/>
    <p:sldId id="750" r:id="rId227"/>
    <p:sldId id="751" r:id="rId228"/>
    <p:sldId id="752" r:id="rId229"/>
    <p:sldId id="753" r:id="rId230"/>
    <p:sldId id="754" r:id="rId231"/>
    <p:sldId id="755" r:id="rId232"/>
    <p:sldId id="756" r:id="rId233"/>
    <p:sldId id="757" r:id="rId234"/>
    <p:sldId id="758" r:id="rId235"/>
    <p:sldId id="759" r:id="rId2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王 宇轩"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59" d="100"/>
          <a:sy n="59" d="100"/>
        </p:scale>
        <p:origin x="-84" y="-24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3" d="100"/>
          <a:sy n="73" d="100"/>
        </p:scale>
        <p:origin x="-280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3-16T15:36:43.120"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25ACC2-3CA9-1A4C-9A75-3C96542FC6D3}" type="datetimeFigureOut">
              <a:rPr kumimoji="1" lang="zh-CN" altLang="en-US" smtClean="0"/>
              <a:t>2016-3-21</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B9290D-22D6-BF48-BEAF-4BB7635CEF92}" type="slidenum">
              <a:rPr kumimoji="1" lang="zh-CN" altLang="en-US" smtClean="0"/>
              <a:t>‹#›</a:t>
            </a:fld>
            <a:endParaRPr kumimoji="1" lang="zh-CN" altLang="en-US"/>
          </a:p>
        </p:txBody>
      </p:sp>
    </p:spTree>
    <p:extLst>
      <p:ext uri="{BB962C8B-B14F-4D97-AF65-F5344CB8AC3E}">
        <p14:creationId xmlns:p14="http://schemas.microsoft.com/office/powerpoint/2010/main" val="3498812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C7F672-C03C-1E4D-A1A5-F8B397A99280}" type="datetimeFigureOut">
              <a:rPr kumimoji="1" lang="zh-CN" altLang="en-US" smtClean="0"/>
              <a:t>2016-3-21</a:t>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AB4923-F6F4-9F48-A640-508713F87E09}" type="slidenum">
              <a:rPr kumimoji="1" lang="zh-CN" altLang="en-US" smtClean="0"/>
              <a:t>‹#›</a:t>
            </a:fld>
            <a:endParaRPr kumimoji="1" lang="zh-CN" altLang="en-US"/>
          </a:p>
        </p:txBody>
      </p:sp>
    </p:spTree>
    <p:extLst>
      <p:ext uri="{BB962C8B-B14F-4D97-AF65-F5344CB8AC3E}">
        <p14:creationId xmlns:p14="http://schemas.microsoft.com/office/powerpoint/2010/main" val="2741236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en.wikipedia.org/wiki/First_Solar#cite_note-43" TargetMode="External"/><Relationship Id="rId13" Type="http://schemas.openxmlformats.org/officeDocument/2006/relationships/hyperlink" Target="https://en.wikipedia.org/wiki/First_Solar#cite_note-47" TargetMode="External"/><Relationship Id="rId18" Type="http://schemas.openxmlformats.org/officeDocument/2006/relationships/hyperlink" Target="https://en.wikipedia.org/wiki/Trier" TargetMode="External"/><Relationship Id="rId26" Type="http://schemas.openxmlformats.org/officeDocument/2006/relationships/hyperlink" Target="https://en.wikipedia.org/wiki/Lieberose_Photovoltaic_Park" TargetMode="External"/><Relationship Id="rId3" Type="http://schemas.openxmlformats.org/officeDocument/2006/relationships/hyperlink" Target="https://en.wikipedia.org/wiki/First_Solar#cite_note-Solar_Power_World-9" TargetMode="External"/><Relationship Id="rId21" Type="http://schemas.openxmlformats.org/officeDocument/2006/relationships/hyperlink" Target="https://en.wikipedia.org/wiki/Ramat_Hovav" TargetMode="External"/><Relationship Id="rId34" Type="http://schemas.openxmlformats.org/officeDocument/2006/relationships/hyperlink" Target="https://en.wikipedia.org/wiki/First_Solar#cite_note-54" TargetMode="External"/><Relationship Id="rId7" Type="http://schemas.openxmlformats.org/officeDocument/2006/relationships/hyperlink" Target="https://en.wikipedia.org/wiki/Topaz_Solar_Farm" TargetMode="External"/><Relationship Id="rId12" Type="http://schemas.openxmlformats.org/officeDocument/2006/relationships/hyperlink" Target="https://en.wikipedia.org/wiki/First_Solar#cite_note-46" TargetMode="External"/><Relationship Id="rId17" Type="http://schemas.openxmlformats.org/officeDocument/2006/relationships/hyperlink" Target="https://en.wikipedia.org/wiki/First_Solar#cite_note-48" TargetMode="External"/><Relationship Id="rId25" Type="http://schemas.openxmlformats.org/officeDocument/2006/relationships/hyperlink" Target="https://en.wikipedia.org/wiki/Waldpolenz_Solar_Park" TargetMode="External"/><Relationship Id="rId33" Type="http://schemas.openxmlformats.org/officeDocument/2006/relationships/hyperlink" Target="https://en.wikipedia.org/wiki/First_Solar#cite_note-53" TargetMode="External"/><Relationship Id="rId2" Type="http://schemas.openxmlformats.org/officeDocument/2006/relationships/slide" Target="../slides/slide154.xml"/><Relationship Id="rId16" Type="http://schemas.openxmlformats.org/officeDocument/2006/relationships/hyperlink" Target="https://en.wikipedia.org/wiki/Dubai_Electricity_and_Water_Authority" TargetMode="External"/><Relationship Id="rId20" Type="http://schemas.openxmlformats.org/officeDocument/2006/relationships/hyperlink" Target="https://en.wikipedia.org/wiki/First_Solar#cite_note-49" TargetMode="External"/><Relationship Id="rId29" Type="http://schemas.openxmlformats.org/officeDocument/2006/relationships/hyperlink" Target="https://en.wikipedia.org/wiki/Verona,_Italy" TargetMode="External"/><Relationship Id="rId1" Type="http://schemas.openxmlformats.org/officeDocument/2006/relationships/notesMaster" Target="../notesMasters/notesMaster1.xml"/><Relationship Id="rId6" Type="http://schemas.openxmlformats.org/officeDocument/2006/relationships/hyperlink" Target="https://en.wikipedia.org/wiki/First_Solar#cite_note-42" TargetMode="External"/><Relationship Id="rId11" Type="http://schemas.openxmlformats.org/officeDocument/2006/relationships/hyperlink" Target="https://en.wikipedia.org/wiki/First_Solar#cite_note-45" TargetMode="External"/><Relationship Id="rId24" Type="http://schemas.openxmlformats.org/officeDocument/2006/relationships/hyperlink" Target="https://en.wikipedia.org/wiki/First_Solar#cite_note-50" TargetMode="External"/><Relationship Id="rId32" Type="http://schemas.openxmlformats.org/officeDocument/2006/relationships/hyperlink" Target="https://en.wikipedia.org/wiki/Greenough_River_Solar_Farm" TargetMode="External"/><Relationship Id="rId5" Type="http://schemas.openxmlformats.org/officeDocument/2006/relationships/hyperlink" Target="https://en.wikipedia.org/wiki/Agua_Caliente_Solar_Project" TargetMode="External"/><Relationship Id="rId15" Type="http://schemas.openxmlformats.org/officeDocument/2006/relationships/hyperlink" Target="https://en.wikipedia.org/wiki/Mohammed_bin_Rashid_Al_Maktoum_Solar_Park" TargetMode="External"/><Relationship Id="rId23" Type="http://schemas.openxmlformats.org/officeDocument/2006/relationships/hyperlink" Target="https://en.wikipedia.org/w/index.php?title=Belectric&amp;action=edit&amp;redlink=1" TargetMode="External"/><Relationship Id="rId28" Type="http://schemas.openxmlformats.org/officeDocument/2006/relationships/hyperlink" Target="https://en.wikipedia.org/wiki/Stadio_Marc'Antonio_Bentegodi" TargetMode="External"/><Relationship Id="rId10" Type="http://schemas.openxmlformats.org/officeDocument/2006/relationships/hyperlink" Target="https://en.wikipedia.org/wiki/First_Solar#cite_note-44" TargetMode="External"/><Relationship Id="rId19" Type="http://schemas.openxmlformats.org/officeDocument/2006/relationships/hyperlink" Target="https://en.wikipedia.org/wiki/GWh" TargetMode="External"/><Relationship Id="rId31" Type="http://schemas.openxmlformats.org/officeDocument/2006/relationships/hyperlink" Target="https://en.wikipedia.org/w/index.php?title=First_Solar&amp;action=edit&amp;section=11" TargetMode="External"/><Relationship Id="rId4" Type="http://schemas.openxmlformats.org/officeDocument/2006/relationships/hyperlink" Target="https://en.wikipedia.org/w/index.php?title=First_Solar&amp;action=edit&amp;section=9" TargetMode="External"/><Relationship Id="rId9" Type="http://schemas.openxmlformats.org/officeDocument/2006/relationships/hyperlink" Target="https://en.wikipedia.org/wiki/Desert_Sunlight_Solar_Farm" TargetMode="External"/><Relationship Id="rId14" Type="http://schemas.openxmlformats.org/officeDocument/2006/relationships/hyperlink" Target="https://en.wikipedia.org/w/index.php?title=First_Solar&amp;action=edit&amp;section=10" TargetMode="External"/><Relationship Id="rId22" Type="http://schemas.openxmlformats.org/officeDocument/2006/relationships/hyperlink" Target="https://en.wikipedia.org/wiki/Solar_power_in_Israel" TargetMode="External"/><Relationship Id="rId27" Type="http://schemas.openxmlformats.org/officeDocument/2006/relationships/hyperlink" Target="https://en.wikipedia.org/wiki/First_Solar#cite_note-51" TargetMode="External"/><Relationship Id="rId30" Type="http://schemas.openxmlformats.org/officeDocument/2006/relationships/hyperlink" Target="https://en.wikipedia.org/wiki/First_Solar#cite_note-52"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67AB4923-F6F4-9F48-A640-508713F87E09}" type="slidenum">
              <a:rPr kumimoji="1" lang="zh-CN" altLang="en-US" smtClean="0"/>
              <a:t>4</a:t>
            </a:fld>
            <a:endParaRPr kumimoji="1" lang="zh-CN" altLang="en-US"/>
          </a:p>
        </p:txBody>
      </p:sp>
    </p:spTree>
    <p:extLst>
      <p:ext uri="{BB962C8B-B14F-4D97-AF65-F5344CB8AC3E}">
        <p14:creationId xmlns:p14="http://schemas.microsoft.com/office/powerpoint/2010/main" val="572301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properties are leased.</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125</a:t>
            </a:fld>
            <a:endParaRPr lang="en-US"/>
          </a:p>
        </p:txBody>
      </p:sp>
    </p:spTree>
    <p:extLst>
      <p:ext uri="{BB962C8B-B14F-4D97-AF65-F5344CB8AC3E}">
        <p14:creationId xmlns:p14="http://schemas.microsoft.com/office/powerpoint/2010/main" val="1967108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 Hughes</a:t>
            </a:r>
          </a:p>
          <a:p>
            <a:r>
              <a:rPr lang="en-US" i="1" dirty="0" smtClean="0"/>
              <a:t>Chief Executive Officer</a:t>
            </a:r>
            <a:endParaRPr lang="en-US" dirty="0" smtClean="0"/>
          </a:p>
          <a:p>
            <a:r>
              <a:rPr lang="en-US" dirty="0" smtClean="0"/>
              <a:t>James A. Hughes joined First Solar in March 2012 as Chief Commercial Officer and was appointed Chief Executive Officer in May 2012. Prior to joining First Solar, Mr. Hughes served, from October 2007 until April 2011, as Chief Executive Officer and Director of AEI Services LLC, which owned and operated power distribution, power generation (both thermal and renewable), natural gas transportation and services, and natural gas distribution businesses in emerging markets worldwide. From 2004 to 2007, he engaged in principal investing with a privately held company based in Houston, Texas that focused on micro-cap investments in North American distressed manufacturing assets. Previously, he served, from 2002 until March 2004, as President and Chief Operating Officer of </a:t>
            </a:r>
            <a:r>
              <a:rPr lang="en-US" dirty="0" err="1" smtClean="0"/>
              <a:t>Prisma</a:t>
            </a:r>
            <a:r>
              <a:rPr lang="en-US" dirty="0" smtClean="0"/>
              <a:t> Energy International, which was formed out of former Enron interests in international electric and natural gas utilities. Prior to that role, Mr. Hughes spent almost a decade with Enron Corporation in positions that included President and Chief Operating Officer of Enron Global Assets, President and Chief Operating Officer of Enron Asia Pacific, Africa, and China, and as Assistant General Counsel of Enron International. Mr. Hughes is a Director of TPI Composites, Inc., a leading manufacturer of composite wind blades for the wind energy market. He is Chairman of the board of directors of the Los Angeles branch of the Federal Reserve Bank of San Francisco. Mr. Hughes holds a juris doctor degree from the University of Texas at Austin School of Law, a Certificate of Completion in international business law from Queen Mary’s College, University of London, and a bachelor’s degree in business administration from Southern Methodist University.</a:t>
            </a:r>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127</a:t>
            </a:fld>
            <a:endParaRPr lang="en-US"/>
          </a:p>
        </p:txBody>
      </p:sp>
    </p:spTree>
    <p:extLst>
      <p:ext uri="{BB962C8B-B14F-4D97-AF65-F5344CB8AC3E}">
        <p14:creationId xmlns:p14="http://schemas.microsoft.com/office/powerpoint/2010/main" val="4252107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Mark R. </a:t>
            </a:r>
            <a:r>
              <a:rPr lang="en-US" sz="1200" b="1" i="0" kern="1200" dirty="0" err="1" smtClean="0">
                <a:solidFill>
                  <a:schemeClr val="tx1"/>
                </a:solidFill>
                <a:effectLst/>
                <a:latin typeface="+mn-lt"/>
                <a:ea typeface="+mn-ea"/>
                <a:cs typeface="+mn-cs"/>
              </a:rPr>
              <a:t>Widmar</a:t>
            </a:r>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Chief Financial Officer</a:t>
            </a:r>
            <a:br>
              <a:rPr lang="en-US" sz="1200" b="0" i="1"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Mark R. </a:t>
            </a:r>
            <a:r>
              <a:rPr lang="en-US" sz="1200" b="0" i="0" kern="1200" dirty="0" err="1" smtClean="0">
                <a:solidFill>
                  <a:schemeClr val="tx1"/>
                </a:solidFill>
                <a:effectLst/>
                <a:latin typeface="+mn-lt"/>
                <a:ea typeface="+mn-ea"/>
                <a:cs typeface="+mn-cs"/>
              </a:rPr>
              <a:t>Widmar</a:t>
            </a:r>
            <a:r>
              <a:rPr lang="en-US" sz="1200" b="0" i="0" kern="1200" dirty="0" smtClean="0">
                <a:solidFill>
                  <a:schemeClr val="tx1"/>
                </a:solidFill>
                <a:effectLst/>
                <a:latin typeface="+mn-lt"/>
                <a:ea typeface="+mn-ea"/>
                <a:cs typeface="+mn-cs"/>
              </a:rPr>
              <a:t> joined First Solar in April 2011 as Chief Financial Officer and served as First </a:t>
            </a:r>
            <a:r>
              <a:rPr lang="en-US" sz="1200" b="0" i="0" kern="1200" dirty="0" err="1" smtClean="0">
                <a:solidFill>
                  <a:schemeClr val="tx1"/>
                </a:solidFill>
                <a:effectLst/>
                <a:latin typeface="+mn-lt"/>
                <a:ea typeface="+mn-ea"/>
                <a:cs typeface="+mn-cs"/>
              </a:rPr>
              <a:t>Solar’s</a:t>
            </a:r>
            <a:r>
              <a:rPr lang="en-US" sz="1200" b="0" i="0" kern="1200" dirty="0" smtClean="0">
                <a:solidFill>
                  <a:schemeClr val="tx1"/>
                </a:solidFill>
                <a:effectLst/>
                <a:latin typeface="+mn-lt"/>
                <a:ea typeface="+mn-ea"/>
                <a:cs typeface="+mn-cs"/>
              </a:rPr>
              <a:t> Chief Accounting Officer from February 2012 through June 2015. Mr. </a:t>
            </a:r>
            <a:r>
              <a:rPr lang="en-US" sz="1200" b="0" i="0" kern="1200" dirty="0" err="1" smtClean="0">
                <a:solidFill>
                  <a:schemeClr val="tx1"/>
                </a:solidFill>
                <a:effectLst/>
                <a:latin typeface="+mn-lt"/>
                <a:ea typeface="+mn-ea"/>
                <a:cs typeface="+mn-cs"/>
              </a:rPr>
              <a:t>Widmar</a:t>
            </a:r>
            <a:r>
              <a:rPr lang="en-US" sz="1200" b="0" i="0" kern="1200" dirty="0" smtClean="0">
                <a:solidFill>
                  <a:schemeClr val="tx1"/>
                </a:solidFill>
                <a:effectLst/>
                <a:latin typeface="+mn-lt"/>
                <a:ea typeface="+mn-ea"/>
                <a:cs typeface="+mn-cs"/>
              </a:rPr>
              <a:t> also serves as CFO and as a director on the board of 8point3 Energy Partners LP, the joint </a:t>
            </a:r>
            <a:r>
              <a:rPr lang="en-US" sz="1200" b="0" i="0" kern="1200" dirty="0" err="1" smtClean="0">
                <a:solidFill>
                  <a:schemeClr val="tx1"/>
                </a:solidFill>
                <a:effectLst/>
                <a:latin typeface="+mn-lt"/>
                <a:ea typeface="+mn-ea"/>
                <a:cs typeface="+mn-cs"/>
              </a:rPr>
              <a:t>yieldco</a:t>
            </a:r>
            <a:r>
              <a:rPr lang="en-US" sz="1200" b="0" i="0" kern="1200" dirty="0" smtClean="0">
                <a:solidFill>
                  <a:schemeClr val="tx1"/>
                </a:solidFill>
                <a:effectLst/>
                <a:latin typeface="+mn-lt"/>
                <a:ea typeface="+mn-ea"/>
                <a:cs typeface="+mn-cs"/>
              </a:rPr>
              <a:t> formed by First Solar and </a:t>
            </a:r>
            <a:r>
              <a:rPr lang="en-US" sz="1200" b="0" i="0" kern="1200" dirty="0" err="1" smtClean="0">
                <a:solidFill>
                  <a:schemeClr val="tx1"/>
                </a:solidFill>
                <a:effectLst/>
                <a:latin typeface="+mn-lt"/>
                <a:ea typeface="+mn-ea"/>
                <a:cs typeface="+mn-cs"/>
              </a:rPr>
              <a:t>SunPower</a:t>
            </a:r>
            <a:r>
              <a:rPr lang="en-US" sz="1200" b="0" i="0" kern="1200" dirty="0" smtClean="0">
                <a:solidFill>
                  <a:schemeClr val="tx1"/>
                </a:solidFill>
                <a:effectLst/>
                <a:latin typeface="+mn-lt"/>
                <a:ea typeface="+mn-ea"/>
                <a:cs typeface="+mn-cs"/>
              </a:rPr>
              <a:t> Corporation in 2015 to own and operate a portfolio of selected solar generation assets. Prior to joining First Solar, Mr. </a:t>
            </a:r>
            <a:r>
              <a:rPr lang="en-US" sz="1200" b="0" i="0" kern="1200" dirty="0" err="1" smtClean="0">
                <a:solidFill>
                  <a:schemeClr val="tx1"/>
                </a:solidFill>
                <a:effectLst/>
                <a:latin typeface="+mn-lt"/>
                <a:ea typeface="+mn-ea"/>
                <a:cs typeface="+mn-cs"/>
              </a:rPr>
              <a:t>Widmar</a:t>
            </a:r>
            <a:r>
              <a:rPr lang="en-US" sz="1200" b="0" i="0" kern="1200" dirty="0" smtClean="0">
                <a:solidFill>
                  <a:schemeClr val="tx1"/>
                </a:solidFill>
                <a:effectLst/>
                <a:latin typeface="+mn-lt"/>
                <a:ea typeface="+mn-ea"/>
                <a:cs typeface="+mn-cs"/>
              </a:rPr>
              <a:t> served as Chief Financial Officer of </a:t>
            </a:r>
            <a:r>
              <a:rPr lang="en-US" sz="1200" b="0" i="0" kern="1200" dirty="0" err="1" smtClean="0">
                <a:solidFill>
                  <a:schemeClr val="tx1"/>
                </a:solidFill>
                <a:effectLst/>
                <a:latin typeface="+mn-lt"/>
                <a:ea typeface="+mn-ea"/>
                <a:cs typeface="+mn-cs"/>
              </a:rPr>
              <a:t>GrafTech</a:t>
            </a:r>
            <a:r>
              <a:rPr lang="en-US" sz="1200" b="0" i="0" kern="1200" dirty="0" smtClean="0">
                <a:solidFill>
                  <a:schemeClr val="tx1"/>
                </a:solidFill>
                <a:effectLst/>
                <a:latin typeface="+mn-lt"/>
                <a:ea typeface="+mn-ea"/>
                <a:cs typeface="+mn-cs"/>
              </a:rPr>
              <a:t> International Ltd., a leading global manufacturer of advanced carbon and graphite materials, from May 2006 through March 2011, as well as President, Engineered Solutions from January 2011 through March 2011. Prior to joining </a:t>
            </a:r>
            <a:r>
              <a:rPr lang="en-US" sz="1200" b="0" i="0" kern="1200" dirty="0" err="1" smtClean="0">
                <a:solidFill>
                  <a:schemeClr val="tx1"/>
                </a:solidFill>
                <a:effectLst/>
                <a:latin typeface="+mn-lt"/>
                <a:ea typeface="+mn-ea"/>
                <a:cs typeface="+mn-cs"/>
              </a:rPr>
              <a:t>GrafTech</a:t>
            </a:r>
            <a:r>
              <a:rPr lang="en-US" sz="1200" b="0" i="0" kern="1200" dirty="0" smtClean="0">
                <a:solidFill>
                  <a:schemeClr val="tx1"/>
                </a:solidFill>
                <a:effectLst/>
                <a:latin typeface="+mn-lt"/>
                <a:ea typeface="+mn-ea"/>
                <a:cs typeface="+mn-cs"/>
              </a:rPr>
              <a:t>, Mr. </a:t>
            </a:r>
            <a:r>
              <a:rPr lang="en-US" sz="1200" b="0" i="0" kern="1200" dirty="0" err="1" smtClean="0">
                <a:solidFill>
                  <a:schemeClr val="tx1"/>
                </a:solidFill>
                <a:effectLst/>
                <a:latin typeface="+mn-lt"/>
                <a:ea typeface="+mn-ea"/>
                <a:cs typeface="+mn-cs"/>
              </a:rPr>
              <a:t>Widmar</a:t>
            </a:r>
            <a:r>
              <a:rPr lang="en-US" sz="1200" b="0" i="0" kern="1200" dirty="0" smtClean="0">
                <a:solidFill>
                  <a:schemeClr val="tx1"/>
                </a:solidFill>
                <a:effectLst/>
                <a:latin typeface="+mn-lt"/>
                <a:ea typeface="+mn-ea"/>
                <a:cs typeface="+mn-cs"/>
              </a:rPr>
              <a:t> served as Corporate Controller of NCR Inc. from 2005 to 2006, and was a Business Unit Chief Financial Officer for NCR from November 2002 to his appointment as Controller. He also served as a Division Controller at Dell, Inc. from August 2000 to November 2002 prior to joining NCR. Mr. </a:t>
            </a:r>
            <a:r>
              <a:rPr lang="en-US" sz="1200" b="0" i="0" kern="1200" dirty="0" err="1" smtClean="0">
                <a:solidFill>
                  <a:schemeClr val="tx1"/>
                </a:solidFill>
                <a:effectLst/>
                <a:latin typeface="+mn-lt"/>
                <a:ea typeface="+mn-ea"/>
                <a:cs typeface="+mn-cs"/>
              </a:rPr>
              <a:t>Widmar</a:t>
            </a:r>
            <a:r>
              <a:rPr lang="en-US" sz="1200" b="0" i="0" kern="1200" dirty="0" smtClean="0">
                <a:solidFill>
                  <a:schemeClr val="tx1"/>
                </a:solidFill>
                <a:effectLst/>
                <a:latin typeface="+mn-lt"/>
                <a:ea typeface="+mn-ea"/>
                <a:cs typeface="+mn-cs"/>
              </a:rPr>
              <a:t> also held various financial and managerial positions with Lucent Technologies Inc., Allied Signal, Inc., and Bristol Myers/Squibb, Inc. He began his career in 1987 as an accountant with Ernst &amp; Young. Mr. </a:t>
            </a:r>
            <a:r>
              <a:rPr lang="en-US" sz="1200" b="0" i="0" kern="1200" dirty="0" err="1" smtClean="0">
                <a:solidFill>
                  <a:schemeClr val="tx1"/>
                </a:solidFill>
                <a:effectLst/>
                <a:latin typeface="+mn-lt"/>
                <a:ea typeface="+mn-ea"/>
                <a:cs typeface="+mn-cs"/>
              </a:rPr>
              <a:t>Widmar</a:t>
            </a:r>
            <a:r>
              <a:rPr lang="en-US" sz="1200" b="0" i="0" kern="1200" dirty="0" smtClean="0">
                <a:solidFill>
                  <a:schemeClr val="tx1"/>
                </a:solidFill>
                <a:effectLst/>
                <a:latin typeface="+mn-lt"/>
                <a:ea typeface="+mn-ea"/>
                <a:cs typeface="+mn-cs"/>
              </a:rPr>
              <a:t> holds a Bachelor of Science in Business Accounting and a Masters of Business Administration from Indiana University.</a:t>
            </a:r>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128</a:t>
            </a:fld>
            <a:endParaRPr lang="en-US"/>
          </a:p>
        </p:txBody>
      </p:sp>
    </p:spTree>
    <p:extLst>
      <p:ext uri="{BB962C8B-B14F-4D97-AF65-F5344CB8AC3E}">
        <p14:creationId xmlns:p14="http://schemas.microsoft.com/office/powerpoint/2010/main" val="3724026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George </a:t>
            </a:r>
            <a:r>
              <a:rPr lang="en-US" sz="1200" b="0" i="0" kern="1200" dirty="0" err="1" smtClean="0">
                <a:solidFill>
                  <a:schemeClr val="tx1"/>
                </a:solidFill>
                <a:effectLst/>
                <a:latin typeface="+mn-lt"/>
                <a:ea typeface="+mn-ea"/>
                <a:cs typeface="+mn-cs"/>
              </a:rPr>
              <a:t>Antoun</a:t>
            </a:r>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President, U.S.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Georges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was appointed President, U.S. in July 2015.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has leadership responsibility for the identification, development, and execution of all projects in the United States. Prior to this appointment,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served as Chief Operating Officer since joining First Solar in July 2012.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has over 20 years of operational and technical experience, including leadership positions at several global technology companies. Prior to joining First Solar,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served as Venture Partner at Technology Crossover Ventures (“TCV”), a private equity and venture firm that he joined in July 2011. Prior to joining TCV,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was the Head of Product Area IP &amp; Broadband Networks for Ericsson, based in San Jose, California.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joined Ericsson in 2007, when Ericsson acquired </a:t>
            </a:r>
            <a:r>
              <a:rPr lang="en-US" sz="1200" b="0" i="0" kern="1200" dirty="0" err="1" smtClean="0">
                <a:solidFill>
                  <a:schemeClr val="tx1"/>
                </a:solidFill>
                <a:effectLst/>
                <a:latin typeface="+mn-lt"/>
                <a:ea typeface="+mn-ea"/>
                <a:cs typeface="+mn-cs"/>
              </a:rPr>
              <a:t>Redback</a:t>
            </a:r>
            <a:r>
              <a:rPr lang="en-US" sz="1200" b="0" i="0" kern="1200" dirty="0" smtClean="0">
                <a:solidFill>
                  <a:schemeClr val="tx1"/>
                </a:solidFill>
                <a:effectLst/>
                <a:latin typeface="+mn-lt"/>
                <a:ea typeface="+mn-ea"/>
                <a:cs typeface="+mn-cs"/>
              </a:rPr>
              <a:t> Networks, a telecommunications equipment company, where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served as the Senior Vice President of World Wide Sales &amp; Operations. After the acquisition,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was promoted to Chief Executive Officer of the </a:t>
            </a:r>
            <a:r>
              <a:rPr lang="en-US" sz="1200" b="0" i="0" kern="1200" dirty="0" err="1" smtClean="0">
                <a:solidFill>
                  <a:schemeClr val="tx1"/>
                </a:solidFill>
                <a:effectLst/>
                <a:latin typeface="+mn-lt"/>
                <a:ea typeface="+mn-ea"/>
                <a:cs typeface="+mn-cs"/>
              </a:rPr>
              <a:t>Redback</a:t>
            </a:r>
            <a:r>
              <a:rPr lang="en-US" sz="1200" b="0" i="0" kern="1200" dirty="0" smtClean="0">
                <a:solidFill>
                  <a:schemeClr val="tx1"/>
                </a:solidFill>
                <a:effectLst/>
                <a:latin typeface="+mn-lt"/>
                <a:ea typeface="+mn-ea"/>
                <a:cs typeface="+mn-cs"/>
              </a:rPr>
              <a:t> Networks subsidiary. Prior to </a:t>
            </a:r>
            <a:r>
              <a:rPr lang="en-US" sz="1200" b="0" i="0" kern="1200" dirty="0" err="1" smtClean="0">
                <a:solidFill>
                  <a:schemeClr val="tx1"/>
                </a:solidFill>
                <a:effectLst/>
                <a:latin typeface="+mn-lt"/>
                <a:ea typeface="+mn-ea"/>
                <a:cs typeface="+mn-cs"/>
              </a:rPr>
              <a:t>Redback</a:t>
            </a:r>
            <a:r>
              <a:rPr lang="en-US" sz="1200" b="0" i="0" kern="1200" dirty="0" smtClean="0">
                <a:solidFill>
                  <a:schemeClr val="tx1"/>
                </a:solidFill>
                <a:effectLst/>
                <a:latin typeface="+mn-lt"/>
                <a:ea typeface="+mn-ea"/>
                <a:cs typeface="+mn-cs"/>
              </a:rPr>
              <a:t> Networks,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spent five years at Cisco Systems, where he served as Vice President of Worldwide Systems Engineering and Field Marketing, Vice President of Worldwide Optical Operations, and Vice President of Carrier Sales. He has also held senior management positions at </a:t>
            </a:r>
            <a:r>
              <a:rPr lang="en-US" sz="1200" b="0" i="0" kern="1200" dirty="0" err="1" smtClean="0">
                <a:solidFill>
                  <a:schemeClr val="tx1"/>
                </a:solidFill>
                <a:effectLst/>
                <a:latin typeface="+mn-lt"/>
                <a:ea typeface="+mn-ea"/>
                <a:cs typeface="+mn-cs"/>
              </a:rPr>
              <a:t>Newbridge</a:t>
            </a:r>
            <a:r>
              <a:rPr lang="en-US" sz="1200" b="0" i="0" kern="1200" dirty="0" smtClean="0">
                <a:solidFill>
                  <a:schemeClr val="tx1"/>
                </a:solidFill>
                <a:effectLst/>
                <a:latin typeface="+mn-lt"/>
                <a:ea typeface="+mn-ea"/>
                <a:cs typeface="+mn-cs"/>
              </a:rPr>
              <a:t> Networks, a data and voice networking company, and Nynex (now Verizon Communications), where he was part of its Science and Technology Division.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is a member of the board of directors of Ruckus Wireless, Inc. and Violin Memory, Inc., both publicly-traded companies. Mr. </a:t>
            </a:r>
            <a:r>
              <a:rPr lang="en-US" sz="1200" b="0" i="0" kern="1200" dirty="0" err="1" smtClean="0">
                <a:solidFill>
                  <a:schemeClr val="tx1"/>
                </a:solidFill>
                <a:effectLst/>
                <a:latin typeface="+mn-lt"/>
                <a:ea typeface="+mn-ea"/>
                <a:cs typeface="+mn-cs"/>
              </a:rPr>
              <a:t>Antoun</a:t>
            </a:r>
            <a:r>
              <a:rPr lang="en-US" sz="1200" b="0" i="0" kern="1200" dirty="0" smtClean="0">
                <a:solidFill>
                  <a:schemeClr val="tx1"/>
                </a:solidFill>
                <a:effectLst/>
                <a:latin typeface="+mn-lt"/>
                <a:ea typeface="+mn-ea"/>
                <a:cs typeface="+mn-cs"/>
              </a:rPr>
              <a:t> earned a Bachelor of Science degree in Engineering from the University of Louisiana at Lafayette and a Master’s degree in Information Systems Engineering from NYU Poly.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129</a:t>
            </a:fld>
            <a:endParaRPr lang="en-US"/>
          </a:p>
        </p:txBody>
      </p:sp>
    </p:spTree>
    <p:extLst>
      <p:ext uri="{BB962C8B-B14F-4D97-AF65-F5344CB8AC3E}">
        <p14:creationId xmlns:p14="http://schemas.microsoft.com/office/powerpoint/2010/main" val="281669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Joseph G. </a:t>
            </a:r>
            <a:r>
              <a:rPr lang="en-US" sz="1200" b="0" i="0" kern="1200" dirty="0" err="1" smtClean="0">
                <a:solidFill>
                  <a:schemeClr val="tx1"/>
                </a:solidFill>
                <a:effectLst/>
                <a:latin typeface="+mn-lt"/>
                <a:ea typeface="+mn-ea"/>
                <a:cs typeface="+mn-cs"/>
              </a:rPr>
              <a:t>Kishkill</a:t>
            </a:r>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President, International</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Joseph G. </a:t>
            </a:r>
            <a:r>
              <a:rPr lang="en-US" sz="1200" b="0" i="0" kern="1200" dirty="0" err="1" smtClean="0">
                <a:solidFill>
                  <a:schemeClr val="tx1"/>
                </a:solidFill>
                <a:effectLst/>
                <a:latin typeface="+mn-lt"/>
                <a:ea typeface="+mn-ea"/>
                <a:cs typeface="+mn-cs"/>
              </a:rPr>
              <a:t>Kishkill</a:t>
            </a:r>
            <a:r>
              <a:rPr lang="en-US" sz="1200" b="0" i="0" kern="1200" dirty="0" smtClean="0">
                <a:solidFill>
                  <a:schemeClr val="tx1"/>
                </a:solidFill>
                <a:effectLst/>
                <a:latin typeface="+mn-lt"/>
                <a:ea typeface="+mn-ea"/>
                <a:cs typeface="+mn-cs"/>
              </a:rPr>
              <a:t> was appointed President, International, in July 2015. Mr. </a:t>
            </a:r>
            <a:r>
              <a:rPr lang="en-US" sz="1200" b="0" i="0" kern="1200" dirty="0" err="1" smtClean="0">
                <a:solidFill>
                  <a:schemeClr val="tx1"/>
                </a:solidFill>
                <a:effectLst/>
                <a:latin typeface="+mn-lt"/>
                <a:ea typeface="+mn-ea"/>
                <a:cs typeface="+mn-cs"/>
              </a:rPr>
              <a:t>Kishkill</a:t>
            </a:r>
            <a:r>
              <a:rPr lang="en-US" sz="1200" b="0" i="0" kern="1200" dirty="0" smtClean="0">
                <a:solidFill>
                  <a:schemeClr val="tx1"/>
                </a:solidFill>
                <a:effectLst/>
                <a:latin typeface="+mn-lt"/>
                <a:ea typeface="+mn-ea"/>
                <a:cs typeface="+mn-cs"/>
              </a:rPr>
              <a:t> has leadership responsibility for global business development, sales, and international public affairs, with a primary focus on sustainable growth in emerging markets. Mr. </a:t>
            </a:r>
            <a:r>
              <a:rPr lang="en-US" sz="1200" b="0" i="0" kern="1200" dirty="0" err="1" smtClean="0">
                <a:solidFill>
                  <a:schemeClr val="tx1"/>
                </a:solidFill>
                <a:effectLst/>
                <a:latin typeface="+mn-lt"/>
                <a:ea typeface="+mn-ea"/>
                <a:cs typeface="+mn-cs"/>
              </a:rPr>
              <a:t>Kishkill</a:t>
            </a:r>
            <a:r>
              <a:rPr lang="en-US" sz="1200" b="0" i="0" kern="1200" dirty="0" smtClean="0">
                <a:solidFill>
                  <a:schemeClr val="tx1"/>
                </a:solidFill>
                <a:effectLst/>
                <a:latin typeface="+mn-lt"/>
                <a:ea typeface="+mn-ea"/>
                <a:cs typeface="+mn-cs"/>
              </a:rPr>
              <a:t> joined First Solar in September 2013 as Chief Commercial Officer and is a proven leader in business development and growth in global markets, and thrives in an environment of cultural diversity. He also serves as a director on the board of 8point3 Energy Partners LP. Prior to joining First Solar, Mr. </a:t>
            </a:r>
            <a:r>
              <a:rPr lang="en-US" sz="1200" b="0" i="0" kern="1200" dirty="0" err="1" smtClean="0">
                <a:solidFill>
                  <a:schemeClr val="tx1"/>
                </a:solidFill>
                <a:effectLst/>
                <a:latin typeface="+mn-lt"/>
                <a:ea typeface="+mn-ea"/>
                <a:cs typeface="+mn-cs"/>
              </a:rPr>
              <a:t>Kishkill</a:t>
            </a:r>
            <a:r>
              <a:rPr lang="en-US" sz="1200" b="0" i="0" kern="1200" dirty="0" smtClean="0">
                <a:solidFill>
                  <a:schemeClr val="tx1"/>
                </a:solidFill>
                <a:effectLst/>
                <a:latin typeface="+mn-lt"/>
                <a:ea typeface="+mn-ea"/>
                <a:cs typeface="+mn-cs"/>
              </a:rPr>
              <a:t> was President, Eastern Hemisphere Operations, for </a:t>
            </a:r>
            <a:r>
              <a:rPr lang="en-US" sz="1200" b="0" i="0" kern="1200" dirty="0" err="1" smtClean="0">
                <a:solidFill>
                  <a:schemeClr val="tx1"/>
                </a:solidFill>
                <a:effectLst/>
                <a:latin typeface="+mn-lt"/>
                <a:ea typeface="+mn-ea"/>
                <a:cs typeface="+mn-cs"/>
              </a:rPr>
              <a:t>Exterran</a:t>
            </a:r>
            <a:r>
              <a:rPr lang="en-US" sz="1200" b="0" i="0" kern="1200" dirty="0" smtClean="0">
                <a:solidFill>
                  <a:schemeClr val="tx1"/>
                </a:solidFill>
                <a:effectLst/>
                <a:latin typeface="+mn-lt"/>
                <a:ea typeface="+mn-ea"/>
                <a:cs typeface="+mn-cs"/>
              </a:rPr>
              <a:t> Energy Solutions, LP and Senior Vice President of </a:t>
            </a:r>
            <a:r>
              <a:rPr lang="en-US" sz="1200" b="0" i="0" kern="1200" dirty="0" err="1" smtClean="0">
                <a:solidFill>
                  <a:schemeClr val="tx1"/>
                </a:solidFill>
                <a:effectLst/>
                <a:latin typeface="+mn-lt"/>
                <a:ea typeface="+mn-ea"/>
                <a:cs typeface="+mn-cs"/>
              </a:rPr>
              <a:t>Exterran</a:t>
            </a:r>
            <a:r>
              <a:rPr lang="en-US" sz="1200" b="0" i="0" kern="1200" dirty="0" smtClean="0">
                <a:solidFill>
                  <a:schemeClr val="tx1"/>
                </a:solidFill>
                <a:effectLst/>
                <a:latin typeface="+mn-lt"/>
                <a:ea typeface="+mn-ea"/>
                <a:cs typeface="+mn-cs"/>
              </a:rPr>
              <a:t> Holdings, Inc., a global provider of natural gas, petroleum, and water treatment production services. He previously led </a:t>
            </a:r>
            <a:r>
              <a:rPr lang="en-US" sz="1200" b="0" i="0" kern="1200" dirty="0" err="1" smtClean="0">
                <a:solidFill>
                  <a:schemeClr val="tx1"/>
                </a:solidFill>
                <a:effectLst/>
                <a:latin typeface="+mn-lt"/>
                <a:ea typeface="+mn-ea"/>
                <a:cs typeface="+mn-cs"/>
              </a:rPr>
              <a:t>Exterran’s</a:t>
            </a:r>
            <a:r>
              <a:rPr lang="en-US" sz="1200" b="0" i="0" kern="1200" dirty="0" smtClean="0">
                <a:solidFill>
                  <a:schemeClr val="tx1"/>
                </a:solidFill>
                <a:effectLst/>
                <a:latin typeface="+mn-lt"/>
                <a:ea typeface="+mn-ea"/>
                <a:cs typeface="+mn-cs"/>
              </a:rPr>
              <a:t> business in the Latin America region. Prior to joining </a:t>
            </a:r>
            <a:r>
              <a:rPr lang="en-US" sz="1200" b="0" i="0" kern="1200" dirty="0" err="1" smtClean="0">
                <a:solidFill>
                  <a:schemeClr val="tx1"/>
                </a:solidFill>
                <a:effectLst/>
                <a:latin typeface="+mn-lt"/>
                <a:ea typeface="+mn-ea"/>
                <a:cs typeface="+mn-cs"/>
              </a:rPr>
              <a:t>Exterran’s</a:t>
            </a:r>
            <a:r>
              <a:rPr lang="en-US" sz="1200" b="0" i="0" kern="1200" dirty="0" smtClean="0">
                <a:solidFill>
                  <a:schemeClr val="tx1"/>
                </a:solidFill>
                <a:effectLst/>
                <a:latin typeface="+mn-lt"/>
                <a:ea typeface="+mn-ea"/>
                <a:cs typeface="+mn-cs"/>
              </a:rPr>
              <a:t> predecessor company in 2002, Mr. </a:t>
            </a:r>
            <a:r>
              <a:rPr lang="en-US" sz="1200" b="0" i="0" kern="1200" dirty="0" err="1" smtClean="0">
                <a:solidFill>
                  <a:schemeClr val="tx1"/>
                </a:solidFill>
                <a:effectLst/>
                <a:latin typeface="+mn-lt"/>
                <a:ea typeface="+mn-ea"/>
                <a:cs typeface="+mn-cs"/>
              </a:rPr>
              <a:t>Kishkill</a:t>
            </a:r>
            <a:r>
              <a:rPr lang="en-US" sz="1200" b="0" i="0" kern="1200" dirty="0" smtClean="0">
                <a:solidFill>
                  <a:schemeClr val="tx1"/>
                </a:solidFill>
                <a:effectLst/>
                <a:latin typeface="+mn-lt"/>
                <a:ea typeface="+mn-ea"/>
                <a:cs typeface="+mn-cs"/>
              </a:rPr>
              <a:t> held positions of increasing responsibility with Enron Corporation from 1990 to 2001, advancing to Chief Executive Officer for South America. During his career, Mr. </a:t>
            </a:r>
            <a:r>
              <a:rPr lang="en-US" sz="1200" b="0" i="0" kern="1200" dirty="0" err="1" smtClean="0">
                <a:solidFill>
                  <a:schemeClr val="tx1"/>
                </a:solidFill>
                <a:effectLst/>
                <a:latin typeface="+mn-lt"/>
                <a:ea typeface="+mn-ea"/>
                <a:cs typeface="+mn-cs"/>
              </a:rPr>
              <a:t>Kishkill</a:t>
            </a:r>
            <a:r>
              <a:rPr lang="en-US" sz="1200" b="0" i="0" kern="1200" dirty="0" smtClean="0">
                <a:solidFill>
                  <a:schemeClr val="tx1"/>
                </a:solidFill>
                <a:effectLst/>
                <a:latin typeface="+mn-lt"/>
                <a:ea typeface="+mn-ea"/>
                <a:cs typeface="+mn-cs"/>
              </a:rPr>
              <a:t> has been based in Dubai, Brazil, and Argentina and has provided management services for energy projects and pipelines throughout South America. Mr. </a:t>
            </a:r>
            <a:r>
              <a:rPr lang="en-US" sz="1200" b="0" i="0" kern="1200" dirty="0" err="1" smtClean="0">
                <a:solidFill>
                  <a:schemeClr val="tx1"/>
                </a:solidFill>
                <a:effectLst/>
                <a:latin typeface="+mn-lt"/>
                <a:ea typeface="+mn-ea"/>
                <a:cs typeface="+mn-cs"/>
              </a:rPr>
              <a:t>Kishkill</a:t>
            </a:r>
            <a:r>
              <a:rPr lang="en-US" sz="1200" b="0" i="0" kern="1200" dirty="0" smtClean="0">
                <a:solidFill>
                  <a:schemeClr val="tx1"/>
                </a:solidFill>
                <a:effectLst/>
                <a:latin typeface="+mn-lt"/>
                <a:ea typeface="+mn-ea"/>
                <a:cs typeface="+mn-cs"/>
              </a:rPr>
              <a:t> holds a Master in Business Administration degree from the Harvard Graduate School of Business Administration and holds a Bachelor of Science degree in Electrical Engineering from Brown University.</a:t>
            </a:r>
          </a:p>
        </p:txBody>
      </p:sp>
      <p:sp>
        <p:nvSpPr>
          <p:cNvPr id="4" name="Slide Number Placeholder 3"/>
          <p:cNvSpPr>
            <a:spLocks noGrp="1"/>
          </p:cNvSpPr>
          <p:nvPr>
            <p:ph type="sldNum" sz="quarter" idx="10"/>
          </p:nvPr>
        </p:nvSpPr>
        <p:spPr/>
        <p:txBody>
          <a:bodyPr/>
          <a:lstStyle/>
          <a:p>
            <a:fld id="{42B3A8BD-9CE9-4537-B622-55A42B4BECB7}" type="slidenum">
              <a:rPr lang="en-US" smtClean="0"/>
              <a:t>130</a:t>
            </a:fld>
            <a:endParaRPr lang="en-US"/>
          </a:p>
        </p:txBody>
      </p:sp>
    </p:spTree>
    <p:extLst>
      <p:ext uri="{BB962C8B-B14F-4D97-AF65-F5344CB8AC3E}">
        <p14:creationId xmlns:p14="http://schemas.microsoft.com/office/powerpoint/2010/main" val="1656553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mn-lt"/>
                <a:ea typeface="+mn-ea"/>
                <a:cs typeface="+mn-cs"/>
              </a:rPr>
              <a:t>Michael J. Ahearn, </a:t>
            </a:r>
            <a:r>
              <a:rPr lang="en-US" sz="1200" b="0" i="1" kern="1200" dirty="0" smtClean="0">
                <a:solidFill>
                  <a:schemeClr val="tx1"/>
                </a:solidFill>
                <a:effectLst/>
                <a:latin typeface="+mn-lt"/>
                <a:ea typeface="+mn-ea"/>
                <a:cs typeface="+mn-cs"/>
              </a:rPr>
              <a:t>58</a:t>
            </a:r>
            <a:endParaRPr lang="en-US" sz="1200" b="1" i="0" kern="1200" dirty="0" smtClean="0">
              <a:solidFill>
                <a:schemeClr val="tx1"/>
              </a:solidFill>
              <a:effectLst/>
              <a:latin typeface="+mn-lt"/>
              <a:ea typeface="+mn-ea"/>
              <a:cs typeface="+mn-cs"/>
            </a:endParaRPr>
          </a:p>
          <a:p>
            <a:pPr fontAlgn="base"/>
            <a:r>
              <a:rPr lang="en-US" sz="1200" b="0" i="1" kern="1200" dirty="0" smtClean="0">
                <a:solidFill>
                  <a:schemeClr val="tx1"/>
                </a:solidFill>
                <a:effectLst/>
                <a:latin typeface="+mn-lt"/>
                <a:ea typeface="+mn-ea"/>
                <a:cs typeface="+mn-cs"/>
              </a:rPr>
              <a:t>Non-Executive Chairman, First Solar, Inc.</a:t>
            </a:r>
          </a:p>
          <a:p>
            <a:pPr fontAlgn="base"/>
            <a:r>
              <a:rPr lang="en-US" sz="1200" b="0" i="0" kern="1200" dirty="0" smtClean="0">
                <a:solidFill>
                  <a:schemeClr val="tx1"/>
                </a:solidFill>
                <a:effectLst/>
                <a:latin typeface="+mn-lt"/>
                <a:ea typeface="+mn-ea"/>
                <a:cs typeface="+mn-cs"/>
              </a:rPr>
              <a:t>Mr. Michael J. Ahearn is Co-Founder at True North Management Partners LLC, Chairman at First Solar, Inc., and an Advisor at Black Coral Capital LLC. He is on the Board of Directors at Cox Enterprises, Inc., The German Marshall Fund of United States, and Endeavor Global, Inc. He is also a Member of the Board of Trustees of Thunderbird School of Global Management, Member of the Global Advisory Board of Beijing Climate Policy Initiative, and Member of the Advisory Board at BDT Capital Partners. Prior to co-founding True North in February 2011, Mr. Ahearn co-founded First Solar in 1999. Previously, he was President of True North Partners LLC, Partner at Gallagher &amp; Kennedy, PA, and President at Equity Investment Corp. He also served on the board at Arizona Science Center, Arizona State University Research Park, Arizona Technology Enterprises LLC, and Homeward Bound.</a:t>
            </a:r>
          </a:p>
          <a:p>
            <a:pPr fontAlgn="base"/>
            <a:r>
              <a:rPr lang="en-US" sz="1200" b="0" i="0" kern="1200" dirty="0" smtClean="0">
                <a:solidFill>
                  <a:schemeClr val="tx1"/>
                </a:solidFill>
                <a:effectLst/>
                <a:latin typeface="+mn-lt"/>
                <a:ea typeface="+mn-ea"/>
                <a:cs typeface="+mn-cs"/>
              </a:rPr>
              <a:t>Mr. Ahearn holds B.S. and J.D. degrees from Arizona State University.</a:t>
            </a:r>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131</a:t>
            </a:fld>
            <a:endParaRPr lang="en-US"/>
          </a:p>
        </p:txBody>
      </p:sp>
    </p:spTree>
    <p:extLst>
      <p:ext uri="{BB962C8B-B14F-4D97-AF65-F5344CB8AC3E}">
        <p14:creationId xmlns:p14="http://schemas.microsoft.com/office/powerpoint/2010/main" val="1089398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First Solar</a:t>
            </a:r>
            <a:r>
              <a:rPr lang="en-US" sz="1200" b="0" i="0" kern="1200" baseline="0" dirty="0" smtClean="0">
                <a:solidFill>
                  <a:schemeClr val="tx1"/>
                </a:solidFill>
                <a:effectLst/>
                <a:latin typeface="+mn-lt"/>
                <a:ea typeface="+mn-ea"/>
                <a:cs typeface="+mn-cs"/>
              </a:rPr>
              <a:t> ‘series 4’, outperforms conventional crystalline </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krɪstə'laɪn</a:t>
            </a:r>
            <a:r>
              <a:rPr lang="en-US" sz="1200" b="0" i="0"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silicon solar modules with equal power rating. </a:t>
            </a:r>
            <a:r>
              <a:rPr lang="en-US" sz="1200" b="0" i="0" kern="1200" dirty="0" smtClean="0">
                <a:solidFill>
                  <a:schemeClr val="tx1"/>
                </a:solidFill>
                <a:effectLst/>
                <a:latin typeface="+mn-lt"/>
                <a:ea typeface="+mn-ea"/>
                <a:cs typeface="+mn-cs"/>
              </a:rPr>
              <a:t>The Series 4™ Modules are good in quality and long-term reliability and durability.</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135</a:t>
            </a:fld>
            <a:endParaRPr lang="en-US"/>
          </a:p>
        </p:txBody>
      </p:sp>
    </p:spTree>
    <p:extLst>
      <p:ext uri="{BB962C8B-B14F-4D97-AF65-F5344CB8AC3E}">
        <p14:creationId xmlns:p14="http://schemas.microsoft.com/office/powerpoint/2010/main" val="347648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First </a:t>
            </a:r>
            <a:r>
              <a:rPr lang="en-US" sz="1200" b="0" i="0" kern="1200" dirty="0" err="1" smtClean="0">
                <a:solidFill>
                  <a:schemeClr val="tx1"/>
                </a:solidFill>
                <a:effectLst/>
                <a:latin typeface="+mn-lt"/>
                <a:ea typeface="+mn-ea"/>
                <a:cs typeface="+mn-cs"/>
              </a:rPr>
              <a:t>Solar’s</a:t>
            </a:r>
            <a:r>
              <a:rPr lang="en-US" sz="1200" b="0" i="0" kern="1200" dirty="0" smtClean="0">
                <a:solidFill>
                  <a:schemeClr val="tx1"/>
                </a:solidFill>
                <a:effectLst/>
                <a:latin typeface="+mn-lt"/>
                <a:ea typeface="+mn-ea"/>
                <a:cs typeface="+mn-cs"/>
              </a:rPr>
              <a:t> plant control system receives real-time data from the plant ‘Supervisory Control and Data Acquisition (SCADA) system’ and analyzes the performance of each inverter</a:t>
            </a:r>
            <a:r>
              <a:rPr lang="en-US" b="1" dirty="0" smtClean="0">
                <a:effectLst/>
              </a:rPr>
              <a:t>[</a:t>
            </a:r>
            <a:r>
              <a:rPr lang="en-US" b="1" dirty="0" err="1" smtClean="0">
                <a:effectLst/>
              </a:rPr>
              <a:t>ɪn'vɜːtə</a:t>
            </a:r>
            <a:r>
              <a:rPr lang="en-US" b="1" dirty="0" smtClean="0">
                <a:effectLst/>
              </a:rPr>
              <a:t>]</a:t>
            </a:r>
            <a:r>
              <a:rPr lang="en-US" sz="1200" b="0" i="0" kern="1200" dirty="0" smtClean="0">
                <a:solidFill>
                  <a:schemeClr val="tx1"/>
                </a:solidFill>
                <a:effectLst/>
                <a:latin typeface="+mn-lt"/>
                <a:ea typeface="+mn-ea"/>
                <a:cs typeface="+mn-cs"/>
              </a:rPr>
              <a:t> . </a:t>
            </a:r>
          </a:p>
          <a:p>
            <a:r>
              <a:rPr lang="en-US" sz="1200" b="0" i="0" kern="1200" dirty="0" smtClean="0">
                <a:solidFill>
                  <a:schemeClr val="tx1"/>
                </a:solidFill>
                <a:effectLst/>
                <a:latin typeface="+mn-lt"/>
                <a:ea typeface="+mn-ea"/>
                <a:cs typeface="+mn-cs"/>
              </a:rPr>
              <a:t>It checks the ‘grid requirements’ and ‘set points’ by [‘the grid operator’ or ‘remote operations center’ ]and sends individual instructions to each inverter</a:t>
            </a:r>
            <a:r>
              <a:rPr lang="en-US" b="1" dirty="0" smtClean="0">
                <a:effectLst/>
              </a:rPr>
              <a:t>[</a:t>
            </a:r>
            <a:r>
              <a:rPr lang="en-US" b="1" dirty="0" err="1" smtClean="0">
                <a:effectLst/>
              </a:rPr>
              <a:t>ɪn'vɜːtə</a:t>
            </a:r>
            <a:r>
              <a:rPr lang="en-US" b="1" dirty="0" smtClean="0">
                <a:effectLst/>
              </a:rPr>
              <a:t>]</a:t>
            </a:r>
            <a:r>
              <a:rPr lang="en-US" sz="1200" b="0" i="0" kern="1200" dirty="0" smtClean="0">
                <a:solidFill>
                  <a:schemeClr val="tx1"/>
                </a:solidFill>
                <a:effectLst/>
                <a:latin typeface="+mn-lt"/>
                <a:ea typeface="+mn-ea"/>
                <a:cs typeface="+mn-cs"/>
              </a:rPr>
              <a:t> ten times per second based on its location within the plant, losses, and historical data to ensure the plant stay to its voltage, frequency, and power output requirements.</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A large utility-scale PV plant can be composed of hundreds of inverters, each one being managed by the control system and receiving individual instructions every 100 milliseconds.</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B3A8BD-9CE9-4537-B622-55A42B4BECB7}" type="slidenum">
              <a:rPr lang="en-US" smtClean="0"/>
              <a:t>136</a:t>
            </a:fld>
            <a:endParaRPr lang="en-US"/>
          </a:p>
        </p:txBody>
      </p:sp>
    </p:spTree>
    <p:extLst>
      <p:ext uri="{BB962C8B-B14F-4D97-AF65-F5344CB8AC3E}">
        <p14:creationId xmlns:p14="http://schemas.microsoft.com/office/powerpoint/2010/main" val="674570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First </a:t>
            </a:r>
            <a:r>
              <a:rPr lang="en-US" sz="1200" b="0" i="0" kern="1200" dirty="0" err="1" smtClean="0">
                <a:solidFill>
                  <a:schemeClr val="tx1"/>
                </a:solidFill>
                <a:effectLst/>
                <a:latin typeface="+mn-lt"/>
                <a:ea typeface="+mn-ea"/>
                <a:cs typeface="+mn-cs"/>
              </a:rPr>
              <a:t>Solar’s</a:t>
            </a:r>
            <a:r>
              <a:rPr lang="en-US" sz="1200" b="0" i="0" kern="1200" dirty="0" smtClean="0">
                <a:solidFill>
                  <a:schemeClr val="tx1"/>
                </a:solidFill>
                <a:effectLst/>
                <a:latin typeface="+mn-lt"/>
                <a:ea typeface="+mn-ea"/>
                <a:cs typeface="+mn-cs"/>
              </a:rPr>
              <a:t> plant control system can actually reduce the impact of cloud passage and increase overall energy yield.</a:t>
            </a:r>
            <a:endParaRPr lang="en-US" dirty="0" smtClean="0"/>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137</a:t>
            </a:fld>
            <a:endParaRPr lang="en-US"/>
          </a:p>
        </p:txBody>
      </p:sp>
    </p:spTree>
    <p:extLst>
      <p:ext uri="{BB962C8B-B14F-4D97-AF65-F5344CB8AC3E}">
        <p14:creationId xmlns:p14="http://schemas.microsoft.com/office/powerpoint/2010/main" val="3547391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Tracker systems follow the sun throughout the day to maximize energy output</a:t>
            </a:r>
            <a:r>
              <a:rPr lang="en-US" sz="1200" b="0" i="0" kern="1200" dirty="0" smtClean="0">
                <a:solidFill>
                  <a:schemeClr val="tx1"/>
                </a:solidFill>
                <a:effectLst/>
                <a:latin typeface="+mn-lt"/>
                <a:ea typeface="+mn-ea"/>
                <a:cs typeface="+mn-cs"/>
              </a:rPr>
              <a:t>. The First Solar Tracker is a proven single-axis tracking technology that has been designed to integrate with First Solar modules and reduce system costs. The First Solar Tracker generates up to 25% more energy than fixed mounting systems .</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138</a:t>
            </a:fld>
            <a:endParaRPr lang="en-US"/>
          </a:p>
        </p:txBody>
      </p:sp>
    </p:spTree>
    <p:extLst>
      <p:ext uri="{BB962C8B-B14F-4D97-AF65-F5344CB8AC3E}">
        <p14:creationId xmlns:p14="http://schemas.microsoft.com/office/powerpoint/2010/main" val="257272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stock</a:t>
            </a:r>
            <a:r>
              <a:rPr lang="en-US" baseline="0" dirty="0" smtClean="0"/>
              <a:t> price is about $70 per share, and market cap is about 7 billion, the P/E ratio is 13.2 . First Solar has no dividends.</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114</a:t>
            </a:fld>
            <a:endParaRPr lang="en-US"/>
          </a:p>
        </p:txBody>
      </p:sp>
    </p:spTree>
    <p:extLst>
      <p:ext uri="{BB962C8B-B14F-4D97-AF65-F5344CB8AC3E}">
        <p14:creationId xmlns:p14="http://schemas.microsoft.com/office/powerpoint/2010/main" val="1231858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First Solar has made improvements to construction processes in order to increase installation speed, reduce labor costs and environmental impact, and maximize energy output over the life of the plant.</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139</a:t>
            </a:fld>
            <a:endParaRPr lang="en-US"/>
          </a:p>
        </p:txBody>
      </p:sp>
    </p:spTree>
    <p:extLst>
      <p:ext uri="{BB962C8B-B14F-4D97-AF65-F5344CB8AC3E}">
        <p14:creationId xmlns:p14="http://schemas.microsoft.com/office/powerpoint/2010/main" val="4191086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fixed-tilt</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tɪlt</a:t>
            </a:r>
            <a:r>
              <a:rPr lang="en-US" sz="1200" b="0" i="0" kern="1200" dirty="0" smtClean="0">
                <a:solidFill>
                  <a:schemeClr val="tx1"/>
                </a:solidFill>
                <a:effectLst/>
                <a:latin typeface="+mn-lt"/>
                <a:ea typeface="+mn-ea"/>
                <a:cs typeface="+mn-cs"/>
              </a:rPr>
              <a:t>]</a:t>
            </a:r>
            <a:r>
              <a:rPr lang="en-US" dirty="0" smtClean="0"/>
              <a:t> installation process</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140</a:t>
            </a:fld>
            <a:endParaRPr lang="en-US"/>
          </a:p>
        </p:txBody>
      </p:sp>
    </p:spTree>
    <p:extLst>
      <p:ext uri="{BB962C8B-B14F-4D97-AF65-F5344CB8AC3E}">
        <p14:creationId xmlns:p14="http://schemas.microsoft.com/office/powerpoint/2010/main" val="2037170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Fixed-tilt mounting system,</a:t>
            </a:r>
            <a:r>
              <a:rPr lang="en-US" baseline="0" dirty="0" smtClean="0"/>
              <a:t> can provide low cost of products and lower cost of labor.</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141</a:t>
            </a:fld>
            <a:endParaRPr lang="en-US"/>
          </a:p>
        </p:txBody>
      </p:sp>
    </p:spTree>
    <p:extLst>
      <p:ext uri="{BB962C8B-B14F-4D97-AF65-F5344CB8AC3E}">
        <p14:creationId xmlns:p14="http://schemas.microsoft.com/office/powerpoint/2010/main" val="1153436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Site Preparation and Environmental Mitigation</a:t>
            </a:r>
          </a:p>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site preparation processes can minimize land disturbance. </a:t>
            </a:r>
          </a:p>
          <a:p>
            <a:r>
              <a:rPr lang="en-US" sz="1200" b="0" i="0" kern="1200" dirty="0" smtClean="0">
                <a:solidFill>
                  <a:schemeClr val="tx1"/>
                </a:solidFill>
                <a:effectLst/>
                <a:latin typeface="+mn-lt"/>
                <a:ea typeface="+mn-ea"/>
                <a:cs typeface="+mn-cs"/>
              </a:rPr>
              <a:t>And the disk-and-roll technique, which contours the land without changing the macro-level topo-</a:t>
            </a:r>
            <a:r>
              <a:rPr lang="en-US" sz="1200" b="0" i="0" kern="1200" dirty="0" err="1" smtClean="0">
                <a:solidFill>
                  <a:schemeClr val="tx1"/>
                </a:solidFill>
                <a:effectLst/>
                <a:latin typeface="+mn-lt"/>
                <a:ea typeface="+mn-ea"/>
                <a:cs typeface="+mn-cs"/>
              </a:rPr>
              <a:t>graphy</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tə'pɒgrəfɪ</a:t>
            </a:r>
            <a:r>
              <a:rPr lang="en-US" sz="1200" b="0" i="0" kern="1200" dirty="0" smtClean="0">
                <a:solidFill>
                  <a:schemeClr val="tx1"/>
                </a:solidFill>
                <a:effectLst/>
                <a:latin typeface="+mn-lt"/>
                <a:ea typeface="+mn-ea"/>
                <a:cs typeface="+mn-cs"/>
              </a:rPr>
              <a:t>] and existing drainage['</a:t>
            </a:r>
            <a:r>
              <a:rPr lang="en-US" sz="1200" b="0" i="0" kern="1200" dirty="0" err="1" smtClean="0">
                <a:solidFill>
                  <a:schemeClr val="tx1"/>
                </a:solidFill>
                <a:effectLst/>
                <a:latin typeface="+mn-lt"/>
                <a:ea typeface="+mn-ea"/>
                <a:cs typeface="+mn-cs"/>
              </a:rPr>
              <a:t>dreɪ-nɪ-dʒ</a:t>
            </a:r>
            <a:r>
              <a:rPr lang="en-US" sz="1200" b="0" i="0" kern="1200" dirty="0" smtClean="0">
                <a:solidFill>
                  <a:schemeClr val="tx1"/>
                </a:solidFill>
                <a:effectLst/>
                <a:latin typeface="+mn-lt"/>
                <a:ea typeface="+mn-ea"/>
                <a:cs typeface="+mn-cs"/>
              </a:rPr>
              <a:t>] patterns in order to minimize impact, </a:t>
            </a:r>
          </a:p>
          <a:p>
            <a:r>
              <a:rPr lang="en-US" sz="1200" b="0" i="0" kern="1200" dirty="0" smtClean="0">
                <a:solidFill>
                  <a:schemeClr val="tx1"/>
                </a:solidFill>
                <a:effectLst/>
                <a:latin typeface="+mn-lt"/>
                <a:ea typeface="+mn-ea"/>
                <a:cs typeface="+mn-cs"/>
              </a:rPr>
              <a:t>resulting in less earth movement, air emissions, and water use during construction.</a:t>
            </a:r>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142</a:t>
            </a:fld>
            <a:endParaRPr lang="en-US"/>
          </a:p>
        </p:txBody>
      </p:sp>
    </p:spTree>
    <p:extLst>
      <p:ext uri="{BB962C8B-B14F-4D97-AF65-F5344CB8AC3E}">
        <p14:creationId xmlns:p14="http://schemas.microsoft.com/office/powerpoint/2010/main" val="623697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First </a:t>
            </a:r>
            <a:r>
              <a:rPr lang="en-US" sz="1200" b="0" i="0" kern="1200" dirty="0" err="1" smtClean="0">
                <a:solidFill>
                  <a:schemeClr val="tx1"/>
                </a:solidFill>
                <a:effectLst/>
                <a:latin typeface="+mn-lt"/>
                <a:ea typeface="+mn-ea"/>
                <a:cs typeface="+mn-cs"/>
              </a:rPr>
              <a:t>Solar’s</a:t>
            </a:r>
            <a:r>
              <a:rPr lang="en-US" sz="1200" b="0" i="0" kern="1200" dirty="0" smtClean="0">
                <a:solidFill>
                  <a:schemeClr val="tx1"/>
                </a:solidFill>
                <a:effectLst/>
                <a:latin typeface="+mn-lt"/>
                <a:ea typeface="+mn-ea"/>
                <a:cs typeface="+mn-cs"/>
              </a:rPr>
              <a:t> long-standing leadership in PV lifecycle management and recycling program.</a:t>
            </a:r>
          </a:p>
          <a:p>
            <a:r>
              <a:rPr lang="en-US" sz="1200" b="0" i="0" kern="1200" dirty="0" smtClean="0">
                <a:solidFill>
                  <a:schemeClr val="tx1"/>
                </a:solidFill>
                <a:effectLst/>
                <a:latin typeface="+mn-lt"/>
                <a:ea typeface="+mn-ea"/>
                <a:cs typeface="+mn-cs"/>
              </a:rPr>
              <a:t>High volume recycling as more modules reach the end of their 25+ year life. </a:t>
            </a:r>
          </a:p>
          <a:p>
            <a:r>
              <a:rPr lang="en-US" sz="1200" b="0" i="0" kern="1200" dirty="0" smtClean="0">
                <a:solidFill>
                  <a:schemeClr val="tx1"/>
                </a:solidFill>
                <a:effectLst/>
                <a:latin typeface="+mn-lt"/>
                <a:ea typeface="+mn-ea"/>
                <a:cs typeface="+mn-cs"/>
              </a:rPr>
              <a:t>Experience in recycling has allowed them to continuously improve processes, technology, and reduce operational costs.</a:t>
            </a:r>
          </a:p>
          <a:p>
            <a:r>
              <a:rPr lang="en-US" sz="1200" b="1" i="0" kern="1200" dirty="0" smtClean="0">
                <a:solidFill>
                  <a:schemeClr val="tx1"/>
                </a:solidFill>
                <a:effectLst/>
                <a:latin typeface="+mn-lt"/>
                <a:ea typeface="+mn-ea"/>
                <a:cs typeface="+mn-cs"/>
              </a:rPr>
              <a:t>Recycling process achieves </a:t>
            </a:r>
            <a:r>
              <a:rPr lang="en-US" sz="1200" b="0" i="0" kern="1200" dirty="0" smtClean="0">
                <a:solidFill>
                  <a:schemeClr val="tx1"/>
                </a:solidFill>
                <a:effectLst/>
                <a:latin typeface="+mn-lt"/>
                <a:ea typeface="+mn-ea"/>
                <a:cs typeface="+mn-cs"/>
              </a:rPr>
              <a:t>high recovery rates; up to 90% of the semiconductor material can be reused in new modules and 90% of the glass can be reused in new glass products.</a:t>
            </a:r>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143</a:t>
            </a:fld>
            <a:endParaRPr lang="en-US"/>
          </a:p>
        </p:txBody>
      </p:sp>
    </p:spTree>
    <p:extLst>
      <p:ext uri="{BB962C8B-B14F-4D97-AF65-F5344CB8AC3E}">
        <p14:creationId xmlns:p14="http://schemas.microsoft.com/office/powerpoint/2010/main" val="1159129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independent power producers (IPPs)</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144</a:t>
            </a:fld>
            <a:endParaRPr lang="en-US"/>
          </a:p>
        </p:txBody>
      </p:sp>
    </p:spTree>
    <p:extLst>
      <p:ext uri="{BB962C8B-B14F-4D97-AF65-F5344CB8AC3E}">
        <p14:creationId xmlns:p14="http://schemas.microsoft.com/office/powerpoint/2010/main" val="792934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Cell efficiency of 21.5</a:t>
            </a:r>
            <a:r>
              <a:rPr lang="en-US" altLang="zh-CN" dirty="0" smtClean="0"/>
              <a:t>%</a:t>
            </a:r>
            <a:r>
              <a:rPr lang="zh-CN" altLang="en-US" dirty="0" smtClean="0"/>
              <a:t>， </a:t>
            </a:r>
            <a:r>
              <a:rPr lang="en-US" altLang="zh-CN" dirty="0" smtClean="0"/>
              <a:t>module efficiency of 18.6%, full fleet module cost</a:t>
            </a:r>
            <a:r>
              <a:rPr lang="en-US" altLang="zh-CN" baseline="0" dirty="0" smtClean="0"/>
              <a:t> per watt decrease of 15%, and installed 1.8 gigawatt of module.</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148</a:t>
            </a:fld>
            <a:endParaRPr lang="en-US"/>
          </a:p>
        </p:txBody>
      </p:sp>
    </p:spTree>
    <p:extLst>
      <p:ext uri="{BB962C8B-B14F-4D97-AF65-F5344CB8AC3E}">
        <p14:creationId xmlns:p14="http://schemas.microsoft.com/office/powerpoint/2010/main" val="3044587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World record </a:t>
            </a:r>
            <a:r>
              <a:rPr lang="en-US" dirty="0" err="1" smtClean="0"/>
              <a:t>CdTe</a:t>
            </a:r>
            <a:r>
              <a:rPr lang="en-US" baseline="0" dirty="0" smtClean="0"/>
              <a:t> solar cell: improve to 22.1% efficiency.</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149</a:t>
            </a:fld>
            <a:endParaRPr lang="en-US"/>
          </a:p>
        </p:txBody>
      </p:sp>
    </p:spTree>
    <p:extLst>
      <p:ext uri="{BB962C8B-B14F-4D97-AF65-F5344CB8AC3E}">
        <p14:creationId xmlns:p14="http://schemas.microsoft.com/office/powerpoint/2010/main" val="4140187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above table presents the actual module shipments</a:t>
            </a:r>
            <a:r>
              <a:rPr lang="en-US" baseline="0" dirty="0" smtClean="0"/>
              <a:t> for 2015 through Dec 31, 2015.</a:t>
            </a:r>
          </a:p>
          <a:p>
            <a:r>
              <a:rPr lang="en-US" baseline="0" dirty="0" smtClean="0"/>
              <a:t>New module volume bookings through Feb 23, 2016.</a:t>
            </a:r>
          </a:p>
          <a:p>
            <a:r>
              <a:rPr lang="en-US" baseline="0" dirty="0" smtClean="0"/>
              <a:t>And the expected module shipments beyond Dec 31, 2015.</a:t>
            </a:r>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150</a:t>
            </a:fld>
            <a:endParaRPr lang="en-US"/>
          </a:p>
        </p:txBody>
      </p:sp>
    </p:spTree>
    <p:extLst>
      <p:ext uri="{BB962C8B-B14F-4D97-AF65-F5344CB8AC3E}">
        <p14:creationId xmlns:p14="http://schemas.microsoft.com/office/powerpoint/2010/main" val="1621198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151</a:t>
            </a:fld>
            <a:endParaRPr lang="en-US"/>
          </a:p>
        </p:txBody>
      </p:sp>
    </p:spTree>
    <p:extLst>
      <p:ext uri="{BB962C8B-B14F-4D97-AF65-F5344CB8AC3E}">
        <p14:creationId xmlns:p14="http://schemas.microsoft.com/office/powerpoint/2010/main" val="192269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first year stock performance:</a:t>
            </a:r>
          </a:p>
          <a:p>
            <a:r>
              <a:rPr lang="en-US" sz="1200" b="0" i="0" kern="1200" dirty="0" smtClean="0">
                <a:solidFill>
                  <a:schemeClr val="tx1"/>
                </a:solidFill>
                <a:effectLst/>
                <a:latin typeface="+mn-lt"/>
                <a:ea typeface="+mn-ea"/>
                <a:cs typeface="+mn-cs"/>
              </a:rPr>
              <a:t>We</a:t>
            </a:r>
            <a:r>
              <a:rPr lang="en-US" sz="1200" b="0" i="0" kern="1200" baseline="0" dirty="0" smtClean="0">
                <a:solidFill>
                  <a:schemeClr val="tx1"/>
                </a:solidFill>
                <a:effectLst/>
                <a:latin typeface="+mn-lt"/>
                <a:ea typeface="+mn-ea"/>
                <a:cs typeface="+mn-cs"/>
              </a:rPr>
              <a:t> can see that from June to July, there was a big drop in the stock price. Because there was </a:t>
            </a:r>
            <a:r>
              <a:rPr lang="en-US" sz="1200" b="0" i="0" kern="1200" dirty="0" smtClean="0">
                <a:solidFill>
                  <a:schemeClr val="tx1"/>
                </a:solidFill>
                <a:effectLst/>
                <a:latin typeface="+mn-lt"/>
                <a:ea typeface="+mn-ea"/>
                <a:cs typeface="+mn-cs"/>
              </a:rPr>
              <a:t>a limited partnership formed by First Solar and </a:t>
            </a:r>
            <a:r>
              <a:rPr lang="en-US" sz="1200" b="0" i="0" kern="1200" dirty="0" err="1" smtClean="0">
                <a:solidFill>
                  <a:schemeClr val="tx1"/>
                </a:solidFill>
                <a:effectLst/>
                <a:latin typeface="+mn-lt"/>
                <a:ea typeface="+mn-ea"/>
                <a:cs typeface="+mn-cs"/>
              </a:rPr>
              <a:t>SunPower</a:t>
            </a:r>
            <a:r>
              <a:rPr lang="en-US" sz="1200" b="0" i="0" kern="1200" dirty="0" smtClean="0">
                <a:solidFill>
                  <a:schemeClr val="tx1"/>
                </a:solidFill>
                <a:effectLst/>
                <a:latin typeface="+mn-lt"/>
                <a:ea typeface="+mn-ea"/>
                <a:cs typeface="+mn-cs"/>
              </a:rPr>
              <a:t> Corporation (“</a:t>
            </a:r>
            <a:r>
              <a:rPr lang="en-US" sz="1200" b="0" i="0" kern="1200" dirty="0" err="1" smtClean="0">
                <a:solidFill>
                  <a:schemeClr val="tx1"/>
                </a:solidFill>
                <a:effectLst/>
                <a:latin typeface="+mn-lt"/>
                <a:ea typeface="+mn-ea"/>
                <a:cs typeface="+mn-cs"/>
              </a:rPr>
              <a:t>SunPower</a:t>
            </a:r>
            <a:r>
              <a:rPr lang="en-US" sz="1200" b="0" i="0" kern="1200" dirty="0" smtClean="0">
                <a:solidFill>
                  <a:schemeClr val="tx1"/>
                </a:solidFill>
                <a:effectLst/>
                <a:latin typeface="+mn-lt"/>
                <a:ea typeface="+mn-ea"/>
                <a:cs typeface="+mn-cs"/>
              </a:rPr>
              <a:t>”), completed its IPO in Jun. </a:t>
            </a:r>
          </a:p>
          <a:p>
            <a:r>
              <a:rPr lang="en-US" sz="1200" b="0" i="0" kern="1200" dirty="0" smtClean="0">
                <a:solidFill>
                  <a:schemeClr val="tx1"/>
                </a:solidFill>
                <a:effectLst/>
                <a:latin typeface="+mn-lt"/>
                <a:ea typeface="+mn-ea"/>
                <a:cs typeface="+mn-cs"/>
              </a:rPr>
              <a:t>Its called “8point3 Energy Partners ”, is a joint venture, First</a:t>
            </a:r>
            <a:r>
              <a:rPr lang="en-US" sz="1200" b="0" i="0" kern="1200" baseline="0" dirty="0" smtClean="0">
                <a:solidFill>
                  <a:schemeClr val="tx1"/>
                </a:solidFill>
                <a:effectLst/>
                <a:latin typeface="+mn-lt"/>
                <a:ea typeface="+mn-ea"/>
                <a:cs typeface="+mn-cs"/>
              </a:rPr>
              <a:t> Solar and </a:t>
            </a:r>
            <a:r>
              <a:rPr lang="en-US" sz="1200" b="0" i="0" kern="1200" baseline="0" dirty="0" err="1" smtClean="0">
                <a:solidFill>
                  <a:schemeClr val="tx1"/>
                </a:solidFill>
                <a:effectLst/>
                <a:latin typeface="+mn-lt"/>
                <a:ea typeface="+mn-ea"/>
                <a:cs typeface="+mn-cs"/>
              </a:rPr>
              <a:t>SunPower</a:t>
            </a:r>
            <a:r>
              <a:rPr lang="en-US" sz="1200" b="0" i="0" kern="1200" baseline="0" dirty="0" smtClean="0">
                <a:solidFill>
                  <a:schemeClr val="tx1"/>
                </a:solidFill>
                <a:effectLst/>
                <a:latin typeface="+mn-lt"/>
                <a:ea typeface="+mn-ea"/>
                <a:cs typeface="+mn-cs"/>
              </a:rPr>
              <a:t> each contributed a </a:t>
            </a:r>
            <a:r>
              <a:rPr lang="en-US" sz="1200" b="0" i="0" kern="1200" dirty="0" smtClean="0">
                <a:solidFill>
                  <a:schemeClr val="tx1"/>
                </a:solidFill>
                <a:effectLst/>
                <a:latin typeface="+mn-lt"/>
                <a:ea typeface="+mn-ea"/>
                <a:cs typeface="+mn-cs"/>
              </a:rPr>
              <a:t>portfolio of selected solar generation assets. </a:t>
            </a:r>
          </a:p>
          <a:p>
            <a:r>
              <a:rPr lang="en-US" sz="1200" b="0" i="0" kern="1200" dirty="0" smtClean="0">
                <a:solidFill>
                  <a:schemeClr val="tx1"/>
                </a:solidFill>
                <a:effectLst/>
                <a:latin typeface="+mn-lt"/>
                <a:ea typeface="+mn-ea"/>
                <a:cs typeface="+mn-cs"/>
              </a:rPr>
              <a:t>They launched the “8point3 Energy Partners ” to enable a competitive cost of capital and greater optionality in the project sales process for a portion of future project sales. So the stock price may be impacted by changes in the price of ‘8point3 Energy Partners’  shares and market perceptions about the value of interest.</a:t>
            </a:r>
            <a:br>
              <a:rPr lang="en-US"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115</a:t>
            </a:fld>
            <a:endParaRPr lang="en-US"/>
          </a:p>
        </p:txBody>
      </p:sp>
    </p:spTree>
    <p:extLst>
      <p:ext uri="{BB962C8B-B14F-4D97-AF65-F5344CB8AC3E}">
        <p14:creationId xmlns:p14="http://schemas.microsoft.com/office/powerpoint/2010/main" val="247977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potential bookings opportunities by geography shows a significant increase in US opportunities, as previously indicated. </a:t>
            </a:r>
          </a:p>
          <a:p>
            <a:r>
              <a:rPr lang="en-US" sz="1200" b="0" i="0" kern="1200" dirty="0" smtClean="0">
                <a:solidFill>
                  <a:schemeClr val="tx1"/>
                </a:solidFill>
                <a:effectLst/>
                <a:latin typeface="+mn-lt"/>
                <a:ea typeface="+mn-ea"/>
                <a:cs typeface="+mn-cs"/>
              </a:rPr>
              <a:t>The portion of US opportunities is now over 40%.</a:t>
            </a:r>
          </a:p>
          <a:p>
            <a:r>
              <a:rPr lang="en-US" sz="1200" b="0" i="0" kern="1200" dirty="0" smtClean="0">
                <a:solidFill>
                  <a:schemeClr val="tx1"/>
                </a:solidFill>
                <a:effectLst/>
                <a:latin typeface="+mn-lt"/>
                <a:ea typeface="+mn-ea"/>
                <a:cs typeface="+mn-cs"/>
              </a:rPr>
              <a:t>Besides the US, we also saw an increase of potential opportunities in India.</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152</a:t>
            </a:fld>
            <a:endParaRPr lang="en-US"/>
          </a:p>
        </p:txBody>
      </p:sp>
    </p:spTree>
    <p:extLst>
      <p:ext uri="{BB962C8B-B14F-4D97-AF65-F5344CB8AC3E}">
        <p14:creationId xmlns:p14="http://schemas.microsoft.com/office/powerpoint/2010/main" val="2900374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report provides a PV manufacturing attractiveness index (PVMAX) for countries around the world, </a:t>
            </a:r>
          </a:p>
          <a:p>
            <a:r>
              <a:rPr lang="en-US" sz="1200" b="0" i="0" kern="1200" dirty="0" smtClean="0">
                <a:solidFill>
                  <a:schemeClr val="tx1"/>
                </a:solidFill>
                <a:effectLst/>
                <a:latin typeface="+mn-lt"/>
                <a:ea typeface="+mn-ea"/>
                <a:cs typeface="+mn-cs"/>
              </a:rPr>
              <a:t>It helps manufacturers select their next site and enable countries to improve their standing. The index focuses on a shortlist of 50 countries selected on the basis of demand availability and experience with high-tech manufacturing. </a:t>
            </a:r>
          </a:p>
          <a:p>
            <a:r>
              <a:rPr lang="en-US" sz="1200" b="0" i="0" kern="1200" dirty="0" smtClean="0">
                <a:solidFill>
                  <a:schemeClr val="tx1"/>
                </a:solidFill>
                <a:effectLst/>
                <a:latin typeface="+mn-lt"/>
                <a:ea typeface="+mn-ea"/>
                <a:cs typeface="+mn-cs"/>
              </a:rPr>
              <a:t>These 50 countries have been assessed for PV manufacturing attractiveness based on their business environment, access to demand, PV manufacturing, and all-in costs.</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153</a:t>
            </a:fld>
            <a:endParaRPr lang="en-US"/>
          </a:p>
        </p:txBody>
      </p:sp>
    </p:spTree>
    <p:extLst>
      <p:ext uri="{BB962C8B-B14F-4D97-AF65-F5344CB8AC3E}">
        <p14:creationId xmlns:p14="http://schemas.microsoft.com/office/powerpoint/2010/main" val="2372965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First Solar had installed 1,505 MW (megawatt) of solar capacity from 2012.</a:t>
            </a:r>
            <a:r>
              <a:rPr lang="en-US" sz="1200" b="0" i="0" u="none" strike="noStrike" kern="1200" baseline="30000" dirty="0" smtClean="0">
                <a:solidFill>
                  <a:schemeClr val="tx1"/>
                </a:solidFill>
                <a:effectLst/>
                <a:latin typeface="+mn-lt"/>
                <a:ea typeface="+mn-ea"/>
                <a:cs typeface="+mn-cs"/>
                <a:hlinkClick r:id="rId3"/>
              </a:rPr>
              <a:t>[9]</a:t>
            </a:r>
            <a:r>
              <a:rPr lang="en-US" sz="1200" b="0" i="0" kern="1200" dirty="0" smtClean="0">
                <a:solidFill>
                  <a:schemeClr val="tx1"/>
                </a:solidFill>
                <a:effectLst/>
                <a:latin typeface="+mn-lt"/>
                <a:ea typeface="+mn-ea"/>
                <a:cs typeface="+mn-cs"/>
              </a:rPr>
              <a:t> Below are some of First </a:t>
            </a:r>
            <a:r>
              <a:rPr lang="en-US" sz="1200" b="0" i="0" kern="1200" dirty="0" err="1" smtClean="0">
                <a:solidFill>
                  <a:schemeClr val="tx1"/>
                </a:solidFill>
                <a:effectLst/>
                <a:latin typeface="+mn-lt"/>
                <a:ea typeface="+mn-ea"/>
                <a:cs typeface="+mn-cs"/>
              </a:rPr>
              <a:t>Solar’s</a:t>
            </a:r>
            <a:r>
              <a:rPr lang="en-US" sz="1200" b="0" i="0" kern="1200" dirty="0" smtClean="0">
                <a:solidFill>
                  <a:schemeClr val="tx1"/>
                </a:solidFill>
                <a:effectLst/>
                <a:latin typeface="+mn-lt"/>
                <a:ea typeface="+mn-ea"/>
                <a:cs typeface="+mn-cs"/>
              </a:rPr>
              <a:t> solar installations and development projects:</a:t>
            </a:r>
          </a:p>
          <a:p>
            <a:r>
              <a:rPr lang="en-US" sz="1200" b="1" i="0" kern="1200" dirty="0" smtClean="0">
                <a:solidFill>
                  <a:schemeClr val="tx1"/>
                </a:solidFill>
                <a:effectLst/>
                <a:latin typeface="+mn-lt"/>
                <a:ea typeface="+mn-ea"/>
                <a:cs typeface="+mn-cs"/>
              </a:rPr>
              <a:t>North America</a:t>
            </a:r>
            <a:r>
              <a:rPr lang="en-US" sz="1200" b="0" i="0"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hlinkClick r:id="rId4" tooltip="Edit section: North America"/>
              </a:rPr>
              <a:t>edit</a:t>
            </a:r>
            <a:r>
              <a:rPr lang="en-US" sz="1200" b="0" i="0" kern="1200" dirty="0" smtClean="0">
                <a:solidFill>
                  <a:schemeClr val="tx1"/>
                </a:solidFill>
                <a:effectLst/>
                <a:latin typeface="+mn-lt"/>
                <a:ea typeface="+mn-ea"/>
                <a:cs typeface="+mn-cs"/>
              </a:rPr>
              <a:t>]</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290 MW </a:t>
            </a:r>
            <a:r>
              <a:rPr lang="en-US" sz="1200" b="0" i="0" u="none" strike="noStrike" kern="1200" dirty="0" smtClean="0">
                <a:solidFill>
                  <a:schemeClr val="tx1"/>
                </a:solidFill>
                <a:effectLst/>
                <a:latin typeface="+mn-lt"/>
                <a:ea typeface="+mn-ea"/>
                <a:cs typeface="+mn-cs"/>
                <a:hlinkClick r:id="rId5" tooltip="Agua Caliente Solar Project"/>
              </a:rPr>
              <a:t>Agua Caliente Solar Project</a:t>
            </a:r>
            <a:r>
              <a:rPr lang="en-US" sz="1200" b="0" i="0" kern="1200" dirty="0" smtClean="0">
                <a:solidFill>
                  <a:schemeClr val="tx1"/>
                </a:solidFill>
                <a:effectLst/>
                <a:latin typeface="+mn-lt"/>
                <a:ea typeface="+mn-ea"/>
                <a:cs typeface="+mn-cs"/>
              </a:rPr>
              <a:t> in Yuma County, AZ, being constructed for NRG Energy and MidAmerican Renewables.</a:t>
            </a:r>
            <a:r>
              <a:rPr lang="en-US" sz="1200" b="0" i="0" u="none" strike="noStrike" kern="1200" baseline="30000" dirty="0" smtClean="0">
                <a:solidFill>
                  <a:schemeClr val="tx1"/>
                </a:solidFill>
                <a:effectLst/>
                <a:latin typeface="+mn-lt"/>
                <a:ea typeface="+mn-ea"/>
                <a:cs typeface="+mn-cs"/>
                <a:hlinkClick r:id="rId6"/>
              </a:rPr>
              <a:t>[42]</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550 MW </a:t>
            </a:r>
            <a:r>
              <a:rPr lang="en-US" sz="1200" b="0" i="0" u="none" strike="noStrike" kern="1200" dirty="0" smtClean="0">
                <a:solidFill>
                  <a:schemeClr val="tx1"/>
                </a:solidFill>
                <a:effectLst/>
                <a:latin typeface="+mn-lt"/>
                <a:ea typeface="+mn-ea"/>
                <a:cs typeface="+mn-cs"/>
                <a:hlinkClick r:id="rId7" tooltip="Topaz Solar Farm"/>
              </a:rPr>
              <a:t>Topaz Solar Farm</a:t>
            </a:r>
            <a:r>
              <a:rPr lang="en-US" sz="1200" b="0" i="0" kern="1200" dirty="0" smtClean="0">
                <a:solidFill>
                  <a:schemeClr val="tx1"/>
                </a:solidFill>
                <a:effectLst/>
                <a:latin typeface="+mn-lt"/>
                <a:ea typeface="+mn-ea"/>
                <a:cs typeface="+mn-cs"/>
              </a:rPr>
              <a:t> in San Luis Obispo County, CA, under construction and acquired by MidAmerican Energy Holdings.</a:t>
            </a:r>
            <a:r>
              <a:rPr lang="en-US" sz="1200" b="0" i="0" u="none" strike="noStrike" kern="1200" baseline="30000" dirty="0" smtClean="0">
                <a:solidFill>
                  <a:schemeClr val="tx1"/>
                </a:solidFill>
                <a:effectLst/>
                <a:latin typeface="+mn-lt"/>
                <a:ea typeface="+mn-ea"/>
                <a:cs typeface="+mn-cs"/>
                <a:hlinkClick r:id="rId8"/>
              </a:rPr>
              <a:t>[43]</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550 MW </a:t>
            </a:r>
            <a:r>
              <a:rPr lang="en-US" sz="1200" b="0" i="0" u="none" strike="noStrike" kern="1200" dirty="0" smtClean="0">
                <a:solidFill>
                  <a:schemeClr val="tx1"/>
                </a:solidFill>
                <a:effectLst/>
                <a:latin typeface="+mn-lt"/>
                <a:ea typeface="+mn-ea"/>
                <a:cs typeface="+mn-cs"/>
                <a:hlinkClick r:id="rId9" tooltip="Desert Sunlight Solar Farm"/>
              </a:rPr>
              <a:t>Desert Sunlight Solar Farm</a:t>
            </a:r>
            <a:r>
              <a:rPr lang="en-US" sz="1200" b="0" i="0" kern="1200" dirty="0" smtClean="0">
                <a:solidFill>
                  <a:schemeClr val="tx1"/>
                </a:solidFill>
                <a:effectLst/>
                <a:latin typeface="+mn-lt"/>
                <a:ea typeface="+mn-ea"/>
                <a:cs typeface="+mn-cs"/>
              </a:rPr>
              <a:t> in Riverside County, CA, under construction and acquired by NextEra Energy and GE Energy Financial Services.</a:t>
            </a:r>
            <a:r>
              <a:rPr lang="en-US" sz="1200" b="0" i="0" u="none" strike="noStrike" kern="1200" baseline="30000" dirty="0" smtClean="0">
                <a:solidFill>
                  <a:schemeClr val="tx1"/>
                </a:solidFill>
                <a:effectLst/>
                <a:latin typeface="+mn-lt"/>
                <a:ea typeface="+mn-ea"/>
                <a:cs typeface="+mn-cs"/>
                <a:hlinkClick r:id="rId10"/>
              </a:rPr>
              <a:t>[44]</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230 MW AV Solar Ranch One in Los Angeles, CA, under construction and acquired by Exelon Corp.</a:t>
            </a:r>
            <a:r>
              <a:rPr lang="en-US" sz="1200" b="0" i="0" u="none" strike="noStrike" kern="1200" baseline="30000" dirty="0" smtClean="0">
                <a:solidFill>
                  <a:schemeClr val="tx1"/>
                </a:solidFill>
                <a:effectLst/>
                <a:latin typeface="+mn-lt"/>
                <a:ea typeface="+mn-ea"/>
                <a:cs typeface="+mn-cs"/>
                <a:hlinkClick r:id="rId11"/>
              </a:rPr>
              <a:t>[45]</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80 MW Sarnia Solar Farm in Ontario, Canada, completed, owned by Enbridge.</a:t>
            </a:r>
            <a:r>
              <a:rPr lang="en-US" sz="1200" b="0" i="0" u="none" strike="noStrike" kern="1200" baseline="30000" dirty="0" smtClean="0">
                <a:solidFill>
                  <a:schemeClr val="tx1"/>
                </a:solidFill>
                <a:effectLst/>
                <a:latin typeface="+mn-lt"/>
                <a:ea typeface="+mn-ea"/>
                <a:cs typeface="+mn-cs"/>
                <a:hlinkClick r:id="rId12"/>
              </a:rPr>
              <a:t>[46]</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50 MW Silver State North, in Boulder County, NV, completed, acquired by Enbridge.</a:t>
            </a:r>
            <a:r>
              <a:rPr lang="en-US" sz="1200" b="0" i="0" u="none" strike="noStrike" kern="1200" baseline="30000" dirty="0" smtClean="0">
                <a:solidFill>
                  <a:schemeClr val="tx1"/>
                </a:solidFill>
                <a:effectLst/>
                <a:latin typeface="+mn-lt"/>
                <a:ea typeface="+mn-ea"/>
                <a:cs typeface="+mn-cs"/>
                <a:hlinkClick r:id="rId13"/>
              </a:rPr>
              <a:t>[47]</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Europe, Middle East and North Africa</a:t>
            </a:r>
            <a:r>
              <a:rPr lang="en-US" sz="1200" b="0" i="0"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hlinkClick r:id="rId14" tooltip="Edit section: Europe, Middle East and North Africa"/>
              </a:rPr>
              <a:t>edit</a:t>
            </a:r>
            <a:r>
              <a:rPr lang="en-US" sz="1200" b="0" i="0" kern="1200" dirty="0" smtClean="0">
                <a:solidFill>
                  <a:schemeClr val="tx1"/>
                </a:solidFill>
                <a:effectLst/>
                <a:latin typeface="+mn-lt"/>
                <a:ea typeface="+mn-ea"/>
                <a:cs typeface="+mn-cs"/>
              </a:rPr>
              <a:t>]</a:t>
            </a:r>
            <a:endParaRPr lang="en-US" sz="1200" b="1"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15" tooltip="Mohammed bin Rashid Al Maktoum Solar Park"/>
              </a:rPr>
              <a:t>Mohammed bin Rashid Al </a:t>
            </a:r>
            <a:r>
              <a:rPr lang="en-US" sz="1200" b="0" i="0" u="none" strike="noStrike" kern="1200" dirty="0" err="1" smtClean="0">
                <a:solidFill>
                  <a:schemeClr val="tx1"/>
                </a:solidFill>
                <a:effectLst/>
                <a:latin typeface="+mn-lt"/>
                <a:ea typeface="+mn-ea"/>
                <a:cs typeface="+mn-cs"/>
                <a:hlinkClick r:id="rId15" tooltip="Mohammed bin Rashid Al Maktoum Solar Park"/>
              </a:rPr>
              <a:t>Maktoum</a:t>
            </a:r>
            <a:r>
              <a:rPr lang="en-US" sz="1200" b="0" i="0" u="none" strike="noStrike" kern="1200" dirty="0" smtClean="0">
                <a:solidFill>
                  <a:schemeClr val="tx1"/>
                </a:solidFill>
                <a:effectLst/>
                <a:latin typeface="+mn-lt"/>
                <a:ea typeface="+mn-ea"/>
                <a:cs typeface="+mn-cs"/>
                <a:hlinkClick r:id="rId15" tooltip="Mohammed bin Rashid Al Maktoum Solar Park"/>
              </a:rPr>
              <a:t> Solar Park</a:t>
            </a:r>
            <a:r>
              <a:rPr lang="en-US" sz="1200" b="0" i="0" kern="1200" dirty="0" smtClean="0">
                <a:solidFill>
                  <a:schemeClr val="tx1"/>
                </a:solidFill>
                <a:effectLst/>
                <a:latin typeface="+mn-lt"/>
                <a:ea typeface="+mn-ea"/>
                <a:cs typeface="+mn-cs"/>
              </a:rPr>
              <a:t> in Seih Al-</a:t>
            </a:r>
            <a:r>
              <a:rPr lang="en-US" sz="1200" b="0" i="0" kern="1200" dirty="0" err="1" smtClean="0">
                <a:solidFill>
                  <a:schemeClr val="tx1"/>
                </a:solidFill>
                <a:effectLst/>
                <a:latin typeface="+mn-lt"/>
                <a:ea typeface="+mn-ea"/>
                <a:cs typeface="+mn-cs"/>
              </a:rPr>
              <a:t>Dahal</a:t>
            </a:r>
            <a:r>
              <a:rPr lang="en-US" sz="1200" b="0" i="0" kern="1200" dirty="0" smtClean="0">
                <a:solidFill>
                  <a:schemeClr val="tx1"/>
                </a:solidFill>
                <a:effectLst/>
                <a:latin typeface="+mn-lt"/>
                <a:ea typeface="+mn-ea"/>
                <a:cs typeface="+mn-cs"/>
              </a:rPr>
              <a:t>, UAE, includes a 13 MW</a:t>
            </a:r>
            <a:r>
              <a:rPr lang="en-US" sz="1200" b="0" i="0" kern="1200" baseline="-25000" dirty="0" smtClean="0">
                <a:solidFill>
                  <a:schemeClr val="tx1"/>
                </a:solidFill>
                <a:effectLst/>
                <a:latin typeface="+mn-lt"/>
                <a:ea typeface="+mn-ea"/>
                <a:cs typeface="+mn-cs"/>
              </a:rPr>
              <a:t>DC</a:t>
            </a:r>
            <a:r>
              <a:rPr lang="en-US" sz="1200" b="0" i="0" kern="1200" dirty="0" smtClean="0">
                <a:solidFill>
                  <a:schemeClr val="tx1"/>
                </a:solidFill>
                <a:effectLst/>
                <a:latin typeface="+mn-lt"/>
                <a:ea typeface="+mn-ea"/>
                <a:cs typeface="+mn-cs"/>
              </a:rPr>
              <a:t> solar power plant built by First Solar for the Dubai Electricity &amp; Water Authority (</a:t>
            </a:r>
            <a:r>
              <a:rPr lang="en-US" sz="1200" b="0" i="0" u="none" strike="noStrike" kern="1200" dirty="0" smtClean="0">
                <a:solidFill>
                  <a:schemeClr val="tx1"/>
                </a:solidFill>
                <a:effectLst/>
                <a:latin typeface="+mn-lt"/>
                <a:ea typeface="+mn-ea"/>
                <a:cs typeface="+mn-cs"/>
                <a:hlinkClick r:id="rId16" tooltip="Dubai Electricity and Water Authority"/>
              </a:rPr>
              <a:t>DEWA</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7"/>
              </a:rPr>
              <a:t>[48]</a:t>
            </a:r>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Stadtwerke</a:t>
            </a:r>
            <a:r>
              <a:rPr lang="en-US" sz="1200" b="0" i="0" kern="1200" dirty="0" smtClean="0">
                <a:solidFill>
                  <a:schemeClr val="tx1"/>
                </a:solidFill>
                <a:effectLst/>
                <a:latin typeface="+mn-lt"/>
                <a:ea typeface="+mn-ea"/>
                <a:cs typeface="+mn-cs"/>
              </a:rPr>
              <a:t> Trier (SWT) in </a:t>
            </a:r>
            <a:r>
              <a:rPr lang="en-US" sz="1200" b="0" i="0" u="none" strike="noStrike" kern="1200" dirty="0" smtClean="0">
                <a:solidFill>
                  <a:schemeClr val="tx1"/>
                </a:solidFill>
                <a:effectLst/>
                <a:latin typeface="+mn-lt"/>
                <a:ea typeface="+mn-ea"/>
                <a:cs typeface="+mn-cs"/>
                <a:hlinkClick r:id="rId18" tooltip="Trier"/>
              </a:rPr>
              <a:t>Trier</a:t>
            </a:r>
            <a:r>
              <a:rPr lang="en-US" sz="1200" b="0" i="0" kern="1200" dirty="0" smtClean="0">
                <a:solidFill>
                  <a:schemeClr val="tx1"/>
                </a:solidFill>
                <a:effectLst/>
                <a:latin typeface="+mn-lt"/>
                <a:ea typeface="+mn-ea"/>
                <a:cs typeface="+mn-cs"/>
              </a:rPr>
              <a:t>, Germany, is one of the world’s largest thin-film solar plants. As of February 2009, it was estimated the facility would produce over 9 </a:t>
            </a:r>
            <a:r>
              <a:rPr lang="en-US" sz="1200" b="0" i="0" u="none" strike="noStrike" kern="1200" dirty="0" err="1" smtClean="0">
                <a:solidFill>
                  <a:schemeClr val="tx1"/>
                </a:solidFill>
                <a:effectLst/>
                <a:latin typeface="+mn-lt"/>
                <a:ea typeface="+mn-ea"/>
                <a:cs typeface="+mn-cs"/>
                <a:hlinkClick r:id="rId19" tooltip="GWh"/>
              </a:rPr>
              <a:t>GWh</a:t>
            </a:r>
            <a:r>
              <a:rPr lang="en-US" sz="1200" b="0" i="0" kern="1200" dirty="0" smtClean="0">
                <a:solidFill>
                  <a:schemeClr val="tx1"/>
                </a:solidFill>
                <a:effectLst/>
                <a:latin typeface="+mn-lt"/>
                <a:ea typeface="+mn-ea"/>
                <a:cs typeface="+mn-cs"/>
              </a:rPr>
              <a:t> per year, which would supply power to more than 2,400 homes each year. Additionally, it is estimated the facility will conserve 100,000 tons of CO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over 20 years.</a:t>
            </a:r>
            <a:r>
              <a:rPr lang="en-US" sz="1200" b="0" i="0" u="none" strike="noStrike" kern="1200" baseline="30000" dirty="0" smtClean="0">
                <a:solidFill>
                  <a:schemeClr val="tx1"/>
                </a:solidFill>
                <a:effectLst/>
                <a:latin typeface="+mn-lt"/>
                <a:ea typeface="+mn-ea"/>
                <a:cs typeface="+mn-cs"/>
                <a:hlinkClick r:id="rId20"/>
              </a:rPr>
              <a:t>[49]</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hlinkClick r:id="rId21" tooltip="Ramat Hovav"/>
              </a:rPr>
              <a:t>Ramat </a:t>
            </a:r>
            <a:r>
              <a:rPr lang="en-US" sz="1200" b="0" i="0" u="none" strike="noStrike" kern="1200" dirty="0" err="1" smtClean="0">
                <a:solidFill>
                  <a:schemeClr val="tx1"/>
                </a:solidFill>
                <a:effectLst/>
                <a:latin typeface="+mn-lt"/>
                <a:ea typeface="+mn-ea"/>
                <a:cs typeface="+mn-cs"/>
                <a:hlinkClick r:id="rId21" tooltip="Ramat Hovav"/>
              </a:rPr>
              <a:t>Hovav</a:t>
            </a:r>
            <a:r>
              <a:rPr lang="en-US" sz="1200" b="0" i="0" kern="1200" dirty="0" smtClean="0">
                <a:solidFill>
                  <a:schemeClr val="tx1"/>
                </a:solidFill>
                <a:effectLst/>
                <a:latin typeface="+mn-lt"/>
                <a:ea typeface="+mn-ea"/>
                <a:cs typeface="+mn-cs"/>
              </a:rPr>
              <a:t> solar field is the largest PV power plant built so far in </a:t>
            </a:r>
            <a:r>
              <a:rPr lang="en-US" sz="1200" b="0" i="0" u="none" strike="noStrike" kern="1200" dirty="0" smtClean="0">
                <a:solidFill>
                  <a:schemeClr val="tx1"/>
                </a:solidFill>
                <a:effectLst/>
                <a:latin typeface="+mn-lt"/>
                <a:ea typeface="+mn-ea"/>
                <a:cs typeface="+mn-cs"/>
                <a:hlinkClick r:id="rId22" tooltip="Solar power in Israel"/>
              </a:rPr>
              <a:t>Israel's solar power sector</a:t>
            </a:r>
            <a:r>
              <a:rPr lang="en-US" sz="1200" b="0" i="0" kern="1200" dirty="0" smtClean="0">
                <a:solidFill>
                  <a:schemeClr val="tx1"/>
                </a:solidFill>
                <a:effectLst/>
                <a:latin typeface="+mn-lt"/>
                <a:ea typeface="+mn-ea"/>
                <a:cs typeface="+mn-cs"/>
              </a:rPr>
              <a:t>. Constructed by </a:t>
            </a:r>
            <a:r>
              <a:rPr lang="en-US" sz="1200" b="0" i="0" u="none" strike="noStrike" kern="1200" dirty="0" err="1" smtClean="0">
                <a:solidFill>
                  <a:schemeClr val="tx1"/>
                </a:solidFill>
                <a:effectLst/>
                <a:latin typeface="+mn-lt"/>
                <a:ea typeface="+mn-ea"/>
                <a:cs typeface="+mn-cs"/>
                <a:hlinkClick r:id="rId23" tooltip="Belectric (page does not exist)"/>
              </a:rPr>
              <a:t>Belectric</a:t>
            </a:r>
            <a:r>
              <a:rPr lang="en-US" sz="1200" b="0" i="0" kern="1200" dirty="0" smtClean="0">
                <a:solidFill>
                  <a:schemeClr val="tx1"/>
                </a:solidFill>
                <a:effectLst/>
                <a:latin typeface="+mn-lt"/>
                <a:ea typeface="+mn-ea"/>
                <a:cs typeface="+mn-cs"/>
              </a:rPr>
              <a:t> over a previous evaporation pond, it has a nominal capacity of 37.5 MW. The facility became fully operational in December 2014.</a:t>
            </a:r>
            <a:r>
              <a:rPr lang="en-US" sz="1200" b="0" i="0" u="none" strike="noStrike" kern="1200" baseline="30000" dirty="0" smtClean="0">
                <a:solidFill>
                  <a:schemeClr val="tx1"/>
                </a:solidFill>
                <a:effectLst/>
                <a:latin typeface="+mn-lt"/>
                <a:ea typeface="+mn-ea"/>
                <a:cs typeface="+mn-cs"/>
                <a:hlinkClick r:id="rId24"/>
              </a:rPr>
              <a:t>[50]</a:t>
            </a:r>
            <a:endParaRPr lang="en-US" sz="1200" b="0" i="0" kern="1200" dirty="0" smtClean="0">
              <a:solidFill>
                <a:schemeClr val="tx1"/>
              </a:solidFill>
              <a:effectLst/>
              <a:latin typeface="+mn-lt"/>
              <a:ea typeface="+mn-ea"/>
              <a:cs typeface="+mn-cs"/>
            </a:endParaRPr>
          </a:p>
          <a:p>
            <a:r>
              <a:rPr lang="en-US" sz="1200" b="0" i="0" u="none" strike="noStrike" kern="1200" dirty="0" err="1" smtClean="0">
                <a:solidFill>
                  <a:schemeClr val="tx1"/>
                </a:solidFill>
                <a:effectLst/>
                <a:latin typeface="+mn-lt"/>
                <a:ea typeface="+mn-ea"/>
                <a:cs typeface="+mn-cs"/>
                <a:hlinkClick r:id="rId25" tooltip="Waldpolenz Solar Park"/>
              </a:rPr>
              <a:t>Waldpolenz</a:t>
            </a:r>
            <a:r>
              <a:rPr lang="en-US" sz="1200" b="0" i="0" u="none" strike="noStrike" kern="1200" dirty="0" smtClean="0">
                <a:solidFill>
                  <a:schemeClr val="tx1"/>
                </a:solidFill>
                <a:effectLst/>
                <a:latin typeface="+mn-lt"/>
                <a:ea typeface="+mn-ea"/>
                <a:cs typeface="+mn-cs"/>
                <a:hlinkClick r:id="rId25" tooltip="Waldpolenz Solar Park"/>
              </a:rPr>
              <a:t> Solar Park</a:t>
            </a:r>
            <a:r>
              <a:rPr lang="en-US" sz="1200" b="0" i="0" kern="1200" dirty="0" smtClean="0">
                <a:solidFill>
                  <a:schemeClr val="tx1"/>
                </a:solidFill>
                <a:effectLst/>
                <a:latin typeface="+mn-lt"/>
                <a:ea typeface="+mn-ea"/>
                <a:cs typeface="+mn-cs"/>
              </a:rPr>
              <a:t> near Leipzig, Germany, is the largest thin-film PV power system in the world. Built and developed by </a:t>
            </a:r>
            <a:r>
              <a:rPr lang="en-US" sz="1200" b="0" i="0" kern="1200" dirty="0" err="1" smtClean="0">
                <a:solidFill>
                  <a:schemeClr val="tx1"/>
                </a:solidFill>
                <a:effectLst/>
                <a:latin typeface="+mn-lt"/>
                <a:ea typeface="+mn-ea"/>
                <a:cs typeface="+mn-cs"/>
              </a:rPr>
              <a:t>Juwi</a:t>
            </a:r>
            <a:r>
              <a:rPr lang="en-US" sz="1200" b="0" i="0" kern="1200" dirty="0" smtClean="0">
                <a:solidFill>
                  <a:schemeClr val="tx1"/>
                </a:solidFill>
                <a:effectLst/>
                <a:latin typeface="+mn-lt"/>
                <a:ea typeface="+mn-ea"/>
                <a:cs typeface="+mn-cs"/>
              </a:rPr>
              <a:t> Group, it has a capacity of 40 MW. The facility became fully operational in 2008.</a:t>
            </a:r>
          </a:p>
          <a:p>
            <a:r>
              <a:rPr lang="en-US" sz="1200" b="0" i="0" kern="1200" dirty="0" smtClean="0">
                <a:solidFill>
                  <a:schemeClr val="tx1"/>
                </a:solidFill>
                <a:effectLst/>
                <a:latin typeface="+mn-lt"/>
                <a:ea typeface="+mn-ea"/>
                <a:cs typeface="+mn-cs"/>
              </a:rPr>
              <a:t>In December 2009, the </a:t>
            </a:r>
            <a:r>
              <a:rPr lang="en-US" sz="1200" b="0" i="0" u="none" strike="noStrike" kern="1200" dirty="0" err="1" smtClean="0">
                <a:solidFill>
                  <a:schemeClr val="tx1"/>
                </a:solidFill>
                <a:effectLst/>
                <a:latin typeface="+mn-lt"/>
                <a:ea typeface="+mn-ea"/>
                <a:cs typeface="+mn-cs"/>
                <a:hlinkClick r:id="rId26" tooltip="Lieberose Photovoltaic Park"/>
              </a:rPr>
              <a:t>Lieberose</a:t>
            </a:r>
            <a:r>
              <a:rPr lang="en-US" sz="1200" b="0" i="0" u="none" strike="noStrike" kern="1200" dirty="0" smtClean="0">
                <a:solidFill>
                  <a:schemeClr val="tx1"/>
                </a:solidFill>
                <a:effectLst/>
                <a:latin typeface="+mn-lt"/>
                <a:ea typeface="+mn-ea"/>
                <a:cs typeface="+mn-cs"/>
                <a:hlinkClick r:id="rId26" tooltip="Lieberose Photovoltaic Park"/>
              </a:rPr>
              <a:t> Photovoltaic Park</a:t>
            </a:r>
            <a:r>
              <a:rPr lang="en-US" sz="1200" b="0" i="0" kern="1200" dirty="0" smtClean="0">
                <a:solidFill>
                  <a:schemeClr val="tx1"/>
                </a:solidFill>
                <a:effectLst/>
                <a:latin typeface="+mn-lt"/>
                <a:ea typeface="+mn-ea"/>
                <a:cs typeface="+mn-cs"/>
              </a:rPr>
              <a:t>, Germany’s biggest conversion land project (126 hectares) on a former military training area, was opened with an output of 53 MW. The solar park uses 700,000 solar modules.</a:t>
            </a:r>
            <a:r>
              <a:rPr lang="en-US" sz="1200" b="0" i="0" u="none" strike="noStrike" kern="1200" baseline="30000" dirty="0" smtClean="0">
                <a:solidFill>
                  <a:schemeClr val="tx1"/>
                </a:solidFill>
                <a:effectLst/>
                <a:latin typeface="+mn-lt"/>
                <a:ea typeface="+mn-ea"/>
                <a:cs typeface="+mn-cs"/>
                <a:hlinkClick r:id="rId27"/>
              </a:rPr>
              <a:t>[51]</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the Sports </a:t>
            </a:r>
            <a:r>
              <a:rPr lang="en-US" sz="1200" b="0" i="0" u="none" strike="noStrike" kern="1200" dirty="0" smtClean="0">
                <a:solidFill>
                  <a:schemeClr val="tx1"/>
                </a:solidFill>
                <a:effectLst/>
                <a:latin typeface="+mn-lt"/>
                <a:ea typeface="+mn-ea"/>
                <a:cs typeface="+mn-cs"/>
                <a:hlinkClick r:id="rId28" tooltip="Stadio Marc'Antonio Bentegodi"/>
              </a:rPr>
              <a:t>Stadium Bentegodi</a:t>
            </a:r>
            <a:r>
              <a:rPr lang="en-US" sz="1200" b="0" i="0" kern="1200" dirty="0" smtClean="0">
                <a:solidFill>
                  <a:schemeClr val="tx1"/>
                </a:solidFill>
                <a:effectLst/>
                <a:latin typeface="+mn-lt"/>
                <a:ea typeface="+mn-ea"/>
                <a:cs typeface="+mn-cs"/>
              </a:rPr>
              <a:t> in </a:t>
            </a:r>
            <a:r>
              <a:rPr lang="en-US" sz="1200" b="0" i="0" u="none" strike="noStrike" kern="1200" dirty="0" smtClean="0">
                <a:solidFill>
                  <a:schemeClr val="tx1"/>
                </a:solidFill>
                <a:effectLst/>
                <a:latin typeface="+mn-lt"/>
                <a:ea typeface="+mn-ea"/>
                <a:cs typeface="+mn-cs"/>
                <a:hlinkClick r:id="rId29" tooltip="Verona, Italy"/>
              </a:rPr>
              <a:t>Verona, Italy</a:t>
            </a:r>
            <a:r>
              <a:rPr lang="en-US" sz="1200" b="0" i="0" kern="1200" dirty="0" smtClean="0">
                <a:solidFill>
                  <a:schemeClr val="tx1"/>
                </a:solidFill>
                <a:effectLst/>
                <a:latin typeface="+mn-lt"/>
                <a:ea typeface="+mn-ea"/>
                <a:cs typeface="+mn-cs"/>
              </a:rPr>
              <a:t>, First Solar supplied more than 13,000 thin film modules for a rooftop installation.</a:t>
            </a:r>
            <a:r>
              <a:rPr lang="en-US" sz="1200" b="0" i="0" u="none" strike="noStrike" kern="1200" baseline="30000" dirty="0" smtClean="0">
                <a:solidFill>
                  <a:schemeClr val="tx1"/>
                </a:solidFill>
                <a:effectLst/>
                <a:latin typeface="+mn-lt"/>
                <a:ea typeface="+mn-ea"/>
                <a:cs typeface="+mn-cs"/>
                <a:hlinkClick r:id="rId30"/>
              </a:rPr>
              <a:t>[52]</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Asia and Australia</a:t>
            </a:r>
            <a:r>
              <a:rPr lang="en-US" sz="1200" b="0" i="0"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hlinkClick r:id="rId31" tooltip="Edit section: Asia and Australia"/>
              </a:rPr>
              <a:t>edit</a:t>
            </a:r>
            <a:r>
              <a:rPr lang="en-US" sz="1200" b="0" i="0" kern="1200" dirty="0" smtClean="0">
                <a:solidFill>
                  <a:schemeClr val="tx1"/>
                </a:solidFill>
                <a:effectLst/>
                <a:latin typeface="+mn-lt"/>
                <a:ea typeface="+mn-ea"/>
                <a:cs typeface="+mn-cs"/>
              </a:rPr>
              <a:t>]</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10 MW </a:t>
            </a:r>
            <a:r>
              <a:rPr lang="en-US" sz="1200" b="0" i="0" u="none" strike="noStrike" kern="1200" dirty="0" smtClean="0">
                <a:solidFill>
                  <a:schemeClr val="tx1"/>
                </a:solidFill>
                <a:effectLst/>
                <a:latin typeface="+mn-lt"/>
                <a:ea typeface="+mn-ea"/>
                <a:cs typeface="+mn-cs"/>
                <a:hlinkClick r:id="rId32" tooltip="Greenough River Solar Farm"/>
              </a:rPr>
              <a:t>Greenough River Solar Farm</a:t>
            </a:r>
            <a:r>
              <a:rPr lang="en-US" sz="1200" b="0" i="0" kern="1200" dirty="0" smtClean="0">
                <a:solidFill>
                  <a:schemeClr val="tx1"/>
                </a:solidFill>
                <a:effectLst/>
                <a:latin typeface="+mn-lt"/>
                <a:ea typeface="+mn-ea"/>
                <a:cs typeface="+mn-cs"/>
              </a:rPr>
              <a:t> in Western Australia, completed for Verve Energy and GE Energy Financial Services.</a:t>
            </a:r>
            <a:r>
              <a:rPr lang="en-US" sz="1200" b="0" i="0" u="none" strike="noStrike" kern="1200" baseline="30000" dirty="0" smtClean="0">
                <a:solidFill>
                  <a:schemeClr val="tx1"/>
                </a:solidFill>
                <a:effectLst/>
                <a:latin typeface="+mn-lt"/>
                <a:ea typeface="+mn-ea"/>
                <a:cs typeface="+mn-cs"/>
                <a:hlinkClick r:id="rId33"/>
              </a:rPr>
              <a:t>[53]</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159 MW AGL Energy projects, to be constructed in </a:t>
            </a:r>
            <a:r>
              <a:rPr lang="en-US" sz="1200" b="0" i="0" kern="1200" dirty="0" err="1" smtClean="0">
                <a:solidFill>
                  <a:schemeClr val="tx1"/>
                </a:solidFill>
                <a:effectLst/>
                <a:latin typeface="+mn-lt"/>
                <a:ea typeface="+mn-ea"/>
                <a:cs typeface="+mn-cs"/>
              </a:rPr>
              <a:t>Nyngan</a:t>
            </a:r>
            <a:r>
              <a:rPr lang="en-US" sz="1200" b="0" i="0" kern="1200" dirty="0" smtClean="0">
                <a:solidFill>
                  <a:schemeClr val="tx1"/>
                </a:solidFill>
                <a:effectLst/>
                <a:latin typeface="+mn-lt"/>
                <a:ea typeface="+mn-ea"/>
                <a:cs typeface="+mn-cs"/>
              </a:rPr>
              <a:t> and Broken Hill, New South Wales.</a:t>
            </a:r>
            <a:r>
              <a:rPr lang="en-US" sz="1200" b="0" i="0" u="none" strike="noStrike" kern="1200" baseline="30000" dirty="0" smtClean="0">
                <a:solidFill>
                  <a:schemeClr val="tx1"/>
                </a:solidFill>
                <a:effectLst/>
                <a:latin typeface="+mn-lt"/>
                <a:ea typeface="+mn-ea"/>
                <a:cs typeface="+mn-cs"/>
                <a:hlinkClick r:id="rId34"/>
              </a:rPr>
              <a:t>[54]</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154</a:t>
            </a:fld>
            <a:endParaRPr lang="en-US"/>
          </a:p>
        </p:txBody>
      </p:sp>
    </p:spTree>
    <p:extLst>
      <p:ext uri="{BB962C8B-B14F-4D97-AF65-F5344CB8AC3E}">
        <p14:creationId xmlns:p14="http://schemas.microsoft.com/office/powerpoint/2010/main" val="3420770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159</a:t>
            </a:fld>
            <a:endParaRPr lang="en-US"/>
          </a:p>
        </p:txBody>
      </p:sp>
    </p:spTree>
    <p:extLst>
      <p:ext uri="{BB962C8B-B14F-4D97-AF65-F5344CB8AC3E}">
        <p14:creationId xmlns:p14="http://schemas.microsoft.com/office/powerpoint/2010/main" val="2280157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solar </a:t>
            </a:r>
            <a:r>
              <a:rPr lang="en-US" sz="1200" b="1" i="0" kern="1200" dirty="0" smtClean="0">
                <a:solidFill>
                  <a:schemeClr val="tx1"/>
                </a:solidFill>
                <a:effectLst/>
                <a:latin typeface="+mn-lt"/>
                <a:ea typeface="+mn-ea"/>
                <a:cs typeface="+mn-cs"/>
              </a:rPr>
              <a:t>power purchase agreement</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PPA</a:t>
            </a:r>
            <a:r>
              <a:rPr lang="en-US" sz="1200" b="0" i="0" kern="1200" dirty="0" smtClean="0">
                <a:solidFill>
                  <a:schemeClr val="tx1"/>
                </a:solidFill>
                <a:effectLst/>
                <a:latin typeface="+mn-lt"/>
                <a:ea typeface="+mn-ea"/>
                <a:cs typeface="+mn-cs"/>
              </a:rPr>
              <a:t>) is a </a:t>
            </a:r>
            <a:r>
              <a:rPr lang="en-US" sz="1200" b="1" i="0" kern="1200" dirty="0" smtClean="0">
                <a:solidFill>
                  <a:schemeClr val="tx1"/>
                </a:solidFill>
                <a:effectLst/>
                <a:latin typeface="+mn-lt"/>
                <a:ea typeface="+mn-ea"/>
                <a:cs typeface="+mn-cs"/>
              </a:rPr>
              <a:t>financial</a:t>
            </a:r>
            <a:r>
              <a:rPr lang="en-US" sz="1200" b="0" i="0" kern="1200" dirty="0" smtClean="0">
                <a:solidFill>
                  <a:schemeClr val="tx1"/>
                </a:solidFill>
                <a:effectLst/>
                <a:latin typeface="+mn-lt"/>
                <a:ea typeface="+mn-ea"/>
                <a:cs typeface="+mn-cs"/>
              </a:rPr>
              <a:t> agreement where a developer arranges for the design, permitting, </a:t>
            </a:r>
            <a:r>
              <a:rPr lang="en-US" sz="1200" b="1" i="0" kern="1200" dirty="0" smtClean="0">
                <a:solidFill>
                  <a:schemeClr val="tx1"/>
                </a:solidFill>
                <a:effectLst/>
                <a:latin typeface="+mn-lt"/>
                <a:ea typeface="+mn-ea"/>
                <a:cs typeface="+mn-cs"/>
              </a:rPr>
              <a:t>financing</a:t>
            </a:r>
            <a:r>
              <a:rPr lang="en-US" sz="1200" b="0" i="0" kern="1200" dirty="0" smtClean="0">
                <a:solidFill>
                  <a:schemeClr val="tx1"/>
                </a:solidFill>
                <a:effectLst/>
                <a:latin typeface="+mn-lt"/>
                <a:ea typeface="+mn-ea"/>
                <a:cs typeface="+mn-cs"/>
              </a:rPr>
              <a:t> and installation of a solar energy system on a customer's property at little to no cost.</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160</a:t>
            </a:fld>
            <a:endParaRPr lang="en-US"/>
          </a:p>
        </p:txBody>
      </p:sp>
    </p:spTree>
    <p:extLst>
      <p:ext uri="{BB962C8B-B14F-4D97-AF65-F5344CB8AC3E}">
        <p14:creationId xmlns:p14="http://schemas.microsoft.com/office/powerpoint/2010/main" val="2634098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5 year annual financial data comparison. </a:t>
            </a:r>
          </a:p>
          <a:p>
            <a:r>
              <a:rPr lang="en-US" baseline="0" dirty="0" smtClean="0"/>
              <a:t>There was a large negative number in accumulated depreciation.</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164</a:t>
            </a:fld>
            <a:endParaRPr lang="en-US"/>
          </a:p>
        </p:txBody>
      </p:sp>
    </p:spTree>
    <p:extLst>
      <p:ext uri="{BB962C8B-B14F-4D97-AF65-F5344CB8AC3E}">
        <p14:creationId xmlns:p14="http://schemas.microsoft.com/office/powerpoint/2010/main" val="1920039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165</a:t>
            </a:fld>
            <a:endParaRPr lang="en-US"/>
          </a:p>
        </p:txBody>
      </p:sp>
    </p:spTree>
    <p:extLst>
      <p:ext uri="{BB962C8B-B14F-4D97-AF65-F5344CB8AC3E}">
        <p14:creationId xmlns:p14="http://schemas.microsoft.com/office/powerpoint/2010/main" val="2272297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Account receivable, it was negative.</a:t>
            </a:r>
          </a:p>
          <a:p>
            <a:r>
              <a:rPr lang="en-US" dirty="0" smtClean="0"/>
              <a:t>Other</a:t>
            </a:r>
            <a:r>
              <a:rPr lang="en-US" baseline="0" dirty="0" smtClean="0"/>
              <a:t> working capital, it was a huge negative number in 2015. about -$866million</a:t>
            </a:r>
          </a:p>
          <a:p>
            <a:r>
              <a:rPr lang="en-US" baseline="0" dirty="0" smtClean="0"/>
              <a:t>Purchase of investment, increased about $ 200million compare with 2014.</a:t>
            </a:r>
          </a:p>
          <a:p>
            <a:r>
              <a:rPr lang="en-US" baseline="0" dirty="0" smtClean="0"/>
              <a:t>Total Free Cash Flow was negative -$527million</a:t>
            </a:r>
          </a:p>
          <a:p>
            <a:r>
              <a:rPr lang="en-US" baseline="0" dirty="0" smtClean="0"/>
              <a:t>There was lots of negative number in 2015 financial data.</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166</a:t>
            </a:fld>
            <a:endParaRPr lang="en-US"/>
          </a:p>
        </p:txBody>
      </p:sp>
    </p:spTree>
    <p:extLst>
      <p:ext uri="{BB962C8B-B14F-4D97-AF65-F5344CB8AC3E}">
        <p14:creationId xmlns:p14="http://schemas.microsoft.com/office/powerpoint/2010/main" val="881982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169</a:t>
            </a:fld>
            <a:endParaRPr lang="en-US"/>
          </a:p>
        </p:txBody>
      </p:sp>
    </p:spTree>
    <p:extLst>
      <p:ext uri="{BB962C8B-B14F-4D97-AF65-F5344CB8AC3E}">
        <p14:creationId xmlns:p14="http://schemas.microsoft.com/office/powerpoint/2010/main" val="1452170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 sales</a:t>
            </a:r>
            <a:r>
              <a:rPr lang="en-US" baseline="0" dirty="0" smtClean="0"/>
              <a:t> decreased</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172</a:t>
            </a:fld>
            <a:endParaRPr lang="en-US"/>
          </a:p>
        </p:txBody>
      </p:sp>
    </p:spTree>
    <p:extLst>
      <p:ext uri="{BB962C8B-B14F-4D97-AF65-F5344CB8AC3E}">
        <p14:creationId xmlns:p14="http://schemas.microsoft.com/office/powerpoint/2010/main" val="1614553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five year stock performance</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116</a:t>
            </a:fld>
            <a:endParaRPr lang="en-US"/>
          </a:p>
        </p:txBody>
      </p:sp>
    </p:spTree>
    <p:extLst>
      <p:ext uri="{BB962C8B-B14F-4D97-AF65-F5344CB8AC3E}">
        <p14:creationId xmlns:p14="http://schemas.microsoft.com/office/powerpoint/2010/main" val="2550521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2015-03, the net income is negative -$62million.</a:t>
            </a:r>
          </a:p>
          <a:p>
            <a:r>
              <a:rPr lang="en-US" dirty="0" smtClean="0"/>
              <a:t>Because the </a:t>
            </a:r>
          </a:p>
          <a:p>
            <a:r>
              <a:rPr lang="en-US" dirty="0" smtClean="0"/>
              <a:t>account receivable: -125.07millon</a:t>
            </a:r>
          </a:p>
          <a:p>
            <a:r>
              <a:rPr lang="en-US" dirty="0" smtClean="0"/>
              <a:t>Change in working capital:</a:t>
            </a:r>
            <a:r>
              <a:rPr lang="en-US" baseline="0" dirty="0" smtClean="0"/>
              <a:t> project assets and deferred project costs, -$302.29million.</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174</a:t>
            </a:fld>
            <a:endParaRPr lang="en-US"/>
          </a:p>
        </p:txBody>
      </p:sp>
    </p:spTree>
    <p:extLst>
      <p:ext uri="{BB962C8B-B14F-4D97-AF65-F5344CB8AC3E}">
        <p14:creationId xmlns:p14="http://schemas.microsoft.com/office/powerpoint/2010/main" val="3209798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assets:</a:t>
            </a:r>
          </a:p>
          <a:p>
            <a:r>
              <a:rPr lang="en-US" dirty="0" smtClean="0"/>
              <a:t>     Marketable</a:t>
            </a:r>
            <a:r>
              <a:rPr lang="en-US" baseline="0" dirty="0" smtClean="0"/>
              <a:t> securities, increased by 38.2%.</a:t>
            </a:r>
          </a:p>
          <a:p>
            <a:r>
              <a:rPr lang="en-US" baseline="0" dirty="0" smtClean="0"/>
              <a:t>     Account receivable trade, its 3.69 times larger than 2014.</a:t>
            </a:r>
          </a:p>
          <a:p>
            <a:endParaRPr lang="en-US" baseline="0" dirty="0" smtClean="0"/>
          </a:p>
        </p:txBody>
      </p:sp>
      <p:sp>
        <p:nvSpPr>
          <p:cNvPr id="4" name="Slide Number Placeholder 3"/>
          <p:cNvSpPr>
            <a:spLocks noGrp="1"/>
          </p:cNvSpPr>
          <p:nvPr>
            <p:ph type="sldNum" sz="quarter" idx="10"/>
          </p:nvPr>
        </p:nvSpPr>
        <p:spPr/>
        <p:txBody>
          <a:bodyPr/>
          <a:lstStyle/>
          <a:p>
            <a:fld id="{42B3A8BD-9CE9-4537-B622-55A42B4BECB7}" type="slidenum">
              <a:rPr lang="en-US" smtClean="0"/>
              <a:t>179</a:t>
            </a:fld>
            <a:endParaRPr lang="en-US"/>
          </a:p>
        </p:txBody>
      </p:sp>
    </p:spTree>
    <p:extLst>
      <p:ext uri="{BB962C8B-B14F-4D97-AF65-F5344CB8AC3E}">
        <p14:creationId xmlns:p14="http://schemas.microsoft.com/office/powerpoint/2010/main" val="331018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Operating expenses: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Foreign currency loss about $7 million</a:t>
            </a:r>
          </a:p>
          <a:p>
            <a:endParaRPr lang="en-US" dirty="0" smtClean="0"/>
          </a:p>
          <a:p>
            <a:r>
              <a:rPr lang="en-US" b="1" dirty="0" smtClean="0"/>
              <a:t>production</a:t>
            </a:r>
            <a:r>
              <a:rPr lang="en-US" b="1" baseline="0" dirty="0" smtClean="0"/>
              <a:t> start-up</a:t>
            </a:r>
            <a:r>
              <a:rPr lang="en-US" baseline="0" dirty="0" smtClean="0"/>
              <a:t>, excess $10 million</a:t>
            </a:r>
          </a:p>
          <a:p>
            <a:r>
              <a:rPr lang="en-US" sz="1200" b="0" i="0" u="none" strike="noStrike" kern="1200" baseline="0" dirty="0" smtClean="0">
                <a:solidFill>
                  <a:schemeClr val="tx1"/>
                </a:solidFill>
                <a:latin typeface="+mn-lt"/>
                <a:ea typeface="+mn-ea"/>
                <a:cs typeface="+mn-cs"/>
              </a:rPr>
              <a:t>During 2015 and 2014 , our production start-up expense related to the commencement of our </a:t>
            </a:r>
            <a:r>
              <a:rPr lang="en-US" sz="1200" b="0" i="0" u="none" strike="noStrike" kern="1200" baseline="0" dirty="0" err="1" smtClean="0">
                <a:solidFill>
                  <a:schemeClr val="tx1"/>
                </a:solidFill>
                <a:latin typeface="+mn-lt"/>
                <a:ea typeface="+mn-ea"/>
                <a:cs typeface="+mn-cs"/>
              </a:rPr>
              <a:t>TetraSun</a:t>
            </a:r>
            <a:r>
              <a:rPr lang="en-US" sz="1200" b="0" i="0" u="none" strike="noStrike" kern="1200" baseline="0" dirty="0" smtClean="0">
                <a:solidFill>
                  <a:schemeClr val="tx1"/>
                </a:solidFill>
                <a:latin typeface="+mn-lt"/>
                <a:ea typeface="+mn-ea"/>
                <a:cs typeface="+mn-cs"/>
              </a:rPr>
              <a:t> operations at our manufacturing facility in Kulim,</a:t>
            </a:r>
          </a:p>
          <a:p>
            <a:r>
              <a:rPr lang="en-US" sz="1200" b="0" i="0" u="none" strike="noStrike" kern="1200" baseline="0" dirty="0" smtClean="0">
                <a:solidFill>
                  <a:schemeClr val="tx1"/>
                </a:solidFill>
                <a:latin typeface="+mn-lt"/>
                <a:ea typeface="+mn-ea"/>
                <a:cs typeface="+mn-cs"/>
              </a:rPr>
              <a:t>Malaysia. Our </a:t>
            </a:r>
            <a:r>
              <a:rPr lang="en-US" sz="1200" b="0" i="0" u="none" strike="noStrike" kern="1200" baseline="0" dirty="0" err="1" smtClean="0">
                <a:solidFill>
                  <a:schemeClr val="tx1"/>
                </a:solidFill>
                <a:latin typeface="+mn-lt"/>
                <a:ea typeface="+mn-ea"/>
                <a:cs typeface="+mn-cs"/>
              </a:rPr>
              <a:t>TetraSun</a:t>
            </a:r>
            <a:r>
              <a:rPr lang="en-US" sz="1200" b="0" i="0" u="none" strike="noStrike" kern="1200" baseline="0" dirty="0" smtClean="0">
                <a:solidFill>
                  <a:schemeClr val="tx1"/>
                </a:solidFill>
                <a:latin typeface="+mn-lt"/>
                <a:ea typeface="+mn-ea"/>
                <a:cs typeface="+mn-cs"/>
              </a:rPr>
              <a:t> operations involve the manufacturing of crystalline silicon solar modules with proprietary high-power density, mono-crystalline</a:t>
            </a:r>
          </a:p>
          <a:p>
            <a:r>
              <a:rPr lang="en-US" sz="1200" b="0" i="0" u="none" strike="noStrike" kern="1200" baseline="0" dirty="0" smtClean="0">
                <a:solidFill>
                  <a:schemeClr val="tx1"/>
                </a:solidFill>
                <a:latin typeface="+mn-lt"/>
                <a:ea typeface="+mn-ea"/>
                <a:cs typeface="+mn-cs"/>
              </a:rPr>
              <a:t>technology. These production start-up activities commenced during the third quarter of 2014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181</a:t>
            </a:fld>
            <a:endParaRPr lang="en-US"/>
          </a:p>
        </p:txBody>
      </p:sp>
    </p:spTree>
    <p:extLst>
      <p:ext uri="{BB962C8B-B14F-4D97-AF65-F5344CB8AC3E}">
        <p14:creationId xmlns:p14="http://schemas.microsoft.com/office/powerpoint/2010/main" val="3327095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expense </a:t>
            </a:r>
            <a:r>
              <a:rPr lang="en-US" sz="1200" b="1" i="0" kern="1200" dirty="0" smtClean="0">
                <a:solidFill>
                  <a:schemeClr val="tx1"/>
                </a:solidFill>
                <a:effectLst/>
                <a:latin typeface="+mn-lt"/>
                <a:ea typeface="+mn-ea"/>
                <a:cs typeface="+mn-cs"/>
              </a:rPr>
              <a:t>project assets and deferred project costs </a:t>
            </a:r>
            <a:r>
              <a:rPr lang="en-US" sz="1200" b="0" i="0" kern="1200" dirty="0" smtClean="0">
                <a:solidFill>
                  <a:schemeClr val="tx1"/>
                </a:solidFill>
                <a:effectLst/>
                <a:latin typeface="+mn-lt"/>
                <a:ea typeface="+mn-ea"/>
                <a:cs typeface="+mn-cs"/>
              </a:rPr>
              <a:t>to cost of sales after each respective project is sold to a customer and all revenue recognition criteria have been met (matching the expensing of costs to the underlying revenue recognition method). In addition, we present all expenditures related to the development and construction of project assets or deferred project costs, whether fully or partially owned, as a component of cash flows from operating activities.</a:t>
            </a:r>
          </a:p>
          <a:p>
            <a:endParaRPr lang="en-US" sz="1200" b="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Deferred Project Costs</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Deferred project costs represent (</a:t>
            </a:r>
            <a:r>
              <a:rPr lang="en-US" sz="1200" b="0"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 costs that we capitalize as project assets for arrangements that we account for as real estate transactions after we have entered into a definitive sales arrangement, but before the sale is completed or before we have met all criteria to recognize the sale as revenue, (ii) recoverable pre-contract costs that we capitalize for arrangements accounted for as long-term construction contracts prior to entering into a definitive sales agreement, or (iii) costs that we capitalize for arrangements accounted for as long-term construction contracts after we have signed a definitive sales agreement, but before all revenue recognition criteria have been met. We classify deferred project costs as current if completion of the sale and the meeting of all revenue recognition criteria are expected within the next 12 months.</a:t>
            </a:r>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183</a:t>
            </a:fld>
            <a:endParaRPr lang="en-US"/>
          </a:p>
        </p:txBody>
      </p:sp>
    </p:spTree>
    <p:extLst>
      <p:ext uri="{BB962C8B-B14F-4D97-AF65-F5344CB8AC3E}">
        <p14:creationId xmlns:p14="http://schemas.microsoft.com/office/powerpoint/2010/main" val="2766465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Marketable securities:</a:t>
            </a:r>
          </a:p>
          <a:p>
            <a:r>
              <a:rPr lang="en-US" dirty="0" smtClean="0"/>
              <a:t>Foreign</a:t>
            </a:r>
            <a:r>
              <a:rPr lang="en-US" baseline="0" dirty="0" smtClean="0"/>
              <a:t> debt, time deposits, US debt, US </a:t>
            </a:r>
            <a:r>
              <a:rPr lang="en-US" baseline="0" smtClean="0"/>
              <a:t>government obligations.</a:t>
            </a:r>
          </a:p>
        </p:txBody>
      </p:sp>
      <p:sp>
        <p:nvSpPr>
          <p:cNvPr id="4" name="Slide Number Placeholder 3"/>
          <p:cNvSpPr>
            <a:spLocks noGrp="1"/>
          </p:cNvSpPr>
          <p:nvPr>
            <p:ph type="sldNum" sz="quarter" idx="10"/>
          </p:nvPr>
        </p:nvSpPr>
        <p:spPr/>
        <p:txBody>
          <a:bodyPr/>
          <a:lstStyle/>
          <a:p>
            <a:fld id="{42B3A8BD-9CE9-4537-B622-55A42B4BECB7}" type="slidenum">
              <a:rPr lang="en-US" smtClean="0"/>
              <a:t>184</a:t>
            </a:fld>
            <a:endParaRPr lang="en-US"/>
          </a:p>
        </p:txBody>
      </p:sp>
    </p:spTree>
    <p:extLst>
      <p:ext uri="{BB962C8B-B14F-4D97-AF65-F5344CB8AC3E}">
        <p14:creationId xmlns:p14="http://schemas.microsoft.com/office/powerpoint/2010/main" val="340910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ten year stock performance,</a:t>
            </a:r>
          </a:p>
          <a:p>
            <a:r>
              <a:rPr lang="en-US" dirty="0" smtClean="0"/>
              <a:t>There was a big drop in 2008 to</a:t>
            </a:r>
            <a:r>
              <a:rPr lang="en-US" baseline="0" dirty="0" smtClean="0"/>
              <a:t> 2009, most of the reason because the financial crisis.</a:t>
            </a:r>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The decline of government subsidies</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sʌbsɪdɪ</a:t>
            </a:r>
            <a:r>
              <a:rPr lang="en-US" sz="1200" b="0" i="0"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 in large markets like Germany and Spain, the world's largest and second largest solar markets,.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2008, Germany approved a law cutting its solar subsidies by 10%. Under the law subsidies will fall another 8%-10% each year for the next three years.)</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 Spanish Government cut its solar subsidies by 30%)</a:t>
            </a:r>
          </a:p>
          <a:p>
            <a:endParaRPr lang="en-CA" sz="1200" kern="1200" baseline="0" dirty="0" smtClean="0">
              <a:solidFill>
                <a:schemeClr val="tx1"/>
              </a:solidFill>
              <a:effectLst/>
              <a:latin typeface="+mn-lt"/>
              <a:ea typeface="+mn-ea"/>
              <a:cs typeface="+mn-cs"/>
            </a:endParaRPr>
          </a:p>
          <a:p>
            <a:r>
              <a:rPr lang="en-US" baseline="0" dirty="0" smtClean="0"/>
              <a:t>From 2011 to 2012, </a:t>
            </a:r>
            <a:r>
              <a:rPr lang="en-US" sz="1200" b="0" i="0" kern="1200" dirty="0" smtClean="0">
                <a:solidFill>
                  <a:schemeClr val="tx1"/>
                </a:solidFill>
                <a:effectLst/>
                <a:latin typeface="+mn-lt"/>
                <a:ea typeface="+mn-ea"/>
                <a:cs typeface="+mn-cs"/>
              </a:rPr>
              <a:t>shares in First Solar have been dropped a</a:t>
            </a:r>
            <a:r>
              <a:rPr lang="en-US" sz="1200" b="0" i="0" kern="1200" baseline="0" dirty="0" smtClean="0">
                <a:solidFill>
                  <a:schemeClr val="tx1"/>
                </a:solidFill>
                <a:effectLst/>
                <a:latin typeface="+mn-lt"/>
                <a:ea typeface="+mn-ea"/>
                <a:cs typeface="+mn-cs"/>
              </a:rPr>
              <a:t> lots</a:t>
            </a:r>
            <a:r>
              <a:rPr lang="en-US" sz="1200" b="0" i="0" kern="1200" dirty="0" smtClean="0">
                <a:solidFill>
                  <a:schemeClr val="tx1"/>
                </a:solidFill>
                <a:effectLst/>
                <a:latin typeface="+mn-lt"/>
                <a:ea typeface="+mn-ea"/>
                <a:cs typeface="+mn-cs"/>
              </a:rPr>
              <a:t> this year, as a huge oversupply and less demand caused the price of silicon solar panels to decrease. First Solar shares are down over 70% since January.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the cut in German subsidies; first</a:t>
            </a:r>
            <a:r>
              <a:rPr lang="en-US" sz="1200" kern="1200" baseline="0" dirty="0" smtClean="0">
                <a:solidFill>
                  <a:schemeClr val="tx1"/>
                </a:solidFill>
                <a:effectLst/>
                <a:latin typeface="+mn-lt"/>
                <a:ea typeface="+mn-ea"/>
                <a:cs typeface="+mn-cs"/>
              </a:rPr>
              <a:t> solar restructures its operations to align with the sustainable market opportunities.</a:t>
            </a:r>
            <a:endParaRPr lang="en-US" sz="1200" b="0" i="0" kern="1200" cap="all"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2012, </a:t>
            </a:r>
            <a:r>
              <a:rPr lang="en-CA" sz="1200" kern="1200" dirty="0" smtClean="0">
                <a:solidFill>
                  <a:schemeClr val="tx1"/>
                </a:solidFill>
                <a:effectLst/>
                <a:latin typeface="+mn-lt"/>
                <a:ea typeface="+mn-ea"/>
                <a:cs typeface="+mn-cs"/>
              </a:rPr>
              <a:t>First Solar announced it would close one factory in Germany, shut down four other production lines, and lay off 30 percent of its workers. There was a massive loss of $450 million for the first quarter of 2012.</a:t>
            </a:r>
            <a:endParaRPr lang="en-US" sz="120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In addition, solar-panel manufacturers in China have built new factories and provided  the market with inexpensive solar panels, driving down prices, which fell by 50% in 2011. That has reduced or eliminated profit margins and forced some solar-panel companies out of business.</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117</a:t>
            </a:fld>
            <a:endParaRPr lang="en-US"/>
          </a:p>
        </p:txBody>
      </p:sp>
    </p:spTree>
    <p:extLst>
      <p:ext uri="{BB962C8B-B14F-4D97-AF65-F5344CB8AC3E}">
        <p14:creationId xmlns:p14="http://schemas.microsoft.com/office/powerpoint/2010/main" val="3154061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119</a:t>
            </a:fld>
            <a:endParaRPr lang="en-US"/>
          </a:p>
        </p:txBody>
      </p:sp>
    </p:spTree>
    <p:extLst>
      <p:ext uri="{BB962C8B-B14F-4D97-AF65-F5344CB8AC3E}">
        <p14:creationId xmlns:p14="http://schemas.microsoft.com/office/powerpoint/2010/main" val="369116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Break the $1/watt manufacturing cost barrier:</a:t>
            </a:r>
          </a:p>
          <a:p>
            <a:r>
              <a:rPr lang="en-US" sz="1200" b="0" i="0" kern="1200" dirty="0" smtClean="0">
                <a:solidFill>
                  <a:schemeClr val="tx1"/>
                </a:solidFill>
                <a:effectLst/>
                <a:latin typeface="+mn-lt"/>
                <a:ea typeface="+mn-ea"/>
                <a:cs typeface="+mn-cs"/>
              </a:rPr>
              <a:t>On February 24, 2009, First </a:t>
            </a:r>
            <a:r>
              <a:rPr lang="en-US" sz="1200" b="0" i="0" kern="1200" dirty="0" err="1" smtClean="0">
                <a:solidFill>
                  <a:schemeClr val="tx1"/>
                </a:solidFill>
                <a:effectLst/>
                <a:latin typeface="+mn-lt"/>
                <a:ea typeface="+mn-ea"/>
                <a:cs typeface="+mn-cs"/>
              </a:rPr>
              <a:t>Solar's</a:t>
            </a:r>
            <a:r>
              <a:rPr lang="en-US" sz="1200" b="0" i="0" kern="1200" dirty="0" smtClean="0">
                <a:solidFill>
                  <a:schemeClr val="tx1"/>
                </a:solidFill>
                <a:effectLst/>
                <a:latin typeface="+mn-lt"/>
                <a:ea typeface="+mn-ea"/>
                <a:cs typeface="+mn-cs"/>
              </a:rPr>
              <a:t> cost per watt broke the $1 barrier, reaching $0.98. Production cost has continued to fall and in February 2013, reached $0.68 per watt.</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120</a:t>
            </a:fld>
            <a:endParaRPr lang="en-US"/>
          </a:p>
        </p:txBody>
      </p:sp>
    </p:spTree>
    <p:extLst>
      <p:ext uri="{BB962C8B-B14F-4D97-AF65-F5344CB8AC3E}">
        <p14:creationId xmlns:p14="http://schemas.microsoft.com/office/powerpoint/2010/main" val="127141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84% shares owned by institutions</a:t>
            </a:r>
          </a:p>
          <a:p>
            <a:r>
              <a:rPr lang="en-US" dirty="0" smtClean="0"/>
              <a:t>30.64% shares owned by mutual funds</a:t>
            </a:r>
          </a:p>
          <a:p>
            <a:r>
              <a:rPr lang="en-US" dirty="0" smtClean="0"/>
              <a:t>0.29%</a:t>
            </a:r>
            <a:r>
              <a:rPr lang="en-US" baseline="0" dirty="0" smtClean="0"/>
              <a:t> shares owned by insiders</a:t>
            </a:r>
            <a:endParaRPr lang="en-US" dirty="0" smtClean="0"/>
          </a:p>
        </p:txBody>
      </p:sp>
      <p:sp>
        <p:nvSpPr>
          <p:cNvPr id="4" name="Slide Number Placeholder 3"/>
          <p:cNvSpPr>
            <a:spLocks noGrp="1"/>
          </p:cNvSpPr>
          <p:nvPr>
            <p:ph type="sldNum" sz="quarter" idx="10"/>
          </p:nvPr>
        </p:nvSpPr>
        <p:spPr/>
        <p:txBody>
          <a:bodyPr/>
          <a:lstStyle/>
          <a:p>
            <a:fld id="{42B3A8BD-9CE9-4537-B622-55A42B4BECB7}" type="slidenum">
              <a:rPr lang="en-US" smtClean="0"/>
              <a:t>123</a:t>
            </a:fld>
            <a:endParaRPr lang="en-US"/>
          </a:p>
        </p:txBody>
      </p:sp>
    </p:spTree>
    <p:extLst>
      <p:ext uri="{BB962C8B-B14F-4D97-AF65-F5344CB8AC3E}">
        <p14:creationId xmlns:p14="http://schemas.microsoft.com/office/powerpoint/2010/main" val="274122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subsidiaries of first solar, most of</a:t>
            </a:r>
            <a:r>
              <a:rPr lang="en-US" baseline="0" dirty="0" smtClean="0"/>
              <a:t> them located in United Stated, Germany,</a:t>
            </a:r>
            <a:endParaRPr lang="en-US" dirty="0"/>
          </a:p>
        </p:txBody>
      </p:sp>
      <p:sp>
        <p:nvSpPr>
          <p:cNvPr id="4" name="Slide Number Placeholder 3"/>
          <p:cNvSpPr>
            <a:spLocks noGrp="1"/>
          </p:cNvSpPr>
          <p:nvPr>
            <p:ph type="sldNum" sz="quarter" idx="10"/>
          </p:nvPr>
        </p:nvSpPr>
        <p:spPr/>
        <p:txBody>
          <a:bodyPr/>
          <a:lstStyle/>
          <a:p>
            <a:fld id="{42B3A8BD-9CE9-4537-B622-55A42B4BECB7}" type="slidenum">
              <a:rPr lang="en-US" smtClean="0"/>
              <a:t>124</a:t>
            </a:fld>
            <a:endParaRPr lang="en-US"/>
          </a:p>
        </p:txBody>
      </p:sp>
    </p:spTree>
    <p:extLst>
      <p:ext uri="{BB962C8B-B14F-4D97-AF65-F5344CB8AC3E}">
        <p14:creationId xmlns:p14="http://schemas.microsoft.com/office/powerpoint/2010/main" val="3383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715708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2147479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56950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37105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225828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2915618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411485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3332108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924408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240817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6F75D00-4EE9-4318-9DF1-249763243B50}" type="datetimeFigureOut">
              <a:rPr lang="zh-CN" altLang="en-US" smtClean="0"/>
              <a:t>2016-3-21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182328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75D00-4EE9-4318-9DF1-249763243B50}" type="datetimeFigureOut">
              <a:rPr lang="zh-CN" altLang="en-US" smtClean="0"/>
              <a:t>2016-3-21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777B2-3CB2-4288-B921-78683F354815}" type="slidenum">
              <a:rPr lang="zh-CN" altLang="en-US" smtClean="0"/>
              <a:t>‹#›</a:t>
            </a:fld>
            <a:endParaRPr lang="zh-CN" altLang="en-US"/>
          </a:p>
        </p:txBody>
      </p:sp>
    </p:spTree>
    <p:extLst>
      <p:ext uri="{BB962C8B-B14F-4D97-AF65-F5344CB8AC3E}">
        <p14:creationId xmlns:p14="http://schemas.microsoft.com/office/powerpoint/2010/main" val="119510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tmp"/><Relationship Id="rId2" Type="http://schemas.openxmlformats.org/officeDocument/2006/relationships/image" Target="../media/image153.tmp"/><Relationship Id="rId1" Type="http://schemas.openxmlformats.org/officeDocument/2006/relationships/slideLayout" Target="../slideLayouts/slideLayout2.xml"/><Relationship Id="rId4" Type="http://schemas.openxmlformats.org/officeDocument/2006/relationships/image" Target="../media/image155.tmp"/></Relationships>
</file>

<file path=ppt/slides/_rels/slide189.xml.rels><?xml version="1.0" encoding="UTF-8" standalone="yes"?>
<Relationships xmlns="http://schemas.openxmlformats.org/package/2006/relationships"><Relationship Id="rId3" Type="http://schemas.openxmlformats.org/officeDocument/2006/relationships/image" Target="../media/image157.tmp"/><Relationship Id="rId2" Type="http://schemas.openxmlformats.org/officeDocument/2006/relationships/image" Target="../media/image156.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9.tmp"/><Relationship Id="rId2" Type="http://schemas.openxmlformats.org/officeDocument/2006/relationships/image" Target="../media/image158.tmp"/><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0.tmp"/><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https://www.youtube.com/embed/07haBHIRpQU" TargetMode="External"/><Relationship Id="rId1" Type="http://schemas.openxmlformats.org/officeDocument/2006/relationships/video" Target="NULL" TargetMode="External"/><Relationship Id="rId4" Type="http://schemas.openxmlformats.org/officeDocument/2006/relationships/image" Target="../media/image161.jpeg"/></Relationships>
</file>

<file path=ppt/slides/_rels/slide193.xml.rels><?xml version="1.0" encoding="UTF-8" standalone="yes"?>
<Relationships xmlns="http://schemas.openxmlformats.org/package/2006/relationships"><Relationship Id="rId2" Type="http://schemas.openxmlformats.org/officeDocument/2006/relationships/image" Target="../media/image162.tmp"/><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3.tmp"/><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tmp"/><Relationship Id="rId2" Type="http://schemas.openxmlformats.org/officeDocument/2006/relationships/image" Target="../media/image164.tmp"/><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66.tmp"/><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67.tmp"/><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8.tmp"/><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9.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0.tmp"/><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1.tmp"/><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2.tmp"/><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4.tmp"/><Relationship Id="rId2" Type="http://schemas.openxmlformats.org/officeDocument/2006/relationships/image" Target="../media/image173.tmp"/><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5.tmp"/><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76.tmp"/><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7.tmp"/><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78.tmp"/><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9.tmp"/><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0.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1.tmp"/><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2.tmp"/><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83.tmp"/><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4.tmp"/><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5.tmp"/><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6.tmp"/><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7.tmp"/><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8.tmp"/><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9.tmp"/><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1.tmp"/><Relationship Id="rId2" Type="http://schemas.openxmlformats.org/officeDocument/2006/relationships/image" Target="../media/image190.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92.tmp"/><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94.tmp"/><Relationship Id="rId2" Type="http://schemas.openxmlformats.org/officeDocument/2006/relationships/image" Target="../media/image193.tmp"/><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95.tmp"/><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96.tmp"/><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97.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98.tmp"/><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99.tmp"/><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0.tmp"/><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01.tmp"/><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02.tmp"/><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03.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marketrealist.com/quote-page/duk/" TargetMode="External"/><Relationship Id="rId2" Type="http://schemas.openxmlformats.org/officeDocument/2006/relationships/hyperlink" Target="http://marketrealist.com/quote-page/blk/" TargetMode="Externa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hyperlink" Target="http://marketrealist.com/quote-page/spwr/" TargetMode="External"/><Relationship Id="rId2" Type="http://schemas.openxmlformats.org/officeDocument/2006/relationships/hyperlink" Target="http://marketrealist.com/quote-page/tsl/" TargetMode="External"/><Relationship Id="rId1" Type="http://schemas.openxmlformats.org/officeDocument/2006/relationships/slideLayout" Target="../slideLayouts/slideLayout2.xml"/><Relationship Id="rId4" Type="http://schemas.openxmlformats.org/officeDocument/2006/relationships/hyperlink" Target="http://marketrealist.com/quote-page/jaso/"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marketrealist.com/quote-page/csiq/"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marketrealist.com/quote-page/sol/" TargetMode="External"/><Relationship Id="rId2" Type="http://schemas.openxmlformats.org/officeDocument/2006/relationships/hyperlink" Target="http://marketrealist.com/quote-page/tsl/" TargetMode="Externa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marketrealist.com/quote-page/yge/" TargetMode="External"/><Relationship Id="rId4" Type="http://schemas.openxmlformats.org/officeDocument/2006/relationships/hyperlink" Target="http://marketrealist.com/quote-page/spwr/"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marketrealist.com/quote-page/csiq/"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marketrealist.com/quote-page/tsl/"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marketrealist.com/2015/02/overview-renewable-energy-industry/" TargetMode="External"/><Relationship Id="rId2" Type="http://schemas.openxmlformats.org/officeDocument/2006/relationships/hyperlink" Target="http://marketrealist.com/quote-page/csiq/"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marketrealist.com/2015/06/canadian-solars-total-solutions-business-expansion-downstream-market/#fn-476301-1"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marketrealist.com/quote-page/tyo/" TargetMode="External"/><Relationship Id="rId2" Type="http://schemas.openxmlformats.org/officeDocument/2006/relationships/hyperlink" Target="http://marketrealist.com/quote-page/csiq/"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marketrealist.com/quote-page/csiq/"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nrel.gov/tech_deployment/state_local_governments/basics_portfolio_standards.html" TargetMode="External"/><Relationship Id="rId2" Type="http://schemas.openxmlformats.org/officeDocument/2006/relationships/hyperlink" Target="http://marketrealist.com/quote-page/csiq/" TargetMode="External"/><Relationship Id="rId1" Type="http://schemas.openxmlformats.org/officeDocument/2006/relationships/slideLayout" Target="../slideLayouts/slideLayout2.xml"/><Relationship Id="rId4" Type="http://schemas.openxmlformats.org/officeDocument/2006/relationships/hyperlink" Target="http://www.nrel.gov/tech_deployment/state_local_governments/basics_tariffs.html"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marketrealist.com/quote-page/jaso/" TargetMode="External"/><Relationship Id="rId2" Type="http://schemas.openxmlformats.org/officeDocument/2006/relationships/hyperlink" Target="http://marketrealist.com/quote-page/tsl/" TargetMode="External"/><Relationship Id="rId1" Type="http://schemas.openxmlformats.org/officeDocument/2006/relationships/slideLayout" Target="../slideLayouts/slideLayout2.xml"/><Relationship Id="rId4" Type="http://schemas.openxmlformats.org/officeDocument/2006/relationships/hyperlink" Target="http://marketrealist.com/quote-page/spwr/"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marketrealist.com/quote-page/csiq/"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marketrealist.com/quote-page/sol/" TargetMode="External"/><Relationship Id="rId2" Type="http://schemas.openxmlformats.org/officeDocument/2006/relationships/hyperlink" Target="http://marketrealist.com/quote-page/tsl/"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marketrealist.com/quote-page/csiq/"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marketrealist.com/quote-page/csiq/" TargetMode="External"/><Relationship Id="rId2" Type="http://schemas.openxmlformats.org/officeDocument/2006/relationships/hyperlink" Target="http://marketrealist.com/2015/02/political-will-key-future-solar-energy/"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kumimoji="1" lang="en-US" altLang="zh-CN" b="1" dirty="0" smtClean="0"/>
              <a:t>Green Tech</a:t>
            </a:r>
            <a:endParaRPr kumimoji="1" lang="zh-CN" altLang="en-US" b="1" dirty="0"/>
          </a:p>
        </p:txBody>
      </p:sp>
      <p:sp>
        <p:nvSpPr>
          <p:cNvPr id="3" name="副标题 2"/>
          <p:cNvSpPr>
            <a:spLocks noGrp="1"/>
          </p:cNvSpPr>
          <p:nvPr>
            <p:ph type="subTitle" idx="1"/>
          </p:nvPr>
        </p:nvSpPr>
        <p:spPr/>
        <p:txBody>
          <a:bodyPr/>
          <a:lstStyle/>
          <a:p>
            <a:r>
              <a:rPr kumimoji="1" lang="en-US" altLang="zh-CN" dirty="0" smtClean="0"/>
              <a:t>Group</a:t>
            </a:r>
            <a:r>
              <a:rPr kumimoji="1" lang="zh-CN" altLang="en-US" dirty="0" smtClean="0"/>
              <a:t> </a:t>
            </a:r>
            <a:r>
              <a:rPr kumimoji="1" lang="en-US" altLang="zh-CN" dirty="0" smtClean="0"/>
              <a:t>4</a:t>
            </a:r>
            <a:r>
              <a:rPr kumimoji="1" lang="zh-CN" altLang="en-US" dirty="0" smtClean="0"/>
              <a:t> </a:t>
            </a:r>
            <a:endParaRPr kumimoji="1" lang="en-US" altLang="zh-CN" dirty="0" smtClean="0"/>
          </a:p>
          <a:p>
            <a:r>
              <a:rPr kumimoji="1" lang="en-US" altLang="zh-CN" dirty="0" err="1" smtClean="0"/>
              <a:t>Yuxuan</a:t>
            </a:r>
            <a:r>
              <a:rPr kumimoji="1" lang="zh-CN" altLang="en-US" dirty="0" smtClean="0"/>
              <a:t> </a:t>
            </a:r>
            <a:r>
              <a:rPr kumimoji="1" lang="en-US" altLang="zh-CN" dirty="0" smtClean="0"/>
              <a:t>Wang</a:t>
            </a:r>
            <a:r>
              <a:rPr kumimoji="1" lang="zh-CN" altLang="en-US" dirty="0" smtClean="0"/>
              <a:t> </a:t>
            </a:r>
            <a:r>
              <a:rPr kumimoji="1" lang="en-US" altLang="zh-CN" dirty="0" smtClean="0"/>
              <a:t>/</a:t>
            </a:r>
            <a:r>
              <a:rPr kumimoji="1" lang="zh-CN" altLang="en-US" dirty="0" smtClean="0"/>
              <a:t> </a:t>
            </a:r>
            <a:r>
              <a:rPr kumimoji="1" lang="en-US" altLang="zh-CN" dirty="0" err="1" smtClean="0"/>
              <a:t>Yalin</a:t>
            </a:r>
            <a:r>
              <a:rPr kumimoji="1" lang="zh-CN" altLang="en-US" dirty="0" smtClean="0"/>
              <a:t> </a:t>
            </a:r>
            <a:r>
              <a:rPr kumimoji="1" lang="en-US" altLang="zh-CN" dirty="0" err="1" smtClean="0"/>
              <a:t>Feng</a:t>
            </a:r>
            <a:r>
              <a:rPr kumimoji="1" lang="zh-CN" altLang="en-US" dirty="0" smtClean="0"/>
              <a:t> </a:t>
            </a:r>
            <a:r>
              <a:rPr kumimoji="1" lang="en-US" altLang="zh-CN" dirty="0" smtClean="0"/>
              <a:t>/</a:t>
            </a:r>
            <a:r>
              <a:rPr kumimoji="1" lang="zh-CN" altLang="en-US" dirty="0" smtClean="0"/>
              <a:t> </a:t>
            </a:r>
            <a:r>
              <a:rPr kumimoji="1" lang="en-US" altLang="zh-CN" dirty="0" smtClean="0"/>
              <a:t>Yun</a:t>
            </a:r>
            <a:r>
              <a:rPr kumimoji="1" lang="zh-CN" altLang="en-US" dirty="0" smtClean="0"/>
              <a:t> </a:t>
            </a:r>
            <a:r>
              <a:rPr kumimoji="1" lang="en-US" altLang="zh-CN" dirty="0" err="1" smtClean="0"/>
              <a:t>Tian</a:t>
            </a:r>
            <a:r>
              <a:rPr kumimoji="1" lang="zh-CN" altLang="en-US" dirty="0" smtClean="0"/>
              <a:t> </a:t>
            </a:r>
            <a:r>
              <a:rPr kumimoji="1" lang="en-US" altLang="zh-CN" dirty="0" smtClean="0"/>
              <a:t>/ Karan</a:t>
            </a:r>
            <a:r>
              <a:rPr kumimoji="1" lang="zh-CN" altLang="en-US" dirty="0" smtClean="0"/>
              <a:t> </a:t>
            </a:r>
            <a:r>
              <a:rPr kumimoji="1" lang="en-US" altLang="zh-CN" dirty="0" smtClean="0"/>
              <a:t>Thakur</a:t>
            </a:r>
            <a:r>
              <a:rPr kumimoji="1" lang="zh-CN" altLang="en-US" dirty="0" smtClean="0"/>
              <a:t> </a:t>
            </a:r>
            <a:endParaRPr kumimoji="1" lang="zh-CN" altLang="en-US" dirty="0"/>
          </a:p>
        </p:txBody>
      </p:sp>
    </p:spTree>
    <p:extLst>
      <p:ext uri="{BB962C8B-B14F-4D97-AF65-F5344CB8AC3E}">
        <p14:creationId xmlns:p14="http://schemas.microsoft.com/office/powerpoint/2010/main" val="1493257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600" dirty="0" smtClean="0"/>
              <a:t>Renewable</a:t>
            </a:r>
            <a:r>
              <a:rPr kumimoji="1" lang="zh-CN" altLang="en-US" sz="3600" dirty="0" smtClean="0"/>
              <a:t> </a:t>
            </a:r>
            <a:r>
              <a:rPr kumimoji="1" lang="en-US" altLang="zh-CN" sz="3600" dirty="0" smtClean="0"/>
              <a:t>Power</a:t>
            </a:r>
            <a:r>
              <a:rPr kumimoji="1" lang="zh-CN" altLang="en-US" sz="3600" dirty="0" smtClean="0"/>
              <a:t> </a:t>
            </a:r>
            <a:r>
              <a:rPr kumimoji="1" lang="en-US" altLang="zh-CN" sz="3600" dirty="0" smtClean="0"/>
              <a:t>Generation</a:t>
            </a:r>
            <a:r>
              <a:rPr kumimoji="1" lang="zh-CN" altLang="en-US" sz="3600" dirty="0" smtClean="0"/>
              <a:t> </a:t>
            </a:r>
            <a:r>
              <a:rPr kumimoji="1" lang="en-US" altLang="zh-CN" sz="3600" dirty="0" smtClean="0"/>
              <a:t>Costs</a:t>
            </a:r>
            <a:r>
              <a:rPr kumimoji="1" lang="zh-CN" altLang="en-US" sz="3600" dirty="0" smtClean="0"/>
              <a:t> </a:t>
            </a:r>
            <a:r>
              <a:rPr kumimoji="1" lang="en-US" altLang="zh-CN" sz="3600" dirty="0" smtClean="0"/>
              <a:t>(2014)</a:t>
            </a:r>
            <a:endParaRPr kumimoji="1" lang="zh-CN" altLang="en-US" sz="3600" dirty="0"/>
          </a:p>
        </p:txBody>
      </p:sp>
      <p:pic>
        <p:nvPicPr>
          <p:cNvPr id="6" name="内容占位符 3"/>
          <p:cNvPicPr>
            <a:picLocks noGrp="1" noChangeAspect="1"/>
          </p:cNvPicPr>
          <p:nvPr>
            <p:ph idx="1"/>
          </p:nvPr>
        </p:nvPicPr>
        <p:blipFill>
          <a:blip r:embed="rId2"/>
          <a:srcRect l="-28009" r="-28009"/>
          <a:stretch>
            <a:fillRect/>
          </a:stretch>
        </p:blipFill>
        <p:spPr>
          <a:xfrm>
            <a:off x="-453775" y="1256323"/>
            <a:ext cx="13222074" cy="5149539"/>
          </a:xfrm>
        </p:spPr>
      </p:pic>
      <p:sp>
        <p:nvSpPr>
          <p:cNvPr id="7" name="文本框 6"/>
          <p:cNvSpPr txBox="1"/>
          <p:nvPr/>
        </p:nvSpPr>
        <p:spPr>
          <a:xfrm>
            <a:off x="8999925" y="6350639"/>
            <a:ext cx="2995374" cy="369332"/>
          </a:xfrm>
          <a:prstGeom prst="rect">
            <a:avLst/>
          </a:prstGeom>
          <a:noFill/>
        </p:spPr>
        <p:txBody>
          <a:bodyPr wrap="square" rtlCol="0">
            <a:spAutoFit/>
          </a:bodyPr>
          <a:lstStyle/>
          <a:p>
            <a:r>
              <a:rPr kumimoji="1" lang="en-US" altLang="zh-CN" dirty="0" smtClean="0"/>
              <a:t>Source:</a:t>
            </a:r>
            <a:r>
              <a:rPr kumimoji="1" lang="zh-CN" altLang="en-US" dirty="0" smtClean="0"/>
              <a:t> </a:t>
            </a:r>
            <a:r>
              <a:rPr kumimoji="1" lang="en-US" altLang="zh-CN" dirty="0" smtClean="0"/>
              <a:t>IRENA </a:t>
            </a:r>
            <a:endParaRPr kumimoji="1" lang="zh-CN" altLang="en-US" dirty="0"/>
          </a:p>
        </p:txBody>
      </p:sp>
    </p:spTree>
    <p:extLst>
      <p:ext uri="{BB962C8B-B14F-4D97-AF65-F5344CB8AC3E}">
        <p14:creationId xmlns:p14="http://schemas.microsoft.com/office/powerpoint/2010/main" val="7416349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Dr. Harry E. </a:t>
            </a:r>
            <a:r>
              <a:rPr lang="en-US" altLang="zh-CN" b="1" dirty="0" err="1" smtClean="0"/>
              <a:t>Ruda</a:t>
            </a:r>
            <a:r>
              <a:rPr lang="en-US" altLang="zh-CN" b="1" dirty="0" smtClean="0"/>
              <a:t>, </a:t>
            </a:r>
            <a:r>
              <a:rPr lang="en-US" altLang="zh-CN" b="1" dirty="0"/>
              <a:t>Independent </a:t>
            </a:r>
            <a:r>
              <a:rPr lang="en-US" altLang="zh-CN" b="1" dirty="0" smtClean="0"/>
              <a:t>Director</a:t>
            </a:r>
            <a:endParaRPr lang="zh-CN" altLang="en-US" dirty="0"/>
          </a:p>
        </p:txBody>
      </p:sp>
      <p:sp>
        <p:nvSpPr>
          <p:cNvPr id="3" name="内容占位符 2"/>
          <p:cNvSpPr>
            <a:spLocks noGrp="1"/>
          </p:cNvSpPr>
          <p:nvPr>
            <p:ph sz="half" idx="1"/>
          </p:nvPr>
        </p:nvSpPr>
        <p:spPr/>
        <p:txBody>
          <a:bodyPr>
            <a:normAutofit fontScale="85000" lnSpcReduction="20000"/>
          </a:bodyPr>
          <a:lstStyle/>
          <a:p>
            <a:r>
              <a:rPr lang="en-US" altLang="zh-CN" dirty="0"/>
              <a:t>J</a:t>
            </a:r>
            <a:r>
              <a:rPr lang="en-US" altLang="zh-CN" dirty="0" smtClean="0"/>
              <a:t>oined </a:t>
            </a:r>
            <a:r>
              <a:rPr lang="en-US" altLang="zh-CN" dirty="0"/>
              <a:t>the board in </a:t>
            </a:r>
            <a:r>
              <a:rPr lang="en-US" altLang="zh-CN" dirty="0" smtClean="0"/>
              <a:t>2011</a:t>
            </a:r>
          </a:p>
          <a:p>
            <a:r>
              <a:rPr lang="en-US" altLang="zh-CN" dirty="0" smtClean="0"/>
              <a:t>Director </a:t>
            </a:r>
            <a:r>
              <a:rPr lang="en-US" altLang="zh-CN" dirty="0"/>
              <a:t>of the Centre for Advanced Nanotechnology, the Stanley Meek Chair in Nanotechnology and professor of Applied Science and Engineering at the University of Toronto, </a:t>
            </a:r>
            <a:r>
              <a:rPr lang="en-US" altLang="zh-CN" dirty="0" smtClean="0"/>
              <a:t>Canada</a:t>
            </a:r>
          </a:p>
          <a:p>
            <a:r>
              <a:rPr lang="en-US" altLang="zh-CN" dirty="0"/>
              <a:t>H</a:t>
            </a:r>
            <a:r>
              <a:rPr lang="en-US" altLang="zh-CN" dirty="0" smtClean="0"/>
              <a:t>as </a:t>
            </a:r>
            <a:r>
              <a:rPr lang="en-US" altLang="zh-CN" dirty="0"/>
              <a:t>extensive knowledge, experience and qualifications in material sciences, photonics and </a:t>
            </a:r>
            <a:r>
              <a:rPr lang="en-US" altLang="zh-CN" dirty="0" smtClean="0"/>
              <a:t>semiconductors</a:t>
            </a:r>
          </a:p>
          <a:p>
            <a:r>
              <a:rPr lang="en-US" altLang="zh-CN" dirty="0"/>
              <a:t>PhD in semiconductor physics from MIT in 1982</a:t>
            </a:r>
            <a:endParaRPr lang="zh-CN" altLang="en-US" dirty="0"/>
          </a:p>
        </p:txBody>
      </p:sp>
      <p:pic>
        <p:nvPicPr>
          <p:cNvPr id="5" name="内容占位符 4"/>
          <p:cNvPicPr>
            <a:picLocks noGrp="1" noChangeAspect="1"/>
          </p:cNvPicPr>
          <p:nvPr>
            <p:ph sz="half" idx="2"/>
          </p:nvPr>
        </p:nvPicPr>
        <p:blipFill>
          <a:blip r:embed="rId2"/>
          <a:stretch>
            <a:fillRect/>
          </a:stretch>
        </p:blipFill>
        <p:spPr>
          <a:xfrm>
            <a:off x="6439096" y="1825625"/>
            <a:ext cx="4460968" cy="3611259"/>
          </a:xfrm>
          <a:prstGeom prst="rect">
            <a:avLst/>
          </a:prstGeom>
        </p:spPr>
      </p:pic>
    </p:spTree>
    <p:extLst>
      <p:ext uri="{BB962C8B-B14F-4D97-AF65-F5344CB8AC3E}">
        <p14:creationId xmlns:p14="http://schemas.microsoft.com/office/powerpoint/2010/main" val="36107789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Andrew </a:t>
            </a:r>
            <a:r>
              <a:rPr lang="en-US" altLang="zh-CN" b="1" dirty="0" smtClean="0"/>
              <a:t>Wong, </a:t>
            </a:r>
            <a:r>
              <a:rPr lang="en-US" altLang="zh-CN" b="1" dirty="0"/>
              <a:t>Independent </a:t>
            </a:r>
            <a:r>
              <a:rPr lang="en-US" altLang="zh-CN" b="1" dirty="0" smtClean="0"/>
              <a:t>Director</a:t>
            </a:r>
            <a:endParaRPr lang="zh-CN" altLang="en-US" dirty="0"/>
          </a:p>
        </p:txBody>
      </p:sp>
      <p:sp>
        <p:nvSpPr>
          <p:cNvPr id="3" name="内容占位符 2"/>
          <p:cNvSpPr>
            <a:spLocks noGrp="1"/>
          </p:cNvSpPr>
          <p:nvPr>
            <p:ph sz="half" idx="1"/>
          </p:nvPr>
        </p:nvSpPr>
        <p:spPr/>
        <p:txBody>
          <a:bodyPr>
            <a:normAutofit fontScale="77500" lnSpcReduction="20000"/>
          </a:bodyPr>
          <a:lstStyle/>
          <a:p>
            <a:r>
              <a:rPr lang="en-US" altLang="zh-CN" dirty="0" smtClean="0"/>
              <a:t>Joined the board in </a:t>
            </a:r>
            <a:r>
              <a:rPr lang="en-US" altLang="zh-CN" dirty="0"/>
              <a:t>August </a:t>
            </a:r>
            <a:r>
              <a:rPr lang="en-US" altLang="zh-CN" dirty="0" smtClean="0"/>
              <a:t>2014</a:t>
            </a:r>
          </a:p>
          <a:p>
            <a:r>
              <a:rPr lang="en-US" altLang="zh-CN" dirty="0"/>
              <a:t>D</a:t>
            </a:r>
            <a:r>
              <a:rPr lang="en-US" altLang="zh-CN" dirty="0" smtClean="0"/>
              <a:t>irector </a:t>
            </a:r>
            <a:r>
              <a:rPr lang="en-US" altLang="zh-CN" dirty="0"/>
              <a:t>of Ace Life Insurances, China CITIC Bank, </a:t>
            </a:r>
            <a:r>
              <a:rPr lang="en-US" altLang="zh-CN" dirty="0" err="1"/>
              <a:t>Intime</a:t>
            </a:r>
            <a:r>
              <a:rPr lang="en-US" altLang="zh-CN" dirty="0"/>
              <a:t> Retail Group and Shenzhen </a:t>
            </a:r>
            <a:r>
              <a:rPr lang="en-US" altLang="zh-CN" dirty="0" err="1"/>
              <a:t>Yantian</a:t>
            </a:r>
            <a:r>
              <a:rPr lang="en-US" altLang="zh-CN" dirty="0"/>
              <a:t> Port </a:t>
            </a:r>
            <a:r>
              <a:rPr lang="en-US" altLang="zh-CN" dirty="0" smtClean="0"/>
              <a:t>Group</a:t>
            </a:r>
          </a:p>
          <a:p>
            <a:r>
              <a:rPr lang="en-US" altLang="zh-CN" dirty="0"/>
              <a:t>S</a:t>
            </a:r>
            <a:r>
              <a:rPr lang="en-US" altLang="zh-CN" dirty="0" smtClean="0"/>
              <a:t>enior </a:t>
            </a:r>
            <a:r>
              <a:rPr lang="en-US" altLang="zh-CN" dirty="0"/>
              <a:t>positions at Royal Bank of Canada, Union Bank of Switzerland, China Citicorp, Hang Seng Bank and DBS </a:t>
            </a:r>
            <a:r>
              <a:rPr lang="en-US" altLang="zh-CN" dirty="0" smtClean="0"/>
              <a:t>Bank</a:t>
            </a:r>
          </a:p>
          <a:p>
            <a:r>
              <a:rPr lang="en-US" altLang="zh-CN" dirty="0"/>
              <a:t>B</a:t>
            </a:r>
            <a:r>
              <a:rPr lang="en-US" altLang="zh-CN" dirty="0" smtClean="0"/>
              <a:t>oard </a:t>
            </a:r>
            <a:r>
              <a:rPr lang="en-US" altLang="zh-CN" dirty="0"/>
              <a:t>member of the Tsinghua University Education </a:t>
            </a:r>
            <a:r>
              <a:rPr lang="en-US" altLang="zh-CN" dirty="0" smtClean="0"/>
              <a:t>Foundation</a:t>
            </a:r>
          </a:p>
          <a:p>
            <a:r>
              <a:rPr lang="en-US" altLang="zh-CN" dirty="0"/>
              <a:t>A</a:t>
            </a:r>
            <a:r>
              <a:rPr lang="en-US" altLang="zh-CN" dirty="0" smtClean="0"/>
              <a:t>warded </a:t>
            </a:r>
            <a:r>
              <a:rPr lang="en-US" altLang="zh-CN" dirty="0"/>
              <a:t>by the Shanghai Stock Exchange 2010 and received Hong Kong's Medal of </a:t>
            </a:r>
            <a:r>
              <a:rPr lang="en-US" altLang="zh-CN" dirty="0" err="1"/>
              <a:t>Honour</a:t>
            </a:r>
            <a:r>
              <a:rPr lang="en-US" altLang="zh-CN" dirty="0"/>
              <a:t> in 2011</a:t>
            </a:r>
            <a:endParaRPr lang="zh-CN" altLang="en-US" dirty="0"/>
          </a:p>
        </p:txBody>
      </p:sp>
      <p:pic>
        <p:nvPicPr>
          <p:cNvPr id="5" name="内容占位符 4"/>
          <p:cNvPicPr>
            <a:picLocks noGrp="1" noChangeAspect="1"/>
          </p:cNvPicPr>
          <p:nvPr>
            <p:ph sz="half" idx="2"/>
          </p:nvPr>
        </p:nvPicPr>
        <p:blipFill>
          <a:blip r:embed="rId2"/>
          <a:stretch>
            <a:fillRect/>
          </a:stretch>
        </p:blipFill>
        <p:spPr>
          <a:xfrm>
            <a:off x="6305224" y="1825625"/>
            <a:ext cx="5048576" cy="3648336"/>
          </a:xfrm>
          <a:prstGeom prst="rect">
            <a:avLst/>
          </a:prstGeom>
        </p:spPr>
      </p:pic>
    </p:spTree>
    <p:extLst>
      <p:ext uri="{BB962C8B-B14F-4D97-AF65-F5344CB8AC3E}">
        <p14:creationId xmlns:p14="http://schemas.microsoft.com/office/powerpoint/2010/main" val="10978580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42870" y="3044280"/>
            <a:ext cx="5306261" cy="769441"/>
          </a:xfrm>
          <a:prstGeom prst="rect">
            <a:avLst/>
          </a:prstGeom>
          <a:noFill/>
        </p:spPr>
        <p:txBody>
          <a:bodyPr wrap="none" rtlCol="0">
            <a:spAutoFit/>
          </a:bodyPr>
          <a:lstStyle/>
          <a:p>
            <a:r>
              <a:rPr lang="en-US" altLang="zh-CN" sz="4400" dirty="0" smtClean="0">
                <a:latin typeface="Times New Roman" panose="02020603050405020304" pitchFamily="18" charset="0"/>
                <a:cs typeface="Times New Roman" panose="02020603050405020304" pitchFamily="18" charset="0"/>
              </a:rPr>
              <a:t>Financial Performance</a:t>
            </a:r>
            <a:endParaRPr lang="zh-CN"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4783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9999"/>
            <a:ext cx="10515600" cy="1325563"/>
          </a:xfrm>
        </p:spPr>
        <p:txBody>
          <a:bodyPr/>
          <a:lstStyle/>
          <a:p>
            <a:pPr algn="ctr"/>
            <a:r>
              <a:rPr lang="en-US" altLang="zh-CN" b="1" dirty="0"/>
              <a:t>Selected Financial Data</a:t>
            </a:r>
            <a:endParaRPr lang="zh-CN" altLang="en-US" dirty="0"/>
          </a:p>
        </p:txBody>
      </p:sp>
      <p:pic>
        <p:nvPicPr>
          <p:cNvPr id="4" name="内容占位符 3"/>
          <p:cNvPicPr>
            <a:picLocks noGrp="1" noChangeAspect="1"/>
          </p:cNvPicPr>
          <p:nvPr>
            <p:ph idx="1"/>
          </p:nvPr>
        </p:nvPicPr>
        <p:blipFill>
          <a:blip r:embed="rId2"/>
          <a:stretch>
            <a:fillRect/>
          </a:stretch>
        </p:blipFill>
        <p:spPr>
          <a:xfrm>
            <a:off x="1437691" y="1048144"/>
            <a:ext cx="9316618" cy="5726729"/>
          </a:xfrm>
          <a:prstGeom prst="rect">
            <a:avLst/>
          </a:prstGeom>
        </p:spPr>
      </p:pic>
    </p:spTree>
    <p:extLst>
      <p:ext uri="{BB962C8B-B14F-4D97-AF65-F5344CB8AC3E}">
        <p14:creationId xmlns:p14="http://schemas.microsoft.com/office/powerpoint/2010/main" val="19786363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Selected Financial Data</a:t>
            </a:r>
            <a:endParaRPr lang="zh-CN" altLang="en-US" dirty="0"/>
          </a:p>
        </p:txBody>
      </p:sp>
      <p:pic>
        <p:nvPicPr>
          <p:cNvPr id="4" name="内容占位符 3"/>
          <p:cNvPicPr>
            <a:picLocks noGrp="1" noChangeAspect="1"/>
          </p:cNvPicPr>
          <p:nvPr>
            <p:ph idx="1"/>
          </p:nvPr>
        </p:nvPicPr>
        <p:blipFill>
          <a:blip r:embed="rId2"/>
          <a:stretch>
            <a:fillRect/>
          </a:stretch>
        </p:blipFill>
        <p:spPr>
          <a:xfrm>
            <a:off x="1472046" y="1002676"/>
            <a:ext cx="9247908" cy="5831253"/>
          </a:xfrm>
          <a:prstGeom prst="rect">
            <a:avLst/>
          </a:prstGeom>
        </p:spPr>
      </p:pic>
    </p:spTree>
    <p:extLst>
      <p:ext uri="{BB962C8B-B14F-4D97-AF65-F5344CB8AC3E}">
        <p14:creationId xmlns:p14="http://schemas.microsoft.com/office/powerpoint/2010/main" val="19125358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Balance Sheet </a:t>
            </a:r>
            <a:br>
              <a:rPr lang="en-US" altLang="zh-CN" dirty="0" smtClean="0"/>
            </a:br>
            <a:r>
              <a:rPr lang="en-US" altLang="zh-CN" dirty="0" smtClean="0"/>
              <a:t>(Assets)</a:t>
            </a:r>
            <a:endParaRPr lang="zh-CN" altLang="en-US" dirty="0"/>
          </a:p>
        </p:txBody>
      </p:sp>
      <p:sp>
        <p:nvSpPr>
          <p:cNvPr id="4" name="图片占位符 3"/>
          <p:cNvSpPr>
            <a:spLocks noGrp="1"/>
          </p:cNvSpPr>
          <p:nvPr>
            <p:ph type="pic" idx="1"/>
          </p:nvPr>
        </p:nvSpPr>
        <p:spPr/>
      </p:sp>
      <p:sp>
        <p:nvSpPr>
          <p:cNvPr id="5" name="文本占位符 4"/>
          <p:cNvSpPr>
            <a:spLocks noGrp="1"/>
          </p:cNvSpPr>
          <p:nvPr>
            <p:ph type="body" sz="half" idx="2"/>
          </p:nvPr>
        </p:nvSpPr>
        <p:spPr/>
        <p:txBody>
          <a:bodyPr/>
          <a:lstStyle/>
          <a:p>
            <a:endParaRPr lang="zh-CN" altLang="en-US"/>
          </a:p>
        </p:txBody>
      </p:sp>
      <p:pic>
        <p:nvPicPr>
          <p:cNvPr id="6" name="图片 5"/>
          <p:cNvPicPr>
            <a:picLocks noChangeAspect="1"/>
          </p:cNvPicPr>
          <p:nvPr/>
        </p:nvPicPr>
        <p:blipFill>
          <a:blip r:embed="rId2"/>
          <a:stretch>
            <a:fillRect/>
          </a:stretch>
        </p:blipFill>
        <p:spPr>
          <a:xfrm>
            <a:off x="3396790" y="856891"/>
            <a:ext cx="8640381" cy="5668600"/>
          </a:xfrm>
          <a:prstGeom prst="rect">
            <a:avLst/>
          </a:prstGeom>
        </p:spPr>
      </p:pic>
    </p:spTree>
    <p:extLst>
      <p:ext uri="{BB962C8B-B14F-4D97-AF65-F5344CB8AC3E}">
        <p14:creationId xmlns:p14="http://schemas.microsoft.com/office/powerpoint/2010/main" val="31186432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0327" y="2223655"/>
            <a:ext cx="2152962" cy="646331"/>
          </a:xfrm>
          <a:prstGeom prst="rect">
            <a:avLst/>
          </a:prstGeom>
          <a:noFill/>
        </p:spPr>
        <p:txBody>
          <a:bodyPr wrap="none" rtlCol="0">
            <a:spAutoFit/>
          </a:bodyPr>
          <a:lstStyle/>
          <a:p>
            <a:r>
              <a:rPr lang="en-US" altLang="zh-CN" dirty="0" smtClean="0"/>
              <a:t>Balance Sheet</a:t>
            </a:r>
          </a:p>
          <a:p>
            <a:r>
              <a:rPr lang="en-US" altLang="zh-CN" dirty="0" smtClean="0"/>
              <a:t>(</a:t>
            </a:r>
            <a:r>
              <a:rPr lang="en-US" altLang="zh-CN" dirty="0" err="1" smtClean="0"/>
              <a:t>Liabilities&amp;Equities</a:t>
            </a:r>
            <a:r>
              <a:rPr lang="en-US" altLang="zh-CN" dirty="0" smtClean="0"/>
              <a:t>)</a:t>
            </a:r>
            <a:endParaRPr lang="zh-CN" altLang="en-US" dirty="0"/>
          </a:p>
        </p:txBody>
      </p:sp>
      <p:pic>
        <p:nvPicPr>
          <p:cNvPr id="6" name="图片 5"/>
          <p:cNvPicPr>
            <a:picLocks noChangeAspect="1"/>
          </p:cNvPicPr>
          <p:nvPr/>
        </p:nvPicPr>
        <p:blipFill>
          <a:blip r:embed="rId2"/>
          <a:stretch>
            <a:fillRect/>
          </a:stretch>
        </p:blipFill>
        <p:spPr>
          <a:xfrm>
            <a:off x="2693289" y="331052"/>
            <a:ext cx="9314439" cy="6204830"/>
          </a:xfrm>
          <a:prstGeom prst="rect">
            <a:avLst/>
          </a:prstGeom>
        </p:spPr>
      </p:pic>
    </p:spTree>
    <p:extLst>
      <p:ext uri="{BB962C8B-B14F-4D97-AF65-F5344CB8AC3E}">
        <p14:creationId xmlns:p14="http://schemas.microsoft.com/office/powerpoint/2010/main" val="17699858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6809" y="2109355"/>
            <a:ext cx="1909241" cy="369332"/>
          </a:xfrm>
          <a:prstGeom prst="rect">
            <a:avLst/>
          </a:prstGeom>
          <a:noFill/>
        </p:spPr>
        <p:txBody>
          <a:bodyPr wrap="none" rtlCol="0">
            <a:spAutoFit/>
          </a:bodyPr>
          <a:lstStyle/>
          <a:p>
            <a:r>
              <a:rPr lang="en-US" altLang="zh-CN" dirty="0" smtClean="0"/>
              <a:t>Income Statement</a:t>
            </a:r>
            <a:endParaRPr lang="zh-CN" altLang="en-US" dirty="0"/>
          </a:p>
        </p:txBody>
      </p:sp>
      <p:pic>
        <p:nvPicPr>
          <p:cNvPr id="3" name="图片 2"/>
          <p:cNvPicPr>
            <a:picLocks noChangeAspect="1"/>
          </p:cNvPicPr>
          <p:nvPr/>
        </p:nvPicPr>
        <p:blipFill>
          <a:blip r:embed="rId2"/>
          <a:stretch>
            <a:fillRect/>
          </a:stretch>
        </p:blipFill>
        <p:spPr>
          <a:xfrm>
            <a:off x="3480955" y="132411"/>
            <a:ext cx="8302464" cy="6725589"/>
          </a:xfrm>
          <a:prstGeom prst="rect">
            <a:avLst/>
          </a:prstGeom>
        </p:spPr>
      </p:pic>
    </p:spTree>
    <p:extLst>
      <p:ext uri="{BB962C8B-B14F-4D97-AF65-F5344CB8AC3E}">
        <p14:creationId xmlns:p14="http://schemas.microsoft.com/office/powerpoint/2010/main" val="13641542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3291" y="2473036"/>
            <a:ext cx="2155526" cy="369332"/>
          </a:xfrm>
          <a:prstGeom prst="rect">
            <a:avLst/>
          </a:prstGeom>
          <a:noFill/>
        </p:spPr>
        <p:txBody>
          <a:bodyPr wrap="none" rtlCol="0">
            <a:spAutoFit/>
          </a:bodyPr>
          <a:lstStyle/>
          <a:p>
            <a:r>
              <a:rPr lang="en-US" altLang="zh-CN" dirty="0" smtClean="0"/>
              <a:t>Cash Flow Statement</a:t>
            </a:r>
            <a:endParaRPr lang="zh-CN" altLang="en-US" dirty="0"/>
          </a:p>
        </p:txBody>
      </p:sp>
      <p:pic>
        <p:nvPicPr>
          <p:cNvPr id="3" name="图片 2"/>
          <p:cNvPicPr>
            <a:picLocks noChangeAspect="1"/>
          </p:cNvPicPr>
          <p:nvPr/>
        </p:nvPicPr>
        <p:blipFill>
          <a:blip r:embed="rId2"/>
          <a:stretch>
            <a:fillRect/>
          </a:stretch>
        </p:blipFill>
        <p:spPr>
          <a:xfrm>
            <a:off x="3584865" y="-77168"/>
            <a:ext cx="8446632" cy="6935168"/>
          </a:xfrm>
          <a:prstGeom prst="rect">
            <a:avLst/>
          </a:prstGeom>
        </p:spPr>
      </p:pic>
    </p:spTree>
    <p:extLst>
      <p:ext uri="{BB962C8B-B14F-4D97-AF65-F5344CB8AC3E}">
        <p14:creationId xmlns:p14="http://schemas.microsoft.com/office/powerpoint/2010/main" val="585707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4236" y="2389909"/>
            <a:ext cx="3244734" cy="369332"/>
          </a:xfrm>
          <a:prstGeom prst="rect">
            <a:avLst/>
          </a:prstGeom>
          <a:noFill/>
        </p:spPr>
        <p:txBody>
          <a:bodyPr wrap="none" rtlCol="0">
            <a:spAutoFit/>
          </a:bodyPr>
          <a:lstStyle/>
          <a:p>
            <a:r>
              <a:rPr lang="en-US" altLang="zh-CN" dirty="0" smtClean="0"/>
              <a:t>Cash Flow Statement(continued)</a:t>
            </a:r>
            <a:endParaRPr lang="zh-CN" altLang="en-US" dirty="0"/>
          </a:p>
        </p:txBody>
      </p:sp>
      <p:pic>
        <p:nvPicPr>
          <p:cNvPr id="3" name="图片 2"/>
          <p:cNvPicPr>
            <a:picLocks noChangeAspect="1"/>
          </p:cNvPicPr>
          <p:nvPr/>
        </p:nvPicPr>
        <p:blipFill>
          <a:blip r:embed="rId2"/>
          <a:stretch>
            <a:fillRect/>
          </a:stretch>
        </p:blipFill>
        <p:spPr>
          <a:xfrm>
            <a:off x="369646" y="3304309"/>
            <a:ext cx="11155289" cy="2607381"/>
          </a:xfrm>
          <a:prstGeom prst="rect">
            <a:avLst/>
          </a:prstGeom>
        </p:spPr>
      </p:pic>
    </p:spTree>
    <p:extLst>
      <p:ext uri="{BB962C8B-B14F-4D97-AF65-F5344CB8AC3E}">
        <p14:creationId xmlns:p14="http://schemas.microsoft.com/office/powerpoint/2010/main" val="3780275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600" dirty="0" smtClean="0"/>
              <a:t>Solar</a:t>
            </a:r>
            <a:r>
              <a:rPr kumimoji="1" lang="zh-CN" altLang="en-US" sz="3600" dirty="0" smtClean="0"/>
              <a:t> </a:t>
            </a:r>
            <a:r>
              <a:rPr kumimoji="1" lang="en-US" altLang="zh-CN" sz="3600" dirty="0" smtClean="0"/>
              <a:t>Power</a:t>
            </a:r>
            <a:r>
              <a:rPr kumimoji="1" lang="zh-CN" altLang="en-US" sz="3600" dirty="0" smtClean="0"/>
              <a:t> </a:t>
            </a:r>
            <a:r>
              <a:rPr kumimoji="1" lang="en-US" altLang="zh-CN" sz="3600" dirty="0" smtClean="0"/>
              <a:t>Generation</a:t>
            </a:r>
            <a:r>
              <a:rPr kumimoji="1" lang="zh-CN" altLang="en-US" sz="3600" dirty="0" smtClean="0"/>
              <a:t> </a:t>
            </a:r>
            <a:r>
              <a:rPr kumimoji="1" lang="en-US" altLang="zh-CN" sz="3600" dirty="0" smtClean="0"/>
              <a:t>Costs</a:t>
            </a:r>
            <a:r>
              <a:rPr kumimoji="1" lang="zh-CN" altLang="en-US" sz="3600" dirty="0" smtClean="0"/>
              <a:t> </a:t>
            </a:r>
            <a:r>
              <a:rPr kumimoji="1" lang="en-US" altLang="zh-CN" sz="3600" dirty="0" smtClean="0"/>
              <a:t>(2014)</a:t>
            </a:r>
            <a:endParaRPr kumimoji="1" lang="zh-CN" altLang="en-US" sz="3600" dirty="0"/>
          </a:p>
        </p:txBody>
      </p:sp>
      <p:sp>
        <p:nvSpPr>
          <p:cNvPr id="7" name="文本框 6"/>
          <p:cNvSpPr txBox="1"/>
          <p:nvPr/>
        </p:nvSpPr>
        <p:spPr>
          <a:xfrm>
            <a:off x="8999925" y="6350639"/>
            <a:ext cx="2995374" cy="369332"/>
          </a:xfrm>
          <a:prstGeom prst="rect">
            <a:avLst/>
          </a:prstGeom>
          <a:noFill/>
        </p:spPr>
        <p:txBody>
          <a:bodyPr wrap="square" rtlCol="0">
            <a:spAutoFit/>
          </a:bodyPr>
          <a:lstStyle/>
          <a:p>
            <a:r>
              <a:rPr kumimoji="1" lang="en-US" altLang="zh-CN" dirty="0" smtClean="0"/>
              <a:t>Source:</a:t>
            </a:r>
            <a:r>
              <a:rPr kumimoji="1" lang="zh-CN" altLang="en-US" dirty="0" smtClean="0"/>
              <a:t> </a:t>
            </a:r>
            <a:r>
              <a:rPr kumimoji="1" lang="en-US" altLang="zh-CN" dirty="0" smtClean="0"/>
              <a:t>IRENA </a:t>
            </a:r>
            <a:endParaRPr kumimoji="1" lang="zh-CN" altLang="en-US" dirty="0"/>
          </a:p>
        </p:txBody>
      </p:sp>
      <p:pic>
        <p:nvPicPr>
          <p:cNvPr id="5" name="内容占位符 4"/>
          <p:cNvPicPr>
            <a:picLocks noGrp="1" noChangeAspect="1"/>
          </p:cNvPicPr>
          <p:nvPr>
            <p:ph idx="1"/>
          </p:nvPr>
        </p:nvPicPr>
        <p:blipFill>
          <a:blip r:embed="rId2"/>
          <a:srcRect l="-25872" r="-25872"/>
          <a:stretch>
            <a:fillRect/>
          </a:stretch>
        </p:blipFill>
        <p:spPr>
          <a:xfrm>
            <a:off x="-438814" y="1272801"/>
            <a:ext cx="12630814" cy="5226610"/>
          </a:xfrm>
        </p:spPr>
      </p:pic>
    </p:spTree>
    <p:extLst>
      <p:ext uri="{BB962C8B-B14F-4D97-AF65-F5344CB8AC3E}">
        <p14:creationId xmlns:p14="http://schemas.microsoft.com/office/powerpoint/2010/main" val="11913565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2673" y="2899064"/>
            <a:ext cx="3244734" cy="646331"/>
          </a:xfrm>
          <a:prstGeom prst="rect">
            <a:avLst/>
          </a:prstGeom>
          <a:noFill/>
        </p:spPr>
        <p:txBody>
          <a:bodyPr wrap="none" rtlCol="0">
            <a:spAutoFit/>
          </a:bodyPr>
          <a:lstStyle/>
          <a:p>
            <a:r>
              <a:rPr lang="en-US" altLang="zh-CN" dirty="0"/>
              <a:t>Cash Flow Statement(continued)</a:t>
            </a:r>
            <a:endParaRPr lang="zh-CN" altLang="en-US" dirty="0"/>
          </a:p>
          <a:p>
            <a:endParaRPr lang="zh-CN" altLang="en-US" dirty="0"/>
          </a:p>
        </p:txBody>
      </p:sp>
      <p:grpSp>
        <p:nvGrpSpPr>
          <p:cNvPr id="6" name="组合 5"/>
          <p:cNvGrpSpPr/>
          <p:nvPr/>
        </p:nvGrpSpPr>
        <p:grpSpPr>
          <a:xfrm>
            <a:off x="4090436" y="808781"/>
            <a:ext cx="8027646" cy="6049219"/>
            <a:chOff x="4090436" y="808781"/>
            <a:chExt cx="8027646" cy="6049219"/>
          </a:xfrm>
        </p:grpSpPr>
        <p:pic>
          <p:nvPicPr>
            <p:cNvPr id="3" name="图片 2"/>
            <p:cNvPicPr>
              <a:picLocks noChangeAspect="1"/>
            </p:cNvPicPr>
            <p:nvPr/>
          </p:nvPicPr>
          <p:blipFill>
            <a:blip r:embed="rId2"/>
            <a:stretch>
              <a:fillRect/>
            </a:stretch>
          </p:blipFill>
          <p:spPr>
            <a:xfrm>
              <a:off x="4090436" y="1256518"/>
              <a:ext cx="7897327" cy="5601482"/>
            </a:xfrm>
            <a:prstGeom prst="rect">
              <a:avLst/>
            </a:prstGeom>
            <a:noFill/>
            <a:ln>
              <a:noFill/>
            </a:ln>
          </p:spPr>
        </p:pic>
        <p:pic>
          <p:nvPicPr>
            <p:cNvPr id="5" name="图片 4"/>
            <p:cNvPicPr>
              <a:picLocks noChangeAspect="1"/>
            </p:cNvPicPr>
            <p:nvPr/>
          </p:nvPicPr>
          <p:blipFill>
            <a:blip r:embed="rId3"/>
            <a:stretch>
              <a:fillRect/>
            </a:stretch>
          </p:blipFill>
          <p:spPr>
            <a:xfrm>
              <a:off x="4230281" y="808781"/>
              <a:ext cx="7887801" cy="447737"/>
            </a:xfrm>
            <a:prstGeom prst="rect">
              <a:avLst/>
            </a:prstGeom>
            <a:noFill/>
            <a:ln>
              <a:noFill/>
            </a:ln>
          </p:spPr>
        </p:pic>
      </p:grpSp>
    </p:spTree>
    <p:extLst>
      <p:ext uri="{BB962C8B-B14F-4D97-AF65-F5344CB8AC3E}">
        <p14:creationId xmlns:p14="http://schemas.microsoft.com/office/powerpoint/2010/main" val="37174463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0"/>
            <a:ext cx="10515600" cy="1325563"/>
          </a:xfrm>
        </p:spPr>
        <p:txBody>
          <a:bodyPr/>
          <a:lstStyle/>
          <a:p>
            <a:pPr algn="ctr"/>
            <a:r>
              <a:rPr lang="en-US" altLang="zh-CN" dirty="0" smtClean="0"/>
              <a:t>Competitor</a:t>
            </a:r>
            <a:endParaRPr lang="zh-CN" altLang="en-US" dirty="0"/>
          </a:p>
        </p:txBody>
      </p:sp>
      <p:pic>
        <p:nvPicPr>
          <p:cNvPr id="4" name="内容占位符 3"/>
          <p:cNvPicPr>
            <a:picLocks noGrp="1" noChangeAspect="1"/>
          </p:cNvPicPr>
          <p:nvPr>
            <p:ph idx="1"/>
          </p:nvPr>
        </p:nvPicPr>
        <p:blipFill>
          <a:blip r:embed="rId2"/>
          <a:stretch>
            <a:fillRect/>
          </a:stretch>
        </p:blipFill>
        <p:spPr>
          <a:xfrm>
            <a:off x="1440874" y="920478"/>
            <a:ext cx="9310253" cy="5707260"/>
          </a:xfrm>
          <a:prstGeom prst="rect">
            <a:avLst/>
          </a:prstGeom>
        </p:spPr>
      </p:pic>
    </p:spTree>
    <p:extLst>
      <p:ext uri="{BB962C8B-B14F-4D97-AF65-F5344CB8AC3E}">
        <p14:creationId xmlns:p14="http://schemas.microsoft.com/office/powerpoint/2010/main" val="1848384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11727" y="0"/>
            <a:ext cx="10515600" cy="1325563"/>
          </a:xfrm>
        </p:spPr>
        <p:txBody>
          <a:bodyPr/>
          <a:lstStyle/>
          <a:p>
            <a:r>
              <a:rPr lang="en-US" altLang="zh-CN" dirty="0" smtClean="0"/>
              <a:t>Recommendation</a:t>
            </a:r>
            <a:endParaRPr lang="zh-CN" altLang="en-US" dirty="0"/>
          </a:p>
        </p:txBody>
      </p:sp>
      <p:sp>
        <p:nvSpPr>
          <p:cNvPr id="5" name="矩形 4"/>
          <p:cNvSpPr/>
          <p:nvPr/>
        </p:nvSpPr>
        <p:spPr>
          <a:xfrm>
            <a:off x="4686424" y="2582871"/>
            <a:ext cx="2607993" cy="1569660"/>
          </a:xfrm>
          <a:prstGeom prst="rect">
            <a:avLst/>
          </a:prstGeom>
          <a:noFill/>
        </p:spPr>
        <p:txBody>
          <a:bodyPr wrap="square" lIns="91440" tIns="45720" rIns="91440" bIns="45720">
            <a:spAutoFit/>
          </a:bodyPr>
          <a:lstStyle/>
          <a:p>
            <a:pPr algn="ctr"/>
            <a:r>
              <a:rPr lang="en-US" altLang="zh-CN" sz="96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BUY</a:t>
            </a:r>
            <a:endParaRPr lang="zh-CN" alt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723598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0" y="762000"/>
            <a:ext cx="11684000" cy="5356944"/>
          </a:xfrm>
        </p:spPr>
      </p:pic>
    </p:spTree>
    <p:extLst>
      <p:ext uri="{BB962C8B-B14F-4D97-AF65-F5344CB8AC3E}">
        <p14:creationId xmlns:p14="http://schemas.microsoft.com/office/powerpoint/2010/main" val="8593522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Stock Price</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p:txBody>
      </p:sp>
      <p:pic>
        <p:nvPicPr>
          <p:cNvPr id="1026" name="Picture 2" descr="C:\Users\User\Desktop\QQ截图2016032113383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213190"/>
            <a:ext cx="9753600" cy="472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276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Performance-1 Year</a:t>
            </a:r>
            <a:endParaRPr lang="en-US" dirty="0"/>
          </a:p>
        </p:txBody>
      </p:sp>
      <p:pic>
        <p:nvPicPr>
          <p:cNvPr id="4" name="Content Placeholder 3" descr="C:\Users\User\Desktop\1yr.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645667"/>
            <a:ext cx="10972800" cy="4435031"/>
          </a:xfrm>
          <a:prstGeom prst="rect">
            <a:avLst/>
          </a:prstGeom>
          <a:noFill/>
          <a:ln>
            <a:noFill/>
          </a:ln>
        </p:spPr>
      </p:pic>
    </p:spTree>
    <p:extLst>
      <p:ext uri="{BB962C8B-B14F-4D97-AF65-F5344CB8AC3E}">
        <p14:creationId xmlns:p14="http://schemas.microsoft.com/office/powerpoint/2010/main" val="13834292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 </a:t>
            </a:r>
            <a:r>
              <a:rPr lang="en-US" dirty="0" smtClean="0"/>
              <a:t>Performance-5 </a:t>
            </a:r>
            <a:r>
              <a:rPr lang="en-US" dirty="0"/>
              <a:t>Year</a:t>
            </a:r>
          </a:p>
        </p:txBody>
      </p:sp>
      <p:pic>
        <p:nvPicPr>
          <p:cNvPr id="4" name="Content Placeholder 3" descr="C:\Users\User\Desktop\5yr.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645155"/>
            <a:ext cx="10972800" cy="4436055"/>
          </a:xfrm>
          <a:prstGeom prst="rect">
            <a:avLst/>
          </a:prstGeom>
          <a:noFill/>
          <a:ln>
            <a:noFill/>
          </a:ln>
        </p:spPr>
      </p:pic>
    </p:spTree>
    <p:extLst>
      <p:ext uri="{BB962C8B-B14F-4D97-AF65-F5344CB8AC3E}">
        <p14:creationId xmlns:p14="http://schemas.microsoft.com/office/powerpoint/2010/main" val="18738195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 </a:t>
            </a:r>
            <a:r>
              <a:rPr lang="en-US" dirty="0" smtClean="0"/>
              <a:t>Performance-Max</a:t>
            </a:r>
            <a:endParaRPr lang="en-US" dirty="0"/>
          </a:p>
        </p:txBody>
      </p:sp>
      <p:pic>
        <p:nvPicPr>
          <p:cNvPr id="4" name="Content Placeholder 3" descr="C:\Users\User\Desktop\10yr.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6256" y="1600201"/>
            <a:ext cx="9759488" cy="4525963"/>
          </a:xfrm>
          <a:prstGeom prst="rect">
            <a:avLst/>
          </a:prstGeom>
          <a:noFill/>
          <a:ln>
            <a:noFill/>
          </a:ln>
        </p:spPr>
      </p:pic>
      <p:cxnSp>
        <p:nvCxnSpPr>
          <p:cNvPr id="5" name="Straight Arrow Connector 4"/>
          <p:cNvCxnSpPr/>
          <p:nvPr/>
        </p:nvCxnSpPr>
        <p:spPr>
          <a:xfrm>
            <a:off x="2743200" y="2133600"/>
            <a:ext cx="508000" cy="1143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3454400" y="3200400"/>
            <a:ext cx="20320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5689600" y="3200400"/>
            <a:ext cx="1117600" cy="1066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a:off x="6908800" y="3886200"/>
            <a:ext cx="34544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83879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548640"/>
            <a:ext cx="10538969"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0619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Company History</a:t>
            </a:r>
          </a:p>
        </p:txBody>
      </p:sp>
      <p:sp>
        <p:nvSpPr>
          <p:cNvPr id="3" name="Content Placeholder 2"/>
          <p:cNvSpPr>
            <a:spLocks noGrp="1"/>
          </p:cNvSpPr>
          <p:nvPr>
            <p:ph idx="1"/>
          </p:nvPr>
        </p:nvSpPr>
        <p:spPr>
          <a:xfrm>
            <a:off x="304800" y="1524000"/>
            <a:ext cx="5892800" cy="5562600"/>
          </a:xfrm>
        </p:spPr>
        <p:txBody>
          <a:bodyPr>
            <a:normAutofit/>
          </a:bodyPr>
          <a:lstStyle/>
          <a:p>
            <a:r>
              <a:rPr lang="en-US" sz="1800" dirty="0" smtClean="0"/>
              <a:t>Found</a:t>
            </a:r>
            <a:r>
              <a:rPr lang="en-US" altLang="zh-CN" sz="1800" dirty="0" smtClean="0"/>
              <a:t>ed</a:t>
            </a:r>
            <a:r>
              <a:rPr lang="en-US" sz="1800" dirty="0" smtClean="0"/>
              <a:t> </a:t>
            </a:r>
            <a:r>
              <a:rPr lang="en-US" sz="1800" dirty="0"/>
              <a:t>in 1999 (17years</a:t>
            </a:r>
            <a:r>
              <a:rPr lang="en-US" sz="1800" dirty="0" smtClean="0"/>
              <a:t>) by Harold Master, as </a:t>
            </a:r>
            <a:r>
              <a:rPr lang="en-US" sz="1800" b="1" dirty="0" smtClean="0"/>
              <a:t>Solar Cells, Inc.</a:t>
            </a:r>
          </a:p>
          <a:p>
            <a:r>
              <a:rPr lang="en-US" sz="1800" dirty="0" smtClean="0"/>
              <a:t>1999, was purchased by </a:t>
            </a:r>
            <a:r>
              <a:rPr lang="en-US" sz="1800" b="1" dirty="0" smtClean="0"/>
              <a:t>True North Partners, LLC.</a:t>
            </a:r>
          </a:p>
          <a:p>
            <a:r>
              <a:rPr lang="en-US" sz="1800" dirty="0" smtClean="0"/>
              <a:t>Went public in 2006, changed name to </a:t>
            </a:r>
            <a:r>
              <a:rPr lang="en-US" sz="1800" b="1" dirty="0" smtClean="0"/>
              <a:t>First Solar, Inc.</a:t>
            </a:r>
            <a:endParaRPr lang="en-US" sz="1800" dirty="0"/>
          </a:p>
          <a:p>
            <a:r>
              <a:rPr lang="en-US" sz="1800" dirty="0"/>
              <a:t>American </a:t>
            </a:r>
            <a:r>
              <a:rPr lang="en-US" sz="1800" b="1" dirty="0"/>
              <a:t>Photovoltaic (PV) manufacturer</a:t>
            </a:r>
            <a:r>
              <a:rPr lang="en-US" sz="1800" dirty="0"/>
              <a:t> of </a:t>
            </a:r>
            <a:r>
              <a:rPr lang="en-US" sz="1800" dirty="0" smtClean="0"/>
              <a:t>thin </a:t>
            </a:r>
            <a:r>
              <a:rPr lang="en-US" sz="1800" dirty="0"/>
              <a:t>film </a:t>
            </a:r>
            <a:r>
              <a:rPr lang="en-US" sz="1800" dirty="0" smtClean="0"/>
              <a:t>solar modules</a:t>
            </a:r>
            <a:endParaRPr lang="en-US" sz="1800" dirty="0"/>
          </a:p>
          <a:p>
            <a:r>
              <a:rPr lang="en-US" sz="1800" dirty="0"/>
              <a:t>Provide </a:t>
            </a:r>
            <a:r>
              <a:rPr lang="en-US" sz="1800" b="1" dirty="0"/>
              <a:t>solar energy </a:t>
            </a:r>
            <a:r>
              <a:rPr lang="en-US" sz="1800" b="1" dirty="0" smtClean="0"/>
              <a:t>solutions</a:t>
            </a:r>
            <a:r>
              <a:rPr lang="en-US" sz="1800" dirty="0" smtClean="0"/>
              <a:t> and services </a:t>
            </a:r>
            <a:r>
              <a:rPr lang="en-US" sz="1800" dirty="0"/>
              <a:t>that include finance, construction, maintenance and </a:t>
            </a:r>
            <a:r>
              <a:rPr lang="en-US" sz="1800" dirty="0" smtClean="0"/>
              <a:t>end of life panel </a:t>
            </a:r>
            <a:r>
              <a:rPr lang="en-US" sz="1800" dirty="0"/>
              <a:t>recycling</a:t>
            </a:r>
            <a:r>
              <a:rPr lang="en-US" sz="1800" dirty="0" smtClean="0"/>
              <a:t>.</a:t>
            </a:r>
            <a:endParaRPr lang="en-US" sz="1800" dirty="0"/>
          </a:p>
          <a:p>
            <a:r>
              <a:rPr lang="en-US" sz="1800" b="1" dirty="0" smtClean="0"/>
              <a:t>Headquartered </a:t>
            </a:r>
            <a:r>
              <a:rPr lang="en-US" sz="1800" b="1" dirty="0"/>
              <a:t>in Tempe, </a:t>
            </a:r>
            <a:r>
              <a:rPr lang="en-US" sz="1800" b="1" dirty="0" smtClean="0"/>
              <a:t>Arizona</a:t>
            </a:r>
            <a:endParaRPr lang="en-US" sz="1800" b="1" dirty="0"/>
          </a:p>
          <a:p>
            <a:r>
              <a:rPr lang="en-US" sz="1800" dirty="0" smtClean="0"/>
              <a:t>The world’s largest thin-film PV solar module manufacturer</a:t>
            </a:r>
          </a:p>
          <a:p>
            <a:r>
              <a:rPr lang="en-US" sz="1800" dirty="0" smtClean="0"/>
              <a:t>History </a:t>
            </a:r>
            <a:r>
              <a:rPr lang="en-US" sz="1800" dirty="0"/>
              <a:t>of </a:t>
            </a:r>
            <a:r>
              <a:rPr lang="en-US" sz="1800" dirty="0" smtClean="0"/>
              <a:t>leadership…</a:t>
            </a:r>
            <a:endParaRPr lang="en-US" sz="1800" dirty="0"/>
          </a:p>
          <a:p>
            <a:pPr marL="0" indent="0">
              <a:buNone/>
            </a:pPr>
            <a:endParaRPr lang="en-US" sz="1800" dirty="0"/>
          </a:p>
        </p:txBody>
      </p:sp>
      <p:pic>
        <p:nvPicPr>
          <p:cNvPr id="1026" name="Picture 2" descr="C:\Users\User\Desktop\QQ截图201603160046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1295400"/>
            <a:ext cx="52832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5363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200" dirty="0" smtClean="0"/>
              <a:t>Renewable</a:t>
            </a:r>
            <a:r>
              <a:rPr kumimoji="1" lang="zh-CN" altLang="en-US" sz="3200" dirty="0" smtClean="0"/>
              <a:t> </a:t>
            </a:r>
            <a:r>
              <a:rPr kumimoji="1" lang="en-US" altLang="zh-CN" sz="3200" dirty="0" smtClean="0"/>
              <a:t>Power</a:t>
            </a:r>
            <a:r>
              <a:rPr kumimoji="1" lang="zh-CN" altLang="en-US" sz="3200" dirty="0" smtClean="0"/>
              <a:t> </a:t>
            </a:r>
            <a:r>
              <a:rPr kumimoji="1" lang="en-US" altLang="zh-CN" sz="3200" dirty="0" smtClean="0"/>
              <a:t>Generation</a:t>
            </a:r>
            <a:r>
              <a:rPr kumimoji="1" lang="zh-CN" altLang="en-US" sz="3200" dirty="0" smtClean="0"/>
              <a:t> </a:t>
            </a:r>
            <a:r>
              <a:rPr kumimoji="1" lang="en-US" altLang="zh-CN" sz="3200" dirty="0" smtClean="0"/>
              <a:t>Costs, 2014 and 2025</a:t>
            </a:r>
            <a:r>
              <a:rPr kumimoji="1" lang="zh-CN" altLang="en-US" sz="3200" dirty="0" smtClean="0"/>
              <a:t> </a:t>
            </a:r>
            <a:endParaRPr kumimoji="1" lang="zh-CN" altLang="en-US" sz="3200" dirty="0"/>
          </a:p>
        </p:txBody>
      </p:sp>
      <p:sp>
        <p:nvSpPr>
          <p:cNvPr id="7" name="文本框 6"/>
          <p:cNvSpPr txBox="1"/>
          <p:nvPr/>
        </p:nvSpPr>
        <p:spPr>
          <a:xfrm>
            <a:off x="8999925" y="6350639"/>
            <a:ext cx="2995374" cy="369332"/>
          </a:xfrm>
          <a:prstGeom prst="rect">
            <a:avLst/>
          </a:prstGeom>
          <a:noFill/>
        </p:spPr>
        <p:txBody>
          <a:bodyPr wrap="square" rtlCol="0">
            <a:spAutoFit/>
          </a:bodyPr>
          <a:lstStyle/>
          <a:p>
            <a:r>
              <a:rPr kumimoji="1" lang="en-US" altLang="zh-CN" dirty="0" smtClean="0"/>
              <a:t>Source:</a:t>
            </a:r>
            <a:r>
              <a:rPr kumimoji="1" lang="zh-CN" altLang="en-US" dirty="0" smtClean="0"/>
              <a:t> </a:t>
            </a:r>
            <a:r>
              <a:rPr kumimoji="1" lang="en-US" altLang="zh-CN" dirty="0" smtClean="0"/>
              <a:t>IRENA </a:t>
            </a:r>
            <a:endParaRPr kumimoji="1" lang="zh-CN" altLang="en-US" dirty="0"/>
          </a:p>
        </p:txBody>
      </p:sp>
      <p:pic>
        <p:nvPicPr>
          <p:cNvPr id="4" name="内容占位符 3"/>
          <p:cNvPicPr>
            <a:picLocks noGrp="1" noChangeAspect="1"/>
          </p:cNvPicPr>
          <p:nvPr>
            <p:ph idx="1"/>
          </p:nvPr>
        </p:nvPicPr>
        <p:blipFill>
          <a:blip r:embed="rId2"/>
          <a:srcRect l="-26025" r="-26025"/>
          <a:stretch>
            <a:fillRect/>
          </a:stretch>
        </p:blipFill>
        <p:spPr>
          <a:xfrm>
            <a:off x="-96626" y="1352962"/>
            <a:ext cx="12426661" cy="4975213"/>
          </a:xfrm>
        </p:spPr>
      </p:pic>
    </p:spTree>
    <p:extLst>
      <p:ext uri="{BB962C8B-B14F-4D97-AF65-F5344CB8AC3E}">
        <p14:creationId xmlns:p14="http://schemas.microsoft.com/office/powerpoint/2010/main" val="117750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Leadership</a:t>
            </a:r>
            <a:endParaRPr lang="en-US" dirty="0"/>
          </a:p>
        </p:txBody>
      </p:sp>
      <p:pic>
        <p:nvPicPr>
          <p:cNvPr id="5" name="Picture 2" descr="C:\Users\User\Desktop\QQ截图20160314160235.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3000"/>
                    </a14:imgEffect>
                    <a14:imgEffect>
                      <a14:brightnessContrast bright="-6000" contrast="-14000"/>
                    </a14:imgEffect>
                  </a14:imgLayer>
                </a14:imgProps>
              </a:ext>
              <a:ext uri="{28A0092B-C50C-407E-A947-70E740481C1C}">
                <a14:useLocalDpi xmlns:a14="http://schemas.microsoft.com/office/drawing/2010/main" val="0"/>
              </a:ext>
            </a:extLst>
          </a:blip>
          <a:srcRect/>
          <a:stretch>
            <a:fillRect/>
          </a:stretch>
        </p:blipFill>
        <p:spPr bwMode="auto">
          <a:xfrm>
            <a:off x="0" y="-152400"/>
            <a:ext cx="12537864" cy="7086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3732" y="914401"/>
            <a:ext cx="12090400" cy="4525963"/>
          </a:xfrm>
        </p:spPr>
        <p:txBody>
          <a:bodyPr/>
          <a:lstStyle/>
          <a:p>
            <a:pPr marL="0" indent="0">
              <a:buNone/>
            </a:pPr>
            <a:r>
              <a:rPr lang="en-US" sz="3600" dirty="0">
                <a:solidFill>
                  <a:schemeClr val="bg1"/>
                </a:solidFill>
              </a:rPr>
              <a:t>1999 – 2015 Scaled Advanced Thin Film Module Technology</a:t>
            </a:r>
          </a:p>
          <a:p>
            <a:pPr lvl="0"/>
            <a:r>
              <a:rPr lang="en-US" sz="2800" dirty="0">
                <a:solidFill>
                  <a:schemeClr val="bg1"/>
                </a:solidFill>
              </a:rPr>
              <a:t>1st solar company to:</a:t>
            </a:r>
          </a:p>
          <a:p>
            <a:pPr lvl="1"/>
            <a:r>
              <a:rPr lang="en-US" dirty="0">
                <a:solidFill>
                  <a:schemeClr val="bg1"/>
                </a:solidFill>
              </a:rPr>
              <a:t>Produce 1GW in a single year</a:t>
            </a:r>
          </a:p>
          <a:p>
            <a:pPr lvl="1"/>
            <a:r>
              <a:rPr lang="en-US" b="1" dirty="0">
                <a:solidFill>
                  <a:schemeClr val="bg1"/>
                </a:solidFill>
              </a:rPr>
              <a:t>Break the $1/watt manufacturing cost barrier</a:t>
            </a:r>
          </a:p>
          <a:p>
            <a:pPr lvl="1"/>
            <a:r>
              <a:rPr lang="en-US" dirty="0">
                <a:solidFill>
                  <a:schemeClr val="bg1"/>
                </a:solidFill>
              </a:rPr>
              <a:t>Implement a global PV module recycling program</a:t>
            </a:r>
          </a:p>
          <a:p>
            <a:pPr lvl="0"/>
            <a:r>
              <a:rPr lang="en-US" sz="2800" b="1" dirty="0">
                <a:solidFill>
                  <a:schemeClr val="bg1"/>
                </a:solidFill>
              </a:rPr>
              <a:t>Multiple world records for </a:t>
            </a:r>
            <a:r>
              <a:rPr lang="en-US" sz="2800" b="1" dirty="0" err="1" smtClean="0">
                <a:solidFill>
                  <a:schemeClr val="bg1"/>
                </a:solidFill>
              </a:rPr>
              <a:t>CdTe</a:t>
            </a:r>
            <a:r>
              <a:rPr lang="en-US" sz="2800" b="1" dirty="0" smtClean="0">
                <a:solidFill>
                  <a:schemeClr val="bg1"/>
                </a:solidFill>
              </a:rPr>
              <a:t> (Cadmium Telluride) </a:t>
            </a:r>
            <a:r>
              <a:rPr lang="en-US" sz="2800" b="1" dirty="0">
                <a:solidFill>
                  <a:schemeClr val="bg1"/>
                </a:solidFill>
              </a:rPr>
              <a:t>thin film solar module (17%) and cell (21.5%) efficiency</a:t>
            </a:r>
          </a:p>
          <a:p>
            <a:pPr marL="0" indent="0">
              <a:buNone/>
            </a:pPr>
            <a:endParaRPr lang="en-US" dirty="0"/>
          </a:p>
        </p:txBody>
      </p:sp>
      <p:sp>
        <p:nvSpPr>
          <p:cNvPr id="4" name="TextBox 3"/>
          <p:cNvSpPr txBox="1"/>
          <p:nvPr/>
        </p:nvSpPr>
        <p:spPr>
          <a:xfrm>
            <a:off x="2235200" y="-76200"/>
            <a:ext cx="8128000" cy="769441"/>
          </a:xfrm>
          <a:prstGeom prst="rect">
            <a:avLst/>
          </a:prstGeom>
          <a:noFill/>
        </p:spPr>
        <p:txBody>
          <a:bodyPr wrap="square" rtlCol="0">
            <a:spAutoFit/>
          </a:bodyPr>
          <a:lstStyle/>
          <a:p>
            <a:r>
              <a:rPr lang="en-US" sz="4400" b="1" dirty="0">
                <a:solidFill>
                  <a:schemeClr val="bg1"/>
                </a:solidFill>
              </a:rPr>
              <a:t>History of </a:t>
            </a:r>
            <a:r>
              <a:rPr lang="en-US" sz="4400" b="1" dirty="0" smtClean="0">
                <a:solidFill>
                  <a:schemeClr val="bg1"/>
                </a:solidFill>
              </a:rPr>
              <a:t>leadership</a:t>
            </a:r>
            <a:endParaRPr lang="en-US" sz="4400" b="1" dirty="0">
              <a:solidFill>
                <a:schemeClr val="bg1"/>
              </a:solidFill>
            </a:endParaRPr>
          </a:p>
        </p:txBody>
      </p:sp>
    </p:spTree>
    <p:extLst>
      <p:ext uri="{BB962C8B-B14F-4D97-AF65-F5344CB8AC3E}">
        <p14:creationId xmlns:p14="http://schemas.microsoft.com/office/powerpoint/2010/main" val="40577926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Leadership</a:t>
            </a:r>
          </a:p>
        </p:txBody>
      </p:sp>
      <p:pic>
        <p:nvPicPr>
          <p:cNvPr id="7170" name="Picture 2" descr="C:\Users\User\Desktop\QQ截图20160314160235.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3000"/>
                    </a14:imgEffect>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0" y="-152400"/>
            <a:ext cx="12537864" cy="7086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6400" y="304800"/>
            <a:ext cx="11582400" cy="6019800"/>
          </a:xfrm>
        </p:spPr>
        <p:txBody>
          <a:bodyPr>
            <a:normAutofit/>
          </a:bodyPr>
          <a:lstStyle/>
          <a:p>
            <a:pPr marL="0" indent="0">
              <a:buNone/>
            </a:pPr>
            <a:r>
              <a:rPr lang="en-US" dirty="0">
                <a:solidFill>
                  <a:schemeClr val="bg1"/>
                </a:solidFill>
              </a:rPr>
              <a:t>2007 – 2015 Demonstrated Leadership across Entire Solar Value Chain</a:t>
            </a:r>
          </a:p>
          <a:p>
            <a:pPr lvl="0"/>
            <a:r>
              <a:rPr lang="en-US" sz="2400" b="1" dirty="0">
                <a:solidFill>
                  <a:schemeClr val="bg1"/>
                </a:solidFill>
              </a:rPr>
              <a:t>Developed world’s largest contracted solar project pipeline </a:t>
            </a:r>
            <a:endParaRPr lang="en-US" sz="2400" b="1" dirty="0" smtClean="0">
              <a:solidFill>
                <a:schemeClr val="bg1"/>
              </a:solidFill>
            </a:endParaRPr>
          </a:p>
          <a:p>
            <a:pPr marL="0" lvl="0" indent="0">
              <a:buNone/>
            </a:pPr>
            <a:r>
              <a:rPr lang="en-US" sz="2400" dirty="0" smtClean="0">
                <a:solidFill>
                  <a:schemeClr val="bg1"/>
                </a:solidFill>
              </a:rPr>
              <a:t>( </a:t>
            </a:r>
            <a:r>
              <a:rPr lang="en-US" sz="2400" dirty="0">
                <a:solidFill>
                  <a:schemeClr val="bg1"/>
                </a:solidFill>
              </a:rPr>
              <a:t>3GW+)</a:t>
            </a:r>
          </a:p>
          <a:p>
            <a:pPr lvl="0"/>
            <a:r>
              <a:rPr lang="en-US" sz="2400" dirty="0">
                <a:solidFill>
                  <a:schemeClr val="bg1"/>
                </a:solidFill>
              </a:rPr>
              <a:t>Facilitated the financing for ~2GW (representing ~$9 billion)</a:t>
            </a:r>
          </a:p>
          <a:p>
            <a:pPr lvl="0"/>
            <a:r>
              <a:rPr lang="en-US" sz="2400" dirty="0">
                <a:solidFill>
                  <a:schemeClr val="bg1"/>
                </a:solidFill>
              </a:rPr>
              <a:t>Developed advanced grid integration, plant control, forecasting, and energy scheduling capabilities</a:t>
            </a:r>
          </a:p>
          <a:p>
            <a:pPr lvl="0"/>
            <a:r>
              <a:rPr lang="en-US" sz="2400" dirty="0">
                <a:solidFill>
                  <a:schemeClr val="bg1"/>
                </a:solidFill>
              </a:rPr>
              <a:t>Engineered and constructed over 2GW (AC) of PV power plants</a:t>
            </a:r>
          </a:p>
          <a:p>
            <a:pPr lvl="0"/>
            <a:r>
              <a:rPr lang="en-US" sz="2400" dirty="0">
                <a:solidFill>
                  <a:schemeClr val="bg1"/>
                </a:solidFill>
              </a:rPr>
              <a:t>Currently operate more than 2GW (DC) with fleet system availability of over 99%</a:t>
            </a:r>
          </a:p>
          <a:p>
            <a:pPr lvl="0"/>
            <a:r>
              <a:rPr lang="en-US" sz="2400" dirty="0">
                <a:solidFill>
                  <a:schemeClr val="bg1"/>
                </a:solidFill>
              </a:rPr>
              <a:t>Constructed two of the largest PV power plants in the world, both </a:t>
            </a:r>
            <a:r>
              <a:rPr lang="en-US" sz="2400" dirty="0" smtClean="0">
                <a:solidFill>
                  <a:schemeClr val="bg1"/>
                </a:solidFill>
              </a:rPr>
              <a:t>are </a:t>
            </a:r>
            <a:r>
              <a:rPr lang="en-US" sz="2400" dirty="0">
                <a:solidFill>
                  <a:schemeClr val="bg1"/>
                </a:solidFill>
              </a:rPr>
              <a:t>fully operational</a:t>
            </a:r>
          </a:p>
          <a:p>
            <a:pPr marL="0" indent="0">
              <a:buNone/>
            </a:pPr>
            <a:endParaRPr lang="en-US" dirty="0"/>
          </a:p>
        </p:txBody>
      </p:sp>
    </p:spTree>
    <p:extLst>
      <p:ext uri="{BB962C8B-B14F-4D97-AF65-F5344CB8AC3E}">
        <p14:creationId xmlns:p14="http://schemas.microsoft.com/office/powerpoint/2010/main" val="37283200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Leadership</a:t>
            </a:r>
          </a:p>
        </p:txBody>
      </p:sp>
      <p:pic>
        <p:nvPicPr>
          <p:cNvPr id="4" name="Picture 2" descr="C:\Users\User\Desktop\QQ截图20160314160235.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3000"/>
                    </a14:imgEffect>
                  </a14:imgLayer>
                </a14:imgProps>
              </a:ext>
              <a:ext uri="{28A0092B-C50C-407E-A947-70E740481C1C}">
                <a14:useLocalDpi xmlns:a14="http://schemas.microsoft.com/office/drawing/2010/main" val="0"/>
              </a:ext>
            </a:extLst>
          </a:blip>
          <a:srcRect/>
          <a:stretch>
            <a:fillRect/>
          </a:stretch>
        </p:blipFill>
        <p:spPr bwMode="auto">
          <a:xfrm>
            <a:off x="0" y="-152400"/>
            <a:ext cx="12537864" cy="7086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96289" y="1066800"/>
            <a:ext cx="10745287" cy="6553200"/>
          </a:xfrm>
        </p:spPr>
        <p:txBody>
          <a:bodyPr>
            <a:normAutofit/>
          </a:bodyPr>
          <a:lstStyle/>
          <a:p>
            <a:pPr marL="0" indent="0">
              <a:buNone/>
            </a:pPr>
            <a:r>
              <a:rPr lang="en-US" dirty="0">
                <a:solidFill>
                  <a:schemeClr val="bg1"/>
                </a:solidFill>
              </a:rPr>
              <a:t>2012 – 2015 Introducing Solutions to Contemporary Energy Problems</a:t>
            </a:r>
          </a:p>
          <a:p>
            <a:pPr lvl="0"/>
            <a:r>
              <a:rPr lang="en-US" sz="2400" dirty="0">
                <a:solidFill>
                  <a:schemeClr val="bg1"/>
                </a:solidFill>
              </a:rPr>
              <a:t>Integrating </a:t>
            </a:r>
            <a:r>
              <a:rPr lang="en-US" sz="2400" b="1" dirty="0">
                <a:solidFill>
                  <a:schemeClr val="bg1"/>
                </a:solidFill>
              </a:rPr>
              <a:t>utility-scale solar </a:t>
            </a:r>
            <a:r>
              <a:rPr lang="en-US" sz="2400" dirty="0">
                <a:solidFill>
                  <a:schemeClr val="bg1"/>
                </a:solidFill>
              </a:rPr>
              <a:t>into the global energy mix</a:t>
            </a:r>
          </a:p>
          <a:p>
            <a:pPr lvl="0"/>
            <a:r>
              <a:rPr lang="en-US" sz="2400" b="1" dirty="0">
                <a:solidFill>
                  <a:schemeClr val="bg1"/>
                </a:solidFill>
              </a:rPr>
              <a:t>Reducing fuel consumption </a:t>
            </a:r>
            <a:r>
              <a:rPr lang="en-US" sz="2400" dirty="0">
                <a:solidFill>
                  <a:schemeClr val="bg1"/>
                </a:solidFill>
              </a:rPr>
              <a:t>and costs with PV/diesel hybrid system solutions  </a:t>
            </a:r>
          </a:p>
          <a:p>
            <a:pPr lvl="0"/>
            <a:r>
              <a:rPr lang="en-US" sz="2400" b="1" dirty="0">
                <a:solidFill>
                  <a:schemeClr val="bg1"/>
                </a:solidFill>
              </a:rPr>
              <a:t>Delivering off-grid and energy </a:t>
            </a:r>
            <a:r>
              <a:rPr lang="en-US" sz="2400" dirty="0">
                <a:solidFill>
                  <a:schemeClr val="bg1"/>
                </a:solidFill>
              </a:rPr>
              <a:t>access solutions to </a:t>
            </a:r>
            <a:r>
              <a:rPr lang="en-US" sz="2400" b="1" dirty="0">
                <a:solidFill>
                  <a:schemeClr val="bg1"/>
                </a:solidFill>
              </a:rPr>
              <a:t>underserved energy markets</a:t>
            </a:r>
          </a:p>
          <a:p>
            <a:pPr lvl="0"/>
            <a:r>
              <a:rPr lang="en-US" sz="2400" dirty="0">
                <a:solidFill>
                  <a:schemeClr val="bg1"/>
                </a:solidFill>
              </a:rPr>
              <a:t>Providing solutions for restricted spaces and distributed solar generation</a:t>
            </a:r>
          </a:p>
          <a:p>
            <a:pPr marL="0" indent="0">
              <a:buNone/>
            </a:pPr>
            <a:endParaRPr lang="en-US" dirty="0"/>
          </a:p>
        </p:txBody>
      </p:sp>
    </p:spTree>
    <p:extLst>
      <p:ext uri="{BB962C8B-B14F-4D97-AF65-F5344CB8AC3E}">
        <p14:creationId xmlns:p14="http://schemas.microsoft.com/office/powerpoint/2010/main" val="22128027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Ownership </a:t>
            </a:r>
            <a:endParaRPr lang="en-US" dirty="0"/>
          </a:p>
        </p:txBody>
      </p:sp>
      <p:pic>
        <p:nvPicPr>
          <p:cNvPr id="4" name="Content Placeholder 3" descr="C:\Users\User\Desktop\QQ截图20160228004554.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5588000" cy="2819400"/>
          </a:xfrm>
          <a:prstGeom prst="rect">
            <a:avLst/>
          </a:prstGeom>
          <a:noFill/>
          <a:ln>
            <a:noFill/>
          </a:ln>
        </p:spPr>
      </p:pic>
      <p:pic>
        <p:nvPicPr>
          <p:cNvPr id="5" name="Picture 4" descr="C:\Users\User\Desktop\QQ截图20160228004806.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200" y="1447800"/>
            <a:ext cx="11176000" cy="2895600"/>
          </a:xfrm>
          <a:prstGeom prst="rect">
            <a:avLst/>
          </a:prstGeom>
          <a:noFill/>
          <a:ln>
            <a:noFill/>
          </a:ln>
        </p:spPr>
      </p:pic>
    </p:spTree>
    <p:extLst>
      <p:ext uri="{BB962C8B-B14F-4D97-AF65-F5344CB8AC3E}">
        <p14:creationId xmlns:p14="http://schemas.microsoft.com/office/powerpoint/2010/main" val="4191687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0000" y="445273"/>
            <a:ext cx="7213600" cy="707886"/>
          </a:xfrm>
          <a:prstGeom prst="rect">
            <a:avLst/>
          </a:prstGeom>
          <a:noFill/>
        </p:spPr>
        <p:txBody>
          <a:bodyPr wrap="square" rtlCol="0">
            <a:spAutoFit/>
          </a:bodyPr>
          <a:lstStyle/>
          <a:p>
            <a:pPr algn="ctr"/>
            <a:r>
              <a:rPr lang="en-US" sz="4000" dirty="0" smtClean="0"/>
              <a:t>Subsidiaries </a:t>
            </a:r>
            <a:r>
              <a:rPr lang="en-US" altLang="zh-CN" sz="4000" dirty="0" smtClean="0"/>
              <a:t>of First Solar</a:t>
            </a:r>
            <a:r>
              <a:rPr lang="en-US" dirty="0" smtClean="0"/>
              <a:t> </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7687" y="1077778"/>
            <a:ext cx="8158760" cy="5475422"/>
          </a:xfrm>
        </p:spPr>
      </p:pic>
    </p:spTree>
    <p:extLst>
      <p:ext uri="{BB962C8B-B14F-4D97-AF65-F5344CB8AC3E}">
        <p14:creationId xmlns:p14="http://schemas.microsoft.com/office/powerpoint/2010/main" val="216382928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200" y="852395"/>
            <a:ext cx="9530080" cy="5817884"/>
          </a:xfrm>
          <a:prstGeom prst="rect">
            <a:avLst/>
          </a:prstGeom>
          <a:noFill/>
          <a:ln>
            <a:noFill/>
          </a:ln>
        </p:spPr>
      </p:pic>
      <p:sp>
        <p:nvSpPr>
          <p:cNvPr id="2" name="Title 1"/>
          <p:cNvSpPr>
            <a:spLocks noGrp="1"/>
          </p:cNvSpPr>
          <p:nvPr>
            <p:ph type="title"/>
          </p:nvPr>
        </p:nvSpPr>
        <p:spPr>
          <a:xfrm>
            <a:off x="508000" y="-29155"/>
            <a:ext cx="10972800" cy="1143000"/>
          </a:xfrm>
        </p:spPr>
        <p:txBody>
          <a:bodyPr>
            <a:normAutofit/>
          </a:bodyPr>
          <a:lstStyle/>
          <a:p>
            <a:r>
              <a:rPr lang="en-US" sz="4800" b="1" dirty="0"/>
              <a:t>Properties</a:t>
            </a:r>
            <a:endParaRPr lang="en-US" sz="4800" dirty="0"/>
          </a:p>
        </p:txBody>
      </p:sp>
      <p:sp>
        <p:nvSpPr>
          <p:cNvPr id="5" name="TextBox 4"/>
          <p:cNvSpPr txBox="1"/>
          <p:nvPr/>
        </p:nvSpPr>
        <p:spPr>
          <a:xfrm>
            <a:off x="8310880" y="-19216"/>
            <a:ext cx="3860800" cy="400110"/>
          </a:xfrm>
          <a:prstGeom prst="rect">
            <a:avLst/>
          </a:prstGeom>
          <a:noFill/>
        </p:spPr>
        <p:txBody>
          <a:bodyPr wrap="square" rtlCol="0">
            <a:spAutoFit/>
          </a:bodyPr>
          <a:lstStyle/>
          <a:p>
            <a:r>
              <a:rPr lang="en-US" sz="2000" b="1" dirty="0" smtClean="0"/>
              <a:t> </a:t>
            </a:r>
            <a:endParaRPr lang="en-US" sz="2000" b="1" dirty="0"/>
          </a:p>
        </p:txBody>
      </p:sp>
    </p:spTree>
    <p:extLst>
      <p:ext uri="{BB962C8B-B14F-4D97-AF65-F5344CB8AC3E}">
        <p14:creationId xmlns:p14="http://schemas.microsoft.com/office/powerpoint/2010/main" val="39330554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lgn="ctr">
              <a:buNone/>
            </a:pPr>
            <a:r>
              <a:rPr lang="en-US" sz="4800" b="1" dirty="0"/>
              <a:t>Executive Management</a:t>
            </a:r>
          </a:p>
        </p:txBody>
      </p:sp>
    </p:spTree>
    <p:extLst>
      <p:ext uri="{BB962C8B-B14F-4D97-AF65-F5344CB8AC3E}">
        <p14:creationId xmlns:p14="http://schemas.microsoft.com/office/powerpoint/2010/main" val="2321689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537" y="0"/>
            <a:ext cx="10972800" cy="1143000"/>
          </a:xfrm>
        </p:spPr>
        <p:txBody>
          <a:bodyPr>
            <a:normAutofit/>
          </a:bodyPr>
          <a:lstStyle/>
          <a:p>
            <a:r>
              <a:rPr lang="en-US" i="1" dirty="0"/>
              <a:t>Chief Executive </a:t>
            </a:r>
            <a:r>
              <a:rPr lang="en-US" i="1" dirty="0" smtClean="0"/>
              <a:t>Officer&amp; Director</a:t>
            </a:r>
            <a:endParaRPr lang="en-US" dirty="0"/>
          </a:p>
        </p:txBody>
      </p:sp>
      <p:sp>
        <p:nvSpPr>
          <p:cNvPr id="3" name="Content Placeholder 2"/>
          <p:cNvSpPr>
            <a:spLocks noGrp="1"/>
          </p:cNvSpPr>
          <p:nvPr>
            <p:ph idx="1"/>
          </p:nvPr>
        </p:nvSpPr>
        <p:spPr>
          <a:xfrm>
            <a:off x="508001" y="1296910"/>
            <a:ext cx="6683628" cy="5561091"/>
          </a:xfrm>
        </p:spPr>
        <p:txBody>
          <a:bodyPr>
            <a:normAutofit/>
          </a:bodyPr>
          <a:lstStyle/>
          <a:p>
            <a:pPr marL="0" indent="0">
              <a:buNone/>
            </a:pPr>
            <a:r>
              <a:rPr lang="en-US" dirty="0"/>
              <a:t>James A. </a:t>
            </a:r>
            <a:r>
              <a:rPr lang="en-US" dirty="0" smtClean="0"/>
              <a:t>Hughes (Age: 52)</a:t>
            </a:r>
            <a:endParaRPr lang="en-US" dirty="0"/>
          </a:p>
          <a:p>
            <a:pPr marL="0" indent="0">
              <a:buNone/>
            </a:pPr>
            <a:r>
              <a:rPr lang="en-US" sz="1600" dirty="0" smtClean="0">
                <a:latin typeface="Times New Roman" panose="02020603050405020304" pitchFamily="18" charset="0"/>
                <a:cs typeface="Times New Roman" panose="02020603050405020304" pitchFamily="18" charset="0"/>
              </a:rPr>
              <a:t>-was appointed in 2012</a:t>
            </a:r>
          </a:p>
          <a:p>
            <a:pPr marL="0" indent="0">
              <a:buNone/>
            </a:pPr>
            <a:r>
              <a:rPr lang="en-US" sz="1600" dirty="0" smtClean="0">
                <a:latin typeface="Times New Roman" panose="02020603050405020304" pitchFamily="18" charset="0"/>
                <a:cs typeface="Times New Roman" panose="02020603050405020304" pitchFamily="18" charset="0"/>
              </a:rPr>
              <a:t>-2007-2011, CEO and Director of AEI </a:t>
            </a:r>
            <a:r>
              <a:rPr lang="en-US" altLang="zh-CN" sz="1600" dirty="0" smtClean="0">
                <a:latin typeface="Times New Roman" panose="02020603050405020304" pitchFamily="18" charset="0"/>
                <a:cs typeface="Times New Roman" panose="02020603050405020304" pitchFamily="18" charset="0"/>
              </a:rPr>
              <a:t>Services LLC</a:t>
            </a:r>
            <a:r>
              <a:rPr lang="en-US" sz="1600" dirty="0" smtClean="0">
                <a:latin typeface="Times New Roman" panose="02020603050405020304" pitchFamily="18" charset="0"/>
                <a:cs typeface="Times New Roman" panose="02020603050405020304" pitchFamily="18" charset="0"/>
              </a:rPr>
              <a:t> </a:t>
            </a:r>
          </a:p>
          <a:p>
            <a:pPr marL="0" indent="0">
              <a:buNone/>
            </a:pPr>
            <a:r>
              <a:rPr lang="en-US" sz="1600" dirty="0" smtClean="0">
                <a:latin typeface="Times New Roman" panose="02020603050405020304" pitchFamily="18" charset="0"/>
                <a:cs typeface="Times New Roman" panose="02020603050405020304" pitchFamily="18" charset="0"/>
              </a:rPr>
              <a:t>-2004-2007, </a:t>
            </a:r>
            <a:r>
              <a:rPr lang="en-US" sz="1600" dirty="0">
                <a:latin typeface="Times New Roman" panose="02020603050405020304" pitchFamily="18" charset="0"/>
                <a:cs typeface="Times New Roman" panose="02020603050405020304" pitchFamily="18" charset="0"/>
              </a:rPr>
              <a:t>engaged in principal investing with a privately held company </a:t>
            </a:r>
            <a:endParaRPr lang="en-US" sz="1600" dirty="0" smtClean="0">
              <a:latin typeface="Times New Roman" panose="02020603050405020304" pitchFamily="18" charset="0"/>
              <a:cs typeface="Times New Roman" panose="02020603050405020304" pitchFamily="18" charset="0"/>
            </a:endParaRPr>
          </a:p>
          <a:p>
            <a:pPr marL="0" indent="0">
              <a:buNone/>
            </a:pPr>
            <a:r>
              <a:rPr lang="en-US" sz="1600" dirty="0" smtClean="0">
                <a:latin typeface="Times New Roman" panose="02020603050405020304" pitchFamily="18" charset="0"/>
                <a:cs typeface="Times New Roman" panose="02020603050405020304" pitchFamily="18" charset="0"/>
              </a:rPr>
              <a:t>-2002-2004, President&amp; COO of </a:t>
            </a:r>
            <a:r>
              <a:rPr lang="en-US" sz="1600" dirty="0" err="1">
                <a:latin typeface="Times New Roman" panose="02020603050405020304" pitchFamily="18" charset="0"/>
                <a:cs typeface="Times New Roman" panose="02020603050405020304" pitchFamily="18" charset="0"/>
              </a:rPr>
              <a:t>Prisma</a:t>
            </a:r>
            <a:r>
              <a:rPr lang="en-US" sz="1600" dirty="0">
                <a:latin typeface="Times New Roman" panose="02020603050405020304" pitchFamily="18" charset="0"/>
                <a:cs typeface="Times New Roman" panose="02020603050405020304" pitchFamily="18" charset="0"/>
              </a:rPr>
              <a:t> Energy International</a:t>
            </a:r>
            <a:endParaRPr lang="en-US" sz="1600" dirty="0" smtClean="0">
              <a:latin typeface="Times New Roman" panose="02020603050405020304" pitchFamily="18" charset="0"/>
              <a:cs typeface="Times New Roman" panose="02020603050405020304" pitchFamily="18" charset="0"/>
            </a:endParaRPr>
          </a:p>
          <a:p>
            <a:pPr marL="0" indent="0">
              <a:buNone/>
            </a:pPr>
            <a:r>
              <a:rPr lang="en-US" sz="1600" dirty="0" smtClean="0">
                <a:latin typeface="Times New Roman" panose="02020603050405020304" pitchFamily="18" charset="0"/>
                <a:cs typeface="Times New Roman" panose="02020603050405020304" pitchFamily="18" charset="0"/>
              </a:rPr>
              <a:t>-President &amp; COO of Enron Global Assets</a:t>
            </a:r>
          </a:p>
          <a:p>
            <a:pPr marL="0" indent="0">
              <a:buNone/>
            </a:pPr>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Director of TPI Composites, </a:t>
            </a:r>
            <a:r>
              <a:rPr lang="en-US" sz="1600" dirty="0" smtClean="0">
                <a:latin typeface="Times New Roman" panose="02020603050405020304" pitchFamily="18" charset="0"/>
                <a:cs typeface="Times New Roman" panose="02020603050405020304" pitchFamily="18" charset="0"/>
              </a:rPr>
              <a:t>Inc.</a:t>
            </a:r>
          </a:p>
          <a:p>
            <a:pPr marL="0" indent="0">
              <a:buNone/>
            </a:pPr>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Chairman of the board of directors of the Los Angeles branch of the Federal Reserve Bank of San </a:t>
            </a:r>
            <a:r>
              <a:rPr lang="en-US" sz="1600" dirty="0" smtClean="0">
                <a:latin typeface="Times New Roman" panose="02020603050405020304" pitchFamily="18" charset="0"/>
                <a:cs typeface="Times New Roman" panose="02020603050405020304" pitchFamily="18" charset="0"/>
              </a:rPr>
              <a:t>Francisco</a:t>
            </a:r>
          </a:p>
          <a:p>
            <a:pPr marL="360000" indent="0">
              <a:buNone/>
            </a:pPr>
            <a:r>
              <a:rPr lang="en-US" sz="1600" dirty="0" smtClean="0">
                <a:latin typeface="Times New Roman" panose="02020603050405020304" pitchFamily="18" charset="0"/>
                <a:cs typeface="Times New Roman" panose="02020603050405020304" pitchFamily="18" charset="0"/>
              </a:rPr>
              <a:t>-Hold </a:t>
            </a:r>
            <a:r>
              <a:rPr lang="en-US" sz="1600" b="1" dirty="0" smtClean="0">
                <a:latin typeface="Times New Roman" panose="02020603050405020304" pitchFamily="18" charset="0"/>
                <a:cs typeface="Times New Roman" panose="02020603050405020304" pitchFamily="18" charset="0"/>
              </a:rPr>
              <a:t>Juries doctor degree</a:t>
            </a:r>
            <a:r>
              <a:rPr lang="en-US" sz="1600" dirty="0" smtClean="0">
                <a:latin typeface="Times New Roman" panose="02020603050405020304" pitchFamily="18" charset="0"/>
                <a:cs typeface="Times New Roman" panose="02020603050405020304" pitchFamily="18" charset="0"/>
              </a:rPr>
              <a:t>, University of Texas</a:t>
            </a:r>
          </a:p>
          <a:p>
            <a:pPr marL="360000" indent="0">
              <a:buNone/>
            </a:pPr>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Certificate of Completion in </a:t>
            </a:r>
            <a:r>
              <a:rPr lang="en-US" sz="1600" b="1" dirty="0">
                <a:latin typeface="Times New Roman" panose="02020603050405020304" pitchFamily="18" charset="0"/>
                <a:cs typeface="Times New Roman" panose="02020603050405020304" pitchFamily="18" charset="0"/>
              </a:rPr>
              <a:t>international business </a:t>
            </a:r>
            <a:r>
              <a:rPr lang="en-US" sz="1600" b="1" dirty="0" smtClean="0">
                <a:latin typeface="Times New Roman" panose="02020603050405020304" pitchFamily="18" charset="0"/>
                <a:cs typeface="Times New Roman" panose="02020603050405020304" pitchFamily="18" charset="0"/>
              </a:rPr>
              <a:t>law</a:t>
            </a:r>
            <a:r>
              <a:rPr lang="en-US" sz="1600" dirty="0" smtClean="0">
                <a:latin typeface="Times New Roman" panose="02020603050405020304" pitchFamily="18" charset="0"/>
                <a:cs typeface="Times New Roman" panose="02020603050405020304" pitchFamily="18" charset="0"/>
              </a:rPr>
              <a:t>, Queen </a:t>
            </a:r>
            <a:r>
              <a:rPr lang="en-US" sz="1600" dirty="0">
                <a:latin typeface="Times New Roman" panose="02020603050405020304" pitchFamily="18" charset="0"/>
                <a:cs typeface="Times New Roman" panose="02020603050405020304" pitchFamily="18" charset="0"/>
              </a:rPr>
              <a:t>Mary’s </a:t>
            </a:r>
            <a:r>
              <a:rPr lang="en-US" sz="1600" dirty="0" smtClean="0">
                <a:latin typeface="Times New Roman" panose="02020603050405020304" pitchFamily="18" charset="0"/>
                <a:cs typeface="Times New Roman" panose="02020603050405020304" pitchFamily="18" charset="0"/>
              </a:rPr>
              <a:t>College</a:t>
            </a:r>
          </a:p>
          <a:p>
            <a:pPr marL="360000" indent="0">
              <a:buNone/>
            </a:pPr>
            <a:r>
              <a:rPr lang="en-US" sz="1600" dirty="0" smtClean="0">
                <a:latin typeface="Times New Roman" panose="02020603050405020304" pitchFamily="18" charset="0"/>
                <a:cs typeface="Times New Roman" panose="02020603050405020304" pitchFamily="18" charset="0"/>
              </a:rPr>
              <a:t>-</a:t>
            </a:r>
            <a:r>
              <a:rPr lang="en-US" sz="1600" b="1" dirty="0" smtClean="0">
                <a:latin typeface="Times New Roman" panose="02020603050405020304" pitchFamily="18" charset="0"/>
                <a:cs typeface="Times New Roman" panose="02020603050405020304" pitchFamily="18" charset="0"/>
              </a:rPr>
              <a:t>Bachelor’s </a:t>
            </a:r>
            <a:r>
              <a:rPr lang="en-US" sz="1600" b="1" dirty="0">
                <a:latin typeface="Times New Roman" panose="02020603050405020304" pitchFamily="18" charset="0"/>
                <a:cs typeface="Times New Roman" panose="02020603050405020304" pitchFamily="18" charset="0"/>
              </a:rPr>
              <a:t>degree in business </a:t>
            </a:r>
            <a:r>
              <a:rPr lang="en-US" sz="1600" b="1" dirty="0" smtClean="0">
                <a:latin typeface="Times New Roman" panose="02020603050405020304" pitchFamily="18" charset="0"/>
                <a:cs typeface="Times New Roman" panose="02020603050405020304" pitchFamily="18" charset="0"/>
              </a:rPr>
              <a:t>administration</a:t>
            </a:r>
            <a:r>
              <a:rPr lang="en-US" sz="1600" dirty="0" smtClean="0">
                <a:latin typeface="Times New Roman" panose="02020603050405020304" pitchFamily="18" charset="0"/>
                <a:cs typeface="Times New Roman" panose="02020603050405020304" pitchFamily="18" charset="0"/>
              </a:rPr>
              <a:t>, Southern </a:t>
            </a:r>
            <a:r>
              <a:rPr lang="en-US" sz="1600" dirty="0">
                <a:latin typeface="Times New Roman" panose="02020603050405020304" pitchFamily="18" charset="0"/>
                <a:cs typeface="Times New Roman" panose="02020603050405020304" pitchFamily="18" charset="0"/>
              </a:rPr>
              <a:t>Methodist </a:t>
            </a:r>
            <a:r>
              <a:rPr lang="en-US" sz="1600" dirty="0" smtClean="0">
                <a:latin typeface="Times New Roman" panose="02020603050405020304" pitchFamily="18" charset="0"/>
                <a:cs typeface="Times New Roman" panose="02020603050405020304" pitchFamily="18" charset="0"/>
              </a:rPr>
              <a:t>University</a:t>
            </a:r>
            <a:endParaRPr lang="en-US" sz="1600" dirty="0"/>
          </a:p>
          <a:p>
            <a:pPr marL="0" indent="0">
              <a:buNone/>
            </a:pP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3200" y="1752600"/>
            <a:ext cx="3962401" cy="3997556"/>
          </a:xfrm>
          <a:prstGeom prst="rect">
            <a:avLst/>
          </a:prstGeom>
        </p:spPr>
      </p:pic>
    </p:spTree>
    <p:extLst>
      <p:ext uri="{BB962C8B-B14F-4D97-AF65-F5344CB8AC3E}">
        <p14:creationId xmlns:p14="http://schemas.microsoft.com/office/powerpoint/2010/main" val="38887455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0972800" cy="1143000"/>
          </a:xfrm>
        </p:spPr>
        <p:txBody>
          <a:bodyPr/>
          <a:lstStyle/>
          <a:p>
            <a:r>
              <a:rPr lang="en-US" i="1" dirty="0"/>
              <a:t>Chief Financial Officer</a:t>
            </a:r>
            <a:endParaRPr lang="en-US" dirty="0"/>
          </a:p>
        </p:txBody>
      </p:sp>
      <p:sp>
        <p:nvSpPr>
          <p:cNvPr id="3" name="Content Placeholder 2"/>
          <p:cNvSpPr>
            <a:spLocks noGrp="1"/>
          </p:cNvSpPr>
          <p:nvPr>
            <p:ph idx="1"/>
          </p:nvPr>
        </p:nvSpPr>
        <p:spPr>
          <a:xfrm>
            <a:off x="101601" y="914400"/>
            <a:ext cx="5587999" cy="5943600"/>
          </a:xfrm>
        </p:spPr>
        <p:txBody>
          <a:bodyPr/>
          <a:lstStyle/>
          <a:p>
            <a:pPr marL="0" indent="0">
              <a:buNone/>
            </a:pPr>
            <a:r>
              <a:rPr lang="en-US" sz="3600" dirty="0"/>
              <a:t>Mark R. </a:t>
            </a:r>
            <a:r>
              <a:rPr lang="en-US" sz="3600" dirty="0" err="1" smtClean="0"/>
              <a:t>Widmar</a:t>
            </a:r>
            <a:r>
              <a:rPr lang="en-US" sz="3600" dirty="0" smtClean="0"/>
              <a:t> (49)</a:t>
            </a:r>
          </a:p>
          <a:p>
            <a:pPr marL="0" indent="0">
              <a:buNone/>
            </a:pPr>
            <a:r>
              <a:rPr lang="en-US" sz="1600" dirty="0" smtClean="0"/>
              <a:t>-Joined 2011</a:t>
            </a:r>
          </a:p>
          <a:p>
            <a:pPr marL="0" indent="0">
              <a:buNone/>
            </a:pPr>
            <a:r>
              <a:rPr lang="en-US" sz="1600" dirty="0" smtClean="0"/>
              <a:t>-2012-2015, Chief </a:t>
            </a:r>
            <a:r>
              <a:rPr lang="en-US" altLang="zh-CN" sz="1600" dirty="0" smtClean="0"/>
              <a:t>Accounting </a:t>
            </a:r>
            <a:r>
              <a:rPr lang="en-US" altLang="zh-CN" sz="1600" dirty="0" err="1" smtClean="0"/>
              <a:t>Officier</a:t>
            </a:r>
            <a:endParaRPr lang="en-US" altLang="zh-CN" sz="1600" dirty="0" smtClean="0"/>
          </a:p>
          <a:p>
            <a:pPr marL="0" indent="0">
              <a:buNone/>
            </a:pPr>
            <a:r>
              <a:rPr lang="en-US" sz="1600" dirty="0" smtClean="0"/>
              <a:t>-</a:t>
            </a:r>
            <a:r>
              <a:rPr lang="en-US" sz="1600" dirty="0" err="1" smtClean="0"/>
              <a:t>CFO&amp;Director</a:t>
            </a:r>
            <a:r>
              <a:rPr lang="en-US" sz="1600" dirty="0" smtClean="0"/>
              <a:t>, </a:t>
            </a:r>
            <a:r>
              <a:rPr lang="en-US" sz="1600" dirty="0"/>
              <a:t>board of 8point3 Energy Partners </a:t>
            </a:r>
            <a:r>
              <a:rPr lang="en-US" sz="1600" dirty="0" smtClean="0"/>
              <a:t>LP</a:t>
            </a:r>
          </a:p>
          <a:p>
            <a:pPr marL="0" indent="0">
              <a:buNone/>
            </a:pPr>
            <a:r>
              <a:rPr lang="en-US" sz="1600" dirty="0" smtClean="0"/>
              <a:t>-2006-2011, CFO</a:t>
            </a:r>
            <a:r>
              <a:rPr lang="en-US" sz="1600" dirty="0"/>
              <a:t> </a:t>
            </a:r>
            <a:r>
              <a:rPr lang="en-US" sz="1600" dirty="0" smtClean="0"/>
              <a:t>of </a:t>
            </a:r>
            <a:r>
              <a:rPr lang="en-US" sz="1600" dirty="0" err="1"/>
              <a:t>GrafTech</a:t>
            </a:r>
            <a:r>
              <a:rPr lang="en-US" sz="1600" dirty="0"/>
              <a:t> International </a:t>
            </a:r>
            <a:r>
              <a:rPr lang="en-US" sz="1600" dirty="0" smtClean="0"/>
              <a:t>Ltd.</a:t>
            </a:r>
          </a:p>
          <a:p>
            <a:pPr marL="0" indent="0">
              <a:buNone/>
            </a:pPr>
            <a:r>
              <a:rPr lang="en-US" sz="1600" dirty="0" smtClean="0"/>
              <a:t>-2005-2006, </a:t>
            </a:r>
            <a:r>
              <a:rPr lang="en-US" sz="1600" dirty="0"/>
              <a:t>Corporate Controller of NCR </a:t>
            </a:r>
            <a:r>
              <a:rPr lang="en-US" sz="1600" dirty="0" smtClean="0"/>
              <a:t>Inc.</a:t>
            </a:r>
          </a:p>
          <a:p>
            <a:pPr marL="0" indent="0">
              <a:buNone/>
            </a:pPr>
            <a:r>
              <a:rPr lang="en-US" sz="1600" dirty="0" smtClean="0"/>
              <a:t>-2000-2002, Division </a:t>
            </a:r>
            <a:r>
              <a:rPr lang="en-US" sz="1600" dirty="0"/>
              <a:t>Controller at Dell, Inc. </a:t>
            </a:r>
            <a:endParaRPr lang="en-US" sz="1600" dirty="0" smtClean="0"/>
          </a:p>
          <a:p>
            <a:pPr marL="0" indent="0">
              <a:buNone/>
            </a:pPr>
            <a:r>
              <a:rPr lang="en-US" sz="1600" dirty="0" smtClean="0"/>
              <a:t>-Also </a:t>
            </a:r>
            <a:r>
              <a:rPr lang="en-US" sz="1600" dirty="0"/>
              <a:t>held various financial and managerial positions with Lucent Technologies Inc., Allied Signal, Inc., and Bristol Myers/Squibb, Inc. </a:t>
            </a:r>
            <a:endParaRPr lang="en-US" sz="1600" dirty="0" smtClean="0"/>
          </a:p>
          <a:p>
            <a:pPr marL="0" indent="0">
              <a:buNone/>
            </a:pPr>
            <a:r>
              <a:rPr lang="en-US" sz="1600" dirty="0" smtClean="0"/>
              <a:t>-</a:t>
            </a:r>
            <a:r>
              <a:rPr lang="en-US" sz="1600" b="1" dirty="0"/>
              <a:t>Bachelor of Science in Business Accounting </a:t>
            </a:r>
            <a:r>
              <a:rPr lang="en-US" sz="1600" dirty="0"/>
              <a:t>and a </a:t>
            </a:r>
            <a:r>
              <a:rPr lang="en-US" sz="1600" b="1" dirty="0"/>
              <a:t>Masters of Business Administration </a:t>
            </a:r>
            <a:r>
              <a:rPr lang="en-US" sz="1600" dirty="0"/>
              <a:t>from Indiana </a:t>
            </a:r>
            <a:r>
              <a:rPr lang="en-US" sz="1600" dirty="0" smtClean="0"/>
              <a:t>University</a:t>
            </a:r>
            <a:endParaRPr lang="en-US" sz="1600"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8000" contrast="-31000"/>
                    </a14:imgEffect>
                  </a14:imgLayer>
                </a14:imgProps>
              </a:ext>
              <a:ext uri="{28A0092B-C50C-407E-A947-70E740481C1C}">
                <a14:useLocalDpi xmlns:a14="http://schemas.microsoft.com/office/drawing/2010/main" val="0"/>
              </a:ext>
            </a:extLst>
          </a:blip>
          <a:stretch>
            <a:fillRect/>
          </a:stretch>
        </p:blipFill>
        <p:spPr>
          <a:xfrm>
            <a:off x="6210220" y="1064218"/>
            <a:ext cx="4598416" cy="4630297"/>
          </a:xfrm>
          <a:prstGeom prst="rect">
            <a:avLst/>
          </a:prstGeom>
        </p:spPr>
      </p:pic>
    </p:spTree>
    <p:extLst>
      <p:ext uri="{BB962C8B-B14F-4D97-AF65-F5344CB8AC3E}">
        <p14:creationId xmlns:p14="http://schemas.microsoft.com/office/powerpoint/2010/main" val="404412564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7603"/>
            <a:ext cx="10972800" cy="1143000"/>
          </a:xfrm>
        </p:spPr>
        <p:txBody>
          <a:bodyPr>
            <a:normAutofit/>
          </a:bodyPr>
          <a:lstStyle/>
          <a:p>
            <a:r>
              <a:rPr lang="en-US" i="1" dirty="0"/>
              <a:t>President, U.S. &amp;</a:t>
            </a:r>
            <a:r>
              <a:rPr lang="en-US" i="1" dirty="0" smtClean="0"/>
              <a:t>COO</a:t>
            </a:r>
            <a:endParaRPr lang="en-US" dirty="0"/>
          </a:p>
        </p:txBody>
      </p:sp>
      <p:sp>
        <p:nvSpPr>
          <p:cNvPr id="3" name="Content Placeholder 2"/>
          <p:cNvSpPr>
            <a:spLocks noGrp="1"/>
          </p:cNvSpPr>
          <p:nvPr>
            <p:ph idx="1"/>
          </p:nvPr>
        </p:nvSpPr>
        <p:spPr>
          <a:xfrm>
            <a:off x="4775200" y="685800"/>
            <a:ext cx="7423688" cy="6324600"/>
          </a:xfrm>
        </p:spPr>
        <p:txBody>
          <a:bodyPr>
            <a:normAutofit/>
          </a:bodyPr>
          <a:lstStyle/>
          <a:p>
            <a:pPr marL="0" indent="0" fontAlgn="t">
              <a:buNone/>
            </a:pPr>
            <a:r>
              <a:rPr lang="en-US" dirty="0" smtClean="0"/>
              <a:t>Georges J. </a:t>
            </a:r>
            <a:r>
              <a:rPr lang="en-US" dirty="0" err="1" smtClean="0"/>
              <a:t>Antoun</a:t>
            </a:r>
            <a:r>
              <a:rPr lang="en-US" dirty="0" smtClean="0"/>
              <a:t> (52)</a:t>
            </a:r>
          </a:p>
          <a:p>
            <a:pPr marL="0" indent="0" fontAlgn="t">
              <a:buNone/>
            </a:pPr>
            <a:r>
              <a:rPr lang="en-US" sz="1600" dirty="0" smtClean="0"/>
              <a:t>-He was </a:t>
            </a:r>
            <a:r>
              <a:rPr lang="en-US" sz="1600" dirty="0"/>
              <a:t>appointed President, U.S. in July 2015. </a:t>
            </a:r>
          </a:p>
          <a:p>
            <a:pPr marL="0" indent="0" fontAlgn="t">
              <a:buNone/>
            </a:pPr>
            <a:r>
              <a:rPr lang="en-US" sz="1600" dirty="0" smtClean="0"/>
              <a:t>-He has </a:t>
            </a:r>
            <a:r>
              <a:rPr lang="en-US" sz="1600" dirty="0"/>
              <a:t>leadership responsibility for the identification, development, and execution of all projects in the United </a:t>
            </a:r>
            <a:r>
              <a:rPr lang="en-US" sz="1600" dirty="0" smtClean="0"/>
              <a:t>States</a:t>
            </a:r>
          </a:p>
          <a:p>
            <a:pPr marL="0" indent="0" fontAlgn="t">
              <a:buNone/>
            </a:pPr>
            <a:r>
              <a:rPr lang="en-US" sz="1600" dirty="0" smtClean="0"/>
              <a:t>-2012, COO of First Solar</a:t>
            </a:r>
          </a:p>
          <a:p>
            <a:pPr marL="0" indent="0" fontAlgn="t">
              <a:buNone/>
            </a:pPr>
            <a:r>
              <a:rPr lang="en-US" sz="1600" dirty="0" smtClean="0"/>
              <a:t>-2011, as </a:t>
            </a:r>
            <a:r>
              <a:rPr lang="en-US" sz="1600" dirty="0"/>
              <a:t>Venture Partner at Technology Crossover Ventures (“TCV</a:t>
            </a:r>
            <a:r>
              <a:rPr lang="en-US" sz="1600" dirty="0" smtClean="0"/>
              <a:t>”)</a:t>
            </a:r>
          </a:p>
          <a:p>
            <a:pPr marL="0" indent="0" fontAlgn="t">
              <a:buNone/>
            </a:pPr>
            <a:r>
              <a:rPr lang="en-US" sz="1600" dirty="0" smtClean="0"/>
              <a:t>-2007, was </a:t>
            </a:r>
            <a:r>
              <a:rPr lang="en-US" sz="1600" dirty="0"/>
              <a:t>the Head of Product Area IP &amp; Broadband Networks for </a:t>
            </a:r>
            <a:r>
              <a:rPr lang="en-US" sz="1600" dirty="0" smtClean="0"/>
              <a:t>Ericsson</a:t>
            </a:r>
          </a:p>
          <a:p>
            <a:pPr marL="0" indent="0" fontAlgn="t">
              <a:buNone/>
            </a:pPr>
            <a:r>
              <a:rPr lang="en-US" sz="1600" dirty="0" smtClean="0"/>
              <a:t>-Served </a:t>
            </a:r>
            <a:r>
              <a:rPr lang="en-US" sz="1600" dirty="0"/>
              <a:t>as Vice President of Worldwide Systems Engineering and Field Marketing, Vice President of Worldwide Optical Operations, and Vice President of Carrier Sales.</a:t>
            </a:r>
            <a:endParaRPr lang="en-US" sz="1600" dirty="0" smtClean="0"/>
          </a:p>
          <a:p>
            <a:pPr marL="0" indent="0" fontAlgn="t">
              <a:buNone/>
            </a:pPr>
            <a:r>
              <a:rPr lang="en-US" sz="1600" dirty="0" smtClean="0"/>
              <a:t>-</a:t>
            </a:r>
            <a:r>
              <a:rPr lang="en-US" sz="1600" dirty="0"/>
              <a:t>H</a:t>
            </a:r>
            <a:r>
              <a:rPr lang="en-US" sz="1600" dirty="0" smtClean="0"/>
              <a:t>eld </a:t>
            </a:r>
            <a:r>
              <a:rPr lang="en-US" sz="1600" dirty="0"/>
              <a:t>senior management positions at </a:t>
            </a:r>
            <a:r>
              <a:rPr lang="en-US" sz="1600" dirty="0" err="1"/>
              <a:t>Newbridge</a:t>
            </a:r>
            <a:r>
              <a:rPr lang="en-US" sz="1600" dirty="0"/>
              <a:t> </a:t>
            </a:r>
            <a:r>
              <a:rPr lang="en-US" sz="1600" dirty="0" smtClean="0"/>
              <a:t>Networks</a:t>
            </a:r>
          </a:p>
          <a:p>
            <a:pPr marL="0" indent="0" fontAlgn="t">
              <a:buNone/>
            </a:pPr>
            <a:r>
              <a:rPr lang="en-US" sz="1600" dirty="0" smtClean="0"/>
              <a:t>-As a member of the board </a:t>
            </a:r>
            <a:r>
              <a:rPr lang="en-US" sz="1600" dirty="0"/>
              <a:t>of directors of Ruckus Wireless, Inc. </a:t>
            </a:r>
            <a:r>
              <a:rPr lang="en-US" sz="1600" dirty="0" smtClean="0"/>
              <a:t>&amp; Violin </a:t>
            </a:r>
            <a:r>
              <a:rPr lang="en-US" sz="1600" dirty="0"/>
              <a:t>Memory, Inc., both publicly-traded companies</a:t>
            </a:r>
            <a:r>
              <a:rPr lang="en-US" sz="1600" dirty="0" smtClean="0"/>
              <a:t>.</a:t>
            </a:r>
          </a:p>
          <a:p>
            <a:pPr marL="0" indent="0" fontAlgn="t">
              <a:buNone/>
            </a:pPr>
            <a:r>
              <a:rPr lang="en-US" sz="1600" dirty="0" smtClean="0"/>
              <a:t>-</a:t>
            </a:r>
            <a:r>
              <a:rPr lang="en-US" sz="1600" b="1" dirty="0"/>
              <a:t>Bachelor of Science degree in Engineering </a:t>
            </a:r>
            <a:r>
              <a:rPr lang="en-US" sz="1600" dirty="0" smtClean="0"/>
              <a:t>, University </a:t>
            </a:r>
            <a:r>
              <a:rPr lang="en-US" sz="1600" dirty="0"/>
              <a:t>of Louisiana at Lafayette </a:t>
            </a:r>
            <a:endParaRPr lang="en-US" sz="1600" dirty="0" smtClean="0"/>
          </a:p>
          <a:p>
            <a:pPr marL="0" indent="0" fontAlgn="t">
              <a:buNone/>
            </a:pPr>
            <a:r>
              <a:rPr lang="en-US" sz="1600" dirty="0"/>
              <a:t>-</a:t>
            </a:r>
            <a:r>
              <a:rPr lang="en-US" sz="1600" b="1" dirty="0" smtClean="0"/>
              <a:t>Master’s </a:t>
            </a:r>
            <a:r>
              <a:rPr lang="en-US" sz="1600" b="1" dirty="0"/>
              <a:t>degree in Information Systems Engineering </a:t>
            </a:r>
            <a:r>
              <a:rPr lang="en-US" sz="1600" dirty="0" smtClean="0"/>
              <a:t>NYU </a:t>
            </a:r>
            <a:r>
              <a:rPr lang="en-US" sz="1600" dirty="0"/>
              <a:t>Poly.</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219200"/>
            <a:ext cx="4741333" cy="2895600"/>
          </a:xfrm>
          <a:prstGeom prst="rect">
            <a:avLst/>
          </a:prstGeom>
        </p:spPr>
      </p:pic>
    </p:spTree>
    <p:extLst>
      <p:ext uri="{BB962C8B-B14F-4D97-AF65-F5344CB8AC3E}">
        <p14:creationId xmlns:p14="http://schemas.microsoft.com/office/powerpoint/2010/main" val="384696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Policy Support</a:t>
            </a:r>
            <a:endParaRPr kumimoji="1" lang="zh-CN" altLang="en-US" dirty="0"/>
          </a:p>
        </p:txBody>
      </p:sp>
      <p:sp>
        <p:nvSpPr>
          <p:cNvPr id="3" name="内容占位符 2"/>
          <p:cNvSpPr>
            <a:spLocks noGrp="1"/>
          </p:cNvSpPr>
          <p:nvPr>
            <p:ph idx="1"/>
          </p:nvPr>
        </p:nvSpPr>
        <p:spPr/>
        <p:txBody>
          <a:bodyPr/>
          <a:lstStyle/>
          <a:p>
            <a:r>
              <a:rPr lang="en-US" altLang="zh-CN" b="1" dirty="0"/>
              <a:t>Subsidies</a:t>
            </a:r>
          </a:p>
          <a:p>
            <a:pPr lvl="1"/>
            <a:r>
              <a:rPr lang="en-US" altLang="zh-CN" b="1" dirty="0"/>
              <a:t>Direct Expenditures</a:t>
            </a:r>
            <a:r>
              <a:rPr lang="en-US" altLang="zh-CN" dirty="0"/>
              <a:t>. These are Federal programs that directly affect the energy industry and for which the Federal government provides funds that ultimately result in a direct payment to producers or consumers of energy.</a:t>
            </a:r>
          </a:p>
          <a:p>
            <a:pPr lvl="1"/>
            <a:endParaRPr kumimoji="1" lang="en-US" altLang="zh-CN" dirty="0" smtClean="0"/>
          </a:p>
          <a:p>
            <a:pPr lvl="1"/>
            <a:r>
              <a:rPr lang="en-US" altLang="zh-CN" b="1" dirty="0"/>
              <a:t>Tax Expenditures</a:t>
            </a:r>
            <a:r>
              <a:rPr lang="en-US" altLang="zh-CN" dirty="0"/>
              <a:t>. Tax expenditures are provisions in the Federal tax code that reduce the tax liability of firms or individuals who take specified actions that affect energy production, consumption, or conservation in ways deemed to be in the public interest.</a:t>
            </a:r>
          </a:p>
          <a:p>
            <a:pPr lvl="1"/>
            <a:endParaRPr kumimoji="1" lang="zh-CN" altLang="en-US" dirty="0"/>
          </a:p>
        </p:txBody>
      </p:sp>
    </p:spTree>
    <p:extLst>
      <p:ext uri="{BB962C8B-B14F-4D97-AF65-F5344CB8AC3E}">
        <p14:creationId xmlns:p14="http://schemas.microsoft.com/office/powerpoint/2010/main" val="7127193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ormAutofit/>
          </a:bodyPr>
          <a:lstStyle/>
          <a:p>
            <a:r>
              <a:rPr lang="en-US" i="1" dirty="0" smtClean="0"/>
              <a:t>President</a:t>
            </a:r>
            <a:r>
              <a:rPr lang="en-US" i="1" dirty="0"/>
              <a:t>, </a:t>
            </a:r>
            <a:r>
              <a:rPr lang="en-US" i="1" dirty="0" smtClean="0"/>
              <a:t>International</a:t>
            </a:r>
            <a:endParaRPr lang="en-US" dirty="0"/>
          </a:p>
        </p:txBody>
      </p:sp>
      <p:sp>
        <p:nvSpPr>
          <p:cNvPr id="6" name="Content Placeholder 5"/>
          <p:cNvSpPr>
            <a:spLocks noGrp="1"/>
          </p:cNvSpPr>
          <p:nvPr>
            <p:ph idx="1"/>
          </p:nvPr>
        </p:nvSpPr>
        <p:spPr>
          <a:xfrm>
            <a:off x="5468658" y="838200"/>
            <a:ext cx="6696839" cy="5867400"/>
          </a:xfrm>
        </p:spPr>
        <p:txBody>
          <a:bodyPr>
            <a:normAutofit/>
          </a:bodyPr>
          <a:lstStyle/>
          <a:p>
            <a:pPr marL="0" indent="0">
              <a:buNone/>
            </a:pPr>
            <a:r>
              <a:rPr lang="en-US" dirty="0"/>
              <a:t>Joseph G. </a:t>
            </a:r>
            <a:r>
              <a:rPr lang="en-US" dirty="0" err="1" smtClean="0"/>
              <a:t>Kishkill</a:t>
            </a:r>
            <a:r>
              <a:rPr lang="en-US" dirty="0" smtClean="0"/>
              <a:t> (50)</a:t>
            </a:r>
            <a:endParaRPr lang="en-US" dirty="0"/>
          </a:p>
          <a:p>
            <a:pPr marL="0" indent="0">
              <a:buNone/>
            </a:pPr>
            <a:r>
              <a:rPr lang="en-US" sz="1800" dirty="0" smtClean="0"/>
              <a:t>-</a:t>
            </a:r>
            <a:r>
              <a:rPr lang="en-US" sz="1800" dirty="0"/>
              <a:t>W</a:t>
            </a:r>
            <a:r>
              <a:rPr lang="en-US" sz="1800" dirty="0" smtClean="0"/>
              <a:t>as </a:t>
            </a:r>
            <a:r>
              <a:rPr lang="en-US" sz="1800" dirty="0"/>
              <a:t>appointed President, International, in July </a:t>
            </a:r>
            <a:r>
              <a:rPr lang="en-US" sz="1800" dirty="0" smtClean="0"/>
              <a:t>2015</a:t>
            </a:r>
          </a:p>
          <a:p>
            <a:pPr marL="0" indent="0">
              <a:buNone/>
            </a:pPr>
            <a:r>
              <a:rPr lang="en-US" sz="1800" dirty="0" smtClean="0"/>
              <a:t>-Joined First Solar in 2013, Chief Commercial Officer</a:t>
            </a:r>
          </a:p>
          <a:p>
            <a:pPr marL="0" indent="0">
              <a:buNone/>
            </a:pPr>
            <a:r>
              <a:rPr lang="en-US" sz="1800" dirty="0" smtClean="0"/>
              <a:t>-</a:t>
            </a:r>
            <a:r>
              <a:rPr lang="en-US" sz="1800" dirty="0"/>
              <a:t>serves as a director on the board of 8point3 Energy Partners LP. </a:t>
            </a:r>
            <a:endParaRPr lang="en-US" sz="1800" dirty="0" smtClean="0"/>
          </a:p>
          <a:p>
            <a:pPr marL="0" indent="0">
              <a:buNone/>
            </a:pPr>
            <a:r>
              <a:rPr lang="en-US" sz="1800" dirty="0" smtClean="0"/>
              <a:t>-</a:t>
            </a:r>
            <a:r>
              <a:rPr lang="en-US" sz="1800" dirty="0"/>
              <a:t>President, Eastern Hemisphere Operations, for </a:t>
            </a:r>
            <a:r>
              <a:rPr lang="en-US" sz="1800" dirty="0" err="1"/>
              <a:t>Exterran</a:t>
            </a:r>
            <a:r>
              <a:rPr lang="en-US" sz="1800" dirty="0"/>
              <a:t> Energy Solutions, LP </a:t>
            </a:r>
          </a:p>
          <a:p>
            <a:pPr marL="0" indent="0">
              <a:buNone/>
            </a:pPr>
            <a:r>
              <a:rPr lang="en-US" sz="1800" dirty="0" smtClean="0"/>
              <a:t>-2002, Senior </a:t>
            </a:r>
            <a:r>
              <a:rPr lang="en-US" sz="1800" dirty="0"/>
              <a:t>Vice President of </a:t>
            </a:r>
            <a:r>
              <a:rPr lang="en-US" sz="1800" dirty="0" err="1"/>
              <a:t>Exterran</a:t>
            </a:r>
            <a:r>
              <a:rPr lang="en-US" sz="1800" dirty="0"/>
              <a:t> Holdings, Inc</a:t>
            </a:r>
            <a:r>
              <a:rPr lang="en-US" sz="1800" dirty="0" smtClean="0"/>
              <a:t>.</a:t>
            </a:r>
          </a:p>
          <a:p>
            <a:pPr marL="0" indent="0">
              <a:buNone/>
            </a:pPr>
            <a:r>
              <a:rPr lang="en-US" sz="1800" dirty="0" smtClean="0"/>
              <a:t>-</a:t>
            </a:r>
            <a:r>
              <a:rPr lang="en-US" sz="1800" dirty="0"/>
              <a:t>Enron Corporation from 1990 to 2001, advancing to Chief Executive Officer for South America</a:t>
            </a:r>
            <a:endParaRPr lang="en-US" sz="1800" dirty="0" smtClean="0"/>
          </a:p>
          <a:p>
            <a:pPr marL="0" indent="0">
              <a:buNone/>
            </a:pPr>
            <a:r>
              <a:rPr lang="en-US" sz="1800" dirty="0" smtClean="0"/>
              <a:t>-</a:t>
            </a:r>
            <a:r>
              <a:rPr lang="en-US" sz="1800" dirty="0"/>
              <a:t>Enron Corporation from 1990 to 2001, advancing to Chief Executive Officer for South America</a:t>
            </a:r>
            <a:endParaRPr lang="en-US" sz="1800" dirty="0" smtClean="0"/>
          </a:p>
          <a:p>
            <a:pPr marL="0" indent="0">
              <a:buNone/>
            </a:pPr>
            <a:r>
              <a:rPr lang="en-US" sz="1800" dirty="0" smtClean="0"/>
              <a:t>-</a:t>
            </a:r>
            <a:r>
              <a:rPr lang="en-US" sz="1800" b="1" dirty="0"/>
              <a:t>Master in Business Administration degree </a:t>
            </a:r>
            <a:r>
              <a:rPr lang="en-US" sz="1800" dirty="0"/>
              <a:t>from the Harvard Graduate School of Business </a:t>
            </a:r>
            <a:r>
              <a:rPr lang="en-US" sz="1800" dirty="0" smtClean="0"/>
              <a:t>Administration</a:t>
            </a:r>
          </a:p>
          <a:p>
            <a:pPr marL="0" indent="0">
              <a:buNone/>
            </a:pPr>
            <a:r>
              <a:rPr lang="en-US" sz="1800" dirty="0" smtClean="0"/>
              <a:t>-</a:t>
            </a:r>
            <a:r>
              <a:rPr lang="en-US" sz="1800" b="1" dirty="0" smtClean="0"/>
              <a:t>Bachelor </a:t>
            </a:r>
            <a:r>
              <a:rPr lang="en-US" sz="1800" b="1" dirty="0"/>
              <a:t>of Science degree in Electrical Engineering</a:t>
            </a:r>
            <a:r>
              <a:rPr lang="en-US" sz="1800" dirty="0"/>
              <a:t> from Brown University.</a:t>
            </a:r>
          </a:p>
          <a:p>
            <a:pPr marL="0" indent="0">
              <a:buNone/>
            </a:pPr>
            <a:endParaRPr lang="en-US" sz="1800" dirty="0" smtClean="0"/>
          </a:p>
          <a:p>
            <a:pPr marL="0" indent="0">
              <a:buNone/>
            </a:pPr>
            <a:endParaRPr lang="en-US" sz="1800" dirty="0"/>
          </a:p>
        </p:txBody>
      </p:sp>
      <p:pic>
        <p:nvPicPr>
          <p:cNvPr id="2050" name="Picture 2" descr="https://i.ytimg.com/vi/h-Y9tPp-xcg/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40" y="1371601"/>
            <a:ext cx="5088761" cy="330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4562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373"/>
            <a:ext cx="10972800" cy="1143000"/>
          </a:xfrm>
        </p:spPr>
        <p:txBody>
          <a:bodyPr/>
          <a:lstStyle/>
          <a:p>
            <a:r>
              <a:rPr lang="en-US" dirty="0" smtClean="0"/>
              <a:t>Chairman of the Board</a:t>
            </a:r>
            <a:endParaRPr lang="en-US" dirty="0"/>
          </a:p>
        </p:txBody>
      </p:sp>
      <p:sp>
        <p:nvSpPr>
          <p:cNvPr id="6" name="TextBox 5"/>
          <p:cNvSpPr txBox="1"/>
          <p:nvPr/>
        </p:nvSpPr>
        <p:spPr>
          <a:xfrm>
            <a:off x="203200" y="914400"/>
            <a:ext cx="6096000" cy="6155532"/>
          </a:xfrm>
          <a:prstGeom prst="rect">
            <a:avLst/>
          </a:prstGeom>
          <a:noFill/>
        </p:spPr>
        <p:txBody>
          <a:bodyPr wrap="square" rtlCol="0">
            <a:spAutoFit/>
          </a:bodyPr>
          <a:lstStyle/>
          <a:p>
            <a:r>
              <a:rPr lang="en-US" sz="3600" dirty="0"/>
              <a:t>Michael J. </a:t>
            </a:r>
            <a:r>
              <a:rPr lang="en-US" sz="3600" dirty="0" smtClean="0"/>
              <a:t>Ahearn</a:t>
            </a:r>
            <a:r>
              <a:rPr lang="en-US" sz="3600" dirty="0"/>
              <a:t> </a:t>
            </a:r>
            <a:r>
              <a:rPr lang="en-US" sz="3600" dirty="0" smtClean="0"/>
              <a:t>(58)</a:t>
            </a:r>
          </a:p>
          <a:p>
            <a:r>
              <a:rPr lang="en-US" sz="1600" dirty="0" smtClean="0"/>
              <a:t>- </a:t>
            </a:r>
            <a:r>
              <a:rPr lang="en-US" sz="1600" b="1" dirty="0" smtClean="0"/>
              <a:t>Co-founded </a:t>
            </a:r>
            <a:r>
              <a:rPr lang="en-US" sz="1600" b="1" dirty="0"/>
              <a:t>First Solar in 1999</a:t>
            </a:r>
            <a:endParaRPr lang="en-US" sz="1600" b="1" dirty="0" smtClean="0"/>
          </a:p>
          <a:p>
            <a:r>
              <a:rPr lang="en-US" sz="1600" dirty="0" smtClean="0"/>
              <a:t>-</a:t>
            </a:r>
            <a:r>
              <a:rPr lang="en-US" sz="1600" dirty="0"/>
              <a:t> </a:t>
            </a:r>
            <a:r>
              <a:rPr lang="en-US" sz="1600" dirty="0" smtClean="0"/>
              <a:t>Served </a:t>
            </a:r>
            <a:r>
              <a:rPr lang="en-US" sz="1600" dirty="0"/>
              <a:t>as the Company's </a:t>
            </a:r>
            <a:r>
              <a:rPr lang="en-US" sz="1600" dirty="0" smtClean="0"/>
              <a:t>CEO from </a:t>
            </a:r>
            <a:r>
              <a:rPr lang="en-US" sz="1600" dirty="0"/>
              <a:t>August 2000 to September 2009</a:t>
            </a:r>
            <a:endParaRPr lang="en-US" sz="1600" dirty="0" smtClean="0"/>
          </a:p>
          <a:p>
            <a:r>
              <a:rPr lang="en-US" sz="1600" dirty="0" smtClean="0"/>
              <a:t>-</a:t>
            </a:r>
            <a:r>
              <a:rPr lang="en-US" sz="1600" dirty="0"/>
              <a:t> </a:t>
            </a:r>
            <a:r>
              <a:rPr lang="en-US" sz="1600" dirty="0" smtClean="0"/>
              <a:t>Interim </a:t>
            </a:r>
            <a:r>
              <a:rPr lang="en-US" sz="1600" dirty="0"/>
              <a:t>chief executive officer from October 2011 to May </a:t>
            </a:r>
            <a:r>
              <a:rPr lang="en-US" sz="1600" dirty="0" smtClean="0"/>
              <a:t>2012</a:t>
            </a:r>
          </a:p>
          <a:p>
            <a:r>
              <a:rPr lang="en-US" sz="1600" dirty="0" smtClean="0"/>
              <a:t>-</a:t>
            </a:r>
            <a:r>
              <a:rPr lang="en-US" sz="1600" dirty="0"/>
              <a:t> </a:t>
            </a:r>
            <a:r>
              <a:rPr lang="en-US" sz="1600" dirty="0" smtClean="0"/>
              <a:t>Executive </a:t>
            </a:r>
            <a:r>
              <a:rPr lang="en-US" sz="1600" dirty="0"/>
              <a:t>C</a:t>
            </a:r>
            <a:r>
              <a:rPr lang="en-US" sz="1600" dirty="0" smtClean="0"/>
              <a:t>hairman </a:t>
            </a:r>
            <a:r>
              <a:rPr lang="en-US" sz="1600" dirty="0"/>
              <a:t>from October 2009 to December 2010 and May 2012 to July 2012; and non-executive chairman from January 2011 to October 2011 and July 2012 to present.</a:t>
            </a:r>
            <a:endParaRPr lang="en-US" sz="1600" dirty="0" smtClean="0"/>
          </a:p>
          <a:p>
            <a:r>
              <a:rPr lang="en-US" sz="1600" dirty="0"/>
              <a:t>-Co-Founder at True North Management Partners LLC, </a:t>
            </a:r>
            <a:r>
              <a:rPr lang="en-US" sz="1600" dirty="0" smtClean="0"/>
              <a:t>and </a:t>
            </a:r>
            <a:r>
              <a:rPr lang="en-US" sz="1600" dirty="0"/>
              <a:t>an Advisor at Black Coral Capital LLC. </a:t>
            </a:r>
          </a:p>
          <a:p>
            <a:r>
              <a:rPr lang="en-US" sz="1600" dirty="0"/>
              <a:t>- Board of Directors at Cox Enterprises, Inc., The German Marshall Fund of United States, and Endeavor Global, Inc. </a:t>
            </a:r>
          </a:p>
          <a:p>
            <a:r>
              <a:rPr lang="en-US" sz="1600" dirty="0"/>
              <a:t>- a Member of the Board of Trustees of Thunderbird School of Global Management, Member of the Global Advisory Board of Beijing Climate Policy Initiative, and Member of the Advisory Board at BDT Capital Partners. </a:t>
            </a:r>
          </a:p>
          <a:p>
            <a:r>
              <a:rPr lang="en-US" sz="1600" dirty="0" smtClean="0"/>
              <a:t>-Holds </a:t>
            </a:r>
            <a:r>
              <a:rPr lang="en-US" sz="1600" b="1" dirty="0" smtClean="0"/>
              <a:t>Bachelor of Science and Doctor of Law </a:t>
            </a:r>
            <a:r>
              <a:rPr lang="en-US" sz="1600" b="1" dirty="0"/>
              <a:t>degrees</a:t>
            </a:r>
            <a:r>
              <a:rPr lang="en-US" sz="1600" dirty="0"/>
              <a:t> from Arizona State University</a:t>
            </a:r>
            <a:endParaRPr lang="en-US" sz="1600" dirty="0" smtClean="0"/>
          </a:p>
          <a:p>
            <a:endParaRPr lang="en-US" sz="3600" dirty="0"/>
          </a:p>
          <a:p>
            <a:endParaRPr lang="en-US" dirty="0"/>
          </a:p>
        </p:txBody>
      </p:sp>
      <p:pic>
        <p:nvPicPr>
          <p:cNvPr id="1030" name="Picture 6" descr="http://www.truenorthvp.com/files/michael-ahea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343" y="1295401"/>
            <a:ext cx="4763888" cy="441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6071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5400" b="1" dirty="0" smtClean="0"/>
              <a:t>Products and Services</a:t>
            </a:r>
            <a:endParaRPr lang="en-US" sz="5400" b="1" dirty="0"/>
          </a:p>
        </p:txBody>
      </p:sp>
    </p:spTree>
    <p:extLst>
      <p:ext uri="{BB962C8B-B14F-4D97-AF65-F5344CB8AC3E}">
        <p14:creationId xmlns:p14="http://schemas.microsoft.com/office/powerpoint/2010/main" val="369886447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Products and Services</a:t>
            </a:r>
          </a:p>
          <a:p>
            <a:pPr marL="0" indent="0">
              <a:buNone/>
            </a:pP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1" y="76200"/>
            <a:ext cx="11988799" cy="6781800"/>
          </a:xfrm>
          <a:prstGeom prst="rect">
            <a:avLst/>
          </a:prstGeom>
        </p:spPr>
      </p:pic>
    </p:spTree>
    <p:extLst>
      <p:ext uri="{BB962C8B-B14F-4D97-AF65-F5344CB8AC3E}">
        <p14:creationId xmlns:p14="http://schemas.microsoft.com/office/powerpoint/2010/main" val="24661444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0972800" cy="1143000"/>
          </a:xfrm>
        </p:spPr>
        <p:txBody>
          <a:bodyPr>
            <a:normAutofit/>
          </a:bodyPr>
          <a:lstStyle/>
          <a:p>
            <a:r>
              <a:rPr lang="en-US" sz="3600" dirty="0" smtClean="0"/>
              <a:t>PV Module and Manufacturing Technology</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43000"/>
            <a:ext cx="10972800" cy="5410200"/>
          </a:xfrm>
        </p:spPr>
      </p:pic>
    </p:spTree>
    <p:extLst>
      <p:ext uri="{BB962C8B-B14F-4D97-AF65-F5344CB8AC3E}">
        <p14:creationId xmlns:p14="http://schemas.microsoft.com/office/powerpoint/2010/main" val="341891359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Solar </a:t>
            </a:r>
            <a:r>
              <a:rPr lang="en-US" dirty="0" smtClean="0"/>
              <a:t>‘Series 4’ Features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30919604"/>
              </p:ext>
            </p:extLst>
          </p:nvPr>
        </p:nvGraphicFramePr>
        <p:xfrm>
          <a:off x="406400" y="1518285"/>
          <a:ext cx="7315200" cy="4892040"/>
        </p:xfrm>
        <a:graphic>
          <a:graphicData uri="http://schemas.openxmlformats.org/drawingml/2006/table">
            <a:tbl>
              <a:tblPr/>
              <a:tblGrid>
                <a:gridCol w="7315200"/>
              </a:tblGrid>
              <a:tr h="4892040">
                <a:tc>
                  <a:txBody>
                    <a:bodyPr/>
                    <a:lstStyle/>
                    <a:p>
                      <a:r>
                        <a:rPr lang="en-US" sz="1600" b="1" i="0" kern="1200" dirty="0" smtClean="0">
                          <a:solidFill>
                            <a:schemeClr val="tx1"/>
                          </a:solidFill>
                          <a:effectLst/>
                          <a:latin typeface="+mn-lt"/>
                          <a:ea typeface="+mn-ea"/>
                          <a:cs typeface="+mn-cs"/>
                        </a:rPr>
                        <a:t>Outperforms conventional crystalline silicon solar modules with equal power rating</a:t>
                      </a:r>
                    </a:p>
                    <a:p>
                      <a:pPr marL="285750" indent="-285750">
                        <a:buFont typeface="Arial" panose="020B0604020202020204" pitchFamily="34" charset="0"/>
                        <a:buChar char="•"/>
                      </a:pPr>
                      <a:r>
                        <a:rPr lang="en-US" sz="1600" b="0" i="0" kern="1200" dirty="0" smtClean="0">
                          <a:solidFill>
                            <a:schemeClr val="tx1"/>
                          </a:solidFill>
                          <a:effectLst/>
                          <a:latin typeface="+mn-lt"/>
                          <a:ea typeface="+mn-ea"/>
                          <a:cs typeface="+mn-cs"/>
                        </a:rPr>
                        <a:t>Proven energy yield advantage in humid climates due to superior spectral response and in hot climates due to superior temperature coefficient (-0.34%/°C)</a:t>
                      </a:r>
                    </a:p>
                    <a:p>
                      <a:pPr marL="285750" indent="-285750">
                        <a:buFont typeface="Arial" panose="020B0604020202020204" pitchFamily="34" charset="0"/>
                        <a:buChar char="•"/>
                      </a:pPr>
                      <a:r>
                        <a:rPr lang="en-US" sz="1600" b="0" i="0" kern="1200" dirty="0" smtClean="0">
                          <a:solidFill>
                            <a:schemeClr val="tx1"/>
                          </a:solidFill>
                          <a:effectLst/>
                          <a:latin typeface="+mn-lt"/>
                          <a:ea typeface="+mn-ea"/>
                          <a:cs typeface="+mn-cs"/>
                        </a:rPr>
                        <a:t>Robust against shading in landscape orientation</a:t>
                      </a:r>
                    </a:p>
                    <a:p>
                      <a:endParaRPr lang="en-US" sz="1600" b="0" i="0" kern="1200" dirty="0" smtClean="0">
                        <a:solidFill>
                          <a:schemeClr val="tx1"/>
                        </a:solidFill>
                        <a:effectLst/>
                        <a:latin typeface="+mn-lt"/>
                        <a:ea typeface="+mn-ea"/>
                        <a:cs typeface="+mn-cs"/>
                      </a:endParaRPr>
                    </a:p>
                    <a:p>
                      <a:r>
                        <a:rPr lang="en-US" sz="1600" b="1" i="0" kern="1200" dirty="0" smtClean="0">
                          <a:solidFill>
                            <a:schemeClr val="tx1"/>
                          </a:solidFill>
                          <a:effectLst/>
                          <a:latin typeface="+mn-lt"/>
                          <a:ea typeface="+mn-ea"/>
                          <a:cs typeface="+mn-cs"/>
                        </a:rPr>
                        <a:t>Industry-leading long-term reliability and durability</a:t>
                      </a:r>
                    </a:p>
                    <a:p>
                      <a:pPr>
                        <a:buFont typeface="Arial"/>
                        <a:buChar char="•"/>
                      </a:pPr>
                      <a:r>
                        <a:rPr lang="en-US" sz="1600" b="0" dirty="0" smtClean="0">
                          <a:solidFill>
                            <a:schemeClr val="tx1"/>
                          </a:solidFill>
                          <a:effectLst/>
                        </a:rPr>
                        <a:t>Higher voltage, lower current, increases power density and reduces BOS cost</a:t>
                      </a:r>
                    </a:p>
                    <a:p>
                      <a:pPr>
                        <a:buFont typeface="Arial"/>
                        <a:buNone/>
                      </a:pPr>
                      <a:endParaRPr lang="en-US" sz="1600" b="0" dirty="0" smtClean="0">
                        <a:solidFill>
                          <a:schemeClr val="tx1"/>
                        </a:solidFill>
                        <a:effectLst/>
                      </a:endParaRPr>
                    </a:p>
                    <a:p>
                      <a:pPr>
                        <a:buFont typeface="Arial"/>
                        <a:buChar char="•"/>
                      </a:pPr>
                      <a:r>
                        <a:rPr lang="en-US" sz="1600" b="0" dirty="0" smtClean="0">
                          <a:solidFill>
                            <a:schemeClr val="tx1"/>
                          </a:solidFill>
                          <a:effectLst/>
                        </a:rPr>
                        <a:t>Compatible with newer 1500V system architecture for operational and capital benefits</a:t>
                      </a:r>
                    </a:p>
                    <a:p>
                      <a:pPr>
                        <a:buFont typeface="Arial"/>
                        <a:buNone/>
                      </a:pPr>
                      <a:endParaRPr lang="en-US" sz="1600" b="0" dirty="0" smtClean="0">
                        <a:solidFill>
                          <a:schemeClr val="tx1"/>
                        </a:solidFill>
                        <a:effectLst/>
                      </a:endParaRPr>
                    </a:p>
                    <a:p>
                      <a:pPr>
                        <a:buFont typeface="Arial"/>
                        <a:buChar char="•"/>
                      </a:pPr>
                      <a:r>
                        <a:rPr lang="en-US" sz="1600" b="0" dirty="0" smtClean="0">
                          <a:solidFill>
                            <a:schemeClr val="tx1"/>
                          </a:solidFill>
                          <a:effectLst/>
                        </a:rPr>
                        <a:t>Anti-reflective coated glass (Series 4A™) enhances energy production</a:t>
                      </a:r>
                    </a:p>
                    <a:p>
                      <a:endParaRPr lang="en-US" sz="1600" b="1" i="0" kern="1200" dirty="0" smtClean="0">
                        <a:solidFill>
                          <a:schemeClr val="tx1"/>
                        </a:solidFill>
                        <a:effectLst/>
                        <a:latin typeface="+mn-lt"/>
                        <a:ea typeface="+mn-ea"/>
                        <a:cs typeface="+mn-cs"/>
                      </a:endParaRPr>
                    </a:p>
                    <a:p>
                      <a:pPr>
                        <a:buFont typeface="Arial"/>
                        <a:buChar char="•"/>
                      </a:pPr>
                      <a:endParaRPr lang="en-US" sz="1800" b="0" dirty="0">
                        <a:solidFill>
                          <a:schemeClr val="tx1"/>
                        </a:solidFill>
                        <a:effectLst/>
                      </a:endParaRPr>
                    </a:p>
                  </a:txBody>
                  <a:tcPr marL="121920" marR="121920" anchor="ctr">
                    <a:lnL>
                      <a:noFill/>
                    </a:lnL>
                    <a:lnR>
                      <a:noFill/>
                    </a:lnR>
                    <a:lnT>
                      <a:noFill/>
                    </a:lnT>
                    <a:lnB>
                      <a:noFill/>
                    </a:lnB>
                    <a:solidFill>
                      <a:srgbClr val="FFFFFF"/>
                    </a:solidFill>
                  </a:tcPr>
                </a:tc>
              </a:tr>
            </a:tbl>
          </a:graphicData>
        </a:graphic>
      </p:graphicFrame>
      <p:sp>
        <p:nvSpPr>
          <p:cNvPr id="6" name="Rectangle 1"/>
          <p:cNvSpPr>
            <a:spLocks noChangeArrowheads="1"/>
          </p:cNvSpPr>
          <p:nvPr/>
        </p:nvSpPr>
        <p:spPr bwMode="auto">
          <a:xfrm>
            <a:off x="609600" y="2945498"/>
            <a:ext cx="1846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098" name="Picture 2" descr="C:\Users\User\AppData\Roaming\Tencent\Users\578915779\QQ\WinTemp\RichOle\]FGM(A4O%X`OP%4GS%ID7_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295401"/>
            <a:ext cx="44958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9655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43" y="228600"/>
            <a:ext cx="12192000" cy="1143000"/>
          </a:xfrm>
        </p:spPr>
        <p:txBody>
          <a:bodyPr>
            <a:normAutofit fontScale="90000"/>
          </a:bodyPr>
          <a:lstStyle/>
          <a:p>
            <a:r>
              <a:rPr lang="en-US" dirty="0"/>
              <a:t>PV Plant with First </a:t>
            </a:r>
            <a:r>
              <a:rPr lang="en-US" dirty="0" err="1"/>
              <a:t>Solar’s</a:t>
            </a:r>
            <a:r>
              <a:rPr lang="en-US" dirty="0"/>
              <a:t> Control System</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001864"/>
            <a:ext cx="11408087" cy="456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02158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401" y="838201"/>
            <a:ext cx="11316897" cy="4997511"/>
          </a:xfrm>
        </p:spPr>
      </p:pic>
    </p:spTree>
    <p:extLst>
      <p:ext uri="{BB962C8B-B14F-4D97-AF65-F5344CB8AC3E}">
        <p14:creationId xmlns:p14="http://schemas.microsoft.com/office/powerpoint/2010/main" val="286017098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Solar Tracker Features</a:t>
            </a:r>
            <a:endParaRPr lang="en-US" dirty="0"/>
          </a:p>
        </p:txBody>
      </p:sp>
      <p:pic>
        <p:nvPicPr>
          <p:cNvPr id="5121" name="Picture 1" descr="C:\Users\User\AppData\Roaming\Tencent\Users\578915779\QQ\WinTemp\RichOle\EJBA~`1$NTEY8~HJMDKLT3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870" y="3886200"/>
            <a:ext cx="539455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84" y="1295400"/>
            <a:ext cx="7287216" cy="4343400"/>
          </a:xfrm>
        </p:spPr>
      </p:pic>
    </p:spTree>
    <p:extLst>
      <p:ext uri="{BB962C8B-B14F-4D97-AF65-F5344CB8AC3E}">
        <p14:creationId xmlns:p14="http://schemas.microsoft.com/office/powerpoint/2010/main" val="109376129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Process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808" y="1447800"/>
            <a:ext cx="12135192" cy="4408487"/>
          </a:xfrm>
        </p:spPr>
      </p:pic>
    </p:spTree>
    <p:extLst>
      <p:ext uri="{BB962C8B-B14F-4D97-AF65-F5344CB8AC3E}">
        <p14:creationId xmlns:p14="http://schemas.microsoft.com/office/powerpoint/2010/main" val="3505365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Policy Support</a:t>
            </a:r>
            <a:endParaRPr kumimoji="1" lang="zh-CN" altLang="en-US" dirty="0"/>
          </a:p>
        </p:txBody>
      </p:sp>
      <p:sp>
        <p:nvSpPr>
          <p:cNvPr id="3" name="内容占位符 2"/>
          <p:cNvSpPr>
            <a:spLocks noGrp="1"/>
          </p:cNvSpPr>
          <p:nvPr>
            <p:ph idx="1"/>
          </p:nvPr>
        </p:nvSpPr>
        <p:spPr/>
        <p:txBody>
          <a:bodyPr/>
          <a:lstStyle/>
          <a:p>
            <a:r>
              <a:rPr lang="en-US" altLang="zh-CN" b="1" dirty="0"/>
              <a:t>Subsidies</a:t>
            </a:r>
          </a:p>
          <a:p>
            <a:pPr lvl="1"/>
            <a:r>
              <a:rPr lang="en-US" altLang="zh-CN" b="1" dirty="0"/>
              <a:t>Research and Development (R&amp;D)</a:t>
            </a:r>
            <a:r>
              <a:rPr lang="en-US" altLang="zh-CN" dirty="0"/>
              <a:t>. Federal R&amp;D spending focuses on a variety of goals, such as increasing U.S. energy supplies, or improving the efficiency of various energy production, transformation, and end-use technologies. R&amp;D expenditures do not directly affect current energy production and prices, but, if successful, they could affect future production and prices.</a:t>
            </a:r>
          </a:p>
          <a:p>
            <a:pPr lvl="1"/>
            <a:endParaRPr kumimoji="1" lang="zh-CN" altLang="en-US" dirty="0"/>
          </a:p>
        </p:txBody>
      </p:sp>
    </p:spTree>
    <p:extLst>
      <p:ext uri="{BB962C8B-B14F-4D97-AF65-F5344CB8AC3E}">
        <p14:creationId xmlns:p14="http://schemas.microsoft.com/office/powerpoint/2010/main" val="257517526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400" y="457200"/>
            <a:ext cx="11528061" cy="6019800"/>
          </a:xfrm>
        </p:spPr>
      </p:pic>
    </p:spTree>
    <p:extLst>
      <p:ext uri="{BB962C8B-B14F-4D97-AF65-F5344CB8AC3E}">
        <p14:creationId xmlns:p14="http://schemas.microsoft.com/office/powerpoint/2010/main" val="360747533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213" y="609600"/>
            <a:ext cx="11723564" cy="5410200"/>
          </a:xfrm>
        </p:spPr>
      </p:pic>
    </p:spTree>
    <p:extLst>
      <p:ext uri="{BB962C8B-B14F-4D97-AF65-F5344CB8AC3E}">
        <p14:creationId xmlns:p14="http://schemas.microsoft.com/office/powerpoint/2010/main" val="151592909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Site Preparation and Environmental </a:t>
            </a:r>
            <a:r>
              <a:rPr lang="en-US" dirty="0" smtClean="0"/>
              <a:t>Mitigation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6158" y="1676401"/>
            <a:ext cx="10460711" cy="4091543"/>
          </a:xfrm>
        </p:spPr>
      </p:pic>
    </p:spTree>
    <p:extLst>
      <p:ext uri="{BB962C8B-B14F-4D97-AF65-F5344CB8AC3E}">
        <p14:creationId xmlns:p14="http://schemas.microsoft.com/office/powerpoint/2010/main" val="333296955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0" y="750458"/>
            <a:ext cx="7213600" cy="5963674"/>
          </a:xfrm>
        </p:spPr>
      </p:pic>
      <p:sp>
        <p:nvSpPr>
          <p:cNvPr id="2" name="Title 1"/>
          <p:cNvSpPr>
            <a:spLocks noGrp="1"/>
          </p:cNvSpPr>
          <p:nvPr>
            <p:ph type="title"/>
          </p:nvPr>
        </p:nvSpPr>
        <p:spPr>
          <a:xfrm>
            <a:off x="609600" y="152400"/>
            <a:ext cx="10972800" cy="1143000"/>
          </a:xfrm>
        </p:spPr>
        <p:txBody>
          <a:bodyPr/>
          <a:lstStyle/>
          <a:p>
            <a:r>
              <a:rPr lang="en-US" dirty="0" smtClean="0"/>
              <a:t>End-of-Life Management</a:t>
            </a:r>
            <a:endParaRPr lang="en-US" dirty="0"/>
          </a:p>
        </p:txBody>
      </p:sp>
    </p:spTree>
    <p:extLst>
      <p:ext uri="{BB962C8B-B14F-4D97-AF65-F5344CB8AC3E}">
        <p14:creationId xmlns:p14="http://schemas.microsoft.com/office/powerpoint/2010/main" val="195894331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p>
            <a:r>
              <a:rPr lang="en-US" dirty="0" smtClean="0"/>
              <a:t>Sales Channels</a:t>
            </a:r>
            <a:endParaRPr lang="en-US" dirty="0"/>
          </a:p>
        </p:txBody>
      </p:sp>
      <p:sp>
        <p:nvSpPr>
          <p:cNvPr id="3" name="Content Placeholder 2"/>
          <p:cNvSpPr>
            <a:spLocks noGrp="1"/>
          </p:cNvSpPr>
          <p:nvPr>
            <p:ph idx="1"/>
          </p:nvPr>
        </p:nvSpPr>
        <p:spPr>
          <a:xfrm>
            <a:off x="609600" y="1066801"/>
            <a:ext cx="11480800" cy="4525963"/>
          </a:xfrm>
        </p:spPr>
        <p:txBody>
          <a:bodyPr>
            <a:normAutofit/>
          </a:bodyPr>
          <a:lstStyle/>
          <a:p>
            <a:r>
              <a:rPr lang="en-US" sz="1800" dirty="0" smtClean="0"/>
              <a:t>Sell</a:t>
            </a:r>
            <a:r>
              <a:rPr lang="en-US" sz="1800" dirty="0"/>
              <a:t> modules to developers and IPPs under multi‐year </a:t>
            </a:r>
            <a:r>
              <a:rPr lang="en-US" sz="1800" dirty="0" smtClean="0"/>
              <a:t>agreements----Project</a:t>
            </a:r>
            <a:r>
              <a:rPr lang="en-US" sz="1800" dirty="0"/>
              <a:t> developers design and develop turnkey commercial solar power </a:t>
            </a:r>
            <a:r>
              <a:rPr lang="en-US" sz="1800" dirty="0" smtClean="0"/>
              <a:t>plants</a:t>
            </a:r>
            <a:endParaRPr lang="en-US" sz="1800" dirty="0"/>
          </a:p>
          <a:p>
            <a:r>
              <a:rPr lang="en-US" sz="1800" dirty="0" smtClean="0"/>
              <a:t>Develop</a:t>
            </a:r>
            <a:r>
              <a:rPr lang="en-US" sz="1800" dirty="0"/>
              <a:t> solar PV project sites in transition </a:t>
            </a:r>
            <a:r>
              <a:rPr lang="en-US" sz="1800" dirty="0" smtClean="0"/>
              <a:t>markets</a:t>
            </a:r>
            <a:endParaRPr lang="en-US" sz="1800" dirty="0"/>
          </a:p>
          <a:p>
            <a:r>
              <a:rPr lang="en-US" sz="1800" dirty="0" smtClean="0"/>
              <a:t>Provide</a:t>
            </a:r>
            <a:r>
              <a:rPr lang="en-US" sz="1800" dirty="0"/>
              <a:t> EPC and operating monitoring services to create and maintain PV power plants</a:t>
            </a:r>
          </a:p>
          <a:p>
            <a:pPr marL="0" indent="0">
              <a:buNone/>
            </a:pPr>
            <a:endParaRPr lang="en-US" dirty="0"/>
          </a:p>
        </p:txBody>
      </p:sp>
      <p:pic>
        <p:nvPicPr>
          <p:cNvPr id="4098" name="Picture 2" descr="C:\Users\User\Desktop\QQ截图201603141505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2667000"/>
            <a:ext cx="1144451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2991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Representative Projects-Rooftop</a:t>
            </a:r>
            <a:endParaRPr lang="en-US" sz="4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43001"/>
            <a:ext cx="10972800" cy="5257799"/>
          </a:xfrm>
        </p:spPr>
      </p:pic>
    </p:spTree>
    <p:extLst>
      <p:ext uri="{BB962C8B-B14F-4D97-AF65-F5344CB8AC3E}">
        <p14:creationId xmlns:p14="http://schemas.microsoft.com/office/powerpoint/2010/main" val="228073626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379200" cy="1143000"/>
          </a:xfrm>
        </p:spPr>
        <p:txBody>
          <a:bodyPr>
            <a:normAutofit/>
          </a:bodyPr>
          <a:lstStyle/>
          <a:p>
            <a:r>
              <a:rPr lang="en-US" dirty="0"/>
              <a:t>Representative </a:t>
            </a:r>
            <a:r>
              <a:rPr lang="en-US" dirty="0" smtClean="0"/>
              <a:t>Projects-Ground Mount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219200"/>
            <a:ext cx="10972800" cy="5105400"/>
          </a:xfrm>
        </p:spPr>
      </p:pic>
    </p:spTree>
    <p:extLst>
      <p:ext uri="{BB962C8B-B14F-4D97-AF65-F5344CB8AC3E}">
        <p14:creationId xmlns:p14="http://schemas.microsoft.com/office/powerpoint/2010/main" val="83477640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First</a:t>
            </a:r>
            <a:r>
              <a:rPr lang="en-US" sz="3600" dirty="0"/>
              <a:t> Solar Utility Systems Channel Strategy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371601"/>
            <a:ext cx="10972800" cy="4670995"/>
          </a:xfrm>
        </p:spPr>
      </p:pic>
    </p:spTree>
    <p:extLst>
      <p:ext uri="{BB962C8B-B14F-4D97-AF65-F5344CB8AC3E}">
        <p14:creationId xmlns:p14="http://schemas.microsoft.com/office/powerpoint/2010/main" val="3896298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601" y="-2"/>
            <a:ext cx="11988800" cy="6781802"/>
          </a:xfrm>
        </p:spPr>
      </p:pic>
    </p:spTree>
    <p:extLst>
      <p:ext uri="{BB962C8B-B14F-4D97-AF65-F5344CB8AC3E}">
        <p14:creationId xmlns:p14="http://schemas.microsoft.com/office/powerpoint/2010/main" val="357663084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 y="4"/>
            <a:ext cx="12191997" cy="6807636"/>
          </a:xfrm>
          <a:prstGeom prst="rect">
            <a:avLst/>
          </a:prstGeom>
          <a:noFill/>
          <a:ln>
            <a:noFill/>
          </a:ln>
        </p:spPr>
      </p:pic>
    </p:spTree>
    <p:extLst>
      <p:ext uri="{BB962C8B-B14F-4D97-AF65-F5344CB8AC3E}">
        <p14:creationId xmlns:p14="http://schemas.microsoft.com/office/powerpoint/2010/main" val="4177359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Policy Support</a:t>
            </a:r>
            <a:endParaRPr kumimoji="1" lang="zh-CN" altLang="en-US" dirty="0"/>
          </a:p>
        </p:txBody>
      </p:sp>
      <p:sp>
        <p:nvSpPr>
          <p:cNvPr id="3" name="内容占位符 2"/>
          <p:cNvSpPr>
            <a:spLocks noGrp="1"/>
          </p:cNvSpPr>
          <p:nvPr>
            <p:ph idx="1"/>
          </p:nvPr>
        </p:nvSpPr>
        <p:spPr>
          <a:xfrm>
            <a:off x="838200" y="1825625"/>
            <a:ext cx="10515600" cy="4732100"/>
          </a:xfrm>
        </p:spPr>
        <p:txBody>
          <a:bodyPr>
            <a:normAutofit/>
          </a:bodyPr>
          <a:lstStyle/>
          <a:p>
            <a:r>
              <a:rPr lang="en-US" altLang="zh-CN" b="1" dirty="0"/>
              <a:t>Subsidies</a:t>
            </a:r>
          </a:p>
          <a:p>
            <a:pPr lvl="1"/>
            <a:r>
              <a:rPr lang="en-US" altLang="zh-CN" b="1" dirty="0"/>
              <a:t>Electricity programs serving targeted categories of electricity consumers in several regions of the country</a:t>
            </a:r>
            <a:r>
              <a:rPr lang="en-US" altLang="zh-CN" dirty="0"/>
              <a:t>. Through the Tennessee Valley Authority (TVA) and the Power Marketing Administrations (PMAs), </a:t>
            </a:r>
            <a:r>
              <a:rPr lang="en-US" altLang="zh-CN" dirty="0" smtClean="0"/>
              <a:t>the </a:t>
            </a:r>
            <a:r>
              <a:rPr lang="en-US" altLang="zh-CN" dirty="0"/>
              <a:t>Federal government brings to market large amounts of </a:t>
            </a:r>
            <a:r>
              <a:rPr lang="en-US" altLang="zh-CN" dirty="0" smtClean="0"/>
              <a:t>electricity.</a:t>
            </a:r>
            <a:r>
              <a:rPr lang="zh-CN" altLang="en-US" dirty="0" smtClean="0"/>
              <a:t> </a:t>
            </a:r>
            <a:r>
              <a:rPr lang="en-US" altLang="zh-CN" dirty="0" smtClean="0"/>
              <a:t>The </a:t>
            </a:r>
            <a:r>
              <a:rPr lang="en-US" altLang="zh-CN" dirty="0"/>
              <a:t>Federal government also indirectly supports portions of the electricity industry through loans and loan guarantees made by the U.S. Department of Agriculture’s Rural Utilities Service (RUS).</a:t>
            </a:r>
          </a:p>
          <a:p>
            <a:pPr lvl="2"/>
            <a:endParaRPr kumimoji="1" lang="zh-CN" altLang="en-US" dirty="0"/>
          </a:p>
        </p:txBody>
      </p:sp>
    </p:spTree>
    <p:extLst>
      <p:ext uri="{BB962C8B-B14F-4D97-AF65-F5344CB8AC3E}">
        <p14:creationId xmlns:p14="http://schemas.microsoft.com/office/powerpoint/2010/main" val="394056908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781800"/>
          </a:xfrm>
        </p:spPr>
      </p:pic>
    </p:spTree>
    <p:extLst>
      <p:ext uri="{BB962C8B-B14F-4D97-AF65-F5344CB8AC3E}">
        <p14:creationId xmlns:p14="http://schemas.microsoft.com/office/powerpoint/2010/main" val="242512170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11683491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07334514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Global PV Manufacturing Attractiveness Index 2015 (PVMAX)</a:t>
            </a:r>
            <a:br>
              <a:rPr lang="en-US" sz="2000" dirty="0"/>
            </a:br>
            <a:r>
              <a:rPr lang="en-US" sz="2000" dirty="0" smtClean="0"/>
              <a:t>Global PVMAX Top 10 Country Rankings</a:t>
            </a:r>
            <a:endParaRPr lang="en-US" sz="2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7746" y="1600201"/>
            <a:ext cx="10416509" cy="4525963"/>
          </a:xfrm>
        </p:spPr>
      </p:pic>
    </p:spTree>
    <p:extLst>
      <p:ext uri="{BB962C8B-B14F-4D97-AF65-F5344CB8AC3E}">
        <p14:creationId xmlns:p14="http://schemas.microsoft.com/office/powerpoint/2010/main" val="9849463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400" y="381000"/>
            <a:ext cx="11480800" cy="6064900"/>
          </a:xfrm>
        </p:spPr>
      </p:pic>
    </p:spTree>
    <p:extLst>
      <p:ext uri="{BB962C8B-B14F-4D97-AF65-F5344CB8AC3E}">
        <p14:creationId xmlns:p14="http://schemas.microsoft.com/office/powerpoint/2010/main" val="278050279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Growth Opportunities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295401"/>
            <a:ext cx="10972800" cy="4746455"/>
          </a:xfrm>
        </p:spPr>
      </p:pic>
    </p:spTree>
    <p:extLst>
      <p:ext uri="{BB962C8B-B14F-4D97-AF65-F5344CB8AC3E}">
        <p14:creationId xmlns:p14="http://schemas.microsoft.com/office/powerpoint/2010/main" val="373327530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In 10-K Annual Report, 20 pages about </a:t>
            </a:r>
            <a:r>
              <a:rPr lang="en-US" sz="2000" dirty="0"/>
              <a:t>R</a:t>
            </a:r>
            <a:r>
              <a:rPr lang="en-US" sz="2000" dirty="0" smtClean="0"/>
              <a:t>isk </a:t>
            </a:r>
            <a:r>
              <a:rPr lang="en-US" sz="2000" dirty="0"/>
              <a:t>F</a:t>
            </a:r>
            <a:r>
              <a:rPr lang="en-US" sz="2000" dirty="0" smtClean="0"/>
              <a:t>actors:</a:t>
            </a:r>
          </a:p>
          <a:p>
            <a:pPr>
              <a:lnSpc>
                <a:spcPct val="200000"/>
              </a:lnSpc>
            </a:pPr>
            <a:r>
              <a:rPr lang="en-US" sz="2000" b="1" dirty="0" smtClean="0"/>
              <a:t>Risks related to markets and customers</a:t>
            </a:r>
          </a:p>
          <a:p>
            <a:pPr>
              <a:lnSpc>
                <a:spcPct val="200000"/>
              </a:lnSpc>
            </a:pPr>
            <a:r>
              <a:rPr lang="en-US" sz="2000" b="1" dirty="0" smtClean="0"/>
              <a:t>Risks related to regulations</a:t>
            </a:r>
          </a:p>
          <a:p>
            <a:pPr>
              <a:lnSpc>
                <a:spcPct val="200000"/>
              </a:lnSpc>
            </a:pPr>
            <a:r>
              <a:rPr lang="en-US" sz="2000" b="1" dirty="0" smtClean="0"/>
              <a:t>Risks related to operations, manufacturing and technology</a:t>
            </a:r>
          </a:p>
          <a:p>
            <a:pPr>
              <a:lnSpc>
                <a:spcPct val="200000"/>
              </a:lnSpc>
            </a:pPr>
            <a:r>
              <a:rPr lang="en-US" sz="2000" b="1" dirty="0" smtClean="0"/>
              <a:t>Risks related to systems business</a:t>
            </a:r>
          </a:p>
          <a:p>
            <a:pPr>
              <a:lnSpc>
                <a:spcPct val="200000"/>
              </a:lnSpc>
            </a:pPr>
            <a:r>
              <a:rPr lang="en-US" sz="2000" dirty="0" smtClean="0"/>
              <a:t>Other risks</a:t>
            </a:r>
          </a:p>
          <a:p>
            <a:pPr marL="0" indent="0">
              <a:buNone/>
            </a:pPr>
            <a:endParaRPr lang="en-US" sz="1800" dirty="0"/>
          </a:p>
        </p:txBody>
      </p:sp>
    </p:spTree>
    <p:extLst>
      <p:ext uri="{BB962C8B-B14F-4D97-AF65-F5344CB8AC3E}">
        <p14:creationId xmlns:p14="http://schemas.microsoft.com/office/powerpoint/2010/main" val="189095988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Risks related to markets and </a:t>
            </a:r>
            <a:r>
              <a:rPr lang="en-US" b="1" dirty="0" smtClean="0"/>
              <a:t>customers</a:t>
            </a:r>
            <a:endParaRPr lang="en-US" dirty="0"/>
          </a:p>
        </p:txBody>
      </p:sp>
      <p:sp>
        <p:nvSpPr>
          <p:cNvPr id="3" name="Content Placeholder 2"/>
          <p:cNvSpPr>
            <a:spLocks noGrp="1"/>
          </p:cNvSpPr>
          <p:nvPr>
            <p:ph idx="1"/>
          </p:nvPr>
        </p:nvSpPr>
        <p:spPr/>
        <p:txBody>
          <a:bodyPr>
            <a:normAutofit/>
          </a:bodyPr>
          <a:lstStyle/>
          <a:p>
            <a:pPr marL="0" indent="0">
              <a:buNone/>
            </a:pPr>
            <a:r>
              <a:rPr lang="en-US" sz="2800" i="1" dirty="0" smtClean="0"/>
              <a:t>‘The </a:t>
            </a:r>
            <a:r>
              <a:rPr lang="en-US" sz="2800" i="1" dirty="0"/>
              <a:t>reduction, elimination, or expiration of </a:t>
            </a:r>
            <a:r>
              <a:rPr lang="en-US" sz="2800" b="1" i="1" dirty="0"/>
              <a:t>government subsidies, economic incentives, renewable energy targets</a:t>
            </a:r>
            <a:r>
              <a:rPr lang="en-US" sz="2800" i="1" dirty="0"/>
              <a:t>, and </a:t>
            </a:r>
            <a:r>
              <a:rPr lang="en-US" sz="2800" b="1" i="1" dirty="0"/>
              <a:t>other support for on-grid solar electricity applications</a:t>
            </a:r>
            <a:r>
              <a:rPr lang="en-US" sz="2800" i="1" dirty="0"/>
              <a:t>, or an increase in protectionist or other adverse </a:t>
            </a:r>
            <a:r>
              <a:rPr lang="en-US" sz="2800" b="1" i="1" dirty="0"/>
              <a:t>public policies</a:t>
            </a:r>
            <a:r>
              <a:rPr lang="en-US" sz="2800" i="1" dirty="0"/>
              <a:t>, could reduce demand and/or price levels for </a:t>
            </a:r>
            <a:r>
              <a:rPr lang="en-US" sz="2800" i="1" dirty="0" smtClean="0"/>
              <a:t>solar </a:t>
            </a:r>
            <a:r>
              <a:rPr lang="en-US" sz="2800" i="1" dirty="0"/>
              <a:t>modules and limit </a:t>
            </a:r>
            <a:r>
              <a:rPr lang="en-US" sz="2800" i="1" dirty="0" smtClean="0"/>
              <a:t>growth </a:t>
            </a:r>
            <a:r>
              <a:rPr lang="en-US" sz="2800" i="1" dirty="0"/>
              <a:t>or lead to a reduction in </a:t>
            </a:r>
            <a:r>
              <a:rPr lang="en-US" sz="2800" i="1" dirty="0" smtClean="0"/>
              <a:t>net </a:t>
            </a:r>
            <a:r>
              <a:rPr lang="en-US" sz="2800" i="1" dirty="0"/>
              <a:t>sales, thereby adversely impacting </a:t>
            </a:r>
            <a:r>
              <a:rPr lang="en-US" sz="2800" i="1" dirty="0" smtClean="0"/>
              <a:t>operating results.’</a:t>
            </a:r>
            <a:endParaRPr lang="en-US" sz="2800" dirty="0"/>
          </a:p>
        </p:txBody>
      </p:sp>
    </p:spTree>
    <p:extLst>
      <p:ext uri="{BB962C8B-B14F-4D97-AF65-F5344CB8AC3E}">
        <p14:creationId xmlns:p14="http://schemas.microsoft.com/office/powerpoint/2010/main" val="345147041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Risks related to </a:t>
            </a:r>
            <a:r>
              <a:rPr lang="en-US" b="1" dirty="0" smtClean="0"/>
              <a:t>regulations</a:t>
            </a:r>
            <a:endParaRPr lang="en-US" dirty="0"/>
          </a:p>
        </p:txBody>
      </p:sp>
      <p:sp>
        <p:nvSpPr>
          <p:cNvPr id="3" name="Content Placeholder 2"/>
          <p:cNvSpPr>
            <a:spLocks noGrp="1"/>
          </p:cNvSpPr>
          <p:nvPr>
            <p:ph idx="1"/>
          </p:nvPr>
        </p:nvSpPr>
        <p:spPr/>
        <p:txBody>
          <a:bodyPr>
            <a:normAutofit/>
          </a:bodyPr>
          <a:lstStyle/>
          <a:p>
            <a:pPr marL="0" indent="0">
              <a:buNone/>
            </a:pPr>
            <a:r>
              <a:rPr lang="en-US" sz="2800" i="1" dirty="0" smtClean="0"/>
              <a:t>‘Existing </a:t>
            </a:r>
            <a:r>
              <a:rPr lang="en-US" sz="2800" i="1" dirty="0"/>
              <a:t>regulations and policies, changes thereto, and </a:t>
            </a:r>
            <a:r>
              <a:rPr lang="en-US" sz="2800" b="1" i="1" dirty="0"/>
              <a:t>new regulations and policies may present technical, regulatory, and economic barriers </a:t>
            </a:r>
            <a:r>
              <a:rPr lang="en-US" sz="2800" i="1" dirty="0"/>
              <a:t>to the purchase and use of PV products or systems, which may significantly reduce demand for </a:t>
            </a:r>
            <a:r>
              <a:rPr lang="en-US" sz="2800" i="1" dirty="0" smtClean="0"/>
              <a:t>solar </a:t>
            </a:r>
            <a:r>
              <a:rPr lang="en-US" sz="2800" i="1" dirty="0"/>
              <a:t>modules, systems, or services</a:t>
            </a:r>
            <a:r>
              <a:rPr lang="en-US" sz="2800" i="1" dirty="0" smtClean="0"/>
              <a:t>.’</a:t>
            </a:r>
            <a:endParaRPr lang="en-US" sz="2800" dirty="0"/>
          </a:p>
        </p:txBody>
      </p:sp>
    </p:spTree>
    <p:extLst>
      <p:ext uri="{BB962C8B-B14F-4D97-AF65-F5344CB8AC3E}">
        <p14:creationId xmlns:p14="http://schemas.microsoft.com/office/powerpoint/2010/main" val="224347459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Risks related to operations, manufacturing and </a:t>
            </a:r>
            <a:r>
              <a:rPr lang="en-US" b="1" dirty="0" smtClean="0"/>
              <a:t>technology</a:t>
            </a:r>
            <a:endParaRPr lang="en-US" dirty="0"/>
          </a:p>
        </p:txBody>
      </p:sp>
      <p:sp>
        <p:nvSpPr>
          <p:cNvPr id="3" name="Content Placeholder 2"/>
          <p:cNvSpPr>
            <a:spLocks noGrp="1"/>
          </p:cNvSpPr>
          <p:nvPr>
            <p:ph idx="1"/>
          </p:nvPr>
        </p:nvSpPr>
        <p:spPr/>
        <p:txBody>
          <a:bodyPr>
            <a:normAutofit/>
          </a:bodyPr>
          <a:lstStyle/>
          <a:p>
            <a:pPr marL="0" indent="0">
              <a:buNone/>
            </a:pPr>
            <a:r>
              <a:rPr lang="en-US" sz="2800" i="1" dirty="0" smtClean="0"/>
              <a:t>‘We </a:t>
            </a:r>
            <a:r>
              <a:rPr lang="en-US" sz="2800" i="1" dirty="0"/>
              <a:t>face intense competition from </a:t>
            </a:r>
            <a:r>
              <a:rPr lang="en-US" sz="2800" b="1" i="1" dirty="0"/>
              <a:t>manufacturers of crystalline silicon solar modules</a:t>
            </a:r>
            <a:r>
              <a:rPr lang="en-US" sz="2800" i="1" dirty="0"/>
              <a:t>, as well as </a:t>
            </a:r>
            <a:r>
              <a:rPr lang="en-US" sz="2800" b="1" i="1" dirty="0"/>
              <a:t>other thin-film solar modules</a:t>
            </a:r>
            <a:r>
              <a:rPr lang="en-US" sz="2800" i="1" dirty="0"/>
              <a:t>; if global supply exceeds global demand, it could lead to a reduction in the average selling price for PV modules </a:t>
            </a:r>
            <a:r>
              <a:rPr lang="en-US" sz="2800" dirty="0"/>
              <a:t>, </a:t>
            </a:r>
            <a:r>
              <a:rPr lang="en-US" sz="2800" i="1" dirty="0"/>
              <a:t>which could reduce our net sales and adversely affect our results of operations</a:t>
            </a:r>
            <a:r>
              <a:rPr lang="en-US" sz="2800" i="1" dirty="0" smtClean="0"/>
              <a:t>.’</a:t>
            </a:r>
            <a:endParaRPr lang="en-US" sz="2800" dirty="0"/>
          </a:p>
        </p:txBody>
      </p:sp>
    </p:spTree>
    <p:extLst>
      <p:ext uri="{BB962C8B-B14F-4D97-AF65-F5344CB8AC3E}">
        <p14:creationId xmlns:p14="http://schemas.microsoft.com/office/powerpoint/2010/main" val="3834844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Policy Support</a:t>
            </a:r>
            <a:endParaRPr kumimoji="1" lang="zh-CN" altLang="en-US" dirty="0"/>
          </a:p>
        </p:txBody>
      </p:sp>
      <p:sp>
        <p:nvSpPr>
          <p:cNvPr id="3" name="内容占位符 2"/>
          <p:cNvSpPr>
            <a:spLocks noGrp="1"/>
          </p:cNvSpPr>
          <p:nvPr>
            <p:ph idx="1"/>
          </p:nvPr>
        </p:nvSpPr>
        <p:spPr>
          <a:xfrm>
            <a:off x="838200" y="1825625"/>
            <a:ext cx="10515600" cy="4732100"/>
          </a:xfrm>
        </p:spPr>
        <p:txBody>
          <a:bodyPr>
            <a:normAutofit/>
          </a:bodyPr>
          <a:lstStyle/>
          <a:p>
            <a:r>
              <a:rPr lang="en-US" altLang="zh-CN" b="1" dirty="0" smtClean="0"/>
              <a:t>Feed-in</a:t>
            </a:r>
            <a:r>
              <a:rPr lang="zh-CN" altLang="en-US" b="1" dirty="0" smtClean="0"/>
              <a:t> </a:t>
            </a:r>
            <a:r>
              <a:rPr lang="en-US" altLang="zh-CN" b="1" dirty="0" smtClean="0"/>
              <a:t>Tariff</a:t>
            </a:r>
            <a:r>
              <a:rPr lang="zh-CN" altLang="en-US" b="1" dirty="0" smtClean="0"/>
              <a:t> </a:t>
            </a:r>
            <a:r>
              <a:rPr lang="en-US" altLang="zh-CN" b="1" dirty="0" smtClean="0"/>
              <a:t>(</a:t>
            </a:r>
            <a:r>
              <a:rPr lang="en-US" altLang="zh-CN" b="1" dirty="0" err="1" smtClean="0"/>
              <a:t>FiT</a:t>
            </a:r>
            <a:r>
              <a:rPr lang="en-US" altLang="zh-CN" b="1" dirty="0" smtClean="0"/>
              <a:t>)</a:t>
            </a:r>
          </a:p>
          <a:p>
            <a:pPr marL="0" indent="0">
              <a:buNone/>
            </a:pPr>
            <a:endParaRPr lang="en-US" altLang="zh-CN" b="1" dirty="0"/>
          </a:p>
          <a:p>
            <a:pPr lvl="1" fontAlgn="ctr"/>
            <a:r>
              <a:rPr lang="en-US" altLang="zh-CN" dirty="0" smtClean="0"/>
              <a:t>First </a:t>
            </a:r>
            <a:r>
              <a:rPr lang="en-US" altLang="zh-CN" dirty="0"/>
              <a:t>implemented in US in 1978 by president Jimmy Carter</a:t>
            </a:r>
            <a:endParaRPr lang="en-US" altLang="zh-CN" sz="2000" dirty="0"/>
          </a:p>
          <a:p>
            <a:pPr lvl="1" fontAlgn="ctr"/>
            <a:r>
              <a:rPr lang="en-US" altLang="zh-CN" dirty="0"/>
              <a:t>As a reaction to </a:t>
            </a:r>
            <a:r>
              <a:rPr lang="en-US" altLang="zh-CN" dirty="0" smtClean="0"/>
              <a:t>1970’s</a:t>
            </a:r>
            <a:r>
              <a:rPr lang="zh-CN" altLang="en-US" dirty="0" smtClean="0"/>
              <a:t> </a:t>
            </a:r>
            <a:r>
              <a:rPr lang="en-US" altLang="zh-CN" dirty="0" smtClean="0"/>
              <a:t>energy </a:t>
            </a:r>
            <a:r>
              <a:rPr lang="en-US" altLang="zh-CN" dirty="0"/>
              <a:t>crisis</a:t>
            </a:r>
            <a:endParaRPr lang="zh-CN" altLang="zh-CN" sz="2000" dirty="0"/>
          </a:p>
          <a:p>
            <a:pPr lvl="1" fontAlgn="ctr"/>
            <a:r>
              <a:rPr lang="en-US" altLang="zh-CN" dirty="0"/>
              <a:t>As of 2009, </a:t>
            </a:r>
            <a:r>
              <a:rPr lang="en-US" altLang="zh-CN" dirty="0" err="1" smtClean="0"/>
              <a:t>FiT</a:t>
            </a:r>
            <a:r>
              <a:rPr lang="en-US" altLang="zh-CN" dirty="0" smtClean="0"/>
              <a:t> </a:t>
            </a:r>
            <a:r>
              <a:rPr lang="en-US" altLang="zh-CN" dirty="0"/>
              <a:t>enacted in 63 jurisdictions around the world</a:t>
            </a:r>
            <a:endParaRPr lang="en-US" altLang="zh-CN" sz="2000" dirty="0"/>
          </a:p>
          <a:p>
            <a:pPr lvl="2" fontAlgn="ctr"/>
            <a:r>
              <a:rPr lang="en-US" altLang="zh-CN" dirty="0"/>
              <a:t>Denmark, Spain, and Germany</a:t>
            </a:r>
            <a:endParaRPr lang="en-US" altLang="zh-CN" sz="1800" dirty="0"/>
          </a:p>
          <a:p>
            <a:pPr lvl="1" fontAlgn="ctr"/>
            <a:endParaRPr kumimoji="1" lang="zh-CN" altLang="en-US" dirty="0"/>
          </a:p>
        </p:txBody>
      </p:sp>
    </p:spTree>
    <p:extLst>
      <p:ext uri="{BB962C8B-B14F-4D97-AF65-F5344CB8AC3E}">
        <p14:creationId xmlns:p14="http://schemas.microsoft.com/office/powerpoint/2010/main" val="224415961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Risks related to systems </a:t>
            </a:r>
            <a:r>
              <a:rPr lang="en-US" b="1" dirty="0" smtClean="0"/>
              <a:t>business</a:t>
            </a:r>
            <a:endParaRPr lang="en-US" dirty="0"/>
          </a:p>
        </p:txBody>
      </p:sp>
      <p:sp>
        <p:nvSpPr>
          <p:cNvPr id="3" name="Content Placeholder 2"/>
          <p:cNvSpPr>
            <a:spLocks noGrp="1"/>
          </p:cNvSpPr>
          <p:nvPr>
            <p:ph idx="1"/>
          </p:nvPr>
        </p:nvSpPr>
        <p:spPr/>
        <p:txBody>
          <a:bodyPr>
            <a:normAutofit/>
          </a:bodyPr>
          <a:lstStyle/>
          <a:p>
            <a:pPr marL="0" indent="0">
              <a:buNone/>
            </a:pPr>
            <a:r>
              <a:rPr lang="en-US" sz="2800" i="1" dirty="0" smtClean="0"/>
              <a:t>‘We </a:t>
            </a:r>
            <a:r>
              <a:rPr lang="en-US" sz="2800" i="1" dirty="0"/>
              <a:t>may </a:t>
            </a:r>
            <a:r>
              <a:rPr lang="en-US" sz="2800" b="1" i="1" dirty="0"/>
              <a:t>not be able to obtain long-term contracts for the sale of power produced by our projects at prices and on other terms favorable to attract financing and other investments </a:t>
            </a:r>
            <a:r>
              <a:rPr lang="en-US" sz="2800" dirty="0"/>
              <a:t>; </a:t>
            </a:r>
            <a:r>
              <a:rPr lang="en-US" sz="2800" i="1" dirty="0"/>
              <a:t>with regard to projects for which electricity is or will be sold on an open-contract basis rather than under a PPA, our results of operations could be adversely affected to the extent prevailing </a:t>
            </a:r>
            <a:r>
              <a:rPr lang="en-US" sz="2800" b="1" i="1" dirty="0"/>
              <a:t>spot electricity prices decline</a:t>
            </a:r>
            <a:r>
              <a:rPr lang="en-US" sz="2800" i="1" dirty="0"/>
              <a:t> in an unexpected manner</a:t>
            </a:r>
            <a:r>
              <a:rPr lang="en-US" sz="2800" i="1" dirty="0" smtClean="0"/>
              <a:t>.’</a:t>
            </a:r>
            <a:endParaRPr lang="en-US" sz="2800" dirty="0"/>
          </a:p>
        </p:txBody>
      </p:sp>
    </p:spTree>
    <p:extLst>
      <p:ext uri="{BB962C8B-B14F-4D97-AF65-F5344CB8AC3E}">
        <p14:creationId xmlns:p14="http://schemas.microsoft.com/office/powerpoint/2010/main" val="424993934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risks</a:t>
            </a:r>
            <a:endParaRPr lang="en-US" dirty="0"/>
          </a:p>
        </p:txBody>
      </p:sp>
      <p:sp>
        <p:nvSpPr>
          <p:cNvPr id="3" name="Content Placeholder 2"/>
          <p:cNvSpPr>
            <a:spLocks noGrp="1"/>
          </p:cNvSpPr>
          <p:nvPr>
            <p:ph idx="1"/>
          </p:nvPr>
        </p:nvSpPr>
        <p:spPr>
          <a:xfrm>
            <a:off x="609600" y="1600201"/>
            <a:ext cx="11277600" cy="4525963"/>
          </a:xfrm>
        </p:spPr>
        <p:txBody>
          <a:bodyPr>
            <a:normAutofit/>
          </a:bodyPr>
          <a:lstStyle/>
          <a:p>
            <a:pPr marL="0" indent="0">
              <a:buNone/>
            </a:pPr>
            <a:r>
              <a:rPr lang="en-US" sz="2800" b="1" i="1" dirty="0"/>
              <a:t>Currency translation </a:t>
            </a:r>
            <a:r>
              <a:rPr lang="en-US" sz="2800" i="1" dirty="0"/>
              <a:t>and transaction risk may negatively affect our results of operations</a:t>
            </a:r>
            <a:r>
              <a:rPr lang="en-US" sz="2800" i="1" dirty="0" smtClean="0"/>
              <a:t>.</a:t>
            </a:r>
          </a:p>
          <a:p>
            <a:pPr marL="0" indent="0">
              <a:buNone/>
            </a:pPr>
            <a:r>
              <a:rPr lang="en-US" sz="2800" i="1" dirty="0"/>
              <a:t>Our </a:t>
            </a:r>
            <a:r>
              <a:rPr lang="en-US" sz="2800" b="1" i="1" dirty="0"/>
              <a:t>largest stockholder </a:t>
            </a:r>
            <a:r>
              <a:rPr lang="en-US" sz="2800" i="1" dirty="0"/>
              <a:t>has significant influence over us and its interests may conflict with or differ from interests of other stockholders</a:t>
            </a:r>
            <a:r>
              <a:rPr lang="en-US" sz="2800" i="1" dirty="0" smtClean="0"/>
              <a:t>.</a:t>
            </a:r>
          </a:p>
          <a:p>
            <a:pPr marL="0" indent="0">
              <a:buNone/>
            </a:pPr>
            <a:r>
              <a:rPr lang="en-US" sz="2800" i="1" dirty="0"/>
              <a:t>Unanticipated changes in our tax provisions, the adoption of a </a:t>
            </a:r>
            <a:r>
              <a:rPr lang="en-US" sz="2800" b="1" i="1" dirty="0"/>
              <a:t>new tax legislation</a:t>
            </a:r>
            <a:r>
              <a:rPr lang="en-US" sz="2800" i="1" dirty="0"/>
              <a:t>, or exposure to additional income tax liabilities could affect our profitability.</a:t>
            </a:r>
            <a:endParaRPr lang="en-US" sz="2800" dirty="0"/>
          </a:p>
        </p:txBody>
      </p:sp>
    </p:spTree>
    <p:extLst>
      <p:ext uri="{BB962C8B-B14F-4D97-AF65-F5344CB8AC3E}">
        <p14:creationId xmlns:p14="http://schemas.microsoft.com/office/powerpoint/2010/main" val="1559170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Financial Statements</a:t>
            </a:r>
            <a:endParaRPr lang="en-US" sz="5400" b="1" dirty="0"/>
          </a:p>
        </p:txBody>
      </p:sp>
      <p:sp>
        <p:nvSpPr>
          <p:cNvPr id="3" name="Content Placeholder 2"/>
          <p:cNvSpPr>
            <a:spLocks noGrp="1"/>
          </p:cNvSpPr>
          <p:nvPr>
            <p:ph idx="1"/>
          </p:nvPr>
        </p:nvSpPr>
        <p:spPr/>
        <p:txBody>
          <a:bodyPr>
            <a:normAutofit/>
          </a:bodyPr>
          <a:lstStyle/>
          <a:p>
            <a:pPr>
              <a:lnSpc>
                <a:spcPct val="200000"/>
              </a:lnSpc>
            </a:pPr>
            <a:r>
              <a:rPr lang="en-US" sz="3600" b="1" dirty="0" smtClean="0"/>
              <a:t>Balance Sheet</a:t>
            </a:r>
          </a:p>
          <a:p>
            <a:pPr>
              <a:lnSpc>
                <a:spcPct val="200000"/>
              </a:lnSpc>
            </a:pPr>
            <a:r>
              <a:rPr lang="en-US" sz="3600" b="1" dirty="0" smtClean="0"/>
              <a:t>Income Statement</a:t>
            </a:r>
          </a:p>
          <a:p>
            <a:pPr>
              <a:lnSpc>
                <a:spcPct val="200000"/>
              </a:lnSpc>
            </a:pPr>
            <a:r>
              <a:rPr lang="en-US" sz="3600" b="1" dirty="0" smtClean="0"/>
              <a:t>Cash Flow Statement</a:t>
            </a:r>
            <a:endParaRPr lang="en-US" sz="3600" b="1" dirty="0"/>
          </a:p>
        </p:txBody>
      </p:sp>
    </p:spTree>
    <p:extLst>
      <p:ext uri="{BB962C8B-B14F-4D97-AF65-F5344CB8AC3E}">
        <p14:creationId xmlns:p14="http://schemas.microsoft.com/office/powerpoint/2010/main" val="241989254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3600" dirty="0" smtClean="0"/>
              <a:t>Five Year Financial Data Comparison</a:t>
            </a:r>
            <a:endParaRPr lang="en-US" sz="3600" dirty="0"/>
          </a:p>
        </p:txBody>
      </p:sp>
    </p:spTree>
    <p:extLst>
      <p:ext uri="{BB962C8B-B14F-4D97-AF65-F5344CB8AC3E}">
        <p14:creationId xmlns:p14="http://schemas.microsoft.com/office/powerpoint/2010/main" val="89403418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Sheet</a:t>
            </a:r>
            <a:endParaRPr lang="en-US" dirty="0"/>
          </a:p>
        </p:txBody>
      </p:sp>
      <p:pic>
        <p:nvPicPr>
          <p:cNvPr id="4" name="Content Placeholder 3" descr="C:\Users\User\Desktop\QQ截图20160228005351.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3200" y="0"/>
            <a:ext cx="12395200" cy="6858000"/>
          </a:xfrm>
          <a:prstGeom prst="rect">
            <a:avLst/>
          </a:prstGeom>
          <a:noFill/>
          <a:ln>
            <a:noFill/>
          </a:ln>
        </p:spPr>
      </p:pic>
      <p:sp>
        <p:nvSpPr>
          <p:cNvPr id="3" name="Flowchart: Process 2"/>
          <p:cNvSpPr/>
          <p:nvPr/>
        </p:nvSpPr>
        <p:spPr>
          <a:xfrm>
            <a:off x="101600" y="2209800"/>
            <a:ext cx="11988800" cy="152400"/>
          </a:xfrm>
          <a:prstGeom prst="flowChartProcess">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Flowchart: Process 4"/>
          <p:cNvSpPr/>
          <p:nvPr/>
        </p:nvSpPr>
        <p:spPr>
          <a:xfrm>
            <a:off x="101600" y="6553200"/>
            <a:ext cx="11988800" cy="1524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1600" y="4038600"/>
            <a:ext cx="11988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85295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C:\Users\User\Desktop\QQ截图20160228005209.pn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7239000"/>
          </a:xfrm>
          <a:prstGeom prst="rect">
            <a:avLst/>
          </a:prstGeom>
          <a:noFill/>
          <a:ln>
            <a:noFill/>
          </a:ln>
        </p:spPr>
      </p:pic>
      <p:sp>
        <p:nvSpPr>
          <p:cNvPr id="3" name="Flowchart: Process 2"/>
          <p:cNvSpPr/>
          <p:nvPr/>
        </p:nvSpPr>
        <p:spPr>
          <a:xfrm>
            <a:off x="304800" y="1066801"/>
            <a:ext cx="10668000" cy="223299"/>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Process 4"/>
          <p:cNvSpPr/>
          <p:nvPr/>
        </p:nvSpPr>
        <p:spPr>
          <a:xfrm>
            <a:off x="304800" y="4572000"/>
            <a:ext cx="10668000" cy="2286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304800" y="2590800"/>
            <a:ext cx="10668000" cy="2286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ocess 8"/>
          <p:cNvSpPr/>
          <p:nvPr/>
        </p:nvSpPr>
        <p:spPr>
          <a:xfrm>
            <a:off x="304800" y="5181600"/>
            <a:ext cx="10668000" cy="6096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92800" y="2286000"/>
            <a:ext cx="5080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34900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Statement of Cash Flow</a:t>
            </a:r>
            <a:endParaRPr lang="en-US" dirty="0"/>
          </a:p>
        </p:txBody>
      </p:sp>
      <p:pic>
        <p:nvPicPr>
          <p:cNvPr id="4" name="Content Placeholder 3" descr="C:\Users\User\Desktop\QQ截图20160228005527.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496800" cy="7391400"/>
          </a:xfrm>
          <a:prstGeom prst="rect">
            <a:avLst/>
          </a:prstGeom>
          <a:noFill/>
          <a:ln>
            <a:noFill/>
          </a:ln>
        </p:spPr>
      </p:pic>
      <p:sp>
        <p:nvSpPr>
          <p:cNvPr id="3" name="Flowchart: Process 2"/>
          <p:cNvSpPr/>
          <p:nvPr/>
        </p:nvSpPr>
        <p:spPr>
          <a:xfrm>
            <a:off x="304800" y="4495800"/>
            <a:ext cx="10464800" cy="3810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Process 4"/>
          <p:cNvSpPr/>
          <p:nvPr/>
        </p:nvSpPr>
        <p:spPr>
          <a:xfrm>
            <a:off x="304800" y="6553200"/>
            <a:ext cx="10464800" cy="1524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p:cNvSpPr/>
          <p:nvPr/>
        </p:nvSpPr>
        <p:spPr>
          <a:xfrm>
            <a:off x="304800" y="3810000"/>
            <a:ext cx="10464800" cy="1524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Process 6"/>
          <p:cNvSpPr/>
          <p:nvPr/>
        </p:nvSpPr>
        <p:spPr>
          <a:xfrm>
            <a:off x="304800" y="1828801"/>
            <a:ext cx="10464800" cy="211667"/>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304800" y="2743200"/>
            <a:ext cx="10464800" cy="1524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0972801" y="2743200"/>
            <a:ext cx="60959" cy="1524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10919743" y="1828800"/>
            <a:ext cx="60959" cy="1524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10897165" y="3810000"/>
            <a:ext cx="60959" cy="1524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766756" y="1143000"/>
            <a:ext cx="4436533" cy="369332"/>
          </a:xfrm>
          <a:prstGeom prst="rect">
            <a:avLst/>
          </a:prstGeom>
          <a:noFill/>
        </p:spPr>
        <p:txBody>
          <a:bodyPr wrap="square" rtlCol="0">
            <a:spAutoFit/>
          </a:bodyPr>
          <a:lstStyle/>
          <a:p>
            <a:r>
              <a:rPr lang="en-US" b="1" dirty="0" smtClean="0"/>
              <a:t>See 2015 Cash Flow </a:t>
            </a:r>
            <a:r>
              <a:rPr lang="en-US" b="1" dirty="0"/>
              <a:t>S</a:t>
            </a:r>
            <a:r>
              <a:rPr lang="en-US" b="1" dirty="0" smtClean="0"/>
              <a:t>tatement </a:t>
            </a:r>
            <a:endParaRPr lang="en-US" b="1" dirty="0"/>
          </a:p>
        </p:txBody>
      </p:sp>
    </p:spTree>
    <p:extLst>
      <p:ext uri="{BB962C8B-B14F-4D97-AF65-F5344CB8AC3E}">
        <p14:creationId xmlns:p14="http://schemas.microsoft.com/office/powerpoint/2010/main" val="398345486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Ratios Comparison</a:t>
            </a:r>
            <a:endParaRPr lang="en-US" dirty="0"/>
          </a:p>
        </p:txBody>
      </p:sp>
      <p:pic>
        <p:nvPicPr>
          <p:cNvPr id="4" name="Content Placeholder 3" descr="C:\Users\User\Desktop\1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600" y="304800"/>
            <a:ext cx="12192000" cy="6553200"/>
          </a:xfrm>
          <a:prstGeom prst="rect">
            <a:avLst/>
          </a:prstGeom>
          <a:noFill/>
          <a:ln>
            <a:noFill/>
          </a:ln>
        </p:spPr>
      </p:pic>
      <p:sp>
        <p:nvSpPr>
          <p:cNvPr id="6" name="Flowchart: Process 5"/>
          <p:cNvSpPr/>
          <p:nvPr/>
        </p:nvSpPr>
        <p:spPr>
          <a:xfrm>
            <a:off x="101600" y="3352800"/>
            <a:ext cx="11277600" cy="3048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3200" y="5410200"/>
            <a:ext cx="11176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3200" y="6096000"/>
            <a:ext cx="11176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91739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3600" dirty="0" smtClean="0"/>
              <a:t>Quarterly Report </a:t>
            </a:r>
            <a:endParaRPr lang="en-US" sz="3600" dirty="0"/>
          </a:p>
        </p:txBody>
      </p:sp>
    </p:spTree>
    <p:extLst>
      <p:ext uri="{BB962C8B-B14F-4D97-AF65-F5344CB8AC3E}">
        <p14:creationId xmlns:p14="http://schemas.microsoft.com/office/powerpoint/2010/main" val="60122019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1" y="76200"/>
            <a:ext cx="10780687" cy="6502813"/>
          </a:xfrm>
        </p:spPr>
      </p:pic>
      <p:sp>
        <p:nvSpPr>
          <p:cNvPr id="5" name="TextBox 4"/>
          <p:cNvSpPr txBox="1"/>
          <p:nvPr/>
        </p:nvSpPr>
        <p:spPr>
          <a:xfrm>
            <a:off x="609600" y="6579014"/>
            <a:ext cx="11582400" cy="276999"/>
          </a:xfrm>
          <a:prstGeom prst="rect">
            <a:avLst/>
          </a:prstGeom>
          <a:noFill/>
        </p:spPr>
        <p:txBody>
          <a:bodyPr wrap="square" rtlCol="0">
            <a:spAutoFit/>
          </a:bodyPr>
          <a:lstStyle/>
          <a:p>
            <a:r>
              <a:rPr lang="en-US" sz="1200" dirty="0" smtClean="0"/>
              <a:t>Retrieved from https</a:t>
            </a:r>
            <a:r>
              <a:rPr lang="en-US" sz="1200" dirty="0"/>
              <a:t>://ycharts.com/financials/FSLR/balance_sheet/quarterly</a:t>
            </a:r>
          </a:p>
        </p:txBody>
      </p:sp>
    </p:spTree>
    <p:extLst>
      <p:ext uri="{BB962C8B-B14F-4D97-AF65-F5344CB8AC3E}">
        <p14:creationId xmlns:p14="http://schemas.microsoft.com/office/powerpoint/2010/main" val="2087899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Policy Support</a:t>
            </a:r>
            <a:endParaRPr kumimoji="1" lang="zh-CN" altLang="en-US" dirty="0"/>
          </a:p>
        </p:txBody>
      </p:sp>
      <p:sp>
        <p:nvSpPr>
          <p:cNvPr id="3" name="内容占位符 2"/>
          <p:cNvSpPr>
            <a:spLocks noGrp="1"/>
          </p:cNvSpPr>
          <p:nvPr>
            <p:ph idx="1"/>
          </p:nvPr>
        </p:nvSpPr>
        <p:spPr>
          <a:xfrm>
            <a:off x="838200" y="1825625"/>
            <a:ext cx="10515600" cy="4732100"/>
          </a:xfrm>
        </p:spPr>
        <p:txBody>
          <a:bodyPr>
            <a:normAutofit/>
          </a:bodyPr>
          <a:lstStyle/>
          <a:p>
            <a:r>
              <a:rPr lang="en-US" altLang="zh-CN" b="1" dirty="0" smtClean="0"/>
              <a:t>Feed-in</a:t>
            </a:r>
            <a:r>
              <a:rPr lang="zh-CN" altLang="en-US" b="1" dirty="0" smtClean="0"/>
              <a:t> </a:t>
            </a:r>
            <a:r>
              <a:rPr lang="en-US" altLang="zh-CN" b="1" dirty="0" smtClean="0"/>
              <a:t>Tariff</a:t>
            </a:r>
            <a:r>
              <a:rPr lang="zh-CN" altLang="en-US" b="1" dirty="0" smtClean="0"/>
              <a:t> </a:t>
            </a:r>
            <a:r>
              <a:rPr lang="en-US" altLang="zh-CN" b="1" dirty="0" smtClean="0"/>
              <a:t>(</a:t>
            </a:r>
            <a:r>
              <a:rPr lang="en-US" altLang="zh-CN" b="1" dirty="0" err="1" smtClean="0"/>
              <a:t>FiT</a:t>
            </a:r>
            <a:r>
              <a:rPr lang="en-US" altLang="zh-CN" b="1" dirty="0" smtClean="0"/>
              <a:t>)</a:t>
            </a:r>
          </a:p>
          <a:p>
            <a:pPr marL="0" indent="0">
              <a:buNone/>
            </a:pPr>
            <a:endParaRPr lang="en-US" altLang="zh-CN" b="1" dirty="0"/>
          </a:p>
          <a:p>
            <a:pPr lvl="1" fontAlgn="ctr"/>
            <a:r>
              <a:rPr lang="en-US" altLang="zh-CN" dirty="0"/>
              <a:t>A feed-in tariff is a rate of money paid by the government to homeowners, business and organizations such as schools and community groups to generate their own electricity through small-scale </a:t>
            </a:r>
            <a:r>
              <a:rPr lang="en-US" altLang="zh-CN" dirty="0" smtClean="0"/>
              <a:t>green</a:t>
            </a:r>
            <a:r>
              <a:rPr lang="zh-CN" altLang="en-US" dirty="0" smtClean="0"/>
              <a:t> </a:t>
            </a:r>
            <a:r>
              <a:rPr lang="en-US" altLang="zh-CN" dirty="0" smtClean="0"/>
              <a:t>energy</a:t>
            </a:r>
            <a:r>
              <a:rPr lang="zh-CN" altLang="en-US" dirty="0" smtClean="0"/>
              <a:t> </a:t>
            </a:r>
            <a:r>
              <a:rPr lang="en-US" altLang="zh-CN" dirty="0" smtClean="0"/>
              <a:t>installations</a:t>
            </a:r>
            <a:r>
              <a:rPr lang="zh-CN" altLang="en-US" dirty="0" smtClean="0"/>
              <a:t> </a:t>
            </a:r>
            <a:r>
              <a:rPr lang="en-US" altLang="zh-CN" dirty="0" smtClean="0"/>
              <a:t>such</a:t>
            </a:r>
            <a:r>
              <a:rPr lang="zh-CN" altLang="en-US" dirty="0" smtClean="0"/>
              <a:t> </a:t>
            </a:r>
            <a:r>
              <a:rPr lang="en-US" altLang="zh-CN" dirty="0" smtClean="0"/>
              <a:t>as</a:t>
            </a:r>
            <a:r>
              <a:rPr lang="zh-CN" altLang="en-US" dirty="0" smtClean="0"/>
              <a:t> </a:t>
            </a:r>
            <a:r>
              <a:rPr lang="en-US" altLang="zh-CN" dirty="0" smtClean="0"/>
              <a:t>solar</a:t>
            </a:r>
            <a:r>
              <a:rPr lang="zh-CN" altLang="en-US" dirty="0" smtClean="0"/>
              <a:t> </a:t>
            </a:r>
            <a:r>
              <a:rPr lang="en-US" altLang="zh-CN" dirty="0" smtClean="0"/>
              <a:t>panels.</a:t>
            </a:r>
          </a:p>
          <a:p>
            <a:pPr marL="457200" lvl="1" indent="0" fontAlgn="ctr">
              <a:buNone/>
            </a:pPr>
            <a:endParaRPr lang="en-US" altLang="zh-CN" dirty="0" smtClean="0"/>
          </a:p>
          <a:p>
            <a:pPr lvl="1" fontAlgn="ctr"/>
            <a:r>
              <a:rPr lang="en-US" altLang="zh-CN" dirty="0"/>
              <a:t>As a government mandate, utility companies pay the homeowners, business and organizations to generate their own </a:t>
            </a:r>
            <a:r>
              <a:rPr lang="en-US" altLang="zh-CN" dirty="0" smtClean="0"/>
              <a:t>electricity</a:t>
            </a:r>
            <a:r>
              <a:rPr lang="zh-CN" altLang="en-US" dirty="0"/>
              <a:t>.</a:t>
            </a:r>
            <a:endParaRPr lang="en-US" altLang="zh-CN" dirty="0"/>
          </a:p>
          <a:p>
            <a:pPr lvl="1" fontAlgn="ctr"/>
            <a:endParaRPr kumimoji="1" lang="zh-CN" altLang="en-US" dirty="0"/>
          </a:p>
        </p:txBody>
      </p:sp>
    </p:spTree>
    <p:extLst>
      <p:ext uri="{BB962C8B-B14F-4D97-AF65-F5344CB8AC3E}">
        <p14:creationId xmlns:p14="http://schemas.microsoft.com/office/powerpoint/2010/main" val="238199753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01" y="457201"/>
            <a:ext cx="10753313" cy="5897563"/>
          </a:xfrm>
        </p:spPr>
      </p:pic>
    </p:spTree>
    <p:extLst>
      <p:ext uri="{BB962C8B-B14F-4D97-AF65-F5344CB8AC3E}">
        <p14:creationId xmlns:p14="http://schemas.microsoft.com/office/powerpoint/2010/main" val="271318131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01" y="304800"/>
            <a:ext cx="11448281" cy="6019800"/>
          </a:xfrm>
        </p:spPr>
      </p:pic>
      <p:sp>
        <p:nvSpPr>
          <p:cNvPr id="3" name="Rectangle 2"/>
          <p:cNvSpPr/>
          <p:nvPr/>
        </p:nvSpPr>
        <p:spPr>
          <a:xfrm>
            <a:off x="9956800" y="5257800"/>
            <a:ext cx="711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45980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User\Desktop\QQ截图20160321150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043" y="228601"/>
            <a:ext cx="10058401" cy="635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03556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828800"/>
            <a:ext cx="10972800" cy="3368556"/>
          </a:xfrm>
        </p:spPr>
      </p:pic>
    </p:spTree>
    <p:extLst>
      <p:ext uri="{BB962C8B-B14F-4D97-AF65-F5344CB8AC3E}">
        <p14:creationId xmlns:p14="http://schemas.microsoft.com/office/powerpoint/2010/main" val="49699619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400" y="228600"/>
            <a:ext cx="11227744" cy="6477000"/>
          </a:xfrm>
        </p:spPr>
      </p:pic>
      <p:sp>
        <p:nvSpPr>
          <p:cNvPr id="3" name="Rectangle 2"/>
          <p:cNvSpPr/>
          <p:nvPr/>
        </p:nvSpPr>
        <p:spPr>
          <a:xfrm>
            <a:off x="9448800" y="4876800"/>
            <a:ext cx="914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448800" y="1447800"/>
            <a:ext cx="914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445267" y="6400800"/>
            <a:ext cx="914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01054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371601"/>
            <a:ext cx="10972800" cy="4201027"/>
          </a:xfrm>
        </p:spPr>
      </p:pic>
    </p:spTree>
    <p:extLst>
      <p:ext uri="{BB962C8B-B14F-4D97-AF65-F5344CB8AC3E}">
        <p14:creationId xmlns:p14="http://schemas.microsoft.com/office/powerpoint/2010/main" val="396553080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76200"/>
            <a:ext cx="9030289" cy="6705600"/>
          </a:xfrm>
        </p:spPr>
      </p:pic>
      <p:cxnSp>
        <p:nvCxnSpPr>
          <p:cNvPr id="8" name="Straight Arrow Connector 7"/>
          <p:cNvCxnSpPr/>
          <p:nvPr/>
        </p:nvCxnSpPr>
        <p:spPr>
          <a:xfrm flipH="1">
            <a:off x="4978400" y="3200400"/>
            <a:ext cx="3556000" cy="381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H="1">
            <a:off x="4470401" y="3886200"/>
            <a:ext cx="4091388" cy="76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H="1">
            <a:off x="4064001" y="5410200"/>
            <a:ext cx="449778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812800" y="152400"/>
            <a:ext cx="2235200" cy="646331"/>
          </a:xfrm>
          <a:prstGeom prst="rect">
            <a:avLst/>
          </a:prstGeom>
          <a:noFill/>
        </p:spPr>
        <p:txBody>
          <a:bodyPr wrap="square" rtlCol="0">
            <a:spAutoFit/>
          </a:bodyPr>
          <a:lstStyle/>
          <a:p>
            <a:r>
              <a:rPr lang="en-US" dirty="0" smtClean="0"/>
              <a:t>2015-03 Quarterly</a:t>
            </a:r>
          </a:p>
          <a:p>
            <a:r>
              <a:rPr lang="en-US" dirty="0" smtClean="0"/>
              <a:t>Cash Flows</a:t>
            </a:r>
            <a:endParaRPr lang="en-US" dirty="0"/>
          </a:p>
        </p:txBody>
      </p:sp>
    </p:spTree>
    <p:extLst>
      <p:ext uri="{BB962C8B-B14F-4D97-AF65-F5344CB8AC3E}">
        <p14:creationId xmlns:p14="http://schemas.microsoft.com/office/powerpoint/2010/main" val="119893901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2133600"/>
            <a:ext cx="11542779" cy="3005931"/>
          </a:xfrm>
        </p:spPr>
      </p:pic>
    </p:spTree>
    <p:extLst>
      <p:ext uri="{BB962C8B-B14F-4D97-AF65-F5344CB8AC3E}">
        <p14:creationId xmlns:p14="http://schemas.microsoft.com/office/powerpoint/2010/main" val="55812493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3600" dirty="0" smtClean="0"/>
              <a:t>2015 </a:t>
            </a:r>
            <a:r>
              <a:rPr lang="en-US" sz="3600" dirty="0"/>
              <a:t>A</a:t>
            </a:r>
            <a:r>
              <a:rPr lang="en-US" sz="3600" dirty="0" smtClean="0"/>
              <a:t>nnual Report</a:t>
            </a:r>
            <a:endParaRPr lang="en-US" sz="3600" dirty="0"/>
          </a:p>
        </p:txBody>
      </p:sp>
    </p:spTree>
    <p:extLst>
      <p:ext uri="{BB962C8B-B14F-4D97-AF65-F5344CB8AC3E}">
        <p14:creationId xmlns:p14="http://schemas.microsoft.com/office/powerpoint/2010/main" val="22823422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101600" y="76201"/>
            <a:ext cx="3962400" cy="830997"/>
          </a:xfrm>
          <a:prstGeom prst="rect">
            <a:avLst/>
          </a:prstGeom>
          <a:noFill/>
        </p:spPr>
        <p:txBody>
          <a:bodyPr wrap="square" rtlCol="0">
            <a:spAutoFit/>
          </a:bodyPr>
          <a:lstStyle/>
          <a:p>
            <a:r>
              <a:rPr lang="en-US" sz="2400" b="1" dirty="0" smtClean="0"/>
              <a:t>2015 Annual Report</a:t>
            </a:r>
          </a:p>
          <a:p>
            <a:r>
              <a:rPr lang="en-US" sz="2400" b="1" dirty="0" smtClean="0"/>
              <a:t>Balance Sheet (Assets)</a:t>
            </a:r>
            <a:endParaRPr lang="en-US" sz="2400" b="1" dirty="0"/>
          </a:p>
        </p:txBody>
      </p:sp>
      <p:cxnSp>
        <p:nvCxnSpPr>
          <p:cNvPr id="6" name="Straight Arrow Connector 5"/>
          <p:cNvCxnSpPr/>
          <p:nvPr/>
        </p:nvCxnSpPr>
        <p:spPr>
          <a:xfrm flipH="1">
            <a:off x="2336800" y="2286000"/>
            <a:ext cx="75184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H="1">
            <a:off x="2438400" y="3412067"/>
            <a:ext cx="74168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flipH="1">
            <a:off x="3657600" y="4724400"/>
            <a:ext cx="58928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80058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838200" y="4934824"/>
            <a:ext cx="10515600" cy="1325563"/>
          </a:xfrm>
        </p:spPr>
        <p:txBody>
          <a:bodyPr/>
          <a:lstStyle/>
          <a:p>
            <a:r>
              <a:rPr kumimoji="1" lang="en-US" altLang="zh-CN" dirty="0" smtClean="0"/>
              <a:t>Energy</a:t>
            </a:r>
            <a:r>
              <a:rPr kumimoji="1" lang="zh-CN" altLang="en-US" dirty="0" smtClean="0"/>
              <a:t> </a:t>
            </a:r>
            <a:r>
              <a:rPr kumimoji="1" lang="en-US" altLang="zh-CN" dirty="0" smtClean="0"/>
              <a:t>Generation</a:t>
            </a:r>
            <a:endParaRPr kumimoji="1" lang="zh-CN" altLang="en-US" dirty="0"/>
          </a:p>
        </p:txBody>
      </p:sp>
    </p:spTree>
    <p:extLst>
      <p:ext uri="{BB962C8B-B14F-4D97-AF65-F5344CB8AC3E}">
        <p14:creationId xmlns:p14="http://schemas.microsoft.com/office/powerpoint/2010/main" val="28653200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1" y="537866"/>
            <a:ext cx="11988799" cy="6320134"/>
          </a:xfrm>
        </p:spPr>
      </p:pic>
      <p:sp>
        <p:nvSpPr>
          <p:cNvPr id="5" name="TextBox 4"/>
          <p:cNvSpPr txBox="1"/>
          <p:nvPr/>
        </p:nvSpPr>
        <p:spPr>
          <a:xfrm>
            <a:off x="101600" y="76201"/>
            <a:ext cx="12395200" cy="461665"/>
          </a:xfrm>
          <a:prstGeom prst="rect">
            <a:avLst/>
          </a:prstGeom>
          <a:noFill/>
        </p:spPr>
        <p:txBody>
          <a:bodyPr wrap="square" rtlCol="0">
            <a:spAutoFit/>
          </a:bodyPr>
          <a:lstStyle/>
          <a:p>
            <a:r>
              <a:rPr lang="en-US" sz="2400" b="1" dirty="0" smtClean="0"/>
              <a:t>2015 Annual Report Balance Sheet (Liabilities and Equity)</a:t>
            </a:r>
            <a:endParaRPr lang="en-US" sz="2400" b="1" dirty="0"/>
          </a:p>
        </p:txBody>
      </p:sp>
      <p:cxnSp>
        <p:nvCxnSpPr>
          <p:cNvPr id="3" name="Straight Arrow Connector 2"/>
          <p:cNvCxnSpPr/>
          <p:nvPr/>
        </p:nvCxnSpPr>
        <p:spPr>
          <a:xfrm flipH="1">
            <a:off x="2235200" y="1219200"/>
            <a:ext cx="69088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5883365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600" y="0"/>
            <a:ext cx="12090400" cy="6854024"/>
          </a:xfrm>
        </p:spPr>
      </p:pic>
      <p:sp>
        <p:nvSpPr>
          <p:cNvPr id="5" name="TextBox 4"/>
          <p:cNvSpPr txBox="1"/>
          <p:nvPr/>
        </p:nvSpPr>
        <p:spPr>
          <a:xfrm>
            <a:off x="101600" y="76201"/>
            <a:ext cx="3962400" cy="830997"/>
          </a:xfrm>
          <a:prstGeom prst="rect">
            <a:avLst/>
          </a:prstGeom>
          <a:noFill/>
        </p:spPr>
        <p:txBody>
          <a:bodyPr wrap="square" rtlCol="0">
            <a:spAutoFit/>
          </a:bodyPr>
          <a:lstStyle/>
          <a:p>
            <a:r>
              <a:rPr lang="en-US" sz="2400" b="1" dirty="0" smtClean="0"/>
              <a:t>2015 Annual Report</a:t>
            </a:r>
          </a:p>
          <a:p>
            <a:r>
              <a:rPr lang="en-US" sz="2400" b="1" dirty="0" smtClean="0"/>
              <a:t>Income Statement</a:t>
            </a:r>
            <a:endParaRPr lang="en-US" sz="2400" b="1" dirty="0"/>
          </a:p>
        </p:txBody>
      </p:sp>
    </p:spTree>
    <p:extLst>
      <p:ext uri="{BB962C8B-B14F-4D97-AF65-F5344CB8AC3E}">
        <p14:creationId xmlns:p14="http://schemas.microsoft.com/office/powerpoint/2010/main" val="173023465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762000"/>
            <a:ext cx="10972800" cy="5181600"/>
          </a:xfrm>
        </p:spPr>
      </p:pic>
    </p:spTree>
    <p:extLst>
      <p:ext uri="{BB962C8B-B14F-4D97-AF65-F5344CB8AC3E}">
        <p14:creationId xmlns:p14="http://schemas.microsoft.com/office/powerpoint/2010/main" val="80053468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7" y="9939"/>
            <a:ext cx="12192000" cy="6858000"/>
          </a:xfrm>
        </p:spPr>
      </p:pic>
      <p:sp>
        <p:nvSpPr>
          <p:cNvPr id="5" name="TextBox 4"/>
          <p:cNvSpPr txBox="1"/>
          <p:nvPr/>
        </p:nvSpPr>
        <p:spPr>
          <a:xfrm>
            <a:off x="101600" y="76201"/>
            <a:ext cx="3962400" cy="830997"/>
          </a:xfrm>
          <a:prstGeom prst="rect">
            <a:avLst/>
          </a:prstGeom>
          <a:noFill/>
        </p:spPr>
        <p:txBody>
          <a:bodyPr wrap="square" rtlCol="0">
            <a:spAutoFit/>
          </a:bodyPr>
          <a:lstStyle/>
          <a:p>
            <a:r>
              <a:rPr lang="en-US" sz="2400" b="1" dirty="0" smtClean="0"/>
              <a:t>2015 Annual Report</a:t>
            </a:r>
          </a:p>
          <a:p>
            <a:r>
              <a:rPr lang="en-US" sz="2400" b="1" dirty="0" smtClean="0"/>
              <a:t>Cash Flows</a:t>
            </a:r>
            <a:endParaRPr lang="en-US" sz="2400" b="1" dirty="0"/>
          </a:p>
        </p:txBody>
      </p:sp>
      <p:cxnSp>
        <p:nvCxnSpPr>
          <p:cNvPr id="6" name="Straight Arrow Connector 5"/>
          <p:cNvCxnSpPr/>
          <p:nvPr/>
        </p:nvCxnSpPr>
        <p:spPr>
          <a:xfrm flipH="1">
            <a:off x="4572000" y="4572000"/>
            <a:ext cx="36576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H="1">
            <a:off x="3860800" y="5257800"/>
            <a:ext cx="43688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8032143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600" y="76200"/>
            <a:ext cx="12090400" cy="6781800"/>
          </a:xfrm>
        </p:spPr>
      </p:pic>
      <p:cxnSp>
        <p:nvCxnSpPr>
          <p:cNvPr id="5" name="Straight Arrow Connector 4"/>
          <p:cNvCxnSpPr/>
          <p:nvPr/>
        </p:nvCxnSpPr>
        <p:spPr>
          <a:xfrm flipH="1">
            <a:off x="3149600" y="762000"/>
            <a:ext cx="51816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 name="Straight Arrow Connector 5"/>
          <p:cNvCxnSpPr/>
          <p:nvPr/>
        </p:nvCxnSpPr>
        <p:spPr>
          <a:xfrm flipH="1">
            <a:off x="6908800" y="3657600"/>
            <a:ext cx="1524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5607253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11500" b="1" dirty="0" smtClean="0"/>
              <a:t>Hold </a:t>
            </a:r>
            <a:endParaRPr lang="en-US" sz="11500" b="1" dirty="0"/>
          </a:p>
        </p:txBody>
      </p:sp>
    </p:spTree>
    <p:extLst>
      <p:ext uri="{BB962C8B-B14F-4D97-AF65-F5344CB8AC3E}">
        <p14:creationId xmlns:p14="http://schemas.microsoft.com/office/powerpoint/2010/main" val="207011902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vcpost.com/data/images/full/10173/brookfield-energy-partn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793" y="2306493"/>
            <a:ext cx="69913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1943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Brookfield Renewable Energy Partners</a:t>
            </a:r>
            <a:endParaRPr lang="en-CA" dirty="0"/>
          </a:p>
        </p:txBody>
      </p:sp>
      <p:sp>
        <p:nvSpPr>
          <p:cNvPr id="3" name="Content Placeholder 2"/>
          <p:cNvSpPr>
            <a:spLocks noGrp="1"/>
          </p:cNvSpPr>
          <p:nvPr>
            <p:ph idx="1"/>
          </p:nvPr>
        </p:nvSpPr>
        <p:spPr/>
        <p:txBody>
          <a:bodyPr/>
          <a:lstStyle/>
          <a:p>
            <a:r>
              <a:rPr lang="en-CA" b="1" dirty="0" smtClean="0"/>
              <a:t>Brookfield Renewable Energy Partners </a:t>
            </a:r>
            <a:r>
              <a:rPr lang="en-CA" dirty="0" smtClean="0"/>
              <a:t>operates one of the world’s largest </a:t>
            </a:r>
            <a:r>
              <a:rPr lang="en-CA" b="1" dirty="0" smtClean="0"/>
              <a:t>publicly traded, pure-play renewable power platforms</a:t>
            </a:r>
            <a:r>
              <a:rPr lang="en-CA" dirty="0" smtClean="0"/>
              <a:t>. Our portfolio consists of </a:t>
            </a:r>
            <a:r>
              <a:rPr lang="en-CA" b="1" dirty="0" smtClean="0"/>
              <a:t>hydroelectric</a:t>
            </a:r>
            <a:r>
              <a:rPr lang="en-CA" dirty="0" smtClean="0"/>
              <a:t> and </a:t>
            </a:r>
            <a:r>
              <a:rPr lang="en-CA" b="1" dirty="0" smtClean="0"/>
              <a:t>wind facilities</a:t>
            </a:r>
            <a:r>
              <a:rPr lang="en-CA" dirty="0" smtClean="0"/>
              <a:t> in North America, Latin America and Europe and totals more than </a:t>
            </a:r>
            <a:r>
              <a:rPr lang="en-CA" b="1" dirty="0" smtClean="0"/>
              <a:t>10,000 megawatts of installed capacity</a:t>
            </a:r>
            <a:r>
              <a:rPr lang="en-CA" dirty="0" smtClean="0"/>
              <a:t>, generating enough renewable energy to </a:t>
            </a:r>
            <a:r>
              <a:rPr lang="en-CA" b="1" dirty="0" smtClean="0"/>
              <a:t>power four million homes</a:t>
            </a:r>
            <a:r>
              <a:rPr lang="en-CA" dirty="0" smtClean="0"/>
              <a:t>. Brookfield Renewable is listed on the New York and Toronto stock exchanges. </a:t>
            </a:r>
            <a:endParaRPr lang="en-CA" dirty="0"/>
          </a:p>
        </p:txBody>
      </p:sp>
    </p:spTree>
    <p:extLst>
      <p:ext uri="{BB962C8B-B14F-4D97-AF65-F5344CB8AC3E}">
        <p14:creationId xmlns:p14="http://schemas.microsoft.com/office/powerpoint/2010/main" val="359090803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8371" y="6089180"/>
            <a:ext cx="6096000" cy="646331"/>
          </a:xfrm>
          <a:prstGeom prst="rect">
            <a:avLst/>
          </a:prstGeom>
        </p:spPr>
        <p:txBody>
          <a:bodyPr>
            <a:spAutoFit/>
          </a:bodyPr>
          <a:lstStyle/>
          <a:p>
            <a:r>
              <a:rPr lang="en-CA" dirty="0" smtClean="0"/>
              <a:t>http://www.theglobeandmail.com/globe-investor/markets/stocks/summary/?q=bep.un-t</a:t>
            </a:r>
            <a:endParaRPr lang="en-CA" dirty="0"/>
          </a:p>
        </p:txBody>
      </p:sp>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321" y="1336739"/>
            <a:ext cx="5816899" cy="4254719"/>
          </a:xfr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64" y="134131"/>
            <a:ext cx="9227024" cy="704886"/>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408" y="958370"/>
            <a:ext cx="3422973" cy="5777141"/>
          </a:xfrm>
          <a:prstGeom prst="rect">
            <a:avLst/>
          </a:prstGeom>
        </p:spPr>
      </p:pic>
    </p:spTree>
    <p:extLst>
      <p:ext uri="{BB962C8B-B14F-4D97-AF65-F5344CB8AC3E}">
        <p14:creationId xmlns:p14="http://schemas.microsoft.com/office/powerpoint/2010/main" val="96835651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191" y="72130"/>
            <a:ext cx="5315735" cy="6785870"/>
          </a:xfr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926" y="72130"/>
            <a:ext cx="5255085" cy="4215618"/>
          </a:xfrm>
          <a:prstGeom prst="rect">
            <a:avLst/>
          </a:prstGeom>
        </p:spPr>
      </p:pic>
    </p:spTree>
    <p:extLst>
      <p:ext uri="{BB962C8B-B14F-4D97-AF65-F5344CB8AC3E}">
        <p14:creationId xmlns:p14="http://schemas.microsoft.com/office/powerpoint/2010/main" val="2297805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srcRect l="-5477" r="-5477"/>
          <a:stretch>
            <a:fillRect/>
          </a:stretch>
        </p:blipFill>
        <p:spPr>
          <a:xfrm>
            <a:off x="0" y="0"/>
            <a:ext cx="12192000" cy="6858000"/>
          </a:xfrm>
        </p:spPr>
      </p:pic>
    </p:spTree>
    <p:extLst>
      <p:ext uri="{BB962C8B-B14F-4D97-AF65-F5344CB8AC3E}">
        <p14:creationId xmlns:p14="http://schemas.microsoft.com/office/powerpoint/2010/main" val="345783665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Investment Highlights</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68373"/>
            <a:ext cx="6220092" cy="3589082"/>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808" y="2000687"/>
            <a:ext cx="6426530" cy="4610337"/>
          </a:xfrm>
          <a:prstGeom prst="rect">
            <a:avLst/>
          </a:prstGeom>
        </p:spPr>
      </p:pic>
    </p:spTree>
    <p:extLst>
      <p:ext uri="{BB962C8B-B14F-4D97-AF65-F5344CB8AC3E}">
        <p14:creationId xmlns:p14="http://schemas.microsoft.com/office/powerpoint/2010/main" val="77744721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6106" y="615356"/>
            <a:ext cx="9132368" cy="6133232"/>
          </a:xfrm>
        </p:spPr>
      </p:pic>
      <p:sp>
        <p:nvSpPr>
          <p:cNvPr id="5" name="Title 1"/>
          <p:cNvSpPr txBox="1">
            <a:spLocks/>
          </p:cNvSpPr>
          <p:nvPr/>
        </p:nvSpPr>
        <p:spPr>
          <a:xfrm>
            <a:off x="1043607" y="73253"/>
            <a:ext cx="7931223" cy="79113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3600" dirty="0" smtClean="0">
                <a:solidFill>
                  <a:prstClr val="black"/>
                </a:solidFill>
                <a:latin typeface="Franklin Gothic Medium"/>
              </a:rPr>
              <a:t>Stock Performance – 1 Year</a:t>
            </a:r>
            <a:endParaRPr lang="en-CA" sz="3600" dirty="0">
              <a:solidFill>
                <a:prstClr val="black"/>
              </a:solidFill>
              <a:latin typeface="Franklin Gothic Medium"/>
            </a:endParaRPr>
          </a:p>
        </p:txBody>
      </p:sp>
    </p:spTree>
    <p:extLst>
      <p:ext uri="{BB962C8B-B14F-4D97-AF65-F5344CB8AC3E}">
        <p14:creationId xmlns:p14="http://schemas.microsoft.com/office/powerpoint/2010/main" val="9532175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07haBHIRpQU"/>
          <p:cNvPicPr>
            <a:picLocks noGrp="1" noRot="1" noChangeAspect="1"/>
          </p:cNvPicPr>
          <p:nvPr>
            <p:ph idx="1"/>
            <a:videoFile r:link="rId1"/>
            <p:extLst>
              <p:ext uri="{DAA4B4D4-6D71-4841-9C94-3DE7FCFB9230}">
                <p14:media xmlns:p14="http://schemas.microsoft.com/office/powerpoint/2010/main" r:link="rId2"/>
              </p:ext>
            </p:extLst>
          </p:nvPr>
        </p:nvPicPr>
        <p:blipFill>
          <a:blip r:embed="rId4"/>
          <a:stretch>
            <a:fillRect/>
          </a:stretch>
        </p:blipFill>
        <p:spPr>
          <a:xfrm>
            <a:off x="2289079" y="1933286"/>
            <a:ext cx="7613842" cy="4282786"/>
          </a:xfrm>
          <a:prstGeom prst="rect">
            <a:avLst/>
          </a:prstGeom>
        </p:spPr>
      </p:pic>
    </p:spTree>
    <p:extLst>
      <p:ext uri="{BB962C8B-B14F-4D97-AF65-F5344CB8AC3E}">
        <p14:creationId xmlns:p14="http://schemas.microsoft.com/office/powerpoint/2010/main" val="154050763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1175" y="661843"/>
            <a:ext cx="8623480" cy="5632420"/>
          </a:xfrm>
        </p:spPr>
      </p:pic>
    </p:spTree>
    <p:extLst>
      <p:ext uri="{BB962C8B-B14F-4D97-AF65-F5344CB8AC3E}">
        <p14:creationId xmlns:p14="http://schemas.microsoft.com/office/powerpoint/2010/main" val="29949099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920" y="0"/>
            <a:ext cx="9531916" cy="6682428"/>
          </a:xfrm>
        </p:spPr>
      </p:pic>
    </p:spTree>
    <p:extLst>
      <p:ext uri="{BB962C8B-B14F-4D97-AF65-F5344CB8AC3E}">
        <p14:creationId xmlns:p14="http://schemas.microsoft.com/office/powerpoint/2010/main" val="379044135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8091" y="1870885"/>
            <a:ext cx="8411909" cy="4987115"/>
          </a:xfr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179" y="688965"/>
            <a:ext cx="2735551" cy="1019763"/>
          </a:xfrm>
          <a:prstGeom prst="rect">
            <a:avLst/>
          </a:prstGeom>
        </p:spPr>
      </p:pic>
    </p:spTree>
    <p:extLst>
      <p:ext uri="{BB962C8B-B14F-4D97-AF65-F5344CB8AC3E}">
        <p14:creationId xmlns:p14="http://schemas.microsoft.com/office/powerpoint/2010/main" val="372737979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571" y="89188"/>
            <a:ext cx="9132701" cy="6685541"/>
          </a:xfrm>
        </p:spPr>
      </p:pic>
    </p:spTree>
    <p:extLst>
      <p:ext uri="{BB962C8B-B14F-4D97-AF65-F5344CB8AC3E}">
        <p14:creationId xmlns:p14="http://schemas.microsoft.com/office/powerpoint/2010/main" val="286185812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7781" y="445031"/>
            <a:ext cx="9198074" cy="6412969"/>
          </a:xfrm>
        </p:spPr>
      </p:pic>
    </p:spTree>
    <p:extLst>
      <p:ext uri="{BB962C8B-B14F-4D97-AF65-F5344CB8AC3E}">
        <p14:creationId xmlns:p14="http://schemas.microsoft.com/office/powerpoint/2010/main" val="67866452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6412" y="926306"/>
            <a:ext cx="10447388" cy="5674691"/>
          </a:xfrm>
        </p:spPr>
      </p:pic>
    </p:spTree>
    <p:extLst>
      <p:ext uri="{BB962C8B-B14F-4D97-AF65-F5344CB8AC3E}">
        <p14:creationId xmlns:p14="http://schemas.microsoft.com/office/powerpoint/2010/main" val="271318026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1849" y="1016109"/>
            <a:ext cx="9864914" cy="5620012"/>
          </a:xfrm>
        </p:spPr>
      </p:pic>
    </p:spTree>
    <p:extLst>
      <p:ext uri="{BB962C8B-B14F-4D97-AF65-F5344CB8AC3E}">
        <p14:creationId xmlns:p14="http://schemas.microsoft.com/office/powerpoint/2010/main" val="395683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b="1" dirty="0" smtClean="0"/>
              <a:t>Agenda</a:t>
            </a:r>
            <a:endParaRPr kumimoji="1" lang="zh-CN" altLang="en-US" b="1" dirty="0"/>
          </a:p>
        </p:txBody>
      </p:sp>
      <p:sp>
        <p:nvSpPr>
          <p:cNvPr id="3" name="内容占位符 2"/>
          <p:cNvSpPr>
            <a:spLocks noGrp="1"/>
          </p:cNvSpPr>
          <p:nvPr>
            <p:ph idx="1"/>
          </p:nvPr>
        </p:nvSpPr>
        <p:spPr/>
        <p:txBody>
          <a:bodyPr/>
          <a:lstStyle/>
          <a:p>
            <a:r>
              <a:rPr kumimoji="1" lang="en-US" altLang="zh-CN" dirty="0" smtClean="0"/>
              <a:t>Industry Analysis</a:t>
            </a:r>
          </a:p>
          <a:p>
            <a:r>
              <a:rPr kumimoji="1" lang="en-US" altLang="zh-CN" dirty="0" smtClean="0"/>
              <a:t>Brookfield</a:t>
            </a:r>
            <a:r>
              <a:rPr kumimoji="1" lang="zh-CN" altLang="en-US" dirty="0" smtClean="0"/>
              <a:t> </a:t>
            </a:r>
            <a:r>
              <a:rPr kumimoji="1" lang="en-US" altLang="zh-CN" dirty="0" smtClean="0"/>
              <a:t>Renewable</a:t>
            </a:r>
            <a:r>
              <a:rPr kumimoji="1" lang="zh-CN" altLang="en-US" dirty="0" smtClean="0"/>
              <a:t> </a:t>
            </a:r>
            <a:r>
              <a:rPr kumimoji="1" lang="en-US" altLang="zh-CN" dirty="0" smtClean="0"/>
              <a:t>Energy</a:t>
            </a:r>
            <a:r>
              <a:rPr kumimoji="1" lang="zh-CN" altLang="en-US" dirty="0" smtClean="0"/>
              <a:t> </a:t>
            </a:r>
            <a:r>
              <a:rPr kumimoji="1" lang="en-US" altLang="zh-CN" dirty="0" smtClean="0"/>
              <a:t>Partners</a:t>
            </a:r>
            <a:r>
              <a:rPr kumimoji="1" lang="zh-CN" altLang="en-US" dirty="0" smtClean="0"/>
              <a:t> </a:t>
            </a:r>
            <a:r>
              <a:rPr kumimoji="1" lang="en-US" altLang="zh-CN" dirty="0" smtClean="0"/>
              <a:t>LP.</a:t>
            </a:r>
            <a:r>
              <a:rPr kumimoji="1" lang="zh-CN" altLang="en-US" dirty="0" smtClean="0"/>
              <a:t> </a:t>
            </a:r>
            <a:r>
              <a:rPr kumimoji="1" lang="en-US" altLang="zh-CN" dirty="0" smtClean="0"/>
              <a:t>Analysis</a:t>
            </a:r>
          </a:p>
          <a:p>
            <a:r>
              <a:rPr kumimoji="1" lang="en-US" altLang="zh-CN" dirty="0" smtClean="0"/>
              <a:t>Canadian</a:t>
            </a:r>
            <a:r>
              <a:rPr kumimoji="1" lang="zh-CN" altLang="en-US" dirty="0" smtClean="0"/>
              <a:t> </a:t>
            </a:r>
            <a:r>
              <a:rPr kumimoji="1" lang="en-US" altLang="zh-CN" dirty="0" smtClean="0"/>
              <a:t>Solar</a:t>
            </a:r>
            <a:r>
              <a:rPr kumimoji="1" lang="zh-CN" altLang="en-US" dirty="0" smtClean="0"/>
              <a:t> </a:t>
            </a:r>
            <a:r>
              <a:rPr kumimoji="1" lang="en-US" altLang="zh-CN" dirty="0" smtClean="0"/>
              <a:t>Analysis</a:t>
            </a:r>
          </a:p>
          <a:p>
            <a:r>
              <a:rPr kumimoji="1" lang="en-US" altLang="zh-CN" dirty="0" smtClean="0"/>
              <a:t>First</a:t>
            </a:r>
            <a:r>
              <a:rPr kumimoji="1" lang="zh-CN" altLang="en-US" dirty="0" smtClean="0"/>
              <a:t> </a:t>
            </a:r>
            <a:r>
              <a:rPr kumimoji="1" lang="en-US" altLang="zh-CN" dirty="0" smtClean="0"/>
              <a:t>Solar</a:t>
            </a:r>
            <a:r>
              <a:rPr kumimoji="1" lang="zh-CN" altLang="en-US" dirty="0" smtClean="0"/>
              <a:t> </a:t>
            </a:r>
            <a:r>
              <a:rPr kumimoji="1" lang="en-US" altLang="zh-CN" dirty="0" smtClean="0"/>
              <a:t>Analysis</a:t>
            </a:r>
          </a:p>
          <a:p>
            <a:endParaRPr kumimoji="1" lang="zh-CN" altLang="en-US" dirty="0"/>
          </a:p>
        </p:txBody>
      </p:sp>
    </p:spTree>
    <p:extLst>
      <p:ext uri="{BB962C8B-B14F-4D97-AF65-F5344CB8AC3E}">
        <p14:creationId xmlns:p14="http://schemas.microsoft.com/office/powerpoint/2010/main" val="23671323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23918" y="4382"/>
            <a:ext cx="10470774" cy="6715560"/>
          </a:xfrm>
          <a:prstGeom prst="rect">
            <a:avLst/>
          </a:prstGeom>
        </p:spPr>
      </p:pic>
    </p:spTree>
    <p:extLst>
      <p:ext uri="{BB962C8B-B14F-4D97-AF65-F5344CB8AC3E}">
        <p14:creationId xmlns:p14="http://schemas.microsoft.com/office/powerpoint/2010/main" val="69187010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91" y="406977"/>
            <a:ext cx="3382818" cy="2724150"/>
          </a:xfrm>
        </p:spPr>
        <p:txBody>
          <a:bodyPr/>
          <a:lstStyle/>
          <a:p>
            <a:r>
              <a:rPr lang="en-CA" dirty="0" smtClean="0"/>
              <a:t>Brookfield Operations</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1018" y="365125"/>
            <a:ext cx="7425696" cy="6270211"/>
          </a:xfrm>
        </p:spPr>
      </p:pic>
    </p:spTree>
    <p:extLst>
      <p:ext uri="{BB962C8B-B14F-4D97-AF65-F5344CB8AC3E}">
        <p14:creationId xmlns:p14="http://schemas.microsoft.com/office/powerpoint/2010/main" val="39317554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8520" y="726497"/>
            <a:ext cx="7289297" cy="5700710"/>
          </a:xfrm>
        </p:spPr>
      </p:pic>
      <p:sp>
        <p:nvSpPr>
          <p:cNvPr id="5" name="Title 1"/>
          <p:cNvSpPr>
            <a:spLocks noGrp="1"/>
          </p:cNvSpPr>
          <p:nvPr>
            <p:ph type="title"/>
          </p:nvPr>
        </p:nvSpPr>
        <p:spPr>
          <a:xfrm>
            <a:off x="302491" y="406977"/>
            <a:ext cx="3382818" cy="2724150"/>
          </a:xfrm>
        </p:spPr>
        <p:txBody>
          <a:bodyPr/>
          <a:lstStyle/>
          <a:p>
            <a:r>
              <a:rPr lang="en-CA" dirty="0" smtClean="0"/>
              <a:t>Brookfield Operations</a:t>
            </a:r>
            <a:endParaRPr lang="en-CA" dirty="0"/>
          </a:p>
        </p:txBody>
      </p:sp>
    </p:spTree>
    <p:extLst>
      <p:ext uri="{BB962C8B-B14F-4D97-AF65-F5344CB8AC3E}">
        <p14:creationId xmlns:p14="http://schemas.microsoft.com/office/powerpoint/2010/main" val="12501878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Operations and Financial Strength</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6719" y="1902831"/>
            <a:ext cx="8611607" cy="4639317"/>
          </a:xfrm>
        </p:spPr>
      </p:pic>
    </p:spTree>
    <p:extLst>
      <p:ext uri="{BB962C8B-B14F-4D97-AF65-F5344CB8AC3E}">
        <p14:creationId xmlns:p14="http://schemas.microsoft.com/office/powerpoint/2010/main" val="200324004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Growth</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7205" y="1302761"/>
            <a:ext cx="9752755" cy="2948247"/>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860" y="4251008"/>
            <a:ext cx="9818975" cy="2293730"/>
          </a:xfrm>
          <a:prstGeom prst="rect">
            <a:avLst/>
          </a:prstGeom>
        </p:spPr>
      </p:pic>
    </p:spTree>
    <p:extLst>
      <p:ext uri="{BB962C8B-B14F-4D97-AF65-F5344CB8AC3E}">
        <p14:creationId xmlns:p14="http://schemas.microsoft.com/office/powerpoint/2010/main" val="245297741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Competitive Strengths</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9225" y="1418076"/>
            <a:ext cx="7533550" cy="5439924"/>
          </a:xfrm>
        </p:spPr>
      </p:pic>
    </p:spTree>
    <p:extLst>
      <p:ext uri="{BB962C8B-B14F-4D97-AF65-F5344CB8AC3E}">
        <p14:creationId xmlns:p14="http://schemas.microsoft.com/office/powerpoint/2010/main" val="39116613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Management’s Discussion and Analysis</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5775" y="1940948"/>
            <a:ext cx="9491432" cy="3905670"/>
          </a:xfrm>
        </p:spPr>
      </p:pic>
    </p:spTree>
    <p:extLst>
      <p:ext uri="{BB962C8B-B14F-4D97-AF65-F5344CB8AC3E}">
        <p14:creationId xmlns:p14="http://schemas.microsoft.com/office/powerpoint/2010/main" val="17178906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Historical Operations and Financial Information</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7553" y="1909196"/>
            <a:ext cx="9356894" cy="3882004"/>
          </a:xfrm>
        </p:spPr>
      </p:pic>
    </p:spTree>
    <p:extLst>
      <p:ext uri="{BB962C8B-B14F-4D97-AF65-F5344CB8AC3E}">
        <p14:creationId xmlns:p14="http://schemas.microsoft.com/office/powerpoint/2010/main" val="368575954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1150" y="1383811"/>
            <a:ext cx="9123650" cy="5474189"/>
          </a:xfrm>
        </p:spPr>
      </p:pic>
      <p:sp>
        <p:nvSpPr>
          <p:cNvPr id="5" name="Title 1"/>
          <p:cNvSpPr>
            <a:spLocks noGrp="1"/>
          </p:cNvSpPr>
          <p:nvPr>
            <p:ph type="title"/>
          </p:nvPr>
        </p:nvSpPr>
        <p:spPr>
          <a:xfrm>
            <a:off x="838200" y="365125"/>
            <a:ext cx="10515600" cy="1325563"/>
          </a:xfrm>
        </p:spPr>
        <p:txBody>
          <a:bodyPr/>
          <a:lstStyle/>
          <a:p>
            <a:r>
              <a:rPr lang="en-CA" dirty="0" smtClean="0"/>
              <a:t>Historical Operations and Financial Information</a:t>
            </a:r>
            <a:endParaRPr lang="en-CA" dirty="0"/>
          </a:p>
        </p:txBody>
      </p:sp>
    </p:spTree>
    <p:extLst>
      <p:ext uri="{BB962C8B-B14F-4D97-AF65-F5344CB8AC3E}">
        <p14:creationId xmlns:p14="http://schemas.microsoft.com/office/powerpoint/2010/main" val="12188321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Generation and Financial Review</a:t>
            </a:r>
            <a:endParaRPr lang="en-CA" dirty="0"/>
          </a:p>
        </p:txBody>
      </p:sp>
      <p:sp>
        <p:nvSpPr>
          <p:cNvPr id="3" name="Content Placeholder 2"/>
          <p:cNvSpPr>
            <a:spLocks noGrp="1"/>
          </p:cNvSpPr>
          <p:nvPr>
            <p:ph idx="1"/>
          </p:nvPr>
        </p:nvSpPr>
        <p:spPr>
          <a:xfrm>
            <a:off x="1109735" y="2010282"/>
            <a:ext cx="2819400" cy="4255799"/>
          </a:xfrm>
        </p:spPr>
        <p:txBody>
          <a:bodyPr/>
          <a:lstStyle/>
          <a:p>
            <a:r>
              <a:rPr lang="en-CA" dirty="0" smtClean="0"/>
              <a:t>Year Ended Dec 31, 2015</a:t>
            </a:r>
            <a:endParaRPr lang="en-CA"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670" y="1416911"/>
            <a:ext cx="7270894" cy="5168765"/>
          </a:xfrm>
          <a:prstGeom prst="rect">
            <a:avLst/>
          </a:prstGeom>
        </p:spPr>
      </p:pic>
    </p:spTree>
    <p:extLst>
      <p:ext uri="{BB962C8B-B14F-4D97-AF65-F5344CB8AC3E}">
        <p14:creationId xmlns:p14="http://schemas.microsoft.com/office/powerpoint/2010/main" val="162239513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Segmented Disclosures</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4567" y="1622844"/>
            <a:ext cx="8200013" cy="4948121"/>
          </a:xfrm>
        </p:spPr>
      </p:pic>
    </p:spTree>
    <p:extLst>
      <p:ext uri="{BB962C8B-B14F-4D97-AF65-F5344CB8AC3E}">
        <p14:creationId xmlns:p14="http://schemas.microsoft.com/office/powerpoint/2010/main" val="1716743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168399" y="0"/>
            <a:ext cx="10136721" cy="6743700"/>
          </a:xfrm>
          <a:prstGeom prst="rect">
            <a:avLst/>
          </a:prstGeom>
        </p:spPr>
      </p:pic>
    </p:spTree>
    <p:extLst>
      <p:ext uri="{BB962C8B-B14F-4D97-AF65-F5344CB8AC3E}">
        <p14:creationId xmlns:p14="http://schemas.microsoft.com/office/powerpoint/2010/main" val="101585826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314" y="1358453"/>
            <a:ext cx="8654614" cy="5248863"/>
          </a:xfrm>
        </p:spPr>
      </p:pic>
      <p:sp>
        <p:nvSpPr>
          <p:cNvPr id="4" name="Title 1"/>
          <p:cNvSpPr>
            <a:spLocks noGrp="1"/>
          </p:cNvSpPr>
          <p:nvPr>
            <p:ph type="title"/>
          </p:nvPr>
        </p:nvSpPr>
        <p:spPr>
          <a:xfrm>
            <a:off x="838200" y="365125"/>
            <a:ext cx="10515600" cy="1325563"/>
          </a:xfrm>
        </p:spPr>
        <p:txBody>
          <a:bodyPr/>
          <a:lstStyle/>
          <a:p>
            <a:r>
              <a:rPr lang="en-CA" dirty="0" smtClean="0"/>
              <a:t>Segmented Disclosures</a:t>
            </a:r>
            <a:endParaRPr lang="en-CA" dirty="0"/>
          </a:p>
        </p:txBody>
      </p:sp>
    </p:spTree>
    <p:extLst>
      <p:ext uri="{BB962C8B-B14F-4D97-AF65-F5344CB8AC3E}">
        <p14:creationId xmlns:p14="http://schemas.microsoft.com/office/powerpoint/2010/main" val="188335677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Contract Profile</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309" y="2145301"/>
            <a:ext cx="10917382" cy="2361872"/>
          </a:xfrm>
        </p:spPr>
      </p:pic>
    </p:spTree>
    <p:extLst>
      <p:ext uri="{BB962C8B-B14F-4D97-AF65-F5344CB8AC3E}">
        <p14:creationId xmlns:p14="http://schemas.microsoft.com/office/powerpoint/2010/main" val="157245787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655" y="1214871"/>
            <a:ext cx="2737812" cy="1325563"/>
          </a:xfrm>
        </p:spPr>
        <p:txBody>
          <a:bodyPr/>
          <a:lstStyle/>
          <a:p>
            <a:r>
              <a:rPr lang="en-CA" dirty="0" smtClean="0"/>
              <a:t>Contract Profile</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0220" y="467879"/>
            <a:ext cx="7708237" cy="6117648"/>
          </a:xfrm>
        </p:spPr>
      </p:pic>
    </p:spTree>
    <p:extLst>
      <p:ext uri="{BB962C8B-B14F-4D97-AF65-F5344CB8AC3E}">
        <p14:creationId xmlns:p14="http://schemas.microsoft.com/office/powerpoint/2010/main" val="169995440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133" y="2344786"/>
            <a:ext cx="4207934" cy="1325563"/>
          </a:xfrm>
        </p:spPr>
        <p:txBody>
          <a:bodyPr>
            <a:normAutofit fontScale="90000"/>
          </a:bodyPr>
          <a:lstStyle/>
          <a:p>
            <a:r>
              <a:rPr lang="en-CA" dirty="0" smtClean="0"/>
              <a:t>Shares and Units Outstanding</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5353" y="477837"/>
            <a:ext cx="6920720" cy="6287189"/>
          </a:xfrm>
        </p:spPr>
      </p:pic>
    </p:spTree>
    <p:extLst>
      <p:ext uri="{BB962C8B-B14F-4D97-AF65-F5344CB8AC3E}">
        <p14:creationId xmlns:p14="http://schemas.microsoft.com/office/powerpoint/2010/main" val="109242152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7962"/>
            <a:ext cx="3216564" cy="1325563"/>
          </a:xfrm>
        </p:spPr>
        <p:txBody>
          <a:bodyPr>
            <a:normAutofit fontScale="90000"/>
          </a:bodyPr>
          <a:lstStyle/>
          <a:p>
            <a:r>
              <a:rPr lang="en-CA" dirty="0" smtClean="0"/>
              <a:t>Dividends and Distributions</a:t>
            </a:r>
            <a:endParaRPr lang="en-CA" dirty="0"/>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8963" y="146475"/>
            <a:ext cx="7000164" cy="6651778"/>
          </a:xfrm>
        </p:spPr>
      </p:pic>
    </p:spTree>
    <p:extLst>
      <p:ext uri="{BB962C8B-B14F-4D97-AF65-F5344CB8AC3E}">
        <p14:creationId xmlns:p14="http://schemas.microsoft.com/office/powerpoint/2010/main" val="9529871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Operational and Financial Review </a:t>
            </a:r>
            <a:endParaRPr lang="en-CA" dirty="0"/>
          </a:p>
        </p:txBody>
      </p:sp>
      <p:sp>
        <p:nvSpPr>
          <p:cNvPr id="3" name="Content Placeholder 2"/>
          <p:cNvSpPr>
            <a:spLocks noGrp="1"/>
          </p:cNvSpPr>
          <p:nvPr>
            <p:ph idx="1"/>
          </p:nvPr>
        </p:nvSpPr>
        <p:spPr>
          <a:xfrm>
            <a:off x="203201" y="1825625"/>
            <a:ext cx="3048000" cy="4351338"/>
          </a:xfrm>
        </p:spPr>
        <p:txBody>
          <a:bodyPr/>
          <a:lstStyle/>
          <a:p>
            <a:r>
              <a:rPr lang="en-CA" dirty="0" smtClean="0"/>
              <a:t>3 Months Ended Dec 31, 2015</a:t>
            </a:r>
            <a:endParaRPr lang="en-CA"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562" y="1407299"/>
            <a:ext cx="7706728" cy="5199276"/>
          </a:xfrm>
          <a:prstGeom prst="rect">
            <a:avLst/>
          </a:prstGeom>
        </p:spPr>
      </p:pic>
    </p:spTree>
    <p:extLst>
      <p:ext uri="{BB962C8B-B14F-4D97-AF65-F5344CB8AC3E}">
        <p14:creationId xmlns:p14="http://schemas.microsoft.com/office/powerpoint/2010/main" val="307624454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9309" y="365125"/>
            <a:ext cx="7347887" cy="6376267"/>
          </a:xfrm>
        </p:spPr>
      </p:pic>
      <p:sp>
        <p:nvSpPr>
          <p:cNvPr id="4" name="Title 1"/>
          <p:cNvSpPr>
            <a:spLocks noGrp="1"/>
          </p:cNvSpPr>
          <p:nvPr>
            <p:ph type="title"/>
          </p:nvPr>
        </p:nvSpPr>
        <p:spPr>
          <a:xfrm>
            <a:off x="819727" y="1787525"/>
            <a:ext cx="3456709" cy="1325563"/>
          </a:xfrm>
        </p:spPr>
        <p:txBody>
          <a:bodyPr>
            <a:normAutofit fontScale="90000"/>
          </a:bodyPr>
          <a:lstStyle/>
          <a:p>
            <a:r>
              <a:rPr lang="en-CA" dirty="0" smtClean="0"/>
              <a:t>Operational and Financial Review </a:t>
            </a:r>
            <a:endParaRPr lang="en-CA" dirty="0"/>
          </a:p>
        </p:txBody>
      </p:sp>
    </p:spTree>
    <p:extLst>
      <p:ext uri="{BB962C8B-B14F-4D97-AF65-F5344CB8AC3E}">
        <p14:creationId xmlns:p14="http://schemas.microsoft.com/office/powerpoint/2010/main" val="7087266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t>Summary of Historical Quarterly Results</a:t>
            </a:r>
            <a:endParaRPr lang="en-CA" sz="4000"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5715" y="1455990"/>
            <a:ext cx="9309849" cy="5402010"/>
          </a:xfrm>
        </p:spPr>
      </p:pic>
    </p:spTree>
    <p:extLst>
      <p:ext uri="{BB962C8B-B14F-4D97-AF65-F5344CB8AC3E}">
        <p14:creationId xmlns:p14="http://schemas.microsoft.com/office/powerpoint/2010/main" val="1442231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1750579"/>
            <a:ext cx="3683822" cy="1325563"/>
          </a:xfrm>
        </p:spPr>
        <p:txBody>
          <a:bodyPr>
            <a:normAutofit fontScale="90000"/>
          </a:bodyPr>
          <a:lstStyle/>
          <a:p>
            <a:r>
              <a:rPr lang="en-CA" dirty="0" smtClean="0"/>
              <a:t>Risk Management</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2355" y="722279"/>
            <a:ext cx="7937064" cy="5892948"/>
          </a:xfrm>
        </p:spPr>
      </p:pic>
    </p:spTree>
    <p:extLst>
      <p:ext uri="{BB962C8B-B14F-4D97-AF65-F5344CB8AC3E}">
        <p14:creationId xmlns:p14="http://schemas.microsoft.com/office/powerpoint/2010/main" val="270189220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5467" y="1750579"/>
            <a:ext cx="3666888"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t>Risk Management</a:t>
            </a:r>
            <a:endParaRPr lang="en-CA" dirty="0"/>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481" y="1119381"/>
            <a:ext cx="8172498" cy="2587958"/>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755" y="3757078"/>
            <a:ext cx="8362224" cy="1763597"/>
          </a:xfrm>
          <a:prstGeom prst="rect">
            <a:avLst/>
          </a:prstGeom>
        </p:spPr>
      </p:pic>
    </p:spTree>
    <p:extLst>
      <p:ext uri="{BB962C8B-B14F-4D97-AF65-F5344CB8AC3E}">
        <p14:creationId xmlns:p14="http://schemas.microsoft.com/office/powerpoint/2010/main" val="1192669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30300" y="0"/>
            <a:ext cx="9921472" cy="6858000"/>
          </a:xfrm>
          <a:prstGeom prst="rect">
            <a:avLst/>
          </a:prstGeom>
        </p:spPr>
      </p:pic>
    </p:spTree>
    <p:extLst>
      <p:ext uri="{BB962C8B-B14F-4D97-AF65-F5344CB8AC3E}">
        <p14:creationId xmlns:p14="http://schemas.microsoft.com/office/powerpoint/2010/main" val="98397086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750579"/>
            <a:ext cx="3802355"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t>Risk Management</a:t>
            </a:r>
            <a:endParaRPr lang="en-CA"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355" y="967127"/>
            <a:ext cx="8214910" cy="5396727"/>
          </a:xfrm>
          <a:prstGeom prst="rect">
            <a:avLst/>
          </a:prstGeom>
        </p:spPr>
      </p:pic>
    </p:spTree>
    <p:extLst>
      <p:ext uri="{BB962C8B-B14F-4D97-AF65-F5344CB8AC3E}">
        <p14:creationId xmlns:p14="http://schemas.microsoft.com/office/powerpoint/2010/main" val="283796246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4955" y="1750579"/>
            <a:ext cx="3605978"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t>Risk Management</a:t>
            </a:r>
            <a:endParaRPr lang="en-CA"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947" y="690079"/>
            <a:ext cx="7805024" cy="2828976"/>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6249" y="3519055"/>
            <a:ext cx="8325751" cy="2336551"/>
          </a:xfrm>
          <a:prstGeom prst="rect">
            <a:avLst/>
          </a:prstGeom>
        </p:spPr>
      </p:pic>
    </p:spTree>
    <p:extLst>
      <p:ext uri="{BB962C8B-B14F-4D97-AF65-F5344CB8AC3E}">
        <p14:creationId xmlns:p14="http://schemas.microsoft.com/office/powerpoint/2010/main" val="301311385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Factors</a:t>
            </a:r>
            <a:endParaRPr lang="en-CA" dirty="0"/>
          </a:p>
        </p:txBody>
      </p:sp>
      <p:sp>
        <p:nvSpPr>
          <p:cNvPr id="4" name="Title 1"/>
          <p:cNvSpPr>
            <a:spLocks noGrp="1"/>
          </p:cNvSpPr>
          <p:nvPr>
            <p:ph idx="1"/>
          </p:nvPr>
        </p:nvSpPr>
        <p:spPr/>
        <p:txBody>
          <a:bodyPr>
            <a:normAutofit fontScale="92500"/>
          </a:bodyPr>
          <a:lstStyle/>
          <a:p>
            <a:r>
              <a:rPr lang="en-CA" dirty="0"/>
              <a:t>may be subject to the risks commonly associated with a separation of economic interest from control or the incurrence of debt at multiple levels within an organizational structure</a:t>
            </a:r>
            <a:r>
              <a:rPr lang="en-CA" dirty="0" smtClean="0"/>
              <a:t>.</a:t>
            </a:r>
          </a:p>
          <a:p>
            <a:r>
              <a:rPr lang="en-CA" dirty="0"/>
              <a:t>failure to maintain effective internal controls could have a material adverse effect on our business in the future and the price of our Units</a:t>
            </a:r>
            <a:r>
              <a:rPr lang="en-CA" dirty="0" smtClean="0"/>
              <a:t>.</a:t>
            </a:r>
          </a:p>
          <a:p>
            <a:r>
              <a:rPr lang="en-CA" dirty="0"/>
              <a:t>Changes to hydrology </a:t>
            </a:r>
            <a:r>
              <a:rPr lang="en-CA" dirty="0" smtClean="0"/>
              <a:t>at </a:t>
            </a:r>
            <a:r>
              <a:rPr lang="en-CA" dirty="0"/>
              <a:t>hydroelectric stations, wind conditions at our wind facilities or to crop supply or weather conditions generally </a:t>
            </a:r>
            <a:r>
              <a:rPr lang="en-CA" dirty="0" smtClean="0"/>
              <a:t>at </a:t>
            </a:r>
            <a:r>
              <a:rPr lang="en-CA" dirty="0"/>
              <a:t>biomass cogeneration facilities could materially adversely affect the volume of electricity generated. </a:t>
            </a:r>
          </a:p>
        </p:txBody>
      </p:sp>
    </p:spTree>
    <p:extLst>
      <p:ext uri="{BB962C8B-B14F-4D97-AF65-F5344CB8AC3E}">
        <p14:creationId xmlns:p14="http://schemas.microsoft.com/office/powerpoint/2010/main" val="321680143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CA" dirty="0"/>
              <a:t>Counterparties </a:t>
            </a:r>
            <a:r>
              <a:rPr lang="en-CA" dirty="0" smtClean="0"/>
              <a:t>to </a:t>
            </a:r>
            <a:r>
              <a:rPr lang="en-CA" dirty="0"/>
              <a:t>contracts may not fulfill their obligations and, </a:t>
            </a:r>
            <a:r>
              <a:rPr lang="en-CA" dirty="0" smtClean="0"/>
              <a:t>as </a:t>
            </a:r>
            <a:r>
              <a:rPr lang="en-CA" dirty="0"/>
              <a:t>contracts expire</a:t>
            </a:r>
            <a:r>
              <a:rPr lang="en-CA" dirty="0" smtClean="0"/>
              <a:t>, </a:t>
            </a:r>
            <a:r>
              <a:rPr lang="en-CA" dirty="0"/>
              <a:t>may not be able to replace them with agreements on similar terms. </a:t>
            </a:r>
            <a:endParaRPr lang="en-CA" dirty="0" smtClean="0"/>
          </a:p>
          <a:p>
            <a:r>
              <a:rPr lang="en-CA" dirty="0"/>
              <a:t>Increases in water rental costs (or similar fees) or changes to the regulation of water supply may impose additional obligations on Brookfield Renewable. </a:t>
            </a:r>
            <a:endParaRPr lang="en-CA" dirty="0" smtClean="0"/>
          </a:p>
          <a:p>
            <a:r>
              <a:rPr lang="en-CA" dirty="0"/>
              <a:t>Supply and demand in the energy market, including the non-renewable energy market, is volatile and such volatility could have an adverse impact on electricity prices and a material adverse effect on Brookfield Renewable’s assets, liabilities, business, financial condition, results of operations and cash flow. </a:t>
            </a:r>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t>Risk Factors</a:t>
            </a:r>
            <a:endParaRPr lang="en-CA" dirty="0"/>
          </a:p>
        </p:txBody>
      </p:sp>
    </p:spTree>
    <p:extLst>
      <p:ext uri="{BB962C8B-B14F-4D97-AF65-F5344CB8AC3E}">
        <p14:creationId xmlns:p14="http://schemas.microsoft.com/office/powerpoint/2010/main" val="37169623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Operations </a:t>
            </a:r>
            <a:r>
              <a:rPr lang="en-CA" dirty="0"/>
              <a:t>are highly regulated and may be exposed to increased regulation which could result in additional costs to Brookfield Renewable</a:t>
            </a:r>
            <a:r>
              <a:rPr lang="en-CA" dirty="0" smtClean="0"/>
              <a:t>.</a:t>
            </a:r>
          </a:p>
          <a:p>
            <a:r>
              <a:rPr lang="en-CA" dirty="0"/>
              <a:t> </a:t>
            </a:r>
            <a:r>
              <a:rPr lang="en-CA" dirty="0" smtClean="0"/>
              <a:t>Risk that </a:t>
            </a:r>
            <a:r>
              <a:rPr lang="en-CA" dirty="0"/>
              <a:t>concessions and licenses will not be renewed. </a:t>
            </a:r>
            <a:endParaRPr lang="en-CA" dirty="0" smtClean="0"/>
          </a:p>
          <a:p>
            <a:r>
              <a:rPr lang="en-CA" dirty="0" smtClean="0"/>
              <a:t>Cost </a:t>
            </a:r>
            <a:r>
              <a:rPr lang="en-CA" dirty="0"/>
              <a:t>of </a:t>
            </a:r>
            <a:r>
              <a:rPr lang="en-CA" dirty="0" smtClean="0"/>
              <a:t>operating </a:t>
            </a:r>
            <a:r>
              <a:rPr lang="en-CA" dirty="0"/>
              <a:t>plants could increase for reasons beyond our </a:t>
            </a:r>
            <a:r>
              <a:rPr lang="en-CA" dirty="0" smtClean="0"/>
              <a:t>control.</a:t>
            </a:r>
          </a:p>
          <a:p>
            <a:r>
              <a:rPr lang="en-CA" dirty="0" smtClean="0"/>
              <a:t>May </a:t>
            </a:r>
            <a:r>
              <a:rPr lang="en-CA" dirty="0"/>
              <a:t>fail to comply with the conditions in, or may not be able to maintain</a:t>
            </a:r>
            <a:r>
              <a:rPr lang="en-CA" dirty="0" smtClean="0"/>
              <a:t>, </a:t>
            </a:r>
            <a:r>
              <a:rPr lang="en-CA" dirty="0"/>
              <a:t>governmental permits. </a:t>
            </a:r>
            <a:endParaRPr lang="en-CA" dirty="0" smtClean="0"/>
          </a:p>
          <a:p>
            <a:r>
              <a:rPr lang="en-CA" dirty="0"/>
              <a:t>may experience equipment failure.</a:t>
            </a:r>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t>Risk Factors</a:t>
            </a:r>
            <a:endParaRPr lang="en-CA" dirty="0"/>
          </a:p>
        </p:txBody>
      </p:sp>
    </p:spTree>
    <p:extLst>
      <p:ext uri="{BB962C8B-B14F-4D97-AF65-F5344CB8AC3E}">
        <p14:creationId xmlns:p14="http://schemas.microsoft.com/office/powerpoint/2010/main" val="53647247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CA" dirty="0"/>
              <a:t>The occurrence of dam failures could result in a loss of generating capacity and repairing such failures could </a:t>
            </a:r>
            <a:r>
              <a:rPr lang="en-CA" dirty="0" smtClean="0"/>
              <a:t>require </a:t>
            </a:r>
            <a:r>
              <a:rPr lang="en-CA" dirty="0"/>
              <a:t>to expend significant amounts of capital and other resources. </a:t>
            </a:r>
            <a:endParaRPr lang="en-CA" dirty="0" smtClean="0"/>
          </a:p>
          <a:p>
            <a:r>
              <a:rPr lang="en-CA" dirty="0"/>
              <a:t>subject to foreign currency risk which may adversely affect the performance </a:t>
            </a:r>
            <a:r>
              <a:rPr lang="en-CA" dirty="0" smtClean="0"/>
              <a:t>of </a:t>
            </a:r>
            <a:r>
              <a:rPr lang="en-CA" dirty="0"/>
              <a:t>operations and </a:t>
            </a:r>
            <a:r>
              <a:rPr lang="en-CA" dirty="0" smtClean="0"/>
              <a:t>ability </a:t>
            </a:r>
            <a:r>
              <a:rPr lang="en-CA" dirty="0"/>
              <a:t>to manage such risk depends, in part, on our ability to implement an effective hedging strategy. </a:t>
            </a:r>
            <a:endParaRPr lang="en-CA" dirty="0" smtClean="0"/>
          </a:p>
          <a:p>
            <a:r>
              <a:rPr lang="en-CA" dirty="0" smtClean="0"/>
              <a:t>Ability </a:t>
            </a:r>
            <a:r>
              <a:rPr lang="en-CA" dirty="0"/>
              <a:t>to deliver electricity </a:t>
            </a:r>
            <a:r>
              <a:rPr lang="en-CA" dirty="0" smtClean="0"/>
              <a:t>to </a:t>
            </a:r>
            <a:r>
              <a:rPr lang="en-CA" dirty="0"/>
              <a:t>various counterparties requires the availability of and access to interconnection facilities and transmission </a:t>
            </a:r>
            <a:r>
              <a:rPr lang="en-CA" dirty="0" smtClean="0"/>
              <a:t>systems</a:t>
            </a:r>
          </a:p>
          <a:p>
            <a:r>
              <a:rPr lang="en-CA" dirty="0"/>
              <a:t>operations are exposed to health, safety, security and environmental risks. </a:t>
            </a:r>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t>Risk Factors</a:t>
            </a:r>
            <a:endParaRPr lang="en-CA" dirty="0"/>
          </a:p>
        </p:txBody>
      </p:sp>
    </p:spTree>
    <p:extLst>
      <p:ext uri="{BB962C8B-B14F-4D97-AF65-F5344CB8AC3E}">
        <p14:creationId xmlns:p14="http://schemas.microsoft.com/office/powerpoint/2010/main" val="342006384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May </a:t>
            </a:r>
            <a:r>
              <a:rPr lang="en-CA" dirty="0"/>
              <a:t>suffer a significant loss resulting from fraud, bribery, corruption other illegal acts, inadequate or failed internal processes or systems, or from external events. </a:t>
            </a:r>
            <a:endParaRPr lang="en-CA" dirty="0" smtClean="0"/>
          </a:p>
          <a:p>
            <a:r>
              <a:rPr lang="en-CA" dirty="0" smtClean="0"/>
              <a:t>Rely </a:t>
            </a:r>
            <a:r>
              <a:rPr lang="en-CA" dirty="0"/>
              <a:t>on computerized business </a:t>
            </a:r>
            <a:r>
              <a:rPr lang="en-CA" dirty="0" smtClean="0"/>
              <a:t>systems.</a:t>
            </a:r>
          </a:p>
          <a:p>
            <a:r>
              <a:rPr lang="en-CA" dirty="0"/>
              <a:t>Advances in technology could impair or eliminate the competitive advantage </a:t>
            </a:r>
            <a:r>
              <a:rPr lang="en-CA" dirty="0" smtClean="0"/>
              <a:t>of </a:t>
            </a:r>
            <a:r>
              <a:rPr lang="en-CA" dirty="0"/>
              <a:t>projects. </a:t>
            </a:r>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t>Risk Factors</a:t>
            </a:r>
            <a:endParaRPr lang="en-CA" dirty="0"/>
          </a:p>
        </p:txBody>
      </p:sp>
    </p:spTree>
    <p:extLst>
      <p:ext uri="{BB962C8B-B14F-4D97-AF65-F5344CB8AC3E}">
        <p14:creationId xmlns:p14="http://schemas.microsoft.com/office/powerpoint/2010/main" val="84118293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563" y="1889125"/>
            <a:ext cx="2948709" cy="1325563"/>
          </a:xfrm>
        </p:spPr>
        <p:txBody>
          <a:bodyPr>
            <a:normAutofit fontScale="90000"/>
          </a:bodyPr>
          <a:lstStyle/>
          <a:p>
            <a:r>
              <a:rPr lang="en-CA" dirty="0" smtClean="0"/>
              <a:t>2015 Balance Sheet</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920" y="117866"/>
            <a:ext cx="7433207" cy="6740134"/>
          </a:xfrm>
        </p:spPr>
      </p:pic>
    </p:spTree>
    <p:extLst>
      <p:ext uri="{BB962C8B-B14F-4D97-AF65-F5344CB8AC3E}">
        <p14:creationId xmlns:p14="http://schemas.microsoft.com/office/powerpoint/2010/main" val="382163054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884" y="365125"/>
            <a:ext cx="6780916" cy="6317673"/>
          </a:xfrm>
        </p:spPr>
      </p:pic>
      <p:sp>
        <p:nvSpPr>
          <p:cNvPr id="5" name="Title 1"/>
          <p:cNvSpPr>
            <a:spLocks noGrp="1"/>
          </p:cNvSpPr>
          <p:nvPr>
            <p:ph type="title"/>
          </p:nvPr>
        </p:nvSpPr>
        <p:spPr>
          <a:xfrm>
            <a:off x="930563" y="1889125"/>
            <a:ext cx="2948709" cy="1325563"/>
          </a:xfrm>
        </p:spPr>
        <p:txBody>
          <a:bodyPr>
            <a:normAutofit fontScale="90000"/>
          </a:bodyPr>
          <a:lstStyle/>
          <a:p>
            <a:r>
              <a:rPr lang="en-CA" dirty="0" smtClean="0"/>
              <a:t>2015 Income Statement</a:t>
            </a:r>
            <a:endParaRPr lang="en-CA" dirty="0"/>
          </a:p>
        </p:txBody>
      </p:sp>
    </p:spTree>
    <p:extLst>
      <p:ext uri="{BB962C8B-B14F-4D97-AF65-F5344CB8AC3E}">
        <p14:creationId xmlns:p14="http://schemas.microsoft.com/office/powerpoint/2010/main" val="375361148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5496" y="1889125"/>
            <a:ext cx="3251971" cy="1325563"/>
          </a:xfrm>
        </p:spPr>
        <p:txBody>
          <a:bodyPr>
            <a:normAutofit fontScale="90000"/>
          </a:bodyPr>
          <a:lstStyle/>
          <a:p>
            <a:r>
              <a:rPr lang="en-CA" dirty="0" smtClean="0"/>
              <a:t>2015 Cash flow Statement</a:t>
            </a:r>
            <a:endParaRPr lang="en-CA"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4345" y="832625"/>
            <a:ext cx="8369728" cy="5464533"/>
          </a:xfrm>
          <a:prstGeom prst="rect">
            <a:avLst/>
          </a:prstGeom>
        </p:spPr>
      </p:pic>
    </p:spTree>
    <p:extLst>
      <p:ext uri="{BB962C8B-B14F-4D97-AF65-F5344CB8AC3E}">
        <p14:creationId xmlns:p14="http://schemas.microsoft.com/office/powerpoint/2010/main" val="384499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901700" y="304800"/>
            <a:ext cx="10375900" cy="6235700"/>
          </a:xfrm>
          <a:prstGeom prst="rect">
            <a:avLst/>
          </a:prstGeom>
        </p:spPr>
      </p:pic>
    </p:spTree>
    <p:extLst>
      <p:ext uri="{BB962C8B-B14F-4D97-AF65-F5344CB8AC3E}">
        <p14:creationId xmlns:p14="http://schemas.microsoft.com/office/powerpoint/2010/main" val="178761462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30563" y="1889125"/>
            <a:ext cx="2948709" cy="1325563"/>
          </a:xfrm>
        </p:spPr>
        <p:txBody>
          <a:bodyPr>
            <a:normAutofit fontScale="90000"/>
          </a:bodyPr>
          <a:lstStyle/>
          <a:p>
            <a:r>
              <a:rPr lang="en-CA" dirty="0" smtClean="0"/>
              <a:t>2015 Balance Sheet</a:t>
            </a:r>
            <a:endParaRPr lang="en-CA"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911" y="2018364"/>
            <a:ext cx="8281994" cy="4160763"/>
          </a:xfrm>
          <a:prstGeom prst="rect">
            <a:avLst/>
          </a:prstGeom>
        </p:spPr>
      </p:pic>
    </p:spTree>
    <p:extLst>
      <p:ext uri="{BB962C8B-B14F-4D97-AF65-F5344CB8AC3E}">
        <p14:creationId xmlns:p14="http://schemas.microsoft.com/office/powerpoint/2010/main" val="232342037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283" y="301982"/>
            <a:ext cx="10976225" cy="6556018"/>
          </a:xfrm>
        </p:spPr>
      </p:pic>
    </p:spTree>
    <p:extLst>
      <p:ext uri="{BB962C8B-B14F-4D97-AF65-F5344CB8AC3E}">
        <p14:creationId xmlns:p14="http://schemas.microsoft.com/office/powerpoint/2010/main" val="244620116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382" y="2064616"/>
            <a:ext cx="4574485" cy="1325563"/>
          </a:xfrm>
        </p:spPr>
        <p:txBody>
          <a:bodyPr/>
          <a:lstStyle/>
          <a:p>
            <a:pPr algn="ctr"/>
            <a:r>
              <a:rPr lang="en-CA" dirty="0" smtClean="0"/>
              <a:t>Management</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7109" y="1240341"/>
            <a:ext cx="3590218" cy="5362509"/>
          </a:xfrm>
        </p:spPr>
      </p:pic>
    </p:spTree>
    <p:extLst>
      <p:ext uri="{BB962C8B-B14F-4D97-AF65-F5344CB8AC3E}">
        <p14:creationId xmlns:p14="http://schemas.microsoft.com/office/powerpoint/2010/main" val="271069610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Board of Directors</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169" y="2038790"/>
            <a:ext cx="11794693" cy="3281355"/>
          </a:xfrm>
        </p:spPr>
      </p:pic>
    </p:spTree>
    <p:extLst>
      <p:ext uri="{BB962C8B-B14F-4D97-AF65-F5344CB8AC3E}">
        <p14:creationId xmlns:p14="http://schemas.microsoft.com/office/powerpoint/2010/main" val="225584106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20870"/>
            <a:ext cx="10798022" cy="4213676"/>
          </a:xfrm>
        </p:spPr>
      </p:pic>
      <p:sp>
        <p:nvSpPr>
          <p:cNvPr id="4" name="Title 1"/>
          <p:cNvSpPr>
            <a:spLocks noGrp="1"/>
          </p:cNvSpPr>
          <p:nvPr>
            <p:ph type="title"/>
          </p:nvPr>
        </p:nvSpPr>
        <p:spPr>
          <a:xfrm>
            <a:off x="838200" y="365125"/>
            <a:ext cx="10515600" cy="1325563"/>
          </a:xfrm>
        </p:spPr>
        <p:txBody>
          <a:bodyPr/>
          <a:lstStyle/>
          <a:p>
            <a:r>
              <a:rPr lang="en-CA" dirty="0" smtClean="0"/>
              <a:t>Board of Directors</a:t>
            </a:r>
            <a:endParaRPr lang="en-CA" dirty="0"/>
          </a:p>
        </p:txBody>
      </p:sp>
    </p:spTree>
    <p:extLst>
      <p:ext uri="{BB962C8B-B14F-4D97-AF65-F5344CB8AC3E}">
        <p14:creationId xmlns:p14="http://schemas.microsoft.com/office/powerpoint/2010/main" val="219400883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Buy Recommendation</a:t>
            </a:r>
            <a:endParaRPr lang="en-CA"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0323" y="2411131"/>
            <a:ext cx="7163822" cy="2999333"/>
          </a:xfrm>
        </p:spPr>
      </p:pic>
    </p:spTree>
    <p:extLst>
      <p:ext uri="{BB962C8B-B14F-4D97-AF65-F5344CB8AC3E}">
        <p14:creationId xmlns:p14="http://schemas.microsoft.com/office/powerpoint/2010/main" val="4075454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06400" y="101600"/>
            <a:ext cx="11379200" cy="6642100"/>
          </a:xfrm>
          <a:prstGeom prst="rect">
            <a:avLst/>
          </a:prstGeom>
        </p:spPr>
      </p:pic>
    </p:spTree>
    <p:extLst>
      <p:ext uri="{BB962C8B-B14F-4D97-AF65-F5344CB8AC3E}">
        <p14:creationId xmlns:p14="http://schemas.microsoft.com/office/powerpoint/2010/main" val="3321973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60400" y="190500"/>
            <a:ext cx="10858500" cy="6464300"/>
          </a:xfrm>
          <a:prstGeom prst="rect">
            <a:avLst/>
          </a:prstGeom>
        </p:spPr>
      </p:pic>
    </p:spTree>
    <p:extLst>
      <p:ext uri="{BB962C8B-B14F-4D97-AF65-F5344CB8AC3E}">
        <p14:creationId xmlns:p14="http://schemas.microsoft.com/office/powerpoint/2010/main" val="1495988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00100" y="0"/>
            <a:ext cx="10566670" cy="6858000"/>
          </a:xfrm>
          <a:prstGeom prst="rect">
            <a:avLst/>
          </a:prstGeom>
        </p:spPr>
      </p:pic>
    </p:spTree>
    <p:extLst>
      <p:ext uri="{BB962C8B-B14F-4D97-AF65-F5344CB8AC3E}">
        <p14:creationId xmlns:p14="http://schemas.microsoft.com/office/powerpoint/2010/main" val="790516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673100" y="0"/>
            <a:ext cx="10829062" cy="6858000"/>
          </a:xfrm>
          <a:prstGeom prst="rect">
            <a:avLst/>
          </a:prstGeom>
        </p:spPr>
      </p:pic>
    </p:spTree>
    <p:extLst>
      <p:ext uri="{BB962C8B-B14F-4D97-AF65-F5344CB8AC3E}">
        <p14:creationId xmlns:p14="http://schemas.microsoft.com/office/powerpoint/2010/main" val="2421348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89000" y="0"/>
            <a:ext cx="10391655" cy="6858000"/>
          </a:xfrm>
          <a:prstGeom prst="rect">
            <a:avLst/>
          </a:prstGeom>
        </p:spPr>
      </p:pic>
    </p:spTree>
    <p:extLst>
      <p:ext uri="{BB962C8B-B14F-4D97-AF65-F5344CB8AC3E}">
        <p14:creationId xmlns:p14="http://schemas.microsoft.com/office/powerpoint/2010/main" val="1072551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762000" y="0"/>
            <a:ext cx="10666594" cy="6858000"/>
          </a:xfrm>
          <a:prstGeom prst="rect">
            <a:avLst/>
          </a:prstGeom>
        </p:spPr>
      </p:pic>
    </p:spTree>
    <p:extLst>
      <p:ext uri="{BB962C8B-B14F-4D97-AF65-F5344CB8AC3E}">
        <p14:creationId xmlns:p14="http://schemas.microsoft.com/office/powerpoint/2010/main" val="918920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727738"/>
            <a:ext cx="10515600" cy="1325563"/>
          </a:xfrm>
        </p:spPr>
        <p:txBody>
          <a:bodyPr/>
          <a:lstStyle/>
          <a:p>
            <a:r>
              <a:rPr kumimoji="1" lang="en-US" altLang="zh-CN" b="1" dirty="0" smtClean="0"/>
              <a:t>What</a:t>
            </a:r>
            <a:r>
              <a:rPr kumimoji="1" lang="zh-CN" altLang="en-US" b="1" dirty="0" smtClean="0"/>
              <a:t> </a:t>
            </a:r>
            <a:r>
              <a:rPr kumimoji="1" lang="en-US" altLang="zh-CN" b="1" dirty="0" smtClean="0"/>
              <a:t>is</a:t>
            </a:r>
            <a:r>
              <a:rPr kumimoji="1" lang="zh-CN" altLang="en-US" b="1" dirty="0" smtClean="0"/>
              <a:t> </a:t>
            </a:r>
            <a:r>
              <a:rPr kumimoji="1" lang="en-US" altLang="zh-CN" b="1" dirty="0" smtClean="0"/>
              <a:t>Green</a:t>
            </a:r>
            <a:r>
              <a:rPr kumimoji="1" lang="zh-CN" altLang="en-US" b="1" dirty="0" smtClean="0"/>
              <a:t> </a:t>
            </a:r>
            <a:r>
              <a:rPr kumimoji="1" lang="en-US" altLang="zh-CN" b="1" dirty="0" smtClean="0"/>
              <a:t>Tech</a:t>
            </a:r>
            <a:r>
              <a:rPr kumimoji="1" lang="zh-CN" altLang="en-US" b="1" dirty="0" smtClean="0"/>
              <a:t> </a:t>
            </a:r>
            <a:r>
              <a:rPr kumimoji="1" lang="en-US" altLang="zh-CN" b="1" dirty="0" smtClean="0"/>
              <a:t>/</a:t>
            </a:r>
            <a:r>
              <a:rPr kumimoji="1" lang="zh-CN" altLang="en-US" b="1" dirty="0" smtClean="0"/>
              <a:t> </a:t>
            </a:r>
            <a:r>
              <a:rPr kumimoji="1" lang="en-US" altLang="zh-CN" b="1" dirty="0" smtClean="0"/>
              <a:t>Clean</a:t>
            </a:r>
            <a:r>
              <a:rPr kumimoji="1" lang="zh-CN" altLang="en-US" b="1" dirty="0" smtClean="0"/>
              <a:t> </a:t>
            </a:r>
            <a:r>
              <a:rPr kumimoji="1" lang="en-US" altLang="zh-CN" b="1" dirty="0" smtClean="0"/>
              <a:t>Tech?</a:t>
            </a:r>
            <a:endParaRPr kumimoji="1" lang="zh-CN" altLang="en-US" b="1" dirty="0"/>
          </a:p>
        </p:txBody>
      </p:sp>
    </p:spTree>
    <p:extLst>
      <p:ext uri="{BB962C8B-B14F-4D97-AF65-F5344CB8AC3E}">
        <p14:creationId xmlns:p14="http://schemas.microsoft.com/office/powerpoint/2010/main" val="2606919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98500" y="101600"/>
            <a:ext cx="10795000" cy="6654800"/>
          </a:xfrm>
          <a:prstGeom prst="rect">
            <a:avLst/>
          </a:prstGeom>
        </p:spPr>
      </p:pic>
    </p:spTree>
    <p:extLst>
      <p:ext uri="{BB962C8B-B14F-4D97-AF65-F5344CB8AC3E}">
        <p14:creationId xmlns:p14="http://schemas.microsoft.com/office/powerpoint/2010/main" val="3737819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371600" y="0"/>
            <a:ext cx="9447010" cy="6858000"/>
          </a:xfrm>
          <a:prstGeom prst="rect">
            <a:avLst/>
          </a:prstGeom>
        </p:spPr>
      </p:pic>
    </p:spTree>
    <p:extLst>
      <p:ext uri="{BB962C8B-B14F-4D97-AF65-F5344CB8AC3E}">
        <p14:creationId xmlns:p14="http://schemas.microsoft.com/office/powerpoint/2010/main" val="28353436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16000" y="0"/>
            <a:ext cx="10159550" cy="6858000"/>
          </a:xfrm>
          <a:prstGeom prst="rect">
            <a:avLst/>
          </a:prstGeom>
        </p:spPr>
      </p:pic>
    </p:spTree>
    <p:extLst>
      <p:ext uri="{BB962C8B-B14F-4D97-AF65-F5344CB8AC3E}">
        <p14:creationId xmlns:p14="http://schemas.microsoft.com/office/powerpoint/2010/main" val="29360146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838200" y="4838184"/>
            <a:ext cx="10515600" cy="1325563"/>
          </a:xfrm>
        </p:spPr>
        <p:txBody>
          <a:bodyPr/>
          <a:lstStyle/>
          <a:p>
            <a:r>
              <a:rPr kumimoji="1" lang="en-US" altLang="zh-CN" dirty="0" smtClean="0"/>
              <a:t>Wind</a:t>
            </a:r>
            <a:r>
              <a:rPr kumimoji="1" lang="zh-CN" altLang="en-US" dirty="0" smtClean="0"/>
              <a:t> </a:t>
            </a:r>
            <a:r>
              <a:rPr kumimoji="1" lang="en-US" altLang="zh-CN" dirty="0" smtClean="0"/>
              <a:t>Power</a:t>
            </a:r>
            <a:endParaRPr kumimoji="1" lang="zh-CN" altLang="en-US" dirty="0"/>
          </a:p>
        </p:txBody>
      </p:sp>
    </p:spTree>
    <p:extLst>
      <p:ext uri="{BB962C8B-B14F-4D97-AF65-F5344CB8AC3E}">
        <p14:creationId xmlns:p14="http://schemas.microsoft.com/office/powerpoint/2010/main" val="37525705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Turbines</a:t>
            </a:r>
            <a:endParaRPr kumimoji="1" lang="zh-CN" altLang="en-US" dirty="0"/>
          </a:p>
        </p:txBody>
      </p:sp>
      <p:sp>
        <p:nvSpPr>
          <p:cNvPr id="5" name="文本占位符 4"/>
          <p:cNvSpPr>
            <a:spLocks noGrp="1"/>
          </p:cNvSpPr>
          <p:nvPr>
            <p:ph type="body" idx="1"/>
          </p:nvPr>
        </p:nvSpPr>
        <p:spPr/>
        <p:txBody>
          <a:bodyPr/>
          <a:lstStyle/>
          <a:p>
            <a:r>
              <a:rPr lang="en-US" altLang="zh-CN" dirty="0"/>
              <a:t>Horizontal </a:t>
            </a:r>
          </a:p>
        </p:txBody>
      </p:sp>
      <p:pic>
        <p:nvPicPr>
          <p:cNvPr id="9" name="内容占位符 8"/>
          <p:cNvPicPr>
            <a:picLocks noGrp="1" noChangeAspect="1"/>
          </p:cNvPicPr>
          <p:nvPr>
            <p:ph sz="half" idx="2"/>
          </p:nvPr>
        </p:nvPicPr>
        <p:blipFill>
          <a:blip r:embed="rId2"/>
          <a:srcRect l="-43074" r="-43074"/>
          <a:stretch>
            <a:fillRect/>
          </a:stretch>
        </p:blipFill>
        <p:spPr/>
      </p:pic>
      <p:sp>
        <p:nvSpPr>
          <p:cNvPr id="7" name="文本占位符 6"/>
          <p:cNvSpPr>
            <a:spLocks noGrp="1"/>
          </p:cNvSpPr>
          <p:nvPr>
            <p:ph type="body" sz="quarter" idx="3"/>
          </p:nvPr>
        </p:nvSpPr>
        <p:spPr>
          <a:xfrm>
            <a:off x="6172200" y="2191975"/>
            <a:ext cx="5183188" cy="823912"/>
          </a:xfrm>
        </p:spPr>
        <p:txBody>
          <a:bodyPr/>
          <a:lstStyle/>
          <a:p>
            <a:r>
              <a:rPr lang="en-US" altLang="zh-CN" dirty="0"/>
              <a:t>Vertical</a:t>
            </a:r>
          </a:p>
          <a:p>
            <a:endParaRPr kumimoji="1" lang="zh-CN" altLang="en-US" dirty="0"/>
          </a:p>
        </p:txBody>
      </p:sp>
      <p:pic>
        <p:nvPicPr>
          <p:cNvPr id="10" name="内容占位符 9"/>
          <p:cNvPicPr>
            <a:picLocks noGrp="1" noChangeAspect="1"/>
          </p:cNvPicPr>
          <p:nvPr>
            <p:ph sz="quarter" idx="4"/>
          </p:nvPr>
        </p:nvPicPr>
        <p:blipFill>
          <a:blip r:embed="rId3"/>
          <a:srcRect l="-43532" r="-43532"/>
          <a:stretch>
            <a:fillRect/>
          </a:stretch>
        </p:blipFill>
        <p:spPr/>
      </p:pic>
    </p:spTree>
    <p:extLst>
      <p:ext uri="{BB962C8B-B14F-4D97-AF65-F5344CB8AC3E}">
        <p14:creationId xmlns:p14="http://schemas.microsoft.com/office/powerpoint/2010/main" val="3728139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Wind Farms</a:t>
            </a:r>
            <a:endParaRPr kumimoji="1" lang="zh-CN" altLang="en-US" dirty="0"/>
          </a:p>
        </p:txBody>
      </p:sp>
      <p:sp>
        <p:nvSpPr>
          <p:cNvPr id="3" name="文本占位符 2"/>
          <p:cNvSpPr>
            <a:spLocks noGrp="1"/>
          </p:cNvSpPr>
          <p:nvPr>
            <p:ph type="body" idx="1"/>
          </p:nvPr>
        </p:nvSpPr>
        <p:spPr>
          <a:xfrm>
            <a:off x="812181" y="2109141"/>
            <a:ext cx="5157787" cy="823912"/>
          </a:xfrm>
        </p:spPr>
        <p:txBody>
          <a:bodyPr/>
          <a:lstStyle/>
          <a:p>
            <a:r>
              <a:rPr lang="en-US" altLang="zh-CN" dirty="0" smtClean="0"/>
              <a:t>Onshore </a:t>
            </a:r>
            <a:r>
              <a:rPr lang="en-US" altLang="zh-CN" dirty="0"/>
              <a:t>Wind Farm</a:t>
            </a:r>
          </a:p>
          <a:p>
            <a:endParaRPr kumimoji="1" lang="zh-CN" altLang="en-US" dirty="0"/>
          </a:p>
        </p:txBody>
      </p:sp>
      <p:sp>
        <p:nvSpPr>
          <p:cNvPr id="5" name="文本占位符 4"/>
          <p:cNvSpPr>
            <a:spLocks noGrp="1"/>
          </p:cNvSpPr>
          <p:nvPr>
            <p:ph type="body" sz="quarter" idx="3"/>
          </p:nvPr>
        </p:nvSpPr>
        <p:spPr>
          <a:xfrm>
            <a:off x="6172200" y="2136753"/>
            <a:ext cx="5183188" cy="823912"/>
          </a:xfrm>
        </p:spPr>
        <p:txBody>
          <a:bodyPr/>
          <a:lstStyle/>
          <a:p>
            <a:r>
              <a:rPr lang="en-US" altLang="zh-CN" dirty="0"/>
              <a:t>Offshore Wind Farm</a:t>
            </a:r>
          </a:p>
          <a:p>
            <a:endParaRPr kumimoji="1" lang="zh-CN" altLang="en-US" dirty="0"/>
          </a:p>
        </p:txBody>
      </p:sp>
      <p:pic>
        <p:nvPicPr>
          <p:cNvPr id="7" name="Content Placeholder 8"/>
          <p:cNvPicPr>
            <a:picLocks noGrp="1" noChangeAspect="1"/>
          </p:cNvPicPr>
          <p:nvPr>
            <p:ph sz="half" idx="2"/>
          </p:nvPr>
        </p:nvPicPr>
        <p:blipFill>
          <a:blip r:embed="rId2" cstate="screen">
            <a:extLst>
              <a:ext uri="{28A0092B-C50C-407E-A947-70E740481C1C}">
                <a14:useLocalDpi xmlns:a14="http://schemas.microsoft.com/office/drawing/2010/main"/>
              </a:ext>
            </a:extLst>
          </a:blip>
          <a:srcRect l="-2530" r="-2530"/>
          <a:stretch>
            <a:fillRect/>
          </a:stretch>
        </p:blipFill>
        <p:spPr/>
      </p:pic>
      <p:pic>
        <p:nvPicPr>
          <p:cNvPr id="8" name="Content Placeholder 9"/>
          <p:cNvPicPr>
            <a:picLocks noGrp="1" noChangeAspect="1"/>
          </p:cNvPicPr>
          <p:nvPr>
            <p:ph sz="quarter" idx="4"/>
          </p:nvPr>
        </p:nvPicPr>
        <p:blipFill>
          <a:blip r:embed="rId3" cstate="screen">
            <a:extLst>
              <a:ext uri="{28A0092B-C50C-407E-A947-70E740481C1C}">
                <a14:useLocalDpi xmlns:a14="http://schemas.microsoft.com/office/drawing/2010/main"/>
              </a:ext>
            </a:extLst>
          </a:blip>
          <a:srcRect l="-744" r="-744"/>
          <a:stretch>
            <a:fillRect/>
          </a:stretch>
        </p:blipFill>
        <p:spPr/>
      </p:pic>
    </p:spTree>
    <p:extLst>
      <p:ext uri="{BB962C8B-B14F-4D97-AF65-F5344CB8AC3E}">
        <p14:creationId xmlns:p14="http://schemas.microsoft.com/office/powerpoint/2010/main" val="26277437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How</a:t>
            </a:r>
            <a:r>
              <a:rPr kumimoji="1" lang="zh-CN" altLang="en-US" dirty="0" smtClean="0"/>
              <a:t> </a:t>
            </a:r>
            <a:r>
              <a:rPr kumimoji="1" lang="en-US" altLang="zh-CN" dirty="0" smtClean="0"/>
              <a:t>does</a:t>
            </a:r>
            <a:r>
              <a:rPr kumimoji="1" lang="zh-CN" altLang="en-US" dirty="0" smtClean="0"/>
              <a:t> </a:t>
            </a:r>
            <a:r>
              <a:rPr kumimoji="1" lang="en-US" altLang="zh-CN" dirty="0" smtClean="0"/>
              <a:t>it</a:t>
            </a:r>
            <a:r>
              <a:rPr kumimoji="1" lang="zh-CN" altLang="en-US" dirty="0" smtClean="0"/>
              <a:t> </a:t>
            </a:r>
            <a:r>
              <a:rPr kumimoji="1" lang="en-US" altLang="zh-CN" dirty="0" smtClean="0"/>
              <a:t>work?</a:t>
            </a:r>
            <a:endParaRPr kumimoji="1" lang="zh-CN" altLang="en-US" dirty="0"/>
          </a:p>
        </p:txBody>
      </p:sp>
      <p:pic>
        <p:nvPicPr>
          <p:cNvPr id="5" name="图片占位符 4"/>
          <p:cNvPicPr>
            <a:picLocks noGrp="1" noChangeAspect="1"/>
          </p:cNvPicPr>
          <p:nvPr>
            <p:ph type="pic" idx="1"/>
          </p:nvPr>
        </p:nvPicPr>
        <p:blipFill>
          <a:blip r:embed="rId2"/>
          <a:srcRect l="-6554" r="-6554"/>
          <a:stretch>
            <a:fillRect/>
          </a:stretch>
        </p:blipFill>
        <p:spPr/>
      </p:pic>
      <p:sp>
        <p:nvSpPr>
          <p:cNvPr id="4" name="文本占位符 3"/>
          <p:cNvSpPr>
            <a:spLocks noGrp="1"/>
          </p:cNvSpPr>
          <p:nvPr>
            <p:ph type="body" sz="half" idx="2"/>
          </p:nvPr>
        </p:nvSpPr>
        <p:spPr/>
        <p:txBody>
          <a:bodyPr/>
          <a:lstStyle/>
          <a:p>
            <a:r>
              <a:rPr lang="zh-CN" altLang="zh-CN" dirty="0"/>
              <a:t>This </a:t>
            </a:r>
            <a:r>
              <a:rPr lang="en-US" altLang="zh-CN" dirty="0" smtClean="0"/>
              <a:t>picture</a:t>
            </a:r>
            <a:r>
              <a:rPr lang="zh-CN" altLang="en-US" dirty="0" smtClean="0"/>
              <a:t> </a:t>
            </a:r>
            <a:r>
              <a:rPr lang="zh-CN" altLang="zh-CN" dirty="0" smtClean="0"/>
              <a:t>shows </a:t>
            </a:r>
            <a:r>
              <a:rPr lang="zh-CN" altLang="zh-CN" dirty="0"/>
              <a:t>how energy in the wind turns two or three propeller-like blades around a rotor. The rotor is connected to the main shaft, which spins a generator to create electricity. Wind turbines are mounted on a tower to capture the most energy. At 100 feet (30 meters) or more above ground, they can take advantage of faster and less turbulent wind. Wind turbines can be used to produce electricity for a single home or building, or they can be connected to an electricity grid (shown here) for more widespread electricity distribution.</a:t>
            </a:r>
          </a:p>
          <a:p>
            <a:endParaRPr kumimoji="1" lang="zh-CN" altLang="en-US" dirty="0"/>
          </a:p>
        </p:txBody>
      </p:sp>
    </p:spTree>
    <p:extLst>
      <p:ext uri="{BB962C8B-B14F-4D97-AF65-F5344CB8AC3E}">
        <p14:creationId xmlns:p14="http://schemas.microsoft.com/office/powerpoint/2010/main" val="3320763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Industry Development</a:t>
            </a:r>
            <a:endParaRPr kumimoji="1" lang="zh-CN" altLang="en-US" dirty="0"/>
          </a:p>
        </p:txBody>
      </p:sp>
      <p:sp>
        <p:nvSpPr>
          <p:cNvPr id="3" name="内容占位符 2"/>
          <p:cNvSpPr>
            <a:spLocks noGrp="1"/>
          </p:cNvSpPr>
          <p:nvPr>
            <p:ph idx="1"/>
          </p:nvPr>
        </p:nvSpPr>
        <p:spPr/>
        <p:txBody>
          <a:bodyPr>
            <a:normAutofit/>
          </a:bodyPr>
          <a:lstStyle/>
          <a:p>
            <a:pPr fontAlgn="ctr"/>
            <a:r>
              <a:rPr lang="en-US" altLang="zh-CN" dirty="0"/>
              <a:t>US installed wind energy capacity increased almost 14x between 2000 and </a:t>
            </a:r>
            <a:r>
              <a:rPr lang="en-US" altLang="zh-CN" dirty="0" smtClean="0"/>
              <a:t>2009.</a:t>
            </a:r>
            <a:r>
              <a:rPr lang="zh-CN" altLang="en-US" dirty="0" smtClean="0"/>
              <a:t> </a:t>
            </a:r>
            <a:endParaRPr lang="en-US" altLang="zh-CN" dirty="0" smtClean="0"/>
          </a:p>
          <a:p>
            <a:pPr fontAlgn="ctr"/>
            <a:r>
              <a:rPr lang="en-US" altLang="zh-CN" dirty="0" smtClean="0"/>
              <a:t>In</a:t>
            </a:r>
            <a:r>
              <a:rPr lang="zh-CN" altLang="en-US" dirty="0" smtClean="0"/>
              <a:t> </a:t>
            </a:r>
            <a:r>
              <a:rPr lang="en-US" altLang="zh-CN" dirty="0" smtClean="0"/>
              <a:t>the</a:t>
            </a:r>
            <a:r>
              <a:rPr lang="zh-CN" altLang="en-US" dirty="0" smtClean="0"/>
              <a:t> </a:t>
            </a:r>
            <a:r>
              <a:rPr lang="en-US" altLang="zh-CN" dirty="0" smtClean="0"/>
              <a:t>United</a:t>
            </a:r>
            <a:r>
              <a:rPr lang="zh-CN" altLang="en-US" dirty="0" smtClean="0"/>
              <a:t> </a:t>
            </a:r>
            <a:r>
              <a:rPr lang="en-US" altLang="zh-CN" dirty="0" smtClean="0"/>
              <a:t>States,</a:t>
            </a:r>
            <a:r>
              <a:rPr lang="zh-CN" altLang="en-US" dirty="0" smtClean="0"/>
              <a:t> </a:t>
            </a:r>
            <a:r>
              <a:rPr lang="en-US" altLang="zh-CN" dirty="0" smtClean="0"/>
              <a:t>wind</a:t>
            </a:r>
            <a:r>
              <a:rPr lang="zh-CN" altLang="en-US" dirty="0" smtClean="0"/>
              <a:t> </a:t>
            </a:r>
            <a:r>
              <a:rPr lang="en-US" altLang="zh-CN" dirty="0" smtClean="0"/>
              <a:t>installed</a:t>
            </a:r>
            <a:r>
              <a:rPr lang="zh-CN" altLang="en-US" dirty="0" smtClean="0"/>
              <a:t> </a:t>
            </a:r>
            <a:r>
              <a:rPr lang="en-US" altLang="zh-CN" dirty="0" smtClean="0"/>
              <a:t>capacity</a:t>
            </a:r>
            <a:r>
              <a:rPr lang="zh-CN" altLang="en-US" dirty="0" smtClean="0"/>
              <a:t> </a:t>
            </a:r>
            <a:r>
              <a:rPr lang="en-US" altLang="zh-CN" dirty="0" smtClean="0"/>
              <a:t>grew</a:t>
            </a:r>
            <a:r>
              <a:rPr lang="zh-CN" altLang="en-US" dirty="0" smtClean="0"/>
              <a:t> </a:t>
            </a:r>
            <a:r>
              <a:rPr lang="en-US" altLang="zh-CN" dirty="0" smtClean="0"/>
              <a:t>7.8%</a:t>
            </a:r>
            <a:r>
              <a:rPr lang="zh-CN" altLang="en-US" dirty="0" smtClean="0"/>
              <a:t> </a:t>
            </a:r>
            <a:r>
              <a:rPr lang="en-US" altLang="zh-CN" dirty="0" smtClean="0"/>
              <a:t>in</a:t>
            </a:r>
            <a:r>
              <a:rPr lang="zh-CN" altLang="en-US" dirty="0" smtClean="0"/>
              <a:t> </a:t>
            </a:r>
            <a:r>
              <a:rPr lang="en-US" altLang="zh-CN" dirty="0" smtClean="0"/>
              <a:t>2014</a:t>
            </a:r>
            <a:r>
              <a:rPr lang="zh-CN" altLang="en-US" dirty="0" smtClean="0"/>
              <a:t> </a:t>
            </a:r>
            <a:r>
              <a:rPr lang="en-US" altLang="zh-CN" dirty="0" smtClean="0"/>
              <a:t>compared</a:t>
            </a:r>
            <a:r>
              <a:rPr lang="zh-CN" altLang="en-US" dirty="0" smtClean="0"/>
              <a:t> </a:t>
            </a:r>
            <a:r>
              <a:rPr lang="en-US" altLang="zh-CN" dirty="0" smtClean="0"/>
              <a:t>to</a:t>
            </a:r>
            <a:r>
              <a:rPr lang="zh-CN" altLang="en-US" dirty="0" smtClean="0"/>
              <a:t> </a:t>
            </a:r>
            <a:r>
              <a:rPr lang="en-US" altLang="zh-CN" dirty="0" smtClean="0"/>
              <a:t>1.8%</a:t>
            </a:r>
            <a:r>
              <a:rPr lang="zh-CN" altLang="en-US" dirty="0" smtClean="0"/>
              <a:t> </a:t>
            </a:r>
            <a:r>
              <a:rPr lang="en-US" altLang="zh-CN" dirty="0" smtClean="0"/>
              <a:t>in</a:t>
            </a:r>
            <a:r>
              <a:rPr lang="zh-CN" altLang="en-US" dirty="0" smtClean="0"/>
              <a:t> </a:t>
            </a:r>
            <a:r>
              <a:rPr lang="en-US" altLang="zh-CN" dirty="0" smtClean="0"/>
              <a:t>2013.</a:t>
            </a:r>
            <a:r>
              <a:rPr lang="zh-CN" altLang="en-US" dirty="0" smtClean="0"/>
              <a:t> </a:t>
            </a:r>
            <a:r>
              <a:rPr lang="en-US" altLang="zh-CN" dirty="0" smtClean="0"/>
              <a:t>Nearly</a:t>
            </a:r>
            <a:r>
              <a:rPr lang="zh-CN" altLang="en-US" dirty="0" smtClean="0"/>
              <a:t> </a:t>
            </a:r>
            <a:r>
              <a:rPr lang="en-US" altLang="zh-CN" dirty="0" smtClean="0"/>
              <a:t>4.8GW</a:t>
            </a:r>
            <a:r>
              <a:rPr lang="zh-CN" altLang="en-US" dirty="0" smtClean="0"/>
              <a:t> </a:t>
            </a:r>
            <a:r>
              <a:rPr lang="en-US" altLang="zh-CN" dirty="0" smtClean="0"/>
              <a:t>of</a:t>
            </a:r>
            <a:r>
              <a:rPr lang="zh-CN" altLang="en-US" dirty="0" smtClean="0"/>
              <a:t> </a:t>
            </a:r>
            <a:r>
              <a:rPr lang="en-US" altLang="zh-CN" dirty="0" smtClean="0"/>
              <a:t>additional</a:t>
            </a:r>
            <a:r>
              <a:rPr lang="zh-CN" altLang="en-US" dirty="0" smtClean="0"/>
              <a:t> </a:t>
            </a:r>
            <a:r>
              <a:rPr lang="en-US" altLang="zh-CN" dirty="0" smtClean="0"/>
              <a:t>wind</a:t>
            </a:r>
            <a:r>
              <a:rPr lang="zh-CN" altLang="en-US" dirty="0" smtClean="0"/>
              <a:t> </a:t>
            </a:r>
            <a:r>
              <a:rPr lang="en-US" altLang="zh-CN" dirty="0" smtClean="0"/>
              <a:t>capacity</a:t>
            </a:r>
            <a:r>
              <a:rPr lang="zh-CN" altLang="en-US" dirty="0" smtClean="0"/>
              <a:t> </a:t>
            </a:r>
            <a:r>
              <a:rPr lang="en-US" altLang="zh-CN" dirty="0" smtClean="0"/>
              <a:t>was</a:t>
            </a:r>
            <a:r>
              <a:rPr lang="zh-CN" altLang="en-US" dirty="0" smtClean="0"/>
              <a:t> </a:t>
            </a:r>
            <a:r>
              <a:rPr lang="en-US" altLang="zh-CN" dirty="0" smtClean="0"/>
              <a:t>installed</a:t>
            </a:r>
            <a:r>
              <a:rPr lang="zh-CN" altLang="en-US" dirty="0" smtClean="0"/>
              <a:t> </a:t>
            </a:r>
            <a:r>
              <a:rPr lang="en-US" altLang="zh-CN" dirty="0" smtClean="0"/>
              <a:t>in</a:t>
            </a:r>
            <a:r>
              <a:rPr lang="zh-CN" altLang="en-US" dirty="0" smtClean="0"/>
              <a:t> </a:t>
            </a:r>
            <a:r>
              <a:rPr lang="en-US" altLang="zh-CN" dirty="0" smtClean="0"/>
              <a:t>2014,</a:t>
            </a:r>
            <a:r>
              <a:rPr lang="zh-CN" altLang="en-US" dirty="0" smtClean="0"/>
              <a:t> </a:t>
            </a:r>
            <a:r>
              <a:rPr lang="en-US" altLang="zh-CN" dirty="0" smtClean="0"/>
              <a:t>leading</a:t>
            </a:r>
            <a:r>
              <a:rPr lang="zh-CN" altLang="en-US" dirty="0" smtClean="0"/>
              <a:t> </a:t>
            </a:r>
            <a:r>
              <a:rPr lang="en-US" altLang="zh-CN" dirty="0" smtClean="0"/>
              <a:t>to</a:t>
            </a:r>
            <a:r>
              <a:rPr lang="zh-CN" altLang="en-US" dirty="0" smtClean="0"/>
              <a:t> </a:t>
            </a:r>
            <a:r>
              <a:rPr lang="en-US" altLang="zh-CN" dirty="0" smtClean="0"/>
              <a:t>a</a:t>
            </a:r>
            <a:r>
              <a:rPr lang="zh-CN" altLang="en-US" dirty="0" smtClean="0"/>
              <a:t> </a:t>
            </a:r>
            <a:r>
              <a:rPr lang="en-US" altLang="zh-CN" dirty="0" smtClean="0"/>
              <a:t>total</a:t>
            </a:r>
            <a:r>
              <a:rPr lang="zh-CN" altLang="en-US" dirty="0" smtClean="0"/>
              <a:t> </a:t>
            </a:r>
            <a:r>
              <a:rPr lang="en-US" altLang="zh-CN" dirty="0" smtClean="0"/>
              <a:t>cumulative</a:t>
            </a:r>
            <a:r>
              <a:rPr lang="zh-CN" altLang="en-US" dirty="0" smtClean="0"/>
              <a:t> </a:t>
            </a:r>
            <a:r>
              <a:rPr lang="en-US" altLang="zh-CN" dirty="0" smtClean="0"/>
              <a:t>capacity</a:t>
            </a:r>
            <a:r>
              <a:rPr lang="zh-CN" altLang="en-US" dirty="0" smtClean="0"/>
              <a:t> </a:t>
            </a:r>
            <a:r>
              <a:rPr lang="en-US" altLang="zh-CN" dirty="0" smtClean="0"/>
              <a:t>of</a:t>
            </a:r>
            <a:r>
              <a:rPr lang="zh-CN" altLang="en-US" dirty="0" smtClean="0"/>
              <a:t> </a:t>
            </a:r>
            <a:r>
              <a:rPr lang="en-US" altLang="zh-CN" dirty="0" smtClean="0"/>
              <a:t>nearly</a:t>
            </a:r>
            <a:r>
              <a:rPr lang="zh-CN" altLang="en-US" dirty="0" smtClean="0"/>
              <a:t> </a:t>
            </a:r>
            <a:r>
              <a:rPr lang="en-US" altLang="zh-CN" dirty="0" smtClean="0"/>
              <a:t>66GW.</a:t>
            </a:r>
          </a:p>
          <a:p>
            <a:pPr fontAlgn="ctr"/>
            <a:r>
              <a:rPr lang="en-US" altLang="zh-CN" dirty="0" smtClean="0"/>
              <a:t>Some</a:t>
            </a:r>
            <a:r>
              <a:rPr lang="zh-CN" altLang="en-US" dirty="0" smtClean="0"/>
              <a:t> </a:t>
            </a:r>
            <a:r>
              <a:rPr lang="en-US" altLang="zh-CN" dirty="0" smtClean="0"/>
              <a:t>states</a:t>
            </a:r>
            <a:r>
              <a:rPr lang="zh-CN" altLang="en-US" dirty="0" smtClean="0"/>
              <a:t> </a:t>
            </a:r>
            <a:r>
              <a:rPr lang="en-US" altLang="zh-CN" dirty="0" smtClean="0"/>
              <a:t>with</a:t>
            </a:r>
            <a:r>
              <a:rPr lang="zh-CN" altLang="en-US" dirty="0" smtClean="0"/>
              <a:t> </a:t>
            </a:r>
            <a:r>
              <a:rPr lang="en-US" altLang="zh-CN" dirty="0" smtClean="0"/>
              <a:t>the</a:t>
            </a:r>
            <a:r>
              <a:rPr lang="zh-CN" altLang="en-US" dirty="0" smtClean="0"/>
              <a:t> </a:t>
            </a:r>
            <a:r>
              <a:rPr lang="en-US" altLang="zh-CN" dirty="0" smtClean="0"/>
              <a:t>highest</a:t>
            </a:r>
            <a:r>
              <a:rPr lang="zh-CN" altLang="en-US" dirty="0" smtClean="0"/>
              <a:t> </a:t>
            </a:r>
            <a:r>
              <a:rPr lang="en-US" altLang="zh-CN" dirty="0" smtClean="0"/>
              <a:t>cumulative</a:t>
            </a:r>
            <a:r>
              <a:rPr lang="zh-CN" altLang="en-US" dirty="0" smtClean="0"/>
              <a:t> </a:t>
            </a:r>
            <a:r>
              <a:rPr lang="en-US" altLang="zh-CN" dirty="0" smtClean="0"/>
              <a:t>wind</a:t>
            </a:r>
            <a:r>
              <a:rPr lang="zh-CN" altLang="en-US" dirty="0" smtClean="0"/>
              <a:t> </a:t>
            </a:r>
            <a:r>
              <a:rPr lang="en-US" altLang="zh-CN" dirty="0" smtClean="0"/>
              <a:t>installed</a:t>
            </a:r>
            <a:r>
              <a:rPr lang="zh-CN" altLang="en-US" dirty="0" smtClean="0"/>
              <a:t> </a:t>
            </a:r>
            <a:r>
              <a:rPr lang="en-US" altLang="zh-CN" dirty="0" smtClean="0"/>
              <a:t>capacity</a:t>
            </a:r>
            <a:r>
              <a:rPr lang="zh-CN" altLang="en-US" dirty="0" smtClean="0"/>
              <a:t> </a:t>
            </a:r>
            <a:r>
              <a:rPr lang="en-US" altLang="zh-CN" dirty="0" smtClean="0"/>
              <a:t>also</a:t>
            </a:r>
            <a:r>
              <a:rPr lang="zh-CN" altLang="en-US" dirty="0" smtClean="0"/>
              <a:t> </a:t>
            </a:r>
            <a:r>
              <a:rPr lang="en-US" altLang="zh-CN" dirty="0" smtClean="0"/>
              <a:t>experienced</a:t>
            </a:r>
            <a:r>
              <a:rPr lang="zh-CN" altLang="en-US" dirty="0" smtClean="0"/>
              <a:t> </a:t>
            </a:r>
            <a:r>
              <a:rPr lang="en-US" altLang="zh-CN" dirty="0" smtClean="0"/>
              <a:t>the</a:t>
            </a:r>
            <a:r>
              <a:rPr lang="zh-CN" altLang="en-US" dirty="0" smtClean="0"/>
              <a:t> </a:t>
            </a:r>
            <a:r>
              <a:rPr lang="en-US" altLang="zh-CN" dirty="0" smtClean="0"/>
              <a:t>most</a:t>
            </a:r>
            <a:r>
              <a:rPr lang="zh-CN" altLang="en-US" dirty="0" smtClean="0"/>
              <a:t> </a:t>
            </a:r>
            <a:r>
              <a:rPr lang="en-US" altLang="zh-CN" dirty="0" smtClean="0"/>
              <a:t>growth</a:t>
            </a:r>
            <a:r>
              <a:rPr lang="zh-CN" altLang="en-US" dirty="0" smtClean="0"/>
              <a:t> </a:t>
            </a:r>
            <a:r>
              <a:rPr lang="en-US" altLang="zh-CN" dirty="0" smtClean="0"/>
              <a:t>in</a:t>
            </a:r>
            <a:r>
              <a:rPr lang="zh-CN" altLang="en-US" dirty="0" smtClean="0"/>
              <a:t> </a:t>
            </a:r>
            <a:r>
              <a:rPr lang="en-US" altLang="zh-CN" dirty="0" smtClean="0"/>
              <a:t>capacity</a:t>
            </a:r>
            <a:r>
              <a:rPr lang="zh-CN" altLang="en-US" dirty="0" smtClean="0"/>
              <a:t> </a:t>
            </a:r>
            <a:r>
              <a:rPr lang="en-US" altLang="zh-CN" dirty="0" smtClean="0"/>
              <a:t>in</a:t>
            </a:r>
            <a:r>
              <a:rPr lang="zh-CN" altLang="en-US" dirty="0" smtClean="0"/>
              <a:t> </a:t>
            </a:r>
            <a:r>
              <a:rPr lang="en-US" altLang="zh-CN" dirty="0" smtClean="0"/>
              <a:t>2014,</a:t>
            </a:r>
            <a:r>
              <a:rPr lang="zh-CN" altLang="en-US" dirty="0" smtClean="0"/>
              <a:t> </a:t>
            </a:r>
            <a:r>
              <a:rPr lang="en-US" altLang="zh-CN" dirty="0" smtClean="0"/>
              <a:t>including</a:t>
            </a:r>
            <a:r>
              <a:rPr lang="zh-CN" altLang="en-US" dirty="0" smtClean="0"/>
              <a:t> </a:t>
            </a:r>
            <a:r>
              <a:rPr lang="en-US" altLang="zh-CN" dirty="0" smtClean="0"/>
              <a:t>Texas</a:t>
            </a:r>
            <a:r>
              <a:rPr lang="zh-CN" altLang="en-US" dirty="0" smtClean="0"/>
              <a:t> </a:t>
            </a:r>
            <a:r>
              <a:rPr lang="en-US" altLang="zh-CN" dirty="0" smtClean="0"/>
              <a:t>(1.8</a:t>
            </a:r>
            <a:r>
              <a:rPr lang="zh-CN" altLang="en-US" dirty="0" smtClean="0"/>
              <a:t> </a:t>
            </a:r>
            <a:r>
              <a:rPr lang="en-US" altLang="zh-CN" dirty="0" smtClean="0"/>
              <a:t>GW).</a:t>
            </a:r>
            <a:endParaRPr lang="en-US" altLang="zh-CN" dirty="0"/>
          </a:p>
        </p:txBody>
      </p:sp>
    </p:spTree>
    <p:extLst>
      <p:ext uri="{BB962C8B-B14F-4D97-AF65-F5344CB8AC3E}">
        <p14:creationId xmlns:p14="http://schemas.microsoft.com/office/powerpoint/2010/main" val="3520394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Industry Development</a:t>
            </a:r>
            <a:endParaRPr kumimoji="1" lang="zh-CN" altLang="en-US" dirty="0"/>
          </a:p>
        </p:txBody>
      </p:sp>
      <p:sp>
        <p:nvSpPr>
          <p:cNvPr id="3" name="内容占位符 2"/>
          <p:cNvSpPr>
            <a:spLocks noGrp="1"/>
          </p:cNvSpPr>
          <p:nvPr>
            <p:ph idx="1"/>
          </p:nvPr>
        </p:nvSpPr>
        <p:spPr/>
        <p:txBody>
          <a:bodyPr>
            <a:normAutofit/>
          </a:bodyPr>
          <a:lstStyle/>
          <a:p>
            <a:pPr fontAlgn="ctr"/>
            <a:r>
              <a:rPr lang="en-US" altLang="zh-CN" dirty="0" smtClean="0"/>
              <a:t>China</a:t>
            </a:r>
            <a:r>
              <a:rPr lang="zh-CN" altLang="en-US" dirty="0" smtClean="0"/>
              <a:t> </a:t>
            </a:r>
            <a:r>
              <a:rPr lang="en-US" altLang="zh-CN" dirty="0" smtClean="0"/>
              <a:t>continued</a:t>
            </a:r>
            <a:r>
              <a:rPr lang="zh-CN" altLang="en-US" dirty="0" smtClean="0"/>
              <a:t> </a:t>
            </a:r>
            <a:r>
              <a:rPr lang="en-US" altLang="zh-CN" dirty="0" smtClean="0"/>
              <a:t>to</a:t>
            </a:r>
            <a:r>
              <a:rPr lang="zh-CN" altLang="en-US" dirty="0" smtClean="0"/>
              <a:t> </a:t>
            </a:r>
            <a:r>
              <a:rPr lang="en-US" altLang="zh-CN" dirty="0" smtClean="0"/>
              <a:t>lead</a:t>
            </a:r>
            <a:r>
              <a:rPr lang="zh-CN" altLang="en-US" dirty="0" smtClean="0"/>
              <a:t> </a:t>
            </a:r>
            <a:r>
              <a:rPr lang="en-US" altLang="zh-CN" dirty="0" smtClean="0"/>
              <a:t>the</a:t>
            </a:r>
            <a:r>
              <a:rPr lang="zh-CN" altLang="en-US" dirty="0" smtClean="0"/>
              <a:t> </a:t>
            </a:r>
            <a:r>
              <a:rPr lang="en-US" altLang="zh-CN" dirty="0" smtClean="0"/>
              <a:t>world</a:t>
            </a:r>
            <a:r>
              <a:rPr lang="zh-CN" altLang="en-US" dirty="0" smtClean="0"/>
              <a:t> </a:t>
            </a:r>
            <a:r>
              <a:rPr lang="en-US" altLang="zh-CN" dirty="0" smtClean="0"/>
              <a:t>in</a:t>
            </a:r>
            <a:r>
              <a:rPr lang="zh-CN" altLang="en-US" dirty="0" smtClean="0"/>
              <a:t> </a:t>
            </a:r>
            <a:r>
              <a:rPr lang="en-US" altLang="zh-CN" dirty="0" smtClean="0"/>
              <a:t>cumulative</a:t>
            </a:r>
            <a:r>
              <a:rPr lang="zh-CN" altLang="en-US" dirty="0" smtClean="0"/>
              <a:t> </a:t>
            </a:r>
            <a:r>
              <a:rPr lang="en-US" altLang="zh-CN" dirty="0"/>
              <a:t>installed wind capacity with over 114 GW. </a:t>
            </a:r>
            <a:endParaRPr lang="en-US" altLang="zh-CN" dirty="0" smtClean="0"/>
          </a:p>
          <a:p>
            <a:pPr marL="0" indent="0" fontAlgn="ctr">
              <a:buNone/>
            </a:pPr>
            <a:endParaRPr lang="en-US" altLang="zh-CN" dirty="0" smtClean="0"/>
          </a:p>
          <a:p>
            <a:pPr fontAlgn="ctr"/>
            <a:r>
              <a:rPr lang="en-US" altLang="zh-CN" dirty="0" smtClean="0"/>
              <a:t>Global </a:t>
            </a:r>
            <a:r>
              <a:rPr lang="en-US" altLang="zh-CN" dirty="0"/>
              <a:t>cumulative installed offshore wind capacity reached nearly 8.8 GW in 2014, largely driven by projects in Europe. A total of 21 U.S. offshore wind projects, comprising more than 15.6 GW, are at various stages of development.</a:t>
            </a:r>
          </a:p>
          <a:p>
            <a:pPr fontAlgn="ctr"/>
            <a:endParaRPr lang="en-US" altLang="zh-CN" dirty="0"/>
          </a:p>
        </p:txBody>
      </p:sp>
    </p:spTree>
    <p:extLst>
      <p:ext uri="{BB962C8B-B14F-4D97-AF65-F5344CB8AC3E}">
        <p14:creationId xmlns:p14="http://schemas.microsoft.com/office/powerpoint/2010/main" val="2940181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41400" y="0"/>
            <a:ext cx="10107784" cy="6858000"/>
          </a:xfrm>
          <a:prstGeom prst="rect">
            <a:avLst/>
          </a:prstGeom>
        </p:spPr>
      </p:pic>
    </p:spTree>
    <p:extLst>
      <p:ext uri="{BB962C8B-B14F-4D97-AF65-F5344CB8AC3E}">
        <p14:creationId xmlns:p14="http://schemas.microsoft.com/office/powerpoint/2010/main" val="2703153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en-US" altLang="zh-CN" dirty="0" smtClean="0"/>
              <a:t>Green Tech/ Clean Tech is</a:t>
            </a:r>
            <a:r>
              <a:rPr kumimoji="1" lang="is-IS" altLang="zh-CN" dirty="0" smtClean="0"/>
              <a:t>….</a:t>
            </a:r>
            <a:endParaRPr kumimoji="1" lang="zh-CN" altLang="en-US" dirty="0"/>
          </a:p>
        </p:txBody>
      </p:sp>
      <p:sp>
        <p:nvSpPr>
          <p:cNvPr id="4" name="内容占位符 3"/>
          <p:cNvSpPr>
            <a:spLocks noGrp="1"/>
          </p:cNvSpPr>
          <p:nvPr>
            <p:ph idx="1"/>
          </p:nvPr>
        </p:nvSpPr>
        <p:spPr/>
        <p:txBody>
          <a:bodyPr/>
          <a:lstStyle/>
          <a:p>
            <a:pPr marL="0" indent="0">
              <a:lnSpc>
                <a:spcPct val="100000"/>
              </a:lnSpc>
              <a:buNone/>
              <a:tabLst>
                <a:tab pos="896938" algn="l"/>
              </a:tabLst>
            </a:pPr>
            <a:r>
              <a:rPr kumimoji="1" lang="en-US" altLang="zh-CN" dirty="0" smtClean="0"/>
              <a:t>According</a:t>
            </a:r>
            <a:r>
              <a:rPr kumimoji="1" lang="zh-CN" altLang="en-US" dirty="0" smtClean="0"/>
              <a:t> </a:t>
            </a:r>
            <a:r>
              <a:rPr kumimoji="1" lang="en-US" altLang="zh-CN" dirty="0" smtClean="0"/>
              <a:t>to</a:t>
            </a:r>
            <a:r>
              <a:rPr kumimoji="1" lang="zh-CN" altLang="en-US" dirty="0" smtClean="0"/>
              <a:t> </a:t>
            </a:r>
            <a:r>
              <a:rPr kumimoji="1" lang="en-US" altLang="zh-CN" dirty="0" smtClean="0"/>
              <a:t>Leonard</a:t>
            </a:r>
            <a:r>
              <a:rPr kumimoji="1" lang="zh-CN" altLang="en-US" dirty="0" smtClean="0"/>
              <a:t> </a:t>
            </a:r>
            <a:r>
              <a:rPr kumimoji="1" lang="en-US" altLang="zh-CN" dirty="0" smtClean="0"/>
              <a:t>Anderson’s</a:t>
            </a:r>
            <a:r>
              <a:rPr kumimoji="1" lang="zh-CN" altLang="en-US" dirty="0" smtClean="0"/>
              <a:t> </a:t>
            </a:r>
            <a:r>
              <a:rPr kumimoji="1" lang="en-US" altLang="zh-CN" i="1" dirty="0" smtClean="0"/>
              <a:t>For</a:t>
            </a:r>
            <a:r>
              <a:rPr kumimoji="1" lang="zh-CN" altLang="en-US" i="1" dirty="0" smtClean="0"/>
              <a:t> </a:t>
            </a:r>
            <a:r>
              <a:rPr kumimoji="1" lang="en-US" altLang="zh-CN" i="1" dirty="0" smtClean="0"/>
              <a:t>investors,</a:t>
            </a:r>
            <a:r>
              <a:rPr kumimoji="1" lang="zh-CN" altLang="en-US" i="1" dirty="0" smtClean="0"/>
              <a:t> </a:t>
            </a:r>
            <a:r>
              <a:rPr kumimoji="1" lang="en-US" altLang="zh-CN" i="1" dirty="0" smtClean="0"/>
              <a:t>a</a:t>
            </a:r>
            <a:r>
              <a:rPr kumimoji="1" lang="zh-CN" altLang="en-US" i="1" dirty="0" smtClean="0"/>
              <a:t> </a:t>
            </a:r>
            <a:r>
              <a:rPr kumimoji="1" lang="en-US" altLang="zh-CN" i="1" dirty="0" smtClean="0"/>
              <a:t>heads-up</a:t>
            </a:r>
            <a:r>
              <a:rPr kumimoji="1" lang="zh-CN" altLang="en-US" i="1" dirty="0" smtClean="0"/>
              <a:t> </a:t>
            </a:r>
            <a:r>
              <a:rPr kumimoji="1" lang="en-US" altLang="zh-CN" i="1" dirty="0" smtClean="0"/>
              <a:t>on</a:t>
            </a:r>
            <a:r>
              <a:rPr kumimoji="1" lang="zh-CN" altLang="en-US" i="1" dirty="0" smtClean="0"/>
              <a:t> </a:t>
            </a:r>
            <a:r>
              <a:rPr kumimoji="1" lang="en-US" altLang="zh-CN" i="1" dirty="0" smtClean="0"/>
              <a:t>clean</a:t>
            </a:r>
            <a:r>
              <a:rPr kumimoji="1" lang="zh-CN" altLang="en-US" i="1" dirty="0" smtClean="0"/>
              <a:t> </a:t>
            </a:r>
            <a:r>
              <a:rPr kumimoji="1" lang="en-US" altLang="zh-CN" i="1" dirty="0" smtClean="0"/>
              <a:t>tech,</a:t>
            </a:r>
            <a:r>
              <a:rPr kumimoji="1" lang="zh-CN" altLang="en-US" i="1" dirty="0" smtClean="0"/>
              <a:t> </a:t>
            </a:r>
            <a:r>
              <a:rPr kumimoji="1" lang="en-US" altLang="zh-CN" dirty="0" smtClean="0"/>
              <a:t>green</a:t>
            </a:r>
            <a:r>
              <a:rPr kumimoji="1" lang="zh-CN" altLang="en-US" dirty="0" smtClean="0"/>
              <a:t> </a:t>
            </a:r>
            <a:r>
              <a:rPr kumimoji="1" lang="en-US" altLang="zh-CN" dirty="0" smtClean="0"/>
              <a:t>tech/</a:t>
            </a:r>
            <a:r>
              <a:rPr kumimoji="1" lang="zh-CN" altLang="en-US" dirty="0" smtClean="0"/>
              <a:t> </a:t>
            </a:r>
            <a:r>
              <a:rPr kumimoji="1" lang="en-US" altLang="zh-CN" dirty="0" smtClean="0"/>
              <a:t>clean</a:t>
            </a:r>
            <a:r>
              <a:rPr kumimoji="1" lang="zh-CN" altLang="en-US" dirty="0" smtClean="0"/>
              <a:t> </a:t>
            </a:r>
            <a:r>
              <a:rPr kumimoji="1" lang="en-US" altLang="zh-CN" dirty="0" smtClean="0"/>
              <a:t>tech</a:t>
            </a:r>
            <a:r>
              <a:rPr kumimoji="1" lang="zh-CN" altLang="en-US" dirty="0" smtClean="0"/>
              <a:t> </a:t>
            </a:r>
            <a:r>
              <a:rPr kumimoji="1" lang="en-US" altLang="zh-CN" dirty="0" smtClean="0"/>
              <a:t>is:</a:t>
            </a:r>
          </a:p>
          <a:p>
            <a:pPr>
              <a:lnSpc>
                <a:spcPct val="100000"/>
              </a:lnSpc>
              <a:tabLst>
                <a:tab pos="896938" algn="l"/>
              </a:tabLst>
            </a:pPr>
            <a:r>
              <a:rPr kumimoji="1" lang="en-US" altLang="zh-CN" dirty="0" smtClean="0"/>
              <a:t>Any </a:t>
            </a:r>
            <a:r>
              <a:rPr kumimoji="1" lang="en-US" altLang="zh-CN" dirty="0"/>
              <a:t>product, service, or process that delivers value using limited or zero non-renewable resources and/or creates significantly less waste than conventional offerings</a:t>
            </a:r>
            <a:endParaRPr kumimoji="1" lang="zh-CN" altLang="en-US" dirty="0"/>
          </a:p>
        </p:txBody>
      </p:sp>
    </p:spTree>
    <p:extLst>
      <p:ext uri="{BB962C8B-B14F-4D97-AF65-F5344CB8AC3E}">
        <p14:creationId xmlns:p14="http://schemas.microsoft.com/office/powerpoint/2010/main" val="33110957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Industry Performance</a:t>
            </a:r>
            <a:endParaRPr kumimoji="1" lang="zh-CN" altLang="en-US" dirty="0"/>
          </a:p>
        </p:txBody>
      </p:sp>
      <p:sp>
        <p:nvSpPr>
          <p:cNvPr id="5" name="内容占位符 4"/>
          <p:cNvSpPr>
            <a:spLocks noGrp="1"/>
          </p:cNvSpPr>
          <p:nvPr>
            <p:ph idx="1"/>
          </p:nvPr>
        </p:nvSpPr>
        <p:spPr/>
        <p:txBody>
          <a:bodyPr/>
          <a:lstStyle/>
          <a:p>
            <a:r>
              <a:rPr lang="en-US" altLang="zh-CN" dirty="0" smtClean="0"/>
              <a:t>$7.0 </a:t>
            </a:r>
            <a:r>
              <a:rPr lang="en-US" altLang="zh-CN" dirty="0"/>
              <a:t>billion in revenues in </a:t>
            </a:r>
            <a:r>
              <a:rPr lang="en-US" altLang="zh-CN" dirty="0" smtClean="0"/>
              <a:t>2015</a:t>
            </a:r>
            <a:r>
              <a:rPr lang="en-US" altLang="zh-CN" baseline="30000" dirty="0" smtClean="0"/>
              <a:t>*</a:t>
            </a:r>
            <a:endParaRPr lang="en-US" altLang="zh-CN" baseline="30000" dirty="0"/>
          </a:p>
          <a:p>
            <a:pPr lvl="1"/>
            <a:r>
              <a:rPr lang="en-US" altLang="zh-CN" dirty="0" smtClean="0"/>
              <a:t>Annual</a:t>
            </a:r>
            <a:r>
              <a:rPr lang="zh-CN" altLang="en-US" dirty="0" smtClean="0"/>
              <a:t> </a:t>
            </a:r>
            <a:r>
              <a:rPr lang="en-US" altLang="zh-CN" dirty="0" smtClean="0"/>
              <a:t>Growth</a:t>
            </a:r>
            <a:r>
              <a:rPr lang="zh-CN" altLang="en-US" dirty="0" smtClean="0"/>
              <a:t> </a:t>
            </a:r>
            <a:r>
              <a:rPr lang="en-US" altLang="zh-CN" dirty="0" smtClean="0"/>
              <a:t>of</a:t>
            </a:r>
            <a:r>
              <a:rPr lang="zh-CN" altLang="en-US" dirty="0" smtClean="0"/>
              <a:t> </a:t>
            </a:r>
            <a:r>
              <a:rPr lang="zh-CN" altLang="zh-CN" dirty="0" smtClean="0"/>
              <a:t>1</a:t>
            </a:r>
            <a:r>
              <a:rPr lang="en-US" altLang="zh-CN" dirty="0" smtClean="0"/>
              <a:t>3.9% </a:t>
            </a:r>
            <a:r>
              <a:rPr lang="en-US" altLang="zh-CN" dirty="0"/>
              <a:t>annually since </a:t>
            </a:r>
            <a:r>
              <a:rPr lang="en-US" altLang="zh-CN" dirty="0" smtClean="0"/>
              <a:t>2010</a:t>
            </a:r>
          </a:p>
          <a:p>
            <a:pPr marL="0" indent="0">
              <a:buNone/>
            </a:pPr>
            <a:endParaRPr kumimoji="1" lang="zh-CN" altLang="en-US" dirty="0"/>
          </a:p>
        </p:txBody>
      </p:sp>
      <p:pic>
        <p:nvPicPr>
          <p:cNvPr id="6" name="图片 5"/>
          <p:cNvPicPr>
            <a:picLocks noChangeAspect="1"/>
          </p:cNvPicPr>
          <p:nvPr/>
        </p:nvPicPr>
        <p:blipFill>
          <a:blip r:embed="rId2"/>
          <a:stretch>
            <a:fillRect/>
          </a:stretch>
        </p:blipFill>
        <p:spPr>
          <a:xfrm>
            <a:off x="913875" y="3125400"/>
            <a:ext cx="9385300" cy="2527300"/>
          </a:xfrm>
          <a:prstGeom prst="rect">
            <a:avLst/>
          </a:prstGeom>
        </p:spPr>
      </p:pic>
      <p:sp>
        <p:nvSpPr>
          <p:cNvPr id="7" name="文本框 6"/>
          <p:cNvSpPr txBox="1"/>
          <p:nvPr/>
        </p:nvSpPr>
        <p:spPr>
          <a:xfrm>
            <a:off x="9990255" y="6046913"/>
            <a:ext cx="2201745" cy="369332"/>
          </a:xfrm>
          <a:prstGeom prst="rect">
            <a:avLst/>
          </a:prstGeom>
          <a:noFill/>
        </p:spPr>
        <p:txBody>
          <a:bodyPr wrap="none" rtlCol="0">
            <a:spAutoFit/>
          </a:bodyPr>
          <a:lstStyle/>
          <a:p>
            <a:r>
              <a:rPr kumimoji="1" lang="en-US" altLang="zh-CN" dirty="0" smtClean="0"/>
              <a:t>Source:</a:t>
            </a:r>
            <a:r>
              <a:rPr kumimoji="1" lang="zh-CN" altLang="en-US" dirty="0" smtClean="0"/>
              <a:t>  </a:t>
            </a:r>
            <a:r>
              <a:rPr kumimoji="1" lang="en-US" altLang="zh-CN" dirty="0" smtClean="0"/>
              <a:t>IBIS</a:t>
            </a:r>
            <a:r>
              <a:rPr kumimoji="1" lang="zh-CN" altLang="en-US" dirty="0" smtClean="0"/>
              <a:t> </a:t>
            </a:r>
            <a:r>
              <a:rPr kumimoji="1" lang="en-US" altLang="zh-CN" dirty="0" smtClean="0"/>
              <a:t>World</a:t>
            </a:r>
            <a:endParaRPr kumimoji="1" lang="zh-CN" altLang="en-US" dirty="0"/>
          </a:p>
        </p:txBody>
      </p:sp>
    </p:spTree>
    <p:extLst>
      <p:ext uri="{BB962C8B-B14F-4D97-AF65-F5344CB8AC3E}">
        <p14:creationId xmlns:p14="http://schemas.microsoft.com/office/powerpoint/2010/main" val="3049989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Industry Performance</a:t>
            </a:r>
            <a:endParaRPr kumimoji="1" lang="zh-CN" altLang="en-US" dirty="0"/>
          </a:p>
        </p:txBody>
      </p:sp>
      <p:sp>
        <p:nvSpPr>
          <p:cNvPr id="5" name="内容占位符 4"/>
          <p:cNvSpPr>
            <a:spLocks noGrp="1"/>
          </p:cNvSpPr>
          <p:nvPr>
            <p:ph sz="half" idx="1"/>
          </p:nvPr>
        </p:nvSpPr>
        <p:spPr>
          <a:xfrm>
            <a:off x="934825" y="2847249"/>
            <a:ext cx="5181600" cy="4351338"/>
          </a:xfrm>
        </p:spPr>
        <p:txBody>
          <a:bodyPr/>
          <a:lstStyle/>
          <a:p>
            <a:pPr marL="342900" lvl="1" indent="-342900">
              <a:spcBef>
                <a:spcPts val="1000"/>
              </a:spcBef>
            </a:pPr>
            <a:r>
              <a:rPr lang="en-US" altLang="zh-CN" dirty="0"/>
              <a:t>Recession and competition from other alternative energy sources</a:t>
            </a:r>
          </a:p>
          <a:p>
            <a:pPr marL="0" indent="0">
              <a:buNone/>
            </a:pPr>
            <a:endParaRPr kumimoji="1" lang="zh-CN" altLang="en-US" dirty="0"/>
          </a:p>
        </p:txBody>
      </p:sp>
      <p:pic>
        <p:nvPicPr>
          <p:cNvPr id="8" name="内容占位符 7"/>
          <p:cNvPicPr>
            <a:picLocks noGrp="1" noChangeAspect="1"/>
          </p:cNvPicPr>
          <p:nvPr>
            <p:ph sz="half" idx="2"/>
          </p:nvPr>
        </p:nvPicPr>
        <p:blipFill>
          <a:blip r:embed="rId2"/>
          <a:srcRect l="-10639" r="-10639"/>
          <a:stretch>
            <a:fillRect/>
          </a:stretch>
        </p:blipFill>
        <p:spPr/>
      </p:pic>
      <p:sp>
        <p:nvSpPr>
          <p:cNvPr id="7" name="文本框 6"/>
          <p:cNvSpPr txBox="1"/>
          <p:nvPr/>
        </p:nvSpPr>
        <p:spPr>
          <a:xfrm>
            <a:off x="9990255" y="6046913"/>
            <a:ext cx="2201745" cy="369332"/>
          </a:xfrm>
          <a:prstGeom prst="rect">
            <a:avLst/>
          </a:prstGeom>
          <a:noFill/>
        </p:spPr>
        <p:txBody>
          <a:bodyPr wrap="none" rtlCol="0">
            <a:spAutoFit/>
          </a:bodyPr>
          <a:lstStyle/>
          <a:p>
            <a:r>
              <a:rPr kumimoji="1" lang="en-US" altLang="zh-CN" dirty="0" smtClean="0"/>
              <a:t>Source:</a:t>
            </a:r>
            <a:r>
              <a:rPr kumimoji="1" lang="zh-CN" altLang="en-US" dirty="0" smtClean="0"/>
              <a:t>  </a:t>
            </a:r>
            <a:r>
              <a:rPr kumimoji="1" lang="en-US" altLang="zh-CN" dirty="0" smtClean="0"/>
              <a:t>IBIS</a:t>
            </a:r>
            <a:r>
              <a:rPr kumimoji="1" lang="zh-CN" altLang="en-US" dirty="0" smtClean="0"/>
              <a:t> </a:t>
            </a:r>
            <a:r>
              <a:rPr kumimoji="1" lang="en-US" altLang="zh-CN" dirty="0" smtClean="0"/>
              <a:t>World</a:t>
            </a:r>
            <a:endParaRPr kumimoji="1" lang="zh-CN" altLang="en-US" dirty="0"/>
          </a:p>
        </p:txBody>
      </p:sp>
    </p:spTree>
    <p:extLst>
      <p:ext uri="{BB962C8B-B14F-4D97-AF65-F5344CB8AC3E}">
        <p14:creationId xmlns:p14="http://schemas.microsoft.com/office/powerpoint/2010/main" val="9725308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US Wind Power Sales Price</a:t>
            </a:r>
            <a:endParaRPr kumimoji="1" lang="zh-CN" altLang="en-US" dirty="0"/>
          </a:p>
        </p:txBody>
      </p:sp>
      <p:sp>
        <p:nvSpPr>
          <p:cNvPr id="3" name="内容占位符 2"/>
          <p:cNvSpPr>
            <a:spLocks noGrp="1"/>
          </p:cNvSpPr>
          <p:nvPr>
            <p:ph sz="half" idx="1"/>
          </p:nvPr>
        </p:nvSpPr>
        <p:spPr/>
        <p:txBody>
          <a:bodyPr/>
          <a:lstStyle/>
          <a:p>
            <a:r>
              <a:rPr lang="en-US" altLang="zh-CN" dirty="0"/>
              <a:t>Price </a:t>
            </a:r>
            <a:r>
              <a:rPr lang="en-US" altLang="zh-CN" dirty="0" smtClean="0"/>
              <a:t>started </a:t>
            </a:r>
            <a:r>
              <a:rPr lang="en-US" altLang="zh-CN" dirty="0"/>
              <a:t>rising after 2005 as the resulting supply-demand imbalance in wind turbines, along with the rising cost of materials and weakness in the US dollar, has put upward pressure on wind turbine costs, and ultimately, wind power prices. </a:t>
            </a:r>
          </a:p>
          <a:p>
            <a:endParaRPr kumimoji="1" lang="zh-CN" altLang="en-US" dirty="0"/>
          </a:p>
        </p:txBody>
      </p:sp>
      <p:pic>
        <p:nvPicPr>
          <p:cNvPr id="5" name="内容占位符 4" descr="PPABubbleGraphic_2012DOEReport.png"/>
          <p:cNvPicPr>
            <a:picLocks noGrp="1" noChangeAspect="1"/>
          </p:cNvPicPr>
          <p:nvPr>
            <p:ph sz="half" idx="2"/>
          </p:nvPr>
        </p:nvPicPr>
        <p:blipFill>
          <a:blip r:embed="rId2">
            <a:extLst>
              <a:ext uri="{28A0092B-C50C-407E-A947-70E740481C1C}">
                <a14:useLocalDpi xmlns:a14="http://schemas.microsoft.com/office/drawing/2010/main" val="0"/>
              </a:ext>
            </a:extLst>
          </a:blip>
          <a:srcRect t="-34788" b="-34788"/>
          <a:stretch>
            <a:fillRect/>
          </a:stretch>
        </p:blipFill>
        <p:spPr>
          <a:xfrm>
            <a:off x="6172200" y="607452"/>
            <a:ext cx="5181600" cy="6250547"/>
          </a:xfrm>
        </p:spPr>
      </p:pic>
    </p:spTree>
    <p:extLst>
      <p:ext uri="{BB962C8B-B14F-4D97-AF65-F5344CB8AC3E}">
        <p14:creationId xmlns:p14="http://schemas.microsoft.com/office/powerpoint/2010/main" val="34696669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762000" y="0"/>
            <a:ext cx="10645629" cy="6858000"/>
          </a:xfrm>
          <a:prstGeom prst="rect">
            <a:avLst/>
          </a:prstGeom>
        </p:spPr>
      </p:pic>
    </p:spTree>
    <p:extLst>
      <p:ext uri="{BB962C8B-B14F-4D97-AF65-F5344CB8AC3E}">
        <p14:creationId xmlns:p14="http://schemas.microsoft.com/office/powerpoint/2010/main" val="11469862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内容占位符 11"/>
          <p:cNvPicPr>
            <a:picLocks noGrp="1" noChangeAspect="1"/>
          </p:cNvPicPr>
          <p:nvPr>
            <p:ph idx="1"/>
          </p:nvPr>
        </p:nvPicPr>
        <p:blipFill>
          <a:blip r:embed="rId2"/>
          <a:srcRect t="-41199" b="-41199"/>
          <a:stretch>
            <a:fillRect/>
          </a:stretch>
        </p:blipFill>
        <p:spPr>
          <a:xfrm>
            <a:off x="494553" y="0"/>
            <a:ext cx="4241800" cy="1755250"/>
          </a:xfrm>
        </p:spPr>
      </p:pic>
      <p:sp>
        <p:nvSpPr>
          <p:cNvPr id="5" name="矩形 4"/>
          <p:cNvSpPr/>
          <p:nvPr/>
        </p:nvSpPr>
        <p:spPr>
          <a:xfrm>
            <a:off x="6003667" y="3244334"/>
            <a:ext cx="184666" cy="369332"/>
          </a:xfrm>
          <a:prstGeom prst="rect">
            <a:avLst/>
          </a:prstGeom>
        </p:spPr>
        <p:txBody>
          <a:bodyPr wrap="none">
            <a:spAutoFit/>
          </a:bodyPr>
          <a:lstStyle/>
          <a:p>
            <a:r>
              <a:rPr lang="zh-CN" altLang="en-US" dirty="0"/>
              <a:t>￼</a:t>
            </a:r>
          </a:p>
        </p:txBody>
      </p:sp>
      <p:sp>
        <p:nvSpPr>
          <p:cNvPr id="7" name="矩形 6"/>
          <p:cNvSpPr/>
          <p:nvPr/>
        </p:nvSpPr>
        <p:spPr>
          <a:xfrm>
            <a:off x="5935364" y="3244334"/>
            <a:ext cx="184666" cy="369332"/>
          </a:xfrm>
          <a:prstGeom prst="rect">
            <a:avLst/>
          </a:prstGeom>
        </p:spPr>
        <p:txBody>
          <a:bodyPr wrap="none">
            <a:spAutoFit/>
          </a:bodyPr>
          <a:lstStyle/>
          <a:p>
            <a:endParaRPr lang="zh-CN" altLang="en-US" dirty="0"/>
          </a:p>
        </p:txBody>
      </p:sp>
      <p:sp>
        <p:nvSpPr>
          <p:cNvPr id="13" name="文本框 12"/>
          <p:cNvSpPr txBox="1"/>
          <p:nvPr/>
        </p:nvSpPr>
        <p:spPr>
          <a:xfrm>
            <a:off x="881529" y="1778000"/>
            <a:ext cx="10055412" cy="2585323"/>
          </a:xfrm>
          <a:prstGeom prst="rect">
            <a:avLst/>
          </a:prstGeom>
          <a:noFill/>
        </p:spPr>
        <p:txBody>
          <a:bodyPr wrap="square" rtlCol="0">
            <a:spAutoFit/>
          </a:bodyPr>
          <a:lstStyle/>
          <a:p>
            <a:pPr>
              <a:tabLst>
                <a:tab pos="4751388" algn="l"/>
              </a:tabLst>
            </a:pPr>
            <a:r>
              <a:rPr lang="en-US" altLang="zh-CN" sz="2400" dirty="0"/>
              <a:t>GE Renewable Energy is one of the </a:t>
            </a:r>
            <a:r>
              <a:rPr lang="en-US" altLang="zh-CN" sz="2400" dirty="0" smtClean="0"/>
              <a:t>world‘s </a:t>
            </a:r>
            <a:r>
              <a:rPr lang="en-US" altLang="zh-CN" sz="2400" dirty="0"/>
              <a:t>leading wind turbine suppliers, with over 30,000 across the globe.  </a:t>
            </a:r>
            <a:r>
              <a:rPr lang="en-US" altLang="zh-CN" sz="2400" dirty="0" smtClean="0"/>
              <a:t>Their</a:t>
            </a:r>
            <a:r>
              <a:rPr lang="zh-CN" altLang="en-US" sz="2400" dirty="0" smtClean="0"/>
              <a:t> </a:t>
            </a:r>
            <a:r>
              <a:rPr lang="en-US" altLang="zh-CN" sz="2400" dirty="0" smtClean="0"/>
              <a:t>portfolio </a:t>
            </a:r>
            <a:r>
              <a:rPr lang="en-US" altLang="zh-CN" sz="2400" dirty="0"/>
              <a:t>includes a suite of onshore and offshore turbines, flexible support services ranging from development assistance to operations and maintenance, and cutting edge technology to upgrade </a:t>
            </a:r>
            <a:r>
              <a:rPr lang="en-US" altLang="zh-CN" sz="2400" dirty="0" smtClean="0"/>
              <a:t>customers’</a:t>
            </a:r>
            <a:r>
              <a:rPr lang="zh-CN" altLang="en-US" sz="2400" dirty="0" smtClean="0"/>
              <a:t> </a:t>
            </a:r>
            <a:r>
              <a:rPr lang="en-US" altLang="zh-CN" sz="2400" dirty="0" smtClean="0"/>
              <a:t>fleet</a:t>
            </a:r>
            <a:r>
              <a:rPr lang="en-US" altLang="zh-CN" sz="2400" dirty="0"/>
              <a:t>. </a:t>
            </a:r>
          </a:p>
          <a:p>
            <a:endParaRPr lang="en-US" altLang="zh-CN" dirty="0"/>
          </a:p>
        </p:txBody>
      </p:sp>
      <p:sp>
        <p:nvSpPr>
          <p:cNvPr id="14" name="文本框 13"/>
          <p:cNvSpPr txBox="1"/>
          <p:nvPr/>
        </p:nvSpPr>
        <p:spPr>
          <a:xfrm>
            <a:off x="8128000" y="6051176"/>
            <a:ext cx="3585882" cy="369332"/>
          </a:xfrm>
          <a:prstGeom prst="rect">
            <a:avLst/>
          </a:prstGeom>
          <a:noFill/>
        </p:spPr>
        <p:txBody>
          <a:bodyPr wrap="square" rtlCol="0">
            <a:spAutoFit/>
          </a:bodyPr>
          <a:lstStyle/>
          <a:p>
            <a:r>
              <a:rPr kumimoji="1" lang="en-US" altLang="zh-CN" dirty="0" smtClean="0"/>
              <a:t>Source:</a:t>
            </a:r>
            <a:r>
              <a:rPr kumimoji="1" lang="zh-CN" altLang="en-US" dirty="0" smtClean="0"/>
              <a:t> </a:t>
            </a:r>
            <a:r>
              <a:rPr kumimoji="1" lang="en-US" altLang="zh-CN" dirty="0" smtClean="0"/>
              <a:t>GE</a:t>
            </a:r>
            <a:r>
              <a:rPr kumimoji="1" lang="zh-CN" altLang="en-US" dirty="0" smtClean="0"/>
              <a:t> </a:t>
            </a:r>
            <a:r>
              <a:rPr kumimoji="1" lang="en-US" altLang="zh-CN" dirty="0" smtClean="0"/>
              <a:t>Renewable</a:t>
            </a:r>
            <a:r>
              <a:rPr kumimoji="1" lang="zh-CN" altLang="en-US" dirty="0" smtClean="0"/>
              <a:t> </a:t>
            </a:r>
            <a:r>
              <a:rPr kumimoji="1" lang="en-US" altLang="zh-CN" dirty="0" smtClean="0"/>
              <a:t>Energy</a:t>
            </a:r>
            <a:endParaRPr kumimoji="1" lang="zh-CN" altLang="en-US" dirty="0"/>
          </a:p>
        </p:txBody>
      </p:sp>
    </p:spTree>
    <p:extLst>
      <p:ext uri="{BB962C8B-B14F-4D97-AF65-F5344CB8AC3E}">
        <p14:creationId xmlns:p14="http://schemas.microsoft.com/office/powerpoint/2010/main" val="1857403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270000" y="0"/>
            <a:ext cx="9638270" cy="6858000"/>
          </a:xfrm>
          <a:prstGeom prst="rect">
            <a:avLst/>
          </a:prstGeom>
        </p:spPr>
      </p:pic>
    </p:spTree>
    <p:extLst>
      <p:ext uri="{BB962C8B-B14F-4D97-AF65-F5344CB8AC3E}">
        <p14:creationId xmlns:p14="http://schemas.microsoft.com/office/powerpoint/2010/main" val="21770123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66800" y="0"/>
            <a:ext cx="10051143" cy="6858000"/>
          </a:xfrm>
          <a:prstGeom prst="rect">
            <a:avLst/>
          </a:prstGeom>
        </p:spPr>
      </p:pic>
    </p:spTree>
    <p:extLst>
      <p:ext uri="{BB962C8B-B14F-4D97-AF65-F5344CB8AC3E}">
        <p14:creationId xmlns:p14="http://schemas.microsoft.com/office/powerpoint/2010/main" val="15425073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769155"/>
            <a:ext cx="10515600" cy="1325563"/>
          </a:xfrm>
        </p:spPr>
        <p:txBody>
          <a:bodyPr/>
          <a:lstStyle/>
          <a:p>
            <a:r>
              <a:rPr kumimoji="1" lang="en-US" altLang="zh-CN" dirty="0" smtClean="0"/>
              <a:t>Limited</a:t>
            </a:r>
            <a:r>
              <a:rPr kumimoji="1" lang="zh-CN" altLang="en-US" dirty="0" smtClean="0"/>
              <a:t> </a:t>
            </a:r>
            <a:r>
              <a:rPr kumimoji="1" lang="en-US" altLang="zh-CN" dirty="0" smtClean="0"/>
              <a:t>Partnership</a:t>
            </a:r>
            <a:endParaRPr kumimoji="1" lang="zh-CN" altLang="en-US" dirty="0"/>
          </a:p>
        </p:txBody>
      </p:sp>
    </p:spTree>
    <p:extLst>
      <p:ext uri="{BB962C8B-B14F-4D97-AF65-F5344CB8AC3E}">
        <p14:creationId xmlns:p14="http://schemas.microsoft.com/office/powerpoint/2010/main" val="3620711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en-US" altLang="zh-CN" dirty="0" smtClean="0"/>
              <a:t>Limited</a:t>
            </a:r>
            <a:r>
              <a:rPr kumimoji="1" lang="zh-CN" altLang="en-US" dirty="0" smtClean="0"/>
              <a:t> </a:t>
            </a:r>
            <a:r>
              <a:rPr kumimoji="1" lang="en-US" altLang="zh-CN" dirty="0" smtClean="0"/>
              <a:t>Partnership</a:t>
            </a:r>
            <a:endParaRPr kumimoji="1" lang="zh-CN" altLang="en-US" dirty="0"/>
          </a:p>
        </p:txBody>
      </p:sp>
      <p:sp>
        <p:nvSpPr>
          <p:cNvPr id="4" name="内容占位符 3"/>
          <p:cNvSpPr>
            <a:spLocks noGrp="1"/>
          </p:cNvSpPr>
          <p:nvPr>
            <p:ph idx="1"/>
          </p:nvPr>
        </p:nvSpPr>
        <p:spPr/>
        <p:txBody>
          <a:bodyPr/>
          <a:lstStyle/>
          <a:p>
            <a:r>
              <a:rPr lang="en-US" altLang="zh-CN" dirty="0"/>
              <a:t>A </a:t>
            </a:r>
            <a:r>
              <a:rPr lang="en-US" altLang="zh-CN" b="1" dirty="0"/>
              <a:t>limited partnership</a:t>
            </a:r>
            <a:r>
              <a:rPr lang="en-US" altLang="zh-CN" dirty="0"/>
              <a:t> (</a:t>
            </a:r>
            <a:r>
              <a:rPr lang="en-US" altLang="zh-CN" b="1" dirty="0"/>
              <a:t>LP</a:t>
            </a:r>
            <a:r>
              <a:rPr lang="en-US" altLang="zh-CN" dirty="0"/>
              <a:t>) is a form of </a:t>
            </a:r>
            <a:r>
              <a:rPr lang="en-US" altLang="zh-CN" b="1" dirty="0"/>
              <a:t>partnership</a:t>
            </a:r>
            <a:r>
              <a:rPr lang="en-US" altLang="zh-CN" dirty="0"/>
              <a:t> similar to a general </a:t>
            </a:r>
            <a:r>
              <a:rPr lang="en-US" altLang="zh-CN" b="1" dirty="0"/>
              <a:t>partnership</a:t>
            </a:r>
            <a:r>
              <a:rPr lang="en-US" altLang="zh-CN" dirty="0"/>
              <a:t>, except that where a general </a:t>
            </a:r>
            <a:r>
              <a:rPr lang="en-US" altLang="zh-CN" b="1" dirty="0"/>
              <a:t>partnership</a:t>
            </a:r>
            <a:r>
              <a:rPr lang="en-US" altLang="zh-CN" dirty="0"/>
              <a:t> must have at least two general partners (GPs), a </a:t>
            </a:r>
            <a:r>
              <a:rPr lang="en-US" altLang="zh-CN" b="1" dirty="0"/>
              <a:t>limited partnership</a:t>
            </a:r>
            <a:r>
              <a:rPr lang="en-US" altLang="zh-CN" dirty="0"/>
              <a:t> must have at least one GP and at least one </a:t>
            </a:r>
            <a:r>
              <a:rPr lang="en-US" altLang="zh-CN" b="1" dirty="0"/>
              <a:t>limited</a:t>
            </a:r>
            <a:r>
              <a:rPr lang="en-US" altLang="zh-CN" dirty="0"/>
              <a:t> </a:t>
            </a:r>
            <a:r>
              <a:rPr lang="en-US" altLang="zh-CN" dirty="0" smtClean="0"/>
              <a:t>partner.</a:t>
            </a:r>
          </a:p>
          <a:p>
            <a:pPr lvl="1"/>
            <a:endParaRPr kumimoji="1" lang="zh-CN" altLang="en-US" dirty="0"/>
          </a:p>
        </p:txBody>
      </p:sp>
    </p:spTree>
    <p:extLst>
      <p:ext uri="{BB962C8B-B14F-4D97-AF65-F5344CB8AC3E}">
        <p14:creationId xmlns:p14="http://schemas.microsoft.com/office/powerpoint/2010/main" val="39498961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en-US" altLang="zh-CN" dirty="0" smtClean="0"/>
              <a:t>Limited</a:t>
            </a:r>
            <a:r>
              <a:rPr kumimoji="1" lang="zh-CN" altLang="en-US" dirty="0" smtClean="0"/>
              <a:t> </a:t>
            </a:r>
            <a:r>
              <a:rPr kumimoji="1" lang="en-US" altLang="zh-CN" dirty="0" smtClean="0"/>
              <a:t>Partnership</a:t>
            </a:r>
            <a:endParaRPr kumimoji="1" lang="zh-CN" altLang="en-US" dirty="0"/>
          </a:p>
        </p:txBody>
      </p:sp>
      <p:sp>
        <p:nvSpPr>
          <p:cNvPr id="4" name="内容占位符 3"/>
          <p:cNvSpPr>
            <a:spLocks noGrp="1"/>
          </p:cNvSpPr>
          <p:nvPr>
            <p:ph idx="1"/>
          </p:nvPr>
        </p:nvSpPr>
        <p:spPr>
          <a:xfrm>
            <a:off x="838200" y="1825625"/>
            <a:ext cx="10515600" cy="1639615"/>
          </a:xfrm>
        </p:spPr>
        <p:txBody>
          <a:bodyPr/>
          <a:lstStyle/>
          <a:p>
            <a:r>
              <a:rPr lang="en-US" altLang="zh-CN" dirty="0" smtClean="0"/>
              <a:t>The </a:t>
            </a:r>
            <a:r>
              <a:rPr lang="en-US" altLang="zh-CN" dirty="0"/>
              <a:t>GPs are, in all major respects, in the same legal position as partners in a conventional firm.</a:t>
            </a:r>
          </a:p>
          <a:p>
            <a:pPr lvl="1"/>
            <a:r>
              <a:rPr kumimoji="1" lang="en-US" altLang="zh-CN" dirty="0"/>
              <a:t>E.g.</a:t>
            </a:r>
            <a:r>
              <a:rPr kumimoji="1" lang="zh-CN" altLang="en-US" dirty="0"/>
              <a:t> </a:t>
            </a:r>
            <a:r>
              <a:rPr lang="en-US" altLang="zh-CN" dirty="0"/>
              <a:t>have management control,</a:t>
            </a:r>
            <a:r>
              <a:rPr lang="zh-CN" altLang="en-US" dirty="0"/>
              <a:t> </a:t>
            </a:r>
            <a:r>
              <a:rPr lang="en-US" altLang="zh-CN" dirty="0"/>
              <a:t>and</a:t>
            </a:r>
            <a:r>
              <a:rPr lang="zh-CN" altLang="en-US" dirty="0"/>
              <a:t> </a:t>
            </a:r>
            <a:r>
              <a:rPr lang="en-US" altLang="zh-CN" dirty="0"/>
              <a:t>share the right to use partnership </a:t>
            </a:r>
            <a:r>
              <a:rPr lang="en-US" altLang="zh-CN" dirty="0" smtClean="0"/>
              <a:t>property</a:t>
            </a:r>
            <a:r>
              <a:rPr lang="zh-CN" altLang="zh-CN" dirty="0" smtClean="0"/>
              <a:t>.</a:t>
            </a:r>
            <a:endParaRPr lang="en-US" altLang="zh-CN" dirty="0"/>
          </a:p>
        </p:txBody>
      </p:sp>
      <p:sp>
        <p:nvSpPr>
          <p:cNvPr id="2" name="文本框 1"/>
          <p:cNvSpPr txBox="1"/>
          <p:nvPr/>
        </p:nvSpPr>
        <p:spPr>
          <a:xfrm>
            <a:off x="842018" y="3686132"/>
            <a:ext cx="9800532" cy="1631216"/>
          </a:xfrm>
          <a:prstGeom prst="rect">
            <a:avLst/>
          </a:prstGeom>
          <a:noFill/>
        </p:spPr>
        <p:txBody>
          <a:bodyPr wrap="square" rtlCol="0">
            <a:spAutoFit/>
          </a:bodyPr>
          <a:lstStyle/>
          <a:p>
            <a:pPr marL="261938" indent="-261938">
              <a:buFont typeface="Arial"/>
              <a:buChar char="•"/>
            </a:pPr>
            <a:r>
              <a:rPr lang="en-US" altLang="zh-CN" sz="2800" dirty="0" smtClean="0">
                <a:solidFill>
                  <a:srgbClr val="000000"/>
                </a:solidFill>
              </a:rPr>
              <a:t>Limited partners have limited liability.</a:t>
            </a:r>
          </a:p>
          <a:p>
            <a:pPr marL="717550" lvl="1" indent="-260350">
              <a:buFont typeface="Arial"/>
              <a:buChar char="•"/>
            </a:pPr>
            <a:r>
              <a:rPr lang="en-US" altLang="zh-CN" sz="2400" dirty="0" smtClean="0"/>
              <a:t>E.g.</a:t>
            </a:r>
            <a:r>
              <a:rPr lang="zh-CN" altLang="en-US" sz="2400" dirty="0" smtClean="0"/>
              <a:t> </a:t>
            </a:r>
            <a:r>
              <a:rPr lang="en-US" altLang="zh-CN" sz="2400" dirty="0" smtClean="0"/>
              <a:t>have no management authority, and (unless they obligate themselves by a separate contract such as a guaranty) are not liable for the debts of the partnership.</a:t>
            </a:r>
            <a:endParaRPr kumimoji="1" lang="zh-CN" altLang="en-US" sz="2400" dirty="0">
              <a:solidFill>
                <a:srgbClr val="000000"/>
              </a:solidFill>
            </a:endParaRPr>
          </a:p>
        </p:txBody>
      </p:sp>
    </p:spTree>
    <p:extLst>
      <p:ext uri="{BB962C8B-B14F-4D97-AF65-F5344CB8AC3E}">
        <p14:creationId xmlns:p14="http://schemas.microsoft.com/office/powerpoint/2010/main" val="851471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Key Industry Sectors</a:t>
            </a:r>
            <a:endParaRPr kumimoji="1" lang="zh-CN" altLang="en-US" dirty="0"/>
          </a:p>
        </p:txBody>
      </p:sp>
      <p:sp>
        <p:nvSpPr>
          <p:cNvPr id="3" name="内容占位符 2"/>
          <p:cNvSpPr>
            <a:spLocks noGrp="1"/>
          </p:cNvSpPr>
          <p:nvPr>
            <p:ph idx="1"/>
          </p:nvPr>
        </p:nvSpPr>
        <p:spPr/>
        <p:txBody>
          <a:bodyPr/>
          <a:lstStyle/>
          <a:p>
            <a:r>
              <a:rPr kumimoji="1" lang="en-US" altLang="zh-CN" dirty="0" smtClean="0"/>
              <a:t>Solar</a:t>
            </a:r>
            <a:r>
              <a:rPr kumimoji="1" lang="zh-CN" altLang="en-US" dirty="0" smtClean="0"/>
              <a:t> </a:t>
            </a:r>
            <a:r>
              <a:rPr kumimoji="1" lang="en-US" altLang="zh-CN" dirty="0" smtClean="0"/>
              <a:t>Power</a:t>
            </a:r>
          </a:p>
          <a:p>
            <a:r>
              <a:rPr kumimoji="1" lang="en-US" altLang="zh-CN" dirty="0" smtClean="0"/>
              <a:t>Wind</a:t>
            </a:r>
            <a:r>
              <a:rPr kumimoji="1" lang="zh-CN" altLang="en-US" dirty="0"/>
              <a:t> </a:t>
            </a:r>
            <a:r>
              <a:rPr kumimoji="1" lang="en-US" altLang="zh-CN" dirty="0" smtClean="0"/>
              <a:t>Power</a:t>
            </a:r>
          </a:p>
          <a:p>
            <a:r>
              <a:rPr kumimoji="1" lang="en-US" altLang="zh-CN" dirty="0" smtClean="0"/>
              <a:t>Biofuels</a:t>
            </a:r>
          </a:p>
          <a:p>
            <a:r>
              <a:rPr kumimoji="1" lang="en-US" altLang="zh-CN" dirty="0" smtClean="0"/>
              <a:t>Green</a:t>
            </a:r>
            <a:r>
              <a:rPr kumimoji="1" lang="zh-CN" altLang="en-US" dirty="0" smtClean="0"/>
              <a:t> </a:t>
            </a:r>
            <a:r>
              <a:rPr kumimoji="1" lang="en-US" altLang="zh-CN" dirty="0" smtClean="0"/>
              <a:t>Buildings</a:t>
            </a:r>
          </a:p>
          <a:p>
            <a:r>
              <a:rPr kumimoji="1" lang="en-US" altLang="zh-CN" dirty="0" smtClean="0"/>
              <a:t>Hydro</a:t>
            </a:r>
            <a:r>
              <a:rPr kumimoji="1" lang="zh-CN" altLang="en-US" dirty="0" smtClean="0"/>
              <a:t> </a:t>
            </a:r>
            <a:r>
              <a:rPr kumimoji="1" lang="en-US" altLang="zh-CN" dirty="0" smtClean="0"/>
              <a:t>Power</a:t>
            </a:r>
          </a:p>
          <a:p>
            <a:r>
              <a:rPr kumimoji="1" lang="en-US" altLang="zh-CN" dirty="0" smtClean="0"/>
              <a:t>Geothermal</a:t>
            </a:r>
          </a:p>
          <a:p>
            <a:pPr marL="0" indent="0">
              <a:buNone/>
            </a:pPr>
            <a:r>
              <a:rPr kumimoji="1" lang="zh-CN" altLang="zh-CN" dirty="0" smtClean="0"/>
              <a:t>*</a:t>
            </a:r>
            <a:r>
              <a:rPr kumimoji="1" lang="zh-CN" altLang="en-US" dirty="0" smtClean="0"/>
              <a:t>* </a:t>
            </a:r>
            <a:r>
              <a:rPr kumimoji="1" lang="en-US" altLang="zh-CN" dirty="0" smtClean="0"/>
              <a:t>not</a:t>
            </a:r>
            <a:r>
              <a:rPr kumimoji="1" lang="zh-CN" altLang="en-US" dirty="0" smtClean="0"/>
              <a:t> </a:t>
            </a:r>
            <a:r>
              <a:rPr kumimoji="1" lang="en-US" altLang="zh-CN" dirty="0" smtClean="0"/>
              <a:t>considering</a:t>
            </a:r>
            <a:r>
              <a:rPr kumimoji="1" lang="zh-CN" altLang="en-US" dirty="0" smtClean="0"/>
              <a:t> </a:t>
            </a:r>
            <a:r>
              <a:rPr kumimoji="1" lang="en-US" altLang="zh-CN" dirty="0" smtClean="0"/>
              <a:t>nuclear</a:t>
            </a:r>
            <a:r>
              <a:rPr kumimoji="1" lang="zh-CN" altLang="en-US" dirty="0" smtClean="0"/>
              <a:t> </a:t>
            </a:r>
            <a:r>
              <a:rPr kumimoji="1" lang="en-US" altLang="zh-CN" dirty="0" smtClean="0"/>
              <a:t>power(not cost-effective)</a:t>
            </a:r>
            <a:r>
              <a:rPr kumimoji="1" lang="zh-CN" altLang="en-US" dirty="0" smtClean="0"/>
              <a:t> </a:t>
            </a:r>
            <a:r>
              <a:rPr kumimoji="1" lang="en-US" altLang="zh-CN" dirty="0" smtClean="0"/>
              <a:t>&amp;</a:t>
            </a:r>
            <a:r>
              <a:rPr kumimoji="1" lang="zh-CN" altLang="en-US" dirty="0" smtClean="0"/>
              <a:t> </a:t>
            </a:r>
            <a:r>
              <a:rPr kumimoji="1" lang="en-US" altLang="zh-CN" dirty="0" smtClean="0"/>
              <a:t>clean</a:t>
            </a:r>
            <a:r>
              <a:rPr kumimoji="1" lang="zh-CN" altLang="en-US" dirty="0" smtClean="0"/>
              <a:t> </a:t>
            </a:r>
            <a:r>
              <a:rPr kumimoji="1" lang="en-US" altLang="zh-CN" dirty="0" smtClean="0"/>
              <a:t>fuel(triggers</a:t>
            </a:r>
            <a:r>
              <a:rPr kumimoji="1" lang="zh-CN" altLang="en-US" dirty="0" smtClean="0"/>
              <a:t> </a:t>
            </a:r>
            <a:r>
              <a:rPr kumimoji="1" lang="en-US" altLang="zh-CN" dirty="0" smtClean="0"/>
              <a:t>lots</a:t>
            </a:r>
            <a:r>
              <a:rPr kumimoji="1" lang="zh-CN" altLang="en-US" dirty="0" smtClean="0"/>
              <a:t> </a:t>
            </a:r>
            <a:r>
              <a:rPr kumimoji="1" lang="en-US" altLang="zh-CN" dirty="0" smtClean="0"/>
              <a:t>of</a:t>
            </a:r>
            <a:r>
              <a:rPr kumimoji="1" lang="zh-CN" altLang="en-US" dirty="0" smtClean="0"/>
              <a:t> </a:t>
            </a:r>
            <a:r>
              <a:rPr kumimoji="1" lang="en-US" altLang="zh-CN" dirty="0" smtClean="0"/>
              <a:t>diseases</a:t>
            </a:r>
            <a:r>
              <a:rPr kumimoji="1" lang="zh-CN" altLang="en-US" dirty="0" smtClean="0"/>
              <a:t> </a:t>
            </a:r>
            <a:r>
              <a:rPr kumimoji="1" lang="en-US" altLang="zh-CN" dirty="0" smtClean="0"/>
              <a:t>and</a:t>
            </a:r>
            <a:r>
              <a:rPr kumimoji="1" lang="zh-CN" altLang="en-US" dirty="0" smtClean="0"/>
              <a:t> </a:t>
            </a:r>
            <a:r>
              <a:rPr kumimoji="1" lang="en-US" altLang="zh-CN" dirty="0" smtClean="0"/>
              <a:t>environment</a:t>
            </a:r>
            <a:r>
              <a:rPr kumimoji="1" lang="zh-CN" altLang="en-US" dirty="0" smtClean="0"/>
              <a:t> </a:t>
            </a:r>
            <a:r>
              <a:rPr kumimoji="1" lang="en-US" altLang="zh-CN" dirty="0" smtClean="0"/>
              <a:t>pollution).</a:t>
            </a:r>
          </a:p>
        </p:txBody>
      </p:sp>
    </p:spTree>
    <p:extLst>
      <p:ext uri="{BB962C8B-B14F-4D97-AF65-F5344CB8AC3E}">
        <p14:creationId xmlns:p14="http://schemas.microsoft.com/office/powerpoint/2010/main" val="35309521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246908" y="1498456"/>
            <a:ext cx="9042661" cy="2148752"/>
          </a:xfrm>
          <a:prstGeom prst="rect">
            <a:avLst/>
          </a:prstGeom>
        </p:spPr>
      </p:pic>
      <p:pic>
        <p:nvPicPr>
          <p:cNvPr id="5" name="图片 4"/>
          <p:cNvPicPr>
            <a:picLocks noChangeAspect="1"/>
          </p:cNvPicPr>
          <p:nvPr/>
        </p:nvPicPr>
        <p:blipFill>
          <a:blip r:embed="rId3"/>
          <a:stretch>
            <a:fillRect/>
          </a:stretch>
        </p:blipFill>
        <p:spPr>
          <a:xfrm>
            <a:off x="5601465" y="3813463"/>
            <a:ext cx="2690482" cy="1153064"/>
          </a:xfrm>
          <a:prstGeom prst="rect">
            <a:avLst/>
          </a:prstGeom>
        </p:spPr>
      </p:pic>
    </p:spTree>
    <p:extLst>
      <p:ext uri="{BB962C8B-B14F-4D97-AF65-F5344CB8AC3E}">
        <p14:creationId xmlns:p14="http://schemas.microsoft.com/office/powerpoint/2010/main" val="1663519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2002632"/>
            <a:ext cx="10515600" cy="2852737"/>
          </a:xfrm>
        </p:spPr>
        <p:txBody>
          <a:bodyPr/>
          <a:lstStyle/>
          <a:p>
            <a:pPr algn="ctr"/>
            <a:r>
              <a:rPr lang="en-US" altLang="zh-CN" b="1" dirty="0" smtClean="0">
                <a:latin typeface="Times New Roman" panose="02020603050405020304" pitchFamily="18" charset="0"/>
                <a:cs typeface="Times New Roman" panose="02020603050405020304" pitchFamily="18" charset="0"/>
              </a:rPr>
              <a:t>Stock Performance</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5577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858000" y="415636"/>
            <a:ext cx="1631373" cy="41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2"/>
          <a:stretch>
            <a:fillRect/>
          </a:stretch>
        </p:blipFill>
        <p:spPr>
          <a:xfrm>
            <a:off x="1110214" y="0"/>
            <a:ext cx="9971572" cy="6858000"/>
          </a:xfrm>
          <a:prstGeom prst="rect">
            <a:avLst/>
          </a:prstGeom>
        </p:spPr>
      </p:pic>
    </p:spTree>
    <p:extLst>
      <p:ext uri="{BB962C8B-B14F-4D97-AF65-F5344CB8AC3E}">
        <p14:creationId xmlns:p14="http://schemas.microsoft.com/office/powerpoint/2010/main" val="16624509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95400" y="296551"/>
            <a:ext cx="9580418" cy="769441"/>
          </a:xfrm>
          <a:prstGeom prst="rect">
            <a:avLst/>
          </a:prstGeom>
          <a:noFill/>
        </p:spPr>
        <p:txBody>
          <a:bodyPr wrap="square" rtlCol="0" anchor="ctr">
            <a:spAutoFit/>
          </a:bodyPr>
          <a:lstStyle/>
          <a:p>
            <a:pPr algn="ctr"/>
            <a:r>
              <a:rPr lang="en-US" altLang="zh-CN" sz="4400" b="1" dirty="0" smtClean="0">
                <a:latin typeface="Times New Roman" panose="02020603050405020304" pitchFamily="18" charset="0"/>
                <a:cs typeface="Times New Roman" panose="02020603050405020304" pitchFamily="18" charset="0"/>
              </a:rPr>
              <a:t>5 Day Stock Performance</a:t>
            </a:r>
            <a:endParaRPr lang="zh-CN" altLang="en-US" sz="4400" b="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1490020" y="1065992"/>
            <a:ext cx="9211961" cy="5792008"/>
          </a:xfrm>
          <a:prstGeom prst="rect">
            <a:avLst/>
          </a:prstGeom>
        </p:spPr>
      </p:pic>
    </p:spTree>
    <p:extLst>
      <p:ext uri="{BB962C8B-B14F-4D97-AF65-F5344CB8AC3E}">
        <p14:creationId xmlns:p14="http://schemas.microsoft.com/office/powerpoint/2010/main" val="27753768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94164" y="3226"/>
            <a:ext cx="8603673" cy="769441"/>
          </a:xfrm>
          <a:prstGeom prst="rect">
            <a:avLst/>
          </a:prstGeom>
          <a:noFill/>
        </p:spPr>
        <p:txBody>
          <a:bodyPr wrap="square" rtlCol="0" anchor="ctr">
            <a:spAutoFit/>
          </a:bodyPr>
          <a:lstStyle/>
          <a:p>
            <a:pPr algn="ctr"/>
            <a:r>
              <a:rPr lang="en-US" altLang="zh-CN" sz="4400" b="1" dirty="0" smtClean="0">
                <a:latin typeface="Times New Roman" panose="02020603050405020304" pitchFamily="18" charset="0"/>
                <a:cs typeface="Times New Roman" panose="02020603050405020304" pitchFamily="18" charset="0"/>
              </a:rPr>
              <a:t>1 Year Stock Performance</a:t>
            </a:r>
            <a:endParaRPr lang="zh-CN" altLang="en-US" sz="4400" b="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1528125" y="948632"/>
            <a:ext cx="9135750" cy="5792008"/>
          </a:xfrm>
          <a:prstGeom prst="rect">
            <a:avLst/>
          </a:prstGeom>
        </p:spPr>
      </p:pic>
    </p:spTree>
    <p:extLst>
      <p:ext uri="{BB962C8B-B14F-4D97-AF65-F5344CB8AC3E}">
        <p14:creationId xmlns:p14="http://schemas.microsoft.com/office/powerpoint/2010/main" val="8532044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884517" y="197169"/>
            <a:ext cx="6464527" cy="769441"/>
          </a:xfrm>
          <a:prstGeom prst="rect">
            <a:avLst/>
          </a:prstGeom>
          <a:noFill/>
        </p:spPr>
        <p:txBody>
          <a:bodyPr wrap="none" rtlCol="0" anchor="ctr">
            <a:spAutoFit/>
          </a:bodyPr>
          <a:lstStyle/>
          <a:p>
            <a:pPr algn="ctr"/>
            <a:r>
              <a:rPr lang="en-US" altLang="zh-CN" sz="4400" b="1" dirty="0" smtClean="0">
                <a:latin typeface="Times New Roman" panose="02020603050405020304" pitchFamily="18" charset="0"/>
                <a:cs typeface="Times New Roman" panose="02020603050405020304" pitchFamily="18" charset="0"/>
              </a:rPr>
              <a:t>5 Year Stock Performance</a:t>
            </a:r>
            <a:endParaRPr lang="zh-CN" altLang="en-US" sz="4400" b="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1596538" y="966610"/>
            <a:ext cx="9040487" cy="5734850"/>
          </a:xfrm>
          <a:prstGeom prst="rect">
            <a:avLst/>
          </a:prstGeom>
        </p:spPr>
      </p:pic>
    </p:spTree>
    <p:extLst>
      <p:ext uri="{BB962C8B-B14F-4D97-AF65-F5344CB8AC3E}">
        <p14:creationId xmlns:p14="http://schemas.microsoft.com/office/powerpoint/2010/main" val="13776370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33416" y="0"/>
            <a:ext cx="6042039" cy="769441"/>
          </a:xfrm>
          <a:prstGeom prst="rect">
            <a:avLst/>
          </a:prstGeom>
          <a:noFill/>
        </p:spPr>
        <p:txBody>
          <a:bodyPr wrap="none" rtlCol="0">
            <a:spAutoFit/>
          </a:bodyPr>
          <a:lstStyle/>
          <a:p>
            <a:pPr algn="ctr"/>
            <a:r>
              <a:rPr lang="en-US" altLang="zh-CN" sz="4400" b="1" dirty="0" smtClean="0">
                <a:latin typeface="Times New Roman" panose="02020603050405020304" pitchFamily="18" charset="0"/>
                <a:cs typeface="Times New Roman" panose="02020603050405020304" pitchFamily="18" charset="0"/>
              </a:rPr>
              <a:t>Max Stock Performance</a:t>
            </a:r>
            <a:endParaRPr lang="zh-CN" altLang="en-US" sz="4400" b="1"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2"/>
          <a:stretch>
            <a:fillRect/>
          </a:stretch>
        </p:blipFill>
        <p:spPr>
          <a:xfrm>
            <a:off x="1566231" y="1019639"/>
            <a:ext cx="9059539" cy="5753903"/>
          </a:xfrm>
          <a:prstGeom prst="rect">
            <a:avLst/>
          </a:prstGeom>
        </p:spPr>
      </p:pic>
    </p:spTree>
    <p:extLst>
      <p:ext uri="{BB962C8B-B14F-4D97-AF65-F5344CB8AC3E}">
        <p14:creationId xmlns:p14="http://schemas.microsoft.com/office/powerpoint/2010/main" val="33441854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58982" y="0"/>
            <a:ext cx="10515600" cy="1325563"/>
          </a:xfrm>
        </p:spPr>
        <p:txBody>
          <a:bodyPr/>
          <a:lstStyle/>
          <a:p>
            <a:pPr algn="ctr"/>
            <a:r>
              <a:rPr lang="en-US" altLang="zh-CN" b="1" dirty="0" smtClean="0">
                <a:latin typeface="Times New Roman" panose="02020603050405020304" pitchFamily="18" charset="0"/>
                <a:cs typeface="Times New Roman" panose="02020603050405020304" pitchFamily="18" charset="0"/>
              </a:rPr>
              <a:t>Key Data Trend</a:t>
            </a:r>
            <a:endParaRPr lang="zh-CN" altLang="en-US" b="1"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858982" y="1716101"/>
            <a:ext cx="10515600" cy="4654646"/>
          </a:xfrm>
          <a:prstGeom prst="rect">
            <a:avLst/>
          </a:prstGeom>
        </p:spPr>
      </p:pic>
    </p:spTree>
    <p:extLst>
      <p:ext uri="{BB962C8B-B14F-4D97-AF65-F5344CB8AC3E}">
        <p14:creationId xmlns:p14="http://schemas.microsoft.com/office/powerpoint/2010/main" val="2637062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3980" y="1854545"/>
            <a:ext cx="11877620" cy="4691728"/>
          </a:xfrm>
          <a:prstGeom prst="rect">
            <a:avLst/>
          </a:prstGeom>
        </p:spPr>
      </p:pic>
      <p:sp>
        <p:nvSpPr>
          <p:cNvPr id="3" name="文本框 2"/>
          <p:cNvSpPr txBox="1"/>
          <p:nvPr/>
        </p:nvSpPr>
        <p:spPr>
          <a:xfrm>
            <a:off x="3772571" y="623454"/>
            <a:ext cx="4640438" cy="769441"/>
          </a:xfrm>
          <a:prstGeom prst="rect">
            <a:avLst/>
          </a:prstGeom>
          <a:noFill/>
        </p:spPr>
        <p:txBody>
          <a:bodyPr wrap="none" rtlCol="0">
            <a:spAutoFit/>
          </a:bodyPr>
          <a:lstStyle/>
          <a:p>
            <a:pPr algn="ctr"/>
            <a:r>
              <a:rPr lang="en-US" altLang="zh-CN" sz="4400" b="1" dirty="0" smtClean="0">
                <a:latin typeface="Times New Roman" panose="02020603050405020304" pitchFamily="18" charset="0"/>
                <a:cs typeface="Times New Roman" panose="02020603050405020304" pitchFamily="18" charset="0"/>
              </a:rPr>
              <a:t>Financial Forecast</a:t>
            </a:r>
            <a:endParaRPr lang="zh-CN"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43259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98361" y="3044280"/>
            <a:ext cx="4995278" cy="769441"/>
          </a:xfrm>
          <a:prstGeom prst="rect">
            <a:avLst/>
          </a:prstGeom>
          <a:noFill/>
        </p:spPr>
        <p:txBody>
          <a:bodyPr wrap="none" rtlCol="0">
            <a:spAutoFit/>
          </a:bodyPr>
          <a:lstStyle/>
          <a:p>
            <a:pPr algn="ctr"/>
            <a:r>
              <a:rPr lang="en-US" altLang="zh-CN" sz="4400" b="1" dirty="0" smtClean="0">
                <a:latin typeface="Times New Roman" panose="02020603050405020304" pitchFamily="18" charset="0"/>
                <a:cs typeface="Times New Roman" panose="02020603050405020304" pitchFamily="18" charset="0"/>
              </a:rPr>
              <a:t>Company Overview</a:t>
            </a:r>
            <a:endParaRPr lang="zh-CN"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843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41575" y="5100493"/>
            <a:ext cx="10515600" cy="1325563"/>
          </a:xfrm>
        </p:spPr>
        <p:txBody>
          <a:bodyPr/>
          <a:lstStyle/>
          <a:p>
            <a:r>
              <a:rPr kumimoji="1" lang="en-US" altLang="zh-CN" b="1" dirty="0" smtClean="0"/>
              <a:t>Revolution</a:t>
            </a:r>
            <a:r>
              <a:rPr kumimoji="1" lang="zh-CN" altLang="en-US" b="1" dirty="0" smtClean="0"/>
              <a:t> </a:t>
            </a:r>
            <a:r>
              <a:rPr kumimoji="1" lang="en-US" altLang="zh-CN" b="1" dirty="0" smtClean="0"/>
              <a:t>of</a:t>
            </a:r>
            <a:r>
              <a:rPr kumimoji="1" lang="zh-CN" altLang="en-US" b="1" dirty="0" smtClean="0"/>
              <a:t> </a:t>
            </a:r>
            <a:r>
              <a:rPr kumimoji="1" lang="en-US" altLang="zh-CN" b="1" dirty="0" smtClean="0"/>
              <a:t>Green</a:t>
            </a:r>
            <a:r>
              <a:rPr kumimoji="1" lang="zh-CN" altLang="en-US" b="1" dirty="0" smtClean="0"/>
              <a:t> </a:t>
            </a:r>
            <a:r>
              <a:rPr kumimoji="1" lang="en-US" altLang="zh-CN" b="1" dirty="0" smtClean="0"/>
              <a:t>Tech</a:t>
            </a:r>
            <a:r>
              <a:rPr kumimoji="1" lang="zh-CN" altLang="en-US" b="1" dirty="0" smtClean="0"/>
              <a:t> </a:t>
            </a:r>
            <a:endParaRPr kumimoji="1" lang="zh-CN" altLang="en-US" b="1" dirty="0"/>
          </a:p>
        </p:txBody>
      </p:sp>
    </p:spTree>
    <p:extLst>
      <p:ext uri="{BB962C8B-B14F-4D97-AF65-F5344CB8AC3E}">
        <p14:creationId xmlns:p14="http://schemas.microsoft.com/office/powerpoint/2010/main" val="42413949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10515600" cy="1174173"/>
          </a:xfrm>
        </p:spPr>
        <p:txBody>
          <a:bodyPr anchor="ctr">
            <a:normAutofit/>
          </a:bodyPr>
          <a:lstStyle/>
          <a:p>
            <a:pPr algn="ctr"/>
            <a:r>
              <a:rPr lang="en-US" altLang="zh-CN" sz="4400" b="1" dirty="0" smtClean="0">
                <a:latin typeface="Times New Roman" panose="02020603050405020304" pitchFamily="18" charset="0"/>
                <a:cs typeface="Times New Roman" panose="02020603050405020304" pitchFamily="18" charset="0"/>
              </a:rPr>
              <a:t>Company Profile</a:t>
            </a:r>
            <a:endParaRPr lang="zh-CN" altLang="en-US" sz="4400" b="1" dirty="0">
              <a:latin typeface="Times New Roman" panose="02020603050405020304" pitchFamily="18" charset="0"/>
              <a:cs typeface="Times New Roman" panose="02020603050405020304" pitchFamily="18" charset="0"/>
            </a:endParaRPr>
          </a:p>
        </p:txBody>
      </p:sp>
      <p:sp>
        <p:nvSpPr>
          <p:cNvPr id="4" name="图片占位符 3"/>
          <p:cNvSpPr>
            <a:spLocks noGrp="1"/>
          </p:cNvSpPr>
          <p:nvPr>
            <p:ph type="pic" idx="1"/>
          </p:nvPr>
        </p:nvSpPr>
        <p:spPr>
          <a:xfrm>
            <a:off x="7045036" y="1631373"/>
            <a:ext cx="4310352" cy="4229677"/>
          </a:xfrm>
        </p:spPr>
      </p:sp>
      <p:sp>
        <p:nvSpPr>
          <p:cNvPr id="3" name="内容占位符 2"/>
          <p:cNvSpPr>
            <a:spLocks noGrp="1"/>
          </p:cNvSpPr>
          <p:nvPr>
            <p:ph type="body" sz="half" idx="2"/>
          </p:nvPr>
        </p:nvSpPr>
        <p:spPr>
          <a:xfrm>
            <a:off x="839788" y="1631373"/>
            <a:ext cx="6205248" cy="4237615"/>
          </a:xfrm>
        </p:spPr>
        <p:txBody>
          <a:bodyPr/>
          <a:lstStyle/>
          <a:p>
            <a:pPr marL="285750" indent="-285750">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rPr>
              <a:t>Founded in 2001 in Ontario, </a:t>
            </a:r>
            <a:r>
              <a:rPr lang="en-US" altLang="zh-CN" sz="2800" dirty="0" smtClean="0">
                <a:latin typeface="Times New Roman" panose="02020603050405020304" pitchFamily="18" charset="0"/>
                <a:cs typeface="Times New Roman" panose="02020603050405020304" pitchFamily="18" charset="0"/>
              </a:rPr>
              <a:t>Canada</a:t>
            </a:r>
          </a:p>
          <a:p>
            <a:pPr marL="285750" indent="-285750">
              <a:buFont typeface="Arial" panose="020B0604020202020204" pitchFamily="34" charset="0"/>
              <a:buChar char="•"/>
            </a:pPr>
            <a:r>
              <a:rPr lang="en-US" altLang="zh-CN" sz="2800" dirty="0" smtClean="0">
                <a:latin typeface="Times New Roman" panose="02020603050405020304" pitchFamily="18" charset="0"/>
                <a:cs typeface="Times New Roman" panose="02020603050405020304" pitchFamily="18" charset="0"/>
              </a:rPr>
              <a:t>Over 8,600 employees</a:t>
            </a:r>
          </a:p>
          <a:p>
            <a:pPr marL="285750" indent="-285750">
              <a:buFont typeface="Arial" panose="020B0604020202020204" pitchFamily="34" charset="0"/>
              <a:buChar char="•"/>
            </a:pPr>
            <a:r>
              <a:rPr lang="en-US" altLang="zh-CN" sz="2800" dirty="0" smtClean="0">
                <a:latin typeface="Times New Roman" panose="02020603050405020304" pitchFamily="18" charset="0"/>
                <a:cs typeface="Times New Roman" panose="02020603050405020304" pitchFamily="18" charset="0"/>
              </a:rPr>
              <a:t>Listed in NASDAQ(CSIQ) in 2006</a:t>
            </a:r>
          </a:p>
          <a:p>
            <a:pPr marL="285750" indent="-285750">
              <a:buFont typeface="Arial" panose="020B0604020202020204" pitchFamily="34" charset="0"/>
              <a:buChar char="•"/>
            </a:pPr>
            <a:r>
              <a:rPr lang="en-US" altLang="zh-CN" sz="2800" dirty="0" smtClean="0">
                <a:latin typeface="Times New Roman" panose="02020603050405020304" pitchFamily="18" charset="0"/>
                <a:cs typeface="Times New Roman" panose="02020603050405020304" pitchFamily="18" charset="0"/>
              </a:rPr>
              <a:t>Top 3 solar company by revenue and profits in 2014</a:t>
            </a:r>
          </a:p>
          <a:p>
            <a:pPr marL="285750" indent="-285750">
              <a:buFont typeface="Arial" panose="020B0604020202020204" pitchFamily="34" charset="0"/>
              <a:buChar char="•"/>
            </a:pPr>
            <a:r>
              <a:rPr lang="en-US" altLang="zh-CN" sz="2800" dirty="0" smtClean="0">
                <a:latin typeface="Times New Roman" panose="02020603050405020304" pitchFamily="18" charset="0"/>
                <a:cs typeface="Times New Roman" panose="02020603050405020304" pitchFamily="18" charset="0"/>
              </a:rPr>
              <a:t>9GW project pipeline, 10GW of solar modules shipped</a:t>
            </a:r>
          </a:p>
          <a:p>
            <a:pPr marL="0" indent="0">
              <a:buNone/>
            </a:pPr>
            <a:endParaRPr lang="zh-CN" altLang="en-US" dirty="0"/>
          </a:p>
        </p:txBody>
      </p:sp>
      <p:pic>
        <p:nvPicPr>
          <p:cNvPr id="5" name="图片 4"/>
          <p:cNvPicPr>
            <a:picLocks noChangeAspect="1"/>
          </p:cNvPicPr>
          <p:nvPr/>
        </p:nvPicPr>
        <p:blipFill>
          <a:blip r:embed="rId2"/>
          <a:stretch>
            <a:fillRect/>
          </a:stretch>
        </p:blipFill>
        <p:spPr>
          <a:xfrm>
            <a:off x="7045036" y="1631373"/>
            <a:ext cx="4310352" cy="5000691"/>
          </a:xfrm>
          <a:prstGeom prst="rect">
            <a:avLst/>
          </a:prstGeom>
        </p:spPr>
      </p:pic>
    </p:spTree>
    <p:extLst>
      <p:ext uri="{BB962C8B-B14F-4D97-AF65-F5344CB8AC3E}">
        <p14:creationId xmlns:p14="http://schemas.microsoft.com/office/powerpoint/2010/main" val="24234851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pPr algn="ctr"/>
            <a:r>
              <a:rPr lang="en-US" altLang="zh-CN" dirty="0" smtClean="0">
                <a:latin typeface="Times New Roman" panose="02020603050405020304" pitchFamily="18" charset="0"/>
                <a:cs typeface="Times New Roman" panose="02020603050405020304" pitchFamily="18" charset="0"/>
              </a:rPr>
              <a:t>Global Footprint</a:t>
            </a:r>
            <a:endParaRPr lang="zh-CN" altLang="en-US"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104932" y="1630043"/>
            <a:ext cx="8872814" cy="5058170"/>
          </a:xfrm>
          <a:prstGeom prst="rect">
            <a:avLst/>
          </a:prstGeom>
        </p:spPr>
      </p:pic>
      <p:pic>
        <p:nvPicPr>
          <p:cNvPr id="8" name="图片 7"/>
          <p:cNvPicPr>
            <a:picLocks noChangeAspect="1"/>
          </p:cNvPicPr>
          <p:nvPr/>
        </p:nvPicPr>
        <p:blipFill>
          <a:blip r:embed="rId3"/>
          <a:stretch>
            <a:fillRect/>
          </a:stretch>
        </p:blipFill>
        <p:spPr>
          <a:xfrm>
            <a:off x="8342536" y="2306782"/>
            <a:ext cx="3849464" cy="4381431"/>
          </a:xfrm>
          <a:prstGeom prst="rect">
            <a:avLst/>
          </a:prstGeom>
        </p:spPr>
      </p:pic>
    </p:spTree>
    <p:extLst>
      <p:ext uri="{BB962C8B-B14F-4D97-AF65-F5344CB8AC3E}">
        <p14:creationId xmlns:p14="http://schemas.microsoft.com/office/powerpoint/2010/main" val="20792765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Growth Perspective </a:t>
            </a:r>
            <a:endParaRPr lang="zh-CN" altLang="en-US" dirty="0"/>
          </a:p>
        </p:txBody>
      </p:sp>
      <p:pic>
        <p:nvPicPr>
          <p:cNvPr id="3" name="图片 2"/>
          <p:cNvPicPr>
            <a:picLocks noChangeAspect="1"/>
          </p:cNvPicPr>
          <p:nvPr/>
        </p:nvPicPr>
        <p:blipFill>
          <a:blip r:embed="rId2"/>
          <a:stretch>
            <a:fillRect/>
          </a:stretch>
        </p:blipFill>
        <p:spPr>
          <a:xfrm>
            <a:off x="1968544" y="1309255"/>
            <a:ext cx="8254913" cy="5444836"/>
          </a:xfrm>
          <a:prstGeom prst="rect">
            <a:avLst/>
          </a:prstGeom>
        </p:spPr>
      </p:pic>
    </p:spTree>
    <p:extLst>
      <p:ext uri="{BB962C8B-B14F-4D97-AF65-F5344CB8AC3E}">
        <p14:creationId xmlns:p14="http://schemas.microsoft.com/office/powerpoint/2010/main" val="1364492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Global Capacity Additions</a:t>
            </a:r>
            <a:endParaRPr lang="zh-CN" altLang="en-US" dirty="0"/>
          </a:p>
        </p:txBody>
      </p:sp>
      <p:pic>
        <p:nvPicPr>
          <p:cNvPr id="3" name="图片 2"/>
          <p:cNvPicPr>
            <a:picLocks noChangeAspect="1"/>
          </p:cNvPicPr>
          <p:nvPr/>
        </p:nvPicPr>
        <p:blipFill>
          <a:blip r:embed="rId2"/>
          <a:stretch>
            <a:fillRect/>
          </a:stretch>
        </p:blipFill>
        <p:spPr>
          <a:xfrm>
            <a:off x="838200" y="1800559"/>
            <a:ext cx="5089050" cy="5057441"/>
          </a:xfrm>
          <a:prstGeom prst="rect">
            <a:avLst/>
          </a:prstGeom>
        </p:spPr>
      </p:pic>
      <p:pic>
        <p:nvPicPr>
          <p:cNvPr id="4" name="图片 3"/>
          <p:cNvPicPr>
            <a:picLocks noChangeAspect="1"/>
          </p:cNvPicPr>
          <p:nvPr/>
        </p:nvPicPr>
        <p:blipFill>
          <a:blip r:embed="rId3"/>
          <a:stretch>
            <a:fillRect/>
          </a:stretch>
        </p:blipFill>
        <p:spPr>
          <a:xfrm>
            <a:off x="6353916" y="5669913"/>
            <a:ext cx="1790950" cy="838317"/>
          </a:xfrm>
          <a:prstGeom prst="rect">
            <a:avLst/>
          </a:prstGeom>
        </p:spPr>
      </p:pic>
    </p:spTree>
    <p:extLst>
      <p:ext uri="{BB962C8B-B14F-4D97-AF65-F5344CB8AC3E}">
        <p14:creationId xmlns:p14="http://schemas.microsoft.com/office/powerpoint/2010/main" val="3112829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1412589"/>
            <a:ext cx="6025246" cy="5445411"/>
          </a:xfrm>
          <a:prstGeom prst="rect">
            <a:avLst/>
          </a:prstGeom>
        </p:spPr>
      </p:pic>
      <p:pic>
        <p:nvPicPr>
          <p:cNvPr id="4" name="图片 3"/>
          <p:cNvPicPr>
            <a:picLocks noChangeAspect="1"/>
          </p:cNvPicPr>
          <p:nvPr/>
        </p:nvPicPr>
        <p:blipFill>
          <a:blip r:embed="rId3"/>
          <a:stretch>
            <a:fillRect/>
          </a:stretch>
        </p:blipFill>
        <p:spPr>
          <a:xfrm>
            <a:off x="1492987" y="15709"/>
            <a:ext cx="3039272" cy="1396880"/>
          </a:xfrm>
          <a:prstGeom prst="rect">
            <a:avLst/>
          </a:prstGeom>
        </p:spPr>
      </p:pic>
      <p:sp>
        <p:nvSpPr>
          <p:cNvPr id="5" name="矩形 4"/>
          <p:cNvSpPr/>
          <p:nvPr/>
        </p:nvSpPr>
        <p:spPr>
          <a:xfrm>
            <a:off x="1953491" y="1412589"/>
            <a:ext cx="1808018" cy="249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stretch>
            <a:fillRect/>
          </a:stretch>
        </p:blipFill>
        <p:spPr>
          <a:xfrm>
            <a:off x="6485751" y="95060"/>
            <a:ext cx="5706250" cy="6769527"/>
          </a:xfrm>
          <a:prstGeom prst="rect">
            <a:avLst/>
          </a:prstGeom>
        </p:spPr>
      </p:pic>
    </p:spTree>
    <p:extLst>
      <p:ext uri="{BB962C8B-B14F-4D97-AF65-F5344CB8AC3E}">
        <p14:creationId xmlns:p14="http://schemas.microsoft.com/office/powerpoint/2010/main" val="3718907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2716"/>
            <a:ext cx="10515600" cy="1325563"/>
          </a:xfrm>
        </p:spPr>
        <p:txBody>
          <a:bodyPr/>
          <a:lstStyle/>
          <a:p>
            <a:pPr algn="ctr"/>
            <a:r>
              <a:rPr lang="en-US" altLang="zh-CN" dirty="0" smtClean="0"/>
              <a:t>Business Model</a:t>
            </a:r>
            <a:endParaRPr lang="zh-CN" altLang="en-US" dirty="0"/>
          </a:p>
        </p:txBody>
      </p:sp>
      <p:pic>
        <p:nvPicPr>
          <p:cNvPr id="3" name="图片 2"/>
          <p:cNvPicPr>
            <a:picLocks noChangeAspect="1"/>
          </p:cNvPicPr>
          <p:nvPr/>
        </p:nvPicPr>
        <p:blipFill>
          <a:blip r:embed="rId2"/>
          <a:stretch>
            <a:fillRect/>
          </a:stretch>
        </p:blipFill>
        <p:spPr>
          <a:xfrm>
            <a:off x="969818" y="1091045"/>
            <a:ext cx="10252364" cy="5766955"/>
          </a:xfrm>
          <a:prstGeom prst="rect">
            <a:avLst/>
          </a:prstGeom>
        </p:spPr>
      </p:pic>
    </p:spTree>
    <p:extLst>
      <p:ext uri="{BB962C8B-B14F-4D97-AF65-F5344CB8AC3E}">
        <p14:creationId xmlns:p14="http://schemas.microsoft.com/office/powerpoint/2010/main" val="1214401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Product Overview</a:t>
            </a:r>
            <a:endParaRPr lang="zh-CN" altLang="en-US" dirty="0"/>
          </a:p>
        </p:txBody>
      </p:sp>
      <p:pic>
        <p:nvPicPr>
          <p:cNvPr id="3" name="图片 2"/>
          <p:cNvPicPr>
            <a:picLocks noChangeAspect="1"/>
          </p:cNvPicPr>
          <p:nvPr/>
        </p:nvPicPr>
        <p:blipFill>
          <a:blip r:embed="rId2"/>
          <a:stretch>
            <a:fillRect/>
          </a:stretch>
        </p:blipFill>
        <p:spPr>
          <a:xfrm>
            <a:off x="972626" y="1537855"/>
            <a:ext cx="10506943" cy="4955901"/>
          </a:xfrm>
          <a:prstGeom prst="rect">
            <a:avLst/>
          </a:prstGeom>
        </p:spPr>
      </p:pic>
    </p:spTree>
    <p:extLst>
      <p:ext uri="{BB962C8B-B14F-4D97-AF65-F5344CB8AC3E}">
        <p14:creationId xmlns:p14="http://schemas.microsoft.com/office/powerpoint/2010/main" val="35590191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dirty="0"/>
              <a:t>Product Overview</a:t>
            </a:r>
            <a:endParaRPr lang="zh-CN" altLang="en-US" dirty="0"/>
          </a:p>
        </p:txBody>
      </p:sp>
      <p:pic>
        <p:nvPicPr>
          <p:cNvPr id="3" name="图片 2"/>
          <p:cNvPicPr>
            <a:picLocks noChangeAspect="1"/>
          </p:cNvPicPr>
          <p:nvPr/>
        </p:nvPicPr>
        <p:blipFill>
          <a:blip r:embed="rId2"/>
          <a:stretch>
            <a:fillRect/>
          </a:stretch>
        </p:blipFill>
        <p:spPr>
          <a:xfrm>
            <a:off x="650628" y="964629"/>
            <a:ext cx="10890745" cy="5893371"/>
          </a:xfrm>
          <a:prstGeom prst="rect">
            <a:avLst/>
          </a:prstGeom>
        </p:spPr>
      </p:pic>
    </p:spTree>
    <p:extLst>
      <p:ext uri="{BB962C8B-B14F-4D97-AF65-F5344CB8AC3E}">
        <p14:creationId xmlns:p14="http://schemas.microsoft.com/office/powerpoint/2010/main" val="2319356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normAutofit/>
          </a:bodyPr>
          <a:lstStyle/>
          <a:p>
            <a:r>
              <a:rPr lang="en-US" altLang="zh-CN" sz="3600" dirty="0" smtClean="0"/>
              <a:t>Industry </a:t>
            </a:r>
            <a:r>
              <a:rPr lang="en-US" altLang="zh-CN" sz="3600" dirty="0"/>
              <a:t>L</a:t>
            </a:r>
            <a:r>
              <a:rPr lang="en-US" altLang="zh-CN" sz="3600" dirty="0" smtClean="0"/>
              <a:t>eading Globally Diversified Project Pipelines</a:t>
            </a:r>
            <a:endParaRPr lang="zh-CN" altLang="en-US" sz="3600" dirty="0"/>
          </a:p>
        </p:txBody>
      </p:sp>
      <p:pic>
        <p:nvPicPr>
          <p:cNvPr id="3" name="图片 2"/>
          <p:cNvPicPr>
            <a:picLocks noChangeAspect="1"/>
          </p:cNvPicPr>
          <p:nvPr/>
        </p:nvPicPr>
        <p:blipFill>
          <a:blip r:embed="rId2"/>
          <a:stretch>
            <a:fillRect/>
          </a:stretch>
        </p:blipFill>
        <p:spPr>
          <a:xfrm>
            <a:off x="592282" y="1184572"/>
            <a:ext cx="11007436" cy="5673428"/>
          </a:xfrm>
          <a:prstGeom prst="rect">
            <a:avLst/>
          </a:prstGeom>
        </p:spPr>
      </p:pic>
    </p:spTree>
    <p:extLst>
      <p:ext uri="{BB962C8B-B14F-4D97-AF65-F5344CB8AC3E}">
        <p14:creationId xmlns:p14="http://schemas.microsoft.com/office/powerpoint/2010/main" val="12572459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8591" y="0"/>
            <a:ext cx="10515600" cy="1325563"/>
          </a:xfrm>
        </p:spPr>
        <p:txBody>
          <a:bodyPr/>
          <a:lstStyle/>
          <a:p>
            <a:pPr algn="ctr"/>
            <a:r>
              <a:rPr lang="en-US" altLang="zh-CN" dirty="0" smtClean="0"/>
              <a:t>Shareholder Engagement</a:t>
            </a:r>
            <a:endParaRPr lang="zh-CN" altLang="en-US" dirty="0"/>
          </a:p>
        </p:txBody>
      </p:sp>
      <p:pic>
        <p:nvPicPr>
          <p:cNvPr id="3" name="图片 2"/>
          <p:cNvPicPr>
            <a:picLocks noChangeAspect="1"/>
          </p:cNvPicPr>
          <p:nvPr/>
        </p:nvPicPr>
        <p:blipFill>
          <a:blip r:embed="rId2"/>
          <a:stretch>
            <a:fillRect/>
          </a:stretch>
        </p:blipFill>
        <p:spPr>
          <a:xfrm>
            <a:off x="746414" y="1261079"/>
            <a:ext cx="10699173" cy="5349587"/>
          </a:xfrm>
          <a:prstGeom prst="rect">
            <a:avLst/>
          </a:prstGeom>
        </p:spPr>
      </p:pic>
    </p:spTree>
    <p:extLst>
      <p:ext uri="{BB962C8B-B14F-4D97-AF65-F5344CB8AC3E}">
        <p14:creationId xmlns:p14="http://schemas.microsoft.com/office/powerpoint/2010/main" val="4107974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kumimoji="1" lang="en-US" altLang="zh-CN" dirty="0" smtClean="0"/>
              <a:t>In</a:t>
            </a:r>
            <a:r>
              <a:rPr kumimoji="1" lang="zh-CN" altLang="en-US" dirty="0" smtClean="0"/>
              <a:t> </a:t>
            </a:r>
            <a:r>
              <a:rPr kumimoji="1" lang="en-US" altLang="zh-CN" dirty="0" smtClean="0"/>
              <a:t>the</a:t>
            </a:r>
            <a:r>
              <a:rPr kumimoji="1" lang="zh-CN" altLang="en-US" dirty="0" smtClean="0"/>
              <a:t> </a:t>
            </a:r>
            <a:r>
              <a:rPr kumimoji="1" lang="en-US" altLang="zh-CN" dirty="0" smtClean="0"/>
              <a:t>1970s</a:t>
            </a:r>
            <a:endParaRPr kumimoji="1" lang="zh-CN" altLang="en-US" dirty="0"/>
          </a:p>
        </p:txBody>
      </p:sp>
      <p:sp>
        <p:nvSpPr>
          <p:cNvPr id="7" name="内容占位符 6"/>
          <p:cNvSpPr>
            <a:spLocks noGrp="1"/>
          </p:cNvSpPr>
          <p:nvPr>
            <p:ph sz="half" idx="1"/>
          </p:nvPr>
        </p:nvSpPr>
        <p:spPr/>
        <p:txBody>
          <a:bodyPr>
            <a:normAutofit/>
          </a:bodyPr>
          <a:lstStyle/>
          <a:p>
            <a:r>
              <a:rPr kumimoji="1" lang="en-US" altLang="zh-CN" sz="2400" dirty="0" smtClean="0"/>
              <a:t>Ron</a:t>
            </a:r>
            <a:r>
              <a:rPr kumimoji="1" lang="zh-CN" altLang="en-US" sz="2400" dirty="0" smtClean="0"/>
              <a:t> </a:t>
            </a:r>
            <a:r>
              <a:rPr kumimoji="1" lang="en-US" altLang="zh-CN" sz="2400" dirty="0" err="1" smtClean="0"/>
              <a:t>Pernick</a:t>
            </a:r>
            <a:r>
              <a:rPr kumimoji="1" lang="zh-CN" altLang="en-US" sz="2400" dirty="0" smtClean="0"/>
              <a:t> </a:t>
            </a:r>
            <a:r>
              <a:rPr kumimoji="1" lang="en-US" altLang="zh-CN" sz="2400" dirty="0" smtClean="0"/>
              <a:t>(on</a:t>
            </a:r>
            <a:r>
              <a:rPr kumimoji="1" lang="zh-CN" altLang="en-US" sz="2400" dirty="0" smtClean="0"/>
              <a:t> </a:t>
            </a:r>
            <a:r>
              <a:rPr kumimoji="1" lang="en-US" altLang="zh-CN" sz="2400" dirty="0" smtClean="0"/>
              <a:t>the</a:t>
            </a:r>
            <a:r>
              <a:rPr kumimoji="1" lang="zh-CN" altLang="en-US" sz="2400" dirty="0" smtClean="0"/>
              <a:t> </a:t>
            </a:r>
            <a:r>
              <a:rPr kumimoji="1" lang="en-US" altLang="zh-CN" sz="2400" dirty="0" smtClean="0"/>
              <a:t>right)</a:t>
            </a:r>
            <a:r>
              <a:rPr kumimoji="1" lang="zh-CN" altLang="en-US" sz="2400" dirty="0" smtClean="0"/>
              <a:t> </a:t>
            </a:r>
            <a:r>
              <a:rPr kumimoji="1" lang="en-US" altLang="zh-CN" sz="2400" dirty="0" smtClean="0"/>
              <a:t>explained</a:t>
            </a:r>
            <a:r>
              <a:rPr kumimoji="1" lang="zh-CN" altLang="en-US" sz="2400" dirty="0" smtClean="0"/>
              <a:t> </a:t>
            </a:r>
            <a:r>
              <a:rPr kumimoji="1" lang="en-US" altLang="zh-CN" sz="2400" dirty="0" smtClean="0"/>
              <a:t>that</a:t>
            </a:r>
            <a:r>
              <a:rPr kumimoji="1" lang="zh-CN" altLang="en-US" sz="2400" dirty="0" smtClean="0"/>
              <a:t> </a:t>
            </a:r>
            <a:r>
              <a:rPr kumimoji="1" lang="en-US" altLang="zh-CN" sz="2400" dirty="0" smtClean="0"/>
              <a:t>green</a:t>
            </a:r>
            <a:r>
              <a:rPr kumimoji="1" lang="zh-CN" altLang="en-US" sz="2400" dirty="0" smtClean="0"/>
              <a:t> </a:t>
            </a:r>
            <a:r>
              <a:rPr kumimoji="1" lang="en-US" altLang="zh-CN" sz="2400" dirty="0" smtClean="0"/>
              <a:t>tech</a:t>
            </a:r>
            <a:r>
              <a:rPr kumimoji="1" lang="zh-CN" altLang="en-US" sz="2400" dirty="0" smtClean="0"/>
              <a:t> </a:t>
            </a:r>
            <a:r>
              <a:rPr kumimoji="1" lang="en-US" altLang="zh-CN" sz="2400" dirty="0" smtClean="0"/>
              <a:t>was</a:t>
            </a:r>
            <a:r>
              <a:rPr kumimoji="1" lang="zh-CN" altLang="en-US" sz="2400" dirty="0" smtClean="0"/>
              <a:t> </a:t>
            </a:r>
            <a:r>
              <a:rPr kumimoji="1" lang="en-US" altLang="zh-CN" sz="2400" dirty="0" smtClean="0"/>
              <a:t>considered</a:t>
            </a:r>
            <a:r>
              <a:rPr kumimoji="1" lang="zh-CN" altLang="en-US" sz="2400" dirty="0" smtClean="0"/>
              <a:t> </a:t>
            </a:r>
            <a:r>
              <a:rPr kumimoji="1" lang="en-US" altLang="zh-CN" sz="2400" dirty="0" smtClean="0"/>
              <a:t>“alternative”</a:t>
            </a:r>
          </a:p>
          <a:p>
            <a:pPr marL="0" indent="0">
              <a:buNone/>
            </a:pPr>
            <a:endParaRPr kumimoji="1" lang="en-US" altLang="zh-CN" sz="2400" dirty="0" smtClean="0"/>
          </a:p>
          <a:p>
            <a:pPr lvl="1"/>
            <a:r>
              <a:rPr kumimoji="1" lang="en-US" altLang="zh-CN" sz="2000" dirty="0" smtClean="0"/>
              <a:t>Expensive</a:t>
            </a:r>
          </a:p>
          <a:p>
            <a:pPr lvl="1"/>
            <a:r>
              <a:rPr kumimoji="1" lang="en-US" altLang="zh-CN" sz="2000" dirty="0" smtClean="0"/>
              <a:t>No</a:t>
            </a:r>
            <a:r>
              <a:rPr kumimoji="1" lang="zh-CN" altLang="en-US" sz="2000" dirty="0" smtClean="0"/>
              <a:t> </a:t>
            </a:r>
            <a:r>
              <a:rPr kumimoji="1" lang="en-US" altLang="zh-CN" sz="2000" dirty="0" smtClean="0"/>
              <a:t>political</a:t>
            </a:r>
            <a:r>
              <a:rPr kumimoji="1" lang="zh-CN" altLang="en-US" sz="2000" dirty="0" smtClean="0"/>
              <a:t> </a:t>
            </a:r>
            <a:r>
              <a:rPr kumimoji="1" lang="en-US" altLang="zh-CN" sz="2000" dirty="0" smtClean="0"/>
              <a:t>support</a:t>
            </a:r>
          </a:p>
          <a:p>
            <a:pPr lvl="1"/>
            <a:r>
              <a:rPr kumimoji="1" lang="en-US" altLang="zh-CN" sz="2000" dirty="0" smtClean="0"/>
              <a:t>Large</a:t>
            </a:r>
            <a:r>
              <a:rPr kumimoji="1" lang="zh-CN" altLang="en-US" sz="2000" dirty="0" smtClean="0"/>
              <a:t>, </a:t>
            </a:r>
            <a:r>
              <a:rPr kumimoji="1" lang="en-US" altLang="zh-CN" sz="2000" dirty="0" smtClean="0"/>
              <a:t>established</a:t>
            </a:r>
            <a:r>
              <a:rPr kumimoji="1" lang="zh-CN" altLang="en-US" sz="2000" dirty="0" smtClean="0"/>
              <a:t> </a:t>
            </a:r>
            <a:r>
              <a:rPr kumimoji="1" lang="en-US" altLang="zh-CN" sz="2000" dirty="0" smtClean="0"/>
              <a:t>companies</a:t>
            </a:r>
            <a:r>
              <a:rPr kumimoji="1" lang="zh-CN" altLang="en-US" sz="2000" dirty="0" smtClean="0"/>
              <a:t> </a:t>
            </a:r>
            <a:r>
              <a:rPr kumimoji="1" lang="en-US" altLang="zh-CN" sz="2000" dirty="0" smtClean="0"/>
              <a:t>were</a:t>
            </a:r>
            <a:r>
              <a:rPr kumimoji="1" lang="zh-CN" altLang="en-US" sz="2000" dirty="0" smtClean="0"/>
              <a:t> </a:t>
            </a:r>
            <a:r>
              <a:rPr kumimoji="1" lang="en-US" altLang="zh-CN" sz="2000" dirty="0" smtClean="0"/>
              <a:t>not</a:t>
            </a:r>
            <a:r>
              <a:rPr kumimoji="1" lang="zh-CN" altLang="en-US" sz="2000" dirty="0" smtClean="0"/>
              <a:t> </a:t>
            </a:r>
            <a:r>
              <a:rPr kumimoji="1" lang="en-US" altLang="zh-CN" sz="2000" dirty="0" smtClean="0"/>
              <a:t>embracing</a:t>
            </a:r>
            <a:r>
              <a:rPr kumimoji="1" lang="zh-CN" altLang="en-US" sz="2000" dirty="0" smtClean="0"/>
              <a:t> </a:t>
            </a:r>
            <a:r>
              <a:rPr kumimoji="1" lang="en-US" altLang="zh-CN" sz="2000" dirty="0" smtClean="0"/>
              <a:t>the</a:t>
            </a:r>
            <a:r>
              <a:rPr kumimoji="1" lang="zh-CN" altLang="en-US" sz="2000" dirty="0" smtClean="0"/>
              <a:t> </a:t>
            </a:r>
            <a:r>
              <a:rPr kumimoji="1" lang="en-US" altLang="zh-CN" sz="2000" dirty="0" smtClean="0"/>
              <a:t>sector.</a:t>
            </a:r>
          </a:p>
        </p:txBody>
      </p:sp>
      <p:pic>
        <p:nvPicPr>
          <p:cNvPr id="9" name="内容占位符 8" descr="Ron Pernick.jpg"/>
          <p:cNvPicPr>
            <a:picLocks noGrp="1" noChangeAspect="1"/>
          </p:cNvPicPr>
          <p:nvPr>
            <p:ph sz="half" idx="2"/>
          </p:nvPr>
        </p:nvPicPr>
        <p:blipFill>
          <a:blip r:embed="rId2">
            <a:extLst>
              <a:ext uri="{28A0092B-C50C-407E-A947-70E740481C1C}">
                <a14:useLocalDpi xmlns:a14="http://schemas.microsoft.com/office/drawing/2010/main" val="0"/>
              </a:ext>
            </a:extLst>
          </a:blip>
          <a:srcRect l="-33043" r="-33043"/>
          <a:stretch>
            <a:fillRect/>
          </a:stretch>
        </p:blipFill>
        <p:spPr/>
      </p:pic>
    </p:spTree>
    <p:extLst>
      <p:ext uri="{BB962C8B-B14F-4D97-AF65-F5344CB8AC3E}">
        <p14:creationId xmlns:p14="http://schemas.microsoft.com/office/powerpoint/2010/main" val="23544417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Revenue generation model</a:t>
            </a:r>
            <a:br>
              <a:rPr lang="en-US" altLang="zh-CN" b="1" dirty="0"/>
            </a:br>
            <a:endParaRPr lang="zh-CN" altLang="en-US" dirty="0"/>
          </a:p>
        </p:txBody>
      </p:sp>
      <p:sp>
        <p:nvSpPr>
          <p:cNvPr id="3" name="文本框 2"/>
          <p:cNvSpPr txBox="1"/>
          <p:nvPr/>
        </p:nvSpPr>
        <p:spPr>
          <a:xfrm>
            <a:off x="498764" y="1090523"/>
            <a:ext cx="10550196" cy="1200329"/>
          </a:xfrm>
          <a:prstGeom prst="rect">
            <a:avLst/>
          </a:prstGeom>
          <a:noFill/>
        </p:spPr>
        <p:txBody>
          <a:bodyPr wrap="none" rtlCol="0">
            <a:spAutoFit/>
          </a:bodyPr>
          <a:lstStyle/>
          <a:p>
            <a:pPr fontAlgn="base"/>
            <a:r>
              <a:rPr lang="en-US" altLang="zh-CN" dirty="0"/>
              <a:t>Canadian </a:t>
            </a:r>
            <a:r>
              <a:rPr lang="en-US" altLang="zh-CN" dirty="0" smtClean="0"/>
              <a:t>Solar </a:t>
            </a:r>
            <a:r>
              <a:rPr lang="en-US" altLang="zh-CN" dirty="0"/>
              <a:t>derives its revenues from two segments:</a:t>
            </a:r>
          </a:p>
          <a:p>
            <a:pPr marL="342900" indent="-342900" fontAlgn="base">
              <a:buFont typeface="+mj-lt"/>
              <a:buAutoNum type="arabicPeriod"/>
            </a:pPr>
            <a:r>
              <a:rPr lang="en-US" altLang="zh-CN" dirty="0"/>
              <a:t>the manufacturing segment, which is vertically integrated across the solar panel manufacturing value chain</a:t>
            </a:r>
          </a:p>
          <a:p>
            <a:pPr marL="342900" indent="-342900" fontAlgn="base">
              <a:buFont typeface="+mj-lt"/>
              <a:buAutoNum type="arabicPeriod"/>
            </a:pPr>
            <a:r>
              <a:rPr lang="en-US" altLang="zh-CN" dirty="0"/>
              <a:t>the total solutions segment, which is involved in downstream operations</a:t>
            </a:r>
          </a:p>
          <a:p>
            <a:endParaRPr lang="zh-CN" altLang="en-US" dirty="0"/>
          </a:p>
        </p:txBody>
      </p:sp>
      <p:pic>
        <p:nvPicPr>
          <p:cNvPr id="5" name="图片 4"/>
          <p:cNvPicPr>
            <a:picLocks noChangeAspect="1"/>
          </p:cNvPicPr>
          <p:nvPr/>
        </p:nvPicPr>
        <p:blipFill>
          <a:blip r:embed="rId2"/>
          <a:stretch>
            <a:fillRect/>
          </a:stretch>
        </p:blipFill>
        <p:spPr>
          <a:xfrm>
            <a:off x="2595074" y="2047204"/>
            <a:ext cx="7001852" cy="4810796"/>
          </a:xfrm>
          <a:prstGeom prst="rect">
            <a:avLst/>
          </a:prstGeom>
        </p:spPr>
      </p:pic>
    </p:spTree>
    <p:extLst>
      <p:ext uri="{BB962C8B-B14F-4D97-AF65-F5344CB8AC3E}">
        <p14:creationId xmlns:p14="http://schemas.microsoft.com/office/powerpoint/2010/main" val="1053281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0"/>
            <a:ext cx="10515600" cy="1325563"/>
          </a:xfrm>
        </p:spPr>
        <p:txBody>
          <a:bodyPr/>
          <a:lstStyle/>
          <a:p>
            <a:pPr algn="ctr"/>
            <a:r>
              <a:rPr lang="en-US" altLang="zh-CN" b="1" dirty="0"/>
              <a:t>Key customers</a:t>
            </a:r>
            <a:br>
              <a:rPr lang="en-US" altLang="zh-CN" b="1" dirty="0"/>
            </a:br>
            <a:endParaRPr lang="zh-CN" altLang="en-US" dirty="0"/>
          </a:p>
        </p:txBody>
      </p:sp>
      <p:grpSp>
        <p:nvGrpSpPr>
          <p:cNvPr id="5" name="组合 4"/>
          <p:cNvGrpSpPr/>
          <p:nvPr/>
        </p:nvGrpSpPr>
        <p:grpSpPr>
          <a:xfrm>
            <a:off x="643044" y="949962"/>
            <a:ext cx="10905909" cy="5908038"/>
            <a:chOff x="718198" y="1119097"/>
            <a:chExt cx="10905909" cy="5908038"/>
          </a:xfrm>
        </p:grpSpPr>
        <p:pic>
          <p:nvPicPr>
            <p:cNvPr id="3" name="图片 2"/>
            <p:cNvPicPr>
              <a:picLocks noChangeAspect="1"/>
            </p:cNvPicPr>
            <p:nvPr/>
          </p:nvPicPr>
          <p:blipFill>
            <a:blip r:embed="rId2"/>
            <a:stretch>
              <a:fillRect/>
            </a:stretch>
          </p:blipFill>
          <p:spPr>
            <a:xfrm>
              <a:off x="718198" y="1119097"/>
              <a:ext cx="10905909" cy="3829584"/>
            </a:xfrm>
            <a:prstGeom prst="rect">
              <a:avLst/>
            </a:prstGeom>
          </p:spPr>
        </p:pic>
        <p:pic>
          <p:nvPicPr>
            <p:cNvPr id="4" name="图片 3"/>
            <p:cNvPicPr>
              <a:picLocks noChangeAspect="1"/>
            </p:cNvPicPr>
            <p:nvPr/>
          </p:nvPicPr>
          <p:blipFill>
            <a:blip r:embed="rId3"/>
            <a:stretch>
              <a:fillRect/>
            </a:stretch>
          </p:blipFill>
          <p:spPr>
            <a:xfrm>
              <a:off x="808887" y="4797974"/>
              <a:ext cx="10705780" cy="2229161"/>
            </a:xfrm>
            <a:prstGeom prst="rect">
              <a:avLst/>
            </a:prstGeom>
          </p:spPr>
        </p:pic>
      </p:grpSp>
    </p:spTree>
    <p:extLst>
      <p:ext uri="{BB962C8B-B14F-4D97-AF65-F5344CB8AC3E}">
        <p14:creationId xmlns:p14="http://schemas.microsoft.com/office/powerpoint/2010/main" val="10961028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3355" y="0"/>
            <a:ext cx="10515600" cy="1325563"/>
          </a:xfrm>
        </p:spPr>
        <p:txBody>
          <a:bodyPr/>
          <a:lstStyle/>
          <a:p>
            <a:pPr algn="ctr"/>
            <a:r>
              <a:rPr lang="en-US" altLang="zh-CN" b="1" dirty="0"/>
              <a:t>Key customers</a:t>
            </a:r>
            <a:endParaRPr lang="zh-CN" altLang="en-US" dirty="0"/>
          </a:p>
        </p:txBody>
      </p:sp>
      <p:sp>
        <p:nvSpPr>
          <p:cNvPr id="3" name="文本框 2"/>
          <p:cNvSpPr txBox="1"/>
          <p:nvPr/>
        </p:nvSpPr>
        <p:spPr>
          <a:xfrm>
            <a:off x="0" y="998183"/>
            <a:ext cx="4865511" cy="4678204"/>
          </a:xfrm>
          <a:prstGeom prst="rect">
            <a:avLst/>
          </a:prstGeom>
          <a:noFill/>
        </p:spPr>
        <p:txBody>
          <a:bodyPr wrap="square" rtlCol="0">
            <a:spAutoFit/>
          </a:bodyPr>
          <a:lstStyle/>
          <a:p>
            <a:pPr marL="285750" indent="-285750" fontAlgn="base">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 significant proportion of Canadian </a:t>
            </a:r>
            <a:r>
              <a:rPr lang="en-US" altLang="zh-CN" sz="2000" dirty="0" err="1">
                <a:latin typeface="Times New Roman" panose="02020603050405020304" pitchFamily="18" charset="0"/>
                <a:cs typeface="Times New Roman" panose="02020603050405020304" pitchFamily="18" charset="0"/>
              </a:rPr>
              <a:t>Solar’s</a:t>
            </a:r>
            <a:r>
              <a:rPr lang="en-US" altLang="zh-CN" sz="2000" dirty="0">
                <a:latin typeface="Times New Roman" panose="02020603050405020304" pitchFamily="18" charset="0"/>
                <a:cs typeface="Times New Roman" panose="02020603050405020304" pitchFamily="18" charset="0"/>
              </a:rPr>
              <a:t> revenue comes from its top five customers, a structure that’s not </a:t>
            </a:r>
            <a:r>
              <a:rPr lang="en-US" altLang="zh-CN" sz="2000" dirty="0" smtClean="0">
                <a:latin typeface="Times New Roman" panose="02020603050405020304" pitchFamily="18" charset="0"/>
                <a:cs typeface="Times New Roman" panose="02020603050405020304" pitchFamily="18" charset="0"/>
              </a:rPr>
              <a:t>uncommon </a:t>
            </a:r>
            <a:r>
              <a:rPr lang="en-US" altLang="zh-CN" sz="2000" dirty="0">
                <a:latin typeface="Times New Roman" panose="02020603050405020304" pitchFamily="18" charset="0"/>
                <a:cs typeface="Times New Roman" panose="02020603050405020304" pitchFamily="18" charset="0"/>
              </a:rPr>
              <a:t>in the industry. In 2014 this figure was 33.6%. It was 38.3% and 25.5% in 2013 and 2012, respectively.</a:t>
            </a:r>
          </a:p>
          <a:p>
            <a:pPr marL="285750" indent="-285750" fontAlgn="base">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company’s notable customers in Canada include </a:t>
            </a:r>
            <a:r>
              <a:rPr lang="en-US" altLang="zh-CN" sz="2000" dirty="0" err="1">
                <a:latin typeface="Times New Roman" panose="02020603050405020304" pitchFamily="18" charset="0"/>
                <a:cs typeface="Times New Roman" panose="02020603050405020304" pitchFamily="18" charset="0"/>
              </a:rPr>
              <a:t>PennEnergy</a:t>
            </a:r>
            <a:r>
              <a:rPr lang="en-US" altLang="zh-CN" sz="2000" dirty="0">
                <a:latin typeface="Times New Roman" panose="02020603050405020304" pitchFamily="18" charset="0"/>
                <a:cs typeface="Times New Roman" panose="02020603050405020304" pitchFamily="18" charset="0"/>
              </a:rPr>
              <a:t>, Samsung (KRX), </a:t>
            </a:r>
            <a:r>
              <a:rPr lang="en-US" altLang="zh-CN" sz="2000" dirty="0" err="1">
                <a:latin typeface="Times New Roman" panose="02020603050405020304" pitchFamily="18" charset="0"/>
                <a:cs typeface="Times New Roman" panose="02020603050405020304" pitchFamily="18" charset="0"/>
              </a:rPr>
              <a:t>BlackRock</a:t>
            </a:r>
            <a:r>
              <a:rPr lang="en-US" altLang="zh-CN"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hlinkClick r:id="rId2"/>
              </a:rPr>
              <a:t>BLK</a:t>
            </a:r>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TransCanada </a:t>
            </a:r>
            <a:r>
              <a:rPr lang="en-US" altLang="zh-CN" sz="2000" dirty="0">
                <a:latin typeface="Times New Roman" panose="02020603050405020304" pitchFamily="18" charset="0"/>
                <a:cs typeface="Times New Roman" panose="02020603050405020304" pitchFamily="18" charset="0"/>
              </a:rPr>
              <a:t>(TRP-D), and </a:t>
            </a:r>
            <a:r>
              <a:rPr lang="en-US" altLang="zh-CN" sz="2000" dirty="0" err="1">
                <a:latin typeface="Times New Roman" panose="02020603050405020304" pitchFamily="18" charset="0"/>
                <a:cs typeface="Times New Roman" panose="02020603050405020304" pitchFamily="18" charset="0"/>
              </a:rPr>
              <a:t>BluEarth</a:t>
            </a:r>
            <a:r>
              <a:rPr lang="en-US" altLang="zh-CN" sz="2000" dirty="0">
                <a:latin typeface="Times New Roman" panose="02020603050405020304" pitchFamily="18" charset="0"/>
                <a:cs typeface="Times New Roman" panose="02020603050405020304" pitchFamily="18" charset="0"/>
              </a:rPr>
              <a:t> Renewables. Its customers in the United States include Duke Energy (</a:t>
            </a:r>
            <a:r>
              <a:rPr lang="en-US" altLang="zh-CN" sz="2000" dirty="0">
                <a:latin typeface="Times New Roman" panose="02020603050405020304" pitchFamily="18" charset="0"/>
                <a:cs typeface="Times New Roman" panose="02020603050405020304" pitchFamily="18" charset="0"/>
                <a:hlinkClick r:id="rId3"/>
              </a:rPr>
              <a:t>DUK</a:t>
            </a:r>
            <a:r>
              <a:rPr lang="en-US" altLang="zh-CN" sz="2000" dirty="0">
                <a:latin typeface="Times New Roman" panose="02020603050405020304" pitchFamily="18" charset="0"/>
                <a:cs typeface="Times New Roman" panose="02020603050405020304" pitchFamily="18" charset="0"/>
              </a:rPr>
              <a:t>), Strata Energy Services, and Dominion (D). A key customer in Australia is Ikea.</a:t>
            </a:r>
          </a:p>
          <a:p>
            <a:endParaRPr lang="zh-CN" altLang="en-US" dirty="0"/>
          </a:p>
        </p:txBody>
      </p:sp>
      <p:pic>
        <p:nvPicPr>
          <p:cNvPr id="4" name="图片 3"/>
          <p:cNvPicPr>
            <a:picLocks noChangeAspect="1"/>
          </p:cNvPicPr>
          <p:nvPr/>
        </p:nvPicPr>
        <p:blipFill>
          <a:blip r:embed="rId4"/>
          <a:stretch>
            <a:fillRect/>
          </a:stretch>
        </p:blipFill>
        <p:spPr>
          <a:xfrm>
            <a:off x="4956351" y="998183"/>
            <a:ext cx="6896984" cy="4769556"/>
          </a:xfrm>
          <a:prstGeom prst="rect">
            <a:avLst/>
          </a:prstGeom>
        </p:spPr>
      </p:pic>
    </p:spTree>
    <p:extLst>
      <p:ext uri="{BB962C8B-B14F-4D97-AF65-F5344CB8AC3E}">
        <p14:creationId xmlns:p14="http://schemas.microsoft.com/office/powerpoint/2010/main" val="4184782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Geographic spread of shipments</a:t>
            </a:r>
            <a:br>
              <a:rPr lang="en-US" altLang="zh-CN" b="1" dirty="0"/>
            </a:br>
            <a:endParaRPr lang="zh-CN" altLang="en-US" dirty="0"/>
          </a:p>
        </p:txBody>
      </p:sp>
      <p:sp>
        <p:nvSpPr>
          <p:cNvPr id="3" name="内容占位符 2"/>
          <p:cNvSpPr>
            <a:spLocks noGrp="1"/>
          </p:cNvSpPr>
          <p:nvPr>
            <p:ph idx="1"/>
          </p:nvPr>
        </p:nvSpPr>
        <p:spPr/>
        <p:txBody>
          <a:bodyPr>
            <a:normAutofit fontScale="85000" lnSpcReduction="10000"/>
          </a:bodyPr>
          <a:lstStyle/>
          <a:p>
            <a:pPr fontAlgn="base"/>
            <a:r>
              <a:rPr lang="en-US" altLang="zh-CN" dirty="0"/>
              <a:t>Canadian Solar has developed its geographic footprint and targets its products and services to customers across the globe. Whereas almost 90% of its revenue used to come from Europe until 2008, the company has shifted its focus to the Canadian and US markets while also expanding into emerging Asian markets.</a:t>
            </a:r>
          </a:p>
          <a:p>
            <a:pPr fontAlgn="base"/>
            <a:r>
              <a:rPr lang="en-US" altLang="zh-CN" dirty="0"/>
              <a:t>Close competitors have also expanded their geographic footprints across the globe. Trina Solar (</a:t>
            </a:r>
            <a:r>
              <a:rPr lang="en-US" altLang="zh-CN" dirty="0">
                <a:hlinkClick r:id="rId2"/>
              </a:rPr>
              <a:t>TSL</a:t>
            </a:r>
            <a:r>
              <a:rPr lang="en-US" altLang="zh-CN" dirty="0"/>
              <a:t>) has the highest proportion of its sales in China (33%) and the United States (29%), </a:t>
            </a:r>
            <a:r>
              <a:rPr lang="en-US" altLang="zh-CN" dirty="0" err="1"/>
              <a:t>SunPower</a:t>
            </a:r>
            <a:r>
              <a:rPr lang="en-US" altLang="zh-CN" dirty="0"/>
              <a:t> (</a:t>
            </a:r>
            <a:r>
              <a:rPr lang="en-US" altLang="zh-CN" dirty="0">
                <a:hlinkClick r:id="rId3"/>
              </a:rPr>
              <a:t>SPWR</a:t>
            </a:r>
            <a:r>
              <a:rPr lang="en-US" altLang="zh-CN" dirty="0"/>
              <a:t>) the highest sales proportion in the Americas (77%), and JA Solar (</a:t>
            </a:r>
            <a:r>
              <a:rPr lang="en-US" altLang="zh-CN" dirty="0">
                <a:hlinkClick r:id="rId4"/>
              </a:rPr>
              <a:t>JASO</a:t>
            </a:r>
            <a:r>
              <a:rPr lang="en-US" altLang="zh-CN" dirty="0"/>
              <a:t>) in China (33%) and Japan (34%).</a:t>
            </a:r>
          </a:p>
          <a:p>
            <a:pPr fontAlgn="base"/>
            <a:r>
              <a:rPr lang="en-US" altLang="zh-CN" dirty="0"/>
              <a:t>So how has Canadian Solar differentiated its business model? Read on to the next part of this series to learn more about the company’s manufacturing and downstream businesses</a:t>
            </a:r>
            <a:r>
              <a:rPr lang="en-US" altLang="zh-CN" dirty="0" smtClean="0"/>
              <a:t>.</a:t>
            </a:r>
            <a:endParaRPr lang="en-US" altLang="zh-CN" dirty="0"/>
          </a:p>
        </p:txBody>
      </p:sp>
    </p:spTree>
    <p:extLst>
      <p:ext uri="{BB962C8B-B14F-4D97-AF65-F5344CB8AC3E}">
        <p14:creationId xmlns:p14="http://schemas.microsoft.com/office/powerpoint/2010/main" val="4289165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1" y="0"/>
            <a:ext cx="10515600" cy="1325563"/>
          </a:xfrm>
        </p:spPr>
        <p:txBody>
          <a:bodyPr/>
          <a:lstStyle/>
          <a:p>
            <a:pPr algn="ctr"/>
            <a:r>
              <a:rPr lang="en-US" altLang="zh-CN" b="1" dirty="0"/>
              <a:t>Manufacturing </a:t>
            </a:r>
            <a:r>
              <a:rPr lang="en-US" altLang="zh-CN" b="1" dirty="0" smtClean="0"/>
              <a:t>business</a:t>
            </a:r>
            <a:endParaRPr lang="zh-CN" altLang="en-US" dirty="0"/>
          </a:p>
        </p:txBody>
      </p:sp>
      <p:sp>
        <p:nvSpPr>
          <p:cNvPr id="3" name="内容占位符 2"/>
          <p:cNvSpPr>
            <a:spLocks noGrp="1"/>
          </p:cNvSpPr>
          <p:nvPr>
            <p:ph idx="1"/>
          </p:nvPr>
        </p:nvSpPr>
        <p:spPr>
          <a:xfrm>
            <a:off x="93519" y="1361208"/>
            <a:ext cx="4613563" cy="4696691"/>
          </a:xfrm>
        </p:spPr>
        <p:txBody>
          <a:bodyPr>
            <a:normAutofit fontScale="92500" lnSpcReduction="10000"/>
          </a:bodyPr>
          <a:lstStyle/>
          <a:p>
            <a:r>
              <a:rPr lang="en-US" altLang="zh-CN" dirty="0"/>
              <a:t>Canadian Solar (</a:t>
            </a:r>
            <a:r>
              <a:rPr lang="en-US" altLang="zh-CN" dirty="0">
                <a:hlinkClick r:id="rId2"/>
              </a:rPr>
              <a:t>CSIQ</a:t>
            </a:r>
            <a:r>
              <a:rPr lang="en-US" altLang="zh-CN" dirty="0"/>
              <a:t>) designs its standard modules for residential, commercial, and utility markets. The company offers modules of various power outputs and design patterns. Its specialty solar products cater to users without access to grid electricity as well as users who require a mobile power source.</a:t>
            </a:r>
            <a:endParaRPr lang="zh-CN" altLang="en-US" dirty="0"/>
          </a:p>
        </p:txBody>
      </p:sp>
      <p:pic>
        <p:nvPicPr>
          <p:cNvPr id="4" name="图片 3"/>
          <p:cNvPicPr>
            <a:picLocks noChangeAspect="1"/>
          </p:cNvPicPr>
          <p:nvPr/>
        </p:nvPicPr>
        <p:blipFill>
          <a:blip r:embed="rId3"/>
          <a:stretch>
            <a:fillRect/>
          </a:stretch>
        </p:blipFill>
        <p:spPr>
          <a:xfrm>
            <a:off x="4707082" y="1361208"/>
            <a:ext cx="7049484" cy="4858428"/>
          </a:xfrm>
          <a:prstGeom prst="rect">
            <a:avLst/>
          </a:prstGeom>
        </p:spPr>
      </p:pic>
    </p:spTree>
    <p:extLst>
      <p:ext uri="{BB962C8B-B14F-4D97-AF65-F5344CB8AC3E}">
        <p14:creationId xmlns:p14="http://schemas.microsoft.com/office/powerpoint/2010/main" val="22248903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Manufacturing </a:t>
            </a:r>
            <a:r>
              <a:rPr lang="en-US" altLang="zh-CN" b="1" dirty="0" smtClean="0"/>
              <a:t>capacity</a:t>
            </a:r>
            <a:endParaRPr lang="zh-CN" altLang="en-US" dirty="0"/>
          </a:p>
        </p:txBody>
      </p:sp>
      <p:sp>
        <p:nvSpPr>
          <p:cNvPr id="3" name="内容占位符 2"/>
          <p:cNvSpPr>
            <a:spLocks noGrp="1"/>
          </p:cNvSpPr>
          <p:nvPr>
            <p:ph idx="1"/>
          </p:nvPr>
        </p:nvSpPr>
        <p:spPr>
          <a:xfrm>
            <a:off x="207818" y="1075137"/>
            <a:ext cx="4644737" cy="5434444"/>
          </a:xfrm>
        </p:spPr>
        <p:txBody>
          <a:bodyPr>
            <a:normAutofit fontScale="62500" lnSpcReduction="20000"/>
          </a:bodyPr>
          <a:lstStyle/>
          <a:p>
            <a:r>
              <a:rPr lang="en-US" altLang="zh-CN" dirty="0"/>
              <a:t>From 2014 to 2017, the company’s manufacturing capacity for solar cells and modules is estimated to increase at a compound annual growth rate of 15% and 16%, respectively. Trina Solar (</a:t>
            </a:r>
            <a:r>
              <a:rPr lang="en-US" altLang="zh-CN" dirty="0">
                <a:hlinkClick r:id="rId2"/>
              </a:rPr>
              <a:t>TSL</a:t>
            </a:r>
            <a:r>
              <a:rPr lang="en-US" altLang="zh-CN" dirty="0"/>
              <a:t>) reached a manufacturing capacity of 3,100 MW for cells and 4,000 MW for modules at the end of </a:t>
            </a:r>
            <a:r>
              <a:rPr lang="en-US" altLang="zh-CN" dirty="0" smtClean="0"/>
              <a:t>2014. </a:t>
            </a:r>
            <a:r>
              <a:rPr lang="en-US" altLang="zh-CN" dirty="0" err="1" smtClean="0"/>
              <a:t>ReneSola</a:t>
            </a:r>
            <a:r>
              <a:rPr lang="en-US" altLang="zh-CN" dirty="0" smtClean="0"/>
              <a:t> </a:t>
            </a:r>
            <a:r>
              <a:rPr lang="en-US" altLang="zh-CN" dirty="0"/>
              <a:t>(</a:t>
            </a:r>
            <a:r>
              <a:rPr lang="en-US" altLang="zh-CN" dirty="0">
                <a:hlinkClick r:id="rId3"/>
              </a:rPr>
              <a:t>SOL</a:t>
            </a:r>
            <a:r>
              <a:rPr lang="en-US" altLang="zh-CN" dirty="0"/>
              <a:t>) has a module capacity of 1,200 MW and </a:t>
            </a:r>
            <a:r>
              <a:rPr lang="en-US" altLang="zh-CN" dirty="0" err="1"/>
              <a:t>SunPower</a:t>
            </a:r>
            <a:r>
              <a:rPr lang="en-US" altLang="zh-CN" dirty="0"/>
              <a:t> (</a:t>
            </a:r>
            <a:r>
              <a:rPr lang="en-US" altLang="zh-CN" dirty="0">
                <a:hlinkClick r:id="rId4"/>
              </a:rPr>
              <a:t>SPWR</a:t>
            </a:r>
            <a:r>
              <a:rPr lang="en-US" altLang="zh-CN" dirty="0"/>
              <a:t>) has a combined cell and module manufacturing capacity of 1,700 MW. </a:t>
            </a:r>
            <a:r>
              <a:rPr lang="en-US" altLang="zh-CN" dirty="0" err="1"/>
              <a:t>Yingli</a:t>
            </a:r>
            <a:r>
              <a:rPr lang="en-US" altLang="zh-CN" dirty="0"/>
              <a:t> (</a:t>
            </a:r>
            <a:r>
              <a:rPr lang="en-US" altLang="zh-CN" dirty="0">
                <a:hlinkClick r:id="rId5"/>
              </a:rPr>
              <a:t>YGE</a:t>
            </a:r>
            <a:r>
              <a:rPr lang="en-US" altLang="zh-CN" dirty="0"/>
              <a:t>), on the other hand, has a capacity of 3,200 MW and 4,000 MW for cells and modules, respectively</a:t>
            </a:r>
            <a:r>
              <a:rPr lang="en-US" altLang="zh-CN" dirty="0" smtClean="0"/>
              <a:t>.</a:t>
            </a:r>
          </a:p>
          <a:p>
            <a:r>
              <a:rPr lang="en-US" altLang="zh-CN" dirty="0"/>
              <a:t>So far, Canadian Solar doesn’t have higher manufacturing capacity than its peers. But taking a look at the company’s photovoltaic module market share, you can see that it has consistently improved over the last five years.</a:t>
            </a:r>
            <a:endParaRPr lang="zh-CN" altLang="en-US" dirty="0"/>
          </a:p>
        </p:txBody>
      </p:sp>
      <p:pic>
        <p:nvPicPr>
          <p:cNvPr id="4" name="图片 3"/>
          <p:cNvPicPr>
            <a:picLocks noChangeAspect="1"/>
          </p:cNvPicPr>
          <p:nvPr/>
        </p:nvPicPr>
        <p:blipFill>
          <a:blip r:embed="rId6"/>
          <a:stretch>
            <a:fillRect/>
          </a:stretch>
        </p:blipFill>
        <p:spPr>
          <a:xfrm>
            <a:off x="5174673" y="1325563"/>
            <a:ext cx="6916824" cy="4933593"/>
          </a:xfrm>
          <a:prstGeom prst="rect">
            <a:avLst/>
          </a:prstGeom>
        </p:spPr>
      </p:pic>
    </p:spTree>
    <p:extLst>
      <p:ext uri="{BB962C8B-B14F-4D97-AF65-F5344CB8AC3E}">
        <p14:creationId xmlns:p14="http://schemas.microsoft.com/office/powerpoint/2010/main" val="39647919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Competition in </a:t>
            </a:r>
            <a:r>
              <a:rPr lang="en-US" altLang="zh-CN" b="1" dirty="0" smtClean="0"/>
              <a:t>technology</a:t>
            </a:r>
            <a:endParaRPr lang="zh-CN" altLang="en-US" dirty="0"/>
          </a:p>
        </p:txBody>
      </p:sp>
      <p:sp>
        <p:nvSpPr>
          <p:cNvPr id="3" name="内容占位符 2"/>
          <p:cNvSpPr>
            <a:spLocks noGrp="1"/>
          </p:cNvSpPr>
          <p:nvPr>
            <p:ph idx="1"/>
          </p:nvPr>
        </p:nvSpPr>
        <p:spPr>
          <a:xfrm>
            <a:off x="124691" y="1028700"/>
            <a:ext cx="4488873" cy="5548745"/>
          </a:xfrm>
        </p:spPr>
        <p:txBody>
          <a:bodyPr>
            <a:normAutofit fontScale="77500" lnSpcReduction="20000"/>
          </a:bodyPr>
          <a:lstStyle/>
          <a:p>
            <a:pPr fontAlgn="base"/>
            <a:r>
              <a:rPr lang="en-US" altLang="zh-CN" dirty="0"/>
              <a:t>Improving module output and cell efficiency (the ratio of electrical output to energy produced) has been a major focus for solar power industry operators and R&amp;D.</a:t>
            </a:r>
          </a:p>
          <a:p>
            <a:pPr fontAlgn="base"/>
            <a:r>
              <a:rPr lang="en-US" altLang="zh-CN" dirty="0"/>
              <a:t>Standard modules are composed of mono-crystalline and multi-crystalline silicon cells, which have a conversion efficiency of 19.2% and 17.8%, respectively. For standard modules, Canadian </a:t>
            </a:r>
            <a:r>
              <a:rPr lang="en-US" altLang="zh-CN" dirty="0" err="1"/>
              <a:t>Solar’s</a:t>
            </a:r>
            <a:r>
              <a:rPr lang="en-US" altLang="zh-CN" dirty="0"/>
              <a:t> (</a:t>
            </a:r>
            <a:r>
              <a:rPr lang="en-US" altLang="zh-CN" dirty="0">
                <a:hlinkClick r:id="rId2"/>
              </a:rPr>
              <a:t>CSIQ</a:t>
            </a:r>
            <a:r>
              <a:rPr lang="en-US" altLang="zh-CN" dirty="0"/>
              <a:t>) cells have achieved a similar output to other industry operators and a conversion efficiency in line with industry averages.</a:t>
            </a:r>
          </a:p>
          <a:p>
            <a:endParaRPr lang="zh-CN" altLang="en-US" dirty="0"/>
          </a:p>
        </p:txBody>
      </p:sp>
      <p:pic>
        <p:nvPicPr>
          <p:cNvPr id="4" name="图片 3"/>
          <p:cNvPicPr>
            <a:picLocks noChangeAspect="1"/>
          </p:cNvPicPr>
          <p:nvPr/>
        </p:nvPicPr>
        <p:blipFill>
          <a:blip r:embed="rId3"/>
          <a:stretch>
            <a:fillRect/>
          </a:stretch>
        </p:blipFill>
        <p:spPr>
          <a:xfrm>
            <a:off x="4873336" y="1517916"/>
            <a:ext cx="7043733" cy="4867176"/>
          </a:xfrm>
          <a:prstGeom prst="rect">
            <a:avLst/>
          </a:prstGeom>
        </p:spPr>
      </p:pic>
    </p:spTree>
    <p:extLst>
      <p:ext uri="{BB962C8B-B14F-4D97-AF65-F5344CB8AC3E}">
        <p14:creationId xmlns:p14="http://schemas.microsoft.com/office/powerpoint/2010/main" val="8005426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Product </a:t>
            </a:r>
            <a:r>
              <a:rPr lang="en-US" altLang="zh-CN" b="1" dirty="0" smtClean="0"/>
              <a:t>quality</a:t>
            </a:r>
            <a:endParaRPr lang="zh-CN" altLang="en-US" dirty="0"/>
          </a:p>
        </p:txBody>
      </p:sp>
      <p:sp>
        <p:nvSpPr>
          <p:cNvPr id="3" name="内容占位符 2"/>
          <p:cNvSpPr>
            <a:spLocks noGrp="1"/>
          </p:cNvSpPr>
          <p:nvPr>
            <p:ph idx="1"/>
          </p:nvPr>
        </p:nvSpPr>
        <p:spPr/>
        <p:txBody>
          <a:bodyPr>
            <a:normAutofit fontScale="85000" lnSpcReduction="20000"/>
          </a:bodyPr>
          <a:lstStyle/>
          <a:p>
            <a:pPr fontAlgn="base"/>
            <a:r>
              <a:rPr lang="en-US" altLang="zh-CN" dirty="0"/>
              <a:t>Canadian Solar has seen strong and steady year-over-year growth in its shipments of solar modules. Plus, Canadian Solar offers a broad range of solar cells and modules that goes beyond the standard products offered by most industry operators.</a:t>
            </a:r>
          </a:p>
          <a:p>
            <a:pPr fontAlgn="base"/>
            <a:r>
              <a:rPr lang="en-US" altLang="zh-CN" dirty="0"/>
              <a:t>According to industry standard metrics set by the California Energy Commission for measuring cell quality, Canadian Solar is ranked first for multiple cell types. Based on the PTC Rating (a preferred measure of module performance), Canadian </a:t>
            </a:r>
            <a:r>
              <a:rPr lang="en-US" altLang="zh-CN" dirty="0" err="1"/>
              <a:t>Solar’s</a:t>
            </a:r>
            <a:r>
              <a:rPr lang="en-US" altLang="zh-CN" dirty="0"/>
              <a:t> cells rank number one for five different module types.</a:t>
            </a:r>
          </a:p>
          <a:p>
            <a:pPr fontAlgn="base"/>
            <a:r>
              <a:rPr lang="en-US" altLang="zh-CN" dirty="0"/>
              <a:t>The PTC rating ranks cells after testing them in more realistic as well as harsh conditions. For one of the most commonly used multi-crystalline modules—with a 260 watt output composed of 60 cells—tests yielded a conversion efficiency of 16.1% for Canadian Solar, whereas Trina </a:t>
            </a:r>
            <a:r>
              <a:rPr lang="en-US" altLang="zh-CN" dirty="0" err="1"/>
              <a:t>Solar’s</a:t>
            </a:r>
            <a:r>
              <a:rPr lang="en-US" altLang="zh-CN" dirty="0"/>
              <a:t> (</a:t>
            </a:r>
            <a:r>
              <a:rPr lang="en-US" altLang="zh-CN" dirty="0">
                <a:hlinkClick r:id="rId2"/>
              </a:rPr>
              <a:t>TSL</a:t>
            </a:r>
            <a:r>
              <a:rPr lang="en-US" altLang="zh-CN" dirty="0"/>
              <a:t>) modules yielded an efficiency of 15.9%.</a:t>
            </a:r>
          </a:p>
          <a:p>
            <a:endParaRPr lang="zh-CN" altLang="en-US" dirty="0"/>
          </a:p>
        </p:txBody>
      </p:sp>
    </p:spTree>
    <p:extLst>
      <p:ext uri="{BB962C8B-B14F-4D97-AF65-F5344CB8AC3E}">
        <p14:creationId xmlns:p14="http://schemas.microsoft.com/office/powerpoint/2010/main" val="36402403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Research and </a:t>
            </a:r>
            <a:r>
              <a:rPr lang="en-US" altLang="zh-CN" b="1" dirty="0" smtClean="0"/>
              <a:t>development</a:t>
            </a:r>
            <a:endParaRPr lang="zh-CN" altLang="en-US" dirty="0"/>
          </a:p>
        </p:txBody>
      </p:sp>
      <p:sp>
        <p:nvSpPr>
          <p:cNvPr id="3" name="内容占位符 2"/>
          <p:cNvSpPr>
            <a:spLocks noGrp="1"/>
          </p:cNvSpPr>
          <p:nvPr>
            <p:ph idx="1"/>
          </p:nvPr>
        </p:nvSpPr>
        <p:spPr/>
        <p:txBody>
          <a:bodyPr>
            <a:normAutofit fontScale="92500" lnSpcReduction="10000"/>
          </a:bodyPr>
          <a:lstStyle/>
          <a:p>
            <a:pPr fontAlgn="base"/>
            <a:r>
              <a:rPr lang="en-US" altLang="zh-CN" dirty="0"/>
              <a:t>Since 2012, Canadian </a:t>
            </a:r>
            <a:r>
              <a:rPr lang="en-US" altLang="zh-CN" dirty="0" err="1"/>
              <a:t>Solar’s</a:t>
            </a:r>
            <a:r>
              <a:rPr lang="en-US" altLang="zh-CN" dirty="0"/>
              <a:t> close peers have dedicated between 0.5% and 4.5% of their net revenues to R&amp;D. Of the firms with the largest market share, the percentage of sales dedicated to R&amp;D is at the lower end of the spectrum and has been decreasing for the past few years. Trina Solar, for example, spent 2.04%, 1.12%, and 0.97% on R&amp;D in 2012. 2013, and 2014, respectively. Over the same period, Canadian Solar spent 1%, 0.7%, and 0.4% on R&amp;D.</a:t>
            </a:r>
          </a:p>
          <a:p>
            <a:pPr fontAlgn="base"/>
            <a:r>
              <a:rPr lang="en-US" altLang="zh-CN" dirty="0"/>
              <a:t>Industry operators have indicated that they intend to increase their R&amp;D expenditures into the double digits. With consistently increasing market share already, the additional focus on research and development could mean further and faster breakthroughs.</a:t>
            </a:r>
          </a:p>
          <a:p>
            <a:endParaRPr lang="zh-CN" altLang="en-US" dirty="0"/>
          </a:p>
        </p:txBody>
      </p:sp>
    </p:spTree>
    <p:extLst>
      <p:ext uri="{BB962C8B-B14F-4D97-AF65-F5344CB8AC3E}">
        <p14:creationId xmlns:p14="http://schemas.microsoft.com/office/powerpoint/2010/main" val="40407221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Downstream </a:t>
            </a:r>
            <a:r>
              <a:rPr lang="en-US" altLang="zh-CN" b="1" dirty="0" smtClean="0"/>
              <a:t>expansion</a:t>
            </a:r>
            <a:endParaRPr lang="zh-CN" altLang="en-US" dirty="0"/>
          </a:p>
        </p:txBody>
      </p:sp>
      <p:sp>
        <p:nvSpPr>
          <p:cNvPr id="3" name="内容占位符 2"/>
          <p:cNvSpPr>
            <a:spLocks noGrp="1"/>
          </p:cNvSpPr>
          <p:nvPr>
            <p:ph idx="1"/>
          </p:nvPr>
        </p:nvSpPr>
        <p:spPr>
          <a:xfrm>
            <a:off x="259774" y="1070264"/>
            <a:ext cx="4301836" cy="5351318"/>
          </a:xfrm>
        </p:spPr>
        <p:txBody>
          <a:bodyPr>
            <a:normAutofit fontScale="85000" lnSpcReduction="20000"/>
          </a:bodyPr>
          <a:lstStyle/>
          <a:p>
            <a:r>
              <a:rPr lang="en-US" altLang="zh-CN" dirty="0"/>
              <a:t>Historically a solar power equipment manufacturer, Canadian Solar (</a:t>
            </a:r>
            <a:r>
              <a:rPr lang="en-US" altLang="zh-CN" dirty="0">
                <a:hlinkClick r:id="rId2"/>
              </a:rPr>
              <a:t>CSIQ</a:t>
            </a:r>
            <a:r>
              <a:rPr lang="en-US" altLang="zh-CN" dirty="0"/>
              <a:t>) has since expanded into the downstream market with its total solutions business. With the solar panel manufacturing industry facing headwinds from an oversupply of panels and a decrease in panels’ selling price, many industry operators have diversified across the </a:t>
            </a:r>
            <a:r>
              <a:rPr lang="en-US" altLang="zh-CN" dirty="0">
                <a:hlinkClick r:id="rId3"/>
              </a:rPr>
              <a:t>solar value chain</a:t>
            </a:r>
            <a:r>
              <a:rPr lang="en-US" altLang="zh-CN" dirty="0"/>
              <a:t>. Beginning in 2011, Canadian Solar has seen steady integration of its total solutions business.</a:t>
            </a:r>
            <a:endParaRPr lang="zh-CN" altLang="en-US" dirty="0"/>
          </a:p>
        </p:txBody>
      </p:sp>
      <p:pic>
        <p:nvPicPr>
          <p:cNvPr id="4" name="图片 3"/>
          <p:cNvPicPr>
            <a:picLocks noChangeAspect="1"/>
          </p:cNvPicPr>
          <p:nvPr/>
        </p:nvPicPr>
        <p:blipFill>
          <a:blip r:embed="rId4"/>
          <a:stretch>
            <a:fillRect/>
          </a:stretch>
        </p:blipFill>
        <p:spPr>
          <a:xfrm>
            <a:off x="4748646" y="1195300"/>
            <a:ext cx="7011696" cy="4862601"/>
          </a:xfrm>
          <a:prstGeom prst="rect">
            <a:avLst/>
          </a:prstGeom>
        </p:spPr>
      </p:pic>
    </p:spTree>
    <p:extLst>
      <p:ext uri="{BB962C8B-B14F-4D97-AF65-F5344CB8AC3E}">
        <p14:creationId xmlns:p14="http://schemas.microsoft.com/office/powerpoint/2010/main" val="45740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 the</a:t>
            </a:r>
            <a:r>
              <a:rPr kumimoji="1" lang="zh-CN" altLang="en-US" dirty="0" smtClean="0"/>
              <a:t> </a:t>
            </a:r>
            <a:r>
              <a:rPr kumimoji="1" lang="en-US" altLang="zh-CN" dirty="0" smtClean="0"/>
              <a:t>2000s </a:t>
            </a:r>
            <a:endParaRPr kumimoji="1" lang="zh-CN" altLang="en-US" dirty="0"/>
          </a:p>
        </p:txBody>
      </p:sp>
      <p:sp>
        <p:nvSpPr>
          <p:cNvPr id="5" name="内容占位符 4"/>
          <p:cNvSpPr>
            <a:spLocks noGrp="1"/>
          </p:cNvSpPr>
          <p:nvPr>
            <p:ph idx="1"/>
          </p:nvPr>
        </p:nvSpPr>
        <p:spPr/>
        <p:txBody>
          <a:bodyPr/>
          <a:lstStyle/>
          <a:p>
            <a:r>
              <a:rPr kumimoji="1" lang="en-US" altLang="zh-CN" dirty="0" smtClean="0"/>
              <a:t>At </a:t>
            </a:r>
            <a:r>
              <a:rPr kumimoji="1" lang="en-US" altLang="zh-CN" dirty="0"/>
              <a:t>the start of the 21st century, the term </a:t>
            </a:r>
            <a:r>
              <a:rPr kumimoji="1" lang="en-US" altLang="zh-CN" dirty="0" smtClean="0"/>
              <a:t>green</a:t>
            </a:r>
            <a:r>
              <a:rPr kumimoji="1" lang="zh-CN" altLang="en-US" dirty="0" smtClean="0"/>
              <a:t> </a:t>
            </a:r>
            <a:r>
              <a:rPr kumimoji="1" lang="en-US" altLang="zh-CN" dirty="0" smtClean="0"/>
              <a:t>tech</a:t>
            </a:r>
            <a:r>
              <a:rPr kumimoji="1" lang="en-US" altLang="zh-CN" dirty="0"/>
              <a:t> was not yet in the financial or business community’s vocabulary. </a:t>
            </a:r>
            <a:endParaRPr kumimoji="1" lang="en-US" altLang="zh-CN" dirty="0" smtClean="0"/>
          </a:p>
          <a:p>
            <a:endParaRPr kumimoji="1" lang="en-US" altLang="zh-CN" dirty="0" smtClean="0"/>
          </a:p>
          <a:p>
            <a:r>
              <a:rPr kumimoji="1" lang="en-US" altLang="zh-CN" dirty="0" smtClean="0"/>
              <a:t>Now</a:t>
            </a:r>
            <a:r>
              <a:rPr kumimoji="1" lang="en-US" altLang="zh-CN" dirty="0"/>
              <a:t>, </a:t>
            </a:r>
            <a:r>
              <a:rPr kumimoji="1" lang="en-US" altLang="zh-CN" dirty="0" smtClean="0"/>
              <a:t>there </a:t>
            </a:r>
            <a:r>
              <a:rPr kumimoji="1" lang="en-US" altLang="zh-CN" dirty="0"/>
              <a:t>is "the beginning of a revolution that is changing the places where we live and work, the products we manufacture and purchase, and the development plans of cities, regional governments, and nations around the globe."</a:t>
            </a:r>
          </a:p>
          <a:p>
            <a:pPr marL="0" indent="0">
              <a:buNone/>
            </a:pPr>
            <a:endParaRPr kumimoji="1" lang="zh-CN" altLang="en-US" dirty="0"/>
          </a:p>
        </p:txBody>
      </p:sp>
    </p:spTree>
    <p:extLst>
      <p:ext uri="{BB962C8B-B14F-4D97-AF65-F5344CB8AC3E}">
        <p14:creationId xmlns:p14="http://schemas.microsoft.com/office/powerpoint/2010/main" val="29086698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The Total Solutions </a:t>
            </a:r>
            <a:r>
              <a:rPr lang="en-US" altLang="zh-CN" b="1" dirty="0" smtClean="0"/>
              <a:t>business</a:t>
            </a:r>
            <a:endParaRPr lang="zh-CN" altLang="en-US" dirty="0"/>
          </a:p>
        </p:txBody>
      </p:sp>
      <p:sp>
        <p:nvSpPr>
          <p:cNvPr id="3" name="内容占位符 2"/>
          <p:cNvSpPr>
            <a:spLocks noGrp="1"/>
          </p:cNvSpPr>
          <p:nvPr>
            <p:ph idx="1"/>
          </p:nvPr>
        </p:nvSpPr>
        <p:spPr>
          <a:xfrm>
            <a:off x="145473" y="997527"/>
            <a:ext cx="4956463" cy="5600700"/>
          </a:xfrm>
        </p:spPr>
        <p:txBody>
          <a:bodyPr>
            <a:normAutofit fontScale="62500" lnSpcReduction="20000"/>
          </a:bodyPr>
          <a:lstStyle/>
          <a:p>
            <a:pPr fontAlgn="base"/>
            <a:r>
              <a:rPr lang="en-US" altLang="zh-CN" dirty="0"/>
              <a:t>In 2010, Canadian Solar started providing EPC services primarily in Canada and China. These services consist of contracted engineering, procurement, and construction work performed on projects owned by other developers. Also in 2010, the company started selling solar system kits primarily in Canada and Japan. These kits consist of internally produced solar modules and other components, such as inverters, supplied by third parties.</a:t>
            </a:r>
          </a:p>
          <a:p>
            <a:pPr fontAlgn="base"/>
            <a:r>
              <a:rPr lang="en-US" altLang="zh-CN" dirty="0"/>
              <a:t>In 2012, Canadian Solar started providing O&amp;M services—miscellaneous operations and maintenance services. In 2014, Canadian Solar expanded its total solutions business to electricity revenue generation and added build-to-own projects to its pipeline.</a:t>
            </a:r>
          </a:p>
          <a:p>
            <a:pPr fontAlgn="base"/>
            <a:r>
              <a:rPr lang="en-US" altLang="zh-CN" dirty="0"/>
              <a:t>As of May 2015, Canadian Solar has installed 822 MW of power, a number that’s grown at a compound annual growth rate of 112% since 2011.</a:t>
            </a:r>
          </a:p>
          <a:p>
            <a:endParaRPr lang="zh-CN" altLang="en-US" dirty="0"/>
          </a:p>
        </p:txBody>
      </p:sp>
      <p:pic>
        <p:nvPicPr>
          <p:cNvPr id="4" name="图片 3"/>
          <p:cNvPicPr>
            <a:picLocks noChangeAspect="1"/>
          </p:cNvPicPr>
          <p:nvPr/>
        </p:nvPicPr>
        <p:blipFill>
          <a:blip r:embed="rId2"/>
          <a:stretch>
            <a:fillRect/>
          </a:stretch>
        </p:blipFill>
        <p:spPr>
          <a:xfrm>
            <a:off x="6096000" y="1096618"/>
            <a:ext cx="5031635" cy="5402517"/>
          </a:xfrm>
          <a:prstGeom prst="rect">
            <a:avLst/>
          </a:prstGeom>
        </p:spPr>
      </p:pic>
    </p:spTree>
    <p:extLst>
      <p:ext uri="{BB962C8B-B14F-4D97-AF65-F5344CB8AC3E}">
        <p14:creationId xmlns:p14="http://schemas.microsoft.com/office/powerpoint/2010/main" val="34103355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Pipeline of </a:t>
            </a:r>
            <a:r>
              <a:rPr lang="en-US" altLang="zh-CN" b="1" dirty="0" smtClean="0"/>
              <a:t>assets</a:t>
            </a:r>
            <a:endParaRPr lang="zh-CN" altLang="en-US" dirty="0"/>
          </a:p>
        </p:txBody>
      </p:sp>
      <p:sp>
        <p:nvSpPr>
          <p:cNvPr id="3" name="内容占位符 2"/>
          <p:cNvSpPr>
            <a:spLocks noGrp="1"/>
          </p:cNvSpPr>
          <p:nvPr>
            <p:ph idx="1"/>
          </p:nvPr>
        </p:nvSpPr>
        <p:spPr/>
        <p:txBody>
          <a:bodyPr>
            <a:normAutofit fontScale="77500" lnSpcReduction="20000"/>
          </a:bodyPr>
          <a:lstStyle/>
          <a:p>
            <a:pPr fontAlgn="base"/>
            <a:r>
              <a:rPr lang="en-US" altLang="zh-CN" dirty="0"/>
              <a:t>Canadian Solar has various projects in operation across its geographic segments: 6.6 GW worth of early-mid stage and 2.4 GW of late-stage projects, which are either in development or EPC</a:t>
            </a:r>
            <a:r>
              <a:rPr lang="en-US" altLang="zh-CN" baseline="30000" dirty="0">
                <a:hlinkClick r:id="rId2"/>
              </a:rPr>
              <a:t>1</a:t>
            </a:r>
            <a:r>
              <a:rPr lang="en-US" altLang="zh-CN" dirty="0"/>
              <a:t>. The graph above shows a breakdown by geography for these late-stage projects.</a:t>
            </a:r>
          </a:p>
          <a:p>
            <a:pPr fontAlgn="base"/>
            <a:r>
              <a:rPr lang="en-US" altLang="zh-CN" dirty="0"/>
              <a:t>Going forward, much of the company’s pipeline will comprise projects from the acquisition of Recurrent Energy. For more information regarding the acquisition, read on to the next part of this series.</a:t>
            </a:r>
          </a:p>
          <a:p>
            <a:pPr fontAlgn="base"/>
            <a:r>
              <a:rPr lang="en-US" altLang="zh-CN" dirty="0"/>
              <a:t>Management has indicated its intentions to increase its attention to and investment in downstream expansion. The proportion of revenues from the company’s total solutions business has increased rapidly. In 2014, the total solutions business accounted for 44.5% of Canadian </a:t>
            </a:r>
            <a:r>
              <a:rPr lang="en-US" altLang="zh-CN" dirty="0" err="1"/>
              <a:t>Solar’s</a:t>
            </a:r>
            <a:r>
              <a:rPr lang="en-US" altLang="zh-CN" dirty="0"/>
              <a:t> revenues, whereas it accounted for 28.6% of revenues in 2013 and only 11.5% in 2012.</a:t>
            </a:r>
          </a:p>
          <a:p>
            <a:pPr fontAlgn="base"/>
            <a:r>
              <a:rPr lang="en-US" altLang="zh-CN" dirty="0"/>
              <a:t>The total solutions business allows higher margins. The company’s overall gross margin increased from 16.7% in 2013 to 19.6% from 2014, whereas its operating margin increased from 7.9% to 12.4% over the same period.</a:t>
            </a:r>
          </a:p>
          <a:p>
            <a:endParaRPr lang="zh-CN" altLang="en-US" dirty="0"/>
          </a:p>
        </p:txBody>
      </p:sp>
    </p:spTree>
    <p:extLst>
      <p:ext uri="{BB962C8B-B14F-4D97-AF65-F5344CB8AC3E}">
        <p14:creationId xmlns:p14="http://schemas.microsoft.com/office/powerpoint/2010/main" val="3473368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History of Recurrent </a:t>
            </a:r>
            <a:r>
              <a:rPr lang="en-US" altLang="zh-CN" b="1" dirty="0" smtClean="0"/>
              <a:t>Energy</a:t>
            </a:r>
            <a:endParaRPr lang="zh-CN" altLang="en-US" dirty="0"/>
          </a:p>
        </p:txBody>
      </p:sp>
      <p:sp>
        <p:nvSpPr>
          <p:cNvPr id="3" name="内容占位符 2"/>
          <p:cNvSpPr>
            <a:spLocks noGrp="1"/>
          </p:cNvSpPr>
          <p:nvPr>
            <p:ph idx="1"/>
          </p:nvPr>
        </p:nvSpPr>
        <p:spPr>
          <a:xfrm>
            <a:off x="238991" y="1350818"/>
            <a:ext cx="4696691" cy="5133109"/>
          </a:xfrm>
        </p:spPr>
        <p:txBody>
          <a:bodyPr>
            <a:normAutofit lnSpcReduction="10000"/>
          </a:bodyPr>
          <a:lstStyle/>
          <a:p>
            <a:r>
              <a:rPr lang="en-US" altLang="zh-CN" dirty="0"/>
              <a:t>Incorporated in 2006, Recurrent Energy is a California-based developer of solar projects in North America. It has 4.3 GW of energy in its pipeline, 1 GW of which is in late stages. In March 2015, the company was acquired by Canadian Solar (</a:t>
            </a:r>
            <a:r>
              <a:rPr lang="en-US" altLang="zh-CN" dirty="0">
                <a:hlinkClick r:id="rId2"/>
              </a:rPr>
              <a:t>CSIQ</a:t>
            </a:r>
            <a:r>
              <a:rPr lang="en-US" altLang="zh-CN" dirty="0"/>
              <a:t>) from Sharp Corporation (</a:t>
            </a:r>
            <a:r>
              <a:rPr lang="en-US" altLang="zh-CN" dirty="0">
                <a:hlinkClick r:id="rId3"/>
              </a:rPr>
              <a:t>TYO</a:t>
            </a:r>
            <a:r>
              <a:rPr lang="en-US" altLang="zh-CN" dirty="0"/>
              <a:t>) for $265 million in cash.</a:t>
            </a:r>
            <a:endParaRPr lang="zh-CN" altLang="en-US" dirty="0"/>
          </a:p>
        </p:txBody>
      </p:sp>
      <p:pic>
        <p:nvPicPr>
          <p:cNvPr id="4" name="图片 3"/>
          <p:cNvPicPr>
            <a:picLocks noChangeAspect="1"/>
          </p:cNvPicPr>
          <p:nvPr/>
        </p:nvPicPr>
        <p:blipFill>
          <a:blip r:embed="rId4"/>
          <a:stretch>
            <a:fillRect/>
          </a:stretch>
        </p:blipFill>
        <p:spPr>
          <a:xfrm>
            <a:off x="5808518" y="1350818"/>
            <a:ext cx="5214397" cy="5033119"/>
          </a:xfrm>
          <a:prstGeom prst="rect">
            <a:avLst/>
          </a:prstGeom>
        </p:spPr>
      </p:pic>
      <p:sp>
        <p:nvSpPr>
          <p:cNvPr id="5" name="矩形 4"/>
          <p:cNvSpPr/>
          <p:nvPr/>
        </p:nvSpPr>
        <p:spPr>
          <a:xfrm>
            <a:off x="5590309" y="5881255"/>
            <a:ext cx="685800" cy="602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266218" y="5881255"/>
            <a:ext cx="987137" cy="602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695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Sources of competitive </a:t>
            </a:r>
            <a:r>
              <a:rPr lang="en-US" altLang="zh-CN" b="1" dirty="0" smtClean="0"/>
              <a:t>advantage</a:t>
            </a:r>
            <a:endParaRPr lang="zh-CN" altLang="en-US" dirty="0"/>
          </a:p>
        </p:txBody>
      </p:sp>
      <p:sp>
        <p:nvSpPr>
          <p:cNvPr id="3" name="内容占位符 2"/>
          <p:cNvSpPr>
            <a:spLocks noGrp="1"/>
          </p:cNvSpPr>
          <p:nvPr>
            <p:ph idx="1"/>
          </p:nvPr>
        </p:nvSpPr>
        <p:spPr>
          <a:xfrm>
            <a:off x="135082" y="1018309"/>
            <a:ext cx="3875809" cy="5579918"/>
          </a:xfrm>
        </p:spPr>
        <p:txBody>
          <a:bodyPr/>
          <a:lstStyle/>
          <a:p>
            <a:r>
              <a:rPr lang="en-US" altLang="zh-CN" dirty="0"/>
              <a:t>Canadian Solar (</a:t>
            </a:r>
            <a:r>
              <a:rPr lang="en-US" altLang="zh-CN" dirty="0">
                <a:hlinkClick r:id="rId2"/>
              </a:rPr>
              <a:t>CSIQ</a:t>
            </a:r>
            <a:r>
              <a:rPr lang="en-US" altLang="zh-CN" dirty="0"/>
              <a:t>) derives its competitive advantage from its strategic positioning in the downstream market, its broad range of crystalline silicon solar power products, and its technology.</a:t>
            </a:r>
            <a:endParaRPr lang="zh-CN" altLang="en-US" dirty="0"/>
          </a:p>
        </p:txBody>
      </p:sp>
      <p:pic>
        <p:nvPicPr>
          <p:cNvPr id="4" name="图片 3"/>
          <p:cNvPicPr>
            <a:picLocks noChangeAspect="1"/>
          </p:cNvPicPr>
          <p:nvPr/>
        </p:nvPicPr>
        <p:blipFill>
          <a:blip r:embed="rId3"/>
          <a:stretch>
            <a:fillRect/>
          </a:stretch>
        </p:blipFill>
        <p:spPr>
          <a:xfrm>
            <a:off x="4572000" y="1325563"/>
            <a:ext cx="7035479" cy="5227023"/>
          </a:xfrm>
          <a:prstGeom prst="rect">
            <a:avLst/>
          </a:prstGeom>
        </p:spPr>
      </p:pic>
      <p:sp>
        <p:nvSpPr>
          <p:cNvPr id="5" name="矩形 4"/>
          <p:cNvSpPr/>
          <p:nvPr/>
        </p:nvSpPr>
        <p:spPr>
          <a:xfrm>
            <a:off x="4572000" y="6390409"/>
            <a:ext cx="1361209" cy="3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338955" y="6390409"/>
            <a:ext cx="1517072" cy="3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65810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Main performance </a:t>
            </a:r>
            <a:r>
              <a:rPr lang="en-US" altLang="zh-CN" b="1" dirty="0" smtClean="0"/>
              <a:t>drivers</a:t>
            </a:r>
            <a:endParaRPr lang="zh-CN" altLang="en-US" dirty="0"/>
          </a:p>
        </p:txBody>
      </p:sp>
      <p:sp>
        <p:nvSpPr>
          <p:cNvPr id="3" name="内容占位符 2"/>
          <p:cNvSpPr>
            <a:spLocks noGrp="1"/>
          </p:cNvSpPr>
          <p:nvPr>
            <p:ph idx="1"/>
          </p:nvPr>
        </p:nvSpPr>
        <p:spPr>
          <a:xfrm>
            <a:off x="218208" y="1101436"/>
            <a:ext cx="11575473" cy="5559137"/>
          </a:xfrm>
        </p:spPr>
        <p:txBody>
          <a:bodyPr>
            <a:normAutofit fontScale="70000" lnSpcReduction="20000"/>
          </a:bodyPr>
          <a:lstStyle/>
          <a:p>
            <a:r>
              <a:rPr lang="en-US" altLang="zh-CN" dirty="0"/>
              <a:t>The factors that have the greatest impact on Canadian </a:t>
            </a:r>
            <a:r>
              <a:rPr lang="en-US" altLang="zh-CN" dirty="0" err="1"/>
              <a:t>Solar’s</a:t>
            </a:r>
            <a:r>
              <a:rPr lang="en-US" altLang="zh-CN" dirty="0"/>
              <a:t> (</a:t>
            </a:r>
            <a:r>
              <a:rPr lang="en-US" altLang="zh-CN" dirty="0">
                <a:hlinkClick r:id="rId2"/>
              </a:rPr>
              <a:t>CSIQ</a:t>
            </a:r>
            <a:r>
              <a:rPr lang="en-US" altLang="zh-CN" dirty="0"/>
              <a:t>) financial performance include government subsidies and economic incentives, industry and seasonal demand, and the cost of inputs</a:t>
            </a:r>
            <a:r>
              <a:rPr lang="en-US" altLang="zh-CN" dirty="0" smtClean="0"/>
              <a:t>.</a:t>
            </a:r>
          </a:p>
          <a:p>
            <a:pPr fontAlgn="base"/>
            <a:r>
              <a:rPr lang="en-US" altLang="zh-CN" dirty="0"/>
              <a:t>Government subsidies are critical to financing for solar projects and the installation of solar systems. Third-party financing also depends on economic incentives from the government, such as </a:t>
            </a:r>
            <a:r>
              <a:rPr lang="en-US" altLang="zh-CN" dirty="0">
                <a:hlinkClick r:id="rId3"/>
              </a:rPr>
              <a:t>Renewable Portfolio Standards</a:t>
            </a:r>
            <a:r>
              <a:rPr lang="en-US" altLang="zh-CN" dirty="0"/>
              <a:t> or </a:t>
            </a:r>
            <a:r>
              <a:rPr lang="en-US" altLang="zh-CN" dirty="0">
                <a:hlinkClick r:id="rId4"/>
              </a:rPr>
              <a:t>feed-in tariffs</a:t>
            </a:r>
            <a:r>
              <a:rPr lang="en-US" altLang="zh-CN" dirty="0"/>
              <a:t>. Any revision, reduction, or removal of subsidies or economic incentives affects demand.</a:t>
            </a:r>
          </a:p>
          <a:p>
            <a:pPr fontAlgn="base"/>
            <a:r>
              <a:rPr lang="en-US" altLang="zh-CN" dirty="0"/>
              <a:t>Demand is also affected by other factors:</a:t>
            </a:r>
          </a:p>
          <a:p>
            <a:pPr fontAlgn="base"/>
            <a:r>
              <a:rPr lang="en-US" altLang="zh-CN" dirty="0"/>
              <a:t>Seasonality: Winter months cause harsh conditions for installation.</a:t>
            </a:r>
          </a:p>
          <a:p>
            <a:pPr fontAlgn="base"/>
            <a:r>
              <a:rPr lang="en-US" altLang="zh-CN" dirty="0"/>
              <a:t>Price of solar modules: Due to oversupply, market prices have been decreasing since 2008 and are only just showing signs of stabilization.</a:t>
            </a:r>
          </a:p>
          <a:p>
            <a:pPr fontAlgn="base"/>
            <a:r>
              <a:rPr lang="en-US" altLang="zh-CN" dirty="0"/>
              <a:t>In addition to industry-wide demand, company-specific demand is also affected:</a:t>
            </a:r>
          </a:p>
          <a:p>
            <a:pPr fontAlgn="base"/>
            <a:r>
              <a:rPr lang="en-US" altLang="zh-CN" dirty="0"/>
              <a:t>Prices of silicon and other inputs affect product pricing and therefore the price that Canadian Solar can offer for its modules relative to competitors.</a:t>
            </a:r>
          </a:p>
          <a:p>
            <a:pPr fontAlgn="base"/>
            <a:r>
              <a:rPr lang="en-US" altLang="zh-CN" dirty="0"/>
              <a:t>Due to existence of long-term agreements with suppliers, it can be hard for Canadian Solar to adjust the cost of raw materials with market prices.</a:t>
            </a:r>
          </a:p>
          <a:p>
            <a:pPr fontAlgn="base"/>
            <a:r>
              <a:rPr lang="en-US" altLang="zh-CN" dirty="0" err="1"/>
              <a:t>Polysilicon</a:t>
            </a:r>
            <a:r>
              <a:rPr lang="en-US" altLang="zh-CN" dirty="0"/>
              <a:t> prices have been on a steady downward trend. They decreased 70% over the last five years. They fluctuated in 2013 and rose for most of 2014 until the third quarter. Over the last 12 months prices have decreased 27%. But with long-term purchase agreements, Canadian Solar may not be able to decrease product costs along with such decreases</a:t>
            </a:r>
            <a:r>
              <a:rPr lang="en-US" altLang="zh-CN" dirty="0" smtClean="0"/>
              <a:t>.</a:t>
            </a:r>
          </a:p>
          <a:p>
            <a:pPr marL="0" indent="0">
              <a:buNone/>
            </a:pPr>
            <a:endParaRPr lang="zh-CN" altLang="en-US" dirty="0"/>
          </a:p>
        </p:txBody>
      </p:sp>
    </p:spTree>
    <p:extLst>
      <p:ext uri="{BB962C8B-B14F-4D97-AF65-F5344CB8AC3E}">
        <p14:creationId xmlns:p14="http://schemas.microsoft.com/office/powerpoint/2010/main" val="40454485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58982" y="0"/>
            <a:ext cx="10515600" cy="1325563"/>
          </a:xfrm>
        </p:spPr>
        <p:txBody>
          <a:bodyPr/>
          <a:lstStyle/>
          <a:p>
            <a:pPr algn="ctr"/>
            <a:r>
              <a:rPr lang="en-US" altLang="zh-CN" b="1" dirty="0"/>
              <a:t>Main performance drivers</a:t>
            </a:r>
            <a:endParaRPr lang="zh-CN" altLang="en-US" dirty="0"/>
          </a:p>
        </p:txBody>
      </p:sp>
      <p:pic>
        <p:nvPicPr>
          <p:cNvPr id="4" name="内容占位符 3"/>
          <p:cNvPicPr>
            <a:picLocks noGrp="1" noChangeAspect="1"/>
          </p:cNvPicPr>
          <p:nvPr>
            <p:ph idx="1"/>
          </p:nvPr>
        </p:nvPicPr>
        <p:blipFill>
          <a:blip r:embed="rId2"/>
          <a:stretch>
            <a:fillRect/>
          </a:stretch>
        </p:blipFill>
        <p:spPr>
          <a:xfrm>
            <a:off x="1922318" y="1029239"/>
            <a:ext cx="8349529" cy="5609039"/>
          </a:xfrm>
          <a:prstGeom prst="rect">
            <a:avLst/>
          </a:prstGeom>
        </p:spPr>
      </p:pic>
    </p:spTree>
    <p:extLst>
      <p:ext uri="{BB962C8B-B14F-4D97-AF65-F5344CB8AC3E}">
        <p14:creationId xmlns:p14="http://schemas.microsoft.com/office/powerpoint/2010/main" val="690222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Collective </a:t>
            </a:r>
            <a:r>
              <a:rPr lang="en-US" altLang="zh-CN" b="1" dirty="0" smtClean="0"/>
              <a:t>impact</a:t>
            </a:r>
            <a:endParaRPr lang="zh-CN" altLang="en-US" dirty="0"/>
          </a:p>
        </p:txBody>
      </p:sp>
      <p:sp>
        <p:nvSpPr>
          <p:cNvPr id="3" name="内容占位符 2"/>
          <p:cNvSpPr>
            <a:spLocks noGrp="1"/>
          </p:cNvSpPr>
          <p:nvPr>
            <p:ph idx="1"/>
          </p:nvPr>
        </p:nvSpPr>
        <p:spPr/>
        <p:txBody>
          <a:bodyPr>
            <a:normAutofit fontScale="77500" lnSpcReduction="20000"/>
          </a:bodyPr>
          <a:lstStyle/>
          <a:p>
            <a:pPr fontAlgn="base"/>
            <a:r>
              <a:rPr lang="en-US" altLang="zh-CN" dirty="0"/>
              <a:t>In 2012, changes in government subsidies and economic incentives led to a decrease in demand and an oversupply of photovoltaic modules and module components. As a result, the selling price of solar modules decreased to $0.77 per watt from $1.34 per watt in 2011. This decrease caused manufacturing segment revenues to decrease 32.3%.</a:t>
            </a:r>
          </a:p>
          <a:p>
            <a:pPr fontAlgn="base"/>
            <a:r>
              <a:rPr lang="en-US" altLang="zh-CN" dirty="0"/>
              <a:t>Close competitors faced similar results over that period. Trina </a:t>
            </a:r>
            <a:r>
              <a:rPr lang="en-US" altLang="zh-CN" dirty="0" err="1"/>
              <a:t>Solar’s</a:t>
            </a:r>
            <a:r>
              <a:rPr lang="en-US" altLang="zh-CN" dirty="0"/>
              <a:t> (</a:t>
            </a:r>
            <a:r>
              <a:rPr lang="en-US" altLang="zh-CN" dirty="0">
                <a:hlinkClick r:id="rId2"/>
              </a:rPr>
              <a:t>TSL</a:t>
            </a:r>
            <a:r>
              <a:rPr lang="en-US" altLang="zh-CN" dirty="0"/>
              <a:t>) selling price for modules decreased from $1.33 per watt to $0.78 per watt, resulting in a 37.7% decrease in revenues from its module business.</a:t>
            </a:r>
          </a:p>
          <a:p>
            <a:pPr fontAlgn="base"/>
            <a:r>
              <a:rPr lang="en-US" altLang="zh-CN" dirty="0"/>
              <a:t>JA </a:t>
            </a:r>
            <a:r>
              <a:rPr lang="en-US" altLang="zh-CN" dirty="0" err="1"/>
              <a:t>Solar’s</a:t>
            </a:r>
            <a:r>
              <a:rPr lang="en-US" altLang="zh-CN" dirty="0"/>
              <a:t> (</a:t>
            </a:r>
            <a:r>
              <a:rPr lang="en-US" altLang="zh-CN" dirty="0">
                <a:hlinkClick r:id="rId3"/>
              </a:rPr>
              <a:t>JASO</a:t>
            </a:r>
            <a:r>
              <a:rPr lang="en-US" altLang="zh-CN" dirty="0"/>
              <a:t>) revenues were similarly affected. With a 48% decrease in modules’ selling price, JASO’s revenues decreased by 43.6% in China and 30.8% outside China. </a:t>
            </a:r>
            <a:r>
              <a:rPr lang="en-US" altLang="zh-CN" dirty="0" err="1"/>
              <a:t>SunPower</a:t>
            </a:r>
            <a:r>
              <a:rPr lang="en-US" altLang="zh-CN" dirty="0"/>
              <a:t> (</a:t>
            </a:r>
            <a:r>
              <a:rPr lang="en-US" altLang="zh-CN" dirty="0">
                <a:hlinkClick r:id="rId4"/>
              </a:rPr>
              <a:t>SPWR</a:t>
            </a:r>
            <a:r>
              <a:rPr lang="en-US" altLang="zh-CN" dirty="0"/>
              <a:t>) also saw a 27.0% decrease in revenues from its solar power components business.</a:t>
            </a:r>
          </a:p>
          <a:p>
            <a:pPr fontAlgn="base"/>
            <a:r>
              <a:rPr lang="en-US" altLang="zh-CN" dirty="0"/>
              <a:t>Canadian Solar has recovered. Its manufacturing revenues increased by 3.1% in 2013 and 39.1% in 2014.</a:t>
            </a:r>
          </a:p>
          <a:p>
            <a:endParaRPr lang="zh-CN" altLang="en-US" dirty="0"/>
          </a:p>
        </p:txBody>
      </p:sp>
    </p:spTree>
    <p:extLst>
      <p:ext uri="{BB962C8B-B14F-4D97-AF65-F5344CB8AC3E}">
        <p14:creationId xmlns:p14="http://schemas.microsoft.com/office/powerpoint/2010/main" val="10923352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Debt </a:t>
            </a:r>
            <a:r>
              <a:rPr lang="en-US" altLang="zh-CN" b="1" dirty="0" smtClean="0"/>
              <a:t>profile</a:t>
            </a:r>
            <a:endParaRPr lang="zh-CN" altLang="en-US" dirty="0"/>
          </a:p>
        </p:txBody>
      </p:sp>
      <p:sp>
        <p:nvSpPr>
          <p:cNvPr id="3" name="内容占位符 2"/>
          <p:cNvSpPr>
            <a:spLocks noGrp="1"/>
          </p:cNvSpPr>
          <p:nvPr>
            <p:ph idx="1"/>
          </p:nvPr>
        </p:nvSpPr>
        <p:spPr>
          <a:xfrm>
            <a:off x="155864" y="1350818"/>
            <a:ext cx="4987636" cy="5226627"/>
          </a:xfrm>
        </p:spPr>
        <p:txBody>
          <a:bodyPr>
            <a:normAutofit fontScale="77500" lnSpcReduction="20000"/>
          </a:bodyPr>
          <a:lstStyle/>
          <a:p>
            <a:r>
              <a:rPr lang="en-US" altLang="zh-CN" dirty="0"/>
              <a:t>With outstanding total debt of $1,010 million at the end of 2014, First Solar (</a:t>
            </a:r>
            <a:r>
              <a:rPr lang="en-US" altLang="zh-CN" dirty="0">
                <a:hlinkClick r:id="rId2"/>
              </a:rPr>
              <a:t>CSIQ</a:t>
            </a:r>
            <a:r>
              <a:rPr lang="en-US" altLang="zh-CN" dirty="0"/>
              <a:t>) has maintained its debt levels at around the same amount since 2010. Short-term debt makes up the most significant proportion of the company’s debt (72%) as well as its total liabilities (43%). This line item mostly consists of borrowings from Chinese banks to fund operations—that is, working capital expenditures and capital expenditures. The company’s dependence on Chinese banks’ lending policies would pose a significant risk if these policies became less favorable towards solar companies in the future.</a:t>
            </a:r>
            <a:endParaRPr lang="zh-CN" altLang="en-US" dirty="0"/>
          </a:p>
        </p:txBody>
      </p:sp>
      <p:pic>
        <p:nvPicPr>
          <p:cNvPr id="4" name="图片 3"/>
          <p:cNvPicPr>
            <a:picLocks noChangeAspect="1"/>
          </p:cNvPicPr>
          <p:nvPr/>
        </p:nvPicPr>
        <p:blipFill>
          <a:blip r:embed="rId3"/>
          <a:stretch>
            <a:fillRect/>
          </a:stretch>
        </p:blipFill>
        <p:spPr>
          <a:xfrm>
            <a:off x="5143500" y="1454728"/>
            <a:ext cx="6432588" cy="4585711"/>
          </a:xfrm>
          <a:prstGeom prst="rect">
            <a:avLst/>
          </a:prstGeom>
        </p:spPr>
      </p:pic>
    </p:spTree>
    <p:extLst>
      <p:ext uri="{BB962C8B-B14F-4D97-AF65-F5344CB8AC3E}">
        <p14:creationId xmlns:p14="http://schemas.microsoft.com/office/powerpoint/2010/main" val="40375232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The debt-to-equity ratio and its </a:t>
            </a:r>
            <a:r>
              <a:rPr lang="en-US" altLang="zh-CN" b="1" dirty="0" smtClean="0"/>
              <a:t>implications</a:t>
            </a:r>
            <a:endParaRPr lang="zh-CN" altLang="en-US" dirty="0"/>
          </a:p>
        </p:txBody>
      </p:sp>
      <p:sp>
        <p:nvSpPr>
          <p:cNvPr id="3" name="内容占位符 2"/>
          <p:cNvSpPr>
            <a:spLocks noGrp="1"/>
          </p:cNvSpPr>
          <p:nvPr>
            <p:ph idx="1"/>
          </p:nvPr>
        </p:nvSpPr>
        <p:spPr/>
        <p:txBody>
          <a:bodyPr>
            <a:normAutofit fontScale="85000" lnSpcReduction="20000"/>
          </a:bodyPr>
          <a:lstStyle/>
          <a:p>
            <a:pPr fontAlgn="base"/>
            <a:r>
              <a:rPr lang="en-US" altLang="zh-CN" dirty="0"/>
              <a:t>Canadian Solar has a trailing-12-month debt-to-equity ratio of 0.37, which is similar to close peers Trina Solar (</a:t>
            </a:r>
            <a:r>
              <a:rPr lang="en-US" altLang="zh-CN" dirty="0">
                <a:hlinkClick r:id="rId2"/>
              </a:rPr>
              <a:t>TSL</a:t>
            </a:r>
            <a:r>
              <a:rPr lang="en-US" altLang="zh-CN" dirty="0"/>
              <a:t>) and </a:t>
            </a:r>
            <a:r>
              <a:rPr lang="en-US" altLang="zh-CN" dirty="0" err="1"/>
              <a:t>ReneSola</a:t>
            </a:r>
            <a:r>
              <a:rPr lang="en-US" altLang="zh-CN" dirty="0"/>
              <a:t> (</a:t>
            </a:r>
            <a:r>
              <a:rPr lang="en-US" altLang="zh-CN" dirty="0">
                <a:hlinkClick r:id="rId3"/>
              </a:rPr>
              <a:t>SOL</a:t>
            </a:r>
            <a:r>
              <a:rPr lang="en-US" altLang="zh-CN" dirty="0"/>
              <a:t>). In contrast, First Solar has a very low debt-to-equity ratio of 0.04. Canadian Solar has maintained a ratio of around 0.4 since 2013. In 2012, its ratio reached 0.74. The 2012 result was due to a deficit in retained earnings resulting from an industry-wide weak year. In 2010 and 2011, the company had a debt-to-equity ratio below 0.2.</a:t>
            </a:r>
          </a:p>
          <a:p>
            <a:pPr fontAlgn="base"/>
            <a:r>
              <a:rPr lang="en-US" altLang="zh-CN" dirty="0"/>
              <a:t>More than 50% of all Canadian </a:t>
            </a:r>
            <a:r>
              <a:rPr lang="en-US" altLang="zh-CN" dirty="0" err="1"/>
              <a:t>Solar’s</a:t>
            </a:r>
            <a:r>
              <a:rPr lang="en-US" altLang="zh-CN" dirty="0"/>
              <a:t> short-term bank borrowings are secured by restricted cash, inventories, prepaid land use rights, property, plant, and equipment (PP&amp;E), project assets, and bank notes. Most notably. they’re guaranteed by the company’s president and CEO, Dr. Shawn Qu. About 60% of the company’s long-term borrowings mature within the next two years. These long-term borrowings are secured by restricted cash, prepaid land use rights, PP&amp;E, and project assets.</a:t>
            </a:r>
          </a:p>
          <a:p>
            <a:endParaRPr lang="zh-CN" altLang="en-US" dirty="0"/>
          </a:p>
        </p:txBody>
      </p:sp>
    </p:spTree>
    <p:extLst>
      <p:ext uri="{BB962C8B-B14F-4D97-AF65-F5344CB8AC3E}">
        <p14:creationId xmlns:p14="http://schemas.microsoft.com/office/powerpoint/2010/main" val="17928350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smtClean="0"/>
              <a:t>Liquidity</a:t>
            </a:r>
            <a:endParaRPr lang="zh-CN" altLang="en-US" dirty="0"/>
          </a:p>
        </p:txBody>
      </p:sp>
      <p:sp>
        <p:nvSpPr>
          <p:cNvPr id="3" name="内容占位符 2"/>
          <p:cNvSpPr>
            <a:spLocks noGrp="1"/>
          </p:cNvSpPr>
          <p:nvPr>
            <p:ph idx="1"/>
          </p:nvPr>
        </p:nvSpPr>
        <p:spPr/>
        <p:txBody>
          <a:bodyPr>
            <a:normAutofit fontScale="92500" lnSpcReduction="10000"/>
          </a:bodyPr>
          <a:lstStyle/>
          <a:p>
            <a:pPr fontAlgn="base"/>
            <a:r>
              <a:rPr lang="en-US" altLang="zh-CN" dirty="0"/>
              <a:t>Taking a look at Canadian </a:t>
            </a:r>
            <a:r>
              <a:rPr lang="en-US" altLang="zh-CN" dirty="0" err="1"/>
              <a:t>Solar’s</a:t>
            </a:r>
            <a:r>
              <a:rPr lang="en-US" altLang="zh-CN" dirty="0"/>
              <a:t> quick ratio, at 0.38, we see that the company has a low ratio compared to its close peers. The quick ratio measures the company’s ability to pay off current liabilities with current assets limited to cash, cash equivalents, short-term investments, and accounts receivable.</a:t>
            </a:r>
          </a:p>
          <a:p>
            <a:pPr fontAlgn="base"/>
            <a:r>
              <a:rPr lang="en-US" altLang="zh-CN" dirty="0"/>
              <a:t>The quick ratio is regarded as a refined measure of liquidity, as opposed to the current ratio. But in Canadian </a:t>
            </a:r>
            <a:r>
              <a:rPr lang="en-US" altLang="zh-CN" dirty="0" err="1"/>
              <a:t>Solar’s</a:t>
            </a:r>
            <a:r>
              <a:rPr lang="en-US" altLang="zh-CN" dirty="0"/>
              <a:t> case, the current ratio may be an appropriate measure of liquidity. In addition to cash, since the company’s short-term debt is secured by other assets, its debt situation may not be too big of a concern for investors. With a current ratio of 1.13, the company’s balance sheet looks stronger than Trina </a:t>
            </a:r>
            <a:r>
              <a:rPr lang="en-US" altLang="zh-CN" dirty="0" err="1"/>
              <a:t>Solar’s</a:t>
            </a:r>
            <a:r>
              <a:rPr lang="en-US" altLang="zh-CN" dirty="0"/>
              <a:t> and </a:t>
            </a:r>
            <a:r>
              <a:rPr lang="en-US" altLang="zh-CN" dirty="0" err="1"/>
              <a:t>ReneSola’s</a:t>
            </a:r>
            <a:r>
              <a:rPr lang="en-US" altLang="zh-CN" dirty="0"/>
              <a:t>, are currently 1 and 0.59, respectively.</a:t>
            </a:r>
          </a:p>
          <a:p>
            <a:endParaRPr lang="zh-CN" altLang="en-US" dirty="0"/>
          </a:p>
        </p:txBody>
      </p:sp>
    </p:spTree>
    <p:extLst>
      <p:ext uri="{BB962C8B-B14F-4D97-AF65-F5344CB8AC3E}">
        <p14:creationId xmlns:p14="http://schemas.microsoft.com/office/powerpoint/2010/main" val="167148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Nowadays..</a:t>
            </a:r>
            <a:endParaRPr kumimoji="1" lang="zh-CN" altLang="en-US" dirty="0"/>
          </a:p>
        </p:txBody>
      </p:sp>
      <p:sp>
        <p:nvSpPr>
          <p:cNvPr id="3" name="内容占位符 2"/>
          <p:cNvSpPr>
            <a:spLocks noGrp="1"/>
          </p:cNvSpPr>
          <p:nvPr>
            <p:ph sz="half" idx="2"/>
          </p:nvPr>
        </p:nvSpPr>
        <p:spPr>
          <a:xfrm>
            <a:off x="839788" y="1828594"/>
            <a:ext cx="5157787" cy="3684588"/>
          </a:xfrm>
        </p:spPr>
        <p:txBody>
          <a:bodyPr/>
          <a:lstStyle/>
          <a:p>
            <a:r>
              <a:rPr lang="en-US" altLang="zh-CN" dirty="0"/>
              <a:t>M</a:t>
            </a:r>
            <a:r>
              <a:rPr lang="en-US" altLang="zh-CN" dirty="0" smtClean="0"/>
              <a:t>ajor </a:t>
            </a:r>
            <a:r>
              <a:rPr lang="en-US" altLang="zh-CN" dirty="0"/>
              <a:t>forces to push clean technology into the mainstream and driving rapid growth and </a:t>
            </a:r>
            <a:r>
              <a:rPr lang="en-US" altLang="zh-CN" dirty="0" smtClean="0"/>
              <a:t>expansion</a:t>
            </a:r>
          </a:p>
          <a:p>
            <a:endParaRPr lang="en-US" altLang="zh-CN" dirty="0"/>
          </a:p>
          <a:p>
            <a:endParaRPr lang="en-US" altLang="zh-CN" dirty="0"/>
          </a:p>
        </p:txBody>
      </p:sp>
      <p:pic>
        <p:nvPicPr>
          <p:cNvPr id="8" name="内容占位符 7"/>
          <p:cNvPicPr>
            <a:picLocks noGrp="1" noChangeAspect="1"/>
          </p:cNvPicPr>
          <p:nvPr>
            <p:ph sz="quarter" idx="4"/>
          </p:nvPr>
        </p:nvPicPr>
        <p:blipFill>
          <a:blip r:embed="rId2"/>
          <a:srcRect l="-22388" r="-22388"/>
          <a:stretch>
            <a:fillRect/>
          </a:stretch>
        </p:blipFill>
        <p:spPr>
          <a:xfrm>
            <a:off x="5880319" y="1649119"/>
            <a:ext cx="5949337" cy="4163096"/>
          </a:xfrm>
        </p:spPr>
      </p:pic>
      <p:sp>
        <p:nvSpPr>
          <p:cNvPr id="9" name="文本框 8"/>
          <p:cNvSpPr txBox="1"/>
          <p:nvPr/>
        </p:nvSpPr>
        <p:spPr>
          <a:xfrm>
            <a:off x="8999925" y="6350639"/>
            <a:ext cx="2995374" cy="369332"/>
          </a:xfrm>
          <a:prstGeom prst="rect">
            <a:avLst/>
          </a:prstGeom>
          <a:noFill/>
        </p:spPr>
        <p:txBody>
          <a:bodyPr wrap="square" rtlCol="0">
            <a:spAutoFit/>
          </a:bodyPr>
          <a:lstStyle/>
          <a:p>
            <a:r>
              <a:rPr kumimoji="1" lang="en-US" altLang="zh-CN" dirty="0" smtClean="0"/>
              <a:t>Source:</a:t>
            </a:r>
            <a:r>
              <a:rPr kumimoji="1" lang="zh-CN" altLang="en-US" dirty="0" smtClean="0"/>
              <a:t> </a:t>
            </a:r>
            <a:r>
              <a:rPr kumimoji="1" lang="en-US" altLang="zh-CN" dirty="0" smtClean="0"/>
              <a:t>IRENA </a:t>
            </a:r>
            <a:endParaRPr kumimoji="1" lang="zh-CN" altLang="en-US" dirty="0"/>
          </a:p>
        </p:txBody>
      </p:sp>
    </p:spTree>
    <p:extLst>
      <p:ext uri="{BB962C8B-B14F-4D97-AF65-F5344CB8AC3E}">
        <p14:creationId xmlns:p14="http://schemas.microsoft.com/office/powerpoint/2010/main" val="13816796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r>
              <a:rPr lang="en-US" altLang="zh-CN" b="1" dirty="0"/>
              <a:t>Comparing profitability to industry </a:t>
            </a:r>
            <a:r>
              <a:rPr lang="en-US" altLang="zh-CN" b="1" dirty="0" smtClean="0"/>
              <a:t>peers</a:t>
            </a:r>
            <a:endParaRPr lang="zh-CN" altLang="en-US" dirty="0"/>
          </a:p>
        </p:txBody>
      </p:sp>
      <p:sp>
        <p:nvSpPr>
          <p:cNvPr id="3" name="内容占位符 2"/>
          <p:cNvSpPr>
            <a:spLocks noGrp="1"/>
          </p:cNvSpPr>
          <p:nvPr>
            <p:ph idx="1"/>
          </p:nvPr>
        </p:nvSpPr>
        <p:spPr>
          <a:xfrm>
            <a:off x="259774" y="1122218"/>
            <a:ext cx="3958936" cy="5486400"/>
          </a:xfrm>
        </p:spPr>
        <p:txBody>
          <a:bodyPr>
            <a:normAutofit fontScale="92500" lnSpcReduction="10000"/>
          </a:bodyPr>
          <a:lstStyle/>
          <a:p>
            <a:r>
              <a:rPr lang="en-US" altLang="zh-CN" dirty="0"/>
              <a:t>To measure Canadian </a:t>
            </a:r>
            <a:r>
              <a:rPr lang="en-US" altLang="zh-CN" dirty="0" err="1"/>
              <a:t>Solar’s</a:t>
            </a:r>
            <a:r>
              <a:rPr lang="en-US" altLang="zh-CN" dirty="0"/>
              <a:t> (</a:t>
            </a:r>
            <a:r>
              <a:rPr lang="en-US" altLang="zh-CN" dirty="0">
                <a:hlinkClick r:id="rId2"/>
              </a:rPr>
              <a:t>CSIQ</a:t>
            </a:r>
            <a:r>
              <a:rPr lang="en-US" altLang="zh-CN" dirty="0"/>
              <a:t>) operating profitability, we took a look at its earnings before interest, tax, depreciation and amortization, or EBITDA. This number indicates how efficiently the company operates and how much revenue is left over after paying major operating expenses.</a:t>
            </a:r>
            <a:endParaRPr lang="zh-CN" altLang="en-US" dirty="0"/>
          </a:p>
        </p:txBody>
      </p:sp>
      <p:pic>
        <p:nvPicPr>
          <p:cNvPr id="4" name="图片 3"/>
          <p:cNvPicPr>
            <a:picLocks noChangeAspect="1"/>
          </p:cNvPicPr>
          <p:nvPr/>
        </p:nvPicPr>
        <p:blipFill>
          <a:blip r:embed="rId3"/>
          <a:stretch>
            <a:fillRect/>
          </a:stretch>
        </p:blipFill>
        <p:spPr>
          <a:xfrm>
            <a:off x="4353791" y="1996542"/>
            <a:ext cx="7601351" cy="3737751"/>
          </a:xfrm>
          <a:prstGeom prst="rect">
            <a:avLst/>
          </a:prstGeom>
        </p:spPr>
      </p:pic>
    </p:spTree>
    <p:extLst>
      <p:ext uri="{BB962C8B-B14F-4D97-AF65-F5344CB8AC3E}">
        <p14:creationId xmlns:p14="http://schemas.microsoft.com/office/powerpoint/2010/main" val="30669569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b="1" dirty="0"/>
              <a:t>Opportunities for </a:t>
            </a:r>
            <a:r>
              <a:rPr lang="en-US" altLang="zh-CN" b="1" dirty="0" smtClean="0"/>
              <a:t>growth</a:t>
            </a:r>
            <a:endParaRPr lang="zh-CN" altLang="en-US" dirty="0"/>
          </a:p>
        </p:txBody>
      </p:sp>
      <p:sp>
        <p:nvSpPr>
          <p:cNvPr id="3" name="内容占位符 2"/>
          <p:cNvSpPr>
            <a:spLocks noGrp="1"/>
          </p:cNvSpPr>
          <p:nvPr>
            <p:ph idx="1"/>
          </p:nvPr>
        </p:nvSpPr>
        <p:spPr>
          <a:xfrm>
            <a:off x="114300" y="1111827"/>
            <a:ext cx="4675909" cy="5538356"/>
          </a:xfrm>
        </p:spPr>
        <p:txBody>
          <a:bodyPr>
            <a:normAutofit fontScale="47500" lnSpcReduction="20000"/>
          </a:bodyPr>
          <a:lstStyle/>
          <a:p>
            <a:r>
              <a:rPr lang="en-US" altLang="zh-CN" dirty="0"/>
              <a:t>Future demand for </a:t>
            </a:r>
            <a:r>
              <a:rPr lang="en-US" altLang="zh-CN" dirty="0">
                <a:hlinkClick r:id="rId2"/>
              </a:rPr>
              <a:t>solar power</a:t>
            </a:r>
            <a:r>
              <a:rPr lang="en-US" altLang="zh-CN" dirty="0"/>
              <a:t> should be driven by government legislation and other initiatives pushing for clean energy. The higher-margin downstream business will drive most of the growth and expansion in the industry</a:t>
            </a:r>
            <a:r>
              <a:rPr lang="en-US" altLang="zh-CN" dirty="0" smtClean="0"/>
              <a:t>.</a:t>
            </a:r>
          </a:p>
          <a:p>
            <a:pPr fontAlgn="base"/>
            <a:r>
              <a:rPr lang="en-US" altLang="zh-CN" dirty="0"/>
              <a:t>Looking at the five-year performance against a value-weighted index of close industry peers as well as the MAC Global Solar Energy Index, you can see that Canadian Solar (</a:t>
            </a:r>
            <a:r>
              <a:rPr lang="en-US" altLang="zh-CN" dirty="0">
                <a:hlinkClick r:id="rId3"/>
              </a:rPr>
              <a:t>CSIQ</a:t>
            </a:r>
            <a:r>
              <a:rPr lang="en-US" altLang="zh-CN" dirty="0"/>
              <a:t>) has outperformed significantly. You can attribute this outperformance to the competitive advantage the company has built through its downstream expansion, product technology, and quality.</a:t>
            </a:r>
          </a:p>
          <a:p>
            <a:pPr fontAlgn="base"/>
            <a:r>
              <a:rPr lang="en-US" altLang="zh-CN" dirty="0"/>
              <a:t>As solar power grew its share of global energy, one-third of all electric generation capacity added in 2014 came from solar power. Solar energy is forecast to fuel more than 10% of global electricity generation from less than 1% today. In the emerging solar markets where there’s extensive room for growth, solar currently only makes up a small proportion of electricity generation capacity:</a:t>
            </a:r>
          </a:p>
          <a:p>
            <a:pPr fontAlgn="base"/>
            <a:r>
              <a:rPr lang="en-US" altLang="zh-CN" dirty="0"/>
              <a:t>0.1% in China</a:t>
            </a:r>
          </a:p>
          <a:p>
            <a:pPr fontAlgn="base"/>
            <a:r>
              <a:rPr lang="en-US" altLang="zh-CN" dirty="0"/>
              <a:t>1% in Japan</a:t>
            </a:r>
          </a:p>
          <a:p>
            <a:pPr fontAlgn="base"/>
            <a:r>
              <a:rPr lang="en-US" altLang="zh-CN" dirty="0"/>
              <a:t>0.3% in India</a:t>
            </a:r>
          </a:p>
          <a:p>
            <a:pPr fontAlgn="base"/>
            <a:r>
              <a:rPr lang="en-US" altLang="zh-CN" dirty="0"/>
              <a:t>Canadian Solar is well positioned to penetrate these emerging markets. The company has enjoyed marked success in creating a strong brand within established as well as emerging markets. It has achieved fast expansion and integration of its downstream business.</a:t>
            </a:r>
          </a:p>
          <a:p>
            <a:endParaRPr lang="zh-CN" altLang="en-US" dirty="0"/>
          </a:p>
        </p:txBody>
      </p:sp>
      <p:pic>
        <p:nvPicPr>
          <p:cNvPr id="4" name="图片 3"/>
          <p:cNvPicPr>
            <a:picLocks noChangeAspect="1"/>
          </p:cNvPicPr>
          <p:nvPr/>
        </p:nvPicPr>
        <p:blipFill>
          <a:blip r:embed="rId4"/>
          <a:stretch>
            <a:fillRect/>
          </a:stretch>
        </p:blipFill>
        <p:spPr>
          <a:xfrm>
            <a:off x="5185064" y="1497041"/>
            <a:ext cx="6811233" cy="4951693"/>
          </a:xfrm>
          <a:prstGeom prst="rect">
            <a:avLst/>
          </a:prstGeom>
        </p:spPr>
      </p:pic>
      <p:sp>
        <p:nvSpPr>
          <p:cNvPr id="5" name="矩形 4"/>
          <p:cNvSpPr/>
          <p:nvPr/>
        </p:nvSpPr>
        <p:spPr>
          <a:xfrm>
            <a:off x="5185064" y="6224155"/>
            <a:ext cx="1278081"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390909" y="6224155"/>
            <a:ext cx="1605388" cy="224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1663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43556" y="3044280"/>
            <a:ext cx="4504888" cy="769441"/>
          </a:xfrm>
          <a:prstGeom prst="rect">
            <a:avLst/>
          </a:prstGeom>
          <a:noFill/>
        </p:spPr>
        <p:txBody>
          <a:bodyPr wrap="none" rtlCol="0">
            <a:spAutoFit/>
          </a:bodyPr>
          <a:lstStyle/>
          <a:p>
            <a:r>
              <a:rPr lang="en-US" altLang="zh-CN" sz="4400" dirty="0" smtClean="0">
                <a:latin typeface="Times New Roman" panose="02020603050405020304" pitchFamily="18" charset="0"/>
                <a:cs typeface="Times New Roman" panose="02020603050405020304" pitchFamily="18" charset="0"/>
              </a:rPr>
              <a:t>Management Team</a:t>
            </a:r>
            <a:endParaRPr lang="zh-CN"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22578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normAutofit/>
          </a:bodyPr>
          <a:lstStyle/>
          <a:p>
            <a:r>
              <a:rPr lang="en-US" altLang="zh-CN" sz="4000" b="1" dirty="0"/>
              <a:t>Dr. Shawn </a:t>
            </a:r>
            <a:r>
              <a:rPr lang="en-US" altLang="zh-CN" sz="4000" b="1" dirty="0" smtClean="0"/>
              <a:t>Qu, </a:t>
            </a:r>
            <a:r>
              <a:rPr lang="en-US" altLang="zh-CN" sz="4000" b="1" dirty="0"/>
              <a:t>President &amp; Chief Executive </a:t>
            </a:r>
            <a:r>
              <a:rPr lang="en-US" altLang="zh-CN" sz="4000" b="1" dirty="0" smtClean="0"/>
              <a:t>Officer</a:t>
            </a:r>
            <a:endParaRPr lang="zh-CN" altLang="en-US" sz="4000" dirty="0"/>
          </a:p>
        </p:txBody>
      </p:sp>
      <p:sp>
        <p:nvSpPr>
          <p:cNvPr id="9" name="内容占位符 8"/>
          <p:cNvSpPr>
            <a:spLocks noGrp="1"/>
          </p:cNvSpPr>
          <p:nvPr>
            <p:ph sz="half" idx="1"/>
          </p:nvPr>
        </p:nvSpPr>
        <p:spPr/>
        <p:txBody>
          <a:bodyPr>
            <a:normAutofit/>
          </a:bodyPr>
          <a:lstStyle/>
          <a:p>
            <a:r>
              <a:rPr lang="en-US" altLang="zh-CN" sz="2400" dirty="0"/>
              <a:t>Dr. Shawn Qu founded Canadian Solar in </a:t>
            </a:r>
            <a:r>
              <a:rPr lang="en-US" altLang="zh-CN" sz="2400" dirty="0" smtClean="0"/>
              <a:t>2001</a:t>
            </a:r>
          </a:p>
          <a:p>
            <a:r>
              <a:rPr lang="en-US" altLang="zh-CN" sz="2400" dirty="0"/>
              <a:t>He has a Ph.D. in material sciences from the University of Toronto and various other </a:t>
            </a:r>
            <a:r>
              <a:rPr lang="en-US" altLang="zh-CN" sz="2400" dirty="0" smtClean="0"/>
              <a:t>degrees</a:t>
            </a:r>
          </a:p>
          <a:p>
            <a:r>
              <a:rPr lang="en-US" altLang="zh-CN" sz="2400" dirty="0"/>
              <a:t>Dr. Qu held various positions at ATS Automation Systems and was a research scientist at Ontario Power Generation</a:t>
            </a:r>
            <a:endParaRPr lang="zh-CN" altLang="en-US" sz="2400" dirty="0"/>
          </a:p>
        </p:txBody>
      </p:sp>
      <p:pic>
        <p:nvPicPr>
          <p:cNvPr id="11" name="内容占位符 10"/>
          <p:cNvPicPr>
            <a:picLocks noGrp="1" noChangeAspect="1"/>
          </p:cNvPicPr>
          <p:nvPr>
            <p:ph sz="half" idx="2"/>
          </p:nvPr>
        </p:nvPicPr>
        <p:blipFill>
          <a:blip r:embed="rId2"/>
          <a:stretch>
            <a:fillRect/>
          </a:stretch>
        </p:blipFill>
        <p:spPr>
          <a:xfrm>
            <a:off x="6388022" y="1825625"/>
            <a:ext cx="4657514" cy="4004072"/>
          </a:xfrm>
          <a:prstGeom prst="rect">
            <a:avLst/>
          </a:prstGeom>
        </p:spPr>
      </p:pic>
    </p:spTree>
    <p:extLst>
      <p:ext uri="{BB962C8B-B14F-4D97-AF65-F5344CB8AC3E}">
        <p14:creationId xmlns:p14="http://schemas.microsoft.com/office/powerpoint/2010/main" val="34617568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Michael G. </a:t>
            </a:r>
            <a:r>
              <a:rPr lang="en-US" altLang="zh-CN" b="1" dirty="0" smtClean="0"/>
              <a:t>Potter, </a:t>
            </a:r>
            <a:r>
              <a:rPr lang="en-US" altLang="zh-CN" b="1" dirty="0"/>
              <a:t>Senior Vice President and Chief Financial </a:t>
            </a:r>
            <a:r>
              <a:rPr lang="en-US" altLang="zh-CN" b="1" dirty="0" smtClean="0"/>
              <a:t>Officer</a:t>
            </a:r>
            <a:endParaRPr lang="zh-CN" altLang="en-US" dirty="0"/>
          </a:p>
        </p:txBody>
      </p:sp>
      <p:sp>
        <p:nvSpPr>
          <p:cNvPr id="3" name="内容占位符 2"/>
          <p:cNvSpPr>
            <a:spLocks noGrp="1"/>
          </p:cNvSpPr>
          <p:nvPr>
            <p:ph sz="half" idx="1"/>
          </p:nvPr>
        </p:nvSpPr>
        <p:spPr/>
        <p:txBody>
          <a:bodyPr>
            <a:normAutofit fontScale="92500" lnSpcReduction="20000"/>
          </a:bodyPr>
          <a:lstStyle/>
          <a:p>
            <a:r>
              <a:rPr lang="en-US" altLang="zh-CN" dirty="0" smtClean="0"/>
              <a:t>Joined Canadian Solar </a:t>
            </a:r>
            <a:r>
              <a:rPr lang="en-US" altLang="zh-CN" dirty="0"/>
              <a:t>in July </a:t>
            </a:r>
            <a:r>
              <a:rPr lang="en-US" altLang="zh-CN" dirty="0" smtClean="0"/>
              <a:t>2011</a:t>
            </a:r>
          </a:p>
          <a:p>
            <a:r>
              <a:rPr lang="en-US" altLang="zh-CN" dirty="0" smtClean="0"/>
              <a:t>Worked </a:t>
            </a:r>
            <a:r>
              <a:rPr lang="en-US" altLang="zh-CN" dirty="0"/>
              <a:t>in finance, controlling and audit positions for a variety of multinational companies over a 20-year </a:t>
            </a:r>
            <a:r>
              <a:rPr lang="en-US" altLang="zh-CN" dirty="0" smtClean="0"/>
              <a:t>period</a:t>
            </a:r>
          </a:p>
          <a:p>
            <a:r>
              <a:rPr lang="en-US" altLang="zh-CN" dirty="0"/>
              <a:t>Chartered Accountant with a Bachelor of Commerce degree from Concordia University, Canada and a Diploma of Public Accountancy from McGill University, Canada</a:t>
            </a:r>
            <a:endParaRPr lang="zh-CN" altLang="en-US" dirty="0"/>
          </a:p>
        </p:txBody>
      </p:sp>
      <p:pic>
        <p:nvPicPr>
          <p:cNvPr id="5" name="内容占位符 4"/>
          <p:cNvPicPr>
            <a:picLocks noGrp="1" noChangeAspect="1"/>
          </p:cNvPicPr>
          <p:nvPr>
            <p:ph sz="half" idx="2"/>
          </p:nvPr>
        </p:nvPicPr>
        <p:blipFill>
          <a:blip r:embed="rId2"/>
          <a:stretch>
            <a:fillRect/>
          </a:stretch>
        </p:blipFill>
        <p:spPr>
          <a:xfrm>
            <a:off x="6096000" y="1825625"/>
            <a:ext cx="5581088" cy="3751010"/>
          </a:xfrm>
          <a:prstGeom prst="rect">
            <a:avLst/>
          </a:prstGeom>
        </p:spPr>
      </p:pic>
    </p:spTree>
    <p:extLst>
      <p:ext uri="{BB962C8B-B14F-4D97-AF65-F5344CB8AC3E}">
        <p14:creationId xmlns:p14="http://schemas.microsoft.com/office/powerpoint/2010/main" val="36193616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Yan </a:t>
            </a:r>
            <a:r>
              <a:rPr lang="en-US" altLang="zh-CN" b="1" dirty="0" smtClean="0"/>
              <a:t>Zhuang, </a:t>
            </a:r>
            <a:r>
              <a:rPr lang="en-US" altLang="zh-CN" b="1" dirty="0"/>
              <a:t>Senior Vice President and Chief Commercial </a:t>
            </a:r>
            <a:r>
              <a:rPr lang="en-US" altLang="zh-CN" b="1" dirty="0" smtClean="0"/>
              <a:t>Officer</a:t>
            </a:r>
            <a:endParaRPr lang="zh-CN" altLang="en-US" dirty="0"/>
          </a:p>
        </p:txBody>
      </p:sp>
      <p:sp>
        <p:nvSpPr>
          <p:cNvPr id="3" name="内容占位符 2"/>
          <p:cNvSpPr>
            <a:spLocks noGrp="1"/>
          </p:cNvSpPr>
          <p:nvPr>
            <p:ph sz="half" idx="1"/>
          </p:nvPr>
        </p:nvSpPr>
        <p:spPr/>
        <p:txBody>
          <a:bodyPr>
            <a:normAutofit fontScale="92500" lnSpcReduction="10000"/>
          </a:bodyPr>
          <a:lstStyle/>
          <a:p>
            <a:r>
              <a:rPr lang="en-US" altLang="zh-CN" dirty="0"/>
              <a:t>J</a:t>
            </a:r>
            <a:r>
              <a:rPr lang="en-US" altLang="zh-CN" dirty="0" smtClean="0"/>
              <a:t>oined </a:t>
            </a:r>
            <a:r>
              <a:rPr lang="en-US" altLang="zh-CN" dirty="0"/>
              <a:t>Canadian Solar in June </a:t>
            </a:r>
            <a:r>
              <a:rPr lang="en-US" altLang="zh-CN" dirty="0" smtClean="0"/>
              <a:t>2009</a:t>
            </a:r>
          </a:p>
          <a:p>
            <a:r>
              <a:rPr lang="en-US" altLang="zh-CN" dirty="0"/>
              <a:t>L</a:t>
            </a:r>
            <a:r>
              <a:rPr lang="en-US" altLang="zh-CN" dirty="0" smtClean="0"/>
              <a:t>ed </a:t>
            </a:r>
            <a:r>
              <a:rPr lang="en-US" altLang="zh-CN" dirty="0"/>
              <a:t>corporate branding, sales and marketing initiatives in multinational companies across the Asia </a:t>
            </a:r>
            <a:r>
              <a:rPr lang="en-US" altLang="zh-CN" dirty="0" smtClean="0"/>
              <a:t>Region</a:t>
            </a:r>
          </a:p>
          <a:p>
            <a:r>
              <a:rPr lang="en-US" altLang="zh-CN" dirty="0" smtClean="0"/>
              <a:t>Holds </a:t>
            </a:r>
            <a:r>
              <a:rPr lang="en-US" altLang="zh-CN" dirty="0"/>
              <a:t>a Master in Applied Statistics from the University of Alberta, Canada and a Master in Marketing Management from the University of Guelph, Canada</a:t>
            </a:r>
            <a:endParaRPr lang="zh-CN" altLang="en-US" dirty="0"/>
          </a:p>
        </p:txBody>
      </p:sp>
      <p:pic>
        <p:nvPicPr>
          <p:cNvPr id="5" name="内容占位符 4"/>
          <p:cNvPicPr>
            <a:picLocks noGrp="1" noChangeAspect="1"/>
          </p:cNvPicPr>
          <p:nvPr>
            <p:ph sz="half" idx="2"/>
          </p:nvPr>
        </p:nvPicPr>
        <p:blipFill>
          <a:blip r:embed="rId2"/>
          <a:stretch>
            <a:fillRect/>
          </a:stretch>
        </p:blipFill>
        <p:spPr>
          <a:xfrm>
            <a:off x="6660573" y="1988851"/>
            <a:ext cx="4530436" cy="3795060"/>
          </a:xfrm>
          <a:prstGeom prst="rect">
            <a:avLst/>
          </a:prstGeom>
        </p:spPr>
      </p:pic>
    </p:spTree>
    <p:extLst>
      <p:ext uri="{BB962C8B-B14F-4D97-AF65-F5344CB8AC3E}">
        <p14:creationId xmlns:p14="http://schemas.microsoft.com/office/powerpoint/2010/main" val="23083512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err="1"/>
              <a:t>Guangchun</a:t>
            </a:r>
            <a:r>
              <a:rPr lang="en-US" altLang="zh-CN" b="1" dirty="0"/>
              <a:t> </a:t>
            </a:r>
            <a:r>
              <a:rPr lang="en-US" altLang="zh-CN" b="1" dirty="0" smtClean="0"/>
              <a:t>Zhang, </a:t>
            </a:r>
            <a:r>
              <a:rPr lang="en-US" altLang="zh-CN" b="1" dirty="0"/>
              <a:t>Chief Operation </a:t>
            </a:r>
            <a:r>
              <a:rPr lang="en-US" altLang="zh-CN" b="1" dirty="0" smtClean="0"/>
              <a:t>Officer</a:t>
            </a:r>
            <a:endParaRPr lang="zh-CN" altLang="en-US" dirty="0"/>
          </a:p>
        </p:txBody>
      </p:sp>
      <p:sp>
        <p:nvSpPr>
          <p:cNvPr id="3" name="内容占位符 2"/>
          <p:cNvSpPr>
            <a:spLocks noGrp="1"/>
          </p:cNvSpPr>
          <p:nvPr>
            <p:ph sz="half" idx="1"/>
          </p:nvPr>
        </p:nvSpPr>
        <p:spPr/>
        <p:txBody>
          <a:bodyPr>
            <a:normAutofit fontScale="85000" lnSpcReduction="20000"/>
          </a:bodyPr>
          <a:lstStyle/>
          <a:p>
            <a:r>
              <a:rPr lang="en-US" altLang="zh-CN" dirty="0"/>
              <a:t>O</a:t>
            </a:r>
            <a:r>
              <a:rPr lang="en-US" altLang="zh-CN" dirty="0" smtClean="0"/>
              <a:t>ver </a:t>
            </a:r>
            <a:r>
              <a:rPr lang="en-US" altLang="zh-CN" dirty="0"/>
              <a:t>18 years of experience in the photovoltaic </a:t>
            </a:r>
            <a:r>
              <a:rPr lang="en-US" altLang="zh-CN" dirty="0" smtClean="0"/>
              <a:t>industry</a:t>
            </a:r>
          </a:p>
          <a:p>
            <a:r>
              <a:rPr lang="en-US" altLang="zh-CN" dirty="0" smtClean="0"/>
              <a:t>Used to be the Vice </a:t>
            </a:r>
            <a:r>
              <a:rPr lang="en-US" altLang="zh-CN" dirty="0"/>
              <a:t>Director of China state PV standards </a:t>
            </a:r>
            <a:r>
              <a:rPr lang="en-US" altLang="zh-CN" dirty="0" smtClean="0"/>
              <a:t>Committee</a:t>
            </a:r>
          </a:p>
          <a:p>
            <a:r>
              <a:rPr lang="en-US" altLang="zh-CN" dirty="0"/>
              <a:t>Chairman of SEMI China PV Standards Committee and the expert of IEC/TC82 PV </a:t>
            </a:r>
            <a:r>
              <a:rPr lang="en-US" altLang="zh-CN" dirty="0" smtClean="0"/>
              <a:t>Standards</a:t>
            </a:r>
          </a:p>
          <a:p>
            <a:r>
              <a:rPr lang="en-US" altLang="zh-CN" dirty="0"/>
              <a:t>Associate Professor at Shandong Technology University and received his Bachelor’s degree in 1982 from the School of Electronic Engineering at Shandong Industrial Institute</a:t>
            </a:r>
            <a:endParaRPr lang="zh-CN" altLang="en-US" dirty="0"/>
          </a:p>
        </p:txBody>
      </p:sp>
      <p:pic>
        <p:nvPicPr>
          <p:cNvPr id="5" name="内容占位符 4"/>
          <p:cNvPicPr>
            <a:picLocks noGrp="1" noChangeAspect="1"/>
          </p:cNvPicPr>
          <p:nvPr>
            <p:ph sz="half" idx="2"/>
          </p:nvPr>
        </p:nvPicPr>
        <p:blipFill>
          <a:blip r:embed="rId2"/>
          <a:stretch>
            <a:fillRect/>
          </a:stretch>
        </p:blipFill>
        <p:spPr>
          <a:xfrm>
            <a:off x="6831355" y="1825625"/>
            <a:ext cx="4609035" cy="3716116"/>
          </a:xfrm>
          <a:prstGeom prst="rect">
            <a:avLst/>
          </a:prstGeom>
        </p:spPr>
      </p:pic>
    </p:spTree>
    <p:extLst>
      <p:ext uri="{BB962C8B-B14F-4D97-AF65-F5344CB8AC3E}">
        <p14:creationId xmlns:p14="http://schemas.microsoft.com/office/powerpoint/2010/main" val="39134488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Dr. </a:t>
            </a:r>
            <a:r>
              <a:rPr lang="en-US" altLang="zh-CN" b="1" dirty="0" err="1"/>
              <a:t>Huifeng</a:t>
            </a:r>
            <a:r>
              <a:rPr lang="en-US" altLang="zh-CN" b="1" dirty="0"/>
              <a:t> </a:t>
            </a:r>
            <a:r>
              <a:rPr lang="en-US" altLang="zh-CN" b="1" dirty="0" smtClean="0"/>
              <a:t>Chang, </a:t>
            </a:r>
            <a:r>
              <a:rPr lang="en-US" altLang="zh-CN" b="1" dirty="0"/>
              <a:t>Senior Vice President Corporate </a:t>
            </a:r>
            <a:r>
              <a:rPr lang="en-US" altLang="zh-CN" b="1" dirty="0" smtClean="0"/>
              <a:t>Strategy</a:t>
            </a:r>
            <a:endParaRPr lang="zh-CN" altLang="en-US" dirty="0"/>
          </a:p>
        </p:txBody>
      </p:sp>
      <p:sp>
        <p:nvSpPr>
          <p:cNvPr id="3" name="内容占位符 2"/>
          <p:cNvSpPr>
            <a:spLocks noGrp="1"/>
          </p:cNvSpPr>
          <p:nvPr>
            <p:ph sz="half" idx="1"/>
          </p:nvPr>
        </p:nvSpPr>
        <p:spPr/>
        <p:txBody>
          <a:bodyPr>
            <a:normAutofit fontScale="92500" lnSpcReduction="10000"/>
          </a:bodyPr>
          <a:lstStyle/>
          <a:p>
            <a:r>
              <a:rPr lang="en-US" altLang="zh-CN" dirty="0"/>
              <a:t>J</a:t>
            </a:r>
            <a:r>
              <a:rPr lang="en-US" altLang="zh-CN" dirty="0" smtClean="0"/>
              <a:t>oined </a:t>
            </a:r>
            <a:r>
              <a:rPr lang="en-US" altLang="zh-CN" dirty="0"/>
              <a:t>Canadian Solar early </a:t>
            </a:r>
            <a:r>
              <a:rPr lang="en-US" altLang="zh-CN" dirty="0" smtClean="0"/>
              <a:t>2016</a:t>
            </a:r>
          </a:p>
          <a:p>
            <a:r>
              <a:rPr lang="en-US" altLang="zh-CN" dirty="0"/>
              <a:t>M</a:t>
            </a:r>
            <a:r>
              <a:rPr lang="en-US" altLang="zh-CN" dirty="0" smtClean="0"/>
              <a:t>ore </a:t>
            </a:r>
            <a:r>
              <a:rPr lang="en-US" altLang="zh-CN" dirty="0"/>
              <a:t>than 17 years of experience in capital markets, financial investment and risk </a:t>
            </a:r>
            <a:r>
              <a:rPr lang="en-US" altLang="zh-CN" dirty="0" smtClean="0"/>
              <a:t>management</a:t>
            </a:r>
          </a:p>
          <a:p>
            <a:r>
              <a:rPr lang="en-US" altLang="zh-CN" dirty="0" smtClean="0"/>
              <a:t>Used to be the </a:t>
            </a:r>
            <a:r>
              <a:rPr lang="en-US" altLang="zh-CN" dirty="0"/>
              <a:t>Co-Head of Sales and Trading at CICC USA and CEO of CSOP Asset </a:t>
            </a:r>
            <a:r>
              <a:rPr lang="en-US" altLang="zh-CN" dirty="0" smtClean="0"/>
              <a:t>Management</a:t>
            </a:r>
          </a:p>
          <a:p>
            <a:r>
              <a:rPr lang="en-US" altLang="zh-CN" dirty="0"/>
              <a:t>Ph.D. in soil physics and MBA from the University of Hawaii</a:t>
            </a:r>
            <a:endParaRPr lang="zh-CN" altLang="en-US" dirty="0"/>
          </a:p>
        </p:txBody>
      </p:sp>
      <p:pic>
        <p:nvPicPr>
          <p:cNvPr id="5" name="内容占位符 4"/>
          <p:cNvPicPr>
            <a:picLocks noGrp="1" noChangeAspect="1"/>
          </p:cNvPicPr>
          <p:nvPr>
            <p:ph sz="half" idx="2"/>
          </p:nvPr>
        </p:nvPicPr>
        <p:blipFill>
          <a:blip r:embed="rId2"/>
          <a:stretch>
            <a:fillRect/>
          </a:stretch>
        </p:blipFill>
        <p:spPr>
          <a:xfrm>
            <a:off x="6634369" y="1825625"/>
            <a:ext cx="4738828" cy="4014066"/>
          </a:xfrm>
          <a:prstGeom prst="rect">
            <a:avLst/>
          </a:prstGeom>
        </p:spPr>
      </p:pic>
    </p:spTree>
    <p:extLst>
      <p:ext uri="{BB962C8B-B14F-4D97-AF65-F5344CB8AC3E}">
        <p14:creationId xmlns:p14="http://schemas.microsoft.com/office/powerpoint/2010/main" val="31613154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Robert </a:t>
            </a:r>
            <a:r>
              <a:rPr lang="en-US" altLang="zh-CN" b="1" dirty="0" smtClean="0"/>
              <a:t>McDermott, </a:t>
            </a:r>
            <a:r>
              <a:rPr lang="en-US" altLang="zh-CN" b="1" dirty="0"/>
              <a:t>Independent </a:t>
            </a:r>
            <a:r>
              <a:rPr lang="en-US" altLang="zh-CN" b="1" dirty="0" smtClean="0"/>
              <a:t>Director</a:t>
            </a:r>
            <a:endParaRPr lang="zh-CN" altLang="en-US" dirty="0"/>
          </a:p>
        </p:txBody>
      </p:sp>
      <p:sp>
        <p:nvSpPr>
          <p:cNvPr id="3" name="内容占位符 2"/>
          <p:cNvSpPr>
            <a:spLocks noGrp="1"/>
          </p:cNvSpPr>
          <p:nvPr>
            <p:ph sz="half" idx="1"/>
          </p:nvPr>
        </p:nvSpPr>
        <p:spPr/>
        <p:txBody>
          <a:bodyPr>
            <a:normAutofit fontScale="85000" lnSpcReduction="20000"/>
          </a:bodyPr>
          <a:lstStyle/>
          <a:p>
            <a:r>
              <a:rPr lang="en-US" altLang="zh-CN" dirty="0"/>
              <a:t>J</a:t>
            </a:r>
            <a:r>
              <a:rPr lang="en-US" altLang="zh-CN" dirty="0" smtClean="0"/>
              <a:t>oined </a:t>
            </a:r>
            <a:r>
              <a:rPr lang="en-US" altLang="zh-CN" dirty="0"/>
              <a:t>the board in </a:t>
            </a:r>
            <a:r>
              <a:rPr lang="en-US" altLang="zh-CN" dirty="0" smtClean="0"/>
              <a:t>2006</a:t>
            </a:r>
          </a:p>
          <a:p>
            <a:r>
              <a:rPr lang="en-US" altLang="zh-CN" dirty="0"/>
              <a:t>P</a:t>
            </a:r>
            <a:r>
              <a:rPr lang="en-US" altLang="zh-CN" dirty="0" smtClean="0"/>
              <a:t>artner </a:t>
            </a:r>
            <a:r>
              <a:rPr lang="en-US" altLang="zh-CN" dirty="0"/>
              <a:t>with McMillan </a:t>
            </a:r>
            <a:r>
              <a:rPr lang="en-US" altLang="zh-CN" dirty="0" err="1"/>
              <a:t>Binch</a:t>
            </a:r>
            <a:r>
              <a:rPr lang="en-US" altLang="zh-CN" dirty="0"/>
              <a:t> Mendelsohn LLP, a business and commercial law firm based in </a:t>
            </a:r>
            <a:r>
              <a:rPr lang="en-US" altLang="zh-CN" dirty="0" smtClean="0"/>
              <a:t>Canada</a:t>
            </a:r>
          </a:p>
          <a:p>
            <a:r>
              <a:rPr lang="en-US" altLang="zh-CN" dirty="0"/>
              <a:t>M</a:t>
            </a:r>
            <a:r>
              <a:rPr lang="en-US" altLang="zh-CN" dirty="0" smtClean="0"/>
              <a:t>ember </a:t>
            </a:r>
            <a:r>
              <a:rPr lang="en-US" altLang="zh-CN" dirty="0"/>
              <a:t>of the Canadian Bar Association, Canada Tax Foundation, International Bar Association and Rocky Mountain Mineral Law </a:t>
            </a:r>
            <a:r>
              <a:rPr lang="en-US" altLang="zh-CN" dirty="0" smtClean="0"/>
              <a:t>Institute</a:t>
            </a:r>
          </a:p>
          <a:p>
            <a:r>
              <a:rPr lang="en-US" altLang="zh-CN" dirty="0"/>
              <a:t>Law degree from the University of Toronto and a Bachelor's of Arts degree from the University of Western Ontario</a:t>
            </a:r>
            <a:endParaRPr lang="zh-CN" altLang="en-US" dirty="0"/>
          </a:p>
        </p:txBody>
      </p:sp>
      <p:pic>
        <p:nvPicPr>
          <p:cNvPr id="5" name="内容占位符 4"/>
          <p:cNvPicPr>
            <a:picLocks noGrp="1" noChangeAspect="1"/>
          </p:cNvPicPr>
          <p:nvPr>
            <p:ph sz="half" idx="2"/>
          </p:nvPr>
        </p:nvPicPr>
        <p:blipFill>
          <a:blip r:embed="rId2"/>
          <a:stretch>
            <a:fillRect/>
          </a:stretch>
        </p:blipFill>
        <p:spPr>
          <a:xfrm>
            <a:off x="6833982" y="1690688"/>
            <a:ext cx="4408982" cy="4109342"/>
          </a:xfrm>
          <a:prstGeom prst="rect">
            <a:avLst/>
          </a:prstGeom>
        </p:spPr>
      </p:pic>
    </p:spTree>
    <p:extLst>
      <p:ext uri="{BB962C8B-B14F-4D97-AF65-F5344CB8AC3E}">
        <p14:creationId xmlns:p14="http://schemas.microsoft.com/office/powerpoint/2010/main" val="7239718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Lars-Eric </a:t>
            </a:r>
            <a:r>
              <a:rPr lang="en-US" altLang="zh-CN" b="1" dirty="0" smtClean="0"/>
              <a:t>Johansson, </a:t>
            </a:r>
            <a:r>
              <a:rPr lang="en-US" altLang="zh-CN" b="1" dirty="0"/>
              <a:t>Independent </a:t>
            </a:r>
            <a:r>
              <a:rPr lang="en-US" altLang="zh-CN" b="1" dirty="0" smtClean="0"/>
              <a:t>Director</a:t>
            </a:r>
            <a:endParaRPr lang="zh-CN" altLang="en-US" dirty="0"/>
          </a:p>
        </p:txBody>
      </p:sp>
      <p:sp>
        <p:nvSpPr>
          <p:cNvPr id="3" name="内容占位符 2"/>
          <p:cNvSpPr>
            <a:spLocks noGrp="1"/>
          </p:cNvSpPr>
          <p:nvPr>
            <p:ph sz="half" idx="1"/>
          </p:nvPr>
        </p:nvSpPr>
        <p:spPr/>
        <p:txBody>
          <a:bodyPr>
            <a:normAutofit fontScale="92500" lnSpcReduction="20000"/>
          </a:bodyPr>
          <a:lstStyle/>
          <a:p>
            <a:r>
              <a:rPr lang="en-US" altLang="zh-CN" dirty="0"/>
              <a:t>J</a:t>
            </a:r>
            <a:r>
              <a:rPr lang="en-US" altLang="zh-CN" dirty="0" smtClean="0"/>
              <a:t>oined </a:t>
            </a:r>
            <a:r>
              <a:rPr lang="en-US" altLang="zh-CN" dirty="0"/>
              <a:t>the board in </a:t>
            </a:r>
            <a:r>
              <a:rPr lang="en-US" altLang="zh-CN" dirty="0" smtClean="0"/>
              <a:t>2006</a:t>
            </a:r>
          </a:p>
          <a:p>
            <a:r>
              <a:rPr lang="en-US" altLang="zh-CN" dirty="0"/>
              <a:t>W</a:t>
            </a:r>
            <a:r>
              <a:rPr lang="en-US" altLang="zh-CN" dirty="0" smtClean="0"/>
              <a:t>orked </a:t>
            </a:r>
            <a:r>
              <a:rPr lang="en-US" altLang="zh-CN" dirty="0"/>
              <a:t>in finance and controller positions in Canada and Sweden for more than thirty years also serves on he boards and audit committees of several other corporations listed on the New York, NASDAQ and Toronto Stock </a:t>
            </a:r>
            <a:r>
              <a:rPr lang="en-US" altLang="zh-CN" dirty="0" smtClean="0"/>
              <a:t>Exchanges</a:t>
            </a:r>
          </a:p>
          <a:p>
            <a:r>
              <a:rPr lang="en-US" altLang="zh-CN" dirty="0"/>
              <a:t>MBA in Finance and Accounting from Gothenburg School of Economics in Sweden</a:t>
            </a:r>
            <a:endParaRPr lang="zh-CN" altLang="en-US" dirty="0"/>
          </a:p>
        </p:txBody>
      </p:sp>
      <p:pic>
        <p:nvPicPr>
          <p:cNvPr id="5" name="内容占位符 4"/>
          <p:cNvPicPr>
            <a:picLocks noGrp="1" noChangeAspect="1"/>
          </p:cNvPicPr>
          <p:nvPr>
            <p:ph sz="half" idx="2"/>
          </p:nvPr>
        </p:nvPicPr>
        <p:blipFill>
          <a:blip r:embed="rId2"/>
          <a:stretch>
            <a:fillRect/>
          </a:stretch>
        </p:blipFill>
        <p:spPr>
          <a:xfrm>
            <a:off x="6617045" y="1825625"/>
            <a:ext cx="4563573" cy="3750522"/>
          </a:xfrm>
          <a:prstGeom prst="rect">
            <a:avLst/>
          </a:prstGeom>
        </p:spPr>
      </p:pic>
    </p:spTree>
    <p:extLst>
      <p:ext uri="{BB962C8B-B14F-4D97-AF65-F5344CB8AC3E}">
        <p14:creationId xmlns:p14="http://schemas.microsoft.com/office/powerpoint/2010/main" val="870772930"/>
      </p:ext>
    </p:extLst>
  </p:cSld>
  <p:clrMapOvr>
    <a:masterClrMapping/>
  </p:clrMapOvr>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3061</TotalTime>
  <Words>6577</Words>
  <Application>Microsoft Office PowerPoint</Application>
  <PresentationFormat>Custom</PresentationFormat>
  <Paragraphs>643</Paragraphs>
  <Slides>235</Slides>
  <Notes>44</Notes>
  <HiddenSlides>0</HiddenSlides>
  <MMClips>1</MMClips>
  <ScaleCrop>false</ScaleCrop>
  <HeadingPairs>
    <vt:vector size="4" baseType="variant">
      <vt:variant>
        <vt:lpstr>Theme</vt:lpstr>
      </vt:variant>
      <vt:variant>
        <vt:i4>1</vt:i4>
      </vt:variant>
      <vt:variant>
        <vt:lpstr>Slide Titles</vt:lpstr>
      </vt:variant>
      <vt:variant>
        <vt:i4>235</vt:i4>
      </vt:variant>
    </vt:vector>
  </HeadingPairs>
  <TitlesOfParts>
    <vt:vector size="236" baseType="lpstr">
      <vt:lpstr>Office 主题</vt:lpstr>
      <vt:lpstr>Green Tech</vt:lpstr>
      <vt:lpstr>Agenda</vt:lpstr>
      <vt:lpstr>What is Green Tech / Clean Tech?</vt:lpstr>
      <vt:lpstr>Green Tech/ Clean Tech is….</vt:lpstr>
      <vt:lpstr>Key Industry Sectors</vt:lpstr>
      <vt:lpstr>Revolution of Green Tech </vt:lpstr>
      <vt:lpstr>In the 1970s</vt:lpstr>
      <vt:lpstr>In the 2000s </vt:lpstr>
      <vt:lpstr>Nowadays..</vt:lpstr>
      <vt:lpstr>Renewable Power Generation Costs (2014)</vt:lpstr>
      <vt:lpstr>Solar Power Generation Costs (2014)</vt:lpstr>
      <vt:lpstr>Renewable Power Generation Costs, 2014 and 2025 </vt:lpstr>
      <vt:lpstr>Policy Support</vt:lpstr>
      <vt:lpstr>Policy Support</vt:lpstr>
      <vt:lpstr>Policy Support</vt:lpstr>
      <vt:lpstr>Policy Support</vt:lpstr>
      <vt:lpstr>Policy Support</vt:lpstr>
      <vt:lpstr>Energy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Wind Power</vt:lpstr>
      <vt:lpstr>Turbines</vt:lpstr>
      <vt:lpstr>Wind Farms</vt:lpstr>
      <vt:lpstr>How does it work?</vt:lpstr>
      <vt:lpstr>Industry Development</vt:lpstr>
      <vt:lpstr>Industry Development</vt:lpstr>
      <vt:lpstr>PowerPoint Presentation</vt:lpstr>
      <vt:lpstr>Industry Performance</vt:lpstr>
      <vt:lpstr>Industry Performance</vt:lpstr>
      <vt:lpstr>US Wind Power Sales Price</vt:lpstr>
      <vt:lpstr>PowerPoint Presentation</vt:lpstr>
      <vt:lpstr>PowerPoint Presentation</vt:lpstr>
      <vt:lpstr>PowerPoint Presentation</vt:lpstr>
      <vt:lpstr>PowerPoint Presentation</vt:lpstr>
      <vt:lpstr>Limited Partnership</vt:lpstr>
      <vt:lpstr>Limited Partnership</vt:lpstr>
      <vt:lpstr>Limited Partnership</vt:lpstr>
      <vt:lpstr>PowerPoint Presentation</vt:lpstr>
      <vt:lpstr>Stock Performance</vt:lpstr>
      <vt:lpstr>PowerPoint Presentation</vt:lpstr>
      <vt:lpstr>PowerPoint Presentation</vt:lpstr>
      <vt:lpstr>PowerPoint Presentation</vt:lpstr>
      <vt:lpstr>PowerPoint Presentation</vt:lpstr>
      <vt:lpstr>PowerPoint Presentation</vt:lpstr>
      <vt:lpstr>Key Data Trend</vt:lpstr>
      <vt:lpstr>PowerPoint Presentation</vt:lpstr>
      <vt:lpstr>PowerPoint Presentation</vt:lpstr>
      <vt:lpstr>Company Profile</vt:lpstr>
      <vt:lpstr>Global Footprint</vt:lpstr>
      <vt:lpstr>Growth Perspective </vt:lpstr>
      <vt:lpstr>Global Capacity Additions</vt:lpstr>
      <vt:lpstr>PowerPoint Presentation</vt:lpstr>
      <vt:lpstr>Business Model</vt:lpstr>
      <vt:lpstr>Product Overview</vt:lpstr>
      <vt:lpstr>Product Overview</vt:lpstr>
      <vt:lpstr>Industry Leading Globally Diversified Project Pipelines</vt:lpstr>
      <vt:lpstr>Shareholder Engagement</vt:lpstr>
      <vt:lpstr>Revenue generation model </vt:lpstr>
      <vt:lpstr>Key customers </vt:lpstr>
      <vt:lpstr>Key customers</vt:lpstr>
      <vt:lpstr>Geographic spread of shipments </vt:lpstr>
      <vt:lpstr>Manufacturing business</vt:lpstr>
      <vt:lpstr>Manufacturing capacity</vt:lpstr>
      <vt:lpstr>Competition in technology</vt:lpstr>
      <vt:lpstr>Product quality</vt:lpstr>
      <vt:lpstr>Research and development</vt:lpstr>
      <vt:lpstr>Downstream expansion</vt:lpstr>
      <vt:lpstr>The Total Solutions business</vt:lpstr>
      <vt:lpstr>Pipeline of assets</vt:lpstr>
      <vt:lpstr>History of Recurrent Energy</vt:lpstr>
      <vt:lpstr>Sources of competitive advantage</vt:lpstr>
      <vt:lpstr>Main performance drivers</vt:lpstr>
      <vt:lpstr>Main performance drivers</vt:lpstr>
      <vt:lpstr>Collective impact</vt:lpstr>
      <vt:lpstr>Debt profile</vt:lpstr>
      <vt:lpstr>The debt-to-equity ratio and its implications</vt:lpstr>
      <vt:lpstr>Liquidity</vt:lpstr>
      <vt:lpstr>Comparing profitability to industry peers</vt:lpstr>
      <vt:lpstr>Opportunities for growth</vt:lpstr>
      <vt:lpstr>PowerPoint Presentation</vt:lpstr>
      <vt:lpstr>Dr. Shawn Qu, President &amp; Chief Executive Officer</vt:lpstr>
      <vt:lpstr>Michael G. Potter, Senior Vice President and Chief Financial Officer</vt:lpstr>
      <vt:lpstr>Yan Zhuang, Senior Vice President and Chief Commercial Officer</vt:lpstr>
      <vt:lpstr>Guangchun Zhang, Chief Operation Officer</vt:lpstr>
      <vt:lpstr>Dr. Huifeng Chang, Senior Vice President Corporate Strategy</vt:lpstr>
      <vt:lpstr>Robert McDermott, Independent Director</vt:lpstr>
      <vt:lpstr>Lars-Eric Johansson, Independent Director</vt:lpstr>
      <vt:lpstr>Dr. Harry E. Ruda, Independent Director</vt:lpstr>
      <vt:lpstr>Andrew Wong, Independent Director</vt:lpstr>
      <vt:lpstr>PowerPoint Presentation</vt:lpstr>
      <vt:lpstr>Selected Financial Data</vt:lpstr>
      <vt:lpstr>Selected Financial Data</vt:lpstr>
      <vt:lpstr>Balance Sheet  (Assets)</vt:lpstr>
      <vt:lpstr>PowerPoint Presentation</vt:lpstr>
      <vt:lpstr>PowerPoint Presentation</vt:lpstr>
      <vt:lpstr>PowerPoint Presentation</vt:lpstr>
      <vt:lpstr>PowerPoint Presentation</vt:lpstr>
      <vt:lpstr>PowerPoint Presentation</vt:lpstr>
      <vt:lpstr>Competitor</vt:lpstr>
      <vt:lpstr>Recommendation</vt:lpstr>
      <vt:lpstr>PowerPoint Presentation</vt:lpstr>
      <vt:lpstr>Stock Price</vt:lpstr>
      <vt:lpstr>Stock Performance-1 Year</vt:lpstr>
      <vt:lpstr>Stock Performance-5 Year</vt:lpstr>
      <vt:lpstr>Stock Performance-Max</vt:lpstr>
      <vt:lpstr>PowerPoint Presentation</vt:lpstr>
      <vt:lpstr>Company History</vt:lpstr>
      <vt:lpstr>History of Leadership</vt:lpstr>
      <vt:lpstr>History of Leadership</vt:lpstr>
      <vt:lpstr>History of Leadership</vt:lpstr>
      <vt:lpstr>Ownership </vt:lpstr>
      <vt:lpstr>PowerPoint Presentation</vt:lpstr>
      <vt:lpstr>Properties</vt:lpstr>
      <vt:lpstr>PowerPoint Presentation</vt:lpstr>
      <vt:lpstr>Chief Executive Officer&amp; Director</vt:lpstr>
      <vt:lpstr>Chief Financial Officer</vt:lpstr>
      <vt:lpstr>President, U.S. &amp;COO</vt:lpstr>
      <vt:lpstr>President, International</vt:lpstr>
      <vt:lpstr>Chairman of the Board</vt:lpstr>
      <vt:lpstr>PowerPoint Presentation</vt:lpstr>
      <vt:lpstr>PowerPoint Presentation</vt:lpstr>
      <vt:lpstr>PV Module and Manufacturing Technology</vt:lpstr>
      <vt:lpstr>First Solar ‘Series 4’ Features</vt:lpstr>
      <vt:lpstr>PV Plant with First Solar’s Control System </vt:lpstr>
      <vt:lpstr>PowerPoint Presentation</vt:lpstr>
      <vt:lpstr>The First Solar Tracker Features</vt:lpstr>
      <vt:lpstr>Construction Process</vt:lpstr>
      <vt:lpstr>PowerPoint Presentation</vt:lpstr>
      <vt:lpstr>PowerPoint Presentation</vt:lpstr>
      <vt:lpstr>Site Preparation and Environmental Mitigation</vt:lpstr>
      <vt:lpstr>End-of-Life Management</vt:lpstr>
      <vt:lpstr>Sales Channels</vt:lpstr>
      <vt:lpstr>Representative Projects-Rooftop</vt:lpstr>
      <vt:lpstr>Representative Projects-Ground Mount</vt:lpstr>
      <vt:lpstr>First Solar Utility Systems Channel Strategy</vt:lpstr>
      <vt:lpstr>PowerPoint Presentation</vt:lpstr>
      <vt:lpstr>PowerPoint Presentation</vt:lpstr>
      <vt:lpstr>PowerPoint Presentation</vt:lpstr>
      <vt:lpstr>PowerPoint Presentation</vt:lpstr>
      <vt:lpstr>PowerPoint Presentation</vt:lpstr>
      <vt:lpstr>Global PV Manufacturing Attractiveness Index 2015 (PVMAX) Global PVMAX Top 10 Country Rankings</vt:lpstr>
      <vt:lpstr>PowerPoint Presentation</vt:lpstr>
      <vt:lpstr>Long Term Growth Opportunities</vt:lpstr>
      <vt:lpstr>Risk Factors</vt:lpstr>
      <vt:lpstr>Risks related to markets and customers</vt:lpstr>
      <vt:lpstr>Risks related to regulations</vt:lpstr>
      <vt:lpstr>Risks related to operations, manufacturing and technology</vt:lpstr>
      <vt:lpstr>Risks related to systems business</vt:lpstr>
      <vt:lpstr>Other risks</vt:lpstr>
      <vt:lpstr>Financial Statements</vt:lpstr>
      <vt:lpstr>PowerPoint Presentation</vt:lpstr>
      <vt:lpstr>Balance Sheet</vt:lpstr>
      <vt:lpstr>PowerPoint Presentation</vt:lpstr>
      <vt:lpstr>Statement of Cash Flow</vt:lpstr>
      <vt:lpstr>Financial Ratios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Brookfield Renewable Energy Partners</vt:lpstr>
      <vt:lpstr>PowerPoint Presentation</vt:lpstr>
      <vt:lpstr>PowerPoint Presentation</vt:lpstr>
      <vt:lpstr>Investment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Brookfield Operations</vt:lpstr>
      <vt:lpstr>Brookfield Operations</vt:lpstr>
      <vt:lpstr>Operations and Financial Strength</vt:lpstr>
      <vt:lpstr>Growth</vt:lpstr>
      <vt:lpstr>Competitive Strengths</vt:lpstr>
      <vt:lpstr>Management’s Discussion and Analysis</vt:lpstr>
      <vt:lpstr>Historical Operations and Financial Information</vt:lpstr>
      <vt:lpstr>Historical Operations and Financial Information</vt:lpstr>
      <vt:lpstr>Generation and Financial Review</vt:lpstr>
      <vt:lpstr>Segmented Disclosures</vt:lpstr>
      <vt:lpstr>Segmented Disclosures</vt:lpstr>
      <vt:lpstr>Contract Profile</vt:lpstr>
      <vt:lpstr>Contract Profile</vt:lpstr>
      <vt:lpstr>Shares and Units Outstanding</vt:lpstr>
      <vt:lpstr>Dividends and Distributions</vt:lpstr>
      <vt:lpstr>Operational and Financial Review </vt:lpstr>
      <vt:lpstr>Operational and Financial Review </vt:lpstr>
      <vt:lpstr>Summary of Historical Quarterly Results</vt:lpstr>
      <vt:lpstr>Risk Management</vt:lpstr>
      <vt:lpstr>PowerPoint Presentation</vt:lpstr>
      <vt:lpstr>PowerPoint Presentation</vt:lpstr>
      <vt:lpstr>PowerPoint Presentation</vt:lpstr>
      <vt:lpstr>Risk Factors</vt:lpstr>
      <vt:lpstr>PowerPoint Presentation</vt:lpstr>
      <vt:lpstr>PowerPoint Presentation</vt:lpstr>
      <vt:lpstr>PowerPoint Presentation</vt:lpstr>
      <vt:lpstr>PowerPoint Presentation</vt:lpstr>
      <vt:lpstr>2015 Balance Sheet</vt:lpstr>
      <vt:lpstr>2015 Income Statement</vt:lpstr>
      <vt:lpstr>2015 Cash flow Statement</vt:lpstr>
      <vt:lpstr>2015 Balance Sheet</vt:lpstr>
      <vt:lpstr>PowerPoint Presentation</vt:lpstr>
      <vt:lpstr>Management</vt:lpstr>
      <vt:lpstr>Board of Directors</vt:lpstr>
      <vt:lpstr>Board of Directors</vt:lpstr>
      <vt:lpstr>Buy Recommendation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Yun</dc:creator>
  <cp:lastModifiedBy>gp</cp:lastModifiedBy>
  <cp:revision>92</cp:revision>
  <dcterms:created xsi:type="dcterms:W3CDTF">2016-03-13T07:03:26Z</dcterms:created>
  <dcterms:modified xsi:type="dcterms:W3CDTF">2016-03-22T00:08:12Z</dcterms:modified>
</cp:coreProperties>
</file>