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5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notesSlides/notesSlide163.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Lst>
  <p:sldSz cx="9144000" cy="5143500" type="screen16x9"/>
  <p:notesSz cx="6858000" cy="9144000"/>
  <p:embeddedFontLst>
    <p:embeddedFont>
      <p:font typeface="Calibri" pitchFamily="34" charset="0"/>
      <p:regular r:id="rId173"/>
      <p:bold r:id="rId174"/>
      <p:italic r:id="rId175"/>
      <p:boldItalic r:id="rId176"/>
    </p:embeddedFont>
    <p:embeddedFont>
      <p:font typeface="Roboto" charset="0"/>
      <p:regular r:id="rId177"/>
      <p:bold r:id="rId178"/>
      <p:italic r:id="rId179"/>
      <p:boldItalic r:id="rId1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96" y="-210"/>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3.fntdata"/><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80" Type="http://schemas.openxmlformats.org/officeDocument/2006/relationships/font" Target="fonts/font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2.fntdata"/><Relationship Id="rId179" Type="http://schemas.openxmlformats.org/officeDocument/2006/relationships/font" Target="fonts/font7.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aresocial.com/uk/special-reports/digital-in-2017-global-overview"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socialmediaexaminer.com/wp-content/uploads/2016/05/SocialMediaMarketingIndustryReport2016.pdf" TargetMode="External"/><Relationship Id="rId4" Type="http://schemas.openxmlformats.org/officeDocument/2006/relationships/hyperlink" Target="http://www.smartinsights.com/social-media-marketing/social-media-strategy/new-global-social-media-research/"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statista.com/statistics/277958/number-of-mobile-active-facebook-users-worldwide/"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statista.com/statistics/272014/global-social-networks-ranked-by-number-of-users/"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2" name="Shape 8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Shape 8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1" name="Shape 8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Shape 8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0" name="Shape 8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9" name="Shape 8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0" name="Shape 8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7" name="Shape 8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Shape 8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9" name="Shape 8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5" name="Shape 8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0" name="Shape 8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Shape 9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3" name="Shape 9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Shape 9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0" name="Shape 9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7" name="Shape 9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4" name="Shape 9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Shape 9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1" name="Shape 9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solidFill>
                  <a:schemeClr val="dk1"/>
                </a:solidFill>
                <a:latin typeface="Calibri"/>
                <a:ea typeface="Calibri"/>
                <a:cs typeface="Calibri"/>
                <a:sym typeface="Calibri"/>
              </a:rPr>
              <a:t>MoPub (a twitter company, provides monetization solutions for mobile app publishers and developers around the globe)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Shape 9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0" name="Shape 9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10000"/>
              <a:buFont typeface="Arial"/>
              <a:buNone/>
            </a:pPr>
            <a:r>
              <a:rPr lang="zh-CN" sz="1000">
                <a:solidFill>
                  <a:schemeClr val="dk1"/>
                </a:solidFill>
              </a:rPr>
              <a:t>In the three months ended March 31, 2017, ad engagements increased 139%. The increase was driven mainly by a continuing mix shift toward video ad impressions and higher video view rates from product improvements such as video quality optimization and latency improvement. In the three months ended March 31, 2017, average cost per ad engagement decreased 63% from the three months ended March 31, 2016. The decrease in cost per ad engagement reflects a higher mix of video engagements and, to a lesser extent, lower cost per engagement across most ad formats in the first quarter of 2017 compared to the first quarter of 2016.</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Shape 9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0" name="Shape 9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sz="1000">
                <a:solidFill>
                  <a:schemeClr val="dk1"/>
                </a:solidFill>
                <a:highlight>
                  <a:srgbClr val="FFFFFF"/>
                </a:highlight>
              </a:rPr>
              <a:t>the quarterly revenue in 2017 is decreasing. That means the twitter </a:t>
            </a:r>
            <a:r>
              <a:rPr lang="zh-CN"/>
              <a:t>Failture to attract advertisers.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Shape 9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8" name="Shape 9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10000"/>
              <a:buFont typeface="Arial"/>
              <a:buNone/>
            </a:pPr>
            <a:r>
              <a:rPr lang="zh-CN" sz="1000">
                <a:solidFill>
                  <a:schemeClr val="dk1"/>
                </a:solidFill>
                <a:highlight>
                  <a:srgbClr val="FFFFFF"/>
                </a:highlight>
              </a:rPr>
              <a:t>the quarterly revenue in U.S. and international are  decreasing</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Shape 9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8" name="Shape 9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MAU is declining </a:t>
            </a:r>
          </a:p>
          <a:p>
            <a:pPr marL="0" lvl="0" indent="-69850" rtl="0">
              <a:lnSpc>
                <a:spcPct val="115000"/>
              </a:lnSpc>
              <a:spcBef>
                <a:spcPts val="0"/>
              </a:spcBef>
              <a:buClr>
                <a:schemeClr val="dk1"/>
              </a:buClr>
              <a:buSzPct val="110000"/>
              <a:buFont typeface="Arial"/>
              <a:buNone/>
            </a:pPr>
            <a:endParaRPr sz="1000">
              <a:solidFill>
                <a:schemeClr val="dk1"/>
              </a:solidFill>
              <a:highlight>
                <a:srgbClr val="FFFFFF"/>
              </a:highlight>
            </a:endParaRPr>
          </a:p>
          <a:p>
            <a:pPr lvl="0" indent="349250" rtl="0">
              <a:lnSpc>
                <a:spcPct val="115000"/>
              </a:lnSpc>
              <a:spcBef>
                <a:spcPts val="0"/>
              </a:spcBef>
              <a:buClr>
                <a:schemeClr val="dk1"/>
              </a:buClr>
              <a:buSzPct val="100000"/>
              <a:buFont typeface="Arial"/>
              <a:buNone/>
            </a:pPr>
            <a:r>
              <a:rPr lang="zh-CN">
                <a:solidFill>
                  <a:schemeClr val="dk1"/>
                </a:solidFill>
                <a:highlight>
                  <a:srgbClr val="FFFFFF"/>
                </a:highlight>
                <a:latin typeface="Times New Roman"/>
                <a:ea typeface="Times New Roman"/>
                <a:cs typeface="Times New Roman"/>
                <a:sym typeface="Times New Roman"/>
              </a:rPr>
              <a:t> </a:t>
            </a:r>
          </a:p>
          <a:p>
            <a:pPr lvl="0">
              <a:spcBef>
                <a:spcPts val="0"/>
              </a:spcBef>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Shape 9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6" name="Shape 9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Reason： flat &amp; declining MAU( Monthly active users)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Shape 9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3" name="Shape 9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Shape 9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1" name="Shape 9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endParaRPr/>
          </a:p>
          <a:p>
            <a:pPr lvl="0">
              <a:spcBef>
                <a:spcPts val="0"/>
              </a:spcBef>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Shape 9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9" name="Shape 9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Shape 10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5" name="Shape 10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3" name="Shape 10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Shape 10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1" name="Shape 10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9" name="Shape 10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Shape 10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7" name="Shape 10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Shape 10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5" name="Shape 10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3" name="Shape 10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None/>
            </a:pPr>
            <a:r>
              <a:rPr lang="zh-CN"/>
              <a:t>Reducing stock based compensatino expense</a:t>
            </a:r>
          </a:p>
          <a:p>
            <a:pPr lvl="0" rtl="0">
              <a:lnSpc>
                <a:spcPct val="115000"/>
              </a:lnSpc>
              <a:spcBef>
                <a:spcPts val="0"/>
              </a:spcBef>
              <a:buClr>
                <a:schemeClr val="dk1"/>
              </a:buClr>
              <a:buSzPct val="100000"/>
              <a:buFont typeface="Arial"/>
              <a:buNone/>
            </a:pPr>
            <a:r>
              <a:rPr lang="zh-CN"/>
              <a:t>Goal is to reduce SBC to high single digits as a percentage of revenue</a:t>
            </a:r>
          </a:p>
          <a:p>
            <a:pPr lvl="0">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Shape 10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1" name="Shape 10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Shape 10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7" name="Shape 10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4" name="Shape 10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zh-CN"/>
              <a:t>Generated more FCF comparing to 2015</a:t>
            </a:r>
          </a:p>
          <a:p>
            <a:pPr lvl="0">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Shape 10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2" name="Shape 10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buClr>
                <a:schemeClr val="dk1"/>
              </a:buClr>
              <a:buSzPct val="100000"/>
              <a:buFont typeface="Arial"/>
              <a:buNone/>
            </a:pPr>
            <a:r>
              <a:rPr lang="zh-CN"/>
              <a:t>Although there is a decrease in stock based compensation and increase in FCF, there is still a net loss of 0.65 per share. But as you can see in the table, they are trying to reduce their net loss</a:t>
            </a:r>
          </a:p>
          <a:p>
            <a:pPr lvl="0">
              <a:spcBef>
                <a:spcPts val="0"/>
              </a:spcBef>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Shape 10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0" name="Shape 10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Shape 10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5" name="Shape 10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1" name="Shape 11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7" name="Shape 11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Shape 11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3" name="Shape 11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Shape 11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9" name="Shape 1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Shape 11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5" name="Shape 1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1" name="Shape 1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7" name="Shape 1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3" name="Shape 1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9" name="Shape 1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Shape 1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6" name="Shape 1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Shape 11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3" name="Shape 11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Shape 11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0" name="Shape 1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Shape 11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8" name="Shape 1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Shape 11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9" name="Shape 11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8" name="Shape 11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Shape 12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7" name="Shape 1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4" name="Shape 1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Shape 12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1" name="Shape 12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Shape 12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0" name="Shape 1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Shape 12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8" name="Shape 1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Shape 1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7" name="Shape 1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Shape 12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5" name="Shape 12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Shape 12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4" name="Shape 1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3" name="Shape 1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Shape 12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2" name="Shape 1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Shape 13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1" name="Shape 1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Shape 13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8" name="Shape 13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Shape 13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5" name="Shape 13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Shape 132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1" name="Shape 13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Shape 13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8" name="Shape 13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8" name="Shape 1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Shape 13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5" name="Shape 13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Shape 13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2" name="Shape 13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Shape 13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2" name="Shape 1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Shape 13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9" name="Shape 13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u="sng">
                <a:solidFill>
                  <a:schemeClr val="hlink"/>
                </a:solidFill>
                <a:hlinkClick r:id="rId3"/>
              </a:rPr>
              <a:t>https://wearesocial.com/uk/special-reports/digital-in-2017-global-overview</a:t>
            </a:r>
            <a:r>
              <a:rPr lang="zh-CN"/>
              <a:t>;</a:t>
            </a:r>
          </a:p>
          <a:p>
            <a:pPr lvl="0">
              <a:spcBef>
                <a:spcPts val="0"/>
              </a:spcBef>
              <a:buNone/>
            </a:pPr>
            <a:r>
              <a:rPr lang="zh-CN" u="sng">
                <a:solidFill>
                  <a:schemeClr val="hlink"/>
                </a:solidFill>
                <a:hlinkClick r:id="rId4"/>
              </a:rPr>
              <a:t>http://www.smartinsights.com/social-media-marketing/social-media-strategy/new-global-social-media-research/</a:t>
            </a:r>
          </a:p>
          <a:p>
            <a:pPr lvl="0">
              <a:spcBef>
                <a:spcPts val="0"/>
              </a:spcBef>
              <a:buNone/>
            </a:pPr>
            <a:r>
              <a:rPr lang="zh-CN" u="sng">
                <a:solidFill>
                  <a:schemeClr val="hlink"/>
                </a:solidFill>
                <a:hlinkClick r:id="rId5"/>
              </a:rPr>
              <a:t>http://www.socialmediaexaminer.com/wp-content/uploads/2016/05/SocialMediaMarketingIndustryReport2016.pdf</a:t>
            </a:r>
          </a:p>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73333"/>
              <a:buFont typeface="Arial"/>
              <a:buNone/>
            </a:pPr>
            <a:r>
              <a:rPr lang="zh-CN" sz="1500">
                <a:solidFill>
                  <a:schemeClr val="dk1"/>
                </a:solidFill>
              </a:rPr>
              <a:t>more than 80 % of marketers agreed that they have integrated their social media and traditional marketing activities</a:t>
            </a:r>
          </a:p>
          <a:p>
            <a:pPr lvl="0">
              <a:spcBef>
                <a:spcPts val="0"/>
              </a:spcBef>
              <a:buClr>
                <a:schemeClr val="dk1"/>
              </a:buClr>
              <a:buSzPct val="73333"/>
              <a:buFont typeface="Arial"/>
              <a:buNone/>
            </a:pPr>
            <a:endParaRPr sz="1500">
              <a:solidFill>
                <a:schemeClr val="dk1"/>
              </a:solidFill>
            </a:endParaRPr>
          </a:p>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sz="150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Shape 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6" name="Shape 3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4" name="Shape 4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sz="1200">
                <a:solidFill>
                  <a:srgbClr val="424242"/>
                </a:solidFill>
                <a:highlight>
                  <a:srgbClr val="FFFFFF"/>
                </a:highlight>
                <a:latin typeface="Roboto"/>
                <a:ea typeface="Roboto"/>
                <a:cs typeface="Roboto"/>
                <a:sym typeface="Roboto"/>
              </a:rPr>
              <a:t>The total cost of Facebook’s acquisitions to date is over 2 billion dollars</a:t>
            </a:r>
            <a:r>
              <a:rPr lang="zh-CN" sz="1200">
                <a:solidFill>
                  <a:srgbClr val="424242"/>
                </a:solidFill>
                <a:latin typeface="Roboto"/>
                <a:ea typeface="Roboto"/>
                <a:cs typeface="Roboto"/>
                <a:sym typeface="Roboto"/>
              </a:rPr>
              <a:t>. </a:t>
            </a:r>
            <a:r>
              <a:rPr lang="zh-CN" sz="1200" i="1">
                <a:solidFill>
                  <a:srgbClr val="4B839E"/>
                </a:solidFill>
                <a:latin typeface="Roboto"/>
                <a:ea typeface="Roboto"/>
                <a:cs typeface="Roboto"/>
                <a:sym typeface="Roboto"/>
              </a:rPr>
              <a:t>And that’s just from the acquisition costs they disclosed!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7" name="Shape 4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sz="1150">
                <a:solidFill>
                  <a:srgbClr val="444444"/>
                </a:solidFill>
                <a:highlight>
                  <a:srgbClr val="FFFFFF"/>
                </a:highlight>
              </a:rPr>
              <a:t>This statistic shows a timeline with the worldwide number of monthly active Facebook users from 2008 to 2017. As of the first quarter of 2017, Facebook had 1.94 billion monthly active users. In the third quarter of 2012, the number of active Facebook users had surpassed 1 billion, making it the first social network ever to do so. Active users are those which have logged in to Facebook during the last 30 days. Furthermore, as of that quarter the </a:t>
            </a:r>
            <a:r>
              <a:rPr lang="zh-CN" sz="1150">
                <a:solidFill>
                  <a:srgbClr val="0B85E5"/>
                </a:solidFill>
                <a:highlight>
                  <a:srgbClr val="FFFFFF"/>
                </a:highlight>
                <a:hlinkClick r:id="rId3"/>
              </a:rPr>
              <a:t>social network had 1.74 billion mobile </a:t>
            </a:r>
            <a:r>
              <a:rPr lang="zh-CN" sz="1150">
                <a:solidFill>
                  <a:srgbClr val="444444"/>
                </a:solidFill>
                <a:highlight>
                  <a:srgbClr val="FFFFFF"/>
                </a:highlight>
              </a:rPr>
              <a:t>monthly active users. The platform is also the </a:t>
            </a:r>
            <a:r>
              <a:rPr lang="zh-CN" sz="1150">
                <a:solidFill>
                  <a:srgbClr val="0B85E5"/>
                </a:solidFill>
                <a:highlight>
                  <a:srgbClr val="FFFFFF"/>
                </a:highlight>
                <a:hlinkClick r:id="rId4"/>
              </a:rPr>
              <a:t>most popular social network worldwide</a:t>
            </a:r>
            <a:r>
              <a:rPr lang="zh-CN" sz="1150">
                <a:solidFill>
                  <a:srgbClr val="444444"/>
                </a:solidFill>
                <a:highlight>
                  <a:srgbClr val="FFFFFF"/>
                </a:highlight>
              </a:rPr>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Shape 4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Shape 4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91666"/>
              <a:buFont typeface="Arial"/>
              <a:buNone/>
            </a:pPr>
            <a:r>
              <a:rPr lang="zh-CN" sz="1150">
                <a:solidFill>
                  <a:srgbClr val="444444"/>
                </a:solidFill>
                <a:highlight>
                  <a:srgbClr val="FFFFFF"/>
                </a:highlight>
              </a:rPr>
              <a:t>This statistic gives information on the number of monthly active Facebook users in the United States and Canada as of the first quarter of 2017. During the most recently reported period, the social network had 234 million monthly active users in the two North American markets.</a:t>
            </a:r>
          </a:p>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Shape 4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by 2017, the US&amp; canada market grow steadly</a:t>
            </a:r>
          </a:p>
          <a:p>
            <a:pPr lvl="0">
              <a:spcBef>
                <a:spcPts val="0"/>
              </a:spcBef>
              <a:buNone/>
            </a:pPr>
            <a:endParaRPr/>
          </a:p>
          <a:p>
            <a:pPr lvl="0">
              <a:spcBef>
                <a:spcPts val="0"/>
              </a:spcBef>
              <a:buNone/>
            </a:pPr>
            <a:r>
              <a:rPr lang="zh-CN"/>
              <a:t>while the asia-pacific group rapidly gais a huge amount of users throught these yrs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zh-CN">
                <a:solidFill>
                  <a:schemeClr val="dk1"/>
                </a:solidFill>
              </a:rPr>
              <a:t>Revenue by user geography is geographically apportioned based on our estimation of the geographic location of our users when they perform a revenue generating activity. This allocation differs from our revenue by geography disclosure in our condensed consolidated financial statements where revenue is geographically apportioned based on the location of the marketer or developer.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5" name="Shape 4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an error in the algorithm we used to attribute our revenue by user geography in late 2015. While this issue did not affect our overall worldwide revenue, it did affect our attribution of revenue to different geographic regions. The fourth quarter of 2015 revenue by user geography for all regions was adjusted to reflect this reclassification.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3" name="Shape 5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Revenue by user geography is geographically apportioned based on our estimation of the geographic location of our users when they perform a revenuegenerating activity. This allocation differs from our revenue by geography disclosure in our condensed consolidated financial statements where revenue is geographically apportioned based on the location of the marketer or developer. We discovered an error in the algorithm we used to attribute our revenue by user geography in late 2015. While this issue did not affect our overall worldwide revenue, it did affect our attribution of revenue to different geographic regions. The fourth quarter of 2015 revenue by user geography for all regions was adjusted to reflect this reclassification.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Revenue by user geography is geographically apportioned based on our estimation of the geographic location of our users when they perform a revenuegenerating activity. This allocation differs from our revenue by geography disclosure in our condensed consolidated financial statements where revenue is geographically apportioned based on the location of the marketer or developer. We discovered an error in the algorithm we used to attribute our revenue by user geography in late 2015. While this issue did not affect our overall worldwide revenue, it did affect our attribution of revenue to different geographic regions. The fourth quarter of 2015 revenue by user geography was adjusted to reflect this reclassification.</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In the fourth quarter of 2016, we elected to early adopt the Financial Accounting Standards Board (FASB)'s Accounting Standards Update No. 2016-09, Compensation Stock Compensation (Topic 718): Improvement to Employee Share-based Payment Accounting (ASU 2016-09). As such, quarterly expenses for and following 2016 include the impact of ASU 2016-09 adoption. See ASU 2016-09 Adoption in the Appendix for additional information.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5" name="Shape 5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In the fourth quarter of 2016, we elected to early adopt ASU 2016-09. As such, quarterly income from operations for and following 2016 includes the impact of ASU 2016-09 adoption. See ASU 2016-09 Adoption in the Appendix for additional information.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In the fourth quarter of 2016, we elected to early adopt ASU 2016-09. As such, quarterly operating margin for and following 2016 includes the impact of ASU 2016-09 adoption. See ASU 2016-09 Adoption in the Appendix for additional information.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1" name="Shape 5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In the fourth quarter of 2016, we elected to early adopt ASU 2016-09. As such, quarterly net income for and following 2016 includes the impact of ASU 2016-09 adoption. See ASU 2016-09 Adoption in the Appendix for additional information.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9" name="Shape 5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In the fourth quarter of 2016, we elected to early adopt ASU 2016-09. As such, quarterly diluted earnings per share for and following 2016 include the impact of ASU 2016-09 adoption. See ASU 2016-09 Adoption in the Appendix for additional information.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Shape 5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Capital investments for periods presented were related to purchases of property and equipment.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3" name="Shape 5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zh-CN" sz="1150" u="sng">
                <a:solidFill>
                  <a:srgbClr val="444444"/>
                </a:solidFill>
                <a:highlight>
                  <a:srgbClr val="FFFFFF"/>
                </a:highlight>
              </a:rPr>
              <a:t>The statistic illustrates Facebook's quarterly revenue in the United States and Canada as of the first quarter of 2017, sorted by segment. In the most recently reported period, the social network's consolidated advertising revenue in the two North American markets amounted to 3.85 billion U.S. dollars.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Shape 5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1" name="Shape 5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sz="1150" u="sng">
                <a:solidFill>
                  <a:srgbClr val="444444"/>
                </a:solidFill>
                <a:highlight>
                  <a:srgbClr val="FFFFFF"/>
                </a:highlight>
              </a:rPr>
              <a:t>The statistic shows the revenue of Facebook from 2009 to 2016, by segment. The social network's advertising revenue in 2015 amounted to 17.1 billion U.S. dollars and grew to 26.9 billion U.S. dollars in 2016.</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sz="1150" u="sng">
                <a:solidFill>
                  <a:srgbClr val="444444"/>
                </a:solidFill>
                <a:highlight>
                  <a:srgbClr val="FFFFFF"/>
                </a:highlight>
              </a:rPr>
              <a:t>The timeline shows Facebook's quarterly revenues, sorted by segment. In the first quarter of 2017, the social network's total advertising revenue amounted to 7.86 billion U.S. dollars. Payments and other fees generated 175 million U.S. dollars in revenues.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7" name="Shape 6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5" name="Shape 6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4" name="Shape 6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2" name="Shape 6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1" name="Shape 6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9" name="Shape 6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7" name="Shape 6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5" name="Shape 6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Shape 6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3" name="Shape 6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Shape 6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1" name="Shape 6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9" name="Shape 6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7" name="Shape 7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Shape 7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5" name="Shape 7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3" name="Shape 7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1" name="Shape 7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Shape 7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9" name="Shape 7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Shape 7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7" name="Shape 7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5" name="Shape 7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3" name="Shape 7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Shape 7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1" name="Shape 7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9" name="Shape 7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Shape 7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7" name="Shape 7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Shape 7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5" name="Shape 7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zh-CN"/>
              <a:t>Facebook is no longer reporting non-GAAP expenses, income, tax rate, and earnings per share (EPS)</a:t>
            </a:r>
          </a:p>
          <a:p>
            <a:pPr lvl="0">
              <a:spcBef>
                <a:spcPts val="0"/>
              </a:spcBef>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Shape 8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4" name="Shape 8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Shape 8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1" name="Shape 8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zh-CN"/>
              <a:pPr lvl="0">
                <a:spcBef>
                  <a:spcPts val="0"/>
                </a:spcBef>
                <a:buNone/>
              </a:pPr>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zh-CN" sz="1000">
                <a:solidFill>
                  <a:schemeClr val="dk2"/>
                </a:solidFill>
              </a:rPr>
              <a:pPr lvl="0" algn="r">
                <a:spcBef>
                  <a:spcPts val="0"/>
                </a:spcBef>
                <a:buNone/>
              </a:pPr>
              <a:t>‹#›</a:t>
            </a:fld>
            <a:endParaRPr lang="zh-C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3.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114.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116.png"/><Relationship Id="rId5" Type="http://schemas.openxmlformats.org/officeDocument/2006/relationships/image" Target="../media/image119.png"/><Relationship Id="rId4" Type="http://schemas.openxmlformats.org/officeDocument/2006/relationships/image" Target="../media/image118.png"/></Relationships>
</file>

<file path=ppt/slides/_rels/slide10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4.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31.png"/></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7.xml"/><Relationship Id="rId1" Type="http://schemas.openxmlformats.org/officeDocument/2006/relationships/slideLayout" Target="../slideLayouts/slideLayout3.xml"/><Relationship Id="rId5" Type="http://schemas.openxmlformats.org/officeDocument/2006/relationships/image" Target="../media/image139.png"/><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1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4.xml"/><Relationship Id="rId1" Type="http://schemas.openxmlformats.org/officeDocument/2006/relationships/slideLayout" Target="../slideLayouts/slideLayout3.xml"/><Relationship Id="rId5" Type="http://schemas.openxmlformats.org/officeDocument/2006/relationships/image" Target="../media/image153.jpeg"/><Relationship Id="rId4" Type="http://schemas.openxmlformats.org/officeDocument/2006/relationships/image" Target="../media/image155.png"/></Relationships>
</file>

<file path=ppt/slides/_rels/slide1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153.jpeg"/></Relationships>
</file>

<file path=ppt/slides/_rels/slide1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6.xml"/><Relationship Id="rId1" Type="http://schemas.openxmlformats.org/officeDocument/2006/relationships/slideLayout" Target="../slideLayouts/slideLayout3.xml"/><Relationship Id="rId5" Type="http://schemas.openxmlformats.org/officeDocument/2006/relationships/image" Target="../media/image153.jpeg"/><Relationship Id="rId4" Type="http://schemas.openxmlformats.org/officeDocument/2006/relationships/image" Target="../media/image157.png"/></Relationships>
</file>

<file path=ppt/slides/_rels/slide147.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53.jpeg"/><Relationship Id="rId2" Type="http://schemas.openxmlformats.org/officeDocument/2006/relationships/notesSlide" Target="../notesSlides/notesSlide147.xml"/><Relationship Id="rId1" Type="http://schemas.openxmlformats.org/officeDocument/2006/relationships/slideLayout" Target="../slideLayouts/slideLayout3.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slides/_rels/slide1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8.xml"/><Relationship Id="rId1" Type="http://schemas.openxmlformats.org/officeDocument/2006/relationships/slideLayout" Target="../slideLayouts/slideLayout3.xml"/><Relationship Id="rId5" Type="http://schemas.openxmlformats.org/officeDocument/2006/relationships/image" Target="../media/image153.jpeg"/><Relationship Id="rId4" Type="http://schemas.openxmlformats.org/officeDocument/2006/relationships/image" Target="../media/image163.png"/></Relationships>
</file>

<file path=ppt/slides/_rels/slide14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9.xml"/><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5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0.xml"/><Relationship Id="rId1" Type="http://schemas.openxmlformats.org/officeDocument/2006/relationships/slideLayout" Target="../slideLayouts/slideLayout3.xml"/><Relationship Id="rId4" Type="http://schemas.openxmlformats.org/officeDocument/2006/relationships/image" Target="../media/image167.png"/></Relationships>
</file>

<file path=ppt/slides/_rels/slide15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15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image" Target="../media/image153.jpeg"/><Relationship Id="rId4" Type="http://schemas.openxmlformats.org/officeDocument/2006/relationships/image" Target="../media/image170.jpeg"/></Relationships>
</file>

<file path=ppt/slides/_rels/slide1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3.xml"/><Relationship Id="rId1" Type="http://schemas.openxmlformats.org/officeDocument/2006/relationships/slideLayout" Target="../slideLayouts/slideLayout3.xml"/><Relationship Id="rId4" Type="http://schemas.openxmlformats.org/officeDocument/2006/relationships/image" Target="../media/image15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153.jpeg"/></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173.jpeg"/></Relationships>
</file>

<file path=ppt/slides/_rels/slide15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174.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175.jpeg"/></Relationships>
</file>

<file path=ppt/slides/_rels/slide15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176.jpeg"/></Relationships>
</file>

<file path=ppt/slides/_rels/slide15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9.xml"/><Relationship Id="rId1" Type="http://schemas.openxmlformats.org/officeDocument/2006/relationships/slideLayout" Target="../slideLayouts/slideLayout3.xml"/><Relationship Id="rId4" Type="http://schemas.openxmlformats.org/officeDocument/2006/relationships/image" Target="../media/image177.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16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153.jpeg"/></Relationships>
</file>

<file path=ppt/slides/_rels/slide16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180.jpeg"/></Relationships>
</file>

<file path=ppt/slides/_rels/slide16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181.png"/></Relationships>
</file>

<file path=ppt/slides/_rels/slide1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5.xml"/><Relationship Id="rId1" Type="http://schemas.openxmlformats.org/officeDocument/2006/relationships/slideLayout" Target="../slideLayouts/slideLayout3.xml"/><Relationship Id="rId4" Type="http://schemas.openxmlformats.org/officeDocument/2006/relationships/image" Target="../media/image153.jpeg"/></Relationships>
</file>

<file path=ppt/slides/_rels/slide16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6.xml"/><Relationship Id="rId1" Type="http://schemas.openxmlformats.org/officeDocument/2006/relationships/slideLayout" Target="../slideLayouts/slideLayout3.xml"/><Relationship Id="rId4" Type="http://schemas.openxmlformats.org/officeDocument/2006/relationships/image" Target="../media/image183.png"/></Relationships>
</file>

<file path=ppt/slides/_rels/slide16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7.xml"/><Relationship Id="rId1" Type="http://schemas.openxmlformats.org/officeDocument/2006/relationships/slideLayout" Target="../slideLayouts/slideLayout3.xml"/><Relationship Id="rId4" Type="http://schemas.openxmlformats.org/officeDocument/2006/relationships/image" Target="../media/image153.jpeg"/></Relationships>
</file>

<file path=ppt/slides/_rels/slide16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8.xml"/><Relationship Id="rId1" Type="http://schemas.openxmlformats.org/officeDocument/2006/relationships/slideLayout" Target="../slideLayouts/slideLayout3.xml"/><Relationship Id="rId4" Type="http://schemas.openxmlformats.org/officeDocument/2006/relationships/image" Target="../media/image153.jpeg"/></Relationships>
</file>

<file path=ppt/slides/_rels/slide16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18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744575"/>
            <a:ext cx="8520600" cy="1412700"/>
          </a:xfrm>
          <a:prstGeom prst="rect">
            <a:avLst/>
          </a:prstGeom>
        </p:spPr>
        <p:txBody>
          <a:bodyPr lIns="91425" tIns="91425" rIns="91425" bIns="91425" anchor="b" anchorCtr="0">
            <a:noAutofit/>
          </a:bodyPr>
          <a:lstStyle/>
          <a:p>
            <a:pPr lvl="0">
              <a:spcBef>
                <a:spcPts val="0"/>
              </a:spcBef>
              <a:buNone/>
            </a:pPr>
            <a:r>
              <a:rPr lang="zh-CN"/>
              <a:t>Social Media </a:t>
            </a:r>
          </a:p>
        </p:txBody>
      </p:sp>
      <p:sp>
        <p:nvSpPr>
          <p:cNvPr id="55" name="Shape 55"/>
          <p:cNvSpPr txBox="1">
            <a:spLocks noGrp="1"/>
          </p:cNvSpPr>
          <p:nvPr>
            <p:ph type="subTitle" idx="1"/>
          </p:nvPr>
        </p:nvSpPr>
        <p:spPr>
          <a:xfrm>
            <a:off x="1565425" y="2157275"/>
            <a:ext cx="6584700" cy="719100"/>
          </a:xfrm>
          <a:prstGeom prst="rect">
            <a:avLst/>
          </a:prstGeom>
        </p:spPr>
        <p:txBody>
          <a:bodyPr lIns="91425" tIns="91425" rIns="91425" bIns="91425" anchor="t" anchorCtr="0">
            <a:noAutofit/>
          </a:bodyPr>
          <a:lstStyle/>
          <a:p>
            <a:pPr lvl="0">
              <a:spcBef>
                <a:spcPts val="0"/>
              </a:spcBef>
              <a:buNone/>
            </a:pPr>
            <a:r>
              <a:rPr lang="zh-CN" sz="2400">
                <a:solidFill>
                  <a:srgbClr val="000000"/>
                </a:solidFill>
              </a:rPr>
              <a:t>Presented by Mandy Man, Yibi Liang, </a:t>
            </a:r>
          </a:p>
          <a:p>
            <a:pPr lvl="0">
              <a:spcBef>
                <a:spcPts val="0"/>
              </a:spcBef>
              <a:buNone/>
            </a:pPr>
            <a:r>
              <a:rPr lang="zh-CN" sz="2400">
                <a:solidFill>
                  <a:srgbClr val="000000"/>
                </a:solidFill>
              </a:rPr>
              <a:t>Dino Zhao</a:t>
            </a:r>
          </a:p>
        </p:txBody>
      </p:sp>
      <p:pic>
        <p:nvPicPr>
          <p:cNvPr id="56" name="Shape 56" descr="twitterbird_RGB.png"/>
          <p:cNvPicPr preferRelativeResize="0"/>
          <p:nvPr/>
        </p:nvPicPr>
        <p:blipFill>
          <a:blip r:embed="rId3">
            <a:alphaModFix/>
          </a:blip>
          <a:stretch>
            <a:fillRect/>
          </a:stretch>
        </p:blipFill>
        <p:spPr>
          <a:xfrm>
            <a:off x="3528200" y="3502112"/>
            <a:ext cx="2087599" cy="1596000"/>
          </a:xfrm>
          <a:prstGeom prst="rect">
            <a:avLst/>
          </a:prstGeom>
          <a:noFill/>
          <a:ln>
            <a:noFill/>
          </a:ln>
        </p:spPr>
      </p:pic>
      <p:pic>
        <p:nvPicPr>
          <p:cNvPr id="57" name="Shape 57"/>
          <p:cNvPicPr preferRelativeResize="0"/>
          <p:nvPr/>
        </p:nvPicPr>
        <p:blipFill>
          <a:blip r:embed="rId4">
            <a:alphaModFix/>
          </a:blip>
          <a:stretch>
            <a:fillRect/>
          </a:stretch>
        </p:blipFill>
        <p:spPr>
          <a:xfrm>
            <a:off x="0" y="3429000"/>
            <a:ext cx="2948574" cy="1669125"/>
          </a:xfrm>
          <a:prstGeom prst="rect">
            <a:avLst/>
          </a:prstGeom>
          <a:noFill/>
          <a:ln>
            <a:noFill/>
          </a:ln>
        </p:spPr>
      </p:pic>
      <p:pic>
        <p:nvPicPr>
          <p:cNvPr id="58" name="Shape 58"/>
          <p:cNvPicPr preferRelativeResize="0"/>
          <p:nvPr/>
        </p:nvPicPr>
        <p:blipFill>
          <a:blip r:embed="rId5">
            <a:alphaModFix/>
          </a:blip>
          <a:stretch>
            <a:fillRect/>
          </a:stretch>
        </p:blipFill>
        <p:spPr>
          <a:xfrm>
            <a:off x="6138225" y="3487275"/>
            <a:ext cx="3005774" cy="1669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subTitle" idx="1"/>
          </p:nvPr>
        </p:nvSpPr>
        <p:spPr>
          <a:xfrm>
            <a:off x="5413200" y="358300"/>
            <a:ext cx="3730800" cy="4621500"/>
          </a:xfrm>
          <a:prstGeom prst="rect">
            <a:avLst/>
          </a:prstGeom>
        </p:spPr>
        <p:txBody>
          <a:bodyPr lIns="91425" tIns="91425" rIns="91425" bIns="91425" anchor="t" anchorCtr="0">
            <a:noAutofit/>
          </a:bodyPr>
          <a:lstStyle/>
          <a:p>
            <a:pPr lvl="0" algn="l">
              <a:spcBef>
                <a:spcPts val="0"/>
              </a:spcBef>
              <a:buClr>
                <a:schemeClr val="dk1"/>
              </a:buClr>
              <a:buSzPct val="91666"/>
              <a:buFont typeface="Arial"/>
              <a:buNone/>
            </a:pPr>
            <a:endParaRPr sz="1200">
              <a:solidFill>
                <a:schemeClr val="dk1"/>
              </a:solidFill>
              <a:highlight>
                <a:srgbClr val="FFFFFF"/>
              </a:highlight>
            </a:endParaRPr>
          </a:p>
          <a:p>
            <a:pPr lvl="0" algn="l">
              <a:spcBef>
                <a:spcPts val="0"/>
              </a:spcBef>
              <a:buClr>
                <a:schemeClr val="dk1"/>
              </a:buClr>
              <a:buSzPct val="78571"/>
              <a:buFont typeface="Arial"/>
              <a:buNone/>
            </a:pPr>
            <a:endParaRPr sz="1400">
              <a:solidFill>
                <a:srgbClr val="1186C3"/>
              </a:solidFill>
              <a:highlight>
                <a:srgbClr val="FFFFFF"/>
              </a:highlight>
            </a:endParaRPr>
          </a:p>
          <a:p>
            <a:pPr lvl="0" algn="l">
              <a:spcBef>
                <a:spcPts val="0"/>
              </a:spcBef>
              <a:buNone/>
            </a:pPr>
            <a:r>
              <a:rPr lang="zh-CN" sz="1400" b="1">
                <a:solidFill>
                  <a:srgbClr val="1186C3"/>
                </a:solidFill>
                <a:highlight>
                  <a:srgbClr val="FFFFFF"/>
                </a:highlight>
              </a:rPr>
              <a:t>Weekly Active Users</a:t>
            </a:r>
            <a:r>
              <a:rPr lang="zh-CN" sz="1400">
                <a:solidFill>
                  <a:srgbClr val="1186C3"/>
                </a:solidFill>
                <a:highlight>
                  <a:srgbClr val="FFFFFF"/>
                </a:highlight>
              </a:rPr>
              <a:t> (</a:t>
            </a:r>
            <a:r>
              <a:rPr lang="zh-CN" sz="1400" b="1">
                <a:solidFill>
                  <a:srgbClr val="1186C3"/>
                </a:solidFill>
                <a:highlight>
                  <a:srgbClr val="FFFFFF"/>
                </a:highlight>
              </a:rPr>
              <a:t>WAU</a:t>
            </a:r>
            <a:r>
              <a:rPr lang="zh-CN" sz="1400">
                <a:solidFill>
                  <a:srgbClr val="1186C3"/>
                </a:solidFill>
                <a:highlight>
                  <a:srgbClr val="FFFFFF"/>
                </a:highlight>
              </a:rPr>
              <a:t>):</a:t>
            </a:r>
          </a:p>
          <a:p>
            <a:pPr marL="457200" lvl="0" indent="-317500" algn="l" rtl="0">
              <a:spcBef>
                <a:spcPts val="0"/>
              </a:spcBef>
              <a:buClr>
                <a:srgbClr val="1186C3"/>
              </a:buClr>
              <a:buSzPct val="100000"/>
              <a:buChar char="●"/>
            </a:pPr>
            <a:r>
              <a:rPr lang="zh-CN" sz="1400">
                <a:solidFill>
                  <a:srgbClr val="1186C3"/>
                </a:solidFill>
                <a:highlight>
                  <a:srgbClr val="FFFFFF"/>
                </a:highlight>
              </a:rPr>
              <a:t>one of the ways to measure the success rate of online social games and social networking services.</a:t>
            </a:r>
          </a:p>
          <a:p>
            <a:pPr lvl="0" algn="l">
              <a:spcBef>
                <a:spcPts val="0"/>
              </a:spcBef>
              <a:buNone/>
            </a:pPr>
            <a:endParaRPr sz="1400">
              <a:solidFill>
                <a:srgbClr val="1186C3"/>
              </a:solidFill>
              <a:highlight>
                <a:srgbClr val="FFFFFF"/>
              </a:highlight>
            </a:endParaRPr>
          </a:p>
          <a:p>
            <a:pPr marL="457200" lvl="0" indent="-317500" algn="l">
              <a:spcBef>
                <a:spcPts val="0"/>
              </a:spcBef>
              <a:buClr>
                <a:srgbClr val="1186C3"/>
              </a:buClr>
              <a:buSzPct val="100000"/>
              <a:buChar char="●"/>
            </a:pPr>
            <a:r>
              <a:rPr lang="zh-CN" sz="1400">
                <a:solidFill>
                  <a:srgbClr val="1186C3"/>
                </a:solidFill>
                <a:highlight>
                  <a:srgbClr val="FFFFFF"/>
                </a:highlight>
              </a:rPr>
              <a:t>measured by counting the number of unique users during a specific measurement period, such as within the previous 7 days.</a:t>
            </a:r>
          </a:p>
          <a:p>
            <a:pPr lvl="0">
              <a:spcBef>
                <a:spcPts val="0"/>
              </a:spcBef>
              <a:buNone/>
            </a:pPr>
            <a:endParaRPr sz="1050">
              <a:solidFill>
                <a:srgbClr val="222222"/>
              </a:solidFill>
              <a:highlight>
                <a:srgbClr val="FFFFFF"/>
              </a:highlight>
            </a:endParaRPr>
          </a:p>
          <a:p>
            <a:pPr lvl="0" algn="l" rtl="0">
              <a:lnSpc>
                <a:spcPct val="115000"/>
              </a:lnSpc>
              <a:spcBef>
                <a:spcPts val="0"/>
              </a:spcBef>
              <a:buClr>
                <a:schemeClr val="dk1"/>
              </a:buClr>
              <a:buSzPct val="78571"/>
              <a:buFont typeface="Arial"/>
              <a:buNone/>
            </a:pPr>
            <a:endParaRPr sz="1400" b="1">
              <a:solidFill>
                <a:srgbClr val="1186C3"/>
              </a:solidFill>
              <a:highlight>
                <a:srgbClr val="FFFFFF"/>
              </a:highlight>
            </a:endParaRPr>
          </a:p>
          <a:p>
            <a:pPr lvl="0" algn="l" rtl="0">
              <a:spcBef>
                <a:spcPts val="0"/>
              </a:spcBef>
              <a:buNone/>
            </a:pPr>
            <a:r>
              <a:rPr lang="zh-CN" sz="1400" b="1">
                <a:solidFill>
                  <a:srgbClr val="1186C3"/>
                </a:solidFill>
                <a:highlight>
                  <a:srgbClr val="FFFFFF"/>
                </a:highlight>
              </a:rPr>
              <a:t>Unique Users (UU):</a:t>
            </a:r>
          </a:p>
          <a:p>
            <a:pPr marL="457200" lvl="0" indent="-317500" algn="l" rtl="0">
              <a:spcBef>
                <a:spcPts val="0"/>
              </a:spcBef>
              <a:buClr>
                <a:srgbClr val="1186C3"/>
              </a:buClr>
              <a:buSzPct val="100000"/>
              <a:buChar char="●"/>
            </a:pPr>
            <a:r>
              <a:rPr lang="zh-CN" sz="1400">
                <a:solidFill>
                  <a:srgbClr val="1186C3"/>
                </a:solidFill>
                <a:highlight>
                  <a:srgbClr val="FFFFFF"/>
                </a:highlight>
              </a:rPr>
              <a:t>An individual that has visited a Web site or received specific content, such as ads, email, or newsletters.</a:t>
            </a:r>
          </a:p>
          <a:p>
            <a:pPr lvl="0" algn="l">
              <a:spcBef>
                <a:spcPts val="0"/>
              </a:spcBef>
              <a:buNone/>
            </a:pPr>
            <a:r>
              <a:rPr lang="zh-CN" sz="1050">
                <a:solidFill>
                  <a:srgbClr val="222222"/>
                </a:solidFill>
                <a:highlight>
                  <a:srgbClr val="FFFFFF"/>
                </a:highlight>
              </a:rPr>
              <a:t/>
            </a:r>
            <a:br>
              <a:rPr lang="zh-CN" sz="1050">
                <a:solidFill>
                  <a:srgbClr val="222222"/>
                </a:solidFill>
                <a:highlight>
                  <a:srgbClr val="FFFFFF"/>
                </a:highlight>
              </a:rPr>
            </a:br>
            <a:endParaRPr lang="zh-CN" sz="1050">
              <a:solidFill>
                <a:srgbClr val="222222"/>
              </a:solidFill>
              <a:highlight>
                <a:srgbClr val="FFFFFF"/>
              </a:highlight>
            </a:endParaRPr>
          </a:p>
        </p:txBody>
      </p:sp>
      <p:pic>
        <p:nvPicPr>
          <p:cNvPr id="115" name="Shape 115" descr="weekly user.PNG"/>
          <p:cNvPicPr preferRelativeResize="0"/>
          <p:nvPr/>
        </p:nvPicPr>
        <p:blipFill>
          <a:blip r:embed="rId3">
            <a:alphaModFix/>
          </a:blip>
          <a:stretch>
            <a:fillRect/>
          </a:stretch>
        </p:blipFill>
        <p:spPr>
          <a:xfrm>
            <a:off x="152400" y="152400"/>
            <a:ext cx="5108350" cy="482739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pic>
        <p:nvPicPr>
          <p:cNvPr id="824" name="Shape 824"/>
          <p:cNvPicPr preferRelativeResize="0"/>
          <p:nvPr/>
        </p:nvPicPr>
        <p:blipFill>
          <a:blip r:embed="rId3">
            <a:alphaModFix/>
          </a:blip>
          <a:stretch>
            <a:fillRect/>
          </a:stretch>
        </p:blipFill>
        <p:spPr>
          <a:xfrm>
            <a:off x="7991274" y="76199"/>
            <a:ext cx="1076524" cy="1076500"/>
          </a:xfrm>
          <a:prstGeom prst="rect">
            <a:avLst/>
          </a:prstGeom>
          <a:noFill/>
          <a:ln>
            <a:noFill/>
          </a:ln>
        </p:spPr>
      </p:pic>
      <p:sp>
        <p:nvSpPr>
          <p:cNvPr id="825" name="Shape 825"/>
          <p:cNvSpPr txBox="1"/>
          <p:nvPr/>
        </p:nvSpPr>
        <p:spPr>
          <a:xfrm>
            <a:off x="0" y="0"/>
            <a:ext cx="7694700" cy="5208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Income Statement 10K</a:t>
            </a:r>
          </a:p>
        </p:txBody>
      </p:sp>
      <p:pic>
        <p:nvPicPr>
          <p:cNvPr id="826" name="Shape 826"/>
          <p:cNvPicPr preferRelativeResize="0"/>
          <p:nvPr/>
        </p:nvPicPr>
        <p:blipFill>
          <a:blip r:embed="rId4">
            <a:alphaModFix/>
          </a:blip>
          <a:stretch>
            <a:fillRect/>
          </a:stretch>
        </p:blipFill>
        <p:spPr>
          <a:xfrm>
            <a:off x="591925" y="520799"/>
            <a:ext cx="7350550" cy="4622700"/>
          </a:xfrm>
          <a:prstGeom prst="rect">
            <a:avLst/>
          </a:prstGeom>
          <a:noFill/>
          <a:ln>
            <a:noFill/>
          </a:ln>
        </p:spPr>
      </p:pic>
      <p:sp>
        <p:nvSpPr>
          <p:cNvPr id="827" name="Shape 827"/>
          <p:cNvSpPr/>
          <p:nvPr/>
        </p:nvSpPr>
        <p:spPr>
          <a:xfrm>
            <a:off x="705750" y="3210950"/>
            <a:ext cx="7236600" cy="368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28" name="Shape 828"/>
          <p:cNvSpPr/>
          <p:nvPr/>
        </p:nvSpPr>
        <p:spPr>
          <a:xfrm>
            <a:off x="705751" y="1953650"/>
            <a:ext cx="7161900" cy="200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834" name="Shape 83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835" name="Shape 835"/>
          <p:cNvPicPr preferRelativeResize="0"/>
          <p:nvPr/>
        </p:nvPicPr>
        <p:blipFill>
          <a:blip r:embed="rId3">
            <a:alphaModFix/>
          </a:blip>
          <a:stretch>
            <a:fillRect/>
          </a:stretch>
        </p:blipFill>
        <p:spPr>
          <a:xfrm>
            <a:off x="7991274" y="76199"/>
            <a:ext cx="1076524" cy="1076500"/>
          </a:xfrm>
          <a:prstGeom prst="rect">
            <a:avLst/>
          </a:prstGeom>
          <a:noFill/>
          <a:ln>
            <a:noFill/>
          </a:ln>
        </p:spPr>
      </p:pic>
      <p:pic>
        <p:nvPicPr>
          <p:cNvPr id="836" name="Shape 836"/>
          <p:cNvPicPr preferRelativeResize="0"/>
          <p:nvPr/>
        </p:nvPicPr>
        <p:blipFill rotWithShape="1">
          <a:blip r:embed="rId4">
            <a:alphaModFix/>
          </a:blip>
          <a:srcRect t="14777"/>
          <a:stretch/>
        </p:blipFill>
        <p:spPr>
          <a:xfrm>
            <a:off x="900100" y="654699"/>
            <a:ext cx="7021925" cy="4366800"/>
          </a:xfrm>
          <a:prstGeom prst="rect">
            <a:avLst/>
          </a:prstGeom>
          <a:noFill/>
          <a:ln>
            <a:noFill/>
          </a:ln>
        </p:spPr>
      </p:pic>
      <p:sp>
        <p:nvSpPr>
          <p:cNvPr id="837" name="Shape 837"/>
          <p:cNvSpPr txBox="1"/>
          <p:nvPr/>
        </p:nvSpPr>
        <p:spPr>
          <a:xfrm>
            <a:off x="0" y="0"/>
            <a:ext cx="7694700" cy="5208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Income Statement</a:t>
            </a:r>
            <a:r>
              <a:rPr lang="zh-CN" sz="4000" u="sng">
                <a:solidFill>
                  <a:srgbClr val="1C4587"/>
                </a:solidFill>
              </a:rPr>
              <a:t> </a:t>
            </a:r>
            <a:r>
              <a:rPr lang="zh-CN" sz="3000" b="1" u="sng">
                <a:solidFill>
                  <a:srgbClr val="1C4587"/>
                </a:solidFill>
              </a:rPr>
              <a:t>10Q</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pic>
        <p:nvPicPr>
          <p:cNvPr id="842" name="Shape 842"/>
          <p:cNvPicPr preferRelativeResize="0"/>
          <p:nvPr/>
        </p:nvPicPr>
        <p:blipFill>
          <a:blip r:embed="rId3">
            <a:alphaModFix/>
          </a:blip>
          <a:stretch>
            <a:fillRect/>
          </a:stretch>
        </p:blipFill>
        <p:spPr>
          <a:xfrm>
            <a:off x="1257300" y="505075"/>
            <a:ext cx="6696149" cy="4638424"/>
          </a:xfrm>
          <a:prstGeom prst="rect">
            <a:avLst/>
          </a:prstGeom>
          <a:noFill/>
          <a:ln>
            <a:noFill/>
          </a:ln>
        </p:spPr>
      </p:pic>
      <p:sp>
        <p:nvSpPr>
          <p:cNvPr id="843" name="Shape 843"/>
          <p:cNvSpPr txBox="1"/>
          <p:nvPr/>
        </p:nvSpPr>
        <p:spPr>
          <a:xfrm>
            <a:off x="0" y="0"/>
            <a:ext cx="7353600" cy="8721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Cash Flow Statement 10K</a:t>
            </a:r>
          </a:p>
        </p:txBody>
      </p:sp>
      <p:pic>
        <p:nvPicPr>
          <p:cNvPr id="844" name="Shape 844"/>
          <p:cNvPicPr preferRelativeResize="0"/>
          <p:nvPr/>
        </p:nvPicPr>
        <p:blipFill>
          <a:blip r:embed="rId4">
            <a:alphaModFix/>
          </a:blip>
          <a:stretch>
            <a:fillRect/>
          </a:stretch>
        </p:blipFill>
        <p:spPr>
          <a:xfrm>
            <a:off x="8030150" y="76200"/>
            <a:ext cx="1037649" cy="1037625"/>
          </a:xfrm>
          <a:prstGeom prst="rect">
            <a:avLst/>
          </a:prstGeom>
          <a:noFill/>
          <a:ln>
            <a:noFill/>
          </a:ln>
        </p:spPr>
      </p:pic>
      <p:sp>
        <p:nvSpPr>
          <p:cNvPr id="845" name="Shape 845"/>
          <p:cNvSpPr/>
          <p:nvPr/>
        </p:nvSpPr>
        <p:spPr>
          <a:xfrm>
            <a:off x="1334362" y="3550600"/>
            <a:ext cx="6619800" cy="200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46" name="Shape 846"/>
          <p:cNvSpPr/>
          <p:nvPr/>
        </p:nvSpPr>
        <p:spPr>
          <a:xfrm>
            <a:off x="1334362" y="3869675"/>
            <a:ext cx="6619800" cy="200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Shape 851"/>
          <p:cNvSpPr txBox="1"/>
          <p:nvPr/>
        </p:nvSpPr>
        <p:spPr>
          <a:xfrm>
            <a:off x="0" y="0"/>
            <a:ext cx="7353600" cy="8721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Cash Flow Statement 10K(I)</a:t>
            </a:r>
          </a:p>
        </p:txBody>
      </p:sp>
      <p:pic>
        <p:nvPicPr>
          <p:cNvPr id="852" name="Shape 852"/>
          <p:cNvPicPr preferRelativeResize="0"/>
          <p:nvPr/>
        </p:nvPicPr>
        <p:blipFill>
          <a:blip r:embed="rId3">
            <a:alphaModFix/>
          </a:blip>
          <a:stretch>
            <a:fillRect/>
          </a:stretch>
        </p:blipFill>
        <p:spPr>
          <a:xfrm>
            <a:off x="8030150" y="76200"/>
            <a:ext cx="1037649" cy="1037625"/>
          </a:xfrm>
          <a:prstGeom prst="rect">
            <a:avLst/>
          </a:prstGeom>
          <a:noFill/>
          <a:ln>
            <a:noFill/>
          </a:ln>
        </p:spPr>
      </p:pic>
      <p:pic>
        <p:nvPicPr>
          <p:cNvPr id="853" name="Shape 853"/>
          <p:cNvPicPr preferRelativeResize="0"/>
          <p:nvPr/>
        </p:nvPicPr>
        <p:blipFill>
          <a:blip r:embed="rId4">
            <a:alphaModFix/>
          </a:blip>
          <a:stretch>
            <a:fillRect/>
          </a:stretch>
        </p:blipFill>
        <p:spPr>
          <a:xfrm>
            <a:off x="47699" y="1181576"/>
            <a:ext cx="7915274" cy="1600317"/>
          </a:xfrm>
          <a:prstGeom prst="rect">
            <a:avLst/>
          </a:prstGeom>
          <a:noFill/>
          <a:ln>
            <a:noFill/>
          </a:ln>
        </p:spPr>
      </p:pic>
      <p:pic>
        <p:nvPicPr>
          <p:cNvPr id="854" name="Shape 854"/>
          <p:cNvPicPr preferRelativeResize="0"/>
          <p:nvPr/>
        </p:nvPicPr>
        <p:blipFill rotWithShape="1">
          <a:blip r:embed="rId5">
            <a:alphaModFix/>
          </a:blip>
          <a:srcRect t="19698"/>
          <a:stretch/>
        </p:blipFill>
        <p:spPr>
          <a:xfrm>
            <a:off x="47699" y="2866120"/>
            <a:ext cx="7915275" cy="2084654"/>
          </a:xfrm>
          <a:prstGeom prst="rect">
            <a:avLst/>
          </a:prstGeom>
          <a:noFill/>
          <a:ln>
            <a:noFill/>
          </a:ln>
        </p:spPr>
      </p:pic>
      <p:pic>
        <p:nvPicPr>
          <p:cNvPr id="855" name="Shape 855"/>
          <p:cNvPicPr preferRelativeResize="0"/>
          <p:nvPr/>
        </p:nvPicPr>
        <p:blipFill rotWithShape="1">
          <a:blip r:embed="rId5">
            <a:alphaModFix/>
          </a:blip>
          <a:srcRect b="80619"/>
          <a:stretch/>
        </p:blipFill>
        <p:spPr>
          <a:xfrm>
            <a:off x="73036" y="653500"/>
            <a:ext cx="7864600" cy="499919"/>
          </a:xfrm>
          <a:prstGeom prst="rect">
            <a:avLst/>
          </a:prstGeom>
          <a:noFill/>
          <a:ln>
            <a:noFill/>
          </a:ln>
        </p:spPr>
      </p:pic>
      <p:sp>
        <p:nvSpPr>
          <p:cNvPr id="856" name="Shape 856"/>
          <p:cNvSpPr/>
          <p:nvPr/>
        </p:nvSpPr>
        <p:spPr>
          <a:xfrm>
            <a:off x="102339" y="2534550"/>
            <a:ext cx="7806000" cy="200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57" name="Shape 857"/>
          <p:cNvSpPr/>
          <p:nvPr/>
        </p:nvSpPr>
        <p:spPr>
          <a:xfrm>
            <a:off x="102339" y="1743937"/>
            <a:ext cx="7806000" cy="2001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Shape 862"/>
          <p:cNvPicPr preferRelativeResize="0"/>
          <p:nvPr/>
        </p:nvPicPr>
        <p:blipFill rotWithShape="1">
          <a:blip r:embed="rId3">
            <a:alphaModFix/>
          </a:blip>
          <a:srcRect t="10795" b="24792"/>
          <a:stretch/>
        </p:blipFill>
        <p:spPr>
          <a:xfrm>
            <a:off x="1167175" y="657050"/>
            <a:ext cx="6596100" cy="4486449"/>
          </a:xfrm>
          <a:prstGeom prst="rect">
            <a:avLst/>
          </a:prstGeom>
          <a:noFill/>
          <a:ln>
            <a:noFill/>
          </a:ln>
        </p:spPr>
      </p:pic>
      <p:sp>
        <p:nvSpPr>
          <p:cNvPr id="863" name="Shape 863"/>
          <p:cNvSpPr txBox="1"/>
          <p:nvPr/>
        </p:nvSpPr>
        <p:spPr>
          <a:xfrm>
            <a:off x="0" y="0"/>
            <a:ext cx="7353600" cy="8721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Cash Flow Statement 10Q</a:t>
            </a:r>
          </a:p>
        </p:txBody>
      </p:sp>
      <p:pic>
        <p:nvPicPr>
          <p:cNvPr id="864" name="Shape 864"/>
          <p:cNvPicPr preferRelativeResize="0"/>
          <p:nvPr/>
        </p:nvPicPr>
        <p:blipFill>
          <a:blip r:embed="rId4">
            <a:alphaModFix/>
          </a:blip>
          <a:stretch>
            <a:fillRect/>
          </a:stretch>
        </p:blipFill>
        <p:spPr>
          <a:xfrm>
            <a:off x="8030150" y="76200"/>
            <a:ext cx="1037649" cy="103762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Shape 869"/>
          <p:cNvPicPr preferRelativeResize="0"/>
          <p:nvPr/>
        </p:nvPicPr>
        <p:blipFill rotWithShape="1">
          <a:blip r:embed="rId3">
            <a:alphaModFix/>
          </a:blip>
          <a:srcRect t="48437"/>
          <a:stretch/>
        </p:blipFill>
        <p:spPr>
          <a:xfrm>
            <a:off x="1080687" y="3687419"/>
            <a:ext cx="7204569" cy="1379880"/>
          </a:xfrm>
          <a:prstGeom prst="rect">
            <a:avLst/>
          </a:prstGeom>
          <a:noFill/>
          <a:ln>
            <a:noFill/>
          </a:ln>
        </p:spPr>
      </p:pic>
      <p:pic>
        <p:nvPicPr>
          <p:cNvPr id="870" name="Shape 870"/>
          <p:cNvPicPr preferRelativeResize="0"/>
          <p:nvPr/>
        </p:nvPicPr>
        <p:blipFill rotWithShape="1">
          <a:blip r:embed="rId4">
            <a:alphaModFix/>
          </a:blip>
          <a:srcRect t="75081"/>
          <a:stretch/>
        </p:blipFill>
        <p:spPr>
          <a:xfrm>
            <a:off x="917475" y="1788282"/>
            <a:ext cx="7367799" cy="1997709"/>
          </a:xfrm>
          <a:prstGeom prst="rect">
            <a:avLst/>
          </a:prstGeom>
          <a:noFill/>
          <a:ln>
            <a:noFill/>
          </a:ln>
        </p:spPr>
      </p:pic>
      <p:pic>
        <p:nvPicPr>
          <p:cNvPr id="871" name="Shape 871"/>
          <p:cNvPicPr preferRelativeResize="0"/>
          <p:nvPr/>
        </p:nvPicPr>
        <p:blipFill rotWithShape="1">
          <a:blip r:embed="rId3">
            <a:alphaModFix/>
          </a:blip>
          <a:srcRect t="31675" b="48330"/>
          <a:stretch/>
        </p:blipFill>
        <p:spPr>
          <a:xfrm>
            <a:off x="999091" y="1219650"/>
            <a:ext cx="7204569" cy="535056"/>
          </a:xfrm>
          <a:prstGeom prst="rect">
            <a:avLst/>
          </a:prstGeom>
          <a:noFill/>
          <a:ln>
            <a:noFill/>
          </a:ln>
        </p:spPr>
      </p:pic>
      <p:pic>
        <p:nvPicPr>
          <p:cNvPr id="872" name="Shape 872"/>
          <p:cNvPicPr preferRelativeResize="0"/>
          <p:nvPr/>
        </p:nvPicPr>
        <p:blipFill rotWithShape="1">
          <a:blip r:embed="rId3">
            <a:alphaModFix/>
          </a:blip>
          <a:srcRect t="48437"/>
          <a:stretch/>
        </p:blipFill>
        <p:spPr>
          <a:xfrm>
            <a:off x="1001890" y="3628155"/>
            <a:ext cx="7365816" cy="1422844"/>
          </a:xfrm>
          <a:prstGeom prst="rect">
            <a:avLst/>
          </a:prstGeom>
          <a:noFill/>
          <a:ln>
            <a:noFill/>
          </a:ln>
        </p:spPr>
      </p:pic>
      <p:pic>
        <p:nvPicPr>
          <p:cNvPr id="873" name="Shape 873"/>
          <p:cNvPicPr preferRelativeResize="0"/>
          <p:nvPr/>
        </p:nvPicPr>
        <p:blipFill rotWithShape="1">
          <a:blip r:embed="rId4">
            <a:alphaModFix/>
          </a:blip>
          <a:srcRect t="75081"/>
          <a:stretch/>
        </p:blipFill>
        <p:spPr>
          <a:xfrm>
            <a:off x="835025" y="1669886"/>
            <a:ext cx="7532700" cy="2059909"/>
          </a:xfrm>
          <a:prstGeom prst="rect">
            <a:avLst/>
          </a:prstGeom>
          <a:noFill/>
          <a:ln>
            <a:noFill/>
          </a:ln>
        </p:spPr>
      </p:pic>
      <p:pic>
        <p:nvPicPr>
          <p:cNvPr id="874" name="Shape 874"/>
          <p:cNvPicPr preferRelativeResize="0"/>
          <p:nvPr/>
        </p:nvPicPr>
        <p:blipFill rotWithShape="1">
          <a:blip r:embed="rId3">
            <a:alphaModFix/>
          </a:blip>
          <a:srcRect t="31675" b="48330"/>
          <a:stretch/>
        </p:blipFill>
        <p:spPr>
          <a:xfrm>
            <a:off x="918467" y="1159749"/>
            <a:ext cx="7365816" cy="551715"/>
          </a:xfrm>
          <a:prstGeom prst="rect">
            <a:avLst/>
          </a:prstGeom>
          <a:noFill/>
          <a:ln>
            <a:noFill/>
          </a:ln>
        </p:spPr>
      </p:pic>
      <p:sp>
        <p:nvSpPr>
          <p:cNvPr id="875" name="Shape 875"/>
          <p:cNvSpPr txBox="1"/>
          <p:nvPr/>
        </p:nvSpPr>
        <p:spPr>
          <a:xfrm>
            <a:off x="0" y="0"/>
            <a:ext cx="7353600" cy="8721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Cash Flow Statement 10Q(I)</a:t>
            </a:r>
          </a:p>
        </p:txBody>
      </p:sp>
      <p:pic>
        <p:nvPicPr>
          <p:cNvPr id="876" name="Shape 876"/>
          <p:cNvPicPr preferRelativeResize="0"/>
          <p:nvPr/>
        </p:nvPicPr>
        <p:blipFill>
          <a:blip r:embed="rId5">
            <a:alphaModFix/>
          </a:blip>
          <a:stretch>
            <a:fillRect/>
          </a:stretch>
        </p:blipFill>
        <p:spPr>
          <a:xfrm>
            <a:off x="8030150" y="76200"/>
            <a:ext cx="1037649" cy="10376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Shape 881"/>
          <p:cNvSpPr/>
          <p:nvPr/>
        </p:nvSpPr>
        <p:spPr>
          <a:xfrm>
            <a:off x="38175" y="-50"/>
            <a:ext cx="9105900" cy="5143500"/>
          </a:xfrm>
          <a:prstGeom prst="rect">
            <a:avLst/>
          </a:prstGeom>
          <a:solidFill>
            <a:srgbClr val="1C4587"/>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82" name="Shape 882"/>
          <p:cNvSpPr txBox="1">
            <a:spLocks noGrp="1"/>
          </p:cNvSpPr>
          <p:nvPr>
            <p:ph type="title" idx="4294967295"/>
          </p:nvPr>
        </p:nvSpPr>
        <p:spPr>
          <a:xfrm>
            <a:off x="311700" y="149750"/>
            <a:ext cx="8520600" cy="1188900"/>
          </a:xfrm>
          <a:prstGeom prst="rect">
            <a:avLst/>
          </a:prstGeom>
        </p:spPr>
        <p:txBody>
          <a:bodyPr lIns="91425" tIns="91425" rIns="91425" bIns="91425" anchor="t" anchorCtr="0">
            <a:noAutofit/>
          </a:bodyPr>
          <a:lstStyle/>
          <a:p>
            <a:pPr lvl="0" algn="ctr" rtl="0">
              <a:spcBef>
                <a:spcPts val="0"/>
              </a:spcBef>
              <a:buNone/>
            </a:pPr>
            <a:endParaRPr sz="4000" b="1"/>
          </a:p>
          <a:p>
            <a:pPr lvl="0" algn="ctr" rtl="0">
              <a:spcBef>
                <a:spcPts val="0"/>
              </a:spcBef>
              <a:buNone/>
            </a:pPr>
            <a:endParaRPr sz="4000" b="1"/>
          </a:p>
          <a:p>
            <a:pPr lvl="0" algn="ctr" rtl="0">
              <a:spcBef>
                <a:spcPts val="0"/>
              </a:spcBef>
              <a:buNone/>
            </a:pPr>
            <a:r>
              <a:rPr lang="zh-CN" sz="4000" b="1"/>
              <a:t>RECOMMENDATION:</a:t>
            </a:r>
          </a:p>
          <a:p>
            <a:pPr lvl="0" algn="l" rtl="0">
              <a:spcBef>
                <a:spcPts val="0"/>
              </a:spcBef>
              <a:buNone/>
            </a:pPr>
            <a:endParaRPr sz="4000"/>
          </a:p>
          <a:p>
            <a:pPr marL="3657600" lvl="0" indent="0" algn="l" rtl="0">
              <a:spcBef>
                <a:spcPts val="0"/>
              </a:spcBef>
              <a:buNone/>
            </a:pPr>
            <a:r>
              <a:rPr lang="zh-CN" sz="5000" b="1">
                <a:solidFill>
                  <a:srgbClr val="C9DAF8"/>
                </a:solidFill>
              </a:rPr>
              <a:t>BUY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887" name="Shape 887"/>
          <p:cNvPicPr preferRelativeResize="0"/>
          <p:nvPr/>
        </p:nvPicPr>
        <p:blipFill>
          <a:blip r:embed="rId3">
            <a:alphaModFix/>
          </a:blip>
          <a:stretch>
            <a:fillRect/>
          </a:stretch>
        </p:blipFill>
        <p:spPr>
          <a:xfrm>
            <a:off x="2413475" y="577225"/>
            <a:ext cx="3810000" cy="3810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pic>
        <p:nvPicPr>
          <p:cNvPr id="892" name="Shape 892" descr="Capture.PNG"/>
          <p:cNvPicPr preferRelativeResize="0"/>
          <p:nvPr/>
        </p:nvPicPr>
        <p:blipFill>
          <a:blip r:embed="rId3">
            <a:alphaModFix/>
          </a:blip>
          <a:stretch>
            <a:fillRect/>
          </a:stretch>
        </p:blipFill>
        <p:spPr>
          <a:xfrm>
            <a:off x="419475" y="472700"/>
            <a:ext cx="3807499" cy="4134600"/>
          </a:xfrm>
          <a:prstGeom prst="rect">
            <a:avLst/>
          </a:prstGeom>
          <a:noFill/>
          <a:ln>
            <a:noFill/>
          </a:ln>
        </p:spPr>
      </p:pic>
      <p:pic>
        <p:nvPicPr>
          <p:cNvPr id="893" name="Shape 893" descr="cbcb.PNG"/>
          <p:cNvPicPr preferRelativeResize="0"/>
          <p:nvPr/>
        </p:nvPicPr>
        <p:blipFill>
          <a:blip r:embed="rId4">
            <a:alphaModFix/>
          </a:blip>
          <a:stretch>
            <a:fillRect/>
          </a:stretch>
        </p:blipFill>
        <p:spPr>
          <a:xfrm>
            <a:off x="4226975" y="1023050"/>
            <a:ext cx="3263550" cy="3584249"/>
          </a:xfrm>
          <a:prstGeom prst="rect">
            <a:avLst/>
          </a:prstGeom>
          <a:noFill/>
          <a:ln>
            <a:noFill/>
          </a:ln>
        </p:spPr>
      </p:pic>
      <p:pic>
        <p:nvPicPr>
          <p:cNvPr id="894" name="Shape 894" descr="fghfg.PNG"/>
          <p:cNvPicPr preferRelativeResize="0"/>
          <p:nvPr/>
        </p:nvPicPr>
        <p:blipFill>
          <a:blip r:embed="rId5">
            <a:alphaModFix/>
          </a:blip>
          <a:stretch>
            <a:fillRect/>
          </a:stretch>
        </p:blipFill>
        <p:spPr>
          <a:xfrm>
            <a:off x="4226975" y="389500"/>
            <a:ext cx="2952800" cy="633550"/>
          </a:xfrm>
          <a:prstGeom prst="rect">
            <a:avLst/>
          </a:prstGeom>
          <a:noFill/>
          <a:ln>
            <a:noFill/>
          </a:ln>
        </p:spPr>
      </p:pic>
      <p:pic>
        <p:nvPicPr>
          <p:cNvPr id="895" name="Shape 895"/>
          <p:cNvPicPr preferRelativeResize="0"/>
          <p:nvPr/>
        </p:nvPicPr>
        <p:blipFill>
          <a:blip r:embed="rId6">
            <a:alphaModFix/>
          </a:blip>
          <a:stretch>
            <a:fillRect/>
          </a:stretch>
        </p:blipFill>
        <p:spPr>
          <a:xfrm>
            <a:off x="7959950" y="0"/>
            <a:ext cx="1184050" cy="1023050"/>
          </a:xfrm>
          <a:prstGeom prst="rect">
            <a:avLst/>
          </a:prstGeom>
          <a:noFill/>
          <a:ln>
            <a:noFill/>
          </a:ln>
        </p:spPr>
      </p:pic>
      <p:sp>
        <p:nvSpPr>
          <p:cNvPr id="896" name="Shape 896"/>
          <p:cNvSpPr/>
          <p:nvPr/>
        </p:nvSpPr>
        <p:spPr>
          <a:xfrm>
            <a:off x="539325" y="573675"/>
            <a:ext cx="679200" cy="1311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solidFill>
                <a:srgbClr val="FF0000"/>
              </a:solidFill>
            </a:endParaRPr>
          </a:p>
        </p:txBody>
      </p:sp>
      <p:sp>
        <p:nvSpPr>
          <p:cNvPr id="897" name="Shape 897"/>
          <p:cNvSpPr/>
          <p:nvPr/>
        </p:nvSpPr>
        <p:spPr>
          <a:xfrm>
            <a:off x="2836425" y="539325"/>
            <a:ext cx="579300" cy="1998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8" name="Shape 898"/>
          <p:cNvSpPr/>
          <p:nvPr/>
        </p:nvSpPr>
        <p:spPr>
          <a:xfrm>
            <a:off x="4226975" y="539325"/>
            <a:ext cx="966600" cy="354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99" name="Shape 899"/>
          <p:cNvSpPr/>
          <p:nvPr/>
        </p:nvSpPr>
        <p:spPr>
          <a:xfrm>
            <a:off x="4282425" y="4054875"/>
            <a:ext cx="3028200" cy="1998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00" name="Shape 900"/>
          <p:cNvSpPr/>
          <p:nvPr/>
        </p:nvSpPr>
        <p:spPr>
          <a:xfrm>
            <a:off x="3036400" y="3377650"/>
            <a:ext cx="966600" cy="354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Shape 9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Twitter 1 year (NYSE) </a:t>
            </a:r>
          </a:p>
        </p:txBody>
      </p:sp>
      <p:pic>
        <p:nvPicPr>
          <p:cNvPr id="906" name="Shape 906"/>
          <p:cNvPicPr preferRelativeResize="0"/>
          <p:nvPr/>
        </p:nvPicPr>
        <p:blipFill>
          <a:blip r:embed="rId3">
            <a:alphaModFix/>
          </a:blip>
          <a:stretch>
            <a:fillRect/>
          </a:stretch>
        </p:blipFill>
        <p:spPr>
          <a:xfrm>
            <a:off x="526350" y="1177200"/>
            <a:ext cx="6498303" cy="3820975"/>
          </a:xfrm>
          <a:prstGeom prst="rect">
            <a:avLst/>
          </a:prstGeom>
          <a:noFill/>
          <a:ln>
            <a:noFill/>
          </a:ln>
        </p:spPr>
      </p:pic>
      <p:pic>
        <p:nvPicPr>
          <p:cNvPr id="907" name="Shape 907"/>
          <p:cNvPicPr preferRelativeResize="0"/>
          <p:nvPr/>
        </p:nvPicPr>
        <p:blipFill>
          <a:blip r:embed="rId4">
            <a:alphaModFix/>
          </a:blip>
          <a:stretch>
            <a:fillRect/>
          </a:stretch>
        </p:blipFill>
        <p:spPr>
          <a:xfrm>
            <a:off x="7959950" y="0"/>
            <a:ext cx="1184050" cy="1023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Shape 120" descr="strategy.PNG"/>
          <p:cNvPicPr preferRelativeResize="0"/>
          <p:nvPr/>
        </p:nvPicPr>
        <p:blipFill>
          <a:blip r:embed="rId3">
            <a:alphaModFix/>
          </a:blip>
          <a:stretch>
            <a:fillRect/>
          </a:stretch>
        </p:blipFill>
        <p:spPr>
          <a:xfrm>
            <a:off x="49925" y="152400"/>
            <a:ext cx="9018626" cy="4838699"/>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Shape 9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Twitter 5 year (NYSE) </a:t>
            </a:r>
          </a:p>
        </p:txBody>
      </p:sp>
      <p:pic>
        <p:nvPicPr>
          <p:cNvPr id="913" name="Shape 913"/>
          <p:cNvPicPr preferRelativeResize="0"/>
          <p:nvPr/>
        </p:nvPicPr>
        <p:blipFill>
          <a:blip r:embed="rId3">
            <a:alphaModFix/>
          </a:blip>
          <a:stretch>
            <a:fillRect/>
          </a:stretch>
        </p:blipFill>
        <p:spPr>
          <a:xfrm>
            <a:off x="406400" y="1127800"/>
            <a:ext cx="6582407" cy="3820974"/>
          </a:xfrm>
          <a:prstGeom prst="rect">
            <a:avLst/>
          </a:prstGeom>
          <a:noFill/>
          <a:ln>
            <a:noFill/>
          </a:ln>
        </p:spPr>
      </p:pic>
      <p:pic>
        <p:nvPicPr>
          <p:cNvPr id="914" name="Shape 914"/>
          <p:cNvPicPr preferRelativeResize="0"/>
          <p:nvPr/>
        </p:nvPicPr>
        <p:blipFill>
          <a:blip r:embed="rId4">
            <a:alphaModFix/>
          </a:blip>
          <a:stretch>
            <a:fillRect/>
          </a:stretch>
        </p:blipFill>
        <p:spPr>
          <a:xfrm>
            <a:off x="7959950" y="0"/>
            <a:ext cx="1184050" cy="10230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Twitter vs Dow Jones vs S&amp;P 500</a:t>
            </a:r>
          </a:p>
        </p:txBody>
      </p:sp>
      <p:pic>
        <p:nvPicPr>
          <p:cNvPr id="920" name="Shape 920"/>
          <p:cNvPicPr preferRelativeResize="0"/>
          <p:nvPr/>
        </p:nvPicPr>
        <p:blipFill>
          <a:blip r:embed="rId3">
            <a:alphaModFix/>
          </a:blip>
          <a:stretch>
            <a:fillRect/>
          </a:stretch>
        </p:blipFill>
        <p:spPr>
          <a:xfrm>
            <a:off x="311700" y="1170125"/>
            <a:ext cx="7223626" cy="3528875"/>
          </a:xfrm>
          <a:prstGeom prst="rect">
            <a:avLst/>
          </a:prstGeom>
          <a:noFill/>
          <a:ln>
            <a:noFill/>
          </a:ln>
        </p:spPr>
      </p:pic>
      <p:pic>
        <p:nvPicPr>
          <p:cNvPr id="921" name="Shape 921"/>
          <p:cNvPicPr preferRelativeResize="0"/>
          <p:nvPr/>
        </p:nvPicPr>
        <p:blipFill>
          <a:blip r:embed="rId4">
            <a:alphaModFix/>
          </a:blip>
          <a:stretch>
            <a:fillRect/>
          </a:stretch>
        </p:blipFill>
        <p:spPr>
          <a:xfrm>
            <a:off x="7959950" y="0"/>
            <a:ext cx="1184050" cy="10230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Shape 9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b="1"/>
              <a:t>Company Overview</a:t>
            </a:r>
          </a:p>
        </p:txBody>
      </p:sp>
      <p:pic>
        <p:nvPicPr>
          <p:cNvPr id="927" name="Shape 927" descr="werwer.PNG"/>
          <p:cNvPicPr preferRelativeResize="0"/>
          <p:nvPr/>
        </p:nvPicPr>
        <p:blipFill>
          <a:blip r:embed="rId3">
            <a:alphaModFix/>
          </a:blip>
          <a:stretch>
            <a:fillRect/>
          </a:stretch>
        </p:blipFill>
        <p:spPr>
          <a:xfrm>
            <a:off x="627949" y="1085450"/>
            <a:ext cx="6533449" cy="3387774"/>
          </a:xfrm>
          <a:prstGeom prst="rect">
            <a:avLst/>
          </a:prstGeom>
          <a:noFill/>
          <a:ln>
            <a:noFill/>
          </a:ln>
        </p:spPr>
      </p:pic>
      <p:pic>
        <p:nvPicPr>
          <p:cNvPr id="928" name="Shape 928"/>
          <p:cNvPicPr preferRelativeResize="0"/>
          <p:nvPr/>
        </p:nvPicPr>
        <p:blipFill>
          <a:blip r:embed="rId4">
            <a:alphaModFix/>
          </a:blip>
          <a:stretch>
            <a:fillRect/>
          </a:stretch>
        </p:blipFill>
        <p:spPr>
          <a:xfrm>
            <a:off x="7959950" y="0"/>
            <a:ext cx="1184050" cy="10230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Monetization</a:t>
            </a:r>
          </a:p>
        </p:txBody>
      </p:sp>
      <p:sp>
        <p:nvSpPr>
          <p:cNvPr id="934" name="Shape 934"/>
          <p:cNvSpPr txBox="1">
            <a:spLocks noGrp="1"/>
          </p:cNvSpPr>
          <p:nvPr>
            <p:ph type="body" idx="1"/>
          </p:nvPr>
        </p:nvSpPr>
        <p:spPr>
          <a:xfrm>
            <a:off x="311700" y="2443175"/>
            <a:ext cx="8520600" cy="1913700"/>
          </a:xfrm>
          <a:prstGeom prst="rect">
            <a:avLst/>
          </a:prstGeom>
        </p:spPr>
        <p:txBody>
          <a:bodyPr lIns="91425" tIns="91425" rIns="91425" bIns="91425" anchor="t" anchorCtr="0">
            <a:noAutofit/>
          </a:bodyPr>
          <a:lstStyle/>
          <a:p>
            <a:pPr lvl="0" rtl="0">
              <a:spcBef>
                <a:spcPts val="0"/>
              </a:spcBef>
              <a:spcAft>
                <a:spcPts val="0"/>
              </a:spcAft>
              <a:buClr>
                <a:schemeClr val="dk1"/>
              </a:buClr>
              <a:buSzPct val="68750"/>
              <a:buFont typeface="Arial"/>
              <a:buNone/>
            </a:pPr>
            <a:r>
              <a:rPr lang="zh-CN" sz="1600">
                <a:solidFill>
                  <a:srgbClr val="1186C3"/>
                </a:solidFill>
              </a:rPr>
              <a:t>•</a:t>
            </a:r>
            <a:r>
              <a:rPr lang="zh-CN" sz="1600">
                <a:solidFill>
                  <a:schemeClr val="dk1"/>
                </a:solidFill>
              </a:rPr>
              <a:t>Primarily through advertisement</a:t>
            </a:r>
          </a:p>
          <a:p>
            <a:pPr lvl="0" rtl="0">
              <a:spcBef>
                <a:spcPts val="0"/>
              </a:spcBef>
              <a:spcAft>
                <a:spcPts val="0"/>
              </a:spcAft>
              <a:buClr>
                <a:schemeClr val="dk1"/>
              </a:buClr>
              <a:buSzPct val="68750"/>
              <a:buFont typeface="Arial"/>
              <a:buNone/>
            </a:pPr>
            <a:r>
              <a:rPr lang="zh-CN" sz="1600">
                <a:solidFill>
                  <a:srgbClr val="1186C3"/>
                </a:solidFill>
              </a:rPr>
              <a:t>•</a:t>
            </a:r>
            <a:r>
              <a:rPr lang="zh-CN" sz="1600">
                <a:solidFill>
                  <a:schemeClr val="dk1"/>
                </a:solidFill>
              </a:rPr>
              <a:t>Promoted tweets, accounts and trends accounts for generating the majority of their advertising revenues</a:t>
            </a:r>
          </a:p>
          <a:p>
            <a:pPr lvl="0" rtl="0">
              <a:spcBef>
                <a:spcPts val="0"/>
              </a:spcBef>
              <a:spcAft>
                <a:spcPts val="0"/>
              </a:spcAft>
              <a:buNone/>
            </a:pPr>
            <a:r>
              <a:rPr lang="zh-CN" sz="1600">
                <a:solidFill>
                  <a:srgbClr val="1186C3"/>
                </a:solidFill>
              </a:rPr>
              <a:t>•</a:t>
            </a:r>
            <a:r>
              <a:rPr lang="zh-CN" sz="1600">
                <a:solidFill>
                  <a:schemeClr val="dk1"/>
                </a:solidFill>
              </a:rPr>
              <a:t>Data licensing and other revenue by:</a:t>
            </a:r>
          </a:p>
          <a:p>
            <a:pPr lvl="0" rtl="0">
              <a:spcBef>
                <a:spcPts val="0"/>
              </a:spcBef>
              <a:spcAft>
                <a:spcPts val="0"/>
              </a:spcAft>
              <a:buNone/>
            </a:pPr>
            <a:r>
              <a:rPr lang="zh-CN" sz="1600">
                <a:solidFill>
                  <a:schemeClr val="dk1"/>
                </a:solidFill>
              </a:rPr>
              <a:t> (i) Offering “Gnip” branded products and data licenses that allow data partners to access, search and analyze historical and real-time data on Twitter; </a:t>
            </a:r>
          </a:p>
          <a:p>
            <a:pPr lvl="0" rtl="0">
              <a:spcBef>
                <a:spcPts val="0"/>
              </a:spcBef>
              <a:spcAft>
                <a:spcPts val="0"/>
              </a:spcAft>
              <a:buNone/>
            </a:pPr>
            <a:r>
              <a:rPr lang="zh-CN" sz="1600">
                <a:solidFill>
                  <a:schemeClr val="dk1"/>
                </a:solidFill>
              </a:rPr>
              <a:t> (ii) Providing mobile advertising services through MoPub exchange</a:t>
            </a:r>
            <a:r>
              <a:rPr lang="zh-CN" sz="1600"/>
              <a:t> </a:t>
            </a:r>
          </a:p>
        </p:txBody>
      </p:sp>
      <p:pic>
        <p:nvPicPr>
          <p:cNvPr id="935" name="Shape 935" descr="revenue.PNG"/>
          <p:cNvPicPr preferRelativeResize="0"/>
          <p:nvPr/>
        </p:nvPicPr>
        <p:blipFill>
          <a:blip r:embed="rId3">
            <a:alphaModFix/>
          </a:blip>
          <a:stretch>
            <a:fillRect/>
          </a:stretch>
        </p:blipFill>
        <p:spPr>
          <a:xfrm>
            <a:off x="152400" y="1058949"/>
            <a:ext cx="8839199" cy="1228599"/>
          </a:xfrm>
          <a:prstGeom prst="rect">
            <a:avLst/>
          </a:prstGeom>
          <a:noFill/>
          <a:ln>
            <a:noFill/>
          </a:ln>
        </p:spPr>
      </p:pic>
      <p:pic>
        <p:nvPicPr>
          <p:cNvPr id="936" name="Shape 936"/>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937" name="Shape 937"/>
          <p:cNvSpPr/>
          <p:nvPr/>
        </p:nvSpPr>
        <p:spPr>
          <a:xfrm>
            <a:off x="388925" y="1633475"/>
            <a:ext cx="1322400" cy="3015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Shape 9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Monetization Metrics</a:t>
            </a:r>
          </a:p>
        </p:txBody>
      </p:sp>
      <p:pic>
        <p:nvPicPr>
          <p:cNvPr id="943" name="Shape 943" descr="0123456.PNG"/>
          <p:cNvPicPr preferRelativeResize="0"/>
          <p:nvPr/>
        </p:nvPicPr>
        <p:blipFill>
          <a:blip r:embed="rId3">
            <a:alphaModFix/>
          </a:blip>
          <a:stretch>
            <a:fillRect/>
          </a:stretch>
        </p:blipFill>
        <p:spPr>
          <a:xfrm>
            <a:off x="311700" y="1064250"/>
            <a:ext cx="7957849" cy="2521224"/>
          </a:xfrm>
          <a:prstGeom prst="rect">
            <a:avLst/>
          </a:prstGeom>
          <a:noFill/>
          <a:ln>
            <a:noFill/>
          </a:ln>
        </p:spPr>
      </p:pic>
      <p:pic>
        <p:nvPicPr>
          <p:cNvPr id="944" name="Shape 944"/>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945" name="Shape 945"/>
          <p:cNvSpPr txBox="1"/>
          <p:nvPr/>
        </p:nvSpPr>
        <p:spPr>
          <a:xfrm>
            <a:off x="111600" y="4009100"/>
            <a:ext cx="9032400" cy="7164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61111"/>
              <a:buFont typeface="Arial"/>
              <a:buNone/>
            </a:pPr>
            <a:r>
              <a:rPr lang="zh-CN" sz="1800">
                <a:solidFill>
                  <a:schemeClr val="dk1"/>
                </a:solidFill>
                <a:latin typeface="Times New Roman"/>
                <a:ea typeface="Times New Roman"/>
                <a:cs typeface="Times New Roman"/>
                <a:sym typeface="Times New Roman"/>
              </a:rPr>
              <a:t>ad engagement : a user interaction with one of our pay-for-performance advertising products</a:t>
            </a:r>
          </a:p>
        </p:txBody>
      </p:sp>
      <p:sp>
        <p:nvSpPr>
          <p:cNvPr id="946" name="Shape 946"/>
          <p:cNvSpPr/>
          <p:nvPr/>
        </p:nvSpPr>
        <p:spPr>
          <a:xfrm>
            <a:off x="3228050" y="2080725"/>
            <a:ext cx="593100" cy="2334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47" name="Shape 947"/>
          <p:cNvSpPr/>
          <p:nvPr/>
        </p:nvSpPr>
        <p:spPr>
          <a:xfrm>
            <a:off x="7467300" y="3053050"/>
            <a:ext cx="593100" cy="1944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952" name="Shape 952" descr="hhhhhhhhhhhhhhhhhhhhhhhhhhhhhhh.PNG"/>
          <p:cNvPicPr preferRelativeResize="0"/>
          <p:nvPr/>
        </p:nvPicPr>
        <p:blipFill>
          <a:blip r:embed="rId3">
            <a:alphaModFix/>
          </a:blip>
          <a:stretch>
            <a:fillRect/>
          </a:stretch>
        </p:blipFill>
        <p:spPr>
          <a:xfrm>
            <a:off x="727225" y="1070225"/>
            <a:ext cx="6648724" cy="3683649"/>
          </a:xfrm>
          <a:prstGeom prst="rect">
            <a:avLst/>
          </a:prstGeom>
          <a:noFill/>
          <a:ln>
            <a:noFill/>
          </a:ln>
        </p:spPr>
      </p:pic>
      <p:pic>
        <p:nvPicPr>
          <p:cNvPr id="953" name="Shape 953"/>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954" name="Shape 954"/>
          <p:cNvSpPr txBox="1"/>
          <p:nvPr/>
        </p:nvSpPr>
        <p:spPr>
          <a:xfrm>
            <a:off x="272250" y="252800"/>
            <a:ext cx="5269800" cy="670800"/>
          </a:xfrm>
          <a:prstGeom prst="rect">
            <a:avLst/>
          </a:prstGeom>
          <a:noFill/>
          <a:ln>
            <a:noFill/>
          </a:ln>
        </p:spPr>
        <p:txBody>
          <a:bodyPr lIns="91425" tIns="91425" rIns="91425" bIns="91425" anchor="t" anchorCtr="0">
            <a:noAutofit/>
          </a:bodyPr>
          <a:lstStyle/>
          <a:p>
            <a:pPr lvl="0">
              <a:spcBef>
                <a:spcPts val="0"/>
              </a:spcBef>
              <a:buNone/>
            </a:pPr>
            <a:r>
              <a:rPr lang="zh-CN" sz="2400" b="1">
                <a:latin typeface="Times New Roman"/>
                <a:ea typeface="Times New Roman"/>
                <a:cs typeface="Times New Roman"/>
                <a:sym typeface="Times New Roman"/>
              </a:rPr>
              <a:t>Declining revenue</a:t>
            </a:r>
          </a:p>
        </p:txBody>
      </p:sp>
      <p:sp>
        <p:nvSpPr>
          <p:cNvPr id="955" name="Shape 955"/>
          <p:cNvSpPr/>
          <p:nvPr/>
        </p:nvSpPr>
        <p:spPr>
          <a:xfrm>
            <a:off x="4433725" y="1892100"/>
            <a:ext cx="2061300" cy="2460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Shape 960" descr="23232323223232.PNG"/>
          <p:cNvPicPr preferRelativeResize="0"/>
          <p:nvPr/>
        </p:nvPicPr>
        <p:blipFill>
          <a:blip r:embed="rId3">
            <a:alphaModFix/>
          </a:blip>
          <a:stretch>
            <a:fillRect/>
          </a:stretch>
        </p:blipFill>
        <p:spPr>
          <a:xfrm>
            <a:off x="566225" y="1081624"/>
            <a:ext cx="6162626" cy="3479424"/>
          </a:xfrm>
          <a:prstGeom prst="rect">
            <a:avLst/>
          </a:prstGeom>
          <a:noFill/>
          <a:ln>
            <a:noFill/>
          </a:ln>
        </p:spPr>
      </p:pic>
      <p:pic>
        <p:nvPicPr>
          <p:cNvPr id="961" name="Shape 961"/>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962" name="Shape 962"/>
          <p:cNvSpPr txBox="1"/>
          <p:nvPr/>
        </p:nvSpPr>
        <p:spPr>
          <a:xfrm>
            <a:off x="281975" y="0"/>
            <a:ext cx="5590800" cy="777899"/>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963" name="Shape 963"/>
          <p:cNvSpPr txBox="1"/>
          <p:nvPr/>
        </p:nvSpPr>
        <p:spPr>
          <a:xfrm>
            <a:off x="388925" y="388925"/>
            <a:ext cx="4317000" cy="544500"/>
          </a:xfrm>
          <a:prstGeom prst="rect">
            <a:avLst/>
          </a:prstGeom>
          <a:noFill/>
          <a:ln>
            <a:noFill/>
          </a:ln>
        </p:spPr>
        <p:txBody>
          <a:bodyPr lIns="91425" tIns="91425" rIns="91425" bIns="91425" anchor="t" anchorCtr="0">
            <a:noAutofit/>
          </a:bodyPr>
          <a:lstStyle/>
          <a:p>
            <a:pPr lvl="0">
              <a:spcBef>
                <a:spcPts val="0"/>
              </a:spcBef>
              <a:buClr>
                <a:schemeClr val="dk1"/>
              </a:buClr>
              <a:buSzPct val="45833"/>
              <a:buFont typeface="Arial"/>
              <a:buNone/>
            </a:pPr>
            <a:r>
              <a:rPr lang="zh-CN" sz="2400" b="1">
                <a:solidFill>
                  <a:schemeClr val="dk1"/>
                </a:solidFill>
                <a:latin typeface="Times New Roman"/>
                <a:ea typeface="Times New Roman"/>
                <a:cs typeface="Times New Roman"/>
                <a:sym typeface="Times New Roman"/>
              </a:rPr>
              <a:t>Declining revenue</a:t>
            </a:r>
          </a:p>
        </p:txBody>
      </p:sp>
      <p:sp>
        <p:nvSpPr>
          <p:cNvPr id="964" name="Shape 964"/>
          <p:cNvSpPr/>
          <p:nvPr/>
        </p:nvSpPr>
        <p:spPr>
          <a:xfrm>
            <a:off x="3967000" y="2197400"/>
            <a:ext cx="1750200" cy="21489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965" name="Shape 965"/>
          <p:cNvSpPr txBox="1"/>
          <p:nvPr/>
        </p:nvSpPr>
        <p:spPr>
          <a:xfrm>
            <a:off x="-768125" y="-19450"/>
            <a:ext cx="5600400" cy="10230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Shape 970" descr="engagements.PNG"/>
          <p:cNvPicPr preferRelativeResize="0"/>
          <p:nvPr/>
        </p:nvPicPr>
        <p:blipFill>
          <a:blip r:embed="rId3">
            <a:alphaModFix/>
          </a:blip>
          <a:stretch>
            <a:fillRect/>
          </a:stretch>
        </p:blipFill>
        <p:spPr>
          <a:xfrm>
            <a:off x="235625" y="1634950"/>
            <a:ext cx="8839199" cy="2381992"/>
          </a:xfrm>
          <a:prstGeom prst="rect">
            <a:avLst/>
          </a:prstGeom>
          <a:noFill/>
          <a:ln>
            <a:noFill/>
          </a:ln>
        </p:spPr>
      </p:pic>
      <p:sp>
        <p:nvSpPr>
          <p:cNvPr id="971" name="Shape 971"/>
          <p:cNvSpPr txBox="1"/>
          <p:nvPr/>
        </p:nvSpPr>
        <p:spPr>
          <a:xfrm>
            <a:off x="385750" y="310150"/>
            <a:ext cx="7669800" cy="438600"/>
          </a:xfrm>
          <a:prstGeom prst="rect">
            <a:avLst/>
          </a:prstGeom>
          <a:noFill/>
          <a:ln>
            <a:noFill/>
          </a:ln>
        </p:spPr>
        <p:txBody>
          <a:bodyPr lIns="91425" tIns="91425" rIns="91425" bIns="91425" anchor="t" anchorCtr="0">
            <a:noAutofit/>
          </a:bodyPr>
          <a:lstStyle/>
          <a:p>
            <a:pPr lvl="0">
              <a:spcBef>
                <a:spcPts val="0"/>
              </a:spcBef>
              <a:buClr>
                <a:schemeClr val="dk1"/>
              </a:buClr>
              <a:buSzPct val="45833"/>
              <a:buFont typeface="Arial"/>
              <a:buNone/>
            </a:pPr>
            <a:r>
              <a:rPr lang="zh-CN" sz="2400" b="1">
                <a:solidFill>
                  <a:schemeClr val="dk1"/>
                </a:solidFill>
                <a:latin typeface="Times New Roman"/>
                <a:ea typeface="Times New Roman"/>
                <a:cs typeface="Times New Roman"/>
                <a:sym typeface="Times New Roman"/>
              </a:rPr>
              <a:t>Reason of declining revenue</a:t>
            </a:r>
          </a:p>
        </p:txBody>
      </p:sp>
      <p:pic>
        <p:nvPicPr>
          <p:cNvPr id="972" name="Shape 972"/>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973" name="Shape 973"/>
          <p:cNvSpPr/>
          <p:nvPr/>
        </p:nvSpPr>
        <p:spPr>
          <a:xfrm>
            <a:off x="7834275" y="2201125"/>
            <a:ext cx="1184100" cy="1998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Shape 978" descr="MZMZMZM.PNG"/>
          <p:cNvPicPr preferRelativeResize="0"/>
          <p:nvPr/>
        </p:nvPicPr>
        <p:blipFill>
          <a:blip r:embed="rId3">
            <a:alphaModFix/>
          </a:blip>
          <a:stretch>
            <a:fillRect/>
          </a:stretch>
        </p:blipFill>
        <p:spPr>
          <a:xfrm>
            <a:off x="930374" y="968200"/>
            <a:ext cx="5851699" cy="3411349"/>
          </a:xfrm>
          <a:prstGeom prst="rect">
            <a:avLst/>
          </a:prstGeom>
          <a:noFill/>
          <a:ln>
            <a:noFill/>
          </a:ln>
        </p:spPr>
      </p:pic>
      <p:pic>
        <p:nvPicPr>
          <p:cNvPr id="979" name="Shape 979"/>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980" name="Shape 980"/>
          <p:cNvSpPr txBox="1"/>
          <p:nvPr/>
        </p:nvSpPr>
        <p:spPr>
          <a:xfrm>
            <a:off x="0" y="0"/>
            <a:ext cx="5289300" cy="968100"/>
          </a:xfrm>
          <a:prstGeom prst="rect">
            <a:avLst/>
          </a:prstGeom>
          <a:noFill/>
          <a:ln>
            <a:noFill/>
          </a:ln>
        </p:spPr>
        <p:txBody>
          <a:bodyPr lIns="91425" tIns="91425" rIns="91425" bIns="91425" anchor="ctr" anchorCtr="0">
            <a:noAutofit/>
          </a:bodyPr>
          <a:lstStyle/>
          <a:p>
            <a:pPr lvl="0" rtl="0">
              <a:spcBef>
                <a:spcPts val="0"/>
              </a:spcBef>
              <a:buNone/>
            </a:pPr>
            <a:r>
              <a:rPr lang="zh-CN" sz="2400" b="1">
                <a:solidFill>
                  <a:schemeClr val="dk1"/>
                </a:solidFill>
                <a:latin typeface="Times New Roman"/>
                <a:ea typeface="Times New Roman"/>
                <a:cs typeface="Times New Roman"/>
                <a:sym typeface="Times New Roman"/>
              </a:rPr>
              <a:t>Reason of declining revenue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Shape 9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b="1"/>
              <a:t>Twitter Other Products </a:t>
            </a:r>
          </a:p>
        </p:txBody>
      </p:sp>
      <p:sp>
        <p:nvSpPr>
          <p:cNvPr id="986" name="Shape 98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zh-CN">
                <a:solidFill>
                  <a:srgbClr val="1186C3"/>
                </a:solidFill>
                <a:highlight>
                  <a:srgbClr val="FFFFFF"/>
                </a:highlight>
              </a:rPr>
              <a:t>Periscope: a new app that lets you share and experience live video from your mobile phone.</a:t>
            </a:r>
            <a:r>
              <a:rPr lang="zh-CN">
                <a:solidFill>
                  <a:srgbClr val="000000"/>
                </a:solidFill>
                <a:highlight>
                  <a:srgbClr val="FFFFFF"/>
                </a:highlight>
              </a:rPr>
              <a:t> </a:t>
            </a:r>
          </a:p>
          <a:p>
            <a:pPr marL="457200" lvl="0" indent="-228600" rtl="0">
              <a:spcBef>
                <a:spcPts val="0"/>
              </a:spcBef>
              <a:spcAft>
                <a:spcPts val="0"/>
              </a:spcAft>
              <a:buClr>
                <a:srgbClr val="1186C3"/>
              </a:buClr>
              <a:buFont typeface="Times New Roman"/>
            </a:pPr>
            <a:r>
              <a:rPr lang="zh-CN">
                <a:solidFill>
                  <a:srgbClr val="1186C3"/>
                </a:solidFill>
                <a:latin typeface="Times New Roman"/>
                <a:ea typeface="Times New Roman"/>
                <a:cs typeface="Times New Roman"/>
                <a:sym typeface="Times New Roman"/>
              </a:rPr>
              <a:t>Implement technology into Twitter</a:t>
            </a:r>
          </a:p>
          <a:p>
            <a:pPr marL="457200" lvl="0" indent="-228600" rtl="0">
              <a:spcBef>
                <a:spcPts val="0"/>
              </a:spcBef>
              <a:spcAft>
                <a:spcPts val="0"/>
              </a:spcAft>
              <a:buClr>
                <a:srgbClr val="1186C3"/>
              </a:buClr>
              <a:buFont typeface="Times New Roman"/>
            </a:pPr>
            <a:r>
              <a:rPr lang="zh-CN">
                <a:solidFill>
                  <a:srgbClr val="1186C3"/>
                </a:solidFill>
                <a:latin typeface="Times New Roman"/>
                <a:ea typeface="Times New Roman"/>
                <a:cs typeface="Times New Roman"/>
                <a:sym typeface="Times New Roman"/>
              </a:rPr>
              <a:t>Create 360 video, Tweet live</a:t>
            </a:r>
          </a:p>
          <a:p>
            <a:pPr lvl="0" rtl="0">
              <a:spcBef>
                <a:spcPts val="0"/>
              </a:spcBef>
              <a:spcAft>
                <a:spcPts val="0"/>
              </a:spcAft>
              <a:buNone/>
            </a:pPr>
            <a:endParaRPr>
              <a:solidFill>
                <a:srgbClr val="1186C3"/>
              </a:solidFill>
              <a:latin typeface="Times New Roman"/>
              <a:ea typeface="Times New Roman"/>
              <a:cs typeface="Times New Roman"/>
              <a:sym typeface="Times New Roman"/>
            </a:endParaRPr>
          </a:p>
          <a:p>
            <a:pPr lvl="0" rtl="0">
              <a:lnSpc>
                <a:spcPct val="100000"/>
              </a:lnSpc>
              <a:spcBef>
                <a:spcPts val="0"/>
              </a:spcBef>
              <a:buNone/>
            </a:pPr>
            <a:r>
              <a:rPr lang="zh-CN">
                <a:solidFill>
                  <a:srgbClr val="1186C3"/>
                </a:solidFill>
                <a:latin typeface="Times New Roman"/>
                <a:ea typeface="Times New Roman"/>
                <a:cs typeface="Times New Roman"/>
                <a:sym typeface="Times New Roman"/>
              </a:rPr>
              <a:t>Advertisers and data partners need a broad audience</a:t>
            </a:r>
          </a:p>
          <a:p>
            <a:pPr lvl="0" rtl="0">
              <a:lnSpc>
                <a:spcPct val="100000"/>
              </a:lnSpc>
              <a:spcBef>
                <a:spcPts val="0"/>
              </a:spcBef>
              <a:buNone/>
            </a:pPr>
            <a:r>
              <a:rPr lang="zh-CN">
                <a:solidFill>
                  <a:srgbClr val="1186C3"/>
                </a:solidFill>
                <a:highlight>
                  <a:srgbClr val="FFFFFF"/>
                </a:highlight>
                <a:latin typeface="Times New Roman"/>
                <a:ea typeface="Times New Roman"/>
                <a:cs typeface="Times New Roman"/>
                <a:sym typeface="Times New Roman"/>
              </a:rPr>
              <a:t>Twitter other products provide a depth of experience for users </a:t>
            </a:r>
          </a:p>
          <a:p>
            <a:pPr lvl="0">
              <a:spcBef>
                <a:spcPts val="0"/>
              </a:spcBef>
              <a:buNone/>
            </a:pPr>
            <a:endParaRPr sz="1200">
              <a:solidFill>
                <a:srgbClr val="000000"/>
              </a:solidFill>
              <a:highlight>
                <a:srgbClr val="FFFFFF"/>
              </a:highlight>
            </a:endParaRPr>
          </a:p>
        </p:txBody>
      </p:sp>
      <p:pic>
        <p:nvPicPr>
          <p:cNvPr id="987" name="Shape 987"/>
          <p:cNvPicPr preferRelativeResize="0"/>
          <p:nvPr/>
        </p:nvPicPr>
        <p:blipFill>
          <a:blip r:embed="rId3">
            <a:alphaModFix/>
          </a:blip>
          <a:stretch>
            <a:fillRect/>
          </a:stretch>
        </p:blipFill>
        <p:spPr>
          <a:xfrm>
            <a:off x="7455737" y="1553237"/>
            <a:ext cx="1133475" cy="1133475"/>
          </a:xfrm>
          <a:prstGeom prst="rect">
            <a:avLst/>
          </a:prstGeom>
          <a:noFill/>
          <a:ln>
            <a:noFill/>
          </a:ln>
        </p:spPr>
      </p:pic>
      <p:pic>
        <p:nvPicPr>
          <p:cNvPr id="988" name="Shape 988"/>
          <p:cNvPicPr preferRelativeResize="0"/>
          <p:nvPr/>
        </p:nvPicPr>
        <p:blipFill>
          <a:blip r:embed="rId4">
            <a:alphaModFix/>
          </a:blip>
          <a:stretch>
            <a:fillRect/>
          </a:stretch>
        </p:blipFill>
        <p:spPr>
          <a:xfrm>
            <a:off x="7959950" y="0"/>
            <a:ext cx="1184050" cy="1023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ctrTitle"/>
          </p:nvPr>
        </p:nvSpPr>
        <p:spPr>
          <a:xfrm>
            <a:off x="181875" y="155300"/>
            <a:ext cx="6929100" cy="623700"/>
          </a:xfrm>
          <a:prstGeom prst="rect">
            <a:avLst/>
          </a:prstGeom>
        </p:spPr>
        <p:txBody>
          <a:bodyPr lIns="91425" tIns="91425" rIns="91425" bIns="91425" anchor="b" anchorCtr="0">
            <a:noAutofit/>
          </a:bodyPr>
          <a:lstStyle/>
          <a:p>
            <a:pPr lvl="0" algn="l">
              <a:spcBef>
                <a:spcPts val="0"/>
              </a:spcBef>
              <a:buNone/>
            </a:pPr>
            <a:r>
              <a:rPr lang="zh-CN" sz="3000" b="1"/>
              <a:t>Social Media Product Market</a:t>
            </a:r>
          </a:p>
        </p:txBody>
      </p:sp>
      <p:pic>
        <p:nvPicPr>
          <p:cNvPr id="126" name="Shape 126" descr="Platform.PNG"/>
          <p:cNvPicPr preferRelativeResize="0"/>
          <p:nvPr/>
        </p:nvPicPr>
        <p:blipFill>
          <a:blip r:embed="rId3">
            <a:alphaModFix/>
          </a:blip>
          <a:stretch>
            <a:fillRect/>
          </a:stretch>
        </p:blipFill>
        <p:spPr>
          <a:xfrm>
            <a:off x="798999" y="931400"/>
            <a:ext cx="6979948" cy="3662799"/>
          </a:xfrm>
          <a:prstGeom prst="rect">
            <a:avLst/>
          </a:prstGeom>
          <a:noFill/>
          <a:ln>
            <a:noFill/>
          </a:ln>
        </p:spPr>
      </p:pic>
      <p:sp>
        <p:nvSpPr>
          <p:cNvPr id="127" name="Shape 127"/>
          <p:cNvSpPr txBox="1"/>
          <p:nvPr/>
        </p:nvSpPr>
        <p:spPr>
          <a:xfrm>
            <a:off x="2157275" y="4694075"/>
            <a:ext cx="4234800" cy="359400"/>
          </a:xfrm>
          <a:prstGeom prst="rect">
            <a:avLst/>
          </a:prstGeom>
          <a:noFill/>
          <a:ln>
            <a:noFill/>
          </a:ln>
        </p:spPr>
        <p:txBody>
          <a:bodyPr lIns="91425" tIns="91425" rIns="91425" bIns="91425" anchor="t" anchorCtr="0">
            <a:noAutofit/>
          </a:bodyPr>
          <a:lstStyle/>
          <a:p>
            <a:pPr lvl="0">
              <a:spcBef>
                <a:spcPts val="0"/>
              </a:spcBef>
              <a:buNone/>
            </a:pPr>
            <a:r>
              <a:rPr lang="zh-CN"/>
              <a:t>Platforms used by B2B versus B2C</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Shape 9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 </a:t>
            </a:r>
            <a:r>
              <a:rPr lang="zh-CN" sz="3000" b="1">
                <a:latin typeface="Times New Roman"/>
                <a:ea typeface="Times New Roman"/>
                <a:cs typeface="Times New Roman"/>
                <a:sym typeface="Times New Roman"/>
              </a:rPr>
              <a:t>Live streaming (New Strategy?)</a:t>
            </a:r>
          </a:p>
        </p:txBody>
      </p:sp>
      <p:sp>
        <p:nvSpPr>
          <p:cNvPr id="994" name="Shape 994"/>
          <p:cNvSpPr txBox="1">
            <a:spLocks noGrp="1"/>
          </p:cNvSpPr>
          <p:nvPr>
            <p:ph type="body" idx="1"/>
          </p:nvPr>
        </p:nvSpPr>
        <p:spPr>
          <a:xfrm>
            <a:off x="311700" y="1412175"/>
            <a:ext cx="5461200" cy="3545700"/>
          </a:xfrm>
          <a:prstGeom prst="rect">
            <a:avLst/>
          </a:prstGeom>
        </p:spPr>
        <p:txBody>
          <a:bodyPr lIns="91425" tIns="91425" rIns="91425" bIns="91425" anchor="t" anchorCtr="0">
            <a:noAutofit/>
          </a:bodyPr>
          <a:lstStyle/>
          <a:p>
            <a:pPr marL="457200" lvl="0" indent="-381000" rtl="0">
              <a:spcBef>
                <a:spcPts val="0"/>
              </a:spcBef>
              <a:spcAft>
                <a:spcPts val="0"/>
              </a:spcAft>
              <a:buClr>
                <a:srgbClr val="1186C3"/>
              </a:buClr>
              <a:buSzPct val="100000"/>
            </a:pPr>
            <a:r>
              <a:rPr lang="zh-CN" sz="2400">
                <a:solidFill>
                  <a:srgbClr val="1186C3"/>
                </a:solidFill>
              </a:rPr>
              <a:t>Signed a $10 million deal with the NFL to live stream 10 TNF games</a:t>
            </a:r>
          </a:p>
          <a:p>
            <a:pPr lvl="0" rtl="0">
              <a:spcBef>
                <a:spcPts val="0"/>
              </a:spcBef>
              <a:spcAft>
                <a:spcPts val="0"/>
              </a:spcAft>
              <a:buNone/>
            </a:pPr>
            <a:endParaRPr sz="2400">
              <a:solidFill>
                <a:srgbClr val="1186C3"/>
              </a:solidFill>
            </a:endParaRPr>
          </a:p>
          <a:p>
            <a:pPr marL="457200" lvl="0" indent="-381000" rtl="0">
              <a:spcBef>
                <a:spcPts val="0"/>
              </a:spcBef>
              <a:spcAft>
                <a:spcPts val="0"/>
              </a:spcAft>
              <a:buClr>
                <a:srgbClr val="1186C3"/>
              </a:buClr>
              <a:buSzPct val="100000"/>
            </a:pPr>
            <a:r>
              <a:rPr lang="zh-CN" sz="2400">
                <a:solidFill>
                  <a:srgbClr val="1186C3"/>
                </a:solidFill>
              </a:rPr>
              <a:t>Generated more than 3.5 million viewers on average per game</a:t>
            </a:r>
            <a:r>
              <a:rPr lang="zh-CN">
                <a:solidFill>
                  <a:schemeClr val="dk1"/>
                </a:solidFill>
              </a:rPr>
              <a:t/>
            </a:r>
            <a:br>
              <a:rPr lang="zh-CN">
                <a:solidFill>
                  <a:schemeClr val="dk1"/>
                </a:solidFill>
              </a:rPr>
            </a:br>
            <a:endParaRPr lang="zh-CN">
              <a:solidFill>
                <a:schemeClr val="dk1"/>
              </a:solidFill>
            </a:endParaRPr>
          </a:p>
          <a:p>
            <a:pPr lvl="0" rtl="0">
              <a:spcBef>
                <a:spcPts val="0"/>
              </a:spcBef>
              <a:spcAft>
                <a:spcPts val="0"/>
              </a:spcAft>
              <a:buNone/>
            </a:pPr>
            <a:endParaRPr sz="2400" b="1">
              <a:solidFill>
                <a:srgbClr val="1186C3"/>
              </a:solidFill>
              <a:latin typeface="Times New Roman"/>
              <a:ea typeface="Times New Roman"/>
              <a:cs typeface="Times New Roman"/>
              <a:sym typeface="Times New Roman"/>
            </a:endParaRPr>
          </a:p>
          <a:p>
            <a:pPr lvl="0">
              <a:spcBef>
                <a:spcPts val="0"/>
              </a:spcBef>
              <a:buNone/>
            </a:pPr>
            <a:endParaRPr/>
          </a:p>
        </p:txBody>
      </p:sp>
      <p:pic>
        <p:nvPicPr>
          <p:cNvPr id="995" name="Shape 995"/>
          <p:cNvPicPr preferRelativeResize="0"/>
          <p:nvPr/>
        </p:nvPicPr>
        <p:blipFill>
          <a:blip r:embed="rId3">
            <a:alphaModFix/>
          </a:blip>
          <a:stretch>
            <a:fillRect/>
          </a:stretch>
        </p:blipFill>
        <p:spPr>
          <a:xfrm>
            <a:off x="7959950" y="0"/>
            <a:ext cx="1184050" cy="1023050"/>
          </a:xfrm>
          <a:prstGeom prst="rect">
            <a:avLst/>
          </a:prstGeom>
          <a:noFill/>
          <a:ln>
            <a:noFill/>
          </a:ln>
        </p:spPr>
      </p:pic>
      <p:pic>
        <p:nvPicPr>
          <p:cNvPr id="996" name="Shape 996"/>
          <p:cNvPicPr preferRelativeResize="0"/>
          <p:nvPr/>
        </p:nvPicPr>
        <p:blipFill>
          <a:blip r:embed="rId4">
            <a:alphaModFix/>
          </a:blip>
          <a:stretch>
            <a:fillRect/>
          </a:stretch>
        </p:blipFill>
        <p:spPr>
          <a:xfrm>
            <a:off x="5659825" y="1172787"/>
            <a:ext cx="2577980" cy="21591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Shape 10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 </a:t>
            </a:r>
            <a:r>
              <a:rPr lang="zh-CN" sz="3000" b="1">
                <a:latin typeface="Times New Roman"/>
                <a:ea typeface="Times New Roman"/>
                <a:cs typeface="Times New Roman"/>
                <a:sym typeface="Times New Roman"/>
              </a:rPr>
              <a:t>Live streaming (New Strategy?)</a:t>
            </a:r>
          </a:p>
          <a:p>
            <a:pPr lvl="0">
              <a:spcBef>
                <a:spcPts val="0"/>
              </a:spcBef>
              <a:buNone/>
            </a:pPr>
            <a:endParaRPr/>
          </a:p>
        </p:txBody>
      </p:sp>
      <p:pic>
        <p:nvPicPr>
          <p:cNvPr id="1002" name="Shape 1002" descr="cszcsac.PNG"/>
          <p:cNvPicPr preferRelativeResize="0"/>
          <p:nvPr/>
        </p:nvPicPr>
        <p:blipFill>
          <a:blip r:embed="rId3">
            <a:alphaModFix/>
          </a:blip>
          <a:stretch>
            <a:fillRect/>
          </a:stretch>
        </p:blipFill>
        <p:spPr>
          <a:xfrm>
            <a:off x="152400" y="1170125"/>
            <a:ext cx="8839202" cy="379399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Shape 10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b="1"/>
              <a:t>Management Team</a:t>
            </a:r>
          </a:p>
        </p:txBody>
      </p:sp>
      <p:sp>
        <p:nvSpPr>
          <p:cNvPr id="1008" name="Shape 1008"/>
          <p:cNvSpPr txBox="1">
            <a:spLocks noGrp="1"/>
          </p:cNvSpPr>
          <p:nvPr>
            <p:ph type="body" idx="1"/>
          </p:nvPr>
        </p:nvSpPr>
        <p:spPr>
          <a:xfrm>
            <a:off x="416025" y="1017725"/>
            <a:ext cx="4119900" cy="3846000"/>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r>
              <a:rPr lang="zh-CN" sz="1400"/>
              <a:t>CEO and co-founder of Twitter and Square</a:t>
            </a:r>
          </a:p>
          <a:p>
            <a:pPr lvl="0">
              <a:spcBef>
                <a:spcPts val="0"/>
              </a:spcBef>
              <a:buClr>
                <a:schemeClr val="dk1"/>
              </a:buClr>
              <a:buSzPct val="78571"/>
              <a:buFont typeface="Arial"/>
              <a:buNone/>
            </a:pPr>
            <a:r>
              <a:rPr lang="zh-CN" sz="1400"/>
              <a:t>•Serves on Board for The Walt Disney Company</a:t>
            </a:r>
          </a:p>
          <a:p>
            <a:pPr lvl="0">
              <a:spcBef>
                <a:spcPts val="0"/>
              </a:spcBef>
              <a:buClr>
                <a:schemeClr val="dk1"/>
              </a:buClr>
              <a:buSzPct val="78571"/>
              <a:buFont typeface="Arial"/>
              <a:buNone/>
            </a:pPr>
            <a:r>
              <a:rPr lang="zh-CN" sz="1400"/>
              <a:t>•Became chairman of the board for Twitter on October 16, 2008</a:t>
            </a:r>
          </a:p>
          <a:p>
            <a:pPr lvl="0">
              <a:spcBef>
                <a:spcPts val="0"/>
              </a:spcBef>
              <a:buClr>
                <a:schemeClr val="dk1"/>
              </a:buClr>
              <a:buSzPct val="78571"/>
              <a:buFont typeface="Arial"/>
              <a:buNone/>
            </a:pPr>
            <a:r>
              <a:rPr lang="zh-CN" sz="1400"/>
              <a:t>•On June 10, 2015, Costoloannounced that he was resigning as CEO of Twitter</a:t>
            </a:r>
          </a:p>
          <a:p>
            <a:pPr lvl="0">
              <a:spcBef>
                <a:spcPts val="0"/>
              </a:spcBef>
              <a:buClr>
                <a:schemeClr val="dk1"/>
              </a:buClr>
              <a:buSzPct val="78571"/>
              <a:buFont typeface="Arial"/>
              <a:buNone/>
            </a:pPr>
            <a:r>
              <a:rPr lang="zh-CN" sz="1400"/>
              <a:t>•Dorsey became interim CEO</a:t>
            </a:r>
          </a:p>
          <a:p>
            <a:pPr lvl="0">
              <a:spcBef>
                <a:spcPts val="0"/>
              </a:spcBef>
              <a:buClr>
                <a:schemeClr val="dk1"/>
              </a:buClr>
              <a:buSzPct val="78571"/>
              <a:buFont typeface="Arial"/>
              <a:buNone/>
            </a:pPr>
            <a:r>
              <a:rPr lang="zh-CN" sz="1400"/>
              <a:t>•Named permanent CEO of Twitter on October 5, 2015</a:t>
            </a:r>
          </a:p>
          <a:p>
            <a:pPr lvl="0">
              <a:spcBef>
                <a:spcPts val="0"/>
              </a:spcBef>
              <a:buNone/>
            </a:pPr>
            <a:endParaRPr/>
          </a:p>
        </p:txBody>
      </p:sp>
      <p:pic>
        <p:nvPicPr>
          <p:cNvPr id="1009" name="Shape 1009" descr="Jack-Dorsey.jpg"/>
          <p:cNvPicPr preferRelativeResize="0"/>
          <p:nvPr/>
        </p:nvPicPr>
        <p:blipFill>
          <a:blip r:embed="rId3">
            <a:alphaModFix/>
          </a:blip>
          <a:stretch>
            <a:fillRect/>
          </a:stretch>
        </p:blipFill>
        <p:spPr>
          <a:xfrm>
            <a:off x="5454775" y="665162"/>
            <a:ext cx="2238375" cy="3362325"/>
          </a:xfrm>
          <a:prstGeom prst="rect">
            <a:avLst/>
          </a:prstGeom>
          <a:noFill/>
          <a:ln>
            <a:noFill/>
          </a:ln>
        </p:spPr>
      </p:pic>
      <p:sp>
        <p:nvSpPr>
          <p:cNvPr id="1010" name="Shape 1010"/>
          <p:cNvSpPr txBox="1"/>
          <p:nvPr/>
        </p:nvSpPr>
        <p:spPr>
          <a:xfrm>
            <a:off x="5650275" y="4160175"/>
            <a:ext cx="1770000" cy="657900"/>
          </a:xfrm>
          <a:prstGeom prst="rect">
            <a:avLst/>
          </a:prstGeom>
          <a:noFill/>
          <a:ln>
            <a:noFill/>
          </a:ln>
        </p:spPr>
        <p:txBody>
          <a:bodyPr lIns="91425" tIns="91425" rIns="91425" bIns="91425" anchor="t" anchorCtr="0">
            <a:noAutofit/>
          </a:bodyPr>
          <a:lstStyle/>
          <a:p>
            <a:pPr marL="0" lvl="0" indent="0" algn="ctr">
              <a:spcBef>
                <a:spcPts val="0"/>
              </a:spcBef>
              <a:buNone/>
            </a:pPr>
            <a:r>
              <a:rPr lang="zh-CN" b="1">
                <a:solidFill>
                  <a:srgbClr val="1186C3"/>
                </a:solidFill>
              </a:rPr>
              <a:t>Jack Dorsey        CEO</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zh-CN" b="1"/>
              <a:t>Management Team</a:t>
            </a:r>
          </a:p>
        </p:txBody>
      </p:sp>
      <p:sp>
        <p:nvSpPr>
          <p:cNvPr id="1016" name="Shape 1016"/>
          <p:cNvSpPr txBox="1">
            <a:spLocks noGrp="1"/>
          </p:cNvSpPr>
          <p:nvPr>
            <p:ph type="body" idx="1"/>
          </p:nvPr>
        </p:nvSpPr>
        <p:spPr>
          <a:xfrm>
            <a:off x="272350" y="1172150"/>
            <a:ext cx="4104600" cy="3416400"/>
          </a:xfrm>
          <a:prstGeom prst="rect">
            <a:avLst/>
          </a:prstGeom>
        </p:spPr>
        <p:txBody>
          <a:bodyPr lIns="91425" tIns="91425" rIns="91425" bIns="91425" anchor="t" anchorCtr="0">
            <a:noAutofit/>
          </a:bodyPr>
          <a:lstStyle/>
          <a:p>
            <a:pPr lvl="0">
              <a:spcBef>
                <a:spcPts val="0"/>
              </a:spcBef>
              <a:buNone/>
            </a:pPr>
            <a:r>
              <a:rPr lang="zh-CN" sz="1400"/>
              <a:t>Prior to joining Twitter in July 2014, Anthony was a partner and the Head of the Technology, Media and Telecom Investment Banking Group at Goldman, Sachs &amp; Co. from 2010 to 2014</a:t>
            </a:r>
          </a:p>
          <a:p>
            <a:pPr lvl="0">
              <a:spcBef>
                <a:spcPts val="0"/>
              </a:spcBef>
              <a:buNone/>
            </a:pPr>
            <a:r>
              <a:rPr lang="zh-CN" sz="1400"/>
              <a:t>•From 2008 to 2010, Anthony was Chief Financial Officer of the National Football League</a:t>
            </a:r>
          </a:p>
          <a:p>
            <a:pPr lvl="0">
              <a:spcBef>
                <a:spcPts val="0"/>
              </a:spcBef>
              <a:buNone/>
            </a:pPr>
            <a:r>
              <a:rPr lang="zh-CN" sz="1400"/>
              <a:t>•From 1999 to 2007, he served in various roles at Goldman Sachs</a:t>
            </a:r>
          </a:p>
          <a:p>
            <a:pPr lvl="0">
              <a:spcBef>
                <a:spcPts val="0"/>
              </a:spcBef>
              <a:buNone/>
            </a:pPr>
            <a:r>
              <a:rPr lang="zh-CN" sz="1400"/>
              <a:t>•Holds a B.S. in Mechanical Engineering from the United States Military Academy and an M.B.A. from the Wharton School</a:t>
            </a:r>
          </a:p>
          <a:p>
            <a:pPr lvl="0">
              <a:spcBef>
                <a:spcPts val="0"/>
              </a:spcBef>
              <a:buClr>
                <a:schemeClr val="dk1"/>
              </a:buClr>
              <a:buSzPct val="61111"/>
              <a:buFont typeface="Arial"/>
              <a:buNone/>
            </a:pPr>
            <a:endParaRPr/>
          </a:p>
          <a:p>
            <a:pPr lvl="0">
              <a:spcBef>
                <a:spcPts val="0"/>
              </a:spcBef>
              <a:buNone/>
            </a:pPr>
            <a:endParaRPr/>
          </a:p>
        </p:txBody>
      </p:sp>
      <p:pic>
        <p:nvPicPr>
          <p:cNvPr id="1017" name="Shape 1017"/>
          <p:cNvPicPr preferRelativeResize="0"/>
          <p:nvPr/>
        </p:nvPicPr>
        <p:blipFill>
          <a:blip r:embed="rId3">
            <a:alphaModFix/>
          </a:blip>
          <a:stretch>
            <a:fillRect/>
          </a:stretch>
        </p:blipFill>
        <p:spPr>
          <a:xfrm>
            <a:off x="5215474" y="945012"/>
            <a:ext cx="2790625" cy="3362325"/>
          </a:xfrm>
          <a:prstGeom prst="rect">
            <a:avLst/>
          </a:prstGeom>
          <a:noFill/>
          <a:ln>
            <a:noFill/>
          </a:ln>
        </p:spPr>
      </p:pic>
      <p:sp>
        <p:nvSpPr>
          <p:cNvPr id="1018" name="Shape 1018"/>
          <p:cNvSpPr txBox="1"/>
          <p:nvPr/>
        </p:nvSpPr>
        <p:spPr>
          <a:xfrm>
            <a:off x="5769200" y="4396475"/>
            <a:ext cx="2143200" cy="693000"/>
          </a:xfrm>
          <a:prstGeom prst="rect">
            <a:avLst/>
          </a:prstGeom>
          <a:noFill/>
          <a:ln>
            <a:noFill/>
          </a:ln>
        </p:spPr>
        <p:txBody>
          <a:bodyPr lIns="91425" tIns="91425" rIns="91425" bIns="91425" anchor="t" anchorCtr="0">
            <a:noAutofit/>
          </a:bodyPr>
          <a:lstStyle/>
          <a:p>
            <a:pPr lvl="0" algn="ctr">
              <a:spcBef>
                <a:spcPts val="0"/>
              </a:spcBef>
              <a:buNone/>
            </a:pPr>
            <a:r>
              <a:rPr lang="zh-CN" b="1">
                <a:solidFill>
                  <a:srgbClr val="1186C3"/>
                </a:solidFill>
              </a:rPr>
              <a:t>Anthony Noto</a:t>
            </a:r>
          </a:p>
          <a:p>
            <a:pPr lvl="0" algn="ctr">
              <a:spcBef>
                <a:spcPts val="0"/>
              </a:spcBef>
              <a:buNone/>
            </a:pPr>
            <a:r>
              <a:rPr lang="zh-CN" b="1">
                <a:solidFill>
                  <a:srgbClr val="1186C3"/>
                </a:solidFill>
              </a:rPr>
              <a:t>COO &amp; CFO</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1023" name="Shape 102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zh-CN" b="1"/>
              <a:t>Management Team</a:t>
            </a:r>
          </a:p>
        </p:txBody>
      </p:sp>
      <p:sp>
        <p:nvSpPr>
          <p:cNvPr id="1024" name="Shape 1024"/>
          <p:cNvSpPr txBox="1">
            <a:spLocks noGrp="1"/>
          </p:cNvSpPr>
          <p:nvPr>
            <p:ph type="body" idx="1"/>
          </p:nvPr>
        </p:nvSpPr>
        <p:spPr>
          <a:xfrm>
            <a:off x="408450" y="1166000"/>
            <a:ext cx="3560700" cy="3416400"/>
          </a:xfrm>
          <a:prstGeom prst="rect">
            <a:avLst/>
          </a:prstGeom>
        </p:spPr>
        <p:txBody>
          <a:bodyPr lIns="91425" tIns="91425" rIns="91425" bIns="91425" anchor="t" anchorCtr="0">
            <a:noAutofit/>
          </a:bodyPr>
          <a:lstStyle/>
          <a:p>
            <a:pPr lvl="0">
              <a:spcBef>
                <a:spcPts val="0"/>
              </a:spcBef>
              <a:buClr>
                <a:schemeClr val="dk1"/>
              </a:buClr>
              <a:buSzPct val="78571"/>
              <a:buFont typeface="Arial"/>
              <a:buNone/>
            </a:pPr>
            <a:r>
              <a:rPr lang="zh-CN" sz="1400"/>
              <a:t>•Joined Twitter in February 2016</a:t>
            </a:r>
          </a:p>
          <a:p>
            <a:pPr lvl="0">
              <a:spcBef>
                <a:spcPts val="0"/>
              </a:spcBef>
              <a:buClr>
                <a:schemeClr val="dk1"/>
              </a:buClr>
              <a:buSzPct val="78571"/>
              <a:buFont typeface="Arial"/>
              <a:buNone/>
            </a:pPr>
            <a:r>
              <a:rPr lang="zh-CN" sz="1400"/>
              <a:t>•Prior to joining the company in 2016, she was Executive Vice President, Global Advertising, Marketing &amp; Digital Partnerships at American Express</a:t>
            </a:r>
          </a:p>
          <a:p>
            <a:pPr lvl="0">
              <a:spcBef>
                <a:spcPts val="0"/>
              </a:spcBef>
              <a:buClr>
                <a:schemeClr val="dk1"/>
              </a:buClr>
              <a:buSzPct val="78571"/>
              <a:buFont typeface="Arial"/>
              <a:buNone/>
            </a:pPr>
            <a:r>
              <a:rPr lang="zh-CN" sz="1400"/>
              <a:t>•Worked with AE since 2005</a:t>
            </a:r>
          </a:p>
          <a:p>
            <a:pPr lvl="0">
              <a:spcBef>
                <a:spcPts val="0"/>
              </a:spcBef>
              <a:buClr>
                <a:schemeClr val="dk1"/>
              </a:buClr>
              <a:buSzPct val="78571"/>
              <a:buFont typeface="Arial"/>
              <a:buNone/>
            </a:pPr>
            <a:r>
              <a:rPr lang="zh-CN" sz="1400"/>
              <a:t>•Earned a B.S. from Boston University’s College of Communications</a:t>
            </a:r>
          </a:p>
          <a:p>
            <a:pPr lvl="0">
              <a:spcBef>
                <a:spcPts val="0"/>
              </a:spcBef>
              <a:buNone/>
            </a:pPr>
            <a:endParaRPr/>
          </a:p>
        </p:txBody>
      </p:sp>
      <p:pic>
        <p:nvPicPr>
          <p:cNvPr id="1025" name="Shape 1025"/>
          <p:cNvPicPr preferRelativeResize="0"/>
          <p:nvPr/>
        </p:nvPicPr>
        <p:blipFill>
          <a:blip r:embed="rId3">
            <a:alphaModFix/>
          </a:blip>
          <a:stretch>
            <a:fillRect/>
          </a:stretch>
        </p:blipFill>
        <p:spPr>
          <a:xfrm>
            <a:off x="4871174" y="814850"/>
            <a:ext cx="2790599" cy="3362325"/>
          </a:xfrm>
          <a:prstGeom prst="rect">
            <a:avLst/>
          </a:prstGeom>
          <a:noFill/>
          <a:ln>
            <a:noFill/>
          </a:ln>
        </p:spPr>
      </p:pic>
      <p:sp>
        <p:nvSpPr>
          <p:cNvPr id="1026" name="Shape 1026"/>
          <p:cNvSpPr txBox="1"/>
          <p:nvPr/>
        </p:nvSpPr>
        <p:spPr>
          <a:xfrm>
            <a:off x="5604625" y="4301625"/>
            <a:ext cx="1527900" cy="506700"/>
          </a:xfrm>
          <a:prstGeom prst="rect">
            <a:avLst/>
          </a:prstGeom>
          <a:noFill/>
          <a:ln>
            <a:noFill/>
          </a:ln>
        </p:spPr>
        <p:txBody>
          <a:bodyPr lIns="91425" tIns="91425" rIns="91425" bIns="91425" anchor="t" anchorCtr="0">
            <a:noAutofit/>
          </a:bodyPr>
          <a:lstStyle/>
          <a:p>
            <a:pPr lvl="0" algn="ctr">
              <a:spcBef>
                <a:spcPts val="0"/>
              </a:spcBef>
              <a:buNone/>
            </a:pPr>
            <a:r>
              <a:rPr lang="zh-CN" b="1">
                <a:solidFill>
                  <a:srgbClr val="1186C3"/>
                </a:solidFill>
              </a:rPr>
              <a:t>Leslie Berland</a:t>
            </a:r>
          </a:p>
          <a:p>
            <a:pPr lvl="0" algn="ctr">
              <a:spcBef>
                <a:spcPts val="0"/>
              </a:spcBef>
              <a:buNone/>
            </a:pPr>
            <a:r>
              <a:rPr lang="zh-CN" b="1">
                <a:solidFill>
                  <a:srgbClr val="1186C3"/>
                </a:solidFill>
              </a:rPr>
              <a:t>CMO</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zh-CN" b="1"/>
              <a:t>Management Team</a:t>
            </a:r>
          </a:p>
        </p:txBody>
      </p:sp>
      <p:sp>
        <p:nvSpPr>
          <p:cNvPr id="1032" name="Shape 1032"/>
          <p:cNvSpPr txBox="1">
            <a:spLocks noGrp="1"/>
          </p:cNvSpPr>
          <p:nvPr>
            <p:ph type="body" idx="1"/>
          </p:nvPr>
        </p:nvSpPr>
        <p:spPr>
          <a:xfrm>
            <a:off x="311700" y="1152475"/>
            <a:ext cx="3982500" cy="3416400"/>
          </a:xfrm>
          <a:prstGeom prst="rect">
            <a:avLst/>
          </a:prstGeom>
        </p:spPr>
        <p:txBody>
          <a:bodyPr lIns="91425" tIns="91425" rIns="91425" bIns="91425" anchor="t" anchorCtr="0">
            <a:noAutofit/>
          </a:bodyPr>
          <a:lstStyle/>
          <a:p>
            <a:pPr lvl="0" rtl="0">
              <a:spcBef>
                <a:spcPts val="0"/>
              </a:spcBef>
              <a:spcAft>
                <a:spcPts val="0"/>
              </a:spcAft>
              <a:buNone/>
            </a:pPr>
            <a:r>
              <a:rPr lang="zh-CN" sz="1400">
                <a:latin typeface="Calibri"/>
                <a:ea typeface="Calibri"/>
                <a:cs typeface="Calibri"/>
                <a:sym typeface="Calibri"/>
              </a:rPr>
              <a:t>•CAO, June 1, 2015</a:t>
            </a:r>
          </a:p>
          <a:p>
            <a:pPr lvl="0" rtl="0">
              <a:spcBef>
                <a:spcPts val="0"/>
              </a:spcBef>
              <a:spcAft>
                <a:spcPts val="0"/>
              </a:spcAft>
              <a:buClr>
                <a:schemeClr val="dk1"/>
              </a:buClr>
              <a:buSzPct val="78571"/>
              <a:buFont typeface="Arial"/>
              <a:buNone/>
            </a:pPr>
            <a:endParaRPr sz="1400">
              <a:latin typeface="Calibri"/>
              <a:ea typeface="Calibri"/>
              <a:cs typeface="Calibri"/>
              <a:sym typeface="Calibri"/>
            </a:endParaRPr>
          </a:p>
          <a:p>
            <a:pPr lvl="0" rtl="0">
              <a:spcBef>
                <a:spcPts val="0"/>
              </a:spcBef>
              <a:spcAft>
                <a:spcPts val="0"/>
              </a:spcAft>
              <a:buNone/>
            </a:pPr>
            <a:r>
              <a:rPr lang="zh-CN" sz="1400">
                <a:latin typeface="Calibri"/>
                <a:ea typeface="Calibri"/>
                <a:cs typeface="Calibri"/>
                <a:sym typeface="Calibri"/>
              </a:rPr>
              <a:t>•Prior to joining Twitter, he was a Partner at Deloitte &amp; Touche LLP, with 25 years of service; also served as the Chief of Staff.</a:t>
            </a:r>
          </a:p>
          <a:p>
            <a:pPr lvl="0" rtl="0">
              <a:spcBef>
                <a:spcPts val="0"/>
              </a:spcBef>
              <a:spcAft>
                <a:spcPts val="0"/>
              </a:spcAft>
              <a:buClr>
                <a:schemeClr val="dk1"/>
              </a:buClr>
              <a:buSzPct val="78571"/>
              <a:buFont typeface="Arial"/>
              <a:buNone/>
            </a:pPr>
            <a:endParaRPr sz="1400">
              <a:latin typeface="Calibri"/>
              <a:ea typeface="Calibri"/>
              <a:cs typeface="Calibri"/>
              <a:sym typeface="Calibri"/>
            </a:endParaRPr>
          </a:p>
          <a:p>
            <a:pPr lvl="0" rtl="0">
              <a:spcBef>
                <a:spcPts val="0"/>
              </a:spcBef>
              <a:spcAft>
                <a:spcPts val="0"/>
              </a:spcAft>
              <a:buClr>
                <a:schemeClr val="dk1"/>
              </a:buClr>
              <a:buSzPct val="78571"/>
              <a:buFont typeface="Arial"/>
              <a:buNone/>
            </a:pPr>
            <a:r>
              <a:rPr lang="zh-CN" sz="1400">
                <a:latin typeface="Calibri"/>
                <a:ea typeface="Calibri"/>
                <a:cs typeface="Calibri"/>
                <a:sym typeface="Calibri"/>
              </a:rPr>
              <a:t>•Holds an MBA from the Wharton School, MS in Accounting from the University of Hartford, and a BA from Hamilton College.</a:t>
            </a:r>
          </a:p>
          <a:p>
            <a:pPr lvl="0">
              <a:spcBef>
                <a:spcPts val="0"/>
              </a:spcBef>
              <a:buNone/>
            </a:pPr>
            <a:endParaRPr/>
          </a:p>
        </p:txBody>
      </p:sp>
      <p:pic>
        <p:nvPicPr>
          <p:cNvPr id="1033" name="Shape 1033"/>
          <p:cNvPicPr preferRelativeResize="0"/>
          <p:nvPr/>
        </p:nvPicPr>
        <p:blipFill>
          <a:blip r:embed="rId3">
            <a:alphaModFix/>
          </a:blip>
          <a:stretch>
            <a:fillRect/>
          </a:stretch>
        </p:blipFill>
        <p:spPr>
          <a:xfrm>
            <a:off x="5093550" y="937462"/>
            <a:ext cx="2926074" cy="3362325"/>
          </a:xfrm>
          <a:prstGeom prst="rect">
            <a:avLst/>
          </a:prstGeom>
          <a:noFill/>
          <a:ln>
            <a:noFill/>
          </a:ln>
        </p:spPr>
      </p:pic>
      <p:sp>
        <p:nvSpPr>
          <p:cNvPr id="1034" name="Shape 1034"/>
          <p:cNvSpPr txBox="1"/>
          <p:nvPr/>
        </p:nvSpPr>
        <p:spPr>
          <a:xfrm>
            <a:off x="5650300" y="4299800"/>
            <a:ext cx="1938300" cy="817200"/>
          </a:xfrm>
          <a:prstGeom prst="rect">
            <a:avLst/>
          </a:prstGeom>
          <a:noFill/>
          <a:ln>
            <a:noFill/>
          </a:ln>
        </p:spPr>
        <p:txBody>
          <a:bodyPr lIns="91425" tIns="91425" rIns="91425" bIns="91425" anchor="t" anchorCtr="0">
            <a:noAutofit/>
          </a:bodyPr>
          <a:lstStyle/>
          <a:p>
            <a:pPr lvl="0" algn="ctr">
              <a:spcBef>
                <a:spcPts val="0"/>
              </a:spcBef>
              <a:buNone/>
            </a:pPr>
            <a:r>
              <a:rPr lang="zh-CN" b="1">
                <a:solidFill>
                  <a:srgbClr val="1186C3"/>
                </a:solidFill>
              </a:rPr>
              <a:t>Robert Kaiden</a:t>
            </a:r>
          </a:p>
          <a:p>
            <a:pPr lvl="0" algn="ctr">
              <a:spcBef>
                <a:spcPts val="0"/>
              </a:spcBef>
              <a:buNone/>
            </a:pPr>
            <a:r>
              <a:rPr lang="zh-CN" b="1">
                <a:solidFill>
                  <a:srgbClr val="1186C3"/>
                </a:solidFill>
              </a:rPr>
              <a:t>CAO</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Shape 10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zh-CN" b="1"/>
              <a:t>Management Team</a:t>
            </a:r>
          </a:p>
        </p:txBody>
      </p:sp>
      <p:sp>
        <p:nvSpPr>
          <p:cNvPr id="1040" name="Shape 1040"/>
          <p:cNvSpPr txBox="1">
            <a:spLocks noGrp="1"/>
          </p:cNvSpPr>
          <p:nvPr>
            <p:ph type="body" idx="1"/>
          </p:nvPr>
        </p:nvSpPr>
        <p:spPr>
          <a:xfrm>
            <a:off x="311700" y="1152475"/>
            <a:ext cx="4145100" cy="3416400"/>
          </a:xfrm>
          <a:prstGeom prst="rect">
            <a:avLst/>
          </a:prstGeom>
        </p:spPr>
        <p:txBody>
          <a:bodyPr lIns="91425" tIns="91425" rIns="91425" bIns="91425" anchor="t" anchorCtr="0">
            <a:noAutofit/>
          </a:bodyPr>
          <a:lstStyle/>
          <a:p>
            <a:pPr lvl="0" rtl="0">
              <a:spcBef>
                <a:spcPts val="0"/>
              </a:spcBef>
              <a:spcAft>
                <a:spcPts val="0"/>
              </a:spcAft>
              <a:buNone/>
            </a:pPr>
            <a:r>
              <a:rPr lang="zh-CN" sz="1400">
                <a:latin typeface="Calibri"/>
                <a:ea typeface="Calibri"/>
                <a:cs typeface="Calibri"/>
                <a:sym typeface="Calibri"/>
              </a:rPr>
              <a:t>•Leading Twitter’s legal, trust and safety, and public policy teams.</a:t>
            </a:r>
          </a:p>
          <a:p>
            <a:pPr lvl="0" rtl="0">
              <a:spcBef>
                <a:spcPts val="0"/>
              </a:spcBef>
              <a:spcAft>
                <a:spcPts val="0"/>
              </a:spcAft>
              <a:buClr>
                <a:schemeClr val="dk1"/>
              </a:buClr>
              <a:buSzPct val="78571"/>
              <a:buFont typeface="Arial"/>
              <a:buNone/>
            </a:pPr>
            <a:endParaRPr sz="1400">
              <a:latin typeface="Calibri"/>
              <a:ea typeface="Calibri"/>
              <a:cs typeface="Calibri"/>
              <a:sym typeface="Calibri"/>
            </a:endParaRPr>
          </a:p>
          <a:p>
            <a:pPr lvl="0" rtl="0">
              <a:spcBef>
                <a:spcPts val="0"/>
              </a:spcBef>
              <a:spcAft>
                <a:spcPts val="0"/>
              </a:spcAft>
              <a:buNone/>
            </a:pPr>
            <a:r>
              <a:rPr lang="zh-CN" sz="1400">
                <a:latin typeface="Calibri"/>
                <a:ea typeface="Calibri"/>
                <a:cs typeface="Calibri"/>
                <a:sym typeface="Calibri"/>
              </a:rPr>
              <a:t>•Previously served as Legal Director, managing international, and corporate legal teams only.</a:t>
            </a:r>
          </a:p>
          <a:p>
            <a:pPr lvl="0" rtl="0">
              <a:spcBef>
                <a:spcPts val="0"/>
              </a:spcBef>
              <a:spcAft>
                <a:spcPts val="0"/>
              </a:spcAft>
              <a:buClr>
                <a:schemeClr val="dk1"/>
              </a:buClr>
              <a:buSzPct val="78571"/>
              <a:buFont typeface="Arial"/>
              <a:buNone/>
            </a:pPr>
            <a:endParaRPr sz="1400">
              <a:latin typeface="Calibri"/>
              <a:ea typeface="Calibri"/>
              <a:cs typeface="Calibri"/>
              <a:sym typeface="Calibri"/>
            </a:endParaRPr>
          </a:p>
          <a:p>
            <a:pPr lvl="0" rtl="0">
              <a:spcBef>
                <a:spcPts val="0"/>
              </a:spcBef>
              <a:spcAft>
                <a:spcPts val="0"/>
              </a:spcAft>
              <a:buNone/>
            </a:pPr>
            <a:r>
              <a:rPr lang="zh-CN" sz="1400">
                <a:latin typeface="Calibri"/>
                <a:ea typeface="Calibri"/>
                <a:cs typeface="Calibri"/>
                <a:sym typeface="Calibri"/>
              </a:rPr>
              <a:t>•Prior to joining Twitter in 2011, she was Senior Director, Legal at Juniper Networks.</a:t>
            </a:r>
          </a:p>
          <a:p>
            <a:pPr lvl="0" rtl="0">
              <a:spcBef>
                <a:spcPts val="0"/>
              </a:spcBef>
              <a:spcAft>
                <a:spcPts val="0"/>
              </a:spcAft>
              <a:buClr>
                <a:schemeClr val="dk1"/>
              </a:buClr>
              <a:buSzPct val="78571"/>
              <a:buFont typeface="Arial"/>
              <a:buNone/>
            </a:pPr>
            <a:endParaRPr sz="1400">
              <a:latin typeface="Calibri"/>
              <a:ea typeface="Calibri"/>
              <a:cs typeface="Calibri"/>
              <a:sym typeface="Calibri"/>
            </a:endParaRPr>
          </a:p>
          <a:p>
            <a:pPr lvl="0" rtl="0">
              <a:spcBef>
                <a:spcPts val="0"/>
              </a:spcBef>
              <a:spcAft>
                <a:spcPts val="0"/>
              </a:spcAft>
              <a:buClr>
                <a:schemeClr val="dk1"/>
              </a:buClr>
              <a:buSzPct val="78571"/>
              <a:buFont typeface="Arial"/>
              <a:buNone/>
            </a:pPr>
            <a:r>
              <a:rPr lang="zh-CN" sz="1400">
                <a:latin typeface="Calibri"/>
                <a:ea typeface="Calibri"/>
                <a:cs typeface="Calibri"/>
                <a:sym typeface="Calibri"/>
              </a:rPr>
              <a:t>•Had a JD from New York University School of Law, and a BS in Industrial and Labor Relations from Cornell University.</a:t>
            </a:r>
          </a:p>
          <a:p>
            <a:pPr lvl="0">
              <a:spcBef>
                <a:spcPts val="0"/>
              </a:spcBef>
              <a:buNone/>
            </a:pPr>
            <a:endParaRPr/>
          </a:p>
        </p:txBody>
      </p:sp>
      <p:pic>
        <p:nvPicPr>
          <p:cNvPr id="1041" name="Shape 1041"/>
          <p:cNvPicPr preferRelativeResize="0"/>
          <p:nvPr/>
        </p:nvPicPr>
        <p:blipFill>
          <a:blip r:embed="rId3">
            <a:alphaModFix/>
          </a:blip>
          <a:stretch>
            <a:fillRect/>
          </a:stretch>
        </p:blipFill>
        <p:spPr>
          <a:xfrm>
            <a:off x="5506726" y="937600"/>
            <a:ext cx="2514474" cy="3362325"/>
          </a:xfrm>
          <a:prstGeom prst="rect">
            <a:avLst/>
          </a:prstGeom>
          <a:noFill/>
          <a:ln>
            <a:noFill/>
          </a:ln>
        </p:spPr>
      </p:pic>
      <p:sp>
        <p:nvSpPr>
          <p:cNvPr id="1042" name="Shape 1042"/>
          <p:cNvSpPr txBox="1"/>
          <p:nvPr/>
        </p:nvSpPr>
        <p:spPr>
          <a:xfrm>
            <a:off x="5731812" y="4299925"/>
            <a:ext cx="2064300" cy="722100"/>
          </a:xfrm>
          <a:prstGeom prst="rect">
            <a:avLst/>
          </a:prstGeom>
          <a:noFill/>
          <a:ln>
            <a:noFill/>
          </a:ln>
        </p:spPr>
        <p:txBody>
          <a:bodyPr lIns="91425" tIns="91425" rIns="91425" bIns="91425" anchor="t" anchorCtr="0">
            <a:noAutofit/>
          </a:bodyPr>
          <a:lstStyle/>
          <a:p>
            <a:pPr lvl="0" algn="l">
              <a:spcBef>
                <a:spcPts val="0"/>
              </a:spcBef>
              <a:buNone/>
            </a:pPr>
            <a:r>
              <a:rPr lang="zh-CN" b="1">
                <a:solidFill>
                  <a:srgbClr val="1186C3"/>
                </a:solidFill>
              </a:rPr>
              <a:t>      Vijaya Gadde</a:t>
            </a:r>
          </a:p>
          <a:p>
            <a:pPr lvl="0" algn="ctr" rtl="0">
              <a:lnSpc>
                <a:spcPct val="115000"/>
              </a:lnSpc>
              <a:spcBef>
                <a:spcPts val="0"/>
              </a:spcBef>
              <a:buClr>
                <a:schemeClr val="dk1"/>
              </a:buClr>
              <a:buFont typeface="Arial"/>
              <a:buNone/>
            </a:pPr>
            <a:r>
              <a:rPr lang="zh-CN" b="1">
                <a:solidFill>
                  <a:srgbClr val="1186C3"/>
                </a:solidFill>
                <a:latin typeface="Calibri"/>
                <a:ea typeface="Calibri"/>
                <a:cs typeface="Calibri"/>
                <a:sym typeface="Calibri"/>
              </a:rPr>
              <a:t>General Counsel</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Stock-based compensation</a:t>
            </a:r>
          </a:p>
        </p:txBody>
      </p:sp>
      <p:pic>
        <p:nvPicPr>
          <p:cNvPr id="1048" name="Shape 1048"/>
          <p:cNvPicPr preferRelativeResize="0"/>
          <p:nvPr/>
        </p:nvPicPr>
        <p:blipFill>
          <a:blip r:embed="rId3">
            <a:alphaModFix/>
          </a:blip>
          <a:stretch>
            <a:fillRect/>
          </a:stretch>
        </p:blipFill>
        <p:spPr>
          <a:xfrm>
            <a:off x="422900" y="1319150"/>
            <a:ext cx="6584324" cy="3178349"/>
          </a:xfrm>
          <a:prstGeom prst="rect">
            <a:avLst/>
          </a:prstGeom>
          <a:noFill/>
          <a:ln>
            <a:noFill/>
          </a:ln>
        </p:spPr>
      </p:pic>
      <p:pic>
        <p:nvPicPr>
          <p:cNvPr id="1049" name="Shape 1049"/>
          <p:cNvPicPr preferRelativeResize="0"/>
          <p:nvPr/>
        </p:nvPicPr>
        <p:blipFill>
          <a:blip r:embed="rId4">
            <a:alphaModFix/>
          </a:blip>
          <a:stretch>
            <a:fillRect/>
          </a:stretch>
        </p:blipFill>
        <p:spPr>
          <a:xfrm>
            <a:off x="7959950" y="0"/>
            <a:ext cx="1184050" cy="1023050"/>
          </a:xfrm>
          <a:prstGeom prst="rect">
            <a:avLst/>
          </a:prstGeom>
          <a:noFill/>
          <a:ln>
            <a:noFill/>
          </a:ln>
        </p:spPr>
      </p:pic>
      <p:pic>
        <p:nvPicPr>
          <p:cNvPr id="1050" name="Shape 1050"/>
          <p:cNvPicPr preferRelativeResize="0"/>
          <p:nvPr/>
        </p:nvPicPr>
        <p:blipFill>
          <a:blip r:embed="rId5">
            <a:alphaModFix/>
          </a:blip>
          <a:stretch>
            <a:fillRect/>
          </a:stretch>
        </p:blipFill>
        <p:spPr>
          <a:xfrm>
            <a:off x="7096124" y="1319150"/>
            <a:ext cx="2047875" cy="19335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Shape 10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Stock-based compensation</a:t>
            </a:r>
          </a:p>
        </p:txBody>
      </p:sp>
      <p:pic>
        <p:nvPicPr>
          <p:cNvPr id="1056" name="Shape 1056" descr="stockkkkkkkk.PNG"/>
          <p:cNvPicPr preferRelativeResize="0"/>
          <p:nvPr/>
        </p:nvPicPr>
        <p:blipFill>
          <a:blip r:embed="rId3">
            <a:alphaModFix/>
          </a:blip>
          <a:stretch>
            <a:fillRect/>
          </a:stretch>
        </p:blipFill>
        <p:spPr>
          <a:xfrm>
            <a:off x="203425" y="1850875"/>
            <a:ext cx="8477250" cy="2280849"/>
          </a:xfrm>
          <a:prstGeom prst="rect">
            <a:avLst/>
          </a:prstGeom>
          <a:noFill/>
          <a:ln>
            <a:noFill/>
          </a:ln>
        </p:spPr>
      </p:pic>
      <p:pic>
        <p:nvPicPr>
          <p:cNvPr id="1057" name="Shape 1057"/>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1058" name="Shape 1058"/>
          <p:cNvSpPr/>
          <p:nvPr/>
        </p:nvSpPr>
        <p:spPr>
          <a:xfrm>
            <a:off x="5726300" y="3652475"/>
            <a:ext cx="2343000" cy="3540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Shape 1063"/>
          <p:cNvPicPr preferRelativeResize="0"/>
          <p:nvPr/>
        </p:nvPicPr>
        <p:blipFill>
          <a:blip r:embed="rId3">
            <a:alphaModFix/>
          </a:blip>
          <a:stretch>
            <a:fillRect/>
          </a:stretch>
        </p:blipFill>
        <p:spPr>
          <a:xfrm>
            <a:off x="659200" y="486824"/>
            <a:ext cx="7265374" cy="4127200"/>
          </a:xfrm>
          <a:prstGeom prst="rect">
            <a:avLst/>
          </a:prstGeom>
          <a:noFill/>
          <a:ln>
            <a:noFill/>
          </a:ln>
        </p:spPr>
      </p:pic>
      <p:pic>
        <p:nvPicPr>
          <p:cNvPr id="1064" name="Shape 1064"/>
          <p:cNvPicPr preferRelativeResize="0"/>
          <p:nvPr/>
        </p:nvPicPr>
        <p:blipFill>
          <a:blip r:embed="rId4">
            <a:alphaModFix/>
          </a:blip>
          <a:stretch>
            <a:fillRect/>
          </a:stretch>
        </p:blipFill>
        <p:spPr>
          <a:xfrm>
            <a:off x="7959950" y="0"/>
            <a:ext cx="1184050" cy="1023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ctrTitle"/>
          </p:nvPr>
        </p:nvSpPr>
        <p:spPr>
          <a:xfrm>
            <a:off x="18800" y="207150"/>
            <a:ext cx="6039900" cy="738000"/>
          </a:xfrm>
          <a:prstGeom prst="rect">
            <a:avLst/>
          </a:prstGeom>
        </p:spPr>
        <p:txBody>
          <a:bodyPr lIns="91425" tIns="91425" rIns="91425" bIns="91425" anchor="b" anchorCtr="0">
            <a:noAutofit/>
          </a:bodyPr>
          <a:lstStyle/>
          <a:p>
            <a:pPr lvl="0" algn="l">
              <a:spcBef>
                <a:spcPts val="0"/>
              </a:spcBef>
              <a:buNone/>
            </a:pPr>
            <a:r>
              <a:rPr lang="zh-CN" sz="3600" b="1"/>
              <a:t> Primary Revenue Model</a:t>
            </a:r>
          </a:p>
        </p:txBody>
      </p:sp>
      <p:sp>
        <p:nvSpPr>
          <p:cNvPr id="133" name="Shape 133"/>
          <p:cNvSpPr txBox="1"/>
          <p:nvPr/>
        </p:nvSpPr>
        <p:spPr>
          <a:xfrm>
            <a:off x="823700" y="1281300"/>
            <a:ext cx="5235000" cy="2434500"/>
          </a:xfrm>
          <a:prstGeom prst="rect">
            <a:avLst/>
          </a:prstGeom>
          <a:noFill/>
          <a:ln>
            <a:noFill/>
          </a:ln>
        </p:spPr>
        <p:txBody>
          <a:bodyPr lIns="91425" tIns="91425" rIns="91425" bIns="91425" anchor="t" anchorCtr="0">
            <a:noAutofit/>
          </a:bodyPr>
          <a:lstStyle/>
          <a:p>
            <a:pPr marL="457200" lvl="0" indent="-381000">
              <a:spcBef>
                <a:spcPts val="0"/>
              </a:spcBef>
              <a:buClr>
                <a:srgbClr val="1186C3"/>
              </a:buClr>
              <a:buSzPct val="100000"/>
              <a:buChar char="●"/>
            </a:pPr>
            <a:r>
              <a:rPr lang="zh-CN" sz="2400" b="1">
                <a:solidFill>
                  <a:srgbClr val="1186C3"/>
                </a:solidFill>
                <a:latin typeface="Times New Roman"/>
                <a:ea typeface="Times New Roman"/>
                <a:cs typeface="Times New Roman"/>
                <a:sym typeface="Times New Roman"/>
              </a:rPr>
              <a:t>Advertising </a:t>
            </a:r>
            <a:r>
              <a:rPr lang="zh-CN" sz="2400">
                <a:solidFill>
                  <a:srgbClr val="1186C3"/>
                </a:solidFill>
                <a:latin typeface="Times New Roman"/>
                <a:ea typeface="Times New Roman"/>
                <a:cs typeface="Times New Roman"/>
                <a:sym typeface="Times New Roman"/>
              </a:rPr>
              <a:t>		 (Yahoo.com)</a:t>
            </a:r>
          </a:p>
          <a:p>
            <a:pPr marL="457200" lvl="0" indent="-381000">
              <a:spcBef>
                <a:spcPts val="0"/>
              </a:spcBef>
              <a:buClr>
                <a:srgbClr val="1186C3"/>
              </a:buClr>
              <a:buSzPct val="100000"/>
              <a:buChar char="●"/>
            </a:pPr>
            <a:r>
              <a:rPr lang="zh-CN" sz="2400" b="1">
                <a:solidFill>
                  <a:srgbClr val="1186C3"/>
                </a:solidFill>
                <a:latin typeface="Times New Roman"/>
                <a:ea typeface="Times New Roman"/>
                <a:cs typeface="Times New Roman"/>
                <a:sym typeface="Times New Roman"/>
              </a:rPr>
              <a:t>Subscription </a:t>
            </a:r>
            <a:r>
              <a:rPr lang="zh-CN" sz="2400">
                <a:solidFill>
                  <a:srgbClr val="1186C3"/>
                </a:solidFill>
                <a:latin typeface="Times New Roman"/>
                <a:ea typeface="Times New Roman"/>
                <a:cs typeface="Times New Roman"/>
                <a:sym typeface="Times New Roman"/>
              </a:rPr>
              <a:t>	       (WSJ.com)</a:t>
            </a:r>
          </a:p>
          <a:p>
            <a:pPr marL="457200" lvl="0" indent="-381000">
              <a:spcBef>
                <a:spcPts val="0"/>
              </a:spcBef>
              <a:buClr>
                <a:srgbClr val="1186C3"/>
              </a:buClr>
              <a:buSzPct val="100000"/>
              <a:buChar char="●"/>
            </a:pPr>
            <a:r>
              <a:rPr lang="zh-CN" sz="2400" b="1">
                <a:solidFill>
                  <a:srgbClr val="1186C3"/>
                </a:solidFill>
                <a:latin typeface="Times New Roman"/>
                <a:ea typeface="Times New Roman"/>
                <a:cs typeface="Times New Roman"/>
                <a:sym typeface="Times New Roman"/>
              </a:rPr>
              <a:t>Transaction fee</a:t>
            </a:r>
            <a:r>
              <a:rPr lang="zh-CN" sz="2400">
                <a:solidFill>
                  <a:srgbClr val="1186C3"/>
                </a:solidFill>
                <a:latin typeface="Times New Roman"/>
                <a:ea typeface="Times New Roman"/>
                <a:cs typeface="Times New Roman"/>
                <a:sym typeface="Times New Roman"/>
              </a:rPr>
              <a:t>	 (e-bay.com)</a:t>
            </a:r>
          </a:p>
          <a:p>
            <a:pPr marL="457200" lvl="0" indent="-381000">
              <a:spcBef>
                <a:spcPts val="0"/>
              </a:spcBef>
              <a:buClr>
                <a:srgbClr val="1186C3"/>
              </a:buClr>
              <a:buSzPct val="100000"/>
              <a:buChar char="●"/>
            </a:pPr>
            <a:r>
              <a:rPr lang="zh-CN" sz="2400" b="1">
                <a:solidFill>
                  <a:srgbClr val="1186C3"/>
                </a:solidFill>
                <a:latin typeface="Times New Roman"/>
                <a:ea typeface="Times New Roman"/>
                <a:cs typeface="Times New Roman"/>
                <a:sym typeface="Times New Roman"/>
              </a:rPr>
              <a:t>Sales 	</a:t>
            </a:r>
            <a:r>
              <a:rPr lang="zh-CN" sz="2400">
                <a:solidFill>
                  <a:srgbClr val="1186C3"/>
                </a:solidFill>
                <a:latin typeface="Times New Roman"/>
                <a:ea typeface="Times New Roman"/>
                <a:cs typeface="Times New Roman"/>
                <a:sym typeface="Times New Roman"/>
              </a:rPr>
              <a:t>			 (Amazon.com)</a:t>
            </a:r>
          </a:p>
          <a:p>
            <a:pPr marL="457200" lvl="0" indent="-381000">
              <a:spcBef>
                <a:spcPts val="0"/>
              </a:spcBef>
              <a:buClr>
                <a:srgbClr val="1186C3"/>
              </a:buClr>
              <a:buSzPct val="100000"/>
              <a:buChar char="●"/>
            </a:pPr>
            <a:r>
              <a:rPr lang="zh-CN" sz="2400" b="1">
                <a:solidFill>
                  <a:srgbClr val="1186C3"/>
                </a:solidFill>
                <a:latin typeface="Times New Roman"/>
                <a:ea typeface="Times New Roman"/>
                <a:cs typeface="Times New Roman"/>
                <a:sym typeface="Times New Roman"/>
              </a:rPr>
              <a:t>Affiliate</a:t>
            </a:r>
            <a:r>
              <a:rPr lang="zh-CN" sz="2400">
                <a:solidFill>
                  <a:srgbClr val="1186C3"/>
                </a:solidFill>
                <a:latin typeface="Times New Roman"/>
                <a:ea typeface="Times New Roman"/>
                <a:cs typeface="Times New Roman"/>
                <a:sym typeface="Times New Roman"/>
              </a:rPr>
              <a:t> 			 (Mypoints.com</a:t>
            </a:r>
            <a:r>
              <a:rPr lang="zh-CN" sz="2400">
                <a:solidFill>
                  <a:srgbClr val="1186C3"/>
                </a:solidFill>
              </a:rPr>
              <a:t>)</a:t>
            </a:r>
          </a:p>
          <a:p>
            <a:pPr lvl="0">
              <a:spcBef>
                <a:spcPts val="0"/>
              </a:spcBef>
              <a:buNone/>
            </a:pPr>
            <a:endParaRPr/>
          </a:p>
          <a:p>
            <a:pPr lvl="0">
              <a:spcBef>
                <a:spcPts val="0"/>
              </a:spcBef>
              <a:buNone/>
            </a:pPr>
            <a:endParaRPr/>
          </a:p>
        </p:txBody>
      </p:sp>
      <p:pic>
        <p:nvPicPr>
          <p:cNvPr id="134" name="Shape 134"/>
          <p:cNvPicPr preferRelativeResize="0"/>
          <p:nvPr/>
        </p:nvPicPr>
        <p:blipFill>
          <a:blip r:embed="rId3">
            <a:alphaModFix/>
          </a:blip>
          <a:stretch>
            <a:fillRect/>
          </a:stretch>
        </p:blipFill>
        <p:spPr>
          <a:xfrm>
            <a:off x="5698349" y="3169500"/>
            <a:ext cx="3445649" cy="19740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Shape 10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Management Ownership</a:t>
            </a:r>
          </a:p>
        </p:txBody>
      </p:sp>
      <p:pic>
        <p:nvPicPr>
          <p:cNvPr id="1070" name="Shape 1070"/>
          <p:cNvPicPr preferRelativeResize="0"/>
          <p:nvPr/>
        </p:nvPicPr>
        <p:blipFill>
          <a:blip r:embed="rId3">
            <a:alphaModFix/>
          </a:blip>
          <a:stretch>
            <a:fillRect/>
          </a:stretch>
        </p:blipFill>
        <p:spPr>
          <a:xfrm>
            <a:off x="311700" y="1321400"/>
            <a:ext cx="8356600" cy="2817500"/>
          </a:xfrm>
          <a:prstGeom prst="rect">
            <a:avLst/>
          </a:prstGeom>
          <a:noFill/>
          <a:ln>
            <a:noFill/>
          </a:ln>
        </p:spPr>
      </p:pic>
      <p:pic>
        <p:nvPicPr>
          <p:cNvPr id="1071" name="Shape 1071"/>
          <p:cNvPicPr preferRelativeResize="0"/>
          <p:nvPr/>
        </p:nvPicPr>
        <p:blipFill>
          <a:blip r:embed="rId4">
            <a:alphaModFix/>
          </a:blip>
          <a:stretch>
            <a:fillRect/>
          </a:stretch>
        </p:blipFill>
        <p:spPr>
          <a:xfrm>
            <a:off x="7959950" y="0"/>
            <a:ext cx="1184050" cy="102305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Shape 10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Free cash flow </a:t>
            </a:r>
          </a:p>
        </p:txBody>
      </p:sp>
      <p:pic>
        <p:nvPicPr>
          <p:cNvPr id="1077" name="Shape 1077"/>
          <p:cNvPicPr preferRelativeResize="0"/>
          <p:nvPr/>
        </p:nvPicPr>
        <p:blipFill>
          <a:blip r:embed="rId3">
            <a:alphaModFix/>
          </a:blip>
          <a:stretch>
            <a:fillRect/>
          </a:stretch>
        </p:blipFill>
        <p:spPr>
          <a:xfrm>
            <a:off x="470075" y="1661800"/>
            <a:ext cx="7981950" cy="1533525"/>
          </a:xfrm>
          <a:prstGeom prst="rect">
            <a:avLst/>
          </a:prstGeom>
          <a:noFill/>
          <a:ln>
            <a:noFill/>
          </a:ln>
        </p:spPr>
      </p:pic>
      <p:pic>
        <p:nvPicPr>
          <p:cNvPr id="1078" name="Shape 1078"/>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1079" name="Shape 1079"/>
          <p:cNvSpPr/>
          <p:nvPr/>
        </p:nvSpPr>
        <p:spPr>
          <a:xfrm>
            <a:off x="6444700" y="2832050"/>
            <a:ext cx="1822500" cy="2706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Shape 108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zh-CN" sz="3000" b="1"/>
              <a:t>Share structure and net loss</a:t>
            </a:r>
          </a:p>
        </p:txBody>
      </p:sp>
      <p:pic>
        <p:nvPicPr>
          <p:cNvPr id="1085" name="Shape 1085" descr="share structure and loss.PNG"/>
          <p:cNvPicPr preferRelativeResize="0"/>
          <p:nvPr/>
        </p:nvPicPr>
        <p:blipFill>
          <a:blip r:embed="rId3">
            <a:alphaModFix/>
          </a:blip>
          <a:stretch>
            <a:fillRect/>
          </a:stretch>
        </p:blipFill>
        <p:spPr>
          <a:xfrm>
            <a:off x="220500" y="1561337"/>
            <a:ext cx="8839201" cy="2020829"/>
          </a:xfrm>
          <a:prstGeom prst="rect">
            <a:avLst/>
          </a:prstGeom>
          <a:noFill/>
          <a:ln>
            <a:noFill/>
          </a:ln>
        </p:spPr>
      </p:pic>
      <p:pic>
        <p:nvPicPr>
          <p:cNvPr id="1086" name="Shape 1086"/>
          <p:cNvPicPr preferRelativeResize="0"/>
          <p:nvPr/>
        </p:nvPicPr>
        <p:blipFill>
          <a:blip r:embed="rId4">
            <a:alphaModFix/>
          </a:blip>
          <a:stretch>
            <a:fillRect/>
          </a:stretch>
        </p:blipFill>
        <p:spPr>
          <a:xfrm>
            <a:off x="7959950" y="0"/>
            <a:ext cx="1184050" cy="1023050"/>
          </a:xfrm>
          <a:prstGeom prst="rect">
            <a:avLst/>
          </a:prstGeom>
          <a:noFill/>
          <a:ln>
            <a:noFill/>
          </a:ln>
        </p:spPr>
      </p:pic>
      <p:sp>
        <p:nvSpPr>
          <p:cNvPr id="1087" name="Shape 1087"/>
          <p:cNvSpPr/>
          <p:nvPr/>
        </p:nvSpPr>
        <p:spPr>
          <a:xfrm>
            <a:off x="5666325" y="3231450"/>
            <a:ext cx="966600" cy="350700"/>
          </a:xfrm>
          <a:prstGeom prst="rect">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Shape 1092"/>
          <p:cNvSpPr txBox="1">
            <a:spLocks noGrp="1"/>
          </p:cNvSpPr>
          <p:nvPr>
            <p:ph type="title"/>
          </p:nvPr>
        </p:nvSpPr>
        <p:spPr>
          <a:xfrm>
            <a:off x="311700" y="2131800"/>
            <a:ext cx="8520600" cy="572700"/>
          </a:xfrm>
          <a:prstGeom prst="rect">
            <a:avLst/>
          </a:prstGeom>
        </p:spPr>
        <p:txBody>
          <a:bodyPr lIns="91425" tIns="91425" rIns="91425" bIns="91425" anchor="t" anchorCtr="0">
            <a:noAutofit/>
          </a:bodyPr>
          <a:lstStyle/>
          <a:p>
            <a:pPr lvl="0" algn="ctr">
              <a:spcBef>
                <a:spcPts val="0"/>
              </a:spcBef>
              <a:buNone/>
            </a:pPr>
            <a:r>
              <a:rPr lang="zh-CN"/>
              <a:t>Financial Statements</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Shape 1097"/>
          <p:cNvSpPr txBox="1">
            <a:spLocks noGrp="1"/>
          </p:cNvSpPr>
          <p:nvPr>
            <p:ph type="title"/>
          </p:nvPr>
        </p:nvSpPr>
        <p:spPr>
          <a:xfrm>
            <a:off x="124075" y="102850"/>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Balance Sheet 10Q</a:t>
            </a:r>
          </a:p>
        </p:txBody>
      </p:sp>
      <p:pic>
        <p:nvPicPr>
          <p:cNvPr id="1098" name="Shape 1098" descr="bs.PNG"/>
          <p:cNvPicPr preferRelativeResize="0"/>
          <p:nvPr/>
        </p:nvPicPr>
        <p:blipFill>
          <a:blip r:embed="rId3">
            <a:alphaModFix/>
          </a:blip>
          <a:stretch>
            <a:fillRect/>
          </a:stretch>
        </p:blipFill>
        <p:spPr>
          <a:xfrm>
            <a:off x="340825" y="675550"/>
            <a:ext cx="8109201" cy="41631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Shape 1103"/>
          <p:cNvSpPr txBox="1">
            <a:spLocks noGrp="1"/>
          </p:cNvSpPr>
          <p:nvPr>
            <p:ph type="title"/>
          </p:nvPr>
        </p:nvSpPr>
        <p:spPr>
          <a:xfrm>
            <a:off x="243625" y="66825"/>
            <a:ext cx="8520600" cy="572700"/>
          </a:xfrm>
          <a:prstGeom prst="rect">
            <a:avLst/>
          </a:prstGeom>
        </p:spPr>
        <p:txBody>
          <a:bodyPr lIns="91425" tIns="91425" rIns="91425" bIns="91425" anchor="t" anchorCtr="0">
            <a:noAutofit/>
          </a:bodyPr>
          <a:lstStyle/>
          <a:p>
            <a:pPr lvl="0">
              <a:spcBef>
                <a:spcPts val="0"/>
              </a:spcBef>
              <a:buNone/>
            </a:pPr>
            <a:r>
              <a:rPr lang="zh-CN" sz="3000" b="1"/>
              <a:t>Balance Sheet 10K</a:t>
            </a:r>
          </a:p>
        </p:txBody>
      </p:sp>
      <p:pic>
        <p:nvPicPr>
          <p:cNvPr id="1104" name="Shape 1104" descr="WEQRWREERWRWREWRWE.PNG"/>
          <p:cNvPicPr preferRelativeResize="0"/>
          <p:nvPr/>
        </p:nvPicPr>
        <p:blipFill>
          <a:blip r:embed="rId3">
            <a:alphaModFix/>
          </a:blip>
          <a:stretch>
            <a:fillRect/>
          </a:stretch>
        </p:blipFill>
        <p:spPr>
          <a:xfrm>
            <a:off x="749950" y="639525"/>
            <a:ext cx="6564399" cy="41991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Shape 1109"/>
          <p:cNvSpPr txBox="1">
            <a:spLocks noGrp="1"/>
          </p:cNvSpPr>
          <p:nvPr>
            <p:ph type="title"/>
          </p:nvPr>
        </p:nvSpPr>
        <p:spPr>
          <a:xfrm>
            <a:off x="311700" y="119775"/>
            <a:ext cx="8520600" cy="572700"/>
          </a:xfrm>
          <a:prstGeom prst="rect">
            <a:avLst/>
          </a:prstGeom>
        </p:spPr>
        <p:txBody>
          <a:bodyPr lIns="91425" tIns="91425" rIns="91425" bIns="91425" anchor="t" anchorCtr="0">
            <a:noAutofit/>
          </a:bodyPr>
          <a:lstStyle/>
          <a:p>
            <a:pPr lvl="0">
              <a:spcBef>
                <a:spcPts val="0"/>
              </a:spcBef>
              <a:buNone/>
            </a:pPr>
            <a:r>
              <a:rPr lang="zh-CN" sz="3000" b="1"/>
              <a:t>Income Statement 10K</a:t>
            </a:r>
          </a:p>
        </p:txBody>
      </p:sp>
      <p:pic>
        <p:nvPicPr>
          <p:cNvPr id="1110" name="Shape 1110" descr="GKLGSDAGKSJLDGDFG.PNG"/>
          <p:cNvPicPr preferRelativeResize="0"/>
          <p:nvPr/>
        </p:nvPicPr>
        <p:blipFill>
          <a:blip r:embed="rId3">
            <a:alphaModFix/>
          </a:blip>
          <a:stretch>
            <a:fillRect/>
          </a:stretch>
        </p:blipFill>
        <p:spPr>
          <a:xfrm>
            <a:off x="491650" y="844875"/>
            <a:ext cx="7087450" cy="37994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txBox="1">
            <a:spLocks noGrp="1"/>
          </p:cNvSpPr>
          <p:nvPr>
            <p:ph type="title"/>
          </p:nvPr>
        </p:nvSpPr>
        <p:spPr>
          <a:xfrm>
            <a:off x="198650" y="10587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Income Statement 10Q</a:t>
            </a:r>
          </a:p>
        </p:txBody>
      </p:sp>
      <p:pic>
        <p:nvPicPr>
          <p:cNvPr id="1116" name="Shape 1116" descr="income statement.PNG"/>
          <p:cNvPicPr preferRelativeResize="0"/>
          <p:nvPr/>
        </p:nvPicPr>
        <p:blipFill>
          <a:blip r:embed="rId3">
            <a:alphaModFix/>
          </a:blip>
          <a:stretch>
            <a:fillRect/>
          </a:stretch>
        </p:blipFill>
        <p:spPr>
          <a:xfrm>
            <a:off x="198650" y="678575"/>
            <a:ext cx="8684936" cy="416012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Shape 1121"/>
          <p:cNvSpPr txBox="1">
            <a:spLocks noGrp="1"/>
          </p:cNvSpPr>
          <p:nvPr>
            <p:ph type="title"/>
          </p:nvPr>
        </p:nvSpPr>
        <p:spPr>
          <a:xfrm>
            <a:off x="145275" y="51700"/>
            <a:ext cx="8520600" cy="572700"/>
          </a:xfrm>
          <a:prstGeom prst="rect">
            <a:avLst/>
          </a:prstGeom>
        </p:spPr>
        <p:txBody>
          <a:bodyPr lIns="91425" tIns="91425" rIns="91425" bIns="91425" anchor="t" anchorCtr="0">
            <a:noAutofit/>
          </a:bodyPr>
          <a:lstStyle/>
          <a:p>
            <a:pPr lvl="0">
              <a:spcBef>
                <a:spcPts val="0"/>
              </a:spcBef>
              <a:buNone/>
            </a:pPr>
            <a:r>
              <a:rPr lang="zh-CN" sz="3000" b="1"/>
              <a:t>Cash Flow Statement 10K(I)</a:t>
            </a:r>
          </a:p>
        </p:txBody>
      </p:sp>
      <p:pic>
        <p:nvPicPr>
          <p:cNvPr id="1122" name="Shape 1122" descr=".....00.PNG"/>
          <p:cNvPicPr preferRelativeResize="0"/>
          <p:nvPr/>
        </p:nvPicPr>
        <p:blipFill>
          <a:blip r:embed="rId3">
            <a:alphaModFix/>
          </a:blip>
          <a:stretch>
            <a:fillRect/>
          </a:stretch>
        </p:blipFill>
        <p:spPr>
          <a:xfrm>
            <a:off x="152400" y="776800"/>
            <a:ext cx="8839200" cy="3958249"/>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Shape 1127"/>
          <p:cNvSpPr txBox="1">
            <a:spLocks noGrp="1"/>
          </p:cNvSpPr>
          <p:nvPr>
            <p:ph type="title"/>
          </p:nvPr>
        </p:nvSpPr>
        <p:spPr>
          <a:xfrm>
            <a:off x="228500" y="97100"/>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Cash Flow Statement 10K(II)</a:t>
            </a:r>
          </a:p>
        </p:txBody>
      </p:sp>
      <p:pic>
        <p:nvPicPr>
          <p:cNvPr id="1128" name="Shape 1128" descr="..33.PNG"/>
          <p:cNvPicPr preferRelativeResize="0"/>
          <p:nvPr/>
        </p:nvPicPr>
        <p:blipFill>
          <a:blip r:embed="rId3">
            <a:alphaModFix/>
          </a:blip>
          <a:stretch>
            <a:fillRect/>
          </a:stretch>
        </p:blipFill>
        <p:spPr>
          <a:xfrm>
            <a:off x="152400" y="1064225"/>
            <a:ext cx="8839201" cy="31186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ctrTitle"/>
          </p:nvPr>
        </p:nvSpPr>
        <p:spPr>
          <a:xfrm>
            <a:off x="265925" y="726275"/>
            <a:ext cx="5490900" cy="408600"/>
          </a:xfrm>
          <a:prstGeom prst="rect">
            <a:avLst/>
          </a:prstGeom>
        </p:spPr>
        <p:txBody>
          <a:bodyPr lIns="91425" tIns="91425" rIns="91425" bIns="91425" anchor="b" anchorCtr="0">
            <a:noAutofit/>
          </a:bodyPr>
          <a:lstStyle/>
          <a:p>
            <a:pPr lvl="0" algn="l">
              <a:spcBef>
                <a:spcPts val="0"/>
              </a:spcBef>
              <a:buNone/>
            </a:pPr>
            <a:r>
              <a:rPr lang="zh-CN" sz="3600" b="1"/>
              <a:t>Cost Structure</a:t>
            </a:r>
            <a:r>
              <a:rPr lang="zh-CN"/>
              <a:t> </a:t>
            </a:r>
          </a:p>
        </p:txBody>
      </p:sp>
      <p:cxnSp>
        <p:nvCxnSpPr>
          <p:cNvPr id="140" name="Shape 140"/>
          <p:cNvCxnSpPr/>
          <p:nvPr/>
        </p:nvCxnSpPr>
        <p:spPr>
          <a:xfrm rot="10800000">
            <a:off x="1158575" y="1987500"/>
            <a:ext cx="39900" cy="0"/>
          </a:xfrm>
          <a:prstGeom prst="straightConnector1">
            <a:avLst/>
          </a:prstGeom>
          <a:noFill/>
          <a:ln w="9525" cap="flat" cmpd="sng">
            <a:solidFill>
              <a:schemeClr val="dk2"/>
            </a:solidFill>
            <a:prstDash val="solid"/>
            <a:round/>
            <a:headEnd type="none" w="lg" len="lg"/>
            <a:tailEnd type="none" w="lg" len="lg"/>
          </a:ln>
        </p:spPr>
      </p:cxnSp>
      <p:sp>
        <p:nvSpPr>
          <p:cNvPr id="141" name="Shape 141"/>
          <p:cNvSpPr txBox="1"/>
          <p:nvPr/>
        </p:nvSpPr>
        <p:spPr>
          <a:xfrm>
            <a:off x="901650" y="1338300"/>
            <a:ext cx="6621600" cy="984900"/>
          </a:xfrm>
          <a:prstGeom prst="rect">
            <a:avLst/>
          </a:prstGeom>
          <a:noFill/>
          <a:ln>
            <a:noFill/>
          </a:ln>
        </p:spPr>
        <p:txBody>
          <a:bodyPr lIns="91425" tIns="91425" rIns="91425" bIns="91425" anchor="t" anchorCtr="0">
            <a:noAutofit/>
          </a:bodyPr>
          <a:lstStyle/>
          <a:p>
            <a:pPr lvl="0">
              <a:spcBef>
                <a:spcPts val="0"/>
              </a:spcBef>
              <a:buNone/>
            </a:pPr>
            <a:r>
              <a:rPr lang="zh-CN" sz="2400" b="1">
                <a:solidFill>
                  <a:srgbClr val="1186C3"/>
                </a:solidFill>
              </a:rPr>
              <a:t>Fixed Cost: </a:t>
            </a:r>
          </a:p>
          <a:p>
            <a:pPr marL="457200" lvl="0" indent="457200">
              <a:spcBef>
                <a:spcPts val="0"/>
              </a:spcBef>
              <a:buNone/>
            </a:pPr>
            <a:r>
              <a:rPr lang="zh-CN" sz="1800">
                <a:solidFill>
                  <a:schemeClr val="dk1"/>
                </a:solidFill>
                <a:latin typeface="Calibri"/>
                <a:ea typeface="Calibri"/>
                <a:cs typeface="Calibri"/>
                <a:sym typeface="Calibri"/>
              </a:rPr>
              <a:t>Headquarters for operation</a:t>
            </a:r>
          </a:p>
          <a:p>
            <a:pPr marL="914400" lvl="0" indent="0" rtl="0">
              <a:spcBef>
                <a:spcPts val="0"/>
              </a:spcBef>
              <a:buNone/>
            </a:pPr>
            <a:r>
              <a:rPr lang="zh-CN" sz="1800">
                <a:solidFill>
                  <a:schemeClr val="dk1"/>
                </a:solidFill>
                <a:latin typeface="Calibri"/>
                <a:ea typeface="Calibri"/>
                <a:cs typeface="Calibri"/>
                <a:sym typeface="Calibri"/>
              </a:rPr>
              <a:t>Severs</a:t>
            </a:r>
          </a:p>
          <a:p>
            <a:pPr marL="914400" lvl="0" indent="0">
              <a:spcBef>
                <a:spcPts val="0"/>
              </a:spcBef>
              <a:buNone/>
            </a:pPr>
            <a:r>
              <a:rPr lang="zh-CN" sz="1800">
                <a:solidFill>
                  <a:schemeClr val="dk1"/>
                </a:solidFill>
                <a:latin typeface="Calibri"/>
                <a:ea typeface="Calibri"/>
                <a:cs typeface="Calibri"/>
                <a:sym typeface="Calibri"/>
              </a:rPr>
              <a:t>Other hardwares</a:t>
            </a:r>
          </a:p>
          <a:p>
            <a:pPr lvl="0">
              <a:spcBef>
                <a:spcPts val="0"/>
              </a:spcBef>
              <a:buNone/>
            </a:pPr>
            <a:r>
              <a:rPr lang="zh-CN" sz="2400" b="1">
                <a:solidFill>
                  <a:srgbClr val="1186C3"/>
                </a:solidFill>
              </a:rPr>
              <a:t>Variable Cost : </a:t>
            </a:r>
          </a:p>
          <a:p>
            <a:pPr marL="914400" lvl="0" indent="0" rtl="0">
              <a:spcBef>
                <a:spcPts val="0"/>
              </a:spcBef>
              <a:buNone/>
            </a:pPr>
            <a:r>
              <a:rPr lang="zh-CN" sz="1800">
                <a:solidFill>
                  <a:schemeClr val="dk1"/>
                </a:solidFill>
                <a:latin typeface="Calibri"/>
                <a:ea typeface="Calibri"/>
                <a:cs typeface="Calibri"/>
                <a:sym typeface="Calibri"/>
              </a:rPr>
              <a:t>Salaries for employees </a:t>
            </a:r>
          </a:p>
          <a:p>
            <a:pPr marL="914400" lvl="0" indent="0" rtl="0">
              <a:spcBef>
                <a:spcPts val="0"/>
              </a:spcBef>
              <a:buNone/>
            </a:pPr>
            <a:r>
              <a:rPr lang="zh-CN" sz="1800">
                <a:solidFill>
                  <a:schemeClr val="dk1"/>
                </a:solidFill>
                <a:latin typeface="Calibri"/>
                <a:ea typeface="Calibri"/>
                <a:cs typeface="Calibri"/>
                <a:sym typeface="Calibri"/>
              </a:rPr>
              <a:t> Branding cost</a:t>
            </a:r>
          </a:p>
          <a:p>
            <a:pPr lvl="0">
              <a:spcBef>
                <a:spcPts val="0"/>
              </a:spcBef>
              <a:buNone/>
            </a:pPr>
            <a:r>
              <a:rPr lang="zh-CN" sz="1800">
                <a:solidFill>
                  <a:schemeClr val="dk1"/>
                </a:solidFill>
                <a:latin typeface="Calibri"/>
                <a:ea typeface="Calibri"/>
                <a:cs typeface="Calibri"/>
                <a:sym typeface="Calibri"/>
              </a:rPr>
              <a:t>		Marketing cost</a:t>
            </a:r>
          </a:p>
          <a:p>
            <a:pPr lvl="0">
              <a:spcBef>
                <a:spcPts val="0"/>
              </a:spcBef>
              <a:buNone/>
            </a:pPr>
            <a:endParaRPr sz="1800">
              <a:solidFill>
                <a:schemeClr val="dk1"/>
              </a:solidFill>
              <a:latin typeface="Calibri"/>
              <a:ea typeface="Calibri"/>
              <a:cs typeface="Calibri"/>
              <a:sym typeface="Calibri"/>
            </a:endParaRPr>
          </a:p>
          <a:p>
            <a:pPr lvl="0">
              <a:spcBef>
                <a:spcPts val="0"/>
              </a:spcBef>
              <a:buNone/>
            </a:pPr>
            <a:endParaRPr sz="1800">
              <a:solidFill>
                <a:schemeClr val="dk1"/>
              </a:solidFill>
              <a:latin typeface="Calibri"/>
              <a:ea typeface="Calibri"/>
              <a:cs typeface="Calibri"/>
              <a:sym typeface="Calibri"/>
            </a:endParaRPr>
          </a:p>
          <a:p>
            <a:pPr lvl="0">
              <a:spcBef>
                <a:spcPts val="0"/>
              </a:spcBef>
              <a:buNone/>
            </a:pPr>
            <a:endParaRPr sz="1800">
              <a:solidFill>
                <a:schemeClr val="dk1"/>
              </a:solidFill>
              <a:latin typeface="Calibri"/>
              <a:ea typeface="Calibri"/>
              <a:cs typeface="Calibri"/>
              <a:sym typeface="Calibri"/>
            </a:endParaRPr>
          </a:p>
        </p:txBody>
      </p:sp>
      <p:pic>
        <p:nvPicPr>
          <p:cNvPr id="142" name="Shape 142"/>
          <p:cNvPicPr preferRelativeResize="0"/>
          <p:nvPr/>
        </p:nvPicPr>
        <p:blipFill>
          <a:blip r:embed="rId3">
            <a:alphaModFix/>
          </a:blip>
          <a:stretch>
            <a:fillRect/>
          </a:stretch>
        </p:blipFill>
        <p:spPr>
          <a:xfrm>
            <a:off x="5698350" y="3369100"/>
            <a:ext cx="3445649" cy="17744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Cash Flow Statement 10Q(I)</a:t>
            </a:r>
          </a:p>
        </p:txBody>
      </p:sp>
      <p:pic>
        <p:nvPicPr>
          <p:cNvPr id="1134" name="Shape 1134" descr="cash flow.PNG"/>
          <p:cNvPicPr preferRelativeResize="0"/>
          <p:nvPr/>
        </p:nvPicPr>
        <p:blipFill>
          <a:blip r:embed="rId3">
            <a:alphaModFix/>
          </a:blip>
          <a:stretch>
            <a:fillRect/>
          </a:stretch>
        </p:blipFill>
        <p:spPr>
          <a:xfrm>
            <a:off x="311700" y="962875"/>
            <a:ext cx="7676750" cy="3820974"/>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198650" y="162400"/>
            <a:ext cx="8520600" cy="572700"/>
          </a:xfrm>
          <a:prstGeom prst="rect">
            <a:avLst/>
          </a:prstGeom>
        </p:spPr>
        <p:txBody>
          <a:bodyPr lIns="91425" tIns="91425" rIns="91425" bIns="91425" anchor="t" anchorCtr="0">
            <a:noAutofit/>
          </a:bodyPr>
          <a:lstStyle/>
          <a:p>
            <a:pPr lvl="0">
              <a:spcBef>
                <a:spcPts val="0"/>
              </a:spcBef>
              <a:buClr>
                <a:schemeClr val="dk1"/>
              </a:buClr>
              <a:buSzPct val="36666"/>
              <a:buFont typeface="Arial"/>
              <a:buNone/>
            </a:pPr>
            <a:r>
              <a:rPr lang="zh-CN" sz="3000" b="1"/>
              <a:t>Cash Flow Statement 10Q(II)</a:t>
            </a:r>
          </a:p>
        </p:txBody>
      </p:sp>
      <p:pic>
        <p:nvPicPr>
          <p:cNvPr id="1140" name="Shape 1140" descr="cash flow 2.PNG"/>
          <p:cNvPicPr preferRelativeResize="0"/>
          <p:nvPr/>
        </p:nvPicPr>
        <p:blipFill>
          <a:blip r:embed="rId3">
            <a:alphaModFix/>
          </a:blip>
          <a:stretch>
            <a:fillRect/>
          </a:stretch>
        </p:blipFill>
        <p:spPr>
          <a:xfrm>
            <a:off x="152400" y="1009975"/>
            <a:ext cx="8839201" cy="339875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Shape 1145"/>
          <p:cNvSpPr txBox="1">
            <a:spLocks noGrp="1"/>
          </p:cNvSpPr>
          <p:nvPr>
            <p:ph type="title"/>
          </p:nvPr>
        </p:nvSpPr>
        <p:spPr>
          <a:xfrm>
            <a:off x="311700" y="445025"/>
            <a:ext cx="8520600" cy="1188900"/>
          </a:xfrm>
          <a:prstGeom prst="rect">
            <a:avLst/>
          </a:prstGeom>
        </p:spPr>
        <p:txBody>
          <a:bodyPr lIns="91425" tIns="91425" rIns="91425" bIns="91425" anchor="t" anchorCtr="0">
            <a:noAutofit/>
          </a:bodyPr>
          <a:lstStyle/>
          <a:p>
            <a:pPr lvl="0" algn="ctr" rtl="0">
              <a:spcBef>
                <a:spcPts val="0"/>
              </a:spcBef>
              <a:buNone/>
            </a:pPr>
            <a:endParaRPr b="1"/>
          </a:p>
          <a:p>
            <a:pPr lvl="0" algn="ctr" rtl="0">
              <a:spcBef>
                <a:spcPts val="0"/>
              </a:spcBef>
              <a:buNone/>
            </a:pPr>
            <a:endParaRPr b="1"/>
          </a:p>
          <a:p>
            <a:pPr lvl="0" algn="ctr" rtl="0">
              <a:spcBef>
                <a:spcPts val="0"/>
              </a:spcBef>
              <a:buNone/>
            </a:pPr>
            <a:r>
              <a:rPr lang="zh-CN" b="1"/>
              <a:t>RECOMMENDATION:</a:t>
            </a:r>
          </a:p>
          <a:p>
            <a:pPr lvl="0" algn="ctr" rtl="0">
              <a:spcBef>
                <a:spcPts val="0"/>
              </a:spcBef>
              <a:buNone/>
            </a:pPr>
            <a:endParaRPr/>
          </a:p>
          <a:p>
            <a:pPr lvl="0" algn="ctr" rtl="0">
              <a:spcBef>
                <a:spcPts val="0"/>
              </a:spcBef>
              <a:buNone/>
            </a:pPr>
            <a:endParaRPr/>
          </a:p>
          <a:p>
            <a:pPr marL="3657600" lvl="0" indent="0" algn="l">
              <a:spcBef>
                <a:spcPts val="0"/>
              </a:spcBef>
              <a:buNone/>
            </a:pPr>
            <a:r>
              <a:rPr lang="zh-CN" b="1"/>
              <a:t>SELL</a:t>
            </a:r>
          </a:p>
        </p:txBody>
      </p:sp>
      <p:pic>
        <p:nvPicPr>
          <p:cNvPr id="1146" name="Shape 1146"/>
          <p:cNvPicPr preferRelativeResize="0"/>
          <p:nvPr/>
        </p:nvPicPr>
        <p:blipFill>
          <a:blip r:embed="rId3">
            <a:alphaModFix/>
          </a:blip>
          <a:stretch>
            <a:fillRect/>
          </a:stretch>
        </p:blipFill>
        <p:spPr>
          <a:xfrm>
            <a:off x="7959950" y="0"/>
            <a:ext cx="1184050" cy="10230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Shape 115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152" name="Shape 1152"/>
          <p:cNvPicPr preferRelativeResize="0"/>
          <p:nvPr/>
        </p:nvPicPr>
        <p:blipFill>
          <a:blip r:embed="rId3">
            <a:alphaModFix/>
          </a:blip>
          <a:stretch>
            <a:fillRect/>
          </a:stretch>
        </p:blipFill>
        <p:spPr>
          <a:xfrm>
            <a:off x="0" y="0"/>
            <a:ext cx="9144000" cy="5143499"/>
          </a:xfrm>
          <a:prstGeom prst="rect">
            <a:avLst/>
          </a:prstGeom>
          <a:noFill/>
          <a:ln>
            <a:noFill/>
          </a:ln>
        </p:spPr>
      </p:pic>
      <p:sp>
        <p:nvSpPr>
          <p:cNvPr id="1153" name="Shape 115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lgn="ctr" rtl="0">
              <a:spcBef>
                <a:spcPts val="0"/>
              </a:spcBef>
              <a:buNone/>
            </a:pPr>
            <a:r>
              <a:rPr lang="zh-CN"/>
              <a:t>SNAP INC.</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Shape 1158"/>
          <p:cNvPicPr preferRelativeResize="0"/>
          <p:nvPr/>
        </p:nvPicPr>
        <p:blipFill>
          <a:blip r:embed="rId3">
            <a:alphaModFix/>
          </a:blip>
          <a:stretch>
            <a:fillRect/>
          </a:stretch>
        </p:blipFill>
        <p:spPr>
          <a:xfrm>
            <a:off x="887825" y="0"/>
            <a:ext cx="7368326" cy="5143499"/>
          </a:xfrm>
          <a:prstGeom prst="rect">
            <a:avLst/>
          </a:prstGeom>
          <a:noFill/>
          <a:ln>
            <a:noFill/>
          </a:ln>
        </p:spPr>
      </p:pic>
      <p:pic>
        <p:nvPicPr>
          <p:cNvPr id="1159" name="Shape 1159"/>
          <p:cNvPicPr preferRelativeResize="0"/>
          <p:nvPr/>
        </p:nvPicPr>
        <p:blipFill>
          <a:blip r:embed="rId4">
            <a:alphaModFix/>
          </a:blip>
          <a:stretch>
            <a:fillRect/>
          </a:stretch>
        </p:blipFill>
        <p:spPr>
          <a:xfrm>
            <a:off x="5856675" y="61525"/>
            <a:ext cx="792550" cy="357924"/>
          </a:xfrm>
          <a:prstGeom prst="rect">
            <a:avLst/>
          </a:prstGeom>
          <a:noFill/>
          <a:ln>
            <a:noFill/>
          </a:ln>
        </p:spPr>
      </p:pic>
      <p:pic>
        <p:nvPicPr>
          <p:cNvPr id="1160" name="Shape 1160"/>
          <p:cNvPicPr preferRelativeResize="0"/>
          <p:nvPr/>
        </p:nvPicPr>
        <p:blipFill>
          <a:blip r:embed="rId5">
            <a:alphaModFix/>
          </a:blip>
          <a:stretch>
            <a:fillRect/>
          </a:stretch>
        </p:blipFill>
        <p:spPr>
          <a:xfrm>
            <a:off x="8148125" y="0"/>
            <a:ext cx="995874" cy="63147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Shape 1165"/>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SNAP INC. 6 MONTH (NYSE)</a:t>
            </a:r>
          </a:p>
        </p:txBody>
      </p:sp>
      <p:pic>
        <p:nvPicPr>
          <p:cNvPr id="1166" name="Shape 1166"/>
          <p:cNvPicPr preferRelativeResize="0"/>
          <p:nvPr/>
        </p:nvPicPr>
        <p:blipFill>
          <a:blip r:embed="rId3">
            <a:alphaModFix/>
          </a:blip>
          <a:stretch>
            <a:fillRect/>
          </a:stretch>
        </p:blipFill>
        <p:spPr>
          <a:xfrm>
            <a:off x="576824" y="613387"/>
            <a:ext cx="7990349" cy="4494574"/>
          </a:xfrm>
          <a:prstGeom prst="rect">
            <a:avLst/>
          </a:prstGeom>
          <a:noFill/>
          <a:ln>
            <a:noFill/>
          </a:ln>
        </p:spPr>
      </p:pic>
      <p:pic>
        <p:nvPicPr>
          <p:cNvPr id="1167" name="Shape 1167"/>
          <p:cNvPicPr preferRelativeResize="0"/>
          <p:nvPr/>
        </p:nvPicPr>
        <p:blipFill>
          <a:blip r:embed="rId4">
            <a:alphaModFix/>
          </a:blip>
          <a:stretch>
            <a:fillRect/>
          </a:stretch>
        </p:blipFill>
        <p:spPr>
          <a:xfrm>
            <a:off x="8148125" y="0"/>
            <a:ext cx="995874" cy="63147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SNAP INC vs DOW JONES vs S&amp;P 500 vs S&amp;P/TSX</a:t>
            </a:r>
          </a:p>
        </p:txBody>
      </p:sp>
      <p:pic>
        <p:nvPicPr>
          <p:cNvPr id="1173" name="Shape 1173"/>
          <p:cNvPicPr preferRelativeResize="0"/>
          <p:nvPr/>
        </p:nvPicPr>
        <p:blipFill>
          <a:blip r:embed="rId3">
            <a:alphaModFix/>
          </a:blip>
          <a:stretch>
            <a:fillRect/>
          </a:stretch>
        </p:blipFill>
        <p:spPr>
          <a:xfrm>
            <a:off x="576824" y="613387"/>
            <a:ext cx="7990349" cy="4494574"/>
          </a:xfrm>
          <a:prstGeom prst="rect">
            <a:avLst/>
          </a:prstGeom>
          <a:noFill/>
          <a:ln>
            <a:noFill/>
          </a:ln>
        </p:spPr>
      </p:pic>
      <p:pic>
        <p:nvPicPr>
          <p:cNvPr id="1174" name="Shape 1174"/>
          <p:cNvPicPr preferRelativeResize="0"/>
          <p:nvPr/>
        </p:nvPicPr>
        <p:blipFill>
          <a:blip r:embed="rId4">
            <a:alphaModFix/>
          </a:blip>
          <a:stretch>
            <a:fillRect/>
          </a:stretch>
        </p:blipFill>
        <p:spPr>
          <a:xfrm>
            <a:off x="779425" y="613399"/>
            <a:ext cx="7585150" cy="4494550"/>
          </a:xfrm>
          <a:prstGeom prst="rect">
            <a:avLst/>
          </a:prstGeom>
          <a:noFill/>
          <a:ln>
            <a:noFill/>
          </a:ln>
        </p:spPr>
      </p:pic>
      <p:pic>
        <p:nvPicPr>
          <p:cNvPr id="1175" name="Shape 1175"/>
          <p:cNvPicPr preferRelativeResize="0"/>
          <p:nvPr/>
        </p:nvPicPr>
        <p:blipFill>
          <a:blip r:embed="rId5">
            <a:alphaModFix/>
          </a:blip>
          <a:stretch>
            <a:fillRect/>
          </a:stretch>
        </p:blipFill>
        <p:spPr>
          <a:xfrm>
            <a:off x="8148125" y="0"/>
            <a:ext cx="995874" cy="63147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1180" name="Shape 1180"/>
          <p:cNvPicPr preferRelativeResize="0"/>
          <p:nvPr/>
        </p:nvPicPr>
        <p:blipFill>
          <a:blip r:embed="rId3">
            <a:alphaModFix/>
          </a:blip>
          <a:stretch>
            <a:fillRect/>
          </a:stretch>
        </p:blipFill>
        <p:spPr>
          <a:xfrm>
            <a:off x="167999" y="1112586"/>
            <a:ext cx="2958725" cy="3880825"/>
          </a:xfrm>
          <a:prstGeom prst="rect">
            <a:avLst/>
          </a:prstGeom>
          <a:noFill/>
          <a:ln>
            <a:noFill/>
          </a:ln>
        </p:spPr>
      </p:pic>
      <p:pic>
        <p:nvPicPr>
          <p:cNvPr id="1181" name="Shape 1181"/>
          <p:cNvPicPr preferRelativeResize="0"/>
          <p:nvPr/>
        </p:nvPicPr>
        <p:blipFill>
          <a:blip r:embed="rId4">
            <a:alphaModFix/>
          </a:blip>
          <a:stretch>
            <a:fillRect/>
          </a:stretch>
        </p:blipFill>
        <p:spPr>
          <a:xfrm>
            <a:off x="3058550" y="1112573"/>
            <a:ext cx="2958725" cy="3880864"/>
          </a:xfrm>
          <a:prstGeom prst="rect">
            <a:avLst/>
          </a:prstGeom>
          <a:noFill/>
          <a:ln>
            <a:noFill/>
          </a:ln>
        </p:spPr>
      </p:pic>
      <p:pic>
        <p:nvPicPr>
          <p:cNvPr id="1182" name="Shape 1182"/>
          <p:cNvPicPr preferRelativeResize="0"/>
          <p:nvPr/>
        </p:nvPicPr>
        <p:blipFill>
          <a:blip r:embed="rId5">
            <a:alphaModFix/>
          </a:blip>
          <a:stretch>
            <a:fillRect/>
          </a:stretch>
        </p:blipFill>
        <p:spPr>
          <a:xfrm>
            <a:off x="6017275" y="1112600"/>
            <a:ext cx="2958725" cy="3880811"/>
          </a:xfrm>
          <a:prstGeom prst="rect">
            <a:avLst/>
          </a:prstGeom>
          <a:noFill/>
          <a:ln>
            <a:noFill/>
          </a:ln>
        </p:spPr>
      </p:pic>
      <p:pic>
        <p:nvPicPr>
          <p:cNvPr id="1183" name="Shape 1183"/>
          <p:cNvPicPr preferRelativeResize="0"/>
          <p:nvPr/>
        </p:nvPicPr>
        <p:blipFill>
          <a:blip r:embed="rId6">
            <a:alphaModFix/>
          </a:blip>
          <a:stretch>
            <a:fillRect/>
          </a:stretch>
        </p:blipFill>
        <p:spPr>
          <a:xfrm>
            <a:off x="618750" y="1296475"/>
            <a:ext cx="2616924" cy="373849"/>
          </a:xfrm>
          <a:prstGeom prst="rect">
            <a:avLst/>
          </a:prstGeom>
          <a:noFill/>
          <a:ln>
            <a:noFill/>
          </a:ln>
        </p:spPr>
      </p:pic>
      <p:sp>
        <p:nvSpPr>
          <p:cNvPr id="1184" name="Shape 1184"/>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COMPANY OVERVIEW</a:t>
            </a:r>
          </a:p>
        </p:txBody>
      </p:sp>
      <p:sp>
        <p:nvSpPr>
          <p:cNvPr id="1185" name="Shape 1185"/>
          <p:cNvSpPr txBox="1">
            <a:spLocks noGrp="1"/>
          </p:cNvSpPr>
          <p:nvPr>
            <p:ph type="body" idx="1"/>
          </p:nvPr>
        </p:nvSpPr>
        <p:spPr>
          <a:xfrm>
            <a:off x="270925" y="939375"/>
            <a:ext cx="5076300" cy="2136600"/>
          </a:xfrm>
          <a:prstGeom prst="rect">
            <a:avLst/>
          </a:prstGeom>
        </p:spPr>
        <p:txBody>
          <a:bodyPr lIns="91425" tIns="91425" rIns="91425" bIns="91425" anchor="t" anchorCtr="0">
            <a:noAutofit/>
          </a:bodyPr>
          <a:lstStyle/>
          <a:p>
            <a:pPr marL="457200" lvl="0" indent="-304800" rtl="0">
              <a:spcBef>
                <a:spcPts val="0"/>
              </a:spcBef>
              <a:buSzPct val="100000"/>
            </a:pPr>
            <a:r>
              <a:rPr lang="zh-CN" sz="1200"/>
              <a:t>Snap Inc., formerly Snapchat, Inc., is a camera company incorporated in May 24, 2012</a:t>
            </a:r>
          </a:p>
          <a:p>
            <a:pPr marL="457200" lvl="0" indent="-304800" rtl="0">
              <a:spcBef>
                <a:spcPts val="0"/>
              </a:spcBef>
              <a:buSzPct val="100000"/>
            </a:pPr>
            <a:r>
              <a:rPr lang="zh-CN" sz="1200"/>
              <a:t>Initial Public Offering was on Mar 2, 2017</a:t>
            </a:r>
          </a:p>
          <a:p>
            <a:pPr marL="457200" lvl="0" indent="-304800" rtl="0">
              <a:spcBef>
                <a:spcPts val="0"/>
              </a:spcBef>
              <a:buSzPct val="100000"/>
            </a:pPr>
            <a:r>
              <a:rPr lang="zh-CN" sz="1200"/>
              <a:t>Offers three ways for people to make Snaps: the Snapchat application, Publishers Tools that help its partners to create Publisher Stories, and Spectacles, its sunglasses that make Snaps. </a:t>
            </a:r>
          </a:p>
        </p:txBody>
      </p:sp>
      <p:pic>
        <p:nvPicPr>
          <p:cNvPr id="1186" name="Shape 1186"/>
          <p:cNvPicPr preferRelativeResize="0"/>
          <p:nvPr/>
        </p:nvPicPr>
        <p:blipFill>
          <a:blip r:embed="rId7">
            <a:alphaModFix/>
          </a:blip>
          <a:stretch>
            <a:fillRect/>
          </a:stretch>
        </p:blipFill>
        <p:spPr>
          <a:xfrm>
            <a:off x="8148125" y="0"/>
            <a:ext cx="995874" cy="63147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Shape 1191"/>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a:spcBef>
                <a:spcPts val="0"/>
              </a:spcBef>
              <a:buNone/>
            </a:pPr>
            <a:r>
              <a:rPr lang="zh-CN"/>
              <a:t>CHALLENGES</a:t>
            </a:r>
          </a:p>
        </p:txBody>
      </p:sp>
      <p:sp>
        <p:nvSpPr>
          <p:cNvPr id="1192" name="Shape 1192"/>
          <p:cNvSpPr txBox="1">
            <a:spLocks noGrp="1"/>
          </p:cNvSpPr>
          <p:nvPr>
            <p:ph type="body" idx="1"/>
          </p:nvPr>
        </p:nvSpPr>
        <p:spPr>
          <a:xfrm>
            <a:off x="170550" y="708425"/>
            <a:ext cx="7149900" cy="3922500"/>
          </a:xfrm>
          <a:prstGeom prst="rect">
            <a:avLst/>
          </a:prstGeom>
        </p:spPr>
        <p:txBody>
          <a:bodyPr lIns="91425" tIns="91425" rIns="91425" bIns="91425" anchor="t" anchorCtr="0">
            <a:noAutofit/>
          </a:bodyPr>
          <a:lstStyle/>
          <a:p>
            <a:pPr marL="457200" lvl="0" indent="-330200" rtl="0">
              <a:spcBef>
                <a:spcPts val="0"/>
              </a:spcBef>
              <a:buSzPct val="100000"/>
            </a:pPr>
            <a:r>
              <a:rPr lang="zh-CN" sz="1600"/>
              <a:t>Snap Inc. turnt down 3 billion cash acquisition offer from Facebook in 2014</a:t>
            </a:r>
          </a:p>
          <a:p>
            <a:pPr marL="457200" lvl="0" indent="-330200" rtl="0">
              <a:spcBef>
                <a:spcPts val="0"/>
              </a:spcBef>
              <a:buSzPct val="100000"/>
            </a:pPr>
            <a:r>
              <a:rPr lang="zh-CN" sz="1600"/>
              <a:t>Shortly after Snap Inc.’s IPO, Facebook released three features that they duplicated from Snapchat : Facebook Camera Effects, Facebook Direct and Facebook stories.</a:t>
            </a:r>
          </a:p>
          <a:p>
            <a:pPr marL="457200" lvl="0" indent="-330200" rtl="0">
              <a:spcBef>
                <a:spcPts val="0"/>
              </a:spcBef>
              <a:buSzPct val="100000"/>
            </a:pPr>
            <a:r>
              <a:rPr lang="zh-CN" sz="1600"/>
              <a:t>With these three features available to Facebook’s nearly 2 billion users, Snapchat will have a harder expanding to other countries, or even keeping its current position.</a:t>
            </a:r>
          </a:p>
        </p:txBody>
      </p:sp>
      <p:pic>
        <p:nvPicPr>
          <p:cNvPr id="1193" name="Shape 1193"/>
          <p:cNvPicPr preferRelativeResize="0"/>
          <p:nvPr/>
        </p:nvPicPr>
        <p:blipFill>
          <a:blip r:embed="rId3">
            <a:alphaModFix/>
          </a:blip>
          <a:stretch>
            <a:fillRect/>
          </a:stretch>
        </p:blipFill>
        <p:spPr>
          <a:xfrm>
            <a:off x="6622400" y="2783825"/>
            <a:ext cx="1137300" cy="2332224"/>
          </a:xfrm>
          <a:prstGeom prst="rect">
            <a:avLst/>
          </a:prstGeom>
          <a:noFill/>
          <a:ln>
            <a:noFill/>
          </a:ln>
        </p:spPr>
      </p:pic>
      <p:pic>
        <p:nvPicPr>
          <p:cNvPr id="1194" name="Shape 1194"/>
          <p:cNvPicPr preferRelativeResize="0"/>
          <p:nvPr/>
        </p:nvPicPr>
        <p:blipFill>
          <a:blip r:embed="rId4">
            <a:alphaModFix/>
          </a:blip>
          <a:stretch>
            <a:fillRect/>
          </a:stretch>
        </p:blipFill>
        <p:spPr>
          <a:xfrm>
            <a:off x="4304375" y="2783813"/>
            <a:ext cx="1137299" cy="2274599"/>
          </a:xfrm>
          <a:prstGeom prst="rect">
            <a:avLst/>
          </a:prstGeom>
          <a:noFill/>
          <a:ln>
            <a:noFill/>
          </a:ln>
        </p:spPr>
      </p:pic>
      <p:pic>
        <p:nvPicPr>
          <p:cNvPr id="1195" name="Shape 1195"/>
          <p:cNvPicPr preferRelativeResize="0"/>
          <p:nvPr/>
        </p:nvPicPr>
        <p:blipFill>
          <a:blip r:embed="rId5">
            <a:alphaModFix/>
          </a:blip>
          <a:stretch>
            <a:fillRect/>
          </a:stretch>
        </p:blipFill>
        <p:spPr>
          <a:xfrm>
            <a:off x="8148125" y="0"/>
            <a:ext cx="995874" cy="63147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Shape 1200"/>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PROSPECTUS</a:t>
            </a:r>
          </a:p>
        </p:txBody>
      </p:sp>
      <p:pic>
        <p:nvPicPr>
          <p:cNvPr id="1201" name="Shape 1201"/>
          <p:cNvPicPr preferRelativeResize="0"/>
          <p:nvPr/>
        </p:nvPicPr>
        <p:blipFill>
          <a:blip r:embed="rId3">
            <a:alphaModFix/>
          </a:blip>
          <a:stretch>
            <a:fillRect/>
          </a:stretch>
        </p:blipFill>
        <p:spPr>
          <a:xfrm>
            <a:off x="0" y="572706"/>
            <a:ext cx="9144000" cy="3443287"/>
          </a:xfrm>
          <a:prstGeom prst="rect">
            <a:avLst/>
          </a:prstGeom>
          <a:noFill/>
          <a:ln>
            <a:noFill/>
          </a:ln>
        </p:spPr>
      </p:pic>
      <p:pic>
        <p:nvPicPr>
          <p:cNvPr id="1202" name="Shape 1202"/>
          <p:cNvPicPr preferRelativeResize="0"/>
          <p:nvPr/>
        </p:nvPicPr>
        <p:blipFill>
          <a:blip r:embed="rId4">
            <a:alphaModFix/>
          </a:blip>
          <a:stretch>
            <a:fillRect/>
          </a:stretch>
        </p:blipFill>
        <p:spPr>
          <a:xfrm>
            <a:off x="8148125" y="0"/>
            <a:ext cx="995874" cy="631475"/>
          </a:xfrm>
          <a:prstGeom prst="rect">
            <a:avLst/>
          </a:prstGeom>
          <a:noFill/>
          <a:ln>
            <a:noFill/>
          </a:ln>
        </p:spPr>
      </p:pic>
      <p:pic>
        <p:nvPicPr>
          <p:cNvPr id="1203" name="Shape 1203"/>
          <p:cNvPicPr preferRelativeResize="0"/>
          <p:nvPr/>
        </p:nvPicPr>
        <p:blipFill>
          <a:blip r:embed="rId5">
            <a:alphaModFix/>
          </a:blip>
          <a:stretch>
            <a:fillRect/>
          </a:stretch>
        </p:blipFill>
        <p:spPr>
          <a:xfrm>
            <a:off x="0" y="4015996"/>
            <a:ext cx="9144000" cy="564356"/>
          </a:xfrm>
          <a:prstGeom prst="rect">
            <a:avLst/>
          </a:prstGeom>
          <a:noFill/>
          <a:ln>
            <a:noFill/>
          </a:ln>
        </p:spPr>
      </p:pic>
      <p:pic>
        <p:nvPicPr>
          <p:cNvPr id="1204" name="Shape 1204"/>
          <p:cNvPicPr preferRelativeResize="0"/>
          <p:nvPr/>
        </p:nvPicPr>
        <p:blipFill>
          <a:blip r:embed="rId6">
            <a:alphaModFix/>
          </a:blip>
          <a:stretch>
            <a:fillRect/>
          </a:stretch>
        </p:blipFill>
        <p:spPr>
          <a:xfrm>
            <a:off x="0" y="4580356"/>
            <a:ext cx="9144000" cy="5857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ctrTitle"/>
          </p:nvPr>
        </p:nvSpPr>
        <p:spPr>
          <a:xfrm>
            <a:off x="311700" y="878900"/>
            <a:ext cx="6080100" cy="797100"/>
          </a:xfrm>
          <a:prstGeom prst="rect">
            <a:avLst/>
          </a:prstGeom>
        </p:spPr>
        <p:txBody>
          <a:bodyPr lIns="91425" tIns="91425" rIns="91425" bIns="91425" anchor="b" anchorCtr="0">
            <a:noAutofit/>
          </a:bodyPr>
          <a:lstStyle/>
          <a:p>
            <a:pPr lvl="0" algn="l">
              <a:spcBef>
                <a:spcPts val="0"/>
              </a:spcBef>
              <a:buNone/>
            </a:pPr>
            <a:r>
              <a:rPr lang="zh-CN" sz="3600" b="1"/>
              <a:t>Competition Landscape</a:t>
            </a:r>
          </a:p>
          <a:p>
            <a:pPr lvl="0" algn="l">
              <a:spcBef>
                <a:spcPts val="0"/>
              </a:spcBef>
              <a:buNone/>
            </a:pPr>
            <a:endParaRPr/>
          </a:p>
        </p:txBody>
      </p:sp>
      <p:sp>
        <p:nvSpPr>
          <p:cNvPr id="148" name="Shape 148"/>
          <p:cNvSpPr txBox="1"/>
          <p:nvPr/>
        </p:nvSpPr>
        <p:spPr>
          <a:xfrm>
            <a:off x="389475" y="878900"/>
            <a:ext cx="7151100" cy="3585600"/>
          </a:xfrm>
          <a:prstGeom prst="rect">
            <a:avLst/>
          </a:prstGeom>
          <a:noFill/>
          <a:ln>
            <a:noFill/>
          </a:ln>
        </p:spPr>
        <p:txBody>
          <a:bodyPr lIns="91425" tIns="91425" rIns="91425" bIns="91425" anchor="t" anchorCtr="0">
            <a:noAutofit/>
          </a:bodyPr>
          <a:lstStyle/>
          <a:p>
            <a:pPr marL="457200" lvl="0" indent="-381000" rtl="0">
              <a:spcBef>
                <a:spcPts val="0"/>
              </a:spcBef>
              <a:buClr>
                <a:srgbClr val="1186C3"/>
              </a:buClr>
              <a:buSzPct val="100000"/>
              <a:buFont typeface="Times New Roman"/>
              <a:buChar char="●"/>
            </a:pPr>
            <a:r>
              <a:rPr lang="zh-CN" sz="2400">
                <a:solidFill>
                  <a:srgbClr val="1186C3"/>
                </a:solidFill>
                <a:latin typeface="Times New Roman"/>
                <a:ea typeface="Times New Roman"/>
                <a:cs typeface="Times New Roman"/>
                <a:sym typeface="Times New Roman"/>
              </a:rPr>
              <a:t>Dominated by few large companies.</a:t>
            </a:r>
          </a:p>
          <a:p>
            <a:pPr lvl="0" rtl="0">
              <a:spcBef>
                <a:spcPts val="0"/>
              </a:spcBef>
              <a:buNone/>
            </a:pPr>
            <a:endParaRPr sz="2400">
              <a:solidFill>
                <a:srgbClr val="1186C3"/>
              </a:solidFill>
              <a:latin typeface="Times New Roman"/>
              <a:ea typeface="Times New Roman"/>
              <a:cs typeface="Times New Roman"/>
              <a:sym typeface="Times New Roman"/>
            </a:endParaRPr>
          </a:p>
          <a:p>
            <a:pPr marL="457200" lvl="0" indent="-381000" rtl="0">
              <a:spcBef>
                <a:spcPts val="0"/>
              </a:spcBef>
              <a:buClr>
                <a:srgbClr val="1186C3"/>
              </a:buClr>
              <a:buSzPct val="100000"/>
              <a:buFont typeface="Times New Roman"/>
              <a:buChar char="●"/>
            </a:pPr>
            <a:r>
              <a:rPr lang="zh-CN" sz="2400">
                <a:solidFill>
                  <a:srgbClr val="1186C3"/>
                </a:solidFill>
                <a:latin typeface="Times New Roman"/>
                <a:ea typeface="Times New Roman"/>
                <a:cs typeface="Times New Roman"/>
                <a:sym typeface="Times New Roman"/>
              </a:rPr>
              <a:t>To be profitable is difficult</a:t>
            </a:r>
          </a:p>
          <a:p>
            <a:pPr lvl="0">
              <a:spcBef>
                <a:spcPts val="0"/>
              </a:spcBef>
              <a:buNone/>
            </a:pPr>
            <a:endParaRPr sz="2400">
              <a:solidFill>
                <a:srgbClr val="1186C3"/>
              </a:solidFill>
              <a:latin typeface="Times New Roman"/>
              <a:ea typeface="Times New Roman"/>
              <a:cs typeface="Times New Roman"/>
              <a:sym typeface="Times New Roman"/>
            </a:endParaRPr>
          </a:p>
          <a:p>
            <a:pPr marL="457200" lvl="0" indent="-381000" rtl="0">
              <a:spcBef>
                <a:spcPts val="0"/>
              </a:spcBef>
              <a:buClr>
                <a:srgbClr val="1186C3"/>
              </a:buClr>
              <a:buSzPct val="100000"/>
              <a:buFont typeface="Times New Roman"/>
              <a:buChar char="●"/>
            </a:pPr>
            <a:r>
              <a:rPr lang="zh-CN" sz="2400">
                <a:solidFill>
                  <a:srgbClr val="1186C3"/>
                </a:solidFill>
                <a:latin typeface="Times New Roman"/>
                <a:ea typeface="Times New Roman"/>
                <a:cs typeface="Times New Roman"/>
                <a:sym typeface="Times New Roman"/>
              </a:rPr>
              <a:t>Starting new firm is simple</a:t>
            </a:r>
          </a:p>
          <a:p>
            <a:pPr lvl="0" rtl="0">
              <a:spcBef>
                <a:spcPts val="0"/>
              </a:spcBef>
              <a:buNone/>
            </a:pPr>
            <a:endParaRPr sz="2400">
              <a:solidFill>
                <a:srgbClr val="1186C3"/>
              </a:solidFill>
              <a:latin typeface="Times New Roman"/>
              <a:ea typeface="Times New Roman"/>
              <a:cs typeface="Times New Roman"/>
              <a:sym typeface="Times New Roman"/>
            </a:endParaRPr>
          </a:p>
          <a:p>
            <a:pPr marL="457200" lvl="0" indent="-381000" rtl="0">
              <a:spcBef>
                <a:spcPts val="0"/>
              </a:spcBef>
              <a:buClr>
                <a:srgbClr val="1186C3"/>
              </a:buClr>
              <a:buSzPct val="100000"/>
              <a:buFont typeface="Times New Roman"/>
              <a:buChar char="●"/>
            </a:pPr>
            <a:r>
              <a:rPr lang="zh-CN" sz="2400">
                <a:solidFill>
                  <a:srgbClr val="1186C3"/>
                </a:solidFill>
                <a:latin typeface="Times New Roman"/>
                <a:ea typeface="Times New Roman"/>
                <a:cs typeface="Times New Roman"/>
                <a:sym typeface="Times New Roman"/>
              </a:rPr>
              <a:t>few barriers to entry</a:t>
            </a:r>
          </a:p>
          <a:p>
            <a:pPr lvl="0" rtl="0">
              <a:spcBef>
                <a:spcPts val="0"/>
              </a:spcBef>
              <a:buNone/>
            </a:pPr>
            <a:endParaRPr sz="2400">
              <a:solidFill>
                <a:srgbClr val="1186C3"/>
              </a:solidFill>
              <a:latin typeface="Times New Roman"/>
              <a:ea typeface="Times New Roman"/>
              <a:cs typeface="Times New Roman"/>
              <a:sym typeface="Times New Roman"/>
            </a:endParaRPr>
          </a:p>
          <a:p>
            <a:pPr marL="457200" lvl="0" indent="-381000" rtl="0">
              <a:spcBef>
                <a:spcPts val="0"/>
              </a:spcBef>
              <a:buClr>
                <a:srgbClr val="1186C3"/>
              </a:buClr>
              <a:buSzPct val="100000"/>
              <a:buFont typeface="Times New Roman"/>
              <a:buChar char="●"/>
            </a:pPr>
            <a:r>
              <a:rPr lang="zh-CN" sz="2400">
                <a:solidFill>
                  <a:srgbClr val="1186C3"/>
                </a:solidFill>
                <a:latin typeface="Times New Roman"/>
                <a:ea typeface="Times New Roman"/>
                <a:cs typeface="Times New Roman"/>
                <a:sym typeface="Times New Roman"/>
              </a:rPr>
              <a:t>switching cost is low </a:t>
            </a:r>
          </a:p>
          <a:p>
            <a:pPr lvl="0" rtl="0">
              <a:spcBef>
                <a:spcPts val="0"/>
              </a:spcBef>
              <a:buNone/>
            </a:pPr>
            <a:endParaRPr sz="2400">
              <a:solidFill>
                <a:srgbClr val="1186C3"/>
              </a:solidFill>
              <a:latin typeface="Times New Roman"/>
              <a:ea typeface="Times New Roman"/>
              <a:cs typeface="Times New Roman"/>
              <a:sym typeface="Times New Roman"/>
            </a:endParaRPr>
          </a:p>
          <a:p>
            <a:pPr lvl="0" rtl="0">
              <a:spcBef>
                <a:spcPts val="0"/>
              </a:spcBef>
              <a:buNone/>
            </a:pPr>
            <a:r>
              <a:rPr lang="zh-CN" sz="2400">
                <a:solidFill>
                  <a:srgbClr val="1186C3"/>
                </a:solidFill>
                <a:latin typeface="Times New Roman"/>
                <a:ea typeface="Times New Roman"/>
                <a:cs typeface="Times New Roman"/>
                <a:sym typeface="Times New Roman"/>
              </a:rPr>
              <a:t>So Social media industry is highly competitive</a:t>
            </a:r>
          </a:p>
          <a:p>
            <a:pPr lvl="0" rtl="0">
              <a:lnSpc>
                <a:spcPct val="115000"/>
              </a:lnSpc>
              <a:spcBef>
                <a:spcPts val="0"/>
              </a:spcBef>
              <a:buClr>
                <a:schemeClr val="dk1"/>
              </a:buClr>
              <a:buFont typeface="Arial"/>
              <a:buNone/>
            </a:pPr>
            <a:endParaRPr sz="2400">
              <a:solidFill>
                <a:schemeClr val="dk1"/>
              </a:solidFill>
              <a:latin typeface="Calibri"/>
              <a:ea typeface="Calibri"/>
              <a:cs typeface="Calibri"/>
              <a:sym typeface="Calibri"/>
            </a:endParaRPr>
          </a:p>
          <a:p>
            <a:pPr lvl="0">
              <a:spcBef>
                <a:spcPts val="0"/>
              </a:spcBef>
              <a:buNone/>
            </a:pPr>
            <a:endParaRPr sz="1050">
              <a:solidFill>
                <a:srgbClr val="3C3C3C"/>
              </a:solidFill>
              <a:highlight>
                <a:srgbClr val="FFFFFF"/>
              </a:highlight>
            </a:endParaRPr>
          </a:p>
        </p:txBody>
      </p:sp>
      <p:pic>
        <p:nvPicPr>
          <p:cNvPr id="149" name="Shape 149"/>
          <p:cNvPicPr preferRelativeResize="0"/>
          <p:nvPr/>
        </p:nvPicPr>
        <p:blipFill>
          <a:blip r:embed="rId3">
            <a:alphaModFix/>
          </a:blip>
          <a:stretch>
            <a:fillRect/>
          </a:stretch>
        </p:blipFill>
        <p:spPr>
          <a:xfrm>
            <a:off x="6232125" y="3169500"/>
            <a:ext cx="2871925" cy="19740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Shape 1209"/>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PROSPECTUS</a:t>
            </a:r>
          </a:p>
        </p:txBody>
      </p:sp>
      <p:pic>
        <p:nvPicPr>
          <p:cNvPr id="1210" name="Shape 1210"/>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211" name="Shape 1211"/>
          <p:cNvPicPr preferRelativeResize="0"/>
          <p:nvPr/>
        </p:nvPicPr>
        <p:blipFill>
          <a:blip r:embed="rId4">
            <a:alphaModFix/>
          </a:blip>
          <a:stretch>
            <a:fillRect/>
          </a:stretch>
        </p:blipFill>
        <p:spPr>
          <a:xfrm>
            <a:off x="0" y="532209"/>
            <a:ext cx="9144000" cy="4079081"/>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Shape 1216"/>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PROSPECTUS</a:t>
            </a:r>
          </a:p>
        </p:txBody>
      </p:sp>
      <p:pic>
        <p:nvPicPr>
          <p:cNvPr id="1217" name="Shape 1217"/>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218" name="Shape 1218"/>
          <p:cNvPicPr preferRelativeResize="0"/>
          <p:nvPr/>
        </p:nvPicPr>
        <p:blipFill>
          <a:blip r:embed="rId4">
            <a:alphaModFix/>
          </a:blip>
          <a:stretch>
            <a:fillRect/>
          </a:stretch>
        </p:blipFill>
        <p:spPr>
          <a:xfrm>
            <a:off x="0" y="921543"/>
            <a:ext cx="9144000" cy="3300412"/>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Shape 1223"/>
          <p:cNvSpPr txBox="1">
            <a:spLocks noGrp="1"/>
          </p:cNvSpPr>
          <p:nvPr>
            <p:ph type="body" idx="1"/>
          </p:nvPr>
        </p:nvSpPr>
        <p:spPr>
          <a:xfrm>
            <a:off x="311700" y="631475"/>
            <a:ext cx="6522600" cy="507600"/>
          </a:xfrm>
          <a:prstGeom prst="rect">
            <a:avLst/>
          </a:prstGeom>
        </p:spPr>
        <p:txBody>
          <a:bodyPr lIns="91425" tIns="91425" rIns="91425" bIns="91425" anchor="t" anchorCtr="0">
            <a:noAutofit/>
          </a:bodyPr>
          <a:lstStyle/>
          <a:p>
            <a:pPr lvl="0" rtl="0">
              <a:spcBef>
                <a:spcPts val="0"/>
              </a:spcBef>
              <a:buNone/>
            </a:pPr>
            <a:r>
              <a:rPr lang="zh-CN"/>
              <a:t>Quarterly average daily users (in millions)</a:t>
            </a:r>
          </a:p>
        </p:txBody>
      </p:sp>
      <p:pic>
        <p:nvPicPr>
          <p:cNvPr id="1224" name="Shape 1224"/>
          <p:cNvPicPr preferRelativeResize="0"/>
          <p:nvPr/>
        </p:nvPicPr>
        <p:blipFill>
          <a:blip r:embed="rId3">
            <a:alphaModFix/>
          </a:blip>
          <a:stretch>
            <a:fillRect/>
          </a:stretch>
        </p:blipFill>
        <p:spPr>
          <a:xfrm>
            <a:off x="155850" y="1536299"/>
            <a:ext cx="4356149" cy="2664249"/>
          </a:xfrm>
          <a:prstGeom prst="rect">
            <a:avLst/>
          </a:prstGeom>
          <a:noFill/>
          <a:ln>
            <a:noFill/>
          </a:ln>
        </p:spPr>
      </p:pic>
      <p:pic>
        <p:nvPicPr>
          <p:cNvPr id="1225" name="Shape 1225"/>
          <p:cNvPicPr preferRelativeResize="0"/>
          <p:nvPr/>
        </p:nvPicPr>
        <p:blipFill>
          <a:blip r:embed="rId4">
            <a:alphaModFix/>
          </a:blip>
          <a:stretch>
            <a:fillRect/>
          </a:stretch>
        </p:blipFill>
        <p:spPr>
          <a:xfrm>
            <a:off x="4452699" y="1602937"/>
            <a:ext cx="4535450" cy="2335224"/>
          </a:xfrm>
          <a:prstGeom prst="rect">
            <a:avLst/>
          </a:prstGeom>
          <a:noFill/>
          <a:ln>
            <a:noFill/>
          </a:ln>
        </p:spPr>
      </p:pic>
      <p:pic>
        <p:nvPicPr>
          <p:cNvPr id="1226" name="Shape 1226"/>
          <p:cNvPicPr preferRelativeResize="0"/>
          <p:nvPr/>
        </p:nvPicPr>
        <p:blipFill>
          <a:blip r:embed="rId5">
            <a:alphaModFix/>
          </a:blip>
          <a:stretch>
            <a:fillRect/>
          </a:stretch>
        </p:blipFill>
        <p:spPr>
          <a:xfrm>
            <a:off x="8148125" y="0"/>
            <a:ext cx="995874" cy="631475"/>
          </a:xfrm>
          <a:prstGeom prst="rect">
            <a:avLst/>
          </a:prstGeom>
          <a:noFill/>
          <a:ln>
            <a:noFill/>
          </a:ln>
        </p:spPr>
      </p:pic>
      <p:sp>
        <p:nvSpPr>
          <p:cNvPr id="1227" name="Shape 1227"/>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zh-CN"/>
              <a:t>USER METRICS</a:t>
            </a:r>
          </a:p>
          <a:p>
            <a:pPr lvl="0" rtl="0">
              <a:spcBef>
                <a:spcPts val="0"/>
              </a:spcBef>
              <a:buNone/>
            </a:pPr>
            <a:endParaRPr sz="24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Shape 1232"/>
          <p:cNvSpPr txBox="1">
            <a:spLocks noGrp="1"/>
          </p:cNvSpPr>
          <p:nvPr>
            <p:ph type="body" idx="1"/>
          </p:nvPr>
        </p:nvSpPr>
        <p:spPr>
          <a:xfrm>
            <a:off x="143925" y="877475"/>
            <a:ext cx="3589200" cy="3657300"/>
          </a:xfrm>
          <a:prstGeom prst="rect">
            <a:avLst/>
          </a:prstGeom>
        </p:spPr>
        <p:txBody>
          <a:bodyPr lIns="91425" tIns="91425" rIns="91425" bIns="91425" anchor="t" anchorCtr="0">
            <a:noAutofit/>
          </a:bodyPr>
          <a:lstStyle/>
          <a:p>
            <a:pPr marL="457200" lvl="0" indent="-330200" rtl="0">
              <a:spcBef>
                <a:spcPts val="0"/>
              </a:spcBef>
              <a:buSzPct val="100000"/>
            </a:pPr>
            <a:r>
              <a:rPr lang="zh-CN" sz="1600"/>
              <a:t>Primarily through advertising, includes Snap Ads and sponsored Creative Tools</a:t>
            </a:r>
          </a:p>
          <a:p>
            <a:pPr marL="457200" lvl="0" indent="-330200" rtl="0">
              <a:spcBef>
                <a:spcPts val="0"/>
              </a:spcBef>
              <a:buSzPct val="100000"/>
            </a:pPr>
            <a:r>
              <a:rPr lang="zh-CN" sz="1600"/>
              <a:t>advertising business is in early stage and growing rapidly</a:t>
            </a:r>
          </a:p>
        </p:txBody>
      </p:sp>
      <p:pic>
        <p:nvPicPr>
          <p:cNvPr id="1233" name="Shape 1233"/>
          <p:cNvPicPr preferRelativeResize="0"/>
          <p:nvPr/>
        </p:nvPicPr>
        <p:blipFill>
          <a:blip r:embed="rId3">
            <a:alphaModFix/>
          </a:blip>
          <a:stretch>
            <a:fillRect/>
          </a:stretch>
        </p:blipFill>
        <p:spPr>
          <a:xfrm>
            <a:off x="3733123" y="631475"/>
            <a:ext cx="4870223" cy="4449500"/>
          </a:xfrm>
          <a:prstGeom prst="rect">
            <a:avLst/>
          </a:prstGeom>
          <a:noFill/>
          <a:ln>
            <a:noFill/>
          </a:ln>
        </p:spPr>
      </p:pic>
      <p:pic>
        <p:nvPicPr>
          <p:cNvPr id="1234" name="Shape 1234"/>
          <p:cNvPicPr preferRelativeResize="0"/>
          <p:nvPr/>
        </p:nvPicPr>
        <p:blipFill>
          <a:blip r:embed="rId4">
            <a:alphaModFix/>
          </a:blip>
          <a:stretch>
            <a:fillRect/>
          </a:stretch>
        </p:blipFill>
        <p:spPr>
          <a:xfrm>
            <a:off x="8148125" y="0"/>
            <a:ext cx="995874" cy="631475"/>
          </a:xfrm>
          <a:prstGeom prst="rect">
            <a:avLst/>
          </a:prstGeom>
          <a:noFill/>
          <a:ln>
            <a:noFill/>
          </a:ln>
        </p:spPr>
      </p:pic>
      <p:sp>
        <p:nvSpPr>
          <p:cNvPr id="1235" name="Shape 1235"/>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zh-CN"/>
              <a:t>MONETIZATION</a:t>
            </a:r>
          </a:p>
          <a:p>
            <a:pPr lvl="0" rtl="0">
              <a:spcBef>
                <a:spcPts val="0"/>
              </a:spcBef>
              <a:buNone/>
            </a:pPr>
            <a:endParaRPr sz="24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Shape 12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CN" b="1"/>
              <a:t>Management Team</a:t>
            </a:r>
          </a:p>
        </p:txBody>
      </p:sp>
      <p:sp>
        <p:nvSpPr>
          <p:cNvPr id="1241" name="Shape 1241"/>
          <p:cNvSpPr txBox="1">
            <a:spLocks noGrp="1"/>
          </p:cNvSpPr>
          <p:nvPr>
            <p:ph type="body" idx="1"/>
          </p:nvPr>
        </p:nvSpPr>
        <p:spPr>
          <a:xfrm>
            <a:off x="416025" y="1017725"/>
            <a:ext cx="4136700" cy="3846000"/>
          </a:xfrm>
          <a:prstGeom prst="rect">
            <a:avLst/>
          </a:prstGeom>
        </p:spPr>
        <p:txBody>
          <a:bodyPr lIns="91425" tIns="91425" rIns="91425" bIns="91425" anchor="t" anchorCtr="0">
            <a:noAutofit/>
          </a:bodyPr>
          <a:lstStyle/>
          <a:p>
            <a:pPr marL="457200" lvl="0" indent="-317500" rtl="0">
              <a:spcBef>
                <a:spcPts val="0"/>
              </a:spcBef>
              <a:buSzPct val="100000"/>
            </a:pPr>
            <a:r>
              <a:rPr lang="zh-CN" sz="1400"/>
              <a:t>Studied Product Design at Stanford University while building Snapchat with classmates Reggie Brown and Bobby Murphy</a:t>
            </a:r>
          </a:p>
          <a:p>
            <a:pPr marL="457200" lvl="0" indent="-317500" rtl="0">
              <a:spcBef>
                <a:spcPts val="0"/>
              </a:spcBef>
              <a:buSzPct val="100000"/>
            </a:pPr>
            <a:r>
              <a:rPr lang="zh-CN" sz="1400"/>
              <a:t>Co-Founder of Snapchat Inc. and served as Chief Executive Officer and a member of board of directors since May 2012</a:t>
            </a:r>
          </a:p>
        </p:txBody>
      </p:sp>
      <p:sp>
        <p:nvSpPr>
          <p:cNvPr id="1242" name="Shape 1242"/>
          <p:cNvSpPr txBox="1"/>
          <p:nvPr/>
        </p:nvSpPr>
        <p:spPr>
          <a:xfrm>
            <a:off x="5817537" y="4205825"/>
            <a:ext cx="1770000" cy="657900"/>
          </a:xfrm>
          <a:prstGeom prst="rect">
            <a:avLst/>
          </a:prstGeom>
          <a:noFill/>
          <a:ln>
            <a:noFill/>
          </a:ln>
        </p:spPr>
        <p:txBody>
          <a:bodyPr lIns="91425" tIns="91425" rIns="91425" bIns="91425" anchor="t" anchorCtr="0">
            <a:noAutofit/>
          </a:bodyPr>
          <a:lstStyle/>
          <a:p>
            <a:pPr marL="0" lvl="0" indent="0" algn="ctr" rtl="0">
              <a:spcBef>
                <a:spcPts val="0"/>
              </a:spcBef>
              <a:buNone/>
            </a:pPr>
            <a:r>
              <a:rPr lang="zh-CN">
                <a:solidFill>
                  <a:srgbClr val="1186C3"/>
                </a:solidFill>
                <a:highlight>
                  <a:srgbClr val="FFFFFF"/>
                </a:highlight>
              </a:rPr>
              <a:t>Evan Spiegel</a:t>
            </a:r>
          </a:p>
          <a:p>
            <a:pPr marL="0" lvl="0" indent="0" algn="ctr" rtl="0">
              <a:spcBef>
                <a:spcPts val="0"/>
              </a:spcBef>
              <a:buNone/>
            </a:pPr>
            <a:r>
              <a:rPr lang="zh-CN">
                <a:solidFill>
                  <a:srgbClr val="1186C3"/>
                </a:solidFill>
                <a:highlight>
                  <a:srgbClr val="FFFFFF"/>
                </a:highlight>
              </a:rPr>
              <a:t>CEO</a:t>
            </a:r>
          </a:p>
          <a:p>
            <a:pPr marL="0" lvl="0" indent="0" algn="ctr" rtl="0">
              <a:spcBef>
                <a:spcPts val="0"/>
              </a:spcBef>
              <a:buNone/>
            </a:pPr>
            <a:endParaRPr>
              <a:solidFill>
                <a:srgbClr val="1186C3"/>
              </a:solidFill>
              <a:highlight>
                <a:srgbClr val="FFFFFF"/>
              </a:highlight>
            </a:endParaRPr>
          </a:p>
        </p:txBody>
      </p:sp>
      <p:pic>
        <p:nvPicPr>
          <p:cNvPr id="1243" name="Shape 1243"/>
          <p:cNvPicPr preferRelativeResize="0"/>
          <p:nvPr/>
        </p:nvPicPr>
        <p:blipFill>
          <a:blip r:embed="rId3">
            <a:alphaModFix/>
          </a:blip>
          <a:stretch>
            <a:fillRect/>
          </a:stretch>
        </p:blipFill>
        <p:spPr>
          <a:xfrm>
            <a:off x="5441650" y="665175"/>
            <a:ext cx="2521762" cy="3362324"/>
          </a:xfrm>
          <a:prstGeom prst="rect">
            <a:avLst/>
          </a:prstGeom>
          <a:noFill/>
          <a:ln>
            <a:noFill/>
          </a:ln>
        </p:spPr>
      </p:pic>
      <p:pic>
        <p:nvPicPr>
          <p:cNvPr id="1244" name="Shape 1244"/>
          <p:cNvPicPr preferRelativeResize="0"/>
          <p:nvPr/>
        </p:nvPicPr>
        <p:blipFill>
          <a:blip r:embed="rId4">
            <a:alphaModFix/>
          </a:blip>
          <a:stretch>
            <a:fillRect/>
          </a:stretch>
        </p:blipFill>
        <p:spPr>
          <a:xfrm>
            <a:off x="8148125" y="0"/>
            <a:ext cx="995874" cy="63147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CN" b="1"/>
              <a:t>Management Team</a:t>
            </a:r>
          </a:p>
        </p:txBody>
      </p:sp>
      <p:sp>
        <p:nvSpPr>
          <p:cNvPr id="1250" name="Shape 1250"/>
          <p:cNvSpPr txBox="1">
            <a:spLocks noGrp="1"/>
          </p:cNvSpPr>
          <p:nvPr>
            <p:ph type="body" idx="1"/>
          </p:nvPr>
        </p:nvSpPr>
        <p:spPr>
          <a:xfrm>
            <a:off x="416025" y="1017725"/>
            <a:ext cx="4136700" cy="3846000"/>
          </a:xfrm>
          <a:prstGeom prst="rect">
            <a:avLst/>
          </a:prstGeom>
        </p:spPr>
        <p:txBody>
          <a:bodyPr lIns="91425" tIns="91425" rIns="91425" bIns="91425" anchor="t" anchorCtr="0">
            <a:noAutofit/>
          </a:bodyPr>
          <a:lstStyle/>
          <a:p>
            <a:pPr marL="457200" lvl="0" indent="-317500" rtl="0">
              <a:spcBef>
                <a:spcPts val="0"/>
              </a:spcBef>
              <a:buSzPct val="100000"/>
            </a:pPr>
            <a:r>
              <a:rPr lang="zh-CN" sz="1400"/>
              <a:t>Co-Founder of Snapchat Inc. and has served as Chief Technology Officer and a member of board of directors since May 2012</a:t>
            </a:r>
          </a:p>
          <a:p>
            <a:pPr marL="457200" lvl="0" indent="-317500" rtl="0">
              <a:spcBef>
                <a:spcPts val="0"/>
              </a:spcBef>
              <a:buSzPct val="100000"/>
            </a:pPr>
            <a:r>
              <a:rPr lang="zh-CN" sz="1400"/>
              <a:t>Holds a B.S. in Mathematical and Computational Science from Stanford University</a:t>
            </a:r>
          </a:p>
          <a:p>
            <a:pPr marL="457200" lvl="0" indent="-317500" rtl="0">
              <a:spcBef>
                <a:spcPts val="0"/>
              </a:spcBef>
              <a:buSzPct val="100000"/>
            </a:pPr>
            <a:r>
              <a:rPr lang="zh-CN" sz="1400"/>
              <a:t>Oversees the company’s engineering and product developmen</a:t>
            </a:r>
          </a:p>
        </p:txBody>
      </p:sp>
      <p:sp>
        <p:nvSpPr>
          <p:cNvPr id="1251" name="Shape 1251"/>
          <p:cNvSpPr txBox="1"/>
          <p:nvPr/>
        </p:nvSpPr>
        <p:spPr>
          <a:xfrm>
            <a:off x="5817537" y="4205825"/>
            <a:ext cx="1770000" cy="657900"/>
          </a:xfrm>
          <a:prstGeom prst="rect">
            <a:avLst/>
          </a:prstGeom>
          <a:noFill/>
          <a:ln>
            <a:noFill/>
          </a:ln>
        </p:spPr>
        <p:txBody>
          <a:bodyPr lIns="91425" tIns="91425" rIns="91425" bIns="91425" anchor="t" anchorCtr="0">
            <a:noAutofit/>
          </a:bodyPr>
          <a:lstStyle/>
          <a:p>
            <a:pPr marL="0" lvl="0" indent="0" algn="ctr" rtl="0">
              <a:spcBef>
                <a:spcPts val="0"/>
              </a:spcBef>
              <a:buNone/>
            </a:pPr>
            <a:r>
              <a:rPr lang="zh-CN">
                <a:solidFill>
                  <a:srgbClr val="1186C3"/>
                </a:solidFill>
                <a:highlight>
                  <a:srgbClr val="FFFFFF"/>
                </a:highlight>
              </a:rPr>
              <a:t>Robert Murphy</a:t>
            </a:r>
          </a:p>
          <a:p>
            <a:pPr marL="0" lvl="0" indent="0" algn="ctr" rtl="0">
              <a:spcBef>
                <a:spcPts val="0"/>
              </a:spcBef>
              <a:buNone/>
            </a:pPr>
            <a:r>
              <a:rPr lang="zh-CN">
                <a:solidFill>
                  <a:srgbClr val="1186C3"/>
                </a:solidFill>
                <a:highlight>
                  <a:srgbClr val="FFFFFF"/>
                </a:highlight>
              </a:rPr>
              <a:t>CTO</a:t>
            </a:r>
          </a:p>
          <a:p>
            <a:pPr marL="0" lvl="0" indent="0" algn="ctr" rtl="0">
              <a:spcBef>
                <a:spcPts val="0"/>
              </a:spcBef>
              <a:buNone/>
            </a:pPr>
            <a:endParaRPr>
              <a:solidFill>
                <a:srgbClr val="1186C3"/>
              </a:solidFill>
              <a:highlight>
                <a:srgbClr val="FFFFFF"/>
              </a:highlight>
            </a:endParaRPr>
          </a:p>
        </p:txBody>
      </p:sp>
      <p:pic>
        <p:nvPicPr>
          <p:cNvPr id="1252" name="Shape 1252"/>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253" name="Shape 1253"/>
          <p:cNvPicPr preferRelativeResize="0"/>
          <p:nvPr/>
        </p:nvPicPr>
        <p:blipFill>
          <a:blip r:embed="rId4">
            <a:alphaModFix/>
          </a:blip>
          <a:stretch>
            <a:fillRect/>
          </a:stretch>
        </p:blipFill>
        <p:spPr>
          <a:xfrm>
            <a:off x="5391951" y="955601"/>
            <a:ext cx="2817262" cy="2817262"/>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CN" b="1"/>
              <a:t>Management Team</a:t>
            </a:r>
          </a:p>
        </p:txBody>
      </p:sp>
      <p:sp>
        <p:nvSpPr>
          <p:cNvPr id="1259" name="Shape 1259"/>
          <p:cNvSpPr txBox="1">
            <a:spLocks noGrp="1"/>
          </p:cNvSpPr>
          <p:nvPr>
            <p:ph type="body" idx="1"/>
          </p:nvPr>
        </p:nvSpPr>
        <p:spPr>
          <a:xfrm>
            <a:off x="416025" y="1017725"/>
            <a:ext cx="4136700" cy="3846000"/>
          </a:xfrm>
          <a:prstGeom prst="rect">
            <a:avLst/>
          </a:prstGeom>
        </p:spPr>
        <p:txBody>
          <a:bodyPr lIns="91425" tIns="91425" rIns="91425" bIns="91425" anchor="t" anchorCtr="0">
            <a:noAutofit/>
          </a:bodyPr>
          <a:lstStyle/>
          <a:p>
            <a:pPr marL="457200" lvl="0" indent="-317500" rtl="0">
              <a:spcBef>
                <a:spcPts val="0"/>
              </a:spcBef>
              <a:buSzPct val="100000"/>
            </a:pPr>
            <a:r>
              <a:rPr lang="zh-CN" sz="1400"/>
              <a:t>Jumped from the banking world to the tech world in 2015 when he joined Snap as Chief Strategy Officer</a:t>
            </a:r>
          </a:p>
          <a:p>
            <a:pPr marL="457200" lvl="0" indent="-317500" rtl="0">
              <a:spcBef>
                <a:spcPts val="0"/>
              </a:spcBef>
              <a:buSzPct val="100000"/>
            </a:pPr>
            <a:r>
              <a:rPr lang="zh-CN" sz="1400"/>
              <a:t>Holds a B.S.B.A. in Finance and Economics from the University of Denver</a:t>
            </a:r>
          </a:p>
          <a:p>
            <a:pPr marL="457200" lvl="0" indent="-317500" rtl="0">
              <a:spcBef>
                <a:spcPts val="0"/>
              </a:spcBef>
              <a:buSzPct val="100000"/>
            </a:pPr>
            <a:r>
              <a:rPr lang="zh-CN" sz="1400"/>
              <a:t>Served as Equity Analyst at J.P. Morgan Securities Inc. between 2004 and 2011</a:t>
            </a:r>
          </a:p>
          <a:p>
            <a:pPr marL="457200" lvl="0" indent="-317500" rtl="0">
              <a:spcBef>
                <a:spcPts val="0"/>
              </a:spcBef>
              <a:buSzPct val="100000"/>
            </a:pPr>
            <a:r>
              <a:rPr lang="zh-CN" sz="1400"/>
              <a:t>Served as a Managing Director in the Investment Banking Division at Credit Suisse from 2011 to 2015</a:t>
            </a:r>
          </a:p>
          <a:p>
            <a:pPr marL="457200" lvl="0" indent="-317500" rtl="0">
              <a:spcBef>
                <a:spcPts val="0"/>
              </a:spcBef>
              <a:buSzPct val="100000"/>
            </a:pPr>
            <a:r>
              <a:rPr lang="zh-CN" sz="1400"/>
              <a:t>Leader of Snap Inc.’s business strategy</a:t>
            </a:r>
          </a:p>
        </p:txBody>
      </p:sp>
      <p:sp>
        <p:nvSpPr>
          <p:cNvPr id="1260" name="Shape 1260"/>
          <p:cNvSpPr txBox="1"/>
          <p:nvPr/>
        </p:nvSpPr>
        <p:spPr>
          <a:xfrm>
            <a:off x="5817537" y="4205825"/>
            <a:ext cx="1770000" cy="657900"/>
          </a:xfrm>
          <a:prstGeom prst="rect">
            <a:avLst/>
          </a:prstGeom>
          <a:noFill/>
          <a:ln>
            <a:noFill/>
          </a:ln>
        </p:spPr>
        <p:txBody>
          <a:bodyPr lIns="91425" tIns="91425" rIns="91425" bIns="91425" anchor="t" anchorCtr="0">
            <a:noAutofit/>
          </a:bodyPr>
          <a:lstStyle/>
          <a:p>
            <a:pPr marL="0" lvl="0" indent="0" algn="ctr" rtl="0">
              <a:spcBef>
                <a:spcPts val="0"/>
              </a:spcBef>
              <a:buNone/>
            </a:pPr>
            <a:r>
              <a:rPr lang="zh-CN">
                <a:solidFill>
                  <a:srgbClr val="1186C3"/>
                </a:solidFill>
                <a:highlight>
                  <a:srgbClr val="FFFFFF"/>
                </a:highlight>
              </a:rPr>
              <a:t>Imran Khan</a:t>
            </a:r>
          </a:p>
          <a:p>
            <a:pPr marL="0" lvl="0" indent="0" algn="ctr" rtl="0">
              <a:spcBef>
                <a:spcPts val="0"/>
              </a:spcBef>
              <a:buNone/>
            </a:pPr>
            <a:r>
              <a:rPr lang="zh-CN">
                <a:solidFill>
                  <a:srgbClr val="1186C3"/>
                </a:solidFill>
                <a:highlight>
                  <a:srgbClr val="FFFFFF"/>
                </a:highlight>
              </a:rPr>
              <a:t>CSO</a:t>
            </a:r>
          </a:p>
          <a:p>
            <a:pPr marL="0" lvl="0" indent="0" algn="ctr" rtl="0">
              <a:spcBef>
                <a:spcPts val="0"/>
              </a:spcBef>
              <a:buNone/>
            </a:pPr>
            <a:endParaRPr>
              <a:solidFill>
                <a:srgbClr val="1186C3"/>
              </a:solidFill>
              <a:highlight>
                <a:srgbClr val="FFFFFF"/>
              </a:highlight>
            </a:endParaRPr>
          </a:p>
        </p:txBody>
      </p:sp>
      <p:pic>
        <p:nvPicPr>
          <p:cNvPr id="1261" name="Shape 1261"/>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262" name="Shape 1262"/>
          <p:cNvPicPr preferRelativeResize="0"/>
          <p:nvPr/>
        </p:nvPicPr>
        <p:blipFill>
          <a:blip r:embed="rId4">
            <a:alphaModFix/>
          </a:blip>
          <a:stretch>
            <a:fillRect/>
          </a:stretch>
        </p:blipFill>
        <p:spPr>
          <a:xfrm>
            <a:off x="4824352" y="952575"/>
            <a:ext cx="3756385" cy="281727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Shape 12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CN" b="1"/>
              <a:t>Management Team</a:t>
            </a:r>
          </a:p>
        </p:txBody>
      </p:sp>
      <p:sp>
        <p:nvSpPr>
          <p:cNvPr id="1268" name="Shape 1268"/>
          <p:cNvSpPr txBox="1">
            <a:spLocks noGrp="1"/>
          </p:cNvSpPr>
          <p:nvPr>
            <p:ph type="body" idx="1"/>
          </p:nvPr>
        </p:nvSpPr>
        <p:spPr>
          <a:xfrm>
            <a:off x="416025" y="1017725"/>
            <a:ext cx="4136700" cy="3846000"/>
          </a:xfrm>
          <a:prstGeom prst="rect">
            <a:avLst/>
          </a:prstGeom>
        </p:spPr>
        <p:txBody>
          <a:bodyPr lIns="91425" tIns="91425" rIns="91425" bIns="91425" anchor="t" anchorCtr="0">
            <a:noAutofit/>
          </a:bodyPr>
          <a:lstStyle/>
          <a:p>
            <a:pPr marL="457200" lvl="0" indent="-317500" rtl="0">
              <a:spcBef>
                <a:spcPts val="0"/>
              </a:spcBef>
              <a:buSzPct val="100000"/>
            </a:pPr>
            <a:r>
              <a:rPr lang="zh-CN" sz="1400"/>
              <a:t>Served as Chief Financial Officer since February 2016 and previously served as Vice President, Finance since August 2015 </a:t>
            </a:r>
          </a:p>
          <a:p>
            <a:pPr marL="457200" lvl="0" indent="-317500" rtl="0">
              <a:spcBef>
                <a:spcPts val="0"/>
              </a:spcBef>
              <a:buSzPct val="100000"/>
            </a:pPr>
            <a:r>
              <a:rPr lang="zh-CN" sz="1400"/>
              <a:t>Holds a B.A. in Mathematics and Economics from Yale University and a Master of Science in Management from Oxford University.</a:t>
            </a:r>
          </a:p>
        </p:txBody>
      </p:sp>
      <p:sp>
        <p:nvSpPr>
          <p:cNvPr id="1269" name="Shape 1269"/>
          <p:cNvSpPr txBox="1"/>
          <p:nvPr/>
        </p:nvSpPr>
        <p:spPr>
          <a:xfrm>
            <a:off x="5817537" y="4205825"/>
            <a:ext cx="1770000" cy="657900"/>
          </a:xfrm>
          <a:prstGeom prst="rect">
            <a:avLst/>
          </a:prstGeom>
          <a:noFill/>
          <a:ln>
            <a:noFill/>
          </a:ln>
        </p:spPr>
        <p:txBody>
          <a:bodyPr lIns="91425" tIns="91425" rIns="91425" bIns="91425" anchor="t" anchorCtr="0">
            <a:noAutofit/>
          </a:bodyPr>
          <a:lstStyle/>
          <a:p>
            <a:pPr marL="0" lvl="0" indent="0" algn="ctr" rtl="0">
              <a:spcBef>
                <a:spcPts val="0"/>
              </a:spcBef>
              <a:buNone/>
            </a:pPr>
            <a:r>
              <a:rPr lang="zh-CN">
                <a:solidFill>
                  <a:srgbClr val="1186C3"/>
                </a:solidFill>
                <a:highlight>
                  <a:srgbClr val="FFFFFF"/>
                </a:highlight>
              </a:rPr>
              <a:t>Andrew vollero</a:t>
            </a:r>
          </a:p>
          <a:p>
            <a:pPr marL="0" lvl="0" indent="0" algn="ctr" rtl="0">
              <a:spcBef>
                <a:spcPts val="0"/>
              </a:spcBef>
              <a:buNone/>
            </a:pPr>
            <a:r>
              <a:rPr lang="zh-CN">
                <a:solidFill>
                  <a:srgbClr val="1186C3"/>
                </a:solidFill>
                <a:highlight>
                  <a:srgbClr val="FFFFFF"/>
                </a:highlight>
              </a:rPr>
              <a:t>CFO</a:t>
            </a:r>
          </a:p>
          <a:p>
            <a:pPr marL="0" lvl="0" indent="0" algn="ctr" rtl="0">
              <a:spcBef>
                <a:spcPts val="0"/>
              </a:spcBef>
              <a:buNone/>
            </a:pPr>
            <a:endParaRPr>
              <a:solidFill>
                <a:srgbClr val="1186C3"/>
              </a:solidFill>
              <a:highlight>
                <a:srgbClr val="FFFFFF"/>
              </a:highlight>
            </a:endParaRPr>
          </a:p>
        </p:txBody>
      </p:sp>
      <p:pic>
        <p:nvPicPr>
          <p:cNvPr id="1270" name="Shape 1270"/>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271" name="Shape 1271"/>
          <p:cNvPicPr preferRelativeResize="0"/>
          <p:nvPr/>
        </p:nvPicPr>
        <p:blipFill>
          <a:blip r:embed="rId4">
            <a:alphaModFix/>
          </a:blip>
          <a:stretch>
            <a:fillRect/>
          </a:stretch>
        </p:blipFill>
        <p:spPr>
          <a:xfrm>
            <a:off x="5101962" y="760625"/>
            <a:ext cx="3201175" cy="3201175"/>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Shape 127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CN" b="1"/>
              <a:t>Management Team</a:t>
            </a:r>
          </a:p>
        </p:txBody>
      </p:sp>
      <p:sp>
        <p:nvSpPr>
          <p:cNvPr id="1277" name="Shape 1277"/>
          <p:cNvSpPr txBox="1">
            <a:spLocks noGrp="1"/>
          </p:cNvSpPr>
          <p:nvPr>
            <p:ph type="body" idx="1"/>
          </p:nvPr>
        </p:nvSpPr>
        <p:spPr>
          <a:xfrm>
            <a:off x="416025" y="1017725"/>
            <a:ext cx="4136700" cy="3846000"/>
          </a:xfrm>
          <a:prstGeom prst="rect">
            <a:avLst/>
          </a:prstGeom>
        </p:spPr>
        <p:txBody>
          <a:bodyPr lIns="91425" tIns="91425" rIns="91425" bIns="91425" anchor="t" anchorCtr="0">
            <a:noAutofit/>
          </a:bodyPr>
          <a:lstStyle/>
          <a:p>
            <a:pPr marL="457200" lvl="0" indent="-317500" rtl="0">
              <a:spcBef>
                <a:spcPts val="0"/>
              </a:spcBef>
              <a:buSzPct val="100000"/>
            </a:pPr>
            <a:r>
              <a:rPr lang="zh-CN" sz="1400"/>
              <a:t>Served as General Counsel since May 2014</a:t>
            </a:r>
          </a:p>
          <a:p>
            <a:pPr marL="457200" lvl="0" indent="-317500" rtl="0">
              <a:spcBef>
                <a:spcPts val="0"/>
              </a:spcBef>
              <a:buSzPct val="100000"/>
            </a:pPr>
            <a:r>
              <a:rPr lang="zh-CN" sz="1400"/>
              <a:t>Partner in the Supreme Court and Appellate Litigation group at Hogan Lovells LLP in Washington, D.C</a:t>
            </a:r>
          </a:p>
          <a:p>
            <a:pPr marL="457200" lvl="0" indent="-317500" rtl="0">
              <a:spcBef>
                <a:spcPts val="0"/>
              </a:spcBef>
              <a:buSzPct val="100000"/>
            </a:pPr>
            <a:r>
              <a:rPr lang="zh-CN" sz="1400"/>
              <a:t>Holds a J.D. from Yale Law School and a B.A. in both Political Science and International Relations from American University</a:t>
            </a:r>
          </a:p>
        </p:txBody>
      </p:sp>
      <p:sp>
        <p:nvSpPr>
          <p:cNvPr id="1278" name="Shape 1278"/>
          <p:cNvSpPr txBox="1"/>
          <p:nvPr/>
        </p:nvSpPr>
        <p:spPr>
          <a:xfrm>
            <a:off x="5817537" y="4205825"/>
            <a:ext cx="1770000" cy="657900"/>
          </a:xfrm>
          <a:prstGeom prst="rect">
            <a:avLst/>
          </a:prstGeom>
          <a:noFill/>
          <a:ln>
            <a:noFill/>
          </a:ln>
        </p:spPr>
        <p:txBody>
          <a:bodyPr lIns="91425" tIns="91425" rIns="91425" bIns="91425" anchor="t" anchorCtr="0">
            <a:noAutofit/>
          </a:bodyPr>
          <a:lstStyle/>
          <a:p>
            <a:pPr marL="0" lvl="0" indent="0" algn="ctr" rtl="0">
              <a:spcBef>
                <a:spcPts val="0"/>
              </a:spcBef>
              <a:buNone/>
            </a:pPr>
            <a:r>
              <a:rPr lang="zh-CN">
                <a:solidFill>
                  <a:srgbClr val="1186C3"/>
                </a:solidFill>
                <a:highlight>
                  <a:srgbClr val="FFFFFF"/>
                </a:highlight>
              </a:rPr>
              <a:t>Chris Handman</a:t>
            </a:r>
          </a:p>
          <a:p>
            <a:pPr marL="0" lvl="0" indent="0" algn="ctr" rtl="0">
              <a:spcBef>
                <a:spcPts val="0"/>
              </a:spcBef>
              <a:buNone/>
            </a:pPr>
            <a:r>
              <a:rPr lang="zh-CN">
                <a:solidFill>
                  <a:srgbClr val="1186C3"/>
                </a:solidFill>
                <a:highlight>
                  <a:srgbClr val="FFFFFF"/>
                </a:highlight>
              </a:rPr>
              <a:t>General Concel </a:t>
            </a:r>
          </a:p>
          <a:p>
            <a:pPr marL="0" lvl="0" indent="0" algn="ctr" rtl="0">
              <a:spcBef>
                <a:spcPts val="0"/>
              </a:spcBef>
              <a:buNone/>
            </a:pPr>
            <a:endParaRPr>
              <a:solidFill>
                <a:srgbClr val="1186C3"/>
              </a:solidFill>
              <a:highlight>
                <a:srgbClr val="FFFFFF"/>
              </a:highlight>
            </a:endParaRPr>
          </a:p>
        </p:txBody>
      </p:sp>
      <p:pic>
        <p:nvPicPr>
          <p:cNvPr id="1279" name="Shape 1279"/>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280" name="Shape 1280"/>
          <p:cNvPicPr preferRelativeResize="0"/>
          <p:nvPr/>
        </p:nvPicPr>
        <p:blipFill>
          <a:blip r:embed="rId4">
            <a:alphaModFix/>
          </a:blip>
          <a:stretch>
            <a:fillRect/>
          </a:stretch>
        </p:blipFill>
        <p:spPr>
          <a:xfrm>
            <a:off x="5330687" y="1199887"/>
            <a:ext cx="2743725" cy="274372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Shape 12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CN" b="1"/>
              <a:t>Management Team</a:t>
            </a:r>
          </a:p>
        </p:txBody>
      </p:sp>
      <p:sp>
        <p:nvSpPr>
          <p:cNvPr id="1286" name="Shape 1286"/>
          <p:cNvSpPr txBox="1">
            <a:spLocks noGrp="1"/>
          </p:cNvSpPr>
          <p:nvPr>
            <p:ph type="body" idx="1"/>
          </p:nvPr>
        </p:nvSpPr>
        <p:spPr>
          <a:xfrm>
            <a:off x="416025" y="1017725"/>
            <a:ext cx="4136700" cy="3846000"/>
          </a:xfrm>
          <a:prstGeom prst="rect">
            <a:avLst/>
          </a:prstGeom>
        </p:spPr>
        <p:txBody>
          <a:bodyPr lIns="91425" tIns="91425" rIns="91425" bIns="91425" anchor="t" anchorCtr="0">
            <a:noAutofit/>
          </a:bodyPr>
          <a:lstStyle/>
          <a:p>
            <a:pPr marL="457200" lvl="0" indent="-317500" rtl="0">
              <a:spcBef>
                <a:spcPts val="0"/>
              </a:spcBef>
              <a:buSzPct val="100000"/>
            </a:pPr>
            <a:r>
              <a:rPr lang="zh-CN" sz="1400"/>
              <a:t>Served as Senior Vice President of Engineering since September 2013</a:t>
            </a:r>
          </a:p>
          <a:p>
            <a:pPr marL="457200" lvl="0" indent="-317500" rtl="0">
              <a:spcBef>
                <a:spcPts val="0"/>
              </a:spcBef>
              <a:buSzPct val="100000"/>
            </a:pPr>
            <a:r>
              <a:rPr lang="zh-CN" sz="1400"/>
              <a:t>Prior to joining Snap Inc., he worked at Amazon.com Inc. from 2003 to 2013 holding various positions, including as Director of Software Development from 2010 to 2013</a:t>
            </a:r>
          </a:p>
          <a:p>
            <a:pPr marL="457200" lvl="0" indent="-317500" rtl="0">
              <a:spcBef>
                <a:spcPts val="0"/>
              </a:spcBef>
              <a:buSzPct val="100000"/>
            </a:pPr>
            <a:r>
              <a:rPr lang="zh-CN" sz="1400"/>
              <a:t>holds a B.A.Sc. from the University of Waterloo</a:t>
            </a:r>
          </a:p>
        </p:txBody>
      </p:sp>
      <p:sp>
        <p:nvSpPr>
          <p:cNvPr id="1287" name="Shape 1287"/>
          <p:cNvSpPr txBox="1"/>
          <p:nvPr/>
        </p:nvSpPr>
        <p:spPr>
          <a:xfrm>
            <a:off x="5304861" y="4205825"/>
            <a:ext cx="2795400" cy="657900"/>
          </a:xfrm>
          <a:prstGeom prst="rect">
            <a:avLst/>
          </a:prstGeom>
          <a:noFill/>
          <a:ln>
            <a:noFill/>
          </a:ln>
        </p:spPr>
        <p:txBody>
          <a:bodyPr lIns="91425" tIns="91425" rIns="91425" bIns="91425" anchor="t" anchorCtr="0">
            <a:noAutofit/>
          </a:bodyPr>
          <a:lstStyle/>
          <a:p>
            <a:pPr marL="0" lvl="0" indent="0" algn="ctr" rtl="0">
              <a:spcBef>
                <a:spcPts val="0"/>
              </a:spcBef>
              <a:buNone/>
            </a:pPr>
            <a:r>
              <a:rPr lang="zh-CN">
                <a:solidFill>
                  <a:srgbClr val="1186C3"/>
                </a:solidFill>
                <a:highlight>
                  <a:srgbClr val="FFFFFF"/>
                </a:highlight>
              </a:rPr>
              <a:t>Timothy Sehn</a:t>
            </a:r>
          </a:p>
          <a:p>
            <a:pPr marL="0" lvl="0" indent="0" algn="ctr" rtl="0">
              <a:spcBef>
                <a:spcPts val="0"/>
              </a:spcBef>
              <a:buNone/>
            </a:pPr>
            <a:r>
              <a:rPr lang="zh-CN">
                <a:solidFill>
                  <a:srgbClr val="1186C3"/>
                </a:solidFill>
                <a:highlight>
                  <a:srgbClr val="FFFFFF"/>
                </a:highlight>
              </a:rPr>
              <a:t>Senior Vice President of Engineering</a:t>
            </a:r>
          </a:p>
          <a:p>
            <a:pPr marL="0" lvl="0" indent="0" algn="ctr" rtl="0">
              <a:spcBef>
                <a:spcPts val="0"/>
              </a:spcBef>
              <a:buNone/>
            </a:pPr>
            <a:endParaRPr>
              <a:solidFill>
                <a:srgbClr val="1186C3"/>
              </a:solidFill>
              <a:highlight>
                <a:srgbClr val="FFFFFF"/>
              </a:highlight>
            </a:endParaRPr>
          </a:p>
        </p:txBody>
      </p:sp>
      <p:pic>
        <p:nvPicPr>
          <p:cNvPr id="1288" name="Shape 1288"/>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289" name="Shape 1289"/>
          <p:cNvPicPr preferRelativeResize="0"/>
          <p:nvPr/>
        </p:nvPicPr>
        <p:blipFill>
          <a:blip r:embed="rId4">
            <a:alphaModFix/>
          </a:blip>
          <a:stretch>
            <a:fillRect/>
          </a:stretch>
        </p:blipFill>
        <p:spPr>
          <a:xfrm>
            <a:off x="5161987" y="820650"/>
            <a:ext cx="3081124" cy="30811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ctrTitle"/>
          </p:nvPr>
        </p:nvSpPr>
        <p:spPr>
          <a:xfrm>
            <a:off x="0" y="155325"/>
            <a:ext cx="8520600" cy="893400"/>
          </a:xfrm>
          <a:prstGeom prst="rect">
            <a:avLst/>
          </a:prstGeom>
        </p:spPr>
        <p:txBody>
          <a:bodyPr lIns="91425" tIns="91425" rIns="91425" bIns="91425" anchor="b" anchorCtr="0">
            <a:noAutofit/>
          </a:bodyPr>
          <a:lstStyle/>
          <a:p>
            <a:pPr lvl="0">
              <a:spcBef>
                <a:spcPts val="0"/>
              </a:spcBef>
              <a:buNone/>
            </a:pPr>
            <a:r>
              <a:rPr lang="zh-CN" sz="4000"/>
              <a:t>Benefits of social media marketing</a:t>
            </a:r>
          </a:p>
        </p:txBody>
      </p:sp>
      <p:pic>
        <p:nvPicPr>
          <p:cNvPr id="155" name="Shape 155" descr="benefit.PNG"/>
          <p:cNvPicPr preferRelativeResize="0"/>
          <p:nvPr/>
        </p:nvPicPr>
        <p:blipFill>
          <a:blip r:embed="rId3">
            <a:alphaModFix/>
          </a:blip>
          <a:stretch>
            <a:fillRect/>
          </a:stretch>
        </p:blipFill>
        <p:spPr>
          <a:xfrm>
            <a:off x="1131175" y="1001375"/>
            <a:ext cx="6524924" cy="3789974"/>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Shape 12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zh-CN" b="1"/>
              <a:t>Management Team</a:t>
            </a:r>
          </a:p>
        </p:txBody>
      </p:sp>
      <p:sp>
        <p:nvSpPr>
          <p:cNvPr id="1295" name="Shape 1295"/>
          <p:cNvSpPr txBox="1">
            <a:spLocks noGrp="1"/>
          </p:cNvSpPr>
          <p:nvPr>
            <p:ph type="body" idx="1"/>
          </p:nvPr>
        </p:nvSpPr>
        <p:spPr>
          <a:xfrm>
            <a:off x="416025" y="1017725"/>
            <a:ext cx="4136700" cy="3846000"/>
          </a:xfrm>
          <a:prstGeom prst="rect">
            <a:avLst/>
          </a:prstGeom>
        </p:spPr>
        <p:txBody>
          <a:bodyPr lIns="91425" tIns="91425" rIns="91425" bIns="91425" anchor="t" anchorCtr="0">
            <a:noAutofit/>
          </a:bodyPr>
          <a:lstStyle/>
          <a:p>
            <a:pPr marL="457200" lvl="0" indent="-317500" rtl="0">
              <a:spcBef>
                <a:spcPts val="0"/>
              </a:spcBef>
              <a:buSzPct val="100000"/>
            </a:pPr>
            <a:r>
              <a:rPr lang="zh-CN" sz="1400"/>
              <a:t>Joined Snap Inc. in January 2015 and currently serves as our Vice President of Hardware</a:t>
            </a:r>
          </a:p>
          <a:p>
            <a:pPr marL="457200" lvl="0" indent="-317500" rtl="0">
              <a:spcBef>
                <a:spcPts val="0"/>
              </a:spcBef>
              <a:buSzPct val="100000"/>
            </a:pPr>
            <a:r>
              <a:rPr lang="zh-CN" sz="1400"/>
              <a:t>Served as Senior Vice President of Software Engineer at Motorola Mobility, LLC, formerly a Google company, from December 2012 to january 2015</a:t>
            </a:r>
          </a:p>
          <a:p>
            <a:pPr marL="457200" lvl="0" indent="-317500" rtl="0">
              <a:spcBef>
                <a:spcPts val="0"/>
              </a:spcBef>
              <a:buSzPct val="100000"/>
            </a:pPr>
            <a:r>
              <a:rPr lang="zh-CN" sz="1400"/>
              <a:t>From January 2009 through November 2012, Horowitz served as Chief Technology Officer for Quotient Technology, Inc., a consumer technologies company</a:t>
            </a:r>
          </a:p>
          <a:p>
            <a:pPr marL="457200" lvl="0" indent="-317500" rtl="0">
              <a:spcBef>
                <a:spcPts val="0"/>
              </a:spcBef>
              <a:buSzPct val="100000"/>
            </a:pPr>
            <a:r>
              <a:rPr lang="zh-CN" sz="1400"/>
              <a:t>Holds a B.A. from the University of Michigan, Ann Arbor. Horowitz is also a member of the board of directors of Quotient Technology, Inc.</a:t>
            </a:r>
          </a:p>
        </p:txBody>
      </p:sp>
      <p:pic>
        <p:nvPicPr>
          <p:cNvPr id="1296" name="Shape 1296"/>
          <p:cNvPicPr preferRelativeResize="0"/>
          <p:nvPr/>
        </p:nvPicPr>
        <p:blipFill>
          <a:blip r:embed="rId3">
            <a:alphaModFix/>
          </a:blip>
          <a:stretch>
            <a:fillRect/>
          </a:stretch>
        </p:blipFill>
        <p:spPr>
          <a:xfrm>
            <a:off x="8148125" y="0"/>
            <a:ext cx="995874" cy="631475"/>
          </a:xfrm>
          <a:prstGeom prst="rect">
            <a:avLst/>
          </a:prstGeom>
          <a:noFill/>
          <a:ln>
            <a:noFill/>
          </a:ln>
        </p:spPr>
      </p:pic>
      <p:sp>
        <p:nvSpPr>
          <p:cNvPr id="1297" name="Shape 1297"/>
          <p:cNvSpPr txBox="1"/>
          <p:nvPr/>
        </p:nvSpPr>
        <p:spPr>
          <a:xfrm>
            <a:off x="5304861" y="4205825"/>
            <a:ext cx="2795400" cy="657900"/>
          </a:xfrm>
          <a:prstGeom prst="rect">
            <a:avLst/>
          </a:prstGeom>
          <a:noFill/>
          <a:ln>
            <a:noFill/>
          </a:ln>
        </p:spPr>
        <p:txBody>
          <a:bodyPr lIns="91425" tIns="91425" rIns="91425" bIns="91425" anchor="t" anchorCtr="0">
            <a:noAutofit/>
          </a:bodyPr>
          <a:lstStyle/>
          <a:p>
            <a:pPr marL="0" lvl="0" indent="0" algn="ctr" rtl="0">
              <a:spcBef>
                <a:spcPts val="0"/>
              </a:spcBef>
              <a:buNone/>
            </a:pPr>
            <a:r>
              <a:rPr lang="zh-CN">
                <a:solidFill>
                  <a:srgbClr val="1186C3"/>
                </a:solidFill>
                <a:highlight>
                  <a:srgbClr val="FFFFFF"/>
                </a:highlight>
              </a:rPr>
              <a:t>Steven Horowitz</a:t>
            </a:r>
          </a:p>
          <a:p>
            <a:pPr marL="0" lvl="0" indent="0" algn="ctr" rtl="0">
              <a:spcBef>
                <a:spcPts val="0"/>
              </a:spcBef>
              <a:buNone/>
            </a:pPr>
            <a:r>
              <a:rPr lang="zh-CN">
                <a:solidFill>
                  <a:srgbClr val="1186C3"/>
                </a:solidFill>
                <a:highlight>
                  <a:srgbClr val="FFFFFF"/>
                </a:highlight>
              </a:rPr>
              <a:t>Vice President of Hardware</a:t>
            </a:r>
          </a:p>
          <a:p>
            <a:pPr marL="0" lvl="0" indent="0" algn="ctr" rtl="0">
              <a:spcBef>
                <a:spcPts val="0"/>
              </a:spcBef>
              <a:buNone/>
            </a:pPr>
            <a:endParaRPr>
              <a:solidFill>
                <a:srgbClr val="1186C3"/>
              </a:solidFill>
              <a:highlight>
                <a:srgbClr val="FFFFFF"/>
              </a:highlight>
            </a:endParaRPr>
          </a:p>
        </p:txBody>
      </p:sp>
      <p:pic>
        <p:nvPicPr>
          <p:cNvPr id="1298" name="Shape 1298"/>
          <p:cNvPicPr preferRelativeResize="0"/>
          <p:nvPr/>
        </p:nvPicPr>
        <p:blipFill>
          <a:blip r:embed="rId4">
            <a:alphaModFix/>
          </a:blip>
          <a:stretch>
            <a:fillRect/>
          </a:stretch>
        </p:blipFill>
        <p:spPr>
          <a:xfrm>
            <a:off x="5590945" y="801350"/>
            <a:ext cx="2223199" cy="3267499"/>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Shape 1303"/>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a:spcBef>
                <a:spcPts val="0"/>
              </a:spcBef>
              <a:buNone/>
            </a:pPr>
            <a:r>
              <a:rPr lang="zh-CN"/>
              <a:t>PRINCIPAL AND SELLING STOCKHOLDERS</a:t>
            </a:r>
          </a:p>
        </p:txBody>
      </p:sp>
      <p:pic>
        <p:nvPicPr>
          <p:cNvPr id="1304" name="Shape 1304"/>
          <p:cNvPicPr preferRelativeResize="0"/>
          <p:nvPr/>
        </p:nvPicPr>
        <p:blipFill>
          <a:blip r:embed="rId3">
            <a:alphaModFix/>
          </a:blip>
          <a:stretch>
            <a:fillRect/>
          </a:stretch>
        </p:blipFill>
        <p:spPr>
          <a:xfrm>
            <a:off x="0" y="871525"/>
            <a:ext cx="9144000" cy="3400425"/>
          </a:xfrm>
          <a:prstGeom prst="rect">
            <a:avLst/>
          </a:prstGeom>
          <a:noFill/>
          <a:ln>
            <a:noFill/>
          </a:ln>
        </p:spPr>
      </p:pic>
      <p:pic>
        <p:nvPicPr>
          <p:cNvPr id="1305" name="Shape 1305"/>
          <p:cNvPicPr preferRelativeResize="0"/>
          <p:nvPr/>
        </p:nvPicPr>
        <p:blipFill>
          <a:blip r:embed="rId4">
            <a:alphaModFix/>
          </a:blip>
          <a:stretch>
            <a:fillRect/>
          </a:stretch>
        </p:blipFill>
        <p:spPr>
          <a:xfrm>
            <a:off x="8148125" y="0"/>
            <a:ext cx="995874" cy="63147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Shape 1310"/>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a:t>OWNERSHIP STRUCTURE</a:t>
            </a:r>
          </a:p>
        </p:txBody>
      </p:sp>
      <p:pic>
        <p:nvPicPr>
          <p:cNvPr id="1311" name="Shape 1311"/>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312" name="Shape 1312"/>
          <p:cNvPicPr preferRelativeResize="0"/>
          <p:nvPr/>
        </p:nvPicPr>
        <p:blipFill>
          <a:blip r:embed="rId4">
            <a:alphaModFix/>
          </a:blip>
          <a:stretch>
            <a:fillRect/>
          </a:stretch>
        </p:blipFill>
        <p:spPr>
          <a:xfrm>
            <a:off x="580250" y="829699"/>
            <a:ext cx="7983501" cy="414475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pic>
        <p:nvPicPr>
          <p:cNvPr id="1317" name="Shape 1317"/>
          <p:cNvPicPr preferRelativeResize="0"/>
          <p:nvPr/>
        </p:nvPicPr>
        <p:blipFill>
          <a:blip r:embed="rId3">
            <a:alphaModFix/>
          </a:blip>
          <a:stretch>
            <a:fillRect/>
          </a:stretch>
        </p:blipFill>
        <p:spPr>
          <a:xfrm>
            <a:off x="-1" y="-15"/>
            <a:ext cx="9144000" cy="5143540"/>
          </a:xfrm>
          <a:prstGeom prst="rect">
            <a:avLst/>
          </a:prstGeom>
          <a:noFill/>
          <a:ln>
            <a:noFill/>
          </a:ln>
        </p:spPr>
      </p:pic>
      <p:sp>
        <p:nvSpPr>
          <p:cNvPr id="1318" name="Shape 1318"/>
          <p:cNvSpPr txBox="1"/>
          <p:nvPr/>
        </p:nvSpPr>
        <p:spPr>
          <a:xfrm>
            <a:off x="1684500" y="682400"/>
            <a:ext cx="5775000" cy="570300"/>
          </a:xfrm>
          <a:prstGeom prst="rect">
            <a:avLst/>
          </a:prstGeom>
          <a:noFill/>
          <a:ln>
            <a:noFill/>
          </a:ln>
        </p:spPr>
        <p:txBody>
          <a:bodyPr lIns="91425" tIns="91425" rIns="91425" bIns="91425" anchor="t" anchorCtr="0">
            <a:noAutofit/>
          </a:bodyPr>
          <a:lstStyle/>
          <a:p>
            <a:pPr lvl="0" algn="ctr" rtl="0">
              <a:spcBef>
                <a:spcPts val="0"/>
              </a:spcBef>
              <a:buNone/>
            </a:pPr>
            <a:r>
              <a:rPr lang="zh-CN" sz="2800"/>
              <a:t>FINANCIAL STATEMENTS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Shape 1323"/>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FINANCIAL HIGHLIGHTS FRIST QUARTER 2017</a:t>
            </a:r>
          </a:p>
        </p:txBody>
      </p:sp>
      <p:pic>
        <p:nvPicPr>
          <p:cNvPr id="1324" name="Shape 1324"/>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325" name="Shape 1325"/>
          <p:cNvPicPr preferRelativeResize="0"/>
          <p:nvPr/>
        </p:nvPicPr>
        <p:blipFill>
          <a:blip r:embed="rId4">
            <a:alphaModFix/>
          </a:blip>
          <a:stretch>
            <a:fillRect/>
          </a:stretch>
        </p:blipFill>
        <p:spPr>
          <a:xfrm>
            <a:off x="0" y="1485900"/>
            <a:ext cx="9144000" cy="2171700"/>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Shape 1330"/>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CONSOLIDATED BALANCE SHEET 10Q</a:t>
            </a:r>
          </a:p>
        </p:txBody>
      </p:sp>
      <p:pic>
        <p:nvPicPr>
          <p:cNvPr id="1331" name="Shape 1331"/>
          <p:cNvPicPr preferRelativeResize="0"/>
          <p:nvPr/>
        </p:nvPicPr>
        <p:blipFill>
          <a:blip r:embed="rId3">
            <a:alphaModFix/>
          </a:blip>
          <a:stretch>
            <a:fillRect/>
          </a:stretch>
        </p:blipFill>
        <p:spPr>
          <a:xfrm>
            <a:off x="0" y="572699"/>
            <a:ext cx="9144000" cy="4570800"/>
          </a:xfrm>
          <a:prstGeom prst="rect">
            <a:avLst/>
          </a:prstGeom>
          <a:noFill/>
          <a:ln>
            <a:noFill/>
          </a:ln>
        </p:spPr>
      </p:pic>
      <p:pic>
        <p:nvPicPr>
          <p:cNvPr id="1332" name="Shape 1332"/>
          <p:cNvPicPr preferRelativeResize="0"/>
          <p:nvPr/>
        </p:nvPicPr>
        <p:blipFill>
          <a:blip r:embed="rId4">
            <a:alphaModFix/>
          </a:blip>
          <a:stretch>
            <a:fillRect/>
          </a:stretch>
        </p:blipFill>
        <p:spPr>
          <a:xfrm>
            <a:off x="8148125" y="0"/>
            <a:ext cx="995874" cy="631475"/>
          </a:xfrm>
          <a:prstGeom prst="rect">
            <a:avLst/>
          </a:prstGeom>
          <a:noFill/>
          <a:ln>
            <a:noFill/>
          </a:ln>
        </p:spPr>
      </p:pic>
      <p:sp>
        <p:nvSpPr>
          <p:cNvPr id="1333" name="Shape 1333"/>
          <p:cNvSpPr/>
          <p:nvPr/>
        </p:nvSpPr>
        <p:spPr>
          <a:xfrm>
            <a:off x="0" y="1473300"/>
            <a:ext cx="9144000" cy="105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4" name="Shape 1334"/>
          <p:cNvSpPr/>
          <p:nvPr/>
        </p:nvSpPr>
        <p:spPr>
          <a:xfrm>
            <a:off x="0" y="1578300"/>
            <a:ext cx="9144000" cy="105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35" name="Shape 1335"/>
          <p:cNvSpPr/>
          <p:nvPr/>
        </p:nvSpPr>
        <p:spPr>
          <a:xfrm>
            <a:off x="0" y="2124400"/>
            <a:ext cx="9144000" cy="105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Shape 1340"/>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CONSOLIDATED STATEMENT OF OPERATIONS 10Q</a:t>
            </a:r>
          </a:p>
        </p:txBody>
      </p:sp>
      <p:pic>
        <p:nvPicPr>
          <p:cNvPr id="1341" name="Shape 1341"/>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342" name="Shape 1342"/>
          <p:cNvPicPr preferRelativeResize="0"/>
          <p:nvPr/>
        </p:nvPicPr>
        <p:blipFill>
          <a:blip r:embed="rId4">
            <a:alphaModFix/>
          </a:blip>
          <a:stretch>
            <a:fillRect/>
          </a:stretch>
        </p:blipFill>
        <p:spPr>
          <a:xfrm>
            <a:off x="0" y="1435893"/>
            <a:ext cx="9144000" cy="2271712"/>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Shape 1347"/>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RESULTS OF OPERATIONS 10Q(CONTINUED)</a:t>
            </a:r>
          </a:p>
        </p:txBody>
      </p:sp>
      <p:pic>
        <p:nvPicPr>
          <p:cNvPr id="1348" name="Shape 1348"/>
          <p:cNvPicPr preferRelativeResize="0"/>
          <p:nvPr/>
        </p:nvPicPr>
        <p:blipFill>
          <a:blip r:embed="rId3">
            <a:alphaModFix/>
          </a:blip>
          <a:stretch>
            <a:fillRect/>
          </a:stretch>
        </p:blipFill>
        <p:spPr>
          <a:xfrm>
            <a:off x="0" y="1298050"/>
            <a:ext cx="9144000" cy="2547400"/>
          </a:xfrm>
          <a:prstGeom prst="rect">
            <a:avLst/>
          </a:prstGeom>
          <a:noFill/>
          <a:ln>
            <a:noFill/>
          </a:ln>
        </p:spPr>
      </p:pic>
      <p:pic>
        <p:nvPicPr>
          <p:cNvPr id="1349" name="Shape 1349"/>
          <p:cNvPicPr preferRelativeResize="0"/>
          <p:nvPr/>
        </p:nvPicPr>
        <p:blipFill>
          <a:blip r:embed="rId4">
            <a:alphaModFix/>
          </a:blip>
          <a:stretch>
            <a:fillRect/>
          </a:stretch>
        </p:blipFill>
        <p:spPr>
          <a:xfrm>
            <a:off x="8148125" y="0"/>
            <a:ext cx="995874" cy="63147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Shape 1354"/>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CONSOLIDATED STATEMENT OF CASH FLOW 10Q</a:t>
            </a:r>
          </a:p>
        </p:txBody>
      </p:sp>
      <p:pic>
        <p:nvPicPr>
          <p:cNvPr id="1355" name="Shape 1355"/>
          <p:cNvPicPr preferRelativeResize="0"/>
          <p:nvPr/>
        </p:nvPicPr>
        <p:blipFill>
          <a:blip r:embed="rId3">
            <a:alphaModFix/>
          </a:blip>
          <a:stretch>
            <a:fillRect/>
          </a:stretch>
        </p:blipFill>
        <p:spPr>
          <a:xfrm>
            <a:off x="0" y="572696"/>
            <a:ext cx="9144000" cy="4393406"/>
          </a:xfrm>
          <a:prstGeom prst="rect">
            <a:avLst/>
          </a:prstGeom>
          <a:noFill/>
          <a:ln>
            <a:noFill/>
          </a:ln>
        </p:spPr>
      </p:pic>
      <p:pic>
        <p:nvPicPr>
          <p:cNvPr id="1356" name="Shape 1356"/>
          <p:cNvPicPr preferRelativeResize="0"/>
          <p:nvPr/>
        </p:nvPicPr>
        <p:blipFill>
          <a:blip r:embed="rId4">
            <a:alphaModFix/>
          </a:blip>
          <a:stretch>
            <a:fillRect/>
          </a:stretch>
        </p:blipFill>
        <p:spPr>
          <a:xfrm>
            <a:off x="8148125" y="0"/>
            <a:ext cx="995874" cy="631475"/>
          </a:xfrm>
          <a:prstGeom prst="rect">
            <a:avLst/>
          </a:prstGeom>
          <a:noFill/>
          <a:ln>
            <a:noFill/>
          </a:ln>
        </p:spPr>
      </p:pic>
      <p:sp>
        <p:nvSpPr>
          <p:cNvPr id="1357" name="Shape 1357"/>
          <p:cNvSpPr/>
          <p:nvPr/>
        </p:nvSpPr>
        <p:spPr>
          <a:xfrm>
            <a:off x="0" y="1626075"/>
            <a:ext cx="9144000" cy="105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8" name="Shape 1358"/>
          <p:cNvSpPr/>
          <p:nvPr/>
        </p:nvSpPr>
        <p:spPr>
          <a:xfrm>
            <a:off x="0" y="3092375"/>
            <a:ext cx="9144000" cy="105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359" name="Shape 1359"/>
          <p:cNvSpPr/>
          <p:nvPr/>
        </p:nvSpPr>
        <p:spPr>
          <a:xfrm>
            <a:off x="0" y="3703100"/>
            <a:ext cx="9144000" cy="105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Shape 1364"/>
          <p:cNvSpPr txBox="1">
            <a:spLocks noGrp="1"/>
          </p:cNvSpPr>
          <p:nvPr>
            <p:ph type="title"/>
          </p:nvPr>
        </p:nvSpPr>
        <p:spPr>
          <a:xfrm>
            <a:off x="0" y="0"/>
            <a:ext cx="8520600" cy="572700"/>
          </a:xfrm>
          <a:prstGeom prst="rect">
            <a:avLst/>
          </a:prstGeom>
        </p:spPr>
        <p:txBody>
          <a:bodyPr lIns="91425" tIns="91425" rIns="91425" bIns="91425" anchor="t" anchorCtr="0">
            <a:noAutofit/>
          </a:bodyPr>
          <a:lstStyle/>
          <a:p>
            <a:pPr lvl="0" rtl="0">
              <a:spcBef>
                <a:spcPts val="0"/>
              </a:spcBef>
              <a:buNone/>
            </a:pPr>
            <a:r>
              <a:rPr lang="zh-CN" sz="2400"/>
              <a:t>FREE CASH FLOW</a:t>
            </a:r>
          </a:p>
        </p:txBody>
      </p:sp>
      <p:pic>
        <p:nvPicPr>
          <p:cNvPr id="1365" name="Shape 1365"/>
          <p:cNvPicPr preferRelativeResize="0"/>
          <p:nvPr/>
        </p:nvPicPr>
        <p:blipFill>
          <a:blip r:embed="rId3">
            <a:alphaModFix/>
          </a:blip>
          <a:stretch>
            <a:fillRect/>
          </a:stretch>
        </p:blipFill>
        <p:spPr>
          <a:xfrm>
            <a:off x="8148125" y="0"/>
            <a:ext cx="995874" cy="631475"/>
          </a:xfrm>
          <a:prstGeom prst="rect">
            <a:avLst/>
          </a:prstGeom>
          <a:noFill/>
          <a:ln>
            <a:noFill/>
          </a:ln>
        </p:spPr>
      </p:pic>
      <p:pic>
        <p:nvPicPr>
          <p:cNvPr id="1366" name="Shape 1366"/>
          <p:cNvPicPr preferRelativeResize="0"/>
          <p:nvPr/>
        </p:nvPicPr>
        <p:blipFill>
          <a:blip r:embed="rId4">
            <a:alphaModFix/>
          </a:blip>
          <a:stretch>
            <a:fillRect/>
          </a:stretch>
        </p:blipFill>
        <p:spPr>
          <a:xfrm>
            <a:off x="0" y="1964531"/>
            <a:ext cx="9144000" cy="12144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ctrTitle"/>
          </p:nvPr>
        </p:nvSpPr>
        <p:spPr>
          <a:xfrm>
            <a:off x="0" y="1834325"/>
            <a:ext cx="9144000" cy="999600"/>
          </a:xfrm>
          <a:prstGeom prst="rect">
            <a:avLst/>
          </a:prstGeom>
          <a:solidFill>
            <a:srgbClr val="CFE2F3"/>
          </a:solidFill>
        </p:spPr>
        <p:txBody>
          <a:bodyPr lIns="91425" tIns="91425" rIns="91425" bIns="91425" anchor="b" anchorCtr="0">
            <a:noAutofit/>
          </a:bodyPr>
          <a:lstStyle/>
          <a:p>
            <a:pPr lvl="0" rtl="0">
              <a:spcBef>
                <a:spcPts val="0"/>
              </a:spcBef>
              <a:buNone/>
            </a:pPr>
            <a:r>
              <a:rPr lang="zh-CN" b="1"/>
              <a:t>Data &amp; Analysis</a:t>
            </a:r>
          </a:p>
        </p:txBody>
      </p:sp>
      <p:pic>
        <p:nvPicPr>
          <p:cNvPr id="161" name="Shape 161"/>
          <p:cNvPicPr preferRelativeResize="0"/>
          <p:nvPr/>
        </p:nvPicPr>
        <p:blipFill>
          <a:blip r:embed="rId3">
            <a:alphaModFix/>
          </a:blip>
          <a:stretch>
            <a:fillRect/>
          </a:stretch>
        </p:blipFill>
        <p:spPr>
          <a:xfrm>
            <a:off x="5698349" y="3169500"/>
            <a:ext cx="3445649" cy="19740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70"/>
        <p:cNvGrpSpPr/>
        <p:nvPr/>
      </p:nvGrpSpPr>
      <p:grpSpPr>
        <a:xfrm>
          <a:off x="0" y="0"/>
          <a:ext cx="0" cy="0"/>
          <a:chOff x="0" y="0"/>
          <a:chExt cx="0" cy="0"/>
        </a:xfrm>
      </p:grpSpPr>
      <p:sp>
        <p:nvSpPr>
          <p:cNvPr id="1371" name="Shape 1371"/>
          <p:cNvSpPr txBox="1">
            <a:spLocks noGrp="1"/>
          </p:cNvSpPr>
          <p:nvPr>
            <p:ph type="title"/>
          </p:nvPr>
        </p:nvSpPr>
        <p:spPr>
          <a:xfrm>
            <a:off x="311700" y="445025"/>
            <a:ext cx="8520600" cy="1188900"/>
          </a:xfrm>
          <a:prstGeom prst="rect">
            <a:avLst/>
          </a:prstGeom>
        </p:spPr>
        <p:txBody>
          <a:bodyPr lIns="91425" tIns="91425" rIns="91425" bIns="91425" anchor="t" anchorCtr="0">
            <a:noAutofit/>
          </a:bodyPr>
          <a:lstStyle/>
          <a:p>
            <a:pPr lvl="0" algn="ctr" rtl="0">
              <a:spcBef>
                <a:spcPts val="0"/>
              </a:spcBef>
              <a:buNone/>
            </a:pPr>
            <a:endParaRPr b="1"/>
          </a:p>
          <a:p>
            <a:pPr lvl="0" algn="ctr" rtl="0">
              <a:spcBef>
                <a:spcPts val="0"/>
              </a:spcBef>
              <a:buNone/>
            </a:pPr>
            <a:endParaRPr b="1"/>
          </a:p>
          <a:p>
            <a:pPr lvl="0" algn="ctr" rtl="0">
              <a:spcBef>
                <a:spcPts val="0"/>
              </a:spcBef>
              <a:buNone/>
            </a:pPr>
            <a:r>
              <a:rPr lang="zh-CN" b="1"/>
              <a:t>RECOMMENDATION:</a:t>
            </a:r>
          </a:p>
          <a:p>
            <a:pPr lvl="0" algn="ctr" rtl="0">
              <a:spcBef>
                <a:spcPts val="0"/>
              </a:spcBef>
              <a:buNone/>
            </a:pPr>
            <a:endParaRPr/>
          </a:p>
          <a:p>
            <a:pPr lvl="0" algn="ctr" rtl="0">
              <a:spcBef>
                <a:spcPts val="0"/>
              </a:spcBef>
              <a:buNone/>
            </a:pPr>
            <a:endParaRPr/>
          </a:p>
          <a:p>
            <a:pPr marL="3657600" lvl="0" indent="0" algn="l" rtl="0">
              <a:spcBef>
                <a:spcPts val="0"/>
              </a:spcBef>
              <a:buNone/>
            </a:pPr>
            <a:r>
              <a:rPr lang="zh-CN" b="1"/>
              <a:t>SELL</a:t>
            </a:r>
          </a:p>
        </p:txBody>
      </p:sp>
      <p:pic>
        <p:nvPicPr>
          <p:cNvPr id="1372" name="Shape 1372"/>
          <p:cNvPicPr preferRelativeResize="0"/>
          <p:nvPr/>
        </p:nvPicPr>
        <p:blipFill>
          <a:blip r:embed="rId3">
            <a:alphaModFix/>
          </a:blip>
          <a:stretch>
            <a:fillRect/>
          </a:stretch>
        </p:blipFill>
        <p:spPr>
          <a:xfrm>
            <a:off x="8148125" y="0"/>
            <a:ext cx="995874" cy="631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Shape 166"/>
          <p:cNvSpPr txBox="1">
            <a:spLocks noGrp="1"/>
          </p:cNvSpPr>
          <p:nvPr>
            <p:ph type="ctrTitle"/>
          </p:nvPr>
        </p:nvSpPr>
        <p:spPr>
          <a:xfrm>
            <a:off x="0" y="506050"/>
            <a:ext cx="9144000" cy="812100"/>
          </a:xfrm>
          <a:prstGeom prst="rect">
            <a:avLst/>
          </a:prstGeom>
          <a:solidFill>
            <a:srgbClr val="CFE2F3"/>
          </a:solidFill>
        </p:spPr>
        <p:txBody>
          <a:bodyPr lIns="91425" tIns="91425" rIns="91425" bIns="91425" anchor="b" anchorCtr="0">
            <a:noAutofit/>
          </a:bodyPr>
          <a:lstStyle/>
          <a:p>
            <a:pPr lvl="0" rtl="0">
              <a:lnSpc>
                <a:spcPct val="115000"/>
              </a:lnSpc>
              <a:spcBef>
                <a:spcPts val="0"/>
              </a:spcBef>
              <a:buNone/>
            </a:pPr>
            <a:r>
              <a:rPr lang="zh-CN" sz="3200" b="1">
                <a:solidFill>
                  <a:srgbClr val="000000"/>
                </a:solidFill>
                <a:latin typeface="Calibri"/>
                <a:ea typeface="Calibri"/>
                <a:cs typeface="Calibri"/>
                <a:sym typeface="Calibri"/>
              </a:rPr>
              <a:t>Industry Segmentation</a:t>
            </a:r>
          </a:p>
        </p:txBody>
      </p:sp>
      <p:pic>
        <p:nvPicPr>
          <p:cNvPr id="167" name="Shape 167"/>
          <p:cNvPicPr preferRelativeResize="0"/>
          <p:nvPr/>
        </p:nvPicPr>
        <p:blipFill>
          <a:blip r:embed="rId3">
            <a:alphaModFix/>
          </a:blip>
          <a:stretch>
            <a:fillRect/>
          </a:stretch>
        </p:blipFill>
        <p:spPr>
          <a:xfrm>
            <a:off x="6260500" y="2411226"/>
            <a:ext cx="2704849" cy="2452400"/>
          </a:xfrm>
          <a:prstGeom prst="rect">
            <a:avLst/>
          </a:prstGeom>
          <a:noFill/>
          <a:ln>
            <a:noFill/>
          </a:ln>
        </p:spPr>
      </p:pic>
      <p:pic>
        <p:nvPicPr>
          <p:cNvPr id="168" name="Shape 168"/>
          <p:cNvPicPr preferRelativeResize="0"/>
          <p:nvPr/>
        </p:nvPicPr>
        <p:blipFill>
          <a:blip r:embed="rId4">
            <a:alphaModFix/>
          </a:blip>
          <a:stretch>
            <a:fillRect/>
          </a:stretch>
        </p:blipFill>
        <p:spPr>
          <a:xfrm>
            <a:off x="170975" y="1543525"/>
            <a:ext cx="5893150" cy="33200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a:blip r:embed="rId3">
            <a:alphaModFix/>
          </a:blip>
          <a:stretch>
            <a:fillRect/>
          </a:stretch>
        </p:blipFill>
        <p:spPr>
          <a:xfrm>
            <a:off x="682575" y="535912"/>
            <a:ext cx="7658100" cy="4410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81875" y="328525"/>
            <a:ext cx="8520600" cy="649200"/>
          </a:xfrm>
          <a:prstGeom prst="rect">
            <a:avLst/>
          </a:prstGeom>
        </p:spPr>
        <p:txBody>
          <a:bodyPr lIns="91425" tIns="91425" rIns="91425" bIns="91425" anchor="b" anchorCtr="0">
            <a:noAutofit/>
          </a:bodyPr>
          <a:lstStyle/>
          <a:p>
            <a:pPr lvl="0">
              <a:spcBef>
                <a:spcPts val="0"/>
              </a:spcBef>
              <a:buNone/>
            </a:pPr>
            <a:r>
              <a:rPr lang="zh-CN" sz="3000" b="1"/>
              <a:t>Agenda</a:t>
            </a:r>
          </a:p>
        </p:txBody>
      </p:sp>
      <p:sp>
        <p:nvSpPr>
          <p:cNvPr id="64" name="Shape 64"/>
          <p:cNvSpPr txBox="1">
            <a:spLocks noGrp="1"/>
          </p:cNvSpPr>
          <p:nvPr>
            <p:ph type="subTitle" idx="1"/>
          </p:nvPr>
        </p:nvSpPr>
        <p:spPr>
          <a:xfrm>
            <a:off x="311700" y="1118575"/>
            <a:ext cx="8520600" cy="2508000"/>
          </a:xfrm>
          <a:prstGeom prst="rect">
            <a:avLst/>
          </a:prstGeom>
        </p:spPr>
        <p:txBody>
          <a:bodyPr lIns="91425" tIns="91425" rIns="91425" bIns="91425" anchor="t" anchorCtr="0">
            <a:noAutofit/>
          </a:bodyPr>
          <a:lstStyle/>
          <a:p>
            <a:pPr marL="457200" lvl="0" indent="-228600" algn="l">
              <a:spcBef>
                <a:spcPts val="0"/>
              </a:spcBef>
              <a:buClr>
                <a:srgbClr val="1186C3"/>
              </a:buClr>
              <a:buChar char="●"/>
            </a:pPr>
            <a:r>
              <a:rPr lang="zh-CN">
                <a:solidFill>
                  <a:srgbClr val="1186C3"/>
                </a:solidFill>
              </a:rPr>
              <a:t>Industry Overveiw </a:t>
            </a:r>
          </a:p>
          <a:p>
            <a:pPr marL="457200" lvl="0" indent="-228600" algn="l">
              <a:spcBef>
                <a:spcPts val="0"/>
              </a:spcBef>
              <a:buClr>
                <a:srgbClr val="1186C3"/>
              </a:buClr>
              <a:buChar char="●"/>
            </a:pPr>
            <a:r>
              <a:rPr lang="zh-CN">
                <a:solidFill>
                  <a:srgbClr val="1186C3"/>
                </a:solidFill>
              </a:rPr>
              <a:t>Facebook</a:t>
            </a:r>
          </a:p>
          <a:p>
            <a:pPr marL="457200" lvl="0" indent="-228600" algn="l" rtl="0">
              <a:spcBef>
                <a:spcPts val="0"/>
              </a:spcBef>
              <a:buClr>
                <a:srgbClr val="1186C3"/>
              </a:buClr>
              <a:buChar char="●"/>
            </a:pPr>
            <a:r>
              <a:rPr lang="zh-CN">
                <a:solidFill>
                  <a:srgbClr val="1186C3"/>
                </a:solidFill>
              </a:rPr>
              <a:t>Twitter</a:t>
            </a:r>
          </a:p>
          <a:p>
            <a:pPr marL="457200" lvl="0" indent="-228600" algn="l" rtl="0">
              <a:spcBef>
                <a:spcPts val="0"/>
              </a:spcBef>
              <a:buClr>
                <a:srgbClr val="1186C3"/>
              </a:buClr>
              <a:buChar char="●"/>
            </a:pPr>
            <a:r>
              <a:rPr lang="zh-CN">
                <a:solidFill>
                  <a:srgbClr val="1186C3"/>
                </a:solidFill>
              </a:rPr>
              <a:t>Snap</a:t>
            </a:r>
          </a:p>
        </p:txBody>
      </p:sp>
      <p:pic>
        <p:nvPicPr>
          <p:cNvPr id="65" name="Shape 65"/>
          <p:cNvPicPr preferRelativeResize="0"/>
          <p:nvPr/>
        </p:nvPicPr>
        <p:blipFill>
          <a:blip r:embed="rId3">
            <a:alphaModFix/>
          </a:blip>
          <a:stretch>
            <a:fillRect/>
          </a:stretch>
        </p:blipFill>
        <p:spPr>
          <a:xfrm>
            <a:off x="5698349" y="3169500"/>
            <a:ext cx="3445649" cy="1974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179" name="Shape 179"/>
          <p:cNvSpPr txBox="1">
            <a:spLocks noGrp="1"/>
          </p:cNvSpPr>
          <p:nvPr>
            <p:ph type="subTitle" idx="1"/>
          </p:nvPr>
        </p:nvSpPr>
        <p:spPr>
          <a:xfrm>
            <a:off x="311700" y="347350"/>
            <a:ext cx="8520600" cy="1474800"/>
          </a:xfrm>
          <a:prstGeom prst="rect">
            <a:avLst/>
          </a:prstGeom>
        </p:spPr>
        <p:txBody>
          <a:bodyPr lIns="91425" tIns="91425" rIns="91425" bIns="91425" anchor="t" anchorCtr="0">
            <a:noAutofit/>
          </a:bodyPr>
          <a:lstStyle/>
          <a:p>
            <a:pPr lvl="0" rtl="0">
              <a:lnSpc>
                <a:spcPct val="150000"/>
              </a:lnSpc>
              <a:spcBef>
                <a:spcPts val="0"/>
              </a:spcBef>
              <a:spcAft>
                <a:spcPts val="1500"/>
              </a:spcAft>
              <a:buClr>
                <a:schemeClr val="dk1"/>
              </a:buClr>
              <a:buSzPct val="36666"/>
              <a:buFont typeface="Arial"/>
              <a:buNone/>
            </a:pPr>
            <a:r>
              <a:rPr lang="zh-CN" sz="3000" b="1">
                <a:solidFill>
                  <a:srgbClr val="B45F06"/>
                </a:solidFill>
                <a:highlight>
                  <a:srgbClr val="FFFFFF"/>
                </a:highlight>
              </a:rPr>
              <a:t>Social media marketing gives new options for segmentation</a:t>
            </a:r>
          </a:p>
          <a:p>
            <a:pPr lvl="0">
              <a:spcBef>
                <a:spcPts val="0"/>
              </a:spcBef>
              <a:buNone/>
            </a:pPr>
            <a:endParaRPr sz="3000"/>
          </a:p>
        </p:txBody>
      </p:sp>
      <p:pic>
        <p:nvPicPr>
          <p:cNvPr id="180" name="Shape 180"/>
          <p:cNvPicPr preferRelativeResize="0"/>
          <p:nvPr/>
        </p:nvPicPr>
        <p:blipFill>
          <a:blip r:embed="rId3">
            <a:alphaModFix/>
          </a:blip>
          <a:stretch>
            <a:fillRect/>
          </a:stretch>
        </p:blipFill>
        <p:spPr>
          <a:xfrm>
            <a:off x="4056875" y="1741685"/>
            <a:ext cx="3836075" cy="3240575"/>
          </a:xfrm>
          <a:prstGeom prst="rect">
            <a:avLst/>
          </a:prstGeom>
          <a:noFill/>
          <a:ln>
            <a:noFill/>
          </a:ln>
        </p:spPr>
      </p:pic>
      <p:pic>
        <p:nvPicPr>
          <p:cNvPr id="181" name="Shape 181"/>
          <p:cNvPicPr preferRelativeResize="0"/>
          <p:nvPr/>
        </p:nvPicPr>
        <p:blipFill>
          <a:blip r:embed="rId4">
            <a:alphaModFix/>
          </a:blip>
          <a:stretch>
            <a:fillRect/>
          </a:stretch>
        </p:blipFill>
        <p:spPr>
          <a:xfrm>
            <a:off x="772425" y="3081525"/>
            <a:ext cx="2433625" cy="1825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p:nvPr/>
        </p:nvSpPr>
        <p:spPr>
          <a:xfrm>
            <a:off x="-150" y="0"/>
            <a:ext cx="9144000" cy="3640200"/>
          </a:xfrm>
          <a:prstGeom prst="rect">
            <a:avLst/>
          </a:prstGeom>
          <a:solidFill>
            <a:srgbClr val="CFE2F3"/>
          </a:solidFill>
          <a:ln>
            <a:noFill/>
          </a:ln>
        </p:spPr>
        <p:txBody>
          <a:bodyPr lIns="91425" tIns="91425" rIns="91425" bIns="91425" anchor="ctr" anchorCtr="0">
            <a:noAutofit/>
          </a:bodyPr>
          <a:lstStyle/>
          <a:p>
            <a:pPr lvl="0" algn="ctr" rtl="0">
              <a:lnSpc>
                <a:spcPct val="115000"/>
              </a:lnSpc>
              <a:spcBef>
                <a:spcPts val="0"/>
              </a:spcBef>
              <a:buNone/>
            </a:pPr>
            <a:r>
              <a:rPr lang="zh-CN" sz="3000" b="1">
                <a:solidFill>
                  <a:srgbClr val="B45F06"/>
                </a:solidFill>
              </a:rPr>
              <a:t>Casual Social Networks</a:t>
            </a:r>
          </a:p>
          <a:p>
            <a:pPr lvl="0" algn="ctr" rtl="0">
              <a:lnSpc>
                <a:spcPct val="115000"/>
              </a:lnSpc>
              <a:spcBef>
                <a:spcPts val="0"/>
              </a:spcBef>
              <a:buClr>
                <a:schemeClr val="dk1"/>
              </a:buClr>
              <a:buFont typeface="Arial"/>
              <a:buNone/>
            </a:pPr>
            <a:endParaRPr sz="3000" b="1">
              <a:solidFill>
                <a:srgbClr val="B45F06"/>
              </a:solidFill>
            </a:endParaRPr>
          </a:p>
          <a:p>
            <a:pPr marL="0" lvl="0" indent="0" rtl="0">
              <a:lnSpc>
                <a:spcPct val="150000"/>
              </a:lnSpc>
              <a:spcBef>
                <a:spcPts val="0"/>
              </a:spcBef>
              <a:buNone/>
            </a:pPr>
            <a:r>
              <a:rPr lang="zh-CN" sz="2200">
                <a:solidFill>
                  <a:srgbClr val="1186C3"/>
                </a:solidFill>
                <a:latin typeface="Calibri"/>
                <a:ea typeface="Calibri"/>
                <a:cs typeface="Calibri"/>
                <a:sym typeface="Calibri"/>
              </a:rPr>
              <a:t>•</a:t>
            </a:r>
            <a:r>
              <a:rPr lang="zh-CN" sz="2200">
                <a:solidFill>
                  <a:schemeClr val="dk1"/>
                </a:solidFill>
                <a:latin typeface="Calibri"/>
                <a:ea typeface="Calibri"/>
                <a:cs typeface="Calibri"/>
                <a:sym typeface="Calibri"/>
              </a:rPr>
              <a:t>Companies include Facebook, MySpace, Google Plus, Yahoo Pulse, and Microsoft So.cl.</a:t>
            </a:r>
          </a:p>
          <a:p>
            <a:pPr marL="0" lvl="0" indent="0" rtl="0">
              <a:lnSpc>
                <a:spcPct val="150000"/>
              </a:lnSpc>
              <a:spcBef>
                <a:spcPts val="0"/>
              </a:spcBef>
              <a:buNone/>
            </a:pPr>
            <a:r>
              <a:rPr lang="zh-CN" sz="2200">
                <a:solidFill>
                  <a:srgbClr val="1186C3"/>
                </a:solidFill>
                <a:latin typeface="Calibri"/>
                <a:ea typeface="Calibri"/>
                <a:cs typeface="Calibri"/>
                <a:sym typeface="Calibri"/>
              </a:rPr>
              <a:t>•</a:t>
            </a:r>
            <a:r>
              <a:rPr lang="zh-CN" sz="2200">
                <a:solidFill>
                  <a:schemeClr val="dk1"/>
                </a:solidFill>
                <a:latin typeface="Calibri"/>
                <a:ea typeface="Calibri"/>
                <a:cs typeface="Calibri"/>
                <a:sym typeface="Calibri"/>
              </a:rPr>
              <a:t>Responsible for majority of revenue in the industry.</a:t>
            </a:r>
          </a:p>
          <a:p>
            <a:pPr marL="0" lvl="0" indent="0" rtl="0">
              <a:lnSpc>
                <a:spcPct val="150000"/>
              </a:lnSpc>
              <a:spcBef>
                <a:spcPts val="0"/>
              </a:spcBef>
              <a:buNone/>
            </a:pPr>
            <a:r>
              <a:rPr lang="zh-CN" sz="2200">
                <a:solidFill>
                  <a:srgbClr val="1186C3"/>
                </a:solidFill>
                <a:latin typeface="Calibri"/>
                <a:ea typeface="Calibri"/>
                <a:cs typeface="Calibri"/>
                <a:sym typeface="Calibri"/>
              </a:rPr>
              <a:t>•</a:t>
            </a:r>
            <a:r>
              <a:rPr lang="zh-CN" sz="2200">
                <a:solidFill>
                  <a:schemeClr val="dk1"/>
                </a:solidFill>
                <a:latin typeface="Calibri"/>
                <a:ea typeface="Calibri"/>
                <a:cs typeface="Calibri"/>
                <a:sym typeface="Calibri"/>
              </a:rPr>
              <a:t>Advertising is the main source of revenue.</a:t>
            </a:r>
          </a:p>
        </p:txBody>
      </p:sp>
      <p:pic>
        <p:nvPicPr>
          <p:cNvPr id="187" name="Shape 187"/>
          <p:cNvPicPr preferRelativeResize="0"/>
          <p:nvPr/>
        </p:nvPicPr>
        <p:blipFill>
          <a:blip r:embed="rId3">
            <a:alphaModFix/>
          </a:blip>
          <a:stretch>
            <a:fillRect/>
          </a:stretch>
        </p:blipFill>
        <p:spPr>
          <a:xfrm>
            <a:off x="3478169" y="3754131"/>
            <a:ext cx="996950" cy="1217943"/>
          </a:xfrm>
          <a:prstGeom prst="rect">
            <a:avLst/>
          </a:prstGeom>
          <a:noFill/>
          <a:ln>
            <a:noFill/>
          </a:ln>
        </p:spPr>
      </p:pic>
      <p:pic>
        <p:nvPicPr>
          <p:cNvPr id="188" name="Shape 188"/>
          <p:cNvPicPr preferRelativeResize="0"/>
          <p:nvPr/>
        </p:nvPicPr>
        <p:blipFill>
          <a:blip r:embed="rId4">
            <a:alphaModFix/>
          </a:blip>
          <a:stretch>
            <a:fillRect/>
          </a:stretch>
        </p:blipFill>
        <p:spPr>
          <a:xfrm>
            <a:off x="4537920" y="3754125"/>
            <a:ext cx="1104994" cy="1104989"/>
          </a:xfrm>
          <a:prstGeom prst="rect">
            <a:avLst/>
          </a:prstGeom>
          <a:noFill/>
          <a:ln>
            <a:noFill/>
          </a:ln>
        </p:spPr>
      </p:pic>
      <p:pic>
        <p:nvPicPr>
          <p:cNvPr id="189" name="Shape 189"/>
          <p:cNvPicPr preferRelativeResize="0"/>
          <p:nvPr/>
        </p:nvPicPr>
        <p:blipFill>
          <a:blip r:embed="rId5">
            <a:alphaModFix/>
          </a:blip>
          <a:stretch>
            <a:fillRect/>
          </a:stretch>
        </p:blipFill>
        <p:spPr>
          <a:xfrm>
            <a:off x="5705715" y="3960389"/>
            <a:ext cx="1350549" cy="898724"/>
          </a:xfrm>
          <a:prstGeom prst="rect">
            <a:avLst/>
          </a:prstGeom>
          <a:noFill/>
          <a:ln>
            <a:noFill/>
          </a:ln>
        </p:spPr>
      </p:pic>
      <p:pic>
        <p:nvPicPr>
          <p:cNvPr id="190" name="Shape 190"/>
          <p:cNvPicPr preferRelativeResize="0"/>
          <p:nvPr/>
        </p:nvPicPr>
        <p:blipFill>
          <a:blip r:embed="rId6">
            <a:alphaModFix/>
          </a:blip>
          <a:stretch>
            <a:fillRect/>
          </a:stretch>
        </p:blipFill>
        <p:spPr>
          <a:xfrm>
            <a:off x="2377324" y="3754124"/>
            <a:ext cx="1038049" cy="1038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p:nvPr/>
        </p:nvSpPr>
        <p:spPr>
          <a:xfrm>
            <a:off x="0" y="2874900"/>
            <a:ext cx="9144000" cy="2268300"/>
          </a:xfrm>
          <a:prstGeom prst="rect">
            <a:avLst/>
          </a:prstGeom>
          <a:solidFill>
            <a:srgbClr val="CFE2F3"/>
          </a:solidFill>
          <a:ln>
            <a:noFill/>
          </a:ln>
        </p:spPr>
        <p:txBody>
          <a:bodyPr lIns="91425" tIns="91425" rIns="91425" bIns="91425" anchor="t" anchorCtr="0">
            <a:noAutofit/>
          </a:bodyPr>
          <a:lstStyle/>
          <a:p>
            <a:pPr lvl="0" rtl="0">
              <a:spcBef>
                <a:spcPts val="0"/>
              </a:spcBef>
              <a:buNone/>
            </a:pPr>
            <a:r>
              <a:rPr lang="zh-CN"/>
              <a:t>   </a:t>
            </a:r>
          </a:p>
        </p:txBody>
      </p:sp>
      <p:sp>
        <p:nvSpPr>
          <p:cNvPr id="196" name="Shape 196"/>
          <p:cNvSpPr txBox="1"/>
          <p:nvPr/>
        </p:nvSpPr>
        <p:spPr>
          <a:xfrm>
            <a:off x="0" y="0"/>
            <a:ext cx="9144000" cy="2632800"/>
          </a:xfrm>
          <a:prstGeom prst="rect">
            <a:avLst/>
          </a:prstGeom>
          <a:solidFill>
            <a:srgbClr val="CFE2F3"/>
          </a:solidFill>
          <a:ln>
            <a:noFill/>
          </a:ln>
        </p:spPr>
        <p:txBody>
          <a:bodyPr lIns="91425" tIns="91425" rIns="91425" bIns="91425" anchor="t" anchorCtr="0">
            <a:noAutofit/>
          </a:bodyPr>
          <a:lstStyle/>
          <a:p>
            <a:pPr lvl="0">
              <a:spcBef>
                <a:spcPts val="0"/>
              </a:spcBef>
              <a:buNone/>
            </a:pPr>
            <a:r>
              <a:rPr lang="zh-CN"/>
              <a:t>   </a:t>
            </a:r>
          </a:p>
        </p:txBody>
      </p:sp>
      <p:sp>
        <p:nvSpPr>
          <p:cNvPr id="197" name="Shape 197"/>
          <p:cNvSpPr txBox="1"/>
          <p:nvPr/>
        </p:nvSpPr>
        <p:spPr>
          <a:xfrm>
            <a:off x="2462900" y="-118800"/>
            <a:ext cx="4507800" cy="942900"/>
          </a:xfrm>
          <a:prstGeom prst="rect">
            <a:avLst/>
          </a:prstGeom>
          <a:noFill/>
          <a:ln>
            <a:noFill/>
          </a:ln>
        </p:spPr>
        <p:txBody>
          <a:bodyPr lIns="91425" tIns="91425" rIns="91425" bIns="91425" anchor="ctr" anchorCtr="0">
            <a:noAutofit/>
          </a:bodyPr>
          <a:lstStyle/>
          <a:p>
            <a:pPr lvl="0" rtl="0">
              <a:lnSpc>
                <a:spcPct val="115000"/>
              </a:lnSpc>
              <a:spcBef>
                <a:spcPts val="0"/>
              </a:spcBef>
              <a:buClr>
                <a:schemeClr val="dk1"/>
              </a:buClr>
              <a:buSzPct val="36666"/>
              <a:buFont typeface="Arial"/>
              <a:buNone/>
            </a:pPr>
            <a:r>
              <a:rPr lang="zh-CN" sz="3000" b="1">
                <a:solidFill>
                  <a:srgbClr val="B45F06"/>
                </a:solidFill>
                <a:latin typeface="Calibri"/>
                <a:ea typeface="Calibri"/>
                <a:cs typeface="Calibri"/>
                <a:sym typeface="Calibri"/>
              </a:rPr>
              <a:t>Blogging Social Networks</a:t>
            </a:r>
          </a:p>
        </p:txBody>
      </p:sp>
      <p:pic>
        <p:nvPicPr>
          <p:cNvPr id="198" name="Shape 198"/>
          <p:cNvPicPr preferRelativeResize="0"/>
          <p:nvPr/>
        </p:nvPicPr>
        <p:blipFill>
          <a:blip r:embed="rId3">
            <a:alphaModFix/>
          </a:blip>
          <a:stretch>
            <a:fillRect/>
          </a:stretch>
        </p:blipFill>
        <p:spPr>
          <a:xfrm>
            <a:off x="8059073" y="1392049"/>
            <a:ext cx="861075" cy="857250"/>
          </a:xfrm>
          <a:prstGeom prst="rect">
            <a:avLst/>
          </a:prstGeom>
          <a:noFill/>
          <a:ln>
            <a:noFill/>
          </a:ln>
        </p:spPr>
      </p:pic>
      <p:pic>
        <p:nvPicPr>
          <p:cNvPr id="199" name="Shape 199"/>
          <p:cNvPicPr preferRelativeResize="0"/>
          <p:nvPr/>
        </p:nvPicPr>
        <p:blipFill>
          <a:blip r:embed="rId4">
            <a:alphaModFix/>
          </a:blip>
          <a:stretch>
            <a:fillRect/>
          </a:stretch>
        </p:blipFill>
        <p:spPr>
          <a:xfrm>
            <a:off x="7525925" y="747903"/>
            <a:ext cx="1597049" cy="520175"/>
          </a:xfrm>
          <a:prstGeom prst="rect">
            <a:avLst/>
          </a:prstGeom>
          <a:noFill/>
          <a:ln>
            <a:noFill/>
          </a:ln>
        </p:spPr>
      </p:pic>
      <p:sp>
        <p:nvSpPr>
          <p:cNvPr id="200" name="Shape 200"/>
          <p:cNvSpPr/>
          <p:nvPr/>
        </p:nvSpPr>
        <p:spPr>
          <a:xfrm>
            <a:off x="3806675" y="840425"/>
            <a:ext cx="1596900" cy="974400"/>
          </a:xfrm>
          <a:prstGeom prst="leftRightUpArrow">
            <a:avLst>
              <a:gd name="adj1" fmla="val 25000"/>
              <a:gd name="adj2" fmla="val 25000"/>
              <a:gd name="adj3" fmla="val 25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1" name="Shape 201"/>
          <p:cNvSpPr txBox="1"/>
          <p:nvPr/>
        </p:nvSpPr>
        <p:spPr>
          <a:xfrm>
            <a:off x="2389475" y="914900"/>
            <a:ext cx="1417200" cy="11085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2200">
                <a:solidFill>
                  <a:srgbClr val="1186C3"/>
                </a:solidFill>
                <a:latin typeface="Calibri"/>
                <a:ea typeface="Calibri"/>
                <a:cs typeface="Calibri"/>
                <a:sym typeface="Calibri"/>
              </a:rPr>
              <a:t>Traditional </a:t>
            </a:r>
          </a:p>
          <a:p>
            <a:pPr lvl="0" rtl="0">
              <a:lnSpc>
                <a:spcPct val="115000"/>
              </a:lnSpc>
              <a:spcBef>
                <a:spcPts val="0"/>
              </a:spcBef>
              <a:buNone/>
            </a:pPr>
            <a:r>
              <a:rPr lang="zh-CN" sz="2200">
                <a:solidFill>
                  <a:srgbClr val="1186C3"/>
                </a:solidFill>
                <a:latin typeface="Calibri"/>
                <a:ea typeface="Calibri"/>
                <a:cs typeface="Calibri"/>
                <a:sym typeface="Calibri"/>
              </a:rPr>
              <a:t>Blogging </a:t>
            </a:r>
          </a:p>
          <a:p>
            <a:pPr lvl="0" rtl="0">
              <a:lnSpc>
                <a:spcPct val="115000"/>
              </a:lnSpc>
              <a:spcBef>
                <a:spcPts val="0"/>
              </a:spcBef>
              <a:buNone/>
            </a:pPr>
            <a:r>
              <a:rPr lang="zh-CN" sz="2200">
                <a:solidFill>
                  <a:srgbClr val="1186C3"/>
                </a:solidFill>
                <a:latin typeface="Calibri"/>
                <a:ea typeface="Calibri"/>
                <a:cs typeface="Calibri"/>
                <a:sym typeface="Calibri"/>
              </a:rPr>
              <a:t>Networks</a:t>
            </a:r>
          </a:p>
        </p:txBody>
      </p:sp>
      <p:sp>
        <p:nvSpPr>
          <p:cNvPr id="202" name="Shape 202"/>
          <p:cNvSpPr/>
          <p:nvPr/>
        </p:nvSpPr>
        <p:spPr>
          <a:xfrm>
            <a:off x="1665275" y="1313750"/>
            <a:ext cx="724200" cy="3108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3" name="Shape 203"/>
          <p:cNvSpPr txBox="1"/>
          <p:nvPr/>
        </p:nvSpPr>
        <p:spPr>
          <a:xfrm>
            <a:off x="212825" y="981800"/>
            <a:ext cx="1471500" cy="942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2200">
                <a:solidFill>
                  <a:srgbClr val="1186C3"/>
                </a:solidFill>
                <a:latin typeface="Calibri"/>
                <a:ea typeface="Calibri"/>
                <a:cs typeface="Calibri"/>
                <a:sym typeface="Calibri"/>
              </a:rPr>
              <a:t>Wordpress, Blogger, ect.</a:t>
            </a:r>
          </a:p>
        </p:txBody>
      </p:sp>
      <p:sp>
        <p:nvSpPr>
          <p:cNvPr id="204" name="Shape 204"/>
          <p:cNvSpPr txBox="1"/>
          <p:nvPr/>
        </p:nvSpPr>
        <p:spPr>
          <a:xfrm>
            <a:off x="5431750" y="1271600"/>
            <a:ext cx="2007900" cy="5517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2200">
                <a:solidFill>
                  <a:srgbClr val="1186C3"/>
                </a:solidFill>
                <a:latin typeface="Calibri"/>
                <a:ea typeface="Calibri"/>
                <a:cs typeface="Calibri"/>
                <a:sym typeface="Calibri"/>
              </a:rPr>
              <a:t>Microblogging</a:t>
            </a:r>
          </a:p>
        </p:txBody>
      </p:sp>
      <p:sp>
        <p:nvSpPr>
          <p:cNvPr id="205" name="Shape 205"/>
          <p:cNvSpPr/>
          <p:nvPr/>
        </p:nvSpPr>
        <p:spPr>
          <a:xfrm>
            <a:off x="7205525" y="1392050"/>
            <a:ext cx="621300" cy="3108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6" name="Shape 206"/>
          <p:cNvSpPr txBox="1"/>
          <p:nvPr/>
        </p:nvSpPr>
        <p:spPr>
          <a:xfrm>
            <a:off x="1624650" y="2198500"/>
            <a:ext cx="5894700" cy="402600"/>
          </a:xfrm>
          <a:prstGeom prst="rect">
            <a:avLst/>
          </a:prstGeom>
          <a:solidFill>
            <a:srgbClr val="6FA8DC"/>
          </a:solidFill>
          <a:ln>
            <a:noFill/>
          </a:ln>
        </p:spPr>
        <p:txBody>
          <a:bodyPr lIns="91425" tIns="91425" rIns="91425" bIns="91425" anchor="ctr" anchorCtr="0">
            <a:noAutofit/>
          </a:bodyPr>
          <a:lstStyle/>
          <a:p>
            <a:pPr lvl="0" rtl="0">
              <a:lnSpc>
                <a:spcPct val="115000"/>
              </a:lnSpc>
              <a:spcBef>
                <a:spcPts val="0"/>
              </a:spcBef>
              <a:buNone/>
            </a:pPr>
            <a:r>
              <a:rPr lang="zh-CN" sz="2000" b="1">
                <a:latin typeface="Calibri"/>
                <a:ea typeface="Calibri"/>
                <a:cs typeface="Calibri"/>
                <a:sym typeface="Calibri"/>
              </a:rPr>
              <a:t>Limited revenue potential due to content limitations. </a:t>
            </a:r>
          </a:p>
        </p:txBody>
      </p:sp>
      <p:sp>
        <p:nvSpPr>
          <p:cNvPr id="207" name="Shape 207"/>
          <p:cNvSpPr txBox="1"/>
          <p:nvPr/>
        </p:nvSpPr>
        <p:spPr>
          <a:xfrm>
            <a:off x="280975" y="3446325"/>
            <a:ext cx="8754000" cy="1559700"/>
          </a:xfrm>
          <a:prstGeom prst="rect">
            <a:avLst/>
          </a:prstGeom>
          <a:noFill/>
          <a:ln>
            <a:noFill/>
          </a:ln>
        </p:spPr>
        <p:txBody>
          <a:bodyPr lIns="91425" tIns="91425" rIns="91425" bIns="91425" anchor="ctr" anchorCtr="0">
            <a:noAutofit/>
          </a:bodyPr>
          <a:lstStyle/>
          <a:p>
            <a:pPr lvl="0" algn="ctr" rtl="0">
              <a:lnSpc>
                <a:spcPct val="150000"/>
              </a:lnSpc>
              <a:spcBef>
                <a:spcPts val="0"/>
              </a:spcBef>
              <a:buNone/>
            </a:pPr>
            <a:r>
              <a:rPr lang="zh-CN" sz="3000" b="1">
                <a:solidFill>
                  <a:srgbClr val="B45F06"/>
                </a:solidFill>
                <a:latin typeface="Calibri"/>
                <a:ea typeface="Calibri"/>
                <a:cs typeface="Calibri"/>
                <a:sym typeface="Calibri"/>
              </a:rPr>
              <a:t>Professional Social Networks </a:t>
            </a:r>
          </a:p>
          <a:p>
            <a:pPr marL="457200" lvl="0" indent="-368300" rtl="0">
              <a:lnSpc>
                <a:spcPct val="150000"/>
              </a:lnSpc>
              <a:spcBef>
                <a:spcPts val="0"/>
              </a:spcBef>
              <a:buClr>
                <a:srgbClr val="1186C3"/>
              </a:buClr>
              <a:buSzPct val="100000"/>
              <a:buFont typeface="Calibri"/>
              <a:buChar char="●"/>
            </a:pPr>
            <a:r>
              <a:rPr lang="zh-CN" sz="2200">
                <a:solidFill>
                  <a:srgbClr val="1186C3"/>
                </a:solidFill>
                <a:latin typeface="Calibri"/>
                <a:ea typeface="Calibri"/>
                <a:cs typeface="Calibri"/>
                <a:sym typeface="Calibri"/>
              </a:rPr>
              <a:t>Majority of revenue comes from products offered to job seekers and employers. </a:t>
            </a:r>
          </a:p>
          <a:p>
            <a:pPr marL="457200" lvl="0" indent="-368300" rtl="0">
              <a:lnSpc>
                <a:spcPct val="150000"/>
              </a:lnSpc>
              <a:spcBef>
                <a:spcPts val="0"/>
              </a:spcBef>
              <a:buClr>
                <a:srgbClr val="1186C3"/>
              </a:buClr>
              <a:buSzPct val="100000"/>
              <a:buFont typeface="Calibri"/>
              <a:buChar char="●"/>
            </a:pPr>
            <a:r>
              <a:rPr lang="zh-CN" sz="2200">
                <a:solidFill>
                  <a:srgbClr val="1186C3"/>
                </a:solidFill>
                <a:latin typeface="Calibri"/>
                <a:ea typeface="Calibri"/>
                <a:cs typeface="Calibri"/>
                <a:sym typeface="Calibri"/>
              </a:rPr>
              <a:t>Projected to grow.</a:t>
            </a:r>
          </a:p>
          <a:p>
            <a:pPr lvl="0" rtl="0">
              <a:lnSpc>
                <a:spcPct val="115000"/>
              </a:lnSpc>
              <a:spcBef>
                <a:spcPts val="0"/>
              </a:spcBef>
              <a:buNone/>
            </a:pPr>
            <a:endParaRPr sz="2200">
              <a:solidFill>
                <a:srgbClr val="1186C3"/>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p:nvPr/>
        </p:nvSpPr>
        <p:spPr>
          <a:xfrm>
            <a:off x="3060700" y="1552550"/>
            <a:ext cx="5685600" cy="32388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2000" b="1" u="sng">
                <a:solidFill>
                  <a:srgbClr val="1186C3"/>
                </a:solidFill>
                <a:latin typeface="Calibri"/>
                <a:ea typeface="Calibri"/>
                <a:cs typeface="Calibri"/>
                <a:sym typeface="Calibri"/>
              </a:rPr>
              <a:t>The ability to compete effectively depends on: </a:t>
            </a:r>
          </a:p>
          <a:p>
            <a:pPr marL="457200" lvl="0" indent="-330200" rtl="0">
              <a:lnSpc>
                <a:spcPct val="115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Ability to innovate. </a:t>
            </a:r>
            <a:br>
              <a:rPr lang="zh-CN" sz="1600">
                <a:solidFill>
                  <a:srgbClr val="1186C3"/>
                </a:solidFill>
                <a:latin typeface="Calibri"/>
                <a:ea typeface="Calibri"/>
                <a:cs typeface="Calibri"/>
                <a:sym typeface="Calibri"/>
              </a:rPr>
            </a:br>
            <a:endParaRPr lang="zh-CN" sz="1600">
              <a:solidFill>
                <a:srgbClr val="1186C3"/>
              </a:solidFill>
              <a:latin typeface="Calibri"/>
              <a:ea typeface="Calibri"/>
              <a:cs typeface="Calibri"/>
              <a:sym typeface="Calibri"/>
            </a:endParaRPr>
          </a:p>
          <a:p>
            <a:pPr marL="457200" lvl="0" indent="-330200" rtl="0">
              <a:lnSpc>
                <a:spcPct val="115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Security, updates, and support are critical factors </a:t>
            </a:r>
            <a:br>
              <a:rPr lang="zh-CN" sz="1600">
                <a:solidFill>
                  <a:srgbClr val="1186C3"/>
                </a:solidFill>
                <a:latin typeface="Calibri"/>
                <a:ea typeface="Calibri"/>
                <a:cs typeface="Calibri"/>
                <a:sym typeface="Calibri"/>
              </a:rPr>
            </a:br>
            <a:endParaRPr lang="zh-CN" sz="1600">
              <a:solidFill>
                <a:srgbClr val="1186C3"/>
              </a:solidFill>
              <a:latin typeface="Calibri"/>
              <a:ea typeface="Calibri"/>
              <a:cs typeface="Calibri"/>
              <a:sym typeface="Calibri"/>
            </a:endParaRPr>
          </a:p>
          <a:p>
            <a:pPr marL="457200" lvl="0" indent="-330200" rtl="0">
              <a:lnSpc>
                <a:spcPct val="115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Reputation and Brand Strength relative to competitors </a:t>
            </a:r>
            <a:br>
              <a:rPr lang="zh-CN" sz="1600">
                <a:solidFill>
                  <a:srgbClr val="1186C3"/>
                </a:solidFill>
                <a:latin typeface="Calibri"/>
                <a:ea typeface="Calibri"/>
                <a:cs typeface="Calibri"/>
                <a:sym typeface="Calibri"/>
              </a:rPr>
            </a:br>
            <a:endParaRPr lang="zh-CN" sz="1600">
              <a:solidFill>
                <a:srgbClr val="1186C3"/>
              </a:solidFill>
              <a:latin typeface="Calibri"/>
              <a:ea typeface="Calibri"/>
              <a:cs typeface="Calibri"/>
              <a:sym typeface="Calibri"/>
            </a:endParaRPr>
          </a:p>
          <a:p>
            <a:pPr marL="457200" lvl="0" indent="-330200" rtl="0">
              <a:lnSpc>
                <a:spcPct val="115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Offer a user-friendly interface to consumers.</a:t>
            </a:r>
            <a:br>
              <a:rPr lang="zh-CN" sz="1600">
                <a:solidFill>
                  <a:srgbClr val="1186C3"/>
                </a:solidFill>
                <a:latin typeface="Calibri"/>
                <a:ea typeface="Calibri"/>
                <a:cs typeface="Calibri"/>
                <a:sym typeface="Calibri"/>
              </a:rPr>
            </a:br>
            <a:endParaRPr lang="zh-CN" sz="1600">
              <a:solidFill>
                <a:srgbClr val="1186C3"/>
              </a:solidFill>
              <a:latin typeface="Calibri"/>
              <a:ea typeface="Calibri"/>
              <a:cs typeface="Calibri"/>
              <a:sym typeface="Calibri"/>
            </a:endParaRPr>
          </a:p>
          <a:p>
            <a:pPr marL="457200" lvl="0" indent="-330200" rtl="0">
              <a:lnSpc>
                <a:spcPct val="115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Compatibility and ubiquity are important. </a:t>
            </a:r>
          </a:p>
          <a:p>
            <a:pPr lvl="0" rtl="0">
              <a:lnSpc>
                <a:spcPct val="115000"/>
              </a:lnSpc>
              <a:spcBef>
                <a:spcPts val="0"/>
              </a:spcBef>
              <a:buNone/>
            </a:pPr>
            <a:endParaRPr sz="1200">
              <a:solidFill>
                <a:srgbClr val="1186C3"/>
              </a:solidFill>
              <a:latin typeface="Calibri"/>
              <a:ea typeface="Calibri"/>
              <a:cs typeface="Calibri"/>
              <a:sym typeface="Calibri"/>
            </a:endParaRPr>
          </a:p>
        </p:txBody>
      </p:sp>
      <p:sp>
        <p:nvSpPr>
          <p:cNvPr id="213" name="Shape 213"/>
          <p:cNvSpPr txBox="1"/>
          <p:nvPr/>
        </p:nvSpPr>
        <p:spPr>
          <a:xfrm>
            <a:off x="0" y="589125"/>
            <a:ext cx="9144000" cy="699600"/>
          </a:xfrm>
          <a:prstGeom prst="rect">
            <a:avLst/>
          </a:prstGeom>
          <a:solidFill>
            <a:srgbClr val="CFE2F3"/>
          </a:solidFill>
          <a:ln>
            <a:noFill/>
          </a:ln>
        </p:spPr>
        <p:txBody>
          <a:bodyPr lIns="91425" tIns="91425" rIns="91425" bIns="91425" anchor="ctr" anchorCtr="0">
            <a:noAutofit/>
          </a:bodyPr>
          <a:lstStyle/>
          <a:p>
            <a:pPr lvl="0" algn="ctr" rtl="0">
              <a:lnSpc>
                <a:spcPct val="115000"/>
              </a:lnSpc>
              <a:spcBef>
                <a:spcPts val="0"/>
              </a:spcBef>
              <a:buNone/>
            </a:pPr>
            <a:r>
              <a:rPr lang="zh-CN" sz="3200" b="1">
                <a:latin typeface="Calibri"/>
                <a:ea typeface="Calibri"/>
                <a:cs typeface="Calibri"/>
                <a:sym typeface="Calibri"/>
              </a:rPr>
              <a:t>Key Success Factors  </a:t>
            </a:r>
          </a:p>
        </p:txBody>
      </p:sp>
      <p:pic>
        <p:nvPicPr>
          <p:cNvPr id="214" name="Shape 214"/>
          <p:cNvPicPr preferRelativeResize="0"/>
          <p:nvPr/>
        </p:nvPicPr>
        <p:blipFill rotWithShape="1">
          <a:blip r:embed="rId3">
            <a:alphaModFix/>
          </a:blip>
          <a:srcRect l="40177" b="17177"/>
          <a:stretch/>
        </p:blipFill>
        <p:spPr>
          <a:xfrm>
            <a:off x="324875" y="1401450"/>
            <a:ext cx="2667787" cy="3693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p:nvPr/>
        </p:nvSpPr>
        <p:spPr>
          <a:xfrm>
            <a:off x="2978300" y="1614800"/>
            <a:ext cx="5982000" cy="3000000"/>
          </a:xfrm>
          <a:prstGeom prst="rect">
            <a:avLst/>
          </a:prstGeom>
          <a:noFill/>
          <a:ln>
            <a:noFill/>
          </a:ln>
        </p:spPr>
        <p:txBody>
          <a:bodyPr lIns="91425" tIns="91425" rIns="91425" bIns="91425" anchor="ctr" anchorCtr="0">
            <a:noAutofit/>
          </a:bodyPr>
          <a:lstStyle/>
          <a:p>
            <a:pPr marL="457200" lvl="0" indent="-330200" rtl="0">
              <a:lnSpc>
                <a:spcPct val="150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The frequency, size, format, quality and prominence of advertisements.</a:t>
            </a:r>
          </a:p>
          <a:p>
            <a:pPr marL="457200" lvl="0" indent="-330200" rtl="0">
              <a:lnSpc>
                <a:spcPct val="150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Ability to attract, retain, and motivate talented employees.</a:t>
            </a:r>
          </a:p>
          <a:p>
            <a:pPr marL="457200" lvl="0" indent="-330200" rtl="0">
              <a:lnSpc>
                <a:spcPct val="150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Ability to keep costs low and maintain gross/operating margins.</a:t>
            </a:r>
          </a:p>
          <a:p>
            <a:pPr marL="457200" lvl="0" indent="-330200" rtl="0">
              <a:lnSpc>
                <a:spcPct val="150000"/>
              </a:lnSpc>
              <a:spcBef>
                <a:spcPts val="0"/>
              </a:spcBef>
              <a:buClr>
                <a:srgbClr val="1186C3"/>
              </a:buClr>
              <a:buSzPct val="100000"/>
              <a:buFont typeface="Calibri"/>
              <a:buChar char="●"/>
            </a:pPr>
            <a:r>
              <a:rPr lang="zh-CN" sz="1600">
                <a:solidFill>
                  <a:srgbClr val="1186C3"/>
                </a:solidFill>
                <a:latin typeface="Calibri"/>
                <a:ea typeface="Calibri"/>
                <a:cs typeface="Calibri"/>
                <a:sym typeface="Calibri"/>
              </a:rPr>
              <a:t>Ability to comply with complex and evolving laws and regulations.</a:t>
            </a:r>
          </a:p>
        </p:txBody>
      </p:sp>
      <p:pic>
        <p:nvPicPr>
          <p:cNvPr id="220" name="Shape 220"/>
          <p:cNvPicPr preferRelativeResize="0"/>
          <p:nvPr/>
        </p:nvPicPr>
        <p:blipFill>
          <a:blip r:embed="rId3">
            <a:alphaModFix/>
          </a:blip>
          <a:stretch>
            <a:fillRect/>
          </a:stretch>
        </p:blipFill>
        <p:spPr>
          <a:xfrm>
            <a:off x="304800" y="2267200"/>
            <a:ext cx="2394050" cy="1793226"/>
          </a:xfrm>
          <a:prstGeom prst="rect">
            <a:avLst/>
          </a:prstGeom>
          <a:noFill/>
          <a:ln>
            <a:noFill/>
          </a:ln>
        </p:spPr>
      </p:pic>
      <p:sp>
        <p:nvSpPr>
          <p:cNvPr id="221" name="Shape 221"/>
          <p:cNvSpPr txBox="1"/>
          <p:nvPr/>
        </p:nvSpPr>
        <p:spPr>
          <a:xfrm>
            <a:off x="0" y="589125"/>
            <a:ext cx="9144000" cy="699600"/>
          </a:xfrm>
          <a:prstGeom prst="rect">
            <a:avLst/>
          </a:prstGeom>
          <a:solidFill>
            <a:srgbClr val="CFE2F3"/>
          </a:solidFill>
          <a:ln>
            <a:noFill/>
          </a:ln>
        </p:spPr>
        <p:txBody>
          <a:bodyPr lIns="91425" tIns="91425" rIns="91425" bIns="91425" anchor="ctr" anchorCtr="0">
            <a:noAutofit/>
          </a:bodyPr>
          <a:lstStyle/>
          <a:p>
            <a:pPr lvl="0" algn="ctr" rtl="0">
              <a:lnSpc>
                <a:spcPct val="115000"/>
              </a:lnSpc>
              <a:spcBef>
                <a:spcPts val="0"/>
              </a:spcBef>
              <a:buNone/>
            </a:pPr>
            <a:r>
              <a:rPr lang="zh-CN" sz="3200" b="1">
                <a:latin typeface="Calibri"/>
                <a:ea typeface="Calibri"/>
                <a:cs typeface="Calibri"/>
                <a:sym typeface="Calibri"/>
              </a:rPr>
              <a:t>Key Success Factors Ctd.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0" y="589125"/>
            <a:ext cx="9144000" cy="699600"/>
          </a:xfrm>
          <a:prstGeom prst="rect">
            <a:avLst/>
          </a:prstGeom>
          <a:solidFill>
            <a:srgbClr val="CFE2F3"/>
          </a:solidFill>
          <a:ln>
            <a:noFill/>
          </a:ln>
        </p:spPr>
        <p:txBody>
          <a:bodyPr lIns="91425" tIns="91425" rIns="91425" bIns="91425" anchor="ctr" anchorCtr="0">
            <a:noAutofit/>
          </a:bodyPr>
          <a:lstStyle/>
          <a:p>
            <a:pPr lvl="0" algn="ctr" rtl="0">
              <a:lnSpc>
                <a:spcPct val="115000"/>
              </a:lnSpc>
              <a:spcBef>
                <a:spcPts val="0"/>
              </a:spcBef>
              <a:buNone/>
            </a:pPr>
            <a:r>
              <a:rPr lang="zh-CN" sz="3200" b="1">
                <a:latin typeface="Calibri"/>
                <a:ea typeface="Calibri"/>
                <a:cs typeface="Calibri"/>
                <a:sym typeface="Calibri"/>
              </a:rPr>
              <a:t>Key Operating Factors</a:t>
            </a:r>
          </a:p>
        </p:txBody>
      </p:sp>
      <p:sp>
        <p:nvSpPr>
          <p:cNvPr id="227" name="Shape 227"/>
          <p:cNvSpPr txBox="1"/>
          <p:nvPr/>
        </p:nvSpPr>
        <p:spPr>
          <a:xfrm>
            <a:off x="2904725" y="2113200"/>
            <a:ext cx="6122100" cy="3258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2400" b="1">
                <a:solidFill>
                  <a:srgbClr val="1186C3"/>
                </a:solidFill>
                <a:latin typeface="Calibri"/>
                <a:ea typeface="Calibri"/>
                <a:cs typeface="Calibri"/>
                <a:sym typeface="Calibri"/>
              </a:rPr>
              <a:t>Profit  (26.7% of Revenue)</a:t>
            </a:r>
          </a:p>
          <a:p>
            <a:pPr lvl="0" rtl="0">
              <a:lnSpc>
                <a:spcPct val="115000"/>
              </a:lnSpc>
              <a:spcBef>
                <a:spcPts val="0"/>
              </a:spcBef>
              <a:buNone/>
            </a:pPr>
            <a:r>
              <a:rPr lang="zh-CN" sz="1600">
                <a:solidFill>
                  <a:srgbClr val="1186C3"/>
                </a:solidFill>
                <a:latin typeface="Calibri"/>
                <a:ea typeface="Calibri"/>
                <a:cs typeface="Calibri"/>
                <a:sym typeface="Calibri"/>
              </a:rPr>
              <a:t>Many large and small companies in this industry either have low profit margins or are deeply in the red. Facebook’s high profit margin pushes up the average industry profit margin.</a:t>
            </a:r>
          </a:p>
          <a:p>
            <a:pPr lvl="0" rtl="0">
              <a:lnSpc>
                <a:spcPct val="115000"/>
              </a:lnSpc>
              <a:spcBef>
                <a:spcPts val="0"/>
              </a:spcBef>
              <a:buNone/>
            </a:pPr>
            <a:r>
              <a:rPr lang="zh-CN" sz="2400" b="1">
                <a:solidFill>
                  <a:srgbClr val="1186C3"/>
                </a:solidFill>
                <a:latin typeface="Calibri"/>
                <a:ea typeface="Calibri"/>
                <a:cs typeface="Calibri"/>
                <a:sym typeface="Calibri"/>
              </a:rPr>
              <a:t>Wages (37.6% of Revenue) </a:t>
            </a:r>
          </a:p>
          <a:p>
            <a:pPr lvl="0" rtl="0">
              <a:lnSpc>
                <a:spcPct val="115000"/>
              </a:lnSpc>
              <a:spcBef>
                <a:spcPts val="0"/>
              </a:spcBef>
              <a:buNone/>
            </a:pPr>
            <a:r>
              <a:rPr lang="zh-CN" sz="1600">
                <a:solidFill>
                  <a:srgbClr val="1186C3"/>
                </a:solidFill>
                <a:latin typeface="Calibri"/>
                <a:ea typeface="Calibri"/>
                <a:cs typeface="Calibri"/>
                <a:sym typeface="Calibri"/>
              </a:rPr>
              <a:t>High wage costs reflect R&amp;D spend and wages for skilled employees such as coders</a:t>
            </a:r>
          </a:p>
          <a:p>
            <a:pPr lvl="0" rtl="0">
              <a:lnSpc>
                <a:spcPct val="115000"/>
              </a:lnSpc>
              <a:spcBef>
                <a:spcPts val="0"/>
              </a:spcBef>
              <a:buNone/>
            </a:pPr>
            <a:r>
              <a:rPr lang="zh-CN" sz="1600">
                <a:solidFill>
                  <a:srgbClr val="1186C3"/>
                </a:solidFill>
                <a:latin typeface="Calibri"/>
                <a:ea typeface="Calibri"/>
                <a:cs typeface="Calibri"/>
                <a:sym typeface="Calibri"/>
              </a:rPr>
              <a:t>Specialized workers are absolutely essential in this industry.  </a:t>
            </a:r>
          </a:p>
          <a:p>
            <a:pPr lvl="0" rtl="0">
              <a:lnSpc>
                <a:spcPct val="115000"/>
              </a:lnSpc>
              <a:spcBef>
                <a:spcPts val="0"/>
              </a:spcBef>
              <a:buNone/>
            </a:pPr>
            <a:r>
              <a:rPr lang="zh-CN" sz="2400" b="1">
                <a:solidFill>
                  <a:srgbClr val="1186C3"/>
                </a:solidFill>
                <a:latin typeface="Calibri"/>
                <a:ea typeface="Calibri"/>
                <a:cs typeface="Calibri"/>
                <a:sym typeface="Calibri"/>
              </a:rPr>
              <a:t>Purchases (11.0% of Revenue) </a:t>
            </a:r>
          </a:p>
          <a:p>
            <a:pPr lvl="0" rtl="0">
              <a:lnSpc>
                <a:spcPct val="115000"/>
              </a:lnSpc>
              <a:spcBef>
                <a:spcPts val="0"/>
              </a:spcBef>
              <a:buNone/>
            </a:pPr>
            <a:r>
              <a:rPr lang="zh-CN" sz="1600">
                <a:solidFill>
                  <a:srgbClr val="1186C3"/>
                </a:solidFill>
                <a:latin typeface="Calibri"/>
                <a:ea typeface="Calibri"/>
                <a:cs typeface="Calibri"/>
                <a:sym typeface="Calibri"/>
              </a:rPr>
              <a:t>Primarily Patents and costs related to generating website traffic </a:t>
            </a:r>
          </a:p>
          <a:p>
            <a:pPr lvl="0" rtl="0">
              <a:lnSpc>
                <a:spcPct val="115000"/>
              </a:lnSpc>
              <a:spcBef>
                <a:spcPts val="0"/>
              </a:spcBef>
              <a:buNone/>
            </a:pPr>
            <a:endParaRPr sz="1600">
              <a:solidFill>
                <a:srgbClr val="1186C3"/>
              </a:solidFill>
              <a:latin typeface="Calibri"/>
              <a:ea typeface="Calibri"/>
              <a:cs typeface="Calibri"/>
              <a:sym typeface="Calibri"/>
            </a:endParaRPr>
          </a:p>
          <a:p>
            <a:pPr lvl="0" rtl="0">
              <a:lnSpc>
                <a:spcPct val="115000"/>
              </a:lnSpc>
              <a:spcBef>
                <a:spcPts val="0"/>
              </a:spcBef>
              <a:buNone/>
            </a:pPr>
            <a:endParaRPr sz="1600">
              <a:solidFill>
                <a:srgbClr val="1186C3"/>
              </a:solidFill>
              <a:latin typeface="Calibri"/>
              <a:ea typeface="Calibri"/>
              <a:cs typeface="Calibri"/>
              <a:sym typeface="Calibri"/>
            </a:endParaRPr>
          </a:p>
          <a:p>
            <a:pPr lvl="0" rtl="0">
              <a:lnSpc>
                <a:spcPct val="115000"/>
              </a:lnSpc>
              <a:spcBef>
                <a:spcPts val="0"/>
              </a:spcBef>
              <a:buNone/>
            </a:pPr>
            <a:endParaRPr sz="1600">
              <a:solidFill>
                <a:srgbClr val="1186C3"/>
              </a:solidFill>
              <a:latin typeface="Calibri"/>
              <a:ea typeface="Calibri"/>
              <a:cs typeface="Calibri"/>
              <a:sym typeface="Calibri"/>
            </a:endParaRPr>
          </a:p>
          <a:p>
            <a:pPr lvl="0" rtl="0">
              <a:lnSpc>
                <a:spcPct val="115000"/>
              </a:lnSpc>
              <a:spcBef>
                <a:spcPts val="0"/>
              </a:spcBef>
              <a:buNone/>
            </a:pPr>
            <a:endParaRPr sz="1600">
              <a:solidFill>
                <a:srgbClr val="1186C3"/>
              </a:solidFill>
              <a:latin typeface="Calibri"/>
              <a:ea typeface="Calibri"/>
              <a:cs typeface="Calibri"/>
              <a:sym typeface="Calibri"/>
            </a:endParaRPr>
          </a:p>
        </p:txBody>
      </p:sp>
      <p:pic>
        <p:nvPicPr>
          <p:cNvPr id="228" name="Shape 228"/>
          <p:cNvPicPr preferRelativeResize="0"/>
          <p:nvPr/>
        </p:nvPicPr>
        <p:blipFill>
          <a:blip r:embed="rId3">
            <a:alphaModFix/>
          </a:blip>
          <a:stretch>
            <a:fillRect/>
          </a:stretch>
        </p:blipFill>
        <p:spPr>
          <a:xfrm>
            <a:off x="-12" y="3543300"/>
            <a:ext cx="2847975" cy="1600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Shape 233"/>
          <p:cNvPicPr preferRelativeResize="0"/>
          <p:nvPr/>
        </p:nvPicPr>
        <p:blipFill>
          <a:blip r:embed="rId3">
            <a:alphaModFix/>
          </a:blip>
          <a:stretch>
            <a:fillRect/>
          </a:stretch>
        </p:blipFill>
        <p:spPr>
          <a:xfrm>
            <a:off x="699675" y="21312"/>
            <a:ext cx="8009175" cy="5100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ctrTitle"/>
          </p:nvPr>
        </p:nvSpPr>
        <p:spPr>
          <a:xfrm>
            <a:off x="155849" y="-705500"/>
            <a:ext cx="8832300" cy="2052600"/>
          </a:xfrm>
          <a:prstGeom prst="rect">
            <a:avLst/>
          </a:prstGeom>
        </p:spPr>
        <p:txBody>
          <a:bodyPr lIns="91425" tIns="91425" rIns="91425" bIns="91425" anchor="b" anchorCtr="0">
            <a:noAutofit/>
          </a:bodyPr>
          <a:lstStyle/>
          <a:p>
            <a:pPr lvl="0">
              <a:spcBef>
                <a:spcPts val="0"/>
              </a:spcBef>
              <a:buNone/>
            </a:pPr>
            <a:r>
              <a:rPr lang="zh-CN" sz="2400" b="1">
                <a:solidFill>
                  <a:srgbClr val="B45F06"/>
                </a:solidFill>
              </a:rPr>
              <a:t>How will marketers change their future content activities in the </a:t>
            </a:r>
            <a:r>
              <a:rPr lang="zh-CN" sz="2400" b="1" u="sng">
                <a:solidFill>
                  <a:srgbClr val="B45F06"/>
                </a:solidFill>
              </a:rPr>
              <a:t>FUTURE</a:t>
            </a:r>
            <a:r>
              <a:rPr lang="zh-CN" sz="2400" b="1">
                <a:solidFill>
                  <a:srgbClr val="B45F06"/>
                </a:solidFill>
              </a:rPr>
              <a:t>? </a:t>
            </a:r>
          </a:p>
        </p:txBody>
      </p:sp>
      <p:sp>
        <p:nvSpPr>
          <p:cNvPr id="239" name="Shape 239"/>
          <p:cNvSpPr txBox="1">
            <a:spLocks noGrp="1"/>
          </p:cNvSpPr>
          <p:nvPr>
            <p:ph type="subTitle" idx="1"/>
          </p:nvPr>
        </p:nvSpPr>
        <p:spPr>
          <a:xfrm>
            <a:off x="1020075" y="1860375"/>
            <a:ext cx="1502100" cy="505500"/>
          </a:xfrm>
          <a:prstGeom prst="rect">
            <a:avLst/>
          </a:prstGeom>
        </p:spPr>
        <p:txBody>
          <a:bodyPr lIns="91425" tIns="91425" rIns="91425" bIns="91425" anchor="t" anchorCtr="0">
            <a:noAutofit/>
          </a:bodyPr>
          <a:lstStyle/>
          <a:p>
            <a:pPr lvl="0" algn="l">
              <a:spcBef>
                <a:spcPts val="0"/>
              </a:spcBef>
              <a:buNone/>
            </a:pPr>
            <a:r>
              <a:rPr lang="zh-CN" sz="1900">
                <a:solidFill>
                  <a:schemeClr val="dk1"/>
                </a:solidFill>
              </a:rPr>
              <a:t>#1: Video</a:t>
            </a:r>
          </a:p>
        </p:txBody>
      </p:sp>
      <p:pic>
        <p:nvPicPr>
          <p:cNvPr id="240" name="Shape 240"/>
          <p:cNvPicPr preferRelativeResize="0"/>
          <p:nvPr/>
        </p:nvPicPr>
        <p:blipFill>
          <a:blip r:embed="rId3">
            <a:alphaModFix/>
          </a:blip>
          <a:stretch>
            <a:fillRect/>
          </a:stretch>
        </p:blipFill>
        <p:spPr>
          <a:xfrm>
            <a:off x="377574" y="2239679"/>
            <a:ext cx="2654474" cy="2525795"/>
          </a:xfrm>
          <a:prstGeom prst="rect">
            <a:avLst/>
          </a:prstGeom>
          <a:noFill/>
          <a:ln>
            <a:noFill/>
          </a:ln>
        </p:spPr>
      </p:pic>
      <p:pic>
        <p:nvPicPr>
          <p:cNvPr id="241" name="Shape 241"/>
          <p:cNvPicPr preferRelativeResize="0"/>
          <p:nvPr/>
        </p:nvPicPr>
        <p:blipFill>
          <a:blip r:embed="rId4">
            <a:alphaModFix/>
          </a:blip>
          <a:stretch>
            <a:fillRect/>
          </a:stretch>
        </p:blipFill>
        <p:spPr>
          <a:xfrm>
            <a:off x="6173225" y="2245649"/>
            <a:ext cx="2469274" cy="2512699"/>
          </a:xfrm>
          <a:prstGeom prst="rect">
            <a:avLst/>
          </a:prstGeom>
          <a:noFill/>
          <a:ln>
            <a:noFill/>
          </a:ln>
        </p:spPr>
      </p:pic>
      <p:pic>
        <p:nvPicPr>
          <p:cNvPr id="242" name="Shape 242"/>
          <p:cNvPicPr preferRelativeResize="0"/>
          <p:nvPr/>
        </p:nvPicPr>
        <p:blipFill>
          <a:blip r:embed="rId5">
            <a:alphaModFix/>
          </a:blip>
          <a:stretch>
            <a:fillRect/>
          </a:stretch>
        </p:blipFill>
        <p:spPr>
          <a:xfrm>
            <a:off x="3157799" y="2199249"/>
            <a:ext cx="2654485" cy="2566224"/>
          </a:xfrm>
          <a:prstGeom prst="rect">
            <a:avLst/>
          </a:prstGeom>
          <a:noFill/>
          <a:ln>
            <a:noFill/>
          </a:ln>
        </p:spPr>
      </p:pic>
      <p:sp>
        <p:nvSpPr>
          <p:cNvPr id="243" name="Shape 243"/>
          <p:cNvSpPr txBox="1">
            <a:spLocks noGrp="1"/>
          </p:cNvSpPr>
          <p:nvPr>
            <p:ph type="subTitle" idx="1"/>
          </p:nvPr>
        </p:nvSpPr>
        <p:spPr>
          <a:xfrm>
            <a:off x="3733987" y="1860375"/>
            <a:ext cx="1502100" cy="505500"/>
          </a:xfrm>
          <a:prstGeom prst="rect">
            <a:avLst/>
          </a:prstGeom>
        </p:spPr>
        <p:txBody>
          <a:bodyPr lIns="91425" tIns="91425" rIns="91425" bIns="91425" anchor="t" anchorCtr="0">
            <a:noAutofit/>
          </a:bodyPr>
          <a:lstStyle/>
          <a:p>
            <a:pPr lvl="0" algn="l" rtl="0">
              <a:spcBef>
                <a:spcPts val="0"/>
              </a:spcBef>
              <a:buNone/>
            </a:pPr>
            <a:r>
              <a:rPr lang="zh-CN" sz="1900">
                <a:solidFill>
                  <a:schemeClr val="dk1"/>
                </a:solidFill>
              </a:rPr>
              <a:t>#2: Visuals </a:t>
            </a:r>
          </a:p>
        </p:txBody>
      </p:sp>
      <p:sp>
        <p:nvSpPr>
          <p:cNvPr id="244" name="Shape 244"/>
          <p:cNvSpPr txBox="1">
            <a:spLocks noGrp="1"/>
          </p:cNvSpPr>
          <p:nvPr>
            <p:ph type="subTitle" idx="1"/>
          </p:nvPr>
        </p:nvSpPr>
        <p:spPr>
          <a:xfrm>
            <a:off x="6601227" y="1860375"/>
            <a:ext cx="1768200" cy="505500"/>
          </a:xfrm>
          <a:prstGeom prst="rect">
            <a:avLst/>
          </a:prstGeom>
        </p:spPr>
        <p:txBody>
          <a:bodyPr lIns="91425" tIns="91425" rIns="91425" bIns="91425" anchor="t" anchorCtr="0">
            <a:noAutofit/>
          </a:bodyPr>
          <a:lstStyle/>
          <a:p>
            <a:pPr lvl="0" algn="l" rtl="0">
              <a:spcBef>
                <a:spcPts val="0"/>
              </a:spcBef>
              <a:buNone/>
            </a:pPr>
            <a:r>
              <a:rPr lang="zh-CN" sz="1900">
                <a:solidFill>
                  <a:schemeClr val="dk1"/>
                </a:solidFill>
              </a:rPr>
              <a:t>#3: Blogging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250" name="Shape 25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251" name="Shape 251"/>
          <p:cNvPicPr preferRelativeResize="0"/>
          <p:nvPr/>
        </p:nvPicPr>
        <p:blipFill>
          <a:blip r:embed="rId3">
            <a:alphaModFix/>
          </a:blip>
          <a:stretch>
            <a:fillRect/>
          </a:stretch>
        </p:blipFill>
        <p:spPr>
          <a:xfrm>
            <a:off x="1379600" y="70150"/>
            <a:ext cx="6321449" cy="4871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p:nvPr/>
        </p:nvSpPr>
        <p:spPr>
          <a:xfrm>
            <a:off x="0" y="0"/>
            <a:ext cx="9144000" cy="5143500"/>
          </a:xfrm>
          <a:prstGeom prst="rect">
            <a:avLst/>
          </a:prstGeom>
          <a:solidFill>
            <a:srgbClr val="053D5B"/>
          </a:solidFill>
          <a:ln w="9525" cap="flat" cmpd="sng">
            <a:solidFill>
              <a:srgbClr val="073763"/>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57" name="Shape 25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258" name="Shape 25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259" name="Shape 259"/>
          <p:cNvPicPr preferRelativeResize="0"/>
          <p:nvPr/>
        </p:nvPicPr>
        <p:blipFill rotWithShape="1">
          <a:blip r:embed="rId3">
            <a:alphaModFix/>
          </a:blip>
          <a:srcRect b="3222"/>
          <a:stretch/>
        </p:blipFill>
        <p:spPr>
          <a:xfrm>
            <a:off x="889925" y="0"/>
            <a:ext cx="7465893"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ctrTitle"/>
          </p:nvPr>
        </p:nvSpPr>
        <p:spPr>
          <a:xfrm>
            <a:off x="0" y="1815900"/>
            <a:ext cx="9144000" cy="981300"/>
          </a:xfrm>
          <a:prstGeom prst="rect">
            <a:avLst/>
          </a:prstGeom>
          <a:solidFill>
            <a:srgbClr val="CFE2F3"/>
          </a:solidFill>
        </p:spPr>
        <p:txBody>
          <a:bodyPr lIns="91425" tIns="91425" rIns="91425" bIns="91425" anchor="b" anchorCtr="0">
            <a:noAutofit/>
          </a:bodyPr>
          <a:lstStyle/>
          <a:p>
            <a:pPr lvl="0">
              <a:spcBef>
                <a:spcPts val="0"/>
              </a:spcBef>
              <a:buNone/>
            </a:pPr>
            <a:r>
              <a:rPr lang="zh-CN" b="1"/>
              <a:t>Industry Overview</a:t>
            </a:r>
          </a:p>
        </p:txBody>
      </p:sp>
      <p:pic>
        <p:nvPicPr>
          <p:cNvPr id="71" name="Shape 71"/>
          <p:cNvPicPr preferRelativeResize="0"/>
          <p:nvPr/>
        </p:nvPicPr>
        <p:blipFill>
          <a:blip r:embed="rId3">
            <a:alphaModFix/>
          </a:blip>
          <a:stretch>
            <a:fillRect/>
          </a:stretch>
        </p:blipFill>
        <p:spPr>
          <a:xfrm>
            <a:off x="5698349" y="3169500"/>
            <a:ext cx="3445649" cy="1974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pic>
        <p:nvPicPr>
          <p:cNvPr id="265" name="Shape 265"/>
          <p:cNvPicPr preferRelativeResize="0"/>
          <p:nvPr/>
        </p:nvPicPr>
        <p:blipFill>
          <a:blip r:embed="rId3">
            <a:alphaModFix/>
          </a:blip>
          <a:stretch>
            <a:fillRect/>
          </a:stretch>
        </p:blipFill>
        <p:spPr>
          <a:xfrm>
            <a:off x="311700" y="725700"/>
            <a:ext cx="8520600" cy="4297100"/>
          </a:xfrm>
          <a:prstGeom prst="rect">
            <a:avLst/>
          </a:prstGeom>
          <a:noFill/>
          <a:ln>
            <a:noFill/>
          </a:ln>
        </p:spPr>
      </p:pic>
      <p:sp>
        <p:nvSpPr>
          <p:cNvPr id="266" name="Shape 266"/>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SHARE OF WEB TRAFFIC BY DEVICE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pic>
        <p:nvPicPr>
          <p:cNvPr id="272" name="Shape 272"/>
          <p:cNvPicPr preferRelativeResize="0"/>
          <p:nvPr/>
        </p:nvPicPr>
        <p:blipFill>
          <a:blip r:embed="rId3">
            <a:alphaModFix/>
          </a:blip>
          <a:stretch>
            <a:fillRect/>
          </a:stretch>
        </p:blipFill>
        <p:spPr>
          <a:xfrm>
            <a:off x="311700" y="725700"/>
            <a:ext cx="8520600" cy="4297100"/>
          </a:xfrm>
          <a:prstGeom prst="rect">
            <a:avLst/>
          </a:prstGeom>
          <a:noFill/>
          <a:ln>
            <a:noFill/>
          </a:ln>
        </p:spPr>
      </p:pic>
      <p:sp>
        <p:nvSpPr>
          <p:cNvPr id="273" name="Shape 273"/>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a:t>MOBILE’S SHARE OF WEB TRAFFIC</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pic>
        <p:nvPicPr>
          <p:cNvPr id="279" name="Shape 279"/>
          <p:cNvPicPr preferRelativeResize="0"/>
          <p:nvPr/>
        </p:nvPicPr>
        <p:blipFill>
          <a:blip r:embed="rId3">
            <a:alphaModFix/>
          </a:blip>
          <a:stretch>
            <a:fillRect/>
          </a:stretch>
        </p:blipFill>
        <p:spPr>
          <a:xfrm>
            <a:off x="311700" y="725700"/>
            <a:ext cx="8520600" cy="4297100"/>
          </a:xfrm>
          <a:prstGeom prst="rect">
            <a:avLst/>
          </a:prstGeom>
          <a:noFill/>
          <a:ln>
            <a:noFill/>
          </a:ln>
        </p:spPr>
      </p:pic>
      <p:sp>
        <p:nvSpPr>
          <p:cNvPr id="280" name="Shape 280"/>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GLOBAL USAGE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pic>
        <p:nvPicPr>
          <p:cNvPr id="286" name="Shape 286"/>
          <p:cNvPicPr preferRelativeResize="0"/>
          <p:nvPr/>
        </p:nvPicPr>
        <p:blipFill>
          <a:blip r:embed="rId3">
            <a:alphaModFix/>
          </a:blip>
          <a:stretch>
            <a:fillRect/>
          </a:stretch>
        </p:blipFill>
        <p:spPr>
          <a:xfrm>
            <a:off x="311700" y="725700"/>
            <a:ext cx="8520600" cy="4297100"/>
          </a:xfrm>
          <a:prstGeom prst="rect">
            <a:avLst/>
          </a:prstGeom>
          <a:noFill/>
          <a:ln>
            <a:noFill/>
          </a:ln>
        </p:spPr>
      </p:pic>
      <p:sp>
        <p:nvSpPr>
          <p:cNvPr id="287" name="Shape 287"/>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a:t>INTERENT PENETRATION BY REGION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293" name="Shape 293"/>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a:t>SOCIAL MEDIA USE</a:t>
            </a:r>
          </a:p>
        </p:txBody>
      </p:sp>
      <p:pic>
        <p:nvPicPr>
          <p:cNvPr id="294" name="Shape 294"/>
          <p:cNvPicPr preferRelativeResize="0"/>
          <p:nvPr/>
        </p:nvPicPr>
        <p:blipFill>
          <a:blip r:embed="rId3">
            <a:alphaModFix/>
          </a:blip>
          <a:stretch>
            <a:fillRect/>
          </a:stretch>
        </p:blipFill>
        <p:spPr>
          <a:xfrm>
            <a:off x="311700" y="725700"/>
            <a:ext cx="8520600" cy="42971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00" name="Shape 300"/>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SOCIAL MEDIA PENETRATION BY REGION</a:t>
            </a:r>
          </a:p>
        </p:txBody>
      </p:sp>
      <p:pic>
        <p:nvPicPr>
          <p:cNvPr id="301" name="Shape 301"/>
          <p:cNvPicPr preferRelativeResize="0"/>
          <p:nvPr/>
        </p:nvPicPr>
        <p:blipFill>
          <a:blip r:embed="rId3">
            <a:alphaModFix/>
          </a:blip>
          <a:stretch>
            <a:fillRect/>
          </a:stretch>
        </p:blipFill>
        <p:spPr>
          <a:xfrm>
            <a:off x="311700" y="725700"/>
            <a:ext cx="8520600" cy="4297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07" name="Shape 307"/>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TIME SPENT ON SOCIAL MEDIA</a:t>
            </a:r>
          </a:p>
        </p:txBody>
      </p:sp>
      <p:pic>
        <p:nvPicPr>
          <p:cNvPr id="308" name="Shape 308"/>
          <p:cNvPicPr preferRelativeResize="0"/>
          <p:nvPr/>
        </p:nvPicPr>
        <p:blipFill>
          <a:blip r:embed="rId3">
            <a:alphaModFix/>
          </a:blip>
          <a:stretch>
            <a:fillRect/>
          </a:stretch>
        </p:blipFill>
        <p:spPr>
          <a:xfrm>
            <a:off x="311700" y="725700"/>
            <a:ext cx="8520600" cy="42971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14" name="Shape 314"/>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ACTIVE USERS OF KEY GLOBAL SOCIAL PLATFORMS</a:t>
            </a:r>
          </a:p>
        </p:txBody>
      </p:sp>
      <p:pic>
        <p:nvPicPr>
          <p:cNvPr id="315" name="Shape 315"/>
          <p:cNvPicPr preferRelativeResize="0"/>
          <p:nvPr/>
        </p:nvPicPr>
        <p:blipFill>
          <a:blip r:embed="rId3">
            <a:alphaModFix/>
          </a:blip>
          <a:stretch>
            <a:fillRect/>
          </a:stretch>
        </p:blipFill>
        <p:spPr>
          <a:xfrm>
            <a:off x="311700" y="725699"/>
            <a:ext cx="8520600" cy="42971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21" name="Shape 321"/>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GLOBAL E-COMMERCE REVENUES</a:t>
            </a:r>
          </a:p>
        </p:txBody>
      </p:sp>
      <p:pic>
        <p:nvPicPr>
          <p:cNvPr id="322" name="Shape 322"/>
          <p:cNvPicPr preferRelativeResize="0"/>
          <p:nvPr/>
        </p:nvPicPr>
        <p:blipFill>
          <a:blip r:embed="rId3">
            <a:alphaModFix/>
          </a:blip>
          <a:stretch>
            <a:fillRect/>
          </a:stretch>
        </p:blipFill>
        <p:spPr>
          <a:xfrm>
            <a:off x="311700" y="725700"/>
            <a:ext cx="8520600" cy="4297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marL="152400" marR="152400" lvl="0" indent="0" algn="l" rtl="0">
              <a:lnSpc>
                <a:spcPct val="115000"/>
              </a:lnSpc>
              <a:spcBef>
                <a:spcPts val="0"/>
              </a:spcBef>
              <a:buNone/>
            </a:pPr>
            <a:r>
              <a:rPr lang="zh-CN" sz="1200" b="1">
                <a:solidFill>
                  <a:srgbClr val="222222"/>
                </a:solidFill>
                <a:highlight>
                  <a:srgbClr val="FFFFFF"/>
                </a:highlight>
              </a:rPr>
              <a:t>AdBlock</a:t>
            </a:r>
            <a:r>
              <a:rPr lang="zh-CN" sz="1200">
                <a:solidFill>
                  <a:srgbClr val="222222"/>
                </a:solidFill>
                <a:highlight>
                  <a:srgbClr val="FFFFFF"/>
                </a:highlight>
              </a:rPr>
              <a:t> is a content filtering and ad blocking extension for the Google Chrome, Apple Safari (desktop and mobile), Firefox, Opera and Microsoft Edge web browsers. </a:t>
            </a:r>
            <a:r>
              <a:rPr lang="zh-CN" sz="1200" b="1">
                <a:solidFill>
                  <a:srgbClr val="222222"/>
                </a:solidFill>
                <a:highlight>
                  <a:srgbClr val="FFFFFF"/>
                </a:highlight>
              </a:rPr>
              <a:t>AdBlock</a:t>
            </a:r>
            <a:r>
              <a:rPr lang="zh-CN" sz="1200">
                <a:solidFill>
                  <a:srgbClr val="222222"/>
                </a:solidFill>
                <a:highlight>
                  <a:srgbClr val="FFFFFF"/>
                </a:highlight>
              </a:rPr>
              <a:t> allows users to prevent page elements, such as advertisements, from being displayed.</a:t>
            </a:r>
          </a:p>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0" marR="152400" lvl="0" indent="-69850" algn="l" rtl="0">
              <a:lnSpc>
                <a:spcPct val="115000"/>
              </a:lnSpc>
              <a:spcBef>
                <a:spcPts val="0"/>
              </a:spcBef>
              <a:buClr>
                <a:schemeClr val="dk1"/>
              </a:buClr>
              <a:buSzPct val="91666"/>
              <a:buFont typeface="Arial"/>
              <a:buNone/>
            </a:pPr>
            <a:endParaRPr sz="1200">
              <a:solidFill>
                <a:srgbClr val="222222"/>
              </a:solidFill>
              <a:highlight>
                <a:srgbClr val="FFFFFF"/>
              </a:highlight>
            </a:endParaRPr>
          </a:p>
          <a:p>
            <a:pPr marL="152400" marR="152400" lvl="0" indent="-69850" algn="l" rtl="0">
              <a:lnSpc>
                <a:spcPct val="115000"/>
              </a:lnSpc>
              <a:spcBef>
                <a:spcPts val="0"/>
              </a:spcBef>
              <a:buClr>
                <a:schemeClr val="dk1"/>
              </a:buClr>
              <a:buSzPct val="91666"/>
              <a:buFont typeface="Arial"/>
              <a:buNone/>
            </a:pPr>
            <a:endParaRPr sz="1200">
              <a:solidFill>
                <a:srgbClr val="222222"/>
              </a:solidFill>
              <a:highlight>
                <a:srgbClr val="FFFFFF"/>
              </a:highlight>
            </a:endParaRPr>
          </a:p>
          <a:p>
            <a:pPr lvl="0" rtl="0">
              <a:spcBef>
                <a:spcPts val="0"/>
              </a:spcBef>
              <a:buNone/>
            </a:pPr>
            <a:endParaRPr/>
          </a:p>
        </p:txBody>
      </p:sp>
      <p:sp>
        <p:nvSpPr>
          <p:cNvPr id="328" name="Shape 328"/>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AD BLCOKS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ctrTitle"/>
          </p:nvPr>
        </p:nvSpPr>
        <p:spPr>
          <a:xfrm>
            <a:off x="-1565925" y="375050"/>
            <a:ext cx="8520600" cy="474000"/>
          </a:xfrm>
          <a:prstGeom prst="rect">
            <a:avLst/>
          </a:prstGeom>
        </p:spPr>
        <p:txBody>
          <a:bodyPr lIns="91425" tIns="91425" rIns="91425" bIns="91425" anchor="b" anchorCtr="0">
            <a:noAutofit/>
          </a:bodyPr>
          <a:lstStyle/>
          <a:p>
            <a:pPr lvl="0">
              <a:spcBef>
                <a:spcPts val="0"/>
              </a:spcBef>
              <a:buNone/>
            </a:pPr>
            <a:r>
              <a:rPr lang="zh-CN" sz="3600" b="1">
                <a:solidFill>
                  <a:srgbClr val="000000"/>
                </a:solidFill>
                <a:latin typeface="Times New Roman"/>
                <a:ea typeface="Times New Roman"/>
                <a:cs typeface="Times New Roman"/>
                <a:sym typeface="Times New Roman"/>
              </a:rPr>
              <a:t>What is social media?</a:t>
            </a:r>
          </a:p>
        </p:txBody>
      </p:sp>
      <p:sp>
        <p:nvSpPr>
          <p:cNvPr id="77" name="Shape 77"/>
          <p:cNvSpPr txBox="1"/>
          <p:nvPr/>
        </p:nvSpPr>
        <p:spPr>
          <a:xfrm>
            <a:off x="410050" y="1391125"/>
            <a:ext cx="7925700" cy="1574100"/>
          </a:xfrm>
          <a:prstGeom prst="rect">
            <a:avLst/>
          </a:prstGeom>
          <a:noFill/>
          <a:ln>
            <a:noFill/>
          </a:ln>
        </p:spPr>
        <p:txBody>
          <a:bodyPr lIns="91425" tIns="91425" rIns="91425" bIns="91425" anchor="t" anchorCtr="0">
            <a:noAutofit/>
          </a:bodyPr>
          <a:lstStyle/>
          <a:p>
            <a:pPr marL="457200" lvl="0" indent="-381000">
              <a:spcBef>
                <a:spcPts val="0"/>
              </a:spcBef>
              <a:buClr>
                <a:srgbClr val="1186C3"/>
              </a:buClr>
              <a:buSzPct val="100000"/>
              <a:buFont typeface="Times New Roman"/>
              <a:buChar char="●"/>
            </a:pPr>
            <a:r>
              <a:rPr lang="zh-CN" sz="2400">
                <a:solidFill>
                  <a:srgbClr val="1186C3"/>
                </a:solidFill>
                <a:highlight>
                  <a:srgbClr val="FFFFFF"/>
                </a:highlight>
                <a:latin typeface="Times New Roman"/>
                <a:ea typeface="Times New Roman"/>
                <a:cs typeface="Times New Roman"/>
                <a:sym typeface="Times New Roman"/>
              </a:rPr>
              <a:t>collective of online communications channels </a:t>
            </a:r>
          </a:p>
          <a:p>
            <a:pPr marL="457200" lvl="0" indent="-381000">
              <a:spcBef>
                <a:spcPts val="0"/>
              </a:spcBef>
              <a:buClr>
                <a:srgbClr val="1186C3"/>
              </a:buClr>
              <a:buSzPct val="100000"/>
              <a:buFont typeface="Times New Roman"/>
              <a:buChar char="●"/>
            </a:pPr>
            <a:r>
              <a:rPr lang="zh-CN" sz="2400">
                <a:solidFill>
                  <a:srgbClr val="1186C3"/>
                </a:solidFill>
                <a:highlight>
                  <a:srgbClr val="FFFFFF"/>
                </a:highlight>
                <a:latin typeface="Times New Roman"/>
                <a:ea typeface="Times New Roman"/>
                <a:cs typeface="Times New Roman"/>
                <a:sym typeface="Times New Roman"/>
              </a:rPr>
              <a:t>dedicated to community-based input, interaction, content-sharing and collaboration</a:t>
            </a:r>
          </a:p>
        </p:txBody>
      </p:sp>
      <p:pic>
        <p:nvPicPr>
          <p:cNvPr id="78" name="Shape 78"/>
          <p:cNvPicPr preferRelativeResize="0"/>
          <p:nvPr/>
        </p:nvPicPr>
        <p:blipFill>
          <a:blip r:embed="rId3">
            <a:alphaModFix/>
          </a:blip>
          <a:stretch>
            <a:fillRect/>
          </a:stretch>
        </p:blipFill>
        <p:spPr>
          <a:xfrm>
            <a:off x="5698349" y="3119550"/>
            <a:ext cx="3445649" cy="1974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34" name="Shape 334"/>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AD BLOCK PENETRATION PER ONLINE CAPITAL</a:t>
            </a:r>
          </a:p>
        </p:txBody>
      </p:sp>
      <p:pic>
        <p:nvPicPr>
          <p:cNvPr id="335" name="Shape 335"/>
          <p:cNvPicPr preferRelativeResize="0"/>
          <p:nvPr/>
        </p:nvPicPr>
        <p:blipFill>
          <a:blip r:embed="rId3">
            <a:alphaModFix/>
          </a:blip>
          <a:stretch>
            <a:fillRect/>
          </a:stretch>
        </p:blipFill>
        <p:spPr>
          <a:xfrm>
            <a:off x="311699" y="725700"/>
            <a:ext cx="8520601" cy="42970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41" name="Shape 341"/>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THE GLOBAL PICTURE</a:t>
            </a:r>
          </a:p>
        </p:txBody>
      </p:sp>
      <p:pic>
        <p:nvPicPr>
          <p:cNvPr id="342" name="Shape 342"/>
          <p:cNvPicPr preferRelativeResize="0"/>
          <p:nvPr/>
        </p:nvPicPr>
        <p:blipFill>
          <a:blip r:embed="rId3">
            <a:alphaModFix/>
          </a:blip>
          <a:stretch>
            <a:fillRect/>
          </a:stretch>
        </p:blipFill>
        <p:spPr>
          <a:xfrm>
            <a:off x="311700" y="725700"/>
            <a:ext cx="8520601" cy="42970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48" name="Shape 348"/>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AD BLCOKS</a:t>
            </a:r>
          </a:p>
        </p:txBody>
      </p:sp>
      <p:pic>
        <p:nvPicPr>
          <p:cNvPr id="349" name="Shape 349"/>
          <p:cNvPicPr preferRelativeResize="0"/>
          <p:nvPr/>
        </p:nvPicPr>
        <p:blipFill>
          <a:blip r:embed="rId3">
            <a:alphaModFix/>
          </a:blip>
          <a:stretch>
            <a:fillRect/>
          </a:stretch>
        </p:blipFill>
        <p:spPr>
          <a:xfrm>
            <a:off x="1573675" y="927750"/>
            <a:ext cx="5684925" cy="40671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marL="0" marR="152400" lvl="0" indent="0" algn="l" rtl="0">
              <a:lnSpc>
                <a:spcPct val="115000"/>
              </a:lnSpc>
              <a:spcBef>
                <a:spcPts val="0"/>
              </a:spcBef>
              <a:buNone/>
            </a:pPr>
            <a:endParaRPr sz="1200">
              <a:solidFill>
                <a:srgbClr val="222222"/>
              </a:solidFill>
              <a:highlight>
                <a:srgbClr val="FFFFFF"/>
              </a:highlight>
            </a:endParaRPr>
          </a:p>
          <a:p>
            <a:pPr marL="152400" marR="152400" lvl="0" indent="0" algn="l" rtl="0">
              <a:lnSpc>
                <a:spcPct val="115000"/>
              </a:lnSpc>
              <a:spcBef>
                <a:spcPts val="0"/>
              </a:spcBef>
              <a:buNone/>
            </a:pPr>
            <a:endParaRPr sz="1200">
              <a:solidFill>
                <a:srgbClr val="222222"/>
              </a:solidFill>
              <a:highlight>
                <a:srgbClr val="FFFFFF"/>
              </a:highlight>
            </a:endParaRPr>
          </a:p>
          <a:p>
            <a:pPr lvl="0" rtl="0">
              <a:spcBef>
                <a:spcPts val="0"/>
              </a:spcBef>
              <a:buNone/>
            </a:pPr>
            <a:endParaRPr/>
          </a:p>
        </p:txBody>
      </p:sp>
      <p:sp>
        <p:nvSpPr>
          <p:cNvPr id="355" name="Shape 355"/>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AD BLCOKS US MONTHLY ACTIVE DEVICES</a:t>
            </a:r>
          </a:p>
        </p:txBody>
      </p:sp>
      <p:pic>
        <p:nvPicPr>
          <p:cNvPr id="356" name="Shape 356"/>
          <p:cNvPicPr preferRelativeResize="0"/>
          <p:nvPr/>
        </p:nvPicPr>
        <p:blipFill>
          <a:blip r:embed="rId3">
            <a:alphaModFix/>
          </a:blip>
          <a:stretch>
            <a:fillRect/>
          </a:stretch>
        </p:blipFill>
        <p:spPr>
          <a:xfrm>
            <a:off x="311700" y="725700"/>
            <a:ext cx="8426225" cy="42970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endParaRPr/>
          </a:p>
        </p:txBody>
      </p:sp>
      <p:sp>
        <p:nvSpPr>
          <p:cNvPr id="362" name="Shape 362"/>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AD BLOCK USER DEMOGRAPHICS (US)</a:t>
            </a:r>
          </a:p>
        </p:txBody>
      </p:sp>
      <p:pic>
        <p:nvPicPr>
          <p:cNvPr id="363" name="Shape 363"/>
          <p:cNvPicPr preferRelativeResize="0"/>
          <p:nvPr/>
        </p:nvPicPr>
        <p:blipFill>
          <a:blip r:embed="rId3">
            <a:alphaModFix/>
          </a:blip>
          <a:stretch>
            <a:fillRect/>
          </a:stretch>
        </p:blipFill>
        <p:spPr>
          <a:xfrm>
            <a:off x="311700" y="1308425"/>
            <a:ext cx="8520600" cy="371437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ctrTitle"/>
          </p:nvPr>
        </p:nvSpPr>
        <p:spPr>
          <a:xfrm>
            <a:off x="311700" y="899900"/>
            <a:ext cx="8520600" cy="4122900"/>
          </a:xfrm>
          <a:prstGeom prst="rect">
            <a:avLst/>
          </a:prstGeom>
        </p:spPr>
        <p:txBody>
          <a:bodyPr lIns="91425" tIns="91425" rIns="91425" bIns="91425" anchor="b" anchorCtr="0">
            <a:noAutofit/>
          </a:bodyPr>
          <a:lstStyle/>
          <a:p>
            <a:pPr lvl="0" rtl="0">
              <a:spcBef>
                <a:spcPts val="0"/>
              </a:spcBef>
              <a:buNone/>
            </a:pPr>
            <a:r>
              <a:rPr lang="zh-CN"/>
              <a:t>12</a:t>
            </a:r>
          </a:p>
        </p:txBody>
      </p:sp>
      <p:sp>
        <p:nvSpPr>
          <p:cNvPr id="369" name="Shape 369"/>
          <p:cNvSpPr txBox="1">
            <a:spLocks noGrp="1"/>
          </p:cNvSpPr>
          <p:nvPr>
            <p:ph type="subTitle" idx="1"/>
          </p:nvPr>
        </p:nvSpPr>
        <p:spPr>
          <a:xfrm>
            <a:off x="0" y="0"/>
            <a:ext cx="8832300" cy="725700"/>
          </a:xfrm>
          <a:prstGeom prst="rect">
            <a:avLst/>
          </a:prstGeom>
        </p:spPr>
        <p:txBody>
          <a:bodyPr lIns="91425" tIns="91425" rIns="91425" bIns="91425" anchor="t" anchorCtr="0">
            <a:noAutofit/>
          </a:bodyPr>
          <a:lstStyle/>
          <a:p>
            <a:pPr lvl="0" algn="l" rtl="0">
              <a:spcBef>
                <a:spcPts val="0"/>
              </a:spcBef>
              <a:buNone/>
            </a:pPr>
            <a:r>
              <a:rPr lang="zh-CN" sz="2500"/>
              <a:t>WHY AD BLOCK?</a:t>
            </a:r>
          </a:p>
        </p:txBody>
      </p:sp>
      <p:pic>
        <p:nvPicPr>
          <p:cNvPr id="370" name="Shape 370"/>
          <p:cNvPicPr preferRelativeResize="0"/>
          <p:nvPr/>
        </p:nvPicPr>
        <p:blipFill>
          <a:blip r:embed="rId3">
            <a:alphaModFix/>
          </a:blip>
          <a:stretch>
            <a:fillRect/>
          </a:stretch>
        </p:blipFill>
        <p:spPr>
          <a:xfrm>
            <a:off x="4256375" y="899900"/>
            <a:ext cx="4575923" cy="41229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ctrTitle"/>
          </p:nvPr>
        </p:nvSpPr>
        <p:spPr>
          <a:xfrm>
            <a:off x="0" y="1834325"/>
            <a:ext cx="9144000" cy="999600"/>
          </a:xfrm>
          <a:prstGeom prst="rect">
            <a:avLst/>
          </a:prstGeom>
          <a:solidFill>
            <a:srgbClr val="CFE2F3"/>
          </a:solidFill>
        </p:spPr>
        <p:txBody>
          <a:bodyPr lIns="91425" tIns="91425" rIns="91425" bIns="91425" anchor="b" anchorCtr="0">
            <a:noAutofit/>
          </a:bodyPr>
          <a:lstStyle/>
          <a:p>
            <a:pPr lvl="0" rtl="0">
              <a:spcBef>
                <a:spcPts val="0"/>
              </a:spcBef>
              <a:buNone/>
            </a:pPr>
            <a:r>
              <a:rPr lang="zh-CN"/>
              <a:t>facebook</a:t>
            </a:r>
          </a:p>
        </p:txBody>
      </p:sp>
      <p:pic>
        <p:nvPicPr>
          <p:cNvPr id="376" name="Shape 376"/>
          <p:cNvPicPr preferRelativeResize="0"/>
          <p:nvPr/>
        </p:nvPicPr>
        <p:blipFill>
          <a:blip r:embed="rId3">
            <a:alphaModFix/>
          </a:blip>
          <a:stretch>
            <a:fillRect/>
          </a:stretch>
        </p:blipFill>
        <p:spPr>
          <a:xfrm>
            <a:off x="5698349" y="3169500"/>
            <a:ext cx="3445649" cy="1974000"/>
          </a:xfrm>
          <a:prstGeom prst="rect">
            <a:avLst/>
          </a:prstGeom>
          <a:noFill/>
          <a:ln>
            <a:noFill/>
          </a:ln>
        </p:spPr>
      </p:pic>
      <p:pic>
        <p:nvPicPr>
          <p:cNvPr id="377" name="Shape 377"/>
          <p:cNvPicPr preferRelativeResize="0"/>
          <p:nvPr/>
        </p:nvPicPr>
        <p:blipFill rotWithShape="1">
          <a:blip r:embed="rId4">
            <a:alphaModFix/>
          </a:blip>
          <a:srcRect t="10570"/>
          <a:stretch/>
        </p:blipFill>
        <p:spPr>
          <a:xfrm>
            <a:off x="0" y="0"/>
            <a:ext cx="9144000" cy="54517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ctrTitle"/>
          </p:nvPr>
        </p:nvSpPr>
        <p:spPr>
          <a:xfrm>
            <a:off x="480829" y="1300358"/>
            <a:ext cx="7109400" cy="1762500"/>
          </a:xfrm>
          <a:prstGeom prst="rect">
            <a:avLst/>
          </a:prstGeom>
        </p:spPr>
        <p:txBody>
          <a:bodyPr lIns="91425" tIns="91425" rIns="91425" bIns="91425" anchor="b" anchorCtr="0">
            <a:noAutofit/>
          </a:bodyPr>
          <a:lstStyle/>
          <a:p>
            <a:pPr lvl="0">
              <a:spcBef>
                <a:spcPts val="0"/>
              </a:spcBef>
              <a:buNone/>
            </a:pPr>
            <a:endParaRPr/>
          </a:p>
        </p:txBody>
      </p:sp>
      <p:sp>
        <p:nvSpPr>
          <p:cNvPr id="383" name="Shape 383"/>
          <p:cNvSpPr txBox="1">
            <a:spLocks noGrp="1"/>
          </p:cNvSpPr>
          <p:nvPr>
            <p:ph type="subTitle" idx="1"/>
          </p:nvPr>
        </p:nvSpPr>
        <p:spPr>
          <a:xfrm>
            <a:off x="480822" y="3094298"/>
            <a:ext cx="7109400" cy="680400"/>
          </a:xfrm>
          <a:prstGeom prst="rect">
            <a:avLst/>
          </a:prstGeom>
        </p:spPr>
        <p:txBody>
          <a:bodyPr lIns="91425" tIns="91425" rIns="91425" bIns="91425" anchor="t" anchorCtr="0">
            <a:noAutofit/>
          </a:bodyPr>
          <a:lstStyle/>
          <a:p>
            <a:pPr lvl="0">
              <a:spcBef>
                <a:spcPts val="0"/>
              </a:spcBef>
              <a:buNone/>
            </a:pPr>
            <a:endParaRPr/>
          </a:p>
        </p:txBody>
      </p:sp>
      <p:pic>
        <p:nvPicPr>
          <p:cNvPr id="384" name="Shape 384"/>
          <p:cNvPicPr preferRelativeResize="0"/>
          <p:nvPr/>
        </p:nvPicPr>
        <p:blipFill>
          <a:blip r:embed="rId3">
            <a:alphaModFix/>
          </a:blip>
          <a:stretch>
            <a:fillRect/>
          </a:stretch>
        </p:blipFill>
        <p:spPr>
          <a:xfrm>
            <a:off x="385774" y="695974"/>
            <a:ext cx="3662030" cy="3056234"/>
          </a:xfrm>
          <a:prstGeom prst="rect">
            <a:avLst/>
          </a:prstGeom>
          <a:noFill/>
          <a:ln>
            <a:noFill/>
          </a:ln>
        </p:spPr>
      </p:pic>
      <p:pic>
        <p:nvPicPr>
          <p:cNvPr id="385" name="Shape 385"/>
          <p:cNvPicPr preferRelativeResize="0"/>
          <p:nvPr/>
        </p:nvPicPr>
        <p:blipFill>
          <a:blip r:embed="rId4">
            <a:alphaModFix/>
          </a:blip>
          <a:stretch>
            <a:fillRect/>
          </a:stretch>
        </p:blipFill>
        <p:spPr>
          <a:xfrm>
            <a:off x="458938" y="3514188"/>
            <a:ext cx="3515700" cy="1518411"/>
          </a:xfrm>
          <a:prstGeom prst="rect">
            <a:avLst/>
          </a:prstGeom>
          <a:noFill/>
          <a:ln>
            <a:noFill/>
          </a:ln>
        </p:spPr>
      </p:pic>
      <p:pic>
        <p:nvPicPr>
          <p:cNvPr id="386" name="Shape 386"/>
          <p:cNvPicPr preferRelativeResize="0"/>
          <p:nvPr/>
        </p:nvPicPr>
        <p:blipFill>
          <a:blip r:embed="rId5">
            <a:alphaModFix/>
          </a:blip>
          <a:stretch>
            <a:fillRect/>
          </a:stretch>
        </p:blipFill>
        <p:spPr>
          <a:xfrm>
            <a:off x="4219889" y="760643"/>
            <a:ext cx="2052297" cy="477299"/>
          </a:xfrm>
          <a:prstGeom prst="rect">
            <a:avLst/>
          </a:prstGeom>
          <a:noFill/>
          <a:ln>
            <a:noFill/>
          </a:ln>
        </p:spPr>
      </p:pic>
      <p:pic>
        <p:nvPicPr>
          <p:cNvPr id="387" name="Shape 387"/>
          <p:cNvPicPr preferRelativeResize="0"/>
          <p:nvPr/>
        </p:nvPicPr>
        <p:blipFill>
          <a:blip r:embed="rId6">
            <a:alphaModFix/>
          </a:blip>
          <a:stretch>
            <a:fillRect/>
          </a:stretch>
        </p:blipFill>
        <p:spPr>
          <a:xfrm>
            <a:off x="4281239" y="1237962"/>
            <a:ext cx="2251133" cy="3773021"/>
          </a:xfrm>
          <a:prstGeom prst="rect">
            <a:avLst/>
          </a:prstGeom>
          <a:noFill/>
          <a:ln>
            <a:noFill/>
          </a:ln>
        </p:spPr>
      </p:pic>
      <p:sp>
        <p:nvSpPr>
          <p:cNvPr id="388" name="Shape 388"/>
          <p:cNvSpPr/>
          <p:nvPr/>
        </p:nvSpPr>
        <p:spPr>
          <a:xfrm>
            <a:off x="4281259" y="770903"/>
            <a:ext cx="598800" cy="3417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zh-CN"/>
              <a:t> </a:t>
            </a:r>
          </a:p>
        </p:txBody>
      </p:sp>
      <p:sp>
        <p:nvSpPr>
          <p:cNvPr id="389" name="Shape 389"/>
          <p:cNvSpPr/>
          <p:nvPr/>
        </p:nvSpPr>
        <p:spPr>
          <a:xfrm>
            <a:off x="458940" y="860726"/>
            <a:ext cx="876000" cy="1893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zh-CN"/>
              <a:t> </a:t>
            </a:r>
          </a:p>
        </p:txBody>
      </p:sp>
      <p:sp>
        <p:nvSpPr>
          <p:cNvPr id="390" name="Shape 390"/>
          <p:cNvSpPr/>
          <p:nvPr/>
        </p:nvSpPr>
        <p:spPr>
          <a:xfrm>
            <a:off x="3267595" y="735681"/>
            <a:ext cx="835800" cy="3768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zh-CN"/>
              <a:t> </a:t>
            </a:r>
          </a:p>
        </p:txBody>
      </p:sp>
      <p:sp>
        <p:nvSpPr>
          <p:cNvPr id="391" name="Shape 391"/>
          <p:cNvSpPr/>
          <p:nvPr/>
        </p:nvSpPr>
        <p:spPr>
          <a:xfrm>
            <a:off x="4219889" y="4619518"/>
            <a:ext cx="2100300" cy="2199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zh-CN"/>
              <a:t> </a:t>
            </a:r>
          </a:p>
        </p:txBody>
      </p:sp>
      <p:sp>
        <p:nvSpPr>
          <p:cNvPr id="392" name="Shape 392"/>
          <p:cNvSpPr/>
          <p:nvPr/>
        </p:nvSpPr>
        <p:spPr>
          <a:xfrm>
            <a:off x="2834878" y="3514183"/>
            <a:ext cx="1139399" cy="65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zh-CN"/>
              <a:t> </a:t>
            </a:r>
          </a:p>
        </p:txBody>
      </p:sp>
      <p:sp>
        <p:nvSpPr>
          <p:cNvPr id="393" name="Shape 393"/>
          <p:cNvSpPr txBox="1">
            <a:spLocks noGrp="1"/>
          </p:cNvSpPr>
          <p:nvPr>
            <p:ph type="ctrTitle"/>
          </p:nvPr>
        </p:nvSpPr>
        <p:spPr>
          <a:xfrm>
            <a:off x="0" y="76200"/>
            <a:ext cx="9144000" cy="688500"/>
          </a:xfrm>
          <a:prstGeom prst="rect">
            <a:avLst/>
          </a:prstGeom>
          <a:noFill/>
        </p:spPr>
        <p:txBody>
          <a:bodyPr lIns="91425" tIns="91425" rIns="91425" bIns="91425" anchor="b" anchorCtr="0">
            <a:noAutofit/>
          </a:bodyPr>
          <a:lstStyle/>
          <a:p>
            <a:pPr lvl="0" algn="l" rtl="0">
              <a:spcBef>
                <a:spcPts val="0"/>
              </a:spcBef>
              <a:buNone/>
            </a:pPr>
            <a:r>
              <a:rPr lang="zh-CN" sz="4000" b="1" u="sng">
                <a:solidFill>
                  <a:srgbClr val="1C4587"/>
                </a:solidFill>
              </a:rPr>
              <a:t>Stock Overview 1 year</a:t>
            </a:r>
          </a:p>
        </p:txBody>
      </p:sp>
      <p:pic>
        <p:nvPicPr>
          <p:cNvPr id="394" name="Shape 394"/>
          <p:cNvPicPr preferRelativeResize="0"/>
          <p:nvPr/>
        </p:nvPicPr>
        <p:blipFill>
          <a:blip r:embed="rId7">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00" name="Shape 40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01" name="Shape 401"/>
          <p:cNvPicPr preferRelativeResize="0"/>
          <p:nvPr/>
        </p:nvPicPr>
        <p:blipFill>
          <a:blip r:embed="rId3">
            <a:alphaModFix/>
          </a:blip>
          <a:stretch>
            <a:fillRect/>
          </a:stretch>
        </p:blipFill>
        <p:spPr>
          <a:xfrm>
            <a:off x="464099" y="744575"/>
            <a:ext cx="7057899" cy="4428788"/>
          </a:xfrm>
          <a:prstGeom prst="rect">
            <a:avLst/>
          </a:prstGeom>
          <a:noFill/>
          <a:ln>
            <a:noFill/>
          </a:ln>
        </p:spPr>
      </p:pic>
      <p:sp>
        <p:nvSpPr>
          <p:cNvPr id="402" name="Shape 402"/>
          <p:cNvSpPr txBox="1">
            <a:spLocks noGrp="1"/>
          </p:cNvSpPr>
          <p:nvPr>
            <p:ph type="title" idx="4294967295"/>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zh-CN" sz="4000" b="1" u="sng">
                <a:solidFill>
                  <a:srgbClr val="1C4587"/>
                </a:solidFill>
              </a:rPr>
              <a:t>Facebook 6 months</a:t>
            </a:r>
          </a:p>
        </p:txBody>
      </p:sp>
      <p:pic>
        <p:nvPicPr>
          <p:cNvPr id="403" name="Shape 403"/>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09" name="Shape 409"/>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10" name="Shape 410"/>
          <p:cNvPicPr preferRelativeResize="0"/>
          <p:nvPr/>
        </p:nvPicPr>
        <p:blipFill>
          <a:blip r:embed="rId3">
            <a:alphaModFix/>
          </a:blip>
          <a:stretch>
            <a:fillRect/>
          </a:stretch>
        </p:blipFill>
        <p:spPr>
          <a:xfrm>
            <a:off x="389900" y="710600"/>
            <a:ext cx="7130401" cy="4301124"/>
          </a:xfrm>
          <a:prstGeom prst="rect">
            <a:avLst/>
          </a:prstGeom>
          <a:noFill/>
          <a:ln>
            <a:noFill/>
          </a:ln>
        </p:spPr>
      </p:pic>
      <p:sp>
        <p:nvSpPr>
          <p:cNvPr id="411" name="Shape 411"/>
          <p:cNvSpPr txBox="1">
            <a:spLocks noGrp="1"/>
          </p:cNvSpPr>
          <p:nvPr>
            <p:ph type="title" idx="4294967295"/>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zh-CN" sz="4000" b="1" u="sng">
                <a:solidFill>
                  <a:srgbClr val="1C4587"/>
                </a:solidFill>
              </a:rPr>
              <a:t>Facebook 1 year </a:t>
            </a:r>
          </a:p>
        </p:txBody>
      </p:sp>
      <p:pic>
        <p:nvPicPr>
          <p:cNvPr id="412" name="Shape 412"/>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ctrTitle"/>
          </p:nvPr>
        </p:nvSpPr>
        <p:spPr>
          <a:xfrm>
            <a:off x="-790750" y="229100"/>
            <a:ext cx="6369300" cy="419400"/>
          </a:xfrm>
          <a:prstGeom prst="rect">
            <a:avLst/>
          </a:prstGeom>
        </p:spPr>
        <p:txBody>
          <a:bodyPr lIns="91425" tIns="91425" rIns="91425" bIns="91425" anchor="b" anchorCtr="0">
            <a:noAutofit/>
          </a:bodyPr>
          <a:lstStyle/>
          <a:p>
            <a:pPr lvl="0" rtl="0">
              <a:spcBef>
                <a:spcPts val="0"/>
              </a:spcBef>
              <a:buNone/>
            </a:pPr>
            <a:r>
              <a:rPr lang="zh-CN" sz="3000" b="1">
                <a:solidFill>
                  <a:srgbClr val="000000"/>
                </a:solidFill>
                <a:latin typeface="Times New Roman"/>
                <a:ea typeface="Times New Roman"/>
                <a:cs typeface="Times New Roman"/>
                <a:sym typeface="Times New Roman"/>
              </a:rPr>
              <a:t>Evolution of social media </a:t>
            </a:r>
          </a:p>
        </p:txBody>
      </p:sp>
      <p:pic>
        <p:nvPicPr>
          <p:cNvPr id="84" name="Shape 84" descr="new.PNG"/>
          <p:cNvPicPr preferRelativeResize="0"/>
          <p:nvPr/>
        </p:nvPicPr>
        <p:blipFill>
          <a:blip r:embed="rId3">
            <a:alphaModFix/>
          </a:blip>
          <a:stretch>
            <a:fillRect/>
          </a:stretch>
        </p:blipFill>
        <p:spPr>
          <a:xfrm>
            <a:off x="393549" y="474625"/>
            <a:ext cx="8254199" cy="4308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18" name="Shape 41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19" name="Shape 419"/>
          <p:cNvPicPr preferRelativeResize="0"/>
          <p:nvPr/>
        </p:nvPicPr>
        <p:blipFill>
          <a:blip r:embed="rId3">
            <a:alphaModFix/>
          </a:blip>
          <a:stretch>
            <a:fillRect/>
          </a:stretch>
        </p:blipFill>
        <p:spPr>
          <a:xfrm>
            <a:off x="7991274" y="76199"/>
            <a:ext cx="1076524" cy="1076500"/>
          </a:xfrm>
          <a:prstGeom prst="rect">
            <a:avLst/>
          </a:prstGeom>
          <a:noFill/>
          <a:ln>
            <a:noFill/>
          </a:ln>
        </p:spPr>
      </p:pic>
      <p:sp>
        <p:nvSpPr>
          <p:cNvPr id="420" name="Shape 420"/>
          <p:cNvSpPr txBox="1">
            <a:spLocks noGrp="1"/>
          </p:cNvSpPr>
          <p:nvPr>
            <p:ph type="title" idx="4294967295"/>
          </p:nvPr>
        </p:nvSpPr>
        <p:spPr>
          <a:xfrm>
            <a:off x="311700" y="64025"/>
            <a:ext cx="8520600" cy="572700"/>
          </a:xfrm>
          <a:prstGeom prst="rect">
            <a:avLst/>
          </a:prstGeom>
        </p:spPr>
        <p:txBody>
          <a:bodyPr lIns="91425" tIns="91425" rIns="91425" bIns="91425" anchor="t" anchorCtr="0">
            <a:noAutofit/>
          </a:bodyPr>
          <a:lstStyle/>
          <a:p>
            <a:pPr lvl="0" rtl="0">
              <a:spcBef>
                <a:spcPts val="0"/>
              </a:spcBef>
              <a:buNone/>
            </a:pPr>
            <a:r>
              <a:rPr lang="zh-CN" sz="4000" b="1" u="sng">
                <a:solidFill>
                  <a:srgbClr val="1C4587"/>
                </a:solidFill>
              </a:rPr>
              <a:t>Facebook 5 year</a:t>
            </a:r>
          </a:p>
        </p:txBody>
      </p:sp>
      <p:pic>
        <p:nvPicPr>
          <p:cNvPr id="421" name="Shape 421"/>
          <p:cNvPicPr preferRelativeResize="0"/>
          <p:nvPr/>
        </p:nvPicPr>
        <p:blipFill>
          <a:blip r:embed="rId4">
            <a:alphaModFix/>
          </a:blip>
          <a:stretch>
            <a:fillRect/>
          </a:stretch>
        </p:blipFill>
        <p:spPr>
          <a:xfrm>
            <a:off x="612175" y="744575"/>
            <a:ext cx="7158924" cy="43989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Shape 426"/>
          <p:cNvPicPr preferRelativeResize="0"/>
          <p:nvPr/>
        </p:nvPicPr>
        <p:blipFill rotWithShape="1">
          <a:blip r:embed="rId3">
            <a:alphaModFix/>
          </a:blip>
          <a:srcRect r="50441"/>
          <a:stretch/>
        </p:blipFill>
        <p:spPr>
          <a:xfrm>
            <a:off x="846675" y="850500"/>
            <a:ext cx="2861749" cy="4154824"/>
          </a:xfrm>
          <a:prstGeom prst="rect">
            <a:avLst/>
          </a:prstGeom>
          <a:noFill/>
          <a:ln>
            <a:noFill/>
          </a:ln>
        </p:spPr>
      </p:pic>
      <p:pic>
        <p:nvPicPr>
          <p:cNvPr id="427" name="Shape 427"/>
          <p:cNvPicPr preferRelativeResize="0"/>
          <p:nvPr/>
        </p:nvPicPr>
        <p:blipFill>
          <a:blip r:embed="rId4">
            <a:alphaModFix/>
          </a:blip>
          <a:stretch>
            <a:fillRect/>
          </a:stretch>
        </p:blipFill>
        <p:spPr>
          <a:xfrm>
            <a:off x="3643249" y="728075"/>
            <a:ext cx="4810224" cy="4399674"/>
          </a:xfrm>
          <a:prstGeom prst="rect">
            <a:avLst/>
          </a:prstGeom>
          <a:noFill/>
          <a:ln>
            <a:noFill/>
          </a:ln>
        </p:spPr>
      </p:pic>
      <p:sp>
        <p:nvSpPr>
          <p:cNvPr id="428" name="Shape 428"/>
          <p:cNvSpPr txBox="1">
            <a:spLocks noGrp="1"/>
          </p:cNvSpPr>
          <p:nvPr>
            <p:ph type="ctrTitle"/>
          </p:nvPr>
        </p:nvSpPr>
        <p:spPr>
          <a:xfrm>
            <a:off x="0" y="76200"/>
            <a:ext cx="9144000" cy="688500"/>
          </a:xfrm>
          <a:prstGeom prst="rect">
            <a:avLst/>
          </a:prstGeom>
          <a:noFill/>
        </p:spPr>
        <p:txBody>
          <a:bodyPr lIns="91425" tIns="91425" rIns="91425" bIns="91425" anchor="b" anchorCtr="0">
            <a:noAutofit/>
          </a:bodyPr>
          <a:lstStyle/>
          <a:p>
            <a:pPr lvl="0" algn="l" rtl="0">
              <a:spcBef>
                <a:spcPts val="0"/>
              </a:spcBef>
              <a:buNone/>
            </a:pPr>
            <a:r>
              <a:rPr lang="zh-CN" sz="4000" b="1" u="sng">
                <a:solidFill>
                  <a:srgbClr val="1C4587"/>
                </a:solidFill>
              </a:rPr>
              <a:t>Facebook Stats Overview</a:t>
            </a:r>
          </a:p>
        </p:txBody>
      </p:sp>
      <p:pic>
        <p:nvPicPr>
          <p:cNvPr id="429" name="Shape 429"/>
          <p:cNvPicPr preferRelativeResize="0"/>
          <p:nvPr/>
        </p:nvPicPr>
        <p:blipFill>
          <a:blip r:embed="rId5">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35" name="Shape 43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36" name="Shape 436"/>
          <p:cNvPicPr preferRelativeResize="0"/>
          <p:nvPr/>
        </p:nvPicPr>
        <p:blipFill>
          <a:blip r:embed="rId3">
            <a:alphaModFix/>
          </a:blip>
          <a:stretch>
            <a:fillRect/>
          </a:stretch>
        </p:blipFill>
        <p:spPr>
          <a:xfrm>
            <a:off x="328750" y="1099899"/>
            <a:ext cx="8047550" cy="1761849"/>
          </a:xfrm>
          <a:prstGeom prst="rect">
            <a:avLst/>
          </a:prstGeom>
          <a:noFill/>
          <a:ln>
            <a:noFill/>
          </a:ln>
        </p:spPr>
      </p:pic>
      <p:pic>
        <p:nvPicPr>
          <p:cNvPr id="437" name="Shape 437"/>
          <p:cNvPicPr preferRelativeResize="0"/>
          <p:nvPr/>
        </p:nvPicPr>
        <p:blipFill rotWithShape="1">
          <a:blip r:embed="rId4">
            <a:alphaModFix/>
          </a:blip>
          <a:srcRect t="54027"/>
          <a:stretch/>
        </p:blipFill>
        <p:spPr>
          <a:xfrm>
            <a:off x="328750" y="2861750"/>
            <a:ext cx="8047550" cy="1818699"/>
          </a:xfrm>
          <a:prstGeom prst="rect">
            <a:avLst/>
          </a:prstGeom>
          <a:noFill/>
          <a:ln>
            <a:noFill/>
          </a:ln>
        </p:spPr>
      </p:pic>
      <p:sp>
        <p:nvSpPr>
          <p:cNvPr id="438" name="Shape 438"/>
          <p:cNvSpPr txBox="1">
            <a:spLocks noGrp="1"/>
          </p:cNvSpPr>
          <p:nvPr>
            <p:ph type="ctrTitle"/>
          </p:nvPr>
        </p:nvSpPr>
        <p:spPr>
          <a:xfrm>
            <a:off x="0" y="76200"/>
            <a:ext cx="9144000" cy="688500"/>
          </a:xfrm>
          <a:prstGeom prst="rect">
            <a:avLst/>
          </a:prstGeom>
          <a:noFill/>
        </p:spPr>
        <p:txBody>
          <a:bodyPr lIns="91425" tIns="91425" rIns="91425" bIns="91425" anchor="b" anchorCtr="0">
            <a:noAutofit/>
          </a:bodyPr>
          <a:lstStyle/>
          <a:p>
            <a:pPr lvl="0" algn="l" rtl="0">
              <a:spcBef>
                <a:spcPts val="0"/>
              </a:spcBef>
              <a:buNone/>
            </a:pPr>
            <a:r>
              <a:rPr lang="zh-CN" sz="4000" b="1" u="sng">
                <a:solidFill>
                  <a:srgbClr val="1C4587"/>
                </a:solidFill>
              </a:rPr>
              <a:t>Facebook Stat Overview (Cnt’n)</a:t>
            </a:r>
          </a:p>
        </p:txBody>
      </p:sp>
      <p:pic>
        <p:nvPicPr>
          <p:cNvPr id="439" name="Shape 439"/>
          <p:cNvPicPr preferRelativeResize="0"/>
          <p:nvPr/>
        </p:nvPicPr>
        <p:blipFill>
          <a:blip r:embed="rId5">
            <a:alphaModFix/>
          </a:blip>
          <a:stretch>
            <a:fillRect/>
          </a:stretch>
        </p:blipFill>
        <p:spPr>
          <a:xfrm>
            <a:off x="8044076" y="76199"/>
            <a:ext cx="1023723" cy="1023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45" name="Shape 44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46" name="Shape 446"/>
          <p:cNvPicPr preferRelativeResize="0"/>
          <p:nvPr/>
        </p:nvPicPr>
        <p:blipFill>
          <a:blip r:embed="rId3">
            <a:alphaModFix/>
          </a:blip>
          <a:stretch>
            <a:fillRect/>
          </a:stretch>
        </p:blipFill>
        <p:spPr>
          <a:xfrm>
            <a:off x="59675" y="936475"/>
            <a:ext cx="7815024" cy="3846137"/>
          </a:xfrm>
          <a:prstGeom prst="rect">
            <a:avLst/>
          </a:prstGeom>
          <a:noFill/>
          <a:ln>
            <a:noFill/>
          </a:ln>
        </p:spPr>
      </p:pic>
      <p:sp>
        <p:nvSpPr>
          <p:cNvPr id="447" name="Shape 447"/>
          <p:cNvSpPr txBox="1">
            <a:spLocks noGrp="1"/>
          </p:cNvSpPr>
          <p:nvPr>
            <p:ph type="ctrTitle"/>
          </p:nvPr>
        </p:nvSpPr>
        <p:spPr>
          <a:xfrm>
            <a:off x="0" y="76200"/>
            <a:ext cx="9144000" cy="688500"/>
          </a:xfrm>
          <a:prstGeom prst="rect">
            <a:avLst/>
          </a:prstGeom>
          <a:noFill/>
        </p:spPr>
        <p:txBody>
          <a:bodyPr lIns="91425" tIns="91425" rIns="91425" bIns="91425" anchor="b" anchorCtr="0">
            <a:noAutofit/>
          </a:bodyPr>
          <a:lstStyle/>
          <a:p>
            <a:pPr lvl="0" algn="l" rtl="0">
              <a:spcBef>
                <a:spcPts val="0"/>
              </a:spcBef>
              <a:buNone/>
            </a:pPr>
            <a:r>
              <a:rPr lang="zh-CN" sz="4000" b="1" u="sng">
                <a:solidFill>
                  <a:srgbClr val="1C4587"/>
                </a:solidFill>
              </a:rPr>
              <a:t>Facebook Timeline</a:t>
            </a:r>
          </a:p>
        </p:txBody>
      </p:sp>
      <p:pic>
        <p:nvPicPr>
          <p:cNvPr id="448" name="Shape 448"/>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descr="Screen Shot 2017-07-26 at 12.36.51 PM.png"/>
          <p:cNvPicPr preferRelativeResize="0"/>
          <p:nvPr/>
        </p:nvPicPr>
        <p:blipFill>
          <a:blip r:embed="rId3">
            <a:alphaModFix/>
          </a:blip>
          <a:stretch>
            <a:fillRect/>
          </a:stretch>
        </p:blipFill>
        <p:spPr>
          <a:xfrm>
            <a:off x="0" y="0"/>
            <a:ext cx="9144000" cy="5143498"/>
          </a:xfrm>
          <a:prstGeom prst="rect">
            <a:avLst/>
          </a:prstGeom>
          <a:noFill/>
          <a:ln>
            <a:noFill/>
          </a:ln>
        </p:spPr>
      </p:pic>
      <p:pic>
        <p:nvPicPr>
          <p:cNvPr id="454" name="Shape 454"/>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60" name="Shape 46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61" name="Shape 461"/>
          <p:cNvPicPr preferRelativeResize="0"/>
          <p:nvPr/>
        </p:nvPicPr>
        <p:blipFill>
          <a:blip r:embed="rId3">
            <a:alphaModFix/>
          </a:blip>
          <a:stretch>
            <a:fillRect/>
          </a:stretch>
        </p:blipFill>
        <p:spPr>
          <a:xfrm>
            <a:off x="0" y="0"/>
            <a:ext cx="7183665" cy="5143500"/>
          </a:xfrm>
          <a:prstGeom prst="rect">
            <a:avLst/>
          </a:prstGeom>
          <a:noFill/>
          <a:ln>
            <a:noFill/>
          </a:ln>
        </p:spPr>
      </p:pic>
      <p:pic>
        <p:nvPicPr>
          <p:cNvPr id="462" name="Shape 462"/>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68" name="Shape 46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69" name="Shape 469"/>
          <p:cNvPicPr preferRelativeResize="0"/>
          <p:nvPr/>
        </p:nvPicPr>
        <p:blipFill>
          <a:blip r:embed="rId3">
            <a:alphaModFix/>
          </a:blip>
          <a:stretch>
            <a:fillRect/>
          </a:stretch>
        </p:blipFill>
        <p:spPr>
          <a:xfrm>
            <a:off x="-4" y="0"/>
            <a:ext cx="7183660" cy="5143500"/>
          </a:xfrm>
          <a:prstGeom prst="rect">
            <a:avLst/>
          </a:prstGeom>
          <a:noFill/>
          <a:ln>
            <a:noFill/>
          </a:ln>
        </p:spPr>
      </p:pic>
      <p:pic>
        <p:nvPicPr>
          <p:cNvPr id="470" name="Shape 470"/>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76" name="Shape 47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77" name="Shape 477"/>
          <p:cNvPicPr preferRelativeResize="0"/>
          <p:nvPr/>
        </p:nvPicPr>
        <p:blipFill>
          <a:blip r:embed="rId3">
            <a:alphaModFix/>
          </a:blip>
          <a:stretch>
            <a:fillRect/>
          </a:stretch>
        </p:blipFill>
        <p:spPr>
          <a:xfrm>
            <a:off x="0" y="0"/>
            <a:ext cx="7911639" cy="5143500"/>
          </a:xfrm>
          <a:prstGeom prst="rect">
            <a:avLst/>
          </a:prstGeom>
          <a:noFill/>
          <a:ln>
            <a:noFill/>
          </a:ln>
        </p:spPr>
      </p:pic>
      <p:pic>
        <p:nvPicPr>
          <p:cNvPr id="478" name="Shape 478"/>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Shape 483"/>
          <p:cNvPicPr preferRelativeResize="0"/>
          <p:nvPr/>
        </p:nvPicPr>
        <p:blipFill rotWithShape="1">
          <a:blip r:embed="rId3">
            <a:alphaModFix/>
          </a:blip>
          <a:srcRect/>
          <a:stretch/>
        </p:blipFill>
        <p:spPr>
          <a:xfrm>
            <a:off x="0" y="0"/>
            <a:ext cx="7912350" cy="5143500"/>
          </a:xfrm>
          <a:prstGeom prst="rect">
            <a:avLst/>
          </a:prstGeom>
          <a:noFill/>
          <a:ln>
            <a:noFill/>
          </a:ln>
        </p:spPr>
      </p:pic>
      <p:pic>
        <p:nvPicPr>
          <p:cNvPr id="484" name="Shape 484"/>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490" name="Shape 49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491" name="Shape 491"/>
          <p:cNvPicPr preferRelativeResize="0"/>
          <p:nvPr/>
        </p:nvPicPr>
        <p:blipFill>
          <a:blip r:embed="rId3">
            <a:alphaModFix/>
          </a:blip>
          <a:stretch>
            <a:fillRect/>
          </a:stretch>
        </p:blipFill>
        <p:spPr>
          <a:xfrm>
            <a:off x="-6" y="0"/>
            <a:ext cx="7884264" cy="5143500"/>
          </a:xfrm>
          <a:prstGeom prst="rect">
            <a:avLst/>
          </a:prstGeom>
          <a:noFill/>
          <a:ln>
            <a:noFill/>
          </a:ln>
        </p:spPr>
      </p:pic>
      <p:pic>
        <p:nvPicPr>
          <p:cNvPr id="492" name="Shape 492"/>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0" y="0"/>
            <a:ext cx="6003300" cy="657600"/>
          </a:xfrm>
          <a:prstGeom prst="rect">
            <a:avLst/>
          </a:prstGeom>
        </p:spPr>
        <p:txBody>
          <a:bodyPr lIns="91425" tIns="91425" rIns="91425" bIns="91425" anchor="b" anchorCtr="0">
            <a:noAutofit/>
          </a:bodyPr>
          <a:lstStyle/>
          <a:p>
            <a:pPr lvl="0" rtl="0">
              <a:spcBef>
                <a:spcPts val="0"/>
              </a:spcBef>
              <a:buNone/>
            </a:pPr>
            <a:r>
              <a:rPr lang="zh-CN" sz="3000" b="1">
                <a:solidFill>
                  <a:srgbClr val="000000"/>
                </a:solidFill>
                <a:latin typeface="Times New Roman"/>
                <a:ea typeface="Times New Roman"/>
                <a:cs typeface="Times New Roman"/>
                <a:sym typeface="Times New Roman"/>
              </a:rPr>
              <a:t>Evolution of social media Cont’d</a:t>
            </a:r>
            <a:r>
              <a:rPr lang="zh-CN" sz="3000">
                <a:solidFill>
                  <a:srgbClr val="3F3F3F"/>
                </a:solidFill>
                <a:latin typeface="Calibri"/>
                <a:ea typeface="Calibri"/>
                <a:cs typeface="Calibri"/>
                <a:sym typeface="Calibri"/>
              </a:rPr>
              <a:t> </a:t>
            </a:r>
          </a:p>
        </p:txBody>
      </p:sp>
      <p:sp>
        <p:nvSpPr>
          <p:cNvPr id="90" name="Shape 90"/>
          <p:cNvSpPr txBox="1"/>
          <p:nvPr/>
        </p:nvSpPr>
        <p:spPr>
          <a:xfrm>
            <a:off x="39950" y="0"/>
            <a:ext cx="3000000" cy="3000000"/>
          </a:xfrm>
          <a:prstGeom prst="rect">
            <a:avLst/>
          </a:prstGeom>
          <a:noFill/>
          <a:ln>
            <a:noFill/>
          </a:ln>
        </p:spPr>
        <p:txBody>
          <a:bodyPr lIns="91425" tIns="91425" rIns="91425" bIns="91425" anchor="ctr" anchorCtr="0">
            <a:noAutofit/>
          </a:bodyPr>
          <a:lstStyle/>
          <a:p>
            <a:pPr lvl="0" rtl="0">
              <a:spcBef>
                <a:spcPts val="0"/>
              </a:spcBef>
              <a:buNone/>
            </a:pPr>
            <a:endParaRPr/>
          </a:p>
        </p:txBody>
      </p:sp>
      <p:pic>
        <p:nvPicPr>
          <p:cNvPr id="91" name="Shape 91"/>
          <p:cNvPicPr preferRelativeResize="0"/>
          <p:nvPr/>
        </p:nvPicPr>
        <p:blipFill>
          <a:blip r:embed="rId3">
            <a:alphaModFix/>
          </a:blip>
          <a:stretch>
            <a:fillRect/>
          </a:stretch>
        </p:blipFill>
        <p:spPr>
          <a:xfrm>
            <a:off x="576574" y="919825"/>
            <a:ext cx="7587125" cy="382097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498" name="Shape 49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499" name="Shape 499"/>
          <p:cNvPicPr preferRelativeResize="0"/>
          <p:nvPr/>
        </p:nvPicPr>
        <p:blipFill rotWithShape="1">
          <a:blip r:embed="rId3">
            <a:alphaModFix/>
          </a:blip>
          <a:srcRect l="1234"/>
          <a:stretch/>
        </p:blipFill>
        <p:spPr>
          <a:xfrm>
            <a:off x="0" y="0"/>
            <a:ext cx="7818499" cy="5143499"/>
          </a:xfrm>
          <a:prstGeom prst="rect">
            <a:avLst/>
          </a:prstGeom>
          <a:noFill/>
          <a:ln>
            <a:noFill/>
          </a:ln>
        </p:spPr>
      </p:pic>
      <p:pic>
        <p:nvPicPr>
          <p:cNvPr id="500" name="Shape 500"/>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06" name="Shape 50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07" name="Shape 507"/>
          <p:cNvPicPr preferRelativeResize="0"/>
          <p:nvPr/>
        </p:nvPicPr>
        <p:blipFill>
          <a:blip r:embed="rId3">
            <a:alphaModFix/>
          </a:blip>
          <a:stretch>
            <a:fillRect/>
          </a:stretch>
        </p:blipFill>
        <p:spPr>
          <a:xfrm>
            <a:off x="1" y="0"/>
            <a:ext cx="7898947" cy="5143500"/>
          </a:xfrm>
          <a:prstGeom prst="rect">
            <a:avLst/>
          </a:prstGeom>
          <a:noFill/>
          <a:ln>
            <a:noFill/>
          </a:ln>
        </p:spPr>
      </p:pic>
      <p:pic>
        <p:nvPicPr>
          <p:cNvPr id="508" name="Shape 508"/>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14" name="Shape 51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15" name="Shape 515"/>
          <p:cNvPicPr preferRelativeResize="0"/>
          <p:nvPr/>
        </p:nvPicPr>
        <p:blipFill rotWithShape="1">
          <a:blip r:embed="rId3">
            <a:alphaModFix/>
          </a:blip>
          <a:srcRect r="2008"/>
          <a:stretch/>
        </p:blipFill>
        <p:spPr>
          <a:xfrm>
            <a:off x="-10025" y="0"/>
            <a:ext cx="7785175" cy="5143500"/>
          </a:xfrm>
          <a:prstGeom prst="rect">
            <a:avLst/>
          </a:prstGeom>
          <a:noFill/>
          <a:ln>
            <a:noFill/>
          </a:ln>
        </p:spPr>
      </p:pic>
      <p:pic>
        <p:nvPicPr>
          <p:cNvPr id="516" name="Shape 516"/>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22" name="Shape 52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23" name="Shape 523"/>
          <p:cNvPicPr preferRelativeResize="0"/>
          <p:nvPr/>
        </p:nvPicPr>
        <p:blipFill>
          <a:blip r:embed="rId3">
            <a:alphaModFix/>
          </a:blip>
          <a:stretch>
            <a:fillRect/>
          </a:stretch>
        </p:blipFill>
        <p:spPr>
          <a:xfrm>
            <a:off x="9" y="0"/>
            <a:ext cx="7908132" cy="5143500"/>
          </a:xfrm>
          <a:prstGeom prst="rect">
            <a:avLst/>
          </a:prstGeom>
          <a:noFill/>
          <a:ln>
            <a:noFill/>
          </a:ln>
        </p:spPr>
      </p:pic>
      <p:pic>
        <p:nvPicPr>
          <p:cNvPr id="524" name="Shape 524"/>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30" name="Shape 53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31" name="Shape 531"/>
          <p:cNvPicPr preferRelativeResize="0"/>
          <p:nvPr/>
        </p:nvPicPr>
        <p:blipFill>
          <a:blip r:embed="rId3">
            <a:alphaModFix/>
          </a:blip>
          <a:stretch>
            <a:fillRect/>
          </a:stretch>
        </p:blipFill>
        <p:spPr>
          <a:xfrm>
            <a:off x="3" y="0"/>
            <a:ext cx="7945694" cy="5143500"/>
          </a:xfrm>
          <a:prstGeom prst="rect">
            <a:avLst/>
          </a:prstGeom>
          <a:noFill/>
          <a:ln>
            <a:noFill/>
          </a:ln>
        </p:spPr>
      </p:pic>
      <p:pic>
        <p:nvPicPr>
          <p:cNvPr id="532" name="Shape 532"/>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38" name="Shape 53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39" name="Shape 539"/>
          <p:cNvPicPr preferRelativeResize="0"/>
          <p:nvPr/>
        </p:nvPicPr>
        <p:blipFill>
          <a:blip r:embed="rId3">
            <a:alphaModFix/>
          </a:blip>
          <a:stretch>
            <a:fillRect/>
          </a:stretch>
        </p:blipFill>
        <p:spPr>
          <a:xfrm>
            <a:off x="0" y="0"/>
            <a:ext cx="7926501" cy="5143500"/>
          </a:xfrm>
          <a:prstGeom prst="rect">
            <a:avLst/>
          </a:prstGeom>
          <a:noFill/>
          <a:ln>
            <a:noFill/>
          </a:ln>
        </p:spPr>
      </p:pic>
      <p:pic>
        <p:nvPicPr>
          <p:cNvPr id="540" name="Shape 540"/>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46" name="Shape 54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47" name="Shape 547"/>
          <p:cNvPicPr preferRelativeResize="0"/>
          <p:nvPr/>
        </p:nvPicPr>
        <p:blipFill>
          <a:blip r:embed="rId3">
            <a:alphaModFix/>
          </a:blip>
          <a:stretch>
            <a:fillRect/>
          </a:stretch>
        </p:blipFill>
        <p:spPr>
          <a:xfrm>
            <a:off x="-10" y="0"/>
            <a:ext cx="7912372" cy="5143500"/>
          </a:xfrm>
          <a:prstGeom prst="rect">
            <a:avLst/>
          </a:prstGeom>
          <a:noFill/>
          <a:ln>
            <a:noFill/>
          </a:ln>
        </p:spPr>
      </p:pic>
      <p:pic>
        <p:nvPicPr>
          <p:cNvPr id="548" name="Shape 548"/>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54" name="Shape 55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55" name="Shape 555"/>
          <p:cNvPicPr preferRelativeResize="0"/>
          <p:nvPr/>
        </p:nvPicPr>
        <p:blipFill>
          <a:blip r:embed="rId3">
            <a:alphaModFix/>
          </a:blip>
          <a:stretch>
            <a:fillRect/>
          </a:stretch>
        </p:blipFill>
        <p:spPr>
          <a:xfrm>
            <a:off x="-5" y="0"/>
            <a:ext cx="7889762" cy="5143500"/>
          </a:xfrm>
          <a:prstGeom prst="rect">
            <a:avLst/>
          </a:prstGeom>
          <a:noFill/>
          <a:ln>
            <a:noFill/>
          </a:ln>
        </p:spPr>
      </p:pic>
      <p:pic>
        <p:nvPicPr>
          <p:cNvPr id="556" name="Shape 556"/>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62" name="Shape 56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63" name="Shape 563"/>
          <p:cNvPicPr preferRelativeResize="0"/>
          <p:nvPr/>
        </p:nvPicPr>
        <p:blipFill>
          <a:blip r:embed="rId3">
            <a:alphaModFix/>
          </a:blip>
          <a:stretch>
            <a:fillRect/>
          </a:stretch>
        </p:blipFill>
        <p:spPr>
          <a:xfrm>
            <a:off x="7" y="0"/>
            <a:ext cx="7894035" cy="5143500"/>
          </a:xfrm>
          <a:prstGeom prst="rect">
            <a:avLst/>
          </a:prstGeom>
          <a:noFill/>
          <a:ln>
            <a:noFill/>
          </a:ln>
        </p:spPr>
      </p:pic>
      <p:pic>
        <p:nvPicPr>
          <p:cNvPr id="564" name="Shape 564"/>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70" name="Shape 57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71" name="Shape 571"/>
          <p:cNvPicPr preferRelativeResize="0"/>
          <p:nvPr/>
        </p:nvPicPr>
        <p:blipFill>
          <a:blip r:embed="rId3">
            <a:alphaModFix/>
          </a:blip>
          <a:stretch>
            <a:fillRect/>
          </a:stretch>
        </p:blipFill>
        <p:spPr>
          <a:xfrm>
            <a:off x="0" y="0"/>
            <a:ext cx="9144000" cy="4830792"/>
          </a:xfrm>
          <a:prstGeom prst="rect">
            <a:avLst/>
          </a:prstGeom>
          <a:noFill/>
          <a:ln>
            <a:noFill/>
          </a:ln>
        </p:spPr>
      </p:pic>
      <p:pic>
        <p:nvPicPr>
          <p:cNvPr id="572" name="Shape 572"/>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46275" y="158850"/>
            <a:ext cx="8520600" cy="628200"/>
          </a:xfrm>
          <a:prstGeom prst="rect">
            <a:avLst/>
          </a:prstGeom>
        </p:spPr>
        <p:txBody>
          <a:bodyPr lIns="91425" tIns="91425" rIns="91425" bIns="91425" anchor="b" anchorCtr="0">
            <a:noAutofit/>
          </a:bodyPr>
          <a:lstStyle/>
          <a:p>
            <a:pPr lvl="0" algn="l">
              <a:spcBef>
                <a:spcPts val="0"/>
              </a:spcBef>
              <a:buNone/>
            </a:pPr>
            <a:r>
              <a:rPr lang="zh-CN" sz="2400" b="1">
                <a:solidFill>
                  <a:srgbClr val="000000"/>
                </a:solidFill>
                <a:highlight>
                  <a:srgbClr val="FFFFFF"/>
                </a:highlight>
                <a:latin typeface="Times New Roman"/>
                <a:ea typeface="Times New Roman"/>
                <a:cs typeface="Times New Roman"/>
                <a:sym typeface="Times New Roman"/>
              </a:rPr>
              <a:t>Prominent examples of social media</a:t>
            </a:r>
          </a:p>
        </p:txBody>
      </p:sp>
      <p:pic>
        <p:nvPicPr>
          <p:cNvPr id="97" name="Shape 97" descr="IIIIIII.PNG"/>
          <p:cNvPicPr preferRelativeResize="0"/>
          <p:nvPr/>
        </p:nvPicPr>
        <p:blipFill>
          <a:blip r:embed="rId3">
            <a:alphaModFix/>
          </a:blip>
          <a:stretch>
            <a:fillRect/>
          </a:stretch>
        </p:blipFill>
        <p:spPr>
          <a:xfrm>
            <a:off x="857125" y="787050"/>
            <a:ext cx="5519844" cy="40516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78" name="Shape 57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79" name="Shape 579"/>
          <p:cNvPicPr preferRelativeResize="0"/>
          <p:nvPr/>
        </p:nvPicPr>
        <p:blipFill>
          <a:blip r:embed="rId3">
            <a:alphaModFix/>
          </a:blip>
          <a:stretch>
            <a:fillRect/>
          </a:stretch>
        </p:blipFill>
        <p:spPr>
          <a:xfrm>
            <a:off x="7" y="0"/>
            <a:ext cx="7894035" cy="5143500"/>
          </a:xfrm>
          <a:prstGeom prst="rect">
            <a:avLst/>
          </a:prstGeom>
          <a:noFill/>
          <a:ln>
            <a:noFill/>
          </a:ln>
        </p:spPr>
      </p:pic>
      <p:pic>
        <p:nvPicPr>
          <p:cNvPr id="580" name="Shape 580"/>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586" name="Shape 58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587" name="Shape 587"/>
          <p:cNvPicPr preferRelativeResize="0"/>
          <p:nvPr/>
        </p:nvPicPr>
        <p:blipFill>
          <a:blip r:embed="rId3">
            <a:alphaModFix/>
          </a:blip>
          <a:stretch>
            <a:fillRect/>
          </a:stretch>
        </p:blipFill>
        <p:spPr>
          <a:xfrm>
            <a:off x="-4" y="0"/>
            <a:ext cx="7183660" cy="5143500"/>
          </a:xfrm>
          <a:prstGeom prst="rect">
            <a:avLst/>
          </a:prstGeom>
          <a:noFill/>
          <a:ln>
            <a:noFill/>
          </a:ln>
        </p:spPr>
      </p:pic>
      <p:pic>
        <p:nvPicPr>
          <p:cNvPr id="588" name="Shape 588"/>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594" name="Shape 59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595" name="Shape 595"/>
          <p:cNvPicPr preferRelativeResize="0"/>
          <p:nvPr/>
        </p:nvPicPr>
        <p:blipFill>
          <a:blip r:embed="rId3">
            <a:alphaModFix/>
          </a:blip>
          <a:stretch>
            <a:fillRect/>
          </a:stretch>
        </p:blipFill>
        <p:spPr>
          <a:xfrm>
            <a:off x="-4" y="0"/>
            <a:ext cx="7183660" cy="5143500"/>
          </a:xfrm>
          <a:prstGeom prst="rect">
            <a:avLst/>
          </a:prstGeom>
          <a:noFill/>
          <a:ln>
            <a:noFill/>
          </a:ln>
        </p:spPr>
      </p:pic>
      <p:pic>
        <p:nvPicPr>
          <p:cNvPr id="596" name="Shape 596"/>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02" name="Shape 60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03" name="Shape 603"/>
          <p:cNvPicPr preferRelativeResize="0"/>
          <p:nvPr/>
        </p:nvPicPr>
        <p:blipFill>
          <a:blip r:embed="rId3">
            <a:alphaModFix/>
          </a:blip>
          <a:stretch>
            <a:fillRect/>
          </a:stretch>
        </p:blipFill>
        <p:spPr>
          <a:xfrm>
            <a:off x="-4" y="0"/>
            <a:ext cx="7183660" cy="5143500"/>
          </a:xfrm>
          <a:prstGeom prst="rect">
            <a:avLst/>
          </a:prstGeom>
          <a:noFill/>
          <a:ln>
            <a:noFill/>
          </a:ln>
        </p:spPr>
      </p:pic>
      <p:pic>
        <p:nvPicPr>
          <p:cNvPr id="604" name="Shape 604"/>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p:nvPr/>
        </p:nvSpPr>
        <p:spPr>
          <a:xfrm>
            <a:off x="0" y="76200"/>
            <a:ext cx="6424200" cy="13989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4000" b="1" u="sng">
                <a:solidFill>
                  <a:srgbClr val="1C4587"/>
                </a:solidFill>
              </a:rPr>
              <a:t>Newsfeed Ad on:</a:t>
            </a:r>
          </a:p>
          <a:p>
            <a:pPr lvl="0" rtl="0">
              <a:lnSpc>
                <a:spcPct val="115000"/>
              </a:lnSpc>
              <a:spcBef>
                <a:spcPts val="0"/>
              </a:spcBef>
              <a:buNone/>
            </a:pPr>
            <a:endParaRPr sz="4000" b="1" u="sng">
              <a:solidFill>
                <a:srgbClr val="1C4587"/>
              </a:solidFill>
            </a:endParaRPr>
          </a:p>
        </p:txBody>
      </p:sp>
      <p:pic>
        <p:nvPicPr>
          <p:cNvPr id="610" name="Shape 610"/>
          <p:cNvPicPr preferRelativeResize="0"/>
          <p:nvPr/>
        </p:nvPicPr>
        <p:blipFill>
          <a:blip r:embed="rId3">
            <a:alphaModFix/>
          </a:blip>
          <a:stretch>
            <a:fillRect/>
          </a:stretch>
        </p:blipFill>
        <p:spPr>
          <a:xfrm>
            <a:off x="7991274" y="76199"/>
            <a:ext cx="1076524" cy="1076500"/>
          </a:xfrm>
          <a:prstGeom prst="rect">
            <a:avLst/>
          </a:prstGeom>
          <a:noFill/>
          <a:ln>
            <a:noFill/>
          </a:ln>
        </p:spPr>
      </p:pic>
      <p:sp>
        <p:nvSpPr>
          <p:cNvPr id="611" name="Shape 611"/>
          <p:cNvSpPr txBox="1"/>
          <p:nvPr/>
        </p:nvSpPr>
        <p:spPr>
          <a:xfrm>
            <a:off x="2227725" y="131025"/>
            <a:ext cx="8302200" cy="22797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2200" b="1" u="sng">
                <a:solidFill>
                  <a:srgbClr val="1C4587"/>
                </a:solidFill>
              </a:rPr>
              <a:t>Desktop</a:t>
            </a:r>
            <a:r>
              <a:rPr lang="zh-CN" sz="2200" b="1">
                <a:solidFill>
                  <a:srgbClr val="1C4587"/>
                </a:solidFill>
              </a:rPr>
              <a:t>                                      </a:t>
            </a:r>
            <a:r>
              <a:rPr lang="zh-CN" sz="2200" b="1" u="sng">
                <a:solidFill>
                  <a:srgbClr val="1C4587"/>
                </a:solidFill>
              </a:rPr>
              <a:t>Mobile</a:t>
            </a:r>
          </a:p>
          <a:p>
            <a:pPr lvl="0" rtl="0">
              <a:lnSpc>
                <a:spcPct val="115000"/>
              </a:lnSpc>
              <a:spcBef>
                <a:spcPts val="0"/>
              </a:spcBef>
              <a:buNone/>
            </a:pPr>
            <a:endParaRPr sz="2200" b="1" u="sng">
              <a:solidFill>
                <a:srgbClr val="1C4587"/>
              </a:solidFill>
            </a:endParaRPr>
          </a:p>
        </p:txBody>
      </p:sp>
      <p:pic>
        <p:nvPicPr>
          <p:cNvPr id="612" name="Shape 612"/>
          <p:cNvPicPr preferRelativeResize="0"/>
          <p:nvPr/>
        </p:nvPicPr>
        <p:blipFill>
          <a:blip r:embed="rId4">
            <a:alphaModFix/>
          </a:blip>
          <a:stretch>
            <a:fillRect/>
          </a:stretch>
        </p:blipFill>
        <p:spPr>
          <a:xfrm>
            <a:off x="1296487" y="1217475"/>
            <a:ext cx="6551024" cy="37736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18" name="Shape 61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19" name="Shape 619"/>
          <p:cNvPicPr preferRelativeResize="0"/>
          <p:nvPr/>
        </p:nvPicPr>
        <p:blipFill>
          <a:blip r:embed="rId3">
            <a:alphaModFix/>
          </a:blip>
          <a:stretch>
            <a:fillRect/>
          </a:stretch>
        </p:blipFill>
        <p:spPr>
          <a:xfrm>
            <a:off x="238125" y="1177050"/>
            <a:ext cx="8667750" cy="3719069"/>
          </a:xfrm>
          <a:prstGeom prst="rect">
            <a:avLst/>
          </a:prstGeom>
          <a:noFill/>
          <a:ln>
            <a:noFill/>
          </a:ln>
        </p:spPr>
      </p:pic>
      <p:sp>
        <p:nvSpPr>
          <p:cNvPr id="620" name="Shape 620"/>
          <p:cNvSpPr txBox="1"/>
          <p:nvPr/>
        </p:nvSpPr>
        <p:spPr>
          <a:xfrm>
            <a:off x="0" y="0"/>
            <a:ext cx="6385200" cy="1191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4000" b="1" u="sng">
                <a:solidFill>
                  <a:srgbClr val="1C4587"/>
                </a:solidFill>
              </a:rPr>
              <a:t>Newsfeed Algorithm</a:t>
            </a:r>
          </a:p>
        </p:txBody>
      </p:sp>
      <p:pic>
        <p:nvPicPr>
          <p:cNvPr id="621" name="Shape 621"/>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27" name="Shape 627"/>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28" name="Shape 628"/>
          <p:cNvPicPr preferRelativeResize="0"/>
          <p:nvPr/>
        </p:nvPicPr>
        <p:blipFill>
          <a:blip r:embed="rId3">
            <a:alphaModFix/>
          </a:blip>
          <a:stretch>
            <a:fillRect/>
          </a:stretch>
        </p:blipFill>
        <p:spPr>
          <a:xfrm>
            <a:off x="265612" y="986350"/>
            <a:ext cx="8612762" cy="4157150"/>
          </a:xfrm>
          <a:prstGeom prst="rect">
            <a:avLst/>
          </a:prstGeom>
          <a:noFill/>
          <a:ln>
            <a:noFill/>
          </a:ln>
        </p:spPr>
      </p:pic>
      <p:sp>
        <p:nvSpPr>
          <p:cNvPr id="629" name="Shape 629"/>
          <p:cNvSpPr txBox="1"/>
          <p:nvPr/>
        </p:nvSpPr>
        <p:spPr>
          <a:xfrm>
            <a:off x="0" y="76200"/>
            <a:ext cx="6385200" cy="1191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4000" b="1" u="sng">
                <a:solidFill>
                  <a:srgbClr val="1C4587"/>
                </a:solidFill>
              </a:rPr>
              <a:t>Facebook dominates the social landscape</a:t>
            </a:r>
          </a:p>
        </p:txBody>
      </p:sp>
      <p:pic>
        <p:nvPicPr>
          <p:cNvPr id="630" name="Shape 630"/>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Shape 635"/>
          <p:cNvPicPr preferRelativeResize="0"/>
          <p:nvPr/>
        </p:nvPicPr>
        <p:blipFill>
          <a:blip r:embed="rId3">
            <a:alphaModFix/>
          </a:blip>
          <a:stretch>
            <a:fillRect/>
          </a:stretch>
        </p:blipFill>
        <p:spPr>
          <a:xfrm>
            <a:off x="0" y="0"/>
            <a:ext cx="3657775" cy="3193535"/>
          </a:xfrm>
          <a:prstGeom prst="rect">
            <a:avLst/>
          </a:prstGeom>
          <a:noFill/>
          <a:ln>
            <a:noFill/>
          </a:ln>
        </p:spPr>
      </p:pic>
      <p:pic>
        <p:nvPicPr>
          <p:cNvPr id="636" name="Shape 636"/>
          <p:cNvPicPr preferRelativeResize="0"/>
          <p:nvPr/>
        </p:nvPicPr>
        <p:blipFill>
          <a:blip r:embed="rId4">
            <a:alphaModFix/>
          </a:blip>
          <a:stretch>
            <a:fillRect/>
          </a:stretch>
        </p:blipFill>
        <p:spPr>
          <a:xfrm>
            <a:off x="3657769" y="3090899"/>
            <a:ext cx="5486232" cy="2052600"/>
          </a:xfrm>
          <a:prstGeom prst="rect">
            <a:avLst/>
          </a:prstGeom>
          <a:noFill/>
          <a:ln>
            <a:noFill/>
          </a:ln>
        </p:spPr>
      </p:pic>
      <p:pic>
        <p:nvPicPr>
          <p:cNvPr id="637" name="Shape 637"/>
          <p:cNvPicPr preferRelativeResize="0"/>
          <p:nvPr/>
        </p:nvPicPr>
        <p:blipFill>
          <a:blip r:embed="rId5">
            <a:alphaModFix/>
          </a:blip>
          <a:stretch>
            <a:fillRect/>
          </a:stretch>
        </p:blipFill>
        <p:spPr>
          <a:xfrm>
            <a:off x="7991274" y="76199"/>
            <a:ext cx="1076524" cy="1076500"/>
          </a:xfrm>
          <a:prstGeom prst="rect">
            <a:avLst/>
          </a:prstGeom>
          <a:noFill/>
          <a:ln>
            <a:noFill/>
          </a:ln>
        </p:spPr>
      </p:pic>
      <p:sp>
        <p:nvSpPr>
          <p:cNvPr id="638" name="Shape 638"/>
          <p:cNvSpPr txBox="1"/>
          <p:nvPr/>
        </p:nvSpPr>
        <p:spPr>
          <a:xfrm>
            <a:off x="3724050" y="569900"/>
            <a:ext cx="3555000" cy="1191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4000" b="1" u="sng">
                <a:solidFill>
                  <a:srgbClr val="1C4587"/>
                </a:solidFill>
              </a:rPr>
              <a:t>Facebook </a:t>
            </a:r>
          </a:p>
          <a:p>
            <a:pPr lvl="0" rtl="0">
              <a:lnSpc>
                <a:spcPct val="115000"/>
              </a:lnSpc>
              <a:spcBef>
                <a:spcPts val="0"/>
              </a:spcBef>
              <a:buNone/>
            </a:pPr>
            <a:r>
              <a:rPr lang="zh-CN" sz="4000" b="1" u="sng">
                <a:solidFill>
                  <a:srgbClr val="1C4587"/>
                </a:solidFill>
              </a:rPr>
              <a:t>Used in </a:t>
            </a:r>
          </a:p>
          <a:p>
            <a:pPr lvl="0" rtl="0">
              <a:lnSpc>
                <a:spcPct val="115000"/>
              </a:lnSpc>
              <a:spcBef>
                <a:spcPts val="0"/>
              </a:spcBef>
              <a:buNone/>
            </a:pPr>
            <a:r>
              <a:rPr lang="zh-CN" sz="4000" b="1" u="sng">
                <a:solidFill>
                  <a:srgbClr val="1C4587"/>
                </a:solidFill>
              </a:rPr>
              <a:t>Regions</a:t>
            </a:r>
          </a:p>
        </p:txBody>
      </p:sp>
      <p:sp>
        <p:nvSpPr>
          <p:cNvPr id="639" name="Shape 639"/>
          <p:cNvSpPr txBox="1"/>
          <p:nvPr/>
        </p:nvSpPr>
        <p:spPr>
          <a:xfrm>
            <a:off x="263550" y="3521400"/>
            <a:ext cx="6385200" cy="1191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4000" b="1" u="sng">
                <a:solidFill>
                  <a:srgbClr val="1C4587"/>
                </a:solidFill>
              </a:rPr>
              <a:t>Average Time</a:t>
            </a:r>
          </a:p>
          <a:p>
            <a:pPr lvl="0" rtl="0">
              <a:lnSpc>
                <a:spcPct val="115000"/>
              </a:lnSpc>
              <a:spcBef>
                <a:spcPts val="0"/>
              </a:spcBef>
              <a:buNone/>
            </a:pPr>
            <a:r>
              <a:rPr lang="zh-CN" sz="4000" b="1" u="sng">
                <a:solidFill>
                  <a:srgbClr val="1C4587"/>
                </a:solidFill>
              </a:rPr>
              <a:t> Spent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45" name="Shape 645"/>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46" name="Shape 646"/>
          <p:cNvPicPr preferRelativeResize="0"/>
          <p:nvPr/>
        </p:nvPicPr>
        <p:blipFill>
          <a:blip r:embed="rId3">
            <a:alphaModFix/>
          </a:blip>
          <a:stretch>
            <a:fillRect/>
          </a:stretch>
        </p:blipFill>
        <p:spPr>
          <a:xfrm>
            <a:off x="1" y="1036776"/>
            <a:ext cx="8329599" cy="4106735"/>
          </a:xfrm>
          <a:prstGeom prst="rect">
            <a:avLst/>
          </a:prstGeom>
          <a:noFill/>
          <a:ln>
            <a:noFill/>
          </a:ln>
        </p:spPr>
      </p:pic>
      <p:sp>
        <p:nvSpPr>
          <p:cNvPr id="647" name="Shape 647"/>
          <p:cNvSpPr txBox="1"/>
          <p:nvPr/>
        </p:nvSpPr>
        <p:spPr>
          <a:xfrm>
            <a:off x="0" y="0"/>
            <a:ext cx="6385200" cy="1191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4000" b="1" u="sng">
                <a:solidFill>
                  <a:srgbClr val="1C4587"/>
                </a:solidFill>
              </a:rPr>
              <a:t>Ad Products</a:t>
            </a:r>
          </a:p>
        </p:txBody>
      </p:sp>
      <p:pic>
        <p:nvPicPr>
          <p:cNvPr id="648" name="Shape 648"/>
          <p:cNvPicPr preferRelativeResize="0"/>
          <p:nvPr/>
        </p:nvPicPr>
        <p:blipFill>
          <a:blip r:embed="rId4">
            <a:alphaModFix/>
          </a:blip>
          <a:stretch>
            <a:fillRect/>
          </a:stretch>
        </p:blipFill>
        <p:spPr>
          <a:xfrm>
            <a:off x="7991274" y="76199"/>
            <a:ext cx="1076524" cy="10765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54" name="Shape 65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55" name="Shape 655"/>
          <p:cNvPicPr preferRelativeResize="0"/>
          <p:nvPr/>
        </p:nvPicPr>
        <p:blipFill>
          <a:blip r:embed="rId3">
            <a:alphaModFix/>
          </a:blip>
          <a:stretch>
            <a:fillRect/>
          </a:stretch>
        </p:blipFill>
        <p:spPr>
          <a:xfrm>
            <a:off x="0" y="0"/>
            <a:ext cx="9143999" cy="4788340"/>
          </a:xfrm>
          <a:prstGeom prst="rect">
            <a:avLst/>
          </a:prstGeom>
          <a:noFill/>
          <a:ln>
            <a:noFill/>
          </a:ln>
        </p:spPr>
      </p:pic>
      <p:pic>
        <p:nvPicPr>
          <p:cNvPr id="656" name="Shape 656"/>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p:cNvPicPr preferRelativeResize="0"/>
          <p:nvPr/>
        </p:nvPicPr>
        <p:blipFill>
          <a:blip r:embed="rId3">
            <a:alphaModFix/>
          </a:blip>
          <a:stretch>
            <a:fillRect/>
          </a:stretch>
        </p:blipFill>
        <p:spPr>
          <a:xfrm>
            <a:off x="152400" y="787075"/>
            <a:ext cx="8594500" cy="4204025"/>
          </a:xfrm>
          <a:prstGeom prst="rect">
            <a:avLst/>
          </a:prstGeom>
          <a:noFill/>
          <a:ln>
            <a:noFill/>
          </a:ln>
        </p:spPr>
      </p:pic>
      <p:sp>
        <p:nvSpPr>
          <p:cNvPr id="103" name="Shape 103"/>
          <p:cNvSpPr txBox="1"/>
          <p:nvPr/>
        </p:nvSpPr>
        <p:spPr>
          <a:xfrm>
            <a:off x="18300" y="201350"/>
            <a:ext cx="4209900" cy="302100"/>
          </a:xfrm>
          <a:prstGeom prst="rect">
            <a:avLst/>
          </a:prstGeom>
          <a:noFill/>
          <a:ln>
            <a:noFill/>
          </a:ln>
        </p:spPr>
        <p:txBody>
          <a:bodyPr lIns="91425" tIns="91425" rIns="91425" bIns="91425" anchor="t" anchorCtr="0">
            <a:noAutofit/>
          </a:bodyPr>
          <a:lstStyle/>
          <a:p>
            <a:pPr lvl="0">
              <a:spcBef>
                <a:spcPts val="0"/>
              </a:spcBef>
              <a:buNone/>
            </a:pPr>
            <a:r>
              <a:rPr lang="zh-CN" sz="3000" b="1">
                <a:latin typeface="Times New Roman"/>
                <a:ea typeface="Times New Roman"/>
                <a:cs typeface="Times New Roman"/>
                <a:sym typeface="Times New Roman"/>
              </a:rPr>
              <a:t>Why you should care?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Shape 66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62" name="Shape 66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63" name="Shape 663"/>
          <p:cNvPicPr preferRelativeResize="0"/>
          <p:nvPr/>
        </p:nvPicPr>
        <p:blipFill>
          <a:blip r:embed="rId3">
            <a:alphaModFix/>
          </a:blip>
          <a:stretch>
            <a:fillRect/>
          </a:stretch>
        </p:blipFill>
        <p:spPr>
          <a:xfrm>
            <a:off x="6" y="0"/>
            <a:ext cx="9143999" cy="4823208"/>
          </a:xfrm>
          <a:prstGeom prst="rect">
            <a:avLst/>
          </a:prstGeom>
          <a:noFill/>
          <a:ln>
            <a:noFill/>
          </a:ln>
        </p:spPr>
      </p:pic>
      <p:pic>
        <p:nvPicPr>
          <p:cNvPr id="664" name="Shape 664"/>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70" name="Shape 67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71" name="Shape 671"/>
          <p:cNvPicPr preferRelativeResize="0"/>
          <p:nvPr/>
        </p:nvPicPr>
        <p:blipFill>
          <a:blip r:embed="rId3">
            <a:alphaModFix/>
          </a:blip>
          <a:stretch>
            <a:fillRect/>
          </a:stretch>
        </p:blipFill>
        <p:spPr>
          <a:xfrm>
            <a:off x="0" y="0"/>
            <a:ext cx="9143999" cy="4859546"/>
          </a:xfrm>
          <a:prstGeom prst="rect">
            <a:avLst/>
          </a:prstGeom>
          <a:noFill/>
          <a:ln>
            <a:noFill/>
          </a:ln>
        </p:spPr>
      </p:pic>
      <p:pic>
        <p:nvPicPr>
          <p:cNvPr id="672" name="Shape 672"/>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Shape 67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rtl="0">
              <a:spcBef>
                <a:spcPts val="0"/>
              </a:spcBef>
              <a:buNone/>
            </a:pPr>
            <a:endParaRPr/>
          </a:p>
        </p:txBody>
      </p:sp>
      <p:sp>
        <p:nvSpPr>
          <p:cNvPr id="678" name="Shape 67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rtl="0">
              <a:spcBef>
                <a:spcPts val="0"/>
              </a:spcBef>
              <a:buNone/>
            </a:pPr>
            <a:endParaRPr/>
          </a:p>
        </p:txBody>
      </p:sp>
      <p:pic>
        <p:nvPicPr>
          <p:cNvPr id="679" name="Shape 679"/>
          <p:cNvPicPr preferRelativeResize="0"/>
          <p:nvPr/>
        </p:nvPicPr>
        <p:blipFill>
          <a:blip r:embed="rId3">
            <a:alphaModFix/>
          </a:blip>
          <a:stretch>
            <a:fillRect/>
          </a:stretch>
        </p:blipFill>
        <p:spPr>
          <a:xfrm>
            <a:off x="0" y="6"/>
            <a:ext cx="9144000" cy="4904772"/>
          </a:xfrm>
          <a:prstGeom prst="rect">
            <a:avLst/>
          </a:prstGeom>
          <a:noFill/>
          <a:ln>
            <a:noFill/>
          </a:ln>
        </p:spPr>
      </p:pic>
      <p:pic>
        <p:nvPicPr>
          <p:cNvPr id="680" name="Shape 680"/>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86" name="Shape 68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87" name="Shape 687"/>
          <p:cNvPicPr preferRelativeResize="0"/>
          <p:nvPr/>
        </p:nvPicPr>
        <p:blipFill>
          <a:blip r:embed="rId3">
            <a:alphaModFix/>
          </a:blip>
          <a:stretch>
            <a:fillRect/>
          </a:stretch>
        </p:blipFill>
        <p:spPr>
          <a:xfrm>
            <a:off x="1" y="1"/>
            <a:ext cx="9031156" cy="5143500"/>
          </a:xfrm>
          <a:prstGeom prst="rect">
            <a:avLst/>
          </a:prstGeom>
          <a:noFill/>
          <a:ln>
            <a:noFill/>
          </a:ln>
        </p:spPr>
      </p:pic>
      <p:pic>
        <p:nvPicPr>
          <p:cNvPr id="688" name="Shape 688"/>
          <p:cNvPicPr preferRelativeResize="0"/>
          <p:nvPr/>
        </p:nvPicPr>
        <p:blipFill>
          <a:blip r:embed="rId4">
            <a:alphaModFix/>
          </a:blip>
          <a:stretch>
            <a:fillRect/>
          </a:stretch>
        </p:blipFill>
        <p:spPr>
          <a:xfrm>
            <a:off x="8399409" y="4398924"/>
            <a:ext cx="668390" cy="66837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Shape 69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694" name="Shape 69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695" name="Shape 695"/>
          <p:cNvPicPr preferRelativeResize="0"/>
          <p:nvPr/>
        </p:nvPicPr>
        <p:blipFill>
          <a:blip r:embed="rId3">
            <a:alphaModFix/>
          </a:blip>
          <a:stretch>
            <a:fillRect/>
          </a:stretch>
        </p:blipFill>
        <p:spPr>
          <a:xfrm>
            <a:off x="457200" y="0"/>
            <a:ext cx="7757324" cy="5143500"/>
          </a:xfrm>
          <a:prstGeom prst="rect">
            <a:avLst/>
          </a:prstGeom>
          <a:noFill/>
          <a:ln>
            <a:noFill/>
          </a:ln>
        </p:spPr>
      </p:pic>
      <p:pic>
        <p:nvPicPr>
          <p:cNvPr id="696" name="Shape 696"/>
          <p:cNvPicPr preferRelativeResize="0"/>
          <p:nvPr/>
        </p:nvPicPr>
        <p:blipFill>
          <a:blip r:embed="rId4">
            <a:alphaModFix/>
          </a:blip>
          <a:stretch>
            <a:fillRect/>
          </a:stretch>
        </p:blipFill>
        <p:spPr>
          <a:xfrm>
            <a:off x="8399409" y="4398924"/>
            <a:ext cx="668390" cy="668374"/>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Shape 70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02" name="Shape 70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03" name="Shape 703"/>
          <p:cNvPicPr preferRelativeResize="0"/>
          <p:nvPr/>
        </p:nvPicPr>
        <p:blipFill>
          <a:blip r:embed="rId3">
            <a:alphaModFix/>
          </a:blip>
          <a:stretch>
            <a:fillRect/>
          </a:stretch>
        </p:blipFill>
        <p:spPr>
          <a:xfrm>
            <a:off x="1" y="1"/>
            <a:ext cx="8806778" cy="5143499"/>
          </a:xfrm>
          <a:prstGeom prst="rect">
            <a:avLst/>
          </a:prstGeom>
          <a:noFill/>
          <a:ln>
            <a:noFill/>
          </a:ln>
        </p:spPr>
      </p:pic>
      <p:pic>
        <p:nvPicPr>
          <p:cNvPr id="704" name="Shape 704"/>
          <p:cNvPicPr preferRelativeResize="0"/>
          <p:nvPr/>
        </p:nvPicPr>
        <p:blipFill>
          <a:blip r:embed="rId4">
            <a:alphaModFix/>
          </a:blip>
          <a:stretch>
            <a:fillRect/>
          </a:stretch>
        </p:blipFill>
        <p:spPr>
          <a:xfrm>
            <a:off x="8399409" y="4398924"/>
            <a:ext cx="668390" cy="668374"/>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Shape 70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10" name="Shape 71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11" name="Shape 711"/>
          <p:cNvPicPr preferRelativeResize="0"/>
          <p:nvPr/>
        </p:nvPicPr>
        <p:blipFill>
          <a:blip r:embed="rId3">
            <a:alphaModFix/>
          </a:blip>
          <a:stretch>
            <a:fillRect/>
          </a:stretch>
        </p:blipFill>
        <p:spPr>
          <a:xfrm>
            <a:off x="0" y="0"/>
            <a:ext cx="8520600" cy="5148489"/>
          </a:xfrm>
          <a:prstGeom prst="rect">
            <a:avLst/>
          </a:prstGeom>
          <a:noFill/>
          <a:ln>
            <a:noFill/>
          </a:ln>
        </p:spPr>
      </p:pic>
      <p:pic>
        <p:nvPicPr>
          <p:cNvPr id="712" name="Shape 712"/>
          <p:cNvPicPr preferRelativeResize="0"/>
          <p:nvPr/>
        </p:nvPicPr>
        <p:blipFill>
          <a:blip r:embed="rId4">
            <a:alphaModFix/>
          </a:blip>
          <a:stretch>
            <a:fillRect/>
          </a:stretch>
        </p:blipFill>
        <p:spPr>
          <a:xfrm>
            <a:off x="8399409" y="4398924"/>
            <a:ext cx="668390" cy="668374"/>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Shape 71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18" name="Shape 71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19" name="Shape 719"/>
          <p:cNvPicPr preferRelativeResize="0"/>
          <p:nvPr/>
        </p:nvPicPr>
        <p:blipFill>
          <a:blip r:embed="rId3">
            <a:alphaModFix/>
          </a:blip>
          <a:stretch>
            <a:fillRect/>
          </a:stretch>
        </p:blipFill>
        <p:spPr>
          <a:xfrm>
            <a:off x="0" y="0"/>
            <a:ext cx="8279535" cy="5143499"/>
          </a:xfrm>
          <a:prstGeom prst="rect">
            <a:avLst/>
          </a:prstGeom>
          <a:noFill/>
          <a:ln>
            <a:noFill/>
          </a:ln>
        </p:spPr>
      </p:pic>
      <p:pic>
        <p:nvPicPr>
          <p:cNvPr id="720" name="Shape 720"/>
          <p:cNvPicPr preferRelativeResize="0"/>
          <p:nvPr/>
        </p:nvPicPr>
        <p:blipFill>
          <a:blip r:embed="rId4">
            <a:alphaModFix/>
          </a:blip>
          <a:stretch>
            <a:fillRect/>
          </a:stretch>
        </p:blipFill>
        <p:spPr>
          <a:xfrm>
            <a:off x="8399409" y="4398924"/>
            <a:ext cx="668390" cy="66837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26" name="Shape 72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27" name="Shape 727"/>
          <p:cNvPicPr preferRelativeResize="0"/>
          <p:nvPr/>
        </p:nvPicPr>
        <p:blipFill>
          <a:blip r:embed="rId3">
            <a:alphaModFix/>
          </a:blip>
          <a:stretch>
            <a:fillRect/>
          </a:stretch>
        </p:blipFill>
        <p:spPr>
          <a:xfrm>
            <a:off x="0" y="31750"/>
            <a:ext cx="9144000" cy="5080000"/>
          </a:xfrm>
          <a:prstGeom prst="rect">
            <a:avLst/>
          </a:prstGeom>
          <a:noFill/>
          <a:ln>
            <a:noFill/>
          </a:ln>
        </p:spPr>
      </p:pic>
      <p:pic>
        <p:nvPicPr>
          <p:cNvPr id="728" name="Shape 728"/>
          <p:cNvPicPr preferRelativeResize="0"/>
          <p:nvPr/>
        </p:nvPicPr>
        <p:blipFill>
          <a:blip r:embed="rId4">
            <a:alphaModFix/>
          </a:blip>
          <a:stretch>
            <a:fillRect/>
          </a:stretch>
        </p:blipFill>
        <p:spPr>
          <a:xfrm>
            <a:off x="8030150" y="76200"/>
            <a:ext cx="1037649" cy="10376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732"/>
        <p:cNvGrpSpPr/>
        <p:nvPr/>
      </p:nvGrpSpPr>
      <p:grpSpPr>
        <a:xfrm>
          <a:off x="0" y="0"/>
          <a:ext cx="0" cy="0"/>
          <a:chOff x="0" y="0"/>
          <a:chExt cx="0" cy="0"/>
        </a:xfrm>
      </p:grpSpPr>
      <p:sp>
        <p:nvSpPr>
          <p:cNvPr id="733" name="Shape 73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34" name="Shape 73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35" name="Shape 735"/>
          <p:cNvPicPr preferRelativeResize="0"/>
          <p:nvPr/>
        </p:nvPicPr>
        <p:blipFill>
          <a:blip r:embed="rId3">
            <a:alphaModFix/>
          </a:blip>
          <a:stretch>
            <a:fillRect/>
          </a:stretch>
        </p:blipFill>
        <p:spPr>
          <a:xfrm>
            <a:off x="0" y="625078"/>
            <a:ext cx="9144000" cy="3893343"/>
          </a:xfrm>
          <a:prstGeom prst="rect">
            <a:avLst/>
          </a:prstGeom>
          <a:noFill/>
          <a:ln>
            <a:noFill/>
          </a:ln>
        </p:spPr>
      </p:pic>
      <p:pic>
        <p:nvPicPr>
          <p:cNvPr id="736" name="Shape 736"/>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Shape 108"/>
          <p:cNvPicPr preferRelativeResize="0"/>
          <p:nvPr/>
        </p:nvPicPr>
        <p:blipFill>
          <a:blip r:embed="rId3">
            <a:alphaModFix/>
          </a:blip>
          <a:stretch>
            <a:fillRect/>
          </a:stretch>
        </p:blipFill>
        <p:spPr>
          <a:xfrm>
            <a:off x="179850" y="805399"/>
            <a:ext cx="8594500" cy="4185699"/>
          </a:xfrm>
          <a:prstGeom prst="rect">
            <a:avLst/>
          </a:prstGeom>
          <a:noFill/>
          <a:ln>
            <a:noFill/>
          </a:ln>
        </p:spPr>
      </p:pic>
      <p:sp>
        <p:nvSpPr>
          <p:cNvPr id="109" name="Shape 109"/>
          <p:cNvSpPr txBox="1"/>
          <p:nvPr/>
        </p:nvSpPr>
        <p:spPr>
          <a:xfrm>
            <a:off x="201350" y="100675"/>
            <a:ext cx="5024400" cy="485100"/>
          </a:xfrm>
          <a:prstGeom prst="rect">
            <a:avLst/>
          </a:prstGeom>
          <a:noFill/>
          <a:ln>
            <a:noFill/>
          </a:ln>
        </p:spPr>
        <p:txBody>
          <a:bodyPr lIns="91425" tIns="91425" rIns="91425" bIns="91425" anchor="t" anchorCtr="0">
            <a:noAutofit/>
          </a:bodyPr>
          <a:lstStyle/>
          <a:p>
            <a:pPr lvl="0">
              <a:spcBef>
                <a:spcPts val="0"/>
              </a:spcBef>
              <a:buClr>
                <a:schemeClr val="dk1"/>
              </a:buClr>
              <a:buSzPct val="39285"/>
              <a:buFont typeface="Arial"/>
              <a:buNone/>
            </a:pPr>
            <a:r>
              <a:rPr lang="zh-CN" sz="2800" b="1">
                <a:solidFill>
                  <a:schemeClr val="dk1"/>
                </a:solidFill>
                <a:latin typeface="Times New Roman"/>
                <a:ea typeface="Times New Roman"/>
                <a:cs typeface="Times New Roman"/>
                <a:sym typeface="Times New Roman"/>
              </a:rPr>
              <a:t>Why you should care? Cont’d</a:t>
            </a:r>
            <a:r>
              <a:rPr lang="zh-CN" sz="3000">
                <a:solidFill>
                  <a:srgbClr val="3F3F3F"/>
                </a:solidFill>
                <a:latin typeface="Calibri"/>
                <a:ea typeface="Calibri"/>
                <a:cs typeface="Calibri"/>
                <a:sym typeface="Calibri"/>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Shape 74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42" name="Shape 74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43" name="Shape 743"/>
          <p:cNvPicPr preferRelativeResize="0"/>
          <p:nvPr/>
        </p:nvPicPr>
        <p:blipFill>
          <a:blip r:embed="rId3">
            <a:alphaModFix/>
          </a:blip>
          <a:stretch>
            <a:fillRect/>
          </a:stretch>
        </p:blipFill>
        <p:spPr>
          <a:xfrm>
            <a:off x="0" y="0"/>
            <a:ext cx="9143999" cy="4788340"/>
          </a:xfrm>
          <a:prstGeom prst="rect">
            <a:avLst/>
          </a:prstGeom>
          <a:noFill/>
          <a:ln>
            <a:noFill/>
          </a:ln>
        </p:spPr>
      </p:pic>
      <p:pic>
        <p:nvPicPr>
          <p:cNvPr id="744" name="Shape 744"/>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Shape 74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50" name="Shape 75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51" name="Shape 751"/>
          <p:cNvPicPr preferRelativeResize="0"/>
          <p:nvPr/>
        </p:nvPicPr>
        <p:blipFill>
          <a:blip r:embed="rId3">
            <a:alphaModFix/>
          </a:blip>
          <a:stretch>
            <a:fillRect/>
          </a:stretch>
        </p:blipFill>
        <p:spPr>
          <a:xfrm>
            <a:off x="0" y="6"/>
            <a:ext cx="9143999" cy="4773917"/>
          </a:xfrm>
          <a:prstGeom prst="rect">
            <a:avLst/>
          </a:prstGeom>
          <a:noFill/>
          <a:ln>
            <a:noFill/>
          </a:ln>
        </p:spPr>
      </p:pic>
      <p:pic>
        <p:nvPicPr>
          <p:cNvPr id="752" name="Shape 752"/>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Shape 75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58" name="Shape 75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59" name="Shape 759"/>
          <p:cNvPicPr preferRelativeResize="0"/>
          <p:nvPr/>
        </p:nvPicPr>
        <p:blipFill>
          <a:blip r:embed="rId3">
            <a:alphaModFix/>
          </a:blip>
          <a:stretch>
            <a:fillRect/>
          </a:stretch>
        </p:blipFill>
        <p:spPr>
          <a:xfrm>
            <a:off x="6" y="6"/>
            <a:ext cx="9144000" cy="4824000"/>
          </a:xfrm>
          <a:prstGeom prst="rect">
            <a:avLst/>
          </a:prstGeom>
          <a:noFill/>
          <a:ln>
            <a:noFill/>
          </a:ln>
        </p:spPr>
      </p:pic>
      <p:pic>
        <p:nvPicPr>
          <p:cNvPr id="760" name="Shape 760"/>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Shape 765"/>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66" name="Shape 766"/>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67" name="Shape 767"/>
          <p:cNvPicPr preferRelativeResize="0"/>
          <p:nvPr/>
        </p:nvPicPr>
        <p:blipFill>
          <a:blip r:embed="rId3">
            <a:alphaModFix/>
          </a:blip>
          <a:stretch>
            <a:fillRect/>
          </a:stretch>
        </p:blipFill>
        <p:spPr>
          <a:xfrm>
            <a:off x="6" y="6"/>
            <a:ext cx="9144000" cy="4795200"/>
          </a:xfrm>
          <a:prstGeom prst="rect">
            <a:avLst/>
          </a:prstGeom>
          <a:noFill/>
          <a:ln>
            <a:noFill/>
          </a:ln>
        </p:spPr>
      </p:pic>
      <p:pic>
        <p:nvPicPr>
          <p:cNvPr id="768" name="Shape 768"/>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Shape 773"/>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74" name="Shape 774"/>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75" name="Shape 775"/>
          <p:cNvPicPr preferRelativeResize="0"/>
          <p:nvPr/>
        </p:nvPicPr>
        <p:blipFill>
          <a:blip r:embed="rId3">
            <a:alphaModFix/>
          </a:blip>
          <a:stretch>
            <a:fillRect/>
          </a:stretch>
        </p:blipFill>
        <p:spPr>
          <a:xfrm>
            <a:off x="6" y="6"/>
            <a:ext cx="9143999" cy="4751434"/>
          </a:xfrm>
          <a:prstGeom prst="rect">
            <a:avLst/>
          </a:prstGeom>
          <a:noFill/>
          <a:ln>
            <a:noFill/>
          </a:ln>
        </p:spPr>
      </p:pic>
      <p:pic>
        <p:nvPicPr>
          <p:cNvPr id="776" name="Shape 776"/>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82" name="Shape 782"/>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83" name="Shape 783"/>
          <p:cNvPicPr preferRelativeResize="0"/>
          <p:nvPr/>
        </p:nvPicPr>
        <p:blipFill>
          <a:blip r:embed="rId3">
            <a:alphaModFix/>
          </a:blip>
          <a:stretch>
            <a:fillRect/>
          </a:stretch>
        </p:blipFill>
        <p:spPr>
          <a:xfrm>
            <a:off x="0" y="6"/>
            <a:ext cx="9143999" cy="4787660"/>
          </a:xfrm>
          <a:prstGeom prst="rect">
            <a:avLst/>
          </a:prstGeom>
          <a:noFill/>
          <a:ln>
            <a:noFill/>
          </a:ln>
        </p:spPr>
      </p:pic>
      <p:pic>
        <p:nvPicPr>
          <p:cNvPr id="784" name="Shape 784"/>
          <p:cNvPicPr preferRelativeResize="0"/>
          <p:nvPr/>
        </p:nvPicPr>
        <p:blipFill>
          <a:blip r:embed="rId4">
            <a:alphaModFix/>
          </a:blip>
          <a:stretch>
            <a:fillRect/>
          </a:stretch>
        </p:blipFill>
        <p:spPr>
          <a:xfrm>
            <a:off x="8399409" y="76199"/>
            <a:ext cx="668390" cy="668374"/>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Shape 789"/>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90" name="Shape 790"/>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sp>
        <p:nvSpPr>
          <p:cNvPr id="791" name="Shape 791"/>
          <p:cNvSpPr txBox="1">
            <a:spLocks noGrp="1"/>
          </p:cNvSpPr>
          <p:nvPr>
            <p:ph type="ctrTitle"/>
          </p:nvPr>
        </p:nvSpPr>
        <p:spPr>
          <a:xfrm>
            <a:off x="0" y="1834325"/>
            <a:ext cx="9144000" cy="999600"/>
          </a:xfrm>
          <a:prstGeom prst="rect">
            <a:avLst/>
          </a:prstGeom>
          <a:solidFill>
            <a:srgbClr val="CFE2F3"/>
          </a:solidFill>
        </p:spPr>
        <p:txBody>
          <a:bodyPr lIns="91425" tIns="91425" rIns="91425" bIns="91425" anchor="b" anchorCtr="0">
            <a:noAutofit/>
          </a:bodyPr>
          <a:lstStyle/>
          <a:p>
            <a:pPr lvl="0" rtl="0">
              <a:spcBef>
                <a:spcPts val="0"/>
              </a:spcBef>
              <a:buNone/>
            </a:pPr>
            <a:r>
              <a:rPr lang="zh-CN" b="1"/>
              <a:t>Financial Statement</a:t>
            </a:r>
          </a:p>
        </p:txBody>
      </p:sp>
      <p:pic>
        <p:nvPicPr>
          <p:cNvPr id="792" name="Shape 792"/>
          <p:cNvPicPr preferRelativeResize="0"/>
          <p:nvPr/>
        </p:nvPicPr>
        <p:blipFill>
          <a:blip r:embed="rId3">
            <a:alphaModFix/>
          </a:blip>
          <a:stretch>
            <a:fillRect/>
          </a:stretch>
        </p:blipFill>
        <p:spPr>
          <a:xfrm>
            <a:off x="8030150" y="76200"/>
            <a:ext cx="1037649" cy="103762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Shape 797"/>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endParaRPr/>
          </a:p>
        </p:txBody>
      </p:sp>
      <p:sp>
        <p:nvSpPr>
          <p:cNvPr id="798" name="Shape 798"/>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pic>
        <p:nvPicPr>
          <p:cNvPr id="799" name="Shape 799"/>
          <p:cNvPicPr preferRelativeResize="0"/>
          <p:nvPr/>
        </p:nvPicPr>
        <p:blipFill>
          <a:blip r:embed="rId3">
            <a:alphaModFix/>
          </a:blip>
          <a:stretch>
            <a:fillRect/>
          </a:stretch>
        </p:blipFill>
        <p:spPr>
          <a:xfrm>
            <a:off x="590250" y="1238250"/>
            <a:ext cx="7963499" cy="3303374"/>
          </a:xfrm>
          <a:prstGeom prst="rect">
            <a:avLst/>
          </a:prstGeom>
          <a:noFill/>
          <a:ln>
            <a:noFill/>
          </a:ln>
        </p:spPr>
      </p:pic>
      <p:sp>
        <p:nvSpPr>
          <p:cNvPr id="800" name="Shape 800"/>
          <p:cNvSpPr txBox="1"/>
          <p:nvPr/>
        </p:nvSpPr>
        <p:spPr>
          <a:xfrm>
            <a:off x="0" y="0"/>
            <a:ext cx="7963500" cy="11916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zh-CN" sz="4000" b="1" u="sng">
                <a:solidFill>
                  <a:srgbClr val="1C4587"/>
                </a:solidFill>
              </a:rPr>
              <a:t>2017 Q1 Financial Highlights</a:t>
            </a:r>
          </a:p>
        </p:txBody>
      </p:sp>
      <p:pic>
        <p:nvPicPr>
          <p:cNvPr id="801" name="Shape 801"/>
          <p:cNvPicPr preferRelativeResize="0"/>
          <p:nvPr/>
        </p:nvPicPr>
        <p:blipFill>
          <a:blip r:embed="rId4">
            <a:alphaModFix/>
          </a:blip>
          <a:stretch>
            <a:fillRect/>
          </a:stretch>
        </p:blipFill>
        <p:spPr>
          <a:xfrm>
            <a:off x="8030150" y="76200"/>
            <a:ext cx="1037649" cy="10376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Shape 806"/>
          <p:cNvPicPr preferRelativeResize="0"/>
          <p:nvPr/>
        </p:nvPicPr>
        <p:blipFill rotWithShape="1">
          <a:blip r:embed="rId3">
            <a:alphaModFix/>
          </a:blip>
          <a:srcRect t="12226"/>
          <a:stretch/>
        </p:blipFill>
        <p:spPr>
          <a:xfrm>
            <a:off x="933500" y="588325"/>
            <a:ext cx="6811925" cy="4478975"/>
          </a:xfrm>
          <a:prstGeom prst="rect">
            <a:avLst/>
          </a:prstGeom>
          <a:noFill/>
          <a:ln>
            <a:noFill/>
          </a:ln>
        </p:spPr>
      </p:pic>
      <p:sp>
        <p:nvSpPr>
          <p:cNvPr id="807" name="Shape 807"/>
          <p:cNvSpPr txBox="1"/>
          <p:nvPr/>
        </p:nvSpPr>
        <p:spPr>
          <a:xfrm>
            <a:off x="-23800" y="-204775"/>
            <a:ext cx="4935300" cy="9909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Balance Sheet 10Q</a:t>
            </a:r>
          </a:p>
        </p:txBody>
      </p:sp>
      <p:pic>
        <p:nvPicPr>
          <p:cNvPr id="808" name="Shape 808"/>
          <p:cNvPicPr preferRelativeResize="0"/>
          <p:nvPr/>
        </p:nvPicPr>
        <p:blipFill>
          <a:blip r:embed="rId4">
            <a:alphaModFix/>
          </a:blip>
          <a:stretch>
            <a:fillRect/>
          </a:stretch>
        </p:blipFill>
        <p:spPr>
          <a:xfrm>
            <a:off x="8030150" y="76200"/>
            <a:ext cx="1037649" cy="10376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Shape 813"/>
          <p:cNvPicPr preferRelativeResize="0"/>
          <p:nvPr/>
        </p:nvPicPr>
        <p:blipFill>
          <a:blip r:embed="rId3">
            <a:alphaModFix/>
          </a:blip>
          <a:stretch>
            <a:fillRect/>
          </a:stretch>
        </p:blipFill>
        <p:spPr>
          <a:xfrm>
            <a:off x="1628925" y="398250"/>
            <a:ext cx="6126949" cy="4745249"/>
          </a:xfrm>
          <a:prstGeom prst="rect">
            <a:avLst/>
          </a:prstGeom>
          <a:noFill/>
          <a:ln>
            <a:noFill/>
          </a:ln>
        </p:spPr>
      </p:pic>
      <p:sp>
        <p:nvSpPr>
          <p:cNvPr id="814" name="Shape 814"/>
          <p:cNvSpPr txBox="1"/>
          <p:nvPr/>
        </p:nvSpPr>
        <p:spPr>
          <a:xfrm>
            <a:off x="-23800" y="-204775"/>
            <a:ext cx="4935300" cy="990900"/>
          </a:xfrm>
          <a:prstGeom prst="rect">
            <a:avLst/>
          </a:prstGeom>
          <a:noFill/>
          <a:ln>
            <a:noFill/>
          </a:ln>
        </p:spPr>
        <p:txBody>
          <a:bodyPr lIns="91425" tIns="91425" rIns="91425" bIns="91425" anchor="ctr" anchorCtr="0">
            <a:noAutofit/>
          </a:bodyPr>
          <a:lstStyle/>
          <a:p>
            <a:pPr lvl="0" rtl="0">
              <a:spcBef>
                <a:spcPts val="0"/>
              </a:spcBef>
              <a:buNone/>
            </a:pPr>
            <a:r>
              <a:rPr lang="zh-CN" sz="3000" b="1" u="sng">
                <a:solidFill>
                  <a:srgbClr val="1C4587"/>
                </a:solidFill>
              </a:rPr>
              <a:t>Balance Sheet 10K</a:t>
            </a:r>
          </a:p>
        </p:txBody>
      </p:sp>
      <p:pic>
        <p:nvPicPr>
          <p:cNvPr id="815" name="Shape 815"/>
          <p:cNvPicPr preferRelativeResize="0"/>
          <p:nvPr/>
        </p:nvPicPr>
        <p:blipFill>
          <a:blip r:embed="rId4">
            <a:alphaModFix/>
          </a:blip>
          <a:stretch>
            <a:fillRect/>
          </a:stretch>
        </p:blipFill>
        <p:spPr>
          <a:xfrm>
            <a:off x="8030150" y="76200"/>
            <a:ext cx="1037649" cy="1037625"/>
          </a:xfrm>
          <a:prstGeom prst="rect">
            <a:avLst/>
          </a:prstGeom>
          <a:noFill/>
          <a:ln>
            <a:noFill/>
          </a:ln>
        </p:spPr>
      </p:pic>
      <p:sp>
        <p:nvSpPr>
          <p:cNvPr id="816" name="Shape 816"/>
          <p:cNvSpPr/>
          <p:nvPr/>
        </p:nvSpPr>
        <p:spPr>
          <a:xfrm>
            <a:off x="1645850" y="893125"/>
            <a:ext cx="6110100" cy="1605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7" name="Shape 817"/>
          <p:cNvSpPr/>
          <p:nvPr/>
        </p:nvSpPr>
        <p:spPr>
          <a:xfrm>
            <a:off x="1628936" y="1145135"/>
            <a:ext cx="6110100" cy="2445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8" name="Shape 818"/>
          <p:cNvSpPr/>
          <p:nvPr/>
        </p:nvSpPr>
        <p:spPr>
          <a:xfrm>
            <a:off x="1628925" y="1589952"/>
            <a:ext cx="6110100" cy="1605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819" name="Shape 819"/>
          <p:cNvSpPr/>
          <p:nvPr/>
        </p:nvSpPr>
        <p:spPr>
          <a:xfrm>
            <a:off x="1628925" y="2466283"/>
            <a:ext cx="6110100" cy="1605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3207</Words>
  <Application>Microsoft Office PowerPoint</Application>
  <PresentationFormat>On-screen Show (16:9)</PresentationFormat>
  <Paragraphs>374</Paragraphs>
  <Slides>170</Slides>
  <Notes>170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170</vt:i4>
      </vt:variant>
    </vt:vector>
  </HeadingPairs>
  <TitlesOfParts>
    <vt:vector size="176" baseType="lpstr">
      <vt:lpstr>Arial</vt:lpstr>
      <vt:lpstr>Times New Roman</vt:lpstr>
      <vt:lpstr>Calibri</vt:lpstr>
      <vt:lpstr>宋体</vt:lpstr>
      <vt:lpstr>Roboto</vt:lpstr>
      <vt:lpstr>simple-light-2</vt:lpstr>
      <vt:lpstr>Social Media </vt:lpstr>
      <vt:lpstr>Agenda</vt:lpstr>
      <vt:lpstr>Industry Overview</vt:lpstr>
      <vt:lpstr>What is social media?</vt:lpstr>
      <vt:lpstr>Evolution of social media </vt:lpstr>
      <vt:lpstr>Evolution of social media Cont’d </vt:lpstr>
      <vt:lpstr>Prominent examples of social media</vt:lpstr>
      <vt:lpstr>Slide 8</vt:lpstr>
      <vt:lpstr>Slide 9</vt:lpstr>
      <vt:lpstr>Slide 10</vt:lpstr>
      <vt:lpstr>Slide 11</vt:lpstr>
      <vt:lpstr>Social Media Product Market</vt:lpstr>
      <vt:lpstr> Primary Revenue Model</vt:lpstr>
      <vt:lpstr>Cost Structure </vt:lpstr>
      <vt:lpstr>Competition Landscape </vt:lpstr>
      <vt:lpstr>Benefits of social media marketing</vt:lpstr>
      <vt:lpstr>Data &amp; Analysis</vt:lpstr>
      <vt:lpstr>Industry Segmentation</vt:lpstr>
      <vt:lpstr>Slide 19</vt:lpstr>
      <vt:lpstr>Slide 20</vt:lpstr>
      <vt:lpstr>Slide 21</vt:lpstr>
      <vt:lpstr>Slide 22</vt:lpstr>
      <vt:lpstr>Slide 23</vt:lpstr>
      <vt:lpstr>Slide 24</vt:lpstr>
      <vt:lpstr>Slide 25</vt:lpstr>
      <vt:lpstr>Slide 26</vt:lpstr>
      <vt:lpstr>How will marketers change their future content activities in the FUTURE? </vt:lpstr>
      <vt:lpstr>Slide 28</vt:lpstr>
      <vt:lpstr>Slide 29</vt:lpstr>
      <vt:lpstr>Slide 30</vt:lpstr>
      <vt:lpstr>Slide 31</vt:lpstr>
      <vt:lpstr>Slide 32</vt:lpstr>
      <vt:lpstr>Slide 33</vt:lpstr>
      <vt:lpstr>Slide 34</vt:lpstr>
      <vt:lpstr>Slide 35</vt:lpstr>
      <vt:lpstr>Slide 36</vt:lpstr>
      <vt:lpstr>Slide 37</vt:lpstr>
      <vt:lpstr>Slide 38</vt:lpstr>
      <vt:lpstr>AdBlock is a content filtering and ad blocking extension for the Google Chrome, Apple Safari (desktop and mobile), Firefox, Opera and Microsoft Edge web browsers. AdBlock allows users to prevent page elements, such as advertisements, from being displayed.        </vt:lpstr>
      <vt:lpstr>Slide 40</vt:lpstr>
      <vt:lpstr>Slide 41</vt:lpstr>
      <vt:lpstr>Slide 42</vt:lpstr>
      <vt:lpstr>       </vt:lpstr>
      <vt:lpstr>Slide 44</vt:lpstr>
      <vt:lpstr>12</vt:lpstr>
      <vt:lpstr>facebook</vt:lpstr>
      <vt:lpstr>Slide 47</vt:lpstr>
      <vt:lpstr>Slide 48</vt:lpstr>
      <vt:lpstr>Slide 49</vt:lpstr>
      <vt:lpstr>Slide 50</vt:lpstr>
      <vt:lpstr>Facebook Stats Overview</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  RECOMMENDATION:  BUY</vt:lpstr>
      <vt:lpstr>Slide 107</vt:lpstr>
      <vt:lpstr>Slide 108</vt:lpstr>
      <vt:lpstr>Twitter 1 year (NYSE) </vt:lpstr>
      <vt:lpstr>Twitter 5 year (NYSE) </vt:lpstr>
      <vt:lpstr>Twitter vs Dow Jones vs S&amp;P 500</vt:lpstr>
      <vt:lpstr>Company Overview</vt:lpstr>
      <vt:lpstr>Monetization</vt:lpstr>
      <vt:lpstr>Monetization Metrics</vt:lpstr>
      <vt:lpstr>Slide 115</vt:lpstr>
      <vt:lpstr>Slide 116</vt:lpstr>
      <vt:lpstr>Slide 117</vt:lpstr>
      <vt:lpstr>Slide 118</vt:lpstr>
      <vt:lpstr>Twitter Other Products </vt:lpstr>
      <vt:lpstr> Live streaming (New Strategy?)</vt:lpstr>
      <vt:lpstr> Live streaming (New Strategy?) </vt:lpstr>
      <vt:lpstr>Management Team</vt:lpstr>
      <vt:lpstr>Management Team</vt:lpstr>
      <vt:lpstr>Management Team</vt:lpstr>
      <vt:lpstr>Management Team</vt:lpstr>
      <vt:lpstr>Management Team</vt:lpstr>
      <vt:lpstr>Stock-based compensation</vt:lpstr>
      <vt:lpstr>Stock-based compensation</vt:lpstr>
      <vt:lpstr>Slide 129</vt:lpstr>
      <vt:lpstr>Management Ownership</vt:lpstr>
      <vt:lpstr>Free cash flow </vt:lpstr>
      <vt:lpstr>Share structure and net loss</vt:lpstr>
      <vt:lpstr>Financial Statements</vt:lpstr>
      <vt:lpstr>Balance Sheet 10Q</vt:lpstr>
      <vt:lpstr>Balance Sheet 10K</vt:lpstr>
      <vt:lpstr>Income Statement 10K</vt:lpstr>
      <vt:lpstr>Income Statement 10Q</vt:lpstr>
      <vt:lpstr>Cash Flow Statement 10K(I)</vt:lpstr>
      <vt:lpstr>Cash Flow Statement 10K(II)</vt:lpstr>
      <vt:lpstr>Cash Flow Statement 10Q(I)</vt:lpstr>
      <vt:lpstr>Cash Flow Statement 10Q(II)</vt:lpstr>
      <vt:lpstr>  RECOMMENDATION:   SELL</vt:lpstr>
      <vt:lpstr>SNAP INC.</vt:lpstr>
      <vt:lpstr>Slide 144</vt:lpstr>
      <vt:lpstr>SNAP INC. 6 MONTH (NYSE)</vt:lpstr>
      <vt:lpstr>SNAP INC vs DOW JONES vs S&amp;P 500 vs S&amp;P/TSX</vt:lpstr>
      <vt:lpstr>COMPANY OVERVIEW</vt:lpstr>
      <vt:lpstr>CHALLENGES</vt:lpstr>
      <vt:lpstr>PROSPECTUS</vt:lpstr>
      <vt:lpstr>PROSPECTUS</vt:lpstr>
      <vt:lpstr>PROSPECTUS</vt:lpstr>
      <vt:lpstr>USER METRICS </vt:lpstr>
      <vt:lpstr>MONETIZATION </vt:lpstr>
      <vt:lpstr>Management Team</vt:lpstr>
      <vt:lpstr>Management Team</vt:lpstr>
      <vt:lpstr>Management Team</vt:lpstr>
      <vt:lpstr>Management Team</vt:lpstr>
      <vt:lpstr>Management Team</vt:lpstr>
      <vt:lpstr>Management Team</vt:lpstr>
      <vt:lpstr>Management Team</vt:lpstr>
      <vt:lpstr>PRINCIPAL AND SELLING STOCKHOLDERS</vt:lpstr>
      <vt:lpstr>OWNERSHIP STRUCTURE</vt:lpstr>
      <vt:lpstr>Slide 163</vt:lpstr>
      <vt:lpstr>FINANCIAL HIGHLIGHTS FRIST QUARTER 2017</vt:lpstr>
      <vt:lpstr>CONSOLIDATED BALANCE SHEET 10Q</vt:lpstr>
      <vt:lpstr>CONSOLIDATED STATEMENT OF OPERATIONS 10Q</vt:lpstr>
      <vt:lpstr>RESULTS OF OPERATIONS 10Q(CONTINUED)</vt:lpstr>
      <vt:lpstr>CONSOLIDATED STATEMENT OF CASH FLOW 10Q</vt:lpstr>
      <vt:lpstr>FREE CASH FLOW</vt:lpstr>
      <vt:lpstr>  RECOMMENDATION:   SELL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dc:title>
  <cp:lastModifiedBy>gp</cp:lastModifiedBy>
  <cp:revision>1</cp:revision>
  <dcterms:modified xsi:type="dcterms:W3CDTF">2017-07-26T20:36:20Z</dcterms:modified>
</cp:coreProperties>
</file>