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04"/>
  </p:notesMasterIdLst>
  <p:sldIdLst>
    <p:sldId id="256" r:id="rId2"/>
    <p:sldId id="326" r:id="rId3"/>
    <p:sldId id="327" r:id="rId4"/>
    <p:sldId id="319" r:id="rId5"/>
    <p:sldId id="329" r:id="rId6"/>
    <p:sldId id="320" r:id="rId7"/>
    <p:sldId id="330" r:id="rId8"/>
    <p:sldId id="321" r:id="rId9"/>
    <p:sldId id="322" r:id="rId10"/>
    <p:sldId id="323" r:id="rId11"/>
    <p:sldId id="324" r:id="rId12"/>
    <p:sldId id="325" r:id="rId13"/>
    <p:sldId id="403" r:id="rId14"/>
    <p:sldId id="399" r:id="rId15"/>
    <p:sldId id="400" r:id="rId16"/>
    <p:sldId id="401" r:id="rId17"/>
    <p:sldId id="402" r:id="rId18"/>
    <p:sldId id="338" r:id="rId19"/>
    <p:sldId id="358" r:id="rId20"/>
    <p:sldId id="359" r:id="rId21"/>
    <p:sldId id="438" r:id="rId22"/>
    <p:sldId id="439" r:id="rId23"/>
    <p:sldId id="360" r:id="rId24"/>
    <p:sldId id="361" r:id="rId25"/>
    <p:sldId id="363" r:id="rId26"/>
    <p:sldId id="365" r:id="rId27"/>
    <p:sldId id="366" r:id="rId28"/>
    <p:sldId id="367" r:id="rId29"/>
    <p:sldId id="368" r:id="rId30"/>
    <p:sldId id="369"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28" r:id="rId48"/>
    <p:sldId id="287" r:id="rId49"/>
    <p:sldId id="293" r:id="rId50"/>
    <p:sldId id="294" r:id="rId51"/>
    <p:sldId id="295" r:id="rId52"/>
    <p:sldId id="269" r:id="rId53"/>
    <p:sldId id="272" r:id="rId54"/>
    <p:sldId id="315" r:id="rId55"/>
    <p:sldId id="296" r:id="rId56"/>
    <p:sldId id="297" r:id="rId57"/>
    <p:sldId id="298" r:id="rId58"/>
    <p:sldId id="299" r:id="rId59"/>
    <p:sldId id="300" r:id="rId60"/>
    <p:sldId id="301" r:id="rId61"/>
    <p:sldId id="302" r:id="rId62"/>
    <p:sldId id="303" r:id="rId63"/>
    <p:sldId id="316" r:id="rId64"/>
    <p:sldId id="317" r:id="rId65"/>
    <p:sldId id="304" r:id="rId66"/>
    <p:sldId id="305" r:id="rId67"/>
    <p:sldId id="306" r:id="rId68"/>
    <p:sldId id="307" r:id="rId69"/>
    <p:sldId id="308" r:id="rId70"/>
    <p:sldId id="309" r:id="rId71"/>
    <p:sldId id="310" r:id="rId72"/>
    <p:sldId id="311" r:id="rId73"/>
    <p:sldId id="318" r:id="rId74"/>
    <p:sldId id="312" r:id="rId75"/>
    <p:sldId id="313" r:id="rId76"/>
    <p:sldId id="314"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21" r:id="rId90"/>
    <p:sldId id="422" r:id="rId91"/>
    <p:sldId id="423" r:id="rId92"/>
    <p:sldId id="424" r:id="rId93"/>
    <p:sldId id="425" r:id="rId94"/>
    <p:sldId id="426" r:id="rId95"/>
    <p:sldId id="427" r:id="rId96"/>
    <p:sldId id="428" r:id="rId97"/>
    <p:sldId id="429" r:id="rId98"/>
    <p:sldId id="430" r:id="rId99"/>
    <p:sldId id="431" r:id="rId100"/>
    <p:sldId id="440" r:id="rId101"/>
    <p:sldId id="441" r:id="rId102"/>
    <p:sldId id="408" r:id="rId10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sto MT" pitchFamily="-112" charset="0"/>
        <a:ea typeface="MS PGothic" pitchFamily="34" charset="-128"/>
        <a:cs typeface="MS PGothic" pitchFamily="34" charset="-128"/>
      </a:defRPr>
    </a:lvl1pPr>
    <a:lvl2pPr marL="457200" algn="l" rtl="0" fontAlgn="base">
      <a:spcBef>
        <a:spcPct val="0"/>
      </a:spcBef>
      <a:spcAft>
        <a:spcPct val="0"/>
      </a:spcAft>
      <a:defRPr kern="1200">
        <a:solidFill>
          <a:schemeClr val="tx1"/>
        </a:solidFill>
        <a:latin typeface="Calisto MT" pitchFamily="-112" charset="0"/>
        <a:ea typeface="MS PGothic" pitchFamily="34" charset="-128"/>
        <a:cs typeface="MS PGothic" pitchFamily="34" charset="-128"/>
      </a:defRPr>
    </a:lvl2pPr>
    <a:lvl3pPr marL="914400" algn="l" rtl="0" fontAlgn="base">
      <a:spcBef>
        <a:spcPct val="0"/>
      </a:spcBef>
      <a:spcAft>
        <a:spcPct val="0"/>
      </a:spcAft>
      <a:defRPr kern="1200">
        <a:solidFill>
          <a:schemeClr val="tx1"/>
        </a:solidFill>
        <a:latin typeface="Calisto MT" pitchFamily="-112" charset="0"/>
        <a:ea typeface="MS PGothic" pitchFamily="34" charset="-128"/>
        <a:cs typeface="MS PGothic" pitchFamily="34" charset="-128"/>
      </a:defRPr>
    </a:lvl3pPr>
    <a:lvl4pPr marL="1371600" algn="l" rtl="0" fontAlgn="base">
      <a:spcBef>
        <a:spcPct val="0"/>
      </a:spcBef>
      <a:spcAft>
        <a:spcPct val="0"/>
      </a:spcAft>
      <a:defRPr kern="1200">
        <a:solidFill>
          <a:schemeClr val="tx1"/>
        </a:solidFill>
        <a:latin typeface="Calisto MT" pitchFamily="-112" charset="0"/>
        <a:ea typeface="MS PGothic" pitchFamily="34" charset="-128"/>
        <a:cs typeface="MS PGothic" pitchFamily="34" charset="-128"/>
      </a:defRPr>
    </a:lvl4pPr>
    <a:lvl5pPr marL="1828800" algn="l" rtl="0" fontAlgn="base">
      <a:spcBef>
        <a:spcPct val="0"/>
      </a:spcBef>
      <a:spcAft>
        <a:spcPct val="0"/>
      </a:spcAft>
      <a:defRPr kern="1200">
        <a:solidFill>
          <a:schemeClr val="tx1"/>
        </a:solidFill>
        <a:latin typeface="Calisto MT" pitchFamily="-112"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sto MT" pitchFamily="-112"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sto MT" pitchFamily="-112"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sto MT" pitchFamily="-112"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sto MT" pitchFamily="-112" charset="0"/>
        <a:ea typeface="MS PGothic" pitchFamily="34" charset="-128"/>
        <a:cs typeface="MS PGothic" pitchFamily="34" charset="-128"/>
      </a:defRPr>
    </a:lvl9pPr>
  </p:defaultTextStyle>
  <p:extLst>
    <p:ext uri="{521415D9-36F7-43E2-AB2F-B90AF26B5E84}">
      <p14:sectionLst xmlns="" xmlns:p14="http://schemas.microsoft.com/office/powerpoint/2010/main">
        <p14:section name="Default Section" id="{4FE41CB7-CFA0-40CC-AF6A-8FF6C3D8FAAA}">
          <p14:sldIdLst>
            <p14:sldId id="256"/>
            <p14:sldId id="326"/>
            <p14:sldId id="327"/>
            <p14:sldId id="319"/>
            <p14:sldId id="329"/>
            <p14:sldId id="320"/>
            <p14:sldId id="330"/>
            <p14:sldId id="321"/>
            <p14:sldId id="322"/>
            <p14:sldId id="323"/>
            <p14:sldId id="324"/>
            <p14:sldId id="325"/>
            <p14:sldId id="403"/>
            <p14:sldId id="399"/>
            <p14:sldId id="400"/>
            <p14:sldId id="401"/>
            <p14:sldId id="402"/>
            <p14:sldId id="338"/>
            <p14:sldId id="358"/>
            <p14:sldId id="359"/>
            <p14:sldId id="438"/>
            <p14:sldId id="439"/>
            <p14:sldId id="360"/>
            <p14:sldId id="361"/>
            <p14:sldId id="363"/>
            <p14:sldId id="365"/>
            <p14:sldId id="366"/>
            <p14:sldId id="367"/>
            <p14:sldId id="368"/>
            <p14:sldId id="369"/>
            <p14:sldId id="436"/>
            <p14:sldId id="437"/>
            <p14:sldId id="432"/>
            <p14:sldId id="433"/>
            <p14:sldId id="434"/>
            <p14:sldId id="435"/>
            <p14:sldId id="341"/>
            <p14:sldId id="342"/>
            <p14:sldId id="343"/>
            <p14:sldId id="344"/>
            <p14:sldId id="345"/>
            <p14:sldId id="346"/>
            <p14:sldId id="347"/>
            <p14:sldId id="348"/>
            <p14:sldId id="349"/>
            <p14:sldId id="350"/>
            <p14:sldId id="351"/>
            <p14:sldId id="352"/>
            <p14:sldId id="353"/>
            <p14:sldId id="354"/>
            <p14:sldId id="355"/>
            <p14:sldId id="356"/>
            <p14:sldId id="328"/>
            <p14:sldId id="287"/>
            <p14:sldId id="293"/>
            <p14:sldId id="294"/>
            <p14:sldId id="295"/>
            <p14:sldId id="269"/>
            <p14:sldId id="272"/>
            <p14:sldId id="315"/>
            <p14:sldId id="296"/>
            <p14:sldId id="297"/>
            <p14:sldId id="298"/>
            <p14:sldId id="299"/>
            <p14:sldId id="300"/>
            <p14:sldId id="301"/>
            <p14:sldId id="302"/>
            <p14:sldId id="303"/>
            <p14:sldId id="316"/>
            <p14:sldId id="317"/>
            <p14:sldId id="304"/>
            <p14:sldId id="305"/>
            <p14:sldId id="306"/>
            <p14:sldId id="307"/>
            <p14:sldId id="308"/>
            <p14:sldId id="309"/>
            <p14:sldId id="310"/>
            <p14:sldId id="311"/>
            <p14:sldId id="318"/>
            <p14:sldId id="312"/>
            <p14:sldId id="313"/>
            <p14:sldId id="314"/>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40"/>
            <p14:sldId id="441"/>
            <p14:sldId id="4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66945" autoAdjust="0"/>
  </p:normalViewPr>
  <p:slideViewPr>
    <p:cSldViewPr>
      <p:cViewPr varScale="1">
        <p:scale>
          <a:sx n="29" d="100"/>
          <a:sy n="29" d="100"/>
        </p:scale>
        <p:origin x="-9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Total</a:t>
            </a:r>
            <a:r>
              <a:rPr lang="en-US" baseline="0" dirty="0" smtClean="0"/>
              <a:t> Gross Premium</a:t>
            </a:r>
            <a:endParaRPr lang="en-US" dirty="0"/>
          </a:p>
        </c:rich>
      </c:tx>
      <c:layout/>
    </c:title>
    <c:plotArea>
      <c:layout/>
      <c:barChart>
        <c:barDir val="col"/>
        <c:grouping val="clustered"/>
        <c:ser>
          <c:idx val="0"/>
          <c:order val="0"/>
          <c:tx>
            <c:strRef>
              <c:f>Sheet1!$B$1</c:f>
              <c:strCache>
                <c:ptCount val="1"/>
                <c:pt idx="0">
                  <c:v>Series 1</c:v>
                </c:pt>
              </c:strCache>
            </c:strRef>
          </c:tx>
          <c:cat>
            <c:numRef>
              <c:f>Sheet1!$A$2:$A$6</c:f>
              <c:numCache>
                <c:formatCode>General</c:formatCode>
                <c:ptCount val="5"/>
                <c:pt idx="0">
                  <c:v>2005</c:v>
                </c:pt>
                <c:pt idx="1">
                  <c:v>2006</c:v>
                </c:pt>
                <c:pt idx="2">
                  <c:v>2007</c:v>
                </c:pt>
                <c:pt idx="3">
                  <c:v>2008</c:v>
                </c:pt>
                <c:pt idx="4">
                  <c:v>2009</c:v>
                </c:pt>
              </c:numCache>
            </c:numRef>
          </c:cat>
          <c:val>
            <c:numRef>
              <c:f>Sheet1!$B$2:$B$6</c:f>
              <c:numCache>
                <c:formatCode>#,##0.00</c:formatCode>
                <c:ptCount val="5"/>
                <c:pt idx="0">
                  <c:v>3301.4</c:v>
                </c:pt>
                <c:pt idx="1">
                  <c:v>3517.8</c:v>
                </c:pt>
                <c:pt idx="2">
                  <c:v>3676.1</c:v>
                </c:pt>
                <c:pt idx="3">
                  <c:v>3701.8</c:v>
                </c:pt>
                <c:pt idx="4">
                  <c:v>3671.8</c:v>
                </c:pt>
              </c:numCache>
            </c:numRef>
          </c:val>
        </c:ser>
        <c:axId val="171879424"/>
        <c:axId val="172422272"/>
      </c:barChart>
      <c:catAx>
        <c:axId val="171879424"/>
        <c:scaling>
          <c:orientation val="minMax"/>
        </c:scaling>
        <c:axPos val="b"/>
        <c:title>
          <c:tx>
            <c:rich>
              <a:bodyPr/>
              <a:lstStyle/>
              <a:p>
                <a:pPr>
                  <a:defRPr/>
                </a:pPr>
                <a:r>
                  <a:rPr lang="en-CA" dirty="0" smtClean="0"/>
                  <a:t>Year</a:t>
                </a:r>
              </a:p>
            </c:rich>
          </c:tx>
          <c:layout/>
        </c:title>
        <c:numFmt formatCode="General" sourceLinked="1"/>
        <c:majorTickMark val="none"/>
        <c:tickLblPos val="nextTo"/>
        <c:txPr>
          <a:bodyPr/>
          <a:lstStyle/>
          <a:p>
            <a:pPr>
              <a:defRPr sz="1200" baseline="0"/>
            </a:pPr>
            <a:endParaRPr lang="en-US"/>
          </a:p>
        </c:txPr>
        <c:crossAx val="172422272"/>
        <c:crosses val="autoZero"/>
        <c:auto val="1"/>
        <c:lblAlgn val="ctr"/>
        <c:lblOffset val="100"/>
      </c:catAx>
      <c:valAx>
        <c:axId val="172422272"/>
        <c:scaling>
          <c:orientation val="minMax"/>
        </c:scaling>
        <c:axPos val="l"/>
        <c:majorGridlines/>
        <c:title>
          <c:tx>
            <c:rich>
              <a:bodyPr/>
              <a:lstStyle/>
              <a:p>
                <a:pPr>
                  <a:defRPr/>
                </a:pPr>
                <a:r>
                  <a:rPr lang="en-CA" dirty="0" smtClean="0"/>
                  <a:t>$ billion</a:t>
                </a:r>
                <a:endParaRPr lang="en-CA" dirty="0"/>
              </a:p>
            </c:rich>
          </c:tx>
          <c:layout/>
        </c:title>
        <c:numFmt formatCode="&quot;$&quot;#,##0" sourceLinked="0"/>
        <c:tickLblPos val="nextTo"/>
        <c:txPr>
          <a:bodyPr/>
          <a:lstStyle/>
          <a:p>
            <a:pPr>
              <a:defRPr sz="1200" baseline="0"/>
            </a:pPr>
            <a:endParaRPr lang="en-US"/>
          </a:p>
        </c:txPr>
        <c:crossAx val="171879424"/>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Projected Total Gross Premium</a:t>
            </a:r>
            <a:endParaRPr lang="en-US" dirty="0"/>
          </a:p>
        </c:rich>
      </c:tx>
    </c:title>
    <c:plotArea>
      <c:layout/>
      <c:barChart>
        <c:barDir val="col"/>
        <c:grouping val="clustered"/>
        <c:ser>
          <c:idx val="0"/>
          <c:order val="0"/>
          <c:tx>
            <c:strRef>
              <c:f>Sheet1!$B$1</c:f>
              <c:strCache>
                <c:ptCount val="1"/>
                <c:pt idx="0">
                  <c:v>Year</c:v>
                </c:pt>
              </c:strCache>
            </c:strRef>
          </c:tx>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#,##0.00</c:formatCode>
                <c:ptCount val="6"/>
                <c:pt idx="0">
                  <c:v>3671.1</c:v>
                </c:pt>
                <c:pt idx="1">
                  <c:v>3751.8</c:v>
                </c:pt>
                <c:pt idx="2">
                  <c:v>3989.5</c:v>
                </c:pt>
                <c:pt idx="3">
                  <c:v>4276.8</c:v>
                </c:pt>
                <c:pt idx="4">
                  <c:v>4654.2</c:v>
                </c:pt>
                <c:pt idx="5">
                  <c:v>5082.7</c:v>
                </c:pt>
              </c:numCache>
            </c:numRef>
          </c:val>
        </c:ser>
        <c:axId val="173713664"/>
        <c:axId val="173719936"/>
      </c:barChart>
      <c:catAx>
        <c:axId val="173713664"/>
        <c:scaling>
          <c:orientation val="minMax"/>
        </c:scaling>
        <c:axPos val="b"/>
        <c:title>
          <c:tx>
            <c:rich>
              <a:bodyPr/>
              <a:lstStyle/>
              <a:p>
                <a:pPr>
                  <a:defRPr/>
                </a:pPr>
                <a:r>
                  <a:rPr lang="en-CA" dirty="0" smtClean="0"/>
                  <a:t>Year</a:t>
                </a:r>
              </a:p>
            </c:rich>
          </c:tx>
        </c:title>
        <c:numFmt formatCode="General" sourceLinked="1"/>
        <c:majorTickMark val="none"/>
        <c:tickLblPos val="nextTo"/>
        <c:txPr>
          <a:bodyPr/>
          <a:lstStyle/>
          <a:p>
            <a:pPr>
              <a:defRPr sz="1200" baseline="0"/>
            </a:pPr>
            <a:endParaRPr lang="en-US"/>
          </a:p>
        </c:txPr>
        <c:crossAx val="173719936"/>
        <c:crosses val="autoZero"/>
        <c:auto val="1"/>
        <c:lblAlgn val="ctr"/>
        <c:lblOffset val="100"/>
      </c:catAx>
      <c:valAx>
        <c:axId val="173719936"/>
        <c:scaling>
          <c:orientation val="minMax"/>
        </c:scaling>
        <c:axPos val="l"/>
        <c:majorGridlines/>
        <c:title>
          <c:tx>
            <c:rich>
              <a:bodyPr/>
              <a:lstStyle/>
              <a:p>
                <a:pPr>
                  <a:defRPr/>
                </a:pPr>
                <a:r>
                  <a:rPr lang="en-CA" dirty="0" smtClean="0"/>
                  <a:t>$</a:t>
                </a:r>
                <a:r>
                  <a:rPr lang="en-CA" baseline="0" dirty="0" smtClean="0"/>
                  <a:t> Billion</a:t>
                </a:r>
              </a:p>
            </c:rich>
          </c:tx>
        </c:title>
        <c:numFmt formatCode="&quot;$&quot;#,##0" sourceLinked="0"/>
        <c:tickLblPos val="nextTo"/>
        <c:txPr>
          <a:bodyPr/>
          <a:lstStyle/>
          <a:p>
            <a:pPr>
              <a:defRPr sz="1200" baseline="0"/>
            </a:pPr>
            <a:endParaRPr lang="en-US"/>
          </a:p>
        </c:txPr>
        <c:crossAx val="173713664"/>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CA" sz="1800" b="1" i="0" u="none" strike="noStrike" baseline="0" dirty="0" smtClean="0"/>
              <a:t>Global Top 10 Insurance Companies Market Share by Net Earned Premium: 2009</a:t>
            </a:r>
            <a:endParaRPr lang="en-CA" sz="1800" dirty="0"/>
          </a:p>
        </c:rich>
      </c:tx>
    </c:title>
    <c:plotArea>
      <c:layout/>
      <c:pieChart>
        <c:varyColors val="1"/>
        <c:ser>
          <c:idx val="0"/>
          <c:order val="0"/>
          <c:tx>
            <c:strRef>
              <c:f>Sheet1!$B$1</c:f>
              <c:strCache>
                <c:ptCount val="1"/>
                <c:pt idx="0">
                  <c:v>Share (%)</c:v>
                </c:pt>
              </c:strCache>
            </c:strRef>
          </c:tx>
          <c:cat>
            <c:strRef>
              <c:f>Sheet1!$A$2:$A$12</c:f>
              <c:strCache>
                <c:ptCount val="11"/>
                <c:pt idx="0">
                  <c:v>AXA</c:v>
                </c:pt>
                <c:pt idx="1">
                  <c:v>Assicurazioni Generali </c:v>
                </c:pt>
                <c:pt idx="2">
                  <c:v>Allianz Group</c:v>
                </c:pt>
                <c:pt idx="3">
                  <c:v>American International Group</c:v>
                </c:pt>
                <c:pt idx="4">
                  <c:v>Munich Re Group</c:v>
                </c:pt>
                <c:pt idx="5">
                  <c:v>Aviva Plc</c:v>
                </c:pt>
                <c:pt idx="6">
                  <c:v>Zurich Financial Services</c:v>
                </c:pt>
                <c:pt idx="7">
                  <c:v>CNP Assurances</c:v>
                </c:pt>
                <c:pt idx="8">
                  <c:v>ING Group</c:v>
                </c:pt>
                <c:pt idx="9">
                  <c:v>Prudential plc</c:v>
                </c:pt>
                <c:pt idx="10">
                  <c:v>Others</c:v>
                </c:pt>
              </c:strCache>
            </c:strRef>
          </c:cat>
          <c:val>
            <c:numRef>
              <c:f>Sheet1!$B$2:$B$12</c:f>
              <c:numCache>
                <c:formatCode>General</c:formatCode>
                <c:ptCount val="11"/>
                <c:pt idx="0">
                  <c:v>3.2</c:v>
                </c:pt>
                <c:pt idx="1">
                  <c:v>2.4</c:v>
                </c:pt>
                <c:pt idx="2">
                  <c:v>2.2999999999999998</c:v>
                </c:pt>
                <c:pt idx="3">
                  <c:v>1.8</c:v>
                </c:pt>
                <c:pt idx="4">
                  <c:v>1.5</c:v>
                </c:pt>
                <c:pt idx="5">
                  <c:v>1.4</c:v>
                </c:pt>
                <c:pt idx="6">
                  <c:v>1.3</c:v>
                </c:pt>
                <c:pt idx="7">
                  <c:v>1.2</c:v>
                </c:pt>
                <c:pt idx="8">
                  <c:v>1.1000000000000001</c:v>
                </c:pt>
                <c:pt idx="9">
                  <c:v>0.9</c:v>
                </c:pt>
                <c:pt idx="10">
                  <c:v>83</c:v>
                </c:pt>
              </c:numCache>
            </c:numRef>
          </c:val>
        </c:ser>
        <c:firstSliceAng val="0"/>
      </c:pieChart>
    </c:plotArea>
    <c:legend>
      <c:legendPos val="r"/>
      <c:txPr>
        <a:bodyPr/>
        <a:lstStyle/>
        <a:p>
          <a:pPr>
            <a:defRPr sz="1000"/>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Sheet2!$H$5</c:f>
              <c:strCache>
                <c:ptCount val="1"/>
                <c:pt idx="0">
                  <c:v>Operating Margin</c:v>
                </c:pt>
              </c:strCache>
            </c:strRef>
          </c:tx>
          <c:cat>
            <c:strRef>
              <c:f>Sheet2!$I$4:$M$4</c:f>
              <c:strCache>
                <c:ptCount val="5"/>
                <c:pt idx="0">
                  <c:v>AXA</c:v>
                </c:pt>
                <c:pt idx="1">
                  <c:v>Allianz</c:v>
                </c:pt>
                <c:pt idx="2">
                  <c:v>Assicurazioni Generali</c:v>
                </c:pt>
                <c:pt idx="3">
                  <c:v>American International Group</c:v>
                </c:pt>
                <c:pt idx="4">
                  <c:v>Munich Re Group</c:v>
                </c:pt>
              </c:strCache>
            </c:strRef>
          </c:cat>
          <c:val>
            <c:numRef>
              <c:f>Sheet2!$I$5:$M$5</c:f>
              <c:numCache>
                <c:formatCode>0.00%</c:formatCode>
                <c:ptCount val="5"/>
                <c:pt idx="0">
                  <c:v>3.6000000000000039E-2</c:v>
                </c:pt>
                <c:pt idx="1">
                  <c:v>4.7000000000000042E-2</c:v>
                </c:pt>
                <c:pt idx="2">
                  <c:v>1.4000000000000005E-2</c:v>
                </c:pt>
                <c:pt idx="3">
                  <c:v>-0.11400000000000006</c:v>
                </c:pt>
                <c:pt idx="4">
                  <c:v>4.7000000000000042E-2</c:v>
                </c:pt>
              </c:numCache>
            </c:numRef>
          </c:val>
        </c:ser>
        <c:ser>
          <c:idx val="1"/>
          <c:order val="1"/>
          <c:tx>
            <c:strRef>
              <c:f>Sheet2!$H$6</c:f>
              <c:strCache>
                <c:ptCount val="1"/>
                <c:pt idx="0">
                  <c:v>Return on Average Assets</c:v>
                </c:pt>
              </c:strCache>
            </c:strRef>
          </c:tx>
          <c:cat>
            <c:strRef>
              <c:f>Sheet2!$I$4:$M$4</c:f>
              <c:strCache>
                <c:ptCount val="5"/>
                <c:pt idx="0">
                  <c:v>AXA</c:v>
                </c:pt>
                <c:pt idx="1">
                  <c:v>Allianz</c:v>
                </c:pt>
                <c:pt idx="2">
                  <c:v>Assicurazioni Generali</c:v>
                </c:pt>
                <c:pt idx="3">
                  <c:v>American International Group</c:v>
                </c:pt>
                <c:pt idx="4">
                  <c:v>Munich Re Group</c:v>
                </c:pt>
              </c:strCache>
            </c:strRef>
          </c:cat>
          <c:val>
            <c:numRef>
              <c:f>Sheet2!$I$6:$M$6</c:f>
              <c:numCache>
                <c:formatCode>0.00%</c:formatCode>
                <c:ptCount val="5"/>
                <c:pt idx="0">
                  <c:v>5.000000000000007E-3</c:v>
                </c:pt>
                <c:pt idx="1">
                  <c:v>5.6000000000000034E-3</c:v>
                </c:pt>
                <c:pt idx="2">
                  <c:v>3.0000000000000053E-3</c:v>
                </c:pt>
                <c:pt idx="3">
                  <c:v>-1.3000000000000012E-2</c:v>
                </c:pt>
                <c:pt idx="4">
                  <c:v>1.1000000000000022E-2</c:v>
                </c:pt>
              </c:numCache>
            </c:numRef>
          </c:val>
        </c:ser>
        <c:ser>
          <c:idx val="2"/>
          <c:order val="2"/>
          <c:tx>
            <c:strRef>
              <c:f>Sheet2!$H$7</c:f>
              <c:strCache>
                <c:ptCount val="1"/>
                <c:pt idx="0">
                  <c:v>Return on Average Equity</c:v>
                </c:pt>
              </c:strCache>
            </c:strRef>
          </c:tx>
          <c:cat>
            <c:strRef>
              <c:f>Sheet2!$I$4:$M$4</c:f>
              <c:strCache>
                <c:ptCount val="5"/>
                <c:pt idx="0">
                  <c:v>AXA</c:v>
                </c:pt>
                <c:pt idx="1">
                  <c:v>Allianz</c:v>
                </c:pt>
                <c:pt idx="2">
                  <c:v>Assicurazioni Generali</c:v>
                </c:pt>
                <c:pt idx="3">
                  <c:v>American International Group</c:v>
                </c:pt>
                <c:pt idx="4">
                  <c:v>Munich Re Group</c:v>
                </c:pt>
              </c:strCache>
            </c:strRef>
          </c:cat>
          <c:val>
            <c:numRef>
              <c:f>Sheet2!$I$7:$M$7</c:f>
              <c:numCache>
                <c:formatCode>0.00%</c:formatCode>
                <c:ptCount val="5"/>
                <c:pt idx="0">
                  <c:v>8.6000000000000063E-2</c:v>
                </c:pt>
                <c:pt idx="1">
                  <c:v>0.11640000000000006</c:v>
                </c:pt>
                <c:pt idx="2">
                  <c:v>9.4000000000000083E-2</c:v>
                </c:pt>
                <c:pt idx="3">
                  <c:v>-0.17900000000000021</c:v>
                </c:pt>
                <c:pt idx="4">
                  <c:v>0.11800000000000009</c:v>
                </c:pt>
              </c:numCache>
            </c:numRef>
          </c:val>
        </c:ser>
        <c:axId val="192957056"/>
        <c:axId val="170615168"/>
      </c:barChart>
      <c:catAx>
        <c:axId val="192957056"/>
        <c:scaling>
          <c:orientation val="minMax"/>
        </c:scaling>
        <c:axPos val="b"/>
        <c:majorTickMark val="none"/>
        <c:tickLblPos val="nextTo"/>
        <c:crossAx val="170615168"/>
        <c:crosses val="autoZero"/>
        <c:auto val="1"/>
        <c:lblAlgn val="ctr"/>
        <c:lblOffset val="100"/>
      </c:catAx>
      <c:valAx>
        <c:axId val="170615168"/>
        <c:scaling>
          <c:orientation val="minMax"/>
        </c:scaling>
        <c:axPos val="l"/>
        <c:majorGridlines/>
        <c:numFmt formatCode="0.00%" sourceLinked="1"/>
        <c:majorTickMark val="none"/>
        <c:tickLblPos val="nextTo"/>
        <c:crossAx val="192957056"/>
        <c:crosses val="autoZero"/>
        <c:crossBetween val="between"/>
      </c:valAx>
      <c:dTable>
        <c:showHorzBorder val="1"/>
        <c:showVertBorder val="1"/>
        <c:showOutline val="1"/>
        <c:showKeys val="1"/>
      </c:dTable>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defRPr>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2" charset="0"/>
              </a:defRPr>
            </a:lvl1pPr>
          </a:lstStyle>
          <a:p>
            <a:fld id="{FB4A1B3E-F073-F842-91D8-9F8910B56022}" type="datetime1">
              <a:rPr lang="en-CA"/>
              <a:pPr/>
              <a:t>07/11/2011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defRPr>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12" charset="0"/>
              </a:defRPr>
            </a:lvl1pPr>
          </a:lstStyle>
          <a:p>
            <a:fld id="{AC8624F0-5E32-2E43-A430-AE7A5FC042CD}" type="slidenum">
              <a:rPr lang="en-CA"/>
              <a:pPr/>
              <a:t>‹#›</a:t>
            </a:fld>
            <a:endParaRPr lang="en-CA"/>
          </a:p>
        </p:txBody>
      </p:sp>
    </p:spTree>
    <p:extLst>
      <p:ext uri="{BB962C8B-B14F-4D97-AF65-F5344CB8AC3E}">
        <p14:creationId xmlns="" xmlns:p14="http://schemas.microsoft.com/office/powerpoint/2010/main" val="2422391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Statutory_accounting_principl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a:t>
            </a:fld>
            <a:endParaRPr lang="en-CA"/>
          </a:p>
        </p:txBody>
      </p:sp>
    </p:spTree>
    <p:extLst>
      <p:ext uri="{BB962C8B-B14F-4D97-AF65-F5344CB8AC3E}">
        <p14:creationId xmlns="" xmlns:p14="http://schemas.microsoft.com/office/powerpoint/2010/main" val="98709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p>
          <a:p>
            <a:endParaRPr lang="en-CA" dirty="0" smtClean="0"/>
          </a:p>
          <a:p>
            <a:r>
              <a:rPr lang="en-US" dirty="0" smtClean="0"/>
              <a:t>This</a:t>
            </a:r>
            <a:r>
              <a:rPr lang="en-US" baseline="0" dirty="0" smtClean="0"/>
              <a:t> is a quick comparison in performance for the top 5 firms in the industry, in 2009. Let’s ignore AIG for now: they had a pretty bad year and we’ll talk about what actually happened to them later in our presentation.</a:t>
            </a:r>
          </a:p>
          <a:p>
            <a:endParaRPr lang="en-US" baseline="0" dirty="0" smtClean="0"/>
          </a:p>
          <a:p>
            <a:r>
              <a:rPr lang="en-US" baseline="0" dirty="0" smtClean="0"/>
              <a:t>In green is operating margin, orange is return on assets, and blue is return on equity. We can see that for the top 5, minus one, the margin is around 13%, ROA 0.5%, ROE around 10%</a:t>
            </a:r>
          </a:p>
          <a:p>
            <a:endParaRPr lang="en-US" baseline="0" dirty="0" smtClean="0"/>
          </a:p>
          <a:p>
            <a:r>
              <a:rPr lang="en-CA" dirty="0" smtClean="0"/>
              <a:t>In 2010, </a:t>
            </a:r>
          </a:p>
          <a:p>
            <a:r>
              <a:rPr lang="en-CA" dirty="0" smtClean="0"/>
              <a:t>ROA = 0.87%</a:t>
            </a:r>
          </a:p>
          <a:p>
            <a:r>
              <a:rPr lang="en-CA" dirty="0" smtClean="0"/>
              <a:t>ROE = 9.92%</a:t>
            </a:r>
          </a:p>
          <a:p>
            <a:r>
              <a:rPr lang="en-CA" dirty="0" smtClean="0"/>
              <a:t>Operating Margin = 13.62%</a:t>
            </a:r>
          </a:p>
          <a:p>
            <a:endParaRPr lang="en-US" dirty="0" smtClean="0"/>
          </a:p>
          <a:p>
            <a:r>
              <a:rPr lang="en-US" dirty="0" smtClean="0"/>
              <a:t>By</a:t>
            </a:r>
            <a:r>
              <a:rPr lang="en-US" baseline="0" dirty="0" smtClean="0"/>
              <a:t> quick comparison, AIG isn’t doing particular bad anymore, but not doing outstanding either</a:t>
            </a:r>
            <a:endParaRPr lang="en-US" dirty="0" smtClean="0"/>
          </a:p>
        </p:txBody>
      </p:sp>
      <p:sp>
        <p:nvSpPr>
          <p:cNvPr id="4" name="Slide Number Placeholder 3"/>
          <p:cNvSpPr>
            <a:spLocks noGrp="1"/>
          </p:cNvSpPr>
          <p:nvPr>
            <p:ph type="sldNum" sz="quarter" idx="10"/>
          </p:nvPr>
        </p:nvSpPr>
        <p:spPr/>
        <p:txBody>
          <a:bodyPr/>
          <a:lstStyle/>
          <a:p>
            <a:fld id="{AC8624F0-5E32-2E43-A430-AE7A5FC042CD}"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AIG is based</a:t>
            </a:r>
            <a:r>
              <a:rPr lang="en-US" baseline="0" dirty="0" smtClean="0"/>
              <a:t> primarily in the US, so I’ll also briefly talk about the market situation in the US.</a:t>
            </a:r>
          </a:p>
          <a:p>
            <a:r>
              <a:rPr lang="en-US" baseline="0" dirty="0" smtClean="0"/>
              <a:t>In 2010, $1.0 trillion of premiums were collected, 58% from L&amp;H, 42% from P&amp;C</a:t>
            </a:r>
          </a:p>
          <a:p>
            <a:r>
              <a:rPr lang="en-US" baseline="0" dirty="0" smtClean="0"/>
              <a:t>There is a lot of competition in the insurance market in the US. There were 2689 P&amp;C and 1061 L&amp;H firms in the US. While some companies operate in both lines of business, it doesn’t happen very often, so you can see that there is quite a bit of competition in the market. </a:t>
            </a:r>
          </a:p>
          <a:p>
            <a:r>
              <a:rPr lang="en-US" baseline="0" dirty="0" smtClean="0"/>
              <a:t>In 2010, the US insurance market employs 2.2 million people. This includes insurers, brokers, agents, etc. </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11</a:t>
            </a:fld>
            <a:endParaRPr lang="en-CA"/>
          </a:p>
        </p:txBody>
      </p:sp>
    </p:spTree>
    <p:extLst>
      <p:ext uri="{BB962C8B-B14F-4D97-AF65-F5344CB8AC3E}">
        <p14:creationId xmlns="" xmlns:p14="http://schemas.microsoft.com/office/powerpoint/2010/main" val="200260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This</a:t>
            </a:r>
            <a:r>
              <a:rPr lang="en-US" baseline="0" dirty="0" smtClean="0"/>
              <a:t> is the table of the top 5 US P&amp;C insurance companies in 2010, ranked by revenues. Berkshire Hathaway is at the top, and AIG is second.</a:t>
            </a:r>
          </a:p>
          <a:p>
            <a:r>
              <a:rPr lang="en-US" baseline="0" dirty="0" smtClean="0"/>
              <a:t>In terms of assets, AIG is at the top.</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12</a:t>
            </a:fld>
            <a:endParaRPr lang="en-CA"/>
          </a:p>
        </p:txBody>
      </p:sp>
    </p:spTree>
    <p:extLst>
      <p:ext uri="{BB962C8B-B14F-4D97-AF65-F5344CB8AC3E}">
        <p14:creationId xmlns="" xmlns:p14="http://schemas.microsoft.com/office/powerpoint/2010/main" val="277682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Tommy</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13</a:t>
            </a:fld>
            <a:endParaRPr lang="en-CA"/>
          </a:p>
        </p:txBody>
      </p:sp>
    </p:spTree>
    <p:extLst>
      <p:ext uri="{BB962C8B-B14F-4D97-AF65-F5344CB8AC3E}">
        <p14:creationId xmlns="" xmlns:p14="http://schemas.microsoft.com/office/powerpoint/2010/main" val="334123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Tommy</a:t>
            </a:r>
          </a:p>
          <a:p>
            <a:endParaRPr lang="en-CA" dirty="0" smtClean="0"/>
          </a:p>
          <a:p>
            <a:r>
              <a:rPr lang="en-CA" sz="1200" b="0" i="0" kern="1200" dirty="0" smtClean="0">
                <a:solidFill>
                  <a:schemeClr val="tx1"/>
                </a:solidFill>
                <a:latin typeface="+mn-lt"/>
                <a:ea typeface="MS PGothic" pitchFamily="34" charset="-128"/>
                <a:cs typeface="MS PGothic" pitchFamily="34" charset="-128"/>
              </a:rPr>
              <a:t>A </a:t>
            </a:r>
            <a:r>
              <a:rPr lang="en-CA" sz="1200" b="1" i="0" kern="1200" dirty="0" smtClean="0">
                <a:solidFill>
                  <a:schemeClr val="tx1"/>
                </a:solidFill>
                <a:latin typeface="+mn-lt"/>
                <a:ea typeface="MS PGothic" pitchFamily="34" charset="-128"/>
                <a:cs typeface="MS PGothic" pitchFamily="34" charset="-128"/>
              </a:rPr>
              <a:t>bad faith </a:t>
            </a:r>
            <a:r>
              <a:rPr lang="en-CA" sz="1200" b="0" i="0" kern="1200" dirty="0" smtClean="0">
                <a:solidFill>
                  <a:schemeClr val="tx1"/>
                </a:solidFill>
                <a:latin typeface="+mn-lt"/>
                <a:ea typeface="MS PGothic" pitchFamily="34" charset="-128"/>
                <a:cs typeface="MS PGothic" pitchFamily="34" charset="-128"/>
              </a:rPr>
              <a:t>action may constitute several possibilities; the insurer:</a:t>
            </a:r>
          </a:p>
          <a:p>
            <a:r>
              <a:rPr lang="en-CA" sz="1200" b="0" i="0" kern="1200" dirty="0" smtClean="0">
                <a:solidFill>
                  <a:schemeClr val="tx1"/>
                </a:solidFill>
                <a:latin typeface="+mn-lt"/>
                <a:ea typeface="MS PGothic" pitchFamily="34" charset="-128"/>
                <a:cs typeface="MS PGothic" pitchFamily="34" charset="-128"/>
              </a:rPr>
              <a:t>-denies a claim that seems valid in the contract or policy</a:t>
            </a:r>
          </a:p>
          <a:p>
            <a:r>
              <a:rPr lang="en-CA" sz="1200" b="0" i="0" kern="1200" dirty="0" smtClean="0">
                <a:solidFill>
                  <a:schemeClr val="tx1"/>
                </a:solidFill>
                <a:latin typeface="+mn-lt"/>
                <a:ea typeface="MS PGothic" pitchFamily="34" charset="-128"/>
                <a:cs typeface="MS PGothic" pitchFamily="34" charset="-128"/>
              </a:rPr>
              <a:t>-refuses to pay out for an unreasonable amount of time</a:t>
            </a:r>
          </a:p>
          <a:p>
            <a:r>
              <a:rPr lang="en-CA" sz="1200" b="0" i="0" kern="1200" dirty="0" smtClean="0">
                <a:solidFill>
                  <a:schemeClr val="tx1"/>
                </a:solidFill>
                <a:latin typeface="+mn-lt"/>
                <a:ea typeface="MS PGothic" pitchFamily="34" charset="-128"/>
                <a:cs typeface="MS PGothic" pitchFamily="34" charset="-128"/>
              </a:rPr>
              <a:t>-lays the burden of proof on the insured - often in the case where the claim is </a:t>
            </a:r>
            <a:r>
              <a:rPr lang="en-CA" sz="1200" b="0" i="0" kern="1200" dirty="0" err="1" smtClean="0">
                <a:solidFill>
                  <a:schemeClr val="tx1"/>
                </a:solidFill>
                <a:latin typeface="+mn-lt"/>
                <a:ea typeface="MS PGothic" pitchFamily="34" charset="-128"/>
                <a:cs typeface="MS PGothic" pitchFamily="34" charset="-128"/>
              </a:rPr>
              <a:t>unprovable</a:t>
            </a:r>
            <a:endParaRPr lang="en-CA" sz="1200" b="0" i="0" kern="1200" dirty="0" smtClean="0">
              <a:solidFill>
                <a:schemeClr val="tx1"/>
              </a:solidFill>
              <a:latin typeface="+mn-lt"/>
              <a:ea typeface="MS PGothic" pitchFamily="34" charset="-128"/>
              <a:cs typeface="MS PGothic" pitchFamily="34" charset="-128"/>
            </a:endParaRPr>
          </a:p>
          <a:p>
            <a:r>
              <a:rPr lang="en-CA" sz="1200" b="0" i="0" kern="1200" dirty="0" smtClean="0">
                <a:solidFill>
                  <a:schemeClr val="tx1"/>
                </a:solidFill>
                <a:latin typeface="+mn-lt"/>
                <a:ea typeface="MS PGothic" pitchFamily="34" charset="-128"/>
                <a:cs typeface="MS PGothic" pitchFamily="34" charset="-128"/>
              </a:rPr>
              <a:t>-price</a:t>
            </a:r>
            <a:r>
              <a:rPr lang="en-CA" sz="1200" b="0" i="0" kern="1200" baseline="0" dirty="0" smtClean="0">
                <a:solidFill>
                  <a:schemeClr val="tx1"/>
                </a:solidFill>
                <a:latin typeface="+mn-lt"/>
                <a:ea typeface="MS PGothic" pitchFamily="34" charset="-128"/>
                <a:cs typeface="MS PGothic" pitchFamily="34" charset="-128"/>
              </a:rPr>
              <a:t> fixing</a:t>
            </a:r>
            <a:r>
              <a:rPr lang="en-CA" sz="1200" b="0" i="0" kern="1200" dirty="0" smtClean="0">
                <a:solidFill>
                  <a:schemeClr val="tx1"/>
                </a:solidFill>
                <a:latin typeface="+mn-lt"/>
                <a:ea typeface="MS PGothic" pitchFamily="34" charset="-128"/>
                <a:cs typeface="MS PGothic" pitchFamily="34" charset="-128"/>
              </a:rPr>
              <a:t> between insurers, creating an unfair competitive environment for </a:t>
            </a:r>
          </a:p>
          <a:p>
            <a:endParaRPr lang="en-CA" sz="1200" b="0" i="0" kern="1200" dirty="0" smtClean="0">
              <a:solidFill>
                <a:schemeClr val="tx1"/>
              </a:solidFill>
              <a:latin typeface="+mn-lt"/>
              <a:ea typeface="MS PGothic" pitchFamily="34" charset="-128"/>
              <a:cs typeface="MS PGothic" pitchFamily="34" charset="-128"/>
            </a:endParaRPr>
          </a:p>
          <a:p>
            <a:r>
              <a:rPr lang="en-CA" sz="1200" b="0" i="0" kern="1200" dirty="0" smtClean="0">
                <a:solidFill>
                  <a:schemeClr val="tx1"/>
                </a:solidFill>
                <a:latin typeface="+mn-lt"/>
                <a:ea typeface="MS PGothic" pitchFamily="34" charset="-128"/>
                <a:cs typeface="MS PGothic" pitchFamily="34" charset="-128"/>
              </a:rPr>
              <a:t>If an insurer is found to be guilty of fraud or deception, they can be fined either by regulatory bodies, or in a lawsuit by the insured or surrounding party. In more severe cases, or if the party has had a series of complaints or rulings, the insurer's license may be revoked or suspended.</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Tommy</a:t>
            </a:r>
          </a:p>
          <a:p>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Who set the rules for insurance companies and make sure they are doing their jobs?</a:t>
            </a:r>
          </a:p>
        </p:txBody>
      </p:sp>
      <p:sp>
        <p:nvSpPr>
          <p:cNvPr id="4" name="Slide Number Placeholder 3"/>
          <p:cNvSpPr>
            <a:spLocks noGrp="1"/>
          </p:cNvSpPr>
          <p:nvPr>
            <p:ph type="sldNum" sz="quarter" idx="10"/>
          </p:nvPr>
        </p:nvSpPr>
        <p:spPr/>
        <p:txBody>
          <a:bodyPr/>
          <a:lstStyle/>
          <a:p>
            <a:fld id="{AC8624F0-5E32-2E43-A430-AE7A5FC042CD}"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Tommy</a:t>
            </a:r>
          </a:p>
          <a:p>
            <a:endParaRPr lang="en-CA" dirty="0" smtClean="0"/>
          </a:p>
          <a:p>
            <a:r>
              <a:rPr lang="en-CA" sz="1200" b="0" i="0" kern="1200" dirty="0" smtClean="0">
                <a:solidFill>
                  <a:schemeClr val="tx1"/>
                </a:solidFill>
                <a:latin typeface="+mn-lt"/>
                <a:ea typeface="MS PGothic" pitchFamily="34" charset="-128"/>
                <a:cs typeface="MS PGothic" pitchFamily="34" charset="-128"/>
              </a:rPr>
              <a:t>The NAIC is not a regulator; while its members are the insurance commissioners (i.e., the chief insurance regulators) of each state and territory, the NAIC is a non-governmental organization that concerns itself with insurance regulatory matters but does not actually regulate. The states have not delegated their regulatory authority to the NAIC.</a:t>
            </a:r>
          </a:p>
          <a:p>
            <a:endParaRPr lang="en-CA" sz="1200" b="0" i="0" kern="1200" dirty="0" smtClean="0">
              <a:solidFill>
                <a:schemeClr val="tx1"/>
              </a:solidFill>
              <a:latin typeface="+mn-lt"/>
              <a:ea typeface="MS PGothic" pitchFamily="34" charset="-128"/>
            </a:endParaRPr>
          </a:p>
          <a:p>
            <a:r>
              <a:rPr lang="en-CA" dirty="0" smtClean="0"/>
              <a:t>Each state decides whether to pass each NAIC model law or regulation, and each state may make changes in the enactment process, but the models are widely, albeit somewhat irregularly, adopted. The NAIC also acts at the national level to advance laws and policies supported by state insurance regulators. The NAIC also is responsible for creating the </a:t>
            </a:r>
            <a:r>
              <a:rPr lang="en-CA" dirty="0" smtClean="0">
                <a:hlinkClick r:id="rId3" tooltip="Statutory accounting principles"/>
              </a:rPr>
              <a:t>statutory accounting principles</a:t>
            </a:r>
            <a:r>
              <a:rPr lang="en-CA" dirty="0" smtClean="0"/>
              <a:t> (SAP) upon which insurance accounting is based. SAP is often contrasted with Generally Accepted Accounting Principles (GAAP) and is notable for its very conservative valuation methods. Additionally the NAIC promulgates the NAIC annual statement which incorporates SAP and must be filed with the department of insurance in every state in which an insurance company writes business.</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Tommy</a:t>
            </a:r>
          </a:p>
          <a:p>
            <a:endParaRPr lang="en-CA" dirty="0" smtClean="0"/>
          </a:p>
          <a:p>
            <a:endParaRPr lang="en-CA" dirty="0" smtClean="0"/>
          </a:p>
          <a:p>
            <a:r>
              <a:rPr lang="en-CA" dirty="0" smtClean="0"/>
              <a:t>The Statutory Accounting Principles (SAP) forms the basis for preparing the financial statements of insurance companies. GAAP is the set of accounting rules required to be followed by all companies, irrespective of the industry. Broadly, SAP differs from GAAP in terms of the accounting principles used to prepare the financial statements, governing agencies, the purpose for which the financial statements are used, and valuation methods.</a:t>
            </a:r>
          </a:p>
          <a:p>
            <a:endParaRPr lang="en-CA" dirty="0" smtClean="0"/>
          </a:p>
          <a:p>
            <a:r>
              <a:rPr lang="en-CA" dirty="0" smtClean="0"/>
              <a:t>Difference 1</a:t>
            </a:r>
          </a:p>
          <a:p>
            <a:r>
              <a:rPr lang="en-CA" dirty="0" smtClean="0"/>
              <a:t>SAP is specific to the insurance industry, while all companies must follow GAAP rules.</a:t>
            </a:r>
          </a:p>
          <a:p>
            <a:r>
              <a:rPr lang="en-CA" dirty="0" smtClean="0"/>
              <a:t>Statutory Accounting Principles are accounting rules that are specific to insurance companies as outlined by the National Association of Insurance Commissioners (NAIC). They provide the framework to prepare the financial statements of insurance companies. Because the insurance industry falls under state regulation, actual rules vary by state. The SAP filings are used to determine the health of the insurance company.</a:t>
            </a:r>
          </a:p>
          <a:p>
            <a:r>
              <a:rPr lang="en-CA" dirty="0" smtClean="0"/>
              <a:t>Generally Accepted Accounting Principles (GAAP), on the other hand, are a set of accounting rules and standards that are required to be followed by all companies. The GAAP rules are set and monitored by the Financial Accounting Standards Board (FASB). The U.S. Securities and Exchange Commission (SEC) requires all companies to follow GAAP rules when filing their financial reports. GAAP rules are the same nationwide, allowing investors to compare companies using the same set of standards.</a:t>
            </a:r>
          </a:p>
          <a:p>
            <a:r>
              <a:rPr lang="en-CA" dirty="0" smtClean="0"/>
              <a:t>Insurance companies have to file their financial statements using SAP for state filings, and GAAP for SEC filings.</a:t>
            </a:r>
          </a:p>
          <a:p>
            <a:endParaRPr lang="en-CA" dirty="0" smtClean="0"/>
          </a:p>
          <a:p>
            <a:r>
              <a:rPr lang="en-CA" dirty="0" smtClean="0"/>
              <a:t>Difference 2</a:t>
            </a:r>
          </a:p>
          <a:p>
            <a:r>
              <a:rPr lang="en-CA" dirty="0" smtClean="0"/>
              <a:t>SAP and GAAP operate on different accounting principles to provide information that is used for different purposes.</a:t>
            </a:r>
          </a:p>
          <a:p>
            <a:r>
              <a:rPr lang="en-CA" dirty="0" smtClean="0"/>
              <a:t>SAP guidelines are used to prepare financial statements that allow investors to determine the ability of the insurance company to pay its future claims. In other words, if all customers of the insurance company had a claim at present, SAP helps to determine if the company would be able to pay those insurance claims. It allows investors to know the worth of the company if it ceased operations immediately.</a:t>
            </a:r>
          </a:p>
          <a:p>
            <a:r>
              <a:rPr lang="en-CA" dirty="0" smtClean="0"/>
              <a:t>GAAP guidelines, however, treat a business as a going concern--as if the business would remain in operation indefinitely. Therefore, the focus is on preparing the financial statements by matching revenues with expenses, so an investor can gauge the underlying profitability of the business. This allows investors to answer the question about the worth of a company in its future versus its actual present value.</a:t>
            </a:r>
          </a:p>
          <a:p>
            <a:endParaRPr lang="en-CA" dirty="0" smtClean="0"/>
          </a:p>
          <a:p>
            <a:r>
              <a:rPr lang="en-CA" dirty="0" smtClean="0"/>
              <a:t>Difference 3</a:t>
            </a:r>
          </a:p>
          <a:p>
            <a:r>
              <a:rPr lang="en-CA" dirty="0" smtClean="0"/>
              <a:t>The value of assets using SAP is lower than when using GAAP.</a:t>
            </a:r>
          </a:p>
          <a:p>
            <a:r>
              <a:rPr lang="en-CA" dirty="0" smtClean="0"/>
              <a:t>This difference stems from the fundamental difference in the purpose of creating financial statements under SAP and GAAP. Because SAP statements are used to find the value of the company at the immediate present, the statements don't include many intangible and non-liquid assets. This includes items such as furniture, supplies, tax credit and goodwill. GAAP, on the other hand, allows companies to list these items under the assets category, which translates to a higher value in terms of assets.</a:t>
            </a:r>
          </a:p>
          <a:p>
            <a:endParaRPr lang="en-CA" dirty="0" smtClean="0"/>
          </a:p>
          <a:p>
            <a:r>
              <a:rPr lang="en-CA" dirty="0" smtClean="0"/>
              <a:t>Difference 4</a:t>
            </a:r>
          </a:p>
          <a:p>
            <a:r>
              <a:rPr lang="en-CA" dirty="0" smtClean="0"/>
              <a:t>The matching principle used by GAAP that matches revenues and expenses isn't followed in SAP filings. Thus, the net income ratios as calculated by using the data from SAP and GAAP filings are different for the same company and the same financial year.</a:t>
            </a:r>
          </a:p>
          <a:p>
            <a:r>
              <a:rPr lang="en-CA" dirty="0" smtClean="0"/>
              <a:t>So when a product is sold apart from recording the sales revenue, the company has to also record the cost of making the product as an expense. Though in actuality the expense may have occurred before the sale of the product, the matching principle allows a company to record this expense only when the sale is made. In the case of insurance, an insurance company can record the expense over the life of the policy using GAAP. So if the premium is due quarterly, the expense related to the sale of the policy is divided to match the quarterly earned premiums.</a:t>
            </a:r>
          </a:p>
          <a:p>
            <a:r>
              <a:rPr lang="en-CA" dirty="0" smtClean="0"/>
              <a:t>In the case of SAP, this principle is broken. So the insurance company has to record its expenses as they occur, irrespective of when the revenue is earned. So the entire expense related to the policy is recorded when the sale is made, even though the premium may still be unearned. For a growing company, the initial statements may thus show more expenses than revenue, thus lowering its net income.</a:t>
            </a:r>
          </a:p>
          <a:p>
            <a:endParaRPr lang="en-CA" dirty="0" smtClean="0"/>
          </a:p>
          <a:p>
            <a:r>
              <a:rPr lang="en-CA" dirty="0" smtClean="0"/>
              <a:t>Difference 5</a:t>
            </a:r>
          </a:p>
          <a:p>
            <a:r>
              <a:rPr lang="en-CA" dirty="0" smtClean="0"/>
              <a:t>The equity values for the same company differ, using data from SAP and GAAP filing for the same financial year.</a:t>
            </a:r>
          </a:p>
          <a:p>
            <a:r>
              <a:rPr lang="en-CA" dirty="0" smtClean="0"/>
              <a:t>The value of an enterprise is recorded differently using GAAP and SAP. GAAP records it as stockholder equity; SAP records this under statutory policyholder surplus. Because SAP records assets more conservatively and also has different standards for calculating the net income of an insurance company than GAAP, it naturally follows that the values recorded under statutory policyholder surplus aren't the same as stockholder equity. Generally, the valuation under SAP will tend to be lower than that of GAAP because of the more conservative method of accounting used.</a:t>
            </a:r>
          </a:p>
        </p:txBody>
      </p:sp>
      <p:sp>
        <p:nvSpPr>
          <p:cNvPr id="4" name="Slide Number Placeholder 3"/>
          <p:cNvSpPr>
            <a:spLocks noGrp="1"/>
          </p:cNvSpPr>
          <p:nvPr>
            <p:ph type="sldNum" sz="quarter" idx="10"/>
          </p:nvPr>
        </p:nvSpPr>
        <p:spPr/>
        <p:txBody>
          <a:bodyPr/>
          <a:lstStyle/>
          <a:p>
            <a:fld id="{AC8624F0-5E32-2E43-A430-AE7A5FC042CD}"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18</a:t>
            </a:fld>
            <a:endParaRPr lang="en-CA"/>
          </a:p>
        </p:txBody>
      </p:sp>
    </p:spTree>
    <p:extLst>
      <p:ext uri="{BB962C8B-B14F-4D97-AF65-F5344CB8AC3E}">
        <p14:creationId xmlns="" xmlns:p14="http://schemas.microsoft.com/office/powerpoint/2010/main" val="90802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EB6AD-057F-4108-8A91-561B31563CD2}" type="slidenum">
              <a:rPr lang="en-US"/>
              <a:pPr/>
              <a:t>19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smtClean="0"/>
              <a:t>Paul</a:t>
            </a:r>
          </a:p>
          <a:p>
            <a:endParaRPr lang="en-CA"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a:t>
            </a:fld>
            <a:endParaRPr lang="en-CA"/>
          </a:p>
        </p:txBody>
      </p:sp>
    </p:spTree>
    <p:extLst>
      <p:ext uri="{BB962C8B-B14F-4D97-AF65-F5344CB8AC3E}">
        <p14:creationId xmlns="" xmlns:p14="http://schemas.microsoft.com/office/powerpoint/2010/main" val="4283067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20</a:t>
            </a:fld>
            <a:endParaRPr lang="en-CA"/>
          </a:p>
        </p:txBody>
      </p:sp>
    </p:spTree>
    <p:extLst>
      <p:ext uri="{BB962C8B-B14F-4D97-AF65-F5344CB8AC3E}">
        <p14:creationId xmlns="" xmlns:p14="http://schemas.microsoft.com/office/powerpoint/2010/main" val="796528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21</a:t>
            </a:fld>
            <a:endParaRPr lang="en-CA"/>
          </a:p>
        </p:txBody>
      </p:sp>
    </p:spTree>
    <p:extLst>
      <p:ext uri="{BB962C8B-B14F-4D97-AF65-F5344CB8AC3E}">
        <p14:creationId xmlns="" xmlns:p14="http://schemas.microsoft.com/office/powerpoint/2010/main" val="2360831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22</a:t>
            </a:fld>
            <a:endParaRPr lang="en-CA"/>
          </a:p>
        </p:txBody>
      </p:sp>
    </p:spTree>
    <p:extLst>
      <p:ext uri="{BB962C8B-B14F-4D97-AF65-F5344CB8AC3E}">
        <p14:creationId xmlns="" xmlns:p14="http://schemas.microsoft.com/office/powerpoint/2010/main" val="2305573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23</a:t>
            </a:fld>
            <a:endParaRPr lang="en-CA"/>
          </a:p>
        </p:txBody>
      </p:sp>
    </p:spTree>
    <p:extLst>
      <p:ext uri="{BB962C8B-B14F-4D97-AF65-F5344CB8AC3E}">
        <p14:creationId xmlns="" xmlns:p14="http://schemas.microsoft.com/office/powerpoint/2010/main" val="3071234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24</a:t>
            </a:fld>
            <a:endParaRPr lang="en-CA"/>
          </a:p>
        </p:txBody>
      </p:sp>
    </p:spTree>
    <p:extLst>
      <p:ext uri="{BB962C8B-B14F-4D97-AF65-F5344CB8AC3E}">
        <p14:creationId xmlns="" xmlns:p14="http://schemas.microsoft.com/office/powerpoint/2010/main" val="175564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25</a:t>
            </a:fld>
            <a:endParaRPr lang="en-CA"/>
          </a:p>
        </p:txBody>
      </p:sp>
    </p:spTree>
    <p:extLst>
      <p:ext uri="{BB962C8B-B14F-4D97-AF65-F5344CB8AC3E}">
        <p14:creationId xmlns="" xmlns:p14="http://schemas.microsoft.com/office/powerpoint/2010/main" val="2011678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26</a:t>
            </a:fld>
            <a:endParaRPr lang="en-CA"/>
          </a:p>
        </p:txBody>
      </p:sp>
    </p:spTree>
    <p:extLst>
      <p:ext uri="{BB962C8B-B14F-4D97-AF65-F5344CB8AC3E}">
        <p14:creationId xmlns="" xmlns:p14="http://schemas.microsoft.com/office/powerpoint/2010/main" val="183795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27</a:t>
            </a:fld>
            <a:endParaRPr lang="en-CA"/>
          </a:p>
        </p:txBody>
      </p:sp>
    </p:spTree>
    <p:extLst>
      <p:ext uri="{BB962C8B-B14F-4D97-AF65-F5344CB8AC3E}">
        <p14:creationId xmlns="" xmlns:p14="http://schemas.microsoft.com/office/powerpoint/2010/main" val="54625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28</a:t>
            </a:fld>
            <a:endParaRPr lang="en-CA"/>
          </a:p>
        </p:txBody>
      </p:sp>
    </p:spTree>
    <p:extLst>
      <p:ext uri="{BB962C8B-B14F-4D97-AF65-F5344CB8AC3E}">
        <p14:creationId xmlns="" xmlns:p14="http://schemas.microsoft.com/office/powerpoint/2010/main" val="232667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29</a:t>
            </a:fld>
            <a:endParaRPr lang="en-CA"/>
          </a:p>
        </p:txBody>
      </p:sp>
    </p:spTree>
    <p:extLst>
      <p:ext uri="{BB962C8B-B14F-4D97-AF65-F5344CB8AC3E}">
        <p14:creationId xmlns="" xmlns:p14="http://schemas.microsoft.com/office/powerpoint/2010/main" val="209821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a:t>
            </a:fld>
            <a:endParaRPr lang="en-CA"/>
          </a:p>
        </p:txBody>
      </p:sp>
    </p:spTree>
    <p:extLst>
      <p:ext uri="{BB962C8B-B14F-4D97-AF65-F5344CB8AC3E}">
        <p14:creationId xmlns="" xmlns:p14="http://schemas.microsoft.com/office/powerpoint/2010/main" val="2267279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30</a:t>
            </a:fld>
            <a:endParaRPr lang="en-CA"/>
          </a:p>
        </p:txBody>
      </p:sp>
    </p:spTree>
    <p:extLst>
      <p:ext uri="{BB962C8B-B14F-4D97-AF65-F5344CB8AC3E}">
        <p14:creationId xmlns="" xmlns:p14="http://schemas.microsoft.com/office/powerpoint/2010/main" val="1025468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31</a:t>
            </a:fld>
            <a:endParaRPr lang="en-CA"/>
          </a:p>
        </p:txBody>
      </p:sp>
    </p:spTree>
    <p:extLst>
      <p:ext uri="{BB962C8B-B14F-4D97-AF65-F5344CB8AC3E}">
        <p14:creationId xmlns="" xmlns:p14="http://schemas.microsoft.com/office/powerpoint/2010/main" val="2284072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32</a:t>
            </a:fld>
            <a:endParaRPr lang="en-CA"/>
          </a:p>
        </p:txBody>
      </p:sp>
    </p:spTree>
    <p:extLst>
      <p:ext uri="{BB962C8B-B14F-4D97-AF65-F5344CB8AC3E}">
        <p14:creationId xmlns="" xmlns:p14="http://schemas.microsoft.com/office/powerpoint/2010/main" val="321290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33</a:t>
            </a:fld>
            <a:endParaRPr lang="en-CA"/>
          </a:p>
        </p:txBody>
      </p:sp>
    </p:spTree>
    <p:extLst>
      <p:ext uri="{BB962C8B-B14F-4D97-AF65-F5344CB8AC3E}">
        <p14:creationId xmlns="" xmlns:p14="http://schemas.microsoft.com/office/powerpoint/2010/main" val="2866149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34</a:t>
            </a:fld>
            <a:endParaRPr lang="en-CA"/>
          </a:p>
        </p:txBody>
      </p:sp>
    </p:spTree>
    <p:extLst>
      <p:ext uri="{BB962C8B-B14F-4D97-AF65-F5344CB8AC3E}">
        <p14:creationId xmlns="" xmlns:p14="http://schemas.microsoft.com/office/powerpoint/2010/main" val="2404750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35</a:t>
            </a:fld>
            <a:endParaRPr lang="en-CA"/>
          </a:p>
        </p:txBody>
      </p:sp>
    </p:spTree>
    <p:extLst>
      <p:ext uri="{BB962C8B-B14F-4D97-AF65-F5344CB8AC3E}">
        <p14:creationId xmlns="" xmlns:p14="http://schemas.microsoft.com/office/powerpoint/2010/main" val="2478702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36</a:t>
            </a:fld>
            <a:endParaRPr lang="en-CA"/>
          </a:p>
        </p:txBody>
      </p:sp>
    </p:spTree>
    <p:extLst>
      <p:ext uri="{BB962C8B-B14F-4D97-AF65-F5344CB8AC3E}">
        <p14:creationId xmlns="" xmlns:p14="http://schemas.microsoft.com/office/powerpoint/2010/main" val="2118035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37</a:t>
            </a:fld>
            <a:endParaRPr lang="en-CA"/>
          </a:p>
        </p:txBody>
      </p:sp>
    </p:spTree>
    <p:extLst>
      <p:ext uri="{BB962C8B-B14F-4D97-AF65-F5344CB8AC3E}">
        <p14:creationId xmlns="" xmlns:p14="http://schemas.microsoft.com/office/powerpoint/2010/main" val="5376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38</a:t>
            </a:fld>
            <a:endParaRPr lang="en-CA"/>
          </a:p>
        </p:txBody>
      </p:sp>
    </p:spTree>
    <p:extLst>
      <p:ext uri="{BB962C8B-B14F-4D97-AF65-F5344CB8AC3E}">
        <p14:creationId xmlns="" xmlns:p14="http://schemas.microsoft.com/office/powerpoint/2010/main" val="1806212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39</a:t>
            </a:fld>
            <a:endParaRPr lang="en-CA"/>
          </a:p>
        </p:txBody>
      </p:sp>
    </p:spTree>
    <p:extLst>
      <p:ext uri="{BB962C8B-B14F-4D97-AF65-F5344CB8AC3E}">
        <p14:creationId xmlns="" xmlns:p14="http://schemas.microsoft.com/office/powerpoint/2010/main" val="148415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AIG is</a:t>
            </a:r>
            <a:r>
              <a:rPr lang="en-US" baseline="0" dirty="0" smtClean="0"/>
              <a:t> an insurance company; in fact, it is one of the largest in the world.</a:t>
            </a:r>
          </a:p>
          <a:p>
            <a:r>
              <a:rPr lang="en-US" baseline="0" dirty="0" smtClean="0"/>
              <a:t>The insurance industry is general broken down into 2 major branches of business. </a:t>
            </a:r>
            <a:endParaRPr lang="en-CA" baseline="0" dirty="0" smtClean="0"/>
          </a:p>
          <a:p>
            <a:r>
              <a:rPr lang="en-US" baseline="0" dirty="0" smtClean="0"/>
              <a:t>The first is life and health insurance. </a:t>
            </a:r>
          </a:p>
          <a:p>
            <a:r>
              <a:rPr lang="en-US" baseline="0" dirty="0" smtClean="0"/>
              <a:t> - Life</a:t>
            </a:r>
          </a:p>
          <a:p>
            <a:r>
              <a:rPr lang="en-US" baseline="0" dirty="0" smtClean="0"/>
              <a:t> - Accidental Death and Dismemberment</a:t>
            </a:r>
          </a:p>
          <a:p>
            <a:r>
              <a:rPr lang="en-US" baseline="0" dirty="0" smtClean="0"/>
              <a:t> - STD, LTD</a:t>
            </a:r>
          </a:p>
          <a:p>
            <a:r>
              <a:rPr lang="en-US" baseline="0" dirty="0" smtClean="0"/>
              <a:t> - Vision, Drugs, Medicine, Dental</a:t>
            </a:r>
          </a:p>
          <a:p>
            <a:r>
              <a:rPr lang="en-US" baseline="0" dirty="0" smtClean="0"/>
              <a:t> - Pensions</a:t>
            </a:r>
          </a:p>
          <a:p>
            <a:r>
              <a:rPr lang="en-US" baseline="0" dirty="0" smtClean="0"/>
              <a:t>Then there’s property and casualty, often abbreviated as P&amp;C</a:t>
            </a:r>
          </a:p>
          <a:p>
            <a:r>
              <a:rPr lang="en-US" baseline="0" dirty="0" smtClean="0"/>
              <a:t> - equipment breakdown</a:t>
            </a:r>
          </a:p>
          <a:p>
            <a:r>
              <a:rPr lang="en-US" baseline="0" dirty="0" smtClean="0"/>
              <a:t> - general liability</a:t>
            </a:r>
          </a:p>
          <a:p>
            <a:r>
              <a:rPr lang="en-US" baseline="0" dirty="0" smtClean="0"/>
              <a:t> - kidnap &amp; ransom</a:t>
            </a:r>
          </a:p>
          <a:p>
            <a:r>
              <a:rPr lang="en-US" baseline="0" dirty="0" smtClean="0"/>
              <a:t> - homeowners</a:t>
            </a:r>
          </a:p>
          <a:p>
            <a:r>
              <a:rPr lang="en-US" baseline="0" dirty="0" smtClean="0"/>
              <a:t> - auto</a:t>
            </a:r>
          </a:p>
        </p:txBody>
      </p:sp>
      <p:sp>
        <p:nvSpPr>
          <p:cNvPr id="4" name="Slide Number Placeholder 3"/>
          <p:cNvSpPr>
            <a:spLocks noGrp="1"/>
          </p:cNvSpPr>
          <p:nvPr>
            <p:ph type="sldNum" sz="quarter" idx="10"/>
          </p:nvPr>
        </p:nvSpPr>
        <p:spPr/>
        <p:txBody>
          <a:bodyPr/>
          <a:lstStyle/>
          <a:p>
            <a:fld id="{AC8624F0-5E32-2E43-A430-AE7A5FC042CD}" type="slidenum">
              <a:rPr lang="en-CA" smtClean="0"/>
              <a:pPr/>
              <a:t>4</a:t>
            </a:fld>
            <a:endParaRPr lang="en-CA"/>
          </a:p>
        </p:txBody>
      </p:sp>
    </p:spTree>
    <p:extLst>
      <p:ext uri="{BB962C8B-B14F-4D97-AF65-F5344CB8AC3E}">
        <p14:creationId xmlns="" xmlns:p14="http://schemas.microsoft.com/office/powerpoint/2010/main" val="592420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40</a:t>
            </a:fld>
            <a:endParaRPr lang="en-CA"/>
          </a:p>
        </p:txBody>
      </p:sp>
    </p:spTree>
    <p:extLst>
      <p:ext uri="{BB962C8B-B14F-4D97-AF65-F5344CB8AC3E}">
        <p14:creationId xmlns="" xmlns:p14="http://schemas.microsoft.com/office/powerpoint/2010/main" val="1463394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41</a:t>
            </a:fld>
            <a:endParaRPr lang="en-CA"/>
          </a:p>
        </p:txBody>
      </p:sp>
    </p:spTree>
    <p:extLst>
      <p:ext uri="{BB962C8B-B14F-4D97-AF65-F5344CB8AC3E}">
        <p14:creationId xmlns="" xmlns:p14="http://schemas.microsoft.com/office/powerpoint/2010/main" val="2693051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42</a:t>
            </a:fld>
            <a:endParaRPr lang="en-CA"/>
          </a:p>
        </p:txBody>
      </p:sp>
    </p:spTree>
    <p:extLst>
      <p:ext uri="{BB962C8B-B14F-4D97-AF65-F5344CB8AC3E}">
        <p14:creationId xmlns="" xmlns:p14="http://schemas.microsoft.com/office/powerpoint/2010/main" val="2509445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43</a:t>
            </a:fld>
            <a:endParaRPr lang="en-CA"/>
          </a:p>
        </p:txBody>
      </p:sp>
    </p:spTree>
    <p:extLst>
      <p:ext uri="{BB962C8B-B14F-4D97-AF65-F5344CB8AC3E}">
        <p14:creationId xmlns="" xmlns:p14="http://schemas.microsoft.com/office/powerpoint/2010/main" val="292917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44</a:t>
            </a:fld>
            <a:endParaRPr lang="en-CA"/>
          </a:p>
        </p:txBody>
      </p:sp>
    </p:spTree>
    <p:extLst>
      <p:ext uri="{BB962C8B-B14F-4D97-AF65-F5344CB8AC3E}">
        <p14:creationId xmlns="" xmlns:p14="http://schemas.microsoft.com/office/powerpoint/2010/main" val="1893817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45</a:t>
            </a:fld>
            <a:endParaRPr lang="en-CA"/>
          </a:p>
        </p:txBody>
      </p:sp>
    </p:spTree>
    <p:extLst>
      <p:ext uri="{BB962C8B-B14F-4D97-AF65-F5344CB8AC3E}">
        <p14:creationId xmlns="" xmlns:p14="http://schemas.microsoft.com/office/powerpoint/2010/main" val="1293460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46</a:t>
            </a:fld>
            <a:endParaRPr lang="en-CA"/>
          </a:p>
        </p:txBody>
      </p:sp>
    </p:spTree>
    <p:extLst>
      <p:ext uri="{BB962C8B-B14F-4D97-AF65-F5344CB8AC3E}">
        <p14:creationId xmlns="" xmlns:p14="http://schemas.microsoft.com/office/powerpoint/2010/main" val="3204412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47</a:t>
            </a:fld>
            <a:endParaRPr lang="en-CA"/>
          </a:p>
        </p:txBody>
      </p:sp>
    </p:spTree>
    <p:extLst>
      <p:ext uri="{BB962C8B-B14F-4D97-AF65-F5344CB8AC3E}">
        <p14:creationId xmlns="" xmlns:p14="http://schemas.microsoft.com/office/powerpoint/2010/main" val="3689899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48</a:t>
            </a:fld>
            <a:endParaRPr lang="en-CA"/>
          </a:p>
        </p:txBody>
      </p:sp>
    </p:spTree>
    <p:extLst>
      <p:ext uri="{BB962C8B-B14F-4D97-AF65-F5344CB8AC3E}">
        <p14:creationId xmlns="" xmlns:p14="http://schemas.microsoft.com/office/powerpoint/2010/main" val="1887580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49</a:t>
            </a:fld>
            <a:endParaRPr lang="en-CA"/>
          </a:p>
        </p:txBody>
      </p:sp>
    </p:spTree>
    <p:extLst>
      <p:ext uri="{BB962C8B-B14F-4D97-AF65-F5344CB8AC3E}">
        <p14:creationId xmlns="" xmlns:p14="http://schemas.microsoft.com/office/powerpoint/2010/main" val="106760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Insurance</a:t>
            </a:r>
            <a:r>
              <a:rPr lang="en-US" baseline="0" dirty="0" smtClean="0"/>
              <a:t> is often categorized within the financial industry, along with other such as investment and commercial banks, mortgages, investment services.</a:t>
            </a:r>
            <a:endParaRPr lang="en-CA" baseline="0" dirty="0" smtClean="0"/>
          </a:p>
          <a:p>
            <a:r>
              <a:rPr lang="en-US" baseline="0" dirty="0" smtClean="0"/>
              <a:t>For our purposes though, we will focus just on the insurance sector.</a:t>
            </a:r>
          </a:p>
          <a:p>
            <a:r>
              <a:rPr lang="en-US" baseline="0" dirty="0" smtClean="0"/>
              <a:t>In 2009, the global insurance market collected $3.7 trillion in gross premiums (essentially, their revenue).</a:t>
            </a:r>
          </a:p>
          <a:p>
            <a:r>
              <a:rPr lang="en-US" baseline="0" dirty="0" smtClean="0"/>
              <a:t>The life insurance business makes up the biggest part of the industry, representing 57% of the collected premiums</a:t>
            </a:r>
          </a:p>
          <a:p>
            <a:r>
              <a:rPr lang="en-US" baseline="0" dirty="0" smtClean="0"/>
              <a:t>Over the last year, the industry has experienced an average growth rate of 2.7%. However this number is largely affect by recession.</a:t>
            </a:r>
          </a:p>
          <a:p>
            <a:endParaRPr lang="en-US" baseline="0" dirty="0" smtClean="0"/>
          </a:p>
        </p:txBody>
      </p:sp>
      <p:sp>
        <p:nvSpPr>
          <p:cNvPr id="4" name="Slide Number Placeholder 3"/>
          <p:cNvSpPr>
            <a:spLocks noGrp="1"/>
          </p:cNvSpPr>
          <p:nvPr>
            <p:ph type="sldNum" sz="quarter" idx="10"/>
          </p:nvPr>
        </p:nvSpPr>
        <p:spPr/>
        <p:txBody>
          <a:bodyPr/>
          <a:lstStyle/>
          <a:p>
            <a:fld id="{AC8624F0-5E32-2E43-A430-AE7A5FC042CD}" type="slidenum">
              <a:rPr lang="en-CA" smtClean="0"/>
              <a:pPr/>
              <a:t>5</a:t>
            </a:fld>
            <a:endParaRPr lang="en-CA"/>
          </a:p>
        </p:txBody>
      </p:sp>
    </p:spTree>
    <p:extLst>
      <p:ext uri="{BB962C8B-B14F-4D97-AF65-F5344CB8AC3E}">
        <p14:creationId xmlns="" xmlns:p14="http://schemas.microsoft.com/office/powerpoint/2010/main" val="1856244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50</a:t>
            </a:fld>
            <a:endParaRPr lang="en-CA"/>
          </a:p>
        </p:txBody>
      </p:sp>
    </p:spTree>
    <p:extLst>
      <p:ext uri="{BB962C8B-B14F-4D97-AF65-F5344CB8AC3E}">
        <p14:creationId xmlns="" xmlns:p14="http://schemas.microsoft.com/office/powerpoint/2010/main" val="3983560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51</a:t>
            </a:fld>
            <a:endParaRPr lang="en-CA"/>
          </a:p>
        </p:txBody>
      </p:sp>
    </p:spTree>
    <p:extLst>
      <p:ext uri="{BB962C8B-B14F-4D97-AF65-F5344CB8AC3E}">
        <p14:creationId xmlns="" xmlns:p14="http://schemas.microsoft.com/office/powerpoint/2010/main" val="1610869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52</a:t>
            </a:fld>
            <a:endParaRPr lang="en-CA"/>
          </a:p>
        </p:txBody>
      </p:sp>
    </p:spTree>
    <p:extLst>
      <p:ext uri="{BB962C8B-B14F-4D97-AF65-F5344CB8AC3E}">
        <p14:creationId xmlns="" xmlns:p14="http://schemas.microsoft.com/office/powerpoint/2010/main" val="2584723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53</a:t>
            </a:fld>
            <a:endParaRPr lang="en-CA"/>
          </a:p>
        </p:txBody>
      </p:sp>
    </p:spTree>
    <p:extLst>
      <p:ext uri="{BB962C8B-B14F-4D97-AF65-F5344CB8AC3E}">
        <p14:creationId xmlns="" xmlns:p14="http://schemas.microsoft.com/office/powerpoint/2010/main" val="416546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54</a:t>
            </a:fld>
            <a:endParaRPr lang="en-CA"/>
          </a:p>
        </p:txBody>
      </p:sp>
    </p:spTree>
    <p:extLst>
      <p:ext uri="{BB962C8B-B14F-4D97-AF65-F5344CB8AC3E}">
        <p14:creationId xmlns="" xmlns:p14="http://schemas.microsoft.com/office/powerpoint/2010/main" val="440001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55</a:t>
            </a:fld>
            <a:endParaRPr lang="en-CA"/>
          </a:p>
        </p:txBody>
      </p:sp>
    </p:spTree>
    <p:extLst>
      <p:ext uri="{BB962C8B-B14F-4D97-AF65-F5344CB8AC3E}">
        <p14:creationId xmlns="" xmlns:p14="http://schemas.microsoft.com/office/powerpoint/2010/main" val="2904690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56</a:t>
            </a:fld>
            <a:endParaRPr lang="en-CA"/>
          </a:p>
        </p:txBody>
      </p:sp>
    </p:spTree>
    <p:extLst>
      <p:ext uri="{BB962C8B-B14F-4D97-AF65-F5344CB8AC3E}">
        <p14:creationId xmlns="" xmlns:p14="http://schemas.microsoft.com/office/powerpoint/2010/main" val="29715227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57</a:t>
            </a:fld>
            <a:endParaRPr lang="en-CA"/>
          </a:p>
        </p:txBody>
      </p:sp>
    </p:spTree>
    <p:extLst>
      <p:ext uri="{BB962C8B-B14F-4D97-AF65-F5344CB8AC3E}">
        <p14:creationId xmlns="" xmlns:p14="http://schemas.microsoft.com/office/powerpoint/2010/main" val="4124626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58</a:t>
            </a:fld>
            <a:endParaRPr lang="en-CA"/>
          </a:p>
        </p:txBody>
      </p:sp>
    </p:spTree>
    <p:extLst>
      <p:ext uri="{BB962C8B-B14F-4D97-AF65-F5344CB8AC3E}">
        <p14:creationId xmlns="" xmlns:p14="http://schemas.microsoft.com/office/powerpoint/2010/main" val="553885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59</a:t>
            </a:fld>
            <a:endParaRPr lang="en-CA"/>
          </a:p>
        </p:txBody>
      </p:sp>
    </p:spTree>
    <p:extLst>
      <p:ext uri="{BB962C8B-B14F-4D97-AF65-F5344CB8AC3E}">
        <p14:creationId xmlns="" xmlns:p14="http://schemas.microsoft.com/office/powerpoint/2010/main" val="49089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This</a:t>
            </a:r>
            <a:r>
              <a:rPr lang="en-US" baseline="0" dirty="0" smtClean="0"/>
              <a:t> is a chart and graph of the total gross premium collected in the insurance industry. As you can see, prior to the recession, the industry has growth rate of 6.6 and 4.5. Then the recession came, and the industry didn’t experience growth in that period.</a:t>
            </a:r>
            <a:r>
              <a:rPr lang="en-CA"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AC8624F0-5E32-2E43-A430-AE7A5FC042CD}" type="slidenum">
              <a:rPr lang="en-CA" smtClean="0"/>
              <a:pPr/>
              <a:t>6</a:t>
            </a:fld>
            <a:endParaRPr lang="en-CA"/>
          </a:p>
        </p:txBody>
      </p:sp>
    </p:spTree>
    <p:extLst>
      <p:ext uri="{BB962C8B-B14F-4D97-AF65-F5344CB8AC3E}">
        <p14:creationId xmlns="" xmlns:p14="http://schemas.microsoft.com/office/powerpoint/2010/main" val="516840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60</a:t>
            </a:fld>
            <a:endParaRPr lang="en-CA"/>
          </a:p>
        </p:txBody>
      </p:sp>
    </p:spTree>
    <p:extLst>
      <p:ext uri="{BB962C8B-B14F-4D97-AF65-F5344CB8AC3E}">
        <p14:creationId xmlns="" xmlns:p14="http://schemas.microsoft.com/office/powerpoint/2010/main" val="2434558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61</a:t>
            </a:fld>
            <a:endParaRPr lang="en-CA"/>
          </a:p>
        </p:txBody>
      </p:sp>
    </p:spTree>
    <p:extLst>
      <p:ext uri="{BB962C8B-B14F-4D97-AF65-F5344CB8AC3E}">
        <p14:creationId xmlns="" xmlns:p14="http://schemas.microsoft.com/office/powerpoint/2010/main" val="19356861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62</a:t>
            </a:fld>
            <a:endParaRPr lang="en-CA"/>
          </a:p>
        </p:txBody>
      </p:sp>
    </p:spTree>
    <p:extLst>
      <p:ext uri="{BB962C8B-B14F-4D97-AF65-F5344CB8AC3E}">
        <p14:creationId xmlns="" xmlns:p14="http://schemas.microsoft.com/office/powerpoint/2010/main" val="3239067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63</a:t>
            </a:fld>
            <a:endParaRPr lang="en-CA"/>
          </a:p>
        </p:txBody>
      </p:sp>
    </p:spTree>
    <p:extLst>
      <p:ext uri="{BB962C8B-B14F-4D97-AF65-F5344CB8AC3E}">
        <p14:creationId xmlns="" xmlns:p14="http://schemas.microsoft.com/office/powerpoint/2010/main" val="15595471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64</a:t>
            </a:fld>
            <a:endParaRPr lang="en-CA"/>
          </a:p>
        </p:txBody>
      </p:sp>
    </p:spTree>
    <p:extLst>
      <p:ext uri="{BB962C8B-B14F-4D97-AF65-F5344CB8AC3E}">
        <p14:creationId xmlns="" xmlns:p14="http://schemas.microsoft.com/office/powerpoint/2010/main" val="10232063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65</a:t>
            </a:fld>
            <a:endParaRPr lang="en-CA"/>
          </a:p>
        </p:txBody>
      </p:sp>
    </p:spTree>
    <p:extLst>
      <p:ext uri="{BB962C8B-B14F-4D97-AF65-F5344CB8AC3E}">
        <p14:creationId xmlns="" xmlns:p14="http://schemas.microsoft.com/office/powerpoint/2010/main" val="1320826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66</a:t>
            </a:fld>
            <a:endParaRPr lang="en-CA"/>
          </a:p>
        </p:txBody>
      </p:sp>
    </p:spTree>
    <p:extLst>
      <p:ext uri="{BB962C8B-B14F-4D97-AF65-F5344CB8AC3E}">
        <p14:creationId xmlns="" xmlns:p14="http://schemas.microsoft.com/office/powerpoint/2010/main" val="9396287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67</a:t>
            </a:fld>
            <a:endParaRPr lang="en-CA"/>
          </a:p>
        </p:txBody>
      </p:sp>
    </p:spTree>
    <p:extLst>
      <p:ext uri="{BB962C8B-B14F-4D97-AF65-F5344CB8AC3E}">
        <p14:creationId xmlns="" xmlns:p14="http://schemas.microsoft.com/office/powerpoint/2010/main" val="34391821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68</a:t>
            </a:fld>
            <a:endParaRPr lang="en-CA"/>
          </a:p>
        </p:txBody>
      </p:sp>
    </p:spTree>
    <p:extLst>
      <p:ext uri="{BB962C8B-B14F-4D97-AF65-F5344CB8AC3E}">
        <p14:creationId xmlns="" xmlns:p14="http://schemas.microsoft.com/office/powerpoint/2010/main" val="21280754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69</a:t>
            </a:fld>
            <a:endParaRPr lang="en-CA"/>
          </a:p>
        </p:txBody>
      </p:sp>
    </p:spTree>
    <p:extLst>
      <p:ext uri="{BB962C8B-B14F-4D97-AF65-F5344CB8AC3E}">
        <p14:creationId xmlns="" xmlns:p14="http://schemas.microsoft.com/office/powerpoint/2010/main" val="287306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It is expected</a:t>
            </a:r>
            <a:r>
              <a:rPr lang="en-US" baseline="0" dirty="0" smtClean="0"/>
              <a:t> that the industry will recover quite quickly from the recession. Projections indicate that total gross premiums will be at $5 trillion by 2014, representing an average growth rate of 6.7% per year from 2009</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a:t>
            </a:fld>
            <a:endParaRPr lang="en-CA"/>
          </a:p>
        </p:txBody>
      </p:sp>
    </p:spTree>
    <p:extLst>
      <p:ext uri="{BB962C8B-B14F-4D97-AF65-F5344CB8AC3E}">
        <p14:creationId xmlns="" xmlns:p14="http://schemas.microsoft.com/office/powerpoint/2010/main" val="42828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70</a:t>
            </a:fld>
            <a:endParaRPr lang="en-CA"/>
          </a:p>
        </p:txBody>
      </p:sp>
    </p:spTree>
    <p:extLst>
      <p:ext uri="{BB962C8B-B14F-4D97-AF65-F5344CB8AC3E}">
        <p14:creationId xmlns="" xmlns:p14="http://schemas.microsoft.com/office/powerpoint/2010/main" val="826393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71</a:t>
            </a:fld>
            <a:endParaRPr lang="en-CA"/>
          </a:p>
        </p:txBody>
      </p:sp>
    </p:spTree>
    <p:extLst>
      <p:ext uri="{BB962C8B-B14F-4D97-AF65-F5344CB8AC3E}">
        <p14:creationId xmlns="" xmlns:p14="http://schemas.microsoft.com/office/powerpoint/2010/main" val="581231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72</a:t>
            </a:fld>
            <a:endParaRPr lang="en-CA"/>
          </a:p>
        </p:txBody>
      </p:sp>
    </p:spTree>
    <p:extLst>
      <p:ext uri="{BB962C8B-B14F-4D97-AF65-F5344CB8AC3E}">
        <p14:creationId xmlns="" xmlns:p14="http://schemas.microsoft.com/office/powerpoint/2010/main" val="40989605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73</a:t>
            </a:fld>
            <a:endParaRPr lang="en-CA"/>
          </a:p>
        </p:txBody>
      </p:sp>
    </p:spTree>
    <p:extLst>
      <p:ext uri="{BB962C8B-B14F-4D97-AF65-F5344CB8AC3E}">
        <p14:creationId xmlns="" xmlns:p14="http://schemas.microsoft.com/office/powerpoint/2010/main" val="31343141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74</a:t>
            </a:fld>
            <a:endParaRPr lang="en-CA"/>
          </a:p>
        </p:txBody>
      </p:sp>
    </p:spTree>
    <p:extLst>
      <p:ext uri="{BB962C8B-B14F-4D97-AF65-F5344CB8AC3E}">
        <p14:creationId xmlns="" xmlns:p14="http://schemas.microsoft.com/office/powerpoint/2010/main" val="645799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75</a:t>
            </a:fld>
            <a:endParaRPr lang="en-CA"/>
          </a:p>
        </p:txBody>
      </p:sp>
    </p:spTree>
    <p:extLst>
      <p:ext uri="{BB962C8B-B14F-4D97-AF65-F5344CB8AC3E}">
        <p14:creationId xmlns="" xmlns:p14="http://schemas.microsoft.com/office/powerpoint/2010/main" val="13371709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76</a:t>
            </a:fld>
            <a:endParaRPr lang="en-CA"/>
          </a:p>
        </p:txBody>
      </p:sp>
    </p:spTree>
    <p:extLst>
      <p:ext uri="{BB962C8B-B14F-4D97-AF65-F5344CB8AC3E}">
        <p14:creationId xmlns="" xmlns:p14="http://schemas.microsoft.com/office/powerpoint/2010/main" val="4241258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77</a:t>
            </a:fld>
            <a:endParaRPr lang="en-CA"/>
          </a:p>
        </p:txBody>
      </p:sp>
    </p:spTree>
    <p:extLst>
      <p:ext uri="{BB962C8B-B14F-4D97-AF65-F5344CB8AC3E}">
        <p14:creationId xmlns="" xmlns:p14="http://schemas.microsoft.com/office/powerpoint/2010/main" val="9353746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78</a:t>
            </a:fld>
            <a:endParaRPr lang="en-CA"/>
          </a:p>
        </p:txBody>
      </p:sp>
    </p:spTree>
    <p:extLst>
      <p:ext uri="{BB962C8B-B14F-4D97-AF65-F5344CB8AC3E}">
        <p14:creationId xmlns="" xmlns:p14="http://schemas.microsoft.com/office/powerpoint/2010/main" val="35589686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79</a:t>
            </a:fld>
            <a:endParaRPr lang="en-CA"/>
          </a:p>
        </p:txBody>
      </p:sp>
    </p:spTree>
    <p:extLst>
      <p:ext uri="{BB962C8B-B14F-4D97-AF65-F5344CB8AC3E}">
        <p14:creationId xmlns="" xmlns:p14="http://schemas.microsoft.com/office/powerpoint/2010/main" val="206766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This</a:t>
            </a:r>
            <a:r>
              <a:rPr lang="en-US" baseline="0" dirty="0" smtClean="0"/>
              <a:t> is the graph and chart indicating the projected gross premium and the implied growth rate. Out of the recession, the industry will recover slowly, at 2.2%, then picks up and exhibits growth of 6.3% and upwards. Again, by 2014, the gross premium is expected to hit $5 trillion</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a:t>
            </a:fld>
            <a:endParaRPr lang="en-CA"/>
          </a:p>
        </p:txBody>
      </p:sp>
    </p:spTree>
    <p:extLst>
      <p:ext uri="{BB962C8B-B14F-4D97-AF65-F5344CB8AC3E}">
        <p14:creationId xmlns="" xmlns:p14="http://schemas.microsoft.com/office/powerpoint/2010/main" val="462401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80</a:t>
            </a:fld>
            <a:endParaRPr lang="en-CA"/>
          </a:p>
        </p:txBody>
      </p:sp>
    </p:spTree>
    <p:extLst>
      <p:ext uri="{BB962C8B-B14F-4D97-AF65-F5344CB8AC3E}">
        <p14:creationId xmlns="" xmlns:p14="http://schemas.microsoft.com/office/powerpoint/2010/main" val="41969216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81</a:t>
            </a:fld>
            <a:endParaRPr lang="en-CA"/>
          </a:p>
        </p:txBody>
      </p:sp>
    </p:spTree>
    <p:extLst>
      <p:ext uri="{BB962C8B-B14F-4D97-AF65-F5344CB8AC3E}">
        <p14:creationId xmlns="" xmlns:p14="http://schemas.microsoft.com/office/powerpoint/2010/main" val="22697540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i="1" kern="1200" baseline="0" dirty="0" smtClean="0">
                <a:solidFill>
                  <a:schemeClr val="tx1"/>
                </a:solidFill>
                <a:latin typeface="+mn-lt"/>
                <a:ea typeface="MS PGothic" pitchFamily="34" charset="-128"/>
                <a:cs typeface="MS PGothic" pitchFamily="34" charset="-128"/>
              </a:rPr>
              <a:t>10 largest combined:</a:t>
            </a:r>
          </a:p>
          <a:p>
            <a:r>
              <a:rPr lang="en-CA" sz="1200" i="1" kern="1200" baseline="0" dirty="0" smtClean="0">
                <a:solidFill>
                  <a:schemeClr val="tx1"/>
                </a:solidFill>
                <a:latin typeface="+mn-lt"/>
                <a:ea typeface="MS PGothic" pitchFamily="34" charset="-128"/>
                <a:cs typeface="MS PGothic" pitchFamily="34" charset="-128"/>
              </a:rPr>
              <a:t>Six of the ten largest credit exposures are to financial institutions, three are to investment-grade rated sovereigns and one is to an AAA-rated corporate. Based on support from the U.S. Government, the exposure to government-sponsored entities (GSEs) and to mortgage-backed securities guaranteed by the GSEs is included in the U.S. Government total, rather than in financial institutions. None of the top ten is rated lower than BBB- or its equivalent.</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Gordon</a:t>
            </a:r>
          </a:p>
          <a:p>
            <a:endParaRPr lang="en-CA" dirty="0" smtClean="0"/>
          </a:p>
          <a:p>
            <a:r>
              <a:rPr lang="en-CA" sz="1200" kern="1200" baseline="0" dirty="0" smtClean="0">
                <a:solidFill>
                  <a:schemeClr val="tx1"/>
                </a:solidFill>
                <a:latin typeface="+mn-lt"/>
                <a:ea typeface="MS PGothic" pitchFamily="34" charset="-128"/>
                <a:cs typeface="MS PGothic" pitchFamily="34" charset="-128"/>
              </a:rPr>
              <a:t>The Market Risk Management and Independent Valuation function (MRMIV), which reports to the CRO, is</a:t>
            </a:r>
          </a:p>
          <a:p>
            <a:r>
              <a:rPr lang="en-CA" sz="1200" kern="1200" baseline="0" dirty="0" smtClean="0">
                <a:solidFill>
                  <a:schemeClr val="tx1"/>
                </a:solidFill>
                <a:latin typeface="+mn-lt"/>
                <a:ea typeface="MS PGothic" pitchFamily="34" charset="-128"/>
                <a:cs typeface="MS PGothic" pitchFamily="34" charset="-128"/>
              </a:rPr>
              <a:t>responsible for control and oversight of all frequently traded market risks within AIG. The Insurance Risk</a:t>
            </a:r>
          </a:p>
          <a:p>
            <a:r>
              <a:rPr lang="en-CA" sz="1200" kern="1200" baseline="0" dirty="0" smtClean="0">
                <a:solidFill>
                  <a:schemeClr val="tx1"/>
                </a:solidFill>
                <a:latin typeface="+mn-lt"/>
                <a:ea typeface="MS PGothic" pitchFamily="34" charset="-128"/>
                <a:cs typeface="MS PGothic" pitchFamily="34" charset="-128"/>
              </a:rPr>
              <a:t>Management function (IRM), which also reports to the CRO, is responsible for control and oversight of</a:t>
            </a:r>
          </a:p>
          <a:p>
            <a:r>
              <a:rPr lang="en-CA" sz="1200" kern="1200" baseline="0" dirty="0" smtClean="0">
                <a:solidFill>
                  <a:schemeClr val="tx1"/>
                </a:solidFill>
                <a:latin typeface="+mn-lt"/>
                <a:ea typeface="MS PGothic" pitchFamily="34" charset="-128"/>
                <a:cs typeface="MS PGothic" pitchFamily="34" charset="-128"/>
              </a:rPr>
              <a:t>non-frequently traded asset liability management risks and risk aggregation across AIG’s financial services,</a:t>
            </a:r>
          </a:p>
          <a:p>
            <a:r>
              <a:rPr lang="en-CA" sz="1200" kern="1200" baseline="0" dirty="0" smtClean="0">
                <a:solidFill>
                  <a:schemeClr val="tx1"/>
                </a:solidFill>
                <a:latin typeface="+mn-lt"/>
                <a:ea typeface="MS PGothic" pitchFamily="34" charset="-128"/>
                <a:cs typeface="MS PGothic" pitchFamily="34" charset="-128"/>
              </a:rPr>
              <a:t>insurance, and investment activities.</a:t>
            </a:r>
            <a:endParaRPr lang="en-CA" i="1" dirty="0" smtClean="0"/>
          </a:p>
          <a:p>
            <a:pPr lvl="1"/>
            <a:endParaRPr lang="en-CA" i="1" dirty="0" smtClean="0"/>
          </a:p>
          <a:p>
            <a:pPr lvl="1"/>
            <a:r>
              <a:rPr lang="en-CA" i="1" dirty="0" smtClean="0"/>
              <a:t>Benchmark interest rates. </a:t>
            </a:r>
            <a:r>
              <a:rPr lang="en-CA" i="0" dirty="0" smtClean="0"/>
              <a:t>Benchmark interest rates are also known as risk-free interest rates and are associated with either the government / treasury yield curve or the swap curve. The fair value of AIG’s significant fixed maturity securities portfolio changes as benchmark interest rates change.</a:t>
            </a:r>
          </a:p>
          <a:p>
            <a:pPr lvl="1"/>
            <a:r>
              <a:rPr lang="en-CA" i="1" dirty="0" smtClean="0"/>
              <a:t>Credit spread or risk premium. </a:t>
            </a:r>
            <a:r>
              <a:rPr lang="en-CA" i="0" dirty="0" smtClean="0"/>
              <a:t>Credit spread risk is the potential for loss due to a change in an instrument’s risk premium or yield relative to that of a comparable-duration, default-free instrument.</a:t>
            </a:r>
          </a:p>
          <a:p>
            <a:pPr lvl="1"/>
            <a:r>
              <a:rPr lang="en-CA" i="1" dirty="0" smtClean="0"/>
              <a:t>Equity and alternative investment prices.</a:t>
            </a:r>
            <a:r>
              <a:rPr lang="en-CA" i="0" dirty="0" smtClean="0"/>
              <a:t> AIG’s exposure to equity and alternative investment prices arises from direct investments in common stocks and mutual funds, from minimum benefit guarantees embedded in the structure of certain variable annuity and variable life insurance products and from other equity-like investments, such as partnerships comprised of hedge funds and private equity funds, private equity investments, commercial real estate and real estate funds</a:t>
            </a:r>
            <a:r>
              <a:rPr lang="en-CA" dirty="0" smtClean="0"/>
              <a:t>.</a:t>
            </a:r>
          </a:p>
          <a:p>
            <a:pPr lvl="1"/>
            <a:r>
              <a:rPr lang="en-CA" i="1" dirty="0" smtClean="0"/>
              <a:t>Foreign currency exchange rates. </a:t>
            </a:r>
            <a:r>
              <a:rPr lang="en-CA" i="0" dirty="0" smtClean="0"/>
              <a:t>AIG is a globally diversified enterprise with significant income, assets and liabilities denominated in, and significant capital deployed in, a variety of currencies.</a:t>
            </a: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Gordon</a:t>
            </a:r>
          </a:p>
          <a:p>
            <a:endParaRPr lang="en-CA" dirty="0" smtClean="0"/>
          </a:p>
          <a:p>
            <a:r>
              <a:rPr lang="en-CA" dirty="0" smtClean="0"/>
              <a:t>• Duration / key rate duration. Duration is the measure of the sensitivities of a fixed-income instrument to the parallel shift in the benchmark yield curve. Key rate duration measures sensitivities to the movement at a given term point on the yield curve.</a:t>
            </a:r>
          </a:p>
          <a:p>
            <a:r>
              <a:rPr lang="en-CA" dirty="0" smtClean="0"/>
              <a:t>• Scenario analysis. Scenario analysis uses historical, hypothetical, or forward-looking macro-economic scenarios to assess and report exposures. Examples of hypothetical scenarios include a 100 basis point parallel shift in the yield curve or a 10 percent immediate and simultaneous decrease in world-wide equity markets.</a:t>
            </a:r>
          </a:p>
          <a:p>
            <a:r>
              <a:rPr lang="en-CA" dirty="0" smtClean="0"/>
              <a:t>• Value-at-Risk (</a:t>
            </a:r>
            <a:r>
              <a:rPr lang="en-CA" dirty="0" err="1" smtClean="0"/>
              <a:t>VaR</a:t>
            </a:r>
            <a:r>
              <a:rPr lang="en-CA" dirty="0" smtClean="0"/>
              <a:t>). </a:t>
            </a:r>
            <a:r>
              <a:rPr lang="en-CA" dirty="0" err="1" smtClean="0"/>
              <a:t>VaR</a:t>
            </a:r>
            <a:r>
              <a:rPr lang="en-CA" dirty="0" smtClean="0"/>
              <a:t> is a summary statistical measure that uses the estimated volatility and correlation of market factors to calculate the maximum loss that could occur over a defined period of time with a specified level of statistical confidence. </a:t>
            </a:r>
            <a:r>
              <a:rPr lang="en-CA" dirty="0" err="1" smtClean="0"/>
              <a:t>VaR</a:t>
            </a:r>
            <a:r>
              <a:rPr lang="en-CA" dirty="0" smtClean="0"/>
              <a:t> measures not only the size of individual exposures but also the interaction between different market exposures, thereby providing a portfolio approach to measuring market risk. A key shortcoming of the </a:t>
            </a:r>
            <a:r>
              <a:rPr lang="en-CA" dirty="0" err="1" smtClean="0"/>
              <a:t>VaR</a:t>
            </a:r>
            <a:r>
              <a:rPr lang="en-CA" dirty="0" smtClean="0"/>
              <a:t> approach is its reliance on historical data, making </a:t>
            </a:r>
            <a:r>
              <a:rPr lang="en-CA" dirty="0" err="1" smtClean="0"/>
              <a:t>VaR</a:t>
            </a:r>
            <a:r>
              <a:rPr lang="en-CA" dirty="0" smtClean="0"/>
              <a:t> calculations essentially ‘‘backward looking.’’ This shortcoming was most evident during the recent credit crisis.</a:t>
            </a:r>
          </a:p>
          <a:p>
            <a:r>
              <a:rPr lang="en-CA" dirty="0" smtClean="0"/>
              <a:t>• Stress testing. Stress testing is a special form of scenario analysis whereby the scenarios used are designed to lead to a material adverse outcome (for example, the stock market crash of October 1987 or the widening of yields or spread of RMBS or CMBS during 2008). Stress testing is often used to address </a:t>
            </a:r>
            <a:r>
              <a:rPr lang="en-CA" dirty="0" err="1" smtClean="0"/>
              <a:t>VaR</a:t>
            </a:r>
            <a:r>
              <a:rPr lang="en-CA" dirty="0" smtClean="0"/>
              <a:t> shortcomings and complement </a:t>
            </a:r>
            <a:r>
              <a:rPr lang="en-CA" dirty="0" err="1" smtClean="0"/>
              <a:t>VaR</a:t>
            </a:r>
            <a:r>
              <a:rPr lang="en-CA" dirty="0" smtClean="0"/>
              <a:t> calculations. Particularly in times of significant volatility in financial markets, using stress scenarios provides more pertinent and forward-looking information on market risk exposure than </a:t>
            </a:r>
            <a:r>
              <a:rPr lang="en-CA" dirty="0" err="1" smtClean="0"/>
              <a:t>VaR</a:t>
            </a:r>
            <a:r>
              <a:rPr lang="en-CA" dirty="0" smtClean="0"/>
              <a:t> results based upon historical data alone.</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86</a:t>
            </a:fld>
            <a:endParaRPr lang="en-CA"/>
          </a:p>
        </p:txBody>
      </p:sp>
    </p:spTree>
    <p:extLst>
      <p:ext uri="{BB962C8B-B14F-4D97-AF65-F5344CB8AC3E}">
        <p14:creationId xmlns="" xmlns:p14="http://schemas.microsoft.com/office/powerpoint/2010/main" val="7743217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p:txBody>
      </p:sp>
      <p:sp>
        <p:nvSpPr>
          <p:cNvPr id="4" name="Slide Number Placeholder 3"/>
          <p:cNvSpPr>
            <a:spLocks noGrp="1"/>
          </p:cNvSpPr>
          <p:nvPr>
            <p:ph type="sldNum" sz="quarter" idx="10"/>
          </p:nvPr>
        </p:nvSpPr>
        <p:spPr/>
        <p:txBody>
          <a:bodyPr/>
          <a:lstStyle/>
          <a:p>
            <a:fld id="{AC8624F0-5E32-2E43-A430-AE7A5FC042CD}" type="slidenum">
              <a:rPr lang="en-CA" smtClean="0"/>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kern="1200" baseline="0" dirty="0" smtClean="0">
                <a:solidFill>
                  <a:schemeClr val="tx1"/>
                </a:solidFill>
                <a:latin typeface="+mn-lt"/>
                <a:ea typeface="MS PGothic" pitchFamily="34" charset="-128"/>
                <a:cs typeface="MS PGothic" pitchFamily="34" charset="-128"/>
              </a:rPr>
              <a:t>Life: mostly to do with the lives of people: retirement products, disability insurance products, life insurance products</a:t>
            </a:r>
          </a:p>
          <a:p>
            <a:r>
              <a:rPr lang="en-CA" sz="1200" kern="1200" baseline="0" dirty="0" err="1" smtClean="0">
                <a:solidFill>
                  <a:schemeClr val="tx1"/>
                </a:solidFill>
                <a:latin typeface="+mn-lt"/>
                <a:ea typeface="MS PGothic" pitchFamily="34" charset="-128"/>
              </a:rPr>
              <a:t>PandC</a:t>
            </a:r>
            <a:r>
              <a:rPr lang="en-CA" sz="1200" kern="1200" baseline="0" dirty="0" smtClean="0">
                <a:solidFill>
                  <a:schemeClr val="tx1"/>
                </a:solidFill>
                <a:latin typeface="+mn-lt"/>
                <a:ea typeface="MS PGothic" pitchFamily="34" charset="-128"/>
              </a:rPr>
              <a:t>: anything other than life, namely-automobile, house and mortgages, theft etc</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a:t>
            </a:r>
          </a:p>
          <a:p>
            <a:endParaRPr lang="en-CA" dirty="0" smtClean="0"/>
          </a:p>
          <a:p>
            <a:r>
              <a:rPr lang="en-US" dirty="0" smtClean="0"/>
              <a:t>This</a:t>
            </a:r>
            <a:r>
              <a:rPr lang="en-US" baseline="0" dirty="0" smtClean="0"/>
              <a:t> chart shows the top 10 global insurance companies. Again, this indicates any firm that operates in the insurance industry, regardless of which line of business it does. </a:t>
            </a:r>
          </a:p>
          <a:p>
            <a:r>
              <a:rPr lang="en-US" baseline="0" dirty="0" smtClean="0"/>
              <a:t>On top of the list is AXA group. They have business in both life insurance and </a:t>
            </a:r>
            <a:r>
              <a:rPr lang="en-US" baseline="0" dirty="0" err="1" smtClean="0"/>
              <a:t>p&amp;c</a:t>
            </a:r>
            <a:endParaRPr lang="en-US" baseline="0" dirty="0" smtClean="0"/>
          </a:p>
          <a:p>
            <a:r>
              <a:rPr lang="en-US" baseline="0" dirty="0" smtClean="0"/>
              <a:t>And then lower down the list is AIG, at 1.8%. AIG mainly does P&amp;C</a:t>
            </a:r>
          </a:p>
          <a:p>
            <a:r>
              <a:rPr lang="en-US" baseline="0" dirty="0" smtClean="0"/>
              <a:t>Munich, 5</a:t>
            </a:r>
            <a:r>
              <a:rPr lang="en-US" baseline="30000" dirty="0" smtClean="0"/>
              <a:t>th</a:t>
            </a:r>
            <a:r>
              <a:rPr lang="en-US" baseline="0" dirty="0" smtClean="0"/>
              <a:t> from the list, operates primarily as a reinsurer. </a:t>
            </a:r>
          </a:p>
          <a:p>
            <a:r>
              <a:rPr lang="en-US" baseline="0" dirty="0" smtClean="0"/>
              <a:t>The top 10 firms makes up 17% of the entire industry.</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a:t>
            </a:fld>
            <a:endParaRPr lang="en-CA"/>
          </a:p>
        </p:txBody>
      </p:sp>
    </p:spTree>
    <p:extLst>
      <p:ext uri="{BB962C8B-B14F-4D97-AF65-F5344CB8AC3E}">
        <p14:creationId xmlns="" xmlns:p14="http://schemas.microsoft.com/office/powerpoint/2010/main" val="28581076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kern="1200" baseline="0" dirty="0" smtClean="0">
                <a:solidFill>
                  <a:schemeClr val="tx1"/>
                </a:solidFill>
                <a:latin typeface="+mn-lt"/>
                <a:ea typeface="MS PGothic" pitchFamily="34" charset="-128"/>
              </a:rPr>
              <a:t>“specifically to life insurance products: if everyone who purchased a life insurance policy today dies tomorrow, we would have to post a huge loss”</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kern="1200" baseline="0" dirty="0" smtClean="0">
                <a:solidFill>
                  <a:schemeClr val="tx1"/>
                </a:solidFill>
                <a:latin typeface="+mn-lt"/>
                <a:ea typeface="MS PGothic" pitchFamily="34" charset="-128"/>
                <a:cs typeface="MS PGothic" pitchFamily="34" charset="-128"/>
              </a:rPr>
              <a:t>• Pricing risk, which represents the potential exposure to loss resulting from actual policy experience emerging adversely in comparison to the assumptions made in product pricing associated with investment results, mortality, morbidity, terminations and expenses;</a:t>
            </a:r>
          </a:p>
          <a:p>
            <a:r>
              <a:rPr lang="en-CA" sz="1200" kern="1200" baseline="0" dirty="0" smtClean="0">
                <a:solidFill>
                  <a:schemeClr val="tx1"/>
                </a:solidFill>
                <a:latin typeface="+mn-lt"/>
                <a:ea typeface="MS PGothic" pitchFamily="34" charset="-128"/>
                <a:cs typeface="MS PGothic" pitchFamily="34" charset="-128"/>
              </a:rPr>
              <a:t>• Investment risk, which represents the exposure to loss resulting from the cash flows from the invested assets being less than cash flows required to meet the obligations of the expected policy and contract liabilities and the necessary return on investments;</a:t>
            </a:r>
          </a:p>
          <a:p>
            <a:r>
              <a:rPr lang="en-CA" sz="1200" kern="1200" baseline="0" dirty="0" smtClean="0">
                <a:solidFill>
                  <a:schemeClr val="tx1"/>
                </a:solidFill>
                <a:latin typeface="+mn-lt"/>
                <a:ea typeface="MS PGothic" pitchFamily="34" charset="-128"/>
                <a:cs typeface="MS PGothic" pitchFamily="34" charset="-128"/>
              </a:rPr>
              <a:t>• Interest rate risk, which represents the exposure to loss due to the sensitivity of the liabilities and assets to changes in interest rates; and</a:t>
            </a:r>
          </a:p>
          <a:p>
            <a:r>
              <a:rPr lang="en-CA" sz="1200" kern="1200" baseline="0" dirty="0" smtClean="0">
                <a:solidFill>
                  <a:schemeClr val="tx1"/>
                </a:solidFill>
                <a:latin typeface="+mn-lt"/>
                <a:ea typeface="MS PGothic" pitchFamily="34" charset="-128"/>
                <a:cs typeface="MS PGothic" pitchFamily="34" charset="-128"/>
              </a:rPr>
              <a:t>• Equity market risk, which represents the potential exposure to higher claim costs for guaranteed benefits associated with variable annuities and the potential reduction in expected fee revenue.</a:t>
            </a:r>
          </a:p>
        </p:txBody>
      </p:sp>
      <p:sp>
        <p:nvSpPr>
          <p:cNvPr id="4" name="Slide Number Placeholder 3"/>
          <p:cNvSpPr>
            <a:spLocks noGrp="1"/>
          </p:cNvSpPr>
          <p:nvPr>
            <p:ph type="sldNum" sz="quarter" idx="10"/>
          </p:nvPr>
        </p:nvSpPr>
        <p:spPr/>
        <p:txBody>
          <a:bodyPr/>
          <a:lstStyle/>
          <a:p>
            <a:fld id="{AC8624F0-5E32-2E43-A430-AE7A5FC042CD}" type="slidenum">
              <a:rPr lang="en-CA" smtClean="0"/>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dirty="0" smtClean="0"/>
              <a:t>-appropriate product design: don’t price a</a:t>
            </a:r>
            <a:r>
              <a:rPr lang="en-CA" baseline="0" dirty="0" smtClean="0"/>
              <a:t> life insurance contract for a 20 yr old to be the same as an 80 yr old</a:t>
            </a:r>
          </a:p>
          <a:p>
            <a:r>
              <a:rPr lang="en-CA" baseline="0" dirty="0" smtClean="0"/>
              <a:t>-sound medical underwriting: don’t sell a policy (at regular rates) to someone who is diagnosed to die tomorrow</a:t>
            </a:r>
          </a:p>
          <a:p>
            <a:r>
              <a:rPr lang="en-CA" baseline="0" dirty="0" smtClean="0"/>
              <a:t>-external reinsurance programs: acts as a buffer to massive losses, limiting the exposure of a extremely large policies</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kern="1200" baseline="0" dirty="0" smtClean="0">
                <a:solidFill>
                  <a:schemeClr val="tx1"/>
                </a:solidFill>
                <a:latin typeface="+mn-lt"/>
                <a:ea typeface="MS PGothic" pitchFamily="34" charset="-128"/>
                <a:cs typeface="MS PGothic" pitchFamily="34" charset="-128"/>
              </a:rPr>
              <a:t>Climate change and related regulatory initiatives may increase both the frequency and severity of claims or the</a:t>
            </a:r>
          </a:p>
          <a:p>
            <a:r>
              <a:rPr lang="en-CA" sz="1200" kern="1200" baseline="0" dirty="0" smtClean="0">
                <a:solidFill>
                  <a:schemeClr val="tx1"/>
                </a:solidFill>
                <a:latin typeface="+mn-lt"/>
                <a:ea typeface="MS PGothic" pitchFamily="34" charset="-128"/>
                <a:cs typeface="MS PGothic" pitchFamily="34" charset="-128"/>
              </a:rPr>
              <a:t>cost of defending such claims. </a:t>
            </a:r>
            <a:r>
              <a:rPr lang="en-CA" sz="1200" kern="1200" baseline="0" dirty="0" err="1" smtClean="0">
                <a:solidFill>
                  <a:schemeClr val="tx1"/>
                </a:solidFill>
                <a:latin typeface="+mn-lt"/>
                <a:ea typeface="MS PGothic" pitchFamily="34" charset="-128"/>
                <a:cs typeface="MS PGothic" pitchFamily="34" charset="-128"/>
              </a:rPr>
              <a:t>Chartis</a:t>
            </a:r>
            <a:r>
              <a:rPr lang="en-CA" sz="1200" kern="1200" baseline="0" dirty="0" smtClean="0">
                <a:solidFill>
                  <a:schemeClr val="tx1"/>
                </a:solidFill>
                <a:latin typeface="+mn-lt"/>
                <a:ea typeface="MS PGothic" pitchFamily="34" charset="-128"/>
                <a:cs typeface="MS PGothic" pitchFamily="34" charset="-128"/>
              </a:rPr>
              <a:t> policies are primarily written for periods of 12 months, providing </a:t>
            </a:r>
            <a:r>
              <a:rPr lang="en-CA" sz="1200" kern="1200" baseline="0" dirty="0" err="1" smtClean="0">
                <a:solidFill>
                  <a:schemeClr val="tx1"/>
                </a:solidFill>
                <a:latin typeface="+mn-lt"/>
                <a:ea typeface="MS PGothic" pitchFamily="34" charset="-128"/>
                <a:cs typeface="MS PGothic" pitchFamily="34" charset="-128"/>
              </a:rPr>
              <a:t>Chartis</a:t>
            </a:r>
            <a:endParaRPr lang="en-CA" sz="1200" kern="1200" baseline="0" dirty="0" smtClean="0">
              <a:solidFill>
                <a:schemeClr val="tx1"/>
              </a:solidFill>
              <a:latin typeface="+mn-lt"/>
              <a:ea typeface="MS PGothic" pitchFamily="34" charset="-128"/>
              <a:cs typeface="MS PGothic" pitchFamily="34" charset="-128"/>
            </a:endParaRPr>
          </a:p>
          <a:p>
            <a:r>
              <a:rPr lang="en-CA" sz="1200" kern="1200" baseline="0" dirty="0" smtClean="0">
                <a:solidFill>
                  <a:schemeClr val="tx1"/>
                </a:solidFill>
                <a:latin typeface="+mn-lt"/>
                <a:ea typeface="MS PGothic" pitchFamily="34" charset="-128"/>
                <a:cs typeface="MS PGothic" pitchFamily="34" charset="-128"/>
              </a:rPr>
              <a:t>with the ability to modify underwriting practices and pricing procedures; limiting the financial impact of such</a:t>
            </a:r>
          </a:p>
          <a:p>
            <a:r>
              <a:rPr lang="en-CA" sz="1200" kern="1200" baseline="0" dirty="0" smtClean="0">
                <a:solidFill>
                  <a:schemeClr val="tx1"/>
                </a:solidFill>
                <a:latin typeface="+mn-lt"/>
                <a:ea typeface="MS PGothic" pitchFamily="34" charset="-128"/>
                <a:cs typeface="MS PGothic" pitchFamily="34" charset="-128"/>
              </a:rPr>
              <a:t>increase in claims. Each line of business and many individual policyholders may have different exposures to the</a:t>
            </a:r>
          </a:p>
          <a:p>
            <a:r>
              <a:rPr lang="en-CA" sz="1200" kern="1200" baseline="0" dirty="0" smtClean="0">
                <a:solidFill>
                  <a:schemeClr val="tx1"/>
                </a:solidFill>
                <a:latin typeface="+mn-lt"/>
                <a:ea typeface="MS PGothic" pitchFamily="34" charset="-128"/>
                <a:cs typeface="MS PGothic" pitchFamily="34" charset="-128"/>
              </a:rPr>
              <a:t>effects of climate change. While it is not possible to precisely quantify the impact of a policyholder’s operations on</a:t>
            </a:r>
          </a:p>
          <a:p>
            <a:r>
              <a:rPr lang="en-CA" sz="1200" kern="1200" baseline="0" dirty="0" smtClean="0">
                <a:solidFill>
                  <a:schemeClr val="tx1"/>
                </a:solidFill>
                <a:latin typeface="+mn-lt"/>
                <a:ea typeface="MS PGothic" pitchFamily="34" charset="-128"/>
                <a:cs typeface="MS PGothic" pitchFamily="34" charset="-128"/>
              </a:rPr>
              <a:t>climate change, underwriters routinely evaluate the potential effect on greenhouse gas emissions when considering</a:t>
            </a:r>
          </a:p>
          <a:p>
            <a:r>
              <a:rPr lang="en-CA" sz="1200" kern="1200" baseline="0" dirty="0" smtClean="0">
                <a:solidFill>
                  <a:schemeClr val="tx1"/>
                </a:solidFill>
                <a:latin typeface="+mn-lt"/>
                <a:ea typeface="MS PGothic" pitchFamily="34" charset="-128"/>
                <a:cs typeface="MS PGothic" pitchFamily="34" charset="-128"/>
              </a:rPr>
              <a:t>policy renewals. Property and casualty insurance policies typically exclude or significantly limit coverage for</a:t>
            </a:r>
          </a:p>
          <a:p>
            <a:r>
              <a:rPr lang="en-CA" sz="1200" kern="1200" baseline="0" dirty="0" smtClean="0">
                <a:solidFill>
                  <a:schemeClr val="tx1"/>
                </a:solidFill>
                <a:latin typeface="+mn-lt"/>
                <a:ea typeface="MS PGothic" pitchFamily="34" charset="-128"/>
                <a:cs typeface="MS PGothic" pitchFamily="34" charset="-128"/>
              </a:rPr>
              <a:t>pollution and related environmental damage. While these pollution exclusions have sustained judicial scrutiny and</a:t>
            </a:r>
          </a:p>
          <a:p>
            <a:r>
              <a:rPr lang="en-CA" sz="1200" kern="1200" baseline="0" dirty="0" smtClean="0">
                <a:solidFill>
                  <a:schemeClr val="tx1"/>
                </a:solidFill>
                <a:latin typeface="+mn-lt"/>
                <a:ea typeface="MS PGothic" pitchFamily="34" charset="-128"/>
                <a:cs typeface="MS PGothic" pitchFamily="34" charset="-128"/>
              </a:rPr>
              <a:t>have not been overturned by judicial decisions, there can be no assurance that future court decisions will uphold</a:t>
            </a:r>
          </a:p>
          <a:p>
            <a:r>
              <a:rPr lang="en-CA" sz="1200" kern="1200" baseline="0" dirty="0" smtClean="0">
                <a:solidFill>
                  <a:schemeClr val="tx1"/>
                </a:solidFill>
                <a:latin typeface="+mn-lt"/>
                <a:ea typeface="MS PGothic" pitchFamily="34" charset="-128"/>
                <a:cs typeface="MS PGothic" pitchFamily="34" charset="-128"/>
              </a:rPr>
              <a:t>prior case law precedents.</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kern="1200" baseline="0" dirty="0" smtClean="0">
                <a:solidFill>
                  <a:schemeClr val="tx1"/>
                </a:solidFill>
                <a:latin typeface="+mn-lt"/>
                <a:ea typeface="MS PGothic" pitchFamily="34" charset="-128"/>
                <a:cs typeface="MS PGothic" pitchFamily="34" charset="-128"/>
              </a:rPr>
              <a:t>Climate change and related regulatory initiatives may increase both the frequency and severity of claims or the</a:t>
            </a:r>
          </a:p>
          <a:p>
            <a:r>
              <a:rPr lang="en-CA" sz="1200" kern="1200" baseline="0" dirty="0" smtClean="0">
                <a:solidFill>
                  <a:schemeClr val="tx1"/>
                </a:solidFill>
                <a:latin typeface="+mn-lt"/>
                <a:ea typeface="MS PGothic" pitchFamily="34" charset="-128"/>
                <a:cs typeface="MS PGothic" pitchFamily="34" charset="-128"/>
              </a:rPr>
              <a:t>cost of defending such claims. </a:t>
            </a:r>
            <a:r>
              <a:rPr lang="en-CA" sz="1200" kern="1200" baseline="0" dirty="0" err="1" smtClean="0">
                <a:solidFill>
                  <a:schemeClr val="tx1"/>
                </a:solidFill>
                <a:latin typeface="+mn-lt"/>
                <a:ea typeface="MS PGothic" pitchFamily="34" charset="-128"/>
                <a:cs typeface="MS PGothic" pitchFamily="34" charset="-128"/>
              </a:rPr>
              <a:t>Chartis</a:t>
            </a:r>
            <a:r>
              <a:rPr lang="en-CA" sz="1200" kern="1200" baseline="0" dirty="0" smtClean="0">
                <a:solidFill>
                  <a:schemeClr val="tx1"/>
                </a:solidFill>
                <a:latin typeface="+mn-lt"/>
                <a:ea typeface="MS PGothic" pitchFamily="34" charset="-128"/>
                <a:cs typeface="MS PGothic" pitchFamily="34" charset="-128"/>
              </a:rPr>
              <a:t> policies are primarily written for periods of 12 months, providing </a:t>
            </a:r>
            <a:r>
              <a:rPr lang="en-CA" sz="1200" kern="1200" baseline="0" dirty="0" err="1" smtClean="0">
                <a:solidFill>
                  <a:schemeClr val="tx1"/>
                </a:solidFill>
                <a:latin typeface="+mn-lt"/>
                <a:ea typeface="MS PGothic" pitchFamily="34" charset="-128"/>
                <a:cs typeface="MS PGothic" pitchFamily="34" charset="-128"/>
              </a:rPr>
              <a:t>Chartis</a:t>
            </a:r>
            <a:endParaRPr lang="en-CA" sz="1200" kern="1200" baseline="0" dirty="0" smtClean="0">
              <a:solidFill>
                <a:schemeClr val="tx1"/>
              </a:solidFill>
              <a:latin typeface="+mn-lt"/>
              <a:ea typeface="MS PGothic" pitchFamily="34" charset="-128"/>
              <a:cs typeface="MS PGothic" pitchFamily="34" charset="-128"/>
            </a:endParaRPr>
          </a:p>
          <a:p>
            <a:r>
              <a:rPr lang="en-CA" sz="1200" kern="1200" baseline="0" dirty="0" smtClean="0">
                <a:solidFill>
                  <a:schemeClr val="tx1"/>
                </a:solidFill>
                <a:latin typeface="+mn-lt"/>
                <a:ea typeface="MS PGothic" pitchFamily="34" charset="-128"/>
                <a:cs typeface="MS PGothic" pitchFamily="34" charset="-128"/>
              </a:rPr>
              <a:t>with the ability to modify underwriting practices and pricing procedures; limiting the financial impact of such</a:t>
            </a:r>
          </a:p>
          <a:p>
            <a:r>
              <a:rPr lang="en-CA" sz="1200" kern="1200" baseline="0" dirty="0" smtClean="0">
                <a:solidFill>
                  <a:schemeClr val="tx1"/>
                </a:solidFill>
                <a:latin typeface="+mn-lt"/>
                <a:ea typeface="MS PGothic" pitchFamily="34" charset="-128"/>
                <a:cs typeface="MS PGothic" pitchFamily="34" charset="-128"/>
              </a:rPr>
              <a:t>increase in claims. Each line of business and many individual policyholders may have different exposures to the</a:t>
            </a:r>
          </a:p>
          <a:p>
            <a:r>
              <a:rPr lang="en-CA" sz="1200" kern="1200" baseline="0" dirty="0" smtClean="0">
                <a:solidFill>
                  <a:schemeClr val="tx1"/>
                </a:solidFill>
                <a:latin typeface="+mn-lt"/>
                <a:ea typeface="MS PGothic" pitchFamily="34" charset="-128"/>
                <a:cs typeface="MS PGothic" pitchFamily="34" charset="-128"/>
              </a:rPr>
              <a:t>effects of climate change. While it is not possible to precisely quantify the impact of a policyholder’s operations on</a:t>
            </a:r>
          </a:p>
          <a:p>
            <a:r>
              <a:rPr lang="en-CA" sz="1200" kern="1200" baseline="0" dirty="0" smtClean="0">
                <a:solidFill>
                  <a:schemeClr val="tx1"/>
                </a:solidFill>
                <a:latin typeface="+mn-lt"/>
                <a:ea typeface="MS PGothic" pitchFamily="34" charset="-128"/>
                <a:cs typeface="MS PGothic" pitchFamily="34" charset="-128"/>
              </a:rPr>
              <a:t>climate change, underwriters routinely evaluate the potential effect on greenhouse gas emissions when considering</a:t>
            </a:r>
          </a:p>
          <a:p>
            <a:r>
              <a:rPr lang="en-CA" sz="1200" kern="1200" baseline="0" dirty="0" smtClean="0">
                <a:solidFill>
                  <a:schemeClr val="tx1"/>
                </a:solidFill>
                <a:latin typeface="+mn-lt"/>
                <a:ea typeface="MS PGothic" pitchFamily="34" charset="-128"/>
                <a:cs typeface="MS PGothic" pitchFamily="34" charset="-128"/>
              </a:rPr>
              <a:t>policy renewals. Property and casualty insurance policies typically exclude or significantly limit coverage for</a:t>
            </a:r>
          </a:p>
          <a:p>
            <a:r>
              <a:rPr lang="en-CA" sz="1200" kern="1200" baseline="0" dirty="0" smtClean="0">
                <a:solidFill>
                  <a:schemeClr val="tx1"/>
                </a:solidFill>
                <a:latin typeface="+mn-lt"/>
                <a:ea typeface="MS PGothic" pitchFamily="34" charset="-128"/>
                <a:cs typeface="MS PGothic" pitchFamily="34" charset="-128"/>
              </a:rPr>
              <a:t>pollution and related environmental damage. While these pollution exclusions have sustained judicial scrutiny and</a:t>
            </a:r>
          </a:p>
          <a:p>
            <a:r>
              <a:rPr lang="en-CA" sz="1200" kern="1200" baseline="0" dirty="0" smtClean="0">
                <a:solidFill>
                  <a:schemeClr val="tx1"/>
                </a:solidFill>
                <a:latin typeface="+mn-lt"/>
                <a:ea typeface="MS PGothic" pitchFamily="34" charset="-128"/>
                <a:cs typeface="MS PGothic" pitchFamily="34" charset="-128"/>
              </a:rPr>
              <a:t>have not been overturned by judicial decisions, there can be no assurance that future court decisions will uphold</a:t>
            </a:r>
          </a:p>
          <a:p>
            <a:r>
              <a:rPr lang="en-CA" sz="1200" kern="1200" baseline="0" dirty="0" smtClean="0">
                <a:solidFill>
                  <a:schemeClr val="tx1"/>
                </a:solidFill>
                <a:latin typeface="+mn-lt"/>
                <a:ea typeface="MS PGothic" pitchFamily="34" charset="-128"/>
                <a:cs typeface="MS PGothic" pitchFamily="34" charset="-128"/>
              </a:rPr>
              <a:t>prior case law precedents.</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94</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95</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96</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dirty="0" smtClean="0"/>
              <a:t>Single-event modeled property and workers’ compensation losses to AIG’s worldwide portfolio of risk for key geographic areas are set forth below. Gross values represent AIG’s liability after the application of policy limits and deductibles and net values represent losses after reinsurance is applied. The net losses also include</a:t>
            </a:r>
          </a:p>
          <a:p>
            <a:r>
              <a:rPr lang="en-CA" dirty="0" smtClean="0"/>
              <a:t>reinsurance reinstatement premiums. Both gross and net losses include loss adjustment expenses.</a:t>
            </a:r>
          </a:p>
          <a:p>
            <a:endParaRPr lang="en-CA" dirty="0" smtClean="0"/>
          </a:p>
          <a:p>
            <a:r>
              <a:rPr lang="en-CA" dirty="0" smtClean="0"/>
              <a:t>Total</a:t>
            </a:r>
            <a:r>
              <a:rPr lang="en-CA" baseline="0" dirty="0" smtClean="0"/>
              <a:t> gross: </a:t>
            </a:r>
            <a:r>
              <a:rPr lang="en-CA" sz="1200" b="0" i="0" u="none" strike="noStrike" kern="1200" dirty="0" smtClean="0">
                <a:solidFill>
                  <a:schemeClr val="tx1"/>
                </a:solidFill>
                <a:latin typeface="+mn-lt"/>
                <a:ea typeface="MS PGothic" pitchFamily="34" charset="-128"/>
                <a:cs typeface="MS PGothic" pitchFamily="34" charset="-128"/>
              </a:rPr>
              <a:t>31204</a:t>
            </a:r>
            <a:r>
              <a:rPr lang="en-CA" dirty="0" smtClean="0"/>
              <a:t> , </a:t>
            </a:r>
            <a:r>
              <a:rPr lang="en-CA" baseline="0" dirty="0" smtClean="0"/>
              <a:t>Total Net: </a:t>
            </a:r>
            <a:r>
              <a:rPr lang="en-CA" sz="1200" b="0" i="0" u="none" strike="noStrike" kern="1200" dirty="0" smtClean="0">
                <a:solidFill>
                  <a:schemeClr val="tx1"/>
                </a:solidFill>
                <a:latin typeface="+mn-lt"/>
                <a:ea typeface="MS PGothic" pitchFamily="34" charset="-128"/>
                <a:cs typeface="MS PGothic" pitchFamily="34" charset="-128"/>
              </a:rPr>
              <a:t>15,853.</a:t>
            </a:r>
            <a:r>
              <a:rPr lang="en-CA" dirty="0" smtClean="0"/>
              <a:t> </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97</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b="1" kern="1200" baseline="0" dirty="0" smtClean="0">
                <a:solidFill>
                  <a:schemeClr val="tx1"/>
                </a:solidFill>
                <a:latin typeface="+mn-lt"/>
                <a:ea typeface="MS PGothic" pitchFamily="34" charset="-128"/>
                <a:cs typeface="MS PGothic" pitchFamily="34" charset="-128"/>
              </a:rPr>
              <a:t>Reinsurance</a:t>
            </a:r>
          </a:p>
          <a:p>
            <a:r>
              <a:rPr lang="en-CA" sz="1200" kern="1200" baseline="0" dirty="0" smtClean="0">
                <a:solidFill>
                  <a:schemeClr val="tx1"/>
                </a:solidFill>
                <a:latin typeface="+mn-lt"/>
                <a:ea typeface="MS PGothic" pitchFamily="34" charset="-128"/>
                <a:cs typeface="MS PGothic" pitchFamily="34" charset="-128"/>
              </a:rPr>
              <a:t>AIG monitors its exposures to natural catastrophes and takes corrective actions to limit its exposure with</a:t>
            </a:r>
          </a:p>
          <a:p>
            <a:r>
              <a:rPr lang="en-CA" sz="1200" kern="1200" baseline="0" dirty="0" smtClean="0">
                <a:solidFill>
                  <a:schemeClr val="tx1"/>
                </a:solidFill>
                <a:latin typeface="+mn-lt"/>
                <a:ea typeface="MS PGothic" pitchFamily="34" charset="-128"/>
                <a:cs typeface="MS PGothic" pitchFamily="34" charset="-128"/>
              </a:rPr>
              <a:t>respect to particular geographic areas, companies, or perils.</a:t>
            </a:r>
          </a:p>
          <a:p>
            <a:r>
              <a:rPr lang="en-CA" sz="1200" kern="1200" baseline="0" dirty="0" smtClean="0">
                <a:solidFill>
                  <a:schemeClr val="tx1"/>
                </a:solidFill>
                <a:latin typeface="+mn-lt"/>
                <a:ea typeface="MS PGothic" pitchFamily="34" charset="-128"/>
                <a:cs typeface="MS PGothic" pitchFamily="34" charset="-128"/>
              </a:rPr>
              <a:t>The RSD conducts periodic detailed assessments of the financial status and condition of current and potential</a:t>
            </a:r>
          </a:p>
          <a:p>
            <a:r>
              <a:rPr lang="en-CA" sz="1200" kern="1200" baseline="0" dirty="0" smtClean="0">
                <a:solidFill>
                  <a:schemeClr val="tx1"/>
                </a:solidFill>
                <a:latin typeface="+mn-lt"/>
                <a:ea typeface="MS PGothic" pitchFamily="34" charset="-128"/>
                <a:cs typeface="MS PGothic" pitchFamily="34" charset="-128"/>
              </a:rPr>
              <a:t>reinsurers, both foreign and domestic. The RSD monitors both the nature of the risks ceded to the reinsurers and</a:t>
            </a:r>
          </a:p>
          <a:p>
            <a:r>
              <a:rPr lang="en-CA" sz="1200" kern="1200" baseline="0" dirty="0" smtClean="0">
                <a:solidFill>
                  <a:schemeClr val="tx1"/>
                </a:solidFill>
                <a:latin typeface="+mn-lt"/>
                <a:ea typeface="MS PGothic" pitchFamily="34" charset="-128"/>
                <a:cs typeface="MS PGothic" pitchFamily="34" charset="-128"/>
              </a:rPr>
              <a:t>the aggregation of total reinsurance </a:t>
            </a:r>
            <a:r>
              <a:rPr lang="en-CA" sz="1200" kern="1200" baseline="0" dirty="0" err="1" smtClean="0">
                <a:solidFill>
                  <a:schemeClr val="tx1"/>
                </a:solidFill>
                <a:latin typeface="+mn-lt"/>
                <a:ea typeface="MS PGothic" pitchFamily="34" charset="-128"/>
                <a:cs typeface="MS PGothic" pitchFamily="34" charset="-128"/>
              </a:rPr>
              <a:t>recoverables</a:t>
            </a:r>
            <a:r>
              <a:rPr lang="en-CA" sz="1200" kern="1200" baseline="0" dirty="0" smtClean="0">
                <a:solidFill>
                  <a:schemeClr val="tx1"/>
                </a:solidFill>
                <a:latin typeface="+mn-lt"/>
                <a:ea typeface="MS PGothic" pitchFamily="34" charset="-128"/>
                <a:cs typeface="MS PGothic" pitchFamily="34" charset="-128"/>
              </a:rPr>
              <a:t> ceded to reinsurers. Such assessments may include, but are not</a:t>
            </a:r>
          </a:p>
          <a:p>
            <a:r>
              <a:rPr lang="en-CA" sz="1200" kern="1200" baseline="0" dirty="0" smtClean="0">
                <a:solidFill>
                  <a:schemeClr val="tx1"/>
                </a:solidFill>
                <a:latin typeface="+mn-lt"/>
                <a:ea typeface="MS PGothic" pitchFamily="34" charset="-128"/>
                <a:cs typeface="MS PGothic" pitchFamily="34" charset="-128"/>
              </a:rPr>
              <a:t>limited to, identifying whether a reinsurer is appropriately licensed and has sufficient financial capacity and</a:t>
            </a:r>
          </a:p>
          <a:p>
            <a:r>
              <a:rPr lang="en-CA" sz="1200" kern="1200" baseline="0" dirty="0" smtClean="0">
                <a:solidFill>
                  <a:schemeClr val="tx1"/>
                </a:solidFill>
                <a:latin typeface="+mn-lt"/>
                <a:ea typeface="MS PGothic" pitchFamily="34" charset="-128"/>
                <a:cs typeface="MS PGothic" pitchFamily="34" charset="-128"/>
              </a:rPr>
              <a:t>evaluating the local economic environment in which a foreign reinsurer operates.</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98</a:t>
            </a:fld>
            <a:endParaRPr lang="en-CA"/>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S PGothic" pitchFamily="34" charset="-128"/>
              </a:rPr>
              <a:t>Tommy</a:t>
            </a:r>
          </a:p>
          <a:p>
            <a:endParaRPr lang="en-CA" sz="1200" kern="1200" baseline="0" dirty="0" smtClean="0">
              <a:solidFill>
                <a:schemeClr val="tx1"/>
              </a:solidFill>
              <a:latin typeface="+mn-lt"/>
              <a:ea typeface="MS PGothic" pitchFamily="34" charset="-128"/>
            </a:endParaRPr>
          </a:p>
          <a:p>
            <a:r>
              <a:rPr lang="en-CA" sz="1200" b="1" kern="1200" baseline="0" dirty="0" smtClean="0">
                <a:solidFill>
                  <a:schemeClr val="tx1"/>
                </a:solidFill>
                <a:latin typeface="+mn-lt"/>
                <a:ea typeface="MS PGothic" pitchFamily="34" charset="-128"/>
                <a:cs typeface="MS PGothic" pitchFamily="34" charset="-128"/>
              </a:rPr>
              <a:t>Reinsurance</a:t>
            </a:r>
          </a:p>
          <a:p>
            <a:r>
              <a:rPr lang="en-CA" sz="1200" kern="1200" baseline="0" dirty="0" smtClean="0">
                <a:solidFill>
                  <a:schemeClr val="tx1"/>
                </a:solidFill>
                <a:latin typeface="+mn-lt"/>
                <a:ea typeface="MS PGothic" pitchFamily="34" charset="-128"/>
                <a:cs typeface="MS PGothic" pitchFamily="34" charset="-128"/>
              </a:rPr>
              <a:t>AIG monitors its exposures to natural catastrophes and takes corrective actions to limit its exposure with</a:t>
            </a:r>
          </a:p>
          <a:p>
            <a:r>
              <a:rPr lang="en-CA" sz="1200" kern="1200" baseline="0" dirty="0" smtClean="0">
                <a:solidFill>
                  <a:schemeClr val="tx1"/>
                </a:solidFill>
                <a:latin typeface="+mn-lt"/>
                <a:ea typeface="MS PGothic" pitchFamily="34" charset="-128"/>
                <a:cs typeface="MS PGothic" pitchFamily="34" charset="-128"/>
              </a:rPr>
              <a:t>respect to particular geographic areas, companies, or perils.</a:t>
            </a:r>
          </a:p>
          <a:p>
            <a:r>
              <a:rPr lang="en-CA" sz="1200" kern="1200" baseline="0" dirty="0" smtClean="0">
                <a:solidFill>
                  <a:schemeClr val="tx1"/>
                </a:solidFill>
                <a:latin typeface="+mn-lt"/>
                <a:ea typeface="MS PGothic" pitchFamily="34" charset="-128"/>
                <a:cs typeface="MS PGothic" pitchFamily="34" charset="-128"/>
              </a:rPr>
              <a:t>The RSD conducts periodic detailed assessments of the financial status and condition of current and potential</a:t>
            </a:r>
          </a:p>
          <a:p>
            <a:r>
              <a:rPr lang="en-CA" sz="1200" kern="1200" baseline="0" dirty="0" smtClean="0">
                <a:solidFill>
                  <a:schemeClr val="tx1"/>
                </a:solidFill>
                <a:latin typeface="+mn-lt"/>
                <a:ea typeface="MS PGothic" pitchFamily="34" charset="-128"/>
                <a:cs typeface="MS PGothic" pitchFamily="34" charset="-128"/>
              </a:rPr>
              <a:t>reinsurers, both foreign and domestic. The RSD monitors both the nature of the risks ceded to the reinsurers and</a:t>
            </a:r>
          </a:p>
          <a:p>
            <a:r>
              <a:rPr lang="en-CA" sz="1200" kern="1200" baseline="0" dirty="0" smtClean="0">
                <a:solidFill>
                  <a:schemeClr val="tx1"/>
                </a:solidFill>
                <a:latin typeface="+mn-lt"/>
                <a:ea typeface="MS PGothic" pitchFamily="34" charset="-128"/>
                <a:cs typeface="MS PGothic" pitchFamily="34" charset="-128"/>
              </a:rPr>
              <a:t>the aggregation of total reinsurance </a:t>
            </a:r>
            <a:r>
              <a:rPr lang="en-CA" sz="1200" kern="1200" baseline="0" dirty="0" err="1" smtClean="0">
                <a:solidFill>
                  <a:schemeClr val="tx1"/>
                </a:solidFill>
                <a:latin typeface="+mn-lt"/>
                <a:ea typeface="MS PGothic" pitchFamily="34" charset="-128"/>
                <a:cs typeface="MS PGothic" pitchFamily="34" charset="-128"/>
              </a:rPr>
              <a:t>recoverables</a:t>
            </a:r>
            <a:r>
              <a:rPr lang="en-CA" sz="1200" kern="1200" baseline="0" dirty="0" smtClean="0">
                <a:solidFill>
                  <a:schemeClr val="tx1"/>
                </a:solidFill>
                <a:latin typeface="+mn-lt"/>
                <a:ea typeface="MS PGothic" pitchFamily="34" charset="-128"/>
                <a:cs typeface="MS PGothic" pitchFamily="34" charset="-128"/>
              </a:rPr>
              <a:t> ceded to reinsurers. Such assessments may include, but are not</a:t>
            </a:r>
          </a:p>
          <a:p>
            <a:r>
              <a:rPr lang="en-CA" sz="1200" kern="1200" baseline="0" dirty="0" smtClean="0">
                <a:solidFill>
                  <a:schemeClr val="tx1"/>
                </a:solidFill>
                <a:latin typeface="+mn-lt"/>
                <a:ea typeface="MS PGothic" pitchFamily="34" charset="-128"/>
                <a:cs typeface="MS PGothic" pitchFamily="34" charset="-128"/>
              </a:rPr>
              <a:t>limited to, identifying whether a reinsurer is appropriately licensed and has sufficient financial capacity and</a:t>
            </a:r>
          </a:p>
          <a:p>
            <a:r>
              <a:rPr lang="en-CA" sz="1200" kern="1200" baseline="0" dirty="0" smtClean="0">
                <a:solidFill>
                  <a:schemeClr val="tx1"/>
                </a:solidFill>
                <a:latin typeface="+mn-lt"/>
                <a:ea typeface="MS PGothic" pitchFamily="34" charset="-128"/>
                <a:cs typeface="MS PGothic" pitchFamily="34" charset="-128"/>
              </a:rPr>
              <a:t>evaluating the local economic environment in which a foreign reinsurer operates.</a:t>
            </a:r>
            <a:endParaRPr lang="en-CA" dirty="0"/>
          </a:p>
        </p:txBody>
      </p:sp>
      <p:sp>
        <p:nvSpPr>
          <p:cNvPr id="4" name="Slide Number Placeholder 3"/>
          <p:cNvSpPr>
            <a:spLocks noGrp="1"/>
          </p:cNvSpPr>
          <p:nvPr>
            <p:ph type="sldNum" sz="quarter" idx="10"/>
          </p:nvPr>
        </p:nvSpPr>
        <p:spPr/>
        <p:txBody>
          <a:bodyPr/>
          <a:lstStyle/>
          <a:p>
            <a:fld id="{AC8624F0-5E32-2E43-A430-AE7A5FC042CD}" type="slidenum">
              <a:rPr lang="en-CA" smtClean="0"/>
              <a:pPr/>
              <a:t>99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a:noFill/>
          </a:ln>
          <a:extLst/>
        </p:spPr>
        <p:txBody>
          <a:bodyPr wrap="none" lIns="0" tIns="0" rIns="0" bIns="0">
            <a:prstTxWarp prst="textNoShape">
              <a:avLst/>
            </a:prstTxWarp>
            <a:spAutoFit/>
          </a:bodyPr>
          <a:lstStyle/>
          <a:p>
            <a:r>
              <a:rPr lang="en-US" sz="4400">
                <a:solidFill>
                  <a:schemeClr val="accent1"/>
                </a:solidFill>
                <a:latin typeface="Wingdings" pitchFamily="-112" charset="2"/>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fld id="{0AF6F54E-7F1B-6646-BF6D-59592698158F}" type="datetime1">
              <a:rPr lang="en-CA"/>
              <a:pPr/>
              <a:t>07/11/2011</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AC66D809-F0DC-0740-9DCF-7CA18B17AC83}" type="slidenum">
              <a:rPr lang="en-C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5CC852-F0DD-8240-8CC8-9CB8D4159357}" type="datetime1">
              <a:rPr lang="en-CA"/>
              <a:pPr/>
              <a:t>07/11/2011</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604F1C5A-0507-7D49-ACBF-1132D2CB7C77}" type="slidenum">
              <a:rPr lang="en-C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83383A1-4463-1A47-8CC2-260E18F0B534}" type="datetime1">
              <a:rPr lang="en-CA"/>
              <a:pPr/>
              <a:t>07/11/2011</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74090E98-5FCF-5F41-AB2A-B7B06C861F07}" type="slidenum">
              <a:rPr lang="en-CA"/>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CA" noProof="0" smtClean="0"/>
              <a:t>Drag picture to placeholder or click icon to add</a:t>
            </a:r>
            <a:endParaRPr noProof="0"/>
          </a:p>
        </p:txBody>
      </p:sp>
      <p:sp>
        <p:nvSpPr>
          <p:cNvPr id="5" name="Date Placeholder 4"/>
          <p:cNvSpPr>
            <a:spLocks noGrp="1"/>
          </p:cNvSpPr>
          <p:nvPr>
            <p:ph type="dt" sz="half" idx="14"/>
          </p:nvPr>
        </p:nvSpPr>
        <p:spPr/>
        <p:txBody>
          <a:bodyPr/>
          <a:lstStyle>
            <a:lvl1pPr>
              <a:defRPr>
                <a:solidFill>
                  <a:schemeClr val="bg1"/>
                </a:solidFill>
              </a:defRPr>
            </a:lvl1pPr>
          </a:lstStyle>
          <a:p>
            <a:fld id="{FB019085-DD10-9B41-8ACC-A402D58B0EEC}" type="datetime1">
              <a:rPr lang="en-CA"/>
              <a:pPr/>
              <a:t>07/11/2011</a:t>
            </a:fld>
            <a:endParaRPr lang="en-CA"/>
          </a:p>
        </p:txBody>
      </p:sp>
      <p:sp>
        <p:nvSpPr>
          <p:cNvPr id="6" name="Footer Placeholder 5"/>
          <p:cNvSpPr>
            <a:spLocks noGrp="1"/>
          </p:cNvSpPr>
          <p:nvPr>
            <p:ph type="ftr" sz="quarter" idx="15"/>
          </p:nvPr>
        </p:nvSpPr>
        <p:spPr/>
        <p:txBody>
          <a:bodyPr/>
          <a:lstStyle>
            <a:lvl1pPr>
              <a:defRPr/>
            </a:lvl1pPr>
          </a:lstStyle>
          <a:p>
            <a:endParaRPr lang="en-CA"/>
          </a:p>
        </p:txBody>
      </p:sp>
      <p:sp>
        <p:nvSpPr>
          <p:cNvPr id="7" name="Slide Number Placeholder 6"/>
          <p:cNvSpPr>
            <a:spLocks noGrp="1"/>
          </p:cNvSpPr>
          <p:nvPr>
            <p:ph type="sldNum" sz="quarter" idx="16"/>
          </p:nvPr>
        </p:nvSpPr>
        <p:spPr/>
        <p:txBody>
          <a:bodyPr/>
          <a:lstStyle>
            <a:lvl1pPr>
              <a:defRPr/>
            </a:lvl1pPr>
          </a:lstStyle>
          <a:p>
            <a:fld id="{0F5841EF-29FF-ED46-B27D-80BBA7103405}" type="slidenum">
              <a:rPr lang="en-CA"/>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CA" noProof="0" smtClean="0"/>
              <a:t>Drag picture to placeholder or click icon to add</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CA" noProof="0" smtClean="0"/>
              <a:t>Drag picture to placeholder or click icon to add</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CA" noProof="0" smtClean="0"/>
              <a:t>Drag picture to placeholder or click icon to add</a:t>
            </a:r>
            <a:endParaRPr noProof="0"/>
          </a:p>
        </p:txBody>
      </p:sp>
      <p:sp>
        <p:nvSpPr>
          <p:cNvPr id="7" name="Date Placeholder 4"/>
          <p:cNvSpPr>
            <a:spLocks noGrp="1"/>
          </p:cNvSpPr>
          <p:nvPr>
            <p:ph type="dt" sz="half" idx="16"/>
          </p:nvPr>
        </p:nvSpPr>
        <p:spPr/>
        <p:txBody>
          <a:bodyPr/>
          <a:lstStyle>
            <a:lvl1pPr>
              <a:defRPr>
                <a:solidFill>
                  <a:schemeClr val="bg1"/>
                </a:solidFill>
              </a:defRPr>
            </a:lvl1pPr>
          </a:lstStyle>
          <a:p>
            <a:fld id="{15D5C643-7EDA-4D44-9E43-324932E837C4}" type="datetime1">
              <a:rPr lang="en-CA"/>
              <a:pPr/>
              <a:t>07/11/2011</a:t>
            </a:fld>
            <a:endParaRPr lang="en-CA"/>
          </a:p>
        </p:txBody>
      </p:sp>
      <p:sp>
        <p:nvSpPr>
          <p:cNvPr id="11" name="Footer Placeholder 5"/>
          <p:cNvSpPr>
            <a:spLocks noGrp="1"/>
          </p:cNvSpPr>
          <p:nvPr>
            <p:ph type="ftr" sz="quarter" idx="17"/>
          </p:nvPr>
        </p:nvSpPr>
        <p:spPr/>
        <p:txBody>
          <a:bodyPr/>
          <a:lstStyle>
            <a:lvl1pPr>
              <a:defRPr/>
            </a:lvl1pPr>
          </a:lstStyle>
          <a:p>
            <a:endParaRPr lang="en-CA"/>
          </a:p>
        </p:txBody>
      </p:sp>
      <p:sp>
        <p:nvSpPr>
          <p:cNvPr id="12" name="Slide Number Placeholder 6"/>
          <p:cNvSpPr>
            <a:spLocks noGrp="1"/>
          </p:cNvSpPr>
          <p:nvPr>
            <p:ph type="sldNum" sz="quarter" idx="18"/>
          </p:nvPr>
        </p:nvSpPr>
        <p:spPr/>
        <p:txBody>
          <a:bodyPr/>
          <a:lstStyle>
            <a:lvl1pPr>
              <a:defRPr/>
            </a:lvl1pPr>
          </a:lstStyle>
          <a:p>
            <a:fld id="{E5E58474-A7EC-3E4A-BBD9-AD988AF5D0DC}" type="slidenum">
              <a:rPr lang="en-CA"/>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vl1pPr>
          </a:lstStyle>
          <a:p>
            <a:fld id="{0A5131AD-9278-844F-B91F-9CFC7C86F204}" type="datetime1">
              <a:rPr lang="en-CA"/>
              <a:pPr/>
              <a:t>07/11/2011</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191ADBE6-4E53-124C-AC3A-0BFD35F62D27}" type="slidenum">
              <a:rPr lang="en-CA"/>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vl1pPr>
          </a:lstStyle>
          <a:p>
            <a:fld id="{610EFBC3-38B9-0244-AD74-26C2259554AB}" type="datetime1">
              <a:rPr lang="en-CA"/>
              <a:pPr/>
              <a:t>07/11/2011</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02791823-2581-B748-A954-4B0BE51C611C}" type="slidenum">
              <a:rPr lang="en-CA"/>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BAADB8A8-EB19-FB4D-9604-D16D6F9624FF}" type="datetime1">
              <a:rPr lang="en-CA"/>
              <a:pPr/>
              <a:t>07/11/2011</a:t>
            </a:fld>
            <a:endParaRPr lang="en-CA"/>
          </a:p>
        </p:txBody>
      </p:sp>
      <p:sp>
        <p:nvSpPr>
          <p:cNvPr id="3" name="Footer Placeholder 3"/>
          <p:cNvSpPr>
            <a:spLocks noGrp="1"/>
          </p:cNvSpPr>
          <p:nvPr>
            <p:ph type="ftr" sz="quarter" idx="11"/>
          </p:nvPr>
        </p:nvSpPr>
        <p:spPr/>
        <p:txBody>
          <a:bodyPr/>
          <a:lstStyle>
            <a:lvl1pPr>
              <a:defRPr/>
            </a:lvl1pPr>
          </a:lstStyle>
          <a:p>
            <a:endParaRPr lang="en-CA"/>
          </a:p>
        </p:txBody>
      </p:sp>
      <p:sp>
        <p:nvSpPr>
          <p:cNvPr id="4" name="Slide Number Placeholder 4"/>
          <p:cNvSpPr>
            <a:spLocks noGrp="1"/>
          </p:cNvSpPr>
          <p:nvPr>
            <p:ph type="sldNum" sz="quarter" idx="12"/>
          </p:nvPr>
        </p:nvSpPr>
        <p:spPr/>
        <p:txBody>
          <a:bodyPr/>
          <a:lstStyle>
            <a:lvl1pPr>
              <a:defRPr/>
            </a:lvl1pPr>
          </a:lstStyle>
          <a:p>
            <a:fld id="{E5AD637B-5913-3F4A-AF93-D27AF0680832}" type="slidenum">
              <a:rPr lang="en-C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vl1pPr>
          </a:lstStyle>
          <a:p>
            <a:fld id="{7D114D1E-442D-5248-850A-CFBCEA56E890}" type="datetime1">
              <a:rPr lang="en-CA"/>
              <a:pPr/>
              <a:t>07/11/2011</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EEE60EF0-0811-D74D-9B64-37829F2EE5E3}"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a:noFill/>
          </a:ln>
          <a:extLst/>
        </p:spPr>
        <p:txBody>
          <a:bodyPr wrap="none" lIns="0" tIns="0" rIns="0" bIns="0">
            <a:prstTxWarp prst="textNoShape">
              <a:avLst/>
            </a:prstTxWarp>
            <a:spAutoFit/>
          </a:bodyPr>
          <a:lstStyle/>
          <a:p>
            <a:r>
              <a:rPr lang="en-US" sz="4400">
                <a:solidFill>
                  <a:schemeClr val="accent1"/>
                </a:solidFill>
                <a:latin typeface="Wingdings" pitchFamily="-112" charset="2"/>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fld id="{BD551724-0A5E-C84A-AD04-D8AF3997F043}" type="datetime1">
              <a:rPr lang="en-CA"/>
              <a:pPr/>
              <a:t>07/11/2011</a:t>
            </a:fld>
            <a:endParaRPr lang="en-CA"/>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7AF2AC8A-954D-1346-96F5-21B468676504}"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3"/>
          <p:cNvSpPr>
            <a:spLocks noGrp="1"/>
          </p:cNvSpPr>
          <p:nvPr>
            <p:ph type="dt" sz="half" idx="10"/>
          </p:nvPr>
        </p:nvSpPr>
        <p:spPr/>
        <p:txBody>
          <a:bodyPr/>
          <a:lstStyle>
            <a:lvl1pPr>
              <a:defRPr/>
            </a:lvl1pPr>
          </a:lstStyle>
          <a:p>
            <a:fld id="{97509451-C3BF-D64C-8809-C2D674EBA9EB}" type="datetime1">
              <a:rPr lang="en-CA"/>
              <a:pPr/>
              <a:t>07/11/2011</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EFB7AF99-C471-A64E-95E0-97797785F42E}"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3"/>
          <p:cNvSpPr>
            <a:spLocks noGrp="1"/>
          </p:cNvSpPr>
          <p:nvPr>
            <p:ph type="dt" sz="half" idx="10"/>
          </p:nvPr>
        </p:nvSpPr>
        <p:spPr/>
        <p:txBody>
          <a:bodyPr/>
          <a:lstStyle>
            <a:lvl1pPr>
              <a:defRPr/>
            </a:lvl1pPr>
          </a:lstStyle>
          <a:p>
            <a:fld id="{243CFC05-9260-C044-8C76-B74062FCA18F}" type="datetime1">
              <a:rPr lang="en-CA"/>
              <a:pPr/>
              <a:t>07/11/2011</a:t>
            </a:fld>
            <a:endParaRPr lang="en-CA"/>
          </a:p>
        </p:txBody>
      </p:sp>
      <p:sp>
        <p:nvSpPr>
          <p:cNvPr id="8" name="Footer Placeholder 4"/>
          <p:cNvSpPr>
            <a:spLocks noGrp="1"/>
          </p:cNvSpPr>
          <p:nvPr>
            <p:ph type="ftr" sz="quarter" idx="11"/>
          </p:nvPr>
        </p:nvSpPr>
        <p:spPr/>
        <p:txBody>
          <a:bodyPr/>
          <a:lstStyle>
            <a:lvl1pPr>
              <a:defRPr/>
            </a:lvl1pPr>
          </a:lstStyle>
          <a:p>
            <a:endParaRPr lang="en-CA"/>
          </a:p>
        </p:txBody>
      </p:sp>
      <p:sp>
        <p:nvSpPr>
          <p:cNvPr id="9" name="Slide Number Placeholder 5"/>
          <p:cNvSpPr>
            <a:spLocks noGrp="1"/>
          </p:cNvSpPr>
          <p:nvPr>
            <p:ph type="sldNum" sz="quarter" idx="12"/>
          </p:nvPr>
        </p:nvSpPr>
        <p:spPr/>
        <p:txBody>
          <a:bodyPr/>
          <a:lstStyle>
            <a:lvl1pPr>
              <a:defRPr/>
            </a:lvl1pPr>
          </a:lstStyle>
          <a:p>
            <a:fld id="{6684099B-C339-7840-9796-C340B13F1DA9}"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3"/>
          <p:cNvSpPr>
            <a:spLocks noGrp="1"/>
          </p:cNvSpPr>
          <p:nvPr>
            <p:ph type="dt" sz="half" idx="14"/>
          </p:nvPr>
        </p:nvSpPr>
        <p:spPr/>
        <p:txBody>
          <a:bodyPr/>
          <a:lstStyle>
            <a:lvl1pPr>
              <a:defRPr/>
            </a:lvl1pPr>
          </a:lstStyle>
          <a:p>
            <a:fld id="{0B926D8E-A03D-A447-9D20-A0364329AE88}" type="datetime1">
              <a:rPr lang="en-CA"/>
              <a:pPr/>
              <a:t>07/11/2011</a:t>
            </a:fld>
            <a:endParaRPr lang="en-CA"/>
          </a:p>
        </p:txBody>
      </p:sp>
      <p:sp>
        <p:nvSpPr>
          <p:cNvPr id="6" name="Footer Placeholder 4"/>
          <p:cNvSpPr>
            <a:spLocks noGrp="1"/>
          </p:cNvSpPr>
          <p:nvPr>
            <p:ph type="ftr" sz="quarter" idx="15"/>
          </p:nvPr>
        </p:nvSpPr>
        <p:spPr/>
        <p:txBody>
          <a:bodyPr/>
          <a:lstStyle>
            <a:lvl1pPr>
              <a:defRPr/>
            </a:lvl1pPr>
          </a:lstStyle>
          <a:p>
            <a:endParaRPr lang="en-CA"/>
          </a:p>
        </p:txBody>
      </p:sp>
      <p:sp>
        <p:nvSpPr>
          <p:cNvPr id="7" name="Slide Number Placeholder 5"/>
          <p:cNvSpPr>
            <a:spLocks noGrp="1"/>
          </p:cNvSpPr>
          <p:nvPr>
            <p:ph type="sldNum" sz="quarter" idx="16"/>
          </p:nvPr>
        </p:nvSpPr>
        <p:spPr/>
        <p:txBody>
          <a:bodyPr/>
          <a:lstStyle>
            <a:lvl1pPr>
              <a:defRPr/>
            </a:lvl1pPr>
          </a:lstStyle>
          <a:p>
            <a:fld id="{3DC47A79-CAFC-D14C-A290-A996142B23ED}"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6" name="Date Placeholder 3"/>
          <p:cNvSpPr>
            <a:spLocks noGrp="1"/>
          </p:cNvSpPr>
          <p:nvPr>
            <p:ph type="dt" sz="half" idx="15"/>
          </p:nvPr>
        </p:nvSpPr>
        <p:spPr/>
        <p:txBody>
          <a:bodyPr/>
          <a:lstStyle>
            <a:lvl1pPr>
              <a:defRPr/>
            </a:lvl1pPr>
          </a:lstStyle>
          <a:p>
            <a:fld id="{7C330DFB-2FD9-2E40-94D1-16484495DC12}" type="datetime1">
              <a:rPr lang="en-CA"/>
              <a:pPr/>
              <a:t>07/11/2011</a:t>
            </a:fld>
            <a:endParaRPr lang="en-CA"/>
          </a:p>
        </p:txBody>
      </p:sp>
      <p:sp>
        <p:nvSpPr>
          <p:cNvPr id="7" name="Footer Placeholder 4"/>
          <p:cNvSpPr>
            <a:spLocks noGrp="1"/>
          </p:cNvSpPr>
          <p:nvPr>
            <p:ph type="ftr" sz="quarter" idx="16"/>
          </p:nvPr>
        </p:nvSpPr>
        <p:spPr/>
        <p:txBody>
          <a:bodyPr/>
          <a:lstStyle>
            <a:lvl1pPr>
              <a:defRPr/>
            </a:lvl1pPr>
          </a:lstStyle>
          <a:p>
            <a:endParaRPr lang="en-CA"/>
          </a:p>
        </p:txBody>
      </p:sp>
      <p:sp>
        <p:nvSpPr>
          <p:cNvPr id="10" name="Slide Number Placeholder 5"/>
          <p:cNvSpPr>
            <a:spLocks noGrp="1"/>
          </p:cNvSpPr>
          <p:nvPr>
            <p:ph type="sldNum" sz="quarter" idx="17"/>
          </p:nvPr>
        </p:nvSpPr>
        <p:spPr/>
        <p:txBody>
          <a:bodyPr/>
          <a:lstStyle>
            <a:lvl1pPr>
              <a:defRPr/>
            </a:lvl1pPr>
          </a:lstStyle>
          <a:p>
            <a:fld id="{EC1D8D56-E50E-5A4D-B877-A247BC568AE4}"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3"/>
          <p:cNvSpPr>
            <a:spLocks noGrp="1"/>
          </p:cNvSpPr>
          <p:nvPr>
            <p:ph type="dt" sz="half" idx="16"/>
          </p:nvPr>
        </p:nvSpPr>
        <p:spPr/>
        <p:txBody>
          <a:bodyPr/>
          <a:lstStyle>
            <a:lvl1pPr>
              <a:defRPr/>
            </a:lvl1pPr>
          </a:lstStyle>
          <a:p>
            <a:fld id="{6D96CC33-B63A-7E40-9419-5BB5C0907856}" type="datetime1">
              <a:rPr lang="en-CA"/>
              <a:pPr/>
              <a:t>07/11/2011</a:t>
            </a:fld>
            <a:endParaRPr lang="en-CA"/>
          </a:p>
        </p:txBody>
      </p:sp>
      <p:sp>
        <p:nvSpPr>
          <p:cNvPr id="9" name="Footer Placeholder 4"/>
          <p:cNvSpPr>
            <a:spLocks noGrp="1"/>
          </p:cNvSpPr>
          <p:nvPr>
            <p:ph type="ftr" sz="quarter" idx="17"/>
          </p:nvPr>
        </p:nvSpPr>
        <p:spPr/>
        <p:txBody>
          <a:bodyPr/>
          <a:lstStyle>
            <a:lvl1pPr>
              <a:defRPr/>
            </a:lvl1pPr>
          </a:lstStyle>
          <a:p>
            <a:endParaRPr lang="en-CA"/>
          </a:p>
        </p:txBody>
      </p:sp>
      <p:sp>
        <p:nvSpPr>
          <p:cNvPr id="12" name="Slide Number Placeholder 5"/>
          <p:cNvSpPr>
            <a:spLocks noGrp="1"/>
          </p:cNvSpPr>
          <p:nvPr>
            <p:ph type="sldNum" sz="quarter" idx="18"/>
          </p:nvPr>
        </p:nvSpPr>
        <p:spPr/>
        <p:txBody>
          <a:bodyPr/>
          <a:lstStyle>
            <a:lvl1pPr>
              <a:defRPr/>
            </a:lvl1pPr>
          </a:lstStyle>
          <a:p>
            <a:fld id="{FF8454C3-C201-1246-9BFC-1CBC1067853B}"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3ADAFF56-8BAE-514C-9ECB-5E2C10C25AEE}" type="datetime1">
              <a:rPr lang="en-CA"/>
              <a:pPr/>
              <a:t>07/11/2011</a:t>
            </a:fld>
            <a:endParaRPr lang="en-CA"/>
          </a:p>
        </p:txBody>
      </p:sp>
      <p:sp>
        <p:nvSpPr>
          <p:cNvPr id="4" name="Footer Placeholder 4"/>
          <p:cNvSpPr>
            <a:spLocks noGrp="1"/>
          </p:cNvSpPr>
          <p:nvPr>
            <p:ph type="ftr" sz="quarter" idx="11"/>
          </p:nvPr>
        </p:nvSpPr>
        <p:spPr/>
        <p:txBody>
          <a:bodyPr/>
          <a:lstStyle>
            <a:lvl1pPr>
              <a:defRPr/>
            </a:lvl1pPr>
          </a:lstStyle>
          <a:p>
            <a:endParaRPr lang="en-CA"/>
          </a:p>
        </p:txBody>
      </p:sp>
      <p:sp>
        <p:nvSpPr>
          <p:cNvPr id="5" name="Slide Number Placeholder 5"/>
          <p:cNvSpPr>
            <a:spLocks noGrp="1"/>
          </p:cNvSpPr>
          <p:nvPr>
            <p:ph type="sldNum" sz="quarter" idx="12"/>
          </p:nvPr>
        </p:nvSpPr>
        <p:spPr/>
        <p:txBody>
          <a:bodyPr/>
          <a:lstStyle>
            <a:lvl1pPr>
              <a:defRPr/>
            </a:lvl1pPr>
          </a:lstStyle>
          <a:p>
            <a:fld id="{69B7FE3A-ADD6-004E-A6F4-1D57307E691B}"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defRPr>
            </a:lvl1pPr>
          </a:lstStyle>
          <a:p>
            <a:fld id="{A1EA9FE5-6C63-9D43-8300-23811C493B23}" type="datetime1">
              <a:rPr lang="en-CA"/>
              <a:pPr/>
              <a:t>07/11/2011</a:t>
            </a:fld>
            <a:endParaRPr lang="en-CA"/>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defRPr>
            </a:lvl1pPr>
          </a:lstStyle>
          <a:p>
            <a:endParaRPr lang="en-CA"/>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fld id="{C6C6D03D-9455-1C43-A237-4E52D575DAF4}"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78" r:id="rId1"/>
    <p:sldLayoutId id="2147483870" r:id="rId2"/>
    <p:sldLayoutId id="2147483879" r:id="rId3"/>
    <p:sldLayoutId id="2147483871" r:id="rId4"/>
    <p:sldLayoutId id="2147483872" r:id="rId5"/>
    <p:sldLayoutId id="2147483873" r:id="rId6"/>
    <p:sldLayoutId id="2147483874" r:id="rId7"/>
    <p:sldLayoutId id="2147483875" r:id="rId8"/>
    <p:sldLayoutId id="2147483876" r:id="rId9"/>
    <p:sldLayoutId id="2147483880" r:id="rId10"/>
    <p:sldLayoutId id="2147483881" r:id="rId11"/>
    <p:sldLayoutId id="2147483882" r:id="rId12"/>
    <p:sldLayoutId id="2147483883" r:id="rId13"/>
    <p:sldLayoutId id="2147483877" r:id="rId14"/>
    <p:sldLayoutId id="2147483884" r:id="rId15"/>
    <p:sldLayoutId id="2147483885" r:id="rId16"/>
  </p:sldLayoutIdLst>
  <p:txStyles>
    <p:titleStyle>
      <a:lvl1pPr algn="ctr" rtl="0" eaLnBrk="0" fontAlgn="base" hangingPunct="0">
        <a:spcBef>
          <a:spcPct val="0"/>
        </a:spcBef>
        <a:spcAft>
          <a:spcPct val="0"/>
        </a:spcAft>
        <a:defRPr sz="4600" kern="12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600">
          <a:solidFill>
            <a:schemeClr val="bg1"/>
          </a:solidFill>
          <a:latin typeface="Calisto MT" charset="0"/>
          <a:ea typeface="MS PGothic" pitchFamily="34" charset="-128"/>
          <a:cs typeface="MS PGothic" pitchFamily="34" charset="-128"/>
        </a:defRPr>
      </a:lvl2pPr>
      <a:lvl3pPr algn="ctr" rtl="0" eaLnBrk="0" fontAlgn="base" hangingPunct="0">
        <a:spcBef>
          <a:spcPct val="0"/>
        </a:spcBef>
        <a:spcAft>
          <a:spcPct val="0"/>
        </a:spcAft>
        <a:defRPr sz="4600">
          <a:solidFill>
            <a:schemeClr val="bg1"/>
          </a:solidFill>
          <a:latin typeface="Calisto MT" charset="0"/>
          <a:ea typeface="MS PGothic" pitchFamily="34" charset="-128"/>
          <a:cs typeface="MS PGothic" pitchFamily="34" charset="-128"/>
        </a:defRPr>
      </a:lvl3pPr>
      <a:lvl4pPr algn="ctr" rtl="0" eaLnBrk="0" fontAlgn="base" hangingPunct="0">
        <a:spcBef>
          <a:spcPct val="0"/>
        </a:spcBef>
        <a:spcAft>
          <a:spcPct val="0"/>
        </a:spcAft>
        <a:defRPr sz="4600">
          <a:solidFill>
            <a:schemeClr val="bg1"/>
          </a:solidFill>
          <a:latin typeface="Calisto MT" charset="0"/>
          <a:ea typeface="MS PGothic" pitchFamily="34" charset="-128"/>
          <a:cs typeface="MS PGothic" pitchFamily="34" charset="-128"/>
        </a:defRPr>
      </a:lvl4pPr>
      <a:lvl5pPr algn="ctr" rtl="0" eaLnBrk="0" fontAlgn="base" hangingPunct="0">
        <a:spcBef>
          <a:spcPct val="0"/>
        </a:spcBef>
        <a:spcAft>
          <a:spcPct val="0"/>
        </a:spcAft>
        <a:defRPr sz="4600">
          <a:solidFill>
            <a:schemeClr val="bg1"/>
          </a:solidFill>
          <a:latin typeface="Calisto MT" charset="0"/>
          <a:ea typeface="MS PGothic" pitchFamily="34" charset="-128"/>
          <a:cs typeface="MS PGothic" pitchFamily="34" charset="-128"/>
        </a:defRPr>
      </a:lvl5pPr>
      <a:lvl6pPr marL="457200" algn="ctr" rtl="0" fontAlgn="base">
        <a:spcBef>
          <a:spcPct val="0"/>
        </a:spcBef>
        <a:spcAft>
          <a:spcPct val="0"/>
        </a:spcAft>
        <a:defRPr sz="4600">
          <a:solidFill>
            <a:schemeClr val="bg1"/>
          </a:solidFill>
          <a:latin typeface="Calisto MT" charset="0"/>
          <a:ea typeface="MS PGothic" pitchFamily="34" charset="-128"/>
        </a:defRPr>
      </a:lvl6pPr>
      <a:lvl7pPr marL="914400" algn="ctr" rtl="0" fontAlgn="base">
        <a:spcBef>
          <a:spcPct val="0"/>
        </a:spcBef>
        <a:spcAft>
          <a:spcPct val="0"/>
        </a:spcAft>
        <a:defRPr sz="4600">
          <a:solidFill>
            <a:schemeClr val="bg1"/>
          </a:solidFill>
          <a:latin typeface="Calisto MT" charset="0"/>
          <a:ea typeface="MS PGothic" pitchFamily="34" charset="-128"/>
        </a:defRPr>
      </a:lvl7pPr>
      <a:lvl8pPr marL="1371600" algn="ctr" rtl="0" fontAlgn="base">
        <a:spcBef>
          <a:spcPct val="0"/>
        </a:spcBef>
        <a:spcAft>
          <a:spcPct val="0"/>
        </a:spcAft>
        <a:defRPr sz="4600">
          <a:solidFill>
            <a:schemeClr val="bg1"/>
          </a:solidFill>
          <a:latin typeface="Calisto MT" charset="0"/>
          <a:ea typeface="MS PGothic" pitchFamily="34" charset="-128"/>
        </a:defRPr>
      </a:lvl8pPr>
      <a:lvl9pPr marL="1828800" algn="ctr" rtl="0" fontAlgn="base">
        <a:spcBef>
          <a:spcPct val="0"/>
        </a:spcBef>
        <a:spcAft>
          <a:spcPct val="0"/>
        </a:spcAft>
        <a:defRPr sz="4600">
          <a:solidFill>
            <a:schemeClr val="bg1"/>
          </a:solidFill>
          <a:latin typeface="Calisto MT" charset="0"/>
          <a:ea typeface="MS PGothic" pitchFamily="34"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112" charset="2"/>
        <a:buChar char="S"/>
        <a:defRPr sz="2200" kern="1200">
          <a:solidFill>
            <a:srgbClr val="595959"/>
          </a:solidFill>
          <a:latin typeface="+mn-lt"/>
          <a:ea typeface="MS PGothic" pitchFamily="34" charset="-128"/>
          <a:cs typeface="MS PGothic" pitchFamily="34" charset="-128"/>
        </a:defRPr>
      </a:lvl1pPr>
      <a:lvl2pPr marL="685800" indent="-336550" algn="l" rtl="0" eaLnBrk="0" fontAlgn="base" hangingPunct="0">
        <a:spcBef>
          <a:spcPts val="600"/>
        </a:spcBef>
        <a:spcAft>
          <a:spcPct val="0"/>
        </a:spcAft>
        <a:buClr>
          <a:srgbClr val="C1F944"/>
        </a:buClr>
        <a:buSzPct val="90000"/>
        <a:buFont typeface="Wingdings" pitchFamily="-112" charset="2"/>
        <a:buChar char="S"/>
        <a:defRPr sz="2000" kern="1200">
          <a:solidFill>
            <a:srgbClr val="595959"/>
          </a:solidFill>
          <a:latin typeface="+mn-lt"/>
          <a:ea typeface="MS PGothic" pitchFamily="34" charset="-128"/>
          <a:cs typeface="MS PGothic" pitchFamily="34" charset="-128"/>
        </a:defRPr>
      </a:lvl2pPr>
      <a:lvl3pPr marL="1035050" indent="-349250" algn="l" rtl="0" eaLnBrk="0" fontAlgn="base" hangingPunct="0">
        <a:spcBef>
          <a:spcPts val="600"/>
        </a:spcBef>
        <a:spcAft>
          <a:spcPct val="0"/>
        </a:spcAft>
        <a:buClr>
          <a:schemeClr val="accent1"/>
        </a:buClr>
        <a:buSzPct val="90000"/>
        <a:buFont typeface="Wingdings" pitchFamily="-112" charset="2"/>
        <a:buChar char="S"/>
        <a:defRPr kern="1200">
          <a:solidFill>
            <a:srgbClr val="595959"/>
          </a:solidFill>
          <a:latin typeface="+mn-lt"/>
          <a:ea typeface="MS PGothic" pitchFamily="34" charset="-128"/>
          <a:cs typeface="MS PGothic" pitchFamily="34" charset="-128"/>
        </a:defRPr>
      </a:lvl3pPr>
      <a:lvl4pPr marL="1371600" indent="-336550" algn="l" rtl="0" eaLnBrk="0" fontAlgn="base" hangingPunct="0">
        <a:spcBef>
          <a:spcPts val="600"/>
        </a:spcBef>
        <a:spcAft>
          <a:spcPct val="0"/>
        </a:spcAft>
        <a:buClr>
          <a:srgbClr val="C1F944"/>
        </a:buClr>
        <a:buSzPct val="90000"/>
        <a:buFont typeface="Wingdings" pitchFamily="-112" charset="2"/>
        <a:buChar char="S"/>
        <a:defRPr kern="1200">
          <a:solidFill>
            <a:srgbClr val="595959"/>
          </a:solidFill>
          <a:latin typeface="+mn-lt"/>
          <a:ea typeface="MS PGothic" pitchFamily="34" charset="-128"/>
          <a:cs typeface="MS PGothic" pitchFamily="34" charset="-128"/>
        </a:defRPr>
      </a:lvl4pPr>
      <a:lvl5pPr marL="1720850" indent="-349250" algn="l" rtl="0" eaLnBrk="0" fontAlgn="base" hangingPunct="0">
        <a:spcBef>
          <a:spcPts val="600"/>
        </a:spcBef>
        <a:spcAft>
          <a:spcPct val="0"/>
        </a:spcAft>
        <a:buClr>
          <a:schemeClr val="accent1"/>
        </a:buClr>
        <a:buSzPct val="90000"/>
        <a:buFont typeface="Wingdings" pitchFamily="-112" charset="2"/>
        <a:buChar char="S"/>
        <a:defRPr kern="1200">
          <a:solidFill>
            <a:srgbClr val="595959"/>
          </a:solidFill>
          <a:latin typeface="+mn-lt"/>
          <a:ea typeface="MS PGothic" pitchFamily="34" charset="-128"/>
          <a:cs typeface="MS PGothic" pitchFamily="34" charset="-128"/>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chart" Target="../charts/chart1.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457200" y="1295400"/>
            <a:ext cx="8228013" cy="1927225"/>
          </a:xfrm>
        </p:spPr>
        <p:txBody>
          <a:bodyPr/>
          <a:lstStyle/>
          <a:p>
            <a:pPr eaLnBrk="1" hangingPunct="1"/>
            <a:r>
              <a:rPr lang="en-CA" dirty="0" smtClean="0"/>
              <a:t>American International Group</a:t>
            </a:r>
            <a:endParaRPr lang="en-CA" dirty="0"/>
          </a:p>
        </p:txBody>
      </p:sp>
      <p:sp>
        <p:nvSpPr>
          <p:cNvPr id="19458" name="Subtitle 2"/>
          <p:cNvSpPr>
            <a:spLocks noGrp="1"/>
          </p:cNvSpPr>
          <p:nvPr>
            <p:ph type="subTitle" idx="1"/>
          </p:nvPr>
        </p:nvSpPr>
        <p:spPr>
          <a:xfrm>
            <a:off x="755650" y="3284538"/>
            <a:ext cx="7854950" cy="1752600"/>
          </a:xfrm>
        </p:spPr>
        <p:txBody>
          <a:bodyPr/>
          <a:lstStyle/>
          <a:p>
            <a:pPr eaLnBrk="1" hangingPunct="1">
              <a:lnSpc>
                <a:spcPct val="90000"/>
              </a:lnSpc>
            </a:pPr>
            <a:r>
              <a:rPr lang="en-CA" dirty="0" smtClean="0"/>
              <a:t>Tom Olson</a:t>
            </a:r>
          </a:p>
          <a:p>
            <a:pPr eaLnBrk="1" hangingPunct="1">
              <a:lnSpc>
                <a:spcPct val="90000"/>
              </a:lnSpc>
            </a:pPr>
            <a:r>
              <a:rPr lang="en-CA" dirty="0" smtClean="0"/>
              <a:t>Tommy Yip</a:t>
            </a:r>
          </a:p>
          <a:p>
            <a:pPr eaLnBrk="1" hangingPunct="1">
              <a:lnSpc>
                <a:spcPct val="90000"/>
              </a:lnSpc>
            </a:pPr>
            <a:r>
              <a:rPr lang="en-CA" dirty="0" smtClean="0"/>
              <a:t>Gordon Tang</a:t>
            </a:r>
          </a:p>
          <a:p>
            <a:pPr eaLnBrk="1" hangingPunct="1">
              <a:lnSpc>
                <a:spcPct val="90000"/>
              </a:lnSpc>
            </a:pPr>
            <a:r>
              <a:rPr lang="en-CA" dirty="0" smtClean="0"/>
              <a:t>Michael Chiu</a:t>
            </a:r>
          </a:p>
          <a:p>
            <a:pPr eaLnBrk="1" hangingPunct="1">
              <a:lnSpc>
                <a:spcPct val="90000"/>
              </a:lnSpc>
            </a:pPr>
            <a:r>
              <a:rPr lang="en-CA" dirty="0" smtClean="0"/>
              <a:t>Paul’s </a:t>
            </a:r>
            <a:r>
              <a:rPr lang="en-CA" dirty="0" err="1" smtClean="0"/>
              <a:t>Sugiarto</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Performance for Top 5 Insurance Companies, 2009</a:t>
            </a:r>
            <a:endParaRPr lang="en-CA" dirty="0"/>
          </a:p>
        </p:txBody>
      </p:sp>
      <p:graphicFrame>
        <p:nvGraphicFramePr>
          <p:cNvPr id="4" name="Content Placeholder 3"/>
          <p:cNvGraphicFramePr>
            <a:graphicFrameLocks noGrp="1"/>
          </p:cNvGraphicFramePr>
          <p:nvPr>
            <p:ph idx="1"/>
          </p:nvPr>
        </p:nvGraphicFramePr>
        <p:xfrm>
          <a:off x="457200" y="2420888"/>
          <a:ext cx="8229600" cy="40420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Recommendations</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 xmlns:p14="http://schemas.microsoft.com/office/powerpoint/2010/main" val="25366739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Recommendations</a:t>
            </a:r>
            <a:endParaRPr lang="en-CA" dirty="0"/>
          </a:p>
        </p:txBody>
      </p:sp>
      <p:sp>
        <p:nvSpPr>
          <p:cNvPr id="3" name="Content Placeholder 2"/>
          <p:cNvSpPr>
            <a:spLocks noGrp="1"/>
          </p:cNvSpPr>
          <p:nvPr>
            <p:ph idx="1"/>
          </p:nvPr>
        </p:nvSpPr>
        <p:spPr/>
        <p:txBody>
          <a:bodyPr/>
          <a:lstStyle/>
          <a:p>
            <a:r>
              <a:rPr lang="en-CA" dirty="0"/>
              <a:t>Credit Risk</a:t>
            </a:r>
          </a:p>
          <a:p>
            <a:r>
              <a:rPr lang="en-CA" dirty="0"/>
              <a:t>Market Risk</a:t>
            </a:r>
          </a:p>
          <a:p>
            <a:r>
              <a:rPr lang="en-CA" dirty="0"/>
              <a:t>Operation Risk</a:t>
            </a:r>
          </a:p>
          <a:p>
            <a:r>
              <a:rPr lang="en-CA"/>
              <a:t>Insurance </a:t>
            </a:r>
            <a:r>
              <a:rPr lang="en-CA" smtClean="0"/>
              <a:t>Risk</a:t>
            </a:r>
            <a:endParaRPr lang="en-CA" dirty="0"/>
          </a:p>
        </p:txBody>
      </p:sp>
    </p:spTree>
    <p:extLst>
      <p:ext uri="{BB962C8B-B14F-4D97-AF65-F5344CB8AC3E}">
        <p14:creationId xmlns="" xmlns:p14="http://schemas.microsoft.com/office/powerpoint/2010/main" val="19344488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 xmlns:p14="http://schemas.microsoft.com/office/powerpoint/2010/main" val="427559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US Insurance Market, 2010</a:t>
            </a:r>
            <a:endParaRPr lang="en-CA" dirty="0"/>
          </a:p>
        </p:txBody>
      </p:sp>
      <p:sp>
        <p:nvSpPr>
          <p:cNvPr id="3" name="Content Placeholder 2"/>
          <p:cNvSpPr>
            <a:spLocks noGrp="1"/>
          </p:cNvSpPr>
          <p:nvPr>
            <p:ph idx="1"/>
          </p:nvPr>
        </p:nvSpPr>
        <p:spPr/>
        <p:txBody>
          <a:bodyPr>
            <a:normAutofit lnSpcReduction="10000"/>
          </a:bodyPr>
          <a:lstStyle/>
          <a:p>
            <a:r>
              <a:rPr lang="en-CA" dirty="0" smtClean="0"/>
              <a:t>$1.0 trillion of gross premiums</a:t>
            </a:r>
          </a:p>
          <a:p>
            <a:pPr lvl="1"/>
            <a:r>
              <a:rPr lang="en-CA" dirty="0" smtClean="0"/>
              <a:t>58% in Life &amp; Health ($581 billion)</a:t>
            </a:r>
          </a:p>
          <a:p>
            <a:pPr lvl="1"/>
            <a:r>
              <a:rPr lang="en-CA" dirty="0" smtClean="0"/>
              <a:t>42% in Property and Casualty ($426 billion)</a:t>
            </a:r>
          </a:p>
          <a:p>
            <a:r>
              <a:rPr lang="en-CA" dirty="0" smtClean="0"/>
              <a:t>2,689 Property and Casualty insurance companies</a:t>
            </a:r>
          </a:p>
          <a:p>
            <a:r>
              <a:rPr lang="en-CA" dirty="0" smtClean="0"/>
              <a:t>1,061 Life &amp; Health insurance companies</a:t>
            </a:r>
          </a:p>
          <a:p>
            <a:r>
              <a:rPr lang="en-CA" dirty="0" smtClean="0"/>
              <a:t>The U.S. insurance industry employs 2.2 million people, including insurers, brokers, agents,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Top 5 US Property and Casualty Insurance Companies, 2010</a:t>
            </a:r>
            <a:endParaRPr lang="en-CA"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916177925"/>
              </p:ext>
            </p:extLst>
          </p:nvPr>
        </p:nvGraphicFramePr>
        <p:xfrm>
          <a:off x="611560" y="3068960"/>
          <a:ext cx="7632848" cy="2225040"/>
        </p:xfrm>
        <a:graphic>
          <a:graphicData uri="http://schemas.openxmlformats.org/drawingml/2006/table">
            <a:tbl>
              <a:tblPr firstRow="1" bandRow="1">
                <a:tableStyleId>{5C22544A-7EE6-4342-B048-85BDC9FD1C3A}</a:tableStyleId>
              </a:tblPr>
              <a:tblGrid>
                <a:gridCol w="3733021"/>
                <a:gridCol w="2036192"/>
                <a:gridCol w="1863635"/>
              </a:tblGrid>
              <a:tr h="370840">
                <a:tc>
                  <a:txBody>
                    <a:bodyPr/>
                    <a:lstStyle/>
                    <a:p>
                      <a:pPr algn="ctr"/>
                      <a:r>
                        <a:rPr lang="en-CA" dirty="0"/>
                        <a:t>Group</a:t>
                      </a:r>
                    </a:p>
                  </a:txBody>
                  <a:tcPr marL="9525" marR="9525" marT="9525" marB="9525" anchor="ctr"/>
                </a:tc>
                <a:tc>
                  <a:txBody>
                    <a:bodyPr/>
                    <a:lstStyle/>
                    <a:p>
                      <a:pPr algn="ctr"/>
                      <a:r>
                        <a:rPr lang="en-CA" dirty="0"/>
                        <a:t>Revenues</a:t>
                      </a:r>
                    </a:p>
                  </a:txBody>
                  <a:tcPr marL="9525" marR="9525" marT="9525" marB="9525" anchor="ctr"/>
                </a:tc>
                <a:tc>
                  <a:txBody>
                    <a:bodyPr/>
                    <a:lstStyle/>
                    <a:p>
                      <a:pPr algn="ctr"/>
                      <a:r>
                        <a:rPr lang="en-CA"/>
                        <a:t>Assets</a:t>
                      </a:r>
                    </a:p>
                  </a:txBody>
                  <a:tcPr marL="9525" marR="9525" marT="9525" marB="9525" anchor="ctr"/>
                </a:tc>
              </a:tr>
              <a:tr h="370840">
                <a:tc>
                  <a:txBody>
                    <a:bodyPr/>
                    <a:lstStyle/>
                    <a:p>
                      <a:pPr algn="l"/>
                      <a:r>
                        <a:rPr lang="en-CA" dirty="0"/>
                        <a:t>Berkshire Hathaway</a:t>
                      </a:r>
                    </a:p>
                  </a:txBody>
                  <a:tcPr marL="9525" marR="9525" marT="9525" marB="9525" anchor="ctr"/>
                </a:tc>
                <a:tc>
                  <a:txBody>
                    <a:bodyPr/>
                    <a:lstStyle/>
                    <a:p>
                      <a:pPr algn="ctr"/>
                      <a:r>
                        <a:rPr lang="en-CA" b="1" dirty="0"/>
                        <a:t>$136,185</a:t>
                      </a:r>
                    </a:p>
                  </a:txBody>
                  <a:tcPr marL="9525" marR="9525" marT="9525" marB="9525" anchor="ctr"/>
                </a:tc>
                <a:tc>
                  <a:txBody>
                    <a:bodyPr/>
                    <a:lstStyle/>
                    <a:p>
                      <a:pPr algn="ctr"/>
                      <a:r>
                        <a:rPr lang="en-CA" dirty="0"/>
                        <a:t>$372,229</a:t>
                      </a:r>
                    </a:p>
                  </a:txBody>
                  <a:tcPr marL="9525" marR="9525" marT="9525" marB="9525" anchor="ctr"/>
                </a:tc>
              </a:tr>
              <a:tr h="370840">
                <a:tc>
                  <a:txBody>
                    <a:bodyPr/>
                    <a:lstStyle/>
                    <a:p>
                      <a:pPr algn="l"/>
                      <a:r>
                        <a:rPr lang="en-CA" dirty="0"/>
                        <a:t>American International Group</a:t>
                      </a:r>
                    </a:p>
                  </a:txBody>
                  <a:tcPr marL="9525" marR="9525" marT="9525" marB="9525" anchor="ctr"/>
                </a:tc>
                <a:tc>
                  <a:txBody>
                    <a:bodyPr/>
                    <a:lstStyle/>
                    <a:p>
                      <a:pPr algn="ctr"/>
                      <a:r>
                        <a:rPr lang="en-CA" dirty="0" smtClean="0"/>
                        <a:t>$104,417</a:t>
                      </a:r>
                      <a:endParaRPr lang="en-CA" dirty="0"/>
                    </a:p>
                  </a:txBody>
                  <a:tcPr marL="9525" marR="9525" marT="9525" marB="9525" anchor="ctr"/>
                </a:tc>
                <a:tc>
                  <a:txBody>
                    <a:bodyPr/>
                    <a:lstStyle/>
                    <a:p>
                      <a:pPr algn="ctr"/>
                      <a:r>
                        <a:rPr lang="en-CA" b="1" dirty="0" smtClean="0"/>
                        <a:t>$683,443</a:t>
                      </a:r>
                      <a:endParaRPr lang="en-CA" b="1" dirty="0"/>
                    </a:p>
                  </a:txBody>
                  <a:tcPr marL="9525" marR="9525" marT="9525" marB="9525" anchor="ctr"/>
                </a:tc>
              </a:tr>
              <a:tr h="370840">
                <a:tc>
                  <a:txBody>
                    <a:bodyPr/>
                    <a:lstStyle/>
                    <a:p>
                      <a:pPr algn="l"/>
                      <a:r>
                        <a:rPr lang="en-CA"/>
                        <a:t>State Farm Insurance Cos.</a:t>
                      </a:r>
                    </a:p>
                  </a:txBody>
                  <a:tcPr marL="9525" marR="9525" marT="9525" marB="9525" anchor="ctr"/>
                </a:tc>
                <a:tc>
                  <a:txBody>
                    <a:bodyPr/>
                    <a:lstStyle/>
                    <a:p>
                      <a:pPr algn="ctr"/>
                      <a:r>
                        <a:rPr lang="en-CA" dirty="0" smtClean="0"/>
                        <a:t>$63,177</a:t>
                      </a:r>
                      <a:endParaRPr lang="en-CA" dirty="0"/>
                    </a:p>
                  </a:txBody>
                  <a:tcPr marL="9525" marR="9525" marT="9525" marB="9525" anchor="ctr"/>
                </a:tc>
                <a:tc>
                  <a:txBody>
                    <a:bodyPr/>
                    <a:lstStyle/>
                    <a:p>
                      <a:pPr algn="ctr"/>
                      <a:r>
                        <a:rPr lang="en-CA" dirty="0" smtClean="0"/>
                        <a:t>$192,794</a:t>
                      </a:r>
                      <a:endParaRPr lang="en-CA" dirty="0"/>
                    </a:p>
                  </a:txBody>
                  <a:tcPr marL="9525" marR="9525" marT="9525" marB="9525" anchor="ctr"/>
                </a:tc>
              </a:tr>
              <a:tr h="370840">
                <a:tc>
                  <a:txBody>
                    <a:bodyPr/>
                    <a:lstStyle/>
                    <a:p>
                      <a:pPr algn="l"/>
                      <a:r>
                        <a:rPr lang="en-CA" dirty="0"/>
                        <a:t>Liberty Mutual Insurance Group</a:t>
                      </a:r>
                    </a:p>
                  </a:txBody>
                  <a:tcPr marL="9525" marR="9525" marT="9525" marB="9525" anchor="ctr"/>
                </a:tc>
                <a:tc>
                  <a:txBody>
                    <a:bodyPr/>
                    <a:lstStyle/>
                    <a:p>
                      <a:pPr algn="ctr"/>
                      <a:r>
                        <a:rPr lang="en-CA" dirty="0" smtClean="0"/>
                        <a:t>$33,193</a:t>
                      </a:r>
                      <a:endParaRPr lang="en-CA" dirty="0"/>
                    </a:p>
                  </a:txBody>
                  <a:tcPr marL="9525" marR="9525" marT="9525" marB="9525" anchor="ctr"/>
                </a:tc>
                <a:tc>
                  <a:txBody>
                    <a:bodyPr/>
                    <a:lstStyle/>
                    <a:p>
                      <a:pPr algn="ctr"/>
                      <a:r>
                        <a:rPr lang="en-CA" dirty="0" smtClean="0"/>
                        <a:t>$112,350</a:t>
                      </a:r>
                      <a:endParaRPr lang="en-CA" dirty="0"/>
                    </a:p>
                  </a:txBody>
                  <a:tcPr marL="9525" marR="9525" marT="9525" marB="9525" anchor="ctr"/>
                </a:tc>
              </a:tr>
              <a:tr h="370840">
                <a:tc>
                  <a:txBody>
                    <a:bodyPr/>
                    <a:lstStyle/>
                    <a:p>
                      <a:pPr algn="l"/>
                      <a:r>
                        <a:rPr lang="en-CA" dirty="0"/>
                        <a:t>Allstate</a:t>
                      </a:r>
                    </a:p>
                  </a:txBody>
                  <a:tcPr marL="9525" marR="9525" marT="9525" marB="9525" anchor="ctr"/>
                </a:tc>
                <a:tc>
                  <a:txBody>
                    <a:bodyPr/>
                    <a:lstStyle/>
                    <a:p>
                      <a:pPr algn="ctr"/>
                      <a:r>
                        <a:rPr lang="en-CA" dirty="0" smtClean="0"/>
                        <a:t>$31,400</a:t>
                      </a:r>
                      <a:endParaRPr lang="en-CA" dirty="0"/>
                    </a:p>
                  </a:txBody>
                  <a:tcPr marL="9525" marR="9525" marT="9525" marB="9525" anchor="ctr"/>
                </a:tc>
                <a:tc>
                  <a:txBody>
                    <a:bodyPr/>
                    <a:lstStyle/>
                    <a:p>
                      <a:pPr algn="ctr"/>
                      <a:r>
                        <a:rPr lang="en-CA" dirty="0" smtClean="0"/>
                        <a:t>$130,874</a:t>
                      </a:r>
                      <a:endParaRPr lang="en-CA" dirty="0"/>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Regulations</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lstStyle/>
          <a:p>
            <a:r>
              <a:rPr lang="en-CA" dirty="0" smtClean="0"/>
              <a:t>The scope of regulation extends beyond the prudential oversight of insurance companies and their capital adequacy</a:t>
            </a:r>
            <a:endParaRPr lang="en-US" dirty="0" smtClean="0"/>
          </a:p>
          <a:p>
            <a:r>
              <a:rPr lang="en-US" dirty="0" smtClean="0"/>
              <a:t>Ensures policy holders (person buying the insurance) are protected against </a:t>
            </a:r>
          </a:p>
          <a:p>
            <a:pPr lvl="1"/>
            <a:r>
              <a:rPr lang="en-US" dirty="0" smtClean="0"/>
              <a:t>bad faith claims</a:t>
            </a:r>
          </a:p>
          <a:p>
            <a:pPr lvl="1"/>
            <a:r>
              <a:rPr lang="en-US" dirty="0" smtClean="0"/>
              <a:t>premiums are not unduly high</a:t>
            </a:r>
          </a:p>
          <a:p>
            <a:pPr lvl="1"/>
            <a:r>
              <a:rPr lang="en-US" dirty="0" smtClean="0"/>
              <a:t>policies issued meet a minimum standard</a:t>
            </a:r>
            <a:endParaRPr lang="en-CA" dirty="0" smtClean="0"/>
          </a:p>
        </p:txBody>
      </p:sp>
    </p:spTree>
    <p:extLst>
      <p:ext uri="{BB962C8B-B14F-4D97-AF65-F5344CB8AC3E}">
        <p14:creationId xmlns="" xmlns:p14="http://schemas.microsoft.com/office/powerpoint/2010/main" val="560375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lstStyle/>
          <a:p>
            <a:r>
              <a:rPr lang="en-US" dirty="0" smtClean="0"/>
              <a:t>Insurance companies (in US) are not subject to federal regulation  and only state level regulation exists for insurance companies</a:t>
            </a:r>
          </a:p>
          <a:p>
            <a:r>
              <a:rPr lang="en-CA" dirty="0" smtClean="0"/>
              <a:t>Therefore, regulation is different from state to state</a:t>
            </a:r>
          </a:p>
          <a:p>
            <a:r>
              <a:rPr lang="en-US" dirty="0" smtClean="0"/>
              <a:t>State agencies usually called Department of Insurance with their head officials named Insurance Commissioner</a:t>
            </a:r>
          </a:p>
          <a:p>
            <a:r>
              <a:rPr lang="en-CA" dirty="0" smtClean="0"/>
              <a:t>Insurance commissioners are members of NAIC</a:t>
            </a:r>
          </a:p>
          <a:p>
            <a:endParaRPr lang="en-CA" dirty="0" smtClean="0"/>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560375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NAIC</a:t>
            </a:r>
            <a:endParaRPr lang="en-US" dirty="0"/>
          </a:p>
        </p:txBody>
      </p:sp>
      <p:sp>
        <p:nvSpPr>
          <p:cNvPr id="3" name="Content Placeholder 2"/>
          <p:cNvSpPr>
            <a:spLocks noGrp="1"/>
          </p:cNvSpPr>
          <p:nvPr>
            <p:ph idx="1"/>
          </p:nvPr>
        </p:nvSpPr>
        <p:spPr>
          <a:xfrm>
            <a:off x="739775" y="2770188"/>
            <a:ext cx="7662863" cy="3587770"/>
          </a:xfrm>
        </p:spPr>
        <p:txBody>
          <a:bodyPr/>
          <a:lstStyle/>
          <a:p>
            <a:r>
              <a:rPr lang="en-CA" dirty="0" smtClean="0"/>
              <a:t>National Association of Insurance Commissioners </a:t>
            </a:r>
          </a:p>
          <a:p>
            <a:r>
              <a:rPr lang="en-CA" dirty="0" smtClean="0"/>
              <a:t>Formed in 1871</a:t>
            </a:r>
          </a:p>
          <a:p>
            <a:r>
              <a:rPr lang="en-CA" dirty="0"/>
              <a:t>N</a:t>
            </a:r>
            <a:r>
              <a:rPr lang="en-CA" dirty="0" smtClean="0"/>
              <a:t>on-profit organization which seeks </a:t>
            </a:r>
            <a:r>
              <a:rPr lang="en-CA" b="1" dirty="0" smtClean="0"/>
              <a:t>to organize the regulatory and supervisory efforts of the various state insurance commissioners</a:t>
            </a:r>
            <a:r>
              <a:rPr lang="en-CA" dirty="0" smtClean="0"/>
              <a:t> from around the United States</a:t>
            </a:r>
          </a:p>
          <a:p>
            <a:r>
              <a:rPr lang="en-CA" dirty="0"/>
              <a:t>F</a:t>
            </a:r>
            <a:r>
              <a:rPr lang="en-CA" dirty="0" smtClean="0"/>
              <a:t>orum for the creation of model laws and regulations</a:t>
            </a:r>
          </a:p>
          <a:p>
            <a:r>
              <a:rPr lang="en-CA" dirty="0" smtClean="0"/>
              <a:t>Is </a:t>
            </a:r>
            <a:r>
              <a:rPr lang="en-CA" b="1" dirty="0" smtClean="0"/>
              <a:t>NOT</a:t>
            </a:r>
            <a:r>
              <a:rPr lang="en-CA" dirty="0" smtClean="0"/>
              <a:t> a regulator!</a:t>
            </a:r>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560375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NAIC</a:t>
            </a:r>
            <a:endParaRPr lang="en-US" dirty="0"/>
          </a:p>
        </p:txBody>
      </p:sp>
      <p:sp>
        <p:nvSpPr>
          <p:cNvPr id="3" name="Content Placeholder 2"/>
          <p:cNvSpPr>
            <a:spLocks noGrp="1"/>
          </p:cNvSpPr>
          <p:nvPr>
            <p:ph idx="1"/>
          </p:nvPr>
        </p:nvSpPr>
        <p:spPr/>
        <p:txBody>
          <a:bodyPr/>
          <a:lstStyle/>
          <a:p>
            <a:r>
              <a:rPr lang="en-CA" dirty="0" smtClean="0"/>
              <a:t>Acts at the national level to advance laws and policies supported by state insurance regulators</a:t>
            </a:r>
          </a:p>
          <a:p>
            <a:r>
              <a:rPr lang="en-CA" dirty="0" smtClean="0"/>
              <a:t>Responsible for creating the </a:t>
            </a:r>
            <a:r>
              <a:rPr lang="en-CA" b="1" dirty="0" smtClean="0"/>
              <a:t>Statutory Accounting Principles </a:t>
            </a:r>
            <a:r>
              <a:rPr lang="en-CA" dirty="0" smtClean="0"/>
              <a:t>(SAP), which is required accounting for insurance companies, in addition to the state GAAP</a:t>
            </a:r>
          </a:p>
          <a:p>
            <a:r>
              <a:rPr lang="en-CA" dirty="0" smtClean="0"/>
              <a:t>SAP is notable for its very conservative valuation methods—aiming to keep reserve high  in order and keeping the insurance companies solvent</a:t>
            </a:r>
            <a:endParaRPr lang="en-US" dirty="0" smtClean="0"/>
          </a:p>
          <a:p>
            <a:endParaRPr lang="en-US" dirty="0" smtClean="0"/>
          </a:p>
          <a:p>
            <a:endParaRPr lang="en-US" dirty="0"/>
          </a:p>
        </p:txBody>
      </p:sp>
    </p:spTree>
    <p:extLst>
      <p:ext uri="{BB962C8B-B14F-4D97-AF65-F5344CB8AC3E}">
        <p14:creationId xmlns="" xmlns:p14="http://schemas.microsoft.com/office/powerpoint/2010/main" val="560375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Company Overview</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AIG</a:t>
            </a:r>
          </a:p>
        </p:txBody>
      </p:sp>
      <p:sp>
        <p:nvSpPr>
          <p:cNvPr id="19459" name="Rectangle 3"/>
          <p:cNvSpPr>
            <a:spLocks noGrp="1" noChangeArrowheads="1"/>
          </p:cNvSpPr>
          <p:nvPr>
            <p:ph type="body" idx="1"/>
          </p:nvPr>
        </p:nvSpPr>
        <p:spPr/>
        <p:txBody>
          <a:bodyPr>
            <a:normAutofit/>
          </a:bodyPr>
          <a:lstStyle/>
          <a:p>
            <a:pPr>
              <a:lnSpc>
                <a:spcPct val="90000"/>
              </a:lnSpc>
            </a:pPr>
            <a:r>
              <a:rPr lang="en-US" sz="2400" dirty="0"/>
              <a:t>American International Group, Inc. (AIG) is a leading American multinational insurance organization serving customers in more than 130 </a:t>
            </a:r>
            <a:r>
              <a:rPr lang="en-US" sz="2400" dirty="0" smtClean="0"/>
              <a:t>countries</a:t>
            </a:r>
            <a:endParaRPr lang="en-US" sz="2400" dirty="0"/>
          </a:p>
          <a:p>
            <a:pPr>
              <a:lnSpc>
                <a:spcPct val="90000"/>
              </a:lnSpc>
            </a:pPr>
            <a:r>
              <a:rPr lang="en-US" sz="2400" dirty="0" smtClean="0"/>
              <a:t>In </a:t>
            </a:r>
            <a:r>
              <a:rPr lang="en-US" sz="2400" dirty="0"/>
              <a:t>2000, AIG was the 29th-largest public company in the world; listed on the DOWJONES (2004-2008</a:t>
            </a:r>
            <a:r>
              <a:rPr lang="en-US" sz="2400" dirty="0" smtClean="0"/>
              <a:t>)</a:t>
            </a:r>
          </a:p>
          <a:p>
            <a:pPr>
              <a:lnSpc>
                <a:spcPct val="90000"/>
              </a:lnSpc>
            </a:pPr>
            <a:r>
              <a:rPr lang="en-US" sz="2400" dirty="0" smtClean="0"/>
              <a:t>AIG </a:t>
            </a:r>
            <a:r>
              <a:rPr lang="en-US" sz="2400" dirty="0"/>
              <a:t>common stock is listed on the New York Stock Exchange, as well as the stock exchanges in Ireland and </a:t>
            </a:r>
            <a:r>
              <a:rPr lang="en-US" sz="2400" dirty="0" smtClean="0"/>
              <a:t>Tokyo</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p:txBody>
          <a:bodyPr/>
          <a:lstStyle/>
          <a:p>
            <a:r>
              <a:rPr lang="en-CA" dirty="0" smtClean="0"/>
              <a:t>Industry Overview</a:t>
            </a:r>
          </a:p>
          <a:p>
            <a:pPr lvl="1"/>
            <a:r>
              <a:rPr lang="en-US" dirty="0" smtClean="0"/>
              <a:t>Regulations</a:t>
            </a:r>
            <a:endParaRPr lang="en-CA" dirty="0" smtClean="0"/>
          </a:p>
          <a:p>
            <a:r>
              <a:rPr lang="en-CA" dirty="0" smtClean="0"/>
              <a:t>Company Overview</a:t>
            </a:r>
          </a:p>
          <a:p>
            <a:r>
              <a:rPr lang="en-CA" dirty="0" smtClean="0"/>
              <a:t>Financial Statement</a:t>
            </a:r>
          </a:p>
          <a:p>
            <a:r>
              <a:rPr lang="en-CA" dirty="0" smtClean="0"/>
              <a:t>Risk Factors</a:t>
            </a:r>
            <a:r>
              <a:rPr lang="en-CA" dirty="0"/>
              <a:t> </a:t>
            </a:r>
            <a:r>
              <a:rPr lang="en-CA" dirty="0" smtClean="0"/>
              <a:t>and Management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Businesses</a:t>
            </a:r>
          </a:p>
        </p:txBody>
      </p:sp>
      <p:sp>
        <p:nvSpPr>
          <p:cNvPr id="39939" name="Rectangle 3"/>
          <p:cNvSpPr>
            <a:spLocks noGrp="1" noChangeArrowheads="1"/>
          </p:cNvSpPr>
          <p:nvPr>
            <p:ph type="body" idx="1"/>
          </p:nvPr>
        </p:nvSpPr>
        <p:spPr/>
        <p:txBody>
          <a:bodyPr>
            <a:normAutofit lnSpcReduction="10000"/>
          </a:bodyPr>
          <a:lstStyle/>
          <a:p>
            <a:r>
              <a:rPr lang="en-US" dirty="0" err="1"/>
              <a:t>Chartis</a:t>
            </a:r>
            <a:r>
              <a:rPr lang="en-US" dirty="0"/>
              <a:t> Insurance </a:t>
            </a:r>
            <a:endParaRPr lang="en-US" dirty="0" smtClean="0"/>
          </a:p>
          <a:p>
            <a:r>
              <a:rPr lang="en-US" dirty="0"/>
              <a:t>International Lease Finance </a:t>
            </a:r>
            <a:r>
              <a:rPr lang="en-US" dirty="0" smtClean="0"/>
              <a:t>Corporation</a:t>
            </a:r>
          </a:p>
          <a:p>
            <a:r>
              <a:rPr lang="en-US" dirty="0" smtClean="0"/>
              <a:t>AIG </a:t>
            </a:r>
            <a:r>
              <a:rPr lang="en-US" dirty="0"/>
              <a:t>Bank </a:t>
            </a:r>
          </a:p>
          <a:p>
            <a:r>
              <a:rPr lang="en-US" dirty="0"/>
              <a:t>AIG Direct</a:t>
            </a:r>
          </a:p>
          <a:p>
            <a:r>
              <a:rPr lang="en-US" dirty="0" err="1" smtClean="0"/>
              <a:t>SunAmerica</a:t>
            </a:r>
            <a:r>
              <a:rPr lang="en-US" dirty="0" smtClean="0"/>
              <a:t> </a:t>
            </a:r>
            <a:r>
              <a:rPr lang="en-US" dirty="0"/>
              <a:t>Financial Group </a:t>
            </a:r>
          </a:p>
          <a:p>
            <a:r>
              <a:rPr lang="en-US" dirty="0" smtClean="0"/>
              <a:t>United </a:t>
            </a:r>
            <a:r>
              <a:rPr lang="en-US" dirty="0"/>
              <a:t>Guaranty Corporation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Chartis Insurance</a:t>
            </a:r>
          </a:p>
        </p:txBody>
      </p:sp>
      <p:sp>
        <p:nvSpPr>
          <p:cNvPr id="36867" name="Rectangle 3"/>
          <p:cNvSpPr>
            <a:spLocks noGrp="1" noChangeArrowheads="1"/>
          </p:cNvSpPr>
          <p:nvPr>
            <p:ph type="body" idx="1"/>
          </p:nvPr>
        </p:nvSpPr>
        <p:spPr>
          <a:xfrm>
            <a:off x="739775" y="2420888"/>
            <a:ext cx="7662863" cy="3888432"/>
          </a:xfrm>
        </p:spPr>
        <p:txBody>
          <a:bodyPr>
            <a:normAutofit/>
          </a:bodyPr>
          <a:lstStyle/>
          <a:p>
            <a:r>
              <a:rPr lang="en-US" sz="2000" dirty="0"/>
              <a:t>World leading property-casualty and general insurance </a:t>
            </a:r>
            <a:r>
              <a:rPr lang="en-US" sz="2000" dirty="0" smtClean="0"/>
              <a:t>organization</a:t>
            </a:r>
            <a:endParaRPr lang="en-US" sz="2000" dirty="0"/>
          </a:p>
          <a:p>
            <a:r>
              <a:rPr lang="en-US" sz="2000" dirty="0"/>
              <a:t>Provides the following </a:t>
            </a:r>
            <a:r>
              <a:rPr lang="en-US" sz="2000" dirty="0" smtClean="0"/>
              <a:t>insurances:</a:t>
            </a:r>
          </a:p>
          <a:p>
            <a:pPr marL="0" indent="0">
              <a:buNone/>
            </a:pPr>
            <a:endParaRPr lang="en-US" sz="2800" dirty="0" smtClean="0"/>
          </a:p>
        </p:txBody>
      </p:sp>
      <p:sp>
        <p:nvSpPr>
          <p:cNvPr id="5" name="Rectangle 3"/>
          <p:cNvSpPr txBox="1">
            <a:spLocks noChangeArrowheads="1"/>
          </p:cNvSpPr>
          <p:nvPr/>
        </p:nvSpPr>
        <p:spPr bwMode="auto">
          <a:xfrm>
            <a:off x="827584" y="3717032"/>
            <a:ext cx="7662863" cy="2088232"/>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rmAutofit fontScale="85000" lnSpcReduction="10000"/>
          </a:bodyPr>
          <a:lstStyle>
            <a:lvl1pPr marL="342900" indent="-342900" algn="l" rtl="0" eaLnBrk="0" fontAlgn="base" hangingPunct="0">
              <a:spcBef>
                <a:spcPts val="2000"/>
              </a:spcBef>
              <a:spcAft>
                <a:spcPct val="0"/>
              </a:spcAft>
              <a:buClr>
                <a:schemeClr val="accent1"/>
              </a:buClr>
              <a:buSzPct val="90000"/>
              <a:buFont typeface="Wingdings" pitchFamily="-112" charset="2"/>
              <a:buChar char="S"/>
              <a:defRPr sz="2200" kern="1200">
                <a:solidFill>
                  <a:srgbClr val="595959"/>
                </a:solidFill>
                <a:latin typeface="+mn-lt"/>
                <a:ea typeface="MS PGothic" pitchFamily="34" charset="-128"/>
                <a:cs typeface="MS PGothic" pitchFamily="34" charset="-128"/>
              </a:defRPr>
            </a:lvl1pPr>
            <a:lvl2pPr marL="685800" indent="-336550" algn="l" rtl="0" eaLnBrk="0" fontAlgn="base" hangingPunct="0">
              <a:spcBef>
                <a:spcPts val="600"/>
              </a:spcBef>
              <a:spcAft>
                <a:spcPct val="0"/>
              </a:spcAft>
              <a:buClr>
                <a:srgbClr val="C1F944"/>
              </a:buClr>
              <a:buSzPct val="90000"/>
              <a:buFont typeface="Wingdings" pitchFamily="-112" charset="2"/>
              <a:buChar char="S"/>
              <a:defRPr sz="2000" kern="1200">
                <a:solidFill>
                  <a:srgbClr val="595959"/>
                </a:solidFill>
                <a:latin typeface="+mn-lt"/>
                <a:ea typeface="MS PGothic" pitchFamily="34" charset="-128"/>
                <a:cs typeface="MS PGothic" pitchFamily="34" charset="-128"/>
              </a:defRPr>
            </a:lvl2pPr>
            <a:lvl3pPr marL="1035050" indent="-349250" algn="l" rtl="0" eaLnBrk="0" fontAlgn="base" hangingPunct="0">
              <a:spcBef>
                <a:spcPts val="600"/>
              </a:spcBef>
              <a:spcAft>
                <a:spcPct val="0"/>
              </a:spcAft>
              <a:buClr>
                <a:schemeClr val="accent1"/>
              </a:buClr>
              <a:buSzPct val="90000"/>
              <a:buFont typeface="Wingdings" pitchFamily="-112" charset="2"/>
              <a:buChar char="S"/>
              <a:defRPr kern="1200">
                <a:solidFill>
                  <a:srgbClr val="595959"/>
                </a:solidFill>
                <a:latin typeface="+mn-lt"/>
                <a:ea typeface="MS PGothic" pitchFamily="34" charset="-128"/>
                <a:cs typeface="MS PGothic" pitchFamily="34" charset="-128"/>
              </a:defRPr>
            </a:lvl3pPr>
            <a:lvl4pPr marL="1371600" indent="-336550" algn="l" rtl="0" eaLnBrk="0" fontAlgn="base" hangingPunct="0">
              <a:spcBef>
                <a:spcPts val="600"/>
              </a:spcBef>
              <a:spcAft>
                <a:spcPct val="0"/>
              </a:spcAft>
              <a:buClr>
                <a:srgbClr val="C1F944"/>
              </a:buClr>
              <a:buSzPct val="90000"/>
              <a:buFont typeface="Wingdings" pitchFamily="-112" charset="2"/>
              <a:buChar char="S"/>
              <a:defRPr kern="1200">
                <a:solidFill>
                  <a:srgbClr val="595959"/>
                </a:solidFill>
                <a:latin typeface="+mn-lt"/>
                <a:ea typeface="MS PGothic" pitchFamily="34" charset="-128"/>
                <a:cs typeface="MS PGothic" pitchFamily="34" charset="-128"/>
              </a:defRPr>
            </a:lvl4pPr>
            <a:lvl5pPr marL="1720850" indent="-349250" algn="l" rtl="0" eaLnBrk="0" fontAlgn="base" hangingPunct="0">
              <a:spcBef>
                <a:spcPts val="600"/>
              </a:spcBef>
              <a:spcAft>
                <a:spcPct val="0"/>
              </a:spcAft>
              <a:buClr>
                <a:schemeClr val="accent1"/>
              </a:buClr>
              <a:buSzPct val="90000"/>
              <a:buFont typeface="Wingdings" pitchFamily="-112" charset="2"/>
              <a:buChar char="S"/>
              <a:defRPr kern="1200">
                <a:solidFill>
                  <a:srgbClr val="595959"/>
                </a:solidFill>
                <a:latin typeface="+mn-lt"/>
                <a:ea typeface="MS PGothic" pitchFamily="34" charset="-128"/>
                <a:cs typeface="MS PGothic" pitchFamily="34" charset="-128"/>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lvl="1"/>
            <a:r>
              <a:rPr lang="en-US" dirty="0" smtClean="0"/>
              <a:t>Executive Liability</a:t>
            </a:r>
          </a:p>
          <a:p>
            <a:pPr lvl="1"/>
            <a:r>
              <a:rPr lang="en-US" dirty="0" smtClean="0"/>
              <a:t>Environmental</a:t>
            </a:r>
          </a:p>
          <a:p>
            <a:pPr lvl="1"/>
            <a:r>
              <a:rPr lang="en-US" dirty="0" smtClean="0"/>
              <a:t>Alternative Risk and Collateral</a:t>
            </a:r>
          </a:p>
          <a:p>
            <a:pPr lvl="1"/>
            <a:r>
              <a:rPr lang="en-US" dirty="0" smtClean="0"/>
              <a:t>Travelling</a:t>
            </a:r>
          </a:p>
          <a:p>
            <a:pPr lvl="1"/>
            <a:r>
              <a:rPr lang="en-US" dirty="0" smtClean="0"/>
              <a:t>Workers' Compensation</a:t>
            </a:r>
          </a:p>
          <a:p>
            <a:pPr lvl="1"/>
            <a:r>
              <a:rPr lang="en-US" dirty="0" smtClean="0"/>
              <a:t>Property</a:t>
            </a:r>
          </a:p>
          <a:p>
            <a:pPr lvl="1"/>
            <a:r>
              <a:rPr lang="en-US" dirty="0" smtClean="0"/>
              <a:t>Global Marine and Energy</a:t>
            </a:r>
          </a:p>
          <a:p>
            <a:pPr lvl="1"/>
            <a:r>
              <a:rPr lang="en-US" dirty="0" smtClean="0"/>
              <a:t>Casualty</a:t>
            </a:r>
          </a:p>
          <a:p>
            <a:pPr lvl="1"/>
            <a:r>
              <a:rPr lang="en-US" dirty="0" smtClean="0"/>
              <a:t>Accident and Health</a:t>
            </a:r>
          </a:p>
          <a:p>
            <a:pPr lvl="1"/>
            <a:r>
              <a:rPr lang="en-US" dirty="0" smtClean="0"/>
              <a:t>Specialty</a:t>
            </a:r>
          </a:p>
          <a:p>
            <a:endParaRPr lang="en-US" sz="2800" dirty="0" smtClean="0"/>
          </a:p>
        </p:txBody>
      </p:sp>
    </p:spTree>
    <p:extLst>
      <p:ext uri="{BB962C8B-B14F-4D97-AF65-F5344CB8AC3E}">
        <p14:creationId xmlns="" xmlns:p14="http://schemas.microsoft.com/office/powerpoint/2010/main" val="4152138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200"/>
              <a:t>International Lease Finance Corporation</a:t>
            </a:r>
          </a:p>
        </p:txBody>
      </p:sp>
      <p:sp>
        <p:nvSpPr>
          <p:cNvPr id="43011" name="Rectangle 3"/>
          <p:cNvSpPr>
            <a:spLocks noGrp="1" noChangeArrowheads="1"/>
          </p:cNvSpPr>
          <p:nvPr>
            <p:ph type="body" idx="1"/>
          </p:nvPr>
        </p:nvSpPr>
        <p:spPr/>
        <p:txBody>
          <a:bodyPr/>
          <a:lstStyle/>
          <a:p>
            <a:r>
              <a:rPr lang="en-US" dirty="0"/>
              <a:t>The world's largest aircraft lessor by </a:t>
            </a:r>
            <a:r>
              <a:rPr lang="en-US" dirty="0" smtClean="0"/>
              <a:t>value</a:t>
            </a:r>
            <a:endParaRPr lang="en-US" dirty="0"/>
          </a:p>
          <a:p>
            <a:r>
              <a:rPr lang="en-US" dirty="0"/>
              <a:t>Leases Boeing and Airbus aircraft to major airlines worldwide such as American Airlines, Alaska Airlines, Emirates Airlines, Air Canada, Cathay Pacific, Lufthansa and other </a:t>
            </a:r>
            <a:r>
              <a:rPr lang="en-US" dirty="0" smtClean="0"/>
              <a:t>airlines</a:t>
            </a:r>
            <a:endParaRPr lang="en-US" dirty="0"/>
          </a:p>
          <a:p>
            <a:r>
              <a:rPr lang="en-US" dirty="0"/>
              <a:t>September 2, 2011 -  AIG filled with the SEC to make an </a:t>
            </a:r>
            <a:r>
              <a:rPr lang="en-US" dirty="0" smtClean="0"/>
              <a:t>IPO</a:t>
            </a:r>
            <a:endParaRPr lang="en-US" dirty="0"/>
          </a:p>
          <a:p>
            <a:endParaRPr lang="en-US" dirty="0"/>
          </a:p>
        </p:txBody>
      </p:sp>
    </p:spTree>
    <p:extLst>
      <p:ext uri="{BB962C8B-B14F-4D97-AF65-F5344CB8AC3E}">
        <p14:creationId xmlns="" xmlns:p14="http://schemas.microsoft.com/office/powerpoint/2010/main" val="417362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AIG Bank</a:t>
            </a:r>
          </a:p>
        </p:txBody>
      </p:sp>
      <p:sp>
        <p:nvSpPr>
          <p:cNvPr id="34819" name="Rectangle 3"/>
          <p:cNvSpPr>
            <a:spLocks noGrp="1" noChangeArrowheads="1"/>
          </p:cNvSpPr>
          <p:nvPr>
            <p:ph type="body" idx="1"/>
          </p:nvPr>
        </p:nvSpPr>
        <p:spPr/>
        <p:txBody>
          <a:bodyPr>
            <a:normAutofit fontScale="85000" lnSpcReduction="20000"/>
          </a:bodyPr>
          <a:lstStyle/>
          <a:p>
            <a:r>
              <a:rPr lang="en-US" sz="2800" dirty="0"/>
              <a:t>Offers service on mortgages for refinance and purchase, home equity lines of credit, money market savings, &amp; certificates of </a:t>
            </a:r>
            <a:r>
              <a:rPr lang="en-US" sz="2800" dirty="0" smtClean="0"/>
              <a:t>deposit</a:t>
            </a:r>
            <a:endParaRPr lang="en-US" sz="2800" dirty="0"/>
          </a:p>
          <a:p>
            <a:r>
              <a:rPr lang="en-US" sz="2800" dirty="0"/>
              <a:t>Provides specialized Federal Deposit Insurance Corporation insured deposit products, loan products, and banking services to the core customer groups </a:t>
            </a:r>
            <a:r>
              <a:rPr lang="en-US" sz="2800" dirty="0" smtClean="0"/>
              <a:t>nationwide</a:t>
            </a:r>
            <a:endParaRPr lang="en-US" sz="2800" dirty="0"/>
          </a:p>
          <a:p>
            <a:r>
              <a:rPr lang="en-US" sz="2800" dirty="0"/>
              <a:t>Serving consumers, small businesses, AIG policyholders and AIG </a:t>
            </a:r>
            <a:r>
              <a:rPr lang="en-US" sz="2800" dirty="0" smtClean="0"/>
              <a:t>employees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AIG Direct</a:t>
            </a:r>
          </a:p>
        </p:txBody>
      </p:sp>
      <p:sp>
        <p:nvSpPr>
          <p:cNvPr id="40963" name="Rectangle 3"/>
          <p:cNvSpPr>
            <a:spLocks noGrp="1" noChangeArrowheads="1"/>
          </p:cNvSpPr>
          <p:nvPr>
            <p:ph type="body" idx="1"/>
          </p:nvPr>
        </p:nvSpPr>
        <p:spPr/>
        <p:txBody>
          <a:bodyPr/>
          <a:lstStyle/>
          <a:p>
            <a:r>
              <a:rPr lang="en-US" dirty="0"/>
              <a:t>Marketing name: Matrix </a:t>
            </a:r>
            <a:r>
              <a:rPr lang="en-US" dirty="0" smtClean="0"/>
              <a:t>Direct</a:t>
            </a:r>
            <a:endParaRPr lang="en-US" dirty="0"/>
          </a:p>
          <a:p>
            <a:r>
              <a:rPr lang="en-US" dirty="0"/>
              <a:t>Provides reliable and affordable term life </a:t>
            </a:r>
            <a:r>
              <a:rPr lang="en-US" dirty="0" smtClean="0"/>
              <a:t>insurance</a:t>
            </a:r>
            <a:endParaRPr lang="en-US" dirty="0"/>
          </a:p>
          <a:p>
            <a:r>
              <a:rPr lang="en-US" dirty="0"/>
              <a:t>Offers customized, personalized life </a:t>
            </a:r>
            <a:r>
              <a:rPr lang="en-US" dirty="0" smtClean="0"/>
              <a:t>insurance</a:t>
            </a:r>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SunAmerica Financial Group</a:t>
            </a:r>
          </a:p>
        </p:txBody>
      </p:sp>
      <p:sp>
        <p:nvSpPr>
          <p:cNvPr id="41987" name="Rectangle 3"/>
          <p:cNvSpPr>
            <a:spLocks noGrp="1" noChangeArrowheads="1"/>
          </p:cNvSpPr>
          <p:nvPr>
            <p:ph type="body" idx="1"/>
          </p:nvPr>
        </p:nvSpPr>
        <p:spPr>
          <a:xfrm>
            <a:off x="739775" y="2466181"/>
            <a:ext cx="7662863" cy="3267075"/>
          </a:xfrm>
        </p:spPr>
        <p:txBody>
          <a:bodyPr/>
          <a:lstStyle/>
          <a:p>
            <a:r>
              <a:rPr lang="en-US" dirty="0"/>
              <a:t>A group of companies that consist of financial advisors and insurance </a:t>
            </a:r>
            <a:r>
              <a:rPr lang="en-US" dirty="0" smtClean="0"/>
              <a:t>agents</a:t>
            </a:r>
            <a:endParaRPr lang="en-US" dirty="0"/>
          </a:p>
          <a:p>
            <a:r>
              <a:rPr lang="en-US" dirty="0"/>
              <a:t>The members:</a:t>
            </a:r>
          </a:p>
          <a:p>
            <a:endParaRPr lang="en-US" dirty="0"/>
          </a:p>
        </p:txBody>
      </p:sp>
      <p:pic>
        <p:nvPicPr>
          <p:cNvPr id="41990" name="Picture 6" descr="Ameri"/>
          <p:cNvPicPr>
            <a:picLocks noChangeAspect="1" noChangeArrowheads="1"/>
          </p:cNvPicPr>
          <p:nvPr/>
        </p:nvPicPr>
        <p:blipFill>
          <a:blip r:embed="rId3" cstate="print"/>
          <a:srcRect/>
          <a:stretch>
            <a:fillRect/>
          </a:stretch>
        </p:blipFill>
        <p:spPr bwMode="auto">
          <a:xfrm>
            <a:off x="539552" y="3861048"/>
            <a:ext cx="3733800" cy="838200"/>
          </a:xfrm>
          <a:prstGeom prst="rect">
            <a:avLst/>
          </a:prstGeom>
          <a:noFill/>
        </p:spPr>
      </p:pic>
      <p:pic>
        <p:nvPicPr>
          <p:cNvPr id="41991" name="Picture 7" descr="valic"/>
          <p:cNvPicPr>
            <a:picLocks noChangeAspect="1" noChangeArrowheads="1"/>
          </p:cNvPicPr>
          <p:nvPr/>
        </p:nvPicPr>
        <p:blipFill>
          <a:blip r:embed="rId4" cstate="print"/>
          <a:srcRect/>
          <a:stretch>
            <a:fillRect/>
          </a:stretch>
        </p:blipFill>
        <p:spPr bwMode="auto">
          <a:xfrm>
            <a:off x="3491880" y="3789040"/>
            <a:ext cx="923925" cy="762000"/>
          </a:xfrm>
          <a:prstGeom prst="rect">
            <a:avLst/>
          </a:prstGeom>
          <a:noFill/>
        </p:spPr>
      </p:pic>
      <p:pic>
        <p:nvPicPr>
          <p:cNvPr id="41993" name="Picture 9"/>
          <p:cNvPicPr>
            <a:picLocks noChangeAspect="1" noChangeArrowheads="1"/>
          </p:cNvPicPr>
          <p:nvPr/>
        </p:nvPicPr>
        <p:blipFill>
          <a:blip r:embed="rId5" cstate="print"/>
          <a:srcRect/>
          <a:stretch>
            <a:fillRect/>
          </a:stretch>
        </p:blipFill>
        <p:spPr bwMode="auto">
          <a:xfrm>
            <a:off x="467544" y="4797152"/>
            <a:ext cx="2400300" cy="1133475"/>
          </a:xfrm>
          <a:prstGeom prst="rect">
            <a:avLst/>
          </a:prstGeom>
          <a:noFill/>
        </p:spPr>
      </p:pic>
      <p:pic>
        <p:nvPicPr>
          <p:cNvPr id="41994" name="Picture 10" descr="FSC"/>
          <p:cNvPicPr>
            <a:picLocks noChangeAspect="1" noChangeArrowheads="1"/>
          </p:cNvPicPr>
          <p:nvPr/>
        </p:nvPicPr>
        <p:blipFill>
          <a:blip r:embed="rId6" cstate="print"/>
          <a:srcRect/>
          <a:stretch>
            <a:fillRect/>
          </a:stretch>
        </p:blipFill>
        <p:spPr bwMode="auto">
          <a:xfrm>
            <a:off x="3059832" y="4797152"/>
            <a:ext cx="2073275" cy="749300"/>
          </a:xfrm>
          <a:prstGeom prst="rect">
            <a:avLst/>
          </a:prstGeom>
          <a:noFill/>
        </p:spPr>
      </p:pic>
      <p:pic>
        <p:nvPicPr>
          <p:cNvPr id="41995" name="Picture 11" descr="Sage"/>
          <p:cNvPicPr>
            <a:picLocks noChangeAspect="1" noChangeArrowheads="1"/>
          </p:cNvPicPr>
          <p:nvPr/>
        </p:nvPicPr>
        <p:blipFill>
          <a:blip r:embed="rId7" cstate="print"/>
          <a:srcRect/>
          <a:stretch>
            <a:fillRect/>
          </a:stretch>
        </p:blipFill>
        <p:spPr bwMode="auto">
          <a:xfrm>
            <a:off x="5292080" y="2924944"/>
            <a:ext cx="2697163" cy="1797050"/>
          </a:xfrm>
          <a:prstGeom prst="rect">
            <a:avLst/>
          </a:prstGeom>
          <a:noFill/>
        </p:spPr>
      </p:pic>
      <p:pic>
        <p:nvPicPr>
          <p:cNvPr id="41996" name="Picture 12" descr="AGLA"/>
          <p:cNvPicPr>
            <a:picLocks noChangeAspect="1" noChangeArrowheads="1"/>
          </p:cNvPicPr>
          <p:nvPr/>
        </p:nvPicPr>
        <p:blipFill>
          <a:blip r:embed="rId8" cstate="print"/>
          <a:srcRect/>
          <a:stretch>
            <a:fillRect/>
          </a:stretch>
        </p:blipFill>
        <p:spPr bwMode="auto">
          <a:xfrm>
            <a:off x="5436096" y="4725144"/>
            <a:ext cx="2743200" cy="914400"/>
          </a:xfrm>
          <a:prstGeom prst="rect">
            <a:avLst/>
          </a:prstGeom>
          <a:noFill/>
        </p:spPr>
      </p:pic>
      <p:pic>
        <p:nvPicPr>
          <p:cNvPr id="41998" name="Picture 14"/>
          <p:cNvPicPr>
            <a:picLocks noChangeAspect="1" noChangeArrowheads="1"/>
          </p:cNvPicPr>
          <p:nvPr/>
        </p:nvPicPr>
        <p:blipFill>
          <a:blip r:embed="rId9" cstate="print"/>
          <a:srcRect/>
          <a:stretch>
            <a:fillRect/>
          </a:stretch>
        </p:blipFill>
        <p:spPr bwMode="auto">
          <a:xfrm>
            <a:off x="3059832" y="5805264"/>
            <a:ext cx="2438400" cy="606425"/>
          </a:xfrm>
          <a:prstGeom prst="rect">
            <a:avLst/>
          </a:prstGeom>
          <a:noFill/>
        </p:spPr>
      </p:pic>
      <p:pic>
        <p:nvPicPr>
          <p:cNvPr id="41999" name="Picture 15" descr="SANAMERICA"/>
          <p:cNvPicPr>
            <a:picLocks noChangeAspect="1" noChangeArrowheads="1"/>
          </p:cNvPicPr>
          <p:nvPr/>
        </p:nvPicPr>
        <p:blipFill>
          <a:blip r:embed="rId10" cstate="print"/>
          <a:srcRect/>
          <a:stretch>
            <a:fillRect/>
          </a:stretch>
        </p:blipFill>
        <p:spPr bwMode="auto">
          <a:xfrm>
            <a:off x="539552" y="5733256"/>
            <a:ext cx="2333625" cy="560388"/>
          </a:xfrm>
          <a:prstGeom prst="rect">
            <a:avLst/>
          </a:prstGeom>
          <a:noFill/>
        </p:spPr>
      </p:pic>
      <p:pic>
        <p:nvPicPr>
          <p:cNvPr id="42001" name="Picture 17"/>
          <p:cNvPicPr>
            <a:picLocks noChangeAspect="1" noChangeArrowheads="1"/>
          </p:cNvPicPr>
          <p:nvPr/>
        </p:nvPicPr>
        <p:blipFill>
          <a:blip r:embed="rId11" cstate="print"/>
          <a:srcRect/>
          <a:stretch>
            <a:fillRect/>
          </a:stretch>
        </p:blipFill>
        <p:spPr bwMode="auto">
          <a:xfrm>
            <a:off x="5508104" y="5733256"/>
            <a:ext cx="2752725" cy="7715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United Guaranty Corporation</a:t>
            </a:r>
          </a:p>
        </p:txBody>
      </p:sp>
      <p:sp>
        <p:nvSpPr>
          <p:cNvPr id="44035" name="Rectangle 3"/>
          <p:cNvSpPr>
            <a:spLocks noGrp="1" noChangeArrowheads="1"/>
          </p:cNvSpPr>
          <p:nvPr>
            <p:ph type="body" idx="1"/>
          </p:nvPr>
        </p:nvSpPr>
        <p:spPr/>
        <p:txBody>
          <a:bodyPr>
            <a:normAutofit/>
          </a:bodyPr>
          <a:lstStyle/>
          <a:p>
            <a:pPr>
              <a:lnSpc>
                <a:spcPct val="90000"/>
              </a:lnSpc>
            </a:pPr>
            <a:r>
              <a:rPr lang="en-US" sz="2400" dirty="0"/>
              <a:t>Provides mortgage insurance products and services to mortgage lenders and credit unions of all sizes.</a:t>
            </a:r>
          </a:p>
          <a:p>
            <a:pPr lvl="1">
              <a:lnSpc>
                <a:spcPct val="90000"/>
              </a:lnSpc>
            </a:pPr>
            <a:r>
              <a:rPr lang="en-US" dirty="0"/>
              <a:t>United Guaranty Residential Insurance Company</a:t>
            </a:r>
          </a:p>
          <a:p>
            <a:pPr lvl="1">
              <a:lnSpc>
                <a:spcPct val="90000"/>
              </a:lnSpc>
            </a:pPr>
            <a:r>
              <a:rPr lang="en-US" dirty="0"/>
              <a:t>United Guaranty Residential Insurance Company of North Carolina and United Guaranty Credit Insurance Company</a:t>
            </a:r>
          </a:p>
          <a:p>
            <a:pPr lvl="1">
              <a:lnSpc>
                <a:spcPct val="90000"/>
              </a:lnSpc>
            </a:pPr>
            <a:r>
              <a:rPr lang="en-US" dirty="0"/>
              <a:t>United Guaranty Commercial Insurance Company of North Carolina</a:t>
            </a:r>
          </a:p>
          <a:p>
            <a:pPr lvl="1">
              <a:lnSpc>
                <a:spcPct val="90000"/>
              </a:lnSpc>
            </a:pPr>
            <a:r>
              <a:rPr lang="en-US" dirty="0"/>
              <a:t>United Guaranty Services, Inc.</a:t>
            </a:r>
          </a:p>
          <a:p>
            <a:pPr lvl="1">
              <a:lnSpc>
                <a:spcPct val="90000"/>
              </a:lnSpc>
            </a:pPr>
            <a:r>
              <a:rPr lang="en-US" dirty="0"/>
              <a:t>United Guaranty Mortgage Indemnity Company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a:t>AIG Stock Info as of November 4, 2011</a:t>
            </a:r>
          </a:p>
        </p:txBody>
      </p:sp>
      <p:pic>
        <p:nvPicPr>
          <p:cNvPr id="5124" name="Picture 4"/>
          <p:cNvPicPr>
            <a:picLocks noGrp="1" noChangeAspect="1" noChangeArrowheads="1"/>
          </p:cNvPicPr>
          <p:nvPr>
            <p:ph type="body" idx="1"/>
          </p:nvPr>
        </p:nvPicPr>
        <p:blipFill>
          <a:blip r:embed="rId3" cstate="print"/>
          <a:srcRect/>
          <a:stretch>
            <a:fillRect/>
          </a:stretch>
        </p:blipFill>
        <p:spPr>
          <a:xfrm>
            <a:off x="590550" y="2348880"/>
            <a:ext cx="7961313" cy="4257675"/>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a:t>AIG Stock Info – Last 5 years.</a:t>
            </a:r>
          </a:p>
        </p:txBody>
      </p:sp>
      <p:sp>
        <p:nvSpPr>
          <p:cNvPr id="32771" name="Rectangle 3"/>
          <p:cNvSpPr>
            <a:spLocks noGrp="1" noChangeArrowheads="1"/>
          </p:cNvSpPr>
          <p:nvPr>
            <p:ph type="body" idx="1"/>
          </p:nvPr>
        </p:nvSpPr>
        <p:spPr/>
        <p:txBody>
          <a:bodyPr/>
          <a:lstStyle/>
          <a:p>
            <a:endParaRPr lang="en-US"/>
          </a:p>
        </p:txBody>
      </p:sp>
      <p:pic>
        <p:nvPicPr>
          <p:cNvPr id="32772" name="Picture 4"/>
          <p:cNvPicPr>
            <a:picLocks noChangeAspect="1" noChangeArrowheads="1"/>
          </p:cNvPicPr>
          <p:nvPr/>
        </p:nvPicPr>
        <p:blipFill>
          <a:blip r:embed="rId3" cstate="print"/>
          <a:srcRect/>
          <a:stretch>
            <a:fillRect/>
          </a:stretch>
        </p:blipFill>
        <p:spPr bwMode="auto">
          <a:xfrm>
            <a:off x="533400" y="2397968"/>
            <a:ext cx="7927032" cy="4222811"/>
          </a:xfrm>
          <a:prstGeom prst="rect">
            <a:avLst/>
          </a:prstGeom>
          <a:noFill/>
        </p:spPr>
      </p:pic>
      <p:sp>
        <p:nvSpPr>
          <p:cNvPr id="2" name="Oval 1"/>
          <p:cNvSpPr/>
          <p:nvPr/>
        </p:nvSpPr>
        <p:spPr>
          <a:xfrm>
            <a:off x="2771800" y="3273524"/>
            <a:ext cx="1471666" cy="267575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The AIG Crisis and Bailout</a:t>
            </a:r>
            <a:endParaRPr lang="en-US"/>
          </a:p>
        </p:txBody>
      </p:sp>
      <p:sp>
        <p:nvSpPr>
          <p:cNvPr id="29699" name="Rectangle 3"/>
          <p:cNvSpPr>
            <a:spLocks noGrp="1" noChangeArrowheads="1"/>
          </p:cNvSpPr>
          <p:nvPr>
            <p:ph type="body" idx="1"/>
          </p:nvPr>
        </p:nvSpPr>
        <p:spPr/>
        <p:txBody>
          <a:bodyPr/>
          <a:lstStyle/>
          <a:p>
            <a:r>
              <a:rPr lang="en-US" dirty="0"/>
              <a:t>AIG Financial Products Corp. (AIGFP) </a:t>
            </a:r>
          </a:p>
          <a:p>
            <a:r>
              <a:rPr lang="en-US" dirty="0"/>
              <a:t>September 2008: Credit ratings downgraded below "AA" </a:t>
            </a:r>
            <a:r>
              <a:rPr lang="en-US" dirty="0" smtClean="0"/>
              <a:t>levels</a:t>
            </a:r>
            <a:endParaRPr lang="en-US" dirty="0"/>
          </a:p>
          <a:p>
            <a:r>
              <a:rPr lang="en-US" dirty="0"/>
              <a:t>The US Federal Reserve Bank created an $85 billion credit </a:t>
            </a:r>
            <a:r>
              <a:rPr lang="en-US" dirty="0" smtClean="0"/>
              <a:t>facility</a:t>
            </a:r>
            <a:endParaRPr lang="en-US" dirty="0"/>
          </a:p>
          <a:p>
            <a:r>
              <a:rPr lang="en-US" dirty="0"/>
              <a:t>The US Government would be entitled to 79.9%  equity ownership of AIG (preferred </a:t>
            </a:r>
            <a:r>
              <a:rPr lang="en-US" dirty="0" smtClean="0"/>
              <a:t>stock)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Industry Overview</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a:t>The AIG Crisis and Bailout – Cont.</a:t>
            </a:r>
          </a:p>
        </p:txBody>
      </p:sp>
      <p:sp>
        <p:nvSpPr>
          <p:cNvPr id="37891" name="Rectangle 3"/>
          <p:cNvSpPr>
            <a:spLocks noGrp="1" noChangeArrowheads="1"/>
          </p:cNvSpPr>
          <p:nvPr>
            <p:ph type="body" idx="1"/>
          </p:nvPr>
        </p:nvSpPr>
        <p:spPr/>
        <p:txBody>
          <a:bodyPr>
            <a:normAutofit fontScale="77500" lnSpcReduction="20000"/>
          </a:bodyPr>
          <a:lstStyle/>
          <a:p>
            <a:r>
              <a:rPr lang="en-US" sz="2800" dirty="0"/>
              <a:t>November 2008, came up with </a:t>
            </a:r>
            <a:r>
              <a:rPr lang="en-US" sz="2800" dirty="0" smtClean="0"/>
              <a:t>:</a:t>
            </a:r>
          </a:p>
          <a:p>
            <a:pPr lvl="1"/>
            <a:r>
              <a:rPr lang="en-US" sz="2600" dirty="0" smtClean="0"/>
              <a:t>Maiden </a:t>
            </a:r>
            <a:r>
              <a:rPr lang="en-US" sz="2600" dirty="0"/>
              <a:t>Lane II (Lending </a:t>
            </a:r>
            <a:r>
              <a:rPr lang="en-US" sz="2600" dirty="0" smtClean="0"/>
              <a:t>Division)</a:t>
            </a:r>
          </a:p>
          <a:p>
            <a:pPr lvl="1"/>
            <a:r>
              <a:rPr lang="en-US" sz="2600" dirty="0" smtClean="0"/>
              <a:t>Maiden </a:t>
            </a:r>
            <a:r>
              <a:rPr lang="en-US" sz="2600" dirty="0"/>
              <a:t>Lane III (Credit default swap Division) </a:t>
            </a:r>
          </a:p>
          <a:p>
            <a:r>
              <a:rPr lang="en-US" sz="2800" dirty="0"/>
              <a:t>The US Treasury purchased $40 billion of newly issued AIG perpetual preferred shares through </a:t>
            </a:r>
            <a:r>
              <a:rPr lang="en-US" sz="2800" dirty="0" smtClean="0"/>
              <a:t>TARP</a:t>
            </a:r>
            <a:endParaRPr lang="en-US" sz="2800" dirty="0"/>
          </a:p>
          <a:p>
            <a:r>
              <a:rPr lang="en-US" sz="2800" dirty="0"/>
              <a:t>By 2009: $182.5 billion available financial </a:t>
            </a:r>
            <a:r>
              <a:rPr lang="en-US" sz="2800" dirty="0" smtClean="0"/>
              <a:t>support</a:t>
            </a:r>
            <a:endParaRPr lang="en-US" sz="2800" dirty="0"/>
          </a:p>
          <a:p>
            <a:r>
              <a:rPr lang="en-US" sz="2800" dirty="0"/>
              <a:t>Sold a few subsidiaries and </a:t>
            </a:r>
            <a:r>
              <a:rPr lang="en-US" sz="2800" dirty="0" smtClean="0"/>
              <a:t>assets</a:t>
            </a:r>
            <a:endParaRPr lang="en-US" sz="2800" dirty="0"/>
          </a:p>
          <a:p>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Statements</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Balance Sheet</a:t>
            </a:r>
            <a:endParaRPr lang="en-US" dirty="0"/>
          </a:p>
        </p:txBody>
      </p:sp>
      <p:pic>
        <p:nvPicPr>
          <p:cNvPr id="1026" name="Picture 2" descr="C:\Users\Chiu\Desktop\519 PREZ\BALANCE SHEET ASSETS.png"/>
          <p:cNvPicPr>
            <a:picLocks noChangeAspect="1" noChangeArrowheads="1"/>
          </p:cNvPicPr>
          <p:nvPr/>
        </p:nvPicPr>
        <p:blipFill>
          <a:blip r:embed="rId3" cstate="print"/>
          <a:srcRect/>
          <a:stretch>
            <a:fillRect/>
          </a:stretch>
        </p:blipFill>
        <p:spPr bwMode="auto">
          <a:xfrm>
            <a:off x="1091803" y="838200"/>
            <a:ext cx="6960394" cy="6019800"/>
          </a:xfrm>
          <a:prstGeom prst="rect">
            <a:avLst/>
          </a:prstGeom>
          <a:noFill/>
        </p:spPr>
      </p:pic>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Balance Sheet</a:t>
            </a:r>
            <a:endParaRPr lang="en-US" dirty="0"/>
          </a:p>
        </p:txBody>
      </p:sp>
      <p:pic>
        <p:nvPicPr>
          <p:cNvPr id="2050" name="Picture 2" descr="C:\Users\Chiu\Desktop\519 PREZ\LIBAILITY 1.png"/>
          <p:cNvPicPr>
            <a:picLocks noChangeAspect="1" noChangeArrowheads="1"/>
          </p:cNvPicPr>
          <p:nvPr/>
        </p:nvPicPr>
        <p:blipFill>
          <a:blip r:embed="rId3" cstate="print"/>
          <a:srcRect/>
          <a:stretch>
            <a:fillRect/>
          </a:stretch>
        </p:blipFill>
        <p:spPr bwMode="auto">
          <a:xfrm>
            <a:off x="381000" y="1143000"/>
            <a:ext cx="8511372" cy="5257800"/>
          </a:xfrm>
          <a:prstGeom prst="rect">
            <a:avLst/>
          </a:prstGeom>
          <a:noFill/>
        </p:spPr>
      </p:pic>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Balance Sheet</a:t>
            </a:r>
            <a:endParaRPr lang="en-US" dirty="0"/>
          </a:p>
        </p:txBody>
      </p:sp>
      <p:pic>
        <p:nvPicPr>
          <p:cNvPr id="3074" name="Picture 2" descr="C:\Users\Chiu\Desktop\519 PREZ\LIABILITY 2.png"/>
          <p:cNvPicPr>
            <a:picLocks noChangeAspect="1" noChangeArrowheads="1"/>
          </p:cNvPicPr>
          <p:nvPr/>
        </p:nvPicPr>
        <p:blipFill>
          <a:blip r:embed="rId3" cstate="print"/>
          <a:srcRect/>
          <a:stretch>
            <a:fillRect/>
          </a:stretch>
        </p:blipFill>
        <p:spPr bwMode="auto">
          <a:xfrm>
            <a:off x="457200" y="838200"/>
            <a:ext cx="8153400" cy="5716380"/>
          </a:xfrm>
          <a:prstGeom prst="rect">
            <a:avLst/>
          </a:prstGeom>
          <a:noFill/>
        </p:spPr>
      </p:pic>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Balance Sheet Derivatives</a:t>
            </a:r>
            <a:endParaRPr lang="en-US" dirty="0"/>
          </a:p>
        </p:txBody>
      </p:sp>
      <p:pic>
        <p:nvPicPr>
          <p:cNvPr id="2050" name="Picture 2" descr="C:\Users\Chiu\Desktop\519 PREZ\derivative assets and libailities on the consolidated balanced sheets.png"/>
          <p:cNvPicPr>
            <a:picLocks noChangeAspect="1" noChangeArrowheads="1"/>
          </p:cNvPicPr>
          <p:nvPr/>
        </p:nvPicPr>
        <p:blipFill>
          <a:blip r:embed="rId3" cstate="print"/>
          <a:srcRect/>
          <a:stretch>
            <a:fillRect/>
          </a:stretch>
        </p:blipFill>
        <p:spPr bwMode="auto">
          <a:xfrm>
            <a:off x="76200" y="3419475"/>
            <a:ext cx="9067800" cy="3438525"/>
          </a:xfrm>
          <a:prstGeom prst="rect">
            <a:avLst/>
          </a:prstGeom>
          <a:noFill/>
        </p:spPr>
      </p:pic>
      <p:pic>
        <p:nvPicPr>
          <p:cNvPr id="2051" name="Picture 3" descr="C:\Users\Chiu\Desktop\519 PREZ\derivatives text block.png"/>
          <p:cNvPicPr>
            <a:picLocks noChangeAspect="1" noChangeArrowheads="1"/>
          </p:cNvPicPr>
          <p:nvPr/>
        </p:nvPicPr>
        <p:blipFill>
          <a:blip r:embed="rId4" cstate="print"/>
          <a:srcRect/>
          <a:stretch>
            <a:fillRect/>
          </a:stretch>
        </p:blipFill>
        <p:spPr bwMode="auto">
          <a:xfrm>
            <a:off x="152400" y="2476500"/>
            <a:ext cx="8915400" cy="952500"/>
          </a:xfrm>
          <a:prstGeom prst="rect">
            <a:avLst/>
          </a:prstGeom>
          <a:noFill/>
        </p:spPr>
      </p:pic>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Balance Sheet Derivatives</a:t>
            </a:r>
            <a:endParaRPr lang="en-US" dirty="0"/>
          </a:p>
        </p:txBody>
      </p:sp>
      <p:pic>
        <p:nvPicPr>
          <p:cNvPr id="3074" name="Picture 2" descr="C:\Users\Chiu\Desktop\519 PREZ\value of derivatives.png"/>
          <p:cNvPicPr>
            <a:picLocks noChangeAspect="1" noChangeArrowheads="1"/>
          </p:cNvPicPr>
          <p:nvPr/>
        </p:nvPicPr>
        <p:blipFill>
          <a:blip r:embed="rId3" cstate="print"/>
          <a:srcRect/>
          <a:stretch>
            <a:fillRect/>
          </a:stretch>
        </p:blipFill>
        <p:spPr bwMode="auto">
          <a:xfrm>
            <a:off x="0" y="1619250"/>
            <a:ext cx="9143999" cy="5238750"/>
          </a:xfrm>
          <a:prstGeom prst="rect">
            <a:avLst/>
          </a:prstGeom>
          <a:noFill/>
        </p:spPr>
      </p:pic>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Income Statement</a:t>
            </a:r>
            <a:endParaRPr lang="en-US" dirty="0"/>
          </a:p>
        </p:txBody>
      </p:sp>
      <p:sp>
        <p:nvSpPr>
          <p:cNvPr id="5" name="Rectangle 4"/>
          <p:cNvSpPr/>
          <p:nvPr/>
        </p:nvSpPr>
        <p:spPr>
          <a:xfrm>
            <a:off x="152400" y="5334000"/>
            <a:ext cx="8763000" cy="228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171" name="Picture 3" descr="C:\Users\Chiu\Desktop\519 PREZ\income.png"/>
          <p:cNvPicPr>
            <a:picLocks noChangeAspect="1" noChangeArrowheads="1"/>
          </p:cNvPicPr>
          <p:nvPr/>
        </p:nvPicPr>
        <p:blipFill>
          <a:blip r:embed="rId3" cstate="print"/>
          <a:srcRect/>
          <a:stretch>
            <a:fillRect/>
          </a:stretch>
        </p:blipFill>
        <p:spPr bwMode="auto">
          <a:xfrm>
            <a:off x="0" y="1371600"/>
            <a:ext cx="9144000" cy="5334000"/>
          </a:xfrm>
          <a:prstGeom prst="rect">
            <a:avLst/>
          </a:prstGeom>
          <a:noFill/>
        </p:spPr>
      </p:pic>
      <p:sp>
        <p:nvSpPr>
          <p:cNvPr id="7" name="Rectangle 6"/>
          <p:cNvSpPr/>
          <p:nvPr/>
        </p:nvSpPr>
        <p:spPr>
          <a:xfrm>
            <a:off x="152400" y="4953000"/>
            <a:ext cx="8991600" cy="228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Income Statement</a:t>
            </a:r>
            <a:endParaRPr lang="en-US" dirty="0"/>
          </a:p>
        </p:txBody>
      </p:sp>
      <p:pic>
        <p:nvPicPr>
          <p:cNvPr id="4098" name="Picture 2" descr="C:\Users\Chiu\Desktop\519 PREZ\COMPREHENSIVE INCOME.png"/>
          <p:cNvPicPr>
            <a:picLocks noChangeAspect="1" noChangeArrowheads="1"/>
          </p:cNvPicPr>
          <p:nvPr/>
        </p:nvPicPr>
        <p:blipFill>
          <a:blip r:embed="rId3" cstate="print"/>
          <a:srcRect/>
          <a:stretch>
            <a:fillRect/>
          </a:stretch>
        </p:blipFill>
        <p:spPr bwMode="auto">
          <a:xfrm>
            <a:off x="301618" y="914400"/>
            <a:ext cx="8842382" cy="5943600"/>
          </a:xfrm>
          <a:prstGeom prst="rect">
            <a:avLst/>
          </a:prstGeom>
          <a:noFill/>
        </p:spPr>
      </p:pic>
      <p:sp>
        <p:nvSpPr>
          <p:cNvPr id="5" name="Rectangle 4"/>
          <p:cNvSpPr/>
          <p:nvPr/>
        </p:nvSpPr>
        <p:spPr>
          <a:xfrm>
            <a:off x="304800" y="5410200"/>
            <a:ext cx="8839200" cy="228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 Derivatives</a:t>
            </a:r>
            <a:endParaRPr lang="en-US" dirty="0"/>
          </a:p>
        </p:txBody>
      </p:sp>
      <p:pic>
        <p:nvPicPr>
          <p:cNvPr id="4098" name="Picture 2" descr="C:\Users\Chiu\Desktop\519 PREZ\fair value hedging.png"/>
          <p:cNvPicPr>
            <a:picLocks noChangeAspect="1" noChangeArrowheads="1"/>
          </p:cNvPicPr>
          <p:nvPr/>
        </p:nvPicPr>
        <p:blipFill>
          <a:blip r:embed="rId3" cstate="print"/>
          <a:srcRect/>
          <a:stretch>
            <a:fillRect/>
          </a:stretch>
        </p:blipFill>
        <p:spPr bwMode="auto">
          <a:xfrm>
            <a:off x="152400" y="2819400"/>
            <a:ext cx="8874188" cy="2209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Insurance Industry</a:t>
            </a:r>
            <a:endParaRPr lang="en-US" dirty="0"/>
          </a:p>
        </p:txBody>
      </p:sp>
      <p:sp>
        <p:nvSpPr>
          <p:cNvPr id="3" name="Content Placeholder 2"/>
          <p:cNvSpPr>
            <a:spLocks noGrp="1"/>
          </p:cNvSpPr>
          <p:nvPr>
            <p:ph idx="1"/>
          </p:nvPr>
        </p:nvSpPr>
        <p:spPr/>
        <p:txBody>
          <a:bodyPr/>
          <a:lstStyle/>
          <a:p>
            <a:r>
              <a:rPr lang="en-US" dirty="0" smtClean="0"/>
              <a:t>Insurance companies generally have two branches of business</a:t>
            </a:r>
          </a:p>
          <a:p>
            <a:pPr lvl="1"/>
            <a:r>
              <a:rPr lang="en-US" dirty="0" smtClean="0"/>
              <a:t>Life &amp; Health Insurance</a:t>
            </a:r>
          </a:p>
          <a:p>
            <a:pPr lvl="2"/>
            <a:r>
              <a:rPr lang="en-US" dirty="0" smtClean="0"/>
              <a:t>Individual’s well being</a:t>
            </a:r>
          </a:p>
          <a:p>
            <a:pPr lvl="1"/>
            <a:r>
              <a:rPr lang="en-US" dirty="0" smtClean="0"/>
              <a:t>Property and Casualty Insurance</a:t>
            </a:r>
          </a:p>
          <a:p>
            <a:pPr lvl="2"/>
            <a:r>
              <a:rPr lang="en-US" dirty="0" smtClean="0"/>
              <a:t>Protection against losses of a physical property, or its ability to generate income</a:t>
            </a:r>
          </a:p>
          <a:p>
            <a:endParaRPr lang="en-US" dirty="0"/>
          </a:p>
        </p:txBody>
      </p:sp>
    </p:spTree>
    <p:extLst>
      <p:ext uri="{BB962C8B-B14F-4D97-AF65-F5344CB8AC3E}">
        <p14:creationId xmlns="" xmlns:p14="http://schemas.microsoft.com/office/powerpoint/2010/main" val="560375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Hedging Derivatives</a:t>
            </a:r>
            <a:endParaRPr lang="en-US" dirty="0"/>
          </a:p>
        </p:txBody>
      </p:sp>
      <p:pic>
        <p:nvPicPr>
          <p:cNvPr id="6146" name="Picture 2" descr="C:\Users\Chiu\Desktop\519 PREZ\non hedging derivatives.png"/>
          <p:cNvPicPr>
            <a:picLocks noChangeAspect="1" noChangeArrowheads="1"/>
          </p:cNvPicPr>
          <p:nvPr/>
        </p:nvPicPr>
        <p:blipFill>
          <a:blip r:embed="rId3" cstate="print"/>
          <a:srcRect/>
          <a:stretch>
            <a:fillRect/>
          </a:stretch>
        </p:blipFill>
        <p:spPr bwMode="auto">
          <a:xfrm>
            <a:off x="0" y="1524000"/>
            <a:ext cx="9144000" cy="5334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Realized Capital Gains</a:t>
            </a:r>
            <a:endParaRPr lang="en-US" dirty="0"/>
          </a:p>
        </p:txBody>
      </p:sp>
      <p:pic>
        <p:nvPicPr>
          <p:cNvPr id="5122" name="Picture 2" descr="C:\Users\Chiu\Desktop\519 PREZ\NET REALIZED CAPTIAL GAINS.png"/>
          <p:cNvPicPr>
            <a:picLocks noChangeAspect="1" noChangeArrowheads="1"/>
          </p:cNvPicPr>
          <p:nvPr/>
        </p:nvPicPr>
        <p:blipFill>
          <a:blip r:embed="rId3" cstate="print"/>
          <a:srcRect/>
          <a:stretch>
            <a:fillRect/>
          </a:stretch>
        </p:blipFill>
        <p:spPr bwMode="auto">
          <a:xfrm>
            <a:off x="152400" y="2286000"/>
            <a:ext cx="8574088" cy="4248150"/>
          </a:xfrm>
          <a:prstGeom prst="rect">
            <a:avLst/>
          </a:prstGeom>
          <a:noFill/>
        </p:spPr>
      </p:pic>
      <p:sp>
        <p:nvSpPr>
          <p:cNvPr id="5" name="Rectangle 4"/>
          <p:cNvSpPr/>
          <p:nvPr/>
        </p:nvSpPr>
        <p:spPr>
          <a:xfrm>
            <a:off x="1066800" y="5715000"/>
            <a:ext cx="76962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66800" y="5943600"/>
            <a:ext cx="76962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 Hedging</a:t>
            </a:r>
            <a:endParaRPr lang="en-US" dirty="0"/>
          </a:p>
        </p:txBody>
      </p:sp>
      <p:pic>
        <p:nvPicPr>
          <p:cNvPr id="1026" name="Picture 2" descr="C:\Users\Chiu\Desktop\519 PREZ\cash flow hedging.png"/>
          <p:cNvPicPr>
            <a:picLocks noChangeAspect="1" noChangeArrowheads="1"/>
          </p:cNvPicPr>
          <p:nvPr/>
        </p:nvPicPr>
        <p:blipFill>
          <a:blip r:embed="rId3" cstate="print"/>
          <a:srcRect/>
          <a:stretch>
            <a:fillRect/>
          </a:stretch>
        </p:blipFill>
        <p:spPr bwMode="auto">
          <a:xfrm>
            <a:off x="0" y="2667000"/>
            <a:ext cx="8929434" cy="2209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Flows Condensed</a:t>
            </a:r>
            <a:endParaRPr lang="en-US" dirty="0"/>
          </a:p>
        </p:txBody>
      </p:sp>
      <p:pic>
        <p:nvPicPr>
          <p:cNvPr id="6146" name="Picture 2" descr="C:\Users\Chiu\Desktop\519 PREZ\CASH FLOW - sHORT.png"/>
          <p:cNvPicPr>
            <a:picLocks noChangeAspect="1" noChangeArrowheads="1"/>
          </p:cNvPicPr>
          <p:nvPr/>
        </p:nvPicPr>
        <p:blipFill>
          <a:blip r:embed="rId3" cstate="print"/>
          <a:srcRect/>
          <a:stretch>
            <a:fillRect/>
          </a:stretch>
        </p:blipFill>
        <p:spPr bwMode="auto">
          <a:xfrm>
            <a:off x="76200" y="2438400"/>
            <a:ext cx="8915400" cy="342386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Flows Operating</a:t>
            </a:r>
            <a:endParaRPr lang="en-US" dirty="0"/>
          </a:p>
        </p:txBody>
      </p:sp>
      <p:pic>
        <p:nvPicPr>
          <p:cNvPr id="9219" name="Picture 3"/>
          <p:cNvPicPr>
            <a:picLocks noChangeAspect="1" noChangeArrowheads="1"/>
          </p:cNvPicPr>
          <p:nvPr/>
        </p:nvPicPr>
        <p:blipFill>
          <a:blip r:embed="rId3" cstate="print"/>
          <a:srcRect/>
          <a:stretch>
            <a:fillRect/>
          </a:stretch>
        </p:blipFill>
        <p:spPr bwMode="auto">
          <a:xfrm>
            <a:off x="914400" y="1283040"/>
            <a:ext cx="6721475" cy="5574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Flows Financing</a:t>
            </a:r>
            <a:endParaRPr lang="en-US" dirty="0"/>
          </a:p>
        </p:txBody>
      </p:sp>
      <p:pic>
        <p:nvPicPr>
          <p:cNvPr id="7170" name="Picture 2" descr="C:\Users\Chiu\Desktop\519 PREZ\CASH FLOW - FINANCING.png"/>
          <p:cNvPicPr>
            <a:picLocks noChangeAspect="1" noChangeArrowheads="1"/>
          </p:cNvPicPr>
          <p:nvPr/>
        </p:nvPicPr>
        <p:blipFill>
          <a:blip r:embed="rId3" cstate="print"/>
          <a:srcRect/>
          <a:stretch>
            <a:fillRect/>
          </a:stretch>
        </p:blipFill>
        <p:spPr bwMode="auto">
          <a:xfrm>
            <a:off x="76200" y="2286000"/>
            <a:ext cx="8988380" cy="3810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 Investing</a:t>
            </a:r>
            <a:endParaRPr lang="en-US" dirty="0"/>
          </a:p>
        </p:txBody>
      </p:sp>
      <p:pic>
        <p:nvPicPr>
          <p:cNvPr id="8194" name="Picture 2" descr="C:\Users\Chiu\Desktop\519 PREZ\cash flow - investing.png"/>
          <p:cNvPicPr>
            <a:picLocks noChangeAspect="1" noChangeArrowheads="1"/>
          </p:cNvPicPr>
          <p:nvPr/>
        </p:nvPicPr>
        <p:blipFill>
          <a:blip r:embed="rId3" cstate="print"/>
          <a:srcRect/>
          <a:stretch>
            <a:fillRect/>
          </a:stretch>
        </p:blipFill>
        <p:spPr bwMode="auto">
          <a:xfrm>
            <a:off x="21568" y="1888289"/>
            <a:ext cx="9046232" cy="4741111"/>
          </a:xfrm>
          <a:prstGeom prst="rect">
            <a:avLst/>
          </a:prstGeom>
          <a:noFill/>
        </p:spPr>
      </p:pic>
      <p:sp>
        <p:nvSpPr>
          <p:cNvPr id="5" name="Rectangle 4"/>
          <p:cNvSpPr/>
          <p:nvPr/>
        </p:nvSpPr>
        <p:spPr>
          <a:xfrm>
            <a:off x="0" y="5486400"/>
            <a:ext cx="9144000" cy="228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Risk Factors</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Credit &amp; Financial Strength Ratings</a:t>
            </a:r>
          </a:p>
          <a:p>
            <a:r>
              <a:rPr lang="en-US" dirty="0" smtClean="0"/>
              <a:t>Market Conditions</a:t>
            </a:r>
          </a:p>
          <a:p>
            <a:r>
              <a:rPr lang="en-US" dirty="0" smtClean="0"/>
              <a:t>Investment Portfolio &amp; Concentration of Investments</a:t>
            </a:r>
          </a:p>
          <a:p>
            <a:r>
              <a:rPr lang="en-US" dirty="0" smtClean="0"/>
              <a:t>Casualty Insurance</a:t>
            </a:r>
          </a:p>
          <a:p>
            <a:r>
              <a:rPr lang="en-US" dirty="0" smtClean="0"/>
              <a:t>Competition</a:t>
            </a:r>
          </a:p>
          <a:p>
            <a:r>
              <a:rPr lang="en-US" dirty="0" smtClean="0"/>
              <a:t>Guarantees with Variable Annuities</a:t>
            </a:r>
          </a:p>
          <a:p>
            <a:endParaRPr lang="en-US" dirty="0" smtClean="0"/>
          </a:p>
        </p:txBody>
      </p:sp>
    </p:spTree>
    <p:extLst>
      <p:ext uri="{BB962C8B-B14F-4D97-AF65-F5344CB8AC3E}">
        <p14:creationId xmlns="" xmlns:p14="http://schemas.microsoft.com/office/powerpoint/2010/main" val="294303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Cont.</a:t>
            </a:r>
            <a:endParaRPr lang="en-US" dirty="0"/>
          </a:p>
        </p:txBody>
      </p:sp>
      <p:sp>
        <p:nvSpPr>
          <p:cNvPr id="3" name="Content Placeholder 2"/>
          <p:cNvSpPr>
            <a:spLocks noGrp="1"/>
          </p:cNvSpPr>
          <p:nvPr>
            <p:ph idx="1"/>
          </p:nvPr>
        </p:nvSpPr>
        <p:spPr/>
        <p:txBody>
          <a:bodyPr/>
          <a:lstStyle/>
          <a:p>
            <a:r>
              <a:rPr lang="en-US" dirty="0" smtClean="0"/>
              <a:t>Adjustments of </a:t>
            </a:r>
            <a:r>
              <a:rPr lang="en-US" dirty="0"/>
              <a:t>D</a:t>
            </a:r>
            <a:r>
              <a:rPr lang="en-US" dirty="0" smtClean="0"/>
              <a:t>eferred Policy Acquisition Cost</a:t>
            </a:r>
          </a:p>
          <a:p>
            <a:r>
              <a:rPr lang="en-US" dirty="0" smtClean="0"/>
              <a:t>Catastrophe Exposure</a:t>
            </a:r>
          </a:p>
          <a:p>
            <a:r>
              <a:rPr lang="en-US" dirty="0" smtClean="0"/>
              <a:t>Reinsurance</a:t>
            </a:r>
          </a:p>
          <a:p>
            <a:r>
              <a:rPr lang="en-US" dirty="0" smtClean="0"/>
              <a:t>Indemnity Obligations</a:t>
            </a:r>
          </a:p>
          <a:p>
            <a:r>
              <a:rPr lang="en-US" dirty="0" smtClean="0"/>
              <a:t>Regulation</a:t>
            </a:r>
          </a:p>
          <a:p>
            <a:r>
              <a:rPr lang="en-US" dirty="0" smtClean="0"/>
              <a:t>Change in Control</a:t>
            </a:r>
          </a:p>
        </p:txBody>
      </p:sp>
    </p:spTree>
    <p:extLst>
      <p:ext uri="{BB962C8B-B14F-4D97-AF65-F5344CB8AC3E}">
        <p14:creationId xmlns="" xmlns:p14="http://schemas.microsoft.com/office/powerpoint/2010/main" val="3319098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Insurance Market</a:t>
            </a:r>
            <a:endParaRPr lang="en-CA" dirty="0"/>
          </a:p>
        </p:txBody>
      </p:sp>
      <p:sp>
        <p:nvSpPr>
          <p:cNvPr id="3" name="Content Placeholder 2"/>
          <p:cNvSpPr>
            <a:spLocks noGrp="1"/>
          </p:cNvSpPr>
          <p:nvPr>
            <p:ph idx="1"/>
          </p:nvPr>
        </p:nvSpPr>
        <p:spPr/>
        <p:txBody>
          <a:bodyPr/>
          <a:lstStyle/>
          <a:p>
            <a:r>
              <a:rPr lang="en-CA" dirty="0" smtClean="0"/>
              <a:t>$3,671.7 billion in gross premiums in 2009</a:t>
            </a:r>
          </a:p>
          <a:p>
            <a:pPr lvl="1"/>
            <a:r>
              <a:rPr lang="en-CA" dirty="0" smtClean="0"/>
              <a:t>Life insurance makes up approximately 57% of the insurance industry</a:t>
            </a:r>
          </a:p>
          <a:p>
            <a:r>
              <a:rPr lang="en-CA" dirty="0" smtClean="0"/>
              <a:t>Growth rate of 2.7% per year</a:t>
            </a:r>
          </a:p>
          <a:p>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Cont.</a:t>
            </a:r>
            <a:endParaRPr lang="en-US" dirty="0"/>
          </a:p>
        </p:txBody>
      </p:sp>
      <p:sp>
        <p:nvSpPr>
          <p:cNvPr id="3" name="Content Placeholder 2"/>
          <p:cNvSpPr>
            <a:spLocks noGrp="1"/>
          </p:cNvSpPr>
          <p:nvPr>
            <p:ph idx="1"/>
          </p:nvPr>
        </p:nvSpPr>
        <p:spPr/>
        <p:txBody>
          <a:bodyPr/>
          <a:lstStyle/>
          <a:p>
            <a:r>
              <a:rPr lang="en-US" dirty="0" smtClean="0"/>
              <a:t>Foreign Operations</a:t>
            </a:r>
          </a:p>
          <a:p>
            <a:r>
              <a:rPr lang="en-US" dirty="0" smtClean="0"/>
              <a:t>Legal Proceedings</a:t>
            </a:r>
          </a:p>
          <a:p>
            <a:r>
              <a:rPr lang="en-US" dirty="0" smtClean="0"/>
              <a:t>Use of Estimates</a:t>
            </a:r>
          </a:p>
          <a:p>
            <a:r>
              <a:rPr lang="en-US" dirty="0" smtClean="0"/>
              <a:t>Aircraft Leasing Business</a:t>
            </a:r>
          </a:p>
          <a:p>
            <a:r>
              <a:rPr lang="en-US" dirty="0" smtClean="0"/>
              <a:t>Liquidity</a:t>
            </a:r>
          </a:p>
          <a:p>
            <a:endParaRPr lang="en-US" dirty="0" smtClean="0"/>
          </a:p>
        </p:txBody>
      </p:sp>
    </p:spTree>
    <p:extLst>
      <p:ext uri="{BB962C8B-B14F-4D97-AF65-F5344CB8AC3E}">
        <p14:creationId xmlns="" xmlns:p14="http://schemas.microsoft.com/office/powerpoint/2010/main" val="2663061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Cont.</a:t>
            </a:r>
            <a:endParaRPr lang="en-US" dirty="0"/>
          </a:p>
        </p:txBody>
      </p:sp>
      <p:sp>
        <p:nvSpPr>
          <p:cNvPr id="3" name="Content Placeholder 2"/>
          <p:cNvSpPr>
            <a:spLocks noGrp="1"/>
          </p:cNvSpPr>
          <p:nvPr>
            <p:ph idx="1"/>
          </p:nvPr>
        </p:nvSpPr>
        <p:spPr/>
        <p:txBody>
          <a:bodyPr/>
          <a:lstStyle/>
          <a:p>
            <a:r>
              <a:rPr lang="en-US" dirty="0" smtClean="0"/>
              <a:t>Special Purpose Vehicle Intercompany Loans</a:t>
            </a:r>
          </a:p>
          <a:p>
            <a:r>
              <a:rPr lang="en-US" dirty="0" smtClean="0"/>
              <a:t>Controlling Shareholder</a:t>
            </a:r>
          </a:p>
          <a:p>
            <a:r>
              <a:rPr lang="en-US" dirty="0" smtClean="0"/>
              <a:t>Employees</a:t>
            </a:r>
          </a:p>
          <a:p>
            <a:r>
              <a:rPr lang="en-US" dirty="0" smtClean="0"/>
              <a:t>Electronic Data Systems</a:t>
            </a:r>
          </a:p>
          <a:p>
            <a:r>
              <a:rPr lang="en-US" dirty="0" smtClean="0"/>
              <a:t>Regulatory Capital Credit Default Swap Portfolios</a:t>
            </a:r>
          </a:p>
        </p:txBody>
      </p:sp>
    </p:spTree>
    <p:extLst>
      <p:ext uri="{BB962C8B-B14F-4D97-AF65-F5344CB8AC3E}">
        <p14:creationId xmlns="" xmlns:p14="http://schemas.microsoft.com/office/powerpoint/2010/main" val="2974709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dirty="0" smtClean="0"/>
              <a:t>Credit &amp; Financial Strength Ratings</a:t>
            </a:r>
            <a:endParaRPr lang="en-US" dirty="0"/>
          </a:p>
        </p:txBody>
      </p:sp>
      <p:sp>
        <p:nvSpPr>
          <p:cNvPr id="30722" name="Content Placeholder 2"/>
          <p:cNvSpPr>
            <a:spLocks noGrp="1"/>
          </p:cNvSpPr>
          <p:nvPr>
            <p:ph idx="1"/>
          </p:nvPr>
        </p:nvSpPr>
        <p:spPr>
          <a:xfrm>
            <a:off x="684213" y="2276475"/>
            <a:ext cx="7662862" cy="3267075"/>
          </a:xfrm>
        </p:spPr>
        <p:txBody>
          <a:bodyPr/>
          <a:lstStyle/>
          <a:p>
            <a:r>
              <a:rPr lang="en-US" dirty="0" smtClean="0"/>
              <a:t>Credit and Financial Strength ratings measure the ability of the company to meet contract obligations</a:t>
            </a:r>
          </a:p>
          <a:p>
            <a:r>
              <a:rPr lang="en-US" dirty="0" smtClean="0"/>
              <a:t>Establishes the company’s position relative to other companies</a:t>
            </a:r>
          </a:p>
          <a:p>
            <a:r>
              <a:rPr lang="en-US" dirty="0" smtClean="0"/>
              <a:t>If ratings drop</a:t>
            </a:r>
          </a:p>
          <a:p>
            <a:pPr lvl="1"/>
            <a:r>
              <a:rPr lang="en-US" dirty="0" smtClean="0"/>
              <a:t>Could limit new business</a:t>
            </a:r>
          </a:p>
          <a:p>
            <a:pPr lvl="1"/>
            <a:r>
              <a:rPr lang="en-US" dirty="0" smtClean="0"/>
              <a:t>Lose current customers/business</a:t>
            </a:r>
          </a:p>
          <a:p>
            <a:pPr lvl="1"/>
            <a:r>
              <a:rPr lang="en-US" dirty="0" smtClean="0"/>
              <a:t>Could require AIG to post additional collateral</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t>Market Conditions</a:t>
            </a:r>
            <a:endParaRPr lang="en-US" dirty="0"/>
          </a:p>
        </p:txBody>
      </p:sp>
      <p:sp>
        <p:nvSpPr>
          <p:cNvPr id="31746" name="Content Placeholder 2"/>
          <p:cNvSpPr>
            <a:spLocks noGrp="1"/>
          </p:cNvSpPr>
          <p:nvPr>
            <p:ph idx="1"/>
          </p:nvPr>
        </p:nvSpPr>
        <p:spPr>
          <a:xfrm>
            <a:off x="739775" y="2770188"/>
            <a:ext cx="7792665" cy="3683147"/>
          </a:xfrm>
        </p:spPr>
        <p:txBody>
          <a:bodyPr/>
          <a:lstStyle/>
          <a:p>
            <a:r>
              <a:rPr lang="en-US" dirty="0" smtClean="0"/>
              <a:t>Insurance business is highly dependent on the business environment</a:t>
            </a:r>
          </a:p>
          <a:p>
            <a:r>
              <a:rPr lang="en-US" dirty="0" smtClean="0"/>
              <a:t>If markets return to what they were a few years ago AIG could be affected by:</a:t>
            </a:r>
          </a:p>
          <a:p>
            <a:pPr lvl="1"/>
            <a:r>
              <a:rPr lang="en-US" sz="1800" dirty="0" smtClean="0"/>
              <a:t>Decline in value of investment portfolio</a:t>
            </a:r>
          </a:p>
          <a:p>
            <a:pPr lvl="1"/>
            <a:r>
              <a:rPr lang="en-US" sz="1800" dirty="0" smtClean="0"/>
              <a:t>Unrealized market valuation losses on investments</a:t>
            </a:r>
          </a:p>
          <a:p>
            <a:pPr lvl="1"/>
            <a:r>
              <a:rPr lang="en-US" sz="1800" dirty="0" smtClean="0"/>
              <a:t>Impairments of good-will and other long lived assets</a:t>
            </a:r>
          </a:p>
          <a:p>
            <a:pPr lvl="1"/>
            <a:r>
              <a:rPr lang="en-US" sz="1800" dirty="0" smtClean="0"/>
              <a:t>Increased liability from interest rate guarantees</a:t>
            </a:r>
          </a:p>
          <a:p>
            <a:pPr lvl="1"/>
            <a:r>
              <a:rPr lang="en-US" sz="1800" dirty="0" smtClean="0"/>
              <a:t>Increase in policy surrenders and cancellations</a:t>
            </a:r>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t>Investment Portfolios &amp; Concentration of Investments</a:t>
            </a:r>
          </a:p>
        </p:txBody>
      </p:sp>
      <p:sp>
        <p:nvSpPr>
          <p:cNvPr id="31746" name="Content Placeholder 2"/>
          <p:cNvSpPr>
            <a:spLocks noGrp="1"/>
          </p:cNvSpPr>
          <p:nvPr>
            <p:ph idx="1"/>
          </p:nvPr>
        </p:nvSpPr>
        <p:spPr>
          <a:xfrm>
            <a:off x="739775" y="2770188"/>
            <a:ext cx="7792665" cy="3683147"/>
          </a:xfrm>
        </p:spPr>
        <p:txBody>
          <a:bodyPr/>
          <a:lstStyle/>
          <a:p>
            <a:r>
              <a:rPr lang="en-US" dirty="0"/>
              <a:t>Investment portfolio’s value affected by interest rates:</a:t>
            </a:r>
          </a:p>
          <a:p>
            <a:pPr lvl="1"/>
            <a:r>
              <a:rPr lang="en-US" dirty="0"/>
              <a:t>Can change from monetary policy changes, domestic and international political issues, and other factors</a:t>
            </a:r>
          </a:p>
          <a:p>
            <a:r>
              <a:rPr lang="en-US" dirty="0" smtClean="0"/>
              <a:t>Concentration of investments:</a:t>
            </a:r>
          </a:p>
          <a:p>
            <a:pPr lvl="1"/>
            <a:r>
              <a:rPr lang="en-US" dirty="0" smtClean="0"/>
              <a:t>Ability to sell may be limited because of others trying to sell in the same concentration</a:t>
            </a:r>
          </a:p>
          <a:p>
            <a:pPr lvl="1"/>
            <a:r>
              <a:rPr lang="en-US" dirty="0" smtClean="0"/>
              <a:t>Ex. AIG has a large exposure to residential mortgage-backed securities, commercial mortgage-backed securities, and commercial mortgage loans</a:t>
            </a:r>
          </a:p>
        </p:txBody>
      </p:sp>
    </p:spTree>
    <p:extLst>
      <p:ext uri="{BB962C8B-B14F-4D97-AF65-F5344CB8AC3E}">
        <p14:creationId xmlns="" xmlns:p14="http://schemas.microsoft.com/office/powerpoint/2010/main" val="370019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Casualty Insurance</a:t>
            </a:r>
            <a:endParaRPr lang="en-US" dirty="0"/>
          </a:p>
        </p:txBody>
      </p:sp>
      <p:sp>
        <p:nvSpPr>
          <p:cNvPr id="3" name="Content Placeholder 2"/>
          <p:cNvSpPr>
            <a:spLocks noGrp="1"/>
          </p:cNvSpPr>
          <p:nvPr>
            <p:ph idx="1"/>
          </p:nvPr>
        </p:nvSpPr>
        <p:spPr/>
        <p:txBody>
          <a:bodyPr/>
          <a:lstStyle/>
          <a:p>
            <a:r>
              <a:rPr lang="en-US" dirty="0" smtClean="0"/>
              <a:t>Liabilities are difficult to predict</a:t>
            </a:r>
          </a:p>
          <a:p>
            <a:pPr lvl="1"/>
            <a:r>
              <a:rPr lang="en-US" dirty="0" smtClean="0"/>
              <a:t>could exceed current reserves</a:t>
            </a:r>
          </a:p>
          <a:p>
            <a:r>
              <a:rPr lang="en-US" dirty="0" smtClean="0"/>
              <a:t>Historical loss factors used to project future loss development</a:t>
            </a:r>
          </a:p>
          <a:p>
            <a:pPr lvl="1"/>
            <a:r>
              <a:rPr lang="en-US" dirty="0" smtClean="0"/>
              <a:t>No guarantee that the future loss will follow the same pattern</a:t>
            </a:r>
          </a:p>
        </p:txBody>
      </p:sp>
    </p:spTree>
    <p:extLst>
      <p:ext uri="{BB962C8B-B14F-4D97-AF65-F5344CB8AC3E}">
        <p14:creationId xmlns="" xmlns:p14="http://schemas.microsoft.com/office/powerpoint/2010/main" val="1620541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dirty="0" smtClean="0"/>
              <a:t>Highly competitive market both domestically and overseas</a:t>
            </a:r>
          </a:p>
          <a:p>
            <a:pPr lvl="1"/>
            <a:r>
              <a:rPr lang="en-US" sz="1800" dirty="0"/>
              <a:t>Competing with insurance companies, banks, investment </a:t>
            </a:r>
            <a:r>
              <a:rPr lang="en-US" sz="1800" dirty="0" smtClean="0"/>
              <a:t>banks</a:t>
            </a:r>
          </a:p>
          <a:p>
            <a:pPr lvl="1"/>
            <a:r>
              <a:rPr lang="en-US" sz="1800" dirty="0" smtClean="0"/>
              <a:t>1800 US life insurance co.</a:t>
            </a:r>
          </a:p>
          <a:p>
            <a:pPr lvl="1"/>
            <a:r>
              <a:rPr lang="en-US" sz="1800" dirty="0" smtClean="0"/>
              <a:t>3300 other stock co. (competing with Chartis subsidiaries)</a:t>
            </a:r>
          </a:p>
          <a:p>
            <a:r>
              <a:rPr lang="en-US" dirty="0" smtClean="0"/>
              <a:t>Position affected by credit ratings</a:t>
            </a:r>
          </a:p>
          <a:p>
            <a:r>
              <a:rPr lang="en-US" dirty="0" smtClean="0"/>
              <a:t>Competing through: risk acceptance criteria, product pricing, and terms and conditions</a:t>
            </a:r>
            <a:endParaRPr lang="en-US" dirty="0"/>
          </a:p>
        </p:txBody>
      </p:sp>
    </p:spTree>
    <p:extLst>
      <p:ext uri="{BB962C8B-B14F-4D97-AF65-F5344CB8AC3E}">
        <p14:creationId xmlns="" xmlns:p14="http://schemas.microsoft.com/office/powerpoint/2010/main" val="820692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488"/>
            <a:ext cx="8229600" cy="1356320"/>
          </a:xfrm>
        </p:spPr>
        <p:txBody>
          <a:bodyPr/>
          <a:lstStyle/>
          <a:p>
            <a:r>
              <a:rPr lang="en-US" dirty="0" smtClean="0"/>
              <a:t>Guarantees with Variable Annuities</a:t>
            </a:r>
            <a:endParaRPr lang="en-US" dirty="0"/>
          </a:p>
        </p:txBody>
      </p:sp>
      <p:sp>
        <p:nvSpPr>
          <p:cNvPr id="3" name="Content Placeholder 2"/>
          <p:cNvSpPr>
            <a:spLocks noGrp="1"/>
          </p:cNvSpPr>
          <p:nvPr>
            <p:ph idx="1"/>
          </p:nvPr>
        </p:nvSpPr>
        <p:spPr/>
        <p:txBody>
          <a:bodyPr/>
          <a:lstStyle/>
          <a:p>
            <a:r>
              <a:rPr lang="en-US" dirty="0" smtClean="0"/>
              <a:t>Certain policies offered guarantee customers:</a:t>
            </a:r>
          </a:p>
          <a:p>
            <a:pPr marL="342900" lvl="1" indent="-342900">
              <a:spcBef>
                <a:spcPts val="2000"/>
              </a:spcBef>
              <a:buClr>
                <a:schemeClr val="accent1"/>
              </a:buClr>
            </a:pPr>
            <a:r>
              <a:rPr lang="en-US" dirty="0"/>
              <a:t>Guaranteed minimum death benefits, guaranteed minimum income benefits, guaranteed minimum withdrawal benefits, and guaranteed minimum account </a:t>
            </a:r>
            <a:r>
              <a:rPr lang="en-US" dirty="0" smtClean="0"/>
              <a:t>benefits</a:t>
            </a:r>
          </a:p>
          <a:p>
            <a:r>
              <a:rPr lang="en-US" dirty="0" smtClean="0"/>
              <a:t>AIG uses derivatives and reinsurance to hedge some of this risk, not fully hedged</a:t>
            </a:r>
          </a:p>
        </p:txBody>
      </p:sp>
    </p:spTree>
    <p:extLst>
      <p:ext uri="{BB962C8B-B14F-4D97-AF65-F5344CB8AC3E}">
        <p14:creationId xmlns="" xmlns:p14="http://schemas.microsoft.com/office/powerpoint/2010/main" val="41745088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of </a:t>
            </a:r>
            <a:r>
              <a:rPr lang="en-US" dirty="0"/>
              <a:t>D</a:t>
            </a:r>
            <a:r>
              <a:rPr lang="en-US" dirty="0" smtClean="0"/>
              <a:t>eferred Policy Acquisition Cost</a:t>
            </a:r>
            <a:endParaRPr lang="en-US" dirty="0"/>
          </a:p>
        </p:txBody>
      </p:sp>
      <p:sp>
        <p:nvSpPr>
          <p:cNvPr id="3" name="Content Placeholder 2"/>
          <p:cNvSpPr>
            <a:spLocks noGrp="1"/>
          </p:cNvSpPr>
          <p:nvPr>
            <p:ph idx="1"/>
          </p:nvPr>
        </p:nvSpPr>
        <p:spPr/>
        <p:txBody>
          <a:bodyPr/>
          <a:lstStyle/>
          <a:p>
            <a:r>
              <a:rPr lang="en-US" dirty="0" smtClean="0"/>
              <a:t>Interest rate changes, increased cancellations, increased investment returns may lead to accelerated amortization of deferred policy acquisition costs</a:t>
            </a:r>
          </a:p>
          <a:p>
            <a:pPr lvl="1"/>
            <a:r>
              <a:rPr lang="en-US" dirty="0" smtClean="0"/>
              <a:t>Higher interest rates and investment returns cause an increase in the number of contracts surrendered</a:t>
            </a:r>
          </a:p>
          <a:p>
            <a:pPr lvl="2"/>
            <a:r>
              <a:rPr lang="en-US" dirty="0" smtClean="0"/>
              <a:t>Forcing subsidiaries to accelerate the amortization of DACs</a:t>
            </a:r>
          </a:p>
          <a:p>
            <a:pPr lvl="2"/>
            <a:r>
              <a:rPr lang="en-US" dirty="0" smtClean="0"/>
              <a:t>If this cost exceeds the cost of surrenders and withdrawals, business could be negatively affected</a:t>
            </a:r>
            <a:endParaRPr lang="en-US" dirty="0"/>
          </a:p>
        </p:txBody>
      </p:sp>
    </p:spTree>
    <p:extLst>
      <p:ext uri="{BB962C8B-B14F-4D97-AF65-F5344CB8AC3E}">
        <p14:creationId xmlns="" xmlns:p14="http://schemas.microsoft.com/office/powerpoint/2010/main" val="20294008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Catastrophe Exposure</a:t>
            </a:r>
            <a:endParaRPr lang="en-US" dirty="0"/>
          </a:p>
        </p:txBody>
      </p:sp>
      <p:sp>
        <p:nvSpPr>
          <p:cNvPr id="3" name="Content Placeholder 2"/>
          <p:cNvSpPr>
            <a:spLocks noGrp="1"/>
          </p:cNvSpPr>
          <p:nvPr>
            <p:ph idx="1"/>
          </p:nvPr>
        </p:nvSpPr>
        <p:spPr/>
        <p:txBody>
          <a:bodyPr/>
          <a:lstStyle/>
          <a:p>
            <a:r>
              <a:rPr lang="en-US" dirty="0" smtClean="0"/>
              <a:t>Could cause widespread claim costs: property damage, worker’s compensation, morality and morbidity claims</a:t>
            </a:r>
          </a:p>
          <a:p>
            <a:r>
              <a:rPr lang="en-US" dirty="0" smtClean="0"/>
              <a:t>Leads to a loss from declining value of investment assets</a:t>
            </a:r>
          </a:p>
          <a:p>
            <a:pPr marL="0" indent="0">
              <a:buNone/>
            </a:pPr>
            <a:endParaRPr lang="en-US" dirty="0"/>
          </a:p>
        </p:txBody>
      </p:sp>
    </p:spTree>
    <p:extLst>
      <p:ext uri="{BB962C8B-B14F-4D97-AF65-F5344CB8AC3E}">
        <p14:creationId xmlns="" xmlns:p14="http://schemas.microsoft.com/office/powerpoint/2010/main" val="315196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Insurance Market</a:t>
            </a:r>
            <a:endParaRPr lang="en-CA" dirty="0"/>
          </a:p>
        </p:txBody>
      </p:sp>
      <p:graphicFrame>
        <p:nvGraphicFramePr>
          <p:cNvPr id="4" name="Table 3"/>
          <p:cNvGraphicFramePr>
            <a:graphicFrameLocks noGrp="1"/>
          </p:cNvGraphicFramePr>
          <p:nvPr/>
        </p:nvGraphicFramePr>
        <p:xfrm>
          <a:off x="457200" y="2636913"/>
          <a:ext cx="3164889" cy="3440690"/>
        </p:xfrm>
        <a:graphic>
          <a:graphicData uri="http://schemas.openxmlformats.org/drawingml/2006/table">
            <a:tbl>
              <a:tblPr firstRow="1" bandRow="1">
                <a:tableStyleId>{5C22544A-7EE6-4342-B048-85BDC9FD1C3A}</a:tableStyleId>
              </a:tblPr>
              <a:tblGrid>
                <a:gridCol w="1054963"/>
                <a:gridCol w="1035728"/>
                <a:gridCol w="1074198"/>
              </a:tblGrid>
              <a:tr h="616785">
                <a:tc>
                  <a:txBody>
                    <a:bodyPr/>
                    <a:lstStyle/>
                    <a:p>
                      <a:r>
                        <a:rPr lang="en-CA" sz="1400" dirty="0"/>
                        <a:t>Year</a:t>
                      </a:r>
                    </a:p>
                  </a:txBody>
                  <a:tcPr anchor="ctr"/>
                </a:tc>
                <a:tc>
                  <a:txBody>
                    <a:bodyPr/>
                    <a:lstStyle/>
                    <a:p>
                      <a:r>
                        <a:rPr lang="en-CA" sz="1400"/>
                        <a:t>$bn</a:t>
                      </a:r>
                    </a:p>
                  </a:txBody>
                  <a:tcPr anchor="ctr"/>
                </a:tc>
                <a:tc>
                  <a:txBody>
                    <a:bodyPr/>
                    <a:lstStyle/>
                    <a:p>
                      <a:r>
                        <a:rPr lang="en-CA" sz="1400" dirty="0"/>
                        <a:t>Growth (%)</a:t>
                      </a:r>
                    </a:p>
                  </a:txBody>
                  <a:tcPr anchor="ctr"/>
                </a:tc>
              </a:tr>
              <a:tr h="441424">
                <a:tc>
                  <a:txBody>
                    <a:bodyPr/>
                    <a:lstStyle/>
                    <a:p>
                      <a:r>
                        <a:rPr lang="en-CA" sz="1400" b="1" dirty="0"/>
                        <a:t>2005</a:t>
                      </a:r>
                    </a:p>
                  </a:txBody>
                  <a:tcPr anchor="ctr"/>
                </a:tc>
                <a:tc>
                  <a:txBody>
                    <a:bodyPr/>
                    <a:lstStyle/>
                    <a:p>
                      <a:r>
                        <a:rPr lang="en-CA" sz="1400"/>
                        <a:t>3,301.4</a:t>
                      </a:r>
                    </a:p>
                  </a:txBody>
                  <a:tcPr anchor="ctr"/>
                </a:tc>
                <a:tc>
                  <a:txBody>
                    <a:bodyPr/>
                    <a:lstStyle/>
                    <a:p>
                      <a:r>
                        <a:rPr lang="en-CA" sz="1400" dirty="0"/>
                        <a:t>-</a:t>
                      </a:r>
                    </a:p>
                  </a:txBody>
                  <a:tcPr anchor="ctr"/>
                </a:tc>
              </a:tr>
              <a:tr h="441424">
                <a:tc>
                  <a:txBody>
                    <a:bodyPr/>
                    <a:lstStyle/>
                    <a:p>
                      <a:r>
                        <a:rPr lang="en-CA" sz="1400" b="1"/>
                        <a:t>2006</a:t>
                      </a:r>
                    </a:p>
                  </a:txBody>
                  <a:tcPr anchor="ctr"/>
                </a:tc>
                <a:tc>
                  <a:txBody>
                    <a:bodyPr/>
                    <a:lstStyle/>
                    <a:p>
                      <a:r>
                        <a:rPr lang="en-CA" sz="1400"/>
                        <a:t>3,517.8</a:t>
                      </a:r>
                    </a:p>
                  </a:txBody>
                  <a:tcPr anchor="ctr"/>
                </a:tc>
                <a:tc>
                  <a:txBody>
                    <a:bodyPr/>
                    <a:lstStyle/>
                    <a:p>
                      <a:r>
                        <a:rPr lang="en-CA" sz="1400" dirty="0"/>
                        <a:t>6.6</a:t>
                      </a:r>
                    </a:p>
                  </a:txBody>
                  <a:tcPr anchor="ctr"/>
                </a:tc>
              </a:tr>
              <a:tr h="441424">
                <a:tc>
                  <a:txBody>
                    <a:bodyPr/>
                    <a:lstStyle/>
                    <a:p>
                      <a:r>
                        <a:rPr lang="en-CA" sz="1400" b="1"/>
                        <a:t>2007</a:t>
                      </a:r>
                    </a:p>
                  </a:txBody>
                  <a:tcPr anchor="ctr"/>
                </a:tc>
                <a:tc>
                  <a:txBody>
                    <a:bodyPr/>
                    <a:lstStyle/>
                    <a:p>
                      <a:r>
                        <a:rPr lang="en-CA" sz="1400" dirty="0"/>
                        <a:t>3,676.1</a:t>
                      </a:r>
                    </a:p>
                  </a:txBody>
                  <a:tcPr anchor="ctr"/>
                </a:tc>
                <a:tc>
                  <a:txBody>
                    <a:bodyPr/>
                    <a:lstStyle/>
                    <a:p>
                      <a:r>
                        <a:rPr lang="en-CA" sz="1400" dirty="0"/>
                        <a:t>4.5</a:t>
                      </a:r>
                    </a:p>
                  </a:txBody>
                  <a:tcPr anchor="ctr"/>
                </a:tc>
              </a:tr>
              <a:tr h="441424">
                <a:tc>
                  <a:txBody>
                    <a:bodyPr/>
                    <a:lstStyle/>
                    <a:p>
                      <a:r>
                        <a:rPr lang="en-CA" sz="1400" b="1" dirty="0"/>
                        <a:t>2008</a:t>
                      </a:r>
                    </a:p>
                  </a:txBody>
                  <a:tcPr anchor="ctr"/>
                </a:tc>
                <a:tc>
                  <a:txBody>
                    <a:bodyPr/>
                    <a:lstStyle/>
                    <a:p>
                      <a:r>
                        <a:rPr lang="en-CA" sz="1400" dirty="0"/>
                        <a:t>3,701.8</a:t>
                      </a:r>
                    </a:p>
                  </a:txBody>
                  <a:tcPr anchor="ctr"/>
                </a:tc>
                <a:tc>
                  <a:txBody>
                    <a:bodyPr/>
                    <a:lstStyle/>
                    <a:p>
                      <a:r>
                        <a:rPr lang="en-CA" sz="1400" dirty="0"/>
                        <a:t>0.7</a:t>
                      </a:r>
                    </a:p>
                  </a:txBody>
                  <a:tcPr anchor="ctr"/>
                </a:tc>
              </a:tr>
              <a:tr h="441424">
                <a:tc>
                  <a:txBody>
                    <a:bodyPr/>
                    <a:lstStyle/>
                    <a:p>
                      <a:r>
                        <a:rPr lang="en-CA" sz="1400" b="1"/>
                        <a:t>2009</a:t>
                      </a:r>
                    </a:p>
                  </a:txBody>
                  <a:tcPr anchor="ctr"/>
                </a:tc>
                <a:tc>
                  <a:txBody>
                    <a:bodyPr/>
                    <a:lstStyle/>
                    <a:p>
                      <a:r>
                        <a:rPr lang="en-CA" sz="1400" dirty="0"/>
                        <a:t>3,671.8</a:t>
                      </a:r>
                    </a:p>
                  </a:txBody>
                  <a:tcPr anchor="ctr"/>
                </a:tc>
                <a:tc>
                  <a:txBody>
                    <a:bodyPr/>
                    <a:lstStyle/>
                    <a:p>
                      <a:r>
                        <a:rPr lang="en-CA" sz="1400" dirty="0"/>
                        <a:t>(0.8)</a:t>
                      </a:r>
                    </a:p>
                  </a:txBody>
                  <a:tcPr anchor="ctr"/>
                </a:tc>
              </a:tr>
              <a:tr h="616785">
                <a:tc>
                  <a:txBody>
                    <a:bodyPr/>
                    <a:lstStyle/>
                    <a:p>
                      <a:r>
                        <a:rPr lang="en-CA" sz="1400" b="1" dirty="0"/>
                        <a:t>CAGR, 2005–09</a:t>
                      </a:r>
                    </a:p>
                  </a:txBody>
                  <a:tcPr anchor="ctr"/>
                </a:tc>
                <a:tc gridSpan="2">
                  <a:txBody>
                    <a:bodyPr/>
                    <a:lstStyle/>
                    <a:p>
                      <a:r>
                        <a:rPr lang="en-CA" sz="1400" dirty="0"/>
                        <a:t>2.7</a:t>
                      </a:r>
                    </a:p>
                  </a:txBody>
                  <a:tcPr anchor="ctr"/>
                </a:tc>
                <a:tc hMerge="1">
                  <a:txBody>
                    <a:bodyPr/>
                    <a:lstStyle/>
                    <a:p>
                      <a:endParaRPr lang="en-CA"/>
                    </a:p>
                  </a:txBody>
                  <a:tcPr/>
                </a:tc>
              </a:tr>
            </a:tbl>
          </a:graphicData>
        </a:graphic>
      </p:graphicFrame>
      <p:graphicFrame>
        <p:nvGraphicFramePr>
          <p:cNvPr id="6" name="Chart 5"/>
          <p:cNvGraphicFramePr/>
          <p:nvPr/>
        </p:nvGraphicFramePr>
        <p:xfrm>
          <a:off x="3707904" y="2420888"/>
          <a:ext cx="5112568" cy="4032448"/>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Reinsurance</a:t>
            </a:r>
            <a:endParaRPr lang="en-US" dirty="0"/>
          </a:p>
        </p:txBody>
      </p:sp>
      <p:sp>
        <p:nvSpPr>
          <p:cNvPr id="3" name="Content Placeholder 2"/>
          <p:cNvSpPr>
            <a:spLocks noGrp="1"/>
          </p:cNvSpPr>
          <p:nvPr>
            <p:ph idx="1"/>
          </p:nvPr>
        </p:nvSpPr>
        <p:spPr/>
        <p:txBody>
          <a:bodyPr/>
          <a:lstStyle/>
          <a:p>
            <a:r>
              <a:rPr lang="en-US" dirty="0" smtClean="0"/>
              <a:t>The company reinsuring may not be able or willing to pay</a:t>
            </a:r>
          </a:p>
          <a:p>
            <a:pPr lvl="1"/>
            <a:r>
              <a:rPr lang="en-US" dirty="0" smtClean="0"/>
              <a:t>Relying on a outside company</a:t>
            </a:r>
          </a:p>
          <a:p>
            <a:r>
              <a:rPr lang="en-US" dirty="0" smtClean="0"/>
              <a:t>Bear credit risk with respect to reinsurers</a:t>
            </a:r>
          </a:p>
          <a:p>
            <a:pPr lvl="1"/>
            <a:r>
              <a:rPr lang="en-US" dirty="0" smtClean="0"/>
              <a:t>If reinsurer can’t pay in time, AIG is still responsible to the policy holder</a:t>
            </a:r>
            <a:endParaRPr lang="en-US" dirty="0"/>
          </a:p>
        </p:txBody>
      </p:sp>
    </p:spTree>
    <p:extLst>
      <p:ext uri="{BB962C8B-B14F-4D97-AF65-F5344CB8AC3E}">
        <p14:creationId xmlns="" xmlns:p14="http://schemas.microsoft.com/office/powerpoint/2010/main" val="3140348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Indemnity Obligations</a:t>
            </a:r>
            <a:endParaRPr lang="en-US" dirty="0"/>
          </a:p>
        </p:txBody>
      </p:sp>
      <p:sp>
        <p:nvSpPr>
          <p:cNvPr id="3" name="Content Placeholder 2"/>
          <p:cNvSpPr>
            <a:spLocks noGrp="1"/>
          </p:cNvSpPr>
          <p:nvPr>
            <p:ph idx="1"/>
          </p:nvPr>
        </p:nvSpPr>
        <p:spPr/>
        <p:txBody>
          <a:bodyPr/>
          <a:lstStyle/>
          <a:p>
            <a:r>
              <a:rPr lang="en-US" dirty="0" smtClean="0"/>
              <a:t>If indemnity claim is material:</a:t>
            </a:r>
          </a:p>
          <a:p>
            <a:pPr lvl="1"/>
            <a:r>
              <a:rPr lang="en-US" dirty="0" smtClean="0"/>
              <a:t>AIG will be forced to obliged these claims</a:t>
            </a:r>
          </a:p>
          <a:p>
            <a:pPr lvl="1"/>
            <a:r>
              <a:rPr lang="en-US" dirty="0" smtClean="0"/>
              <a:t>Will restrict cash flow, liquidity, and operations</a:t>
            </a:r>
            <a:endParaRPr lang="en-US" dirty="0"/>
          </a:p>
        </p:txBody>
      </p:sp>
    </p:spTree>
    <p:extLst>
      <p:ext uri="{BB962C8B-B14F-4D97-AF65-F5344CB8AC3E}">
        <p14:creationId xmlns="" xmlns:p14="http://schemas.microsoft.com/office/powerpoint/2010/main" val="1708528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a:t>
            </a:r>
            <a:endParaRPr lang="en-US" dirty="0"/>
          </a:p>
        </p:txBody>
      </p:sp>
      <p:sp>
        <p:nvSpPr>
          <p:cNvPr id="3" name="Content Placeholder 2"/>
          <p:cNvSpPr>
            <a:spLocks noGrp="1"/>
          </p:cNvSpPr>
          <p:nvPr>
            <p:ph idx="1"/>
          </p:nvPr>
        </p:nvSpPr>
        <p:spPr/>
        <p:txBody>
          <a:bodyPr/>
          <a:lstStyle/>
          <a:p>
            <a:r>
              <a:rPr lang="en-US" dirty="0" smtClean="0"/>
              <a:t>July 21, 2010 – Dodd-Frank Wall St. Reform and Consumer Protection Act</a:t>
            </a:r>
          </a:p>
          <a:p>
            <a:pPr lvl="1"/>
            <a:r>
              <a:rPr lang="en-US" sz="1600" dirty="0" smtClean="0"/>
              <a:t>Can’t predict the requirements of the regulations that will be adopted and what their effect on AIG will be</a:t>
            </a:r>
          </a:p>
          <a:p>
            <a:pPr lvl="1"/>
            <a:r>
              <a:rPr lang="en-US" sz="1600" dirty="0" smtClean="0"/>
              <a:t>May become subject to enforcer/supervisor authority as a savings and loan holding co.</a:t>
            </a:r>
          </a:p>
          <a:p>
            <a:pPr lvl="1"/>
            <a:r>
              <a:rPr lang="en-US" sz="1600" dirty="0" smtClean="0"/>
              <a:t>May be forced to place financial activity in a intermediate holding co.</a:t>
            </a:r>
          </a:p>
          <a:p>
            <a:r>
              <a:rPr lang="en-US" dirty="0" smtClean="0"/>
              <a:t>Designated Financial Company</a:t>
            </a:r>
          </a:p>
          <a:p>
            <a:pPr lvl="1"/>
            <a:r>
              <a:rPr lang="en-US" dirty="0" smtClean="0"/>
              <a:t>Stress tests – whether or not AIG has necessary cap under adverse economic conditions</a:t>
            </a:r>
          </a:p>
          <a:p>
            <a:pPr lvl="1"/>
            <a:endParaRPr lang="en-US" dirty="0" smtClean="0"/>
          </a:p>
          <a:p>
            <a:pPr marL="0" indent="0">
              <a:buNone/>
            </a:pPr>
            <a:endParaRPr lang="en-US" dirty="0"/>
          </a:p>
        </p:txBody>
      </p:sp>
    </p:spTree>
    <p:extLst>
      <p:ext uri="{BB962C8B-B14F-4D97-AF65-F5344CB8AC3E}">
        <p14:creationId xmlns="" xmlns:p14="http://schemas.microsoft.com/office/powerpoint/2010/main" val="1386678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Cont.</a:t>
            </a:r>
            <a:endParaRPr lang="en-US" dirty="0"/>
          </a:p>
        </p:txBody>
      </p:sp>
      <p:sp>
        <p:nvSpPr>
          <p:cNvPr id="3" name="Content Placeholder 2"/>
          <p:cNvSpPr>
            <a:spLocks noGrp="1"/>
          </p:cNvSpPr>
          <p:nvPr>
            <p:ph idx="1"/>
          </p:nvPr>
        </p:nvSpPr>
        <p:spPr/>
        <p:txBody>
          <a:bodyPr/>
          <a:lstStyle/>
          <a:p>
            <a:r>
              <a:rPr lang="en-US" dirty="0" smtClean="0"/>
              <a:t>If Designated Financial co. gave threat to US financial stability</a:t>
            </a:r>
          </a:p>
          <a:p>
            <a:pPr lvl="1"/>
            <a:r>
              <a:rPr lang="en-US" sz="1800" dirty="0" smtClean="0"/>
              <a:t>Would be required to maintain a debt to equity ratio of no more than 15:1</a:t>
            </a:r>
          </a:p>
          <a:p>
            <a:pPr lvl="1"/>
            <a:r>
              <a:rPr lang="en-US" sz="1800" dirty="0" smtClean="0"/>
              <a:t>Limit the ability of AIG to merge, acquire, consolidate, or become affiliated with other companies</a:t>
            </a:r>
          </a:p>
          <a:p>
            <a:pPr lvl="1"/>
            <a:r>
              <a:rPr lang="en-US" sz="1800" dirty="0" smtClean="0"/>
              <a:t>Restrictions on the financial products offered</a:t>
            </a:r>
          </a:p>
          <a:p>
            <a:pPr lvl="1"/>
            <a:r>
              <a:rPr lang="en-US" sz="1800" dirty="0" smtClean="0"/>
              <a:t>Required to terminate some current activities</a:t>
            </a:r>
          </a:p>
          <a:p>
            <a:pPr lvl="1"/>
            <a:r>
              <a:rPr lang="en-US" sz="1800" dirty="0" smtClean="0"/>
              <a:t>Could be forced to sell or transfer assets to unaffiliated entities</a:t>
            </a:r>
          </a:p>
        </p:txBody>
      </p:sp>
    </p:spTree>
    <p:extLst>
      <p:ext uri="{BB962C8B-B14F-4D97-AF65-F5344CB8AC3E}">
        <p14:creationId xmlns="" xmlns:p14="http://schemas.microsoft.com/office/powerpoint/2010/main" val="35102976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Cont.</a:t>
            </a:r>
            <a:endParaRPr lang="en-US" dirty="0"/>
          </a:p>
        </p:txBody>
      </p:sp>
      <p:sp>
        <p:nvSpPr>
          <p:cNvPr id="3" name="Content Placeholder 2"/>
          <p:cNvSpPr>
            <a:spLocks noGrp="1"/>
          </p:cNvSpPr>
          <p:nvPr>
            <p:ph idx="1"/>
          </p:nvPr>
        </p:nvSpPr>
        <p:spPr/>
        <p:txBody>
          <a:bodyPr/>
          <a:lstStyle/>
          <a:p>
            <a:r>
              <a:rPr lang="en-US" dirty="0" err="1"/>
              <a:t>Valker</a:t>
            </a:r>
            <a:r>
              <a:rPr lang="en-US" dirty="0"/>
              <a:t> </a:t>
            </a:r>
            <a:r>
              <a:rPr lang="en-US" dirty="0" smtClean="0"/>
              <a:t>Rule</a:t>
            </a:r>
          </a:p>
          <a:p>
            <a:pPr lvl="1"/>
            <a:r>
              <a:rPr lang="en-US" dirty="0" smtClean="0"/>
              <a:t>If AIG continues to control AIG Federal Savings bank could be subject to this rule</a:t>
            </a:r>
          </a:p>
          <a:p>
            <a:pPr lvl="1"/>
            <a:r>
              <a:rPr lang="en-US" dirty="0" smtClean="0"/>
              <a:t>Limits proprietary trading and the sponsorship/investment in hedge, private equity or similar funds</a:t>
            </a:r>
            <a:endParaRPr lang="en-US" dirty="0"/>
          </a:p>
          <a:p>
            <a:r>
              <a:rPr lang="en-US" dirty="0"/>
              <a:t>USA Patriot Act – 2001</a:t>
            </a:r>
          </a:p>
          <a:p>
            <a:pPr lvl="1"/>
            <a:r>
              <a:rPr lang="en-US" sz="1800" dirty="0" smtClean="0"/>
              <a:t>Requires companies to know certain information about their clients and to monitor their transactions for suspicious activities</a:t>
            </a:r>
          </a:p>
        </p:txBody>
      </p:sp>
    </p:spTree>
    <p:extLst>
      <p:ext uri="{BB962C8B-B14F-4D97-AF65-F5344CB8AC3E}">
        <p14:creationId xmlns="" xmlns:p14="http://schemas.microsoft.com/office/powerpoint/2010/main" val="1049608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Control</a:t>
            </a:r>
            <a:endParaRPr lang="en-US" dirty="0"/>
          </a:p>
        </p:txBody>
      </p:sp>
      <p:sp>
        <p:nvSpPr>
          <p:cNvPr id="3" name="Content Placeholder 2"/>
          <p:cNvSpPr>
            <a:spLocks noGrp="1"/>
          </p:cNvSpPr>
          <p:nvPr>
            <p:ph idx="1"/>
          </p:nvPr>
        </p:nvSpPr>
        <p:spPr/>
        <p:txBody>
          <a:bodyPr/>
          <a:lstStyle/>
          <a:p>
            <a:r>
              <a:rPr lang="en-US" dirty="0" smtClean="0"/>
              <a:t>Ability to utilize tax losses and credit carryforwards to offset future taxable income may be limited under the </a:t>
            </a:r>
            <a:r>
              <a:rPr lang="en-US" dirty="0"/>
              <a:t>I</a:t>
            </a:r>
            <a:r>
              <a:rPr lang="en-US" dirty="0" smtClean="0"/>
              <a:t>nternal </a:t>
            </a:r>
            <a:r>
              <a:rPr lang="en-US" dirty="0"/>
              <a:t>R</a:t>
            </a:r>
            <a:r>
              <a:rPr lang="en-US" dirty="0" smtClean="0"/>
              <a:t>evenue Code</a:t>
            </a:r>
          </a:p>
          <a:p>
            <a:pPr lvl="1"/>
            <a:r>
              <a:rPr lang="en-US" dirty="0" smtClean="0"/>
              <a:t>Entities that experience ownership change generally subject to annual limitation on its pre-ownership change tax losses and credit carryforwards</a:t>
            </a:r>
            <a:r>
              <a:rPr lang="en-US" dirty="0"/>
              <a:t> </a:t>
            </a:r>
            <a:r>
              <a:rPr lang="en-US" dirty="0" smtClean="0"/>
              <a:t>equal to the equity value of the corporation multiplied by the long-term, tax exempt rate</a:t>
            </a:r>
          </a:p>
          <a:p>
            <a:pPr lvl="1"/>
            <a:r>
              <a:rPr lang="en-US" dirty="0" smtClean="0"/>
              <a:t>Ownership change could occur if Department of Treasury’s position falls bellow 50% of the current shares</a:t>
            </a:r>
          </a:p>
        </p:txBody>
      </p:sp>
    </p:spTree>
    <p:extLst>
      <p:ext uri="{BB962C8B-B14F-4D97-AF65-F5344CB8AC3E}">
        <p14:creationId xmlns="" xmlns:p14="http://schemas.microsoft.com/office/powerpoint/2010/main" val="792213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Operations</a:t>
            </a:r>
            <a:endParaRPr lang="en-US" dirty="0"/>
          </a:p>
        </p:txBody>
      </p:sp>
      <p:sp>
        <p:nvSpPr>
          <p:cNvPr id="3" name="Content Placeholder 2"/>
          <p:cNvSpPr>
            <a:spLocks noGrp="1"/>
          </p:cNvSpPr>
          <p:nvPr>
            <p:ph idx="1"/>
          </p:nvPr>
        </p:nvSpPr>
        <p:spPr/>
        <p:txBody>
          <a:bodyPr/>
          <a:lstStyle/>
          <a:p>
            <a:r>
              <a:rPr lang="en-US" dirty="0" smtClean="0"/>
              <a:t>Provides insurance, investment and other financial products and services in over 130 countries</a:t>
            </a:r>
          </a:p>
          <a:p>
            <a:pPr lvl="1"/>
            <a:r>
              <a:rPr lang="en-US" dirty="0" smtClean="0"/>
              <a:t>Can be affected by regional economic downturns, foreign exchange rate fluctuations, political upheaval, nationalism and other restrictive government actions</a:t>
            </a:r>
          </a:p>
          <a:p>
            <a:pPr lvl="1"/>
            <a:r>
              <a:rPr lang="en-US" dirty="0" smtClean="0"/>
              <a:t>Licenses issued to AIG subsidiaries could be modified or revoked</a:t>
            </a:r>
          </a:p>
          <a:p>
            <a:pPr lvl="2"/>
            <a:r>
              <a:rPr lang="en-US" dirty="0" smtClean="0"/>
              <a:t>Insurance subsidiaries could be restricted from doing future business in certain countries</a:t>
            </a:r>
          </a:p>
        </p:txBody>
      </p:sp>
    </p:spTree>
    <p:extLst>
      <p:ext uri="{BB962C8B-B14F-4D97-AF65-F5344CB8AC3E}">
        <p14:creationId xmlns="" xmlns:p14="http://schemas.microsoft.com/office/powerpoint/2010/main" val="3936656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Proceedings</a:t>
            </a:r>
            <a:endParaRPr lang="en-US" dirty="0"/>
          </a:p>
        </p:txBody>
      </p:sp>
      <p:sp>
        <p:nvSpPr>
          <p:cNvPr id="3" name="Content Placeholder 2"/>
          <p:cNvSpPr>
            <a:spLocks noGrp="1"/>
          </p:cNvSpPr>
          <p:nvPr>
            <p:ph idx="1"/>
          </p:nvPr>
        </p:nvSpPr>
        <p:spPr/>
        <p:txBody>
          <a:bodyPr/>
          <a:lstStyle/>
          <a:p>
            <a:r>
              <a:rPr lang="en-US" dirty="0" smtClean="0"/>
              <a:t>Security class actions, and regulatory and government investigations</a:t>
            </a:r>
          </a:p>
          <a:p>
            <a:pPr lvl="1"/>
            <a:r>
              <a:rPr lang="en-US" dirty="0" smtClean="0"/>
              <a:t>Unable to predict the maximum liability of these claims</a:t>
            </a:r>
          </a:p>
          <a:p>
            <a:pPr lvl="1"/>
            <a:r>
              <a:rPr lang="en-US" dirty="0" smtClean="0"/>
              <a:t>No precise damage claims, and the types of claims are uncertain</a:t>
            </a:r>
            <a:endParaRPr lang="en-US" dirty="0"/>
          </a:p>
        </p:txBody>
      </p:sp>
    </p:spTree>
    <p:extLst>
      <p:ext uri="{BB962C8B-B14F-4D97-AF65-F5344CB8AC3E}">
        <p14:creationId xmlns="" xmlns:p14="http://schemas.microsoft.com/office/powerpoint/2010/main" val="5415000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Estimates</a:t>
            </a:r>
            <a:endParaRPr lang="en-US" dirty="0"/>
          </a:p>
        </p:txBody>
      </p:sp>
      <p:sp>
        <p:nvSpPr>
          <p:cNvPr id="3" name="Content Placeholder 2"/>
          <p:cNvSpPr>
            <a:spLocks noGrp="1"/>
          </p:cNvSpPr>
          <p:nvPr>
            <p:ph idx="1"/>
          </p:nvPr>
        </p:nvSpPr>
        <p:spPr/>
        <p:txBody>
          <a:bodyPr/>
          <a:lstStyle/>
          <a:p>
            <a:r>
              <a:rPr lang="en-US" dirty="0" smtClean="0"/>
              <a:t>Generally Accepted Accounting Principles:</a:t>
            </a:r>
          </a:p>
          <a:p>
            <a:pPr lvl="1"/>
            <a:r>
              <a:rPr lang="en-US" dirty="0" smtClean="0"/>
              <a:t>Require some sections with significant degrees of judgment/estimation</a:t>
            </a:r>
          </a:p>
          <a:p>
            <a:pPr lvl="1"/>
            <a:r>
              <a:rPr lang="en-US" dirty="0" smtClean="0"/>
              <a:t>Estimates could turn out to be inaccurate</a:t>
            </a:r>
            <a:endParaRPr lang="en-US" dirty="0"/>
          </a:p>
        </p:txBody>
      </p:sp>
    </p:spTree>
    <p:extLst>
      <p:ext uri="{BB962C8B-B14F-4D97-AF65-F5344CB8AC3E}">
        <p14:creationId xmlns="" xmlns:p14="http://schemas.microsoft.com/office/powerpoint/2010/main" val="1330078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Leasing Business</a:t>
            </a:r>
            <a:endParaRPr lang="en-US" dirty="0"/>
          </a:p>
        </p:txBody>
      </p:sp>
      <p:sp>
        <p:nvSpPr>
          <p:cNvPr id="3" name="Content Placeholder 2"/>
          <p:cNvSpPr>
            <a:spLocks noGrp="1"/>
          </p:cNvSpPr>
          <p:nvPr>
            <p:ph idx="1"/>
          </p:nvPr>
        </p:nvSpPr>
        <p:spPr/>
        <p:txBody>
          <a:bodyPr/>
          <a:lstStyle/>
          <a:p>
            <a:r>
              <a:rPr lang="en-US" dirty="0" smtClean="0"/>
              <a:t>Aircraft business depends on lease payments</a:t>
            </a:r>
            <a:endParaRPr lang="en-US" dirty="0"/>
          </a:p>
          <a:p>
            <a:pPr lvl="1"/>
            <a:r>
              <a:rPr lang="en-US" dirty="0" smtClean="0"/>
              <a:t>Exposes AIG to several risks:</a:t>
            </a:r>
          </a:p>
          <a:p>
            <a:pPr lvl="1"/>
            <a:r>
              <a:rPr lang="en-US" dirty="0" smtClean="0"/>
              <a:t>Lessee non-performance</a:t>
            </a:r>
          </a:p>
          <a:p>
            <a:pPr lvl="1"/>
            <a:r>
              <a:rPr lang="en-US" dirty="0" smtClean="0"/>
              <a:t>Aircrafts become obsolete</a:t>
            </a:r>
          </a:p>
          <a:p>
            <a:pPr lvl="1"/>
            <a:r>
              <a:rPr lang="en-US" dirty="0" smtClean="0"/>
              <a:t>Decline in demand of product</a:t>
            </a:r>
            <a:endParaRPr lang="en-US" dirty="0"/>
          </a:p>
        </p:txBody>
      </p:sp>
    </p:spTree>
    <p:extLst>
      <p:ext uri="{BB962C8B-B14F-4D97-AF65-F5344CB8AC3E}">
        <p14:creationId xmlns="" xmlns:p14="http://schemas.microsoft.com/office/powerpoint/2010/main" val="3805628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Insurance Market</a:t>
            </a:r>
            <a:endParaRPr lang="en-CA" dirty="0"/>
          </a:p>
        </p:txBody>
      </p:sp>
      <p:sp>
        <p:nvSpPr>
          <p:cNvPr id="3" name="Content Placeholder 2"/>
          <p:cNvSpPr>
            <a:spLocks noGrp="1"/>
          </p:cNvSpPr>
          <p:nvPr>
            <p:ph idx="1"/>
          </p:nvPr>
        </p:nvSpPr>
        <p:spPr/>
        <p:txBody>
          <a:bodyPr/>
          <a:lstStyle/>
          <a:p>
            <a:r>
              <a:rPr lang="en-CA" dirty="0" smtClean="0"/>
              <a:t>Projected to have gross premiums of $5,082.7 billion in 2014</a:t>
            </a:r>
          </a:p>
          <a:p>
            <a:r>
              <a:rPr lang="en-CA" dirty="0" smtClean="0"/>
              <a:t>Average growth rate of 6.7% per year, 38.4% up from 2009</a:t>
            </a:r>
          </a:p>
          <a:p>
            <a:endParaRPr lang="en-C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idx="1"/>
          </p:nvPr>
        </p:nvSpPr>
        <p:spPr/>
        <p:txBody>
          <a:bodyPr/>
          <a:lstStyle/>
          <a:p>
            <a:r>
              <a:rPr lang="en-US" dirty="0" smtClean="0"/>
              <a:t>Need liquidity to pay operating expenses, interest on debt, to meet capital requirements of AIG’s subsidiaries</a:t>
            </a:r>
          </a:p>
          <a:p>
            <a:r>
              <a:rPr lang="en-US" dirty="0" smtClean="0"/>
              <a:t>Payments to AIG Parent</a:t>
            </a:r>
          </a:p>
          <a:p>
            <a:pPr lvl="1"/>
            <a:r>
              <a:rPr lang="en-US" sz="1800" dirty="0" smtClean="0"/>
              <a:t>Require funs (dividends) from subsidiaries to fund payments due on obligations</a:t>
            </a:r>
            <a:endParaRPr lang="en-US" sz="1800" dirty="0"/>
          </a:p>
          <a:p>
            <a:r>
              <a:rPr lang="en-US" dirty="0" smtClean="0"/>
              <a:t>Some investments by subsidiaries are illiquid or difficult to sell</a:t>
            </a:r>
          </a:p>
          <a:p>
            <a:pPr lvl="1"/>
            <a:r>
              <a:rPr lang="en-US" sz="1800" dirty="0" smtClean="0"/>
              <a:t>AIG Parent may be unable to assist subsidiaries with unexpected cash flow obligations – may be difficult for subsidiaries to generate liquidity because of these assets</a:t>
            </a:r>
          </a:p>
        </p:txBody>
      </p:sp>
    </p:spTree>
    <p:extLst>
      <p:ext uri="{BB962C8B-B14F-4D97-AF65-F5344CB8AC3E}">
        <p14:creationId xmlns="" xmlns:p14="http://schemas.microsoft.com/office/powerpoint/2010/main" val="27806224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Purpose Vehicle Intercompany Loans</a:t>
            </a:r>
            <a:endParaRPr lang="en-US" dirty="0"/>
          </a:p>
        </p:txBody>
      </p:sp>
      <p:sp>
        <p:nvSpPr>
          <p:cNvPr id="3" name="Content Placeholder 2"/>
          <p:cNvSpPr>
            <a:spLocks noGrp="1"/>
          </p:cNvSpPr>
          <p:nvPr>
            <p:ph idx="1"/>
          </p:nvPr>
        </p:nvSpPr>
        <p:spPr/>
        <p:txBody>
          <a:bodyPr/>
          <a:lstStyle/>
          <a:p>
            <a:r>
              <a:rPr lang="en-US" dirty="0" smtClean="0"/>
              <a:t>If AIG is unable to satisfy obligations made, secured parties may have the right to foreclose upon and sell the assets that secure the loans</a:t>
            </a:r>
          </a:p>
          <a:p>
            <a:pPr lvl="1"/>
            <a:r>
              <a:rPr lang="en-US" dirty="0" smtClean="0"/>
              <a:t>Would negatively affect the designated subsidiaries</a:t>
            </a:r>
            <a:endParaRPr lang="en-US" dirty="0"/>
          </a:p>
        </p:txBody>
      </p:sp>
    </p:spTree>
    <p:extLst>
      <p:ext uri="{BB962C8B-B14F-4D97-AF65-F5344CB8AC3E}">
        <p14:creationId xmlns="" xmlns:p14="http://schemas.microsoft.com/office/powerpoint/2010/main" val="37830650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Shareholder</a:t>
            </a:r>
            <a:endParaRPr lang="en-US" dirty="0"/>
          </a:p>
        </p:txBody>
      </p:sp>
      <p:sp>
        <p:nvSpPr>
          <p:cNvPr id="3" name="Content Placeholder 2"/>
          <p:cNvSpPr>
            <a:spLocks noGrp="1"/>
          </p:cNvSpPr>
          <p:nvPr>
            <p:ph idx="1"/>
          </p:nvPr>
        </p:nvSpPr>
        <p:spPr/>
        <p:txBody>
          <a:bodyPr/>
          <a:lstStyle/>
          <a:p>
            <a:r>
              <a:rPr lang="en-US" dirty="0" smtClean="0"/>
              <a:t>The Department of the Treasury is AIG’s controlling shareholder with over 50% of current shares</a:t>
            </a:r>
            <a:endParaRPr lang="en-US" dirty="0"/>
          </a:p>
          <a:p>
            <a:pPr lvl="1"/>
            <a:r>
              <a:rPr lang="en-US" dirty="0" smtClean="0"/>
              <a:t>This gives them control over:</a:t>
            </a:r>
          </a:p>
          <a:p>
            <a:pPr lvl="2"/>
            <a:r>
              <a:rPr lang="en-US" dirty="0" smtClean="0"/>
              <a:t>Approval of mergers or other business combinations</a:t>
            </a:r>
          </a:p>
          <a:p>
            <a:pPr lvl="2"/>
            <a:r>
              <a:rPr lang="en-US" dirty="0" smtClean="0"/>
              <a:t>A sale of all or substantially all of AIG’s assets</a:t>
            </a:r>
          </a:p>
          <a:p>
            <a:pPr lvl="2"/>
            <a:r>
              <a:rPr lang="en-US" dirty="0" smtClean="0"/>
              <a:t>Amendments to AIG Parents amended certificate of incorporation</a:t>
            </a:r>
          </a:p>
          <a:p>
            <a:pPr lvl="2"/>
            <a:r>
              <a:rPr lang="en-US" dirty="0" smtClean="0"/>
              <a:t>Other matters that might be favorable to the Department of the Treasury but not other shareholders</a:t>
            </a:r>
            <a:endParaRPr lang="en-US" dirty="0"/>
          </a:p>
          <a:p>
            <a:pPr lvl="2"/>
            <a:endParaRPr lang="en-US" dirty="0" smtClean="0"/>
          </a:p>
        </p:txBody>
      </p:sp>
    </p:spTree>
    <p:extLst>
      <p:ext uri="{BB962C8B-B14F-4D97-AF65-F5344CB8AC3E}">
        <p14:creationId xmlns="" xmlns:p14="http://schemas.microsoft.com/office/powerpoint/2010/main" val="39373113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Shareholder Cont.</a:t>
            </a:r>
            <a:endParaRPr lang="en-US" dirty="0"/>
          </a:p>
        </p:txBody>
      </p:sp>
      <p:sp>
        <p:nvSpPr>
          <p:cNvPr id="3" name="Content Placeholder 2"/>
          <p:cNvSpPr>
            <a:spLocks noGrp="1"/>
          </p:cNvSpPr>
          <p:nvPr>
            <p:ph idx="1"/>
          </p:nvPr>
        </p:nvSpPr>
        <p:spPr/>
        <p:txBody>
          <a:bodyPr/>
          <a:lstStyle/>
          <a:p>
            <a:r>
              <a:rPr lang="en-US" dirty="0" smtClean="0"/>
              <a:t>Department of the Treasury could transfer control to another entity</a:t>
            </a:r>
          </a:p>
          <a:p>
            <a:r>
              <a:rPr lang="en-US" dirty="0" smtClean="0"/>
              <a:t>Department of the Treasury is granted registration rights with respect to shares of common stock issued for recapitalization</a:t>
            </a:r>
          </a:p>
          <a:p>
            <a:pPr lvl="1"/>
            <a:r>
              <a:rPr lang="en-US" sz="1600" dirty="0" smtClean="0"/>
              <a:t>Right to participate in any registered offering of AIG common stock</a:t>
            </a:r>
          </a:p>
          <a:p>
            <a:pPr lvl="1"/>
            <a:r>
              <a:rPr lang="en-US" sz="1600" dirty="0" smtClean="0"/>
              <a:t>Right to engage in at the market offerings</a:t>
            </a:r>
          </a:p>
          <a:p>
            <a:pPr lvl="1"/>
            <a:r>
              <a:rPr lang="en-US" sz="1600" dirty="0" smtClean="0"/>
              <a:t>Right to approve the terms, conditions, and pricing of any registered offering in which it participates until ownership falls bellow 33%</a:t>
            </a:r>
          </a:p>
          <a:p>
            <a:pPr lvl="1"/>
            <a:endParaRPr lang="en-US" dirty="0" smtClean="0"/>
          </a:p>
          <a:p>
            <a:pPr lvl="1"/>
            <a:endParaRPr lang="en-US" dirty="0"/>
          </a:p>
          <a:p>
            <a:pPr lvl="2"/>
            <a:endParaRPr lang="en-US" dirty="0" smtClean="0"/>
          </a:p>
        </p:txBody>
      </p:sp>
    </p:spTree>
    <p:extLst>
      <p:ext uri="{BB962C8B-B14F-4D97-AF65-F5344CB8AC3E}">
        <p14:creationId xmlns="" xmlns:p14="http://schemas.microsoft.com/office/powerpoint/2010/main" val="9634945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a:t>
            </a:r>
            <a:endParaRPr lang="en-US" dirty="0"/>
          </a:p>
        </p:txBody>
      </p:sp>
      <p:sp>
        <p:nvSpPr>
          <p:cNvPr id="3" name="Content Placeholder 2"/>
          <p:cNvSpPr>
            <a:spLocks noGrp="1"/>
          </p:cNvSpPr>
          <p:nvPr>
            <p:ph idx="1"/>
          </p:nvPr>
        </p:nvSpPr>
        <p:spPr/>
        <p:txBody>
          <a:bodyPr/>
          <a:lstStyle/>
          <a:p>
            <a:r>
              <a:rPr lang="en-US" dirty="0" smtClean="0"/>
              <a:t>President and Chief Executive Offers of AIG – Mr. Robert Benmosche</a:t>
            </a:r>
          </a:p>
          <a:p>
            <a:pPr lvl="1"/>
            <a:r>
              <a:rPr lang="en-US" sz="1800" dirty="0" smtClean="0"/>
              <a:t>Diagnosed with cancer and may be unable to provide his services</a:t>
            </a:r>
            <a:endParaRPr lang="en-US" sz="1800" dirty="0"/>
          </a:p>
          <a:p>
            <a:r>
              <a:rPr lang="en-US" dirty="0" smtClean="0"/>
              <a:t>American Recovery and Reinvestment Act of 2009</a:t>
            </a:r>
          </a:p>
          <a:p>
            <a:pPr lvl="1"/>
            <a:r>
              <a:rPr lang="en-US" sz="1800" dirty="0" smtClean="0"/>
              <a:t>Restricts bonuses and other incentives payable to employees</a:t>
            </a:r>
          </a:p>
          <a:p>
            <a:r>
              <a:rPr lang="en-US" dirty="0" smtClean="0"/>
              <a:t>Risk of employee fraud, error, failure to document properly or to obtain proper internal authorization, failure to comply with regulatory restrictions</a:t>
            </a:r>
          </a:p>
        </p:txBody>
      </p:sp>
    </p:spTree>
    <p:extLst>
      <p:ext uri="{BB962C8B-B14F-4D97-AF65-F5344CB8AC3E}">
        <p14:creationId xmlns="" xmlns:p14="http://schemas.microsoft.com/office/powerpoint/2010/main" val="272720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Systems</a:t>
            </a:r>
            <a:endParaRPr lang="en-US" dirty="0"/>
          </a:p>
        </p:txBody>
      </p:sp>
      <p:sp>
        <p:nvSpPr>
          <p:cNvPr id="3" name="Content Placeholder 2"/>
          <p:cNvSpPr>
            <a:spLocks noGrp="1"/>
          </p:cNvSpPr>
          <p:nvPr>
            <p:ph idx="1"/>
          </p:nvPr>
        </p:nvSpPr>
        <p:spPr/>
        <p:txBody>
          <a:bodyPr/>
          <a:lstStyle/>
          <a:p>
            <a:r>
              <a:rPr lang="en-US" sz="2000" dirty="0" smtClean="0"/>
              <a:t>Computer systems used to store, retrieve, evaluate, and utilize customer and company data</a:t>
            </a:r>
          </a:p>
          <a:p>
            <a:r>
              <a:rPr lang="en-US" sz="2000" dirty="0" smtClean="0"/>
              <a:t>Systems rely on a 3</a:t>
            </a:r>
            <a:r>
              <a:rPr lang="en-US" sz="2000" baseline="30000" dirty="0" smtClean="0"/>
              <a:t>rd</a:t>
            </a:r>
            <a:r>
              <a:rPr lang="en-US" sz="2000" dirty="0" smtClean="0"/>
              <a:t> party</a:t>
            </a:r>
          </a:p>
          <a:p>
            <a:r>
              <a:rPr lang="en-US" sz="2000" dirty="0" smtClean="0"/>
              <a:t>If the system fails and employees are unable to access the data – business operations could be forced on hold until the system is repaired</a:t>
            </a:r>
          </a:p>
          <a:p>
            <a:r>
              <a:rPr lang="en-US" sz="2000" dirty="0" smtClean="0"/>
              <a:t>Confidential information may be misused or mishandled leading to legal liabilities</a:t>
            </a:r>
            <a:endParaRPr lang="en-US" sz="2000" dirty="0"/>
          </a:p>
        </p:txBody>
      </p:sp>
    </p:spTree>
    <p:extLst>
      <p:ext uri="{BB962C8B-B14F-4D97-AF65-F5344CB8AC3E}">
        <p14:creationId xmlns="" xmlns:p14="http://schemas.microsoft.com/office/powerpoint/2010/main" val="6793277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Capital Credit Default Swap Portfolio</a:t>
            </a:r>
            <a:endParaRPr lang="en-US" dirty="0"/>
          </a:p>
        </p:txBody>
      </p:sp>
      <p:sp>
        <p:nvSpPr>
          <p:cNvPr id="3" name="Content Placeholder 2"/>
          <p:cNvSpPr>
            <a:spLocks noGrp="1"/>
          </p:cNvSpPr>
          <p:nvPr>
            <p:ph idx="1"/>
          </p:nvPr>
        </p:nvSpPr>
        <p:spPr/>
        <p:txBody>
          <a:bodyPr/>
          <a:lstStyle/>
          <a:p>
            <a:r>
              <a:rPr lang="en-US" dirty="0" smtClean="0"/>
              <a:t>Deterioration in credit markets may cause AIG to experience unrealized market valuation losses</a:t>
            </a:r>
          </a:p>
          <a:p>
            <a:pPr lvl="1"/>
            <a:r>
              <a:rPr lang="en-US" dirty="0" smtClean="0"/>
              <a:t>Could be required to post </a:t>
            </a:r>
            <a:r>
              <a:rPr lang="en-US" smtClean="0"/>
              <a:t>additional collateral</a:t>
            </a:r>
            <a:endParaRPr lang="en-US" dirty="0" smtClean="0"/>
          </a:p>
          <a:p>
            <a:r>
              <a:rPr lang="en-US" dirty="0" smtClean="0"/>
              <a:t>Net of $38.1 Billion in credit default portfolio for providing capital relief rather than for arbitrage purposes</a:t>
            </a:r>
            <a:endParaRPr lang="en-US" dirty="0"/>
          </a:p>
        </p:txBody>
      </p:sp>
    </p:spTree>
    <p:extLst>
      <p:ext uri="{BB962C8B-B14F-4D97-AF65-F5344CB8AC3E}">
        <p14:creationId xmlns="" xmlns:p14="http://schemas.microsoft.com/office/powerpoint/2010/main" val="36047433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Management of Risk Factors</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 xmlns:p14="http://schemas.microsoft.com/office/powerpoint/2010/main" val="5140225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Risk Factors</a:t>
            </a:r>
            <a:endParaRPr lang="en-CA" dirty="0"/>
          </a:p>
        </p:txBody>
      </p:sp>
      <p:sp>
        <p:nvSpPr>
          <p:cNvPr id="3" name="Content Placeholder 2"/>
          <p:cNvSpPr>
            <a:spLocks noGrp="1"/>
          </p:cNvSpPr>
          <p:nvPr>
            <p:ph idx="1"/>
          </p:nvPr>
        </p:nvSpPr>
        <p:spPr/>
        <p:txBody>
          <a:bodyPr/>
          <a:lstStyle/>
          <a:p>
            <a:r>
              <a:rPr lang="en-CA" dirty="0" smtClean="0"/>
              <a:t>AIG identifies four major risk to which the corporation is exposed to</a:t>
            </a:r>
          </a:p>
          <a:p>
            <a:pPr lvl="1"/>
            <a:r>
              <a:rPr lang="en-CA" dirty="0" smtClean="0"/>
              <a:t>Credit Risk</a:t>
            </a:r>
          </a:p>
          <a:p>
            <a:pPr lvl="1"/>
            <a:r>
              <a:rPr lang="en-CA" dirty="0" smtClean="0"/>
              <a:t>Market Risk</a:t>
            </a:r>
          </a:p>
          <a:p>
            <a:pPr lvl="1"/>
            <a:r>
              <a:rPr lang="en-CA" dirty="0" smtClean="0"/>
              <a:t>Operation Risk</a:t>
            </a:r>
          </a:p>
          <a:p>
            <a:pPr lvl="1"/>
            <a:r>
              <a:rPr lang="en-CA" dirty="0" smtClean="0"/>
              <a:t>Insurance Risk</a:t>
            </a:r>
            <a:endParaRPr lang="en-CA" dirty="0"/>
          </a:p>
        </p:txBody>
      </p:sp>
    </p:spTree>
    <p:extLst>
      <p:ext uri="{BB962C8B-B14F-4D97-AF65-F5344CB8AC3E}">
        <p14:creationId xmlns="" xmlns:p14="http://schemas.microsoft.com/office/powerpoint/2010/main" val="107470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Risk</a:t>
            </a:r>
            <a:br>
              <a:rPr lang="en-CA" dirty="0" smtClean="0"/>
            </a:b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Potential loss arising from an obligor’s inability or unwillingness to meet its obligations to AIG.</a:t>
            </a:r>
          </a:p>
          <a:p>
            <a:r>
              <a:rPr lang="en-CA" dirty="0" smtClean="0"/>
              <a:t>Direct and indirect credit exposures</a:t>
            </a:r>
          </a:p>
          <a:p>
            <a:pPr lvl="1"/>
            <a:r>
              <a:rPr lang="en-CA" dirty="0" smtClean="0"/>
              <a:t>fixed income investments</a:t>
            </a:r>
          </a:p>
          <a:p>
            <a:pPr lvl="1"/>
            <a:r>
              <a:rPr lang="en-CA" dirty="0" smtClean="0"/>
              <a:t>deposits</a:t>
            </a:r>
          </a:p>
          <a:p>
            <a:pPr lvl="1"/>
            <a:r>
              <a:rPr lang="en-CA" dirty="0" smtClean="0"/>
              <a:t>corporate and consumer loans</a:t>
            </a:r>
          </a:p>
          <a:p>
            <a:pPr lvl="1"/>
            <a:r>
              <a:rPr lang="en-CA" dirty="0" smtClean="0"/>
              <a:t>counterparty risk in derivatives activities</a:t>
            </a:r>
          </a:p>
          <a:p>
            <a:pPr lvl="1"/>
            <a:r>
              <a:rPr lang="en-CA" dirty="0" smtClean="0"/>
              <a:t>cessions of insurance risk to reinsurers and customers</a:t>
            </a:r>
          </a:p>
          <a:p>
            <a:pPr lvl="1"/>
            <a:r>
              <a:rPr lang="en-CA" dirty="0" smtClean="0"/>
              <a:t>credit risk assumed through credit derivatives written</a:t>
            </a:r>
          </a:p>
        </p:txBody>
      </p:sp>
    </p:spTree>
    <p:extLst>
      <p:ext uri="{BB962C8B-B14F-4D97-AF65-F5344CB8AC3E}">
        <p14:creationId xmlns="" xmlns:p14="http://schemas.microsoft.com/office/powerpoint/2010/main" val="237243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Insurance Market</a:t>
            </a:r>
            <a:endParaRPr lang="en-CA" dirty="0"/>
          </a:p>
        </p:txBody>
      </p:sp>
      <p:graphicFrame>
        <p:nvGraphicFramePr>
          <p:cNvPr id="4" name="Table 3"/>
          <p:cNvGraphicFramePr>
            <a:graphicFrameLocks noGrp="1"/>
          </p:cNvGraphicFramePr>
          <p:nvPr/>
        </p:nvGraphicFramePr>
        <p:xfrm>
          <a:off x="457200" y="2564901"/>
          <a:ext cx="3164889" cy="3519558"/>
        </p:xfrm>
        <a:graphic>
          <a:graphicData uri="http://schemas.openxmlformats.org/drawingml/2006/table">
            <a:tbl>
              <a:tblPr firstRow="1" bandRow="1">
                <a:tableStyleId>{5C22544A-7EE6-4342-B048-85BDC9FD1C3A}</a:tableStyleId>
              </a:tblPr>
              <a:tblGrid>
                <a:gridCol w="1054963"/>
                <a:gridCol w="1035728"/>
                <a:gridCol w="1074198"/>
              </a:tblGrid>
              <a:tr h="559182">
                <a:tc>
                  <a:txBody>
                    <a:bodyPr/>
                    <a:lstStyle/>
                    <a:p>
                      <a:r>
                        <a:rPr lang="en-CA" sz="1400" b="1" dirty="0"/>
                        <a:t>Year</a:t>
                      </a:r>
                    </a:p>
                  </a:txBody>
                  <a:tcPr anchor="ctr"/>
                </a:tc>
                <a:tc>
                  <a:txBody>
                    <a:bodyPr/>
                    <a:lstStyle/>
                    <a:p>
                      <a:r>
                        <a:rPr lang="en-CA" sz="1400"/>
                        <a:t>$bn</a:t>
                      </a:r>
                    </a:p>
                  </a:txBody>
                  <a:tcPr anchor="ctr"/>
                </a:tc>
                <a:tc>
                  <a:txBody>
                    <a:bodyPr/>
                    <a:lstStyle/>
                    <a:p>
                      <a:r>
                        <a:rPr lang="en-CA" sz="1400"/>
                        <a:t>Growth (%)</a:t>
                      </a:r>
                    </a:p>
                  </a:txBody>
                  <a:tcPr anchor="ctr"/>
                </a:tc>
              </a:tr>
              <a:tr h="400199">
                <a:tc>
                  <a:txBody>
                    <a:bodyPr/>
                    <a:lstStyle/>
                    <a:p>
                      <a:r>
                        <a:rPr lang="en-CA" sz="1400" b="1" dirty="0"/>
                        <a:t>2009</a:t>
                      </a:r>
                    </a:p>
                  </a:txBody>
                  <a:tcPr anchor="ctr"/>
                </a:tc>
                <a:tc>
                  <a:txBody>
                    <a:bodyPr/>
                    <a:lstStyle/>
                    <a:p>
                      <a:r>
                        <a:rPr lang="en-CA" sz="1400" dirty="0"/>
                        <a:t>3,671.1</a:t>
                      </a:r>
                    </a:p>
                  </a:txBody>
                  <a:tcPr anchor="ctr"/>
                </a:tc>
                <a:tc>
                  <a:txBody>
                    <a:bodyPr/>
                    <a:lstStyle/>
                    <a:p>
                      <a:r>
                        <a:rPr lang="en-CA" sz="1400" dirty="0"/>
                        <a:t>(0.8)</a:t>
                      </a:r>
                    </a:p>
                  </a:txBody>
                  <a:tcPr anchor="ctr"/>
                </a:tc>
              </a:tr>
              <a:tr h="400199">
                <a:tc>
                  <a:txBody>
                    <a:bodyPr/>
                    <a:lstStyle/>
                    <a:p>
                      <a:r>
                        <a:rPr lang="en-CA" sz="1400" b="1" dirty="0"/>
                        <a:t>2010</a:t>
                      </a:r>
                    </a:p>
                  </a:txBody>
                  <a:tcPr anchor="ctr"/>
                </a:tc>
                <a:tc>
                  <a:txBody>
                    <a:bodyPr/>
                    <a:lstStyle/>
                    <a:p>
                      <a:r>
                        <a:rPr lang="en-CA" sz="1400" dirty="0"/>
                        <a:t>3,751.8</a:t>
                      </a:r>
                    </a:p>
                  </a:txBody>
                  <a:tcPr anchor="ctr"/>
                </a:tc>
                <a:tc>
                  <a:txBody>
                    <a:bodyPr/>
                    <a:lstStyle/>
                    <a:p>
                      <a:r>
                        <a:rPr lang="en-CA" sz="1400"/>
                        <a:t>2.2</a:t>
                      </a:r>
                    </a:p>
                  </a:txBody>
                  <a:tcPr anchor="ctr"/>
                </a:tc>
              </a:tr>
              <a:tr h="400199">
                <a:tc>
                  <a:txBody>
                    <a:bodyPr/>
                    <a:lstStyle/>
                    <a:p>
                      <a:r>
                        <a:rPr lang="en-CA" sz="1400" b="1" dirty="0"/>
                        <a:t>2011</a:t>
                      </a:r>
                    </a:p>
                  </a:txBody>
                  <a:tcPr anchor="ctr"/>
                </a:tc>
                <a:tc>
                  <a:txBody>
                    <a:bodyPr/>
                    <a:lstStyle/>
                    <a:p>
                      <a:r>
                        <a:rPr lang="en-CA" sz="1400" dirty="0"/>
                        <a:t>3,989.5</a:t>
                      </a:r>
                    </a:p>
                  </a:txBody>
                  <a:tcPr anchor="ctr"/>
                </a:tc>
                <a:tc>
                  <a:txBody>
                    <a:bodyPr/>
                    <a:lstStyle/>
                    <a:p>
                      <a:r>
                        <a:rPr lang="en-CA" sz="1400"/>
                        <a:t>6.3</a:t>
                      </a:r>
                    </a:p>
                  </a:txBody>
                  <a:tcPr anchor="ctr"/>
                </a:tc>
              </a:tr>
              <a:tr h="400199">
                <a:tc>
                  <a:txBody>
                    <a:bodyPr/>
                    <a:lstStyle/>
                    <a:p>
                      <a:r>
                        <a:rPr lang="en-CA" sz="1400" b="1" dirty="0"/>
                        <a:t>2012</a:t>
                      </a:r>
                    </a:p>
                  </a:txBody>
                  <a:tcPr anchor="ctr"/>
                </a:tc>
                <a:tc>
                  <a:txBody>
                    <a:bodyPr/>
                    <a:lstStyle/>
                    <a:p>
                      <a:r>
                        <a:rPr lang="en-CA" sz="1400"/>
                        <a:t>4,276.8</a:t>
                      </a:r>
                    </a:p>
                  </a:txBody>
                  <a:tcPr anchor="ctr"/>
                </a:tc>
                <a:tc>
                  <a:txBody>
                    <a:bodyPr/>
                    <a:lstStyle/>
                    <a:p>
                      <a:r>
                        <a:rPr lang="en-CA" sz="1400" dirty="0"/>
                        <a:t>7.2</a:t>
                      </a:r>
                    </a:p>
                  </a:txBody>
                  <a:tcPr anchor="ctr"/>
                </a:tc>
              </a:tr>
              <a:tr h="400199">
                <a:tc>
                  <a:txBody>
                    <a:bodyPr/>
                    <a:lstStyle/>
                    <a:p>
                      <a:r>
                        <a:rPr lang="en-CA" sz="1400" b="1" dirty="0"/>
                        <a:t>2013</a:t>
                      </a:r>
                    </a:p>
                  </a:txBody>
                  <a:tcPr anchor="ctr"/>
                </a:tc>
                <a:tc>
                  <a:txBody>
                    <a:bodyPr/>
                    <a:lstStyle/>
                    <a:p>
                      <a:r>
                        <a:rPr lang="en-CA" sz="1400" dirty="0"/>
                        <a:t>4,654.2</a:t>
                      </a:r>
                    </a:p>
                  </a:txBody>
                  <a:tcPr anchor="ctr"/>
                </a:tc>
                <a:tc>
                  <a:txBody>
                    <a:bodyPr/>
                    <a:lstStyle/>
                    <a:p>
                      <a:r>
                        <a:rPr lang="en-CA" sz="1400" dirty="0"/>
                        <a:t>8.8</a:t>
                      </a:r>
                    </a:p>
                  </a:txBody>
                  <a:tcPr anchor="ctr"/>
                </a:tc>
              </a:tr>
              <a:tr h="400199">
                <a:tc>
                  <a:txBody>
                    <a:bodyPr/>
                    <a:lstStyle/>
                    <a:p>
                      <a:r>
                        <a:rPr lang="en-CA" sz="1400" b="1" dirty="0"/>
                        <a:t>2014</a:t>
                      </a:r>
                    </a:p>
                  </a:txBody>
                  <a:tcPr anchor="ctr"/>
                </a:tc>
                <a:tc>
                  <a:txBody>
                    <a:bodyPr/>
                    <a:lstStyle/>
                    <a:p>
                      <a:r>
                        <a:rPr lang="en-CA" sz="1400" dirty="0"/>
                        <a:t>5,082.7</a:t>
                      </a:r>
                    </a:p>
                  </a:txBody>
                  <a:tcPr anchor="ctr"/>
                </a:tc>
                <a:tc>
                  <a:txBody>
                    <a:bodyPr/>
                    <a:lstStyle/>
                    <a:p>
                      <a:r>
                        <a:rPr lang="en-CA" sz="1400" dirty="0"/>
                        <a:t>9.2</a:t>
                      </a:r>
                    </a:p>
                  </a:txBody>
                  <a:tcPr anchor="ctr"/>
                </a:tc>
              </a:tr>
              <a:tr h="559182">
                <a:tc>
                  <a:txBody>
                    <a:bodyPr/>
                    <a:lstStyle/>
                    <a:p>
                      <a:r>
                        <a:rPr lang="en-CA" sz="1400" b="1" dirty="0"/>
                        <a:t>CAGR, 2009–14</a:t>
                      </a:r>
                    </a:p>
                  </a:txBody>
                  <a:tcPr anchor="ctr"/>
                </a:tc>
                <a:tc>
                  <a:txBody>
                    <a:bodyPr/>
                    <a:lstStyle/>
                    <a:p>
                      <a:endParaRPr lang="en-CA" sz="1400" dirty="0"/>
                    </a:p>
                  </a:txBody>
                  <a:tcPr anchor="ctr"/>
                </a:tc>
                <a:tc>
                  <a:txBody>
                    <a:bodyPr/>
                    <a:lstStyle/>
                    <a:p>
                      <a:r>
                        <a:rPr lang="en-CA" sz="1400" dirty="0"/>
                        <a:t>6.7</a:t>
                      </a:r>
                    </a:p>
                  </a:txBody>
                  <a:tcPr anchor="ctr"/>
                </a:tc>
              </a:tr>
            </a:tbl>
          </a:graphicData>
        </a:graphic>
      </p:graphicFrame>
      <p:graphicFrame>
        <p:nvGraphicFramePr>
          <p:cNvPr id="7" name="Chart 6"/>
          <p:cNvGraphicFramePr/>
          <p:nvPr/>
        </p:nvGraphicFramePr>
        <p:xfrm>
          <a:off x="3707904" y="2348880"/>
          <a:ext cx="4944888"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Credit Risk</a:t>
            </a:r>
            <a:endParaRPr lang="en-CA" dirty="0"/>
          </a:p>
        </p:txBody>
      </p:sp>
      <p:sp>
        <p:nvSpPr>
          <p:cNvPr id="3" name="Content Placeholder 2"/>
          <p:cNvSpPr>
            <a:spLocks noGrp="1"/>
          </p:cNvSpPr>
          <p:nvPr>
            <p:ph idx="1"/>
          </p:nvPr>
        </p:nvSpPr>
        <p:spPr>
          <a:xfrm>
            <a:off x="739775" y="2770188"/>
            <a:ext cx="7662863" cy="3467124"/>
          </a:xfrm>
        </p:spPr>
        <p:txBody>
          <a:bodyPr>
            <a:normAutofit fontScale="92500" lnSpcReduction="10000"/>
          </a:bodyPr>
          <a:lstStyle/>
          <a:p>
            <a:r>
              <a:rPr lang="en-CA" dirty="0" smtClean="0"/>
              <a:t>Managed at a corporate level by the AIG Credit Risk Management (CRM) department, lead by the Chief Credit Officer (CCO)</a:t>
            </a:r>
          </a:p>
          <a:p>
            <a:pPr lvl="1"/>
            <a:r>
              <a:rPr lang="en-CA" dirty="0" smtClean="0"/>
              <a:t>delegated credit authorities among executives and officers</a:t>
            </a:r>
          </a:p>
          <a:p>
            <a:pPr lvl="1"/>
            <a:r>
              <a:rPr lang="en-CA" dirty="0" smtClean="0"/>
              <a:t>manage the credit limits, program limits and credit</a:t>
            </a:r>
          </a:p>
          <a:p>
            <a:pPr lvl="1"/>
            <a:r>
              <a:rPr lang="en-CA" dirty="0" smtClean="0"/>
              <a:t>administer portfolio credit reviews of all business units, and recommend any corrective actions where required</a:t>
            </a:r>
          </a:p>
          <a:p>
            <a:pPr lvl="1"/>
            <a:r>
              <a:rPr lang="en-CA" dirty="0" smtClean="0"/>
              <a:t>develop methodologies for quantification and assessment of credit risks</a:t>
            </a:r>
          </a:p>
          <a:p>
            <a:pPr lvl="1"/>
            <a:r>
              <a:rPr lang="en-CA" dirty="0" smtClean="0"/>
              <a:t>approve appropriate credit reserves and methodologies at the business unit and enterprise levels</a:t>
            </a:r>
          </a:p>
        </p:txBody>
      </p:sp>
    </p:spTree>
    <p:extLst>
      <p:ext uri="{BB962C8B-B14F-4D97-AF65-F5344CB8AC3E}">
        <p14:creationId xmlns="" xmlns:p14="http://schemas.microsoft.com/office/powerpoint/2010/main" val="22812361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Credit Risk</a:t>
            </a:r>
            <a:endParaRPr lang="en-CA" dirty="0"/>
          </a:p>
        </p:txBody>
      </p:sp>
      <p:sp>
        <p:nvSpPr>
          <p:cNvPr id="3" name="Content Placeholder 2"/>
          <p:cNvSpPr>
            <a:spLocks noGrp="1"/>
          </p:cNvSpPr>
          <p:nvPr>
            <p:ph idx="1"/>
          </p:nvPr>
        </p:nvSpPr>
        <p:spPr/>
        <p:txBody>
          <a:bodyPr/>
          <a:lstStyle/>
          <a:p>
            <a:r>
              <a:rPr lang="en-CA" dirty="0" smtClean="0"/>
              <a:t>Uses third-party guarantees, reinsurance recoverable, letters of credit and trust accounts to minimize level of credit risk</a:t>
            </a:r>
          </a:p>
          <a:p>
            <a:r>
              <a:rPr lang="en-CA" dirty="0" smtClean="0"/>
              <a:t>Also manages industry concentrations</a:t>
            </a:r>
          </a:p>
          <a:p>
            <a:pPr lvl="1"/>
            <a:r>
              <a:rPr lang="en-CA" dirty="0" smtClean="0"/>
              <a:t>Current largest industry credit exposure is global financial institutions sector</a:t>
            </a:r>
            <a:endParaRPr lang="en-CA" dirty="0"/>
          </a:p>
        </p:txBody>
      </p:sp>
    </p:spTree>
    <p:extLst>
      <p:ext uri="{BB962C8B-B14F-4D97-AF65-F5344CB8AC3E}">
        <p14:creationId xmlns="" xmlns:p14="http://schemas.microsoft.com/office/powerpoint/2010/main" val="34108072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Credit Risk</a:t>
            </a:r>
            <a:endParaRPr lang="en-CA" dirty="0"/>
          </a:p>
        </p:txBody>
      </p:sp>
      <p:sp>
        <p:nvSpPr>
          <p:cNvPr id="7" name="Content Placeholder 6"/>
          <p:cNvSpPr>
            <a:spLocks noGrp="1"/>
          </p:cNvSpPr>
          <p:nvPr>
            <p:ph idx="1"/>
          </p:nvPr>
        </p:nvSpPr>
        <p:spPr>
          <a:xfrm>
            <a:off x="739775" y="2492896"/>
            <a:ext cx="7662863" cy="3267075"/>
          </a:xfrm>
        </p:spPr>
        <p:txBody>
          <a:bodyPr/>
          <a:lstStyle/>
          <a:p>
            <a:r>
              <a:rPr lang="en-CA" dirty="0" smtClean="0"/>
              <a:t>AIG’s largest credit exposures as a percentage of total equity</a:t>
            </a:r>
            <a:endParaRPr lang="en-CA" dirty="0"/>
          </a:p>
        </p:txBody>
      </p:sp>
      <p:graphicFrame>
        <p:nvGraphicFramePr>
          <p:cNvPr id="8" name="Content Placeholder 4"/>
          <p:cNvGraphicFramePr>
            <a:graphicFrameLocks/>
          </p:cNvGraphicFramePr>
          <p:nvPr/>
        </p:nvGraphicFramePr>
        <p:xfrm>
          <a:off x="611560" y="3356992"/>
          <a:ext cx="8064897" cy="2952330"/>
        </p:xfrm>
        <a:graphic>
          <a:graphicData uri="http://schemas.openxmlformats.org/drawingml/2006/table">
            <a:tbl>
              <a:tblPr firstRow="1" bandRow="1">
                <a:tableStyleId>{5C22544A-7EE6-4342-B048-85BDC9FD1C3A}</a:tableStyleId>
              </a:tblPr>
              <a:tblGrid>
                <a:gridCol w="3816424"/>
                <a:gridCol w="2088232"/>
                <a:gridCol w="2160241"/>
              </a:tblGrid>
              <a:tr h="295233">
                <a:tc>
                  <a:txBody>
                    <a:bodyPr/>
                    <a:lstStyle/>
                    <a:p>
                      <a:pPr algn="ctr" fontAlgn="b"/>
                      <a:r>
                        <a:rPr lang="en-CA" sz="1600" b="0" i="0" u="none" strike="noStrike" dirty="0">
                          <a:solidFill>
                            <a:srgbClr val="000000"/>
                          </a:solidFill>
                          <a:latin typeface="+mn-lt"/>
                          <a:cs typeface="Dutch801BT-Roman"/>
                        </a:rPr>
                        <a:t>Category</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cs typeface="Dutch801BT-Roman"/>
                        </a:rPr>
                        <a:t>Risk </a:t>
                      </a:r>
                      <a:r>
                        <a:rPr lang="en-CA" sz="1600" b="0" i="0" u="none" strike="noStrike" dirty="0" smtClean="0">
                          <a:solidFill>
                            <a:srgbClr val="000000"/>
                          </a:solidFill>
                          <a:latin typeface="+mn-lt"/>
                          <a:cs typeface="Dutch801BT-Roman"/>
                        </a:rPr>
                        <a:t>Rating</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cs typeface="Dutch801BT-Roman"/>
                        </a:rPr>
                        <a:t>of Total </a:t>
                      </a:r>
                      <a:r>
                        <a:rPr lang="en-CA" sz="1600" b="0" i="0" u="none" strike="noStrike" dirty="0" smtClean="0">
                          <a:solidFill>
                            <a:srgbClr val="000000"/>
                          </a:solidFill>
                          <a:latin typeface="+mn-lt"/>
                          <a:cs typeface="Dutch801BT-Roman"/>
                        </a:rPr>
                        <a:t>Equity (%)</a:t>
                      </a:r>
                      <a:endParaRPr lang="en-CA" sz="1600" b="0" i="0" u="none" strike="noStrike" dirty="0">
                        <a:solidFill>
                          <a:srgbClr val="000000"/>
                        </a:solidFill>
                        <a:latin typeface="+mn-lt"/>
                      </a:endParaRPr>
                    </a:p>
                  </a:txBody>
                  <a:tcPr marL="9525" marR="9525" marT="9525" marB="0" anchor="b"/>
                </a:tc>
              </a:tr>
              <a:tr h="295233">
                <a:tc gridSpan="3">
                  <a:txBody>
                    <a:bodyPr/>
                    <a:lstStyle/>
                    <a:p>
                      <a:pPr marL="0" indent="82550" algn="l" fontAlgn="b"/>
                      <a:r>
                        <a:rPr lang="en-CA" sz="1600" b="0" i="1" u="none" strike="noStrike" dirty="0">
                          <a:solidFill>
                            <a:srgbClr val="000000"/>
                          </a:solidFill>
                          <a:latin typeface="+mn-lt"/>
                          <a:cs typeface="Dutch801BT-Italic"/>
                        </a:rPr>
                        <a:t>Investment Grade:</a:t>
                      </a:r>
                      <a:endParaRPr lang="en-CA" sz="1600" b="0" i="1" u="none" strike="noStrike" dirty="0">
                        <a:solidFill>
                          <a:srgbClr val="000000"/>
                        </a:solidFill>
                        <a:latin typeface="+mn-lt"/>
                      </a:endParaRPr>
                    </a:p>
                  </a:txBody>
                  <a:tcPr marL="9525" marR="9525" marT="9525" marB="0" anchor="b"/>
                </a:tc>
                <a:tc hMerge="1">
                  <a:txBody>
                    <a:bodyPr/>
                    <a:lstStyle/>
                    <a:p>
                      <a:endParaRPr lang="en-CA"/>
                    </a:p>
                  </a:txBody>
                  <a:tcPr/>
                </a:tc>
                <a:tc hMerge="1">
                  <a:txBody>
                    <a:bodyPr/>
                    <a:lstStyle/>
                    <a:p>
                      <a:endParaRPr lang="en-CA"/>
                    </a:p>
                  </a:txBody>
                  <a:tcPr/>
                </a:tc>
              </a:tr>
              <a:tr h="295233">
                <a:tc>
                  <a:txBody>
                    <a:bodyPr/>
                    <a:lstStyle/>
                    <a:p>
                      <a:pPr marL="266700" indent="98425" algn="l" fontAlgn="b"/>
                      <a:r>
                        <a:rPr lang="en-CA" sz="1600" b="0" i="0" u="none" strike="noStrike" dirty="0">
                          <a:solidFill>
                            <a:srgbClr val="000000"/>
                          </a:solidFill>
                          <a:latin typeface="+mn-lt"/>
                          <a:cs typeface="Dutch801BT-Roman"/>
                        </a:rPr>
                        <a:t>10 largest </a:t>
                      </a:r>
                      <a:r>
                        <a:rPr lang="en-CA" sz="1600" b="0" i="0" u="none" strike="noStrike" dirty="0" smtClean="0">
                          <a:solidFill>
                            <a:srgbClr val="000000"/>
                          </a:solidFill>
                          <a:latin typeface="+mn-lt"/>
                          <a:cs typeface="Dutch801BT-Roman"/>
                        </a:rPr>
                        <a:t>combined</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cs typeface="Dutch801BT-Roman"/>
                        </a:rPr>
                        <a:t>A+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84.4</a:t>
                      </a:r>
                      <a:r>
                        <a:rPr lang="en-CA" sz="1600" b="0" i="0" u="none" strike="noStrike" dirty="0" smtClean="0">
                          <a:solidFill>
                            <a:srgbClr val="000000"/>
                          </a:solidFill>
                          <a:latin typeface="+mn-lt"/>
                        </a:rPr>
                        <a:t>%</a:t>
                      </a:r>
                      <a:endParaRPr lang="en-CA" sz="1600" b="0" i="0" u="none" strike="noStrike" dirty="0">
                        <a:solidFill>
                          <a:srgbClr val="000000"/>
                        </a:solidFill>
                        <a:latin typeface="+mn-lt"/>
                      </a:endParaRPr>
                    </a:p>
                  </a:txBody>
                  <a:tcPr marL="9525" marR="9525" marT="9525" marB="0" anchor="b"/>
                </a:tc>
              </a:tr>
              <a:tr h="295233">
                <a:tc>
                  <a:txBody>
                    <a:bodyPr/>
                    <a:lstStyle/>
                    <a:p>
                      <a:pPr marL="82550" indent="282575" algn="l" fontAlgn="b"/>
                      <a:r>
                        <a:rPr lang="en-CA" sz="1600" b="0" i="0" u="none" strike="noStrike" dirty="0">
                          <a:solidFill>
                            <a:srgbClr val="000000"/>
                          </a:solidFill>
                          <a:latin typeface="+mn-lt"/>
                          <a:cs typeface="Dutch801BT-Roman"/>
                        </a:rPr>
                        <a:t>Single largest financial institution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AA-</a:t>
                      </a:r>
                    </a:p>
                  </a:txBody>
                  <a:tcPr marL="9525" marR="9525" marT="9525" marB="0" anchor="b"/>
                </a:tc>
                <a:tc>
                  <a:txBody>
                    <a:bodyPr/>
                    <a:lstStyle/>
                    <a:p>
                      <a:pPr algn="ctr" fontAlgn="b"/>
                      <a:r>
                        <a:rPr lang="en-CA" sz="1600" b="0" i="0" u="none" strike="noStrike" dirty="0">
                          <a:solidFill>
                            <a:srgbClr val="000000"/>
                          </a:solidFill>
                          <a:latin typeface="+mn-lt"/>
                        </a:rPr>
                        <a:t>4.8</a:t>
                      </a:r>
                    </a:p>
                  </a:txBody>
                  <a:tcPr marL="9525" marR="9525" marT="9525" marB="0" anchor="b"/>
                </a:tc>
              </a:tr>
              <a:tr h="295233">
                <a:tc>
                  <a:txBody>
                    <a:bodyPr/>
                    <a:lstStyle/>
                    <a:p>
                      <a:pPr marL="82550" indent="282575" algn="l" fontAlgn="b"/>
                      <a:r>
                        <a:rPr lang="en-CA" sz="1600" b="0" i="0" u="none" strike="noStrike" dirty="0">
                          <a:solidFill>
                            <a:srgbClr val="000000"/>
                          </a:solidFill>
                          <a:latin typeface="+mn-lt"/>
                          <a:cs typeface="Dutch801BT-Roman"/>
                        </a:rPr>
                        <a:t>Single largest corporate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AAA</a:t>
                      </a:r>
                    </a:p>
                  </a:txBody>
                  <a:tcPr marL="9525" marR="9525" marT="9525" marB="0" anchor="b"/>
                </a:tc>
                <a:tc>
                  <a:txBody>
                    <a:bodyPr/>
                    <a:lstStyle/>
                    <a:p>
                      <a:pPr algn="ctr" fontAlgn="b"/>
                      <a:r>
                        <a:rPr lang="en-CA" sz="1600" b="0" i="0" u="none" strike="noStrike" dirty="0">
                          <a:solidFill>
                            <a:srgbClr val="000000"/>
                          </a:solidFill>
                          <a:latin typeface="+mn-lt"/>
                        </a:rPr>
                        <a:t>2.9</a:t>
                      </a:r>
                    </a:p>
                  </a:txBody>
                  <a:tcPr marL="9525" marR="9525" marT="9525" marB="0" anchor="b"/>
                </a:tc>
              </a:tr>
              <a:tr h="295233">
                <a:tc>
                  <a:txBody>
                    <a:bodyPr/>
                    <a:lstStyle/>
                    <a:p>
                      <a:pPr marL="82550" indent="282575" algn="l" fontAlgn="b"/>
                      <a:r>
                        <a:rPr lang="en-CA" sz="1600" b="0" i="0" u="none" strike="noStrike" dirty="0">
                          <a:solidFill>
                            <a:srgbClr val="000000"/>
                          </a:solidFill>
                          <a:latin typeface="+mn-lt"/>
                          <a:cs typeface="Dutch801BT-Roman"/>
                        </a:rPr>
                        <a:t>Single largest sovereign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AAA </a:t>
                      </a:r>
                    </a:p>
                  </a:txBody>
                  <a:tcPr marL="9525" marR="9525" marT="9525" marB="0" anchor="b"/>
                </a:tc>
                <a:tc>
                  <a:txBody>
                    <a:bodyPr/>
                    <a:lstStyle/>
                    <a:p>
                      <a:pPr algn="ctr" fontAlgn="b"/>
                      <a:r>
                        <a:rPr lang="en-CA" sz="1600" b="0" i="0" u="none" strike="noStrike" dirty="0">
                          <a:solidFill>
                            <a:srgbClr val="000000"/>
                          </a:solidFill>
                          <a:latin typeface="+mn-lt"/>
                        </a:rPr>
                        <a:t>21.3</a:t>
                      </a:r>
                    </a:p>
                  </a:txBody>
                  <a:tcPr marL="9525" marR="9525" marT="9525" marB="0" anchor="b"/>
                </a:tc>
              </a:tr>
              <a:tr h="295233">
                <a:tc gridSpan="3">
                  <a:txBody>
                    <a:bodyPr/>
                    <a:lstStyle/>
                    <a:p>
                      <a:pPr marL="0" indent="82550" algn="l" fontAlgn="b"/>
                      <a:r>
                        <a:rPr lang="en-CA" sz="1600" b="0" i="1" u="none" strike="noStrike" dirty="0">
                          <a:solidFill>
                            <a:srgbClr val="000000"/>
                          </a:solidFill>
                          <a:latin typeface="+mn-lt"/>
                          <a:cs typeface="Dutch801BT-Italic"/>
                        </a:rPr>
                        <a:t>Non-Investment Grade:</a:t>
                      </a:r>
                      <a:endParaRPr lang="en-CA" sz="1600" b="0" i="1" u="none" strike="noStrike" dirty="0">
                        <a:solidFill>
                          <a:srgbClr val="000000"/>
                        </a:solidFill>
                        <a:latin typeface="+mn-lt"/>
                      </a:endParaRPr>
                    </a:p>
                  </a:txBody>
                  <a:tcPr marL="9525" marR="9525" marT="9525" marB="0" anchor="b"/>
                </a:tc>
                <a:tc hMerge="1">
                  <a:txBody>
                    <a:bodyPr/>
                    <a:lstStyle/>
                    <a:p>
                      <a:endParaRPr lang="en-CA"/>
                    </a:p>
                  </a:txBody>
                  <a:tcPr/>
                </a:tc>
                <a:tc hMerge="1">
                  <a:txBody>
                    <a:bodyPr/>
                    <a:lstStyle/>
                    <a:p>
                      <a:endParaRPr lang="en-CA"/>
                    </a:p>
                  </a:txBody>
                  <a:tcPr/>
                </a:tc>
              </a:tr>
              <a:tr h="295233">
                <a:tc>
                  <a:txBody>
                    <a:bodyPr/>
                    <a:lstStyle/>
                    <a:p>
                      <a:pPr marL="82550" indent="282575" algn="l" fontAlgn="b"/>
                      <a:r>
                        <a:rPr lang="en-CA" sz="1600" b="0" i="0" u="none" strike="noStrike" dirty="0">
                          <a:solidFill>
                            <a:srgbClr val="000000"/>
                          </a:solidFill>
                          <a:latin typeface="+mn-lt"/>
                          <a:cs typeface="Dutch801BT-Roman"/>
                        </a:rPr>
                        <a:t>Single largest financial institution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BB- </a:t>
                      </a:r>
                    </a:p>
                  </a:txBody>
                  <a:tcPr marL="9525" marR="9525" marT="9525" marB="0" anchor="b"/>
                </a:tc>
                <a:tc>
                  <a:txBody>
                    <a:bodyPr/>
                    <a:lstStyle/>
                    <a:p>
                      <a:pPr algn="ctr" fontAlgn="b"/>
                      <a:r>
                        <a:rPr lang="en-CA" sz="1600" b="0" i="0" u="none" strike="noStrike" dirty="0">
                          <a:solidFill>
                            <a:srgbClr val="000000"/>
                          </a:solidFill>
                          <a:latin typeface="+mn-lt"/>
                        </a:rPr>
                        <a:t>0.3</a:t>
                      </a:r>
                    </a:p>
                  </a:txBody>
                  <a:tcPr marL="9525" marR="9525" marT="9525" marB="0" anchor="b"/>
                </a:tc>
              </a:tr>
              <a:tr h="295233">
                <a:tc>
                  <a:txBody>
                    <a:bodyPr/>
                    <a:lstStyle/>
                    <a:p>
                      <a:pPr marL="82550" indent="282575" algn="l" fontAlgn="b"/>
                      <a:r>
                        <a:rPr lang="en-CA" sz="1600" b="0" i="0" u="none" strike="noStrike" dirty="0">
                          <a:solidFill>
                            <a:srgbClr val="000000"/>
                          </a:solidFill>
                          <a:latin typeface="+mn-lt"/>
                          <a:cs typeface="Dutch801BT-Roman"/>
                        </a:rPr>
                        <a:t>Single largest corporate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a:solidFill>
                            <a:srgbClr val="000000"/>
                          </a:solidFill>
                          <a:latin typeface="+mn-lt"/>
                        </a:rPr>
                        <a:t>BB </a:t>
                      </a:r>
                    </a:p>
                  </a:txBody>
                  <a:tcPr marL="9525" marR="9525" marT="9525" marB="0" anchor="b"/>
                </a:tc>
                <a:tc>
                  <a:txBody>
                    <a:bodyPr/>
                    <a:lstStyle/>
                    <a:p>
                      <a:pPr algn="ctr" fontAlgn="b"/>
                      <a:r>
                        <a:rPr lang="en-CA" sz="1600" b="0" i="0" u="none" strike="noStrike" dirty="0">
                          <a:solidFill>
                            <a:srgbClr val="000000"/>
                          </a:solidFill>
                          <a:latin typeface="+mn-lt"/>
                        </a:rPr>
                        <a:t>0.6</a:t>
                      </a:r>
                    </a:p>
                  </a:txBody>
                  <a:tcPr marL="9525" marR="9525" marT="9525" marB="0" anchor="b"/>
                </a:tc>
              </a:tr>
              <a:tr h="295233">
                <a:tc>
                  <a:txBody>
                    <a:bodyPr/>
                    <a:lstStyle/>
                    <a:p>
                      <a:pPr marL="82550" indent="282575" algn="l" fontAlgn="b"/>
                      <a:r>
                        <a:rPr lang="en-CA" sz="1600" b="0" i="0" u="none" strike="noStrike" dirty="0">
                          <a:solidFill>
                            <a:srgbClr val="000000"/>
                          </a:solidFill>
                          <a:latin typeface="+mn-lt"/>
                        </a:rPr>
                        <a:t>Single largest sovereign</a:t>
                      </a:r>
                    </a:p>
                  </a:txBody>
                  <a:tcPr marL="9525" marR="9525" marT="9525" marB="0" anchor="b"/>
                </a:tc>
                <a:tc>
                  <a:txBody>
                    <a:bodyPr/>
                    <a:lstStyle/>
                    <a:p>
                      <a:pPr algn="ctr" fontAlgn="b"/>
                      <a:r>
                        <a:rPr lang="en-CA" sz="1600" b="0" i="0" u="none" strike="noStrike">
                          <a:solidFill>
                            <a:srgbClr val="000000"/>
                          </a:solidFill>
                          <a:latin typeface="+mn-lt"/>
                        </a:rPr>
                        <a:t>BB</a:t>
                      </a:r>
                    </a:p>
                  </a:txBody>
                  <a:tcPr marL="9525" marR="9525" marT="9525" marB="0" anchor="b"/>
                </a:tc>
                <a:tc>
                  <a:txBody>
                    <a:bodyPr/>
                    <a:lstStyle/>
                    <a:p>
                      <a:pPr algn="ctr" fontAlgn="b"/>
                      <a:r>
                        <a:rPr lang="en-CA" sz="1600" b="0" i="0" u="none" strike="noStrike" dirty="0">
                          <a:solidFill>
                            <a:srgbClr val="000000"/>
                          </a:solidFill>
                          <a:latin typeface="+mn-lt"/>
                        </a:rPr>
                        <a:t>0.1</a:t>
                      </a:r>
                    </a:p>
                  </a:txBody>
                  <a:tcPr marL="9525" marR="9525" marT="9525" marB="0" anchor="b"/>
                </a:tc>
              </a:tr>
            </a:tbl>
          </a:graphicData>
        </a:graphic>
      </p:graphicFrame>
    </p:spTree>
    <p:extLst>
      <p:ext uri="{BB962C8B-B14F-4D97-AF65-F5344CB8AC3E}">
        <p14:creationId xmlns="" xmlns:p14="http://schemas.microsoft.com/office/powerpoint/2010/main" val="23174638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Credit Risk</a:t>
            </a:r>
            <a:endParaRPr lang="en-CA" dirty="0"/>
          </a:p>
        </p:txBody>
      </p:sp>
      <p:sp>
        <p:nvSpPr>
          <p:cNvPr id="7" name="Content Placeholder 6"/>
          <p:cNvSpPr>
            <a:spLocks noGrp="1"/>
          </p:cNvSpPr>
          <p:nvPr>
            <p:ph idx="1"/>
          </p:nvPr>
        </p:nvSpPr>
        <p:spPr>
          <a:xfrm>
            <a:off x="739775" y="2492896"/>
            <a:ext cx="7662863" cy="3267075"/>
          </a:xfrm>
        </p:spPr>
        <p:txBody>
          <a:bodyPr/>
          <a:lstStyle/>
          <a:p>
            <a:r>
              <a:rPr lang="en-CA" dirty="0" smtClean="0"/>
              <a:t>AIG’s largest credit exposures to the global financial institution sector as a percentage of total equity</a:t>
            </a:r>
            <a:endParaRPr lang="en-CA" dirty="0"/>
          </a:p>
        </p:txBody>
      </p:sp>
      <p:graphicFrame>
        <p:nvGraphicFramePr>
          <p:cNvPr id="6" name="Table 5"/>
          <p:cNvGraphicFramePr>
            <a:graphicFrameLocks noGrp="1"/>
          </p:cNvGraphicFramePr>
          <p:nvPr/>
        </p:nvGraphicFramePr>
        <p:xfrm>
          <a:off x="467544" y="3398520"/>
          <a:ext cx="8208912" cy="2683557"/>
        </p:xfrm>
        <a:graphic>
          <a:graphicData uri="http://schemas.openxmlformats.org/drawingml/2006/table">
            <a:tbl>
              <a:tblPr firstRow="1" bandRow="1">
                <a:tableStyleId>{5C22544A-7EE6-4342-B048-85BDC9FD1C3A}</a:tableStyleId>
              </a:tblPr>
              <a:tblGrid>
                <a:gridCol w="5400600"/>
                <a:gridCol w="2808312"/>
              </a:tblGrid>
              <a:tr h="180847">
                <a:tc>
                  <a:txBody>
                    <a:bodyPr/>
                    <a:lstStyle/>
                    <a:p>
                      <a:r>
                        <a:rPr lang="en-CA" sz="1600" dirty="0" smtClean="0"/>
                        <a:t>Industry</a:t>
                      </a:r>
                      <a:endParaRPr lang="en-CA" sz="1600" dirty="0"/>
                    </a:p>
                  </a:txBody>
                  <a:tcPr/>
                </a:tc>
                <a:tc>
                  <a:txBody>
                    <a:bodyPr/>
                    <a:lstStyle/>
                    <a:p>
                      <a:pPr algn="ctr"/>
                      <a:r>
                        <a:rPr lang="en-CA" sz="1600" dirty="0" smtClean="0"/>
                        <a:t>Credit Exposure as a Percentage of Total Equity</a:t>
                      </a:r>
                      <a:endParaRPr lang="en-CA" sz="1600" dirty="0"/>
                    </a:p>
                  </a:txBody>
                  <a:tcPr/>
                </a:tc>
              </a:tr>
              <a:tr h="221725">
                <a:tc>
                  <a:txBody>
                    <a:bodyPr/>
                    <a:lstStyle/>
                    <a:p>
                      <a:pPr algn="l" fontAlgn="b"/>
                      <a:r>
                        <a:rPr lang="en-CA" sz="1600" b="0" i="0" u="none" strike="noStrike" smtClean="0">
                          <a:solidFill>
                            <a:srgbClr val="000000"/>
                          </a:solidFill>
                          <a:latin typeface="+mn-lt"/>
                          <a:cs typeface="Dutch801BT-Roman"/>
                        </a:rPr>
                        <a:t>Money center / Global bank groups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smtClean="0">
                          <a:solidFill>
                            <a:srgbClr val="000000"/>
                          </a:solidFill>
                          <a:latin typeface="+mn-lt"/>
                        </a:rPr>
                        <a:t>54.90%</a:t>
                      </a:r>
                      <a:endParaRPr lang="en-CA" sz="1600" b="0" i="0" u="none" strike="noStrike" dirty="0">
                        <a:solidFill>
                          <a:srgbClr val="000000"/>
                        </a:solidFill>
                        <a:latin typeface="+mn-lt"/>
                      </a:endParaRPr>
                    </a:p>
                  </a:txBody>
                  <a:tcPr marL="9525" marR="9525" marT="9525" marB="0" anchor="b"/>
                </a:tc>
              </a:tr>
              <a:tr h="221725">
                <a:tc>
                  <a:txBody>
                    <a:bodyPr/>
                    <a:lstStyle/>
                    <a:p>
                      <a:pPr algn="l" fontAlgn="b"/>
                      <a:r>
                        <a:rPr lang="en-CA" sz="1600" b="0" i="0" u="none" strike="noStrike" dirty="0">
                          <a:solidFill>
                            <a:srgbClr val="000000"/>
                          </a:solidFill>
                          <a:latin typeface="+mn-lt"/>
                          <a:cs typeface="Dutch801BT-Roman"/>
                        </a:rPr>
                        <a:t>European regional financial institutions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11.1</a:t>
                      </a:r>
                    </a:p>
                  </a:txBody>
                  <a:tcPr marL="9525" marR="9525" marT="9525" marB="0" anchor="b"/>
                </a:tc>
              </a:tr>
              <a:tr h="221725">
                <a:tc>
                  <a:txBody>
                    <a:bodyPr/>
                    <a:lstStyle/>
                    <a:p>
                      <a:pPr algn="l" fontAlgn="b"/>
                      <a:r>
                        <a:rPr lang="en-CA" sz="1600" b="0" i="0" u="none" strike="noStrike" dirty="0">
                          <a:solidFill>
                            <a:srgbClr val="000000"/>
                          </a:solidFill>
                          <a:latin typeface="+mn-lt"/>
                          <a:cs typeface="Dutch801BT-Roman"/>
                        </a:rPr>
                        <a:t>Global reinsurance companies </a:t>
                      </a:r>
                      <a:endParaRPr lang="en-CA" sz="1600" b="0" i="0" u="none" strike="noStrike" dirty="0">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10.4</a:t>
                      </a:r>
                    </a:p>
                  </a:txBody>
                  <a:tcPr marL="9525" marR="9525" marT="9525" marB="0" anchor="b"/>
                </a:tc>
              </a:tr>
              <a:tr h="221725">
                <a:tc>
                  <a:txBody>
                    <a:bodyPr/>
                    <a:lstStyle/>
                    <a:p>
                      <a:pPr algn="l" fontAlgn="b"/>
                      <a:r>
                        <a:rPr lang="en-CA" sz="1600" b="0" i="0" u="none" strike="noStrike">
                          <a:solidFill>
                            <a:srgbClr val="000000"/>
                          </a:solidFill>
                          <a:latin typeface="+mn-lt"/>
                          <a:cs typeface="Dutch801BT-Roman"/>
                        </a:rPr>
                        <a:t>Global life insurance companies </a:t>
                      </a:r>
                      <a:endParaRPr lang="en-CA" sz="1600" b="0" i="0" u="none" strike="noStrike">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9.5</a:t>
                      </a:r>
                    </a:p>
                  </a:txBody>
                  <a:tcPr marL="9525" marR="9525" marT="9525" marB="0" anchor="b"/>
                </a:tc>
              </a:tr>
              <a:tr h="330882">
                <a:tc>
                  <a:txBody>
                    <a:bodyPr/>
                    <a:lstStyle/>
                    <a:p>
                      <a:pPr algn="l" fontAlgn="b"/>
                      <a:r>
                        <a:rPr lang="en-CA" sz="1600" b="0" i="0" u="none" strike="noStrike">
                          <a:solidFill>
                            <a:srgbClr val="000000"/>
                          </a:solidFill>
                          <a:latin typeface="+mn-lt"/>
                          <a:cs typeface="Dutch801BT-Roman"/>
                        </a:rPr>
                        <a:t>North American based regional financial institutions </a:t>
                      </a:r>
                      <a:endParaRPr lang="en-CA" sz="1600" b="0" i="0" u="none" strike="noStrike">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6.1</a:t>
                      </a:r>
                    </a:p>
                  </a:txBody>
                  <a:tcPr marL="9525" marR="9525" marT="9525" marB="0" anchor="b"/>
                </a:tc>
              </a:tr>
              <a:tr h="221725">
                <a:tc>
                  <a:txBody>
                    <a:bodyPr/>
                    <a:lstStyle/>
                    <a:p>
                      <a:pPr algn="l" fontAlgn="b"/>
                      <a:r>
                        <a:rPr lang="en-CA" sz="1600" b="0" i="0" u="none" strike="noStrike">
                          <a:solidFill>
                            <a:srgbClr val="000000"/>
                          </a:solidFill>
                          <a:latin typeface="+mn-lt"/>
                          <a:cs typeface="Dutch801BT-Roman"/>
                        </a:rPr>
                        <a:t>Global non-life insurance companies </a:t>
                      </a:r>
                      <a:endParaRPr lang="en-CA" sz="1600" b="0" i="0" u="none" strike="noStrike">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4.6</a:t>
                      </a:r>
                    </a:p>
                  </a:txBody>
                  <a:tcPr marL="9525" marR="9525" marT="9525" marB="0" anchor="b"/>
                </a:tc>
              </a:tr>
              <a:tr h="221725">
                <a:tc>
                  <a:txBody>
                    <a:bodyPr/>
                    <a:lstStyle/>
                    <a:p>
                      <a:pPr algn="l" fontAlgn="b"/>
                      <a:r>
                        <a:rPr lang="en-CA" sz="1600" b="0" i="0" u="none" strike="noStrike">
                          <a:solidFill>
                            <a:srgbClr val="000000"/>
                          </a:solidFill>
                          <a:latin typeface="+mn-lt"/>
                          <a:cs typeface="Dutch801BT-Roman"/>
                        </a:rPr>
                        <a:t>Global securities companies </a:t>
                      </a:r>
                      <a:endParaRPr lang="en-CA" sz="1600" b="0" i="0" u="none" strike="noStrike">
                        <a:solidFill>
                          <a:srgbClr val="000000"/>
                        </a:solidFill>
                        <a:latin typeface="+mn-lt"/>
                      </a:endParaRPr>
                    </a:p>
                  </a:txBody>
                  <a:tcPr marL="9525" marR="9525" marT="9525" marB="0" anchor="b"/>
                </a:tc>
                <a:tc>
                  <a:txBody>
                    <a:bodyPr/>
                    <a:lstStyle/>
                    <a:p>
                      <a:pPr algn="ctr" fontAlgn="b"/>
                      <a:r>
                        <a:rPr lang="en-CA" sz="1600" b="0" i="0" u="none" strike="noStrike" dirty="0">
                          <a:solidFill>
                            <a:srgbClr val="000000"/>
                          </a:solidFill>
                          <a:latin typeface="+mn-lt"/>
                        </a:rPr>
                        <a:t>4.3</a:t>
                      </a:r>
                    </a:p>
                  </a:txBody>
                  <a:tcPr marL="9525" marR="9525" marT="9525" marB="0" anchor="b"/>
                </a:tc>
              </a:tr>
              <a:tr h="155415">
                <a:tc>
                  <a:txBody>
                    <a:bodyPr/>
                    <a:lstStyle/>
                    <a:p>
                      <a:pPr algn="l" fontAlgn="b"/>
                      <a:r>
                        <a:rPr lang="en-CA" sz="1600" b="0" i="0" u="none" strike="noStrike">
                          <a:solidFill>
                            <a:srgbClr val="000000"/>
                          </a:solidFill>
                          <a:latin typeface="+mn-lt"/>
                        </a:rPr>
                        <a:t>Supranational Banks </a:t>
                      </a:r>
                    </a:p>
                  </a:txBody>
                  <a:tcPr marL="9525" marR="9525" marT="9525" marB="0" anchor="b"/>
                </a:tc>
                <a:tc>
                  <a:txBody>
                    <a:bodyPr/>
                    <a:lstStyle/>
                    <a:p>
                      <a:pPr algn="ctr" fontAlgn="b"/>
                      <a:r>
                        <a:rPr lang="en-CA" sz="1600" b="0" i="0" u="none" strike="noStrike" dirty="0">
                          <a:solidFill>
                            <a:srgbClr val="000000"/>
                          </a:solidFill>
                          <a:latin typeface="+mn-lt"/>
                        </a:rPr>
                        <a:t>4.2</a:t>
                      </a:r>
                    </a:p>
                  </a:txBody>
                  <a:tcPr marL="9525" marR="9525" marT="9525" marB="0" anchor="b"/>
                </a:tc>
              </a:tr>
            </a:tbl>
          </a:graphicData>
        </a:graphic>
      </p:graphicFrame>
    </p:spTree>
    <p:extLst>
      <p:ext uri="{BB962C8B-B14F-4D97-AF65-F5344CB8AC3E}">
        <p14:creationId xmlns="" xmlns:p14="http://schemas.microsoft.com/office/powerpoint/2010/main" val="14681517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Market Risk</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Potential loss from fluctuations in interest rates, foreign currencies, equity and commodity prices, and their levels of volatility, etc</a:t>
            </a:r>
          </a:p>
          <a:p>
            <a:r>
              <a:rPr lang="en-CA" dirty="0" smtClean="0"/>
              <a:t>Managed by Market Risk Management and Independent Valuation (MRMIV), and Insurance Risk Management function (IRM)</a:t>
            </a:r>
          </a:p>
          <a:p>
            <a:r>
              <a:rPr lang="en-CA" dirty="0" smtClean="0"/>
              <a:t>AIG identifies the following factors as exposure to market risk</a:t>
            </a:r>
          </a:p>
          <a:p>
            <a:pPr lvl="1"/>
            <a:r>
              <a:rPr lang="en-CA" dirty="0" smtClean="0"/>
              <a:t>Benchmark interest rates</a:t>
            </a:r>
          </a:p>
          <a:p>
            <a:pPr lvl="1"/>
            <a:r>
              <a:rPr lang="en-CA" dirty="0" smtClean="0"/>
              <a:t>Credit spread or risk premium</a:t>
            </a:r>
          </a:p>
          <a:p>
            <a:pPr lvl="1"/>
            <a:r>
              <a:rPr lang="en-CA" dirty="0" smtClean="0"/>
              <a:t>Equity and alternative investment prices</a:t>
            </a:r>
          </a:p>
          <a:p>
            <a:pPr lvl="1"/>
            <a:r>
              <a:rPr lang="en-CA" dirty="0" smtClean="0"/>
              <a:t>Foreign currency exchange rates</a:t>
            </a:r>
            <a:endParaRPr lang="en-CA" dirty="0"/>
          </a:p>
        </p:txBody>
      </p:sp>
    </p:spTree>
    <p:extLst>
      <p:ext uri="{BB962C8B-B14F-4D97-AF65-F5344CB8AC3E}">
        <p14:creationId xmlns="" xmlns:p14="http://schemas.microsoft.com/office/powerpoint/2010/main" val="15454735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Managing Market Risk</a:t>
            </a:r>
            <a:endParaRPr lang="en-CA" dirty="0"/>
          </a:p>
        </p:txBody>
      </p:sp>
      <p:sp>
        <p:nvSpPr>
          <p:cNvPr id="3" name="Content Placeholder 2"/>
          <p:cNvSpPr>
            <a:spLocks noGrp="1"/>
          </p:cNvSpPr>
          <p:nvPr>
            <p:ph idx="1"/>
          </p:nvPr>
        </p:nvSpPr>
        <p:spPr/>
        <p:txBody>
          <a:bodyPr/>
          <a:lstStyle/>
          <a:p>
            <a:r>
              <a:rPr lang="en-CA" dirty="0" smtClean="0"/>
              <a:t>Duration / key rate duration</a:t>
            </a:r>
          </a:p>
          <a:p>
            <a:r>
              <a:rPr lang="en-CA" dirty="0" smtClean="0"/>
              <a:t>Scenario analysis.</a:t>
            </a:r>
          </a:p>
          <a:p>
            <a:r>
              <a:rPr lang="en-CA" dirty="0" smtClean="0"/>
              <a:t>Value-at-Risk (</a:t>
            </a:r>
            <a:r>
              <a:rPr lang="en-CA" dirty="0" err="1" smtClean="0"/>
              <a:t>VaR</a:t>
            </a:r>
            <a:r>
              <a:rPr lang="en-CA" dirty="0" smtClean="0"/>
              <a:t>)</a:t>
            </a:r>
          </a:p>
          <a:p>
            <a:r>
              <a:rPr lang="en-CA" dirty="0" smtClean="0"/>
              <a:t>Stress testing</a:t>
            </a:r>
            <a:endParaRPr lang="en-CA" dirty="0"/>
          </a:p>
        </p:txBody>
      </p:sp>
    </p:spTree>
    <p:extLst>
      <p:ext uri="{BB962C8B-B14F-4D97-AF65-F5344CB8AC3E}">
        <p14:creationId xmlns="" xmlns:p14="http://schemas.microsoft.com/office/powerpoint/2010/main" val="40059220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Operational Risk</a:t>
            </a:r>
            <a:endParaRPr lang="en-CA" dirty="0"/>
          </a:p>
        </p:txBody>
      </p:sp>
      <p:sp>
        <p:nvSpPr>
          <p:cNvPr id="3" name="Content Placeholder 2"/>
          <p:cNvSpPr>
            <a:spLocks noGrp="1"/>
          </p:cNvSpPr>
          <p:nvPr>
            <p:ph idx="1"/>
          </p:nvPr>
        </p:nvSpPr>
        <p:spPr/>
        <p:txBody>
          <a:bodyPr/>
          <a:lstStyle/>
          <a:p>
            <a:r>
              <a:rPr lang="en-CA" dirty="0" smtClean="0"/>
              <a:t>Potential loss resulting from inadequate or failed internal processes, people, and systems, or from external events</a:t>
            </a:r>
          </a:p>
          <a:p>
            <a:r>
              <a:rPr lang="en-CA" dirty="0" smtClean="0"/>
              <a:t>Each business unit is responsible for its operational risk</a:t>
            </a:r>
          </a:p>
          <a:p>
            <a:pPr lvl="1"/>
            <a:r>
              <a:rPr lang="en-CA" dirty="0" smtClean="0"/>
              <a:t>pro-actively address potential operational risk issues</a:t>
            </a:r>
          </a:p>
          <a:p>
            <a:pPr lvl="1"/>
            <a:r>
              <a:rPr lang="en-CA" dirty="0" smtClean="0"/>
              <a:t>assign ownership and accountability for addressing identified issues.</a:t>
            </a:r>
            <a:endParaRPr lang="en-CA" dirty="0"/>
          </a:p>
        </p:txBody>
      </p:sp>
    </p:spTree>
    <p:extLst>
      <p:ext uri="{BB962C8B-B14F-4D97-AF65-F5344CB8AC3E}">
        <p14:creationId xmlns="" xmlns:p14="http://schemas.microsoft.com/office/powerpoint/2010/main" val="24024560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Insurance Risks</a:t>
            </a:r>
            <a:br>
              <a:rPr lang="en-CA" dirty="0" smtClean="0"/>
            </a:br>
            <a:endParaRPr lang="en-CA" dirty="0"/>
          </a:p>
        </p:txBody>
      </p:sp>
      <p:sp>
        <p:nvSpPr>
          <p:cNvPr id="3" name="Content Placeholder 2"/>
          <p:cNvSpPr>
            <a:spLocks noGrp="1"/>
          </p:cNvSpPr>
          <p:nvPr>
            <p:ph idx="1"/>
          </p:nvPr>
        </p:nvSpPr>
        <p:spPr/>
        <p:txBody>
          <a:bodyPr>
            <a:noAutofit/>
          </a:bodyPr>
          <a:lstStyle/>
          <a:p>
            <a:r>
              <a:rPr lang="en-CA" sz="2600" dirty="0" smtClean="0"/>
              <a:t>Of all the insurance risks, </a:t>
            </a:r>
            <a:r>
              <a:rPr lang="en-CA" sz="2600" b="1" dirty="0" smtClean="0"/>
              <a:t>liquidity risk </a:t>
            </a:r>
            <a:r>
              <a:rPr lang="en-CA" sz="2600" dirty="0" smtClean="0"/>
              <a:t>is the fundamental risk for insurance companies.</a:t>
            </a:r>
          </a:p>
          <a:p>
            <a:r>
              <a:rPr lang="en-CA" sz="2600" dirty="0" smtClean="0"/>
              <a:t>Potential loss resulting from inadequate premiums, insufficient reserves and catastrophic exposures.</a:t>
            </a:r>
          </a:p>
          <a:p>
            <a:r>
              <a:rPr lang="en-CA" sz="2600" dirty="0" smtClean="0"/>
              <a:t>Main contributors to solvency issues.</a:t>
            </a:r>
          </a:p>
        </p:txBody>
      </p:sp>
    </p:spTree>
    <p:extLst>
      <p:ext uri="{BB962C8B-B14F-4D97-AF65-F5344CB8AC3E}">
        <p14:creationId xmlns="" xmlns:p14="http://schemas.microsoft.com/office/powerpoint/2010/main" val="8747027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How AIG Manages </a:t>
            </a:r>
            <a:br>
              <a:rPr lang="en-CA" dirty="0" smtClean="0"/>
            </a:br>
            <a:r>
              <a:rPr lang="en-CA" dirty="0" smtClean="0"/>
              <a:t>Liquidity Risk</a:t>
            </a:r>
            <a:br>
              <a:rPr lang="en-CA" dirty="0" smtClean="0"/>
            </a:br>
            <a:endParaRPr lang="en-CA" dirty="0"/>
          </a:p>
        </p:txBody>
      </p:sp>
      <p:sp>
        <p:nvSpPr>
          <p:cNvPr id="3" name="Content Placeholder 2"/>
          <p:cNvSpPr>
            <a:spLocks noGrp="1"/>
          </p:cNvSpPr>
          <p:nvPr>
            <p:ph idx="1"/>
          </p:nvPr>
        </p:nvSpPr>
        <p:spPr/>
        <p:txBody>
          <a:bodyPr>
            <a:noAutofit/>
          </a:bodyPr>
          <a:lstStyle/>
          <a:p>
            <a:r>
              <a:rPr lang="en-CA" sz="2400" dirty="0" smtClean="0"/>
              <a:t>Compliance with financial reporting and capital and solvency targets.</a:t>
            </a:r>
          </a:p>
          <a:p>
            <a:r>
              <a:rPr lang="en-CA" sz="2400" dirty="0" smtClean="0"/>
              <a:t>Extensive use of reinsurance, both internal and third-party.</a:t>
            </a:r>
          </a:p>
          <a:p>
            <a:r>
              <a:rPr lang="en-CA" sz="2400" dirty="0" smtClean="0"/>
              <a:t>Review and establishment of reserves.</a:t>
            </a:r>
          </a:p>
          <a:p>
            <a:pPr lvl="1">
              <a:buNone/>
            </a:pPr>
            <a:endParaRPr lang="en-CA" dirty="0" smtClean="0"/>
          </a:p>
        </p:txBody>
      </p:sp>
    </p:spTree>
    <p:extLst>
      <p:ext uri="{BB962C8B-B14F-4D97-AF65-F5344CB8AC3E}">
        <p14:creationId xmlns="" xmlns:p14="http://schemas.microsoft.com/office/powerpoint/2010/main" val="694817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Insurance Risks</a:t>
            </a:r>
            <a:br>
              <a:rPr lang="en-CA" dirty="0" smtClean="0"/>
            </a:br>
            <a:endParaRPr lang="en-CA" dirty="0"/>
          </a:p>
        </p:txBody>
      </p:sp>
      <p:sp>
        <p:nvSpPr>
          <p:cNvPr id="3" name="Content Placeholder 2"/>
          <p:cNvSpPr>
            <a:spLocks noGrp="1"/>
          </p:cNvSpPr>
          <p:nvPr>
            <p:ph idx="1"/>
          </p:nvPr>
        </p:nvSpPr>
        <p:spPr/>
        <p:txBody>
          <a:bodyPr>
            <a:normAutofit/>
          </a:bodyPr>
          <a:lstStyle/>
          <a:p>
            <a:r>
              <a:rPr lang="en-CA" sz="2800" dirty="0" smtClean="0"/>
              <a:t>Specific </a:t>
            </a:r>
            <a:r>
              <a:rPr lang="en-CA" sz="2800" dirty="0"/>
              <a:t>types of risks to these areas of </a:t>
            </a:r>
            <a:r>
              <a:rPr lang="en-CA" sz="2800" dirty="0" smtClean="0"/>
              <a:t>insurance</a:t>
            </a:r>
          </a:p>
          <a:p>
            <a:pPr lvl="1"/>
            <a:r>
              <a:rPr lang="en-CA" sz="2600" dirty="0" smtClean="0"/>
              <a:t>Life Insurance</a:t>
            </a:r>
          </a:p>
          <a:p>
            <a:pPr lvl="1"/>
            <a:r>
              <a:rPr lang="en-CA" sz="2600" dirty="0" smtClean="0"/>
              <a:t>Property and Casualty Insurance</a:t>
            </a:r>
          </a:p>
        </p:txBody>
      </p:sp>
    </p:spTree>
    <p:extLst>
      <p:ext uri="{BB962C8B-B14F-4D97-AF65-F5344CB8AC3E}">
        <p14:creationId xmlns="" xmlns:p14="http://schemas.microsoft.com/office/powerpoint/2010/main" val="25951728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Top 10 Global Insurance Companies</a:t>
            </a:r>
            <a:endParaRPr lang="en-CA" dirty="0"/>
          </a:p>
        </p:txBody>
      </p:sp>
      <p:graphicFrame>
        <p:nvGraphicFramePr>
          <p:cNvPr id="7" name="Content Placeholder 6"/>
          <p:cNvGraphicFramePr>
            <a:graphicFrameLocks noGrp="1"/>
          </p:cNvGraphicFramePr>
          <p:nvPr>
            <p:ph idx="1"/>
          </p:nvPr>
        </p:nvGraphicFramePr>
        <p:xfrm>
          <a:off x="457199" y="2348440"/>
          <a:ext cx="3250705" cy="3938784"/>
        </p:xfrm>
        <a:graphic>
          <a:graphicData uri="http://schemas.openxmlformats.org/drawingml/2006/table">
            <a:tbl>
              <a:tblPr firstRow="1" bandRow="1">
                <a:tableStyleId>{5C22544A-7EE6-4342-B048-85BDC9FD1C3A}</a:tableStyleId>
              </a:tblPr>
              <a:tblGrid>
                <a:gridCol w="2276926"/>
                <a:gridCol w="973779"/>
              </a:tblGrid>
              <a:tr h="279972">
                <a:tc>
                  <a:txBody>
                    <a:bodyPr/>
                    <a:lstStyle/>
                    <a:p>
                      <a:r>
                        <a:rPr lang="en-CA" sz="1200" dirty="0" smtClean="0"/>
                        <a:t>Company</a:t>
                      </a:r>
                      <a:endParaRPr lang="en-CA" sz="1200" dirty="0"/>
                    </a:p>
                  </a:txBody>
                  <a:tcPr anchor="ctr"/>
                </a:tc>
                <a:tc>
                  <a:txBody>
                    <a:bodyPr/>
                    <a:lstStyle/>
                    <a:p>
                      <a:r>
                        <a:rPr lang="en-CA" sz="1200"/>
                        <a:t>Share (%)</a:t>
                      </a:r>
                    </a:p>
                  </a:txBody>
                  <a:tcPr anchor="ctr"/>
                </a:tc>
              </a:tr>
              <a:tr h="279972">
                <a:tc>
                  <a:txBody>
                    <a:bodyPr/>
                    <a:lstStyle/>
                    <a:p>
                      <a:r>
                        <a:rPr lang="en-CA" sz="1200" dirty="0"/>
                        <a:t>AXA</a:t>
                      </a:r>
                    </a:p>
                  </a:txBody>
                  <a:tcPr anchor="ctr"/>
                </a:tc>
                <a:tc>
                  <a:txBody>
                    <a:bodyPr/>
                    <a:lstStyle/>
                    <a:p>
                      <a:r>
                        <a:rPr lang="en-CA" sz="1200"/>
                        <a:t>3.2</a:t>
                      </a:r>
                    </a:p>
                  </a:txBody>
                  <a:tcPr anchor="ctr"/>
                </a:tc>
              </a:tr>
              <a:tr h="279972">
                <a:tc>
                  <a:txBody>
                    <a:bodyPr/>
                    <a:lstStyle/>
                    <a:p>
                      <a:r>
                        <a:rPr lang="en-CA" sz="1200" dirty="0" err="1"/>
                        <a:t>Assicurazioni</a:t>
                      </a:r>
                      <a:r>
                        <a:rPr lang="en-CA" sz="1200" dirty="0"/>
                        <a:t> </a:t>
                      </a:r>
                      <a:r>
                        <a:rPr lang="en-CA" sz="1200" dirty="0" err="1"/>
                        <a:t>Generali</a:t>
                      </a:r>
                      <a:endParaRPr lang="en-CA" sz="1200" dirty="0"/>
                    </a:p>
                  </a:txBody>
                  <a:tcPr anchor="ctr"/>
                </a:tc>
                <a:tc>
                  <a:txBody>
                    <a:bodyPr/>
                    <a:lstStyle/>
                    <a:p>
                      <a:r>
                        <a:rPr lang="en-CA" sz="1200" dirty="0"/>
                        <a:t>2.4</a:t>
                      </a:r>
                    </a:p>
                  </a:txBody>
                  <a:tcPr anchor="ctr"/>
                </a:tc>
              </a:tr>
              <a:tr h="279972">
                <a:tc>
                  <a:txBody>
                    <a:bodyPr/>
                    <a:lstStyle/>
                    <a:p>
                      <a:r>
                        <a:rPr lang="en-CA" sz="1200" dirty="0"/>
                        <a:t>Allianz Group</a:t>
                      </a:r>
                    </a:p>
                  </a:txBody>
                  <a:tcPr anchor="ctr"/>
                </a:tc>
                <a:tc>
                  <a:txBody>
                    <a:bodyPr/>
                    <a:lstStyle/>
                    <a:p>
                      <a:r>
                        <a:rPr lang="en-CA" sz="1200"/>
                        <a:t>2.3</a:t>
                      </a:r>
                    </a:p>
                  </a:txBody>
                  <a:tcPr anchor="ctr"/>
                </a:tc>
              </a:tr>
              <a:tr h="430613">
                <a:tc>
                  <a:txBody>
                    <a:bodyPr/>
                    <a:lstStyle/>
                    <a:p>
                      <a:r>
                        <a:rPr lang="en-CA" sz="1600" b="1" dirty="0"/>
                        <a:t>American International Group</a:t>
                      </a:r>
                    </a:p>
                  </a:txBody>
                  <a:tcPr anchor="ctr"/>
                </a:tc>
                <a:tc>
                  <a:txBody>
                    <a:bodyPr/>
                    <a:lstStyle/>
                    <a:p>
                      <a:r>
                        <a:rPr lang="en-CA" sz="1600" b="1" dirty="0"/>
                        <a:t>1.8</a:t>
                      </a:r>
                    </a:p>
                  </a:txBody>
                  <a:tcPr anchor="ctr"/>
                </a:tc>
              </a:tr>
              <a:tr h="279972">
                <a:tc>
                  <a:txBody>
                    <a:bodyPr/>
                    <a:lstStyle/>
                    <a:p>
                      <a:r>
                        <a:rPr lang="en-CA" sz="1200" dirty="0"/>
                        <a:t>Munich Re Group</a:t>
                      </a:r>
                    </a:p>
                  </a:txBody>
                  <a:tcPr anchor="ctr"/>
                </a:tc>
                <a:tc>
                  <a:txBody>
                    <a:bodyPr/>
                    <a:lstStyle/>
                    <a:p>
                      <a:r>
                        <a:rPr lang="en-CA" sz="1200" dirty="0"/>
                        <a:t>1.5</a:t>
                      </a:r>
                    </a:p>
                  </a:txBody>
                  <a:tcPr anchor="ctr"/>
                </a:tc>
              </a:tr>
              <a:tr h="279972">
                <a:tc>
                  <a:txBody>
                    <a:bodyPr/>
                    <a:lstStyle/>
                    <a:p>
                      <a:r>
                        <a:rPr lang="en-CA" sz="1200" dirty="0"/>
                        <a:t>Aviva Plc</a:t>
                      </a:r>
                    </a:p>
                  </a:txBody>
                  <a:tcPr anchor="ctr"/>
                </a:tc>
                <a:tc>
                  <a:txBody>
                    <a:bodyPr/>
                    <a:lstStyle/>
                    <a:p>
                      <a:r>
                        <a:rPr lang="en-CA" sz="1200" dirty="0"/>
                        <a:t>1.4</a:t>
                      </a:r>
                    </a:p>
                  </a:txBody>
                  <a:tcPr anchor="ctr"/>
                </a:tc>
              </a:tr>
              <a:tr h="279972">
                <a:tc>
                  <a:txBody>
                    <a:bodyPr/>
                    <a:lstStyle/>
                    <a:p>
                      <a:r>
                        <a:rPr lang="en-CA" sz="1200" dirty="0"/>
                        <a:t>Zurich Financial Services</a:t>
                      </a:r>
                    </a:p>
                  </a:txBody>
                  <a:tcPr anchor="ctr"/>
                </a:tc>
                <a:tc>
                  <a:txBody>
                    <a:bodyPr/>
                    <a:lstStyle/>
                    <a:p>
                      <a:r>
                        <a:rPr lang="en-CA" sz="1200" dirty="0"/>
                        <a:t>1.3</a:t>
                      </a:r>
                    </a:p>
                  </a:txBody>
                  <a:tcPr anchor="ctr"/>
                </a:tc>
              </a:tr>
              <a:tr h="279972">
                <a:tc>
                  <a:txBody>
                    <a:bodyPr/>
                    <a:lstStyle/>
                    <a:p>
                      <a:r>
                        <a:rPr lang="en-CA" sz="1200" dirty="0"/>
                        <a:t>CNP Assurances</a:t>
                      </a:r>
                    </a:p>
                  </a:txBody>
                  <a:tcPr anchor="ctr"/>
                </a:tc>
                <a:tc>
                  <a:txBody>
                    <a:bodyPr/>
                    <a:lstStyle/>
                    <a:p>
                      <a:r>
                        <a:rPr lang="en-CA" sz="1200" dirty="0"/>
                        <a:t>1.2</a:t>
                      </a:r>
                    </a:p>
                  </a:txBody>
                  <a:tcPr anchor="ctr"/>
                </a:tc>
              </a:tr>
              <a:tr h="279972">
                <a:tc>
                  <a:txBody>
                    <a:bodyPr/>
                    <a:lstStyle/>
                    <a:p>
                      <a:r>
                        <a:rPr lang="en-CA" sz="1200" dirty="0"/>
                        <a:t>ING Group</a:t>
                      </a:r>
                    </a:p>
                  </a:txBody>
                  <a:tcPr anchor="ctr"/>
                </a:tc>
                <a:tc>
                  <a:txBody>
                    <a:bodyPr/>
                    <a:lstStyle/>
                    <a:p>
                      <a:r>
                        <a:rPr lang="en-CA" sz="1200" dirty="0"/>
                        <a:t>1.1</a:t>
                      </a:r>
                    </a:p>
                  </a:txBody>
                  <a:tcPr anchor="ctr"/>
                </a:tc>
              </a:tr>
              <a:tr h="279972">
                <a:tc>
                  <a:txBody>
                    <a:bodyPr/>
                    <a:lstStyle/>
                    <a:p>
                      <a:r>
                        <a:rPr lang="en-CA" sz="1200" dirty="0"/>
                        <a:t>Prudential plc</a:t>
                      </a:r>
                    </a:p>
                  </a:txBody>
                  <a:tcPr anchor="ctr"/>
                </a:tc>
                <a:tc>
                  <a:txBody>
                    <a:bodyPr/>
                    <a:lstStyle/>
                    <a:p>
                      <a:r>
                        <a:rPr lang="en-CA" sz="1200" dirty="0"/>
                        <a:t>0.9</a:t>
                      </a:r>
                    </a:p>
                  </a:txBody>
                  <a:tcPr anchor="ctr"/>
                </a:tc>
              </a:tr>
              <a:tr h="279972">
                <a:tc>
                  <a:txBody>
                    <a:bodyPr/>
                    <a:lstStyle/>
                    <a:p>
                      <a:r>
                        <a:rPr lang="en-CA" sz="1200"/>
                        <a:t>Others</a:t>
                      </a:r>
                    </a:p>
                  </a:txBody>
                  <a:tcPr anchor="ctr"/>
                </a:tc>
                <a:tc>
                  <a:txBody>
                    <a:bodyPr/>
                    <a:lstStyle/>
                    <a:p>
                      <a:r>
                        <a:rPr lang="en-CA" sz="1200" dirty="0"/>
                        <a:t>83.0</a:t>
                      </a:r>
                    </a:p>
                  </a:txBody>
                  <a:tcPr anchor="ctr"/>
                </a:tc>
              </a:tr>
              <a:tr h="279972">
                <a:tc>
                  <a:txBody>
                    <a:bodyPr/>
                    <a:lstStyle/>
                    <a:p>
                      <a:r>
                        <a:rPr lang="en-CA" sz="1200"/>
                        <a:t>TOTAL</a:t>
                      </a:r>
                    </a:p>
                  </a:txBody>
                  <a:tcPr anchor="ctr"/>
                </a:tc>
                <a:tc>
                  <a:txBody>
                    <a:bodyPr/>
                    <a:lstStyle/>
                    <a:p>
                      <a:r>
                        <a:rPr lang="en-CA" sz="1200" dirty="0"/>
                        <a:t>100.0</a:t>
                      </a:r>
                    </a:p>
                  </a:txBody>
                  <a:tcPr anchor="ctr"/>
                </a:tc>
              </a:tr>
            </a:tbl>
          </a:graphicData>
        </a:graphic>
      </p:graphicFrame>
      <p:graphicFrame>
        <p:nvGraphicFramePr>
          <p:cNvPr id="8" name="Chart 7"/>
          <p:cNvGraphicFramePr/>
          <p:nvPr/>
        </p:nvGraphicFramePr>
        <p:xfrm>
          <a:off x="3563888" y="2276872"/>
          <a:ext cx="5288132"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lstStyle/>
          <a:p>
            <a:r>
              <a:rPr lang="en-CA" dirty="0" smtClean="0"/>
              <a:t>Life Insurance Risk</a:t>
            </a:r>
            <a:br>
              <a:rPr lang="en-CA" dirty="0" smtClean="0"/>
            </a:br>
            <a:endParaRPr lang="en-CA" dirty="0"/>
          </a:p>
        </p:txBody>
      </p:sp>
      <p:sp>
        <p:nvSpPr>
          <p:cNvPr id="3" name="Content Placeholder 2"/>
          <p:cNvSpPr>
            <a:spLocks noGrp="1"/>
          </p:cNvSpPr>
          <p:nvPr>
            <p:ph idx="1"/>
          </p:nvPr>
        </p:nvSpPr>
        <p:spPr/>
        <p:txBody>
          <a:bodyPr>
            <a:normAutofit/>
          </a:bodyPr>
          <a:lstStyle/>
          <a:p>
            <a:r>
              <a:rPr lang="en-CA" sz="2400" dirty="0" smtClean="0"/>
              <a:t>Potential loss resulting from experience deviating from expectations for mortality, morbidity and termination rates in the insurance-oriented products and insufficient cash flows to cover contract liabilities in the retirement savings products.</a:t>
            </a:r>
          </a:p>
          <a:p>
            <a:r>
              <a:rPr lang="en-CA" sz="2400" dirty="0" err="1" smtClean="0"/>
              <a:t>SunAmerica</a:t>
            </a:r>
            <a:r>
              <a:rPr lang="en-CA" sz="2400" dirty="0" smtClean="0"/>
              <a:t> has life insurance risks</a:t>
            </a:r>
          </a:p>
        </p:txBody>
      </p:sp>
    </p:spTree>
    <p:extLst>
      <p:ext uri="{BB962C8B-B14F-4D97-AF65-F5344CB8AC3E}">
        <p14:creationId xmlns="" xmlns:p14="http://schemas.microsoft.com/office/powerpoint/2010/main" val="32151665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lstStyle/>
          <a:p>
            <a:r>
              <a:rPr lang="en-CA" dirty="0" smtClean="0"/>
              <a:t>Primary Risks </a:t>
            </a:r>
            <a:br>
              <a:rPr lang="en-CA" dirty="0" smtClean="0"/>
            </a:br>
            <a:r>
              <a:rPr lang="en-CA" dirty="0" smtClean="0"/>
              <a:t>of </a:t>
            </a:r>
            <a:r>
              <a:rPr lang="en-CA" dirty="0" err="1" smtClean="0"/>
              <a:t>SunAmerica</a:t>
            </a:r>
            <a:r>
              <a:rPr lang="en-CA" dirty="0" smtClean="0"/>
              <a:t/>
            </a:r>
            <a:br>
              <a:rPr lang="en-CA" dirty="0" smtClean="0"/>
            </a:br>
            <a:endParaRPr lang="en-CA" dirty="0"/>
          </a:p>
        </p:txBody>
      </p:sp>
      <p:sp>
        <p:nvSpPr>
          <p:cNvPr id="3" name="Content Placeholder 2"/>
          <p:cNvSpPr>
            <a:spLocks noGrp="1"/>
          </p:cNvSpPr>
          <p:nvPr>
            <p:ph idx="1"/>
          </p:nvPr>
        </p:nvSpPr>
        <p:spPr/>
        <p:txBody>
          <a:bodyPr>
            <a:normAutofit/>
          </a:bodyPr>
          <a:lstStyle/>
          <a:p>
            <a:r>
              <a:rPr lang="en-CA" sz="2800" dirty="0" smtClean="0"/>
              <a:t>Pricing risk</a:t>
            </a:r>
          </a:p>
          <a:p>
            <a:r>
              <a:rPr lang="en-CA" sz="2800" dirty="0" smtClean="0"/>
              <a:t>Investment risk</a:t>
            </a:r>
          </a:p>
          <a:p>
            <a:r>
              <a:rPr lang="en-CA" sz="2800" dirty="0" smtClean="0"/>
              <a:t>Interest rate risk</a:t>
            </a:r>
          </a:p>
          <a:p>
            <a:r>
              <a:rPr lang="en-CA" sz="2800" dirty="0" smtClean="0"/>
              <a:t>Equity market risk</a:t>
            </a:r>
          </a:p>
        </p:txBody>
      </p:sp>
    </p:spTree>
    <p:extLst>
      <p:ext uri="{BB962C8B-B14F-4D97-AF65-F5344CB8AC3E}">
        <p14:creationId xmlns="" xmlns:p14="http://schemas.microsoft.com/office/powerpoint/2010/main" val="18523491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lstStyle/>
          <a:p>
            <a:r>
              <a:rPr lang="en-CA" dirty="0" smtClean="0"/>
              <a:t>Ways to Manage</a:t>
            </a:r>
            <a:br>
              <a:rPr lang="en-CA" dirty="0" smtClean="0"/>
            </a:br>
            <a:r>
              <a:rPr lang="en-CA" dirty="0" smtClean="0"/>
              <a:t>Life Insurance Risks</a:t>
            </a:r>
            <a:br>
              <a:rPr lang="en-CA" dirty="0" smtClean="0"/>
            </a:br>
            <a:endParaRPr lang="en-CA" dirty="0"/>
          </a:p>
        </p:txBody>
      </p:sp>
      <p:sp>
        <p:nvSpPr>
          <p:cNvPr id="3" name="Content Placeholder 2"/>
          <p:cNvSpPr>
            <a:spLocks noGrp="1"/>
          </p:cNvSpPr>
          <p:nvPr>
            <p:ph idx="1"/>
          </p:nvPr>
        </p:nvSpPr>
        <p:spPr/>
        <p:txBody>
          <a:bodyPr>
            <a:normAutofit fontScale="85000" lnSpcReduction="20000"/>
          </a:bodyPr>
          <a:lstStyle/>
          <a:p>
            <a:r>
              <a:rPr lang="en-CA" sz="2800" dirty="0" smtClean="0"/>
              <a:t>Appropriate product design</a:t>
            </a:r>
          </a:p>
          <a:p>
            <a:r>
              <a:rPr lang="en-CA" sz="2800" dirty="0" smtClean="0"/>
              <a:t>Sound medical underwriting</a:t>
            </a:r>
          </a:p>
          <a:p>
            <a:r>
              <a:rPr lang="en-CA" sz="2800" dirty="0" smtClean="0"/>
              <a:t>Active management of the asset-liability relationship</a:t>
            </a:r>
          </a:p>
          <a:p>
            <a:r>
              <a:rPr lang="en-CA" sz="2800" dirty="0" smtClean="0"/>
              <a:t>External reinsurance programs</a:t>
            </a:r>
          </a:p>
          <a:p>
            <a:r>
              <a:rPr lang="en-CA" sz="2800" dirty="0" err="1" smtClean="0"/>
              <a:t>SunAmerica</a:t>
            </a:r>
            <a:r>
              <a:rPr lang="en-CA" sz="2800" dirty="0" smtClean="0"/>
              <a:t> generally limit their maximum underwriting exposure on life insurance of a single life to $15 million</a:t>
            </a:r>
          </a:p>
          <a:p>
            <a:endParaRPr lang="en-CA" sz="2800" dirty="0" smtClean="0"/>
          </a:p>
          <a:p>
            <a:endParaRPr lang="en-CA" dirty="0" smtClean="0"/>
          </a:p>
        </p:txBody>
      </p:sp>
    </p:spTree>
    <p:extLst>
      <p:ext uri="{BB962C8B-B14F-4D97-AF65-F5344CB8AC3E}">
        <p14:creationId xmlns="" xmlns:p14="http://schemas.microsoft.com/office/powerpoint/2010/main" val="40494183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Property and Casualty Insurance Risks</a:t>
            </a:r>
            <a:br>
              <a:rPr lang="en-CA" dirty="0" smtClean="0"/>
            </a:br>
            <a:endParaRPr lang="en-CA" dirty="0"/>
          </a:p>
        </p:txBody>
      </p:sp>
      <p:sp>
        <p:nvSpPr>
          <p:cNvPr id="3" name="Content Placeholder 2"/>
          <p:cNvSpPr>
            <a:spLocks noGrp="1"/>
          </p:cNvSpPr>
          <p:nvPr>
            <p:ph idx="1"/>
          </p:nvPr>
        </p:nvSpPr>
        <p:spPr/>
        <p:txBody>
          <a:bodyPr>
            <a:normAutofit fontScale="70000" lnSpcReduction="20000"/>
          </a:bodyPr>
          <a:lstStyle/>
          <a:p>
            <a:r>
              <a:rPr lang="en-CA" sz="2800" b="1" dirty="0" err="1" smtClean="0"/>
              <a:t>Chartis</a:t>
            </a:r>
            <a:r>
              <a:rPr lang="en-CA" sz="2800" dirty="0" smtClean="0"/>
              <a:t> and </a:t>
            </a:r>
            <a:r>
              <a:rPr lang="en-CA" sz="2800" b="1" dirty="0" smtClean="0"/>
              <a:t>Mortgage Guaranty </a:t>
            </a:r>
            <a:r>
              <a:rPr lang="en-CA" sz="2800" dirty="0" smtClean="0"/>
              <a:t>have P&amp;C risks</a:t>
            </a:r>
          </a:p>
          <a:p>
            <a:r>
              <a:rPr lang="en-CA" sz="2800" dirty="0" smtClean="0"/>
              <a:t>The mortgage insurance business (Mortgage Guaranty) manages risks through:</a:t>
            </a:r>
          </a:p>
          <a:p>
            <a:pPr marL="692150" lvl="2" indent="-342900">
              <a:spcBef>
                <a:spcPts val="2000"/>
              </a:spcBef>
            </a:pPr>
            <a:r>
              <a:rPr lang="en-CA" sz="2600" dirty="0" smtClean="0"/>
              <a:t>geographic location of the insured properties </a:t>
            </a:r>
          </a:p>
          <a:p>
            <a:pPr marL="692150" lvl="2" indent="-342900">
              <a:spcBef>
                <a:spcPts val="2000"/>
              </a:spcBef>
            </a:pPr>
            <a:r>
              <a:rPr lang="en-CA" sz="2600" dirty="0" smtClean="0"/>
              <a:t>the relative economic conditions in the local housing markets </a:t>
            </a:r>
          </a:p>
          <a:p>
            <a:pPr marL="692150" lvl="2" indent="-342900">
              <a:spcBef>
                <a:spcPts val="2000"/>
              </a:spcBef>
            </a:pPr>
            <a:r>
              <a:rPr lang="en-CA" sz="2600" dirty="0" smtClean="0"/>
              <a:t>credit attributes of the borrowers</a:t>
            </a:r>
          </a:p>
          <a:p>
            <a:pPr marL="692150" lvl="2" indent="-342900">
              <a:spcBef>
                <a:spcPts val="2000"/>
              </a:spcBef>
            </a:pPr>
            <a:r>
              <a:rPr lang="en-CA" sz="2600" dirty="0" smtClean="0"/>
              <a:t>the loan amount relative to the value of the respective collateral</a:t>
            </a:r>
          </a:p>
          <a:p>
            <a:endParaRPr lang="en-CA" sz="2800" i="1" dirty="0" smtClean="0"/>
          </a:p>
        </p:txBody>
      </p:sp>
    </p:spTree>
    <p:extLst>
      <p:ext uri="{BB962C8B-B14F-4D97-AF65-F5344CB8AC3E}">
        <p14:creationId xmlns="" xmlns:p14="http://schemas.microsoft.com/office/powerpoint/2010/main" val="7087965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Property and Casualty Insurance Risks</a:t>
            </a:r>
            <a:br>
              <a:rPr lang="en-CA" dirty="0" smtClean="0"/>
            </a:br>
            <a:endParaRPr lang="en-CA" dirty="0"/>
          </a:p>
        </p:txBody>
      </p:sp>
      <p:sp>
        <p:nvSpPr>
          <p:cNvPr id="3" name="Content Placeholder 2"/>
          <p:cNvSpPr>
            <a:spLocks noGrp="1"/>
          </p:cNvSpPr>
          <p:nvPr>
            <p:ph idx="1"/>
          </p:nvPr>
        </p:nvSpPr>
        <p:spPr/>
        <p:txBody>
          <a:bodyPr>
            <a:normAutofit lnSpcReduction="10000"/>
          </a:bodyPr>
          <a:lstStyle/>
          <a:p>
            <a:r>
              <a:rPr lang="en-CA" sz="2800" dirty="0" err="1" smtClean="0"/>
              <a:t>Chartis</a:t>
            </a:r>
            <a:r>
              <a:rPr lang="en-CA" sz="2800" dirty="0" smtClean="0"/>
              <a:t> are exposed to</a:t>
            </a:r>
            <a:r>
              <a:rPr lang="en-CA" sz="2800" i="1" dirty="0" smtClean="0"/>
              <a:t> </a:t>
            </a:r>
            <a:r>
              <a:rPr lang="en-CA" sz="2800" dirty="0" smtClean="0"/>
              <a:t>different risks: </a:t>
            </a:r>
          </a:p>
          <a:p>
            <a:pPr lvl="1"/>
            <a:r>
              <a:rPr lang="en-CA" sz="2600" dirty="0" smtClean="0"/>
              <a:t>climate change</a:t>
            </a:r>
          </a:p>
          <a:p>
            <a:pPr lvl="1"/>
            <a:r>
              <a:rPr lang="en-CA" sz="2600" dirty="0" smtClean="0"/>
              <a:t>wind </a:t>
            </a:r>
          </a:p>
          <a:p>
            <a:pPr lvl="1"/>
            <a:r>
              <a:rPr lang="en-CA" sz="2600" dirty="0" smtClean="0"/>
              <a:t>flood</a:t>
            </a:r>
          </a:p>
          <a:p>
            <a:pPr lvl="1"/>
            <a:r>
              <a:rPr lang="en-CA" sz="2600" dirty="0" smtClean="0"/>
              <a:t>earthquake</a:t>
            </a:r>
          </a:p>
          <a:p>
            <a:pPr lvl="1"/>
            <a:r>
              <a:rPr lang="en-CA" sz="2600" dirty="0" smtClean="0"/>
              <a:t>terrorism</a:t>
            </a:r>
          </a:p>
          <a:p>
            <a:pPr lvl="1"/>
            <a:r>
              <a:rPr lang="en-CA" sz="2600" dirty="0" smtClean="0"/>
              <a:t>environmental damage</a:t>
            </a:r>
          </a:p>
        </p:txBody>
      </p:sp>
    </p:spTree>
    <p:extLst>
      <p:ext uri="{BB962C8B-B14F-4D97-AF65-F5344CB8AC3E}">
        <p14:creationId xmlns="" xmlns:p14="http://schemas.microsoft.com/office/powerpoint/2010/main" val="38951453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Property and Casualty Insurance Risks</a:t>
            </a:r>
            <a:br>
              <a:rPr lang="en-CA" dirty="0" smtClean="0"/>
            </a:br>
            <a:endParaRPr lang="en-CA" dirty="0"/>
          </a:p>
        </p:txBody>
      </p:sp>
      <p:sp>
        <p:nvSpPr>
          <p:cNvPr id="3" name="Content Placeholder 2"/>
          <p:cNvSpPr>
            <a:spLocks noGrp="1"/>
          </p:cNvSpPr>
          <p:nvPr>
            <p:ph idx="1"/>
          </p:nvPr>
        </p:nvSpPr>
        <p:spPr/>
        <p:txBody>
          <a:bodyPr>
            <a:normAutofit fontScale="85000" lnSpcReduction="10000"/>
          </a:bodyPr>
          <a:lstStyle/>
          <a:p>
            <a:r>
              <a:rPr lang="en-CA" sz="2800" b="1" dirty="0" smtClean="0"/>
              <a:t>Terrorism</a:t>
            </a:r>
            <a:r>
              <a:rPr lang="en-CA" sz="2800" dirty="0" smtClean="0"/>
              <a:t> and </a:t>
            </a:r>
            <a:r>
              <a:rPr lang="en-CA" sz="2800" b="1" dirty="0" smtClean="0"/>
              <a:t>environmental damage </a:t>
            </a:r>
            <a:r>
              <a:rPr lang="en-CA" sz="2800" dirty="0" smtClean="0"/>
              <a:t>are managed differently than wind, flood, and earthquake, which are natural disasters.</a:t>
            </a:r>
          </a:p>
          <a:p>
            <a:r>
              <a:rPr lang="en-CA" sz="2800" dirty="0" smtClean="0"/>
              <a:t>Exposure to loss from </a:t>
            </a:r>
            <a:r>
              <a:rPr lang="en-CA" sz="2800" b="1" dirty="0" smtClean="0"/>
              <a:t>terrorism</a:t>
            </a:r>
            <a:r>
              <a:rPr lang="en-CA" sz="2800" dirty="0" smtClean="0"/>
              <a:t> is controlled by</a:t>
            </a:r>
            <a:r>
              <a:rPr lang="en-CA" sz="2800" b="1" dirty="0" smtClean="0"/>
              <a:t> </a:t>
            </a:r>
            <a:r>
              <a:rPr lang="en-CA" sz="2800" dirty="0" smtClean="0"/>
              <a:t>limiting</a:t>
            </a:r>
            <a:r>
              <a:rPr lang="en-CA" sz="2800" b="1" dirty="0" smtClean="0"/>
              <a:t> </a:t>
            </a:r>
            <a:r>
              <a:rPr lang="en-CA" sz="2800" dirty="0" smtClean="0"/>
              <a:t>the total insurance that is underwritten within a location.</a:t>
            </a:r>
          </a:p>
          <a:p>
            <a:r>
              <a:rPr lang="en-CA" sz="2800" dirty="0" smtClean="0"/>
              <a:t>Typically exclude or significantly limit coverage for </a:t>
            </a:r>
            <a:r>
              <a:rPr lang="en-CA" sz="2800" b="1" dirty="0" smtClean="0"/>
              <a:t>pollution</a:t>
            </a:r>
            <a:r>
              <a:rPr lang="en-CA" sz="2800" dirty="0" smtClean="0"/>
              <a:t> or related </a:t>
            </a:r>
            <a:r>
              <a:rPr lang="en-CA" sz="2800" b="1" dirty="0" smtClean="0"/>
              <a:t>environmental damage</a:t>
            </a:r>
            <a:r>
              <a:rPr lang="en-CA" sz="2800" dirty="0" smtClean="0"/>
              <a:t>.</a:t>
            </a:r>
          </a:p>
        </p:txBody>
      </p:sp>
    </p:spTree>
    <p:extLst>
      <p:ext uri="{BB962C8B-B14F-4D97-AF65-F5344CB8AC3E}">
        <p14:creationId xmlns="" xmlns:p14="http://schemas.microsoft.com/office/powerpoint/2010/main" val="17913244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Property and Casualty Insurance Risks</a:t>
            </a:r>
            <a:br>
              <a:rPr lang="en-CA" dirty="0" smtClean="0"/>
            </a:br>
            <a:endParaRPr lang="en-CA" dirty="0"/>
          </a:p>
        </p:txBody>
      </p:sp>
      <p:sp>
        <p:nvSpPr>
          <p:cNvPr id="3" name="Content Placeholder 2"/>
          <p:cNvSpPr>
            <a:spLocks noGrp="1"/>
          </p:cNvSpPr>
          <p:nvPr>
            <p:ph idx="1"/>
          </p:nvPr>
        </p:nvSpPr>
        <p:spPr/>
        <p:txBody>
          <a:bodyPr>
            <a:normAutofit/>
          </a:bodyPr>
          <a:lstStyle/>
          <a:p>
            <a:r>
              <a:rPr lang="en-CA" sz="2800" dirty="0" smtClean="0"/>
              <a:t>Risks from catastrophes like hurricanes and earthquakes  are managed using a combination of techniques:</a:t>
            </a:r>
          </a:p>
          <a:p>
            <a:pPr lvl="1"/>
            <a:r>
              <a:rPr lang="en-CA" sz="2600" dirty="0" smtClean="0"/>
              <a:t>setting aggregate limits in key business units</a:t>
            </a:r>
          </a:p>
          <a:p>
            <a:pPr lvl="1"/>
            <a:r>
              <a:rPr lang="en-CA" sz="2600" dirty="0" smtClean="0"/>
              <a:t>monitoring and modeling accumulated exposures</a:t>
            </a:r>
          </a:p>
          <a:p>
            <a:pPr lvl="1"/>
            <a:r>
              <a:rPr lang="en-CA" sz="2600" dirty="0" smtClean="0"/>
              <a:t>purchasing catastrophe reinsurance</a:t>
            </a:r>
          </a:p>
        </p:txBody>
      </p:sp>
    </p:spTree>
    <p:extLst>
      <p:ext uri="{BB962C8B-B14F-4D97-AF65-F5344CB8AC3E}">
        <p14:creationId xmlns="" xmlns:p14="http://schemas.microsoft.com/office/powerpoint/2010/main" val="8680442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Property and Casualty Insurance Risks</a:t>
            </a:r>
            <a:br>
              <a:rPr lang="en-CA" dirty="0" smtClean="0"/>
            </a:br>
            <a:endParaRPr lang="en-CA" dirty="0"/>
          </a:p>
        </p:txBody>
      </p:sp>
      <p:pic>
        <p:nvPicPr>
          <p:cNvPr id="2051" name="Picture 3"/>
          <p:cNvPicPr>
            <a:picLocks noGrp="1" noChangeAspect="1" noChangeArrowheads="1"/>
          </p:cNvPicPr>
          <p:nvPr>
            <p:ph idx="1"/>
          </p:nvPr>
        </p:nvPicPr>
        <p:blipFill>
          <a:blip r:embed="rId3" cstate="print"/>
          <a:srcRect/>
          <a:stretch>
            <a:fillRect/>
          </a:stretch>
        </p:blipFill>
        <p:spPr bwMode="auto">
          <a:xfrm>
            <a:off x="785786" y="2928934"/>
            <a:ext cx="7449119" cy="3643338"/>
          </a:xfrm>
          <a:prstGeom prst="rect">
            <a:avLst/>
          </a:prstGeom>
          <a:noFill/>
          <a:ln w="9525">
            <a:noFill/>
            <a:miter lim="800000"/>
            <a:headEnd/>
            <a:tailEnd/>
          </a:ln>
          <a:effectLst/>
        </p:spPr>
      </p:pic>
      <p:sp>
        <p:nvSpPr>
          <p:cNvPr id="6" name="TextBox 5"/>
          <p:cNvSpPr txBox="1"/>
          <p:nvPr/>
        </p:nvSpPr>
        <p:spPr>
          <a:xfrm>
            <a:off x="642910" y="2524834"/>
            <a:ext cx="7072362" cy="400110"/>
          </a:xfrm>
          <a:prstGeom prst="rect">
            <a:avLst/>
          </a:prstGeom>
          <a:noFill/>
        </p:spPr>
        <p:txBody>
          <a:bodyPr wrap="square" rtlCol="0">
            <a:spAutoFit/>
          </a:bodyPr>
          <a:lstStyle/>
          <a:p>
            <a:r>
              <a:rPr lang="en-CA" sz="2000" dirty="0" smtClean="0"/>
              <a:t>Modelling of Real Disaster Scenarios:</a:t>
            </a:r>
            <a:endParaRPr lang="en-CA" sz="2000" dirty="0"/>
          </a:p>
        </p:txBody>
      </p:sp>
    </p:spTree>
    <p:extLst>
      <p:ext uri="{BB962C8B-B14F-4D97-AF65-F5344CB8AC3E}">
        <p14:creationId xmlns="" xmlns:p14="http://schemas.microsoft.com/office/powerpoint/2010/main" val="19005014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Managing Risks with Reinsurance</a:t>
            </a:r>
            <a:br>
              <a:rPr lang="en-CA" dirty="0" smtClean="0"/>
            </a:br>
            <a:endParaRPr lang="en-CA" dirty="0"/>
          </a:p>
        </p:txBody>
      </p:sp>
      <p:sp>
        <p:nvSpPr>
          <p:cNvPr id="3" name="Content Placeholder 2"/>
          <p:cNvSpPr>
            <a:spLocks noGrp="1"/>
          </p:cNvSpPr>
          <p:nvPr>
            <p:ph idx="1"/>
          </p:nvPr>
        </p:nvSpPr>
        <p:spPr/>
        <p:txBody>
          <a:bodyPr>
            <a:noAutofit/>
          </a:bodyPr>
          <a:lstStyle/>
          <a:p>
            <a:r>
              <a:rPr lang="en-CA" sz="2600" dirty="0" smtClean="0"/>
              <a:t>AIG uses reinsurance programs for its insurance risks as follow:</a:t>
            </a:r>
          </a:p>
          <a:p>
            <a:pPr lvl="1"/>
            <a:r>
              <a:rPr lang="en-CA" sz="2400" dirty="0" smtClean="0"/>
              <a:t>Facultative agreements to cover large individual exposures</a:t>
            </a:r>
          </a:p>
          <a:p>
            <a:pPr lvl="1"/>
            <a:r>
              <a:rPr lang="en-CA" sz="2400" dirty="0" smtClean="0"/>
              <a:t>Quota share treaties to cover specific books of business</a:t>
            </a:r>
          </a:p>
          <a:p>
            <a:pPr lvl="1"/>
            <a:r>
              <a:rPr lang="en-CA" sz="2400" dirty="0" smtClean="0"/>
              <a:t>Excess-of-loss treaties to cover large losses</a:t>
            </a:r>
          </a:p>
        </p:txBody>
      </p:sp>
    </p:spTree>
    <p:extLst>
      <p:ext uri="{BB962C8B-B14F-4D97-AF65-F5344CB8AC3E}">
        <p14:creationId xmlns="" xmlns:p14="http://schemas.microsoft.com/office/powerpoint/2010/main" val="2170530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r>
              <a:rPr lang="en-CA" dirty="0" smtClean="0"/>
              <a:t>Managing Risks with Reinsurance cont.</a:t>
            </a:r>
            <a:br>
              <a:rPr lang="en-CA" dirty="0" smtClean="0"/>
            </a:br>
            <a:endParaRPr lang="en-CA" dirty="0"/>
          </a:p>
        </p:txBody>
      </p:sp>
      <p:sp>
        <p:nvSpPr>
          <p:cNvPr id="3" name="Content Placeholder 2"/>
          <p:cNvSpPr>
            <a:spLocks noGrp="1"/>
          </p:cNvSpPr>
          <p:nvPr>
            <p:ph idx="1"/>
          </p:nvPr>
        </p:nvSpPr>
        <p:spPr/>
        <p:txBody>
          <a:bodyPr>
            <a:noAutofit/>
          </a:bodyPr>
          <a:lstStyle/>
          <a:p>
            <a:r>
              <a:rPr lang="en-CA" sz="2600" dirty="0" smtClean="0"/>
              <a:t>AIG uses reinsurance programs for its insurance risks as follow:</a:t>
            </a:r>
          </a:p>
          <a:p>
            <a:pPr lvl="1"/>
            <a:r>
              <a:rPr lang="en-CA" sz="2400" dirty="0"/>
              <a:t>E</a:t>
            </a:r>
            <a:r>
              <a:rPr lang="en-CA" sz="2400" dirty="0" smtClean="0"/>
              <a:t>xcess or surplus automatic treaties to cover individual life risks in excess of stated per-life retention limits</a:t>
            </a:r>
          </a:p>
          <a:p>
            <a:pPr lvl="1"/>
            <a:r>
              <a:rPr lang="en-CA" sz="2400" dirty="0" smtClean="0"/>
              <a:t>Catastrophe treaties to cover specific catastrophes, including earthquake, windstorm and flood</a:t>
            </a:r>
          </a:p>
        </p:txBody>
      </p:sp>
    </p:spTree>
    <p:extLst>
      <p:ext uri="{BB962C8B-B14F-4D97-AF65-F5344CB8AC3E}">
        <p14:creationId xmlns="" xmlns:p14="http://schemas.microsoft.com/office/powerpoint/2010/main" val="4290138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themeOverride>
</file>

<file path=docProps/app.xml><?xml version="1.0" encoding="utf-8"?>
<Properties xmlns="http://schemas.openxmlformats.org/officeDocument/2006/extended-properties" xmlns:vt="http://schemas.openxmlformats.org/officeDocument/2006/docPropsVTypes">
  <Template/>
  <TotalTime>3414</TotalTime>
  <Words>6942</Words>
  <Application>Microsoft Office PowerPoint</Application>
  <PresentationFormat>On-screen Show (4:3)</PresentationFormat>
  <Paragraphs>925</Paragraphs>
  <Slides>102</Slides>
  <Notes>99</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Genesis</vt:lpstr>
      <vt:lpstr>American International Group</vt:lpstr>
      <vt:lpstr>Agenda</vt:lpstr>
      <vt:lpstr>Industry Overview</vt:lpstr>
      <vt:lpstr>The Insurance Industry</vt:lpstr>
      <vt:lpstr>Global Insurance Market</vt:lpstr>
      <vt:lpstr>Global Insurance Market</vt:lpstr>
      <vt:lpstr>Global Insurance Market</vt:lpstr>
      <vt:lpstr>Global Insurance Market</vt:lpstr>
      <vt:lpstr>Top 10 Global Insurance Companies</vt:lpstr>
      <vt:lpstr>Performance for Top 5 Insurance Companies, 2009</vt:lpstr>
      <vt:lpstr>US Insurance Market, 2010</vt:lpstr>
      <vt:lpstr>Top 5 US Property and Casualty Insurance Companies, 2010</vt:lpstr>
      <vt:lpstr>Regulations</vt:lpstr>
      <vt:lpstr>Regulations</vt:lpstr>
      <vt:lpstr>Regulations</vt:lpstr>
      <vt:lpstr>What is NAIC</vt:lpstr>
      <vt:lpstr>NAIC</vt:lpstr>
      <vt:lpstr>Company Overview</vt:lpstr>
      <vt:lpstr>AIG</vt:lpstr>
      <vt:lpstr>Businesses</vt:lpstr>
      <vt:lpstr>Chartis Insurance</vt:lpstr>
      <vt:lpstr>International Lease Finance Corporation</vt:lpstr>
      <vt:lpstr>AIG Bank</vt:lpstr>
      <vt:lpstr>AIG Direct</vt:lpstr>
      <vt:lpstr>SunAmerica Financial Group</vt:lpstr>
      <vt:lpstr>United Guaranty Corporation</vt:lpstr>
      <vt:lpstr>AIG Stock Info as of November 4, 2011</vt:lpstr>
      <vt:lpstr>AIG Stock Info – Last 5 years.</vt:lpstr>
      <vt:lpstr>The AIG Crisis and Bailout</vt:lpstr>
      <vt:lpstr>The AIG Crisis and Bailout – Cont.</vt:lpstr>
      <vt:lpstr>Financial Statements</vt:lpstr>
      <vt:lpstr>Balance Sheet</vt:lpstr>
      <vt:lpstr>Balance Sheet</vt:lpstr>
      <vt:lpstr>Balance Sheet</vt:lpstr>
      <vt:lpstr>Balance Sheet Derivatives</vt:lpstr>
      <vt:lpstr>Balance Sheet Derivatives</vt:lpstr>
      <vt:lpstr>Income Statement</vt:lpstr>
      <vt:lpstr>Income Statement</vt:lpstr>
      <vt:lpstr>Income Statement Derivatives</vt:lpstr>
      <vt:lpstr>Non Hedging Derivatives</vt:lpstr>
      <vt:lpstr>Net Realized Capital Gains</vt:lpstr>
      <vt:lpstr>Cash Flow Hedging</vt:lpstr>
      <vt:lpstr>Cash Flows Condensed</vt:lpstr>
      <vt:lpstr>Cash Flows Operating</vt:lpstr>
      <vt:lpstr>Cash Flows Financing</vt:lpstr>
      <vt:lpstr>Cash Flow Investing</vt:lpstr>
      <vt:lpstr>Risk Factors</vt:lpstr>
      <vt:lpstr>Risk Factors</vt:lpstr>
      <vt:lpstr>Risk Factors Cont.</vt:lpstr>
      <vt:lpstr>Risk Factors Cont.</vt:lpstr>
      <vt:lpstr>Risk Factors Cont.</vt:lpstr>
      <vt:lpstr>Credit &amp; Financial Strength Ratings</vt:lpstr>
      <vt:lpstr>Market Conditions</vt:lpstr>
      <vt:lpstr>Investment Portfolios &amp; Concentration of Investments</vt:lpstr>
      <vt:lpstr>Casualty Insurance</vt:lpstr>
      <vt:lpstr>Competition</vt:lpstr>
      <vt:lpstr>Guarantees with Variable Annuities</vt:lpstr>
      <vt:lpstr>Adjustments of Deferred Policy Acquisition Cost</vt:lpstr>
      <vt:lpstr>Catastrophe Exposure</vt:lpstr>
      <vt:lpstr>Reinsurance</vt:lpstr>
      <vt:lpstr>Indemnity Obligations</vt:lpstr>
      <vt:lpstr>Regulation</vt:lpstr>
      <vt:lpstr>Regulation Cont.</vt:lpstr>
      <vt:lpstr>Regulation Cont.</vt:lpstr>
      <vt:lpstr>Change in Control</vt:lpstr>
      <vt:lpstr>Foreign Operations</vt:lpstr>
      <vt:lpstr>Legal Proceedings</vt:lpstr>
      <vt:lpstr>Use of Estimates</vt:lpstr>
      <vt:lpstr>Aircraft Leasing Business</vt:lpstr>
      <vt:lpstr>Liquidity</vt:lpstr>
      <vt:lpstr>Special Purpose Vehicle Intercompany Loans</vt:lpstr>
      <vt:lpstr>Controlling Shareholder</vt:lpstr>
      <vt:lpstr>Controlling Shareholder Cont.</vt:lpstr>
      <vt:lpstr>Employees</vt:lpstr>
      <vt:lpstr>Electronic Data Systems</vt:lpstr>
      <vt:lpstr>Regulatory Capital Credit Default Swap Portfolio</vt:lpstr>
      <vt:lpstr>Management of Risk Factors</vt:lpstr>
      <vt:lpstr>Major Risk Factors</vt:lpstr>
      <vt:lpstr>Credit Risk </vt:lpstr>
      <vt:lpstr>Managing Credit Risk</vt:lpstr>
      <vt:lpstr>Managing Credit Risk</vt:lpstr>
      <vt:lpstr>Managing Credit Risk</vt:lpstr>
      <vt:lpstr>Managing Credit Risk</vt:lpstr>
      <vt:lpstr>Market Risk</vt:lpstr>
      <vt:lpstr>Managing Market Risk</vt:lpstr>
      <vt:lpstr>Operational Risk</vt:lpstr>
      <vt:lpstr>Insurance Risks </vt:lpstr>
      <vt:lpstr>How AIG Manages  Liquidity Risk </vt:lpstr>
      <vt:lpstr>Insurance Risks </vt:lpstr>
      <vt:lpstr>Life Insurance Risk </vt:lpstr>
      <vt:lpstr>Primary Risks  of SunAmerica </vt:lpstr>
      <vt:lpstr>Ways to Manage Life Insurance Risks </vt:lpstr>
      <vt:lpstr>Property and Casualty Insurance Risks </vt:lpstr>
      <vt:lpstr>Property and Casualty Insurance Risks </vt:lpstr>
      <vt:lpstr>Property and Casualty Insurance Risks </vt:lpstr>
      <vt:lpstr>Property and Casualty Insurance Risks </vt:lpstr>
      <vt:lpstr>Property and Casualty Insurance Risks </vt:lpstr>
      <vt:lpstr>Managing Risks with Reinsurance </vt:lpstr>
      <vt:lpstr>Managing Risks with Reinsurance cont. </vt:lpstr>
      <vt:lpstr>Risk Management Recommendations</vt:lpstr>
      <vt:lpstr>Risk Management Recommendations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Motion</dc:title>
  <dc:creator>Niels</dc:creator>
  <cp:lastModifiedBy>gp</cp:lastModifiedBy>
  <cp:revision>187</cp:revision>
  <dcterms:created xsi:type="dcterms:W3CDTF">2011-10-27T04:55:58Z</dcterms:created>
  <dcterms:modified xsi:type="dcterms:W3CDTF">2011-11-07T15:57:58Z</dcterms:modified>
</cp:coreProperties>
</file>