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Lst>
  <p:notesMasterIdLst>
    <p:notesMasterId r:id="rId10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27E6752-736A-424E-8CBF-F9FE7BB1BE2D}">
  <a:tblStyle styleId="{C27E6752-736A-424E-8CBF-F9FE7BB1BE2D}" styleName="Table_0"/>
  <a:tblStyle styleId="{EEC37536-27A3-4D2B-B39C-F0D36BF88B47}"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4" d="100"/>
          <a:sy n="84" d="100"/>
        </p:scale>
        <p:origin x="-96" y="-22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7504759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heglobeandmail.com/globe-investor/markets/indexes/chart/?q=ZC-F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ewworldencyclopedia.org/entry/Industrial_agricul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mcarroll.com/2005/12/10-big-trends-for-agriculture/#.VaTGqJNVik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ecd.org/agriculture/agricultural-policies/49003833.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www.ictsd.org/downloads/2011/12/risk-management-in-agriculture-and-the-future-of-the-eus-common-agricultural-policy.pdf" TargetMode="External"/><Relationship Id="rId4" Type="http://schemas.openxmlformats.org/officeDocument/2006/relationships/hyperlink" Target="http://core.ac.uk/download/pdf/7089262.pdf"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342900" lvl="0" indent="-251459" rtl="0">
              <a:spcBef>
                <a:spcPts val="1000"/>
              </a:spcBef>
              <a:buClr>
                <a:schemeClr val="dk1"/>
              </a:buClr>
              <a:buSzPct val="91666"/>
              <a:buFont typeface="Arial"/>
              <a:buNone/>
            </a:pPr>
            <a:r>
              <a:rPr lang="zh-TW" sz="1200" u="sng">
                <a:solidFill>
                  <a:schemeClr val="hlink"/>
                </a:solidFill>
                <a:hlinkClick r:id="rId3"/>
              </a:rPr>
              <a:t>http://www.theglobeandmail.com/globe-investor/markets/indexes/chart/?q=ZC-FT</a:t>
            </a:r>
          </a:p>
          <a:p>
            <a:pPr>
              <a:spcBef>
                <a:spcPts val="0"/>
              </a:spcBef>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82" name="Shape 782"/>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8" name="Shape 788"/>
          <p:cNvSpPr txBox="1">
            <a:spLocks noGrp="1"/>
          </p:cNvSpPr>
          <p:nvPr>
            <p:ph type="body" idx="1"/>
          </p:nvPr>
        </p:nvSpPr>
        <p:spPr>
          <a:xfrm>
            <a:off x="538162" y="4387850"/>
            <a:ext cx="5780099" cy="3952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zh-TW" sz="1800" b="0" i="0" u="none" strike="noStrike" cap="none" baseline="0"/>
              <a:t>The following is the fair values of derivatives not designated as hedging instruments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Shape 793"/>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94" name="Shape 794"/>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Shape 799"/>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00" name="Shape 800"/>
          <p:cNvSpPr txBox="1">
            <a:spLocks noGrp="1"/>
          </p:cNvSpPr>
          <p:nvPr>
            <p:ph type="body" idx="1"/>
          </p:nvPr>
        </p:nvSpPr>
        <p:spPr>
          <a:xfrm>
            <a:off x="538162" y="4387850"/>
            <a:ext cx="5780099" cy="3952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zh-TW" sz="1800" b="0" i="0" u="none" strike="noStrike" cap="none" baseline="0"/>
              <a:t>2）As of December 31, 2014 and 2013, the Company has certain derivatives designated as cash flow hedges and fair value hedges</a:t>
            </a:r>
          </a:p>
          <a:p>
            <a:pPr lvl="0" rtl="0">
              <a:spcBef>
                <a:spcPts val="0"/>
              </a:spcBef>
              <a:buNone/>
            </a:pPr>
            <a:endParaRPr sz="1800" b="0" i="0" u="none" strike="noStrike" cap="none" baseline="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807" name="Shape 807"/>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Shape 8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2" name="Shape 8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zh-TW"/>
              <a:t>http://usda.mannlib.cornell.edu/usda/current/wasde/wasde-07-10-2015.pdf</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63" name="Shape 2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20</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22</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23</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24</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zh-TW" sz="1400">
                <a:solidFill>
                  <a:schemeClr val="dk1"/>
                </a:solidFill>
              </a:rPr>
              <a:t>Sales and merchandising revenues decreased over 2013 and are almost entirely a result of a decrease in commodity prices.  </a:t>
            </a:r>
          </a:p>
          <a:p>
            <a:pPr lvl="0" rtl="0">
              <a:spcBef>
                <a:spcPts val="0"/>
              </a:spcBef>
              <a:buNone/>
            </a:pPr>
            <a:endParaRPr sz="1400">
              <a:solidFill>
                <a:schemeClr val="dk1"/>
              </a:solidFill>
            </a:endParaRPr>
          </a:p>
          <a:p>
            <a:pPr lvl="0" rtl="0">
              <a:spcBef>
                <a:spcPts val="0"/>
              </a:spcBef>
              <a:buNone/>
            </a:pPr>
            <a:r>
              <a:rPr lang="zh-TW" sz="1400">
                <a:solidFill>
                  <a:schemeClr val="dk1"/>
                </a:solidFill>
              </a:rPr>
              <a:t>Operating expenses were higher than 2013. Approximately half of the increase in operating expenses relates to labor and benefit costs, including growth and incentive compensation expense. </a:t>
            </a:r>
          </a:p>
          <a:p>
            <a:pPr lvl="0" rtl="0">
              <a:spcBef>
                <a:spcPts val="0"/>
              </a:spcBef>
              <a:buNone/>
            </a:pPr>
            <a:r>
              <a:rPr lang="zh-TW">
                <a:solidFill>
                  <a:schemeClr val="dk1"/>
                </a:solidFill>
              </a:rPr>
              <a:t>				</a:t>
            </a:r>
          </a:p>
          <a:p>
            <a:pPr lvl="0" rtl="0">
              <a:spcBef>
                <a:spcPts val="0"/>
              </a:spcBef>
              <a:buNone/>
            </a:pPr>
            <a:r>
              <a:rPr lang="zh-TW">
                <a:solidFill>
                  <a:schemeClr val="dk1"/>
                </a:solidFill>
              </a:rPr>
              <a:t>			</a:t>
            </a:r>
          </a:p>
          <a:p>
            <a:pPr lvl="0" rtl="0">
              <a:spcBef>
                <a:spcPts val="0"/>
              </a:spcBef>
              <a:buNone/>
            </a:pPr>
            <a:r>
              <a:rPr lang="zh-TW">
                <a:solidFill>
                  <a:schemeClr val="dk1"/>
                </a:solidFill>
              </a:rPr>
              <a:t>		</a:t>
            </a:r>
          </a:p>
          <a:p>
            <a:pPr lvl="0" rtl="0">
              <a:spcBef>
                <a:spcPts val="0"/>
              </a:spcBef>
              <a:buClr>
                <a:schemeClr val="dk1"/>
              </a:buClr>
              <a:buFont typeface="Arial"/>
              <a:buNone/>
            </a:pPr>
            <a:endParaRPr sz="1000">
              <a:solidFill>
                <a:schemeClr val="dk1"/>
              </a:solidFill>
            </a:endParaRPr>
          </a:p>
          <a:p>
            <a:pPr lvl="0" rtl="0">
              <a:spcBef>
                <a:spcPts val="0"/>
              </a:spcBef>
              <a:buClr>
                <a:schemeClr val="dk1"/>
              </a:buClr>
              <a:buSzPct val="100000"/>
              <a:buFont typeface="Arial"/>
              <a:buNone/>
            </a:pPr>
            <a:r>
              <a:rPr lang="zh-TW">
                <a:solidFill>
                  <a:schemeClr val="dk1"/>
                </a:solidFill>
              </a:rPr>
              <a:t>				</a:t>
            </a:r>
          </a:p>
          <a:p>
            <a:pPr lvl="0" rtl="0">
              <a:spcBef>
                <a:spcPts val="0"/>
              </a:spcBef>
              <a:buClr>
                <a:schemeClr val="dk1"/>
              </a:buClr>
              <a:buSzPct val="100000"/>
              <a:buFont typeface="Arial"/>
              <a:buNone/>
            </a:pPr>
            <a:r>
              <a:rPr lang="zh-TW">
                <a:solidFill>
                  <a:schemeClr val="dk1"/>
                </a:solidFill>
              </a:rPr>
              <a:t>			</a:t>
            </a:r>
          </a:p>
          <a:p>
            <a:pPr lvl="0" rtl="0">
              <a:spcBef>
                <a:spcPts val="0"/>
              </a:spcBef>
              <a:buClr>
                <a:schemeClr val="dk1"/>
              </a:buClr>
              <a:buSzPct val="100000"/>
              <a:buFont typeface="Arial"/>
              <a:buNone/>
            </a:pPr>
            <a:r>
              <a:rPr lang="zh-TW">
                <a:solidFill>
                  <a:schemeClr val="dk1"/>
                </a:solidFill>
              </a:rPr>
              <a:t>		</a:t>
            </a:r>
          </a:p>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04" name="Shape 3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26</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zh-TW" sz="1400">
                <a:solidFill>
                  <a:schemeClr val="dk1"/>
                </a:solidFill>
              </a:rPr>
              <a:t>Throughout the year, the ethanol facilities' performance improved due to higher margins resulting from the decreased corn costs and higher demand for ethanol. 	</a:t>
            </a:r>
            <a:r>
              <a:rPr lang="zh-TW">
                <a:solidFill>
                  <a:schemeClr val="dk1"/>
                </a:solidFill>
              </a:rPr>
              <a:t>			</a:t>
            </a:r>
          </a:p>
          <a:p>
            <a:pPr lvl="0" rtl="0">
              <a:spcBef>
                <a:spcPts val="0"/>
              </a:spcBef>
              <a:buClr>
                <a:schemeClr val="dk1"/>
              </a:buClr>
              <a:buSzPct val="100000"/>
              <a:buFont typeface="Arial"/>
              <a:buNone/>
            </a:pPr>
            <a:r>
              <a:rPr lang="zh-TW">
                <a:solidFill>
                  <a:schemeClr val="dk1"/>
                </a:solidFill>
              </a:rPr>
              <a:t>			</a:t>
            </a:r>
          </a:p>
          <a:p>
            <a:pPr lvl="0" rtl="0">
              <a:spcBef>
                <a:spcPts val="0"/>
              </a:spcBef>
              <a:buClr>
                <a:schemeClr val="dk1"/>
              </a:buClr>
              <a:buSzPct val="100000"/>
              <a:buFont typeface="Arial"/>
              <a:buNone/>
            </a:pPr>
            <a:r>
              <a:rPr lang="zh-TW">
                <a:solidFill>
                  <a:schemeClr val="dk1"/>
                </a:solidFill>
              </a:rPr>
              <a:t>		</a:t>
            </a:r>
          </a:p>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18" name="Shape 3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28</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zh-TW" sz="1400">
                <a:solidFill>
                  <a:schemeClr val="dk1"/>
                </a:solidFill>
              </a:rPr>
              <a:t>Sales and merchandising revenues decreased due to a nine percent decrease in the average price, which followed the price of nutrients in the market. 				</a:t>
            </a:r>
          </a:p>
          <a:p>
            <a:pPr lvl="0" rtl="0">
              <a:spcBef>
                <a:spcPts val="0"/>
              </a:spcBef>
              <a:buClr>
                <a:schemeClr val="dk1"/>
              </a:buClr>
              <a:buSzPct val="100000"/>
              <a:buFont typeface="Arial"/>
              <a:buNone/>
            </a:pPr>
            <a:r>
              <a:rPr lang="zh-TW">
                <a:solidFill>
                  <a:schemeClr val="dk1"/>
                </a:solidFill>
              </a:rPr>
              <a:t>			</a:t>
            </a:r>
          </a:p>
          <a:p>
            <a:pPr lvl="0" rtl="0">
              <a:spcBef>
                <a:spcPts val="0"/>
              </a:spcBef>
              <a:buClr>
                <a:schemeClr val="dk1"/>
              </a:buClr>
              <a:buSzPct val="100000"/>
              <a:buFont typeface="Arial"/>
              <a:buNone/>
            </a:pPr>
            <a:r>
              <a:rPr lang="zh-TW">
                <a:solidFill>
                  <a:schemeClr val="dk1"/>
                </a:solidFill>
              </a:rPr>
              <a:t>		</a:t>
            </a:r>
          </a:p>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31" name="Shape 3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30</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zh-TW" sz="1400">
                <a:solidFill>
                  <a:schemeClr val="dk1"/>
                </a:solidFill>
              </a:rPr>
              <a:t>Rail gross profit increased only slightly over the prior year. Operating expenses increased from last year mainly due to higher labor and benefits costs, depreciation, and maintenance expense from recent expansion in the repair business. </a:t>
            </a:r>
          </a:p>
          <a:p>
            <a:pPr lvl="0" rtl="0">
              <a:spcBef>
                <a:spcPts val="0"/>
              </a:spcBef>
              <a:buClr>
                <a:schemeClr val="dk1"/>
              </a:buClr>
              <a:buSzPct val="100000"/>
              <a:buFont typeface="Arial"/>
              <a:buNone/>
            </a:pPr>
            <a:r>
              <a:rPr lang="zh-TW">
                <a:solidFill>
                  <a:schemeClr val="dk1"/>
                </a:solidFill>
              </a:rPr>
              <a:t>				</a:t>
            </a:r>
          </a:p>
          <a:p>
            <a:pPr lvl="0" rtl="0">
              <a:spcBef>
                <a:spcPts val="0"/>
              </a:spcBef>
              <a:buClr>
                <a:schemeClr val="dk1"/>
              </a:buClr>
              <a:buSzPct val="100000"/>
              <a:buFont typeface="Arial"/>
              <a:buNone/>
            </a:pPr>
            <a:r>
              <a:rPr lang="zh-TW">
                <a:solidFill>
                  <a:schemeClr val="dk1"/>
                </a:solidFill>
              </a:rPr>
              <a:t>			</a:t>
            </a:r>
          </a:p>
          <a:p>
            <a:pPr lvl="0" rtl="0">
              <a:spcBef>
                <a:spcPts val="0"/>
              </a:spcBef>
              <a:buClr>
                <a:schemeClr val="dk1"/>
              </a:buClr>
              <a:buSzPct val="100000"/>
              <a:buFont typeface="Arial"/>
              <a:buNone/>
            </a:pPr>
            <a:r>
              <a:rPr lang="zh-TW">
                <a:solidFill>
                  <a:schemeClr val="dk1"/>
                </a:solidFill>
              </a:rPr>
              <a:t>		</a:t>
            </a:r>
          </a:p>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32</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zh-TW" sz="1400">
                <a:solidFill>
                  <a:schemeClr val="dk1"/>
                </a:solidFill>
              </a:rPr>
              <a:t>Despite the decreases in volume and price, gross profit remained flat due to favorable product mix. Operating expenses increased also due to an increase in labor and benefit costs, and depreciation expense due to the impact of a full year of activity from the December 2013 acquisition. </a:t>
            </a:r>
          </a:p>
          <a:p>
            <a:pPr lvl="0" rtl="0">
              <a:spcBef>
                <a:spcPts val="0"/>
              </a:spcBef>
              <a:buClr>
                <a:schemeClr val="dk1"/>
              </a:buClr>
              <a:buSzPct val="100000"/>
              <a:buFont typeface="Arial"/>
              <a:buNone/>
            </a:pPr>
            <a:r>
              <a:rPr lang="zh-TW">
                <a:solidFill>
                  <a:schemeClr val="dk1"/>
                </a:solidFill>
              </a:rPr>
              <a:t>				</a:t>
            </a:r>
          </a:p>
          <a:p>
            <a:pPr lvl="0" rtl="0">
              <a:spcBef>
                <a:spcPts val="0"/>
              </a:spcBef>
              <a:buClr>
                <a:schemeClr val="dk1"/>
              </a:buClr>
              <a:buSzPct val="100000"/>
              <a:buFont typeface="Arial"/>
              <a:buNone/>
            </a:pPr>
            <a:r>
              <a:rPr lang="zh-TW">
                <a:solidFill>
                  <a:schemeClr val="dk1"/>
                </a:solidFill>
              </a:rPr>
              <a:t>			</a:t>
            </a:r>
          </a:p>
          <a:p>
            <a:pPr lvl="0" rtl="0">
              <a:spcBef>
                <a:spcPts val="0"/>
              </a:spcBef>
              <a:buClr>
                <a:schemeClr val="dk1"/>
              </a:buClr>
              <a:buSzPct val="100000"/>
              <a:buFont typeface="Arial"/>
              <a:buNone/>
            </a:pPr>
            <a:r>
              <a:rPr lang="zh-TW">
                <a:solidFill>
                  <a:schemeClr val="dk1"/>
                </a:solidFill>
              </a:rPr>
              <a:t>		</a:t>
            </a:r>
          </a:p>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57" name="Shape 3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34</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3" name="Shape 3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342900" lvl="0" indent="-251459" rtl="0">
              <a:spcBef>
                <a:spcPts val="1000"/>
              </a:spcBef>
              <a:buClr>
                <a:schemeClr val="dk1"/>
              </a:buClr>
              <a:buSzPct val="78571"/>
              <a:buFont typeface="Arial"/>
              <a:buNone/>
            </a:pPr>
            <a:r>
              <a:rPr lang="zh-TW" sz="1400">
                <a:solidFill>
                  <a:schemeClr val="dk1"/>
                </a:solidFill>
              </a:rPr>
              <a:t>http://www.admc.hct.ac.ae/hd1/english/graphs/line_read_industrial_farms.pdf</a:t>
            </a:r>
          </a:p>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97" name="Shape 3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40</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41</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11" name="Shape 4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42</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18" name="Shape 4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43</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4" name="Shape 4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25" name="Shape 4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44</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32" name="Shape 4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45</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sz="1000">
              <a:solidFill>
                <a:schemeClr val="dk1"/>
              </a:solidFill>
              <a:latin typeface="Times New Roman"/>
              <a:ea typeface="Times New Roman"/>
              <a:cs typeface="Times New Roman"/>
              <a:sym typeface="Times New Roman"/>
            </a:endParaRPr>
          </a:p>
          <a:p>
            <a:pPr marL="457200" lvl="0" indent="-317500" rtl="0">
              <a:spcBef>
                <a:spcPts val="1000"/>
              </a:spcBef>
              <a:buClr>
                <a:schemeClr val="accent1"/>
              </a:buClr>
              <a:buSzPct val="100000"/>
              <a:buFont typeface="Times New Roman"/>
              <a:buChar char="●"/>
            </a:pPr>
            <a:r>
              <a:rPr lang="zh-TW" sz="1400">
                <a:solidFill>
                  <a:schemeClr val="dk1"/>
                </a:solidFill>
                <a:latin typeface="Times New Roman"/>
                <a:ea typeface="Times New Roman"/>
                <a:cs typeface="Times New Roman"/>
                <a:sym typeface="Times New Roman"/>
              </a:rPr>
              <a:t>Certain of our business segments are affected by the supply and demand of commodities, and are sensitive to factors outside of our control. Adverse price movements could negatively affect our profitability and results of operations. </a:t>
            </a:r>
          </a:p>
          <a:p>
            <a:pPr marL="457200" lvl="0" indent="-317500" rtl="0">
              <a:spcBef>
                <a:spcPts val="1000"/>
              </a:spcBef>
              <a:buClr>
                <a:schemeClr val="accent1"/>
              </a:buClr>
              <a:buSzPct val="100000"/>
              <a:buFont typeface="Times New Roman"/>
              <a:buChar char="●"/>
            </a:pPr>
            <a:r>
              <a:rPr lang="zh-TW" sz="1400">
                <a:solidFill>
                  <a:schemeClr val="dk1"/>
                </a:solidFill>
                <a:latin typeface="Times New Roman"/>
                <a:ea typeface="Times New Roman"/>
                <a:cs typeface="Times New Roman"/>
                <a:sym typeface="Times New Roman"/>
              </a:rPr>
              <a:t>Some of our business segments operate in highly regulated industries. Changes in government regulations or trade association policies could adversely affect our results of operations. </a:t>
            </a:r>
            <a:r>
              <a:rPr lang="zh-TW" sz="1400">
                <a:solidFill>
                  <a:schemeClr val="dk1"/>
                </a:solidFill>
              </a:rPr>
              <a:t>					</a:t>
            </a:r>
          </a:p>
          <a:p>
            <a:pPr marL="457200" lvl="0" indent="-317500" rtl="0">
              <a:spcBef>
                <a:spcPts val="1000"/>
              </a:spcBef>
              <a:buClr>
                <a:schemeClr val="accent1"/>
              </a:buClr>
              <a:buSzPct val="100000"/>
              <a:buFont typeface="Times New Roman"/>
              <a:buChar char="●"/>
            </a:pPr>
            <a:r>
              <a:rPr lang="zh-TW" sz="1400">
                <a:solidFill>
                  <a:schemeClr val="dk1"/>
                </a:solidFill>
                <a:latin typeface="Times New Roman"/>
                <a:ea typeface="Times New Roman"/>
                <a:cs typeface="Times New Roman"/>
                <a:sym typeface="Times New Roman"/>
              </a:rPr>
              <a:t>We are required to carry significant amounts of inventory across all of our businesses. If a substantial portion of our inventory becomes damaged or obsolete, its value would decrease and our profit margins would suffer.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chemeClr val="dk1"/>
              </a:buClr>
              <a:buSzPct val="100000"/>
              <a:buFont typeface="Arial"/>
              <a:buChar char="●"/>
            </a:pPr>
            <a:r>
              <a:rPr lang="zh-TW" sz="1400">
                <a:solidFill>
                  <a:schemeClr val="dk1"/>
                </a:solidFill>
                <a:latin typeface="Times New Roman"/>
                <a:ea typeface="Times New Roman"/>
                <a:cs typeface="Times New Roman"/>
                <a:sym typeface="Times New Roman"/>
              </a:rPr>
              <a:t>Our substantial indebtedness could negatively affect our financial condition, decrease our liquidity and impair our ability to operate the business. </a:t>
            </a:r>
          </a:p>
          <a:p>
            <a:pPr marL="457200" lvl="0" indent="-317500" rtl="0">
              <a:spcBef>
                <a:spcPts val="1000"/>
              </a:spcBef>
              <a:buClr>
                <a:schemeClr val="accent1"/>
              </a:buClr>
              <a:buSzPct val="100000"/>
              <a:buFont typeface="Arial"/>
              <a:buChar char="●"/>
            </a:pPr>
            <a:r>
              <a:rPr lang="zh-TW" sz="1400">
                <a:solidFill>
                  <a:schemeClr val="dk1"/>
                </a:solidFill>
                <a:latin typeface="Times New Roman"/>
                <a:ea typeface="Times New Roman"/>
                <a:cs typeface="Times New Roman"/>
                <a:sym typeface="Times New Roman"/>
              </a:rPr>
              <a:t>We face increasing competition and pricing pressure from other companies in our industries. If we are unable to compete effectively with these companies, our sales and profit margins would decrease, and our earnings and cash flows would be adversely affected. 					</a:t>
            </a:r>
          </a:p>
          <a:p>
            <a:pPr marL="457200" lvl="0" indent="-292100" rtl="0">
              <a:spcBef>
                <a:spcPts val="1000"/>
              </a:spcBef>
              <a:buClr>
                <a:schemeClr val="accent1"/>
              </a:buClr>
              <a:buSzPct val="71428"/>
              <a:buFont typeface="Arial"/>
              <a:buChar char="●"/>
            </a:pPr>
            <a:r>
              <a:rPr lang="zh-TW" sz="1400">
                <a:solidFill>
                  <a:schemeClr val="dk1"/>
                </a:solidFill>
                <a:latin typeface="Times New Roman"/>
                <a:ea typeface="Times New Roman"/>
                <a:cs typeface="Times New Roman"/>
                <a:sym typeface="Times New Roman"/>
              </a:rPr>
              <a:t>Our grain and ethanol businesses use derivative contracts to reduce volatility in the commodity markets. Non-performance by the counter-parties to those contracts could adversely affect our future results of operations and financial position. 	</a:t>
            </a:r>
            <a:r>
              <a:rPr lang="zh-TW" sz="1800">
                <a:solidFill>
                  <a:schemeClr val="dk1"/>
                </a:solidFill>
                <a:latin typeface="Times New Roman"/>
                <a:ea typeface="Times New Roman"/>
                <a:cs typeface="Times New Roman"/>
                <a:sym typeface="Times New Roman"/>
              </a:rPr>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0" name="Shape 4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1" name="Shape 4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48</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7" name="Shape 4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8" name="Shape 4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49</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zh-TW" u="sng">
                <a:solidFill>
                  <a:schemeClr val="hlink"/>
                </a:solidFill>
                <a:hlinkClick r:id="rId3"/>
              </a:rPr>
              <a:t>http://www.newworldencyclopedia.org/entry/Industrial_agriculture</a:t>
            </a:r>
          </a:p>
          <a:p>
            <a:pPr>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77" name="Shape 4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52</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4" name="Shape 4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85" name="Shape 4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53</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1" name="Shape 4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TW" sz="1100">
                <a:solidFill>
                  <a:schemeClr val="dk1"/>
                </a:solidFill>
                <a:latin typeface="Libre Baskerville"/>
                <a:ea typeface="Libre Baskerville"/>
                <a:cs typeface="Libre Baskerville"/>
                <a:sym typeface="Libre Baskerville"/>
              </a:rPr>
              <a:t>“Our futures, options and over-the-counter contracts are subject to margin calls. If there is a significant movement in the commodities market, we could be required to post significant levels of margin, which would impact our liquidity.”</a:t>
            </a:r>
          </a:p>
        </p:txBody>
      </p:sp>
      <p:sp>
        <p:nvSpPr>
          <p:cNvPr id="492" name="Shape 4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54</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8" name="Shape 4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99" name="Shape 4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55</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5" name="Shape 5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06" name="Shape 5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56</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2" name="Shape 5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13" name="Shape 5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57</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0" name="Shape 5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21" name="Shape 5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58</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7" name="Shape 5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28" name="Shape 5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59</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zh-TW" u="sng">
                <a:solidFill>
                  <a:schemeClr val="hlink"/>
                </a:solidFill>
                <a:hlinkClick r:id="rId3"/>
              </a:rPr>
              <a:t>https://www.jimcarroll.com/2005/12/10-big-trends-for-agriculture/#.VaTGqJNVikr</a:t>
            </a:r>
          </a:p>
          <a:p>
            <a:pPr>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zh-TW" sz="1800">
                <a:solidFill>
                  <a:schemeClr val="dk1"/>
                </a:solidFill>
                <a:latin typeface="Times New Roman"/>
                <a:ea typeface="Times New Roman"/>
                <a:cs typeface="Times New Roman"/>
                <a:sym typeface="Times New Roman"/>
              </a:rPr>
              <a:t>This is all the data we can find from their 10-K. And it seems they do not pay too much attention on this.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0" name="Shape 5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000" b="0" i="0" u="none" strike="noStrike" cap="none" baseline="0">
              <a:solidFill>
                <a:schemeClr val="dk1"/>
              </a:solidFill>
              <a:latin typeface="Calibri"/>
              <a:ea typeface="Calibri"/>
              <a:cs typeface="Calibri"/>
              <a:sym typeface="Calibri"/>
            </a:endParaRPr>
          </a:p>
        </p:txBody>
      </p:sp>
      <p:sp>
        <p:nvSpPr>
          <p:cNvPr id="541" name="Shape 5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61</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7" name="Shape 5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48" name="Shape 5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altLang="zh-TW" sz="1200" b="0" i="0" u="none" strike="noStrike" cap="none" baseline="0">
                <a:solidFill>
                  <a:schemeClr val="dk1"/>
                </a:solidFill>
                <a:latin typeface="Calibri"/>
                <a:ea typeface="Calibri"/>
                <a:cs typeface="Calibri"/>
                <a:sym typeface="Calibri"/>
              </a:rPr>
              <a:t>62</a:t>
            </a:fld>
            <a:endParaRPr lang="zh-TW"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555" name="Shape 555"/>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562" name="Shape 562"/>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7" name="Shape 567"/>
          <p:cNvSpPr txBox="1">
            <a:spLocks noGrp="1"/>
          </p:cNvSpPr>
          <p:nvPr>
            <p:ph type="body" idx="1"/>
          </p:nvPr>
        </p:nvSpPr>
        <p:spPr>
          <a:xfrm>
            <a:off x="538162" y="4387850"/>
            <a:ext cx="5780099" cy="3952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zh-TW" sz="1800" b="0" i="0" u="none" strike="noStrike" cap="none" baseline="0"/>
              <a:t>high price 47.74   low price 47.34</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73" name="Shape 573"/>
          <p:cNvSpPr txBox="1">
            <a:spLocks noGrp="1"/>
          </p:cNvSpPr>
          <p:nvPr>
            <p:ph type="body" idx="1"/>
          </p:nvPr>
        </p:nvSpPr>
        <p:spPr>
          <a:xfrm>
            <a:off x="538162" y="4387850"/>
            <a:ext cx="5780099" cy="3952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zh-TW" sz="1800" b="0" i="0" u="none" strike="noStrike" cap="none" baseline="0"/>
              <a:t>The Archer Daniels Midland Company (ADM) is an American global food-processing and commodities-trading corporation, headquartered in Chicago, Illinois.[2][3][4]</a:t>
            </a:r>
          </a:p>
          <a:p>
            <a:pPr marL="0" marR="0" lvl="0" indent="0" algn="l" rtl="0">
              <a:spcBef>
                <a:spcPts val="0"/>
              </a:spcBef>
              <a:buSzPct val="25000"/>
              <a:buFont typeface="Arial"/>
              <a:buNone/>
            </a:pPr>
            <a:r>
              <a:rPr lang="zh-TW" sz="1800" b="0" i="0" u="none" strike="noStrike" cap="none" baseline="0"/>
              <a:t>it is  One of the world’s largest processors of agricultural commodities</a:t>
            </a:r>
          </a:p>
          <a:p>
            <a:pPr marL="0" marR="0" lvl="0" indent="0" algn="l" rtl="0">
              <a:spcBef>
                <a:spcPts val="0"/>
              </a:spcBef>
              <a:buSzPct val="25000"/>
              <a:buFont typeface="Arial"/>
              <a:buNone/>
            </a:pPr>
            <a:r>
              <a:rPr lang="zh-TW" sz="1800" b="0" i="0" u="none" strike="noStrike" cap="none" baseline="0"/>
              <a:t>The company operates more than 270 plants and 420 crop procurement facilities worldwide, where cereal grains and oilseeds are processed into products used in food, beverage, nutraceutical, industrial, and animal feed markets worldwide.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579" name="Shape 579"/>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585" name="Shape 585"/>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591" name="Shape 591"/>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597" name="Shape 597"/>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03" name="Shape 603"/>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09" name="Shape 609"/>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15" name="Shape 615"/>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21" name="Shape 621"/>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8" name="Shape 628"/>
          <p:cNvSpPr txBox="1">
            <a:spLocks noGrp="1"/>
          </p:cNvSpPr>
          <p:nvPr>
            <p:ph type="body" idx="1"/>
          </p:nvPr>
        </p:nvSpPr>
        <p:spPr>
          <a:xfrm>
            <a:off x="538162" y="4387850"/>
            <a:ext cx="5780099" cy="3952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34" name="Shape 634"/>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40" name="Shape 640"/>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45" name="Shape 645"/>
          <p:cNvSpPr txBox="1">
            <a:spLocks noGrp="1"/>
          </p:cNvSpPr>
          <p:nvPr>
            <p:ph type="body" idx="1"/>
          </p:nvPr>
        </p:nvSpPr>
        <p:spPr>
          <a:xfrm>
            <a:off x="538162" y="4387850"/>
            <a:ext cx="5780099" cy="3952800"/>
          </a:xfrm>
          <a:prstGeom prst="rect">
            <a:avLst/>
          </a:prstGeom>
          <a:noFill/>
          <a:ln>
            <a:noFill/>
          </a:ln>
        </p:spPr>
        <p:txBody>
          <a:bodyPr lIns="91425" tIns="45700" rIns="91425" bIns="45700" anchor="t" anchorCtr="0">
            <a:noAutofit/>
          </a:bodyPr>
          <a:lstStyle/>
          <a:p>
            <a:pPr marL="0" marR="0" lvl="0" indent="0" algn="l" rtl="0">
              <a:spcBef>
                <a:spcPts val="0"/>
              </a:spcBef>
              <a:buFont typeface="Arial"/>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52" name="Shape 652"/>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58" name="Shape 658"/>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66" name="Shape 666"/>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75" name="Shape 675"/>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81" name="Shape 681"/>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87" name="Shape 687"/>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692" name="Shape 692"/>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98" name="Shape 698"/>
          <p:cNvSpPr txBox="1">
            <a:spLocks noGrp="1"/>
          </p:cNvSpPr>
          <p:nvPr>
            <p:ph type="body" idx="1"/>
          </p:nvPr>
        </p:nvSpPr>
        <p:spPr>
          <a:xfrm>
            <a:off x="538162" y="4387850"/>
            <a:ext cx="5780099" cy="3952800"/>
          </a:xfrm>
          <a:prstGeom prst="rect">
            <a:avLst/>
          </a:prstGeom>
          <a:noFill/>
          <a:ln>
            <a:noFill/>
          </a:ln>
        </p:spPr>
        <p:txBody>
          <a:bodyPr lIns="91425" tIns="45700" rIns="91425" bIns="45700" anchor="t" anchorCtr="0">
            <a:noAutofit/>
          </a:bodyPr>
          <a:lstStyle/>
          <a:p>
            <a:pPr lvl="0" rtl="0">
              <a:spcBef>
                <a:spcPts val="0"/>
              </a:spcBef>
              <a:buNone/>
            </a:pPr>
            <a:endParaRPr sz="1800" b="0" i="0" u="none" strike="noStrike" cap="none" baseline="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04" name="Shape 704"/>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10" name="Shape 710"/>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Shape 715"/>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16" name="Shape 716"/>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342900" lvl="0" indent="-251459" rtl="0">
              <a:spcBef>
                <a:spcPts val="1000"/>
              </a:spcBef>
              <a:buClr>
                <a:schemeClr val="dk1"/>
              </a:buClr>
              <a:buSzPct val="78571"/>
              <a:buFont typeface="Arial"/>
              <a:buNone/>
            </a:pPr>
            <a:r>
              <a:rPr lang="zh-TW" sz="1400" u="sng">
                <a:solidFill>
                  <a:schemeClr val="hlink"/>
                </a:solidFill>
                <a:hlinkClick r:id="rId3"/>
              </a:rPr>
              <a:t>http://www.oecd.org/agriculture/agricultural-policies/49003833.pdf</a:t>
            </a:r>
          </a:p>
          <a:p>
            <a:pPr marL="342900" lvl="0" indent="-251459" rtl="0">
              <a:spcBef>
                <a:spcPts val="1000"/>
              </a:spcBef>
              <a:buClr>
                <a:schemeClr val="dk1"/>
              </a:buClr>
              <a:buFont typeface="Arial"/>
              <a:buNone/>
            </a:pPr>
            <a:endParaRPr sz="1400">
              <a:solidFill>
                <a:schemeClr val="dk1"/>
              </a:solidFill>
            </a:endParaRPr>
          </a:p>
          <a:p>
            <a:pPr marL="342900" lvl="0" indent="-251459" rtl="0">
              <a:spcBef>
                <a:spcPts val="1000"/>
              </a:spcBef>
              <a:buClr>
                <a:schemeClr val="dk1"/>
              </a:buClr>
              <a:buSzPct val="78571"/>
              <a:buFont typeface="Arial"/>
              <a:buNone/>
            </a:pPr>
            <a:r>
              <a:rPr lang="zh-TW" sz="1400" u="sng">
                <a:solidFill>
                  <a:schemeClr val="hlink"/>
                </a:solidFill>
                <a:hlinkClick r:id="rId4"/>
              </a:rPr>
              <a:t>http://core.ac.uk/download/pdf/7089262.pdf</a:t>
            </a:r>
          </a:p>
          <a:p>
            <a:pPr marL="342900" lvl="0" indent="-251459" rtl="0">
              <a:spcBef>
                <a:spcPts val="1000"/>
              </a:spcBef>
              <a:buClr>
                <a:schemeClr val="dk1"/>
              </a:buClr>
              <a:buFont typeface="Arial"/>
              <a:buNone/>
            </a:pPr>
            <a:endParaRPr sz="1400">
              <a:solidFill>
                <a:schemeClr val="dk1"/>
              </a:solidFill>
            </a:endParaRPr>
          </a:p>
          <a:p>
            <a:pPr marL="342900" lvl="0" indent="-251459" rtl="0">
              <a:spcBef>
                <a:spcPts val="1000"/>
              </a:spcBef>
              <a:buClr>
                <a:schemeClr val="dk1"/>
              </a:buClr>
              <a:buSzPct val="78571"/>
              <a:buFont typeface="Arial"/>
              <a:buNone/>
            </a:pPr>
            <a:r>
              <a:rPr lang="zh-TW" sz="1400" u="sng">
                <a:solidFill>
                  <a:schemeClr val="hlink"/>
                </a:solidFill>
                <a:hlinkClick r:id="rId5"/>
              </a:rPr>
              <a:t>http://www.ictsd.org/downloads/2011/12/risk-management-in-agriculture-and-the-future-of-the-eus-common-agricultural-policy.pdf</a:t>
            </a:r>
          </a:p>
          <a:p>
            <a:pPr>
              <a:spcBef>
                <a:spcPts val="0"/>
              </a:spcBef>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22" name="Shape 722"/>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28" name="Shape 728"/>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Shape 733"/>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34" name="Shape 734"/>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0" name="Shape 740"/>
          <p:cNvSpPr txBox="1">
            <a:spLocks noGrp="1"/>
          </p:cNvSpPr>
          <p:nvPr>
            <p:ph type="body" idx="1"/>
          </p:nvPr>
        </p:nvSpPr>
        <p:spPr>
          <a:xfrm>
            <a:off x="538162" y="4387850"/>
            <a:ext cx="5780099" cy="3952800"/>
          </a:xfrm>
          <a:prstGeom prst="rect">
            <a:avLst/>
          </a:prstGeom>
          <a:noFill/>
          <a:ln>
            <a:noFill/>
          </a:ln>
        </p:spPr>
        <p:txBody>
          <a:bodyPr lIns="91425" tIns="45700" rIns="91425" bIns="45700" anchor="t" anchorCtr="0">
            <a:noAutofit/>
          </a:bodyPr>
          <a:lstStyle/>
          <a:p>
            <a:pPr lvl="0" rtl="0">
              <a:spcBef>
                <a:spcPts val="0"/>
              </a:spcBef>
              <a:buNone/>
            </a:pPr>
            <a:endParaRPr sz="1800" b="0" i="0" u="none" strike="noStrike" cap="none" baseline="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Shape 745"/>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46" name="Shape 746"/>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52" name="Shape 752"/>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8" name="Shape 758"/>
          <p:cNvSpPr txBox="1">
            <a:spLocks noGrp="1"/>
          </p:cNvSpPr>
          <p:nvPr>
            <p:ph type="body" idx="1"/>
          </p:nvPr>
        </p:nvSpPr>
        <p:spPr>
          <a:xfrm>
            <a:off x="538162" y="4387850"/>
            <a:ext cx="5780099" cy="3952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zh-TW" sz="1800" b="0" i="0" u="none" strike="noStrike" cap="none" baseline="0"/>
              <a:t>The fair value of the Company’s long-term debt is estimated using quoted market prices, where available, and discounted future cash flows based on the Company’s current incremental borrowing rates for similar types of borrowing arrangements. Such fair value exceeded the long-term debt carrying value. Market risk is estimated as the potential increase in fair value resulting from a hypothetical 50 basis points decrease in interest rates.  Actual results may differ.</a:t>
            </a:r>
          </a:p>
          <a:p>
            <a:pPr marL="0" marR="0" lvl="0" indent="0" algn="l" rtl="0">
              <a:spcBef>
                <a:spcPts val="0"/>
              </a:spcBef>
              <a:buSzPct val="25000"/>
              <a:buFont typeface="Arial"/>
              <a:buNone/>
            </a:pPr>
            <a:r>
              <a:rPr lang="zh-TW" sz="1800" b="0" i="0" u="none" strike="noStrike" cap="none" baseline="0"/>
              <a:t>The increase in fair value of long-term debt at December 31, 2014 is primarily due to decreased interest rates.</a:t>
            </a:r>
          </a:p>
          <a:p>
            <a:pPr lvl="0" rtl="0">
              <a:spcBef>
                <a:spcPts val="0"/>
              </a:spcBef>
              <a:buNone/>
            </a:pPr>
            <a:endParaRPr sz="1800" b="0" i="0" u="none" strike="noStrike" cap="none" baseline="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64" name="Shape 764"/>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txBox="1">
            <a:spLocks noGrp="1"/>
          </p:cNvSpPr>
          <p:nvPr>
            <p:ph type="body" idx="1"/>
          </p:nvPr>
        </p:nvSpPr>
        <p:spPr>
          <a:xfrm>
            <a:off x="538162" y="4387850"/>
            <a:ext cx="5780099" cy="3952800"/>
          </a:xfrm>
          <a:prstGeom prst="rect">
            <a:avLst/>
          </a:prstGeom>
        </p:spPr>
        <p:txBody>
          <a:bodyPr lIns="91425" tIns="91425" rIns="91425" bIns="91425" anchor="ctr" anchorCtr="0">
            <a:noAutofit/>
          </a:bodyPr>
          <a:lstStyle/>
          <a:p>
            <a:pPr>
              <a:spcBef>
                <a:spcPts val="0"/>
              </a:spcBef>
              <a:buNone/>
            </a:pPr>
            <a:endParaRPr/>
          </a:p>
        </p:txBody>
      </p:sp>
      <p:sp>
        <p:nvSpPr>
          <p:cNvPr id="770" name="Shape 770"/>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288925" y="754062"/>
            <a:ext cx="6096000" cy="3294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6" name="Shape 776"/>
          <p:cNvSpPr txBox="1">
            <a:spLocks noGrp="1"/>
          </p:cNvSpPr>
          <p:nvPr>
            <p:ph type="body" idx="1"/>
          </p:nvPr>
        </p:nvSpPr>
        <p:spPr>
          <a:xfrm>
            <a:off x="538162" y="4387850"/>
            <a:ext cx="5780099" cy="3952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zh-TW" sz="1800" b="0" i="0" u="none" strike="noStrike" cap="none" baseline="0"/>
              <a:t>The following tables set forth, by level, the Company’s assets and liabilities that were accounted for at fair value on a recurring basis as of December 31, 2014 and 2013.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599" y="457200"/>
            <a:ext cx="6347700" cy="990599"/>
          </a:xfrm>
          <a:prstGeom prst="rect">
            <a:avLst/>
          </a:prstGeom>
          <a:noFill/>
          <a:ln>
            <a:noFill/>
          </a:ln>
        </p:spPr>
        <p:txBody>
          <a:bodyPr lIns="91425" tIns="91425" rIns="91425" bIns="91425" anchor="t" anchorCtr="0"/>
          <a:lstStyle>
            <a:lvl1pPr algn="l" rtl="0">
              <a:spcBef>
                <a:spcPts val="0"/>
              </a:spcBef>
              <a:buClr>
                <a:schemeClr val="accen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609599" y="1620442"/>
            <a:ext cx="6347700" cy="2910600"/>
          </a:xfrm>
          <a:prstGeom prst="rect">
            <a:avLst/>
          </a:prstGeom>
          <a:noFill/>
          <a:ln>
            <a:noFill/>
          </a:ln>
        </p:spPr>
        <p:txBody>
          <a:bodyPr lIns="91425" tIns="91425" rIns="91425" bIns="91425" anchor="t" anchorCtr="0"/>
          <a:lstStyle>
            <a:lvl1pPr marL="342900" indent="-251459" rtl="0">
              <a:spcBef>
                <a:spcPts val="1000"/>
              </a:spcBef>
              <a:spcAft>
                <a:spcPts val="0"/>
              </a:spcAft>
              <a:buSzPct val="122777"/>
              <a:defRPr sz="1800">
                <a:solidFill>
                  <a:schemeClr val="dk1"/>
                </a:solidFill>
                <a:latin typeface="Times New Roman"/>
                <a:ea typeface="Times New Roman"/>
                <a:cs typeface="Times New Roman"/>
                <a:sym typeface="Times New Roman"/>
              </a:defRPr>
            </a:lvl1pPr>
            <a:lvl2pPr marL="742950" indent="-204469" algn="l" rtl="0">
              <a:spcBef>
                <a:spcPts val="1000"/>
              </a:spcBef>
              <a:spcAft>
                <a:spcPts val="0"/>
              </a:spcAft>
              <a:buClr>
                <a:schemeClr val="accent1"/>
              </a:buClr>
              <a:buFont typeface="Noto Symbol"/>
              <a:buChar char=""/>
              <a:defRPr/>
            </a:lvl2pPr>
            <a:lvl3pPr marL="1143000" indent="-157480" algn="l" rtl="0">
              <a:spcBef>
                <a:spcPts val="1000"/>
              </a:spcBef>
              <a:spcAft>
                <a:spcPts val="0"/>
              </a:spcAft>
              <a:buClr>
                <a:schemeClr val="accent1"/>
              </a:buClr>
              <a:buFont typeface="Noto Symbol"/>
              <a:buChar char=""/>
              <a:defRPr/>
            </a:lvl3pPr>
            <a:lvl4pPr marL="1600200" indent="-167639" algn="l" rtl="0">
              <a:spcBef>
                <a:spcPts val="1000"/>
              </a:spcBef>
              <a:spcAft>
                <a:spcPts val="0"/>
              </a:spcAft>
              <a:buClr>
                <a:schemeClr val="accent1"/>
              </a:buClr>
              <a:buFont typeface="Noto Symbol"/>
              <a:buChar char=""/>
              <a:defRPr/>
            </a:lvl4pPr>
            <a:lvl5pPr marL="2057400" indent="-167639" algn="l" rtl="0">
              <a:spcBef>
                <a:spcPts val="1000"/>
              </a:spcBef>
              <a:spcAft>
                <a:spcPts val="0"/>
              </a:spcAft>
              <a:buClr>
                <a:schemeClr val="accent1"/>
              </a:buClr>
              <a:buFont typeface="Noto Symbol"/>
              <a:buChar char=""/>
              <a:defRPr/>
            </a:lvl5pPr>
            <a:lvl6pPr marL="2514600" indent="-167639" algn="l" rtl="0">
              <a:spcBef>
                <a:spcPts val="1000"/>
              </a:spcBef>
              <a:spcAft>
                <a:spcPts val="0"/>
              </a:spcAft>
              <a:buClr>
                <a:schemeClr val="accent1"/>
              </a:buClr>
              <a:buFont typeface="Noto Symbol"/>
              <a:buChar char=""/>
              <a:defRPr/>
            </a:lvl6pPr>
            <a:lvl7pPr marL="2971800" indent="-167639" algn="l" rtl="0">
              <a:spcBef>
                <a:spcPts val="1000"/>
              </a:spcBef>
              <a:spcAft>
                <a:spcPts val="0"/>
              </a:spcAft>
              <a:buClr>
                <a:schemeClr val="accent1"/>
              </a:buClr>
              <a:buFont typeface="Noto Symbol"/>
              <a:buChar char=""/>
              <a:defRPr/>
            </a:lvl7pPr>
            <a:lvl8pPr marL="3429000" indent="-167640" algn="l" rtl="0">
              <a:spcBef>
                <a:spcPts val="1000"/>
              </a:spcBef>
              <a:spcAft>
                <a:spcPts val="0"/>
              </a:spcAft>
              <a:buClr>
                <a:schemeClr val="accent1"/>
              </a:buClr>
              <a:buFont typeface="Noto Symbol"/>
              <a:buChar char=""/>
              <a:defRPr/>
            </a:lvl8pPr>
            <a:lvl9pPr marL="3886200" indent="-167640" algn="l" rtl="0">
              <a:spcBef>
                <a:spcPts val="1000"/>
              </a:spcBef>
              <a:spcAft>
                <a:spcPts val="0"/>
              </a:spcAft>
              <a:buClr>
                <a:schemeClr val="accent1"/>
              </a:buClr>
              <a:buFont typeface="Noto Symbol"/>
              <a:buChar char=""/>
              <a:defRPr/>
            </a:lvl9pPr>
          </a:lstStyle>
          <a:p>
            <a:endParaRPr/>
          </a:p>
        </p:txBody>
      </p:sp>
      <p:sp>
        <p:nvSpPr>
          <p:cNvPr id="24" name="Shape 24"/>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609600" y="457200"/>
            <a:ext cx="6347700" cy="25526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a:off x="609600" y="3352800"/>
            <a:ext cx="6347700" cy="1178099"/>
          </a:xfrm>
          <a:prstGeom prst="rect">
            <a:avLst/>
          </a:prstGeom>
          <a:noFill/>
          <a:ln>
            <a:noFill/>
          </a:ln>
        </p:spPr>
        <p:txBody>
          <a:bodyPr lIns="91425" tIns="91425" rIns="91425" bIns="91425" anchor="ctr" anchorCtr="0"/>
          <a:lstStyle>
            <a:lvl1pPr marL="0" indent="0" algn="l" rtl="0">
              <a:spcBef>
                <a:spcPts val="0"/>
              </a:spcBef>
              <a:buClr>
                <a:srgbClr val="3F3F3F"/>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92" name="Shape 92"/>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774885" y="457200"/>
            <a:ext cx="6072300" cy="22667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1"/>
          </p:nvPr>
        </p:nvSpPr>
        <p:spPr>
          <a:xfrm>
            <a:off x="1101074" y="2724150"/>
            <a:ext cx="5419799" cy="285899"/>
          </a:xfrm>
          <a:prstGeom prst="rect">
            <a:avLst/>
          </a:prstGeom>
          <a:noFill/>
          <a:ln>
            <a:noFill/>
          </a:ln>
        </p:spPr>
        <p:txBody>
          <a:bodyPr lIns="91425" tIns="91425" rIns="91425" bIns="91425" anchor="ctr" anchorCtr="0"/>
          <a:lstStyle>
            <a:lvl1pPr marL="0" indent="0" rtl="0">
              <a:spcBef>
                <a:spcPts val="0"/>
              </a:spcBef>
              <a:buClr>
                <a:srgbClr val="7F7F7F"/>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txBox="1">
            <a:spLocks noGrp="1"/>
          </p:cNvSpPr>
          <p:nvPr>
            <p:ph type="body" idx="2"/>
          </p:nvPr>
        </p:nvSpPr>
        <p:spPr>
          <a:xfrm>
            <a:off x="609597" y="3352800"/>
            <a:ext cx="6347700" cy="1178099"/>
          </a:xfrm>
          <a:prstGeom prst="rect">
            <a:avLst/>
          </a:prstGeom>
          <a:noFill/>
          <a:ln>
            <a:noFill/>
          </a:ln>
        </p:spPr>
        <p:txBody>
          <a:bodyPr lIns="91425" tIns="91425" rIns="91425" bIns="91425" anchor="ctr" anchorCtr="0"/>
          <a:lstStyle>
            <a:lvl1pPr marL="0" indent="0" algn="l" rtl="0">
              <a:spcBef>
                <a:spcPts val="0"/>
              </a:spcBef>
              <a:buClr>
                <a:srgbClr val="3F3F3F"/>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99" name="Shape 99"/>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
        <p:nvSpPr>
          <p:cNvPr id="102" name="Shape 102"/>
          <p:cNvSpPr txBox="1"/>
          <p:nvPr/>
        </p:nvSpPr>
        <p:spPr>
          <a:xfrm>
            <a:off x="482710" y="592783"/>
            <a:ext cx="457200" cy="4386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8000" b="0" i="0" u="none" strike="noStrike" cap="none" baseline="0">
                <a:solidFill>
                  <a:srgbClr val="BFE471"/>
                </a:solidFill>
                <a:latin typeface="Arial"/>
                <a:ea typeface="Arial"/>
                <a:cs typeface="Arial"/>
                <a:sym typeface="Arial"/>
              </a:rPr>
              <a:t>“</a:t>
            </a:r>
          </a:p>
        </p:txBody>
      </p:sp>
      <p:sp>
        <p:nvSpPr>
          <p:cNvPr id="103" name="Shape 103"/>
          <p:cNvSpPr txBox="1"/>
          <p:nvPr/>
        </p:nvSpPr>
        <p:spPr>
          <a:xfrm>
            <a:off x="6747699" y="2164916"/>
            <a:ext cx="457200" cy="4386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8000" b="0" i="0" u="none" strike="noStrike" cap="none" baseline="0">
                <a:solidFill>
                  <a:srgbClr val="BFE471"/>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09597" y="1448991"/>
            <a:ext cx="6347700" cy="19466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6" name="Shape 106"/>
          <p:cNvSpPr txBox="1">
            <a:spLocks noGrp="1"/>
          </p:cNvSpPr>
          <p:nvPr>
            <p:ph type="body" idx="1"/>
          </p:nvPr>
        </p:nvSpPr>
        <p:spPr>
          <a:xfrm>
            <a:off x="609597" y="3395585"/>
            <a:ext cx="6347700" cy="1135500"/>
          </a:xfrm>
          <a:prstGeom prst="rect">
            <a:avLst/>
          </a:prstGeom>
          <a:noFill/>
          <a:ln>
            <a:noFill/>
          </a:ln>
        </p:spPr>
        <p:txBody>
          <a:bodyPr lIns="91425" tIns="91425" rIns="91425" bIns="91425" anchor="t" anchorCtr="0"/>
          <a:lstStyle>
            <a:lvl1pPr marL="0" indent="0" algn="l" rtl="0">
              <a:spcBef>
                <a:spcPts val="0"/>
              </a:spcBef>
              <a:buClr>
                <a:srgbClr val="3F3F3F"/>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107" name="Shape 107"/>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8" name="Shape 108"/>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9" name="Shape 109"/>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74885" y="457200"/>
            <a:ext cx="6072300" cy="22667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2" name="Shape 112"/>
          <p:cNvSpPr txBox="1">
            <a:spLocks noGrp="1"/>
          </p:cNvSpPr>
          <p:nvPr>
            <p:ph type="body" idx="1"/>
          </p:nvPr>
        </p:nvSpPr>
        <p:spPr>
          <a:xfrm>
            <a:off x="609597" y="3009900"/>
            <a:ext cx="6347700" cy="385800"/>
          </a:xfrm>
          <a:prstGeom prst="rect">
            <a:avLst/>
          </a:prstGeom>
          <a:noFill/>
          <a:ln>
            <a:noFill/>
          </a:ln>
        </p:spPr>
        <p:txBody>
          <a:bodyPr lIns="91425" tIns="91425" rIns="91425" bIns="91425" anchor="b" anchorCtr="0"/>
          <a:lstStyle>
            <a:lvl1pPr marL="0" indent="0" rtl="0">
              <a:spcBef>
                <a:spcPts val="0"/>
              </a:spcBef>
              <a:buClr>
                <a:srgbClr val="3F3F3F"/>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body" idx="2"/>
          </p:nvPr>
        </p:nvSpPr>
        <p:spPr>
          <a:xfrm>
            <a:off x="609597" y="3395585"/>
            <a:ext cx="6347700" cy="1135500"/>
          </a:xfrm>
          <a:prstGeom prst="rect">
            <a:avLst/>
          </a:prstGeom>
          <a:noFill/>
          <a:ln>
            <a:noFill/>
          </a:ln>
        </p:spPr>
        <p:txBody>
          <a:bodyPr lIns="91425" tIns="91425" rIns="91425" bIns="91425" anchor="t" anchorCtr="0"/>
          <a:lstStyle>
            <a:lvl1pPr marL="0" indent="0" algn="l" rtl="0">
              <a:spcBef>
                <a:spcPts val="0"/>
              </a:spcBef>
              <a:buClr>
                <a:srgbClr val="7F7F7F"/>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114" name="Shape 114"/>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5" name="Shape 115"/>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6" name="Shape 116"/>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
        <p:nvSpPr>
          <p:cNvPr id="117" name="Shape 117"/>
          <p:cNvSpPr txBox="1"/>
          <p:nvPr/>
        </p:nvSpPr>
        <p:spPr>
          <a:xfrm>
            <a:off x="482710" y="592783"/>
            <a:ext cx="457200" cy="4386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8000" b="0" i="0" u="none" strike="noStrike" cap="none" baseline="0">
                <a:solidFill>
                  <a:srgbClr val="BFE471"/>
                </a:solidFill>
                <a:latin typeface="Arial"/>
                <a:ea typeface="Arial"/>
                <a:cs typeface="Arial"/>
                <a:sym typeface="Arial"/>
              </a:rPr>
              <a:t>“</a:t>
            </a:r>
          </a:p>
        </p:txBody>
      </p:sp>
      <p:sp>
        <p:nvSpPr>
          <p:cNvPr id="118" name="Shape 118"/>
          <p:cNvSpPr txBox="1"/>
          <p:nvPr/>
        </p:nvSpPr>
        <p:spPr>
          <a:xfrm>
            <a:off x="6747699" y="2164916"/>
            <a:ext cx="457200" cy="4386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zh-TW" sz="8000" b="0" i="0" u="none" strike="noStrike" cap="none" baseline="0">
                <a:solidFill>
                  <a:srgbClr val="BFE471"/>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15847" y="457200"/>
            <a:ext cx="6341400" cy="22667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1" name="Shape 121"/>
          <p:cNvSpPr txBox="1">
            <a:spLocks noGrp="1"/>
          </p:cNvSpPr>
          <p:nvPr>
            <p:ph type="body" idx="1"/>
          </p:nvPr>
        </p:nvSpPr>
        <p:spPr>
          <a:xfrm>
            <a:off x="609597" y="3009900"/>
            <a:ext cx="6347700" cy="385800"/>
          </a:xfrm>
          <a:prstGeom prst="rect">
            <a:avLst/>
          </a:prstGeom>
          <a:noFill/>
          <a:ln>
            <a:noFill/>
          </a:ln>
        </p:spPr>
        <p:txBody>
          <a:bodyPr lIns="91425" tIns="91425" rIns="91425" bIns="91425" anchor="b" anchorCtr="0"/>
          <a:lstStyle>
            <a:lvl1pPr marL="0" indent="0" rtl="0">
              <a:spcBef>
                <a:spcPts val="0"/>
              </a:spcBef>
              <a:buClr>
                <a:schemeClr val="accent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2" name="Shape 122"/>
          <p:cNvSpPr txBox="1">
            <a:spLocks noGrp="1"/>
          </p:cNvSpPr>
          <p:nvPr>
            <p:ph type="body" idx="2"/>
          </p:nvPr>
        </p:nvSpPr>
        <p:spPr>
          <a:xfrm>
            <a:off x="609597" y="3395585"/>
            <a:ext cx="6347700" cy="1135500"/>
          </a:xfrm>
          <a:prstGeom prst="rect">
            <a:avLst/>
          </a:prstGeom>
          <a:noFill/>
          <a:ln>
            <a:noFill/>
          </a:ln>
        </p:spPr>
        <p:txBody>
          <a:bodyPr lIns="91425" tIns="91425" rIns="91425" bIns="91425" anchor="t" anchorCtr="0"/>
          <a:lstStyle>
            <a:lvl1pPr marL="0" indent="0" algn="l" rtl="0">
              <a:spcBef>
                <a:spcPts val="0"/>
              </a:spcBef>
              <a:buClr>
                <a:srgbClr val="7F7F7F"/>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123" name="Shape 123"/>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4" name="Shape 124"/>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5" name="Shape 125"/>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09599" y="457200"/>
            <a:ext cx="6347700" cy="990599"/>
          </a:xfrm>
          <a:prstGeom prst="rect">
            <a:avLst/>
          </a:prstGeom>
          <a:noFill/>
          <a:ln>
            <a:noFill/>
          </a:ln>
        </p:spPr>
        <p:txBody>
          <a:bodyPr lIns="91425" tIns="91425" rIns="91425" bIns="91425" anchor="t" anchorCtr="0"/>
          <a:lstStyle>
            <a:lvl1pPr algn="l" rtl="0">
              <a:spcBef>
                <a:spcPts val="0"/>
              </a:spcBef>
              <a:buClr>
                <a:schemeClr val="accen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8" name="Shape 128"/>
          <p:cNvSpPr txBox="1">
            <a:spLocks noGrp="1"/>
          </p:cNvSpPr>
          <p:nvPr>
            <p:ph type="body" idx="1"/>
          </p:nvPr>
        </p:nvSpPr>
        <p:spPr>
          <a:xfrm rot="5400000">
            <a:off x="2328163" y="-98107"/>
            <a:ext cx="2910600" cy="6347700"/>
          </a:xfrm>
          <a:prstGeom prst="rect">
            <a:avLst/>
          </a:prstGeom>
          <a:noFill/>
          <a:ln>
            <a:noFill/>
          </a:ln>
        </p:spPr>
        <p:txBody>
          <a:bodyPr lIns="91425" tIns="91425" rIns="91425" bIns="91425" anchor="t" anchorCtr="0"/>
          <a:lstStyle>
            <a:lvl1pPr marL="342900" indent="-251459" algn="l" rtl="0">
              <a:spcBef>
                <a:spcPts val="1000"/>
              </a:spcBef>
              <a:spcAft>
                <a:spcPts val="0"/>
              </a:spcAft>
              <a:buClr>
                <a:schemeClr val="accent1"/>
              </a:buClr>
              <a:buFont typeface="Noto Symbol"/>
              <a:buChar char=""/>
              <a:defRPr/>
            </a:lvl1pPr>
            <a:lvl2pPr marL="742950" indent="-204469" algn="l" rtl="0">
              <a:spcBef>
                <a:spcPts val="1000"/>
              </a:spcBef>
              <a:spcAft>
                <a:spcPts val="0"/>
              </a:spcAft>
              <a:buClr>
                <a:schemeClr val="accent1"/>
              </a:buClr>
              <a:buFont typeface="Noto Symbol"/>
              <a:buChar char=""/>
              <a:defRPr/>
            </a:lvl2pPr>
            <a:lvl3pPr marL="1143000" indent="-157480" algn="l" rtl="0">
              <a:spcBef>
                <a:spcPts val="1000"/>
              </a:spcBef>
              <a:spcAft>
                <a:spcPts val="0"/>
              </a:spcAft>
              <a:buClr>
                <a:schemeClr val="accent1"/>
              </a:buClr>
              <a:buFont typeface="Noto Symbol"/>
              <a:buChar char=""/>
              <a:defRPr/>
            </a:lvl3pPr>
            <a:lvl4pPr marL="1600200" indent="-167639" algn="l" rtl="0">
              <a:spcBef>
                <a:spcPts val="1000"/>
              </a:spcBef>
              <a:spcAft>
                <a:spcPts val="0"/>
              </a:spcAft>
              <a:buClr>
                <a:schemeClr val="accent1"/>
              </a:buClr>
              <a:buFont typeface="Noto Symbol"/>
              <a:buChar char=""/>
              <a:defRPr/>
            </a:lvl4pPr>
            <a:lvl5pPr marL="2057400" indent="-167639" algn="l" rtl="0">
              <a:spcBef>
                <a:spcPts val="1000"/>
              </a:spcBef>
              <a:spcAft>
                <a:spcPts val="0"/>
              </a:spcAft>
              <a:buClr>
                <a:schemeClr val="accent1"/>
              </a:buClr>
              <a:buFont typeface="Noto Symbol"/>
              <a:buChar char=""/>
              <a:defRPr/>
            </a:lvl5pPr>
            <a:lvl6pPr marL="2514600" indent="-167639" algn="l" rtl="0">
              <a:spcBef>
                <a:spcPts val="1000"/>
              </a:spcBef>
              <a:spcAft>
                <a:spcPts val="0"/>
              </a:spcAft>
              <a:buClr>
                <a:schemeClr val="accent1"/>
              </a:buClr>
              <a:buFont typeface="Noto Symbol"/>
              <a:buChar char=""/>
              <a:defRPr/>
            </a:lvl6pPr>
            <a:lvl7pPr marL="2971800" indent="-167639" algn="l" rtl="0">
              <a:spcBef>
                <a:spcPts val="1000"/>
              </a:spcBef>
              <a:spcAft>
                <a:spcPts val="0"/>
              </a:spcAft>
              <a:buClr>
                <a:schemeClr val="accent1"/>
              </a:buClr>
              <a:buFont typeface="Noto Symbol"/>
              <a:buChar char=""/>
              <a:defRPr/>
            </a:lvl7pPr>
            <a:lvl8pPr marL="3429000" indent="-167640" algn="l" rtl="0">
              <a:spcBef>
                <a:spcPts val="1000"/>
              </a:spcBef>
              <a:spcAft>
                <a:spcPts val="0"/>
              </a:spcAft>
              <a:buClr>
                <a:schemeClr val="accent1"/>
              </a:buClr>
              <a:buFont typeface="Noto Symbol"/>
              <a:buChar char=""/>
              <a:defRPr/>
            </a:lvl8pPr>
            <a:lvl9pPr marL="3886200" indent="-167640" algn="l" rtl="0">
              <a:spcBef>
                <a:spcPts val="1000"/>
              </a:spcBef>
              <a:spcAft>
                <a:spcPts val="0"/>
              </a:spcAft>
              <a:buClr>
                <a:schemeClr val="accent1"/>
              </a:buClr>
              <a:buFont typeface="Noto Symbol"/>
              <a:buChar char=""/>
              <a:defRPr/>
            </a:lvl9pPr>
          </a:lstStyle>
          <a:p>
            <a:endParaRPr/>
          </a:p>
        </p:txBody>
      </p:sp>
      <p:sp>
        <p:nvSpPr>
          <p:cNvPr id="129" name="Shape 129"/>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0" name="Shape 130"/>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1" name="Shape 131"/>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rot="5400000">
            <a:off x="4497324" y="1937099"/>
            <a:ext cx="3938699" cy="978899"/>
          </a:xfrm>
          <a:prstGeom prst="rect">
            <a:avLst/>
          </a:prstGeom>
          <a:noFill/>
          <a:ln>
            <a:noFill/>
          </a:ln>
        </p:spPr>
        <p:txBody>
          <a:bodyPr lIns="91425" tIns="91425" rIns="91425" bIns="91425" anchor="ctr" anchorCtr="0"/>
          <a:lstStyle>
            <a:lvl1pPr algn="l" rtl="0">
              <a:spcBef>
                <a:spcPts val="0"/>
              </a:spcBef>
              <a:buClr>
                <a:schemeClr val="accen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 name="Shape 134"/>
          <p:cNvSpPr txBox="1">
            <a:spLocks noGrp="1"/>
          </p:cNvSpPr>
          <p:nvPr>
            <p:ph type="body" idx="1"/>
          </p:nvPr>
        </p:nvSpPr>
        <p:spPr>
          <a:xfrm rot="5400000">
            <a:off x="1237725" y="-170999"/>
            <a:ext cx="3938699" cy="5195099"/>
          </a:xfrm>
          <a:prstGeom prst="rect">
            <a:avLst/>
          </a:prstGeom>
          <a:noFill/>
          <a:ln>
            <a:noFill/>
          </a:ln>
        </p:spPr>
        <p:txBody>
          <a:bodyPr lIns="91425" tIns="91425" rIns="91425" bIns="91425" anchor="t" anchorCtr="0"/>
          <a:lstStyle>
            <a:lvl1pPr marL="342900" indent="-251459" algn="l" rtl="0">
              <a:spcBef>
                <a:spcPts val="1000"/>
              </a:spcBef>
              <a:spcAft>
                <a:spcPts val="0"/>
              </a:spcAft>
              <a:buClr>
                <a:schemeClr val="accent1"/>
              </a:buClr>
              <a:buFont typeface="Noto Symbol"/>
              <a:buChar char=""/>
              <a:defRPr/>
            </a:lvl1pPr>
            <a:lvl2pPr marL="742950" indent="-204469" algn="l" rtl="0">
              <a:spcBef>
                <a:spcPts val="1000"/>
              </a:spcBef>
              <a:spcAft>
                <a:spcPts val="0"/>
              </a:spcAft>
              <a:buClr>
                <a:schemeClr val="accent1"/>
              </a:buClr>
              <a:buFont typeface="Noto Symbol"/>
              <a:buChar char=""/>
              <a:defRPr/>
            </a:lvl2pPr>
            <a:lvl3pPr marL="1143000" indent="-157480" algn="l" rtl="0">
              <a:spcBef>
                <a:spcPts val="1000"/>
              </a:spcBef>
              <a:spcAft>
                <a:spcPts val="0"/>
              </a:spcAft>
              <a:buClr>
                <a:schemeClr val="accent1"/>
              </a:buClr>
              <a:buFont typeface="Noto Symbol"/>
              <a:buChar char=""/>
              <a:defRPr/>
            </a:lvl3pPr>
            <a:lvl4pPr marL="1600200" indent="-167639" algn="l" rtl="0">
              <a:spcBef>
                <a:spcPts val="1000"/>
              </a:spcBef>
              <a:spcAft>
                <a:spcPts val="0"/>
              </a:spcAft>
              <a:buClr>
                <a:schemeClr val="accent1"/>
              </a:buClr>
              <a:buFont typeface="Noto Symbol"/>
              <a:buChar char=""/>
              <a:defRPr/>
            </a:lvl4pPr>
            <a:lvl5pPr marL="2057400" indent="-167639" algn="l" rtl="0">
              <a:spcBef>
                <a:spcPts val="1000"/>
              </a:spcBef>
              <a:spcAft>
                <a:spcPts val="0"/>
              </a:spcAft>
              <a:buClr>
                <a:schemeClr val="accent1"/>
              </a:buClr>
              <a:buFont typeface="Noto Symbol"/>
              <a:buChar char=""/>
              <a:defRPr/>
            </a:lvl5pPr>
            <a:lvl6pPr marL="2514600" indent="-167639" algn="l" rtl="0">
              <a:spcBef>
                <a:spcPts val="1000"/>
              </a:spcBef>
              <a:spcAft>
                <a:spcPts val="0"/>
              </a:spcAft>
              <a:buClr>
                <a:schemeClr val="accent1"/>
              </a:buClr>
              <a:buFont typeface="Noto Symbol"/>
              <a:buChar char=""/>
              <a:defRPr/>
            </a:lvl6pPr>
            <a:lvl7pPr marL="2971800" indent="-167639" algn="l" rtl="0">
              <a:spcBef>
                <a:spcPts val="1000"/>
              </a:spcBef>
              <a:spcAft>
                <a:spcPts val="0"/>
              </a:spcAft>
              <a:buClr>
                <a:schemeClr val="accent1"/>
              </a:buClr>
              <a:buFont typeface="Noto Symbol"/>
              <a:buChar char=""/>
              <a:defRPr/>
            </a:lvl7pPr>
            <a:lvl8pPr marL="3429000" indent="-167640" algn="l" rtl="0">
              <a:spcBef>
                <a:spcPts val="1000"/>
              </a:spcBef>
              <a:spcAft>
                <a:spcPts val="0"/>
              </a:spcAft>
              <a:buClr>
                <a:schemeClr val="accent1"/>
              </a:buClr>
              <a:buFont typeface="Noto Symbol"/>
              <a:buChar char=""/>
              <a:defRPr/>
            </a:lvl8pPr>
            <a:lvl9pPr marL="3886200" indent="-167640" algn="l" rtl="0">
              <a:spcBef>
                <a:spcPts val="1000"/>
              </a:spcBef>
              <a:spcAft>
                <a:spcPts val="0"/>
              </a:spcAft>
              <a:buClr>
                <a:schemeClr val="accent1"/>
              </a:buClr>
              <a:buFont typeface="Noto Symbol"/>
              <a:buChar char=""/>
              <a:defRPr/>
            </a:lvl9pPr>
          </a:lstStyle>
          <a:p>
            <a:endParaRPr/>
          </a:p>
        </p:txBody>
      </p:sp>
      <p:sp>
        <p:nvSpPr>
          <p:cNvPr id="135" name="Shape 135"/>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6" name="Shape 136"/>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7" name="Shape 137"/>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8"/>
            <a:ext cx="8229600" cy="857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0" name="Shape 140"/>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1" name="Shape 141"/>
          <p:cNvSpPr txBox="1">
            <a:spLocks noGrp="1"/>
          </p:cNvSpPr>
          <p:nvPr>
            <p:ph type="sldNum" idx="12"/>
          </p:nvPr>
        </p:nvSpPr>
        <p:spPr>
          <a:xfrm>
            <a:off x="8556791" y="4749850"/>
            <a:ext cx="548699" cy="393600"/>
          </a:xfrm>
          <a:prstGeom prst="rect">
            <a:avLst/>
          </a:prstGeom>
        </p:spPr>
        <p:txBody>
          <a:bodyPr lIns="91425" tIns="45700" rIns="91425" bIns="45700" anchor="ctr" anchorCtr="0">
            <a:noAutofit/>
          </a:bodyPr>
          <a:lstStyle>
            <a:lvl1pPr rtl="0">
              <a:spcBef>
                <a:spcPts val="0"/>
              </a:spcBef>
              <a:buNone/>
              <a:defRPr/>
            </a:lvl1pPr>
          </a:lstStyle>
          <a:p>
            <a:pPr lvl="0">
              <a:spcBef>
                <a:spcPts val="0"/>
              </a:spcBef>
              <a:buNone/>
            </a:pPr>
            <a:fld id="{00000000-1234-1234-1234-123412341234}" type="slidenum">
              <a:rPr lang="zh-TW"/>
              <a:t>‹#›</a:t>
            </a:fld>
            <a:endParaRPr 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object on top, text on bottom">
    <p:spTree>
      <p:nvGrpSpPr>
        <p:cNvPr id="1" name="Shape 142"/>
        <p:cNvGrpSpPr/>
        <p:nvPr/>
      </p:nvGrpSpPr>
      <p:grpSpPr>
        <a:xfrm>
          <a:off x="0" y="0"/>
          <a:ext cx="0" cy="0"/>
          <a:chOff x="0" y="0"/>
          <a:chExt cx="0" cy="0"/>
        </a:xfrm>
      </p:grpSpPr>
      <p:sp>
        <p:nvSpPr>
          <p:cNvPr id="143" name="Shape 143"/>
          <p:cNvSpPr txBox="1">
            <a:spLocks noGrp="1"/>
          </p:cNvSpPr>
          <p:nvPr>
            <p:ph type="dt" idx="10"/>
          </p:nvPr>
        </p:nvSpPr>
        <p:spPr>
          <a:xfrm>
            <a:off x="457200" y="4683918"/>
            <a:ext cx="2133599" cy="3570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144" name="Shape 144"/>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145" name="Shape 145"/>
          <p:cNvSpPr txBox="1">
            <a:spLocks noGrp="1"/>
          </p:cNvSpPr>
          <p:nvPr>
            <p:ph type="sldNum" idx="12"/>
          </p:nvPr>
        </p:nvSpPr>
        <p:spPr>
          <a:xfrm>
            <a:off x="6553200" y="4683918"/>
            <a:ext cx="2133599" cy="3570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text on left, text on right">
    <p:spTree>
      <p:nvGrpSpPr>
        <p:cNvPr id="1" name="Shape 146"/>
        <p:cNvGrpSpPr/>
        <p:nvPr/>
      </p:nvGrpSpPr>
      <p:grpSpPr>
        <a:xfrm>
          <a:off x="0" y="0"/>
          <a:ext cx="0" cy="0"/>
          <a:chOff x="0" y="0"/>
          <a:chExt cx="0" cy="0"/>
        </a:xfrm>
      </p:grpSpPr>
      <p:sp>
        <p:nvSpPr>
          <p:cNvPr id="147" name="Shape 147"/>
          <p:cNvSpPr txBox="1">
            <a:spLocks noGrp="1"/>
          </p:cNvSpPr>
          <p:nvPr>
            <p:ph type="dt" idx="10"/>
          </p:nvPr>
        </p:nvSpPr>
        <p:spPr>
          <a:xfrm>
            <a:off x="457200" y="4683918"/>
            <a:ext cx="2133599" cy="3570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148" name="Shape 148"/>
          <p:cNvSpPr txBox="1">
            <a:spLocks noGrp="1"/>
          </p:cNvSpPr>
          <p:nvPr>
            <p:ph type="ftr" idx="11"/>
          </p:nvPr>
        </p:nvSpPr>
        <p:spPr>
          <a:xfrm>
            <a:off x="3124200" y="4683918"/>
            <a:ext cx="2895600" cy="3570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149" name="Shape 149"/>
          <p:cNvSpPr txBox="1">
            <a:spLocks noGrp="1"/>
          </p:cNvSpPr>
          <p:nvPr>
            <p:ph type="sldNum" idx="12"/>
          </p:nvPr>
        </p:nvSpPr>
        <p:spPr>
          <a:xfrm>
            <a:off x="6553200" y="4683918"/>
            <a:ext cx="2133599" cy="357000"/>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grpSp>
        <p:nvGrpSpPr>
          <p:cNvPr id="28" name="Shape 28"/>
          <p:cNvGrpSpPr/>
          <p:nvPr/>
        </p:nvGrpSpPr>
        <p:grpSpPr>
          <a:xfrm>
            <a:off x="-8466" y="-6351"/>
            <a:ext cx="9169804" cy="5156201"/>
            <a:chOff x="-8466" y="-8468"/>
            <a:chExt cx="9169804" cy="6874934"/>
          </a:xfrm>
        </p:grpSpPr>
        <p:cxnSp>
          <p:nvCxnSpPr>
            <p:cNvPr id="29" name="Shape 29"/>
            <p:cNvCxnSpPr/>
            <p:nvPr/>
          </p:nvCxnSpPr>
          <p:spPr>
            <a:xfrm rot="10800000" flipH="1">
              <a:off x="5130830" y="4175700"/>
              <a:ext cx="4022400" cy="2682300"/>
            </a:xfrm>
            <a:prstGeom prst="straightConnector1">
              <a:avLst/>
            </a:prstGeom>
            <a:noFill/>
            <a:ln w="9525" cap="flat" cmpd="sng">
              <a:solidFill>
                <a:srgbClr val="D8D8D8"/>
              </a:solidFill>
              <a:prstDash val="solid"/>
              <a:round/>
              <a:headEnd type="none" w="med" len="med"/>
              <a:tailEnd type="none" w="med" len="med"/>
            </a:ln>
          </p:spPr>
        </p:cxnSp>
        <p:cxnSp>
          <p:nvCxnSpPr>
            <p:cNvPr id="30" name="Shape 30"/>
            <p:cNvCxnSpPr/>
            <p:nvPr/>
          </p:nvCxnSpPr>
          <p:spPr>
            <a:xfrm>
              <a:off x="7042707" y="0"/>
              <a:ext cx="1219199" cy="6858000"/>
            </a:xfrm>
            <a:prstGeom prst="straightConnector1">
              <a:avLst/>
            </a:prstGeom>
            <a:noFill/>
            <a:ln w="9525" cap="flat" cmpd="sng">
              <a:solidFill>
                <a:srgbClr val="BFBFBF"/>
              </a:solidFill>
              <a:prstDash val="solid"/>
              <a:round/>
              <a:headEnd type="none" w="med" len="med"/>
              <a:tailEnd type="none" w="med" len="med"/>
            </a:ln>
          </p:spPr>
        </p:cxnSp>
        <p:sp>
          <p:nvSpPr>
            <p:cNvPr id="31" name="Shape 31"/>
            <p:cNvSpPr/>
            <p:nvPr/>
          </p:nvSpPr>
          <p:spPr>
            <a:xfrm>
              <a:off x="6891896" y="0"/>
              <a:ext cx="2269441" cy="6866465"/>
            </a:xfrm>
            <a:custGeom>
              <a:avLst/>
              <a:gdLst/>
              <a:ahLst/>
              <a:cxnLst/>
              <a:rect l="0" t="0" r="0" b="0"/>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lIns="91425" tIns="91425" rIns="91425" bIns="91425" anchor="ctr" anchorCtr="0">
              <a:noAutofit/>
            </a:bodyPr>
            <a:lstStyle/>
            <a:p>
              <a:pPr>
                <a:spcBef>
                  <a:spcPts val="0"/>
                </a:spcBef>
                <a:buNone/>
              </a:pPr>
              <a:endParaRPr/>
            </a:p>
          </p:txBody>
        </p:sp>
        <p:sp>
          <p:nvSpPr>
            <p:cNvPr id="32" name="Shape 32"/>
            <p:cNvSpPr/>
            <p:nvPr/>
          </p:nvSpPr>
          <p:spPr>
            <a:xfrm>
              <a:off x="7205157" y="-8466"/>
              <a:ext cx="1948146" cy="6866466"/>
            </a:xfrm>
            <a:custGeom>
              <a:avLst/>
              <a:gdLst/>
              <a:ahLst/>
              <a:cxnLst/>
              <a:rect l="0" t="0" r="0" b="0"/>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lIns="91425" tIns="91425" rIns="91425" bIns="91425" anchor="ctr" anchorCtr="0">
              <a:noAutofit/>
            </a:bodyPr>
            <a:lstStyle/>
            <a:p>
              <a:pPr>
                <a:spcBef>
                  <a:spcPts val="0"/>
                </a:spcBef>
                <a:buNone/>
              </a:pPr>
              <a:endParaRPr/>
            </a:p>
          </p:txBody>
        </p:sp>
        <p:sp>
          <p:nvSpPr>
            <p:cNvPr id="33" name="Shape 33"/>
            <p:cNvSpPr/>
            <p:nvPr/>
          </p:nvSpPr>
          <p:spPr>
            <a:xfrm>
              <a:off x="6637896" y="3920066"/>
              <a:ext cx="2509943" cy="2933699"/>
            </a:xfrm>
            <a:custGeom>
              <a:avLst/>
              <a:gdLst/>
              <a:ahLst/>
              <a:cxnLst/>
              <a:rect l="0" t="0" r="0" b="0"/>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lIns="91425" tIns="91425" rIns="91425" bIns="91425" anchor="ctr" anchorCtr="0">
              <a:noAutofit/>
            </a:bodyPr>
            <a:lstStyle/>
            <a:p>
              <a:pPr>
                <a:spcBef>
                  <a:spcPts val="0"/>
                </a:spcBef>
                <a:buNone/>
              </a:pPr>
              <a:endParaRPr/>
            </a:p>
          </p:txBody>
        </p:sp>
        <p:sp>
          <p:nvSpPr>
            <p:cNvPr id="34" name="Shape 34"/>
            <p:cNvSpPr/>
            <p:nvPr/>
          </p:nvSpPr>
          <p:spPr>
            <a:xfrm>
              <a:off x="7010428" y="-8466"/>
              <a:ext cx="2139950" cy="6866466"/>
            </a:xfrm>
            <a:custGeom>
              <a:avLst/>
              <a:gdLst/>
              <a:ahLst/>
              <a:cxnLst/>
              <a:rect l="0" t="0" r="0" b="0"/>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35" name="Shape 35"/>
            <p:cNvSpPr/>
            <p:nvPr/>
          </p:nvSpPr>
          <p:spPr>
            <a:xfrm>
              <a:off x="8295775" y="-8466"/>
              <a:ext cx="859027" cy="6866466"/>
            </a:xfrm>
            <a:custGeom>
              <a:avLst/>
              <a:gdLst/>
              <a:ahLst/>
              <a:cxnLst/>
              <a:rect l="0" t="0" r="0" b="0"/>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lIns="91425" tIns="91425" rIns="91425" bIns="91425" anchor="ctr" anchorCtr="0">
              <a:noAutofit/>
            </a:bodyPr>
            <a:lstStyle/>
            <a:p>
              <a:pPr>
                <a:spcBef>
                  <a:spcPts val="0"/>
                </a:spcBef>
                <a:buNone/>
              </a:pPr>
              <a:endParaRPr/>
            </a:p>
          </p:txBody>
        </p:sp>
        <p:sp>
          <p:nvSpPr>
            <p:cNvPr id="36" name="Shape 36"/>
            <p:cNvSpPr/>
            <p:nvPr/>
          </p:nvSpPr>
          <p:spPr>
            <a:xfrm>
              <a:off x="8077231" y="-8468"/>
              <a:ext cx="1067004" cy="6866466"/>
            </a:xfrm>
            <a:custGeom>
              <a:avLst/>
              <a:gdLst/>
              <a:ahLst/>
              <a:cxnLst/>
              <a:rect l="0" t="0" r="0" b="0"/>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lIns="91425" tIns="91425" rIns="91425" bIns="91425" anchor="ctr" anchorCtr="0">
              <a:noAutofit/>
            </a:bodyPr>
            <a:lstStyle/>
            <a:p>
              <a:pPr>
                <a:spcBef>
                  <a:spcPts val="0"/>
                </a:spcBef>
                <a:buNone/>
              </a:pPr>
              <a:endParaRPr/>
            </a:p>
          </p:txBody>
        </p:sp>
        <p:sp>
          <p:nvSpPr>
            <p:cNvPr id="37" name="Shape 37"/>
            <p:cNvSpPr/>
            <p:nvPr/>
          </p:nvSpPr>
          <p:spPr>
            <a:xfrm>
              <a:off x="8060296" y="4893732"/>
              <a:ext cx="1092199" cy="1960879"/>
            </a:xfrm>
            <a:custGeom>
              <a:avLst/>
              <a:gdLst/>
              <a:ahLst/>
              <a:cxnLst/>
              <a:rect l="0" t="0" r="0" b="0"/>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lIns="91425" tIns="91425" rIns="91425" bIns="91425" anchor="ctr" anchorCtr="0">
              <a:noAutofit/>
            </a:bodyPr>
            <a:lstStyle/>
            <a:p>
              <a:pPr>
                <a:spcBef>
                  <a:spcPts val="0"/>
                </a:spcBef>
                <a:buNone/>
              </a:pPr>
              <a:endParaRPr/>
            </a:p>
          </p:txBody>
        </p:sp>
        <p:sp>
          <p:nvSpPr>
            <p:cNvPr id="38" name="Shape 38"/>
            <p:cNvSpPr/>
            <p:nvPr/>
          </p:nvSpPr>
          <p:spPr>
            <a:xfrm>
              <a:off x="-8466" y="-8468"/>
              <a:ext cx="863599" cy="5698066"/>
            </a:xfrm>
            <a:custGeom>
              <a:avLst/>
              <a:gdLst/>
              <a:ahLst/>
              <a:cxnLst/>
              <a:rect l="0" t="0" r="0" b="0"/>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sp>
      </p:grpSp>
      <p:sp>
        <p:nvSpPr>
          <p:cNvPr id="39" name="Shape 39"/>
          <p:cNvSpPr txBox="1">
            <a:spLocks noGrp="1"/>
          </p:cNvSpPr>
          <p:nvPr>
            <p:ph type="ctrTitle"/>
          </p:nvPr>
        </p:nvSpPr>
        <p:spPr>
          <a:xfrm>
            <a:off x="1130595" y="1803400"/>
            <a:ext cx="5826599" cy="1234799"/>
          </a:xfrm>
          <a:prstGeom prst="rect">
            <a:avLst/>
          </a:prstGeom>
          <a:noFill/>
          <a:ln>
            <a:noFill/>
          </a:ln>
        </p:spPr>
        <p:txBody>
          <a:bodyPr lIns="91425" tIns="91425" rIns="91425" bIns="91425" anchor="b" anchorCtr="0"/>
          <a:lstStyle>
            <a:lvl1pPr marL="0" marR="0" indent="0" algn="r" rtl="0">
              <a:spcBef>
                <a:spcPts val="0"/>
              </a:spcBef>
              <a:buClr>
                <a:schemeClr val="accent1"/>
              </a:buClr>
              <a:buFont typeface="Trebuchet MS"/>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0" name="Shape 40"/>
          <p:cNvSpPr txBox="1">
            <a:spLocks noGrp="1"/>
          </p:cNvSpPr>
          <p:nvPr>
            <p:ph type="subTitle" idx="1"/>
          </p:nvPr>
        </p:nvSpPr>
        <p:spPr>
          <a:xfrm>
            <a:off x="1130595" y="3038125"/>
            <a:ext cx="5826599" cy="822599"/>
          </a:xfrm>
          <a:prstGeom prst="rect">
            <a:avLst/>
          </a:prstGeom>
          <a:noFill/>
          <a:ln>
            <a:noFill/>
          </a:ln>
        </p:spPr>
        <p:txBody>
          <a:bodyPr lIns="91425" tIns="91425" rIns="91425" bIns="91425" anchor="t" anchorCtr="0"/>
          <a:lstStyle>
            <a:lvl1pPr marL="0" marR="0" indent="0" algn="r" rtl="0">
              <a:spcBef>
                <a:spcPts val="1000"/>
              </a:spcBef>
              <a:spcAft>
                <a:spcPts val="0"/>
              </a:spcAft>
              <a:buClr>
                <a:schemeClr val="accent1"/>
              </a:buClr>
              <a:buFont typeface="Noto Symbol"/>
              <a:buNone/>
              <a:defRPr/>
            </a:lvl1pPr>
            <a:lvl2pPr marL="457200" marR="0" indent="0" algn="ctr" rtl="0">
              <a:spcBef>
                <a:spcPts val="1000"/>
              </a:spcBef>
              <a:spcAft>
                <a:spcPts val="0"/>
              </a:spcAft>
              <a:buClr>
                <a:schemeClr val="accent1"/>
              </a:buClr>
              <a:buFont typeface="Noto Symbol"/>
              <a:buNone/>
              <a:defRPr/>
            </a:lvl2pPr>
            <a:lvl3pPr marL="914400" marR="0" indent="0" algn="ctr" rtl="0">
              <a:spcBef>
                <a:spcPts val="1000"/>
              </a:spcBef>
              <a:spcAft>
                <a:spcPts val="0"/>
              </a:spcAft>
              <a:buClr>
                <a:schemeClr val="accent1"/>
              </a:buClr>
              <a:buFont typeface="Noto Symbol"/>
              <a:buNone/>
              <a:defRPr/>
            </a:lvl3pPr>
            <a:lvl4pPr marL="1371600" marR="0" indent="0" algn="ctr" rtl="0">
              <a:spcBef>
                <a:spcPts val="1000"/>
              </a:spcBef>
              <a:spcAft>
                <a:spcPts val="0"/>
              </a:spcAft>
              <a:buClr>
                <a:schemeClr val="accent1"/>
              </a:buClr>
              <a:buFont typeface="Noto Symbol"/>
              <a:buNone/>
              <a:defRPr/>
            </a:lvl4pPr>
            <a:lvl5pPr marL="1828800" marR="0" indent="0" algn="ctr" rtl="0">
              <a:spcBef>
                <a:spcPts val="1000"/>
              </a:spcBef>
              <a:spcAft>
                <a:spcPts val="0"/>
              </a:spcAft>
              <a:buClr>
                <a:schemeClr val="accent1"/>
              </a:buClr>
              <a:buFont typeface="Noto Symbol"/>
              <a:buNone/>
              <a:defRPr/>
            </a:lvl5pPr>
            <a:lvl6pPr marL="2286000" marR="0" indent="0" algn="ctr" rtl="0">
              <a:spcBef>
                <a:spcPts val="1000"/>
              </a:spcBef>
              <a:spcAft>
                <a:spcPts val="0"/>
              </a:spcAft>
              <a:buClr>
                <a:schemeClr val="accent1"/>
              </a:buClr>
              <a:buFont typeface="Noto Symbol"/>
              <a:buNone/>
              <a:defRPr/>
            </a:lvl6pPr>
            <a:lvl7pPr marL="2743200" marR="0" indent="0" algn="ctr" rtl="0">
              <a:spcBef>
                <a:spcPts val="1000"/>
              </a:spcBef>
              <a:spcAft>
                <a:spcPts val="0"/>
              </a:spcAft>
              <a:buClr>
                <a:schemeClr val="accent1"/>
              </a:buClr>
              <a:buFont typeface="Noto Symbol"/>
              <a:buNone/>
              <a:defRPr/>
            </a:lvl7pPr>
            <a:lvl8pPr marL="3200400" marR="0" indent="0" algn="ctr" rtl="0">
              <a:spcBef>
                <a:spcPts val="1000"/>
              </a:spcBef>
              <a:spcAft>
                <a:spcPts val="0"/>
              </a:spcAft>
              <a:buClr>
                <a:schemeClr val="accent1"/>
              </a:buClr>
              <a:buFont typeface="Noto Symbol"/>
              <a:buNone/>
              <a:defRPr/>
            </a:lvl8pPr>
            <a:lvl9pPr marL="3657600" marR="0" indent="0" algn="ctr" rtl="0">
              <a:spcBef>
                <a:spcPts val="1000"/>
              </a:spcBef>
              <a:spcAft>
                <a:spcPts val="0"/>
              </a:spcAft>
              <a:buClr>
                <a:schemeClr val="accent1"/>
              </a:buClr>
              <a:buFont typeface="Noto Symbol"/>
              <a:buNone/>
              <a:defRPr/>
            </a:lvl9pPr>
          </a:lstStyle>
          <a:p>
            <a:endParaRPr/>
          </a:p>
        </p:txBody>
      </p:sp>
      <p:sp>
        <p:nvSpPr>
          <p:cNvPr id="41" name="Shape 41"/>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09597" y="2025650"/>
            <a:ext cx="6347700" cy="13698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609597" y="3395585"/>
            <a:ext cx="6347700" cy="645300"/>
          </a:xfrm>
          <a:prstGeom prst="rect">
            <a:avLst/>
          </a:prstGeom>
          <a:noFill/>
          <a:ln>
            <a:noFill/>
          </a:ln>
        </p:spPr>
        <p:txBody>
          <a:bodyPr lIns="91425" tIns="91425" rIns="91425" bIns="91425" anchor="t" anchorCtr="0"/>
          <a:lstStyle>
            <a:lvl1pPr marL="0" indent="0" algn="l" rtl="0">
              <a:spcBef>
                <a:spcPts val="0"/>
              </a:spcBef>
              <a:buClr>
                <a:srgbClr val="7F7F7F"/>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47" name="Shape 47"/>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457200"/>
            <a:ext cx="6347700" cy="990599"/>
          </a:xfrm>
          <a:prstGeom prst="rect">
            <a:avLst/>
          </a:prstGeom>
          <a:noFill/>
          <a:ln>
            <a:noFill/>
          </a:ln>
        </p:spPr>
        <p:txBody>
          <a:bodyPr lIns="91425" tIns="91425" rIns="91425" bIns="91425" anchor="t" anchorCtr="0"/>
          <a:lstStyle>
            <a:lvl1pPr algn="l" rtl="0">
              <a:spcBef>
                <a:spcPts val="0"/>
              </a:spcBef>
              <a:buClr>
                <a:schemeClr val="accen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0" y="1620441"/>
            <a:ext cx="3088199" cy="2910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2"/>
          </p:nvPr>
        </p:nvSpPr>
        <p:spPr>
          <a:xfrm>
            <a:off x="3869203" y="1620442"/>
            <a:ext cx="3088199" cy="2910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599" y="457200"/>
            <a:ext cx="6347700" cy="990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609599" y="1620737"/>
            <a:ext cx="3090600" cy="432299"/>
          </a:xfrm>
          <a:prstGeom prst="rect">
            <a:avLst/>
          </a:prstGeom>
          <a:noFill/>
          <a:ln>
            <a:noFill/>
          </a:ln>
        </p:spPr>
        <p:txBody>
          <a:bodyPr lIns="91425" tIns="91425" rIns="91425" bIns="91425" anchor="b"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60" name="Shape 60"/>
          <p:cNvSpPr txBox="1">
            <a:spLocks noGrp="1"/>
          </p:cNvSpPr>
          <p:nvPr>
            <p:ph type="body" idx="2"/>
          </p:nvPr>
        </p:nvSpPr>
        <p:spPr>
          <a:xfrm>
            <a:off x="609599" y="2052934"/>
            <a:ext cx="3090600" cy="2477999"/>
          </a:xfrm>
          <a:prstGeom prst="rect">
            <a:avLst/>
          </a:prstGeom>
          <a:noFill/>
          <a:ln>
            <a:noFill/>
          </a:ln>
        </p:spPr>
        <p:txBody>
          <a:bodyPr lIns="91425" tIns="91425" rIns="91425" bIns="91425" anchor="t" anchorCtr="0"/>
          <a:lstStyle>
            <a:lvl1pPr marL="342900" indent="-251459" algn="l" rtl="0">
              <a:spcBef>
                <a:spcPts val="1000"/>
              </a:spcBef>
              <a:spcAft>
                <a:spcPts val="0"/>
              </a:spcAft>
              <a:buClr>
                <a:schemeClr val="accent1"/>
              </a:buClr>
              <a:buFont typeface="Noto Symbol"/>
              <a:buChar char=""/>
              <a:defRPr/>
            </a:lvl1pPr>
            <a:lvl2pPr marL="742950" indent="-204469" algn="l" rtl="0">
              <a:spcBef>
                <a:spcPts val="1000"/>
              </a:spcBef>
              <a:spcAft>
                <a:spcPts val="0"/>
              </a:spcAft>
              <a:buClr>
                <a:schemeClr val="accent1"/>
              </a:buClr>
              <a:buFont typeface="Noto Symbol"/>
              <a:buChar char=""/>
              <a:defRPr/>
            </a:lvl2pPr>
            <a:lvl3pPr marL="1143000" indent="-157480" algn="l" rtl="0">
              <a:spcBef>
                <a:spcPts val="1000"/>
              </a:spcBef>
              <a:spcAft>
                <a:spcPts val="0"/>
              </a:spcAft>
              <a:buClr>
                <a:schemeClr val="accent1"/>
              </a:buClr>
              <a:buFont typeface="Noto Symbol"/>
              <a:buChar char=""/>
              <a:defRPr/>
            </a:lvl3pPr>
            <a:lvl4pPr marL="1600200" indent="-167639" algn="l" rtl="0">
              <a:spcBef>
                <a:spcPts val="1000"/>
              </a:spcBef>
              <a:spcAft>
                <a:spcPts val="0"/>
              </a:spcAft>
              <a:buClr>
                <a:schemeClr val="accent1"/>
              </a:buClr>
              <a:buFont typeface="Noto Symbol"/>
              <a:buChar char=""/>
              <a:defRPr/>
            </a:lvl4pPr>
            <a:lvl5pPr marL="2057400" indent="-167639" algn="l" rtl="0">
              <a:spcBef>
                <a:spcPts val="1000"/>
              </a:spcBef>
              <a:spcAft>
                <a:spcPts val="0"/>
              </a:spcAft>
              <a:buClr>
                <a:schemeClr val="accent1"/>
              </a:buClr>
              <a:buFont typeface="Noto Symbol"/>
              <a:buChar char=""/>
              <a:defRPr/>
            </a:lvl5pPr>
            <a:lvl6pPr marL="2514600" indent="-167639" algn="l" rtl="0">
              <a:spcBef>
                <a:spcPts val="1000"/>
              </a:spcBef>
              <a:spcAft>
                <a:spcPts val="0"/>
              </a:spcAft>
              <a:buClr>
                <a:schemeClr val="accent1"/>
              </a:buClr>
              <a:buFont typeface="Noto Symbol"/>
              <a:buChar char=""/>
              <a:defRPr/>
            </a:lvl6pPr>
            <a:lvl7pPr marL="2971800" indent="-167639" algn="l" rtl="0">
              <a:spcBef>
                <a:spcPts val="1000"/>
              </a:spcBef>
              <a:spcAft>
                <a:spcPts val="0"/>
              </a:spcAft>
              <a:buClr>
                <a:schemeClr val="accent1"/>
              </a:buClr>
              <a:buFont typeface="Noto Symbol"/>
              <a:buChar char=""/>
              <a:defRPr/>
            </a:lvl7pPr>
            <a:lvl8pPr marL="3429000" indent="-167640" algn="l" rtl="0">
              <a:spcBef>
                <a:spcPts val="1000"/>
              </a:spcBef>
              <a:spcAft>
                <a:spcPts val="0"/>
              </a:spcAft>
              <a:buClr>
                <a:schemeClr val="accent1"/>
              </a:buClr>
              <a:buFont typeface="Noto Symbol"/>
              <a:buChar char=""/>
              <a:defRPr/>
            </a:lvl8pPr>
            <a:lvl9pPr marL="3886200" indent="-167640" algn="l" rtl="0">
              <a:spcBef>
                <a:spcPts val="1000"/>
              </a:spcBef>
              <a:spcAft>
                <a:spcPts val="0"/>
              </a:spcAft>
              <a:buClr>
                <a:schemeClr val="accent1"/>
              </a:buClr>
              <a:buFont typeface="Noto Symbol"/>
              <a:buChar char=""/>
              <a:defRPr/>
            </a:lvl9pPr>
          </a:lstStyle>
          <a:p>
            <a:endParaRPr/>
          </a:p>
        </p:txBody>
      </p:sp>
      <p:sp>
        <p:nvSpPr>
          <p:cNvPr id="61" name="Shape 61"/>
          <p:cNvSpPr txBox="1">
            <a:spLocks noGrp="1"/>
          </p:cNvSpPr>
          <p:nvPr>
            <p:ph type="body" idx="3"/>
          </p:nvPr>
        </p:nvSpPr>
        <p:spPr>
          <a:xfrm>
            <a:off x="3866639" y="1620737"/>
            <a:ext cx="3090600" cy="432299"/>
          </a:xfrm>
          <a:prstGeom prst="rect">
            <a:avLst/>
          </a:prstGeom>
          <a:noFill/>
          <a:ln>
            <a:noFill/>
          </a:ln>
        </p:spPr>
        <p:txBody>
          <a:bodyPr lIns="91425" tIns="91425" rIns="91425" bIns="91425" anchor="b"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62" name="Shape 62"/>
          <p:cNvSpPr txBox="1">
            <a:spLocks noGrp="1"/>
          </p:cNvSpPr>
          <p:nvPr>
            <p:ph type="body" idx="4"/>
          </p:nvPr>
        </p:nvSpPr>
        <p:spPr>
          <a:xfrm>
            <a:off x="3866639" y="2052934"/>
            <a:ext cx="3090600" cy="2477999"/>
          </a:xfrm>
          <a:prstGeom prst="rect">
            <a:avLst/>
          </a:prstGeom>
          <a:noFill/>
          <a:ln>
            <a:noFill/>
          </a:ln>
        </p:spPr>
        <p:txBody>
          <a:bodyPr lIns="91425" tIns="91425" rIns="91425" bIns="91425" anchor="t" anchorCtr="0"/>
          <a:lstStyle>
            <a:lvl1pPr marL="342900" indent="-251459" algn="l" rtl="0">
              <a:spcBef>
                <a:spcPts val="1000"/>
              </a:spcBef>
              <a:spcAft>
                <a:spcPts val="0"/>
              </a:spcAft>
              <a:buClr>
                <a:schemeClr val="accent1"/>
              </a:buClr>
              <a:buFont typeface="Noto Symbol"/>
              <a:buChar char=""/>
              <a:defRPr/>
            </a:lvl1pPr>
            <a:lvl2pPr marL="742950" indent="-204469" algn="l" rtl="0">
              <a:spcBef>
                <a:spcPts val="1000"/>
              </a:spcBef>
              <a:spcAft>
                <a:spcPts val="0"/>
              </a:spcAft>
              <a:buClr>
                <a:schemeClr val="accent1"/>
              </a:buClr>
              <a:buFont typeface="Noto Symbol"/>
              <a:buChar char=""/>
              <a:defRPr/>
            </a:lvl2pPr>
            <a:lvl3pPr marL="1143000" indent="-157480" algn="l" rtl="0">
              <a:spcBef>
                <a:spcPts val="1000"/>
              </a:spcBef>
              <a:spcAft>
                <a:spcPts val="0"/>
              </a:spcAft>
              <a:buClr>
                <a:schemeClr val="accent1"/>
              </a:buClr>
              <a:buFont typeface="Noto Symbol"/>
              <a:buChar char=""/>
              <a:defRPr/>
            </a:lvl3pPr>
            <a:lvl4pPr marL="1600200" indent="-167639" algn="l" rtl="0">
              <a:spcBef>
                <a:spcPts val="1000"/>
              </a:spcBef>
              <a:spcAft>
                <a:spcPts val="0"/>
              </a:spcAft>
              <a:buClr>
                <a:schemeClr val="accent1"/>
              </a:buClr>
              <a:buFont typeface="Noto Symbol"/>
              <a:buChar char=""/>
              <a:defRPr/>
            </a:lvl4pPr>
            <a:lvl5pPr marL="2057400" indent="-167639" algn="l" rtl="0">
              <a:spcBef>
                <a:spcPts val="1000"/>
              </a:spcBef>
              <a:spcAft>
                <a:spcPts val="0"/>
              </a:spcAft>
              <a:buClr>
                <a:schemeClr val="accent1"/>
              </a:buClr>
              <a:buFont typeface="Noto Symbol"/>
              <a:buChar char=""/>
              <a:defRPr/>
            </a:lvl5pPr>
            <a:lvl6pPr marL="2514600" indent="-167639" algn="l" rtl="0">
              <a:spcBef>
                <a:spcPts val="1000"/>
              </a:spcBef>
              <a:spcAft>
                <a:spcPts val="0"/>
              </a:spcAft>
              <a:buClr>
                <a:schemeClr val="accent1"/>
              </a:buClr>
              <a:buFont typeface="Noto Symbol"/>
              <a:buChar char=""/>
              <a:defRPr/>
            </a:lvl6pPr>
            <a:lvl7pPr marL="2971800" indent="-167639" algn="l" rtl="0">
              <a:spcBef>
                <a:spcPts val="1000"/>
              </a:spcBef>
              <a:spcAft>
                <a:spcPts val="0"/>
              </a:spcAft>
              <a:buClr>
                <a:schemeClr val="accent1"/>
              </a:buClr>
              <a:buFont typeface="Noto Symbol"/>
              <a:buChar char=""/>
              <a:defRPr/>
            </a:lvl7pPr>
            <a:lvl8pPr marL="3429000" indent="-167640" algn="l" rtl="0">
              <a:spcBef>
                <a:spcPts val="1000"/>
              </a:spcBef>
              <a:spcAft>
                <a:spcPts val="0"/>
              </a:spcAft>
              <a:buClr>
                <a:schemeClr val="accent1"/>
              </a:buClr>
              <a:buFont typeface="Noto Symbol"/>
              <a:buChar char=""/>
              <a:defRPr/>
            </a:lvl8pPr>
            <a:lvl9pPr marL="3886200" indent="-167640" algn="l" rtl="0">
              <a:spcBef>
                <a:spcPts val="1000"/>
              </a:spcBef>
              <a:spcAft>
                <a:spcPts val="0"/>
              </a:spcAft>
              <a:buClr>
                <a:schemeClr val="accent1"/>
              </a:buClr>
              <a:buFont typeface="Noto Symbol"/>
              <a:buChar char=""/>
              <a:defRPr/>
            </a:lvl9pPr>
          </a:lstStyle>
          <a:p>
            <a:endParaRPr/>
          </a:p>
        </p:txBody>
      </p:sp>
      <p:sp>
        <p:nvSpPr>
          <p:cNvPr id="63" name="Shape 63"/>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09599" y="457200"/>
            <a:ext cx="6347700" cy="990599"/>
          </a:xfrm>
          <a:prstGeom prst="rect">
            <a:avLst/>
          </a:prstGeom>
          <a:noFill/>
          <a:ln>
            <a:noFill/>
          </a:ln>
        </p:spPr>
        <p:txBody>
          <a:bodyPr lIns="91425" tIns="91425" rIns="91425" bIns="91425" anchor="t" anchorCtr="0"/>
          <a:lstStyle>
            <a:lvl1pPr algn="l" rtl="0">
              <a:spcBef>
                <a:spcPts val="0"/>
              </a:spcBef>
              <a:buClr>
                <a:schemeClr val="accen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1"/>
        <p:cNvGrpSpPr/>
        <p:nvPr/>
      </p:nvGrpSpPr>
      <p:grpSpPr>
        <a:xfrm>
          <a:off x="0" y="0"/>
          <a:ext cx="0" cy="0"/>
          <a:chOff x="0" y="0"/>
          <a:chExt cx="0" cy="0"/>
        </a:xfrm>
      </p:grpSpPr>
      <p:sp>
        <p:nvSpPr>
          <p:cNvPr id="72" name="Shape 72"/>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09599" y="1123953"/>
            <a:ext cx="2790300" cy="9587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
          </p:nvPr>
        </p:nvSpPr>
        <p:spPr>
          <a:xfrm>
            <a:off x="3571275" y="386193"/>
            <a:ext cx="3386100" cy="4144800"/>
          </a:xfrm>
          <a:prstGeom prst="rect">
            <a:avLst/>
          </a:prstGeom>
          <a:noFill/>
          <a:ln>
            <a:noFill/>
          </a:ln>
        </p:spPr>
        <p:txBody>
          <a:bodyPr lIns="91425" tIns="91425" rIns="91425" bIns="91425" anchor="t" anchorCtr="0"/>
          <a:lstStyle>
            <a:lvl1pPr marL="342900" indent="-251459" algn="l" rtl="0">
              <a:spcBef>
                <a:spcPts val="1000"/>
              </a:spcBef>
              <a:spcAft>
                <a:spcPts val="0"/>
              </a:spcAft>
              <a:buClr>
                <a:schemeClr val="accent1"/>
              </a:buClr>
              <a:buFont typeface="Noto Symbol"/>
              <a:buChar char=""/>
              <a:defRPr/>
            </a:lvl1pPr>
            <a:lvl2pPr marL="742950" indent="-204469" algn="l" rtl="0">
              <a:spcBef>
                <a:spcPts val="1000"/>
              </a:spcBef>
              <a:spcAft>
                <a:spcPts val="0"/>
              </a:spcAft>
              <a:buClr>
                <a:schemeClr val="accent1"/>
              </a:buClr>
              <a:buFont typeface="Noto Symbol"/>
              <a:buChar char=""/>
              <a:defRPr/>
            </a:lvl2pPr>
            <a:lvl3pPr marL="1143000" indent="-157480" algn="l" rtl="0">
              <a:spcBef>
                <a:spcPts val="1000"/>
              </a:spcBef>
              <a:spcAft>
                <a:spcPts val="0"/>
              </a:spcAft>
              <a:buClr>
                <a:schemeClr val="accent1"/>
              </a:buClr>
              <a:buFont typeface="Noto Symbol"/>
              <a:buChar char=""/>
              <a:defRPr/>
            </a:lvl3pPr>
            <a:lvl4pPr marL="1600200" indent="-167639" algn="l" rtl="0">
              <a:spcBef>
                <a:spcPts val="1000"/>
              </a:spcBef>
              <a:spcAft>
                <a:spcPts val="0"/>
              </a:spcAft>
              <a:buClr>
                <a:schemeClr val="accent1"/>
              </a:buClr>
              <a:buFont typeface="Noto Symbol"/>
              <a:buChar char=""/>
              <a:defRPr/>
            </a:lvl4pPr>
            <a:lvl5pPr marL="2057400" indent="-167639" algn="l" rtl="0">
              <a:spcBef>
                <a:spcPts val="1000"/>
              </a:spcBef>
              <a:spcAft>
                <a:spcPts val="0"/>
              </a:spcAft>
              <a:buClr>
                <a:schemeClr val="accent1"/>
              </a:buClr>
              <a:buFont typeface="Noto Symbol"/>
              <a:buChar char=""/>
              <a:defRPr/>
            </a:lvl5pPr>
            <a:lvl6pPr marL="2514600" indent="-167639" algn="l" rtl="0">
              <a:spcBef>
                <a:spcPts val="1000"/>
              </a:spcBef>
              <a:spcAft>
                <a:spcPts val="0"/>
              </a:spcAft>
              <a:buClr>
                <a:schemeClr val="accent1"/>
              </a:buClr>
              <a:buFont typeface="Noto Symbol"/>
              <a:buChar char=""/>
              <a:defRPr/>
            </a:lvl6pPr>
            <a:lvl7pPr marL="2971800" indent="-167639" algn="l" rtl="0">
              <a:spcBef>
                <a:spcPts val="1000"/>
              </a:spcBef>
              <a:spcAft>
                <a:spcPts val="0"/>
              </a:spcAft>
              <a:buClr>
                <a:schemeClr val="accent1"/>
              </a:buClr>
              <a:buFont typeface="Noto Symbol"/>
              <a:buChar char=""/>
              <a:defRPr/>
            </a:lvl7pPr>
            <a:lvl8pPr marL="3429000" indent="-167640" algn="l" rtl="0">
              <a:spcBef>
                <a:spcPts val="1000"/>
              </a:spcBef>
              <a:spcAft>
                <a:spcPts val="0"/>
              </a:spcAft>
              <a:buClr>
                <a:schemeClr val="accent1"/>
              </a:buClr>
              <a:buFont typeface="Noto Symbol"/>
              <a:buChar char=""/>
              <a:defRPr/>
            </a:lvl8pPr>
            <a:lvl9pPr marL="3886200" indent="-167640" algn="l" rtl="0">
              <a:spcBef>
                <a:spcPts val="1000"/>
              </a:spcBef>
              <a:spcAft>
                <a:spcPts val="0"/>
              </a:spcAft>
              <a:buClr>
                <a:schemeClr val="accent1"/>
              </a:buClr>
              <a:buFont typeface="Noto Symbol"/>
              <a:buChar char=""/>
              <a:defRPr/>
            </a:lvl9pPr>
          </a:lstStyle>
          <a:p>
            <a:endParaRPr/>
          </a:p>
        </p:txBody>
      </p:sp>
      <p:sp>
        <p:nvSpPr>
          <p:cNvPr id="78" name="Shape 78"/>
          <p:cNvSpPr txBox="1">
            <a:spLocks noGrp="1"/>
          </p:cNvSpPr>
          <p:nvPr>
            <p:ph type="body" idx="2"/>
          </p:nvPr>
        </p:nvSpPr>
        <p:spPr>
          <a:xfrm>
            <a:off x="609599" y="2082801"/>
            <a:ext cx="2790300" cy="1938299"/>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342900" indent="0" rtl="0">
              <a:spcBef>
                <a:spcPts val="0"/>
              </a:spcBef>
              <a:buFont typeface="Trebuchet MS"/>
              <a:buNone/>
              <a:defRPr/>
            </a:lvl2pPr>
            <a:lvl3pPr marL="685800" indent="0" rtl="0">
              <a:spcBef>
                <a:spcPts val="0"/>
              </a:spcBef>
              <a:buFont typeface="Trebuchet MS"/>
              <a:buNone/>
              <a:defRPr/>
            </a:lvl3pPr>
            <a:lvl4pPr marL="1028700" indent="0" rtl="0">
              <a:spcBef>
                <a:spcPts val="0"/>
              </a:spcBef>
              <a:buFont typeface="Trebuchet MS"/>
              <a:buNone/>
              <a:defRPr/>
            </a:lvl4pPr>
            <a:lvl5pPr marL="1371600" indent="0" rtl="0">
              <a:spcBef>
                <a:spcPts val="0"/>
              </a:spcBef>
              <a:buFont typeface="Trebuchet MS"/>
              <a:buNone/>
              <a:defRPr/>
            </a:lvl5pPr>
            <a:lvl6pPr marL="1714500" indent="0" rtl="0">
              <a:spcBef>
                <a:spcPts val="0"/>
              </a:spcBef>
              <a:buFont typeface="Trebuchet MS"/>
              <a:buNone/>
              <a:defRPr/>
            </a:lvl6pPr>
            <a:lvl7pPr marL="2057400" indent="0" rtl="0">
              <a:spcBef>
                <a:spcPts val="0"/>
              </a:spcBef>
              <a:buFont typeface="Trebuchet MS"/>
              <a:buNone/>
              <a:defRPr/>
            </a:lvl7pPr>
            <a:lvl8pPr marL="2400300" indent="0" rtl="0">
              <a:spcBef>
                <a:spcPts val="0"/>
              </a:spcBef>
              <a:buFont typeface="Trebuchet MS"/>
              <a:buNone/>
              <a:defRPr/>
            </a:lvl8pPr>
            <a:lvl9pPr marL="2743200" indent="0" rtl="0">
              <a:spcBef>
                <a:spcPts val="0"/>
              </a:spcBef>
              <a:buFont typeface="Trebuchet MS"/>
              <a:buNone/>
              <a:defRPr/>
            </a:lvl9pPr>
          </a:lstStyle>
          <a:p>
            <a:endParaRPr/>
          </a:p>
        </p:txBody>
      </p:sp>
      <p:sp>
        <p:nvSpPr>
          <p:cNvPr id="79" name="Shape 79"/>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09599" y="3600450"/>
            <a:ext cx="6347700" cy="4250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a:spLocks noGrp="1"/>
          </p:cNvSpPr>
          <p:nvPr>
            <p:ph type="pic" idx="2"/>
          </p:nvPr>
        </p:nvSpPr>
        <p:spPr>
          <a:xfrm>
            <a:off x="609599" y="457200"/>
            <a:ext cx="6347700" cy="2884199"/>
          </a:xfrm>
          <a:prstGeom prst="rect">
            <a:avLst/>
          </a:prstGeom>
          <a:noFill/>
          <a:ln>
            <a:noFill/>
          </a:ln>
        </p:spPr>
      </p:sp>
      <p:sp>
        <p:nvSpPr>
          <p:cNvPr id="85" name="Shape 85"/>
          <p:cNvSpPr txBox="1">
            <a:spLocks noGrp="1"/>
          </p:cNvSpPr>
          <p:nvPr>
            <p:ph type="body" idx="1"/>
          </p:nvPr>
        </p:nvSpPr>
        <p:spPr>
          <a:xfrm>
            <a:off x="609599" y="4025503"/>
            <a:ext cx="6347700" cy="505500"/>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86" name="Shape 86"/>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8466" y="-6351"/>
            <a:ext cx="9169805" cy="5156201"/>
            <a:chOff x="-8466" y="-8468"/>
            <a:chExt cx="9169805" cy="6874934"/>
          </a:xfrm>
        </p:grpSpPr>
        <p:sp>
          <p:nvSpPr>
            <p:cNvPr id="6" name="Shape 6"/>
            <p:cNvSpPr/>
            <p:nvPr/>
          </p:nvSpPr>
          <p:spPr>
            <a:xfrm>
              <a:off x="-8466" y="4013200"/>
              <a:ext cx="457199" cy="2853266"/>
            </a:xfrm>
            <a:custGeom>
              <a:avLst/>
              <a:gdLst/>
              <a:ahLst/>
              <a:cxnLst/>
              <a:rect l="0" t="0" r="0" b="0"/>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lIns="91425" tIns="91425" rIns="91425" bIns="91425" anchor="ctr" anchorCtr="0">
              <a:noAutofit/>
            </a:bodyPr>
            <a:lstStyle/>
            <a:p>
              <a:pPr>
                <a:spcBef>
                  <a:spcPts val="0"/>
                </a:spcBef>
                <a:buNone/>
              </a:pPr>
              <a:endParaRPr/>
            </a:p>
          </p:txBody>
        </p:sp>
        <p:cxnSp>
          <p:nvCxnSpPr>
            <p:cNvPr id="7" name="Shape 7"/>
            <p:cNvCxnSpPr/>
            <p:nvPr/>
          </p:nvCxnSpPr>
          <p:spPr>
            <a:xfrm rot="10800000" flipH="1">
              <a:off x="5130830" y="4175700"/>
              <a:ext cx="4022400" cy="2682300"/>
            </a:xfrm>
            <a:prstGeom prst="straightConnector1">
              <a:avLst/>
            </a:prstGeom>
            <a:noFill/>
            <a:ln w="9525" cap="flat" cmpd="sng">
              <a:solidFill>
                <a:srgbClr val="D8D8D8"/>
              </a:solidFill>
              <a:prstDash val="solid"/>
              <a:round/>
              <a:headEnd type="none" w="med" len="med"/>
              <a:tailEnd type="none" w="med" len="med"/>
            </a:ln>
          </p:spPr>
        </p:cxnSp>
        <p:cxnSp>
          <p:nvCxnSpPr>
            <p:cNvPr id="8" name="Shape 8"/>
            <p:cNvCxnSpPr/>
            <p:nvPr/>
          </p:nvCxnSpPr>
          <p:spPr>
            <a:xfrm>
              <a:off x="7042707" y="0"/>
              <a:ext cx="1219199" cy="6858000"/>
            </a:xfrm>
            <a:prstGeom prst="straightConnector1">
              <a:avLst/>
            </a:prstGeom>
            <a:noFill/>
            <a:ln w="9525" cap="flat" cmpd="sng">
              <a:solidFill>
                <a:srgbClr val="BFBFBF"/>
              </a:solidFill>
              <a:prstDash val="solid"/>
              <a:round/>
              <a:headEnd type="none" w="med" len="med"/>
              <a:tailEnd type="none" w="med" len="med"/>
            </a:ln>
          </p:spPr>
        </p:cxnSp>
        <p:sp>
          <p:nvSpPr>
            <p:cNvPr id="9" name="Shape 9"/>
            <p:cNvSpPr/>
            <p:nvPr/>
          </p:nvSpPr>
          <p:spPr>
            <a:xfrm>
              <a:off x="6891896" y="0"/>
              <a:ext cx="2269441" cy="6866465"/>
            </a:xfrm>
            <a:custGeom>
              <a:avLst/>
              <a:gdLst/>
              <a:ahLst/>
              <a:cxnLst/>
              <a:rect l="0" t="0" r="0" b="0"/>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7205157" y="-8466"/>
              <a:ext cx="1948146" cy="6866466"/>
            </a:xfrm>
            <a:custGeom>
              <a:avLst/>
              <a:gdLst/>
              <a:ahLst/>
              <a:cxnLst/>
              <a:rect l="0" t="0" r="0" b="0"/>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a:off x="6637896" y="3920066"/>
              <a:ext cx="2509943" cy="2933699"/>
            </a:xfrm>
            <a:custGeom>
              <a:avLst/>
              <a:gdLst/>
              <a:ahLst/>
              <a:cxnLst/>
              <a:rect l="0" t="0" r="0" b="0"/>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a:off x="7010428" y="-8466"/>
              <a:ext cx="2139950" cy="6866466"/>
            </a:xfrm>
            <a:custGeom>
              <a:avLst/>
              <a:gdLst/>
              <a:ahLst/>
              <a:cxnLst/>
              <a:rect l="0" t="0" r="0" b="0"/>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13" name="Shape 13"/>
            <p:cNvSpPr/>
            <p:nvPr/>
          </p:nvSpPr>
          <p:spPr>
            <a:xfrm>
              <a:off x="8295775" y="-8466"/>
              <a:ext cx="859027" cy="6866466"/>
            </a:xfrm>
            <a:custGeom>
              <a:avLst/>
              <a:gdLst/>
              <a:ahLst/>
              <a:cxnLst/>
              <a:rect l="0" t="0" r="0" b="0"/>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lIns="91425" tIns="91425" rIns="91425" bIns="91425" anchor="ctr" anchorCtr="0">
              <a:noAutofit/>
            </a:bodyPr>
            <a:lstStyle/>
            <a:p>
              <a:pPr>
                <a:spcBef>
                  <a:spcPts val="0"/>
                </a:spcBef>
                <a:buNone/>
              </a:pPr>
              <a:endParaRPr/>
            </a:p>
          </p:txBody>
        </p:sp>
        <p:sp>
          <p:nvSpPr>
            <p:cNvPr id="14" name="Shape 14"/>
            <p:cNvSpPr/>
            <p:nvPr/>
          </p:nvSpPr>
          <p:spPr>
            <a:xfrm>
              <a:off x="8077231" y="-8468"/>
              <a:ext cx="1067004" cy="6866466"/>
            </a:xfrm>
            <a:custGeom>
              <a:avLst/>
              <a:gdLst/>
              <a:ahLst/>
              <a:cxnLst/>
              <a:rect l="0" t="0" r="0" b="0"/>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lIns="91425" tIns="91425" rIns="91425" bIns="91425" anchor="ctr" anchorCtr="0">
              <a:noAutofit/>
            </a:bodyPr>
            <a:lstStyle/>
            <a:p>
              <a:pPr>
                <a:spcBef>
                  <a:spcPts val="0"/>
                </a:spcBef>
                <a:buNone/>
              </a:pPr>
              <a:endParaRPr/>
            </a:p>
          </p:txBody>
        </p:sp>
        <p:sp>
          <p:nvSpPr>
            <p:cNvPr id="15" name="Shape 15"/>
            <p:cNvSpPr/>
            <p:nvPr/>
          </p:nvSpPr>
          <p:spPr>
            <a:xfrm>
              <a:off x="8060296" y="4893732"/>
              <a:ext cx="1092199" cy="1960879"/>
            </a:xfrm>
            <a:custGeom>
              <a:avLst/>
              <a:gdLst/>
              <a:ahLst/>
              <a:cxnLst/>
              <a:rect l="0" t="0" r="0" b="0"/>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lIns="91425" tIns="91425" rIns="91425" bIns="91425" anchor="ctr" anchorCtr="0">
              <a:noAutofit/>
            </a:bodyPr>
            <a:lstStyle/>
            <a:p>
              <a:pPr>
                <a:spcBef>
                  <a:spcPts val="0"/>
                </a:spcBef>
                <a:buNone/>
              </a:pPr>
              <a:endParaRPr/>
            </a:p>
          </p:txBody>
        </p:sp>
      </p:grpSp>
      <p:sp>
        <p:nvSpPr>
          <p:cNvPr id="16" name="Shape 16"/>
          <p:cNvSpPr txBox="1">
            <a:spLocks noGrp="1"/>
          </p:cNvSpPr>
          <p:nvPr>
            <p:ph type="title"/>
          </p:nvPr>
        </p:nvSpPr>
        <p:spPr>
          <a:xfrm>
            <a:off x="609599" y="457200"/>
            <a:ext cx="6347700" cy="990599"/>
          </a:xfrm>
          <a:prstGeom prst="rect">
            <a:avLst/>
          </a:prstGeom>
          <a:noFill/>
          <a:ln>
            <a:noFill/>
          </a:ln>
        </p:spPr>
        <p:txBody>
          <a:bodyPr lIns="91425" tIns="91425" rIns="91425" bIns="91425" anchor="t" anchorCtr="0"/>
          <a:lstStyle>
            <a:lvl1pPr marL="0" marR="0" indent="0" algn="l" rtl="0">
              <a:spcBef>
                <a:spcPts val="0"/>
              </a:spcBef>
              <a:buClr>
                <a:schemeClr val="accent1"/>
              </a:buClr>
              <a:buFont typeface="Trebuchet MS"/>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body" idx="1"/>
          </p:nvPr>
        </p:nvSpPr>
        <p:spPr>
          <a:xfrm>
            <a:off x="609599" y="1620442"/>
            <a:ext cx="6347700" cy="2910600"/>
          </a:xfrm>
          <a:prstGeom prst="rect">
            <a:avLst/>
          </a:prstGeom>
          <a:noFill/>
          <a:ln>
            <a:noFill/>
          </a:ln>
        </p:spPr>
        <p:txBody>
          <a:bodyPr lIns="91425" tIns="91425" rIns="91425" bIns="91425" anchor="t" anchorCtr="0"/>
          <a:lstStyle>
            <a:lvl1pPr marL="342900" marR="0" indent="-251459" algn="l" rtl="0">
              <a:spcBef>
                <a:spcPts val="1000"/>
              </a:spcBef>
              <a:spcAft>
                <a:spcPts val="0"/>
              </a:spcAft>
              <a:buClr>
                <a:schemeClr val="accent1"/>
              </a:buClr>
              <a:buFont typeface="Noto Symbol"/>
              <a:buChar char=""/>
              <a:defRPr/>
            </a:lvl1pPr>
            <a:lvl2pPr marL="742950" marR="0" indent="-204469" algn="l" rtl="0">
              <a:spcBef>
                <a:spcPts val="1000"/>
              </a:spcBef>
              <a:spcAft>
                <a:spcPts val="0"/>
              </a:spcAft>
              <a:buClr>
                <a:schemeClr val="accent1"/>
              </a:buClr>
              <a:buFont typeface="Noto Symbol"/>
              <a:buChar char=""/>
              <a:defRPr/>
            </a:lvl2pPr>
            <a:lvl3pPr marL="1143000" marR="0" indent="-157480" algn="l" rtl="0">
              <a:spcBef>
                <a:spcPts val="1000"/>
              </a:spcBef>
              <a:spcAft>
                <a:spcPts val="0"/>
              </a:spcAft>
              <a:buClr>
                <a:schemeClr val="accent1"/>
              </a:buClr>
              <a:buFont typeface="Noto Symbol"/>
              <a:buChar char=""/>
              <a:defRPr/>
            </a:lvl3pPr>
            <a:lvl4pPr marL="1600200" marR="0" indent="-167639" algn="l" rtl="0">
              <a:spcBef>
                <a:spcPts val="1000"/>
              </a:spcBef>
              <a:spcAft>
                <a:spcPts val="0"/>
              </a:spcAft>
              <a:buClr>
                <a:schemeClr val="accent1"/>
              </a:buClr>
              <a:buFont typeface="Noto Symbol"/>
              <a:buChar char=""/>
              <a:defRPr/>
            </a:lvl4pPr>
            <a:lvl5pPr marL="2057400" marR="0" indent="-167639" algn="l" rtl="0">
              <a:spcBef>
                <a:spcPts val="1000"/>
              </a:spcBef>
              <a:spcAft>
                <a:spcPts val="0"/>
              </a:spcAft>
              <a:buClr>
                <a:schemeClr val="accent1"/>
              </a:buClr>
              <a:buFont typeface="Noto Symbol"/>
              <a:buChar char=""/>
              <a:defRPr/>
            </a:lvl5pPr>
            <a:lvl6pPr marL="2514600" marR="0" indent="-167639" algn="l" rtl="0">
              <a:spcBef>
                <a:spcPts val="1000"/>
              </a:spcBef>
              <a:spcAft>
                <a:spcPts val="0"/>
              </a:spcAft>
              <a:buClr>
                <a:schemeClr val="accent1"/>
              </a:buClr>
              <a:buFont typeface="Noto Symbol"/>
              <a:buChar char=""/>
              <a:defRPr/>
            </a:lvl6pPr>
            <a:lvl7pPr marL="2971800" marR="0" indent="-167639" algn="l" rtl="0">
              <a:spcBef>
                <a:spcPts val="1000"/>
              </a:spcBef>
              <a:spcAft>
                <a:spcPts val="0"/>
              </a:spcAft>
              <a:buClr>
                <a:schemeClr val="accent1"/>
              </a:buClr>
              <a:buFont typeface="Noto Symbol"/>
              <a:buChar char=""/>
              <a:defRPr/>
            </a:lvl7pPr>
            <a:lvl8pPr marL="3429000" marR="0" indent="-167640" algn="l" rtl="0">
              <a:spcBef>
                <a:spcPts val="1000"/>
              </a:spcBef>
              <a:spcAft>
                <a:spcPts val="0"/>
              </a:spcAft>
              <a:buClr>
                <a:schemeClr val="accent1"/>
              </a:buClr>
              <a:buFont typeface="Noto Symbol"/>
              <a:buChar char=""/>
              <a:defRPr/>
            </a:lvl8pPr>
            <a:lvl9pPr marL="3886200" marR="0" indent="-167640" algn="l" rtl="0">
              <a:spcBef>
                <a:spcPts val="1000"/>
              </a:spcBef>
              <a:spcAft>
                <a:spcPts val="0"/>
              </a:spcAft>
              <a:buClr>
                <a:schemeClr val="accent1"/>
              </a:buClr>
              <a:buFont typeface="Noto Symbol"/>
              <a:buChar char=""/>
              <a:defRPr/>
            </a:lvl9pPr>
          </a:lstStyle>
          <a:p>
            <a:endParaRPr/>
          </a:p>
        </p:txBody>
      </p:sp>
      <p:sp>
        <p:nvSpPr>
          <p:cNvPr id="18" name="Shape 18"/>
          <p:cNvSpPr txBox="1">
            <a:spLocks noGrp="1"/>
          </p:cNvSpPr>
          <p:nvPr>
            <p:ph type="dt" idx="10"/>
          </p:nvPr>
        </p:nvSpPr>
        <p:spPr>
          <a:xfrm>
            <a:off x="5405257" y="4531022"/>
            <a:ext cx="684000"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ftr" idx="11"/>
          </p:nvPr>
        </p:nvSpPr>
        <p:spPr>
          <a:xfrm>
            <a:off x="609599" y="4531022"/>
            <a:ext cx="4623000"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sldNum" idx="12"/>
          </p:nvPr>
        </p:nvSpPr>
        <p:spPr>
          <a:xfrm>
            <a:off x="6444676" y="4531022"/>
            <a:ext cx="512700" cy="273900"/>
          </a:xfrm>
          <a:prstGeom prst="rect">
            <a:avLst/>
          </a:prstGeom>
          <a:noFill/>
          <a:ln>
            <a:noFill/>
          </a:ln>
        </p:spPr>
        <p:txBody>
          <a:bodyPr lIns="91425" tIns="45700" rIns="91425" bIns="45700" anchor="ctr" anchorCtr="0">
            <a:noAutofit/>
          </a:bodyPr>
          <a:lstStyle>
            <a:lvl1pPr marL="0" marR="0" indent="0" algn="r" rtl="0">
              <a:spcBef>
                <a:spcPts val="0"/>
              </a:spcBef>
              <a:buNone/>
              <a:defRPr sz="9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zh-TW"/>
              <a:t>‹#›</a:t>
            </a:fld>
            <a:endParaRPr lang="zh-TW"/>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4.xml"/><Relationship Id="rId1" Type="http://schemas.openxmlformats.org/officeDocument/2006/relationships/slideLayout" Target="../slideLayouts/slideLayout19.xml"/><Relationship Id="rId4" Type="http://schemas.openxmlformats.org/officeDocument/2006/relationships/image" Target="../media/image59.png"/></Relationships>
</file>

<file path=ppt/slides/_rels/slide105.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10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7.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9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1130595" y="1346200"/>
            <a:ext cx="5826599" cy="1234799"/>
          </a:xfrm>
          <a:prstGeom prst="rect">
            <a:avLst/>
          </a:prstGeom>
        </p:spPr>
        <p:txBody>
          <a:bodyPr lIns="91425" tIns="91425" rIns="91425" bIns="91425" anchor="b" anchorCtr="0">
            <a:noAutofit/>
          </a:bodyPr>
          <a:lstStyle/>
          <a:p>
            <a:pPr algn="ctr" rtl="0">
              <a:spcBef>
                <a:spcPts val="0"/>
              </a:spcBef>
              <a:buNone/>
            </a:pPr>
            <a:r>
              <a:rPr lang="zh-TW" sz="4800" b="1">
                <a:latin typeface="Times New Roman"/>
                <a:ea typeface="Times New Roman"/>
                <a:cs typeface="Times New Roman"/>
                <a:sym typeface="Times New Roman"/>
              </a:rPr>
              <a:t>Agriculture</a:t>
            </a:r>
          </a:p>
          <a:p>
            <a:pPr algn="ctr">
              <a:spcBef>
                <a:spcPts val="0"/>
              </a:spcBef>
              <a:buNone/>
            </a:pPr>
            <a:r>
              <a:rPr lang="zh-TW" sz="1800">
                <a:latin typeface="Times New Roman"/>
                <a:ea typeface="Times New Roman"/>
                <a:cs typeface="Times New Roman"/>
                <a:sym typeface="Times New Roman"/>
              </a:rPr>
              <a:t>The Andersons and ADM</a:t>
            </a:r>
          </a:p>
        </p:txBody>
      </p:sp>
      <p:sp>
        <p:nvSpPr>
          <p:cNvPr id="152" name="Shape 152"/>
          <p:cNvSpPr txBox="1">
            <a:spLocks noGrp="1"/>
          </p:cNvSpPr>
          <p:nvPr>
            <p:ph type="subTitle" idx="1"/>
          </p:nvPr>
        </p:nvSpPr>
        <p:spPr>
          <a:xfrm>
            <a:off x="1130595" y="2885725"/>
            <a:ext cx="5826599" cy="822599"/>
          </a:xfrm>
          <a:prstGeom prst="rect">
            <a:avLst/>
          </a:prstGeom>
        </p:spPr>
        <p:txBody>
          <a:bodyPr lIns="91425" tIns="91425" rIns="91425" bIns="91425" anchor="t" anchorCtr="0">
            <a:noAutofit/>
          </a:bodyPr>
          <a:lstStyle/>
          <a:p>
            <a:pPr lvl="0" algn="ctr" rtl="0">
              <a:spcBef>
                <a:spcPts val="0"/>
              </a:spcBef>
              <a:buNone/>
            </a:pPr>
            <a:r>
              <a:rPr lang="zh-TW" sz="1800">
                <a:latin typeface="Times New Roman"/>
                <a:ea typeface="Times New Roman"/>
                <a:cs typeface="Times New Roman"/>
                <a:sym typeface="Times New Roman"/>
              </a:rPr>
              <a:t>Mengying Chen (Carol), Ho Cheung Chak (Eric), Jia Xu</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05978"/>
            <a:ext cx="8229600" cy="857400"/>
          </a:xfrm>
          <a:prstGeom prst="rect">
            <a:avLst/>
          </a:prstGeom>
        </p:spPr>
        <p:txBody>
          <a:bodyPr lIns="91425" tIns="91425" rIns="91425" bIns="91425" anchor="t" anchorCtr="0">
            <a:noAutofit/>
          </a:bodyPr>
          <a:lstStyle/>
          <a:p>
            <a:pPr>
              <a:spcBef>
                <a:spcPts val="0"/>
              </a:spcBef>
              <a:buNone/>
            </a:pPr>
            <a:r>
              <a:rPr lang="zh-TW" sz="3600">
                <a:latin typeface="Times New Roman"/>
                <a:ea typeface="Times New Roman"/>
                <a:cs typeface="Times New Roman"/>
                <a:sym typeface="Times New Roman"/>
              </a:rPr>
              <a:t>Corn</a:t>
            </a:r>
          </a:p>
        </p:txBody>
      </p:sp>
      <p:pic>
        <p:nvPicPr>
          <p:cNvPr id="205" name="Shape 205"/>
          <p:cNvPicPr preferRelativeResize="0"/>
          <p:nvPr/>
        </p:nvPicPr>
        <p:blipFill>
          <a:blip r:embed="rId3">
            <a:alphaModFix/>
          </a:blip>
          <a:stretch>
            <a:fillRect/>
          </a:stretch>
        </p:blipFill>
        <p:spPr>
          <a:xfrm>
            <a:off x="457200" y="1063375"/>
            <a:ext cx="8229600" cy="3977024"/>
          </a:xfrm>
          <a:prstGeom prst="rect">
            <a:avLst/>
          </a:prstGeom>
          <a:noFill/>
          <a:ln>
            <a:noFill/>
          </a:ln>
        </p:spPr>
      </p:pic>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i="0" u="none" strike="noStrike" cap="none" baseline="0">
                <a:solidFill>
                  <a:schemeClr val="dk2"/>
                </a:solidFill>
                <a:latin typeface="Times New Roman"/>
                <a:ea typeface="Times New Roman"/>
                <a:cs typeface="Times New Roman"/>
                <a:sym typeface="Times New Roman"/>
              </a:rPr>
              <a:t>Fair Value Measurement </a:t>
            </a:r>
          </a:p>
        </p:txBody>
      </p:sp>
      <p:sp>
        <p:nvSpPr>
          <p:cNvPr id="779" name="Shape 779"/>
          <p:cNvSpPr txBox="1">
            <a:spLocks noGrp="1"/>
          </p:cNvSpPr>
          <p:nvPr>
            <p:ph type="body" idx="1"/>
          </p:nvPr>
        </p:nvSpPr>
        <p:spPr>
          <a:xfrm>
            <a:off x="457200" y="1200150"/>
            <a:ext cx="6870899" cy="3725699"/>
          </a:xfrm>
          <a:prstGeom prst="rect">
            <a:avLst/>
          </a:prstGeom>
          <a:noFill/>
          <a:ln>
            <a:noFill/>
          </a:ln>
        </p:spPr>
        <p:txBody>
          <a:bodyPr lIns="91425" tIns="45700" rIns="91425" bIns="45700" anchor="t" anchorCtr="0">
            <a:noAutofit/>
          </a:bodyPr>
          <a:lstStyle/>
          <a:p>
            <a:pPr marL="342900" marR="0" lvl="0" indent="-304800" algn="l" rtl="0">
              <a:lnSpc>
                <a:spcPct val="90000"/>
              </a:lnSpc>
              <a:spcBef>
                <a:spcPts val="0"/>
              </a:spcBef>
              <a:spcAft>
                <a:spcPts val="0"/>
              </a:spcAft>
              <a:buClr>
                <a:srgbClr val="000000"/>
              </a:buClr>
              <a:buSzPct val="100000"/>
              <a:buFont typeface="Times New Roman"/>
              <a:buChar char="•"/>
            </a:pPr>
            <a:r>
              <a:rPr lang="zh-TW" sz="1800" b="0" i="0" u="none" strike="noStrike" cap="none" baseline="0">
                <a:solidFill>
                  <a:srgbClr val="000000"/>
                </a:solidFill>
                <a:latin typeface="Times New Roman"/>
                <a:ea typeface="Times New Roman"/>
                <a:cs typeface="Times New Roman"/>
                <a:sym typeface="Times New Roman"/>
              </a:rPr>
              <a:t>Except for derivatives designated as cash flow hedges, changes in fair value of commodity-related derivatives are recognized in the consolidated statements of earnings as a component of </a:t>
            </a:r>
            <a:r>
              <a:rPr lang="zh-TW" sz="1800" b="0" i="0" u="none" strike="noStrike" cap="none" baseline="0">
                <a:solidFill>
                  <a:srgbClr val="C00000"/>
                </a:solidFill>
                <a:latin typeface="Times New Roman"/>
                <a:ea typeface="Times New Roman"/>
                <a:cs typeface="Times New Roman"/>
                <a:sym typeface="Times New Roman"/>
              </a:rPr>
              <a:t>cost of products sold</a:t>
            </a:r>
          </a:p>
          <a:p>
            <a:pPr marL="342900" marR="0" lvl="0" indent="-304800" algn="l" rtl="0">
              <a:lnSpc>
                <a:spcPct val="90000"/>
              </a:lnSpc>
              <a:spcBef>
                <a:spcPts val="480"/>
              </a:spcBef>
              <a:spcAft>
                <a:spcPts val="0"/>
              </a:spcAft>
              <a:buClr>
                <a:srgbClr val="000000"/>
              </a:buClr>
              <a:buSzPct val="100000"/>
              <a:buFont typeface="Times New Roman"/>
              <a:buChar char="•"/>
            </a:pPr>
            <a:r>
              <a:rPr lang="zh-TW" sz="1800" b="0" i="0" u="none" strike="noStrike" cap="none" baseline="0">
                <a:solidFill>
                  <a:srgbClr val="000000"/>
                </a:solidFill>
                <a:latin typeface="Times New Roman"/>
                <a:ea typeface="Times New Roman"/>
                <a:cs typeface="Times New Roman"/>
                <a:sym typeface="Times New Roman"/>
              </a:rPr>
              <a:t>Changes of fair value of Foreign currency-related derivatives are recognized in the earnings as a component of </a:t>
            </a:r>
            <a:r>
              <a:rPr lang="zh-TW" sz="1800" b="0" i="0" u="none" strike="noStrike" cap="none" baseline="0">
                <a:solidFill>
                  <a:srgbClr val="C00000"/>
                </a:solidFill>
                <a:latin typeface="Times New Roman"/>
                <a:ea typeface="Times New Roman"/>
                <a:cs typeface="Times New Roman"/>
                <a:sym typeface="Times New Roman"/>
              </a:rPr>
              <a:t>net sales </a:t>
            </a:r>
            <a:r>
              <a:rPr lang="zh-TW" sz="1800" b="0" i="0" u="none" strike="noStrike" cap="none" baseline="0">
                <a:solidFill>
                  <a:srgbClr val="000000"/>
                </a:solidFill>
                <a:latin typeface="Times New Roman"/>
                <a:ea typeface="Times New Roman"/>
                <a:cs typeface="Times New Roman"/>
                <a:sym typeface="Times New Roman"/>
              </a:rPr>
              <a:t>and </a:t>
            </a:r>
            <a:r>
              <a:rPr lang="zh-TW" sz="1800" b="0" i="0" u="none" strike="noStrike" cap="none" baseline="0">
                <a:solidFill>
                  <a:srgbClr val="C00000"/>
                </a:solidFill>
                <a:latin typeface="Times New Roman"/>
                <a:ea typeface="Times New Roman"/>
                <a:cs typeface="Times New Roman"/>
                <a:sym typeface="Times New Roman"/>
              </a:rPr>
              <a:t>other operating income</a:t>
            </a:r>
            <a:r>
              <a:rPr lang="zh-TW" sz="1800" b="0" i="0" u="none" strike="noStrike" cap="none" baseline="0">
                <a:solidFill>
                  <a:srgbClr val="000000"/>
                </a:solidFill>
                <a:latin typeface="Times New Roman"/>
                <a:ea typeface="Times New Roman"/>
                <a:cs typeface="Times New Roman"/>
                <a:sym typeface="Times New Roman"/>
              </a:rPr>
              <a:t>, </a:t>
            </a:r>
            <a:r>
              <a:rPr lang="zh-TW" sz="1800" b="0" i="0" u="none" strike="noStrike" cap="none" baseline="0">
                <a:solidFill>
                  <a:srgbClr val="C00000"/>
                </a:solidFill>
                <a:latin typeface="Times New Roman"/>
                <a:ea typeface="Times New Roman"/>
                <a:cs typeface="Times New Roman"/>
                <a:sym typeface="Times New Roman"/>
              </a:rPr>
              <a:t>cost of products sold</a:t>
            </a:r>
            <a:r>
              <a:rPr lang="zh-TW" sz="1800" b="0" i="0" u="none" strike="noStrike" cap="none" baseline="0">
                <a:solidFill>
                  <a:srgbClr val="000000"/>
                </a:solidFill>
                <a:latin typeface="Times New Roman"/>
                <a:ea typeface="Times New Roman"/>
                <a:cs typeface="Times New Roman"/>
                <a:sym typeface="Times New Roman"/>
              </a:rPr>
              <a:t>, and </a:t>
            </a:r>
            <a:r>
              <a:rPr lang="zh-TW" sz="1800" b="0" i="0" u="none" strike="noStrike" cap="none" baseline="0">
                <a:solidFill>
                  <a:srgbClr val="C00000"/>
                </a:solidFill>
                <a:latin typeface="Times New Roman"/>
                <a:ea typeface="Times New Roman"/>
                <a:cs typeface="Times New Roman"/>
                <a:sym typeface="Times New Roman"/>
              </a:rPr>
              <a:t>other (income) expense net</a:t>
            </a:r>
          </a:p>
          <a:p>
            <a:pPr marL="342900" marR="0" lvl="0" indent="-304800" algn="l" rtl="0">
              <a:lnSpc>
                <a:spcPct val="90000"/>
              </a:lnSpc>
              <a:spcBef>
                <a:spcPts val="480"/>
              </a:spcBef>
              <a:spcAft>
                <a:spcPts val="0"/>
              </a:spcAft>
              <a:buClr>
                <a:srgbClr val="000000"/>
              </a:buClr>
              <a:buSzPct val="100000"/>
              <a:buFont typeface="Times New Roman"/>
              <a:buChar char="•"/>
            </a:pPr>
            <a:r>
              <a:rPr lang="zh-TW" sz="1800" b="0" i="0" u="none" strike="noStrike" cap="none" baseline="0">
                <a:solidFill>
                  <a:srgbClr val="000000"/>
                </a:solidFill>
                <a:latin typeface="Times New Roman"/>
                <a:ea typeface="Times New Roman"/>
                <a:cs typeface="Times New Roman"/>
                <a:sym typeface="Times New Roman"/>
              </a:rPr>
              <a:t>Changes in the fair value of derivatives designated as cash flow hedges are recognized as a </a:t>
            </a:r>
            <a:r>
              <a:rPr lang="zh-TW" sz="1800" b="0" i="0" u="none" strike="noStrike" cap="none" baseline="0">
                <a:solidFill>
                  <a:srgbClr val="C00000"/>
                </a:solidFill>
                <a:latin typeface="Times New Roman"/>
                <a:ea typeface="Times New Roman"/>
                <a:cs typeface="Times New Roman"/>
                <a:sym typeface="Times New Roman"/>
              </a:rPr>
              <a:t>component of accumulated other comprehensive income</a:t>
            </a:r>
          </a:p>
          <a:p>
            <a:pPr marL="342900" marR="0" lvl="0" indent="-190500" algn="l" rtl="0">
              <a:lnSpc>
                <a:spcPct val="90000"/>
              </a:lnSpc>
              <a:spcBef>
                <a:spcPts val="480"/>
              </a:spcBef>
              <a:spcAft>
                <a:spcPts val="0"/>
              </a:spcAft>
              <a:buClr>
                <a:schemeClr val="dk1"/>
              </a:buClr>
              <a:buFont typeface="Arial"/>
              <a:buNone/>
            </a:pPr>
            <a:endParaRPr sz="1800" b="0" i="0" u="none" strike="noStrike" cap="none" baseline="0">
              <a:solidFill>
                <a:srgbClr val="000000"/>
              </a:solidFill>
              <a:latin typeface="Times New Roman"/>
              <a:ea typeface="Times New Roman"/>
              <a:cs typeface="Times New Roman"/>
              <a:sym typeface="Times New Roman"/>
            </a:endParaRPr>
          </a:p>
          <a:p>
            <a:pPr marL="342900" marR="0" lvl="0" indent="-190500" algn="l" rtl="0">
              <a:lnSpc>
                <a:spcPct val="100000"/>
              </a:lnSpc>
              <a:spcBef>
                <a:spcPts val="480"/>
              </a:spcBef>
              <a:spcAft>
                <a:spcPts val="0"/>
              </a:spcAft>
              <a:buClr>
                <a:schemeClr val="dk1"/>
              </a:buClr>
              <a:buFont typeface="Arial"/>
              <a:buNone/>
            </a:pPr>
            <a:endParaRPr sz="1800" b="0" i="0" u="none" strike="noStrike" cap="none" baseline="0">
              <a:solidFill>
                <a:srgbClr val="000000"/>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3"/>
        <p:cNvGrpSpPr/>
        <p:nvPr/>
      </p:nvGrpSpPr>
      <p:grpSpPr>
        <a:xfrm>
          <a:off x="0" y="0"/>
          <a:ext cx="0" cy="0"/>
          <a:chOff x="0" y="0"/>
          <a:chExt cx="0" cy="0"/>
        </a:xfrm>
      </p:grpSpPr>
      <p:sp>
        <p:nvSpPr>
          <p:cNvPr id="784" name="Shape 784"/>
          <p:cNvSpPr txBox="1">
            <a:spLocks noGrp="1"/>
          </p:cNvSpPr>
          <p:nvPr>
            <p:ph type="title"/>
          </p:nvPr>
        </p:nvSpPr>
        <p:spPr>
          <a:xfrm>
            <a:off x="421000" y="268100"/>
            <a:ext cx="7810499" cy="8936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zh-TW" sz="3600">
                <a:solidFill>
                  <a:schemeClr val="dk2"/>
                </a:solidFill>
                <a:latin typeface="Times New Roman"/>
                <a:ea typeface="Times New Roman"/>
                <a:cs typeface="Times New Roman"/>
                <a:sym typeface="Times New Roman"/>
              </a:rPr>
              <a:t>Fair Value Measurement (not hedge)</a:t>
            </a:r>
          </a:p>
        </p:txBody>
      </p:sp>
      <p:pic>
        <p:nvPicPr>
          <p:cNvPr id="785" name="Shape 785"/>
          <p:cNvPicPr preferRelativeResize="0">
            <a:picLocks noGrp="1"/>
          </p:cNvPicPr>
          <p:nvPr>
            <p:ph type="body" idx="1"/>
          </p:nvPr>
        </p:nvPicPr>
        <p:blipFill rotWithShape="1">
          <a:blip r:embed="rId3">
            <a:alphaModFix/>
          </a:blip>
          <a:srcRect/>
          <a:stretch/>
        </p:blipFill>
        <p:spPr>
          <a:xfrm>
            <a:off x="460725" y="1840200"/>
            <a:ext cx="7075799" cy="1463099"/>
          </a:xfrm>
          <a:prstGeom prst="rect">
            <a:avLst/>
          </a:prstGeom>
          <a:noFill/>
          <a:ln>
            <a:noFill/>
          </a:ln>
        </p:spPr>
      </p:pic>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9"/>
        <p:cNvGrpSpPr/>
        <p:nvPr/>
      </p:nvGrpSpPr>
      <p:grpSpPr>
        <a:xfrm>
          <a:off x="0" y="0"/>
          <a:ext cx="0" cy="0"/>
          <a:chOff x="0" y="0"/>
          <a:chExt cx="0" cy="0"/>
        </a:xfrm>
      </p:grpSpPr>
      <p:sp>
        <p:nvSpPr>
          <p:cNvPr id="790" name="Shape 790"/>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zh-TW" sz="3600">
                <a:solidFill>
                  <a:schemeClr val="dk2"/>
                </a:solidFill>
                <a:latin typeface="Times New Roman"/>
                <a:ea typeface="Times New Roman"/>
                <a:cs typeface="Times New Roman"/>
                <a:sym typeface="Times New Roman"/>
              </a:rPr>
              <a:t>Impact on Financials</a:t>
            </a:r>
          </a:p>
        </p:txBody>
      </p:sp>
      <p:pic>
        <p:nvPicPr>
          <p:cNvPr id="791" name="Shape 791"/>
          <p:cNvPicPr preferRelativeResize="0">
            <a:picLocks noGrp="1"/>
          </p:cNvPicPr>
          <p:nvPr>
            <p:ph type="body" idx="1"/>
          </p:nvPr>
        </p:nvPicPr>
        <p:blipFill rotWithShape="1">
          <a:blip r:embed="rId3">
            <a:alphaModFix/>
          </a:blip>
          <a:srcRect/>
          <a:stretch/>
        </p:blipFill>
        <p:spPr>
          <a:xfrm>
            <a:off x="457200" y="1406400"/>
            <a:ext cx="6940200" cy="2913000"/>
          </a:xfrm>
          <a:prstGeom prst="rect">
            <a:avLst/>
          </a:prstGeom>
          <a:noFill/>
          <a:ln>
            <a:noFill/>
          </a:ln>
        </p:spPr>
      </p:pic>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5"/>
        <p:cNvGrpSpPr/>
        <p:nvPr/>
      </p:nvGrpSpPr>
      <p:grpSpPr>
        <a:xfrm>
          <a:off x="0" y="0"/>
          <a:ext cx="0" cy="0"/>
          <a:chOff x="0" y="0"/>
          <a:chExt cx="0" cy="0"/>
        </a:xfrm>
      </p:grpSpPr>
      <p:sp>
        <p:nvSpPr>
          <p:cNvPr id="796" name="Shape 796"/>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Impact on Financials</a:t>
            </a:r>
          </a:p>
        </p:txBody>
      </p:sp>
      <p:sp>
        <p:nvSpPr>
          <p:cNvPr id="797" name="Shape 797"/>
          <p:cNvSpPr txBox="1">
            <a:spLocks noGrp="1"/>
          </p:cNvSpPr>
          <p:nvPr>
            <p:ph type="body" idx="1"/>
          </p:nvPr>
        </p:nvSpPr>
        <p:spPr>
          <a:xfrm>
            <a:off x="457200" y="1200150"/>
            <a:ext cx="6821099" cy="3725699"/>
          </a:xfrm>
          <a:prstGeom prst="rect">
            <a:avLst/>
          </a:prstGeom>
          <a:noFill/>
          <a:ln>
            <a:noFill/>
          </a:ln>
        </p:spPr>
        <p:txBody>
          <a:bodyPr lIns="91425" tIns="45700" rIns="91425" bIns="45700" anchor="t" anchorCtr="0">
            <a:noAutofit/>
          </a:bodyPr>
          <a:lstStyle/>
          <a:p>
            <a:pPr marL="342900" marR="0" lvl="0" indent="-304800" algn="l" rtl="0">
              <a:lnSpc>
                <a:spcPct val="10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Derivatives Designated as Cash Flow or Fair Value Hedging Strategies</a:t>
            </a:r>
          </a:p>
          <a:p>
            <a:pPr marL="342900" marR="0" lvl="0" indent="-304800" algn="l" rtl="0">
              <a:lnSpc>
                <a:spcPct val="10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Company uses interest rate swaps designated as fair value hedges to protect the fair value of fixed-rate debt due to changes in interest rates.</a:t>
            </a:r>
          </a:p>
          <a:p>
            <a:pPr marL="342900" marR="0" lvl="0" indent="-304800" algn="l" rtl="0">
              <a:lnSpc>
                <a:spcPct val="10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Company uses futures or options contracts to fix the purchase price of anticipated volumes of corn to be purchased and processed in a future month.</a:t>
            </a:r>
          </a:p>
          <a:p>
            <a:pPr marL="342900" marR="0" lvl="0" indent="-304800" algn="l" rtl="0">
              <a:lnSpc>
                <a:spcPct val="10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Company, from time to time, also uses futures, options, and swaps to fix the sales price of certain ethanol sales contracts.  </a:t>
            </a:r>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1"/>
        <p:cNvGrpSpPr/>
        <p:nvPr/>
      </p:nvGrpSpPr>
      <p:grpSpPr>
        <a:xfrm>
          <a:off x="0" y="0"/>
          <a:ext cx="0" cy="0"/>
          <a:chOff x="0" y="0"/>
          <a:chExt cx="0" cy="0"/>
        </a:xfrm>
      </p:grpSpPr>
      <p:pic>
        <p:nvPicPr>
          <p:cNvPr id="802" name="Shape 802"/>
          <p:cNvPicPr preferRelativeResize="0">
            <a:picLocks noGrp="1"/>
          </p:cNvPicPr>
          <p:nvPr>
            <p:ph type="body" idx="1"/>
          </p:nvPr>
        </p:nvPicPr>
        <p:blipFill rotWithShape="1">
          <a:blip r:embed="rId3">
            <a:alphaModFix/>
          </a:blip>
          <a:srcRect/>
          <a:stretch/>
        </p:blipFill>
        <p:spPr>
          <a:xfrm>
            <a:off x="447825" y="897725"/>
            <a:ext cx="8229600" cy="1296600"/>
          </a:xfrm>
          <a:prstGeom prst="rect">
            <a:avLst/>
          </a:prstGeom>
          <a:noFill/>
          <a:ln>
            <a:noFill/>
          </a:ln>
        </p:spPr>
      </p:pic>
      <p:sp>
        <p:nvSpPr>
          <p:cNvPr id="803" name="Shape 803"/>
          <p:cNvSpPr txBox="1">
            <a:spLocks noGrp="1"/>
          </p:cNvSpPr>
          <p:nvPr>
            <p:ph type="title"/>
          </p:nvPr>
        </p:nvSpPr>
        <p:spPr>
          <a:xfrm>
            <a:off x="457200" y="207168"/>
            <a:ext cx="8229600" cy="6369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Impact on Financials</a:t>
            </a:r>
          </a:p>
        </p:txBody>
      </p:sp>
      <p:pic>
        <p:nvPicPr>
          <p:cNvPr id="804" name="Shape 804"/>
          <p:cNvPicPr preferRelativeResize="0">
            <a:picLocks noGrp="1"/>
          </p:cNvPicPr>
          <p:nvPr>
            <p:ph type="body" idx="2"/>
          </p:nvPr>
        </p:nvPicPr>
        <p:blipFill rotWithShape="1">
          <a:blip r:embed="rId4">
            <a:alphaModFix/>
          </a:blip>
          <a:srcRect/>
          <a:stretch/>
        </p:blipFill>
        <p:spPr>
          <a:xfrm>
            <a:off x="457175" y="2194325"/>
            <a:ext cx="8229600" cy="2701499"/>
          </a:xfrm>
          <a:prstGeom prst="rect">
            <a:avLst/>
          </a:prstGeom>
          <a:noFill/>
          <a:ln>
            <a:noFill/>
          </a:ln>
        </p:spPr>
      </p:pic>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Shape 809"/>
          <p:cNvPicPr preferRelativeResize="0"/>
          <p:nvPr/>
        </p:nvPicPr>
        <p:blipFill>
          <a:blip r:embed="rId3">
            <a:alphaModFix/>
          </a:blip>
          <a:stretch>
            <a:fillRect/>
          </a:stretch>
        </p:blipFill>
        <p:spPr>
          <a:xfrm>
            <a:off x="1072825" y="1019700"/>
            <a:ext cx="5445675" cy="34307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p:nvPr/>
        </p:nvPicPr>
        <p:blipFill>
          <a:blip r:embed="rId3">
            <a:alphaModFix/>
          </a:blip>
          <a:stretch>
            <a:fillRect/>
          </a:stretch>
        </p:blipFill>
        <p:spPr>
          <a:xfrm>
            <a:off x="1747752" y="0"/>
            <a:ext cx="4275996" cy="51435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p:cNvPicPr preferRelativeResize="0"/>
          <p:nvPr/>
        </p:nvPicPr>
        <p:blipFill>
          <a:blip r:embed="rId3">
            <a:alphaModFix/>
          </a:blip>
          <a:stretch>
            <a:fillRect/>
          </a:stretch>
        </p:blipFill>
        <p:spPr>
          <a:xfrm>
            <a:off x="1744172" y="0"/>
            <a:ext cx="4485454" cy="51435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05978"/>
            <a:ext cx="8229600" cy="857400"/>
          </a:xfrm>
          <a:prstGeom prst="rect">
            <a:avLst/>
          </a:prstGeom>
        </p:spPr>
        <p:txBody>
          <a:bodyPr lIns="91425" tIns="91425" rIns="91425" bIns="91425" anchor="t" anchorCtr="0">
            <a:noAutofit/>
          </a:bodyPr>
          <a:lstStyle/>
          <a:p>
            <a:pPr rtl="0">
              <a:spcBef>
                <a:spcPts val="0"/>
              </a:spcBef>
              <a:buNone/>
            </a:pPr>
            <a:r>
              <a:rPr lang="zh-TW" sz="3600">
                <a:latin typeface="Times New Roman"/>
                <a:ea typeface="Times New Roman"/>
                <a:cs typeface="Times New Roman"/>
                <a:sym typeface="Times New Roman"/>
              </a:rPr>
              <a:t>Wheat	</a:t>
            </a:r>
          </a:p>
        </p:txBody>
      </p:sp>
      <p:pic>
        <p:nvPicPr>
          <p:cNvPr id="221" name="Shape 221"/>
          <p:cNvPicPr preferRelativeResize="0"/>
          <p:nvPr/>
        </p:nvPicPr>
        <p:blipFill>
          <a:blip r:embed="rId3">
            <a:alphaModFix/>
          </a:blip>
          <a:stretch>
            <a:fillRect/>
          </a:stretch>
        </p:blipFill>
        <p:spPr>
          <a:xfrm>
            <a:off x="457200" y="1063375"/>
            <a:ext cx="8229600" cy="39541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Shape 226"/>
          <p:cNvPicPr preferRelativeResize="0"/>
          <p:nvPr/>
        </p:nvPicPr>
        <p:blipFill>
          <a:blip r:embed="rId3">
            <a:alphaModFix/>
          </a:blip>
          <a:stretch>
            <a:fillRect/>
          </a:stretch>
        </p:blipFill>
        <p:spPr>
          <a:xfrm>
            <a:off x="1610187" y="0"/>
            <a:ext cx="4094825" cy="51435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a:blip r:embed="rId3">
            <a:alphaModFix/>
          </a:blip>
          <a:stretch>
            <a:fillRect/>
          </a:stretch>
        </p:blipFill>
        <p:spPr>
          <a:xfrm>
            <a:off x="1422082" y="0"/>
            <a:ext cx="4166235" cy="51435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05978"/>
            <a:ext cx="8229600" cy="857400"/>
          </a:xfrm>
          <a:prstGeom prst="rect">
            <a:avLst/>
          </a:prstGeom>
        </p:spPr>
        <p:txBody>
          <a:bodyPr lIns="91425" tIns="91425" rIns="91425" bIns="91425" anchor="t" anchorCtr="0">
            <a:noAutofit/>
          </a:bodyPr>
          <a:lstStyle/>
          <a:p>
            <a:pPr>
              <a:spcBef>
                <a:spcPts val="0"/>
              </a:spcBef>
              <a:buNone/>
            </a:pPr>
            <a:r>
              <a:rPr lang="zh-TW" sz="3600">
                <a:latin typeface="Times New Roman"/>
                <a:ea typeface="Times New Roman"/>
                <a:cs typeface="Times New Roman"/>
                <a:sym typeface="Times New Roman"/>
              </a:rPr>
              <a:t>Soybean</a:t>
            </a:r>
          </a:p>
        </p:txBody>
      </p:sp>
      <p:pic>
        <p:nvPicPr>
          <p:cNvPr id="237" name="Shape 237"/>
          <p:cNvPicPr preferRelativeResize="0"/>
          <p:nvPr/>
        </p:nvPicPr>
        <p:blipFill>
          <a:blip r:embed="rId3">
            <a:alphaModFix/>
          </a:blip>
          <a:stretch>
            <a:fillRect/>
          </a:stretch>
        </p:blipFill>
        <p:spPr>
          <a:xfrm>
            <a:off x="457200" y="1063375"/>
            <a:ext cx="8229600" cy="39490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p:cNvPicPr preferRelativeResize="0"/>
          <p:nvPr/>
        </p:nvPicPr>
        <p:blipFill>
          <a:blip r:embed="rId3">
            <a:alphaModFix/>
          </a:blip>
          <a:stretch>
            <a:fillRect/>
          </a:stretch>
        </p:blipFill>
        <p:spPr>
          <a:xfrm>
            <a:off x="1632993" y="0"/>
            <a:ext cx="3744413" cy="51435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Shape 247"/>
          <p:cNvPicPr preferRelativeResize="0"/>
          <p:nvPr/>
        </p:nvPicPr>
        <p:blipFill>
          <a:blip r:embed="rId3">
            <a:alphaModFix/>
          </a:blip>
          <a:stretch>
            <a:fillRect/>
          </a:stretch>
        </p:blipFill>
        <p:spPr>
          <a:xfrm>
            <a:off x="709612" y="90487"/>
            <a:ext cx="6353175" cy="49625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p:cNvPicPr preferRelativeResize="0"/>
          <p:nvPr/>
        </p:nvPicPr>
        <p:blipFill>
          <a:blip r:embed="rId3">
            <a:alphaModFix/>
          </a:blip>
          <a:stretch>
            <a:fillRect/>
          </a:stretch>
        </p:blipFill>
        <p:spPr>
          <a:xfrm>
            <a:off x="471487" y="233362"/>
            <a:ext cx="6981825" cy="48291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16803"/>
            <a:ext cx="8229600" cy="857400"/>
          </a:xfrm>
          <a:prstGeom prst="rect">
            <a:avLst/>
          </a:prstGeom>
        </p:spPr>
        <p:txBody>
          <a:bodyPr lIns="91425" tIns="91425" rIns="91425" bIns="91425" anchor="t" anchorCtr="0">
            <a:noAutofit/>
          </a:bodyPr>
          <a:lstStyle/>
          <a:p>
            <a:pPr>
              <a:spcBef>
                <a:spcPts val="0"/>
              </a:spcBef>
              <a:buNone/>
            </a:pPr>
            <a:r>
              <a:rPr lang="zh-TW" sz="3600">
                <a:latin typeface="Times New Roman"/>
                <a:ea typeface="Times New Roman"/>
                <a:cs typeface="Times New Roman"/>
                <a:sym typeface="Times New Roman"/>
              </a:rPr>
              <a:t>Outline	</a:t>
            </a:r>
          </a:p>
        </p:txBody>
      </p:sp>
      <p:sp>
        <p:nvSpPr>
          <p:cNvPr id="158" name="Shape 158"/>
          <p:cNvSpPr txBox="1">
            <a:spLocks noGrp="1"/>
          </p:cNvSpPr>
          <p:nvPr>
            <p:ph type="body" idx="1"/>
          </p:nvPr>
        </p:nvSpPr>
        <p:spPr>
          <a:xfrm>
            <a:off x="273500" y="867200"/>
            <a:ext cx="8229600" cy="3725699"/>
          </a:xfrm>
          <a:prstGeom prst="rect">
            <a:avLst/>
          </a:prstGeom>
        </p:spPr>
        <p:txBody>
          <a:bodyPr lIns="91425" tIns="91425" rIns="91425" bIns="91425" anchor="t" anchorCtr="0">
            <a:noAutofit/>
          </a:bodyPr>
          <a:lstStyle/>
          <a:p>
            <a:pPr marL="457200" lvl="0" indent="-342900" rtl="0">
              <a:lnSpc>
                <a:spcPct val="115000"/>
              </a:lnSpc>
              <a:spcBef>
                <a:spcPts val="0"/>
              </a:spcBef>
              <a:buClr>
                <a:schemeClr val="accent1"/>
              </a:buClr>
              <a:buSzPct val="100000"/>
              <a:buFont typeface="Times New Roman"/>
              <a:buChar char="●"/>
            </a:pPr>
            <a:r>
              <a:rPr lang="zh-TW" sz="1800" b="1">
                <a:latin typeface="Times New Roman"/>
                <a:ea typeface="Times New Roman"/>
                <a:cs typeface="Times New Roman"/>
                <a:sym typeface="Times New Roman"/>
              </a:rPr>
              <a:t>Industry Analysis</a:t>
            </a:r>
          </a:p>
          <a:p>
            <a:pPr marL="914400" lvl="1" indent="-342900" rtl="0">
              <a:lnSpc>
                <a:spcPct val="115000"/>
              </a:lnSpc>
              <a:spcBef>
                <a:spcPts val="400"/>
              </a:spcBef>
              <a:buClr>
                <a:schemeClr val="accent1"/>
              </a:buClr>
              <a:buSzPct val="100000"/>
              <a:buFont typeface="Times New Roman"/>
              <a:buChar char="○"/>
            </a:pPr>
            <a:r>
              <a:rPr lang="zh-TW" sz="1800">
                <a:solidFill>
                  <a:srgbClr val="9B2D1F"/>
                </a:solidFill>
                <a:latin typeface="Times New Roman"/>
                <a:ea typeface="Times New Roman"/>
                <a:cs typeface="Times New Roman"/>
                <a:sym typeface="Times New Roman"/>
              </a:rPr>
              <a:t></a:t>
            </a:r>
            <a:r>
              <a:rPr lang="zh-TW" sz="1800">
                <a:latin typeface="Times New Roman"/>
                <a:ea typeface="Times New Roman"/>
                <a:cs typeface="Times New Roman"/>
                <a:sym typeface="Times New Roman"/>
              </a:rPr>
              <a:t>Economic</a:t>
            </a:r>
          </a:p>
          <a:p>
            <a:pPr marL="914400" lvl="1" indent="-342900" rtl="0">
              <a:lnSpc>
                <a:spcPct val="115000"/>
              </a:lnSpc>
              <a:spcBef>
                <a:spcPts val="400"/>
              </a:spcBef>
              <a:buClr>
                <a:schemeClr val="accent1"/>
              </a:buClr>
              <a:buSzPct val="100000"/>
              <a:buFont typeface="Times New Roman"/>
              <a:buChar char="○"/>
            </a:pPr>
            <a:r>
              <a:rPr lang="zh-TW" sz="1800">
                <a:solidFill>
                  <a:srgbClr val="9B2D1F"/>
                </a:solidFill>
                <a:latin typeface="Times New Roman"/>
                <a:ea typeface="Times New Roman"/>
                <a:cs typeface="Times New Roman"/>
                <a:sym typeface="Times New Roman"/>
              </a:rPr>
              <a:t></a:t>
            </a:r>
            <a:r>
              <a:rPr lang="zh-TW" sz="1800">
                <a:latin typeface="Times New Roman"/>
                <a:ea typeface="Times New Roman"/>
                <a:cs typeface="Times New Roman"/>
                <a:sym typeface="Times New Roman"/>
              </a:rPr>
              <a:t>Market</a:t>
            </a:r>
          </a:p>
          <a:p>
            <a:pPr marL="457200" lvl="0" indent="-342900" rtl="0">
              <a:lnSpc>
                <a:spcPct val="115000"/>
              </a:lnSpc>
              <a:spcBef>
                <a:spcPts val="0"/>
              </a:spcBef>
              <a:buClr>
                <a:schemeClr val="accent1"/>
              </a:buClr>
              <a:buSzPct val="100000"/>
              <a:buFont typeface="Times New Roman"/>
              <a:buChar char="●"/>
            </a:pPr>
            <a:r>
              <a:rPr lang="zh-TW" sz="1800" b="1">
                <a:solidFill>
                  <a:srgbClr val="D34817"/>
                </a:solidFill>
                <a:latin typeface="Times New Roman"/>
                <a:ea typeface="Times New Roman"/>
                <a:cs typeface="Times New Roman"/>
                <a:sym typeface="Times New Roman"/>
              </a:rPr>
              <a:t></a:t>
            </a:r>
            <a:r>
              <a:rPr lang="zh-TW" sz="1800" b="1">
                <a:latin typeface="Times New Roman"/>
                <a:ea typeface="Times New Roman"/>
                <a:cs typeface="Times New Roman"/>
                <a:sym typeface="Times New Roman"/>
              </a:rPr>
              <a:t>The Andersons</a:t>
            </a:r>
          </a:p>
          <a:p>
            <a:pPr marL="914400" lvl="1" indent="-342900" rtl="0">
              <a:lnSpc>
                <a:spcPct val="115000"/>
              </a:lnSpc>
              <a:spcBef>
                <a:spcPts val="400"/>
              </a:spcBef>
              <a:buClr>
                <a:schemeClr val="accent1"/>
              </a:buClr>
              <a:buSzPct val="100000"/>
              <a:buFont typeface="Times New Roman"/>
              <a:buChar char="○"/>
            </a:pPr>
            <a:r>
              <a:rPr lang="zh-TW" sz="1800">
                <a:latin typeface="Times New Roman"/>
                <a:ea typeface="Times New Roman"/>
                <a:cs typeface="Times New Roman"/>
                <a:sym typeface="Times New Roman"/>
              </a:rPr>
              <a:t>Company Overview</a:t>
            </a:r>
          </a:p>
          <a:p>
            <a:pPr marL="914400" lvl="1" indent="-342900" rtl="0">
              <a:lnSpc>
                <a:spcPct val="115000"/>
              </a:lnSpc>
              <a:spcBef>
                <a:spcPts val="400"/>
              </a:spcBef>
              <a:buClr>
                <a:schemeClr val="accent1"/>
              </a:buClr>
              <a:buSzPct val="100000"/>
              <a:buFont typeface="Times New Roman"/>
              <a:buChar char="○"/>
            </a:pPr>
            <a:r>
              <a:rPr lang="zh-TW" sz="1800">
                <a:solidFill>
                  <a:srgbClr val="9B2D1F"/>
                </a:solidFill>
                <a:latin typeface="Times New Roman"/>
                <a:ea typeface="Times New Roman"/>
                <a:cs typeface="Times New Roman"/>
                <a:sym typeface="Times New Roman"/>
              </a:rPr>
              <a:t></a:t>
            </a:r>
            <a:r>
              <a:rPr lang="zh-TW" sz="1800">
                <a:solidFill>
                  <a:schemeClr val="dk1"/>
                </a:solidFill>
                <a:latin typeface="Times New Roman"/>
                <a:ea typeface="Times New Roman"/>
                <a:cs typeface="Times New Roman"/>
                <a:sym typeface="Times New Roman"/>
              </a:rPr>
              <a:t>Financial Statement Analysis</a:t>
            </a:r>
          </a:p>
          <a:p>
            <a:pPr marL="914400" lvl="1" indent="-342900" rtl="0">
              <a:lnSpc>
                <a:spcPct val="115000"/>
              </a:lnSpc>
              <a:spcBef>
                <a:spcPts val="400"/>
              </a:spcBef>
              <a:buClr>
                <a:schemeClr val="accent1"/>
              </a:buClr>
              <a:buSzPct val="100000"/>
              <a:buFont typeface="Times New Roman"/>
              <a:buChar char="○"/>
            </a:pPr>
            <a:r>
              <a:rPr lang="zh-TW" sz="1800">
                <a:solidFill>
                  <a:srgbClr val="9B2D1F"/>
                </a:solidFill>
                <a:latin typeface="Times New Roman"/>
                <a:ea typeface="Times New Roman"/>
                <a:cs typeface="Times New Roman"/>
                <a:sym typeface="Times New Roman"/>
              </a:rPr>
              <a:t></a:t>
            </a:r>
            <a:r>
              <a:rPr lang="zh-TW" sz="1800">
                <a:latin typeface="Times New Roman"/>
                <a:ea typeface="Times New Roman"/>
                <a:cs typeface="Times New Roman"/>
                <a:sym typeface="Times New Roman"/>
              </a:rPr>
              <a:t>Risk Management</a:t>
            </a:r>
          </a:p>
          <a:p>
            <a:pPr marL="457200" lvl="0" indent="-342900" rtl="0">
              <a:lnSpc>
                <a:spcPct val="115000"/>
              </a:lnSpc>
              <a:spcBef>
                <a:spcPts val="0"/>
              </a:spcBef>
              <a:buClr>
                <a:schemeClr val="accent1"/>
              </a:buClr>
              <a:buSzPct val="100000"/>
              <a:buFont typeface="Times New Roman"/>
              <a:buChar char="●"/>
            </a:pPr>
            <a:r>
              <a:rPr lang="zh-TW" sz="1800" b="1">
                <a:solidFill>
                  <a:srgbClr val="D34817"/>
                </a:solidFill>
                <a:latin typeface="Times New Roman"/>
                <a:ea typeface="Times New Roman"/>
                <a:cs typeface="Times New Roman"/>
                <a:sym typeface="Times New Roman"/>
              </a:rPr>
              <a:t></a:t>
            </a:r>
            <a:r>
              <a:rPr lang="zh-TW" sz="1800" b="1">
                <a:latin typeface="Times New Roman"/>
                <a:ea typeface="Times New Roman"/>
                <a:cs typeface="Times New Roman"/>
                <a:sym typeface="Times New Roman"/>
              </a:rPr>
              <a:t>ADM</a:t>
            </a:r>
          </a:p>
          <a:p>
            <a:pPr marL="914400" lvl="1" indent="-342900" rtl="0">
              <a:lnSpc>
                <a:spcPct val="115000"/>
              </a:lnSpc>
              <a:spcBef>
                <a:spcPts val="400"/>
              </a:spcBef>
              <a:buClr>
                <a:schemeClr val="accent1"/>
              </a:buClr>
              <a:buSzPct val="100000"/>
              <a:buFont typeface="Times New Roman"/>
              <a:buChar char="○"/>
            </a:pPr>
            <a:r>
              <a:rPr lang="zh-TW" sz="1800">
                <a:solidFill>
                  <a:srgbClr val="9B2D1F"/>
                </a:solidFill>
                <a:latin typeface="Times New Roman"/>
                <a:ea typeface="Times New Roman"/>
                <a:cs typeface="Times New Roman"/>
                <a:sym typeface="Times New Roman"/>
              </a:rPr>
              <a:t></a:t>
            </a:r>
            <a:r>
              <a:rPr lang="zh-TW" sz="1800">
                <a:latin typeface="Times New Roman"/>
                <a:ea typeface="Times New Roman"/>
                <a:cs typeface="Times New Roman"/>
                <a:sym typeface="Times New Roman"/>
              </a:rPr>
              <a:t>Company Overview</a:t>
            </a:r>
          </a:p>
          <a:p>
            <a:pPr marL="914400" lvl="1" indent="-342900" rtl="0">
              <a:lnSpc>
                <a:spcPct val="115000"/>
              </a:lnSpc>
              <a:spcBef>
                <a:spcPts val="400"/>
              </a:spcBef>
              <a:buClr>
                <a:schemeClr val="accent1"/>
              </a:buClr>
              <a:buSzPct val="100000"/>
              <a:buFont typeface="Times New Roman"/>
              <a:buChar char="○"/>
            </a:pPr>
            <a:r>
              <a:rPr lang="zh-TW" sz="1800">
                <a:solidFill>
                  <a:schemeClr val="dk1"/>
                </a:solidFill>
                <a:latin typeface="Times New Roman"/>
                <a:ea typeface="Times New Roman"/>
                <a:cs typeface="Times New Roman"/>
                <a:sym typeface="Times New Roman"/>
              </a:rPr>
              <a:t>Financial Statements Analysis</a:t>
            </a:r>
          </a:p>
          <a:p>
            <a:pPr marL="914400" lvl="1" indent="-342900" rtl="0">
              <a:lnSpc>
                <a:spcPct val="115000"/>
              </a:lnSpc>
              <a:spcBef>
                <a:spcPts val="400"/>
              </a:spcBef>
              <a:buClr>
                <a:schemeClr val="accent1"/>
              </a:buClr>
              <a:buSzPct val="100000"/>
              <a:buFont typeface="Times New Roman"/>
              <a:buChar char="○"/>
            </a:pPr>
            <a:r>
              <a:rPr lang="zh-TW" sz="1800">
                <a:solidFill>
                  <a:srgbClr val="9B2D1F"/>
                </a:solidFill>
                <a:latin typeface="Times New Roman"/>
                <a:ea typeface="Times New Roman"/>
                <a:cs typeface="Times New Roman"/>
                <a:sym typeface="Times New Roman"/>
              </a:rPr>
              <a:t></a:t>
            </a:r>
            <a:r>
              <a:rPr lang="zh-TW" sz="1800">
                <a:latin typeface="Times New Roman"/>
                <a:ea typeface="Times New Roman"/>
                <a:cs typeface="Times New Roman"/>
                <a:sym typeface="Times New Roman"/>
              </a:rPr>
              <a:t>Risk Management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Font typeface="Source Sans Pro"/>
              <a:buNone/>
            </a:pPr>
            <a:endParaRPr sz="4000" b="0" i="0" u="none" strike="noStrike" cap="none" baseline="0">
              <a:solidFill>
                <a:schemeClr val="dk2"/>
              </a:solidFill>
              <a:latin typeface="Source Sans Pro"/>
              <a:ea typeface="Source Sans Pro"/>
              <a:cs typeface="Source Sans Pro"/>
              <a:sym typeface="Source Sans Pro"/>
            </a:endParaRPr>
          </a:p>
        </p:txBody>
      </p:sp>
      <p:pic>
        <p:nvPicPr>
          <p:cNvPr id="258" name="Shape 258"/>
          <p:cNvPicPr preferRelativeResize="0">
            <a:picLocks noGrp="1"/>
          </p:cNvPicPr>
          <p:nvPr>
            <p:ph type="body" idx="1"/>
          </p:nvPr>
        </p:nvPicPr>
        <p:blipFill rotWithShape="1">
          <a:blip r:embed="rId3">
            <a:alphaModFix/>
          </a:blip>
          <a:srcRect/>
          <a:stretch/>
        </p:blipFill>
        <p:spPr>
          <a:xfrm>
            <a:off x="474150" y="572300"/>
            <a:ext cx="7222199" cy="4062299"/>
          </a:xfrm>
          <a:prstGeom prst="rect">
            <a:avLst/>
          </a:prstGeom>
          <a:noFill/>
          <a:ln>
            <a:noFill/>
          </a:ln>
        </p:spPr>
      </p:pic>
      <p:pic>
        <p:nvPicPr>
          <p:cNvPr id="259" name="Shape 259"/>
          <p:cNvPicPr preferRelativeResize="0"/>
          <p:nvPr/>
        </p:nvPicPr>
        <p:blipFill rotWithShape="1">
          <a:blip r:embed="rId4">
            <a:alphaModFix/>
          </a:blip>
          <a:srcRect/>
          <a:stretch/>
        </p:blipFill>
        <p:spPr>
          <a:xfrm>
            <a:off x="474150" y="3744800"/>
            <a:ext cx="3015600" cy="8898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609600" y="457200"/>
            <a:ext cx="6347700" cy="654899"/>
          </a:xfrm>
          <a:prstGeom prst="rect">
            <a:avLst/>
          </a:prstGeom>
        </p:spPr>
        <p:txBody>
          <a:bodyPr lIns="91425" tIns="91425" rIns="91425" bIns="91425" anchor="b" anchorCtr="0">
            <a:noAutofit/>
          </a:bodyPr>
          <a:lstStyle/>
          <a:p>
            <a:pPr>
              <a:spcBef>
                <a:spcPts val="0"/>
              </a:spcBef>
              <a:buNone/>
            </a:pPr>
            <a:r>
              <a:rPr lang="zh-TW" sz="3600">
                <a:solidFill>
                  <a:schemeClr val="dk2"/>
                </a:solidFill>
                <a:latin typeface="Times New Roman"/>
                <a:ea typeface="Times New Roman"/>
                <a:cs typeface="Times New Roman"/>
                <a:sym typeface="Times New Roman"/>
              </a:rPr>
              <a:t>Stock price</a:t>
            </a:r>
          </a:p>
        </p:txBody>
      </p:sp>
      <p:pic>
        <p:nvPicPr>
          <p:cNvPr id="266" name="Shape 266"/>
          <p:cNvPicPr preferRelativeResize="0"/>
          <p:nvPr/>
        </p:nvPicPr>
        <p:blipFill>
          <a:blip r:embed="rId3">
            <a:alphaModFix/>
          </a:blip>
          <a:stretch>
            <a:fillRect/>
          </a:stretch>
        </p:blipFill>
        <p:spPr>
          <a:xfrm>
            <a:off x="1151025" y="1262526"/>
            <a:ext cx="4601000" cy="36556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609599" y="218975"/>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Company Overview</a:t>
            </a:r>
          </a:p>
        </p:txBody>
      </p:sp>
      <p:sp>
        <p:nvSpPr>
          <p:cNvPr id="272" name="Shape 272"/>
          <p:cNvSpPr txBox="1">
            <a:spLocks noGrp="1"/>
          </p:cNvSpPr>
          <p:nvPr>
            <p:ph type="body" idx="1"/>
          </p:nvPr>
        </p:nvSpPr>
        <p:spPr>
          <a:xfrm>
            <a:off x="609599" y="1620442"/>
            <a:ext cx="6347700" cy="2910600"/>
          </a:xfrm>
          <a:prstGeom prst="rect">
            <a:avLst/>
          </a:prstGeom>
          <a:noFill/>
          <a:ln>
            <a:noFill/>
          </a:ln>
        </p:spPr>
        <p:txBody>
          <a:bodyPr lIns="91425" tIns="45700" rIns="91425" bIns="45700" anchor="t" anchorCtr="0">
            <a:noAutofit/>
          </a:bodyPr>
          <a:lstStyle/>
          <a:p>
            <a:pPr marL="274320" marR="0" lvl="0" indent="-248284" algn="l" rtl="0">
              <a:spcBef>
                <a:spcPts val="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Traded in NasdaqGS</a:t>
            </a:r>
          </a:p>
          <a:p>
            <a:pPr marL="274320" marR="0" lvl="0" indent="-248284" algn="l" rtl="0">
              <a:spcBef>
                <a:spcPts val="58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Focuses mainly on grain related services e.g., risk management, marketing, crop insurance and grain transportation</a:t>
            </a:r>
          </a:p>
          <a:p>
            <a:pPr marL="274320" marR="0" lvl="0" indent="-248284" algn="l" rtl="0">
              <a:spcBef>
                <a:spcPts val="58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Provides merchandising, production and distribution of products and services to the agribusiness community.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Primary Market Segments</a:t>
            </a:r>
          </a:p>
        </p:txBody>
      </p:sp>
      <p:sp>
        <p:nvSpPr>
          <p:cNvPr id="279" name="Shape 279"/>
          <p:cNvSpPr txBox="1">
            <a:spLocks noGrp="1"/>
          </p:cNvSpPr>
          <p:nvPr>
            <p:ph type="body" idx="1"/>
          </p:nvPr>
        </p:nvSpPr>
        <p:spPr>
          <a:xfrm>
            <a:off x="609599" y="1620442"/>
            <a:ext cx="6347700" cy="2910600"/>
          </a:xfrm>
          <a:prstGeom prst="rect">
            <a:avLst/>
          </a:prstGeom>
          <a:noFill/>
          <a:ln>
            <a:noFill/>
          </a:ln>
        </p:spPr>
        <p:txBody>
          <a:bodyPr lIns="91425" tIns="45700" rIns="91425" bIns="45700" anchor="ctr" anchorCtr="0">
            <a:noAutofit/>
          </a:bodyPr>
          <a:lstStyle/>
          <a:p>
            <a:pPr marL="457200" marR="0" lvl="0" indent="-342900" algn="l" rtl="0">
              <a:spcBef>
                <a:spcPts val="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Grain</a:t>
            </a:r>
          </a:p>
          <a:p>
            <a:pPr marL="457200" marR="0" lvl="0" indent="-342900" algn="l" rtl="0">
              <a:spcBef>
                <a:spcPts val="0"/>
              </a:spcBef>
              <a:buClr>
                <a:schemeClr val="accent1"/>
              </a:buClr>
              <a:buSzPct val="100000"/>
              <a:buFont typeface="Times New Roman"/>
              <a:buChar char="●"/>
            </a:pPr>
            <a:r>
              <a:rPr lang="zh-TW" sz="1800">
                <a:solidFill>
                  <a:schemeClr val="dk1"/>
                </a:solidFill>
                <a:latin typeface="Times New Roman"/>
                <a:ea typeface="Times New Roman"/>
                <a:cs typeface="Times New Roman"/>
                <a:sym typeface="Times New Roman"/>
              </a:rPr>
              <a:t>Ethanol</a:t>
            </a:r>
          </a:p>
          <a:p>
            <a:pPr marL="457200" marR="0" lvl="0" indent="-342900" algn="l" rtl="0">
              <a:spcBef>
                <a:spcPts val="580"/>
              </a:spcBef>
              <a:buClr>
                <a:schemeClr val="accent1"/>
              </a:buClr>
              <a:buSzPct val="100000"/>
              <a:buFont typeface="Times New Roman"/>
              <a:buChar char="●"/>
            </a:pPr>
            <a:r>
              <a:rPr lang="zh-TW" sz="1800">
                <a:solidFill>
                  <a:schemeClr val="dk1"/>
                </a:solidFill>
                <a:latin typeface="Times New Roman"/>
                <a:ea typeface="Times New Roman"/>
                <a:cs typeface="Times New Roman"/>
                <a:sym typeface="Times New Roman"/>
              </a:rPr>
              <a:t>Rail</a:t>
            </a:r>
          </a:p>
          <a:p>
            <a:pPr marL="457200" marR="0" lvl="0" indent="-342900" algn="l" rtl="0">
              <a:spcBef>
                <a:spcPts val="580"/>
              </a:spcBef>
              <a:buClr>
                <a:schemeClr val="accent1"/>
              </a:buClr>
              <a:buSzPct val="100000"/>
              <a:buFont typeface="Times New Roman"/>
              <a:buChar char="●"/>
            </a:pPr>
            <a:r>
              <a:rPr lang="zh-TW" sz="1800">
                <a:solidFill>
                  <a:schemeClr val="dk1"/>
                </a:solidFill>
                <a:latin typeface="Times New Roman"/>
                <a:ea typeface="Times New Roman"/>
                <a:cs typeface="Times New Roman"/>
                <a:sym typeface="Times New Roman"/>
              </a:rPr>
              <a:t>Plant Nutrient</a:t>
            </a:r>
          </a:p>
          <a:p>
            <a:pPr marL="457200" marR="0" lvl="0" indent="-342900" algn="l" rtl="0">
              <a:spcBef>
                <a:spcPts val="580"/>
              </a:spcBef>
              <a:buClr>
                <a:schemeClr val="accent1"/>
              </a:buClr>
              <a:buSzPct val="100000"/>
              <a:buFont typeface="Times New Roman"/>
              <a:buChar char="●"/>
            </a:pPr>
            <a:r>
              <a:rPr lang="zh-TW" sz="1800">
                <a:solidFill>
                  <a:schemeClr val="dk1"/>
                </a:solidFill>
                <a:latin typeface="Times New Roman"/>
                <a:ea typeface="Times New Roman"/>
                <a:cs typeface="Times New Roman"/>
                <a:sym typeface="Times New Roman"/>
              </a:rPr>
              <a:t>Turf &amp; Specialty</a:t>
            </a:r>
          </a:p>
          <a:p>
            <a:pPr marL="457200" marR="0" lvl="0" indent="-342900" algn="l" rtl="0">
              <a:lnSpc>
                <a:spcPct val="115000"/>
              </a:lnSpc>
              <a:spcBef>
                <a:spcPts val="1000"/>
              </a:spcBef>
              <a:spcAft>
                <a:spcPts val="0"/>
              </a:spcAft>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Retail</a:t>
            </a:r>
          </a:p>
          <a:p>
            <a:pPr marL="274320" marR="0" lvl="0" indent="-133985" algn="l" rtl="0">
              <a:spcBef>
                <a:spcPts val="580"/>
              </a:spcBef>
              <a:buClr>
                <a:schemeClr val="accent1"/>
              </a:buClr>
              <a:buFont typeface="Noto Symbol"/>
              <a:buNone/>
            </a:pPr>
            <a:endParaRPr sz="2600" b="0" i="0" u="none" strike="noStrike" cap="none" baseline="0">
              <a:solidFill>
                <a:schemeClr val="dk1"/>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Grain Group</a:t>
            </a:r>
          </a:p>
        </p:txBody>
      </p:sp>
      <p:sp>
        <p:nvSpPr>
          <p:cNvPr id="286" name="Shape 286"/>
          <p:cNvSpPr txBox="1">
            <a:spLocks noGrp="1"/>
          </p:cNvSpPr>
          <p:nvPr>
            <p:ph type="body" idx="1"/>
          </p:nvPr>
        </p:nvSpPr>
        <p:spPr>
          <a:xfrm>
            <a:off x="609599" y="1620442"/>
            <a:ext cx="6347700" cy="2910600"/>
          </a:xfrm>
          <a:prstGeom prst="rect">
            <a:avLst/>
          </a:prstGeom>
          <a:noFill/>
          <a:ln>
            <a:noFill/>
          </a:ln>
        </p:spPr>
        <p:txBody>
          <a:bodyPr lIns="91425" tIns="45700" rIns="91425" bIns="45700" anchor="t" anchorCtr="0">
            <a:noAutofit/>
          </a:bodyPr>
          <a:lstStyle/>
          <a:p>
            <a:pPr marL="274320" marR="0" lvl="0" indent="-248284" algn="l" rtl="0">
              <a:spcBef>
                <a:spcPts val="0"/>
              </a:spcBef>
              <a:buClr>
                <a:schemeClr val="accent1"/>
              </a:buClr>
              <a:buSzPct val="100000"/>
              <a:buFont typeface="Times New Roman"/>
              <a:buChar char="●"/>
            </a:pPr>
            <a:r>
              <a:rPr lang="zh-TW" sz="1800">
                <a:solidFill>
                  <a:schemeClr val="dk1"/>
                </a:solidFill>
                <a:latin typeface="Times New Roman"/>
                <a:ea typeface="Times New Roman"/>
                <a:cs typeface="Times New Roman"/>
                <a:sym typeface="Times New Roman"/>
              </a:rPr>
              <a:t>Corn, soybeans and wheat</a:t>
            </a:r>
          </a:p>
          <a:p>
            <a:pPr marL="274320" marR="0" lvl="0" indent="-248284" algn="l" rtl="0">
              <a:spcBef>
                <a:spcPts val="0"/>
              </a:spcBef>
              <a:buClr>
                <a:schemeClr val="accent1"/>
              </a:buClr>
              <a:buSzPct val="100000"/>
              <a:buFont typeface="Times New Roman"/>
              <a:buChar char="●"/>
            </a:pPr>
            <a:r>
              <a:rPr lang="zh-TW" sz="1800">
                <a:solidFill>
                  <a:schemeClr val="dk1"/>
                </a:solidFill>
                <a:latin typeface="Times New Roman"/>
                <a:ea typeface="Times New Roman"/>
                <a:cs typeface="Times New Roman"/>
                <a:sym typeface="Times New Roman"/>
              </a:rPr>
              <a:t>Operates grain elevators in various states in the U.S. Corn Belt</a:t>
            </a:r>
          </a:p>
          <a:p>
            <a:pPr marL="274320" marR="0" lvl="0" indent="-248284" algn="l" rtl="0">
              <a:spcBef>
                <a:spcPts val="58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Earns income by:</a:t>
            </a:r>
          </a:p>
          <a:p>
            <a:pPr marL="548640" marR="0" lvl="1" indent="-215900" algn="l" rtl="0">
              <a:spcBef>
                <a:spcPts val="370"/>
              </a:spcBef>
              <a:buClr>
                <a:schemeClr val="accent2"/>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Buying and selling (mostly using </a:t>
            </a:r>
            <a:r>
              <a:rPr lang="zh-TW" sz="1800">
                <a:solidFill>
                  <a:schemeClr val="dk1"/>
                </a:solidFill>
                <a:latin typeface="Times New Roman"/>
                <a:ea typeface="Times New Roman"/>
                <a:cs typeface="Times New Roman"/>
                <a:sym typeface="Times New Roman"/>
              </a:rPr>
              <a:t>forward</a:t>
            </a:r>
            <a:r>
              <a:rPr lang="zh-TW" sz="1800" b="0" i="0" u="none" strike="noStrike" cap="none" baseline="0">
                <a:solidFill>
                  <a:schemeClr val="dk1"/>
                </a:solidFill>
                <a:latin typeface="Times New Roman"/>
                <a:ea typeface="Times New Roman"/>
                <a:cs typeface="Times New Roman"/>
                <a:sym typeface="Times New Roman"/>
              </a:rPr>
              <a:t>)</a:t>
            </a:r>
          </a:p>
          <a:p>
            <a:pPr marL="548640" marR="0" lvl="1" indent="-215900" algn="l" rtl="0">
              <a:spcBef>
                <a:spcPts val="370"/>
              </a:spcBef>
              <a:buClr>
                <a:schemeClr val="accent2"/>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Conditioning  for resale</a:t>
            </a:r>
          </a:p>
          <a:p>
            <a:pPr marL="548640" marR="0" lvl="1" indent="-215900" algn="l" rtl="0">
              <a:spcBef>
                <a:spcPts val="370"/>
              </a:spcBef>
              <a:buClr>
                <a:schemeClr val="accent2"/>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Space income (“appreciation or depreciation in the basis value of grain held”)</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609599" y="457200"/>
            <a:ext cx="6347700" cy="990599"/>
          </a:xfrm>
          <a:prstGeom prst="rect">
            <a:avLst/>
          </a:prstGeom>
        </p:spPr>
        <p:txBody>
          <a:bodyPr lIns="91425" tIns="91425" rIns="91425" bIns="91425" anchor="t" anchorCtr="0">
            <a:noAutofit/>
          </a:bodyPr>
          <a:lstStyle/>
          <a:p>
            <a:pPr>
              <a:spcBef>
                <a:spcPts val="0"/>
              </a:spcBef>
              <a:buNone/>
            </a:pPr>
            <a:r>
              <a:rPr lang="zh-TW" sz="3600">
                <a:solidFill>
                  <a:schemeClr val="dk2"/>
                </a:solidFill>
                <a:latin typeface="Times New Roman"/>
                <a:ea typeface="Times New Roman"/>
                <a:cs typeface="Times New Roman"/>
                <a:sym typeface="Times New Roman"/>
              </a:rPr>
              <a:t>Grain Group (Operating Results)</a:t>
            </a:r>
          </a:p>
        </p:txBody>
      </p:sp>
      <p:sp>
        <p:nvSpPr>
          <p:cNvPr id="293" name="Shape 293"/>
          <p:cNvSpPr txBox="1">
            <a:spLocks noGrp="1"/>
          </p:cNvSpPr>
          <p:nvPr>
            <p:ph type="body" idx="1"/>
          </p:nvPr>
        </p:nvSpPr>
        <p:spPr>
          <a:xfrm>
            <a:off x="609599" y="1620442"/>
            <a:ext cx="6347700" cy="2910600"/>
          </a:xfrm>
          <a:prstGeom prst="rect">
            <a:avLst/>
          </a:prstGeom>
        </p:spPr>
        <p:txBody>
          <a:bodyPr lIns="91425" tIns="91425" rIns="91425" bIns="91425" anchor="t" anchorCtr="0">
            <a:noAutofit/>
          </a:bodyPr>
          <a:lstStyle/>
          <a:p>
            <a:pPr>
              <a:spcBef>
                <a:spcPts val="0"/>
              </a:spcBef>
              <a:buNone/>
            </a:pPr>
            <a:endParaRPr/>
          </a:p>
        </p:txBody>
      </p:sp>
      <p:pic>
        <p:nvPicPr>
          <p:cNvPr id="294" name="Shape 294"/>
          <p:cNvPicPr preferRelativeResize="0"/>
          <p:nvPr/>
        </p:nvPicPr>
        <p:blipFill>
          <a:blip r:embed="rId3">
            <a:alphaModFix/>
          </a:blip>
          <a:stretch>
            <a:fillRect/>
          </a:stretch>
        </p:blipFill>
        <p:spPr>
          <a:xfrm>
            <a:off x="325999" y="1579650"/>
            <a:ext cx="8064550" cy="299222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Ethanol Group</a:t>
            </a:r>
          </a:p>
        </p:txBody>
      </p:sp>
      <p:sp>
        <p:nvSpPr>
          <p:cNvPr id="300" name="Shape 300"/>
          <p:cNvSpPr txBox="1">
            <a:spLocks noGrp="1"/>
          </p:cNvSpPr>
          <p:nvPr>
            <p:ph type="body" idx="1"/>
          </p:nvPr>
        </p:nvSpPr>
        <p:spPr>
          <a:xfrm>
            <a:off x="609599" y="1620442"/>
            <a:ext cx="6347700" cy="2910600"/>
          </a:xfrm>
          <a:prstGeom prst="rect">
            <a:avLst/>
          </a:prstGeom>
          <a:noFill/>
          <a:ln>
            <a:noFill/>
          </a:ln>
        </p:spPr>
        <p:txBody>
          <a:bodyPr lIns="91425" tIns="45700" rIns="91425" bIns="45700" anchor="t" anchorCtr="0">
            <a:noAutofit/>
          </a:bodyPr>
          <a:lstStyle/>
          <a:p>
            <a:pPr marL="274320" marR="0" lvl="0" indent="-248284" algn="l" rtl="0">
              <a:spcBef>
                <a:spcPts val="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Part ownership of 3 LLC’s, each of which owns an ethanol plant operated by The Andersons</a:t>
            </a:r>
          </a:p>
          <a:p>
            <a:pPr marL="274320" marR="0" lvl="0" indent="-248284" algn="l" rtl="0">
              <a:spcBef>
                <a:spcPts val="58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Grain group has exclusive rights to provide all corn to each plant</a:t>
            </a:r>
          </a:p>
          <a:p>
            <a:pPr marL="274320" marR="0" lvl="0" indent="-248284" algn="l" rtl="0">
              <a:spcBef>
                <a:spcPts val="58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company buys from 50-100% of the ethanol from each plant for resale</a:t>
            </a:r>
          </a:p>
          <a:p>
            <a:pPr marL="274320" marR="0" lvl="0" indent="-248284" algn="l" rtl="0">
              <a:spcBef>
                <a:spcPts val="58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Ethanol group provides operations and administration of each plant</a:t>
            </a:r>
          </a:p>
          <a:p>
            <a:pPr marL="274320" marR="0" lvl="0" indent="-133985" algn="l" rtl="0">
              <a:spcBef>
                <a:spcPts val="580"/>
              </a:spcBef>
              <a:buClr>
                <a:schemeClr val="accent1"/>
              </a:buClr>
              <a:buFont typeface="Noto Symbo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609600" y="457200"/>
            <a:ext cx="7911299" cy="990599"/>
          </a:xfrm>
          <a:prstGeom prst="rect">
            <a:avLst/>
          </a:prstGeom>
        </p:spPr>
        <p:txBody>
          <a:bodyPr lIns="91425" tIns="91425" rIns="91425" bIns="91425" anchor="t" anchorCtr="0">
            <a:noAutofit/>
          </a:bodyPr>
          <a:lstStyle/>
          <a:p>
            <a:pPr>
              <a:spcBef>
                <a:spcPts val="0"/>
              </a:spcBef>
              <a:buNone/>
            </a:pPr>
            <a:r>
              <a:rPr lang="zh-TW" sz="3600">
                <a:solidFill>
                  <a:schemeClr val="dk2"/>
                </a:solidFill>
                <a:latin typeface="Times New Roman"/>
                <a:ea typeface="Times New Roman"/>
                <a:cs typeface="Times New Roman"/>
                <a:sym typeface="Times New Roman"/>
              </a:rPr>
              <a:t>Ethanol Group (Operating Results)</a:t>
            </a:r>
          </a:p>
        </p:txBody>
      </p:sp>
      <p:sp>
        <p:nvSpPr>
          <p:cNvPr id="307" name="Shape 307"/>
          <p:cNvSpPr txBox="1">
            <a:spLocks noGrp="1"/>
          </p:cNvSpPr>
          <p:nvPr>
            <p:ph type="body" idx="1"/>
          </p:nvPr>
        </p:nvSpPr>
        <p:spPr>
          <a:xfrm>
            <a:off x="609599" y="1620442"/>
            <a:ext cx="6347700" cy="2910600"/>
          </a:xfrm>
          <a:prstGeom prst="rect">
            <a:avLst/>
          </a:prstGeom>
        </p:spPr>
        <p:txBody>
          <a:bodyPr lIns="91425" tIns="91425" rIns="91425" bIns="91425" anchor="t" anchorCtr="0">
            <a:noAutofit/>
          </a:bodyPr>
          <a:lstStyle/>
          <a:p>
            <a:pPr>
              <a:spcBef>
                <a:spcPts val="0"/>
              </a:spcBef>
              <a:buNone/>
            </a:pPr>
            <a:endParaRPr/>
          </a:p>
        </p:txBody>
      </p:sp>
      <p:pic>
        <p:nvPicPr>
          <p:cNvPr id="308" name="Shape 308"/>
          <p:cNvPicPr preferRelativeResize="0"/>
          <p:nvPr/>
        </p:nvPicPr>
        <p:blipFill>
          <a:blip r:embed="rId3">
            <a:alphaModFix/>
          </a:blip>
          <a:stretch>
            <a:fillRect/>
          </a:stretch>
        </p:blipFill>
        <p:spPr>
          <a:xfrm>
            <a:off x="394500" y="1555975"/>
            <a:ext cx="8177286" cy="303955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Plant Nutrient Group</a:t>
            </a:r>
          </a:p>
        </p:txBody>
      </p:sp>
      <p:sp>
        <p:nvSpPr>
          <p:cNvPr id="314" name="Shape 314"/>
          <p:cNvSpPr txBox="1">
            <a:spLocks noGrp="1"/>
          </p:cNvSpPr>
          <p:nvPr>
            <p:ph type="body" idx="1"/>
          </p:nvPr>
        </p:nvSpPr>
        <p:spPr>
          <a:xfrm>
            <a:off x="609599" y="1620442"/>
            <a:ext cx="6347700" cy="2910600"/>
          </a:xfrm>
          <a:prstGeom prst="rect">
            <a:avLst/>
          </a:prstGeom>
          <a:noFill/>
          <a:ln>
            <a:noFill/>
          </a:ln>
        </p:spPr>
        <p:txBody>
          <a:bodyPr lIns="91425" tIns="45700" rIns="91425" bIns="45700" anchor="t" anchorCtr="0">
            <a:noAutofit/>
          </a:bodyPr>
          <a:lstStyle/>
          <a:p>
            <a:pPr marL="274320" marR="0" lvl="0" indent="-248284" algn="l" rtl="0">
              <a:spcBef>
                <a:spcPts val="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Manufactures and distributes agricultural plant nutrients</a:t>
            </a:r>
          </a:p>
          <a:p>
            <a:pPr marL="274320" marR="0" lvl="0" indent="-248284" algn="l" rtl="0">
              <a:spcBef>
                <a:spcPts val="58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Operates 27 manufacturing/distribution locations</a:t>
            </a:r>
          </a:p>
          <a:p>
            <a:pPr marL="274320" lvl="0" indent="-248284" rtl="0">
              <a:spcBef>
                <a:spcPts val="0"/>
              </a:spcBef>
              <a:buClr>
                <a:schemeClr val="accent1"/>
              </a:buClr>
              <a:buSzPct val="100000"/>
              <a:buFont typeface="Times New Roman"/>
              <a:buChar char="●"/>
            </a:pPr>
            <a:r>
              <a:rPr lang="zh-TW" sz="1800">
                <a:solidFill>
                  <a:schemeClr val="dk1"/>
                </a:solidFill>
                <a:latin typeface="Times New Roman"/>
                <a:ea typeface="Times New Roman"/>
                <a:cs typeface="Times New Roman"/>
                <a:sym typeface="Times New Roman"/>
              </a:rPr>
              <a:t>Manufactures, stores, distributes agricultural nutrients, lime and gypsum pellets</a:t>
            </a:r>
          </a:p>
          <a:p>
            <a:pPr marL="274320" lvl="0" indent="-248284" rtl="0">
              <a:spcBef>
                <a:spcPts val="580"/>
              </a:spcBef>
              <a:buClr>
                <a:schemeClr val="accent1"/>
              </a:buClr>
              <a:buSzPct val="100000"/>
              <a:buFont typeface="Times New Roman"/>
              <a:buChar char="●"/>
            </a:pPr>
            <a:r>
              <a:rPr lang="zh-TW" sz="1800">
                <a:solidFill>
                  <a:schemeClr val="dk1"/>
                </a:solidFill>
                <a:latin typeface="Times New Roman"/>
                <a:ea typeface="Times New Roman"/>
                <a:cs typeface="Times New Roman"/>
                <a:sym typeface="Times New Roman"/>
              </a:rPr>
              <a:t>Also manufactures and distributes industrial products (de-icers for plane runways, water treatment products)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350" y="457200"/>
            <a:ext cx="8229299" cy="990599"/>
          </a:xfrm>
          <a:prstGeom prst="rect">
            <a:avLst/>
          </a:prstGeom>
        </p:spPr>
        <p:txBody>
          <a:bodyPr lIns="91425" tIns="91425" rIns="91425" bIns="91425" anchor="t" anchorCtr="0">
            <a:noAutofit/>
          </a:bodyPr>
          <a:lstStyle/>
          <a:p>
            <a:pPr>
              <a:spcBef>
                <a:spcPts val="0"/>
              </a:spcBef>
              <a:buNone/>
            </a:pPr>
            <a:r>
              <a:rPr lang="zh-TW" sz="3600">
                <a:solidFill>
                  <a:schemeClr val="dk2"/>
                </a:solidFill>
                <a:latin typeface="Times New Roman"/>
                <a:ea typeface="Times New Roman"/>
                <a:cs typeface="Times New Roman"/>
                <a:sym typeface="Times New Roman"/>
              </a:rPr>
              <a:t>Plant Nutrient Group (Operating Results)</a:t>
            </a:r>
          </a:p>
        </p:txBody>
      </p:sp>
      <p:pic>
        <p:nvPicPr>
          <p:cNvPr id="321" name="Shape 321"/>
          <p:cNvPicPr preferRelativeResize="0"/>
          <p:nvPr/>
        </p:nvPicPr>
        <p:blipFill>
          <a:blip r:embed="rId3">
            <a:alphaModFix/>
          </a:blip>
          <a:stretch>
            <a:fillRect/>
          </a:stretch>
        </p:blipFill>
        <p:spPr>
          <a:xfrm>
            <a:off x="233725" y="1618525"/>
            <a:ext cx="8632525" cy="26927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722750" y="1851128"/>
            <a:ext cx="8229600" cy="857400"/>
          </a:xfrm>
          <a:prstGeom prst="rect">
            <a:avLst/>
          </a:prstGeom>
        </p:spPr>
        <p:txBody>
          <a:bodyPr lIns="91425" tIns="91425" rIns="91425" bIns="91425" anchor="t" anchorCtr="0">
            <a:noAutofit/>
          </a:bodyPr>
          <a:lstStyle/>
          <a:p>
            <a:pPr>
              <a:spcBef>
                <a:spcPts val="0"/>
              </a:spcBef>
              <a:buNone/>
            </a:pPr>
            <a:r>
              <a:rPr lang="zh-TW" sz="3600" b="1">
                <a:latin typeface="Times New Roman"/>
                <a:ea typeface="Times New Roman"/>
                <a:cs typeface="Times New Roman"/>
                <a:sym typeface="Times New Roman"/>
              </a:rPr>
              <a:t>Industry overview</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Rail Group</a:t>
            </a:r>
          </a:p>
        </p:txBody>
      </p:sp>
      <p:sp>
        <p:nvSpPr>
          <p:cNvPr id="327" name="Shape 327"/>
          <p:cNvSpPr txBox="1">
            <a:spLocks noGrp="1"/>
          </p:cNvSpPr>
          <p:nvPr>
            <p:ph type="body" idx="1"/>
          </p:nvPr>
        </p:nvSpPr>
        <p:spPr>
          <a:xfrm>
            <a:off x="609599" y="1620442"/>
            <a:ext cx="6347700" cy="2910600"/>
          </a:xfrm>
          <a:prstGeom prst="rect">
            <a:avLst/>
          </a:prstGeom>
          <a:noFill/>
          <a:ln>
            <a:noFill/>
          </a:ln>
        </p:spPr>
        <p:txBody>
          <a:bodyPr lIns="91425" tIns="45700" rIns="91425" bIns="45700" anchor="t" anchorCtr="0">
            <a:noAutofit/>
          </a:bodyPr>
          <a:lstStyle/>
          <a:p>
            <a:pPr marL="274320" marR="0" lvl="0" indent="-248284" algn="l" rtl="0">
              <a:spcBef>
                <a:spcPts val="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Repairs, sells, leases locomotives, railcars, containers</a:t>
            </a:r>
          </a:p>
          <a:p>
            <a:pPr marL="274320" marR="0" lvl="0" indent="-248284" algn="l" rtl="0">
              <a:spcBef>
                <a:spcPts val="58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Fleet management services offered to private railcar owners</a:t>
            </a:r>
          </a:p>
          <a:p>
            <a:pPr marL="274320" marR="0" lvl="0" indent="-248284" algn="l" rtl="0">
              <a:spcBef>
                <a:spcPts val="580"/>
              </a:spcBef>
              <a:buClr>
                <a:schemeClr val="accent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Invested in Iowa Northern Railway Company</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609599" y="457200"/>
            <a:ext cx="6347700" cy="990599"/>
          </a:xfrm>
          <a:prstGeom prst="rect">
            <a:avLst/>
          </a:prstGeom>
        </p:spPr>
        <p:txBody>
          <a:bodyPr lIns="91425" tIns="91425" rIns="91425" bIns="91425" anchor="t" anchorCtr="0">
            <a:noAutofit/>
          </a:bodyPr>
          <a:lstStyle/>
          <a:p>
            <a:pPr>
              <a:spcBef>
                <a:spcPts val="0"/>
              </a:spcBef>
              <a:buNone/>
            </a:pPr>
            <a:r>
              <a:rPr lang="zh-TW" sz="3600">
                <a:solidFill>
                  <a:schemeClr val="dk2"/>
                </a:solidFill>
                <a:latin typeface="Times New Roman"/>
                <a:ea typeface="Times New Roman"/>
                <a:cs typeface="Times New Roman"/>
                <a:sym typeface="Times New Roman"/>
              </a:rPr>
              <a:t>Rail Group (Operating Results)</a:t>
            </a:r>
          </a:p>
        </p:txBody>
      </p:sp>
      <p:pic>
        <p:nvPicPr>
          <p:cNvPr id="334" name="Shape 334"/>
          <p:cNvPicPr preferRelativeResize="0"/>
          <p:nvPr/>
        </p:nvPicPr>
        <p:blipFill>
          <a:blip r:embed="rId3">
            <a:alphaModFix/>
          </a:blip>
          <a:stretch>
            <a:fillRect/>
          </a:stretch>
        </p:blipFill>
        <p:spPr>
          <a:xfrm>
            <a:off x="0" y="1585850"/>
            <a:ext cx="9029374" cy="2621025"/>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Turf &amp;</a:t>
            </a:r>
            <a:r>
              <a:rPr lang="zh-TW" sz="3600">
                <a:solidFill>
                  <a:schemeClr val="dk2"/>
                </a:solidFill>
                <a:latin typeface="Times New Roman"/>
                <a:ea typeface="Times New Roman"/>
                <a:cs typeface="Times New Roman"/>
                <a:sym typeface="Times New Roman"/>
              </a:rPr>
              <a:t> S</a:t>
            </a:r>
            <a:r>
              <a:rPr lang="zh-TW" sz="3600" b="0" i="0" u="none" strike="noStrike" cap="none" baseline="0">
                <a:solidFill>
                  <a:schemeClr val="dk2"/>
                </a:solidFill>
                <a:latin typeface="Times New Roman"/>
                <a:ea typeface="Times New Roman"/>
                <a:cs typeface="Times New Roman"/>
                <a:sym typeface="Times New Roman"/>
              </a:rPr>
              <a:t>pecialty Group</a:t>
            </a:r>
          </a:p>
        </p:txBody>
      </p:sp>
      <p:sp>
        <p:nvSpPr>
          <p:cNvPr id="340" name="Shape 340"/>
          <p:cNvSpPr txBox="1">
            <a:spLocks noGrp="1"/>
          </p:cNvSpPr>
          <p:nvPr>
            <p:ph type="body" idx="1"/>
          </p:nvPr>
        </p:nvSpPr>
        <p:spPr>
          <a:xfrm>
            <a:off x="609599" y="1620442"/>
            <a:ext cx="6347700" cy="2910600"/>
          </a:xfrm>
          <a:prstGeom prst="rect">
            <a:avLst/>
          </a:prstGeom>
          <a:noFill/>
          <a:ln>
            <a:noFill/>
          </a:ln>
        </p:spPr>
        <p:txBody>
          <a:bodyPr lIns="91425" tIns="45700" rIns="91425" bIns="45700" anchor="t" anchorCtr="0">
            <a:noAutofit/>
          </a:bodyPr>
          <a:lstStyle/>
          <a:p>
            <a:pPr marL="457200" marR="0" lvl="0" indent="-342900" algn="l" rtl="0">
              <a:spcBef>
                <a:spcPts val="0"/>
              </a:spcBef>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Turf Products</a:t>
            </a:r>
          </a:p>
          <a:p>
            <a:pPr marL="914400" marR="0" lvl="1" indent="-342900" algn="l" rtl="0">
              <a:spcBef>
                <a:spcPts val="370"/>
              </a:spcBef>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Golf courses, turf care markets</a:t>
            </a:r>
          </a:p>
          <a:p>
            <a:pPr marL="914400" marR="0" lvl="1" indent="-342900" algn="l" rtl="0">
              <a:spcBef>
                <a:spcPts val="370"/>
              </a:spcBef>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Also sells fertilizer</a:t>
            </a:r>
          </a:p>
          <a:p>
            <a:pPr marL="457200" marR="0" lvl="0" indent="-342900" algn="l" rtl="0">
              <a:spcBef>
                <a:spcPts val="580"/>
              </a:spcBef>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Cob Products</a:t>
            </a:r>
          </a:p>
          <a:p>
            <a:pPr marL="914400" marR="0" lvl="1" indent="-342900" algn="l" rtl="0">
              <a:spcBef>
                <a:spcPts val="370"/>
              </a:spcBef>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Processes corncob based products for animal litter, among other things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317700" y="457200"/>
            <a:ext cx="8356199" cy="990599"/>
          </a:xfrm>
          <a:prstGeom prst="rect">
            <a:avLst/>
          </a:prstGeom>
        </p:spPr>
        <p:txBody>
          <a:bodyPr lIns="91425" tIns="91425" rIns="91425" bIns="91425" anchor="t" anchorCtr="0">
            <a:noAutofit/>
          </a:bodyPr>
          <a:lstStyle/>
          <a:p>
            <a:pPr>
              <a:spcBef>
                <a:spcPts val="0"/>
              </a:spcBef>
              <a:buNone/>
            </a:pPr>
            <a:r>
              <a:rPr lang="zh-TW" sz="3600">
                <a:solidFill>
                  <a:schemeClr val="dk2"/>
                </a:solidFill>
                <a:latin typeface="Times New Roman"/>
                <a:ea typeface="Times New Roman"/>
                <a:cs typeface="Times New Roman"/>
                <a:sym typeface="Times New Roman"/>
              </a:rPr>
              <a:t>Turf &amp; Specialty Group (Operating Results)</a:t>
            </a:r>
          </a:p>
        </p:txBody>
      </p:sp>
      <p:pic>
        <p:nvPicPr>
          <p:cNvPr id="347" name="Shape 347"/>
          <p:cNvPicPr preferRelativeResize="0"/>
          <p:nvPr/>
        </p:nvPicPr>
        <p:blipFill>
          <a:blip r:embed="rId3">
            <a:alphaModFix/>
          </a:blip>
          <a:stretch>
            <a:fillRect/>
          </a:stretch>
        </p:blipFill>
        <p:spPr>
          <a:xfrm>
            <a:off x="343300" y="1673200"/>
            <a:ext cx="8457399" cy="2470174"/>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Retail Group</a:t>
            </a:r>
          </a:p>
        </p:txBody>
      </p:sp>
      <p:sp>
        <p:nvSpPr>
          <p:cNvPr id="353" name="Shape 353"/>
          <p:cNvSpPr txBox="1">
            <a:spLocks noGrp="1"/>
          </p:cNvSpPr>
          <p:nvPr>
            <p:ph type="body" idx="1"/>
          </p:nvPr>
        </p:nvSpPr>
        <p:spPr>
          <a:xfrm>
            <a:off x="304800" y="1794291"/>
            <a:ext cx="8229600" cy="1554899"/>
          </a:xfrm>
          <a:prstGeom prst="rect">
            <a:avLst/>
          </a:prstGeom>
          <a:noFill/>
          <a:ln>
            <a:noFill/>
          </a:ln>
        </p:spPr>
        <p:txBody>
          <a:bodyPr lIns="91425" tIns="45700" rIns="91425" bIns="45700" anchor="t" anchorCtr="0">
            <a:noAutofit/>
          </a:bodyPr>
          <a:lstStyle/>
          <a:p>
            <a:pPr marL="548640" marR="0" lvl="1" indent="-205105" algn="l" rtl="0">
              <a:spcBef>
                <a:spcPts val="0"/>
              </a:spcBef>
              <a:buClr>
                <a:schemeClr val="accent2"/>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Retail stores “The Andersons”</a:t>
            </a:r>
          </a:p>
          <a:p>
            <a:pPr marL="548640" marR="0" lvl="1" indent="-205105" algn="l" rtl="0">
              <a:spcBef>
                <a:spcPts val="370"/>
              </a:spcBef>
              <a:buClr>
                <a:schemeClr val="accent2"/>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Specialty foods</a:t>
            </a:r>
          </a:p>
          <a:p>
            <a:pPr marL="548640" marR="0" lvl="1" indent="-205105" algn="l" rtl="0">
              <a:spcBef>
                <a:spcPts val="370"/>
              </a:spcBef>
              <a:buClr>
                <a:schemeClr val="accent2"/>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Home improvement products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609599" y="457200"/>
            <a:ext cx="6347700" cy="990599"/>
          </a:xfrm>
          <a:prstGeom prst="rect">
            <a:avLst/>
          </a:prstGeom>
        </p:spPr>
        <p:txBody>
          <a:bodyPr lIns="91425" tIns="91425" rIns="91425" bIns="91425" anchor="t" anchorCtr="0">
            <a:noAutofit/>
          </a:bodyPr>
          <a:lstStyle/>
          <a:p>
            <a:pPr>
              <a:spcBef>
                <a:spcPts val="0"/>
              </a:spcBef>
              <a:buNone/>
            </a:pPr>
            <a:r>
              <a:rPr lang="zh-TW" sz="3600">
                <a:solidFill>
                  <a:schemeClr val="dk2"/>
                </a:solidFill>
                <a:latin typeface="Times New Roman"/>
                <a:ea typeface="Times New Roman"/>
                <a:cs typeface="Times New Roman"/>
                <a:sym typeface="Times New Roman"/>
              </a:rPr>
              <a:t>Retail Group (Operating Results)</a:t>
            </a:r>
          </a:p>
        </p:txBody>
      </p:sp>
      <p:pic>
        <p:nvPicPr>
          <p:cNvPr id="360" name="Shape 360"/>
          <p:cNvPicPr preferRelativeResize="0"/>
          <p:nvPr/>
        </p:nvPicPr>
        <p:blipFill>
          <a:blip r:embed="rId3">
            <a:alphaModFix/>
          </a:blip>
          <a:stretch>
            <a:fillRect/>
          </a:stretch>
        </p:blipFill>
        <p:spPr>
          <a:xfrm>
            <a:off x="231812" y="1447800"/>
            <a:ext cx="8680374" cy="283844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609599" y="457200"/>
            <a:ext cx="6347700" cy="990599"/>
          </a:xfrm>
          <a:prstGeom prst="rect">
            <a:avLst/>
          </a:prstGeom>
        </p:spPr>
        <p:txBody>
          <a:bodyPr lIns="91425" tIns="91425" rIns="91425" bIns="91425" anchor="b" anchorCtr="0">
            <a:noAutofit/>
          </a:bodyPr>
          <a:lstStyle/>
          <a:p>
            <a:pPr marL="0" marR="0" indent="0" algn="l" rtl="0">
              <a:lnSpc>
                <a:spcPct val="100000"/>
              </a:lnSpc>
              <a:spcBef>
                <a:spcPts val="0"/>
              </a:spcBef>
              <a:spcAft>
                <a:spcPts val="0"/>
              </a:spcAft>
              <a:buNone/>
            </a:pPr>
            <a:r>
              <a:rPr lang="zh-TW" sz="3600">
                <a:solidFill>
                  <a:schemeClr val="dk2"/>
                </a:solidFill>
                <a:latin typeface="Times New Roman"/>
                <a:ea typeface="Times New Roman"/>
                <a:cs typeface="Times New Roman"/>
                <a:sym typeface="Times New Roman"/>
              </a:rPr>
              <a:t>Total operating results</a:t>
            </a:r>
          </a:p>
        </p:txBody>
      </p:sp>
      <p:pic>
        <p:nvPicPr>
          <p:cNvPr id="366" name="Shape 366"/>
          <p:cNvPicPr preferRelativeResize="0"/>
          <p:nvPr/>
        </p:nvPicPr>
        <p:blipFill>
          <a:blip r:embed="rId3">
            <a:alphaModFix/>
          </a:blip>
          <a:stretch>
            <a:fillRect/>
          </a:stretch>
        </p:blipFill>
        <p:spPr>
          <a:xfrm>
            <a:off x="369499" y="1447800"/>
            <a:ext cx="8405000" cy="2774474"/>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609600" y="457200"/>
            <a:ext cx="8063999" cy="990599"/>
          </a:xfrm>
          <a:prstGeom prst="rect">
            <a:avLst/>
          </a:prstGeom>
        </p:spPr>
        <p:txBody>
          <a:bodyPr lIns="91425" tIns="91425" rIns="91425" bIns="91425" anchor="b" anchorCtr="0">
            <a:noAutofit/>
          </a:bodyPr>
          <a:lstStyle/>
          <a:p>
            <a:pPr>
              <a:spcBef>
                <a:spcPts val="0"/>
              </a:spcBef>
              <a:buNone/>
            </a:pPr>
            <a:r>
              <a:rPr lang="zh-TW" sz="3600">
                <a:solidFill>
                  <a:schemeClr val="dk2"/>
                </a:solidFill>
                <a:latin typeface="Times New Roman"/>
                <a:ea typeface="Times New Roman"/>
                <a:cs typeface="Times New Roman"/>
                <a:sym typeface="Times New Roman"/>
              </a:rPr>
              <a:t>Composition of income before tax 2013</a:t>
            </a:r>
          </a:p>
        </p:txBody>
      </p:sp>
      <p:pic>
        <p:nvPicPr>
          <p:cNvPr id="372" name="Shape 372"/>
          <p:cNvPicPr preferRelativeResize="0"/>
          <p:nvPr/>
        </p:nvPicPr>
        <p:blipFill>
          <a:blip r:embed="rId3">
            <a:alphaModFix/>
          </a:blip>
          <a:stretch>
            <a:fillRect/>
          </a:stretch>
        </p:blipFill>
        <p:spPr>
          <a:xfrm>
            <a:off x="4159650" y="1591125"/>
            <a:ext cx="4578874" cy="2757424"/>
          </a:xfrm>
          <a:prstGeom prst="rect">
            <a:avLst/>
          </a:prstGeom>
          <a:noFill/>
          <a:ln>
            <a:noFill/>
          </a:ln>
        </p:spPr>
      </p:pic>
      <p:graphicFrame>
        <p:nvGraphicFramePr>
          <p:cNvPr id="373" name="Shape 373"/>
          <p:cNvGraphicFramePr/>
          <p:nvPr/>
        </p:nvGraphicFramePr>
        <p:xfrm>
          <a:off x="101525" y="2042175"/>
          <a:ext cx="3714750" cy="1826895"/>
        </p:xfrm>
        <a:graphic>
          <a:graphicData uri="http://schemas.openxmlformats.org/drawingml/2006/table">
            <a:tbl>
              <a:tblPr>
                <a:noFill/>
                <a:tableStyleId>{C27E6752-736A-424E-8CBF-F9FE7BB1BE2D}</a:tableStyleId>
              </a:tblPr>
              <a:tblGrid>
                <a:gridCol w="1857375"/>
                <a:gridCol w="1857375"/>
              </a:tblGrid>
              <a:tr h="333375">
                <a:tc>
                  <a:txBody>
                    <a:bodyPr/>
                    <a:lstStyle/>
                    <a:p>
                      <a:pPr lvl="0" rtl="0">
                        <a:lnSpc>
                          <a:spcPct val="115000"/>
                        </a:lnSpc>
                        <a:spcBef>
                          <a:spcPts val="0"/>
                        </a:spcBef>
                        <a:buNone/>
                      </a:pPr>
                      <a:r>
                        <a:rPr lang="zh-TW" sz="1000"/>
                        <a:t>Group type</a:t>
                      </a:r>
                    </a:p>
                  </a:txBody>
                  <a:tcPr marL="28575" marR="28575" marT="19050" marB="19050" anchor="b"/>
                </a:tc>
                <a:tc>
                  <a:txBody>
                    <a:bodyPr/>
                    <a:lstStyle/>
                    <a:p>
                      <a:pPr lvl="0" rtl="0">
                        <a:lnSpc>
                          <a:spcPct val="115000"/>
                        </a:lnSpc>
                        <a:spcBef>
                          <a:spcPts val="0"/>
                        </a:spcBef>
                        <a:buNone/>
                      </a:pPr>
                      <a:r>
                        <a:rPr lang="zh-TW" sz="1000"/>
                        <a:t>Operating income (in thousands)</a:t>
                      </a:r>
                    </a:p>
                  </a:txBody>
                  <a:tcPr marL="28575" marR="28575" marT="19050" marB="19050" anchor="b"/>
                </a:tc>
              </a:tr>
              <a:tr h="200025">
                <a:tc>
                  <a:txBody>
                    <a:bodyPr/>
                    <a:lstStyle/>
                    <a:p>
                      <a:pPr lvl="0" rtl="0">
                        <a:lnSpc>
                          <a:spcPct val="115000"/>
                        </a:lnSpc>
                        <a:spcBef>
                          <a:spcPts val="0"/>
                        </a:spcBef>
                        <a:buNone/>
                      </a:pPr>
                      <a:r>
                        <a:rPr lang="zh-TW" sz="1000"/>
                        <a:t>Grain</a:t>
                      </a:r>
                    </a:p>
                  </a:txBody>
                  <a:tcPr marL="28575" marR="28575" marT="19050" marB="19050" anchor="b"/>
                </a:tc>
                <a:tc>
                  <a:txBody>
                    <a:bodyPr/>
                    <a:lstStyle/>
                    <a:p>
                      <a:pPr lvl="0" algn="r" rtl="0">
                        <a:lnSpc>
                          <a:spcPct val="115000"/>
                        </a:lnSpc>
                        <a:spcBef>
                          <a:spcPts val="0"/>
                        </a:spcBef>
                        <a:buNone/>
                      </a:pPr>
                      <a:r>
                        <a:rPr lang="zh-TW" sz="1000"/>
                        <a:t>46805</a:t>
                      </a:r>
                    </a:p>
                  </a:txBody>
                  <a:tcPr marL="28575" marR="28575" marT="19050" marB="19050" anchor="b"/>
                </a:tc>
              </a:tr>
              <a:tr h="200025">
                <a:tc>
                  <a:txBody>
                    <a:bodyPr/>
                    <a:lstStyle/>
                    <a:p>
                      <a:pPr lvl="0" rtl="0">
                        <a:lnSpc>
                          <a:spcPct val="115000"/>
                        </a:lnSpc>
                        <a:spcBef>
                          <a:spcPts val="0"/>
                        </a:spcBef>
                        <a:buNone/>
                      </a:pPr>
                      <a:r>
                        <a:rPr lang="zh-TW" sz="1000"/>
                        <a:t>Ethanol</a:t>
                      </a:r>
                    </a:p>
                  </a:txBody>
                  <a:tcPr marL="28575" marR="28575" marT="19050" marB="19050" anchor="b"/>
                </a:tc>
                <a:tc>
                  <a:txBody>
                    <a:bodyPr/>
                    <a:lstStyle/>
                    <a:p>
                      <a:pPr lvl="0" algn="r" rtl="0">
                        <a:lnSpc>
                          <a:spcPct val="115000"/>
                        </a:lnSpc>
                        <a:spcBef>
                          <a:spcPts val="0"/>
                        </a:spcBef>
                        <a:buNone/>
                      </a:pPr>
                      <a:r>
                        <a:rPr lang="zh-TW" sz="1000"/>
                        <a:t>50600</a:t>
                      </a:r>
                    </a:p>
                  </a:txBody>
                  <a:tcPr marL="28575" marR="28575" marT="19050" marB="19050" anchor="b"/>
                </a:tc>
              </a:tr>
              <a:tr h="200025">
                <a:tc>
                  <a:txBody>
                    <a:bodyPr/>
                    <a:lstStyle/>
                    <a:p>
                      <a:pPr lvl="0" rtl="0">
                        <a:lnSpc>
                          <a:spcPct val="115000"/>
                        </a:lnSpc>
                        <a:spcBef>
                          <a:spcPts val="0"/>
                        </a:spcBef>
                        <a:buNone/>
                      </a:pPr>
                      <a:r>
                        <a:rPr lang="zh-TW" sz="1000"/>
                        <a:t>Plant Nutrient</a:t>
                      </a:r>
                    </a:p>
                  </a:txBody>
                  <a:tcPr marL="28575" marR="28575" marT="19050" marB="19050" anchor="b"/>
                </a:tc>
                <a:tc>
                  <a:txBody>
                    <a:bodyPr/>
                    <a:lstStyle/>
                    <a:p>
                      <a:pPr lvl="0" algn="r" rtl="0">
                        <a:lnSpc>
                          <a:spcPct val="115000"/>
                        </a:lnSpc>
                        <a:spcBef>
                          <a:spcPts val="0"/>
                        </a:spcBef>
                        <a:buNone/>
                      </a:pPr>
                      <a:r>
                        <a:rPr lang="zh-TW" sz="1000"/>
                        <a:t>27275</a:t>
                      </a:r>
                    </a:p>
                  </a:txBody>
                  <a:tcPr marL="28575" marR="28575" marT="19050" marB="19050" anchor="b"/>
                </a:tc>
              </a:tr>
              <a:tr h="200025">
                <a:tc>
                  <a:txBody>
                    <a:bodyPr/>
                    <a:lstStyle/>
                    <a:p>
                      <a:pPr lvl="0" rtl="0">
                        <a:lnSpc>
                          <a:spcPct val="115000"/>
                        </a:lnSpc>
                        <a:spcBef>
                          <a:spcPts val="0"/>
                        </a:spcBef>
                        <a:buNone/>
                      </a:pPr>
                      <a:r>
                        <a:rPr lang="zh-TW" sz="1000"/>
                        <a:t>Rail</a:t>
                      </a:r>
                    </a:p>
                  </a:txBody>
                  <a:tcPr marL="28575" marR="28575" marT="19050" marB="19050" anchor="b"/>
                </a:tc>
                <a:tc>
                  <a:txBody>
                    <a:bodyPr/>
                    <a:lstStyle/>
                    <a:p>
                      <a:pPr lvl="0" algn="r" rtl="0">
                        <a:lnSpc>
                          <a:spcPct val="115000"/>
                        </a:lnSpc>
                        <a:spcBef>
                          <a:spcPts val="0"/>
                        </a:spcBef>
                        <a:buNone/>
                      </a:pPr>
                      <a:r>
                        <a:rPr lang="zh-TW" sz="1000"/>
                        <a:t>42785</a:t>
                      </a:r>
                    </a:p>
                  </a:txBody>
                  <a:tcPr marL="28575" marR="28575" marT="19050" marB="19050" anchor="b"/>
                </a:tc>
              </a:tr>
              <a:tr h="200025">
                <a:tc>
                  <a:txBody>
                    <a:bodyPr/>
                    <a:lstStyle/>
                    <a:p>
                      <a:pPr lvl="0" rtl="0">
                        <a:lnSpc>
                          <a:spcPct val="115000"/>
                        </a:lnSpc>
                        <a:spcBef>
                          <a:spcPts val="0"/>
                        </a:spcBef>
                        <a:buNone/>
                      </a:pPr>
                      <a:r>
                        <a:rPr lang="zh-TW" sz="1000"/>
                        <a:t>Turf &amp; Specialty</a:t>
                      </a:r>
                    </a:p>
                  </a:txBody>
                  <a:tcPr marL="28575" marR="28575" marT="19050" marB="19050" anchor="b"/>
                </a:tc>
                <a:tc>
                  <a:txBody>
                    <a:bodyPr/>
                    <a:lstStyle/>
                    <a:p>
                      <a:pPr lvl="0" algn="r" rtl="0">
                        <a:lnSpc>
                          <a:spcPct val="115000"/>
                        </a:lnSpc>
                        <a:spcBef>
                          <a:spcPts val="0"/>
                        </a:spcBef>
                        <a:buNone/>
                      </a:pPr>
                      <a:r>
                        <a:rPr lang="zh-TW" sz="1000"/>
                        <a:t>4744</a:t>
                      </a:r>
                    </a:p>
                  </a:txBody>
                  <a:tcPr marL="28575" marR="28575" marT="19050" marB="19050" anchor="b"/>
                </a:tc>
              </a:tr>
              <a:tr h="200025">
                <a:tc>
                  <a:txBody>
                    <a:bodyPr/>
                    <a:lstStyle/>
                    <a:p>
                      <a:pPr lvl="0" rtl="0">
                        <a:lnSpc>
                          <a:spcPct val="115000"/>
                        </a:lnSpc>
                        <a:spcBef>
                          <a:spcPts val="0"/>
                        </a:spcBef>
                        <a:buNone/>
                      </a:pPr>
                      <a:r>
                        <a:rPr lang="zh-TW" sz="1000"/>
                        <a:t>Retail</a:t>
                      </a:r>
                    </a:p>
                  </a:txBody>
                  <a:tcPr marL="28575" marR="28575" marT="19050" marB="19050" anchor="b"/>
                </a:tc>
                <a:tc>
                  <a:txBody>
                    <a:bodyPr/>
                    <a:lstStyle/>
                    <a:p>
                      <a:pPr lvl="0" algn="r" rtl="0">
                        <a:lnSpc>
                          <a:spcPct val="115000"/>
                        </a:lnSpc>
                        <a:spcBef>
                          <a:spcPts val="0"/>
                        </a:spcBef>
                        <a:buNone/>
                      </a:pPr>
                      <a:r>
                        <a:rPr lang="zh-TW" sz="1000"/>
                        <a:t>-7534</a:t>
                      </a:r>
                    </a:p>
                  </a:txBody>
                  <a:tcPr marL="28575" marR="28575" marT="19050" marB="19050" anchor="b"/>
                </a:tc>
              </a:tr>
              <a:tr h="200025">
                <a:tc>
                  <a:txBody>
                    <a:bodyPr/>
                    <a:lstStyle/>
                    <a:p>
                      <a:pPr lvl="0" rtl="0">
                        <a:lnSpc>
                          <a:spcPct val="115000"/>
                        </a:lnSpc>
                        <a:spcBef>
                          <a:spcPts val="0"/>
                        </a:spcBef>
                        <a:buNone/>
                      </a:pPr>
                      <a:r>
                        <a:rPr lang="zh-TW" sz="1000"/>
                        <a:t>Other</a:t>
                      </a:r>
                    </a:p>
                  </a:txBody>
                  <a:tcPr marL="28575" marR="28575" marT="19050" marB="19050" anchor="b"/>
                </a:tc>
                <a:tc>
                  <a:txBody>
                    <a:bodyPr/>
                    <a:lstStyle/>
                    <a:p>
                      <a:pPr lvl="0" algn="r" rtl="0">
                        <a:lnSpc>
                          <a:spcPct val="115000"/>
                        </a:lnSpc>
                        <a:spcBef>
                          <a:spcPts val="0"/>
                        </a:spcBef>
                        <a:buNone/>
                      </a:pPr>
                      <a:r>
                        <a:rPr lang="zh-TW" sz="1000"/>
                        <a:t>-20925</a:t>
                      </a:r>
                    </a:p>
                  </a:txBody>
                  <a:tcPr marL="28575" marR="28575" marT="19050" marB="19050" anchor="b"/>
                </a:tc>
              </a:tr>
            </a:tbl>
          </a:graphicData>
        </a:graphic>
      </p:graphicFrame>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09600" y="457200"/>
            <a:ext cx="8107199" cy="990599"/>
          </a:xfrm>
          <a:prstGeom prst="rect">
            <a:avLst/>
          </a:prstGeom>
        </p:spPr>
        <p:txBody>
          <a:bodyPr lIns="91425" tIns="91425" rIns="91425" bIns="91425" anchor="b" anchorCtr="0">
            <a:noAutofit/>
          </a:bodyPr>
          <a:lstStyle/>
          <a:p>
            <a:pPr>
              <a:spcBef>
                <a:spcPts val="0"/>
              </a:spcBef>
              <a:buNone/>
            </a:pPr>
            <a:r>
              <a:rPr lang="zh-TW" sz="3600">
                <a:solidFill>
                  <a:schemeClr val="dk2"/>
                </a:solidFill>
                <a:latin typeface="Times New Roman"/>
                <a:ea typeface="Times New Roman"/>
                <a:cs typeface="Times New Roman"/>
                <a:sym typeface="Times New Roman"/>
              </a:rPr>
              <a:t>Composition of income before tax 2014</a:t>
            </a:r>
          </a:p>
        </p:txBody>
      </p:sp>
      <p:graphicFrame>
        <p:nvGraphicFramePr>
          <p:cNvPr id="379" name="Shape 379"/>
          <p:cNvGraphicFramePr/>
          <p:nvPr/>
        </p:nvGraphicFramePr>
        <p:xfrm>
          <a:off x="412275" y="1647825"/>
          <a:ext cx="3600375" cy="2378475"/>
        </p:xfrm>
        <a:graphic>
          <a:graphicData uri="http://schemas.openxmlformats.org/drawingml/2006/table">
            <a:tbl>
              <a:tblPr>
                <a:noFill/>
                <a:tableStyleId>{EEC37536-27A3-4D2B-B39C-F0D36BF88B47}</a:tableStyleId>
              </a:tblPr>
              <a:tblGrid>
                <a:gridCol w="1220475"/>
                <a:gridCol w="2379900"/>
              </a:tblGrid>
              <a:tr h="490400">
                <a:tc>
                  <a:txBody>
                    <a:bodyPr/>
                    <a:lstStyle/>
                    <a:p>
                      <a:pPr lvl="0" rtl="0">
                        <a:lnSpc>
                          <a:spcPct val="115000"/>
                        </a:lnSpc>
                        <a:spcBef>
                          <a:spcPts val="0"/>
                        </a:spcBef>
                        <a:buNone/>
                      </a:pPr>
                      <a:r>
                        <a:rPr lang="zh-TW" sz="1000"/>
                        <a:t>Group type</a:t>
                      </a:r>
                    </a:p>
                  </a:txBody>
                  <a:tcPr marL="28575" marR="28575" marT="19050" marB="19050" anchor="b"/>
                </a:tc>
                <a:tc>
                  <a:txBody>
                    <a:bodyPr/>
                    <a:lstStyle/>
                    <a:p>
                      <a:pPr lvl="0" rtl="0">
                        <a:lnSpc>
                          <a:spcPct val="115000"/>
                        </a:lnSpc>
                        <a:spcBef>
                          <a:spcPts val="0"/>
                        </a:spcBef>
                        <a:buNone/>
                      </a:pPr>
                      <a:r>
                        <a:rPr lang="zh-TW" sz="1000"/>
                        <a:t>Operating income (in thousands)</a:t>
                      </a:r>
                    </a:p>
                  </a:txBody>
                  <a:tcPr marL="28575" marR="28575" marT="19050" marB="19050" anchor="b"/>
                </a:tc>
              </a:tr>
              <a:tr h="269725">
                <a:tc>
                  <a:txBody>
                    <a:bodyPr/>
                    <a:lstStyle/>
                    <a:p>
                      <a:pPr lvl="0" rtl="0">
                        <a:lnSpc>
                          <a:spcPct val="115000"/>
                        </a:lnSpc>
                        <a:spcBef>
                          <a:spcPts val="0"/>
                        </a:spcBef>
                        <a:buNone/>
                      </a:pPr>
                      <a:r>
                        <a:rPr lang="zh-TW" sz="1000"/>
                        <a:t>Grain</a:t>
                      </a:r>
                    </a:p>
                  </a:txBody>
                  <a:tcPr marL="28575" marR="28575" marT="19050" marB="19050" anchor="b"/>
                </a:tc>
                <a:tc>
                  <a:txBody>
                    <a:bodyPr/>
                    <a:lstStyle/>
                    <a:p>
                      <a:pPr lvl="0" algn="r" rtl="0">
                        <a:lnSpc>
                          <a:spcPct val="115000"/>
                        </a:lnSpc>
                        <a:spcBef>
                          <a:spcPts val="0"/>
                        </a:spcBef>
                        <a:buNone/>
                      </a:pPr>
                      <a:r>
                        <a:rPr lang="zh-TW" sz="1000"/>
                        <a:t>58136</a:t>
                      </a:r>
                    </a:p>
                  </a:txBody>
                  <a:tcPr marL="28575" marR="28575" marT="19050" marB="19050" anchor="b"/>
                </a:tc>
              </a:tr>
              <a:tr h="269725">
                <a:tc>
                  <a:txBody>
                    <a:bodyPr/>
                    <a:lstStyle/>
                    <a:p>
                      <a:pPr lvl="0" rtl="0">
                        <a:lnSpc>
                          <a:spcPct val="115000"/>
                        </a:lnSpc>
                        <a:spcBef>
                          <a:spcPts val="0"/>
                        </a:spcBef>
                        <a:buNone/>
                      </a:pPr>
                      <a:r>
                        <a:rPr lang="zh-TW" sz="1000"/>
                        <a:t>Ethanol</a:t>
                      </a:r>
                    </a:p>
                  </a:txBody>
                  <a:tcPr marL="28575" marR="28575" marT="19050" marB="19050" anchor="b"/>
                </a:tc>
                <a:tc>
                  <a:txBody>
                    <a:bodyPr/>
                    <a:lstStyle/>
                    <a:p>
                      <a:pPr lvl="0" algn="r" rtl="0">
                        <a:lnSpc>
                          <a:spcPct val="115000"/>
                        </a:lnSpc>
                        <a:spcBef>
                          <a:spcPts val="0"/>
                        </a:spcBef>
                        <a:buNone/>
                      </a:pPr>
                      <a:r>
                        <a:rPr lang="zh-TW" sz="1000"/>
                        <a:t>92257</a:t>
                      </a:r>
                    </a:p>
                  </a:txBody>
                  <a:tcPr marL="28575" marR="28575" marT="19050" marB="19050" anchor="b"/>
                </a:tc>
              </a:tr>
              <a:tr h="269725">
                <a:tc>
                  <a:txBody>
                    <a:bodyPr/>
                    <a:lstStyle/>
                    <a:p>
                      <a:pPr lvl="0" rtl="0">
                        <a:lnSpc>
                          <a:spcPct val="115000"/>
                        </a:lnSpc>
                        <a:spcBef>
                          <a:spcPts val="0"/>
                        </a:spcBef>
                        <a:buNone/>
                      </a:pPr>
                      <a:r>
                        <a:rPr lang="zh-TW" sz="1000"/>
                        <a:t>Plant Nutrient</a:t>
                      </a:r>
                    </a:p>
                  </a:txBody>
                  <a:tcPr marL="28575" marR="28575" marT="19050" marB="19050" anchor="b"/>
                </a:tc>
                <a:tc>
                  <a:txBody>
                    <a:bodyPr/>
                    <a:lstStyle/>
                    <a:p>
                      <a:pPr lvl="0" algn="r" rtl="0">
                        <a:lnSpc>
                          <a:spcPct val="115000"/>
                        </a:lnSpc>
                        <a:spcBef>
                          <a:spcPts val="0"/>
                        </a:spcBef>
                        <a:buNone/>
                      </a:pPr>
                      <a:r>
                        <a:rPr lang="zh-TW" sz="1000"/>
                        <a:t>23845</a:t>
                      </a:r>
                    </a:p>
                  </a:txBody>
                  <a:tcPr marL="28575" marR="28575" marT="19050" marB="19050" anchor="b"/>
                </a:tc>
              </a:tr>
              <a:tr h="269725">
                <a:tc>
                  <a:txBody>
                    <a:bodyPr/>
                    <a:lstStyle/>
                    <a:p>
                      <a:pPr lvl="0" rtl="0">
                        <a:lnSpc>
                          <a:spcPct val="115000"/>
                        </a:lnSpc>
                        <a:spcBef>
                          <a:spcPts val="0"/>
                        </a:spcBef>
                        <a:buNone/>
                      </a:pPr>
                      <a:r>
                        <a:rPr lang="zh-TW" sz="1000"/>
                        <a:t>Rail</a:t>
                      </a:r>
                    </a:p>
                  </a:txBody>
                  <a:tcPr marL="28575" marR="28575" marT="19050" marB="19050" anchor="b"/>
                </a:tc>
                <a:tc>
                  <a:txBody>
                    <a:bodyPr/>
                    <a:lstStyle/>
                    <a:p>
                      <a:pPr lvl="0" algn="r" rtl="0">
                        <a:lnSpc>
                          <a:spcPct val="115000"/>
                        </a:lnSpc>
                        <a:spcBef>
                          <a:spcPts val="0"/>
                        </a:spcBef>
                        <a:buNone/>
                      </a:pPr>
                      <a:r>
                        <a:rPr lang="zh-TW" sz="1000"/>
                        <a:t>31445</a:t>
                      </a:r>
                    </a:p>
                  </a:txBody>
                  <a:tcPr marL="28575" marR="28575" marT="19050" marB="19050" anchor="b"/>
                </a:tc>
              </a:tr>
              <a:tr h="269725">
                <a:tc>
                  <a:txBody>
                    <a:bodyPr/>
                    <a:lstStyle/>
                    <a:p>
                      <a:pPr lvl="0" rtl="0">
                        <a:lnSpc>
                          <a:spcPct val="115000"/>
                        </a:lnSpc>
                        <a:spcBef>
                          <a:spcPts val="0"/>
                        </a:spcBef>
                        <a:buNone/>
                      </a:pPr>
                      <a:r>
                        <a:rPr lang="zh-TW" sz="1000"/>
                        <a:t>Turf &amp; Specialty</a:t>
                      </a:r>
                    </a:p>
                  </a:txBody>
                  <a:tcPr marL="28575" marR="28575" marT="19050" marB="19050" anchor="b"/>
                </a:tc>
                <a:tc>
                  <a:txBody>
                    <a:bodyPr/>
                    <a:lstStyle/>
                    <a:p>
                      <a:pPr lvl="0" algn="r" rtl="0">
                        <a:lnSpc>
                          <a:spcPct val="115000"/>
                        </a:lnSpc>
                        <a:spcBef>
                          <a:spcPts val="0"/>
                        </a:spcBef>
                        <a:buNone/>
                      </a:pPr>
                      <a:r>
                        <a:rPr lang="zh-TW" sz="1000"/>
                        <a:t>669</a:t>
                      </a:r>
                    </a:p>
                  </a:txBody>
                  <a:tcPr marL="28575" marR="28575" marT="19050" marB="19050" anchor="b"/>
                </a:tc>
              </a:tr>
              <a:tr h="269725">
                <a:tc>
                  <a:txBody>
                    <a:bodyPr/>
                    <a:lstStyle/>
                    <a:p>
                      <a:pPr lvl="0" rtl="0">
                        <a:lnSpc>
                          <a:spcPct val="115000"/>
                        </a:lnSpc>
                        <a:spcBef>
                          <a:spcPts val="0"/>
                        </a:spcBef>
                        <a:buNone/>
                      </a:pPr>
                      <a:r>
                        <a:rPr lang="zh-TW" sz="1000"/>
                        <a:t>Retail</a:t>
                      </a:r>
                    </a:p>
                  </a:txBody>
                  <a:tcPr marL="28575" marR="28575" marT="19050" marB="19050" anchor="b"/>
                </a:tc>
                <a:tc>
                  <a:txBody>
                    <a:bodyPr/>
                    <a:lstStyle/>
                    <a:p>
                      <a:pPr lvl="0" algn="r" rtl="0">
                        <a:lnSpc>
                          <a:spcPct val="115000"/>
                        </a:lnSpc>
                        <a:spcBef>
                          <a:spcPts val="0"/>
                        </a:spcBef>
                        <a:buNone/>
                      </a:pPr>
                      <a:r>
                        <a:rPr lang="zh-TW" sz="1000"/>
                        <a:t>-620</a:t>
                      </a:r>
                    </a:p>
                  </a:txBody>
                  <a:tcPr marL="28575" marR="28575" marT="19050" marB="19050" anchor="b"/>
                </a:tc>
              </a:tr>
              <a:tr h="269725">
                <a:tc>
                  <a:txBody>
                    <a:bodyPr/>
                    <a:lstStyle/>
                    <a:p>
                      <a:pPr lvl="0" rtl="0">
                        <a:lnSpc>
                          <a:spcPct val="115000"/>
                        </a:lnSpc>
                        <a:spcBef>
                          <a:spcPts val="0"/>
                        </a:spcBef>
                        <a:buNone/>
                      </a:pPr>
                      <a:r>
                        <a:rPr lang="zh-TW" sz="1000"/>
                        <a:t>Other</a:t>
                      </a:r>
                    </a:p>
                  </a:txBody>
                  <a:tcPr marL="28575" marR="28575" marT="19050" marB="19050" anchor="b"/>
                </a:tc>
                <a:tc>
                  <a:txBody>
                    <a:bodyPr/>
                    <a:lstStyle/>
                    <a:p>
                      <a:pPr lvl="0" algn="r" rtl="0">
                        <a:lnSpc>
                          <a:spcPct val="115000"/>
                        </a:lnSpc>
                        <a:spcBef>
                          <a:spcPts val="0"/>
                        </a:spcBef>
                        <a:buNone/>
                      </a:pPr>
                      <a:r>
                        <a:rPr lang="zh-TW" sz="1000"/>
                        <a:t>-34505</a:t>
                      </a:r>
                    </a:p>
                  </a:txBody>
                  <a:tcPr marL="28575" marR="28575" marT="19050" marB="19050" anchor="b"/>
                </a:tc>
              </a:tr>
            </a:tbl>
          </a:graphicData>
        </a:graphic>
      </p:graphicFrame>
      <p:pic>
        <p:nvPicPr>
          <p:cNvPr id="380" name="Shape 380"/>
          <p:cNvPicPr preferRelativeResize="0"/>
          <p:nvPr/>
        </p:nvPicPr>
        <p:blipFill>
          <a:blip r:embed="rId3">
            <a:alphaModFix/>
          </a:blip>
          <a:stretch>
            <a:fillRect/>
          </a:stretch>
        </p:blipFill>
        <p:spPr>
          <a:xfrm>
            <a:off x="4277300" y="1533525"/>
            <a:ext cx="4520124" cy="2722049"/>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609599" y="457200"/>
            <a:ext cx="6347700" cy="990599"/>
          </a:xfrm>
          <a:prstGeom prst="rect">
            <a:avLst/>
          </a:prstGeom>
        </p:spPr>
        <p:txBody>
          <a:bodyPr lIns="91425" tIns="91425" rIns="91425" bIns="91425" anchor="b" anchorCtr="0">
            <a:noAutofit/>
          </a:bodyPr>
          <a:lstStyle/>
          <a:p>
            <a:pPr>
              <a:spcBef>
                <a:spcPts val="0"/>
              </a:spcBef>
              <a:buNone/>
            </a:pPr>
            <a:r>
              <a:rPr lang="zh-TW" sz="3600">
                <a:solidFill>
                  <a:schemeClr val="dk2"/>
                </a:solidFill>
                <a:latin typeface="Times New Roman"/>
                <a:ea typeface="Times New Roman"/>
                <a:cs typeface="Times New Roman"/>
                <a:sym typeface="Times New Roman"/>
              </a:rPr>
              <a:t>Geographical distribution</a:t>
            </a:r>
          </a:p>
        </p:txBody>
      </p:sp>
      <p:pic>
        <p:nvPicPr>
          <p:cNvPr id="386" name="Shape 386"/>
          <p:cNvPicPr preferRelativeResize="0"/>
          <p:nvPr/>
        </p:nvPicPr>
        <p:blipFill>
          <a:blip r:embed="rId3">
            <a:alphaModFix/>
          </a:blip>
          <a:stretch>
            <a:fillRect/>
          </a:stretch>
        </p:blipFill>
        <p:spPr>
          <a:xfrm>
            <a:off x="66675" y="1757362"/>
            <a:ext cx="8851099" cy="16287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05978"/>
            <a:ext cx="8229600" cy="857400"/>
          </a:xfrm>
          <a:prstGeom prst="rect">
            <a:avLst/>
          </a:prstGeom>
        </p:spPr>
        <p:txBody>
          <a:bodyPr lIns="91425" tIns="91425" rIns="91425" bIns="91425" anchor="t" anchorCtr="0">
            <a:noAutofit/>
          </a:bodyPr>
          <a:lstStyle/>
          <a:p>
            <a:pPr>
              <a:spcBef>
                <a:spcPts val="0"/>
              </a:spcBef>
              <a:buNone/>
            </a:pPr>
            <a:r>
              <a:rPr lang="zh-TW" sz="3600">
                <a:latin typeface="Times New Roman"/>
                <a:ea typeface="Times New Roman"/>
                <a:cs typeface="Times New Roman"/>
                <a:sym typeface="Times New Roman"/>
              </a:rPr>
              <a:t>Industrial Agriculture 		</a:t>
            </a:r>
          </a:p>
        </p:txBody>
      </p:sp>
      <p:sp>
        <p:nvSpPr>
          <p:cNvPr id="169" name="Shape 16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Livestock</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Poultry</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Fish </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Crops</a:t>
            </a:r>
          </a:p>
          <a:p>
            <a:pPr lvl="0">
              <a:spcBef>
                <a:spcPts val="0"/>
              </a:spcBef>
              <a:buNone/>
            </a:pPr>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609599" y="273125"/>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Financial Statements</a:t>
            </a:r>
          </a:p>
        </p:txBody>
      </p:sp>
      <p:sp>
        <p:nvSpPr>
          <p:cNvPr id="392" name="Shape 392"/>
          <p:cNvSpPr txBox="1">
            <a:spLocks noGrp="1"/>
          </p:cNvSpPr>
          <p:nvPr>
            <p:ph type="body" idx="1"/>
          </p:nvPr>
        </p:nvSpPr>
        <p:spPr>
          <a:xfrm>
            <a:off x="609599" y="1620442"/>
            <a:ext cx="6347700" cy="2910600"/>
          </a:xfrm>
          <a:prstGeom prst="rect">
            <a:avLst/>
          </a:prstGeom>
          <a:noFill/>
          <a:ln>
            <a:noFill/>
          </a:ln>
        </p:spPr>
        <p:txBody>
          <a:bodyPr lIns="91425" tIns="45700" rIns="91425" bIns="45700" anchor="t" anchorCtr="0">
            <a:noAutofit/>
          </a:bodyPr>
          <a:lstStyle/>
          <a:p>
            <a:pPr marL="274320" marR="0" lvl="0" indent="-133985" algn="l" rtl="0">
              <a:spcBef>
                <a:spcPts val="0"/>
              </a:spcBef>
              <a:buClr>
                <a:schemeClr val="accent1"/>
              </a:buClr>
              <a:buFont typeface="Noto Symbol"/>
              <a:buNone/>
            </a:pPr>
            <a:endParaRPr sz="2600" b="0" i="0" u="none" strike="noStrike" cap="none" baseline="0">
              <a:solidFill>
                <a:schemeClr val="dk1"/>
              </a:solidFill>
              <a:latin typeface="Libre Baskerville"/>
              <a:ea typeface="Libre Baskerville"/>
              <a:cs typeface="Libre Baskerville"/>
              <a:sym typeface="Libre Baskerville"/>
            </a:endParaRPr>
          </a:p>
        </p:txBody>
      </p:sp>
      <p:pic>
        <p:nvPicPr>
          <p:cNvPr id="393" name="Shape 393"/>
          <p:cNvPicPr preferRelativeResize="0"/>
          <p:nvPr/>
        </p:nvPicPr>
        <p:blipFill rotWithShape="1">
          <a:blip r:embed="rId3">
            <a:alphaModFix/>
          </a:blip>
          <a:srcRect/>
          <a:stretch/>
        </p:blipFill>
        <p:spPr>
          <a:xfrm>
            <a:off x="609600" y="1447800"/>
            <a:ext cx="6347700" cy="3083399"/>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205725" y="38100"/>
            <a:ext cx="7271399" cy="990599"/>
          </a:xfrm>
          <a:prstGeom prst="rect">
            <a:avLst/>
          </a:prstGeom>
          <a:noFill/>
          <a:ln>
            <a:noFill/>
          </a:ln>
        </p:spPr>
        <p:txBody>
          <a:bodyPr lIns="91425" tIns="45700" rIns="91425" bIns="91425" anchor="b" anchorCtr="0">
            <a:noAutofit/>
          </a:bodyPr>
          <a:lstStyle/>
          <a:p>
            <a:pPr marL="0" marR="0" lvl="0" indent="0" algn="ctr"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Consolidated Statement of Income</a:t>
            </a:r>
          </a:p>
        </p:txBody>
      </p:sp>
      <p:pic>
        <p:nvPicPr>
          <p:cNvPr id="400" name="Shape 400"/>
          <p:cNvPicPr preferRelativeResize="0">
            <a:picLocks noGrp="1"/>
          </p:cNvPicPr>
          <p:nvPr>
            <p:ph type="body" idx="1"/>
          </p:nvPr>
        </p:nvPicPr>
        <p:blipFill rotWithShape="1">
          <a:blip r:embed="rId3">
            <a:alphaModFix/>
          </a:blip>
          <a:srcRect/>
          <a:stretch/>
        </p:blipFill>
        <p:spPr>
          <a:xfrm>
            <a:off x="133186" y="1028700"/>
            <a:ext cx="7778100" cy="4114800"/>
          </a:xfrm>
          <a:prstGeom prst="rect">
            <a:avLst/>
          </a:prstGeom>
          <a:noFill/>
          <a:ln>
            <a:noFill/>
          </a:ln>
        </p:spPr>
      </p:pic>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620449" y="-356150"/>
            <a:ext cx="6347700" cy="990599"/>
          </a:xfrm>
          <a:prstGeom prst="rect">
            <a:avLst/>
          </a:prstGeom>
          <a:noFill/>
          <a:ln>
            <a:noFill/>
          </a:ln>
        </p:spPr>
        <p:txBody>
          <a:bodyPr lIns="91425" tIns="45700" rIns="91425" bIns="91425" anchor="b" anchorCtr="0">
            <a:noAutofit/>
          </a:bodyPr>
          <a:lstStyle/>
          <a:p>
            <a:pPr marL="0" marR="0" lvl="0" indent="0" algn="ctr"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Consolidated Balance Sheet</a:t>
            </a:r>
          </a:p>
        </p:txBody>
      </p:sp>
      <p:pic>
        <p:nvPicPr>
          <p:cNvPr id="407" name="Shape 407"/>
          <p:cNvPicPr preferRelativeResize="0">
            <a:picLocks noGrp="1"/>
          </p:cNvPicPr>
          <p:nvPr>
            <p:ph type="body" idx="1"/>
          </p:nvPr>
        </p:nvPicPr>
        <p:blipFill rotWithShape="1">
          <a:blip r:embed="rId3">
            <a:alphaModFix/>
          </a:blip>
          <a:srcRect/>
          <a:stretch/>
        </p:blipFill>
        <p:spPr>
          <a:xfrm>
            <a:off x="620450" y="566149"/>
            <a:ext cx="6347700" cy="4577399"/>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184074" y="-339300"/>
            <a:ext cx="7634099" cy="990599"/>
          </a:xfrm>
          <a:prstGeom prst="rect">
            <a:avLst/>
          </a:prstGeom>
          <a:noFill/>
          <a:ln>
            <a:noFill/>
          </a:ln>
        </p:spPr>
        <p:txBody>
          <a:bodyPr lIns="91425" tIns="45700" rIns="91425" bIns="91425" anchor="b" anchorCtr="0">
            <a:noAutofit/>
          </a:bodyPr>
          <a:lstStyle/>
          <a:p>
            <a:pPr marL="0" marR="0" lvl="0" indent="0" algn="ctr"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Consolidated Statement of Cash Flows</a:t>
            </a:r>
          </a:p>
        </p:txBody>
      </p:sp>
      <p:pic>
        <p:nvPicPr>
          <p:cNvPr id="414" name="Shape 414"/>
          <p:cNvPicPr preferRelativeResize="0">
            <a:picLocks noGrp="1"/>
          </p:cNvPicPr>
          <p:nvPr>
            <p:ph type="body" idx="1"/>
          </p:nvPr>
        </p:nvPicPr>
        <p:blipFill rotWithShape="1">
          <a:blip r:embed="rId3">
            <a:alphaModFix/>
          </a:blip>
          <a:srcRect/>
          <a:stretch/>
        </p:blipFill>
        <p:spPr>
          <a:xfrm>
            <a:off x="985375" y="549600"/>
            <a:ext cx="5802300" cy="4593899"/>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609599" y="143175"/>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Risk Management</a:t>
            </a:r>
          </a:p>
        </p:txBody>
      </p:sp>
      <p:pic>
        <p:nvPicPr>
          <p:cNvPr id="421" name="Shape 421"/>
          <p:cNvPicPr preferRelativeResize="0"/>
          <p:nvPr/>
        </p:nvPicPr>
        <p:blipFill rotWithShape="1">
          <a:blip r:embed="rId3">
            <a:alphaModFix/>
          </a:blip>
          <a:srcRect/>
          <a:stretch/>
        </p:blipFill>
        <p:spPr>
          <a:xfrm>
            <a:off x="609600" y="1447800"/>
            <a:ext cx="5573400" cy="3536099"/>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The closest thing to a hedging philosophy available</a:t>
            </a:r>
          </a:p>
        </p:txBody>
      </p:sp>
      <p:sp>
        <p:nvSpPr>
          <p:cNvPr id="428" name="Shape 428"/>
          <p:cNvSpPr txBox="1">
            <a:spLocks noGrp="1"/>
          </p:cNvSpPr>
          <p:nvPr>
            <p:ph type="body" idx="1"/>
          </p:nvPr>
        </p:nvSpPr>
        <p:spPr>
          <a:xfrm>
            <a:off x="609599" y="1620442"/>
            <a:ext cx="6347700" cy="2910600"/>
          </a:xfrm>
          <a:prstGeom prst="rect">
            <a:avLst/>
          </a:prstGeom>
          <a:noFill/>
          <a:ln>
            <a:noFill/>
          </a:ln>
        </p:spPr>
        <p:txBody>
          <a:bodyPr lIns="91425" tIns="45700" rIns="91425" bIns="45700" anchor="t" anchorCtr="0">
            <a:noAutofit/>
          </a:bodyPr>
          <a:lstStyle/>
          <a:p>
            <a:pPr marL="457200" marR="0" lvl="0" indent="-342900" algn="l" rtl="0">
              <a:spcBef>
                <a:spcPts val="0"/>
              </a:spcBef>
              <a:buClr>
                <a:schemeClr val="dk1"/>
              </a:buClr>
              <a:buSzPct val="100000"/>
              <a:buFont typeface="Times New Roman"/>
              <a:buChar char="●"/>
            </a:pPr>
            <a:r>
              <a:rPr lang="zh-TW" sz="1800">
                <a:solidFill>
                  <a:schemeClr val="dk1"/>
                </a:solidFill>
                <a:latin typeface="Times New Roman"/>
                <a:ea typeface="Times New Roman"/>
                <a:cs typeface="Times New Roman"/>
                <a:sym typeface="Times New Roman"/>
              </a:rPr>
              <a:t>The Company's grain risk management practices are designed to reduce the risk of changing commodity prices. In that regard, such practices also limit potential gains from further changes in market prices.  </a:t>
            </a:r>
          </a:p>
          <a:p>
            <a:pPr marL="0" marR="0" lvl="0" indent="0" algn="l" rtl="0">
              <a:spcBef>
                <a:spcPts val="0"/>
              </a:spcBef>
              <a:buNone/>
            </a:pPr>
            <a:endParaRPr sz="1100">
              <a:solidFill>
                <a:schemeClr val="dk1"/>
              </a:solidFill>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609599" y="457200"/>
            <a:ext cx="6347700" cy="990599"/>
          </a:xfrm>
          <a:prstGeom prst="rect">
            <a:avLst/>
          </a:prstGeom>
        </p:spPr>
        <p:txBody>
          <a:bodyPr lIns="91425" tIns="91425" rIns="91425" bIns="91425" anchor="t" anchorCtr="0">
            <a:noAutofit/>
          </a:bodyPr>
          <a:lstStyle/>
          <a:p>
            <a:pPr>
              <a:spcBef>
                <a:spcPts val="0"/>
              </a:spcBef>
              <a:buNone/>
            </a:pPr>
            <a:r>
              <a:rPr lang="zh-TW" sz="3600">
                <a:solidFill>
                  <a:schemeClr val="dk2"/>
                </a:solidFill>
                <a:latin typeface="Times New Roman"/>
                <a:ea typeface="Times New Roman"/>
                <a:cs typeface="Times New Roman"/>
                <a:sym typeface="Times New Roman"/>
              </a:rPr>
              <a:t>Risk Factors</a:t>
            </a:r>
          </a:p>
        </p:txBody>
      </p:sp>
      <p:sp>
        <p:nvSpPr>
          <p:cNvPr id="435" name="Shape 435"/>
          <p:cNvSpPr txBox="1">
            <a:spLocks noGrp="1"/>
          </p:cNvSpPr>
          <p:nvPr>
            <p:ph type="body" idx="1"/>
          </p:nvPr>
        </p:nvSpPr>
        <p:spPr>
          <a:xfrm>
            <a:off x="609599" y="1195817"/>
            <a:ext cx="6347700" cy="2910600"/>
          </a:xfrm>
          <a:prstGeom prst="rect">
            <a:avLst/>
          </a:prstGeom>
        </p:spPr>
        <p:txBody>
          <a:bodyPr lIns="91425" tIns="91425" rIns="91425" bIns="91425" anchor="t" anchorCtr="0">
            <a:noAutofit/>
          </a:bodyPr>
          <a:lstStyle/>
          <a:p>
            <a:pPr marL="457200" lvl="0" indent="-342900" rtl="0">
              <a:spcBef>
                <a:spcPts val="0"/>
              </a:spcBef>
              <a:buClr>
                <a:schemeClr val="accent1"/>
              </a:buClr>
              <a:buSzPct val="100000"/>
              <a:buFont typeface="Times New Roman"/>
              <a:buChar char="●"/>
            </a:pPr>
            <a:r>
              <a:rPr lang="zh-TW"/>
              <a:t>Affected by the supply and demand of commodities, and are sensitive to factors outside of our control. Adverse price movements could negatively affect our profitability and results of operations. 		 	 	 			</a:t>
            </a:r>
          </a:p>
          <a:p>
            <a:pPr marL="457200" lvl="0" indent="-342900" rtl="0">
              <a:spcBef>
                <a:spcPts val="0"/>
              </a:spcBef>
              <a:buClr>
                <a:schemeClr val="accent1"/>
              </a:buClr>
              <a:buSzPct val="100000"/>
              <a:buFont typeface="Times New Roman"/>
              <a:buChar char="●"/>
            </a:pPr>
            <a:r>
              <a:rPr lang="zh-TW"/>
              <a:t>Changes in government regulations or trade association policies could adversely affect our results of operations.	</a:t>
            </a:r>
          </a:p>
          <a:p>
            <a:pPr marL="457200" lvl="0" indent="-342900" rtl="0">
              <a:spcBef>
                <a:spcPts val="0"/>
              </a:spcBef>
              <a:buClr>
                <a:schemeClr val="accent1"/>
              </a:buClr>
              <a:buSzPct val="100000"/>
              <a:buFont typeface="Times New Roman"/>
              <a:buChar char="●"/>
            </a:pPr>
            <a:r>
              <a:rPr lang="zh-TW"/>
              <a:t>Significant amounts of inventory: If a substantial portion of our inventory becomes damaged or obsolete, its value would decrease and our profit margins would suffer. </a:t>
            </a:r>
          </a:p>
          <a:p>
            <a:pPr marL="0" lvl="0" indent="0" rtl="0">
              <a:spcBef>
                <a:spcPts val="0"/>
              </a:spcBef>
              <a:buNone/>
            </a:pPr>
            <a:endParaRPr/>
          </a:p>
          <a:p>
            <a:pPr lvl="0" rtl="0">
              <a:spcBef>
                <a:spcPts val="0"/>
              </a:spcBef>
              <a:buClr>
                <a:schemeClr val="dk1"/>
              </a:buClr>
              <a:buSzPct val="61111"/>
              <a:buFont typeface="Arial"/>
              <a:buNone/>
            </a:pPr>
            <a:r>
              <a:rPr lang="zh-TW"/>
              <a:t>				</a:t>
            </a:r>
          </a:p>
          <a:p>
            <a:pPr lvl="0" rtl="0">
              <a:spcBef>
                <a:spcPts val="0"/>
              </a:spcBef>
              <a:buClr>
                <a:schemeClr val="dk1"/>
              </a:buClr>
              <a:buSzPct val="100000"/>
              <a:buFont typeface="Arial"/>
              <a:buNone/>
            </a:pPr>
            <a:r>
              <a:rPr lang="zh-TW" sz="1100">
                <a:latin typeface="Arial"/>
                <a:ea typeface="Arial"/>
                <a:cs typeface="Arial"/>
                <a:sym typeface="Arial"/>
              </a:rPr>
              <a:t>			</a:t>
            </a:r>
          </a:p>
          <a:p>
            <a:pPr lvl="0" rtl="0">
              <a:spcBef>
                <a:spcPts val="0"/>
              </a:spcBef>
              <a:buClr>
                <a:schemeClr val="dk1"/>
              </a:buClr>
              <a:buSzPct val="100000"/>
              <a:buFont typeface="Arial"/>
              <a:buNone/>
            </a:pPr>
            <a:r>
              <a:rPr lang="zh-TW" sz="1100">
                <a:latin typeface="Arial"/>
                <a:ea typeface="Arial"/>
                <a:cs typeface="Arial"/>
                <a:sym typeface="Arial"/>
              </a:rPr>
              <a:t>		</a:t>
            </a:r>
          </a:p>
          <a:p>
            <a:pPr>
              <a:spcBef>
                <a:spcPts val="0"/>
              </a:spcBef>
              <a:buNone/>
            </a:pPr>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609599" y="457200"/>
            <a:ext cx="6347700" cy="990599"/>
          </a:xfrm>
          <a:prstGeom prst="rect">
            <a:avLst/>
          </a:prstGeom>
        </p:spPr>
        <p:txBody>
          <a:bodyPr lIns="91425" tIns="91425" rIns="91425" bIns="91425" anchor="t" anchorCtr="0">
            <a:noAutofit/>
          </a:bodyPr>
          <a:lstStyle/>
          <a:p>
            <a:pPr>
              <a:spcBef>
                <a:spcPts val="0"/>
              </a:spcBef>
              <a:buNone/>
            </a:pPr>
            <a:r>
              <a:rPr lang="zh-TW" sz="3600">
                <a:solidFill>
                  <a:schemeClr val="dk2"/>
                </a:solidFill>
                <a:latin typeface="Times New Roman"/>
                <a:ea typeface="Times New Roman"/>
                <a:cs typeface="Times New Roman"/>
                <a:sym typeface="Times New Roman"/>
              </a:rPr>
              <a:t>Risk Factors (Cont’d)</a:t>
            </a:r>
          </a:p>
        </p:txBody>
      </p:sp>
      <p:sp>
        <p:nvSpPr>
          <p:cNvPr id="441" name="Shape 441"/>
          <p:cNvSpPr txBox="1">
            <a:spLocks noGrp="1"/>
          </p:cNvSpPr>
          <p:nvPr>
            <p:ph type="body" idx="1"/>
          </p:nvPr>
        </p:nvSpPr>
        <p:spPr>
          <a:xfrm>
            <a:off x="609599" y="1366442"/>
            <a:ext cx="6347700" cy="2910600"/>
          </a:xfrm>
          <a:prstGeom prst="rect">
            <a:avLst/>
          </a:prstGeom>
        </p:spPr>
        <p:txBody>
          <a:bodyPr lIns="91425" tIns="91425" rIns="91425" bIns="91425" anchor="t" anchorCtr="0">
            <a:noAutofit/>
          </a:bodyPr>
          <a:lstStyle/>
          <a:p>
            <a:pPr marL="457200" lvl="0" indent="-342900" rtl="0">
              <a:spcBef>
                <a:spcPts val="0"/>
              </a:spcBef>
              <a:buClr>
                <a:schemeClr val="accent1"/>
              </a:buClr>
              <a:buSzPct val="100000"/>
              <a:buFont typeface="Times New Roman"/>
              <a:buChar char="●"/>
            </a:pPr>
            <a:r>
              <a:rPr lang="zh-TW"/>
              <a:t>Substantial indebtedness: decrease liquidity and impair the ability to operate the business. 					</a:t>
            </a:r>
          </a:p>
          <a:p>
            <a:pPr marL="457200" lvl="0" indent="-342900" rtl="0">
              <a:spcBef>
                <a:spcPts val="0"/>
              </a:spcBef>
              <a:buClr>
                <a:schemeClr val="accent1"/>
              </a:buClr>
              <a:buSzPct val="100000"/>
              <a:buFont typeface="Times New Roman"/>
              <a:buChar char="●"/>
            </a:pPr>
            <a:r>
              <a:rPr lang="zh-TW"/>
              <a:t>Increasing competition and pricing pressure from other companies in this industries. If unable to compete effectively with them, sales and profit margins would decrease, in addition earnings and cash flows would be adversely affected. </a:t>
            </a:r>
          </a:p>
          <a:p>
            <a:pPr marL="457200" lvl="0" indent="-342900" rtl="0">
              <a:spcBef>
                <a:spcPts val="0"/>
              </a:spcBef>
              <a:buClr>
                <a:schemeClr val="accent1"/>
              </a:buClr>
              <a:buSzPct val="100000"/>
              <a:buFont typeface="Times New Roman"/>
              <a:buChar char="●"/>
            </a:pPr>
            <a:r>
              <a:rPr lang="zh-TW"/>
              <a:t>Non-performance by the counter-parties to the direvative contracts being used 				</a:t>
            </a:r>
          </a:p>
          <a:p>
            <a:pPr lvl="0" rtl="0">
              <a:spcBef>
                <a:spcPts val="0"/>
              </a:spcBef>
              <a:buClr>
                <a:schemeClr val="dk1"/>
              </a:buClr>
              <a:buSzPct val="100000"/>
              <a:buFont typeface="Arial"/>
              <a:buNone/>
            </a:pPr>
            <a:r>
              <a:rPr lang="zh-TW" sz="1100">
                <a:latin typeface="Arial"/>
                <a:ea typeface="Arial"/>
                <a:cs typeface="Arial"/>
                <a:sym typeface="Arial"/>
              </a:rPr>
              <a:t>				</a:t>
            </a:r>
          </a:p>
          <a:p>
            <a:pPr lvl="0" rtl="0">
              <a:spcBef>
                <a:spcPts val="0"/>
              </a:spcBef>
              <a:buClr>
                <a:schemeClr val="dk1"/>
              </a:buClr>
              <a:buSzPct val="100000"/>
              <a:buFont typeface="Arial"/>
              <a:buNone/>
            </a:pPr>
            <a:r>
              <a:rPr lang="zh-TW" sz="1100">
                <a:latin typeface="Arial"/>
                <a:ea typeface="Arial"/>
                <a:cs typeface="Arial"/>
                <a:sym typeface="Arial"/>
              </a:rPr>
              <a:t>			</a:t>
            </a:r>
          </a:p>
          <a:p>
            <a:pPr lvl="0" rtl="0">
              <a:spcBef>
                <a:spcPts val="0"/>
              </a:spcBef>
              <a:buClr>
                <a:schemeClr val="dk1"/>
              </a:buClr>
              <a:buSzPct val="100000"/>
              <a:buFont typeface="Arial"/>
              <a:buNone/>
            </a:pPr>
            <a:r>
              <a:rPr lang="zh-TW" sz="1100">
                <a:latin typeface="Arial"/>
                <a:ea typeface="Arial"/>
                <a:cs typeface="Arial"/>
                <a:sym typeface="Arial"/>
              </a:rPr>
              <a:t>		</a:t>
            </a:r>
          </a:p>
          <a:p>
            <a:pPr>
              <a:spcBef>
                <a:spcPts val="0"/>
              </a:spcBef>
              <a:buNone/>
            </a:pPr>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a:solidFill>
                  <a:schemeClr val="dk2"/>
                </a:solidFill>
                <a:latin typeface="Times New Roman"/>
                <a:ea typeface="Times New Roman"/>
                <a:cs typeface="Times New Roman"/>
                <a:sym typeface="Times New Roman"/>
              </a:rPr>
              <a:t>Method of </a:t>
            </a:r>
            <a:r>
              <a:rPr lang="zh-TW" sz="3600" b="0" i="0" u="none" strike="noStrike" cap="none" baseline="0">
                <a:solidFill>
                  <a:schemeClr val="dk2"/>
                </a:solidFill>
                <a:latin typeface="Times New Roman"/>
                <a:ea typeface="Times New Roman"/>
                <a:cs typeface="Times New Roman"/>
                <a:sym typeface="Times New Roman"/>
              </a:rPr>
              <a:t>Risk Management</a:t>
            </a:r>
          </a:p>
        </p:txBody>
      </p:sp>
      <p:sp>
        <p:nvSpPr>
          <p:cNvPr id="447" name="Shape 447"/>
          <p:cNvSpPr txBox="1">
            <a:spLocks noGrp="1"/>
          </p:cNvSpPr>
          <p:nvPr>
            <p:ph type="body" idx="1"/>
          </p:nvPr>
        </p:nvSpPr>
        <p:spPr>
          <a:xfrm>
            <a:off x="609599" y="1620442"/>
            <a:ext cx="6347700" cy="2910600"/>
          </a:xfrm>
          <a:prstGeom prst="rect">
            <a:avLst/>
          </a:prstGeom>
          <a:noFill/>
          <a:ln>
            <a:noFill/>
          </a:ln>
        </p:spPr>
        <p:txBody>
          <a:bodyPr lIns="91425" tIns="45700" rIns="91425" bIns="45700" anchor="t" anchorCtr="0">
            <a:noAutofit/>
          </a:bodyPr>
          <a:lstStyle/>
          <a:p>
            <a:pPr marL="274320" marR="0" lvl="0" indent="-248284" algn="l" rtl="0">
              <a:spcBef>
                <a:spcPts val="0"/>
              </a:spcBef>
              <a:buClr>
                <a:schemeClr val="accent1"/>
              </a:buClr>
              <a:buSzPct val="100000"/>
              <a:buFont typeface="Times New Roman"/>
              <a:buChar char="●"/>
            </a:pPr>
            <a:r>
              <a:rPr lang="zh-TW" b="0" i="0" u="none" strike="noStrike" cap="none" baseline="0">
                <a:solidFill>
                  <a:schemeClr val="dk1"/>
                </a:solidFill>
              </a:rPr>
              <a:t>Commodity Prices:</a:t>
            </a:r>
          </a:p>
          <a:p>
            <a:pPr marL="548640" marR="0" lvl="1" indent="-215900" algn="l" rtl="0">
              <a:spcBef>
                <a:spcPts val="370"/>
              </a:spcBef>
              <a:buClr>
                <a:schemeClr val="accent2"/>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Uses Futures, Options, and OTC contracts</a:t>
            </a:r>
          </a:p>
          <a:p>
            <a:pPr marL="274320" marR="0" lvl="0" indent="-248284" algn="l" rtl="0">
              <a:spcBef>
                <a:spcPts val="580"/>
              </a:spcBef>
              <a:buClr>
                <a:schemeClr val="accent1"/>
              </a:buClr>
              <a:buSzPct val="100000"/>
              <a:buFont typeface="Times New Roman"/>
              <a:buChar char="●"/>
            </a:pPr>
            <a:r>
              <a:rPr lang="zh-TW" b="0" i="0" u="none" strike="noStrike" cap="none" baseline="0">
                <a:solidFill>
                  <a:schemeClr val="dk1"/>
                </a:solidFill>
              </a:rPr>
              <a:t>Interest Rate</a:t>
            </a:r>
          </a:p>
          <a:p>
            <a:pPr marL="548640" marR="0" lvl="1" indent="-215900" algn="l" rtl="0">
              <a:spcBef>
                <a:spcPts val="370"/>
              </a:spcBef>
              <a:buClr>
                <a:schemeClr val="accent2"/>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Short-term:</a:t>
            </a:r>
          </a:p>
          <a:p>
            <a:pPr marL="822960" marR="0" lvl="2" indent="-245110" algn="l" rtl="0">
              <a:spcBef>
                <a:spcPts val="370"/>
              </a:spcBef>
              <a:buClr>
                <a:srgbClr val="F0C1B0"/>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Interest Cap</a:t>
            </a:r>
          </a:p>
          <a:p>
            <a:pPr marL="548640" marR="0" lvl="1" indent="-215900" algn="l" rtl="0">
              <a:spcBef>
                <a:spcPts val="370"/>
              </a:spcBef>
              <a:buClr>
                <a:schemeClr val="accent2"/>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Long-term</a:t>
            </a:r>
          </a:p>
          <a:p>
            <a:pPr marL="822960" marR="0" lvl="2" indent="-245110" algn="l" rtl="0">
              <a:spcBef>
                <a:spcPts val="370"/>
              </a:spcBef>
              <a:buClr>
                <a:srgbClr val="F0C1B0"/>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Interest Swap</a:t>
            </a:r>
            <a:r>
              <a:rPr lang="zh-TW" sz="1800">
                <a:solidFill>
                  <a:schemeClr val="dk1"/>
                </a:solidFill>
                <a:latin typeface="Times New Roman"/>
                <a:ea typeface="Times New Roman"/>
                <a:cs typeface="Times New Roman"/>
                <a:sym typeface="Times New Roman"/>
              </a:rPr>
              <a:t>,</a:t>
            </a:r>
            <a:r>
              <a:rPr lang="zh-TW" sz="1800" b="0" i="0" u="none" strike="noStrike" cap="none" baseline="0">
                <a:solidFill>
                  <a:schemeClr val="dk1"/>
                </a:solidFill>
                <a:latin typeface="Times New Roman"/>
                <a:ea typeface="Times New Roman"/>
                <a:cs typeface="Times New Roman"/>
                <a:sym typeface="Times New Roman"/>
              </a:rPr>
              <a:t> Cap and Collar</a:t>
            </a:r>
          </a:p>
          <a:p>
            <a:pPr marL="274320" marR="0" lvl="0" indent="-248284" algn="l" rtl="0">
              <a:spcBef>
                <a:spcPts val="580"/>
              </a:spcBef>
              <a:buClr>
                <a:schemeClr val="accent1"/>
              </a:buClr>
              <a:buSzPct val="100000"/>
              <a:buFont typeface="Times New Roman"/>
              <a:buChar char="●"/>
            </a:pPr>
            <a:r>
              <a:rPr lang="zh-TW" b="0" i="0" u="none" strike="noStrike" cap="none" baseline="0">
                <a:solidFill>
                  <a:schemeClr val="dk1"/>
                </a:solidFill>
              </a:rPr>
              <a:t>FX rate</a:t>
            </a:r>
            <a:r>
              <a:rPr lang="zh-TW" sz="1100">
                <a:solidFill>
                  <a:schemeClr val="dk1"/>
                </a:solidFill>
              </a:rPr>
              <a:t>					</a:t>
            </a:r>
          </a:p>
          <a:p>
            <a:pPr marL="548640" marR="0" lvl="1" indent="-215900" algn="l" rtl="0">
              <a:spcBef>
                <a:spcPts val="370"/>
              </a:spcBef>
              <a:buClr>
                <a:schemeClr val="accent2"/>
              </a:buClr>
              <a:buSzPct val="100000"/>
              <a:buFont typeface="Times New Roman"/>
              <a:buChar char="○"/>
            </a:pPr>
            <a:r>
              <a:rPr lang="zh-TW" sz="1800">
                <a:solidFill>
                  <a:schemeClr val="dk1"/>
                </a:solidFill>
                <a:latin typeface="Times New Roman"/>
                <a:ea typeface="Times New Roman"/>
                <a:cs typeface="Times New Roman"/>
                <a:sym typeface="Times New Roman"/>
              </a:rPr>
              <a:t>Foreign exchange forward rate agreements </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a:solidFill>
                  <a:schemeClr val="dk2"/>
                </a:solidFill>
                <a:latin typeface="Times New Roman"/>
                <a:ea typeface="Times New Roman"/>
                <a:cs typeface="Times New Roman"/>
                <a:sym typeface="Times New Roman"/>
              </a:rPr>
              <a:t>Market risk</a:t>
            </a:r>
            <a:r>
              <a:rPr lang="zh-TW" sz="3600" b="0" i="0" u="none" strike="noStrike" cap="none" baseline="0">
                <a:solidFill>
                  <a:schemeClr val="dk2"/>
                </a:solidFill>
                <a:latin typeface="Times New Roman"/>
                <a:ea typeface="Times New Roman"/>
                <a:cs typeface="Times New Roman"/>
                <a:sym typeface="Times New Roman"/>
              </a:rPr>
              <a:t> overvi</a:t>
            </a:r>
            <a:r>
              <a:rPr lang="zh-TW" sz="3600">
                <a:solidFill>
                  <a:schemeClr val="dk2"/>
                </a:solidFill>
                <a:latin typeface="Times New Roman"/>
                <a:ea typeface="Times New Roman"/>
                <a:cs typeface="Times New Roman"/>
                <a:sym typeface="Times New Roman"/>
              </a:rPr>
              <a:t>ew</a:t>
            </a:r>
          </a:p>
        </p:txBody>
      </p:sp>
      <p:sp>
        <p:nvSpPr>
          <p:cNvPr id="454" name="Shape 454"/>
          <p:cNvSpPr txBox="1">
            <a:spLocks noGrp="1"/>
          </p:cNvSpPr>
          <p:nvPr>
            <p:ph type="body" idx="1"/>
          </p:nvPr>
        </p:nvSpPr>
        <p:spPr>
          <a:xfrm>
            <a:off x="609599" y="1371392"/>
            <a:ext cx="6347700" cy="2910600"/>
          </a:xfrm>
          <a:prstGeom prst="rect">
            <a:avLst/>
          </a:prstGeom>
          <a:noFill/>
          <a:ln>
            <a:noFill/>
          </a:ln>
        </p:spPr>
        <p:txBody>
          <a:bodyPr lIns="91425" tIns="45700" rIns="91425" bIns="45700" anchor="t" anchorCtr="0">
            <a:noAutofit/>
          </a:bodyPr>
          <a:lstStyle/>
          <a:p>
            <a:pPr marL="0" lvl="0" indent="0" rtl="0">
              <a:lnSpc>
                <a:spcPct val="115000"/>
              </a:lnSpc>
              <a:spcBef>
                <a:spcPts val="0"/>
              </a:spcBef>
              <a:buNone/>
            </a:pPr>
            <a:endParaRPr/>
          </a:p>
          <a:p>
            <a:pPr marL="274320" lvl="0" indent="-248284" rtl="0">
              <a:lnSpc>
                <a:spcPct val="115000"/>
              </a:lnSpc>
              <a:spcBef>
                <a:spcPts val="0"/>
              </a:spcBef>
              <a:buClr>
                <a:schemeClr val="accent1"/>
              </a:buClr>
              <a:buSzPct val="100000"/>
              <a:buFont typeface="Times New Roman"/>
              <a:buChar char="●"/>
            </a:pPr>
            <a:r>
              <a:rPr lang="zh-TW"/>
              <a:t>The agricultural commodity-based business is one in which changes in selling prices generally move in relationship to changes in purchase prices. Therefore, changes in prices of the agricultural commodities that will have a relatively equal impact on sales revenue and cost. So we don’t need to worry this too much. 		</a:t>
            </a:r>
          </a:p>
          <a:p>
            <a:pPr marL="274320" lvl="0" indent="-248284" rtl="0">
              <a:lnSpc>
                <a:spcPct val="115000"/>
              </a:lnSpc>
              <a:spcBef>
                <a:spcPts val="0"/>
              </a:spcBef>
              <a:buClr>
                <a:schemeClr val="accent1"/>
              </a:buClr>
              <a:buSzPct val="100000"/>
              <a:buFont typeface="Noto Symbol"/>
              <a:buChar char="●"/>
            </a:pPr>
            <a:r>
              <a:rPr lang="zh-TW"/>
              <a:t>The market risk inherent in the Company's market risk-sensitive instruments and positions is the potential loss arising from adverse changes in commodity prices and interest rates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05978"/>
            <a:ext cx="8229600" cy="857400"/>
          </a:xfrm>
          <a:prstGeom prst="rect">
            <a:avLst/>
          </a:prstGeom>
        </p:spPr>
        <p:txBody>
          <a:bodyPr lIns="91425" tIns="91425" rIns="91425" bIns="91425" anchor="t" anchorCtr="0">
            <a:noAutofit/>
          </a:bodyPr>
          <a:lstStyle/>
          <a:p>
            <a:pPr>
              <a:spcBef>
                <a:spcPts val="0"/>
              </a:spcBef>
              <a:buNone/>
            </a:pPr>
            <a:r>
              <a:rPr lang="zh-TW" sz="3600">
                <a:latin typeface="Times New Roman"/>
                <a:ea typeface="Times New Roman"/>
                <a:cs typeface="Times New Roman"/>
                <a:sym typeface="Times New Roman"/>
              </a:rPr>
              <a:t>History</a:t>
            </a:r>
          </a:p>
        </p:txBody>
      </p:sp>
      <p:sp>
        <p:nvSpPr>
          <p:cNvPr id="175" name="Shape 175"/>
          <p:cNvSpPr txBox="1">
            <a:spLocks noGrp="1"/>
          </p:cNvSpPr>
          <p:nvPr>
            <p:ph type="body" idx="1"/>
          </p:nvPr>
        </p:nvSpPr>
        <p:spPr>
          <a:xfrm>
            <a:off x="62375" y="789100"/>
            <a:ext cx="7147800" cy="3725699"/>
          </a:xfrm>
          <a:prstGeom prst="rect">
            <a:avLst/>
          </a:prstGeom>
        </p:spPr>
        <p:txBody>
          <a:bodyPr lIns="91425" tIns="91425" rIns="91425" bIns="91425" anchor="t" anchorCtr="0">
            <a:noAutofit/>
          </a:bodyPr>
          <a:lstStyle/>
          <a:p>
            <a:pPr marL="457200" lvl="0" indent="-342900" rtl="0">
              <a:spcBef>
                <a:spcPts val="0"/>
              </a:spcBef>
              <a:buClr>
                <a:srgbClr val="222222"/>
              </a:buClr>
              <a:buSzPct val="100000"/>
              <a:buFont typeface="Times New Roman"/>
              <a:buChar char="●"/>
            </a:pPr>
            <a:r>
              <a:rPr lang="zh-TW" sz="1800">
                <a:solidFill>
                  <a:srgbClr val="222222"/>
                </a:solidFill>
                <a:latin typeface="Times New Roman"/>
                <a:ea typeface="Times New Roman"/>
                <a:cs typeface="Times New Roman"/>
                <a:sym typeface="Times New Roman"/>
              </a:rPr>
              <a:t>Agricultural production across the world doubled four times between 1820 and 1975 to feed a global population of one billion human beings in 1800 and 6.5 billion in 2002.</a:t>
            </a:r>
          </a:p>
          <a:p>
            <a:pPr marL="457200" lvl="0" indent="-342900" rtl="0">
              <a:spcBef>
                <a:spcPts val="0"/>
              </a:spcBef>
              <a:buClr>
                <a:srgbClr val="222222"/>
              </a:buClr>
              <a:buSzPct val="100000"/>
              <a:buFont typeface="Times New Roman"/>
              <a:buChar char="●"/>
            </a:pPr>
            <a:r>
              <a:rPr lang="zh-TW" sz="1800">
                <a:solidFill>
                  <a:srgbClr val="222222"/>
                </a:solidFill>
                <a:latin typeface="Times New Roman"/>
                <a:ea typeface="Times New Roman"/>
                <a:cs typeface="Times New Roman"/>
                <a:sym typeface="Times New Roman"/>
              </a:rPr>
              <a:t>Meanwhile, the number of people involved in farming dropped as the process became more automated, as well as the number of farms has also decreased in terms of more concentrated ownership.</a:t>
            </a:r>
          </a:p>
          <a:p>
            <a:pPr marL="457200" lvl="0" indent="-342900" rtl="0">
              <a:spcBef>
                <a:spcPts val="0"/>
              </a:spcBef>
              <a:buClr>
                <a:srgbClr val="222222"/>
              </a:buClr>
              <a:buSzPct val="100000"/>
              <a:buFont typeface="Times New Roman"/>
              <a:buChar char="●"/>
            </a:pPr>
            <a:r>
              <a:rPr lang="zh-TW" sz="1800">
                <a:solidFill>
                  <a:srgbClr val="222222"/>
                </a:solidFill>
                <a:latin typeface="Times New Roman"/>
                <a:ea typeface="Times New Roman"/>
                <a:cs typeface="Times New Roman"/>
                <a:sym typeface="Times New Roman"/>
              </a:rPr>
              <a:t>In the 1930s, 24 percent of the American population worked in agriculture compared to 1.5 percent in 2002; in 1940, each farm worker supplied 11 consumers, whereas in 2002, each worker supplied 90 consumers.</a:t>
            </a:r>
          </a:p>
          <a:p>
            <a:pPr marL="457200" lvl="0" indent="-342900" rtl="0">
              <a:spcBef>
                <a:spcPts val="0"/>
              </a:spcBef>
              <a:buClr>
                <a:srgbClr val="222222"/>
              </a:buClr>
              <a:buSzPct val="100000"/>
              <a:buFont typeface="Times New Roman"/>
              <a:buChar char="●"/>
            </a:pPr>
            <a:r>
              <a:rPr lang="zh-TW" sz="1800">
                <a:solidFill>
                  <a:srgbClr val="222222"/>
                </a:solidFill>
                <a:latin typeface="Times New Roman"/>
                <a:ea typeface="Times New Roman"/>
                <a:cs typeface="Times New Roman"/>
                <a:sym typeface="Times New Roman"/>
              </a:rPr>
              <a:t>In the U.S., four companies kill 81 percent of cows, 73 percent of sheep, 57 percent of pigs, and produce 50 percent of chickens, cited as an example of "vertical integration" by the president of the U.S. NatioFarmers' Union</a:t>
            </a:r>
          </a:p>
          <a:p>
            <a:pPr marL="457200" lvl="0" indent="-342900">
              <a:spcBef>
                <a:spcPts val="0"/>
              </a:spcBef>
              <a:buClr>
                <a:schemeClr val="accent1"/>
              </a:buClr>
              <a:buFont typeface="Times New Roman"/>
              <a:buChar char="●"/>
            </a:pPr>
            <a:endParaRPr sz="1800">
              <a:latin typeface="Times New Roman"/>
              <a:ea typeface="Times New Roman"/>
              <a:cs typeface="Times New Roman"/>
              <a:sym typeface="Times New Roman"/>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609599" y="457200"/>
            <a:ext cx="6347700" cy="990599"/>
          </a:xfrm>
          <a:prstGeom prst="rect">
            <a:avLst/>
          </a:prstGeom>
        </p:spPr>
        <p:txBody>
          <a:bodyPr lIns="91425" tIns="91425" rIns="91425" bIns="91425" anchor="t" anchorCtr="0">
            <a:noAutofit/>
          </a:bodyPr>
          <a:lstStyle/>
          <a:p>
            <a:pPr>
              <a:spcBef>
                <a:spcPts val="0"/>
              </a:spcBef>
              <a:buNone/>
            </a:pPr>
            <a:r>
              <a:rPr lang="zh-TW" sz="3600">
                <a:solidFill>
                  <a:schemeClr val="dk2"/>
                </a:solidFill>
                <a:latin typeface="Times New Roman"/>
                <a:ea typeface="Times New Roman"/>
                <a:cs typeface="Times New Roman"/>
                <a:sym typeface="Times New Roman"/>
              </a:rPr>
              <a:t>Commodity</a:t>
            </a:r>
          </a:p>
        </p:txBody>
      </p:sp>
      <p:sp>
        <p:nvSpPr>
          <p:cNvPr id="461" name="Shape 461"/>
          <p:cNvSpPr txBox="1">
            <a:spLocks noGrp="1"/>
          </p:cNvSpPr>
          <p:nvPr>
            <p:ph type="body" idx="1"/>
          </p:nvPr>
        </p:nvSpPr>
        <p:spPr>
          <a:xfrm>
            <a:off x="609599" y="1447792"/>
            <a:ext cx="6347700" cy="2910600"/>
          </a:xfrm>
          <a:prstGeom prst="rect">
            <a:avLst/>
          </a:prstGeom>
        </p:spPr>
        <p:txBody>
          <a:bodyPr lIns="91425" tIns="91425" rIns="91425" bIns="91425" anchor="t" anchorCtr="0">
            <a:noAutofit/>
          </a:bodyPr>
          <a:lstStyle/>
          <a:p>
            <a:pPr marL="457200" lvl="0" indent="-368935" rtl="0">
              <a:spcBef>
                <a:spcPts val="0"/>
              </a:spcBef>
              <a:buClr>
                <a:schemeClr val="accent1"/>
              </a:buClr>
              <a:buSzPct val="122777"/>
              <a:buFont typeface="Noto Symbol"/>
              <a:buChar char="●"/>
            </a:pPr>
            <a:r>
              <a:rPr lang="zh-TW"/>
              <a:t>The Company's daily net commodity position consists of inventories, related purchase and sale contracts and exchange-traded futures and over-the-counter contracts. The fair value of the position is a summation of the fair values calculated for each commodity by valuing each net position at quoted futures market prices. The Company has established controls to manage and limit risk exposure, which consists of daily review of position limits and effects of potential market prices moves on those positions. </a:t>
            </a:r>
          </a:p>
          <a:p>
            <a:pPr lvl="0" rtl="0">
              <a:spcBef>
                <a:spcPts val="0"/>
              </a:spcBef>
              <a:buClr>
                <a:schemeClr val="dk1"/>
              </a:buClr>
              <a:buSzPct val="61111"/>
              <a:buFont typeface="Arial"/>
              <a:buNone/>
            </a:pPr>
            <a:r>
              <a:rPr lang="zh-TW"/>
              <a:t>				</a:t>
            </a:r>
          </a:p>
          <a:p>
            <a:pPr lvl="0" rtl="0">
              <a:spcBef>
                <a:spcPts val="0"/>
              </a:spcBef>
              <a:buClr>
                <a:schemeClr val="dk1"/>
              </a:buClr>
              <a:buSzPct val="100000"/>
              <a:buFont typeface="Arial"/>
              <a:buNone/>
            </a:pPr>
            <a:r>
              <a:rPr lang="zh-TW" sz="1100">
                <a:latin typeface="Arial"/>
                <a:ea typeface="Arial"/>
                <a:cs typeface="Arial"/>
                <a:sym typeface="Arial"/>
              </a:rPr>
              <a:t>			</a:t>
            </a:r>
          </a:p>
          <a:p>
            <a:pPr lvl="0" rtl="0">
              <a:spcBef>
                <a:spcPts val="0"/>
              </a:spcBef>
              <a:buClr>
                <a:schemeClr val="dk1"/>
              </a:buClr>
              <a:buSzPct val="100000"/>
              <a:buFont typeface="Arial"/>
              <a:buNone/>
            </a:pPr>
            <a:r>
              <a:rPr lang="zh-TW" sz="1100">
                <a:latin typeface="Arial"/>
                <a:ea typeface="Arial"/>
                <a:cs typeface="Arial"/>
                <a:sym typeface="Arial"/>
              </a:rPr>
              <a:t>		</a:t>
            </a:r>
          </a:p>
          <a:p>
            <a:pPr>
              <a:spcBef>
                <a:spcPts val="0"/>
              </a:spcBef>
              <a:buNone/>
            </a:pPr>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609599" y="457200"/>
            <a:ext cx="6347700" cy="990599"/>
          </a:xfrm>
          <a:prstGeom prst="rect">
            <a:avLst/>
          </a:prstGeom>
        </p:spPr>
        <p:txBody>
          <a:bodyPr lIns="91425" tIns="91425" rIns="91425" bIns="91425" anchor="t" anchorCtr="0">
            <a:noAutofit/>
          </a:bodyPr>
          <a:lstStyle/>
          <a:p>
            <a:pPr>
              <a:spcBef>
                <a:spcPts val="0"/>
              </a:spcBef>
              <a:buNone/>
            </a:pPr>
            <a:r>
              <a:rPr lang="zh-TW" sz="3600">
                <a:solidFill>
                  <a:schemeClr val="dk2"/>
                </a:solidFill>
                <a:latin typeface="Times New Roman"/>
                <a:ea typeface="Times New Roman"/>
                <a:cs typeface="Times New Roman"/>
                <a:sym typeface="Times New Roman"/>
              </a:rPr>
              <a:t>Commodity (Cont’d)</a:t>
            </a:r>
          </a:p>
        </p:txBody>
      </p:sp>
      <p:sp>
        <p:nvSpPr>
          <p:cNvPr id="467" name="Shape 467"/>
          <p:cNvSpPr txBox="1">
            <a:spLocks noGrp="1"/>
          </p:cNvSpPr>
          <p:nvPr>
            <p:ph type="body" idx="1"/>
          </p:nvPr>
        </p:nvSpPr>
        <p:spPr>
          <a:xfrm>
            <a:off x="609599" y="1447792"/>
            <a:ext cx="6347700" cy="2910600"/>
          </a:xfrm>
          <a:prstGeom prst="rect">
            <a:avLst/>
          </a:prstGeom>
        </p:spPr>
        <p:txBody>
          <a:bodyPr lIns="91425" tIns="91425" rIns="91425" bIns="91425" anchor="t" anchorCtr="0">
            <a:noAutofit/>
          </a:bodyPr>
          <a:lstStyle/>
          <a:p>
            <a:pPr marL="0" lvl="0" indent="0" rtl="0">
              <a:spcBef>
                <a:spcPts val="0"/>
              </a:spcBef>
              <a:buClr>
                <a:schemeClr val="dk1"/>
              </a:buClr>
              <a:buSzPct val="100000"/>
              <a:buFont typeface="Arial"/>
              <a:buNone/>
            </a:pPr>
            <a:r>
              <a:rPr lang="zh-TW" sz="1100">
                <a:latin typeface="Arial"/>
                <a:ea typeface="Arial"/>
                <a:cs typeface="Arial"/>
                <a:sym typeface="Arial"/>
              </a:rPr>
              <a:t>			</a:t>
            </a:r>
          </a:p>
          <a:p>
            <a:pPr marL="457200" lvl="0" indent="-368935" rtl="0">
              <a:spcBef>
                <a:spcPts val="0"/>
              </a:spcBef>
              <a:buClr>
                <a:schemeClr val="accent1"/>
              </a:buClr>
              <a:buSzPct val="122777"/>
              <a:buFont typeface="Noto Symbol"/>
              <a:buChar char="●"/>
            </a:pPr>
            <a:r>
              <a:rPr lang="zh-TW"/>
              <a:t>The forward contracts are for physical delivery of the commodity in a future period. These forward contracts generally relate to the current or following marketing year for delivery periods quoted by regulated commodity exchanges. The terms of the forward contracts are consistent with industry standards.  </a:t>
            </a:r>
          </a:p>
          <a:p>
            <a:pPr lvl="0" rtl="0">
              <a:spcBef>
                <a:spcPts val="0"/>
              </a:spcBef>
              <a:buClr>
                <a:schemeClr val="dk1"/>
              </a:buClr>
              <a:buSzPct val="100000"/>
              <a:buFont typeface="Arial"/>
              <a:buNone/>
            </a:pPr>
            <a:r>
              <a:rPr lang="zh-TW" sz="1100">
                <a:latin typeface="Arial"/>
                <a:ea typeface="Arial"/>
                <a:cs typeface="Arial"/>
                <a:sym typeface="Arial"/>
              </a:rPr>
              <a:t>			</a:t>
            </a:r>
          </a:p>
          <a:p>
            <a:pPr lvl="0" rtl="0">
              <a:spcBef>
                <a:spcPts val="0"/>
              </a:spcBef>
              <a:buClr>
                <a:schemeClr val="dk1"/>
              </a:buClr>
              <a:buSzPct val="100000"/>
              <a:buFont typeface="Arial"/>
              <a:buNone/>
            </a:pPr>
            <a:r>
              <a:rPr lang="zh-TW" sz="1100">
                <a:latin typeface="Arial"/>
                <a:ea typeface="Arial"/>
                <a:cs typeface="Arial"/>
                <a:sym typeface="Arial"/>
              </a:rPr>
              <a:t>		</a:t>
            </a:r>
          </a:p>
          <a:p>
            <a:pPr>
              <a:spcBef>
                <a:spcPts val="0"/>
              </a:spcBef>
              <a:buNone/>
            </a:pPr>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914400" y="40794"/>
            <a:ext cx="7772400" cy="857400"/>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Commodity </a:t>
            </a:r>
            <a:r>
              <a:rPr lang="zh-TW" sz="3600">
                <a:solidFill>
                  <a:schemeClr val="dk2"/>
                </a:solidFill>
                <a:latin typeface="Times New Roman"/>
                <a:ea typeface="Times New Roman"/>
                <a:cs typeface="Times New Roman"/>
                <a:sym typeface="Times New Roman"/>
              </a:rPr>
              <a:t>(Cont’d)</a:t>
            </a:r>
          </a:p>
        </p:txBody>
      </p:sp>
      <p:pic>
        <p:nvPicPr>
          <p:cNvPr id="473" name="Shape 473"/>
          <p:cNvPicPr preferRelativeResize="0"/>
          <p:nvPr/>
        </p:nvPicPr>
        <p:blipFill rotWithShape="1">
          <a:blip r:embed="rId3">
            <a:alphaModFix/>
          </a:blip>
          <a:srcRect/>
          <a:stretch/>
        </p:blipFill>
        <p:spPr>
          <a:xfrm>
            <a:off x="170550" y="1226850"/>
            <a:ext cx="9260099" cy="3265800"/>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609600" y="457200"/>
            <a:ext cx="6753599"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Sensitivity Analysis (commodity)</a:t>
            </a:r>
          </a:p>
        </p:txBody>
      </p:sp>
      <p:sp>
        <p:nvSpPr>
          <p:cNvPr id="480" name="Shape 480"/>
          <p:cNvSpPr txBox="1">
            <a:spLocks noGrp="1"/>
          </p:cNvSpPr>
          <p:nvPr>
            <p:ph type="body" idx="1"/>
          </p:nvPr>
        </p:nvSpPr>
        <p:spPr>
          <a:xfrm>
            <a:off x="609600" y="1198121"/>
            <a:ext cx="6347700" cy="1530600"/>
          </a:xfrm>
          <a:prstGeom prst="rect">
            <a:avLst/>
          </a:prstGeom>
          <a:noFill/>
          <a:ln>
            <a:noFill/>
          </a:ln>
        </p:spPr>
        <p:txBody>
          <a:bodyPr lIns="91425" tIns="45700" rIns="91425" bIns="45700" anchor="t" anchorCtr="0">
            <a:noAutofit/>
          </a:bodyPr>
          <a:lstStyle/>
          <a:p>
            <a:pPr marL="0" lvl="0" indent="0" rtl="0">
              <a:lnSpc>
                <a:spcPct val="115000"/>
              </a:lnSpc>
              <a:spcBef>
                <a:spcPts val="0"/>
              </a:spcBef>
              <a:buClr>
                <a:schemeClr val="dk1"/>
              </a:buClr>
              <a:buFont typeface="Arial"/>
              <a:buNone/>
            </a:pPr>
            <a:endParaRPr/>
          </a:p>
          <a:p>
            <a:pPr marL="457200" lvl="0" indent="-342900" rtl="0">
              <a:lnSpc>
                <a:spcPct val="115000"/>
              </a:lnSpc>
              <a:spcBef>
                <a:spcPts val="0"/>
              </a:spcBef>
              <a:buClr>
                <a:schemeClr val="accent1"/>
              </a:buClr>
              <a:buSzPct val="100000"/>
              <a:buFont typeface="Times New Roman"/>
              <a:buChar char="●"/>
            </a:pPr>
            <a:r>
              <a:rPr lang="zh-TW"/>
              <a:t>Market risk is estimated as the potential loss in fair value resulting from a hypothetical 10% adverse change in quoted market prices. </a:t>
            </a:r>
          </a:p>
          <a:p>
            <a:pPr marL="0" lvl="0" indent="228600" rtl="0">
              <a:lnSpc>
                <a:spcPct val="115000"/>
              </a:lnSpc>
              <a:spcBef>
                <a:spcPts val="0"/>
              </a:spcBef>
              <a:buClr>
                <a:schemeClr val="dk1"/>
              </a:buClr>
              <a:buSzPct val="61111"/>
              <a:buFont typeface="Arial"/>
              <a:buNone/>
            </a:pPr>
            <a:r>
              <a:rPr lang="zh-TW"/>
              <a:t>				</a:t>
            </a:r>
          </a:p>
          <a:p>
            <a:pPr marL="0" lvl="0" indent="228600" rtl="0">
              <a:lnSpc>
                <a:spcPct val="115000"/>
              </a:lnSpc>
              <a:spcBef>
                <a:spcPts val="0"/>
              </a:spcBef>
              <a:buClr>
                <a:schemeClr val="dk1"/>
              </a:buClr>
              <a:buSzPct val="61111"/>
              <a:buFont typeface="Arial"/>
              <a:buNone/>
            </a:pPr>
            <a:r>
              <a:rPr lang="zh-TW"/>
              <a:t>			</a:t>
            </a:r>
          </a:p>
          <a:p>
            <a:pPr marL="0" lvl="0" indent="228600" rtl="0">
              <a:lnSpc>
                <a:spcPct val="115000"/>
              </a:lnSpc>
              <a:spcBef>
                <a:spcPts val="0"/>
              </a:spcBef>
              <a:buClr>
                <a:schemeClr val="dk1"/>
              </a:buClr>
              <a:buSzPct val="61111"/>
              <a:buFont typeface="Arial"/>
              <a:buNone/>
            </a:pPr>
            <a:r>
              <a:rPr lang="zh-TW"/>
              <a:t>		</a:t>
            </a:r>
          </a:p>
          <a:p>
            <a:pPr marL="0" marR="0" lvl="0" indent="0" algn="l" rtl="0">
              <a:spcBef>
                <a:spcPts val="0"/>
              </a:spcBef>
              <a:buClr>
                <a:schemeClr val="accent1"/>
              </a:buClr>
              <a:buFont typeface="Noto Symbol"/>
              <a:buNone/>
            </a:pPr>
            <a:endParaRPr sz="2600">
              <a:latin typeface="Libre Baskerville"/>
              <a:ea typeface="Libre Baskerville"/>
              <a:cs typeface="Libre Baskerville"/>
              <a:sym typeface="Libre Baskerville"/>
            </a:endParaRPr>
          </a:p>
        </p:txBody>
      </p:sp>
      <p:pic>
        <p:nvPicPr>
          <p:cNvPr id="481" name="Shape 481"/>
          <p:cNvPicPr preferRelativeResize="0"/>
          <p:nvPr/>
        </p:nvPicPr>
        <p:blipFill rotWithShape="1">
          <a:blip r:embed="rId3">
            <a:alphaModFix/>
          </a:blip>
          <a:srcRect/>
          <a:stretch/>
        </p:blipFill>
        <p:spPr>
          <a:xfrm>
            <a:off x="197300" y="2728725"/>
            <a:ext cx="8695200" cy="1319399"/>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609600" y="251475"/>
            <a:ext cx="7663199"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a:solidFill>
                  <a:schemeClr val="dk2"/>
                </a:solidFill>
                <a:latin typeface="Times New Roman"/>
                <a:ea typeface="Times New Roman"/>
                <a:cs typeface="Times New Roman"/>
                <a:sym typeface="Times New Roman"/>
              </a:rPr>
              <a:t>Problems on risk management</a:t>
            </a:r>
          </a:p>
        </p:txBody>
      </p:sp>
      <p:sp>
        <p:nvSpPr>
          <p:cNvPr id="488" name="Shape 488"/>
          <p:cNvSpPr txBox="1">
            <a:spLocks noGrp="1"/>
          </p:cNvSpPr>
          <p:nvPr>
            <p:ph type="body" idx="1"/>
          </p:nvPr>
        </p:nvSpPr>
        <p:spPr>
          <a:xfrm>
            <a:off x="609599" y="1242067"/>
            <a:ext cx="6347700" cy="2910600"/>
          </a:xfrm>
          <a:prstGeom prst="rect">
            <a:avLst/>
          </a:prstGeom>
          <a:noFill/>
          <a:ln>
            <a:noFill/>
          </a:ln>
        </p:spPr>
        <p:txBody>
          <a:bodyPr lIns="91425" tIns="45700" rIns="91425" bIns="45700" anchor="t" anchorCtr="0">
            <a:noAutofit/>
          </a:bodyPr>
          <a:lstStyle/>
          <a:p>
            <a:pPr marL="274320" lvl="0" indent="-248284" rtl="0">
              <a:lnSpc>
                <a:spcPct val="115000"/>
              </a:lnSpc>
              <a:spcBef>
                <a:spcPts val="0"/>
              </a:spcBef>
              <a:buClr>
                <a:schemeClr val="accent1"/>
              </a:buClr>
              <a:buSzPct val="100000"/>
              <a:buFont typeface="Times New Roman"/>
              <a:buChar char="●"/>
            </a:pPr>
            <a:r>
              <a:rPr lang="zh-TW"/>
              <a:t>Our grain and ethanol businesses use derivative contracts to reduce volatility in the commodity markets. Non-performance by the counter-parties to those contracts could adversely affect our future results of operations and financial position. </a:t>
            </a:r>
          </a:p>
          <a:p>
            <a:pPr marL="274320" lvl="0" indent="-274320" rtl="0">
              <a:lnSpc>
                <a:spcPct val="115000"/>
              </a:lnSpc>
              <a:spcBef>
                <a:spcPts val="0"/>
              </a:spcBef>
              <a:buClr>
                <a:schemeClr val="accent1"/>
              </a:buClr>
              <a:buSzPct val="122777"/>
              <a:buFont typeface="Noto Symbol"/>
              <a:buChar char="●"/>
            </a:pPr>
            <a:r>
              <a:rPr lang="zh-TW"/>
              <a:t>The initial and maintenance margin deposit sent to CME could influence the company’s cash liquidity.</a:t>
            </a:r>
          </a:p>
          <a:p>
            <a:pPr marL="274320" lvl="0" indent="-248284" rtl="0">
              <a:lnSpc>
                <a:spcPct val="115000"/>
              </a:lnSpc>
              <a:spcBef>
                <a:spcPts val="0"/>
              </a:spcBef>
              <a:buClr>
                <a:schemeClr val="accent1"/>
              </a:buClr>
              <a:buSzPct val="100000"/>
              <a:buFont typeface="Noto Symbol"/>
              <a:buChar char="●"/>
            </a:pPr>
            <a:r>
              <a:rPr lang="zh-TW"/>
              <a:t>There is no assurance that the efforts we have taken to mitigate the impact of the volatility of the prices of commodities upon which we rely will be successful and any sudden change in the price of these commodities could have an adverse effect on our business and results of operations. </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Interest Rate</a:t>
            </a:r>
          </a:p>
        </p:txBody>
      </p:sp>
      <p:sp>
        <p:nvSpPr>
          <p:cNvPr id="495" name="Shape 495"/>
          <p:cNvSpPr txBox="1">
            <a:spLocks noGrp="1"/>
          </p:cNvSpPr>
          <p:nvPr>
            <p:ph type="body" idx="1"/>
          </p:nvPr>
        </p:nvSpPr>
        <p:spPr>
          <a:xfrm>
            <a:off x="609599" y="1359767"/>
            <a:ext cx="6347700" cy="2910600"/>
          </a:xfrm>
          <a:prstGeom prst="rect">
            <a:avLst/>
          </a:prstGeom>
          <a:noFill/>
          <a:ln>
            <a:noFill/>
          </a:ln>
        </p:spPr>
        <p:txBody>
          <a:bodyPr lIns="91425" tIns="45700" rIns="91425" bIns="45700" anchor="t" anchorCtr="0">
            <a:noAutofit/>
          </a:bodyPr>
          <a:lstStyle/>
          <a:p>
            <a:pPr marL="0" lvl="0" indent="0" rtl="0">
              <a:lnSpc>
                <a:spcPct val="115000"/>
              </a:lnSpc>
              <a:spcBef>
                <a:spcPts val="0"/>
              </a:spcBef>
              <a:buNone/>
            </a:pPr>
            <a:r>
              <a:rPr lang="zh-TW"/>
              <a:t>			</a:t>
            </a:r>
          </a:p>
          <a:p>
            <a:pPr marL="274320" lvl="0" indent="-248284" rtl="0">
              <a:lnSpc>
                <a:spcPct val="115000"/>
              </a:lnSpc>
              <a:spcBef>
                <a:spcPts val="0"/>
              </a:spcBef>
              <a:buClr>
                <a:schemeClr val="accent1"/>
              </a:buClr>
              <a:buSzPct val="100000"/>
              <a:buFont typeface="Noto Symbol"/>
              <a:buChar char="●"/>
            </a:pPr>
            <a:r>
              <a:rPr lang="zh-TW"/>
              <a:t>The fair value of the Company's long-term debt is estimated using quoted market prices or discounted future cash flows based on the Company's current incremental borrowing rates and credit ratings for similar types of borrowing arrangements.</a:t>
            </a:r>
          </a:p>
          <a:p>
            <a:pPr marL="274320" lvl="0" indent="-248284" rtl="0">
              <a:spcBef>
                <a:spcPts val="0"/>
              </a:spcBef>
              <a:buClr>
                <a:schemeClr val="accent1"/>
              </a:buClr>
              <a:buSzPct val="100000"/>
              <a:buFont typeface="Times New Roman"/>
              <a:buChar char="●"/>
            </a:pPr>
            <a:r>
              <a:rPr lang="zh-TW"/>
              <a:t>The company is exposed to interest rate risk through their borrowing and financing. To mitigate this, they use long term interest rate swaps </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522974" y="78225"/>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a:solidFill>
                  <a:schemeClr val="dk2"/>
                </a:solidFill>
                <a:latin typeface="Times New Roman"/>
                <a:ea typeface="Times New Roman"/>
                <a:cs typeface="Times New Roman"/>
                <a:sym typeface="Times New Roman"/>
              </a:rPr>
              <a:t>Interest Rate (Cont’d)</a:t>
            </a:r>
          </a:p>
        </p:txBody>
      </p:sp>
      <p:pic>
        <p:nvPicPr>
          <p:cNvPr id="502" name="Shape 502"/>
          <p:cNvPicPr preferRelativeResize="0">
            <a:picLocks noGrp="1"/>
          </p:cNvPicPr>
          <p:nvPr>
            <p:ph type="body" idx="1"/>
          </p:nvPr>
        </p:nvPicPr>
        <p:blipFill rotWithShape="1">
          <a:blip r:embed="rId3">
            <a:alphaModFix/>
          </a:blip>
          <a:srcRect/>
          <a:stretch/>
        </p:blipFill>
        <p:spPr>
          <a:xfrm>
            <a:off x="284400" y="1217200"/>
            <a:ext cx="8575200" cy="3482399"/>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577124" y="110675"/>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a:solidFill>
                  <a:schemeClr val="dk2"/>
                </a:solidFill>
                <a:latin typeface="Times New Roman"/>
                <a:ea typeface="Times New Roman"/>
                <a:cs typeface="Times New Roman"/>
                <a:sym typeface="Times New Roman"/>
              </a:rPr>
              <a:t>Interest Rate (Cont’d)</a:t>
            </a:r>
          </a:p>
        </p:txBody>
      </p:sp>
      <p:pic>
        <p:nvPicPr>
          <p:cNvPr id="509" name="Shape 509"/>
          <p:cNvPicPr preferRelativeResize="0">
            <a:picLocks noGrp="1"/>
          </p:cNvPicPr>
          <p:nvPr>
            <p:ph type="body" idx="1"/>
          </p:nvPr>
        </p:nvPicPr>
        <p:blipFill rotWithShape="1">
          <a:blip r:embed="rId3">
            <a:alphaModFix/>
          </a:blip>
          <a:srcRect/>
          <a:stretch/>
        </p:blipFill>
        <p:spPr>
          <a:xfrm>
            <a:off x="462000" y="1101274"/>
            <a:ext cx="8220000" cy="3585299"/>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609600" y="45725"/>
            <a:ext cx="74469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Sensitivity Analysis (Interest Rate)</a:t>
            </a:r>
          </a:p>
        </p:txBody>
      </p:sp>
      <p:sp>
        <p:nvSpPr>
          <p:cNvPr id="516" name="Shape 516"/>
          <p:cNvSpPr txBox="1">
            <a:spLocks noGrp="1"/>
          </p:cNvSpPr>
          <p:nvPr>
            <p:ph type="body" idx="1"/>
          </p:nvPr>
        </p:nvSpPr>
        <p:spPr>
          <a:xfrm>
            <a:off x="609599" y="1036317"/>
            <a:ext cx="6347700" cy="2910600"/>
          </a:xfrm>
          <a:prstGeom prst="rect">
            <a:avLst/>
          </a:prstGeom>
          <a:noFill/>
          <a:ln>
            <a:noFill/>
          </a:ln>
        </p:spPr>
        <p:txBody>
          <a:bodyPr lIns="91425" tIns="45700" rIns="91425" bIns="45700" anchor="t" anchorCtr="0">
            <a:noAutofit/>
          </a:bodyPr>
          <a:lstStyle/>
          <a:p>
            <a:pPr marL="457200" lvl="0" indent="-342900" rtl="0">
              <a:lnSpc>
                <a:spcPct val="115000"/>
              </a:lnSpc>
              <a:spcBef>
                <a:spcPts val="0"/>
              </a:spcBef>
              <a:buClr>
                <a:schemeClr val="accent1"/>
              </a:buClr>
              <a:buSzPct val="100000"/>
              <a:buFont typeface="Noto Symbol"/>
              <a:buChar char="●"/>
            </a:pPr>
            <a:r>
              <a:rPr lang="zh-TW"/>
              <a:t>Market risk, which is estimated as the potential increase in fair value resulting from a hypothetical one-half percent decrease in interest rates </a:t>
            </a:r>
          </a:p>
          <a:p>
            <a:pPr marL="0" lvl="0" indent="0" rtl="0">
              <a:lnSpc>
                <a:spcPct val="115000"/>
              </a:lnSpc>
              <a:spcBef>
                <a:spcPts val="0"/>
              </a:spcBef>
              <a:buNone/>
            </a:pPr>
            <a:endParaRPr/>
          </a:p>
          <a:p>
            <a:pPr marL="0" lvl="0" indent="228600" rtl="0">
              <a:lnSpc>
                <a:spcPct val="115000"/>
              </a:lnSpc>
              <a:spcBef>
                <a:spcPts val="0"/>
              </a:spcBef>
              <a:buClr>
                <a:schemeClr val="dk1"/>
              </a:buClr>
              <a:buSzPct val="61111"/>
              <a:buFont typeface="Arial"/>
              <a:buNone/>
            </a:pPr>
            <a:r>
              <a:rPr lang="zh-TW"/>
              <a:t>		</a:t>
            </a:r>
          </a:p>
          <a:p>
            <a:pPr marL="0" marR="0" lvl="0" indent="0" algn="l" rtl="0">
              <a:spcBef>
                <a:spcPts val="0"/>
              </a:spcBef>
              <a:buClr>
                <a:schemeClr val="accent1"/>
              </a:buClr>
              <a:buFont typeface="Noto Symbol"/>
              <a:buNone/>
            </a:pPr>
            <a:endParaRPr sz="2600">
              <a:latin typeface="Libre Baskerville"/>
              <a:ea typeface="Libre Baskerville"/>
              <a:cs typeface="Libre Baskerville"/>
              <a:sym typeface="Libre Baskerville"/>
            </a:endParaRPr>
          </a:p>
          <a:p>
            <a:pPr marL="0" marR="0" lvl="0" indent="0" algn="l" rtl="0">
              <a:spcBef>
                <a:spcPts val="580"/>
              </a:spcBef>
              <a:buClr>
                <a:schemeClr val="accent1"/>
              </a:buClr>
              <a:buFont typeface="Noto Symbol"/>
              <a:buNone/>
            </a:pPr>
            <a:endParaRPr sz="2600" b="0" i="0" u="none" strike="noStrike" cap="none" baseline="0">
              <a:solidFill>
                <a:schemeClr val="dk1"/>
              </a:solidFill>
              <a:latin typeface="Libre Baskerville"/>
              <a:ea typeface="Libre Baskerville"/>
              <a:cs typeface="Libre Baskerville"/>
              <a:sym typeface="Libre Baskerville"/>
            </a:endParaRPr>
          </a:p>
        </p:txBody>
      </p:sp>
      <p:pic>
        <p:nvPicPr>
          <p:cNvPr id="517" name="Shape 517"/>
          <p:cNvPicPr preferRelativeResize="0"/>
          <p:nvPr/>
        </p:nvPicPr>
        <p:blipFill rotWithShape="1">
          <a:blip r:embed="rId3">
            <a:alphaModFix/>
          </a:blip>
          <a:srcRect/>
          <a:stretch/>
        </p:blipFill>
        <p:spPr>
          <a:xfrm>
            <a:off x="117000" y="2289975"/>
            <a:ext cx="8910000" cy="1532700"/>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609599" y="12585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b="0" i="0" u="none" strike="noStrike" cap="none" baseline="0">
                <a:solidFill>
                  <a:schemeClr val="dk2"/>
                </a:solidFill>
                <a:latin typeface="Times New Roman"/>
                <a:ea typeface="Times New Roman"/>
                <a:cs typeface="Times New Roman"/>
                <a:sym typeface="Times New Roman"/>
              </a:rPr>
              <a:t>Foreign Currency Risk</a:t>
            </a:r>
          </a:p>
        </p:txBody>
      </p:sp>
      <p:sp>
        <p:nvSpPr>
          <p:cNvPr id="524" name="Shape 524"/>
          <p:cNvSpPr txBox="1">
            <a:spLocks noGrp="1"/>
          </p:cNvSpPr>
          <p:nvPr>
            <p:ph type="body" idx="1"/>
          </p:nvPr>
        </p:nvSpPr>
        <p:spPr>
          <a:xfrm>
            <a:off x="609599" y="894192"/>
            <a:ext cx="6347700" cy="2910600"/>
          </a:xfrm>
          <a:prstGeom prst="rect">
            <a:avLst/>
          </a:prstGeom>
          <a:noFill/>
          <a:ln>
            <a:noFill/>
          </a:ln>
        </p:spPr>
        <p:txBody>
          <a:bodyPr lIns="91425" tIns="45700" rIns="91425" bIns="45700" anchor="t" anchorCtr="0">
            <a:noAutofit/>
          </a:bodyPr>
          <a:lstStyle/>
          <a:p>
            <a:pPr marL="0" lvl="0" indent="228600" rtl="0">
              <a:lnSpc>
                <a:spcPct val="115000"/>
              </a:lnSpc>
              <a:spcBef>
                <a:spcPts val="0"/>
              </a:spcBef>
              <a:buClr>
                <a:schemeClr val="dk1"/>
              </a:buClr>
              <a:buFont typeface="Arial"/>
              <a:buNone/>
            </a:pPr>
            <a:endParaRPr/>
          </a:p>
          <a:p>
            <a:pPr marL="457200" lvl="0" indent="-368935" rtl="0">
              <a:lnSpc>
                <a:spcPct val="115000"/>
              </a:lnSpc>
              <a:spcBef>
                <a:spcPts val="0"/>
              </a:spcBef>
              <a:buClr>
                <a:schemeClr val="accent1"/>
              </a:buClr>
              <a:buSzPct val="122777"/>
              <a:buFont typeface="Noto Symbol"/>
              <a:buChar char="●"/>
            </a:pPr>
            <a:r>
              <a:rPr lang="zh-TW"/>
              <a:t>The Company uses foreign exchange forward rate agreements in certain operations to mitigate the risk from exchange rate fluctuations in connection with anticipated transactions denominated in foreign currencies. </a:t>
            </a:r>
          </a:p>
          <a:p>
            <a:pPr marL="457200" lvl="0" indent="-368935" rtl="0">
              <a:lnSpc>
                <a:spcPct val="115000"/>
              </a:lnSpc>
              <a:spcBef>
                <a:spcPts val="0"/>
              </a:spcBef>
              <a:buClr>
                <a:schemeClr val="accent1"/>
              </a:buClr>
              <a:buSzPct val="122777"/>
              <a:buFont typeface="Noto Symbol"/>
              <a:buChar char="●"/>
            </a:pPr>
            <a:r>
              <a:rPr lang="zh-TW"/>
              <a:t> To reduce the exposure to foreign currency exchange risk on foreign currency-denominated forward purchase and sale contracts, the Company may enter into regulated commodity futures that are not denominated in a foreign currency. The net gain and loss on these hedging activities offset the foreign currency transaction net gain and loss and are included in cost of goods sold.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05978"/>
            <a:ext cx="8229600" cy="857400"/>
          </a:xfrm>
          <a:prstGeom prst="rect">
            <a:avLst/>
          </a:prstGeom>
        </p:spPr>
        <p:txBody>
          <a:bodyPr lIns="91425" tIns="91425" rIns="91425" bIns="91425" anchor="t" anchorCtr="0">
            <a:noAutofit/>
          </a:bodyPr>
          <a:lstStyle/>
          <a:p>
            <a:pPr>
              <a:spcBef>
                <a:spcPts val="0"/>
              </a:spcBef>
              <a:buNone/>
            </a:pPr>
            <a:r>
              <a:rPr lang="zh-TW" sz="3600">
                <a:latin typeface="Times New Roman"/>
                <a:ea typeface="Times New Roman"/>
                <a:cs typeface="Times New Roman"/>
                <a:sym typeface="Times New Roman"/>
              </a:rPr>
              <a:t>Trend</a:t>
            </a:r>
          </a:p>
        </p:txBody>
      </p:sp>
      <p:sp>
        <p:nvSpPr>
          <p:cNvPr id="181" name="Shape 181"/>
          <p:cNvSpPr txBox="1">
            <a:spLocks noGrp="1"/>
          </p:cNvSpPr>
          <p:nvPr>
            <p:ph type="body" idx="1"/>
          </p:nvPr>
        </p:nvSpPr>
        <p:spPr>
          <a:xfrm>
            <a:off x="457200" y="1200150"/>
            <a:ext cx="8229600" cy="3725699"/>
          </a:xfrm>
          <a:prstGeom prst="rect">
            <a:avLst/>
          </a:prstGeom>
          <a:noFill/>
        </p:spPr>
        <p:txBody>
          <a:bodyPr lIns="91425" tIns="91425" rIns="91425" bIns="91425" anchor="t" anchorCtr="0">
            <a:noAutofit/>
          </a:bodyPr>
          <a:lstStyle/>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Massive Growth in food demand</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A continuing ramp up in efficiency</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Innovation defines success</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Convenience and health take center stage</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609599" y="457200"/>
            <a:ext cx="6347700" cy="990599"/>
          </a:xfrm>
          <a:prstGeom prst="rect">
            <a:avLst/>
          </a:prstGeom>
        </p:spPr>
        <p:txBody>
          <a:bodyPr lIns="91425" tIns="91425" rIns="91425" bIns="91425" anchor="t" anchorCtr="0">
            <a:noAutofit/>
          </a:bodyPr>
          <a:lstStyle/>
          <a:p>
            <a:pPr>
              <a:spcBef>
                <a:spcPts val="0"/>
              </a:spcBef>
              <a:buNone/>
            </a:pPr>
            <a:r>
              <a:rPr lang="zh-TW" sz="3600">
                <a:solidFill>
                  <a:schemeClr val="dk2"/>
                </a:solidFill>
                <a:latin typeface="Times New Roman"/>
                <a:ea typeface="Times New Roman"/>
                <a:cs typeface="Times New Roman"/>
                <a:sym typeface="Times New Roman"/>
              </a:rPr>
              <a:t>Foreign Currency Risk (Cont’d)</a:t>
            </a:r>
          </a:p>
        </p:txBody>
      </p:sp>
      <p:sp>
        <p:nvSpPr>
          <p:cNvPr id="531" name="Shape 531"/>
          <p:cNvSpPr txBox="1">
            <a:spLocks noGrp="1"/>
          </p:cNvSpPr>
          <p:nvPr>
            <p:ph type="body" idx="1"/>
          </p:nvPr>
        </p:nvSpPr>
        <p:spPr>
          <a:xfrm>
            <a:off x="609599" y="1620442"/>
            <a:ext cx="6347700" cy="2910600"/>
          </a:xfrm>
          <a:prstGeom prst="rect">
            <a:avLst/>
          </a:prstGeom>
        </p:spPr>
        <p:txBody>
          <a:bodyPr lIns="91425" tIns="91425" rIns="91425" bIns="91425" anchor="t" anchorCtr="0">
            <a:noAutofit/>
          </a:bodyPr>
          <a:lstStyle/>
          <a:p>
            <a:pPr marL="457200" lvl="0" indent="-342900" rtl="0">
              <a:lnSpc>
                <a:spcPct val="115000"/>
              </a:lnSpc>
              <a:spcBef>
                <a:spcPts val="0"/>
              </a:spcBef>
              <a:buClr>
                <a:schemeClr val="accent1"/>
              </a:buClr>
              <a:buSzPct val="100000"/>
              <a:buFont typeface="Times New Roman"/>
              <a:buChar char="●"/>
            </a:pPr>
            <a:r>
              <a:rPr lang="zh-TW"/>
              <a:t>The fair value of the Company's foreign exchange forward rate agreements was a net loss of $2,354,929 and $922,651 at December 31, 2014 and 2013, respectively, and was included in margin deposits. </a:t>
            </a:r>
          </a:p>
          <a:p>
            <a:pPr marL="0" lvl="0" indent="0">
              <a:lnSpc>
                <a:spcPct val="115000"/>
              </a:lnSpc>
              <a:spcBef>
                <a:spcPts val="0"/>
              </a:spcBef>
              <a:buNone/>
            </a:pPr>
            <a:endParaRP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a:solidFill>
                  <a:schemeClr val="dk2"/>
                </a:solidFill>
                <a:latin typeface="Times New Roman"/>
                <a:ea typeface="Times New Roman"/>
                <a:cs typeface="Times New Roman"/>
                <a:sym typeface="Times New Roman"/>
              </a:rPr>
              <a:t>Special accounting policy</a:t>
            </a:r>
          </a:p>
        </p:txBody>
      </p:sp>
      <p:sp>
        <p:nvSpPr>
          <p:cNvPr id="537" name="Shape 537"/>
          <p:cNvSpPr txBox="1">
            <a:spLocks noGrp="1"/>
          </p:cNvSpPr>
          <p:nvPr>
            <p:ph type="body" idx="1"/>
          </p:nvPr>
        </p:nvSpPr>
        <p:spPr>
          <a:xfrm>
            <a:off x="609599" y="1620442"/>
            <a:ext cx="6347700" cy="2910600"/>
          </a:xfrm>
          <a:prstGeom prst="rect">
            <a:avLst/>
          </a:prstGeom>
          <a:noFill/>
          <a:ln>
            <a:noFill/>
          </a:ln>
        </p:spPr>
        <p:txBody>
          <a:bodyPr lIns="91425" tIns="45700" rIns="91425" bIns="45700" anchor="t" anchorCtr="0">
            <a:noAutofit/>
          </a:bodyPr>
          <a:lstStyle/>
          <a:p>
            <a:pPr marL="274320" lvl="0" indent="-248284" rtl="0">
              <a:lnSpc>
                <a:spcPct val="115000"/>
              </a:lnSpc>
              <a:spcBef>
                <a:spcPts val="0"/>
              </a:spcBef>
              <a:buClr>
                <a:schemeClr val="accent1"/>
              </a:buClr>
              <a:buSzPct val="100000"/>
              <a:buFont typeface="Times New Roman"/>
              <a:buChar char="●"/>
            </a:pPr>
            <a:r>
              <a:rPr lang="zh-TW"/>
              <a:t>Market-to-market</a:t>
            </a:r>
          </a:p>
          <a:p>
            <a:pPr marL="274320" lvl="0" indent="-248284" rtl="0">
              <a:lnSpc>
                <a:spcPct val="115000"/>
              </a:lnSpc>
              <a:spcBef>
                <a:spcPts val="0"/>
              </a:spcBef>
              <a:buClr>
                <a:schemeClr val="accent1"/>
              </a:buClr>
              <a:buSzPct val="100000"/>
              <a:buFont typeface="Times New Roman"/>
              <a:buChar char="●"/>
            </a:pPr>
            <a:r>
              <a:rPr lang="zh-TW" b="0" i="0" u="none" strike="noStrike" cap="none" baseline="0">
                <a:solidFill>
                  <a:schemeClr val="dk1"/>
                </a:solidFill>
              </a:rPr>
              <a:t>While the Company considers its commodity contracts to be effective economic hedges, the Company does not designate or account for its commodity contracts as hedges.</a:t>
            </a:r>
            <a:r>
              <a:rPr lang="zh-TW"/>
              <a:t> Realized and unrealized gains and losses in the value of commodity contracts and grain inventories are included in sales and merchandising revenues in the Consolidated Statements of Income. </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609599" y="457200"/>
            <a:ext cx="6347700" cy="990599"/>
          </a:xfrm>
          <a:prstGeom prst="rect">
            <a:avLst/>
          </a:prstGeom>
          <a:noFill/>
          <a:ln>
            <a:noFill/>
          </a:ln>
        </p:spPr>
        <p:txBody>
          <a:bodyPr lIns="91425" tIns="45700" rIns="91425" bIns="91425" anchor="b" anchorCtr="0">
            <a:noAutofit/>
          </a:bodyPr>
          <a:lstStyle/>
          <a:p>
            <a:pPr marL="0" marR="0" lvl="0" indent="0" algn="l" rtl="0">
              <a:spcBef>
                <a:spcPts val="0"/>
              </a:spcBef>
              <a:buClr>
                <a:schemeClr val="dk2"/>
              </a:buClr>
              <a:buSzPct val="25000"/>
              <a:buFont typeface="Source Sans Pro"/>
              <a:buNone/>
            </a:pPr>
            <a:r>
              <a:rPr lang="zh-TW" sz="3600" i="0" u="none" strike="noStrike" cap="none" baseline="0">
                <a:solidFill>
                  <a:schemeClr val="dk2"/>
                </a:solidFill>
                <a:latin typeface="Times New Roman"/>
                <a:ea typeface="Times New Roman"/>
                <a:cs typeface="Times New Roman"/>
                <a:sym typeface="Times New Roman"/>
              </a:rPr>
              <a:t>Consolidated Statements of Comprehensive Income</a:t>
            </a:r>
          </a:p>
        </p:txBody>
      </p:sp>
      <p:pic>
        <p:nvPicPr>
          <p:cNvPr id="544" name="Shape 544"/>
          <p:cNvPicPr preferRelativeResize="0">
            <a:picLocks noGrp="1"/>
          </p:cNvPicPr>
          <p:nvPr>
            <p:ph type="body" idx="1"/>
          </p:nvPr>
        </p:nvPicPr>
        <p:blipFill rotWithShape="1">
          <a:blip r:embed="rId3">
            <a:alphaModFix/>
          </a:blip>
          <a:srcRect/>
          <a:stretch/>
        </p:blipFill>
        <p:spPr>
          <a:xfrm>
            <a:off x="609600" y="1447801"/>
            <a:ext cx="7772400" cy="3367499"/>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Shape 550"/>
          <p:cNvSpPr txBox="1">
            <a:spLocks noGrp="1"/>
          </p:cNvSpPr>
          <p:nvPr>
            <p:ph type="ctrTitle"/>
          </p:nvPr>
        </p:nvSpPr>
        <p:spPr>
          <a:xfrm>
            <a:off x="1130595" y="1803400"/>
            <a:ext cx="5826599" cy="1234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551" name="Shape 551"/>
          <p:cNvSpPr txBox="1">
            <a:spLocks noGrp="1"/>
          </p:cNvSpPr>
          <p:nvPr>
            <p:ph type="subTitle" idx="1"/>
          </p:nvPr>
        </p:nvSpPr>
        <p:spPr>
          <a:xfrm>
            <a:off x="1130595" y="3038125"/>
            <a:ext cx="5826599" cy="822599"/>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552" name="Shape 552"/>
          <p:cNvPicPr preferRelativeResize="0"/>
          <p:nvPr/>
        </p:nvPicPr>
        <p:blipFill rotWithShape="1">
          <a:blip r:embed="rId3">
            <a:alphaModFix/>
          </a:blip>
          <a:srcRect l="4671" t="-897"/>
          <a:stretch/>
        </p:blipFill>
        <p:spPr>
          <a:xfrm>
            <a:off x="-33325" y="-69500"/>
            <a:ext cx="9177299" cy="5235600"/>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6"/>
        <p:cNvGrpSpPr/>
        <p:nvPr/>
      </p:nvGrpSpPr>
      <p:grpSpPr>
        <a:xfrm>
          <a:off x="0" y="0"/>
          <a:ext cx="0" cy="0"/>
          <a:chOff x="0" y="0"/>
          <a:chExt cx="0" cy="0"/>
        </a:xfrm>
      </p:grpSpPr>
      <p:sp>
        <p:nvSpPr>
          <p:cNvPr id="557" name="Shape 557"/>
          <p:cNvSpPr txBox="1">
            <a:spLocks noGrp="1"/>
          </p:cNvSpPr>
          <p:nvPr>
            <p:ph type="ctrTitle"/>
          </p:nvPr>
        </p:nvSpPr>
        <p:spPr>
          <a:xfrm>
            <a:off x="1130595" y="1803400"/>
            <a:ext cx="5826599" cy="1234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558" name="Shape 558"/>
          <p:cNvSpPr txBox="1">
            <a:spLocks noGrp="1"/>
          </p:cNvSpPr>
          <p:nvPr>
            <p:ph type="subTitle" idx="1"/>
          </p:nvPr>
        </p:nvSpPr>
        <p:spPr>
          <a:xfrm>
            <a:off x="1130595" y="3038125"/>
            <a:ext cx="5826599" cy="822599"/>
          </a:xfrm>
          <a:prstGeom prst="rect">
            <a:avLst/>
          </a:prstGeom>
          <a:noFill/>
          <a:ln>
            <a:noFill/>
          </a:ln>
        </p:spPr>
        <p:txBody>
          <a:bodyPr lIns="91425" tIns="45700" rIns="91425" bIns="45700" anchor="t" anchorCtr="0">
            <a:no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559" name="Shape 559"/>
          <p:cNvPicPr preferRelativeResize="0"/>
          <p:nvPr/>
        </p:nvPicPr>
        <p:blipFill rotWithShape="1">
          <a:blip r:embed="rId3">
            <a:alphaModFix/>
          </a:blip>
          <a:srcRect/>
          <a:stretch/>
        </p:blipFill>
        <p:spPr>
          <a:xfrm>
            <a:off x="552827" y="652325"/>
            <a:ext cx="7086299" cy="3706799"/>
          </a:xfrm>
          <a:prstGeom prst="rect">
            <a:avLst/>
          </a:prstGeom>
          <a:noFill/>
          <a:ln>
            <a:noFill/>
          </a:ln>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3"/>
        <p:cNvGrpSpPr/>
        <p:nvPr/>
      </p:nvGrpSpPr>
      <p:grpSpPr>
        <a:xfrm>
          <a:off x="0" y="0"/>
          <a:ext cx="0" cy="0"/>
          <a:chOff x="0" y="0"/>
          <a:chExt cx="0" cy="0"/>
        </a:xfrm>
      </p:grpSpPr>
      <p:pic>
        <p:nvPicPr>
          <p:cNvPr id="564" name="Shape 564"/>
          <p:cNvPicPr preferRelativeResize="0">
            <a:picLocks noGrp="1"/>
          </p:cNvPicPr>
          <p:nvPr>
            <p:ph type="body" idx="1"/>
          </p:nvPr>
        </p:nvPicPr>
        <p:blipFill rotWithShape="1">
          <a:blip r:embed="rId3">
            <a:alphaModFix/>
          </a:blip>
          <a:srcRect/>
          <a:stretch/>
        </p:blipFill>
        <p:spPr>
          <a:xfrm>
            <a:off x="457200" y="1063375"/>
            <a:ext cx="6830999" cy="3348000"/>
          </a:xfrm>
          <a:prstGeom prst="rect">
            <a:avLst/>
          </a:prstGeom>
          <a:noFill/>
          <a:ln>
            <a:noFill/>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zh-TW" sz="3600" i="0" u="none" strike="noStrike" cap="none" baseline="0">
                <a:solidFill>
                  <a:schemeClr val="dk2"/>
                </a:solidFill>
                <a:latin typeface="Times New Roman"/>
                <a:ea typeface="Times New Roman"/>
                <a:cs typeface="Times New Roman"/>
                <a:sym typeface="Times New Roman"/>
              </a:rPr>
              <a:t>Company Overview</a:t>
            </a:r>
          </a:p>
        </p:txBody>
      </p:sp>
      <p:sp>
        <p:nvSpPr>
          <p:cNvPr id="570" name="Shape 570"/>
          <p:cNvSpPr txBox="1">
            <a:spLocks noGrp="1"/>
          </p:cNvSpPr>
          <p:nvPr>
            <p:ph type="body" idx="1"/>
          </p:nvPr>
        </p:nvSpPr>
        <p:spPr>
          <a:xfrm>
            <a:off x="457200" y="1200150"/>
            <a:ext cx="6880800" cy="3725699"/>
          </a:xfrm>
          <a:prstGeom prst="rect">
            <a:avLst/>
          </a:prstGeom>
          <a:noFill/>
          <a:ln>
            <a:noFill/>
          </a:ln>
        </p:spPr>
        <p:txBody>
          <a:bodyPr lIns="91425" tIns="45700" rIns="91425" bIns="45700" anchor="t" anchorCtr="0">
            <a:noAutofit/>
          </a:bodyPr>
          <a:lstStyle/>
          <a:p>
            <a:pPr marL="342900" marR="0" lvl="0" indent="-330200" algn="l" rtl="0">
              <a:lnSpc>
                <a:spcPct val="10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Archer Daniels Midland Company (ADM) is an American global food-processing and commodities-trading corporation, headquartered in Chicago, Illinois. </a:t>
            </a:r>
          </a:p>
          <a:p>
            <a:pPr marL="342900" marR="0" lvl="0" indent="-330200" algn="l" rtl="0">
              <a:lnSpc>
                <a:spcPct val="10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 In 1923, the Archer-Daniels-Midland Company was formed.</a:t>
            </a:r>
          </a:p>
          <a:p>
            <a:pPr marL="342900" marR="0" lvl="0" indent="-330200" algn="l" rtl="0">
              <a:lnSpc>
                <a:spcPct val="10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One of the world’s largest processors of agricultural commodities</a:t>
            </a:r>
          </a:p>
          <a:p>
            <a:pPr marL="342900" marR="0" lvl="0" indent="-330200" algn="l" rtl="0">
              <a:lnSpc>
                <a:spcPct val="10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Leading manufacturer of value-added food and feed ingredients;  an extensive grain elevator and transportation network to procure, store, clean, and transport agricultural commodities.</a:t>
            </a:r>
          </a:p>
          <a:p>
            <a:pPr marL="342900" marR="0" lvl="0" indent="-330200" algn="l" rtl="0">
              <a:lnSpc>
                <a:spcPct val="10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Company has significant investments in joint ventures. </a:t>
            </a:r>
          </a:p>
          <a:p>
            <a:pPr marL="342900" marR="0" lvl="0" indent="-215900" algn="l" rtl="0">
              <a:lnSpc>
                <a:spcPct val="100000"/>
              </a:lnSpc>
              <a:spcBef>
                <a:spcPts val="40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zh-TW" sz="3600" i="0" u="none" strike="noStrike" cap="none" baseline="0">
                <a:solidFill>
                  <a:schemeClr val="dk2"/>
                </a:solidFill>
                <a:latin typeface="Times New Roman"/>
                <a:ea typeface="Times New Roman"/>
                <a:cs typeface="Times New Roman"/>
                <a:sym typeface="Times New Roman"/>
              </a:rPr>
              <a:t>Company Overview</a:t>
            </a:r>
          </a:p>
        </p:txBody>
      </p:sp>
      <p:sp>
        <p:nvSpPr>
          <p:cNvPr id="576" name="Shape 576"/>
          <p:cNvSpPr txBox="1">
            <a:spLocks noGrp="1"/>
          </p:cNvSpPr>
          <p:nvPr>
            <p:ph type="body" idx="1"/>
          </p:nvPr>
        </p:nvSpPr>
        <p:spPr>
          <a:xfrm>
            <a:off x="457200" y="1200150"/>
            <a:ext cx="6870899" cy="3725699"/>
          </a:xfrm>
          <a:prstGeom prst="rect">
            <a:avLst/>
          </a:prstGeom>
          <a:noFill/>
          <a:ln>
            <a:noFill/>
          </a:ln>
        </p:spPr>
        <p:txBody>
          <a:bodyPr lIns="91425" tIns="45700" rIns="91425" bIns="45700" anchor="t" anchorCtr="0">
            <a:noAutofit/>
          </a:bodyPr>
          <a:lstStyle/>
          <a:p>
            <a:pPr marL="342900" marR="0" lvl="0" indent="-304800" algn="l" rtl="0">
              <a:lnSpc>
                <a:spcPct val="100000"/>
              </a:lnSpc>
              <a:spcBef>
                <a:spcPts val="0"/>
              </a:spcBef>
              <a:spcAft>
                <a:spcPts val="0"/>
              </a:spcAft>
              <a:buClr>
                <a:schemeClr val="dk1"/>
              </a:buClr>
              <a:buSzPct val="100000"/>
              <a:buFont typeface="Times New Roman"/>
              <a:buChar char="•"/>
            </a:pPr>
            <a:r>
              <a:rPr lang="zh-TW" sz="1800" b="1" i="0" u="none" strike="noStrike" cap="none" baseline="0">
                <a:solidFill>
                  <a:schemeClr val="dk1"/>
                </a:solidFill>
                <a:latin typeface="Times New Roman"/>
                <a:ea typeface="Times New Roman"/>
                <a:cs typeface="Times New Roman"/>
                <a:sym typeface="Times New Roman"/>
              </a:rPr>
              <a:t>Vision: </a:t>
            </a:r>
            <a:r>
              <a:rPr lang="zh-TW" sz="1800" b="0" i="0" u="none" strike="noStrike" cap="none" baseline="0">
                <a:solidFill>
                  <a:schemeClr val="dk1"/>
                </a:solidFill>
                <a:latin typeface="Times New Roman"/>
                <a:ea typeface="Times New Roman"/>
                <a:cs typeface="Times New Roman"/>
                <a:sym typeface="Times New Roman"/>
              </a:rPr>
              <a:t>is to be the most admired global agribusiness while creating value and growing responsibly. </a:t>
            </a:r>
          </a:p>
          <a:p>
            <a:pPr marL="342900" marR="0" lvl="0" indent="-304800" algn="l" rtl="0">
              <a:lnSpc>
                <a:spcPct val="100000"/>
              </a:lnSpc>
              <a:spcBef>
                <a:spcPts val="480"/>
              </a:spcBef>
              <a:spcAft>
                <a:spcPts val="0"/>
              </a:spcAft>
              <a:buClr>
                <a:schemeClr val="dk1"/>
              </a:buClr>
              <a:buSzPct val="100000"/>
              <a:buFont typeface="Times New Roman"/>
              <a:buChar char="•"/>
            </a:pPr>
            <a:r>
              <a:rPr lang="zh-TW" sz="1800" b="1" i="0" u="none" strike="noStrike" cap="none" baseline="0">
                <a:solidFill>
                  <a:schemeClr val="dk1"/>
                </a:solidFill>
                <a:latin typeface="Times New Roman"/>
                <a:ea typeface="Times New Roman"/>
                <a:cs typeface="Times New Roman"/>
                <a:sym typeface="Times New Roman"/>
              </a:rPr>
              <a:t>Strategy: </a:t>
            </a:r>
            <a:r>
              <a:rPr lang="zh-TW" sz="1800" b="0" i="0" u="none" strike="noStrike" cap="none" baseline="0">
                <a:solidFill>
                  <a:schemeClr val="dk1"/>
                </a:solidFill>
                <a:latin typeface="Times New Roman"/>
                <a:ea typeface="Times New Roman"/>
                <a:cs typeface="Times New Roman"/>
                <a:sym typeface="Times New Roman"/>
              </a:rPr>
              <a:t>involves expanding the volume and diversity of crops that it merchandises and processes, expanding the global reach of its core model, and expanding its value-added product portfolio. </a:t>
            </a:r>
          </a:p>
          <a:p>
            <a:pPr marL="342900" marR="0" lvl="0" indent="-304800" algn="l" rtl="0">
              <a:lnSpc>
                <a:spcPct val="10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Company seeks to serve vital needs by connecting the harvest to the home and transforming crops into food and energy products. </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zh-TW" sz="3600" i="0" u="none" strike="noStrike" cap="none" baseline="0">
                <a:solidFill>
                  <a:schemeClr val="dk2"/>
                </a:solidFill>
                <a:latin typeface="Times New Roman"/>
                <a:ea typeface="Times New Roman"/>
                <a:cs typeface="Times New Roman"/>
                <a:sym typeface="Times New Roman"/>
              </a:rPr>
              <a:t>Segments</a:t>
            </a:r>
          </a:p>
        </p:txBody>
      </p:sp>
      <p:sp>
        <p:nvSpPr>
          <p:cNvPr id="582" name="Shape 582"/>
          <p:cNvSpPr txBox="1">
            <a:spLocks noGrp="1"/>
          </p:cNvSpPr>
          <p:nvPr>
            <p:ph type="body" idx="1"/>
          </p:nvPr>
        </p:nvSpPr>
        <p:spPr>
          <a:xfrm>
            <a:off x="457200" y="1200150"/>
            <a:ext cx="7188599" cy="3725699"/>
          </a:xfrm>
          <a:prstGeom prst="rect">
            <a:avLst/>
          </a:prstGeom>
          <a:noFill/>
          <a:ln>
            <a:noFill/>
          </a:ln>
        </p:spPr>
        <p:txBody>
          <a:bodyPr lIns="91425" tIns="45700" rIns="91425" bIns="45700" anchor="t" anchorCtr="0">
            <a:noAutofit/>
          </a:bodyPr>
          <a:lstStyle/>
          <a:p>
            <a:pPr marL="342900" marR="0" lvl="0" indent="-330200" algn="l" rtl="0">
              <a:lnSpc>
                <a:spcPct val="9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Company’s operations are classified into </a:t>
            </a:r>
            <a:r>
              <a:rPr lang="zh-TW" sz="1800" b="0" i="0" u="none" strike="noStrike" cap="none" baseline="0">
                <a:solidFill>
                  <a:srgbClr val="FF0000"/>
                </a:solidFill>
                <a:latin typeface="Times New Roman"/>
                <a:ea typeface="Times New Roman"/>
                <a:cs typeface="Times New Roman"/>
                <a:sym typeface="Times New Roman"/>
              </a:rPr>
              <a:t>three </a:t>
            </a:r>
            <a:r>
              <a:rPr lang="zh-TW" sz="1800" b="0" i="0" u="none" strike="noStrike" cap="none" baseline="0">
                <a:solidFill>
                  <a:schemeClr val="dk1"/>
                </a:solidFill>
                <a:latin typeface="Times New Roman"/>
                <a:ea typeface="Times New Roman"/>
                <a:cs typeface="Times New Roman"/>
                <a:sym typeface="Times New Roman"/>
              </a:rPr>
              <a:t>reportable business segments:</a:t>
            </a:r>
          </a:p>
          <a:p>
            <a:pPr marL="742950" marR="0" lvl="1" indent="-273050" algn="l" rtl="0">
              <a:lnSpc>
                <a:spcPct val="9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Oilseeds Processing</a:t>
            </a:r>
          </a:p>
          <a:p>
            <a:pPr marL="742950" marR="0" lvl="1" indent="-273050" algn="l" rtl="0">
              <a:lnSpc>
                <a:spcPct val="9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Corn Processing</a:t>
            </a:r>
          </a:p>
          <a:p>
            <a:pPr marL="742950" marR="0" lvl="1" indent="-273050" algn="l" rtl="0">
              <a:lnSpc>
                <a:spcPct val="9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Agricultural Services</a:t>
            </a:r>
            <a:br>
              <a:rPr lang="zh-TW" sz="1800" b="0" i="0" u="none" strike="noStrike" cap="none" baseline="0">
                <a:solidFill>
                  <a:schemeClr val="dk1"/>
                </a:solidFill>
                <a:latin typeface="Times New Roman"/>
                <a:ea typeface="Times New Roman"/>
                <a:cs typeface="Times New Roman"/>
                <a:sym typeface="Times New Roman"/>
              </a:rPr>
            </a:br>
            <a:endParaRPr lang="zh-TW" sz="1800" b="0" i="0" u="none" strike="noStrike" cap="none" baseline="0">
              <a:solidFill>
                <a:schemeClr val="dk1"/>
              </a:solidFill>
              <a:latin typeface="Times New Roman"/>
              <a:ea typeface="Times New Roman"/>
              <a:cs typeface="Times New Roman"/>
              <a:sym typeface="Times New Roman"/>
            </a:endParaRPr>
          </a:p>
          <a:p>
            <a:pPr marL="342900" marR="0" lvl="0" indent="-330200" algn="l" rtl="0">
              <a:lnSpc>
                <a:spcPct val="9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Each of these segments is organized based upon the nature of products and services offered. </a:t>
            </a:r>
          </a:p>
          <a:p>
            <a:pPr marL="342900" marR="0" lvl="0" indent="-330200" algn="l" rtl="0">
              <a:lnSpc>
                <a:spcPct val="9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Company’s remaining operations:</a:t>
            </a:r>
          </a:p>
          <a:p>
            <a:pPr marL="342900" marR="0" lvl="0" indent="-330200" algn="l" rtl="0">
              <a:lnSpc>
                <a:spcPct val="9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Wheat processing</a:t>
            </a:r>
          </a:p>
          <a:p>
            <a:pPr marL="342900" marR="0" lvl="0" indent="-330200" algn="l" rtl="0">
              <a:lnSpc>
                <a:spcPct val="9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Cocoa processing</a:t>
            </a:r>
          </a:p>
          <a:p>
            <a:pPr marL="342900" marR="0" lvl="0" indent="-330200" algn="l" rtl="0">
              <a:lnSpc>
                <a:spcPct val="90000"/>
              </a:lnSpc>
              <a:spcBef>
                <a:spcPts val="40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Financial business units</a:t>
            </a:r>
          </a:p>
          <a:p>
            <a:pPr marL="342900" marR="0" lvl="0" indent="-215900" algn="l" rtl="0">
              <a:lnSpc>
                <a:spcPct val="100000"/>
              </a:lnSpc>
              <a:spcBef>
                <a:spcPts val="40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Oilseeds Processing</a:t>
            </a:r>
          </a:p>
        </p:txBody>
      </p:sp>
      <p:sp>
        <p:nvSpPr>
          <p:cNvPr id="588" name="Shape 588"/>
          <p:cNvSpPr txBox="1">
            <a:spLocks noGrp="1"/>
          </p:cNvSpPr>
          <p:nvPr>
            <p:ph type="body" idx="1"/>
          </p:nvPr>
        </p:nvSpPr>
        <p:spPr>
          <a:xfrm>
            <a:off x="457200" y="1200150"/>
            <a:ext cx="7039499" cy="3725699"/>
          </a:xfrm>
          <a:prstGeom prst="rect">
            <a:avLst/>
          </a:prstGeom>
          <a:noFill/>
          <a:ln>
            <a:noFill/>
          </a:ln>
        </p:spPr>
        <p:txBody>
          <a:bodyPr lIns="91425" tIns="45700" rIns="91425" bIns="45700" anchor="t" anchorCtr="0">
            <a:noAutofit/>
          </a:bodyPr>
          <a:lstStyle/>
          <a:p>
            <a:pPr marL="342900" marR="0" lvl="0" indent="-304800" algn="l" rtl="0">
              <a:lnSpc>
                <a:spcPct val="8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Operates in North America, Europe, and South America</a:t>
            </a:r>
          </a:p>
          <a:p>
            <a:pPr marL="342900" marR="0" lvl="0" indent="-304800" algn="l" rtl="0">
              <a:lnSpc>
                <a:spcPct val="8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100% ownership in Golden Peanut</a:t>
            </a:r>
          </a:p>
          <a:p>
            <a:pPr marL="742950" marR="0" lvl="1" indent="-247650" algn="l" rtl="0">
              <a:lnSpc>
                <a:spcPct val="8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Major supplier of peanuts and peanut-derived ingredients to both the U.S. and export markets and operator of one peanut shelling facility in Argentina</a:t>
            </a:r>
          </a:p>
          <a:p>
            <a:pPr marL="742950" marR="0" lvl="1" indent="-133350" algn="l" rtl="0">
              <a:lnSpc>
                <a:spcPct val="80000"/>
              </a:lnSpc>
              <a:spcBef>
                <a:spcPts val="48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a:p>
            <a:pPr marL="342900" marR="0" lvl="0" indent="-304800" algn="l" rtl="0">
              <a:lnSpc>
                <a:spcPct val="8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Partial Ownerships in Wilmar (Singapore), Edible Oils Limited (UK), Stratas Foods LLC (U.S.), several other joint ventures</a:t>
            </a:r>
          </a:p>
          <a:p>
            <a:pPr marL="342900" marR="0" lvl="0" indent="-190500" algn="l" rtl="0">
              <a:lnSpc>
                <a:spcPct val="100000"/>
              </a:lnSpc>
              <a:spcBef>
                <a:spcPts val="48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05978"/>
            <a:ext cx="8229600" cy="857400"/>
          </a:xfrm>
          <a:prstGeom prst="rect">
            <a:avLst/>
          </a:prstGeom>
        </p:spPr>
        <p:txBody>
          <a:bodyPr lIns="91425" tIns="91425" rIns="91425" bIns="91425" anchor="t" anchorCtr="0">
            <a:noAutofit/>
          </a:bodyPr>
          <a:lstStyle/>
          <a:p>
            <a:pPr>
              <a:spcBef>
                <a:spcPts val="0"/>
              </a:spcBef>
              <a:buNone/>
            </a:pPr>
            <a:r>
              <a:rPr lang="zh-TW" sz="3600">
                <a:latin typeface="Times New Roman"/>
                <a:ea typeface="Times New Roman"/>
                <a:cs typeface="Times New Roman"/>
                <a:sym typeface="Times New Roman"/>
              </a:rPr>
              <a:t>Risk Factors in Agriculture	</a:t>
            </a:r>
          </a:p>
        </p:txBody>
      </p:sp>
      <p:sp>
        <p:nvSpPr>
          <p:cNvPr id="187" name="Shape 187"/>
          <p:cNvSpPr txBox="1">
            <a:spLocks noGrp="1"/>
          </p:cNvSpPr>
          <p:nvPr>
            <p:ph type="body" idx="1"/>
          </p:nvPr>
        </p:nvSpPr>
        <p:spPr>
          <a:xfrm>
            <a:off x="457200" y="867200"/>
            <a:ext cx="8229600" cy="3725699"/>
          </a:xfrm>
          <a:prstGeom prst="rect">
            <a:avLst/>
          </a:prstGeom>
        </p:spPr>
        <p:txBody>
          <a:bodyPr lIns="91425" tIns="91425" rIns="91425" bIns="91425" anchor="t" anchorCtr="0">
            <a:noAutofit/>
          </a:bodyPr>
          <a:lstStyle/>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Production Risk </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Price Risk</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Casualty Risk  </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Legal Uncertainty </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Personal Uncertainty</a:t>
            </a:r>
          </a:p>
          <a:p>
            <a:pPr marL="0" lvl="0" indent="0">
              <a:spcBef>
                <a:spcPts val="0"/>
              </a:spcBef>
              <a:buNone/>
            </a:pPr>
            <a:endParaRPr sz="1800">
              <a:latin typeface="Times New Roman"/>
              <a:ea typeface="Times New Roman"/>
              <a:cs typeface="Times New Roman"/>
              <a:sym typeface="Times New Roman"/>
            </a:endParaRPr>
          </a:p>
        </p:txBody>
      </p:sp>
      <p:pic>
        <p:nvPicPr>
          <p:cNvPr id="188" name="Shape 188"/>
          <p:cNvPicPr preferRelativeResize="0"/>
          <p:nvPr/>
        </p:nvPicPr>
        <p:blipFill>
          <a:blip r:embed="rId3">
            <a:alphaModFix/>
          </a:blip>
          <a:stretch>
            <a:fillRect/>
          </a:stretch>
        </p:blipFill>
        <p:spPr>
          <a:xfrm>
            <a:off x="3843872" y="1063378"/>
            <a:ext cx="3193536" cy="2919113"/>
          </a:xfrm>
          <a:prstGeom prst="rect">
            <a:avLst/>
          </a:prstGeom>
          <a:noFill/>
          <a:ln>
            <a:noFill/>
          </a:ln>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Corn Processing</a:t>
            </a:r>
          </a:p>
        </p:txBody>
      </p:sp>
      <p:sp>
        <p:nvSpPr>
          <p:cNvPr id="594" name="Shape 594"/>
          <p:cNvSpPr txBox="1">
            <a:spLocks noGrp="1"/>
          </p:cNvSpPr>
          <p:nvPr>
            <p:ph type="body" idx="1"/>
          </p:nvPr>
        </p:nvSpPr>
        <p:spPr>
          <a:xfrm>
            <a:off x="457200" y="1200150"/>
            <a:ext cx="6950099" cy="3725699"/>
          </a:xfrm>
          <a:prstGeom prst="rect">
            <a:avLst/>
          </a:prstGeom>
          <a:noFill/>
          <a:ln>
            <a:noFill/>
          </a:ln>
        </p:spPr>
        <p:txBody>
          <a:bodyPr lIns="91425" tIns="45700" rIns="91425" bIns="45700" anchor="t" anchorCtr="0">
            <a:noAutofit/>
          </a:bodyPr>
          <a:lstStyle/>
          <a:p>
            <a:pPr marL="342900" marR="0" lvl="0" indent="-279400" algn="l" rtl="0">
              <a:lnSpc>
                <a:spcPct val="10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50% interest in Almidones Mexicanos S.A., operates wet corn milling plant in Mexico</a:t>
            </a:r>
          </a:p>
          <a:p>
            <a:pPr marL="342900" marR="0" lvl="0" indent="-279400" algn="l" rtl="0">
              <a:lnSpc>
                <a:spcPct val="100000"/>
              </a:lnSpc>
              <a:spcBef>
                <a:spcPts val="56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50% in Eaststarch C.V. (Netherlands)</a:t>
            </a:r>
          </a:p>
          <a:p>
            <a:pPr marL="342900" marR="0" lvl="0" indent="-279400" algn="l" rtl="0">
              <a:lnSpc>
                <a:spcPct val="100000"/>
              </a:lnSpc>
              <a:spcBef>
                <a:spcPts val="56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50% interest in Telles, LLC</a:t>
            </a:r>
          </a:p>
          <a:p>
            <a:pPr marL="342900" marR="0" lvl="0" indent="-279400" algn="l" rtl="0">
              <a:lnSpc>
                <a:spcPct val="100000"/>
              </a:lnSpc>
              <a:spcBef>
                <a:spcPts val="56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40% interest in Red Star Yeast Company, LLC which sells in the U.S. and Canada</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Agricultural Services</a:t>
            </a:r>
          </a:p>
        </p:txBody>
      </p:sp>
      <p:sp>
        <p:nvSpPr>
          <p:cNvPr id="600" name="Shape 600"/>
          <p:cNvSpPr txBox="1">
            <a:spLocks noGrp="1"/>
          </p:cNvSpPr>
          <p:nvPr>
            <p:ph type="body" idx="1"/>
          </p:nvPr>
        </p:nvSpPr>
        <p:spPr>
          <a:xfrm>
            <a:off x="457200" y="1200150"/>
            <a:ext cx="7109099" cy="3725699"/>
          </a:xfrm>
          <a:prstGeom prst="rect">
            <a:avLst/>
          </a:prstGeom>
          <a:noFill/>
          <a:ln>
            <a:noFill/>
          </a:ln>
        </p:spPr>
        <p:txBody>
          <a:bodyPr lIns="91425" tIns="45700" rIns="91425" bIns="45700" anchor="t" anchorCtr="0">
            <a:noAutofit/>
          </a:bodyPr>
          <a:lstStyle/>
          <a:p>
            <a:pPr marL="342900" marR="0" lvl="0" indent="-304800" algn="l" rtl="0">
              <a:lnSpc>
                <a:spcPct val="9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Agricultural Services’ transportation network capabilities include truck, rail, barge, port, and ocean-going vessel handling and freight services</a:t>
            </a:r>
          </a:p>
          <a:p>
            <a:pPr marL="342900" marR="0" lvl="0" indent="-304800" algn="l" rtl="0">
              <a:lnSpc>
                <a:spcPct val="9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Agricultural Services segment also includes the activities related to the processing and distributing of formula feeds and animal health and nutrition products, and the procuring, processing, and distributing of edible beans.</a:t>
            </a:r>
          </a:p>
          <a:p>
            <a:pPr marL="342900" marR="0" lvl="0" indent="-304800" algn="l" rtl="0">
              <a:lnSpc>
                <a:spcPct val="9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80% in Toepfer, 36 sales offices worldwide</a:t>
            </a:r>
          </a:p>
          <a:p>
            <a:pPr marL="342900" marR="0" lvl="0" indent="-304800" algn="l" rtl="0">
              <a:lnSpc>
                <a:spcPct val="9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45% interest in Kalama Export Company, grain export elevator in Washington</a:t>
            </a:r>
          </a:p>
          <a:p>
            <a:pPr marL="342900" marR="0" lvl="0" indent="-190500" algn="l" rtl="0">
              <a:lnSpc>
                <a:spcPct val="100000"/>
              </a:lnSpc>
              <a:spcBef>
                <a:spcPts val="48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Other</a:t>
            </a:r>
          </a:p>
        </p:txBody>
      </p:sp>
      <p:sp>
        <p:nvSpPr>
          <p:cNvPr id="606" name="Shape 606"/>
          <p:cNvSpPr txBox="1">
            <a:spLocks noGrp="1"/>
          </p:cNvSpPr>
          <p:nvPr>
            <p:ph type="body" idx="1"/>
          </p:nvPr>
        </p:nvSpPr>
        <p:spPr>
          <a:xfrm>
            <a:off x="457200" y="1200150"/>
            <a:ext cx="6920399" cy="3725699"/>
          </a:xfrm>
          <a:prstGeom prst="rect">
            <a:avLst/>
          </a:prstGeom>
          <a:noFill/>
          <a:ln>
            <a:noFill/>
          </a:ln>
        </p:spPr>
        <p:txBody>
          <a:bodyPr lIns="91425" tIns="45700" rIns="91425" bIns="45700" anchor="t" anchorCtr="0">
            <a:noAutofit/>
          </a:bodyPr>
          <a:lstStyle/>
          <a:p>
            <a:pPr marL="342900" marR="0" lvl="0" indent="-304800" algn="l" rtl="0">
              <a:lnSpc>
                <a:spcPct val="8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activities related to processing agricultural commodities into food ingredient products such as wheat into wheat flour, and cocoa into chocolate and cocoa products. Other also includes financial activities related to banking, captive insurance, futures commission merchant activities, and private equity fund investments.</a:t>
            </a:r>
          </a:p>
          <a:p>
            <a:pPr marL="342900" marR="0" lvl="0" indent="-304800" algn="l" rtl="0">
              <a:lnSpc>
                <a:spcPct val="8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23.2% interest in Gruma, operates in U.S. Central America, South America, and Europe</a:t>
            </a:r>
          </a:p>
          <a:p>
            <a:pPr marL="342900" marR="0" lvl="0" indent="-304800" algn="l" rtl="0">
              <a:lnSpc>
                <a:spcPct val="8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Wholly owned Bank and Trust Copmany</a:t>
            </a:r>
          </a:p>
          <a:p>
            <a:pPr marL="342900" marR="0" lvl="0" indent="-304800" algn="l" rtl="0">
              <a:lnSpc>
                <a:spcPct val="8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Wholly owned Captive insurance (crop insurance for farmers in the U.S. and South America</a:t>
            </a:r>
          </a:p>
          <a:p>
            <a:pPr marL="342900" marR="0" lvl="0" indent="-304800" algn="l" rtl="0">
              <a:lnSpc>
                <a:spcPct val="80000"/>
              </a:lnSpc>
              <a:spcBef>
                <a:spcPts val="4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Wholly owned ADM Investor Services, Inc., commodities exchange and broker services </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0"/>
        <p:cNvGrpSpPr/>
        <p:nvPr/>
      </p:nvGrpSpPr>
      <p:grpSpPr>
        <a:xfrm>
          <a:off x="0" y="0"/>
          <a:ext cx="0" cy="0"/>
          <a:chOff x="0" y="0"/>
          <a:chExt cx="0" cy="0"/>
        </a:xfrm>
      </p:grpSpPr>
      <p:pic>
        <p:nvPicPr>
          <p:cNvPr id="611" name="Shape 611"/>
          <p:cNvPicPr preferRelativeResize="0">
            <a:picLocks noGrp="1"/>
          </p:cNvPicPr>
          <p:nvPr>
            <p:ph type="body" idx="1"/>
          </p:nvPr>
        </p:nvPicPr>
        <p:blipFill rotWithShape="1">
          <a:blip r:embed="rId3">
            <a:alphaModFix/>
          </a:blip>
          <a:srcRect/>
          <a:stretch/>
        </p:blipFill>
        <p:spPr>
          <a:xfrm>
            <a:off x="-69500" y="0"/>
            <a:ext cx="9274199" cy="5203200"/>
          </a:xfrm>
          <a:prstGeom prst="rect">
            <a:avLst/>
          </a:prstGeom>
          <a:noFill/>
          <a:ln>
            <a:noFill/>
          </a:ln>
        </p:spPr>
      </p:pic>
      <p:sp>
        <p:nvSpPr>
          <p:cNvPr id="612" name="Shape 612"/>
          <p:cNvSpPr txBox="1">
            <a:spLocks noGrp="1"/>
          </p:cNvSpPr>
          <p:nvPr>
            <p:ph type="title"/>
          </p:nvPr>
        </p:nvSpPr>
        <p:spPr>
          <a:xfrm>
            <a:off x="468312" y="1006077"/>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zh-TW" sz="4400" b="0" i="0" u="none" strike="noStrike" cap="none" baseline="0">
                <a:solidFill>
                  <a:schemeClr val="dk2"/>
                </a:solidFill>
                <a:latin typeface="Arial"/>
                <a:ea typeface="Arial"/>
                <a:cs typeface="Arial"/>
                <a:sym typeface="Arial"/>
              </a:rPr>
              <a:t>Financial Statement </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pic>
        <p:nvPicPr>
          <p:cNvPr id="618" name="Shape 618"/>
          <p:cNvPicPr preferRelativeResize="0">
            <a:picLocks noGrp="1"/>
          </p:cNvPicPr>
          <p:nvPr>
            <p:ph type="body" idx="1"/>
          </p:nvPr>
        </p:nvPicPr>
        <p:blipFill rotWithShape="1">
          <a:blip r:embed="rId3">
            <a:alphaModFix/>
          </a:blip>
          <a:srcRect/>
          <a:stretch/>
        </p:blipFill>
        <p:spPr>
          <a:xfrm>
            <a:off x="0" y="-17849"/>
            <a:ext cx="9165299" cy="5161499"/>
          </a:xfrm>
          <a:prstGeom prst="rect">
            <a:avLst/>
          </a:prstGeom>
          <a:noFill/>
          <a:ln>
            <a:noFill/>
          </a:ln>
        </p:spPr>
      </p:pic>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pic>
        <p:nvPicPr>
          <p:cNvPr id="624" name="Shape 624"/>
          <p:cNvPicPr preferRelativeResize="0">
            <a:picLocks noGrp="1"/>
          </p:cNvPicPr>
          <p:nvPr>
            <p:ph type="body" idx="1"/>
          </p:nvPr>
        </p:nvPicPr>
        <p:blipFill rotWithShape="1">
          <a:blip r:embed="rId3">
            <a:alphaModFix/>
          </a:blip>
          <a:srcRect/>
          <a:stretch/>
        </p:blipFill>
        <p:spPr>
          <a:xfrm>
            <a:off x="-39725" y="-39725"/>
            <a:ext cx="9268200" cy="5242799"/>
          </a:xfrm>
          <a:prstGeom prst="rect">
            <a:avLst/>
          </a:prstGeom>
          <a:noFill/>
          <a:ln>
            <a:noFill/>
          </a:ln>
        </p:spPr>
      </p:pic>
      <p:sp>
        <p:nvSpPr>
          <p:cNvPr id="625" name="Shape 625"/>
          <p:cNvSpPr/>
          <p:nvPr/>
        </p:nvSpPr>
        <p:spPr>
          <a:xfrm>
            <a:off x="10750" y="4950225"/>
            <a:ext cx="9144000" cy="1932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pic>
        <p:nvPicPr>
          <p:cNvPr id="631" name="Shape 631"/>
          <p:cNvPicPr preferRelativeResize="0">
            <a:picLocks noGrp="1"/>
          </p:cNvPicPr>
          <p:nvPr>
            <p:ph type="body" idx="1"/>
          </p:nvPr>
        </p:nvPicPr>
        <p:blipFill rotWithShape="1">
          <a:blip r:embed="rId3">
            <a:alphaModFix/>
          </a:blip>
          <a:srcRect/>
          <a:stretch/>
        </p:blipFill>
        <p:spPr>
          <a:xfrm>
            <a:off x="-49650" y="0"/>
            <a:ext cx="9234600" cy="5143499"/>
          </a:xfrm>
          <a:prstGeom prst="rect">
            <a:avLst/>
          </a:prstGeom>
          <a:noFill/>
          <a:ln>
            <a:noFill/>
          </a:ln>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Corporate Results</a:t>
            </a:r>
          </a:p>
        </p:txBody>
      </p:sp>
      <p:pic>
        <p:nvPicPr>
          <p:cNvPr id="637" name="Shape 637"/>
          <p:cNvPicPr preferRelativeResize="0">
            <a:picLocks noGrp="1"/>
          </p:cNvPicPr>
          <p:nvPr>
            <p:ph type="body" idx="1"/>
          </p:nvPr>
        </p:nvPicPr>
        <p:blipFill rotWithShape="1">
          <a:blip r:embed="rId3">
            <a:alphaModFix/>
          </a:blip>
          <a:srcRect l="626" t="10136"/>
          <a:stretch/>
        </p:blipFill>
        <p:spPr>
          <a:xfrm>
            <a:off x="539750" y="1978825"/>
            <a:ext cx="6867600" cy="1782299"/>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1"/>
        <p:cNvGrpSpPr/>
        <p:nvPr/>
      </p:nvGrpSpPr>
      <p:grpSpPr>
        <a:xfrm>
          <a:off x="0" y="0"/>
          <a:ext cx="0" cy="0"/>
          <a:chOff x="0" y="0"/>
          <a:chExt cx="0" cy="0"/>
        </a:xfrm>
      </p:grpSpPr>
      <p:pic>
        <p:nvPicPr>
          <p:cNvPr id="642" name="Shape 642"/>
          <p:cNvPicPr preferRelativeResize="0">
            <a:picLocks noGrp="1"/>
          </p:cNvPicPr>
          <p:nvPr>
            <p:ph type="body" idx="1"/>
          </p:nvPr>
        </p:nvPicPr>
        <p:blipFill rotWithShape="1">
          <a:blip r:embed="rId3">
            <a:alphaModFix/>
          </a:blip>
          <a:srcRect/>
          <a:stretch/>
        </p:blipFill>
        <p:spPr>
          <a:xfrm>
            <a:off x="313925" y="961200"/>
            <a:ext cx="6984299" cy="3618299"/>
          </a:xfrm>
          <a:prstGeom prst="rect">
            <a:avLst/>
          </a:prstGeom>
          <a:noFill/>
          <a:ln>
            <a:noFill/>
          </a:ln>
        </p:spPr>
      </p:pic>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pic>
        <p:nvPicPr>
          <p:cNvPr id="648" name="Shape 648"/>
          <p:cNvPicPr preferRelativeResize="0">
            <a:picLocks noGrp="1"/>
          </p:cNvPicPr>
          <p:nvPr>
            <p:ph type="body" idx="1"/>
          </p:nvPr>
        </p:nvPicPr>
        <p:blipFill rotWithShape="1">
          <a:blip r:embed="rId3">
            <a:alphaModFix/>
          </a:blip>
          <a:srcRect/>
          <a:stretch/>
        </p:blipFill>
        <p:spPr>
          <a:xfrm>
            <a:off x="-33324" y="-39724"/>
            <a:ext cx="9250200" cy="5183099"/>
          </a:xfrm>
          <a:prstGeom prst="rect">
            <a:avLst/>
          </a:prstGeom>
          <a:noFill/>
          <a:ln>
            <a:noFill/>
          </a:ln>
        </p:spPr>
      </p:pic>
      <p:sp>
        <p:nvSpPr>
          <p:cNvPr id="649" name="Shape 649"/>
          <p:cNvSpPr/>
          <p:nvPr/>
        </p:nvSpPr>
        <p:spPr>
          <a:xfrm>
            <a:off x="19775" y="1568740"/>
            <a:ext cx="9144000" cy="270299"/>
          </a:xfrm>
          <a:prstGeom prst="rect">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a:blip r:embed="rId3">
            <a:alphaModFix/>
          </a:blip>
          <a:stretch>
            <a:fillRect/>
          </a:stretch>
        </p:blipFill>
        <p:spPr>
          <a:xfrm>
            <a:off x="1180025" y="0"/>
            <a:ext cx="5561649" cy="4997949"/>
          </a:xfrm>
          <a:prstGeom prst="rect">
            <a:avLst/>
          </a:prstGeom>
          <a:noFill/>
          <a:ln>
            <a:noFill/>
          </a:ln>
        </p:spPr>
      </p:pic>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pic>
        <p:nvPicPr>
          <p:cNvPr id="655" name="Shape 655"/>
          <p:cNvPicPr preferRelativeResize="0">
            <a:picLocks noGrp="1"/>
          </p:cNvPicPr>
          <p:nvPr>
            <p:ph type="body" idx="1"/>
          </p:nvPr>
        </p:nvPicPr>
        <p:blipFill rotWithShape="1">
          <a:blip r:embed="rId3">
            <a:alphaModFix/>
          </a:blip>
          <a:srcRect/>
          <a:stretch/>
        </p:blipFill>
        <p:spPr>
          <a:xfrm>
            <a:off x="-59575" y="-39725"/>
            <a:ext cx="9244500" cy="5183099"/>
          </a:xfrm>
          <a:prstGeom prst="rect">
            <a:avLst/>
          </a:prstGeom>
          <a:noFill/>
          <a:ln>
            <a:noFill/>
          </a:ln>
        </p:spPr>
      </p:pic>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pic>
        <p:nvPicPr>
          <p:cNvPr id="661" name="Shape 661"/>
          <p:cNvPicPr preferRelativeResize="0">
            <a:picLocks noGrp="1"/>
          </p:cNvPicPr>
          <p:nvPr>
            <p:ph type="body" idx="1"/>
          </p:nvPr>
        </p:nvPicPr>
        <p:blipFill rotWithShape="1">
          <a:blip r:embed="rId3">
            <a:alphaModFix/>
          </a:blip>
          <a:srcRect/>
          <a:stretch/>
        </p:blipFill>
        <p:spPr>
          <a:xfrm>
            <a:off x="-38550" y="-30000"/>
            <a:ext cx="9221099" cy="5203500"/>
          </a:xfrm>
          <a:prstGeom prst="rect">
            <a:avLst/>
          </a:prstGeom>
          <a:noFill/>
          <a:ln>
            <a:noFill/>
          </a:ln>
        </p:spPr>
      </p:pic>
      <p:sp>
        <p:nvSpPr>
          <p:cNvPr id="662" name="Shape 662"/>
          <p:cNvSpPr/>
          <p:nvPr/>
        </p:nvSpPr>
        <p:spPr>
          <a:xfrm>
            <a:off x="36499" y="2247900"/>
            <a:ext cx="9074099" cy="216600"/>
          </a:xfrm>
          <a:prstGeom prst="rect">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663" name="Shape 663"/>
          <p:cNvSpPr/>
          <p:nvPr/>
        </p:nvSpPr>
        <p:spPr>
          <a:xfrm>
            <a:off x="50" y="4928108"/>
            <a:ext cx="9074099" cy="215400"/>
          </a:xfrm>
          <a:prstGeom prst="rect">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pic>
        <p:nvPicPr>
          <p:cNvPr id="669" name="Shape 669"/>
          <p:cNvPicPr preferRelativeResize="0">
            <a:picLocks noGrp="1"/>
          </p:cNvPicPr>
          <p:nvPr>
            <p:ph type="body" idx="1"/>
          </p:nvPr>
        </p:nvPicPr>
        <p:blipFill rotWithShape="1">
          <a:blip r:embed="rId3">
            <a:alphaModFix/>
          </a:blip>
          <a:srcRect/>
          <a:stretch/>
        </p:blipFill>
        <p:spPr>
          <a:xfrm>
            <a:off x="1700" y="1200"/>
            <a:ext cx="9144000" cy="5143499"/>
          </a:xfrm>
          <a:prstGeom prst="rect">
            <a:avLst/>
          </a:prstGeom>
          <a:noFill/>
          <a:ln>
            <a:noFill/>
          </a:ln>
        </p:spPr>
      </p:pic>
      <p:sp>
        <p:nvSpPr>
          <p:cNvPr id="670" name="Shape 670"/>
          <p:cNvSpPr/>
          <p:nvPr/>
        </p:nvSpPr>
        <p:spPr>
          <a:xfrm>
            <a:off x="107950" y="1870471"/>
            <a:ext cx="9001200" cy="270299"/>
          </a:xfrm>
          <a:prstGeom prst="rect">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671" name="Shape 671"/>
          <p:cNvSpPr/>
          <p:nvPr/>
        </p:nvSpPr>
        <p:spPr>
          <a:xfrm>
            <a:off x="107950" y="3057525"/>
            <a:ext cx="8928000" cy="270299"/>
          </a:xfrm>
          <a:prstGeom prst="rect">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672" name="Shape 672"/>
          <p:cNvSpPr/>
          <p:nvPr/>
        </p:nvSpPr>
        <p:spPr>
          <a:xfrm>
            <a:off x="107950" y="4516040"/>
            <a:ext cx="9001200" cy="216600"/>
          </a:xfrm>
          <a:prstGeom prst="rect">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6"/>
        <p:cNvGrpSpPr/>
        <p:nvPr/>
      </p:nvGrpSpPr>
      <p:grpSpPr>
        <a:xfrm>
          <a:off x="0" y="0"/>
          <a:ext cx="0" cy="0"/>
          <a:chOff x="0" y="0"/>
          <a:chExt cx="0" cy="0"/>
        </a:xfrm>
      </p:grpSpPr>
      <p:sp>
        <p:nvSpPr>
          <p:cNvPr id="677" name="Shape 677"/>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pic>
        <p:nvPicPr>
          <p:cNvPr id="678" name="Shape 678"/>
          <p:cNvPicPr preferRelativeResize="0">
            <a:picLocks noGrp="1"/>
          </p:cNvPicPr>
          <p:nvPr>
            <p:ph type="body" idx="1"/>
          </p:nvPr>
        </p:nvPicPr>
        <p:blipFill rotWithShape="1">
          <a:blip r:embed="rId3">
            <a:alphaModFix/>
          </a:blip>
          <a:srcRect/>
          <a:stretch/>
        </p:blipFill>
        <p:spPr>
          <a:xfrm>
            <a:off x="-34975" y="-4900"/>
            <a:ext cx="9219899" cy="5156699"/>
          </a:xfrm>
          <a:prstGeom prst="rect">
            <a:avLst/>
          </a:prstGeom>
          <a:noFill/>
          <a:ln>
            <a:noFill/>
          </a:ln>
        </p:spPr>
      </p:pic>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2"/>
        <p:cNvGrpSpPr/>
        <p:nvPr/>
      </p:nvGrpSpPr>
      <p:grpSpPr>
        <a:xfrm>
          <a:off x="0" y="0"/>
          <a:ext cx="0" cy="0"/>
          <a:chOff x="0" y="0"/>
          <a:chExt cx="0" cy="0"/>
        </a:xfrm>
      </p:grpSpPr>
      <p:sp>
        <p:nvSpPr>
          <p:cNvPr id="683" name="Shape 683"/>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pic>
        <p:nvPicPr>
          <p:cNvPr id="684" name="Shape 684"/>
          <p:cNvPicPr preferRelativeResize="0">
            <a:picLocks noGrp="1"/>
          </p:cNvPicPr>
          <p:nvPr>
            <p:ph type="body" idx="1"/>
          </p:nvPr>
        </p:nvPicPr>
        <p:blipFill rotWithShape="1">
          <a:blip r:embed="rId3">
            <a:alphaModFix/>
          </a:blip>
          <a:srcRect/>
          <a:stretch/>
        </p:blipFill>
        <p:spPr>
          <a:xfrm>
            <a:off x="-43275" y="-78650"/>
            <a:ext cx="9237899" cy="5222100"/>
          </a:xfrm>
          <a:prstGeom prst="rect">
            <a:avLst/>
          </a:prstGeom>
          <a:noFill/>
          <a:ln>
            <a:noFill/>
          </a:ln>
        </p:spPr>
      </p:pic>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8"/>
        <p:cNvGrpSpPr/>
        <p:nvPr/>
      </p:nvGrpSpPr>
      <p:grpSpPr>
        <a:xfrm>
          <a:off x="0" y="0"/>
          <a:ext cx="0" cy="0"/>
          <a:chOff x="0" y="0"/>
          <a:chExt cx="0" cy="0"/>
        </a:xfrm>
      </p:grpSpPr>
      <p:pic>
        <p:nvPicPr>
          <p:cNvPr id="689" name="Shape 689"/>
          <p:cNvPicPr preferRelativeResize="0">
            <a:picLocks noGrp="1"/>
          </p:cNvPicPr>
          <p:nvPr>
            <p:ph type="body" idx="1"/>
          </p:nvPr>
        </p:nvPicPr>
        <p:blipFill rotWithShape="1">
          <a:blip r:embed="rId3">
            <a:alphaModFix/>
          </a:blip>
          <a:srcRect/>
          <a:stretch/>
        </p:blipFill>
        <p:spPr>
          <a:xfrm>
            <a:off x="298325" y="704700"/>
            <a:ext cx="6860999" cy="3734099"/>
          </a:xfrm>
          <a:prstGeom prst="rect">
            <a:avLst/>
          </a:prstGeom>
          <a:noFill/>
          <a:ln>
            <a:noFill/>
          </a:ln>
        </p:spPr>
      </p:pic>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Risk Factors</a:t>
            </a:r>
          </a:p>
        </p:txBody>
      </p:sp>
      <p:sp>
        <p:nvSpPr>
          <p:cNvPr id="695" name="Shape 695"/>
          <p:cNvSpPr txBox="1">
            <a:spLocks noGrp="1"/>
          </p:cNvSpPr>
          <p:nvPr>
            <p:ph type="body" idx="1"/>
          </p:nvPr>
        </p:nvSpPr>
        <p:spPr>
          <a:xfrm>
            <a:off x="457200" y="1707356"/>
            <a:ext cx="8229600" cy="2887200"/>
          </a:xfrm>
          <a:prstGeom prst="rect">
            <a:avLst/>
          </a:prstGeom>
          <a:noFill/>
          <a:ln>
            <a:noFill/>
          </a:ln>
        </p:spPr>
        <p:txBody>
          <a:bodyPr lIns="91425" tIns="45700" rIns="91425" bIns="45700" anchor="t" anchorCtr="0">
            <a:noAutofit/>
          </a:bodyPr>
          <a:lstStyle/>
          <a:p>
            <a:pPr marL="342900" marR="0" lvl="0" indent="-273050" algn="l" rtl="0">
              <a:lnSpc>
                <a:spcPct val="8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Weather risk</a:t>
            </a:r>
          </a:p>
          <a:p>
            <a:pPr marL="342900" marR="0" lvl="0" indent="-273050" algn="l" rtl="0">
              <a:lnSpc>
                <a:spcPct val="80000"/>
              </a:lnSpc>
              <a:spcBef>
                <a:spcPts val="5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Commodity price risk</a:t>
            </a:r>
          </a:p>
          <a:p>
            <a:pPr marL="342900" marR="0" lvl="0" indent="-273050" algn="l" rtl="0">
              <a:lnSpc>
                <a:spcPct val="80000"/>
              </a:lnSpc>
              <a:spcBef>
                <a:spcPts val="5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Interest rate risk</a:t>
            </a:r>
          </a:p>
          <a:p>
            <a:pPr marL="342900" marR="0" lvl="0" indent="-273050" algn="l" rtl="0">
              <a:lnSpc>
                <a:spcPct val="80000"/>
              </a:lnSpc>
              <a:spcBef>
                <a:spcPts val="5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Regulation risk</a:t>
            </a:r>
          </a:p>
          <a:p>
            <a:pPr marL="342900" marR="0" lvl="0" indent="-273050" algn="l" rtl="0">
              <a:lnSpc>
                <a:spcPct val="80000"/>
              </a:lnSpc>
              <a:spcBef>
                <a:spcPts val="5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Foreign exchange rate risk</a:t>
            </a:r>
          </a:p>
          <a:p>
            <a:pPr marL="342900" marR="0" lvl="0" indent="-273050" algn="l" rtl="0">
              <a:lnSpc>
                <a:spcPct val="80000"/>
              </a:lnSpc>
              <a:spcBef>
                <a:spcPts val="58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Competition</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9"/>
        <p:cNvGrpSpPr/>
        <p:nvPr/>
      </p:nvGrpSpPr>
      <p:grpSpPr>
        <a:xfrm>
          <a:off x="0" y="0"/>
          <a:ext cx="0" cy="0"/>
          <a:chOff x="0" y="0"/>
          <a:chExt cx="0" cy="0"/>
        </a:xfrm>
      </p:grpSpPr>
      <p:sp>
        <p:nvSpPr>
          <p:cNvPr id="700" name="Shape 700"/>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Cambria"/>
              <a:buNone/>
            </a:pPr>
            <a:r>
              <a:rPr lang="zh-TW" sz="3600" i="0" u="none" strike="noStrike" cap="none" baseline="0">
                <a:solidFill>
                  <a:schemeClr val="dk2"/>
                </a:solidFill>
                <a:latin typeface="Times New Roman"/>
                <a:ea typeface="Times New Roman"/>
                <a:cs typeface="Times New Roman"/>
                <a:sym typeface="Times New Roman"/>
              </a:rPr>
              <a:t>Hedging Philosophy</a:t>
            </a:r>
          </a:p>
        </p:txBody>
      </p:sp>
      <p:sp>
        <p:nvSpPr>
          <p:cNvPr id="701" name="Shape 701"/>
          <p:cNvSpPr txBox="1">
            <a:spLocks noGrp="1"/>
          </p:cNvSpPr>
          <p:nvPr>
            <p:ph type="body" idx="1"/>
          </p:nvPr>
        </p:nvSpPr>
        <p:spPr>
          <a:xfrm>
            <a:off x="457200" y="1200150"/>
            <a:ext cx="6870899" cy="37256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a:p>
            <a:pPr marL="457200" marR="0" lvl="0" indent="-342900" algn="l" rtl="0">
              <a:lnSpc>
                <a:spcPct val="100000"/>
              </a:lnSpc>
              <a:spcBef>
                <a:spcPts val="500"/>
              </a:spcBef>
              <a:spcAft>
                <a:spcPts val="0"/>
              </a:spcAft>
              <a:buClr>
                <a:schemeClr val="accent1"/>
              </a:buClr>
              <a:buSzPct val="100000"/>
              <a:buFont typeface="Times New Roman"/>
              <a:buChar char="●"/>
            </a:pPr>
            <a:r>
              <a:rPr lang="zh-TW" sz="1800" b="0" i="0" u="none" strike="noStrike" cap="none" baseline="0">
                <a:solidFill>
                  <a:srgbClr val="232435"/>
                </a:solidFill>
                <a:latin typeface="Times New Roman"/>
                <a:ea typeface="Times New Roman"/>
                <a:cs typeface="Times New Roman"/>
                <a:sym typeface="Times New Roman"/>
              </a:rPr>
              <a:t>The Company enters into derivative and non-derivative contracts with the primary objective of managing the Company’s exposure tadverse price movements in the agricultural commodities used for, and produced in, our business operations.</a:t>
            </a:r>
          </a:p>
          <a:p>
            <a:pPr marL="342900" marR="0" lvl="0" indent="-184150" rtl="0">
              <a:lnSpc>
                <a:spcPct val="100000"/>
              </a:lnSpc>
              <a:spcBef>
                <a:spcPts val="50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5"/>
        <p:cNvGrpSpPr/>
        <p:nvPr/>
      </p:nvGrpSpPr>
      <p:grpSpPr>
        <a:xfrm>
          <a:off x="0" y="0"/>
          <a:ext cx="0" cy="0"/>
          <a:chOff x="0" y="0"/>
          <a:chExt cx="0" cy="0"/>
        </a:xfrm>
      </p:grpSpPr>
      <p:sp>
        <p:nvSpPr>
          <p:cNvPr id="706" name="Shape 706"/>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Cambria"/>
              <a:buNone/>
            </a:pPr>
            <a:r>
              <a:rPr lang="zh-TW" sz="3600" i="0" u="none" strike="noStrike" cap="none" baseline="0">
                <a:solidFill>
                  <a:schemeClr val="dk2"/>
                </a:solidFill>
                <a:latin typeface="Times New Roman"/>
                <a:ea typeface="Times New Roman"/>
                <a:cs typeface="Times New Roman"/>
                <a:sym typeface="Times New Roman"/>
              </a:rPr>
              <a:t>Hedging Philosophy</a:t>
            </a:r>
          </a:p>
        </p:txBody>
      </p:sp>
      <p:sp>
        <p:nvSpPr>
          <p:cNvPr id="707" name="Shape 707"/>
          <p:cNvSpPr txBox="1">
            <a:spLocks noGrp="1"/>
          </p:cNvSpPr>
          <p:nvPr>
            <p:ph type="body" idx="1"/>
          </p:nvPr>
        </p:nvSpPr>
        <p:spPr>
          <a:xfrm>
            <a:off x="457200" y="1795900"/>
            <a:ext cx="6791399" cy="2463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zh-TW" sz="1800" b="0" i="0" u="none" strike="noStrike" cap="none" baseline="0">
                <a:solidFill>
                  <a:schemeClr val="dk1"/>
                </a:solidFill>
                <a:latin typeface="Times New Roman"/>
                <a:ea typeface="Times New Roman"/>
                <a:cs typeface="Times New Roman"/>
                <a:sym typeface="Times New Roman"/>
              </a:rPr>
              <a:t>“The Company will also use </a:t>
            </a:r>
            <a:r>
              <a:rPr lang="zh-TW" sz="1800" b="0" i="0" u="none" strike="noStrike" cap="none" baseline="0">
                <a:solidFill>
                  <a:srgbClr val="C00000"/>
                </a:solidFill>
                <a:latin typeface="Times New Roman"/>
                <a:ea typeface="Times New Roman"/>
                <a:cs typeface="Times New Roman"/>
                <a:sym typeface="Times New Roman"/>
              </a:rPr>
              <a:t>exchange-traded futures </a:t>
            </a:r>
            <a:r>
              <a:rPr lang="zh-TW" sz="1800" b="0" i="0" u="none" strike="noStrike" cap="none" baseline="0">
                <a:solidFill>
                  <a:schemeClr val="dk1"/>
                </a:solidFill>
                <a:latin typeface="Times New Roman"/>
                <a:ea typeface="Times New Roman"/>
                <a:cs typeface="Times New Roman"/>
                <a:sym typeface="Times New Roman"/>
              </a:rPr>
              <a:t>and </a:t>
            </a:r>
            <a:r>
              <a:rPr lang="zh-TW" sz="1800" b="0" i="0" u="none" strike="noStrike" cap="none" baseline="0">
                <a:solidFill>
                  <a:srgbClr val="C00000"/>
                </a:solidFill>
                <a:latin typeface="Times New Roman"/>
                <a:ea typeface="Times New Roman"/>
                <a:cs typeface="Times New Roman"/>
                <a:sym typeface="Times New Roman"/>
              </a:rPr>
              <a:t>exchange-traded and over-the-counter option contracts </a:t>
            </a:r>
            <a:r>
              <a:rPr lang="zh-TW" sz="1800" b="0" i="0" u="none" strike="noStrike" cap="none" baseline="0">
                <a:solidFill>
                  <a:schemeClr val="dk1"/>
                </a:solidFill>
                <a:latin typeface="Times New Roman"/>
                <a:ea typeface="Times New Roman"/>
                <a:cs typeface="Times New Roman"/>
                <a:sym typeface="Times New Roman"/>
              </a:rPr>
              <a:t>as components of merchandising strategies designed to </a:t>
            </a:r>
            <a:r>
              <a:rPr lang="zh-TW" sz="1800" b="0" i="0" u="none" strike="noStrike" cap="none" baseline="0">
                <a:solidFill>
                  <a:srgbClr val="C00000"/>
                </a:solidFill>
                <a:latin typeface="Times New Roman"/>
                <a:ea typeface="Times New Roman"/>
                <a:cs typeface="Times New Roman"/>
                <a:sym typeface="Times New Roman"/>
              </a:rPr>
              <a:t>enhance margins</a:t>
            </a:r>
            <a:r>
              <a:rPr lang="zh-TW" sz="1800" b="0" i="0" u="none" strike="noStrike" cap="none" baseline="0">
                <a:solidFill>
                  <a:schemeClr val="dk1"/>
                </a:solidFill>
                <a:latin typeface="Times New Roman"/>
                <a:ea typeface="Times New Roman"/>
                <a:cs typeface="Times New Roman"/>
                <a:sym typeface="Times New Roman"/>
              </a:rPr>
              <a:t>.”</a:t>
            </a:r>
          </a:p>
          <a:p>
            <a:pPr marL="342900" marR="0" lvl="0" indent="-342900" algn="l" rtl="0">
              <a:lnSpc>
                <a:spcPct val="100000"/>
              </a:lnSpc>
              <a:spcBef>
                <a:spcPts val="64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a:p>
            <a:pPr marL="342900" marR="0" lvl="0" indent="-139700" algn="l" rtl="0">
              <a:lnSpc>
                <a:spcPct val="100000"/>
              </a:lnSpc>
              <a:spcBef>
                <a:spcPts val="64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a:p>
            <a:pPr marL="342900" marR="0" lvl="0" indent="-139700" algn="l" rtl="0">
              <a:lnSpc>
                <a:spcPct val="100000"/>
              </a:lnSpc>
              <a:spcBef>
                <a:spcPts val="64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a:p>
            <a:pPr marL="342900" marR="0" lvl="0" indent="-139700" algn="l" rtl="0">
              <a:lnSpc>
                <a:spcPct val="100000"/>
              </a:lnSpc>
              <a:spcBef>
                <a:spcPts val="64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1"/>
        <p:cNvGrpSpPr/>
        <p:nvPr/>
      </p:nvGrpSpPr>
      <p:grpSpPr>
        <a:xfrm>
          <a:off x="0" y="0"/>
          <a:ext cx="0" cy="0"/>
          <a:chOff x="0" y="0"/>
          <a:chExt cx="0" cy="0"/>
        </a:xfrm>
      </p:grpSpPr>
      <p:sp>
        <p:nvSpPr>
          <p:cNvPr id="712" name="Shape 712"/>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Cambria"/>
              <a:buNone/>
            </a:pPr>
            <a:r>
              <a:rPr lang="zh-TW" sz="3600" i="0" u="none" strike="noStrike" cap="none" baseline="0">
                <a:solidFill>
                  <a:schemeClr val="dk2"/>
                </a:solidFill>
                <a:latin typeface="Times New Roman"/>
                <a:ea typeface="Times New Roman"/>
                <a:cs typeface="Times New Roman"/>
                <a:sym typeface="Times New Roman"/>
              </a:rPr>
              <a:t>Hedging Philosophy</a:t>
            </a:r>
          </a:p>
        </p:txBody>
      </p:sp>
      <p:sp>
        <p:nvSpPr>
          <p:cNvPr id="713" name="Shape 713"/>
          <p:cNvSpPr txBox="1">
            <a:spLocks noGrp="1"/>
          </p:cNvSpPr>
          <p:nvPr>
            <p:ph type="body" idx="1"/>
          </p:nvPr>
        </p:nvSpPr>
        <p:spPr>
          <a:xfrm>
            <a:off x="457200" y="1200150"/>
            <a:ext cx="8229600" cy="37256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rgbClr val="232435"/>
              </a:buClr>
              <a:buSzPct val="25000"/>
              <a:buFont typeface="Arial"/>
              <a:buNone/>
            </a:pPr>
            <a:r>
              <a:rPr lang="zh-TW" sz="2400" b="0" i="0" u="none" strike="noStrike" cap="none" baseline="0">
                <a:solidFill>
                  <a:srgbClr val="232435"/>
                </a:solidFill>
                <a:latin typeface="Times New Roman"/>
                <a:ea typeface="Times New Roman"/>
                <a:cs typeface="Times New Roman"/>
                <a:sym typeface="Times New Roman"/>
              </a:rPr>
              <a:t>The Company’s position consists of:</a:t>
            </a:r>
          </a:p>
          <a:p>
            <a:pPr marL="342900" marR="0" lvl="0" indent="-304800" algn="l" rtl="0">
              <a:lnSpc>
                <a:spcPct val="100000"/>
              </a:lnSpc>
              <a:spcBef>
                <a:spcPts val="480"/>
              </a:spcBef>
              <a:spcAft>
                <a:spcPts val="0"/>
              </a:spcAft>
              <a:buClr>
                <a:srgbClr val="232435"/>
              </a:buClr>
              <a:buSzPct val="100000"/>
              <a:buFont typeface="Times New Roman"/>
              <a:buChar char="•"/>
            </a:pPr>
            <a:r>
              <a:rPr lang="zh-TW" sz="1800" b="0" i="0" u="none" strike="noStrike" cap="none" baseline="0">
                <a:solidFill>
                  <a:srgbClr val="232435"/>
                </a:solidFill>
                <a:latin typeface="Times New Roman"/>
                <a:ea typeface="Times New Roman"/>
                <a:cs typeface="Times New Roman"/>
                <a:sym typeface="Times New Roman"/>
              </a:rPr>
              <a:t>energy and freight contracts</a:t>
            </a:r>
          </a:p>
          <a:p>
            <a:pPr marL="342900" marR="0" lvl="0" indent="-304800" algn="l" rtl="0">
              <a:lnSpc>
                <a:spcPct val="100000"/>
              </a:lnSpc>
              <a:spcBef>
                <a:spcPts val="480"/>
              </a:spcBef>
              <a:spcAft>
                <a:spcPts val="0"/>
              </a:spcAft>
              <a:buClr>
                <a:srgbClr val="232435"/>
              </a:buClr>
              <a:buSzPct val="100000"/>
              <a:buFont typeface="Times New Roman"/>
              <a:buChar char="•"/>
            </a:pPr>
            <a:r>
              <a:rPr lang="zh-TW" sz="1800" b="0" i="0" u="none" strike="noStrike" cap="none" baseline="0">
                <a:solidFill>
                  <a:srgbClr val="232435"/>
                </a:solidFill>
                <a:latin typeface="Times New Roman"/>
                <a:ea typeface="Times New Roman"/>
                <a:cs typeface="Times New Roman"/>
                <a:sym typeface="Times New Roman"/>
              </a:rPr>
              <a:t>exchange-traded futures </a:t>
            </a:r>
          </a:p>
          <a:p>
            <a:pPr marL="342900" marR="0" lvl="0" indent="-304800" algn="l" rtl="0">
              <a:lnSpc>
                <a:spcPct val="100000"/>
              </a:lnSpc>
              <a:spcBef>
                <a:spcPts val="480"/>
              </a:spcBef>
              <a:spcAft>
                <a:spcPts val="0"/>
              </a:spcAft>
              <a:buClr>
                <a:srgbClr val="232435"/>
              </a:buClr>
              <a:buSzPct val="100000"/>
              <a:buFont typeface="Times New Roman"/>
              <a:buChar char="•"/>
            </a:pPr>
            <a:r>
              <a:rPr lang="zh-TW" sz="1800" b="0" i="0" u="none" strike="noStrike" cap="none" baseline="0">
                <a:solidFill>
                  <a:srgbClr val="232435"/>
                </a:solidFill>
                <a:latin typeface="Times New Roman"/>
                <a:ea typeface="Times New Roman"/>
                <a:cs typeface="Times New Roman"/>
                <a:sym typeface="Times New Roman"/>
              </a:rPr>
              <a:t>exchange-traded and OTC options </a:t>
            </a:r>
          </a:p>
          <a:p>
            <a:pPr marL="342900" marR="0" lvl="0" indent="-304800" algn="l" rtl="0">
              <a:lnSpc>
                <a:spcPct val="100000"/>
              </a:lnSpc>
              <a:spcBef>
                <a:spcPts val="480"/>
              </a:spcBef>
              <a:spcAft>
                <a:spcPts val="0"/>
              </a:spcAft>
              <a:buClr>
                <a:srgbClr val="232435"/>
              </a:buClr>
              <a:buSzPct val="100000"/>
              <a:buFont typeface="Times New Roman"/>
              <a:buChar char="•"/>
            </a:pPr>
            <a:r>
              <a:rPr lang="zh-TW" sz="1800" b="0" i="0" u="none" strike="noStrike" cap="none" baseline="0">
                <a:solidFill>
                  <a:srgbClr val="232435"/>
                </a:solidFill>
                <a:latin typeface="Times New Roman"/>
                <a:ea typeface="Times New Roman"/>
                <a:cs typeface="Times New Roman"/>
                <a:sym typeface="Times New Roman"/>
              </a:rPr>
              <a:t>contracts used to hedge portions of production</a:t>
            </a:r>
          </a:p>
          <a:p>
            <a:pPr marL="342900" marR="0" lvl="0" indent="-190500" algn="l" rtl="0">
              <a:lnSpc>
                <a:spcPct val="100000"/>
              </a:lnSpc>
              <a:spcBef>
                <a:spcPts val="480"/>
              </a:spcBef>
              <a:spcAft>
                <a:spcPts val="0"/>
              </a:spcAft>
              <a:buClr>
                <a:schemeClr val="dk1"/>
              </a:buClr>
              <a:buFont typeface="Arial"/>
              <a:buNone/>
            </a:pPr>
            <a:endParaRPr sz="1800" b="0" i="0" u="none" strike="noStrike" cap="none" baseline="0">
              <a:solidFill>
                <a:srgbClr val="232435"/>
              </a:solidFill>
              <a:latin typeface="Times New Roman"/>
              <a:ea typeface="Times New Roman"/>
              <a:cs typeface="Times New Roman"/>
              <a:sym typeface="Times New Roman"/>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05978"/>
            <a:ext cx="8229600" cy="857400"/>
          </a:xfrm>
          <a:prstGeom prst="rect">
            <a:avLst/>
          </a:prstGeom>
        </p:spPr>
        <p:txBody>
          <a:bodyPr lIns="91425" tIns="91425" rIns="91425" bIns="91425" anchor="t" anchorCtr="0">
            <a:noAutofit/>
          </a:bodyPr>
          <a:lstStyle/>
          <a:p>
            <a:pPr>
              <a:spcBef>
                <a:spcPts val="0"/>
              </a:spcBef>
              <a:buNone/>
            </a:pPr>
            <a:r>
              <a:rPr lang="zh-TW" sz="3600">
                <a:latin typeface="Times New Roman"/>
                <a:ea typeface="Times New Roman"/>
                <a:cs typeface="Times New Roman"/>
                <a:sym typeface="Times New Roman"/>
              </a:rPr>
              <a:t>Risk Management</a:t>
            </a:r>
          </a:p>
        </p:txBody>
      </p:sp>
      <p:sp>
        <p:nvSpPr>
          <p:cNvPr id="199" name="Shape 199"/>
          <p:cNvSpPr txBox="1">
            <a:spLocks noGrp="1"/>
          </p:cNvSpPr>
          <p:nvPr>
            <p:ph type="body" idx="1"/>
          </p:nvPr>
        </p:nvSpPr>
        <p:spPr>
          <a:xfrm>
            <a:off x="457200" y="742950"/>
            <a:ext cx="8229600" cy="3725699"/>
          </a:xfrm>
          <a:prstGeom prst="rect">
            <a:avLst/>
          </a:prstGeom>
        </p:spPr>
        <p:txBody>
          <a:bodyPr lIns="91425" tIns="91425" rIns="91425" bIns="91425" anchor="t" anchorCtr="0">
            <a:noAutofit/>
          </a:bodyPr>
          <a:lstStyle/>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Avoidance</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Reduction</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Assumption/retention</a:t>
            </a:r>
          </a:p>
          <a:p>
            <a:pPr marL="457200" lvl="0" indent="-342900" rtl="0">
              <a:spcBef>
                <a:spcPts val="0"/>
              </a:spcBef>
              <a:buClr>
                <a:schemeClr val="accent1"/>
              </a:buClr>
              <a:buSzPct val="100000"/>
              <a:buFont typeface="Times New Roman"/>
              <a:buChar char="●"/>
            </a:pPr>
            <a:r>
              <a:rPr lang="zh-TW" sz="1800">
                <a:latin typeface="Times New Roman"/>
                <a:ea typeface="Times New Roman"/>
                <a:cs typeface="Times New Roman"/>
                <a:sym typeface="Times New Roman"/>
              </a:rPr>
              <a:t>Transfer</a:t>
            </a:r>
          </a:p>
          <a:p>
            <a:pPr marL="0" lvl="0" indent="0">
              <a:spcBef>
                <a:spcPts val="0"/>
              </a:spcBef>
              <a:buNone/>
            </a:pPr>
            <a:endParaRPr sz="1800">
              <a:latin typeface="Times New Roman"/>
              <a:ea typeface="Times New Roman"/>
              <a:cs typeface="Times New Roman"/>
              <a:sym typeface="Times New Roman"/>
            </a:endParaRP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Risk Management (Competition)</a:t>
            </a:r>
          </a:p>
        </p:txBody>
      </p:sp>
      <p:sp>
        <p:nvSpPr>
          <p:cNvPr id="719" name="Shape 719"/>
          <p:cNvSpPr txBox="1">
            <a:spLocks noGrp="1"/>
          </p:cNvSpPr>
          <p:nvPr>
            <p:ph type="body" idx="1"/>
          </p:nvPr>
        </p:nvSpPr>
        <p:spPr>
          <a:xfrm>
            <a:off x="457200" y="1519225"/>
            <a:ext cx="6563100" cy="3406499"/>
          </a:xfrm>
          <a:prstGeom prst="rect">
            <a:avLst/>
          </a:prstGeom>
          <a:noFill/>
          <a:ln>
            <a:noFill/>
          </a:ln>
        </p:spPr>
        <p:txBody>
          <a:bodyPr lIns="91425" tIns="45700" rIns="91425" bIns="45700" anchor="t" anchorCtr="0">
            <a:noAutofit/>
          </a:bodyPr>
          <a:lstStyle/>
          <a:p>
            <a:pPr marL="342900" marR="0" lvl="0" indent="-254000" algn="l" rtl="0">
              <a:lnSpc>
                <a:spcPct val="9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operates based principally on price, quality, and alternative products</a:t>
            </a:r>
          </a:p>
          <a:p>
            <a:pPr marL="342900" marR="0" lvl="0" indent="-254000" algn="l" rtl="0">
              <a:lnSpc>
                <a:spcPct val="90000"/>
              </a:lnSpc>
              <a:spcBef>
                <a:spcPts val="64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Given the commodity-based nature of its businesses, the Company focuses on </a:t>
            </a:r>
            <a:r>
              <a:rPr lang="zh-TW" sz="1800" b="0" i="0" u="none" strike="noStrike" cap="none" baseline="0">
                <a:solidFill>
                  <a:srgbClr val="C00000"/>
                </a:solidFill>
                <a:latin typeface="Times New Roman"/>
                <a:ea typeface="Times New Roman"/>
                <a:cs typeface="Times New Roman"/>
                <a:sym typeface="Times New Roman"/>
              </a:rPr>
              <a:t>managing unit costs </a:t>
            </a:r>
            <a:r>
              <a:rPr lang="zh-TW" sz="1800" b="0" i="0" u="none" strike="noStrike" cap="none" baseline="0">
                <a:solidFill>
                  <a:schemeClr val="dk1"/>
                </a:solidFill>
                <a:latin typeface="Times New Roman"/>
                <a:ea typeface="Times New Roman"/>
                <a:cs typeface="Times New Roman"/>
                <a:sym typeface="Times New Roman"/>
              </a:rPr>
              <a:t>and </a:t>
            </a:r>
            <a:r>
              <a:rPr lang="zh-TW" sz="1800" b="0" i="0" u="none" strike="noStrike" cap="none" baseline="0">
                <a:solidFill>
                  <a:srgbClr val="C00000"/>
                </a:solidFill>
                <a:latin typeface="Times New Roman"/>
                <a:ea typeface="Times New Roman"/>
                <a:cs typeface="Times New Roman"/>
                <a:sym typeface="Times New Roman"/>
              </a:rPr>
              <a:t>improving efficiency through technology improvements, productivity enhancements</a:t>
            </a:r>
            <a:r>
              <a:rPr lang="zh-TW" sz="1800" b="0" i="0" u="none" strike="noStrike" cap="none" baseline="0">
                <a:solidFill>
                  <a:schemeClr val="dk1"/>
                </a:solidFill>
                <a:latin typeface="Times New Roman"/>
                <a:ea typeface="Times New Roman"/>
                <a:cs typeface="Times New Roman"/>
                <a:sym typeface="Times New Roman"/>
              </a:rPr>
              <a:t>, and regular evaluation of the Company’s asset portfolio</a:t>
            </a:r>
          </a:p>
          <a:p>
            <a:pPr marL="342900" marR="0" lvl="0" indent="-139700" algn="l" rtl="0">
              <a:lnSpc>
                <a:spcPct val="100000"/>
              </a:lnSpc>
              <a:spcBef>
                <a:spcPts val="64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i="0" u="none" strike="noStrike" cap="none" baseline="0">
                <a:solidFill>
                  <a:schemeClr val="dk2"/>
                </a:solidFill>
                <a:latin typeface="Times New Roman"/>
                <a:ea typeface="Times New Roman"/>
                <a:cs typeface="Times New Roman"/>
                <a:sym typeface="Times New Roman"/>
              </a:rPr>
              <a:t>Risk Management (Competition)</a:t>
            </a:r>
          </a:p>
        </p:txBody>
      </p:sp>
      <p:sp>
        <p:nvSpPr>
          <p:cNvPr id="725" name="Shape 725"/>
          <p:cNvSpPr txBox="1">
            <a:spLocks noGrp="1"/>
          </p:cNvSpPr>
          <p:nvPr>
            <p:ph type="body" idx="1"/>
          </p:nvPr>
        </p:nvSpPr>
        <p:spPr>
          <a:xfrm>
            <a:off x="457200" y="1756200"/>
            <a:ext cx="6880800" cy="2811299"/>
          </a:xfrm>
          <a:prstGeom prst="rect">
            <a:avLst/>
          </a:prstGeom>
          <a:noFill/>
          <a:ln>
            <a:noFill/>
          </a:ln>
        </p:spPr>
        <p:txBody>
          <a:bodyPr lIns="91425" tIns="45700" rIns="91425" bIns="45700" anchor="t" anchorCtr="0">
            <a:noAutofit/>
          </a:bodyPr>
          <a:lstStyle/>
          <a:p>
            <a:pPr marL="342900" marR="0" lvl="0" indent="-254000" algn="l" rtl="0">
              <a:lnSpc>
                <a:spcPct val="10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Secured demand from subsidiaries and affiliates</a:t>
            </a:r>
          </a:p>
          <a:p>
            <a:pPr marL="742950" marR="0" lvl="1" indent="-222250" algn="l" rtl="0">
              <a:lnSpc>
                <a:spcPct val="100000"/>
              </a:lnSpc>
              <a:spcBef>
                <a:spcPts val="56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Major supplier of agricultural commodity raw materials to Wilmar, Edible Oils Limited, and Stratas Foods LLC</a:t>
            </a:r>
          </a:p>
          <a:p>
            <a:pPr marL="342900" marR="0" lvl="0" indent="-165100" algn="l" rtl="0">
              <a:lnSpc>
                <a:spcPct val="100000"/>
              </a:lnSpc>
              <a:spcBef>
                <a:spcPts val="56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9"/>
        <p:cNvGrpSpPr/>
        <p:nvPr/>
      </p:nvGrpSpPr>
      <p:grpSpPr>
        <a:xfrm>
          <a:off x="0" y="0"/>
          <a:ext cx="0" cy="0"/>
          <a:chOff x="0" y="0"/>
          <a:chExt cx="0" cy="0"/>
        </a:xfrm>
      </p:grpSpPr>
      <p:sp>
        <p:nvSpPr>
          <p:cNvPr id="730" name="Shape 730"/>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i="0" u="none" strike="noStrike" cap="none" baseline="0">
                <a:solidFill>
                  <a:schemeClr val="dk2"/>
                </a:solidFill>
                <a:latin typeface="Times New Roman"/>
                <a:ea typeface="Times New Roman"/>
                <a:cs typeface="Times New Roman"/>
                <a:sym typeface="Times New Roman"/>
              </a:rPr>
              <a:t>Risk Management (Commodity)</a:t>
            </a:r>
          </a:p>
        </p:txBody>
      </p:sp>
      <p:sp>
        <p:nvSpPr>
          <p:cNvPr id="731" name="Shape 731"/>
          <p:cNvSpPr txBox="1">
            <a:spLocks noGrp="1"/>
          </p:cNvSpPr>
          <p:nvPr>
            <p:ph type="body" idx="1"/>
          </p:nvPr>
        </p:nvSpPr>
        <p:spPr>
          <a:xfrm>
            <a:off x="457200" y="1658225"/>
            <a:ext cx="8229600" cy="3267600"/>
          </a:xfrm>
          <a:prstGeom prst="rect">
            <a:avLst/>
          </a:prstGeom>
          <a:noFill/>
          <a:ln>
            <a:noFill/>
          </a:ln>
        </p:spPr>
        <p:txBody>
          <a:bodyPr lIns="91425" tIns="45700" rIns="91425" bIns="45700" anchor="t" anchorCtr="0">
            <a:noAutofit/>
          </a:bodyPr>
          <a:lstStyle/>
          <a:p>
            <a:pPr marL="342900" marR="0" lvl="0" indent="-254000" algn="l" rtl="0">
              <a:lnSpc>
                <a:spcPct val="9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Company’s commodity position consists</a:t>
            </a:r>
          </a:p>
          <a:p>
            <a:pPr marL="742950" marR="0" lvl="1" indent="-222250" algn="l" rtl="0">
              <a:lnSpc>
                <a:spcPct val="90000"/>
              </a:lnSpc>
              <a:spcBef>
                <a:spcPts val="560"/>
              </a:spcBef>
              <a:spcAft>
                <a:spcPts val="0"/>
              </a:spcAft>
              <a:buClr>
                <a:srgbClr val="C00000"/>
              </a:buClr>
              <a:buSzPct val="100000"/>
              <a:buFont typeface="Times New Roman"/>
              <a:buChar char="–"/>
            </a:pPr>
            <a:r>
              <a:rPr lang="zh-TW" sz="1800" b="0" i="0" u="none" strike="noStrike" cap="none" baseline="0">
                <a:solidFill>
                  <a:srgbClr val="C00000"/>
                </a:solidFill>
                <a:latin typeface="Times New Roman"/>
                <a:ea typeface="Times New Roman"/>
                <a:cs typeface="Times New Roman"/>
                <a:sym typeface="Times New Roman"/>
              </a:rPr>
              <a:t>merchandisable agricultural commodity inventories</a:t>
            </a:r>
          </a:p>
          <a:p>
            <a:pPr marL="742950" marR="0" lvl="1" indent="-222250" algn="l" rtl="0">
              <a:lnSpc>
                <a:spcPct val="90000"/>
              </a:lnSpc>
              <a:spcBef>
                <a:spcPts val="560"/>
              </a:spcBef>
              <a:spcAft>
                <a:spcPts val="0"/>
              </a:spcAft>
              <a:buClr>
                <a:srgbClr val="C00000"/>
              </a:buClr>
              <a:buSzPct val="100000"/>
              <a:buFont typeface="Times New Roman"/>
              <a:buChar char="–"/>
            </a:pPr>
            <a:r>
              <a:rPr lang="zh-TW" sz="1800" b="0" i="0" u="none" strike="noStrike" cap="none" baseline="0">
                <a:solidFill>
                  <a:srgbClr val="C00000"/>
                </a:solidFill>
                <a:latin typeface="Times New Roman"/>
                <a:ea typeface="Times New Roman"/>
                <a:cs typeface="Times New Roman"/>
                <a:sym typeface="Times New Roman"/>
              </a:rPr>
              <a:t>purchase and sales contracts</a:t>
            </a:r>
          </a:p>
          <a:p>
            <a:pPr marL="742950" marR="0" lvl="1" indent="-222250" algn="l" rtl="0">
              <a:lnSpc>
                <a:spcPct val="90000"/>
              </a:lnSpc>
              <a:spcBef>
                <a:spcPts val="560"/>
              </a:spcBef>
              <a:spcAft>
                <a:spcPts val="0"/>
              </a:spcAft>
              <a:buClr>
                <a:srgbClr val="C00000"/>
              </a:buClr>
              <a:buSzPct val="100000"/>
              <a:buFont typeface="Times New Roman"/>
              <a:buChar char="–"/>
            </a:pPr>
            <a:r>
              <a:rPr lang="zh-TW" sz="1800" b="0" i="0" u="none" strike="noStrike" cap="none" baseline="0">
                <a:solidFill>
                  <a:srgbClr val="C00000"/>
                </a:solidFill>
                <a:latin typeface="Times New Roman"/>
                <a:ea typeface="Times New Roman"/>
                <a:cs typeface="Times New Roman"/>
                <a:sym typeface="Times New Roman"/>
              </a:rPr>
              <a:t>energy and freight contracts</a:t>
            </a:r>
          </a:p>
          <a:p>
            <a:pPr marL="742950" marR="0" lvl="1" indent="-222250" algn="l" rtl="0">
              <a:lnSpc>
                <a:spcPct val="90000"/>
              </a:lnSpc>
              <a:spcBef>
                <a:spcPts val="560"/>
              </a:spcBef>
              <a:spcAft>
                <a:spcPts val="0"/>
              </a:spcAft>
              <a:buClr>
                <a:srgbClr val="C00000"/>
              </a:buClr>
              <a:buSzPct val="100000"/>
              <a:buFont typeface="Times New Roman"/>
              <a:buChar char="–"/>
            </a:pPr>
            <a:r>
              <a:rPr lang="zh-TW" sz="1800" b="0" i="0" u="none" strike="noStrike" cap="none" baseline="0">
                <a:solidFill>
                  <a:srgbClr val="C00000"/>
                </a:solidFill>
                <a:latin typeface="Times New Roman"/>
                <a:ea typeface="Times New Roman"/>
                <a:cs typeface="Times New Roman"/>
                <a:sym typeface="Times New Roman"/>
              </a:rPr>
              <a:t>exchange-traded futures and exchange-traded and over-the-counter option contracts </a:t>
            </a:r>
            <a:r>
              <a:rPr lang="zh-TW" sz="1800" b="0" i="0" u="none" strike="noStrike" cap="none" baseline="0">
                <a:solidFill>
                  <a:schemeClr val="dk1"/>
                </a:solidFill>
                <a:latin typeface="Times New Roman"/>
                <a:ea typeface="Times New Roman"/>
                <a:cs typeface="Times New Roman"/>
                <a:sym typeface="Times New Roman"/>
              </a:rPr>
              <a:t>including contracts used to </a:t>
            </a:r>
            <a:r>
              <a:rPr lang="zh-TW" sz="1800" b="1" i="0" u="none" strike="noStrike" cap="none" baseline="0">
                <a:solidFill>
                  <a:srgbClr val="C00000"/>
                </a:solidFill>
                <a:latin typeface="Times New Roman"/>
                <a:ea typeface="Times New Roman"/>
                <a:cs typeface="Times New Roman"/>
                <a:sym typeface="Times New Roman"/>
              </a:rPr>
              <a:t>hedge portions of production requirements, net of sales</a:t>
            </a:r>
          </a:p>
          <a:p>
            <a:pPr marL="342900" marR="0" lvl="0" indent="-139700" algn="l" rtl="0">
              <a:lnSpc>
                <a:spcPct val="90000"/>
              </a:lnSpc>
              <a:spcBef>
                <a:spcPts val="64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a:p>
            <a:pPr marL="342900" marR="0" lvl="0" indent="-139700" algn="l" rtl="0">
              <a:lnSpc>
                <a:spcPct val="100000"/>
              </a:lnSpc>
              <a:spcBef>
                <a:spcPts val="64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5"/>
        <p:cNvGrpSpPr/>
        <p:nvPr/>
      </p:nvGrpSpPr>
      <p:grpSpPr>
        <a:xfrm>
          <a:off x="0" y="0"/>
          <a:ext cx="0" cy="0"/>
          <a:chOff x="0" y="0"/>
          <a:chExt cx="0" cy="0"/>
        </a:xfrm>
      </p:grpSpPr>
      <p:sp>
        <p:nvSpPr>
          <p:cNvPr id="736" name="Shape 736"/>
          <p:cNvSpPr txBox="1">
            <a:spLocks noGrp="1"/>
          </p:cNvSpPr>
          <p:nvPr>
            <p:ph type="title"/>
          </p:nvPr>
        </p:nvSpPr>
        <p:spPr>
          <a:xfrm>
            <a:off x="457200" y="207181"/>
            <a:ext cx="8229600" cy="818699"/>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VaR 10% adverse price change</a:t>
            </a:r>
          </a:p>
        </p:txBody>
      </p:sp>
      <p:pic>
        <p:nvPicPr>
          <p:cNvPr id="737" name="Shape 737"/>
          <p:cNvPicPr preferRelativeResize="0">
            <a:picLocks noGrp="1"/>
          </p:cNvPicPr>
          <p:nvPr>
            <p:ph type="body" idx="1"/>
          </p:nvPr>
        </p:nvPicPr>
        <p:blipFill rotWithShape="1">
          <a:blip r:embed="rId3">
            <a:alphaModFix/>
          </a:blip>
          <a:srcRect/>
          <a:stretch/>
        </p:blipFill>
        <p:spPr>
          <a:xfrm>
            <a:off x="310177" y="2101850"/>
            <a:ext cx="7178400" cy="1459800"/>
          </a:xfrm>
          <a:prstGeom prst="rect">
            <a:avLst/>
          </a:prstGeom>
          <a:noFill/>
          <a:ln>
            <a:noFill/>
          </a:ln>
        </p:spPr>
      </p:pic>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Risk Management (Currencies)</a:t>
            </a:r>
          </a:p>
        </p:txBody>
      </p:sp>
      <p:sp>
        <p:nvSpPr>
          <p:cNvPr id="743" name="Shape 743"/>
          <p:cNvSpPr txBox="1">
            <a:spLocks noGrp="1"/>
          </p:cNvSpPr>
          <p:nvPr>
            <p:ph type="body" idx="1"/>
          </p:nvPr>
        </p:nvSpPr>
        <p:spPr>
          <a:xfrm>
            <a:off x="457200" y="1410000"/>
            <a:ext cx="6662399" cy="3516000"/>
          </a:xfrm>
          <a:prstGeom prst="rect">
            <a:avLst/>
          </a:prstGeom>
          <a:noFill/>
          <a:ln>
            <a:noFill/>
          </a:ln>
        </p:spPr>
        <p:txBody>
          <a:bodyPr lIns="91425" tIns="45700" rIns="91425" bIns="45700" anchor="t" anchorCtr="0">
            <a:noAutofit/>
          </a:bodyPr>
          <a:lstStyle/>
          <a:p>
            <a:pPr marL="342900" marR="0" lvl="0" indent="-254000" algn="l" rtl="0">
              <a:lnSpc>
                <a:spcPct val="10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Currency exchange contracts</a:t>
            </a:r>
          </a:p>
          <a:p>
            <a:pPr marL="742950" marR="0" lvl="1" indent="-222250" algn="l" rtl="0">
              <a:lnSpc>
                <a:spcPct val="100000"/>
              </a:lnSpc>
              <a:spcBef>
                <a:spcPts val="56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Euro, British Pound, Canadian Dollar, and Brazilian Real</a:t>
            </a:r>
          </a:p>
          <a:p>
            <a:pPr marL="342900" marR="0" lvl="0" indent="-254000" algn="l" rtl="0">
              <a:lnSpc>
                <a:spcPct val="10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Contracts Used</a:t>
            </a:r>
          </a:p>
          <a:p>
            <a:pPr marL="742950" marR="0" lvl="1" indent="-222250" algn="l" rtl="0">
              <a:lnSpc>
                <a:spcPct val="10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forward contracts</a:t>
            </a:r>
          </a:p>
          <a:p>
            <a:pPr marL="742950" marR="0" lvl="1" indent="-222250" algn="l" rtl="0">
              <a:lnSpc>
                <a:spcPct val="10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swaps with banks</a:t>
            </a:r>
          </a:p>
          <a:p>
            <a:pPr marL="742950" marR="0" lvl="1" indent="-222250" algn="l" rtl="0">
              <a:lnSpc>
                <a:spcPct val="10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exchange-traded futures contracts</a:t>
            </a:r>
          </a:p>
          <a:p>
            <a:pPr marL="742950" marR="0" lvl="1" indent="-222250" algn="l" rtl="0">
              <a:lnSpc>
                <a:spcPct val="10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and over-the-counter options</a:t>
            </a:r>
          </a:p>
          <a:p>
            <a:pPr marL="342900" marR="0" lvl="0" indent="-165100" algn="l" rtl="0">
              <a:lnSpc>
                <a:spcPct val="100000"/>
              </a:lnSpc>
              <a:spcBef>
                <a:spcPts val="56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Risk Management (Interest)</a:t>
            </a:r>
          </a:p>
        </p:txBody>
      </p:sp>
      <p:sp>
        <p:nvSpPr>
          <p:cNvPr id="749" name="Shape 749"/>
          <p:cNvSpPr txBox="1">
            <a:spLocks noGrp="1"/>
          </p:cNvSpPr>
          <p:nvPr>
            <p:ph type="body" idx="1"/>
          </p:nvPr>
        </p:nvSpPr>
        <p:spPr>
          <a:xfrm>
            <a:off x="457200" y="1449700"/>
            <a:ext cx="6801300" cy="3476099"/>
          </a:xfrm>
          <a:prstGeom prst="rect">
            <a:avLst/>
          </a:prstGeom>
          <a:noFill/>
          <a:ln>
            <a:noFill/>
          </a:ln>
        </p:spPr>
        <p:txBody>
          <a:bodyPr lIns="91425" tIns="45700" rIns="91425" bIns="45700" anchor="t" anchorCtr="0">
            <a:noAutofit/>
          </a:bodyPr>
          <a:lstStyle/>
          <a:p>
            <a:pPr marL="342900" marR="0" lvl="0" indent="-254000" algn="l" rtl="0">
              <a:lnSpc>
                <a:spcPct val="100000"/>
              </a:lnSpc>
              <a:spcBef>
                <a:spcPts val="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The Company does not use any derivative instruments to hedge against interest rate risks</a:t>
            </a:r>
          </a:p>
          <a:p>
            <a:pPr marL="342900" marR="0" lvl="0" indent="-342900" algn="l" rtl="0">
              <a:lnSpc>
                <a:spcPct val="100000"/>
              </a:lnSpc>
              <a:spcBef>
                <a:spcPts val="64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a:p>
            <a:pPr marL="342900" marR="0" lvl="0" indent="-254000" algn="l" rtl="0">
              <a:lnSpc>
                <a:spcPct val="100000"/>
              </a:lnSpc>
              <a:spcBef>
                <a:spcPts val="64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Market risk is estimated as the potential increase in fair value resulting from a hypothetical  50 basis points decreases in interest rates</a:t>
            </a:r>
          </a:p>
          <a:p>
            <a:pPr marL="342900" marR="0" lvl="0" indent="-139700" algn="l" rtl="0">
              <a:lnSpc>
                <a:spcPct val="100000"/>
              </a:lnSpc>
              <a:spcBef>
                <a:spcPts val="64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3"/>
        <p:cNvGrpSpPr/>
        <p:nvPr/>
      </p:nvGrpSpPr>
      <p:grpSpPr>
        <a:xfrm>
          <a:off x="0" y="0"/>
          <a:ext cx="0" cy="0"/>
          <a:chOff x="0" y="0"/>
          <a:chExt cx="0" cy="0"/>
        </a:xfrm>
      </p:grpSpPr>
      <p:sp>
        <p:nvSpPr>
          <p:cNvPr id="754" name="Shape 754"/>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b="0" i="0" u="none" strike="noStrike" cap="none" baseline="0">
                <a:solidFill>
                  <a:schemeClr val="dk2"/>
                </a:solidFill>
                <a:latin typeface="Times New Roman"/>
                <a:ea typeface="Times New Roman"/>
                <a:cs typeface="Times New Roman"/>
                <a:sym typeface="Times New Roman"/>
              </a:rPr>
              <a:t>Risk Management (Interest)</a:t>
            </a:r>
          </a:p>
        </p:txBody>
      </p:sp>
      <p:pic>
        <p:nvPicPr>
          <p:cNvPr id="755" name="Shape 755"/>
          <p:cNvPicPr preferRelativeResize="0">
            <a:picLocks noGrp="1"/>
          </p:cNvPicPr>
          <p:nvPr>
            <p:ph type="body" idx="1"/>
          </p:nvPr>
        </p:nvPicPr>
        <p:blipFill rotWithShape="1">
          <a:blip r:embed="rId3">
            <a:alphaModFix/>
          </a:blip>
          <a:srcRect/>
          <a:stretch/>
        </p:blipFill>
        <p:spPr>
          <a:xfrm>
            <a:off x="457200" y="2040650"/>
            <a:ext cx="7557299" cy="2232299"/>
          </a:xfrm>
          <a:prstGeom prst="rect">
            <a:avLst/>
          </a:prstGeom>
          <a:noFill/>
          <a:ln>
            <a:noFill/>
          </a:ln>
        </p:spPr>
      </p:pic>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i="0" u="none" strike="noStrike" cap="none" baseline="0">
                <a:solidFill>
                  <a:schemeClr val="dk2"/>
                </a:solidFill>
                <a:latin typeface="Times New Roman"/>
                <a:ea typeface="Times New Roman"/>
                <a:cs typeface="Times New Roman"/>
                <a:sym typeface="Times New Roman"/>
              </a:rPr>
              <a:t>Fair Value Measurements</a:t>
            </a:r>
          </a:p>
        </p:txBody>
      </p:sp>
      <p:sp>
        <p:nvSpPr>
          <p:cNvPr id="761" name="Shape 761"/>
          <p:cNvSpPr txBox="1">
            <a:spLocks noGrp="1"/>
          </p:cNvSpPr>
          <p:nvPr>
            <p:ph type="body" idx="1"/>
          </p:nvPr>
        </p:nvSpPr>
        <p:spPr>
          <a:xfrm>
            <a:off x="457200" y="1489425"/>
            <a:ext cx="6801300" cy="34364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zh-TW" sz="1800" b="0" i="0" u="none" strike="noStrike" cap="none" baseline="0">
                <a:solidFill>
                  <a:schemeClr val="dk1"/>
                </a:solidFill>
                <a:latin typeface="Times New Roman"/>
                <a:ea typeface="Times New Roman"/>
                <a:cs typeface="Times New Roman"/>
                <a:sym typeface="Times New Roman"/>
              </a:rPr>
              <a:t>The Company determines the fair value of certain of its inventories of agricultural commodities, derivative contracts, and marketable securities based on the fair value definition and hierarchy levels </a:t>
            </a: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i="0" u="none" strike="noStrike" cap="none" baseline="0">
                <a:solidFill>
                  <a:schemeClr val="dk2"/>
                </a:solidFill>
                <a:latin typeface="Times New Roman"/>
                <a:ea typeface="Times New Roman"/>
                <a:cs typeface="Times New Roman"/>
                <a:sym typeface="Times New Roman"/>
              </a:rPr>
              <a:t>Fair Value Measurement (Cont’d)</a:t>
            </a:r>
          </a:p>
        </p:txBody>
      </p:sp>
      <p:sp>
        <p:nvSpPr>
          <p:cNvPr id="767" name="Shape 767"/>
          <p:cNvSpPr txBox="1">
            <a:spLocks noGrp="1"/>
          </p:cNvSpPr>
          <p:nvPr>
            <p:ph type="body" idx="1"/>
          </p:nvPr>
        </p:nvSpPr>
        <p:spPr>
          <a:xfrm>
            <a:off x="457200" y="1200150"/>
            <a:ext cx="6830999" cy="37256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None/>
            </a:pPr>
            <a:r>
              <a:rPr lang="zh-TW" sz="1800" b="0" i="0" u="none" strike="noStrike" cap="none" baseline="0">
                <a:solidFill>
                  <a:schemeClr val="dk1"/>
                </a:solidFill>
                <a:latin typeface="Times New Roman"/>
                <a:ea typeface="Times New Roman"/>
                <a:cs typeface="Times New Roman"/>
                <a:sym typeface="Times New Roman"/>
              </a:rPr>
              <a:t>Three levels are established within the hierarchy that may be used to measure fair value:</a:t>
            </a:r>
          </a:p>
          <a:p>
            <a:pPr marL="742950" marR="0" lvl="1" indent="-222250" algn="l" rtl="0">
              <a:lnSpc>
                <a:spcPct val="80000"/>
              </a:lnSpc>
              <a:spcBef>
                <a:spcPts val="56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Level 1: </a:t>
            </a:r>
            <a:r>
              <a:rPr lang="zh-TW" sz="1800" b="0" i="0" u="none" strike="noStrike" cap="none" baseline="0">
                <a:solidFill>
                  <a:srgbClr val="FF0000"/>
                </a:solidFill>
                <a:latin typeface="Times New Roman"/>
                <a:ea typeface="Times New Roman"/>
                <a:cs typeface="Times New Roman"/>
                <a:sym typeface="Times New Roman"/>
              </a:rPr>
              <a:t>Quoted prices </a:t>
            </a:r>
            <a:r>
              <a:rPr lang="zh-TW" sz="1800" b="0" i="0" u="none" strike="noStrike" cap="none" baseline="0">
                <a:solidFill>
                  <a:schemeClr val="dk1"/>
                </a:solidFill>
                <a:latin typeface="Times New Roman"/>
                <a:ea typeface="Times New Roman"/>
                <a:cs typeface="Times New Roman"/>
                <a:sym typeface="Times New Roman"/>
              </a:rPr>
              <a:t>(unadjusted) in active markets for identical assets or liabilities.</a:t>
            </a:r>
          </a:p>
          <a:p>
            <a:pPr marL="742950" marR="0" lvl="1" indent="-222250" algn="l" rtl="0">
              <a:lnSpc>
                <a:spcPct val="80000"/>
              </a:lnSpc>
              <a:spcBef>
                <a:spcPts val="56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Level 2: </a:t>
            </a:r>
            <a:r>
              <a:rPr lang="zh-TW" sz="1800" b="0" i="0" u="none" strike="noStrike" cap="none" baseline="0">
                <a:solidFill>
                  <a:srgbClr val="FF0000"/>
                </a:solidFill>
                <a:latin typeface="Times New Roman"/>
                <a:ea typeface="Times New Roman"/>
                <a:cs typeface="Times New Roman"/>
                <a:sym typeface="Times New Roman"/>
              </a:rPr>
              <a:t>Observable inputs</a:t>
            </a:r>
            <a:r>
              <a:rPr lang="zh-TW" sz="1800" b="0" i="0" u="none" strike="noStrike" cap="none" baseline="0">
                <a:solidFill>
                  <a:schemeClr val="dk1"/>
                </a:solidFill>
                <a:latin typeface="Times New Roman"/>
                <a:ea typeface="Times New Roman"/>
                <a:cs typeface="Times New Roman"/>
                <a:sym typeface="Times New Roman"/>
              </a:rPr>
              <a:t>, including Level 1 prices that have been adjusted</a:t>
            </a:r>
          </a:p>
          <a:p>
            <a:pPr marL="742950" marR="0" lvl="1" indent="-222250" algn="l" rtl="0">
              <a:lnSpc>
                <a:spcPct val="80000"/>
              </a:lnSpc>
              <a:spcBef>
                <a:spcPts val="560"/>
              </a:spcBef>
              <a:spcAft>
                <a:spcPts val="0"/>
              </a:spcAft>
              <a:buClr>
                <a:schemeClr val="dk1"/>
              </a:buClr>
              <a:buSzPct val="100000"/>
              <a:buFont typeface="Times New Roman"/>
              <a:buChar char="–"/>
            </a:pPr>
            <a:r>
              <a:rPr lang="zh-TW" sz="1800" b="0" i="0" u="none" strike="noStrike" cap="none" baseline="0">
                <a:solidFill>
                  <a:schemeClr val="dk1"/>
                </a:solidFill>
                <a:latin typeface="Times New Roman"/>
                <a:ea typeface="Times New Roman"/>
                <a:cs typeface="Times New Roman"/>
                <a:sym typeface="Times New Roman"/>
              </a:rPr>
              <a:t>Level 3: </a:t>
            </a:r>
            <a:r>
              <a:rPr lang="zh-TW" sz="1800" b="0" i="0" u="none" strike="noStrike" cap="none" baseline="0">
                <a:solidFill>
                  <a:srgbClr val="FF0000"/>
                </a:solidFill>
                <a:latin typeface="Times New Roman"/>
                <a:ea typeface="Times New Roman"/>
                <a:cs typeface="Times New Roman"/>
                <a:sym typeface="Times New Roman"/>
              </a:rPr>
              <a:t>Unobservable inputs</a:t>
            </a:r>
            <a:r>
              <a:rPr lang="zh-TW" sz="1800" b="0" i="0" u="none" strike="noStrike" cap="none" baseline="0">
                <a:solidFill>
                  <a:schemeClr val="dk1"/>
                </a:solidFill>
                <a:latin typeface="Times New Roman"/>
                <a:ea typeface="Times New Roman"/>
                <a:cs typeface="Times New Roman"/>
                <a:sym typeface="Times New Roman"/>
              </a:rPr>
              <a:t> that are supported by little or no market activity and that are  a significant component of the fair value of the assets</a:t>
            </a:r>
          </a:p>
          <a:p>
            <a:pPr marL="742950" marR="0" lvl="1" indent="-107950" algn="l" rtl="0">
              <a:lnSpc>
                <a:spcPct val="80000"/>
              </a:lnSpc>
              <a:spcBef>
                <a:spcPts val="56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dk1"/>
              </a:buClr>
              <a:buFont typeface="Arial"/>
              <a:buNone/>
            </a:pPr>
            <a:endParaRPr sz="18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1"/>
        <p:cNvGrpSpPr/>
        <p:nvPr/>
      </p:nvGrpSpPr>
      <p:grpSpPr>
        <a:xfrm>
          <a:off x="0" y="0"/>
          <a:ext cx="0" cy="0"/>
          <a:chOff x="0" y="0"/>
          <a:chExt cx="0" cy="0"/>
        </a:xfrm>
      </p:grpSpPr>
      <p:sp>
        <p:nvSpPr>
          <p:cNvPr id="772" name="Shape 772"/>
          <p:cNvSpPr txBox="1">
            <a:spLocks noGrp="1"/>
          </p:cNvSpPr>
          <p:nvPr>
            <p:ph type="title"/>
          </p:nvPr>
        </p:nvSpPr>
        <p:spPr>
          <a:xfrm>
            <a:off x="457200" y="205978"/>
            <a:ext cx="8229600" cy="857400"/>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Arial"/>
              <a:buNone/>
            </a:pPr>
            <a:r>
              <a:rPr lang="zh-TW" sz="3600" i="0" u="none" strike="noStrike" cap="none" baseline="0">
                <a:solidFill>
                  <a:schemeClr val="dk2"/>
                </a:solidFill>
                <a:latin typeface="Times New Roman"/>
                <a:ea typeface="Times New Roman"/>
                <a:cs typeface="Times New Roman"/>
                <a:sym typeface="Times New Roman"/>
              </a:rPr>
              <a:t>Fair Value Measurement </a:t>
            </a:r>
          </a:p>
        </p:txBody>
      </p:sp>
      <p:pic>
        <p:nvPicPr>
          <p:cNvPr id="773" name="Shape 773"/>
          <p:cNvPicPr preferRelativeResize="0">
            <a:picLocks noGrp="1"/>
          </p:cNvPicPr>
          <p:nvPr>
            <p:ph type="body" idx="1"/>
          </p:nvPr>
        </p:nvPicPr>
        <p:blipFill rotWithShape="1">
          <a:blip r:embed="rId3">
            <a:alphaModFix/>
          </a:blip>
          <a:srcRect/>
          <a:stretch/>
        </p:blipFill>
        <p:spPr>
          <a:xfrm>
            <a:off x="457202" y="1063376"/>
            <a:ext cx="6611700" cy="32063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3092</Words>
  <Application>Microsoft Office PowerPoint</Application>
  <PresentationFormat>On-screen Show (16:9)</PresentationFormat>
  <Paragraphs>397</Paragraphs>
  <Slides>105</Slides>
  <Notes>105</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Facet</vt:lpstr>
      <vt:lpstr>Agriculture The Andersons and ADM</vt:lpstr>
      <vt:lpstr>Outline </vt:lpstr>
      <vt:lpstr>Industry overview</vt:lpstr>
      <vt:lpstr>Industrial Agriculture   </vt:lpstr>
      <vt:lpstr>History</vt:lpstr>
      <vt:lpstr>Trend</vt:lpstr>
      <vt:lpstr>Risk Factors in Agriculture </vt:lpstr>
      <vt:lpstr>PowerPoint Presentation</vt:lpstr>
      <vt:lpstr>Risk Management</vt:lpstr>
      <vt:lpstr>Corn</vt:lpstr>
      <vt:lpstr>PowerPoint Presentation</vt:lpstr>
      <vt:lpstr>PowerPoint Presentation</vt:lpstr>
      <vt:lpstr>Wheat </vt:lpstr>
      <vt:lpstr>PowerPoint Presentation</vt:lpstr>
      <vt:lpstr>PowerPoint Presentation</vt:lpstr>
      <vt:lpstr>Soybean</vt:lpstr>
      <vt:lpstr>PowerPoint Presentation</vt:lpstr>
      <vt:lpstr>PowerPoint Presentation</vt:lpstr>
      <vt:lpstr>PowerPoint Presentation</vt:lpstr>
      <vt:lpstr>PowerPoint Presentation</vt:lpstr>
      <vt:lpstr>Stock price</vt:lpstr>
      <vt:lpstr>Company Overview</vt:lpstr>
      <vt:lpstr>Primary Market Segments</vt:lpstr>
      <vt:lpstr>Grain Group</vt:lpstr>
      <vt:lpstr>Grain Group (Operating Results)</vt:lpstr>
      <vt:lpstr>Ethanol Group</vt:lpstr>
      <vt:lpstr>Ethanol Group (Operating Results)</vt:lpstr>
      <vt:lpstr>Plant Nutrient Group</vt:lpstr>
      <vt:lpstr>Plant Nutrient Group (Operating Results)</vt:lpstr>
      <vt:lpstr>Rail Group</vt:lpstr>
      <vt:lpstr>Rail Group (Operating Results)</vt:lpstr>
      <vt:lpstr>Turf &amp; Specialty Group</vt:lpstr>
      <vt:lpstr>Turf &amp; Specialty Group (Operating Results)</vt:lpstr>
      <vt:lpstr>Retail Group</vt:lpstr>
      <vt:lpstr>Retail Group (Operating Results)</vt:lpstr>
      <vt:lpstr>Total operating results</vt:lpstr>
      <vt:lpstr>Composition of income before tax 2013</vt:lpstr>
      <vt:lpstr>Composition of income before tax 2014</vt:lpstr>
      <vt:lpstr>Geographical distribution</vt:lpstr>
      <vt:lpstr>Financial Statements</vt:lpstr>
      <vt:lpstr>Consolidated Statement of Income</vt:lpstr>
      <vt:lpstr>Consolidated Balance Sheet</vt:lpstr>
      <vt:lpstr>Consolidated Statement of Cash Flows</vt:lpstr>
      <vt:lpstr>Risk Management</vt:lpstr>
      <vt:lpstr>The closest thing to a hedging philosophy available</vt:lpstr>
      <vt:lpstr>Risk Factors</vt:lpstr>
      <vt:lpstr>Risk Factors (Cont’d)</vt:lpstr>
      <vt:lpstr>Method of Risk Management</vt:lpstr>
      <vt:lpstr>Market risk overview</vt:lpstr>
      <vt:lpstr>Commodity</vt:lpstr>
      <vt:lpstr>Commodity (Cont’d)</vt:lpstr>
      <vt:lpstr>Commodity (Cont’d)</vt:lpstr>
      <vt:lpstr>Sensitivity Analysis (commodity)</vt:lpstr>
      <vt:lpstr>Problems on risk management</vt:lpstr>
      <vt:lpstr>Interest Rate</vt:lpstr>
      <vt:lpstr>Interest Rate (Cont’d)</vt:lpstr>
      <vt:lpstr>Interest Rate (Cont’d)</vt:lpstr>
      <vt:lpstr>Sensitivity Analysis (Interest Rate)</vt:lpstr>
      <vt:lpstr>Foreign Currency Risk</vt:lpstr>
      <vt:lpstr>Foreign Currency Risk (Cont’d)</vt:lpstr>
      <vt:lpstr>Special accounting policy</vt:lpstr>
      <vt:lpstr>Consolidated Statements of Comprehensive Income</vt:lpstr>
      <vt:lpstr>PowerPoint Presentation</vt:lpstr>
      <vt:lpstr>PowerPoint Presentation</vt:lpstr>
      <vt:lpstr>PowerPoint Presentation</vt:lpstr>
      <vt:lpstr>Company Overview</vt:lpstr>
      <vt:lpstr>Company Overview</vt:lpstr>
      <vt:lpstr>Segments</vt:lpstr>
      <vt:lpstr>Oilseeds Processing</vt:lpstr>
      <vt:lpstr>Corn Processing</vt:lpstr>
      <vt:lpstr>Agricultural Services</vt:lpstr>
      <vt:lpstr>Other</vt:lpstr>
      <vt:lpstr>Financial Statement </vt:lpstr>
      <vt:lpstr>PowerPoint Presentation</vt:lpstr>
      <vt:lpstr>PowerPoint Presentation</vt:lpstr>
      <vt:lpstr>PowerPoint Presentation</vt:lpstr>
      <vt:lpstr>Corporate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Factors</vt:lpstr>
      <vt:lpstr>Hedging Philosophy</vt:lpstr>
      <vt:lpstr>Hedging Philosophy</vt:lpstr>
      <vt:lpstr>Hedging Philosophy</vt:lpstr>
      <vt:lpstr>Risk Management (Competition)</vt:lpstr>
      <vt:lpstr>Risk Management (Competition)</vt:lpstr>
      <vt:lpstr>Risk Management (Commodity)</vt:lpstr>
      <vt:lpstr>VaR 10% adverse price change</vt:lpstr>
      <vt:lpstr>Risk Management (Currencies)</vt:lpstr>
      <vt:lpstr>Risk Management (Interest)</vt:lpstr>
      <vt:lpstr>Risk Management (Interest)</vt:lpstr>
      <vt:lpstr>Fair Value Measurements</vt:lpstr>
      <vt:lpstr>Fair Value Measurement (Cont’d)</vt:lpstr>
      <vt:lpstr>Fair Value Measurement </vt:lpstr>
      <vt:lpstr>Fair Value Measurement </vt:lpstr>
      <vt:lpstr>Fair Value Measurement (not hedge)</vt:lpstr>
      <vt:lpstr>Impact on Financials</vt:lpstr>
      <vt:lpstr>Impact on Financials</vt:lpstr>
      <vt:lpstr>Impact on Financials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The Andersons and ADM</dc:title>
  <cp:lastModifiedBy>gp</cp:lastModifiedBy>
  <cp:revision>1</cp:revision>
  <dcterms:modified xsi:type="dcterms:W3CDTF">2015-07-17T00:21:57Z</dcterms:modified>
</cp:coreProperties>
</file>