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96"/>
  </p:notesMasterIdLst>
  <p:sldIdLst>
    <p:sldId id="256" r:id="rId3"/>
    <p:sldId id="257" r:id="rId4"/>
    <p:sldId id="258" r:id="rId5"/>
    <p:sldId id="261" r:id="rId6"/>
    <p:sldId id="259"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30" r:id="rId76"/>
    <p:sldId id="329" r:id="rId77"/>
    <p:sldId id="331" r:id="rId78"/>
    <p:sldId id="332" r:id="rId79"/>
    <p:sldId id="333" r:id="rId80"/>
    <p:sldId id="334" r:id="rId81"/>
    <p:sldId id="335" r:id="rId82"/>
    <p:sldId id="336" r:id="rId83"/>
    <p:sldId id="337" r:id="rId84"/>
    <p:sldId id="338" r:id="rId85"/>
    <p:sldId id="339" r:id="rId86"/>
    <p:sldId id="341" r:id="rId87"/>
    <p:sldId id="342" r:id="rId88"/>
    <p:sldId id="343" r:id="rId89"/>
    <p:sldId id="344" r:id="rId90"/>
    <p:sldId id="345" r:id="rId91"/>
    <p:sldId id="346" r:id="rId92"/>
    <p:sldId id="347" r:id="rId93"/>
    <p:sldId id="348" r:id="rId94"/>
    <p:sldId id="349" r:id="rId95"/>
  </p:sldIdLst>
  <p:sldSz cx="12192000" cy="6858000"/>
  <p:notesSz cx="6858000" cy="9144000"/>
  <p:embeddedFontLst>
    <p:embeddedFont>
      <p:font typeface="Calibri" panose="020F0502020204030204" pitchFamily="34" charset="0"/>
      <p:regular r:id="rId97"/>
      <p:bold r:id="rId98"/>
      <p:italic r:id="rId99"/>
      <p:boldItalic r:id="rId100"/>
    </p:embeddedFont>
    <p:embeddedFont>
      <p:font typeface="Gill Sans" panose="020B0604020202020204" charset="0"/>
      <p:regular r:id="rId101"/>
      <p:bold r:id="rId102"/>
    </p:embeddedFont>
    <p:embeddedFont>
      <p:font typeface="Times" panose="02020603050405020304" pitchFamily="18"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hDpRYM8peI8LruiA4pSfE2II/z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C93C35-8F6A-41A4-BAFA-7E33CA5D20F2}">
  <a:tblStyle styleId="{BEC93C35-8F6A-41A4-BAFA-7E33CA5D20F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60479" autoAdjust="0"/>
  </p:normalViewPr>
  <p:slideViewPr>
    <p:cSldViewPr snapToGrid="0">
      <p:cViewPr>
        <p:scale>
          <a:sx n="60" d="100"/>
          <a:sy n="60" d="100"/>
        </p:scale>
        <p:origin x="72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customschemas.google.com/relationships/presentationmetadata" Target="meta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6.fntdata"/><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7.fntdata"/><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2" name="Google Shape;2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7" name="Google Shape;33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7" name="Google Shape;43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5" name="Google Shape;4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2" name="Google Shape;45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0" name="Google Shape;46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5" name="Google Shape;47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8" name="Google Shape;55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5" name="Google Shape;56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1" name="Google Shape;61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6" name="Google Shape;73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744" name="Google Shape;744;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1" name="Google Shape;76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0" name="Google Shape;770;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0" name="Google Shape;790;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CA" dirty="0"/>
          </a:p>
        </p:txBody>
      </p:sp>
      <p:sp>
        <p:nvSpPr>
          <p:cNvPr id="782" name="Google Shape;782;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CA" dirty="0"/>
          </a:p>
        </p:txBody>
      </p:sp>
      <p:sp>
        <p:nvSpPr>
          <p:cNvPr id="821" name="Google Shape;821;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CA" dirty="0"/>
          </a:p>
        </p:txBody>
      </p:sp>
      <p:sp>
        <p:nvSpPr>
          <p:cNvPr id="830" name="Google Shape;830;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8" name="Google Shape;83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7" name="Google Shape;847;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dirty="0"/>
            </a:br>
            <a:endParaRPr dirty="0"/>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856" name="Google Shape;856;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65" name="Google Shape;865;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CA" dirty="0"/>
          </a:p>
        </p:txBody>
      </p:sp>
      <p:sp>
        <p:nvSpPr>
          <p:cNvPr id="874" name="Google Shape;874;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84" name="Google Shape;884;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912" name="Google Shape;912;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CA" dirty="0"/>
          </a:p>
        </p:txBody>
      </p:sp>
      <p:sp>
        <p:nvSpPr>
          <p:cNvPr id="923" name="Google Shape;923;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3" name="Google Shape;933;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0" name="Google Shape;950;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2" name="Google Shape;962;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 name="Google Shape;1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1" name="Google Shape;971;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3" name="Google Shape;983;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2" name="Google Shape;1002;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p>
        </p:txBody>
      </p:sp>
      <p:sp>
        <p:nvSpPr>
          <p:cNvPr id="1011" name="Google Shape;1011;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9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76"/>
        <p:cNvGrpSpPr/>
        <p:nvPr/>
      </p:nvGrpSpPr>
      <p:grpSpPr>
        <a:xfrm>
          <a:off x="0" y="0"/>
          <a:ext cx="0" cy="0"/>
          <a:chOff x="0" y="0"/>
          <a:chExt cx="0" cy="0"/>
        </a:xfrm>
      </p:grpSpPr>
      <p:sp>
        <p:nvSpPr>
          <p:cNvPr id="77" name="Google Shape;77;p1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10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3"/>
        <p:cNvGrpSpPr/>
        <p:nvPr/>
      </p:nvGrpSpPr>
      <p:grpSpPr>
        <a:xfrm>
          <a:off x="0" y="0"/>
          <a:ext cx="0" cy="0"/>
          <a:chOff x="0" y="0"/>
          <a:chExt cx="0" cy="0"/>
        </a:xfrm>
      </p:grpSpPr>
      <p:sp>
        <p:nvSpPr>
          <p:cNvPr id="84" name="Google Shape;84;p10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0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6" name="Google Shape;86;p10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0"/>
        <p:cNvGrpSpPr/>
        <p:nvPr/>
      </p:nvGrpSpPr>
      <p:grpSpPr>
        <a:xfrm>
          <a:off x="0" y="0"/>
          <a:ext cx="0" cy="0"/>
          <a:chOff x="0" y="0"/>
          <a:chExt cx="0" cy="0"/>
        </a:xfrm>
      </p:grpSpPr>
      <p:sp>
        <p:nvSpPr>
          <p:cNvPr id="91" name="Google Shape;91;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0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96"/>
        <p:cNvGrpSpPr/>
        <p:nvPr/>
      </p:nvGrpSpPr>
      <p:grpSpPr>
        <a:xfrm>
          <a:off x="0" y="0"/>
          <a:ext cx="0" cy="0"/>
          <a:chOff x="0" y="0"/>
          <a:chExt cx="0" cy="0"/>
        </a:xfrm>
      </p:grpSpPr>
      <p:sp>
        <p:nvSpPr>
          <p:cNvPr id="97" name="Google Shape;97;p10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0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1"/>
        <p:cNvGrpSpPr/>
        <p:nvPr/>
      </p:nvGrpSpPr>
      <p:grpSpPr>
        <a:xfrm>
          <a:off x="0" y="0"/>
          <a:ext cx="0" cy="0"/>
          <a:chOff x="0" y="0"/>
          <a:chExt cx="0" cy="0"/>
        </a:xfrm>
      </p:grpSpPr>
      <p:sp>
        <p:nvSpPr>
          <p:cNvPr id="22" name="Google Shape;22;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3"/>
        <p:cNvGrpSpPr/>
        <p:nvPr/>
      </p:nvGrpSpPr>
      <p:grpSpPr>
        <a:xfrm>
          <a:off x="0" y="0"/>
          <a:ext cx="0" cy="0"/>
          <a:chOff x="0" y="0"/>
          <a:chExt cx="0" cy="0"/>
        </a:xfrm>
      </p:grpSpPr>
      <p:sp>
        <p:nvSpPr>
          <p:cNvPr id="34" name="Google Shape;34;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9"/>
        <p:cNvGrpSpPr/>
        <p:nvPr/>
      </p:nvGrpSpPr>
      <p:grpSpPr>
        <a:xfrm>
          <a:off x="0" y="0"/>
          <a:ext cx="0" cy="0"/>
          <a:chOff x="0" y="0"/>
          <a:chExt cx="0" cy="0"/>
        </a:xfrm>
      </p:grpSpPr>
      <p:sp>
        <p:nvSpPr>
          <p:cNvPr id="40" name="Google Shape;40;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4"/>
        <p:cNvGrpSpPr/>
        <p:nvPr/>
      </p:nvGrpSpPr>
      <p:grpSpPr>
        <a:xfrm>
          <a:off x="0" y="0"/>
          <a:ext cx="0" cy="0"/>
          <a:chOff x="0" y="0"/>
          <a:chExt cx="0" cy="0"/>
        </a:xfrm>
      </p:grpSpPr>
      <p:sp>
        <p:nvSpPr>
          <p:cNvPr id="45" name="Google Shape;45;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48"/>
        <p:cNvGrpSpPr/>
        <p:nvPr/>
      </p:nvGrpSpPr>
      <p:grpSpPr>
        <a:xfrm>
          <a:off x="0" y="0"/>
          <a:ext cx="0" cy="0"/>
          <a:chOff x="0" y="0"/>
          <a:chExt cx="0" cy="0"/>
        </a:xfrm>
      </p:grpSpPr>
      <p:sp>
        <p:nvSpPr>
          <p:cNvPr id="49" name="Google Shape;49;p9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9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1" name="Google Shape;5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54"/>
        <p:cNvGrpSpPr/>
        <p:nvPr/>
      </p:nvGrpSpPr>
      <p:grpSpPr>
        <a:xfrm>
          <a:off x="0" y="0"/>
          <a:ext cx="0" cy="0"/>
          <a:chOff x="0" y="0"/>
          <a:chExt cx="0" cy="0"/>
        </a:xfrm>
      </p:grpSpPr>
      <p:sp>
        <p:nvSpPr>
          <p:cNvPr id="55" name="Google Shape;55;p10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0"/>
        <p:cNvGrpSpPr/>
        <p:nvPr/>
      </p:nvGrpSpPr>
      <p:grpSpPr>
        <a:xfrm>
          <a:off x="0" y="0"/>
          <a:ext cx="0" cy="0"/>
          <a:chOff x="0" y="0"/>
          <a:chExt cx="0" cy="0"/>
        </a:xfrm>
      </p:grpSpPr>
      <p:sp>
        <p:nvSpPr>
          <p:cNvPr id="61" name="Google Shape;61;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0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7"/>
        <p:cNvGrpSpPr/>
        <p:nvPr/>
      </p:nvGrpSpPr>
      <p:grpSpPr>
        <a:xfrm>
          <a:off x="0" y="0"/>
          <a:ext cx="0" cy="0"/>
          <a:chOff x="0" y="0"/>
          <a:chExt cx="0" cy="0"/>
        </a:xfrm>
      </p:grpSpPr>
      <p:sp>
        <p:nvSpPr>
          <p:cNvPr id="68" name="Google Shape;68;p10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10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0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0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
        <p:cNvGrpSpPr/>
        <p:nvPr/>
      </p:nvGrpSpPr>
      <p:grpSpPr>
        <a:xfrm>
          <a:off x="0" y="0"/>
          <a:ext cx="0" cy="0"/>
          <a:chOff x="0" y="0"/>
          <a:chExt cx="0" cy="0"/>
        </a:xfrm>
      </p:grpSpPr>
      <p:pic>
        <p:nvPicPr>
          <p:cNvPr id="107" name="Google Shape;107;p1" descr="The offshore industry is experiencing rapid change as companies have scaled down projects, introduced strict standards for facilities and equipment and optimised project design (Photograph: Getty Images)"/>
          <p:cNvPicPr preferRelativeResize="0"/>
          <p:nvPr/>
        </p:nvPicPr>
        <p:blipFill rotWithShape="1">
          <a:blip r:embed="rId3">
            <a:alphaModFix/>
          </a:blip>
          <a:srcRect/>
          <a:stretch/>
        </p:blipFill>
        <p:spPr>
          <a:xfrm>
            <a:off x="20" y="10"/>
            <a:ext cx="12191980" cy="6857990"/>
          </a:xfrm>
          <a:prstGeom prst="rect">
            <a:avLst/>
          </a:prstGeom>
          <a:noFill/>
          <a:ln>
            <a:noFill/>
          </a:ln>
        </p:spPr>
      </p:pic>
      <p:sp>
        <p:nvSpPr>
          <p:cNvPr id="108" name="Google Shape;108;p1"/>
          <p:cNvSpPr/>
          <p:nvPr/>
        </p:nvSpPr>
        <p:spPr>
          <a:xfrm>
            <a:off x="1911554" y="1931495"/>
            <a:ext cx="8368893" cy="2995011"/>
          </a:xfrm>
          <a:prstGeom prst="rect">
            <a:avLst/>
          </a:prstGeom>
          <a:solidFill>
            <a:schemeClr val="dk1">
              <a:alpha val="80000"/>
            </a:schemeClr>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2077212" y="2093976"/>
            <a:ext cx="8037576" cy="2670048"/>
          </a:xfrm>
          <a:prstGeom prst="rect">
            <a:avLst/>
          </a:prstGeom>
          <a:noFill/>
          <a:ln w="19050" cap="sq"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txBox="1">
            <a:spLocks noGrp="1"/>
          </p:cNvSpPr>
          <p:nvPr>
            <p:ph type="ctrTitle"/>
          </p:nvPr>
        </p:nvSpPr>
        <p:spPr>
          <a:xfrm>
            <a:off x="2241804" y="2280543"/>
            <a:ext cx="7708392" cy="161768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Arial"/>
              <a:buNone/>
            </a:pPr>
            <a:r>
              <a:rPr lang="en-US" b="1">
                <a:latin typeface="Arial"/>
                <a:ea typeface="Arial"/>
                <a:cs typeface="Arial"/>
                <a:sym typeface="Arial"/>
              </a:rPr>
              <a:t>Oil and Gas Industry</a:t>
            </a:r>
            <a:endParaRPr b="1">
              <a:latin typeface="Arial"/>
              <a:ea typeface="Arial"/>
              <a:cs typeface="Arial"/>
              <a:sym typeface="Arial"/>
            </a:endParaRPr>
          </a:p>
        </p:txBody>
      </p:sp>
      <p:sp>
        <p:nvSpPr>
          <p:cNvPr id="111" name="Google Shape;111;p1"/>
          <p:cNvSpPr txBox="1">
            <a:spLocks noGrp="1"/>
          </p:cNvSpPr>
          <p:nvPr>
            <p:ph type="subTitle" idx="1"/>
          </p:nvPr>
        </p:nvSpPr>
        <p:spPr>
          <a:xfrm>
            <a:off x="2241804" y="3898231"/>
            <a:ext cx="7708392" cy="69909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000"/>
              <a:buNone/>
            </a:pPr>
            <a:r>
              <a:rPr lang="en-US" sz="2000" dirty="0" err="1"/>
              <a:t>Shenxue</a:t>
            </a:r>
            <a:r>
              <a:rPr lang="en-US" sz="2000" dirty="0"/>
              <a:t> Shi, </a:t>
            </a:r>
            <a:r>
              <a:rPr lang="en-US" sz="2000" dirty="0" err="1"/>
              <a:t>MinZhang</a:t>
            </a:r>
            <a:r>
              <a:rPr lang="en-US" sz="2000" dirty="0"/>
              <a:t> Si</a:t>
            </a:r>
            <a:endParaRPr dirty="0"/>
          </a:p>
          <a:p>
            <a:pPr marL="0" lvl="0" indent="0" algn="r" rtl="0">
              <a:lnSpc>
                <a:spcPct val="90000"/>
              </a:lnSpc>
              <a:spcBef>
                <a:spcPts val="1600"/>
              </a:spcBef>
              <a:spcAft>
                <a:spcPts val="0"/>
              </a:spcAft>
              <a:buClr>
                <a:schemeClr val="lt1"/>
              </a:buClr>
              <a:buSzPts val="2000"/>
              <a:buNone/>
            </a:pPr>
            <a:r>
              <a:rPr lang="en-US" sz="2000" dirty="0"/>
              <a:t>Yeung Tim Ching,	Wing Yin Poon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10 years Oil Prices</a:t>
            </a:r>
            <a:br>
              <a:rPr lang="en-US"/>
            </a:br>
            <a:endParaRPr/>
          </a:p>
        </p:txBody>
      </p:sp>
      <p:sp>
        <p:nvSpPr>
          <p:cNvPr id="201" name="Google Shape;20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02" name="Google Shape;202;p10"/>
          <p:cNvPicPr preferRelativeResize="0"/>
          <p:nvPr/>
        </p:nvPicPr>
        <p:blipFill rotWithShape="1">
          <a:blip r:embed="rId3">
            <a:alphaModFix/>
          </a:blip>
          <a:srcRect/>
          <a:stretch/>
        </p:blipFill>
        <p:spPr>
          <a:xfrm>
            <a:off x="2432809" y="1524018"/>
            <a:ext cx="7326382" cy="49658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
        <p:cNvGrpSpPr/>
        <p:nvPr/>
      </p:nvGrpSpPr>
      <p:grpSpPr>
        <a:xfrm>
          <a:off x="0" y="0"/>
          <a:ext cx="0" cy="0"/>
          <a:chOff x="0" y="0"/>
          <a:chExt cx="0" cy="0"/>
        </a:xfrm>
      </p:grpSpPr>
      <p:pic>
        <p:nvPicPr>
          <p:cNvPr id="207" name="Google Shape;207;p11"/>
          <p:cNvPicPr preferRelativeResize="0"/>
          <p:nvPr/>
        </p:nvPicPr>
        <p:blipFill rotWithShape="1">
          <a:blip r:embed="rId3">
            <a:alphaModFix/>
          </a:blip>
          <a:srcRect l="22508" t="9091" r="22513"/>
          <a:stretch/>
        </p:blipFill>
        <p:spPr>
          <a:xfrm>
            <a:off x="4818888" y="1"/>
            <a:ext cx="7373112" cy="6857999"/>
          </a:xfrm>
          <a:prstGeom prst="rect">
            <a:avLst/>
          </a:prstGeom>
          <a:noFill/>
          <a:ln>
            <a:noFill/>
          </a:ln>
        </p:spPr>
      </p:pic>
      <p:sp>
        <p:nvSpPr>
          <p:cNvPr id="208" name="Google Shape;208;p11"/>
          <p:cNvSpPr/>
          <p:nvPr/>
        </p:nvSpPr>
        <p:spPr>
          <a:xfrm>
            <a:off x="-851" y="-478"/>
            <a:ext cx="9468701" cy="6858478"/>
          </a:xfrm>
          <a:custGeom>
            <a:avLst/>
            <a:gdLst/>
            <a:ahLst/>
            <a:cxnLst/>
            <a:rect l="l" t="t" r="r" b="b"/>
            <a:pathLst>
              <a:path w="8078051" h="5829300" extrusionOk="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262626">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1"/>
          <p:cNvSpPr/>
          <p:nvPr/>
        </p:nvSpPr>
        <p:spPr>
          <a:xfrm>
            <a:off x="-852" y="-478"/>
            <a:ext cx="8078052" cy="6858478"/>
          </a:xfrm>
          <a:custGeom>
            <a:avLst/>
            <a:gdLst/>
            <a:ahLst/>
            <a:cxnLst/>
            <a:rect l="l" t="t" r="r" b="b"/>
            <a:pathLst>
              <a:path w="8078052" h="6858478" extrusionOk="0">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1"/>
          <p:cNvSpPr txBox="1">
            <a:spLocks noGrp="1"/>
          </p:cNvSpPr>
          <p:nvPr>
            <p:ph type="title"/>
          </p:nvPr>
        </p:nvSpPr>
        <p:spPr>
          <a:xfrm>
            <a:off x="804672" y="2600324"/>
            <a:ext cx="5058370" cy="33209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Calibri"/>
              <a:buNone/>
            </a:pPr>
            <a:r>
              <a:rPr lang="en-US" sz="5400" b="0" cap="none"/>
              <a:t>NATURAL GAS INDUSTRY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648929" y="629266"/>
            <a:ext cx="5127031"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cap="none"/>
              <a:t>NATURAL GAS INDUSTRY</a:t>
            </a:r>
            <a:endParaRPr/>
          </a:p>
        </p:txBody>
      </p:sp>
      <p:sp>
        <p:nvSpPr>
          <p:cNvPr id="217" name="Google Shape;217;p12"/>
          <p:cNvSpPr txBox="1">
            <a:spLocks noGrp="1"/>
          </p:cNvSpPr>
          <p:nvPr>
            <p:ph type="body" idx="1"/>
          </p:nvPr>
        </p:nvSpPr>
        <p:spPr>
          <a:xfrm>
            <a:off x="648930" y="2438400"/>
            <a:ext cx="5127029" cy="37854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500"/>
              <a:buNone/>
            </a:pPr>
            <a:r>
              <a:rPr lang="en-US" sz="1500" b="1"/>
              <a:t>Upstream Gas industry</a:t>
            </a:r>
            <a:endParaRPr/>
          </a:p>
          <a:p>
            <a:pPr marL="609585" lvl="0" indent="-440255" algn="l" rtl="0">
              <a:lnSpc>
                <a:spcPct val="90000"/>
              </a:lnSpc>
              <a:spcBef>
                <a:spcPts val="1067"/>
              </a:spcBef>
              <a:spcAft>
                <a:spcPts val="0"/>
              </a:spcAft>
              <a:buClr>
                <a:schemeClr val="dk1"/>
              </a:buClr>
              <a:buSzPts val="1600"/>
              <a:buChar char="•"/>
            </a:pPr>
            <a:r>
              <a:rPr lang="en-US" sz="1500"/>
              <a:t>Engages in activities such as exploration,drilling and raw production of natural gas</a:t>
            </a:r>
            <a:endParaRPr/>
          </a:p>
          <a:p>
            <a:pPr marL="0" lvl="0" indent="0" algn="l" rtl="0">
              <a:lnSpc>
                <a:spcPct val="90000"/>
              </a:lnSpc>
              <a:spcBef>
                <a:spcPts val="1067"/>
              </a:spcBef>
              <a:spcAft>
                <a:spcPts val="0"/>
              </a:spcAft>
              <a:buClr>
                <a:schemeClr val="dk1"/>
              </a:buClr>
              <a:buSzPts val="1500"/>
              <a:buNone/>
            </a:pPr>
            <a:r>
              <a:rPr lang="en-US" sz="1500" b="1"/>
              <a:t>Midstream natural gas industry</a:t>
            </a:r>
            <a:endParaRPr/>
          </a:p>
          <a:p>
            <a:pPr marL="609585" lvl="0" indent="-457188" algn="l" rtl="0">
              <a:lnSpc>
                <a:spcPct val="90000"/>
              </a:lnSpc>
              <a:spcBef>
                <a:spcPts val="1067"/>
              </a:spcBef>
              <a:spcAft>
                <a:spcPts val="0"/>
              </a:spcAft>
              <a:buClr>
                <a:schemeClr val="dk1"/>
              </a:buClr>
              <a:buSzPts val="1800"/>
              <a:buChar char="•"/>
            </a:pPr>
            <a:r>
              <a:rPr lang="en-US" sz="1500"/>
              <a:t>operates natural gas processing plants, remove impurities and natural gas liquids (NGL), natural gas storage facilities, gathering pipelines, and NGL facilities.</a:t>
            </a:r>
            <a:endParaRPr/>
          </a:p>
          <a:p>
            <a:pPr marL="0" lvl="0" indent="0" algn="l" rtl="0">
              <a:lnSpc>
                <a:spcPct val="90000"/>
              </a:lnSpc>
              <a:spcBef>
                <a:spcPts val="1067"/>
              </a:spcBef>
              <a:spcAft>
                <a:spcPts val="0"/>
              </a:spcAft>
              <a:buClr>
                <a:schemeClr val="dk1"/>
              </a:buClr>
              <a:buSzPts val="1500"/>
              <a:buNone/>
            </a:pPr>
            <a:r>
              <a:rPr lang="en-US" sz="1500" b="1"/>
              <a:t>Downstream natural gas industry</a:t>
            </a:r>
            <a:endParaRPr/>
          </a:p>
          <a:p>
            <a:pPr marL="609585" lvl="0" indent="-440255" algn="l" rtl="0">
              <a:lnSpc>
                <a:spcPct val="90000"/>
              </a:lnSpc>
              <a:spcBef>
                <a:spcPts val="1067"/>
              </a:spcBef>
              <a:spcAft>
                <a:spcPts val="0"/>
              </a:spcAft>
              <a:buClr>
                <a:schemeClr val="dk1"/>
              </a:buClr>
              <a:buSzPts val="1600"/>
              <a:buChar char="•"/>
            </a:pPr>
            <a:r>
              <a:rPr lang="en-US" sz="1500"/>
              <a:t>receive gas from pipelines and then distribute it to consumers via extensive networks of local distribution pipelines.</a:t>
            </a:r>
            <a:endParaRPr/>
          </a:p>
          <a:p>
            <a:pPr marL="228600" lvl="0" indent="-133350" algn="l" rtl="0">
              <a:lnSpc>
                <a:spcPct val="90000"/>
              </a:lnSpc>
              <a:spcBef>
                <a:spcPts val="1000"/>
              </a:spcBef>
              <a:spcAft>
                <a:spcPts val="0"/>
              </a:spcAft>
              <a:buClr>
                <a:schemeClr val="dk1"/>
              </a:buClr>
              <a:buSzPts val="1500"/>
              <a:buNone/>
            </a:pPr>
            <a:endParaRPr sz="1500"/>
          </a:p>
        </p:txBody>
      </p:sp>
      <p:pic>
        <p:nvPicPr>
          <p:cNvPr id="218" name="Google Shape;218;p12" descr="图片包含 游戏机, 食物&#10;&#10;描述已自动生成"/>
          <p:cNvPicPr preferRelativeResize="0"/>
          <p:nvPr/>
        </p:nvPicPr>
        <p:blipFill rotWithShape="1">
          <a:blip r:embed="rId3">
            <a:alphaModFix/>
          </a:blip>
          <a:srcRect r="4711" b="-3"/>
          <a:stretch/>
        </p:blipFill>
        <p:spPr>
          <a:xfrm>
            <a:off x="6090613" y="640082"/>
            <a:ext cx="5461724" cy="55778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13"/>
          <p:cNvSpPr/>
          <p:nvPr/>
        </p:nvSpPr>
        <p:spPr>
          <a:xfrm>
            <a:off x="0" y="0"/>
            <a:ext cx="12192000" cy="6858000"/>
          </a:xfrm>
          <a:prstGeom prst="rect">
            <a:avLst/>
          </a:prstGeom>
          <a:solidFill>
            <a:srgbClr val="855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13"/>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6" name="Google Shape;226;p13"/>
          <p:cNvPicPr preferRelativeResize="0">
            <a:picLocks noGrp="1"/>
          </p:cNvPicPr>
          <p:nvPr>
            <p:ph type="body" idx="1"/>
          </p:nvPr>
        </p:nvPicPr>
        <p:blipFill rotWithShape="1">
          <a:blip r:embed="rId3">
            <a:alphaModFix/>
          </a:blip>
          <a:srcRect/>
          <a:stretch/>
        </p:blipFill>
        <p:spPr>
          <a:xfrm>
            <a:off x="1143941" y="643467"/>
            <a:ext cx="9904118" cy="55710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10 years Natural Gas Prices</a:t>
            </a:r>
            <a:br>
              <a:rPr lang="en-US"/>
            </a:br>
            <a:endParaRPr/>
          </a:p>
        </p:txBody>
      </p:sp>
      <p:pic>
        <p:nvPicPr>
          <p:cNvPr id="232" name="Google Shape;232;p14"/>
          <p:cNvPicPr preferRelativeResize="0">
            <a:picLocks noGrp="1"/>
          </p:cNvPicPr>
          <p:nvPr>
            <p:ph type="body" idx="1"/>
          </p:nvPr>
        </p:nvPicPr>
        <p:blipFill rotWithShape="1">
          <a:blip r:embed="rId3">
            <a:alphaModFix/>
          </a:blip>
          <a:srcRect/>
          <a:stretch/>
        </p:blipFill>
        <p:spPr>
          <a:xfrm>
            <a:off x="1930269" y="1328394"/>
            <a:ext cx="7995609" cy="51121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Crude Oil vs Natural Gas - 10 Year Daily Chart</a:t>
            </a:r>
            <a:br>
              <a:rPr lang="en-US"/>
            </a:br>
            <a:endParaRPr/>
          </a:p>
        </p:txBody>
      </p:sp>
      <p:pic>
        <p:nvPicPr>
          <p:cNvPr id="238" name="Google Shape;238;p15"/>
          <p:cNvPicPr preferRelativeResize="0">
            <a:picLocks noGrp="1"/>
          </p:cNvPicPr>
          <p:nvPr>
            <p:ph type="body" idx="1"/>
          </p:nvPr>
        </p:nvPicPr>
        <p:blipFill rotWithShape="1">
          <a:blip r:embed="rId3">
            <a:alphaModFix/>
          </a:blip>
          <a:srcRect/>
          <a:stretch/>
        </p:blipFill>
        <p:spPr>
          <a:xfrm>
            <a:off x="2513607" y="1599992"/>
            <a:ext cx="6937542" cy="46154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Major Risks</a:t>
            </a:r>
            <a:endParaRPr/>
          </a:p>
        </p:txBody>
      </p:sp>
      <p:sp>
        <p:nvSpPr>
          <p:cNvPr id="245" name="Google Shape;245;p16"/>
          <p:cNvSpPr txBox="1">
            <a:spLocks noGrp="1"/>
          </p:cNvSpPr>
          <p:nvPr>
            <p:ph type="body" idx="1"/>
          </p:nvPr>
        </p:nvSpPr>
        <p:spPr>
          <a:xfrm>
            <a:off x="478609" y="1690688"/>
            <a:ext cx="52578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Political Risk</a:t>
            </a:r>
            <a:endParaRPr/>
          </a:p>
          <a:p>
            <a:pPr marL="228600" lvl="0" indent="-228600" algn="l" rtl="0">
              <a:lnSpc>
                <a:spcPct val="90000"/>
              </a:lnSpc>
              <a:spcBef>
                <a:spcPts val="1000"/>
              </a:spcBef>
              <a:spcAft>
                <a:spcPts val="0"/>
              </a:spcAft>
              <a:buClr>
                <a:schemeClr val="dk1"/>
              </a:buClr>
              <a:buSzPts val="2800"/>
              <a:buChar char="•"/>
            </a:pPr>
            <a:r>
              <a:rPr lang="en-US"/>
              <a:t>Environment Risk</a:t>
            </a:r>
            <a:endParaRPr/>
          </a:p>
          <a:p>
            <a:pPr marL="228600" lvl="0" indent="-228600" algn="l" rtl="0">
              <a:lnSpc>
                <a:spcPct val="90000"/>
              </a:lnSpc>
              <a:spcBef>
                <a:spcPts val="1000"/>
              </a:spcBef>
              <a:spcAft>
                <a:spcPts val="0"/>
              </a:spcAft>
              <a:buClr>
                <a:schemeClr val="dk1"/>
              </a:buClr>
              <a:buSzPts val="2800"/>
              <a:buChar char="•"/>
            </a:pPr>
            <a:r>
              <a:rPr lang="en-US"/>
              <a:t>Economic Risk</a:t>
            </a:r>
            <a:endParaRPr/>
          </a:p>
          <a:p>
            <a:pPr marL="228600" lvl="0" indent="-228600" algn="l" rtl="0">
              <a:lnSpc>
                <a:spcPct val="90000"/>
              </a:lnSpc>
              <a:spcBef>
                <a:spcPts val="1000"/>
              </a:spcBef>
              <a:spcAft>
                <a:spcPts val="0"/>
              </a:spcAft>
              <a:buClr>
                <a:schemeClr val="dk1"/>
              </a:buClr>
              <a:buSzPts val="2800"/>
              <a:buChar char="•"/>
            </a:pPr>
            <a:r>
              <a:rPr lang="en-US"/>
              <a:t>Geological Risk</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246" name="Google Shape;246;p16"/>
          <p:cNvPicPr preferRelativeResize="0"/>
          <p:nvPr/>
        </p:nvPicPr>
        <p:blipFill rotWithShape="1">
          <a:blip r:embed="rId3">
            <a:alphaModFix/>
          </a:blip>
          <a:srcRect/>
          <a:stretch/>
        </p:blipFill>
        <p:spPr>
          <a:xfrm>
            <a:off x="5755128" y="1328395"/>
            <a:ext cx="5958263" cy="43513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pic>
        <p:nvPicPr>
          <p:cNvPr id="252" name="Google Shape;252;p17"/>
          <p:cNvPicPr preferRelativeResize="0"/>
          <p:nvPr/>
        </p:nvPicPr>
        <p:blipFill rotWithShape="1">
          <a:blip r:embed="rId3">
            <a:alphaModFix/>
          </a:blip>
          <a:srcRect t="9091" r="9091"/>
          <a:stretch/>
        </p:blipFill>
        <p:spPr>
          <a:xfrm>
            <a:off x="0" y="0"/>
            <a:ext cx="12192000" cy="6858000"/>
          </a:xfrm>
          <a:prstGeom prst="rect">
            <a:avLst/>
          </a:prstGeom>
          <a:noFill/>
          <a:ln>
            <a:noFill/>
          </a:ln>
        </p:spPr>
      </p:pic>
      <p:sp>
        <p:nvSpPr>
          <p:cNvPr id="253" name="Google Shape;253;p17"/>
          <p:cNvSpPr/>
          <p:nvPr/>
        </p:nvSpPr>
        <p:spPr>
          <a:xfrm>
            <a:off x="336884" y="321176"/>
            <a:ext cx="5735590" cy="5896743"/>
          </a:xfrm>
          <a:prstGeom prst="rect">
            <a:avLst/>
          </a:prstGeom>
          <a:solidFill>
            <a:schemeClr val="lt1">
              <a:alpha val="89803"/>
            </a:schemeClr>
          </a:solidFill>
          <a:ln w="127000" cap="sq" cmpd="thinThick">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7"/>
          <p:cNvSpPr txBox="1">
            <a:spLocks noGrp="1"/>
          </p:cNvSpPr>
          <p:nvPr>
            <p:ph type="title"/>
          </p:nvPr>
        </p:nvSpPr>
        <p:spPr>
          <a:xfrm>
            <a:off x="594805" y="640263"/>
            <a:ext cx="5221266" cy="1344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Political Risk</a:t>
            </a:r>
            <a:br>
              <a:rPr lang="en-US" sz="4000"/>
            </a:br>
            <a:endParaRPr sz="4000"/>
          </a:p>
        </p:txBody>
      </p:sp>
      <p:sp>
        <p:nvSpPr>
          <p:cNvPr id="255" name="Google Shape;255;p17"/>
          <p:cNvSpPr txBox="1">
            <a:spLocks noGrp="1"/>
          </p:cNvSpPr>
          <p:nvPr>
            <p:ph type="body" idx="1"/>
          </p:nvPr>
        </p:nvSpPr>
        <p:spPr>
          <a:xfrm>
            <a:off x="594110" y="2121763"/>
            <a:ext cx="5235490" cy="37730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Tax rate </a:t>
            </a:r>
            <a:endParaRPr/>
          </a:p>
          <a:p>
            <a:pPr marL="228600" lvl="0" indent="-228600" algn="l" rtl="0">
              <a:lnSpc>
                <a:spcPct val="90000"/>
              </a:lnSpc>
              <a:spcBef>
                <a:spcPts val="1000"/>
              </a:spcBef>
              <a:spcAft>
                <a:spcPts val="0"/>
              </a:spcAft>
              <a:buClr>
                <a:schemeClr val="dk1"/>
              </a:buClr>
              <a:buSzPts val="2400"/>
              <a:buChar char="•"/>
            </a:pPr>
            <a:r>
              <a:rPr lang="en-US" sz="2400"/>
              <a:t>Revisions to production shares</a:t>
            </a:r>
            <a:endParaRPr/>
          </a:p>
          <a:p>
            <a:pPr marL="228600" lvl="0" indent="-228600" algn="l" rtl="0">
              <a:lnSpc>
                <a:spcPct val="90000"/>
              </a:lnSpc>
              <a:spcBef>
                <a:spcPts val="1000"/>
              </a:spcBef>
              <a:spcAft>
                <a:spcPts val="0"/>
              </a:spcAft>
              <a:buClr>
                <a:schemeClr val="dk1"/>
              </a:buClr>
              <a:buSzPts val="2400"/>
              <a:buChar char="•"/>
            </a:pPr>
            <a:r>
              <a:rPr lang="en-US" sz="2400"/>
              <a:t>Regulations</a:t>
            </a:r>
            <a:endParaRPr/>
          </a:p>
          <a:p>
            <a:pPr marL="228600" lvl="0" indent="-228600" algn="l" rtl="0">
              <a:lnSpc>
                <a:spcPct val="90000"/>
              </a:lnSpc>
              <a:spcBef>
                <a:spcPts val="1000"/>
              </a:spcBef>
              <a:spcAft>
                <a:spcPts val="0"/>
              </a:spcAft>
              <a:buClr>
                <a:schemeClr val="dk1"/>
              </a:buClr>
              <a:buSzPts val="2400"/>
              <a:buChar char="•"/>
            </a:pPr>
            <a:r>
              <a:rPr lang="en-US" sz="2400"/>
              <a:t>Changing governmental policies</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60"/>
        <p:cNvGrpSpPr/>
        <p:nvPr/>
      </p:nvGrpSpPr>
      <p:grpSpPr>
        <a:xfrm>
          <a:off x="0" y="0"/>
          <a:ext cx="0" cy="0"/>
          <a:chOff x="0" y="0"/>
          <a:chExt cx="0" cy="0"/>
        </a:xfrm>
      </p:grpSpPr>
      <p:pic>
        <p:nvPicPr>
          <p:cNvPr id="261" name="Google Shape;261;p18" descr="Image result for Environmental  Risk"/>
          <p:cNvPicPr preferRelativeResize="0"/>
          <p:nvPr/>
        </p:nvPicPr>
        <p:blipFill rotWithShape="1">
          <a:blip r:embed="rId3">
            <a:alphaModFix amt="25000"/>
          </a:blip>
          <a:srcRect r="6665"/>
          <a:stretch/>
        </p:blipFill>
        <p:spPr>
          <a:xfrm>
            <a:off x="20" y="10"/>
            <a:ext cx="12191980" cy="6857990"/>
          </a:xfrm>
          <a:prstGeom prst="rect">
            <a:avLst/>
          </a:prstGeom>
          <a:noFill/>
          <a:ln>
            <a:noFill/>
          </a:ln>
        </p:spPr>
      </p:pic>
      <p:sp>
        <p:nvSpPr>
          <p:cNvPr id="262" name="Google Shape;26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Environmental and Safety Risk</a:t>
            </a:r>
            <a:br>
              <a:rPr lang="en-US"/>
            </a:br>
            <a:endParaRPr/>
          </a:p>
        </p:txBody>
      </p:sp>
      <p:grpSp>
        <p:nvGrpSpPr>
          <p:cNvPr id="263" name="Google Shape;263;p18"/>
          <p:cNvGrpSpPr/>
          <p:nvPr/>
        </p:nvGrpSpPr>
        <p:grpSpPr>
          <a:xfrm>
            <a:off x="1050535" y="2295515"/>
            <a:ext cx="10090929" cy="3411557"/>
            <a:chOff x="212335" y="469890"/>
            <a:chExt cx="10090929" cy="3411557"/>
          </a:xfrm>
        </p:grpSpPr>
        <p:sp>
          <p:nvSpPr>
            <p:cNvPr id="264" name="Google Shape;264;p18"/>
            <p:cNvSpPr/>
            <p:nvPr/>
          </p:nvSpPr>
          <p:spPr>
            <a:xfrm>
              <a:off x="212335" y="469890"/>
              <a:ext cx="1335915" cy="1335915"/>
            </a:xfrm>
            <a:prstGeom prst="ellipse">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8"/>
            <p:cNvSpPr/>
            <p:nvPr/>
          </p:nvSpPr>
          <p:spPr>
            <a:xfrm>
              <a:off x="492877" y="750432"/>
              <a:ext cx="774830" cy="77483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8"/>
            <p:cNvSpPr/>
            <p:nvPr/>
          </p:nvSpPr>
          <p:spPr>
            <a:xfrm>
              <a:off x="1834517" y="469890"/>
              <a:ext cx="3148942" cy="13359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8"/>
            <p:cNvSpPr txBox="1"/>
            <p:nvPr/>
          </p:nvSpPr>
          <p:spPr>
            <a:xfrm>
              <a:off x="1834517" y="469890"/>
              <a:ext cx="3148942" cy="133591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pollution or inattention to the ecological surroundings</a:t>
              </a:r>
              <a:endParaRPr/>
            </a:p>
          </p:txBody>
        </p:sp>
        <p:sp>
          <p:nvSpPr>
            <p:cNvPr id="268" name="Google Shape;268;p18"/>
            <p:cNvSpPr/>
            <p:nvPr/>
          </p:nvSpPr>
          <p:spPr>
            <a:xfrm>
              <a:off x="5532139" y="469890"/>
              <a:ext cx="1335915" cy="1335915"/>
            </a:xfrm>
            <a:prstGeom prst="ellipse">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8"/>
            <p:cNvSpPr/>
            <p:nvPr/>
          </p:nvSpPr>
          <p:spPr>
            <a:xfrm>
              <a:off x="5812681" y="750432"/>
              <a:ext cx="774830" cy="77483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8"/>
            <p:cNvSpPr/>
            <p:nvPr/>
          </p:nvSpPr>
          <p:spPr>
            <a:xfrm>
              <a:off x="7154322" y="469890"/>
              <a:ext cx="3148942" cy="13359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txBox="1"/>
            <p:nvPr/>
          </p:nvSpPr>
          <p:spPr>
            <a:xfrm>
              <a:off x="7154322" y="469890"/>
              <a:ext cx="3148942" cy="133591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personnel safety</a:t>
              </a:r>
              <a:endParaRPr/>
            </a:p>
          </p:txBody>
        </p:sp>
        <p:sp>
          <p:nvSpPr>
            <p:cNvPr id="272" name="Google Shape;272;p18"/>
            <p:cNvSpPr/>
            <p:nvPr/>
          </p:nvSpPr>
          <p:spPr>
            <a:xfrm>
              <a:off x="212335" y="2545532"/>
              <a:ext cx="1335915" cy="1335915"/>
            </a:xfrm>
            <a:prstGeom prst="ellipse">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492877" y="2826074"/>
              <a:ext cx="774830" cy="77483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1834517" y="2545532"/>
              <a:ext cx="3148942" cy="13359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txBox="1"/>
            <p:nvPr/>
          </p:nvSpPr>
          <p:spPr>
            <a:xfrm>
              <a:off x="1834517" y="2545532"/>
              <a:ext cx="3148942" cy="133591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damage to equipment</a:t>
              </a:r>
              <a:endParaRPr/>
            </a:p>
          </p:txBody>
        </p:sp>
        <p:sp>
          <p:nvSpPr>
            <p:cNvPr id="276" name="Google Shape;276;p18"/>
            <p:cNvSpPr/>
            <p:nvPr/>
          </p:nvSpPr>
          <p:spPr>
            <a:xfrm>
              <a:off x="5532139" y="2545532"/>
              <a:ext cx="1335915" cy="1335915"/>
            </a:xfrm>
            <a:prstGeom prst="ellipse">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5812681" y="2826074"/>
              <a:ext cx="774830" cy="77483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7154322" y="2545532"/>
              <a:ext cx="3148942" cy="13359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8"/>
            <p:cNvSpPr txBox="1"/>
            <p:nvPr/>
          </p:nvSpPr>
          <p:spPr>
            <a:xfrm>
              <a:off x="7154322" y="2545532"/>
              <a:ext cx="3148942" cy="133591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fire, flood, and disaster</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pic>
        <p:nvPicPr>
          <p:cNvPr id="285" name="Google Shape;285;p19"/>
          <p:cNvPicPr preferRelativeResize="0"/>
          <p:nvPr/>
        </p:nvPicPr>
        <p:blipFill rotWithShape="1">
          <a:blip r:embed="rId3">
            <a:alphaModFix/>
          </a:blip>
          <a:srcRect r="6606"/>
          <a:stretch/>
        </p:blipFill>
        <p:spPr>
          <a:xfrm>
            <a:off x="-1" y="10"/>
            <a:ext cx="12192001" cy="4666928"/>
          </a:xfrm>
          <a:prstGeom prst="rect">
            <a:avLst/>
          </a:prstGeom>
          <a:noFill/>
          <a:ln>
            <a:noFill/>
          </a:ln>
        </p:spPr>
      </p:pic>
      <p:pic>
        <p:nvPicPr>
          <p:cNvPr id="286" name="Google Shape;286;p19"/>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87" name="Google Shape;287;p19"/>
          <p:cNvSpPr/>
          <p:nvPr/>
        </p:nvSpPr>
        <p:spPr>
          <a:xfrm>
            <a:off x="1456267" y="4388303"/>
            <a:ext cx="824089" cy="70298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9"/>
          <p:cNvSpPr txBox="1">
            <a:spLocks noGrp="1"/>
          </p:cNvSpPr>
          <p:nvPr>
            <p:ph type="title"/>
          </p:nvPr>
        </p:nvSpPr>
        <p:spPr>
          <a:xfrm>
            <a:off x="804998" y="4551037"/>
            <a:ext cx="5021782" cy="15099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000"/>
              <a:buFont typeface="Arial"/>
              <a:buNone/>
            </a:pPr>
            <a:r>
              <a:rPr lang="en-US" sz="4000">
                <a:solidFill>
                  <a:srgbClr val="000000"/>
                </a:solidFill>
                <a:latin typeface="Arial"/>
                <a:ea typeface="Arial"/>
                <a:cs typeface="Arial"/>
                <a:sym typeface="Arial"/>
              </a:rPr>
              <a:t>Economic Risk</a:t>
            </a:r>
            <a:br>
              <a:rPr lang="en-US" sz="4000">
                <a:solidFill>
                  <a:srgbClr val="000000"/>
                </a:solidFill>
              </a:rPr>
            </a:br>
            <a:endParaRPr sz="4000">
              <a:solidFill>
                <a:srgbClr val="000000"/>
              </a:solidFill>
            </a:endParaRPr>
          </a:p>
        </p:txBody>
      </p:sp>
      <p:sp>
        <p:nvSpPr>
          <p:cNvPr id="289" name="Google Shape;289;p19"/>
          <p:cNvSpPr txBox="1">
            <a:spLocks noGrp="1"/>
          </p:cNvSpPr>
          <p:nvPr>
            <p:ph type="body" idx="1"/>
          </p:nvPr>
        </p:nvSpPr>
        <p:spPr>
          <a:xfrm>
            <a:off x="5965371" y="4551037"/>
            <a:ext cx="5431287" cy="2306953"/>
          </a:xfrm>
          <a:prstGeom prst="rect">
            <a:avLst/>
          </a:prstGeom>
          <a:noFill/>
          <a:ln>
            <a:noFill/>
          </a:ln>
        </p:spPr>
        <p:txBody>
          <a:bodyPr spcFirstLastPara="1" wrap="square" lIns="91425" tIns="45700" rIns="91425" bIns="45700" anchor="ctr" anchorCtr="0">
            <a:normAutofit/>
          </a:bodyPr>
          <a:lstStyle/>
          <a:p>
            <a:pPr marL="228600" lvl="0" indent="-228600" algn="l" rtl="0">
              <a:lnSpc>
                <a:spcPct val="70000"/>
              </a:lnSpc>
              <a:spcBef>
                <a:spcPts val="0"/>
              </a:spcBef>
              <a:spcAft>
                <a:spcPts val="0"/>
              </a:spcAft>
              <a:buClr>
                <a:srgbClr val="000000"/>
              </a:buClr>
              <a:buSzPts val="2925"/>
              <a:buChar char="•"/>
            </a:pPr>
            <a:r>
              <a:rPr lang="en-US" sz="2925">
                <a:solidFill>
                  <a:srgbClr val="000000"/>
                </a:solidFill>
                <a:latin typeface="Calibri"/>
                <a:ea typeface="Calibri"/>
                <a:cs typeface="Calibri"/>
                <a:sym typeface="Calibri"/>
              </a:rPr>
              <a:t>Oil prices</a:t>
            </a:r>
            <a:endParaRPr/>
          </a:p>
          <a:p>
            <a:pPr marL="228600" lvl="0" indent="-228600" algn="l" rtl="0">
              <a:lnSpc>
                <a:spcPct val="70000"/>
              </a:lnSpc>
              <a:spcBef>
                <a:spcPts val="1000"/>
              </a:spcBef>
              <a:spcAft>
                <a:spcPts val="0"/>
              </a:spcAft>
              <a:buClr>
                <a:srgbClr val="000000"/>
              </a:buClr>
              <a:buSzPts val="2925"/>
              <a:buChar char="•"/>
            </a:pPr>
            <a:r>
              <a:rPr lang="en-US" sz="2925">
                <a:solidFill>
                  <a:srgbClr val="000000"/>
                </a:solidFill>
                <a:latin typeface="Calibri"/>
                <a:ea typeface="Calibri"/>
                <a:cs typeface="Calibri"/>
                <a:sym typeface="Calibri"/>
              </a:rPr>
              <a:t>Interest rate </a:t>
            </a:r>
            <a:endParaRPr sz="2925">
              <a:solidFill>
                <a:srgbClr val="000000"/>
              </a:solidFill>
              <a:latin typeface="Calibri"/>
              <a:ea typeface="Calibri"/>
              <a:cs typeface="Calibri"/>
              <a:sym typeface="Calibri"/>
            </a:endParaRPr>
          </a:p>
          <a:p>
            <a:pPr marL="228600" lvl="0" indent="-228600" algn="l" rtl="0">
              <a:lnSpc>
                <a:spcPct val="70000"/>
              </a:lnSpc>
              <a:spcBef>
                <a:spcPts val="1000"/>
              </a:spcBef>
              <a:spcAft>
                <a:spcPts val="0"/>
              </a:spcAft>
              <a:buClr>
                <a:srgbClr val="000000"/>
              </a:buClr>
              <a:buSzPts val="2925"/>
              <a:buChar char="•"/>
            </a:pPr>
            <a:r>
              <a:rPr lang="en-US" sz="2925">
                <a:solidFill>
                  <a:srgbClr val="000000"/>
                </a:solidFill>
                <a:latin typeface="Calibri"/>
                <a:ea typeface="Calibri"/>
                <a:cs typeface="Calibri"/>
                <a:sym typeface="Calibri"/>
              </a:rPr>
              <a:t>Currency exchange rate </a:t>
            </a:r>
            <a:endParaRPr/>
          </a:p>
          <a:p>
            <a:pPr marL="228600" lvl="0" indent="-228600" algn="l" rtl="0">
              <a:lnSpc>
                <a:spcPct val="70000"/>
              </a:lnSpc>
              <a:spcBef>
                <a:spcPts val="1000"/>
              </a:spcBef>
              <a:spcAft>
                <a:spcPts val="0"/>
              </a:spcAft>
              <a:buClr>
                <a:srgbClr val="000000"/>
              </a:buClr>
              <a:buSzPts val="2925"/>
              <a:buChar char="•"/>
            </a:pPr>
            <a:r>
              <a:rPr lang="en-US" sz="2925">
                <a:solidFill>
                  <a:srgbClr val="000000"/>
                </a:solidFill>
                <a:latin typeface="Calibri"/>
                <a:ea typeface="Calibri"/>
                <a:cs typeface="Calibri"/>
                <a:sym typeface="Calibri"/>
              </a:rPr>
              <a:t>High operating costs</a:t>
            </a:r>
            <a:endParaRPr/>
          </a:p>
          <a:p>
            <a:pPr marL="228600" lvl="0" indent="-228600" algn="l" rtl="0">
              <a:lnSpc>
                <a:spcPct val="70000"/>
              </a:lnSpc>
              <a:spcBef>
                <a:spcPts val="1000"/>
              </a:spcBef>
              <a:spcAft>
                <a:spcPts val="0"/>
              </a:spcAft>
              <a:buClr>
                <a:srgbClr val="000000"/>
              </a:buClr>
              <a:buSzPts val="2925"/>
              <a:buChar char="•"/>
            </a:pPr>
            <a:r>
              <a:rPr lang="en-US" sz="2925">
                <a:solidFill>
                  <a:srgbClr val="000000"/>
                </a:solidFill>
                <a:latin typeface="Calibri"/>
                <a:ea typeface="Calibri"/>
                <a:cs typeface="Calibri"/>
                <a:sym typeface="Calibri"/>
              </a:rPr>
              <a:t>Loss of demand from the facility</a:t>
            </a:r>
            <a:endParaRPr/>
          </a:p>
          <a:p>
            <a:pPr marL="228600" lvl="0" indent="-201803" algn="l" rtl="0">
              <a:lnSpc>
                <a:spcPct val="70000"/>
              </a:lnSpc>
              <a:spcBef>
                <a:spcPts val="1000"/>
              </a:spcBef>
              <a:spcAft>
                <a:spcPts val="0"/>
              </a:spcAft>
              <a:buClr>
                <a:schemeClr val="dk1"/>
              </a:buClr>
              <a:buSzPts val="422"/>
              <a:buNone/>
            </a:pPr>
            <a:endParaRPr sz="422">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alibri"/>
              <a:buNone/>
            </a:pPr>
            <a:r>
              <a:rPr lang="en-US">
                <a:solidFill>
                  <a:schemeClr val="accent1"/>
                </a:solidFill>
              </a:rPr>
              <a:t>Agenda</a:t>
            </a:r>
            <a:endParaRPr/>
          </a:p>
        </p:txBody>
      </p:sp>
      <p:grpSp>
        <p:nvGrpSpPr>
          <p:cNvPr id="117" name="Google Shape;117;p2"/>
          <p:cNvGrpSpPr/>
          <p:nvPr/>
        </p:nvGrpSpPr>
        <p:grpSpPr>
          <a:xfrm>
            <a:off x="838200" y="1830606"/>
            <a:ext cx="10515600" cy="4348931"/>
            <a:chOff x="0" y="1806"/>
            <a:chExt cx="10515600" cy="4348931"/>
          </a:xfrm>
        </p:grpSpPr>
        <p:sp>
          <p:nvSpPr>
            <p:cNvPr id="118" name="Google Shape;118;p2"/>
            <p:cNvSpPr/>
            <p:nvPr/>
          </p:nvSpPr>
          <p:spPr>
            <a:xfrm>
              <a:off x="0" y="1806"/>
              <a:ext cx="10515600" cy="91556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76958" y="207808"/>
              <a:ext cx="503560" cy="50356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057476" y="1806"/>
              <a:ext cx="9458123" cy="9155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txBox="1"/>
            <p:nvPr/>
          </p:nvSpPr>
          <p:spPr>
            <a:xfrm>
              <a:off x="1057476" y="1806"/>
              <a:ext cx="9458123" cy="915564"/>
            </a:xfrm>
            <a:prstGeom prst="rect">
              <a:avLst/>
            </a:prstGeom>
            <a:noFill/>
            <a:ln>
              <a:noFill/>
            </a:ln>
          </p:spPr>
          <p:txBody>
            <a:bodyPr spcFirstLastPara="1" wrap="square" lIns="96875" tIns="96875" rIns="96875" bIns="96875"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0" i="0" u="none" strike="noStrike" cap="none">
                  <a:solidFill>
                    <a:schemeClr val="dk1"/>
                  </a:solidFill>
                  <a:latin typeface="Calibri"/>
                  <a:ea typeface="Calibri"/>
                  <a:cs typeface="Calibri"/>
                  <a:sym typeface="Calibri"/>
                </a:rPr>
                <a:t>Industry Overview</a:t>
              </a:r>
              <a:endParaRPr/>
            </a:p>
          </p:txBody>
        </p:sp>
        <p:sp>
          <p:nvSpPr>
            <p:cNvPr id="122" name="Google Shape;122;p2"/>
            <p:cNvSpPr/>
            <p:nvPr/>
          </p:nvSpPr>
          <p:spPr>
            <a:xfrm>
              <a:off x="0" y="1146262"/>
              <a:ext cx="10515600" cy="91556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76958" y="1352264"/>
              <a:ext cx="503560" cy="50356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057476" y="1146262"/>
              <a:ext cx="9458123" cy="9155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txBox="1"/>
            <p:nvPr/>
          </p:nvSpPr>
          <p:spPr>
            <a:xfrm>
              <a:off x="1057476" y="1146262"/>
              <a:ext cx="9458123" cy="915564"/>
            </a:xfrm>
            <a:prstGeom prst="rect">
              <a:avLst/>
            </a:prstGeom>
            <a:noFill/>
            <a:ln>
              <a:noFill/>
            </a:ln>
          </p:spPr>
          <p:txBody>
            <a:bodyPr spcFirstLastPara="1" wrap="square" lIns="96875" tIns="96875" rIns="96875" bIns="96875"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0" i="0" u="none" strike="noStrike" cap="none">
                  <a:solidFill>
                    <a:schemeClr val="dk1"/>
                  </a:solidFill>
                  <a:latin typeface="Calibri"/>
                  <a:ea typeface="Calibri"/>
                  <a:cs typeface="Calibri"/>
                  <a:sym typeface="Calibri"/>
                </a:rPr>
                <a:t>Company  1 – Husky Energy</a:t>
              </a:r>
              <a:endParaRPr/>
            </a:p>
          </p:txBody>
        </p:sp>
        <p:sp>
          <p:nvSpPr>
            <p:cNvPr id="126" name="Google Shape;126;p2"/>
            <p:cNvSpPr/>
            <p:nvPr/>
          </p:nvSpPr>
          <p:spPr>
            <a:xfrm>
              <a:off x="0" y="2290717"/>
              <a:ext cx="10515600" cy="91556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76958" y="2496719"/>
              <a:ext cx="503560" cy="50356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057476" y="2290717"/>
              <a:ext cx="9458123" cy="9155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txBox="1"/>
            <p:nvPr/>
          </p:nvSpPr>
          <p:spPr>
            <a:xfrm>
              <a:off x="1057476" y="2290717"/>
              <a:ext cx="9458123" cy="915564"/>
            </a:xfrm>
            <a:prstGeom prst="rect">
              <a:avLst/>
            </a:prstGeom>
            <a:noFill/>
            <a:ln>
              <a:noFill/>
            </a:ln>
          </p:spPr>
          <p:txBody>
            <a:bodyPr spcFirstLastPara="1" wrap="square" lIns="96875" tIns="96875" rIns="96875" bIns="96875"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0" i="0" u="none" strike="noStrike" cap="none">
                  <a:solidFill>
                    <a:schemeClr val="dk1"/>
                  </a:solidFill>
                  <a:latin typeface="Calibri"/>
                  <a:ea typeface="Calibri"/>
                  <a:cs typeface="Calibri"/>
                  <a:sym typeface="Calibri"/>
                </a:rPr>
                <a:t>Company  2 – Crescent Point</a:t>
              </a:r>
              <a:endParaRPr/>
            </a:p>
          </p:txBody>
        </p:sp>
        <p:sp>
          <p:nvSpPr>
            <p:cNvPr id="130" name="Google Shape;130;p2"/>
            <p:cNvSpPr/>
            <p:nvPr/>
          </p:nvSpPr>
          <p:spPr>
            <a:xfrm>
              <a:off x="0" y="3435173"/>
              <a:ext cx="10515600" cy="91556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6958" y="3641175"/>
              <a:ext cx="503560" cy="50356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57476" y="3435173"/>
              <a:ext cx="9458123" cy="9155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txBox="1"/>
            <p:nvPr/>
          </p:nvSpPr>
          <p:spPr>
            <a:xfrm>
              <a:off x="1057476" y="3435173"/>
              <a:ext cx="9458123" cy="915564"/>
            </a:xfrm>
            <a:prstGeom prst="rect">
              <a:avLst/>
            </a:prstGeom>
            <a:noFill/>
            <a:ln>
              <a:noFill/>
            </a:ln>
          </p:spPr>
          <p:txBody>
            <a:bodyPr spcFirstLastPara="1" wrap="square" lIns="96875" tIns="96875" rIns="96875" bIns="96875"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0" i="0" u="none" strike="noStrike" cap="none">
                  <a:solidFill>
                    <a:schemeClr val="dk1"/>
                  </a:solidFill>
                  <a:latin typeface="Calibri"/>
                  <a:ea typeface="Calibri"/>
                  <a:cs typeface="Calibri"/>
                  <a:sym typeface="Calibri"/>
                </a:rPr>
                <a:t>Company  3 – Canadian Natural Resources</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20"/>
          <p:cNvSpPr txBox="1">
            <a:spLocks noGrp="1"/>
          </p:cNvSpPr>
          <p:nvPr>
            <p:ph type="title"/>
          </p:nvPr>
        </p:nvSpPr>
        <p:spPr>
          <a:xfrm>
            <a:off x="1136428" y="627564"/>
            <a:ext cx="747417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Risk Management</a:t>
            </a:r>
            <a:endParaRPr/>
          </a:p>
        </p:txBody>
      </p:sp>
      <p:sp>
        <p:nvSpPr>
          <p:cNvPr id="295" name="Google Shape;295;p20"/>
          <p:cNvSpPr txBox="1">
            <a:spLocks noGrp="1"/>
          </p:cNvSpPr>
          <p:nvPr>
            <p:ph type="body" idx="1"/>
          </p:nvPr>
        </p:nvSpPr>
        <p:spPr>
          <a:xfrm>
            <a:off x="1136429" y="2278173"/>
            <a:ext cx="6467867" cy="3450613"/>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400" b="1"/>
              <a:t>Sensitivity analysis</a:t>
            </a:r>
            <a:endParaRPr/>
          </a:p>
          <a:p>
            <a:pPr marL="685800" lvl="1" indent="-228600" algn="l" rtl="0">
              <a:lnSpc>
                <a:spcPct val="90000"/>
              </a:lnSpc>
              <a:spcBef>
                <a:spcPts val="500"/>
              </a:spcBef>
              <a:spcAft>
                <a:spcPts val="0"/>
              </a:spcAft>
              <a:buClr>
                <a:schemeClr val="dk1"/>
              </a:buClr>
              <a:buSzPts val="2400"/>
              <a:buChar char="•"/>
            </a:pPr>
            <a:r>
              <a:rPr lang="en-US"/>
              <a:t>On cash flows sensitive to:</a:t>
            </a:r>
            <a:endParaRPr/>
          </a:p>
          <a:p>
            <a:pPr marL="1143000" lvl="2" indent="-228600" algn="l" rtl="0">
              <a:lnSpc>
                <a:spcPct val="90000"/>
              </a:lnSpc>
              <a:spcBef>
                <a:spcPts val="500"/>
              </a:spcBef>
              <a:spcAft>
                <a:spcPts val="0"/>
              </a:spcAft>
              <a:buClr>
                <a:schemeClr val="dk1"/>
              </a:buClr>
              <a:buSzPts val="2400"/>
              <a:buChar char="•"/>
            </a:pPr>
            <a:r>
              <a:rPr lang="en-US" sz="2400"/>
              <a:t>Oil and gas prices</a:t>
            </a:r>
            <a:endParaRPr/>
          </a:p>
          <a:p>
            <a:pPr marL="1143000" lvl="2" indent="-228600" algn="l" rtl="0">
              <a:lnSpc>
                <a:spcPct val="90000"/>
              </a:lnSpc>
              <a:spcBef>
                <a:spcPts val="500"/>
              </a:spcBef>
              <a:spcAft>
                <a:spcPts val="0"/>
              </a:spcAft>
              <a:buClr>
                <a:schemeClr val="dk1"/>
              </a:buClr>
              <a:buSzPts val="2400"/>
              <a:buChar char="•"/>
            </a:pPr>
            <a:r>
              <a:rPr lang="en-US" sz="2400"/>
              <a:t>Interest rates</a:t>
            </a:r>
            <a:endParaRPr/>
          </a:p>
          <a:p>
            <a:pPr marL="1143000" lvl="2" indent="-228600" algn="l" rtl="0">
              <a:lnSpc>
                <a:spcPct val="90000"/>
              </a:lnSpc>
              <a:spcBef>
                <a:spcPts val="500"/>
              </a:spcBef>
              <a:spcAft>
                <a:spcPts val="0"/>
              </a:spcAft>
              <a:buClr>
                <a:schemeClr val="dk1"/>
              </a:buClr>
              <a:buSzPts val="2400"/>
              <a:buChar char="•"/>
            </a:pPr>
            <a:r>
              <a:rPr lang="en-US" sz="2400"/>
              <a:t>FX changes</a:t>
            </a:r>
            <a:endParaRPr/>
          </a:p>
          <a:p>
            <a:pPr marL="685800" lvl="1" indent="-228600" algn="l" rtl="0">
              <a:lnSpc>
                <a:spcPct val="90000"/>
              </a:lnSpc>
              <a:spcBef>
                <a:spcPts val="500"/>
              </a:spcBef>
              <a:spcAft>
                <a:spcPts val="0"/>
              </a:spcAft>
              <a:buClr>
                <a:schemeClr val="dk1"/>
              </a:buClr>
              <a:buSzPts val="2400"/>
              <a:buChar char="•"/>
            </a:pPr>
            <a:r>
              <a:rPr lang="en-US" b="1"/>
              <a:t>Further developed with</a:t>
            </a:r>
            <a:endParaRPr/>
          </a:p>
          <a:p>
            <a:pPr marL="1143000" lvl="2" indent="-228600" algn="l" rtl="0">
              <a:lnSpc>
                <a:spcPct val="90000"/>
              </a:lnSpc>
              <a:spcBef>
                <a:spcPts val="500"/>
              </a:spcBef>
              <a:spcAft>
                <a:spcPts val="0"/>
              </a:spcAft>
              <a:buClr>
                <a:schemeClr val="dk1"/>
              </a:buClr>
              <a:buSzPts val="2400"/>
              <a:buChar char="•"/>
            </a:pPr>
            <a:r>
              <a:rPr lang="en-US" sz="2400"/>
              <a:t>Probability calculations for movements in prices, interest rates and FX</a:t>
            </a:r>
            <a:endParaRPr/>
          </a:p>
          <a:p>
            <a:pPr marL="228600" lvl="0" indent="-76200" algn="l" rtl="0">
              <a:lnSpc>
                <a:spcPct val="90000"/>
              </a:lnSpc>
              <a:spcBef>
                <a:spcPts val="1000"/>
              </a:spcBef>
              <a:spcAft>
                <a:spcPts val="0"/>
              </a:spcAft>
              <a:buClr>
                <a:schemeClr val="dk1"/>
              </a:buClr>
              <a:buSzPts val="2400"/>
              <a:buNone/>
            </a:pPr>
            <a:endParaRPr sz="2400"/>
          </a:p>
        </p:txBody>
      </p:sp>
      <p:sp>
        <p:nvSpPr>
          <p:cNvPr id="296" name="Google Shape;296;p20"/>
          <p:cNvSpPr/>
          <p:nvPr/>
        </p:nvSpPr>
        <p:spPr>
          <a:xfrm>
            <a:off x="10088880" y="0"/>
            <a:ext cx="210312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20"/>
          <p:cNvSpPr/>
          <p:nvPr/>
        </p:nvSpPr>
        <p:spPr>
          <a:xfrm>
            <a:off x="8915400" y="2358913"/>
            <a:ext cx="2140172" cy="2140172"/>
          </a:xfrm>
          <a:prstGeom prst="ellipse">
            <a:avLst/>
          </a:prstGeom>
          <a:solidFill>
            <a:srgbClr val="FFFFFF"/>
          </a:solidFill>
          <a:ln w="222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8" name="Google Shape;298;p20"/>
          <p:cNvPicPr preferRelativeResize="0"/>
          <p:nvPr/>
        </p:nvPicPr>
        <p:blipFill rotWithShape="1">
          <a:blip r:embed="rId3">
            <a:alphaModFix/>
          </a:blip>
          <a:srcRect/>
          <a:stretch/>
        </p:blipFill>
        <p:spPr>
          <a:xfrm>
            <a:off x="9413987" y="2857501"/>
            <a:ext cx="1142998" cy="11429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p21"/>
          <p:cNvSpPr/>
          <p:nvPr/>
        </p:nvSpPr>
        <p:spPr>
          <a:xfrm>
            <a:off x="0" y="0"/>
            <a:ext cx="4654296"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21"/>
          <p:cNvSpPr txBox="1">
            <a:spLocks noGrp="1"/>
          </p:cNvSpPr>
          <p:nvPr>
            <p:ph type="title"/>
          </p:nvPr>
        </p:nvSpPr>
        <p:spPr>
          <a:xfrm>
            <a:off x="643468" y="623392"/>
            <a:ext cx="3363974" cy="1607060"/>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Calibri"/>
              <a:buNone/>
            </a:pPr>
            <a:r>
              <a:rPr lang="en-US" sz="2800">
                <a:latin typeface="Calibri"/>
                <a:ea typeface="Calibri"/>
                <a:cs typeface="Calibri"/>
                <a:sym typeface="Calibri"/>
              </a:rPr>
              <a:t>Commodity derivatives</a:t>
            </a:r>
            <a:endParaRPr sz="2800">
              <a:latin typeface="Calibri"/>
              <a:ea typeface="Calibri"/>
              <a:cs typeface="Calibri"/>
              <a:sym typeface="Calibri"/>
            </a:endParaRPr>
          </a:p>
        </p:txBody>
      </p:sp>
      <p:sp>
        <p:nvSpPr>
          <p:cNvPr id="305" name="Google Shape;305;p21"/>
          <p:cNvSpPr txBox="1">
            <a:spLocks noGrp="1"/>
          </p:cNvSpPr>
          <p:nvPr>
            <p:ph type="body" idx="1"/>
          </p:nvPr>
        </p:nvSpPr>
        <p:spPr>
          <a:xfrm>
            <a:off x="643468" y="2638043"/>
            <a:ext cx="3363974" cy="341562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000"/>
              <a:buChar char="•"/>
            </a:pPr>
            <a:r>
              <a:rPr lang="en-US" sz="2000"/>
              <a:t>Objective: mitigate or remove oil or gas price uncertainty</a:t>
            </a:r>
            <a:endParaRPr/>
          </a:p>
          <a:p>
            <a:pPr marL="685800" lvl="1" indent="-228600" algn="l" rtl="0">
              <a:lnSpc>
                <a:spcPct val="90000"/>
              </a:lnSpc>
              <a:spcBef>
                <a:spcPts val="500"/>
              </a:spcBef>
              <a:spcAft>
                <a:spcPts val="0"/>
              </a:spcAft>
              <a:buClr>
                <a:schemeClr val="lt1"/>
              </a:buClr>
              <a:buSzPts val="2000"/>
              <a:buChar char="•"/>
            </a:pPr>
            <a:r>
              <a:rPr lang="en-US" sz="2000">
                <a:latin typeface="Gill Sans"/>
                <a:ea typeface="Gill Sans"/>
                <a:cs typeface="Gill Sans"/>
                <a:sym typeface="Gill Sans"/>
              </a:rPr>
              <a:t>Energy Futures traded din COMEX</a:t>
            </a:r>
            <a:endParaRPr/>
          </a:p>
          <a:p>
            <a:pPr marL="685800" lvl="1" indent="-228600" algn="l" rtl="0">
              <a:lnSpc>
                <a:spcPct val="90000"/>
              </a:lnSpc>
              <a:spcBef>
                <a:spcPts val="500"/>
              </a:spcBef>
              <a:spcAft>
                <a:spcPts val="0"/>
              </a:spcAft>
              <a:buClr>
                <a:schemeClr val="lt1"/>
              </a:buClr>
              <a:buSzPts val="2000"/>
              <a:buChar char="•"/>
            </a:pPr>
            <a:r>
              <a:rPr lang="en-US" sz="2000">
                <a:latin typeface="Gill Sans"/>
                <a:ea typeface="Gill Sans"/>
                <a:cs typeface="Gill Sans"/>
                <a:sym typeface="Gill Sans"/>
              </a:rPr>
              <a:t>FX futures traded in CME</a:t>
            </a:r>
            <a:endParaRPr/>
          </a:p>
          <a:p>
            <a:pPr marL="685800" lvl="1" indent="-228600" algn="l" rtl="0">
              <a:lnSpc>
                <a:spcPct val="90000"/>
              </a:lnSpc>
              <a:spcBef>
                <a:spcPts val="500"/>
              </a:spcBef>
              <a:spcAft>
                <a:spcPts val="0"/>
              </a:spcAft>
              <a:buClr>
                <a:schemeClr val="lt1"/>
              </a:buClr>
              <a:buSzPts val="2000"/>
              <a:buChar char="•"/>
            </a:pPr>
            <a:r>
              <a:rPr lang="en-US" sz="2000">
                <a:latin typeface="Gill Sans"/>
                <a:ea typeface="Gill Sans"/>
                <a:cs typeface="Gill Sans"/>
                <a:sym typeface="Gill Sans"/>
              </a:rPr>
              <a:t>OTX Forward contracts (oil, gas, etc.)</a:t>
            </a:r>
            <a:endParaRPr/>
          </a:p>
          <a:p>
            <a:pPr marL="685800" lvl="1" indent="-228600" algn="l" rtl="0">
              <a:lnSpc>
                <a:spcPct val="90000"/>
              </a:lnSpc>
              <a:spcBef>
                <a:spcPts val="500"/>
              </a:spcBef>
              <a:spcAft>
                <a:spcPts val="0"/>
              </a:spcAft>
              <a:buClr>
                <a:schemeClr val="lt1"/>
              </a:buClr>
              <a:buSzPts val="2000"/>
              <a:buChar char="•"/>
            </a:pPr>
            <a:r>
              <a:rPr lang="en-US" sz="2000">
                <a:latin typeface="Gill Sans"/>
                <a:ea typeface="Gill Sans"/>
                <a:cs typeface="Gill Sans"/>
                <a:sym typeface="Gill Sans"/>
              </a:rPr>
              <a:t>Interest rate and FX SWAPS</a:t>
            </a:r>
            <a:endParaRPr/>
          </a:p>
          <a:p>
            <a:pPr marL="685800" lvl="1" indent="-101600" algn="l" rtl="0">
              <a:lnSpc>
                <a:spcPct val="90000"/>
              </a:lnSpc>
              <a:spcBef>
                <a:spcPts val="500"/>
              </a:spcBef>
              <a:spcAft>
                <a:spcPts val="0"/>
              </a:spcAft>
              <a:buClr>
                <a:schemeClr val="lt1"/>
              </a:buClr>
              <a:buSzPts val="2000"/>
              <a:buNone/>
            </a:pPr>
            <a:endParaRPr sz="2000"/>
          </a:p>
        </p:txBody>
      </p:sp>
      <p:pic>
        <p:nvPicPr>
          <p:cNvPr id="306" name="Google Shape;306;p21"/>
          <p:cNvPicPr preferRelativeResize="0"/>
          <p:nvPr/>
        </p:nvPicPr>
        <p:blipFill rotWithShape="1">
          <a:blip r:embed="rId3">
            <a:alphaModFix/>
          </a:blip>
          <a:srcRect/>
          <a:stretch/>
        </p:blipFill>
        <p:spPr>
          <a:xfrm>
            <a:off x="5297763" y="1004528"/>
            <a:ext cx="6250769" cy="4688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22"/>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3" name="Google Shape;313;p22"/>
          <p:cNvSpPr txBox="1">
            <a:spLocks noGrp="1"/>
          </p:cNvSpPr>
          <p:nvPr>
            <p:ph type="title"/>
          </p:nvPr>
        </p:nvSpPr>
        <p:spPr>
          <a:xfrm>
            <a:off x="838200" y="672747"/>
            <a:ext cx="10515600" cy="7155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200"/>
              <a:buFont typeface="Calibri"/>
              <a:buNone/>
            </a:pPr>
            <a:r>
              <a:rPr lang="en-US" sz="2200">
                <a:solidFill>
                  <a:schemeClr val="lt1"/>
                </a:solidFill>
              </a:rPr>
              <a:t>Hazards from risk management activities</a:t>
            </a:r>
            <a:br>
              <a:rPr lang="en-US" sz="2200">
                <a:solidFill>
                  <a:schemeClr val="lt1"/>
                </a:solidFill>
              </a:rPr>
            </a:br>
            <a:endParaRPr sz="2200">
              <a:solidFill>
                <a:schemeClr val="lt1"/>
              </a:solidFill>
            </a:endParaRPr>
          </a:p>
        </p:txBody>
      </p:sp>
      <p:grpSp>
        <p:nvGrpSpPr>
          <p:cNvPr id="314" name="Google Shape;314;p22"/>
          <p:cNvGrpSpPr/>
          <p:nvPr/>
        </p:nvGrpSpPr>
        <p:grpSpPr>
          <a:xfrm>
            <a:off x="913968" y="2298225"/>
            <a:ext cx="10364063" cy="3195000"/>
            <a:chOff x="75768" y="131287"/>
            <a:chExt cx="10364063" cy="3195000"/>
          </a:xfrm>
        </p:grpSpPr>
        <p:sp>
          <p:nvSpPr>
            <p:cNvPr id="315" name="Google Shape;315;p22"/>
            <p:cNvSpPr/>
            <p:nvPr/>
          </p:nvSpPr>
          <p:spPr>
            <a:xfrm>
              <a:off x="679050" y="131287"/>
              <a:ext cx="1887187" cy="1887187"/>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2"/>
            <p:cNvSpPr/>
            <p:nvPr/>
          </p:nvSpPr>
          <p:spPr>
            <a:xfrm>
              <a:off x="1081237" y="533474"/>
              <a:ext cx="1082812" cy="10828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2"/>
            <p:cNvSpPr/>
            <p:nvPr/>
          </p:nvSpPr>
          <p:spPr>
            <a:xfrm>
              <a:off x="75768" y="2606287"/>
              <a:ext cx="30937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2"/>
            <p:cNvSpPr txBox="1"/>
            <p:nvPr/>
          </p:nvSpPr>
          <p:spPr>
            <a:xfrm>
              <a:off x="75768" y="2606287"/>
              <a:ext cx="30937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300"/>
                <a:buFont typeface="Calibri"/>
                <a:buNone/>
              </a:pPr>
              <a:r>
                <a:rPr lang="en-US" sz="2300" cap="none">
                  <a:solidFill>
                    <a:schemeClr val="dk1"/>
                  </a:solidFill>
                  <a:latin typeface="Calibri"/>
                  <a:ea typeface="Calibri"/>
                  <a:cs typeface="Calibri"/>
                  <a:sym typeface="Calibri"/>
                </a:rPr>
                <a:t>DECREASED EARNINGS</a:t>
              </a:r>
              <a:endParaRPr/>
            </a:p>
          </p:txBody>
        </p:sp>
        <p:sp>
          <p:nvSpPr>
            <p:cNvPr id="319" name="Google Shape;319;p22"/>
            <p:cNvSpPr/>
            <p:nvPr/>
          </p:nvSpPr>
          <p:spPr>
            <a:xfrm>
              <a:off x="4314206" y="131287"/>
              <a:ext cx="1887187" cy="1887187"/>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2"/>
            <p:cNvSpPr/>
            <p:nvPr/>
          </p:nvSpPr>
          <p:spPr>
            <a:xfrm>
              <a:off x="4716393" y="533474"/>
              <a:ext cx="1082812" cy="108281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2"/>
            <p:cNvSpPr/>
            <p:nvPr/>
          </p:nvSpPr>
          <p:spPr>
            <a:xfrm>
              <a:off x="3710925" y="2606287"/>
              <a:ext cx="30937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2"/>
            <p:cNvSpPr txBox="1"/>
            <p:nvPr/>
          </p:nvSpPr>
          <p:spPr>
            <a:xfrm>
              <a:off x="3710925" y="2606287"/>
              <a:ext cx="30937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300"/>
                <a:buFont typeface="Calibri"/>
                <a:buNone/>
              </a:pPr>
              <a:r>
                <a:rPr lang="en-US" sz="2300" cap="none">
                  <a:solidFill>
                    <a:schemeClr val="dk1"/>
                  </a:solidFill>
                  <a:latin typeface="Calibri"/>
                  <a:ea typeface="Calibri"/>
                  <a:cs typeface="Calibri"/>
                  <a:sym typeface="Calibri"/>
                </a:rPr>
                <a:t>LIQUIDITY PRESSURE </a:t>
              </a:r>
              <a:endParaRPr/>
            </a:p>
          </p:txBody>
        </p:sp>
        <p:sp>
          <p:nvSpPr>
            <p:cNvPr id="323" name="Google Shape;323;p22"/>
            <p:cNvSpPr/>
            <p:nvPr/>
          </p:nvSpPr>
          <p:spPr>
            <a:xfrm>
              <a:off x="7949362" y="131287"/>
              <a:ext cx="1887187" cy="1887187"/>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8351550" y="533474"/>
              <a:ext cx="1082812" cy="108281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7346081" y="2606287"/>
              <a:ext cx="30937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txBox="1"/>
            <p:nvPr/>
          </p:nvSpPr>
          <p:spPr>
            <a:xfrm>
              <a:off x="7346081" y="2606287"/>
              <a:ext cx="30937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300"/>
                <a:buFont typeface="Calibri"/>
                <a:buNone/>
              </a:pPr>
              <a:r>
                <a:rPr lang="en-US" sz="2300" cap="none">
                  <a:solidFill>
                    <a:schemeClr val="dk1"/>
                  </a:solidFill>
                  <a:latin typeface="Calibri"/>
                  <a:ea typeface="Calibri"/>
                  <a:cs typeface="Calibri"/>
                  <a:sym typeface="Calibri"/>
                </a:rPr>
                <a:t>POTENTIAL LOSES FROM HEDGING</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23"/>
          <p:cNvSpPr/>
          <p:nvPr/>
        </p:nvSpPr>
        <p:spPr>
          <a:xfrm>
            <a:off x="0" y="0"/>
            <a:ext cx="12192000" cy="6858000"/>
          </a:xfrm>
          <a:prstGeom prst="rect">
            <a:avLst/>
          </a:prstGeom>
          <a:solidFill>
            <a:srgbClr val="2D49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23"/>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23" descr="husky energy”的图片搜索结果"/>
          <p:cNvPicPr preferRelativeResize="0">
            <a:picLocks noGrp="1"/>
          </p:cNvPicPr>
          <p:nvPr>
            <p:ph type="body" idx="1"/>
          </p:nvPr>
        </p:nvPicPr>
        <p:blipFill rotWithShape="1">
          <a:blip r:embed="rId3">
            <a:alphaModFix/>
          </a:blip>
          <a:srcRect/>
          <a:stretch/>
        </p:blipFill>
        <p:spPr>
          <a:xfrm>
            <a:off x="643467" y="2624751"/>
            <a:ext cx="10905066" cy="16084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p24"/>
          <p:cNvSpPr/>
          <p:nvPr/>
        </p:nvSpPr>
        <p:spPr>
          <a:xfrm>
            <a:off x="327546" y="4572000"/>
            <a:ext cx="7058307" cy="1964266"/>
          </a:xfrm>
          <a:prstGeom prst="rect">
            <a:avLst/>
          </a:prstGeom>
          <a:solidFill>
            <a:srgbClr val="4C27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0" name="Google Shape;340;p24"/>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Times"/>
              <a:buNone/>
            </a:pPr>
            <a:r>
              <a:rPr lang="en-US">
                <a:solidFill>
                  <a:srgbClr val="FFFFFF"/>
                </a:solidFill>
                <a:latin typeface="Times"/>
                <a:ea typeface="Times"/>
                <a:cs typeface="Times"/>
                <a:sym typeface="Times"/>
              </a:rPr>
              <a:t>Company Overview</a:t>
            </a:r>
            <a:endParaRPr>
              <a:solidFill>
                <a:srgbClr val="FFFFFF"/>
              </a:solidFill>
              <a:latin typeface="Times"/>
              <a:ea typeface="Times"/>
              <a:cs typeface="Times"/>
              <a:sym typeface="Times"/>
            </a:endParaRPr>
          </a:p>
        </p:txBody>
      </p:sp>
      <p:pic>
        <p:nvPicPr>
          <p:cNvPr id="341" name="Google Shape;341;p24"/>
          <p:cNvPicPr preferRelativeResize="0"/>
          <p:nvPr/>
        </p:nvPicPr>
        <p:blipFill rotWithShape="1">
          <a:blip r:embed="rId3">
            <a:alphaModFix/>
          </a:blip>
          <a:srcRect r="6343" b="-1"/>
          <a:stretch/>
        </p:blipFill>
        <p:spPr>
          <a:xfrm>
            <a:off x="327547" y="321733"/>
            <a:ext cx="7058306" cy="4107392"/>
          </a:xfrm>
          <a:prstGeom prst="rect">
            <a:avLst/>
          </a:prstGeom>
          <a:noFill/>
          <a:ln>
            <a:noFill/>
          </a:ln>
        </p:spPr>
      </p:pic>
      <p:sp>
        <p:nvSpPr>
          <p:cNvPr id="342" name="Google Shape;342;p24"/>
          <p:cNvSpPr/>
          <p:nvPr/>
        </p:nvSpPr>
        <p:spPr>
          <a:xfrm>
            <a:off x="753465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3" name="Google Shape;343;p24"/>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2000"/>
              <a:buFont typeface="Times"/>
              <a:buNone/>
            </a:pPr>
            <a:r>
              <a:rPr lang="en-US" sz="2000">
                <a:solidFill>
                  <a:srgbClr val="FFFFFF"/>
                </a:solidFill>
                <a:latin typeface="Times"/>
                <a:ea typeface="Times"/>
                <a:cs typeface="Times"/>
                <a:sym typeface="Times"/>
              </a:rPr>
              <a:t>Founded in1938</a:t>
            </a:r>
            <a:endParaRPr/>
          </a:p>
          <a:p>
            <a:pPr marL="0" marR="0" lvl="0" indent="0" algn="l" rtl="0">
              <a:lnSpc>
                <a:spcPct val="90000"/>
              </a:lnSpc>
              <a:spcBef>
                <a:spcPts val="600"/>
              </a:spcBef>
              <a:spcAft>
                <a:spcPts val="0"/>
              </a:spcAft>
              <a:buClr>
                <a:srgbClr val="FFFFFF"/>
              </a:buClr>
              <a:buSzPts val="2000"/>
              <a:buFont typeface="Times"/>
              <a:buNone/>
            </a:pPr>
            <a:r>
              <a:rPr lang="en-US" sz="2000">
                <a:solidFill>
                  <a:srgbClr val="FFFFFF"/>
                </a:solidFill>
                <a:latin typeface="Times"/>
                <a:ea typeface="Times"/>
                <a:cs typeface="Times"/>
                <a:sym typeface="Times"/>
              </a:rPr>
              <a:t>Headquarters located in Calgary, Alberta</a:t>
            </a:r>
            <a:endParaRPr/>
          </a:p>
          <a:p>
            <a:pPr marL="0" marR="0" lvl="0" indent="0" algn="l" rtl="0">
              <a:lnSpc>
                <a:spcPct val="90000"/>
              </a:lnSpc>
              <a:spcBef>
                <a:spcPts val="600"/>
              </a:spcBef>
              <a:spcAft>
                <a:spcPts val="0"/>
              </a:spcAft>
              <a:buClr>
                <a:srgbClr val="FFFFFF"/>
              </a:buClr>
              <a:buSzPts val="2000"/>
              <a:buFont typeface="Times"/>
              <a:buNone/>
            </a:pPr>
            <a:r>
              <a:rPr lang="en-US" sz="2000">
                <a:solidFill>
                  <a:srgbClr val="FFFFFF"/>
                </a:solidFill>
                <a:latin typeface="Times"/>
                <a:ea typeface="Times"/>
                <a:cs typeface="Times"/>
                <a:sym typeface="Times"/>
              </a:rPr>
              <a:t>One of largest oil company in Canada</a:t>
            </a:r>
            <a:endParaRPr/>
          </a:p>
          <a:p>
            <a:pPr marL="0" marR="0" lvl="0" indent="0" algn="l" rtl="0">
              <a:lnSpc>
                <a:spcPct val="90000"/>
              </a:lnSpc>
              <a:spcBef>
                <a:spcPts val="600"/>
              </a:spcBef>
              <a:spcAft>
                <a:spcPts val="0"/>
              </a:spcAft>
              <a:buClr>
                <a:srgbClr val="FFFFFF"/>
              </a:buClr>
              <a:buSzPts val="2000"/>
              <a:buFont typeface="Times"/>
              <a:buNone/>
            </a:pPr>
            <a:r>
              <a:rPr lang="en-US" sz="2000">
                <a:solidFill>
                  <a:srgbClr val="FFFFFF"/>
                </a:solidFill>
                <a:latin typeface="Times"/>
                <a:ea typeface="Times"/>
                <a:cs typeface="Times"/>
                <a:sym typeface="Times"/>
              </a:rPr>
              <a:t>Own oil sands worldwide</a:t>
            </a:r>
            <a:endParaRPr sz="2000">
              <a:solidFill>
                <a:srgbClr val="FFFFFF"/>
              </a:solidFill>
              <a:latin typeface="Times"/>
              <a:ea typeface="Times"/>
              <a:cs typeface="Times"/>
              <a:sym typeface="Time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Management</a:t>
            </a:r>
            <a:endParaRPr>
              <a:latin typeface="Times"/>
              <a:ea typeface="Times"/>
              <a:cs typeface="Times"/>
              <a:sym typeface="Times"/>
            </a:endParaRPr>
          </a:p>
        </p:txBody>
      </p:sp>
      <p:pic>
        <p:nvPicPr>
          <p:cNvPr id="349" name="Google Shape;349;p25" descr="obert J. Peabody"/>
          <p:cNvPicPr preferRelativeResize="0"/>
          <p:nvPr/>
        </p:nvPicPr>
        <p:blipFill rotWithShape="1">
          <a:blip r:embed="rId3">
            <a:alphaModFix/>
          </a:blip>
          <a:srcRect/>
          <a:stretch/>
        </p:blipFill>
        <p:spPr>
          <a:xfrm>
            <a:off x="1066800" y="2014194"/>
            <a:ext cx="2976283" cy="2976283"/>
          </a:xfrm>
          <a:prstGeom prst="rect">
            <a:avLst/>
          </a:prstGeom>
          <a:noFill/>
          <a:ln>
            <a:noFill/>
          </a:ln>
        </p:spPr>
      </p:pic>
      <p:sp>
        <p:nvSpPr>
          <p:cNvPr id="350" name="Google Shape;350;p25"/>
          <p:cNvSpPr txBox="1"/>
          <p:nvPr/>
        </p:nvSpPr>
        <p:spPr>
          <a:xfrm>
            <a:off x="1353671" y="4990477"/>
            <a:ext cx="297628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Robert J. Peabody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President &amp; Chief Executive Officer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1" name="Google Shape;351;p25" descr="eff Hart"/>
          <p:cNvPicPr preferRelativeResize="0"/>
          <p:nvPr/>
        </p:nvPicPr>
        <p:blipFill rotWithShape="1">
          <a:blip r:embed="rId4">
            <a:alphaModFix/>
          </a:blip>
          <a:srcRect/>
          <a:stretch/>
        </p:blipFill>
        <p:spPr>
          <a:xfrm>
            <a:off x="4751294" y="2014194"/>
            <a:ext cx="2976283" cy="2976283"/>
          </a:xfrm>
          <a:prstGeom prst="rect">
            <a:avLst/>
          </a:prstGeom>
          <a:noFill/>
          <a:ln>
            <a:noFill/>
          </a:ln>
        </p:spPr>
      </p:pic>
      <p:sp>
        <p:nvSpPr>
          <p:cNvPr id="352" name="Google Shape;352;p25"/>
          <p:cNvSpPr txBox="1"/>
          <p:nvPr/>
        </p:nvSpPr>
        <p:spPr>
          <a:xfrm>
            <a:off x="5199530" y="4990477"/>
            <a:ext cx="26176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Jeff Hart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Chief Financial Officer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3" name="Google Shape;353;p25" descr="obert W.P. Symonds"/>
          <p:cNvPicPr preferRelativeResize="0"/>
          <p:nvPr/>
        </p:nvPicPr>
        <p:blipFill rotWithShape="1">
          <a:blip r:embed="rId5">
            <a:alphaModFix/>
          </a:blip>
          <a:srcRect/>
          <a:stretch/>
        </p:blipFill>
        <p:spPr>
          <a:xfrm>
            <a:off x="8364070" y="2014194"/>
            <a:ext cx="2967318" cy="2967318"/>
          </a:xfrm>
          <a:prstGeom prst="rect">
            <a:avLst/>
          </a:prstGeom>
          <a:noFill/>
          <a:ln>
            <a:noFill/>
          </a:ln>
        </p:spPr>
      </p:pic>
      <p:sp>
        <p:nvSpPr>
          <p:cNvPr id="354" name="Google Shape;354;p25"/>
          <p:cNvSpPr txBox="1"/>
          <p:nvPr/>
        </p:nvSpPr>
        <p:spPr>
          <a:xfrm>
            <a:off x="8525435" y="4990477"/>
            <a:ext cx="26445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Robert W.P. Symonds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Chief Operating Officer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26"/>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1" name="Google Shape;361;p26"/>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b="0" cap="none">
                <a:solidFill>
                  <a:srgbClr val="FFFFFF"/>
                </a:solidFill>
                <a:latin typeface="Calibri"/>
                <a:ea typeface="Calibri"/>
                <a:cs typeface="Calibri"/>
                <a:sym typeface="Calibri"/>
              </a:rPr>
              <a:t>2018 HIGHLIGHTS</a:t>
            </a:r>
            <a:endParaRPr/>
          </a:p>
        </p:txBody>
      </p:sp>
      <p:cxnSp>
        <p:nvCxnSpPr>
          <p:cNvPr id="362" name="Google Shape;362;p26"/>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363" name="Google Shape;363;p26"/>
          <p:cNvPicPr preferRelativeResize="0">
            <a:picLocks noGrp="1"/>
          </p:cNvPicPr>
          <p:nvPr>
            <p:ph type="body" idx="1"/>
          </p:nvPr>
        </p:nvPicPr>
        <p:blipFill rotWithShape="1">
          <a:blip r:embed="rId3">
            <a:alphaModFix/>
          </a:blip>
          <a:srcRect t="18295" b="10604"/>
          <a:stretch/>
        </p:blipFill>
        <p:spPr>
          <a:xfrm>
            <a:off x="713639" y="2509911"/>
            <a:ext cx="10709622" cy="39976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995083" y="32213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Historical Stock Price in TSX</a:t>
            </a:r>
            <a:endParaRPr>
              <a:latin typeface="Times"/>
              <a:ea typeface="Times"/>
              <a:cs typeface="Times"/>
              <a:sym typeface="Times"/>
            </a:endParaRPr>
          </a:p>
        </p:txBody>
      </p:sp>
      <p:pic>
        <p:nvPicPr>
          <p:cNvPr id="370" name="Google Shape;370;p27"/>
          <p:cNvPicPr preferRelativeResize="0">
            <a:picLocks noGrp="1"/>
          </p:cNvPicPr>
          <p:nvPr>
            <p:ph type="body" idx="1"/>
          </p:nvPr>
        </p:nvPicPr>
        <p:blipFill rotWithShape="1">
          <a:blip r:embed="rId3">
            <a:alphaModFix/>
          </a:blip>
          <a:srcRect/>
          <a:stretch/>
        </p:blipFill>
        <p:spPr>
          <a:xfrm>
            <a:off x="1667435" y="1618368"/>
            <a:ext cx="8417859" cy="1220859"/>
          </a:xfrm>
          <a:prstGeom prst="rect">
            <a:avLst/>
          </a:prstGeom>
          <a:noFill/>
          <a:ln>
            <a:noFill/>
          </a:ln>
        </p:spPr>
      </p:pic>
      <p:pic>
        <p:nvPicPr>
          <p:cNvPr id="371" name="Google Shape;371;p27"/>
          <p:cNvPicPr preferRelativeResize="0"/>
          <p:nvPr/>
        </p:nvPicPr>
        <p:blipFill rotWithShape="1">
          <a:blip r:embed="rId4">
            <a:alphaModFix/>
          </a:blip>
          <a:srcRect/>
          <a:stretch/>
        </p:blipFill>
        <p:spPr>
          <a:xfrm>
            <a:off x="1667435" y="2839227"/>
            <a:ext cx="8417859" cy="33315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6" name="Google Shape;376;p28"/>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28"/>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Balance Sheet(Assets)</a:t>
            </a:r>
            <a:endParaRPr/>
          </a:p>
        </p:txBody>
      </p:sp>
      <p:pic>
        <p:nvPicPr>
          <p:cNvPr id="378" name="Google Shape;378;p28"/>
          <p:cNvPicPr preferRelativeResize="0"/>
          <p:nvPr/>
        </p:nvPicPr>
        <p:blipFill rotWithShape="1">
          <a:blip r:embed="rId3">
            <a:alphaModFix/>
          </a:blip>
          <a:srcRect/>
          <a:stretch/>
        </p:blipFill>
        <p:spPr>
          <a:xfrm>
            <a:off x="1396321" y="1675227"/>
            <a:ext cx="9399358" cy="43941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sp>
        <p:nvSpPr>
          <p:cNvPr id="383" name="Google Shape;383;p29"/>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29"/>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Balance Sheet(Liabilities and equities)</a:t>
            </a:r>
            <a:endParaRPr/>
          </a:p>
        </p:txBody>
      </p:sp>
      <p:pic>
        <p:nvPicPr>
          <p:cNvPr id="385" name="Google Shape;385;p29"/>
          <p:cNvPicPr preferRelativeResize="0"/>
          <p:nvPr/>
        </p:nvPicPr>
        <p:blipFill rotWithShape="1">
          <a:blip r:embed="rId3">
            <a:alphaModFix/>
          </a:blip>
          <a:srcRect/>
          <a:stretch/>
        </p:blipFill>
        <p:spPr>
          <a:xfrm>
            <a:off x="1396321" y="1675227"/>
            <a:ext cx="9399358" cy="4394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3"/>
          <p:cNvPicPr preferRelativeResize="0"/>
          <p:nvPr/>
        </p:nvPicPr>
        <p:blipFill rotWithShape="1">
          <a:blip r:embed="rId3">
            <a:alphaModFix/>
          </a:blip>
          <a:srcRect t="14170" b="1561"/>
          <a:stretch/>
        </p:blipFill>
        <p:spPr>
          <a:xfrm>
            <a:off x="20" y="10"/>
            <a:ext cx="12191980" cy="6857989"/>
          </a:xfrm>
          <a:prstGeom prst="rect">
            <a:avLst/>
          </a:prstGeom>
          <a:noFill/>
          <a:ln>
            <a:noFill/>
          </a:ln>
        </p:spPr>
      </p:pic>
      <p:sp>
        <p:nvSpPr>
          <p:cNvPr id="139" name="Google Shape;139;p3"/>
          <p:cNvSpPr txBox="1">
            <a:spLocks noGrp="1"/>
          </p:cNvSpPr>
          <p:nvPr>
            <p:ph type="title"/>
          </p:nvPr>
        </p:nvSpPr>
        <p:spPr>
          <a:xfrm>
            <a:off x="404690" y="3429000"/>
            <a:ext cx="4602152" cy="93907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Industry Interview</a:t>
            </a:r>
            <a:endParaRPr/>
          </a:p>
        </p:txBody>
      </p:sp>
      <p:pic>
        <p:nvPicPr>
          <p:cNvPr id="140" name="Google Shape;140;p3"/>
          <p:cNvPicPr preferRelativeResize="0"/>
          <p:nvPr/>
        </p:nvPicPr>
        <p:blipFill rotWithShape="1">
          <a:blip r:embed="rId4">
            <a:alphaModFix/>
          </a:blip>
          <a:srcRect/>
          <a:stretch/>
        </p:blipFill>
        <p:spPr>
          <a:xfrm>
            <a:off x="6452181" y="326226"/>
            <a:ext cx="5341226" cy="3841513"/>
          </a:xfrm>
          <a:prstGeom prst="rect">
            <a:avLst/>
          </a:prstGeom>
          <a:noFill/>
          <a:ln>
            <a:noFill/>
          </a:ln>
        </p:spPr>
      </p:pic>
      <p:sp>
        <p:nvSpPr>
          <p:cNvPr id="141" name="Google Shape;141;p3"/>
          <p:cNvSpPr txBox="1"/>
          <p:nvPr/>
        </p:nvSpPr>
        <p:spPr>
          <a:xfrm>
            <a:off x="404690" y="4709296"/>
            <a:ext cx="5162990" cy="120032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Canada is the fifth-largest producer of natural gas and the sixth-largest producer of crude oil in the world with extensive oil and natural gas reserves across the country.</a:t>
            </a:r>
            <a:endParaRPr/>
          </a:p>
        </p:txBody>
      </p:sp>
      <p:sp>
        <p:nvSpPr>
          <p:cNvPr id="142" name="Google Shape;142;p3"/>
          <p:cNvSpPr txBox="1"/>
          <p:nvPr/>
        </p:nvSpPr>
        <p:spPr>
          <a:xfrm>
            <a:off x="6541299" y="4368074"/>
            <a:ext cx="5162990" cy="2308324"/>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Natural gas meets 30 per cent of the country’s entire energy needs</a:t>
            </a:r>
            <a:endParaRPr/>
          </a:p>
          <a:p>
            <a:pPr marL="285750" marR="0" lvl="0" indent="-285750" algn="l" rtl="0">
              <a:spcBef>
                <a:spcPts val="0"/>
              </a:spcBef>
              <a:spcAft>
                <a:spcPts val="0"/>
              </a:spcAft>
              <a:buClr>
                <a:schemeClr val="dk1"/>
              </a:buClr>
              <a:buSzPts val="1800"/>
              <a:buFont typeface="Courier New"/>
              <a:buChar char="o"/>
            </a:pPr>
            <a:r>
              <a:rPr lang="en-US" sz="1800">
                <a:solidFill>
                  <a:schemeClr val="dk1"/>
                </a:solidFill>
                <a:latin typeface="Calibri"/>
                <a:ea typeface="Calibri"/>
                <a:cs typeface="Calibri"/>
                <a:sym typeface="Calibri"/>
              </a:rPr>
              <a:t>The world’s third-largest oil with more than 170 billion barrels of oil that can be recovered economically with today’s technology, and 165 billion barrels (or 96 per cent) of Canada’s oil reserves are located in the oil sands.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9"/>
        <p:cNvGrpSpPr/>
        <p:nvPr/>
      </p:nvGrpSpPr>
      <p:grpSpPr>
        <a:xfrm>
          <a:off x="0" y="0"/>
          <a:ext cx="0" cy="0"/>
          <a:chOff x="0" y="0"/>
          <a:chExt cx="0" cy="0"/>
        </a:xfrm>
      </p:grpSpPr>
      <p:sp>
        <p:nvSpPr>
          <p:cNvPr id="390" name="Google Shape;390;p30"/>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30"/>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Earnings</a:t>
            </a:r>
            <a:endParaRPr/>
          </a:p>
        </p:txBody>
      </p:sp>
      <p:pic>
        <p:nvPicPr>
          <p:cNvPr id="392" name="Google Shape;392;p30" descr="手机屏幕截图&#10;&#10;描述已自动生成"/>
          <p:cNvPicPr preferRelativeResize="0"/>
          <p:nvPr/>
        </p:nvPicPr>
        <p:blipFill rotWithShape="1">
          <a:blip r:embed="rId3">
            <a:alphaModFix/>
          </a:blip>
          <a:srcRect/>
          <a:stretch/>
        </p:blipFill>
        <p:spPr>
          <a:xfrm>
            <a:off x="5030348" y="643466"/>
            <a:ext cx="6274636" cy="556873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7" name="Google Shape;397;p31"/>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31"/>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b="0" cap="none">
                <a:solidFill>
                  <a:srgbClr val="FFFFFF"/>
                </a:solidFill>
                <a:latin typeface="Calibri"/>
                <a:ea typeface="Calibri"/>
                <a:cs typeface="Calibri"/>
                <a:sym typeface="Calibri"/>
              </a:rPr>
              <a:t>CASH FLOW STATEMENT</a:t>
            </a:r>
            <a:endParaRPr/>
          </a:p>
        </p:txBody>
      </p:sp>
      <p:pic>
        <p:nvPicPr>
          <p:cNvPr id="399" name="Google Shape;399;p31"/>
          <p:cNvPicPr preferRelativeResize="0"/>
          <p:nvPr/>
        </p:nvPicPr>
        <p:blipFill rotWithShape="1">
          <a:blip r:embed="rId3">
            <a:alphaModFix/>
          </a:blip>
          <a:srcRect/>
          <a:stretch/>
        </p:blipFill>
        <p:spPr>
          <a:xfrm>
            <a:off x="4216525" y="978734"/>
            <a:ext cx="7962207" cy="45185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sp>
        <p:nvSpPr>
          <p:cNvPr id="404" name="Google Shape;404;p32"/>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32"/>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b="0" cap="none">
                <a:solidFill>
                  <a:srgbClr val="FFFFFF"/>
                </a:solidFill>
                <a:latin typeface="Calibri"/>
                <a:ea typeface="Calibri"/>
                <a:cs typeface="Calibri"/>
                <a:sym typeface="Calibri"/>
              </a:rPr>
              <a:t>CASH FLOW STATEMENT</a:t>
            </a:r>
            <a:endParaRPr/>
          </a:p>
        </p:txBody>
      </p:sp>
      <p:pic>
        <p:nvPicPr>
          <p:cNvPr id="406" name="Google Shape;406;p32"/>
          <p:cNvPicPr preferRelativeResize="0"/>
          <p:nvPr/>
        </p:nvPicPr>
        <p:blipFill rotWithShape="1">
          <a:blip r:embed="rId3">
            <a:alphaModFix/>
          </a:blip>
          <a:srcRect/>
          <a:stretch/>
        </p:blipFill>
        <p:spPr>
          <a:xfrm>
            <a:off x="4777315" y="1130873"/>
            <a:ext cx="7207855" cy="488331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1" name="Google Shape;411;p33"/>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2" name="Google Shape;412;p33"/>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br>
              <a:rPr lang="en-US">
                <a:solidFill>
                  <a:srgbClr val="FFFFFF"/>
                </a:solidFill>
              </a:rPr>
            </a:br>
            <a:r>
              <a:rPr lang="en-US">
                <a:solidFill>
                  <a:srgbClr val="FFFFFF"/>
                </a:solidFill>
              </a:rPr>
              <a:t>Significant Risk Factors </a:t>
            </a:r>
            <a:br>
              <a:rPr lang="en-US">
                <a:solidFill>
                  <a:srgbClr val="FFFFFF"/>
                </a:solidFill>
              </a:rPr>
            </a:br>
            <a:endParaRPr>
              <a:solidFill>
                <a:srgbClr val="FFFFFF"/>
              </a:solidFill>
            </a:endParaRPr>
          </a:p>
        </p:txBody>
      </p:sp>
      <p:grpSp>
        <p:nvGrpSpPr>
          <p:cNvPr id="413" name="Google Shape;413;p33"/>
          <p:cNvGrpSpPr/>
          <p:nvPr/>
        </p:nvGrpSpPr>
        <p:grpSpPr>
          <a:xfrm>
            <a:off x="5194300" y="475521"/>
            <a:ext cx="6513603" cy="5876230"/>
            <a:chOff x="0" y="4597"/>
            <a:chExt cx="6513603" cy="5876230"/>
          </a:xfrm>
        </p:grpSpPr>
        <p:sp>
          <p:nvSpPr>
            <p:cNvPr id="414" name="Google Shape;414;p33"/>
            <p:cNvSpPr/>
            <p:nvPr/>
          </p:nvSpPr>
          <p:spPr>
            <a:xfrm>
              <a:off x="0" y="4597"/>
              <a:ext cx="6513603" cy="97937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3"/>
            <p:cNvSpPr/>
            <p:nvPr/>
          </p:nvSpPr>
          <p:spPr>
            <a:xfrm>
              <a:off x="296259" y="224956"/>
              <a:ext cx="538654" cy="53865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3"/>
            <p:cNvSpPr/>
            <p:nvPr/>
          </p:nvSpPr>
          <p:spPr>
            <a:xfrm>
              <a:off x="1131174" y="4597"/>
              <a:ext cx="5382429" cy="979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3"/>
            <p:cNvSpPr txBox="1"/>
            <p:nvPr/>
          </p:nvSpPr>
          <p:spPr>
            <a:xfrm>
              <a:off x="1131174" y="4597"/>
              <a:ext cx="5382429" cy="979371"/>
            </a:xfrm>
            <a:prstGeom prst="rect">
              <a:avLst/>
            </a:prstGeom>
            <a:noFill/>
            <a:ln>
              <a:noFill/>
            </a:ln>
          </p:spPr>
          <p:txBody>
            <a:bodyPr spcFirstLastPara="1" wrap="square" lIns="103650" tIns="103650" rIns="103650" bIns="1036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Commodity Price Risk Management</a:t>
              </a:r>
              <a:endParaRPr sz="1900">
                <a:solidFill>
                  <a:schemeClr val="dk1"/>
                </a:solidFill>
                <a:latin typeface="Calibri"/>
                <a:ea typeface="Calibri"/>
                <a:cs typeface="Calibri"/>
                <a:sym typeface="Calibri"/>
              </a:endParaRPr>
            </a:p>
          </p:txBody>
        </p:sp>
        <p:sp>
          <p:nvSpPr>
            <p:cNvPr id="418" name="Google Shape;418;p33"/>
            <p:cNvSpPr/>
            <p:nvPr/>
          </p:nvSpPr>
          <p:spPr>
            <a:xfrm>
              <a:off x="0" y="1228812"/>
              <a:ext cx="6513603" cy="97937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3"/>
            <p:cNvSpPr/>
            <p:nvPr/>
          </p:nvSpPr>
          <p:spPr>
            <a:xfrm>
              <a:off x="296259" y="1449171"/>
              <a:ext cx="538654" cy="53865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1131174" y="1228812"/>
              <a:ext cx="5382429" cy="979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3"/>
            <p:cNvSpPr txBox="1"/>
            <p:nvPr/>
          </p:nvSpPr>
          <p:spPr>
            <a:xfrm>
              <a:off x="1131174" y="1228812"/>
              <a:ext cx="5382429" cy="979371"/>
            </a:xfrm>
            <a:prstGeom prst="rect">
              <a:avLst/>
            </a:prstGeom>
            <a:noFill/>
            <a:ln>
              <a:noFill/>
            </a:ln>
          </p:spPr>
          <p:txBody>
            <a:bodyPr spcFirstLastPara="1" wrap="square" lIns="103650" tIns="103650" rIns="103650" bIns="1036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Foreign Exchange Risk Management</a:t>
              </a:r>
              <a:endParaRPr sz="1900">
                <a:solidFill>
                  <a:schemeClr val="dk1"/>
                </a:solidFill>
                <a:latin typeface="Calibri"/>
                <a:ea typeface="Calibri"/>
                <a:cs typeface="Calibri"/>
                <a:sym typeface="Calibri"/>
              </a:endParaRPr>
            </a:p>
          </p:txBody>
        </p:sp>
        <p:sp>
          <p:nvSpPr>
            <p:cNvPr id="422" name="Google Shape;422;p33"/>
            <p:cNvSpPr/>
            <p:nvPr/>
          </p:nvSpPr>
          <p:spPr>
            <a:xfrm>
              <a:off x="0" y="2453027"/>
              <a:ext cx="6513603" cy="97937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3"/>
            <p:cNvSpPr/>
            <p:nvPr/>
          </p:nvSpPr>
          <p:spPr>
            <a:xfrm>
              <a:off x="296259" y="2673385"/>
              <a:ext cx="538654" cy="53865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3"/>
            <p:cNvSpPr/>
            <p:nvPr/>
          </p:nvSpPr>
          <p:spPr>
            <a:xfrm>
              <a:off x="1131174" y="2453027"/>
              <a:ext cx="5382429" cy="979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3"/>
            <p:cNvSpPr txBox="1"/>
            <p:nvPr/>
          </p:nvSpPr>
          <p:spPr>
            <a:xfrm>
              <a:off x="1131174" y="2453027"/>
              <a:ext cx="5382429" cy="979371"/>
            </a:xfrm>
            <a:prstGeom prst="rect">
              <a:avLst/>
            </a:prstGeom>
            <a:noFill/>
            <a:ln>
              <a:noFill/>
            </a:ln>
          </p:spPr>
          <p:txBody>
            <a:bodyPr spcFirstLastPara="1" wrap="square" lIns="103650" tIns="103650" rIns="103650" bIns="1036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Interest Rate Risk Management</a:t>
              </a:r>
              <a:endParaRPr sz="1900">
                <a:solidFill>
                  <a:schemeClr val="dk1"/>
                </a:solidFill>
                <a:latin typeface="Calibri"/>
                <a:ea typeface="Calibri"/>
                <a:cs typeface="Calibri"/>
                <a:sym typeface="Calibri"/>
              </a:endParaRPr>
            </a:p>
          </p:txBody>
        </p:sp>
        <p:sp>
          <p:nvSpPr>
            <p:cNvPr id="426" name="Google Shape;426;p33"/>
            <p:cNvSpPr/>
            <p:nvPr/>
          </p:nvSpPr>
          <p:spPr>
            <a:xfrm>
              <a:off x="0" y="3677241"/>
              <a:ext cx="6513603" cy="97937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3"/>
            <p:cNvSpPr/>
            <p:nvPr/>
          </p:nvSpPr>
          <p:spPr>
            <a:xfrm>
              <a:off x="296259" y="3897600"/>
              <a:ext cx="538654" cy="53865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3"/>
            <p:cNvSpPr/>
            <p:nvPr/>
          </p:nvSpPr>
          <p:spPr>
            <a:xfrm>
              <a:off x="1131174" y="3677241"/>
              <a:ext cx="5382429" cy="979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3"/>
            <p:cNvSpPr txBox="1"/>
            <p:nvPr/>
          </p:nvSpPr>
          <p:spPr>
            <a:xfrm>
              <a:off x="1131174" y="3677241"/>
              <a:ext cx="5382429" cy="979371"/>
            </a:xfrm>
            <a:prstGeom prst="rect">
              <a:avLst/>
            </a:prstGeom>
            <a:noFill/>
            <a:ln>
              <a:noFill/>
            </a:ln>
          </p:spPr>
          <p:txBody>
            <a:bodyPr spcFirstLastPara="1" wrap="square" lIns="103650" tIns="103650" rIns="103650" bIns="1036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Credit and contract risk management</a:t>
              </a:r>
              <a:endParaRPr sz="1900">
                <a:solidFill>
                  <a:schemeClr val="dk1"/>
                </a:solidFill>
                <a:latin typeface="Calibri"/>
                <a:ea typeface="Calibri"/>
                <a:cs typeface="Calibri"/>
                <a:sym typeface="Calibri"/>
              </a:endParaRPr>
            </a:p>
          </p:txBody>
        </p:sp>
        <p:sp>
          <p:nvSpPr>
            <p:cNvPr id="430" name="Google Shape;430;p33"/>
            <p:cNvSpPr/>
            <p:nvPr/>
          </p:nvSpPr>
          <p:spPr>
            <a:xfrm>
              <a:off x="0" y="4901456"/>
              <a:ext cx="6513603" cy="97937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3"/>
            <p:cNvSpPr/>
            <p:nvPr/>
          </p:nvSpPr>
          <p:spPr>
            <a:xfrm>
              <a:off x="296259" y="5121814"/>
              <a:ext cx="538654" cy="538654"/>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3"/>
            <p:cNvSpPr/>
            <p:nvPr/>
          </p:nvSpPr>
          <p:spPr>
            <a:xfrm>
              <a:off x="1131174" y="4901456"/>
              <a:ext cx="5382429" cy="979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3"/>
            <p:cNvSpPr txBox="1"/>
            <p:nvPr/>
          </p:nvSpPr>
          <p:spPr>
            <a:xfrm>
              <a:off x="1131174" y="4901456"/>
              <a:ext cx="5382429" cy="979371"/>
            </a:xfrm>
            <a:prstGeom prst="rect">
              <a:avLst/>
            </a:prstGeom>
            <a:noFill/>
            <a:ln>
              <a:noFill/>
            </a:ln>
          </p:spPr>
          <p:txBody>
            <a:bodyPr spcFirstLastPara="1" wrap="square" lIns="103650" tIns="103650" rIns="103650" bIns="1036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Liquidity Risk</a:t>
              </a:r>
              <a:endParaRPr sz="19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Commodity Price Risk Management</a:t>
            </a:r>
            <a:endParaRPr>
              <a:latin typeface="Times"/>
              <a:ea typeface="Times"/>
              <a:cs typeface="Times"/>
              <a:sym typeface="Times"/>
            </a:endParaRPr>
          </a:p>
        </p:txBody>
      </p:sp>
      <p:pic>
        <p:nvPicPr>
          <p:cNvPr id="440" name="Google Shape;440;p34"/>
          <p:cNvPicPr preferRelativeResize="0"/>
          <p:nvPr/>
        </p:nvPicPr>
        <p:blipFill rotWithShape="1">
          <a:blip r:embed="rId3">
            <a:alphaModFix/>
          </a:blip>
          <a:srcRect/>
          <a:stretch/>
        </p:blipFill>
        <p:spPr>
          <a:xfrm>
            <a:off x="1252330" y="3282350"/>
            <a:ext cx="8293100" cy="2171700"/>
          </a:xfrm>
          <a:prstGeom prst="rect">
            <a:avLst/>
          </a:prstGeom>
          <a:noFill/>
          <a:ln>
            <a:noFill/>
          </a:ln>
        </p:spPr>
      </p:pic>
      <p:sp>
        <p:nvSpPr>
          <p:cNvPr id="441" name="Google Shape;441;p34"/>
          <p:cNvSpPr txBox="1"/>
          <p:nvPr/>
        </p:nvSpPr>
        <p:spPr>
          <a:xfrm>
            <a:off x="1252330" y="2186607"/>
            <a:ext cx="908436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a:ea typeface="Times"/>
                <a:cs typeface="Times"/>
                <a:sym typeface="Times"/>
              </a:rPr>
              <a:t>The Company’s results of operations and financial condition are dependent on the prices received for its refined products, crude oil, NGL and natural gas production.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Foreign Exchange Risk Management</a:t>
            </a:r>
            <a:endParaRPr>
              <a:latin typeface="Times"/>
              <a:ea typeface="Times"/>
              <a:cs typeface="Times"/>
              <a:sym typeface="Times"/>
            </a:endParaRPr>
          </a:p>
        </p:txBody>
      </p:sp>
      <p:sp>
        <p:nvSpPr>
          <p:cNvPr id="448" name="Google Shape;448;p35"/>
          <p:cNvSpPr/>
          <p:nvPr/>
        </p:nvSpPr>
        <p:spPr>
          <a:xfrm>
            <a:off x="1524000" y="2298918"/>
            <a:ext cx="9144000" cy="2677656"/>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December 31, 2018 – US$2.7 billion The US dollar denominated debt . </a:t>
            </a:r>
            <a:endParaRPr/>
          </a:p>
          <a:p>
            <a:pPr marL="457200" marR="0" lvl="0" indent="-457200" algn="l" rtl="0">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December 31, 2018, the unrealized loss arising from the translation of the debt was $262 million December 31, 2017 – unrealized gain of $243 million</a:t>
            </a:r>
            <a:endParaRPr/>
          </a:p>
          <a:p>
            <a:pPr marL="457200" marR="0" lvl="0" indent="-457200" algn="l" rtl="0">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net of tax recovery of $41 million</a:t>
            </a:r>
            <a:endParaRPr sz="2800">
              <a:solidFill>
                <a:schemeClr val="dk1"/>
              </a:solidFill>
              <a:latin typeface="Times"/>
              <a:ea typeface="Times"/>
              <a:cs typeface="Times"/>
              <a:sym typeface="Time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Interest Rate Risk Management</a:t>
            </a:r>
            <a:endParaRPr>
              <a:latin typeface="Times"/>
              <a:ea typeface="Times"/>
              <a:cs typeface="Times"/>
              <a:sym typeface="Times"/>
            </a:endParaRPr>
          </a:p>
        </p:txBody>
      </p:sp>
      <p:sp>
        <p:nvSpPr>
          <p:cNvPr id="455" name="Google Shape;455;p36"/>
          <p:cNvSpPr txBox="1">
            <a:spLocks noGrp="1"/>
          </p:cNvSpPr>
          <p:nvPr>
            <p:ph type="body" idx="1"/>
          </p:nvPr>
        </p:nvSpPr>
        <p:spPr>
          <a:xfrm>
            <a:off x="1066800" y="2103119"/>
            <a:ext cx="10058400" cy="157435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a:t>The Company is exposed to fluctuations in short-term interest rates as the Company maintains a portion of its debt capacity in revolving and floating rate bank facilities and commercial paper and invests surplus cash in short-term debt instruments and money market instruments. The Company is also exposed to interest rate risk when fixed rate debt instruments are maturing and require refinancing or when new debt capital needs to be raised. </a:t>
            </a:r>
            <a:endParaRPr/>
          </a:p>
          <a:p>
            <a:pPr marL="0" marR="0" lvl="0" indent="0" algn="l" rtl="0">
              <a:lnSpc>
                <a:spcPct val="100000"/>
              </a:lnSpc>
              <a:spcBef>
                <a:spcPts val="0"/>
              </a:spcBef>
              <a:spcAft>
                <a:spcPts val="0"/>
              </a:spcAft>
              <a:buClr>
                <a:schemeClr val="dk1"/>
              </a:buClr>
              <a:buSzPts val="2800"/>
              <a:buFont typeface="Calibri"/>
              <a:buNone/>
            </a:pPr>
            <a:endParaRPr>
              <a:latin typeface="Times"/>
              <a:ea typeface="Times"/>
              <a:cs typeface="Times"/>
              <a:sym typeface="Times"/>
            </a:endParaRPr>
          </a:p>
        </p:txBody>
      </p:sp>
      <p:pic>
        <p:nvPicPr>
          <p:cNvPr id="456" name="Google Shape;456;p36"/>
          <p:cNvPicPr preferRelativeResize="0"/>
          <p:nvPr/>
        </p:nvPicPr>
        <p:blipFill rotWithShape="1">
          <a:blip r:embed="rId3">
            <a:alphaModFix/>
          </a:blip>
          <a:srcRect/>
          <a:stretch/>
        </p:blipFill>
        <p:spPr>
          <a:xfrm>
            <a:off x="1911350" y="3766403"/>
            <a:ext cx="8369300" cy="1765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7"/>
          <p:cNvSpPr txBox="1">
            <a:spLocks noGrp="1"/>
          </p:cNvSpPr>
          <p:nvPr>
            <p:ph type="title"/>
          </p:nvPr>
        </p:nvSpPr>
        <p:spPr>
          <a:xfrm>
            <a:off x="838200" y="2441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Credit and contract risk management</a:t>
            </a:r>
            <a:endParaRPr>
              <a:latin typeface="Times"/>
              <a:ea typeface="Times"/>
              <a:cs typeface="Times"/>
              <a:sym typeface="Times"/>
            </a:endParaRPr>
          </a:p>
        </p:txBody>
      </p:sp>
      <p:pic>
        <p:nvPicPr>
          <p:cNvPr id="463" name="Google Shape;463;p37"/>
          <p:cNvPicPr preferRelativeResize="0"/>
          <p:nvPr/>
        </p:nvPicPr>
        <p:blipFill>
          <a:blip r:embed="rId3">
            <a:alphaModFix/>
          </a:blip>
          <a:stretch>
            <a:fillRect/>
          </a:stretch>
        </p:blipFill>
        <p:spPr>
          <a:xfrm>
            <a:off x="304800" y="2879513"/>
            <a:ext cx="11887201" cy="3076687"/>
          </a:xfrm>
          <a:prstGeom prst="rect">
            <a:avLst/>
          </a:prstGeom>
          <a:noFill/>
          <a:ln>
            <a:noFill/>
          </a:ln>
        </p:spPr>
      </p:pic>
      <p:sp>
        <p:nvSpPr>
          <p:cNvPr id="464" name="Google Shape;464;p37"/>
          <p:cNvSpPr txBox="1"/>
          <p:nvPr/>
        </p:nvSpPr>
        <p:spPr>
          <a:xfrm>
            <a:off x="729100" y="1419375"/>
            <a:ext cx="10515600" cy="16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Credit and contract risk represent the financial loss that the Company would suffer if a counterparty in a transaction fails to meet its obligations in accordance with the agreed terms.  </a:t>
            </a:r>
            <a:endParaRPr sz="24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			</a:t>
            </a:r>
            <a:r>
              <a:rPr lang="en-US" sz="1100">
                <a:solidFill>
                  <a:schemeClr val="dk1"/>
                </a:solidFill>
              </a:rPr>
              <a:t>		</a:t>
            </a:r>
            <a:endParaRPr sz="1100">
              <a:solidFill>
                <a:schemeClr val="dk1"/>
              </a:solidFill>
            </a:endParaRPr>
          </a:p>
          <a:p>
            <a:pPr marL="0" lvl="0" indent="0" algn="l" rtl="0">
              <a:spcBef>
                <a:spcPts val="0"/>
              </a:spcBef>
              <a:spcAft>
                <a:spcPts val="0"/>
              </a:spcAft>
              <a:buNone/>
            </a:pPr>
            <a:r>
              <a:rPr lang="en-US" sz="1100">
                <a:solidFill>
                  <a:schemeClr val="dk1"/>
                </a:solidFill>
              </a:rPr>
              <a:t>				</a:t>
            </a:r>
            <a:endParaRPr sz="1100">
              <a:solidFill>
                <a:schemeClr val="dk1"/>
              </a:solidFill>
            </a:endParaRPr>
          </a:p>
          <a:p>
            <a:pPr marL="0" lvl="0" indent="0" algn="l" rtl="0">
              <a:spcBef>
                <a:spcPts val="0"/>
              </a:spcBef>
              <a:spcAft>
                <a:spcPts val="0"/>
              </a:spcAft>
              <a:buNone/>
            </a:pPr>
            <a:r>
              <a:rPr lang="en-US" sz="1100">
                <a:solidFill>
                  <a:schemeClr val="dk1"/>
                </a:solidFill>
              </a:rPr>
              <a:t>			</a:t>
            </a:r>
            <a:endParaRPr sz="1100">
              <a:solidFill>
                <a:schemeClr val="dk1"/>
              </a:solidFill>
            </a:endParaRPr>
          </a:p>
          <a:p>
            <a:pPr marL="0" lvl="0" indent="0" algn="l" rtl="0">
              <a:spcBef>
                <a:spcPts val="0"/>
              </a:spcBef>
              <a:spcAft>
                <a:spcPts val="0"/>
              </a:spcAft>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						</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Liquidity Risk Management</a:t>
            </a:r>
            <a:endParaRPr>
              <a:latin typeface="Times"/>
              <a:ea typeface="Times"/>
              <a:cs typeface="Times"/>
              <a:sym typeface="Times"/>
            </a:endParaRPr>
          </a:p>
        </p:txBody>
      </p:sp>
      <p:sp>
        <p:nvSpPr>
          <p:cNvPr id="470" name="Google Shape;470;p38"/>
          <p:cNvSpPr txBox="1"/>
          <p:nvPr/>
        </p:nvSpPr>
        <p:spPr>
          <a:xfrm>
            <a:off x="1066800" y="2014194"/>
            <a:ext cx="911087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a:ea typeface="Times"/>
                <a:cs typeface="Times"/>
                <a:sym typeface="Times"/>
              </a:rPr>
              <a:t>Liquidity risk is the risk that the Company will not be able to meet its financial obligations as they become due.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1" name="Google Shape;471;p38"/>
          <p:cNvPicPr preferRelativeResize="0"/>
          <p:nvPr/>
        </p:nvPicPr>
        <p:blipFill rotWithShape="1">
          <a:blip r:embed="rId3">
            <a:alphaModFix/>
          </a:blip>
          <a:srcRect/>
          <a:stretch/>
        </p:blipFill>
        <p:spPr>
          <a:xfrm>
            <a:off x="1513785" y="3385794"/>
            <a:ext cx="8216900" cy="1587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6"/>
        <p:cNvGrpSpPr/>
        <p:nvPr/>
      </p:nvGrpSpPr>
      <p:grpSpPr>
        <a:xfrm>
          <a:off x="0" y="0"/>
          <a:ext cx="0" cy="0"/>
          <a:chOff x="0" y="0"/>
          <a:chExt cx="0" cy="0"/>
        </a:xfrm>
      </p:grpSpPr>
      <p:sp>
        <p:nvSpPr>
          <p:cNvPr id="477" name="Google Shape;477;p39"/>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8" name="Google Shape;478;p39"/>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b="0" cap="none">
                <a:solidFill>
                  <a:srgbClr val="FFFFFF"/>
                </a:solidFill>
                <a:latin typeface="Calibri"/>
                <a:ea typeface="Calibri"/>
                <a:cs typeface="Calibri"/>
                <a:sym typeface="Calibri"/>
              </a:rPr>
              <a:t>SENSITIVITY ANALYSIS</a:t>
            </a:r>
            <a:endParaRPr/>
          </a:p>
        </p:txBody>
      </p:sp>
      <p:cxnSp>
        <p:nvCxnSpPr>
          <p:cNvPr id="479" name="Google Shape;479;p39"/>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480" name="Google Shape;480;p39"/>
          <p:cNvPicPr preferRelativeResize="0"/>
          <p:nvPr/>
        </p:nvPicPr>
        <p:blipFill rotWithShape="1">
          <a:blip r:embed="rId3">
            <a:alphaModFix/>
          </a:blip>
          <a:srcRect/>
          <a:stretch/>
        </p:blipFill>
        <p:spPr>
          <a:xfrm>
            <a:off x="842781" y="2509911"/>
            <a:ext cx="10451339" cy="3997637"/>
          </a:xfrm>
          <a:prstGeom prst="rect">
            <a:avLst/>
          </a:prstGeom>
          <a:noFill/>
          <a:ln>
            <a:noFill/>
          </a:ln>
        </p:spPr>
      </p:pic>
      <p:sp>
        <p:nvSpPr>
          <p:cNvPr id="481" name="Google Shape;481;p39"/>
          <p:cNvSpPr txBox="1"/>
          <p:nvPr/>
        </p:nvSpPr>
        <p:spPr>
          <a:xfrm>
            <a:off x="1524000" y="1525638"/>
            <a:ext cx="9144000" cy="42000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000"/>
              <a:buFont typeface="Calibri"/>
              <a:buNone/>
            </a:pPr>
            <a:endParaRPr sz="2000">
              <a:solidFill>
                <a:srgbClr val="8FC94A"/>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pic>
        <p:nvPicPr>
          <p:cNvPr id="165" name="Google Shape;165;p6"/>
          <p:cNvPicPr preferRelativeResize="0"/>
          <p:nvPr/>
        </p:nvPicPr>
        <p:blipFill rotWithShape="1">
          <a:blip r:embed="rId3">
            <a:alphaModFix/>
          </a:blip>
          <a:srcRect t="20495"/>
          <a:stretch/>
        </p:blipFill>
        <p:spPr>
          <a:xfrm>
            <a:off x="20" y="10"/>
            <a:ext cx="12191980" cy="6857990"/>
          </a:xfrm>
          <a:prstGeom prst="rect">
            <a:avLst/>
          </a:prstGeom>
          <a:noFill/>
          <a:ln>
            <a:noFill/>
          </a:ln>
        </p:spPr>
      </p:pic>
      <p:sp>
        <p:nvSpPr>
          <p:cNvPr id="166" name="Google Shape;166;p6"/>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Calibri"/>
              <a:ea typeface="Calibri"/>
              <a:cs typeface="Calibri"/>
              <a:sym typeface="Calibri"/>
            </a:endParaRPr>
          </a:p>
        </p:txBody>
      </p:sp>
      <p:sp>
        <p:nvSpPr>
          <p:cNvPr id="167" name="Google Shape;167;p6"/>
          <p:cNvSpPr txBox="1">
            <a:spLocks noGrp="1"/>
          </p:cNvSpPr>
          <p:nvPr>
            <p:ph type="title"/>
          </p:nvPr>
        </p:nvSpPr>
        <p:spPr>
          <a:xfrm>
            <a:off x="8022021" y="3231931"/>
            <a:ext cx="3852041" cy="18340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0" cap="none"/>
              <a:t>OIL INDUSTRY</a:t>
            </a:r>
            <a:endParaRPr/>
          </a:p>
        </p:txBody>
      </p:sp>
      <p:cxnSp>
        <p:nvCxnSpPr>
          <p:cNvPr id="168" name="Google Shape;168;p6"/>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Google Shape;486;p40"/>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7" name="Google Shape;487;p40"/>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8" name="Google Shape;488;p40" descr="手机屏幕截图&#10;&#10;描述已自动生成"/>
          <p:cNvPicPr preferRelativeResize="0"/>
          <p:nvPr/>
        </p:nvPicPr>
        <p:blipFill rotWithShape="1">
          <a:blip r:embed="rId3">
            <a:alphaModFix/>
          </a:blip>
          <a:srcRect/>
          <a:stretch/>
        </p:blipFill>
        <p:spPr>
          <a:xfrm>
            <a:off x="643467" y="702735"/>
            <a:ext cx="10905066" cy="545253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p41"/>
          <p:cNvSpPr/>
          <p:nvPr/>
        </p:nvSpPr>
        <p:spPr>
          <a:xfrm>
            <a:off x="0" y="0"/>
            <a:ext cx="12192000" cy="6858000"/>
          </a:xfrm>
          <a:prstGeom prst="rect">
            <a:avLst/>
          </a:prstGeom>
          <a:solidFill>
            <a:srgbClr val="7F4A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1"/>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5" name="Google Shape;495;p41"/>
          <p:cNvPicPr preferRelativeResize="0"/>
          <p:nvPr/>
        </p:nvPicPr>
        <p:blipFill rotWithShape="1">
          <a:blip r:embed="rId3">
            <a:alphaModFix/>
          </a:blip>
          <a:srcRect/>
          <a:stretch/>
        </p:blipFill>
        <p:spPr>
          <a:xfrm>
            <a:off x="643467" y="1070779"/>
            <a:ext cx="10905066" cy="471644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9"/>
        <p:cNvGrpSpPr/>
        <p:nvPr/>
      </p:nvGrpSpPr>
      <p:grpSpPr>
        <a:xfrm>
          <a:off x="0" y="0"/>
          <a:ext cx="0" cy="0"/>
          <a:chOff x="0" y="0"/>
          <a:chExt cx="0" cy="0"/>
        </a:xfrm>
      </p:grpSpPr>
      <p:sp>
        <p:nvSpPr>
          <p:cNvPr id="500" name="Google Shape;500;p42"/>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42"/>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Stock</a:t>
            </a:r>
            <a:endParaRPr/>
          </a:p>
        </p:txBody>
      </p:sp>
      <p:pic>
        <p:nvPicPr>
          <p:cNvPr id="502" name="Google Shape;502;p42"/>
          <p:cNvPicPr preferRelativeResize="0">
            <a:picLocks noGrp="1"/>
          </p:cNvPicPr>
          <p:nvPr>
            <p:ph type="body" idx="1"/>
          </p:nvPr>
        </p:nvPicPr>
        <p:blipFill rotWithShape="1">
          <a:blip r:embed="rId3">
            <a:alphaModFix/>
          </a:blip>
          <a:srcRect/>
          <a:stretch/>
        </p:blipFill>
        <p:spPr>
          <a:xfrm>
            <a:off x="1589128" y="1675227"/>
            <a:ext cx="9013743" cy="43941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6"/>
        <p:cNvGrpSpPr/>
        <p:nvPr/>
      </p:nvGrpSpPr>
      <p:grpSpPr>
        <a:xfrm>
          <a:off x="0" y="0"/>
          <a:ext cx="0" cy="0"/>
          <a:chOff x="0" y="0"/>
          <a:chExt cx="0" cy="0"/>
        </a:xfrm>
      </p:grpSpPr>
      <p:sp>
        <p:nvSpPr>
          <p:cNvPr id="507" name="Google Shape;507;p43"/>
          <p:cNvSpPr txBox="1">
            <a:spLocks noGrp="1"/>
          </p:cNvSpPr>
          <p:nvPr>
            <p:ph type="title"/>
          </p:nvPr>
        </p:nvSpPr>
        <p:spPr>
          <a:xfrm>
            <a:off x="648929" y="629266"/>
            <a:ext cx="3667039" cy="55063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Company Overview</a:t>
            </a:r>
            <a:endParaRPr/>
          </a:p>
        </p:txBody>
      </p:sp>
      <p:sp>
        <p:nvSpPr>
          <p:cNvPr id="508" name="Google Shape;508;p43"/>
          <p:cNvSpPr/>
          <p:nvPr/>
        </p:nvSpPr>
        <p:spPr>
          <a:xfrm>
            <a:off x="4639056" y="0"/>
            <a:ext cx="7552944"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9" name="Google Shape;509;p43"/>
          <p:cNvSpPr/>
          <p:nvPr/>
        </p:nvSpPr>
        <p:spPr>
          <a:xfrm>
            <a:off x="5118267" y="559407"/>
            <a:ext cx="6594522"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0" name="Google Shape;510;p43"/>
          <p:cNvGrpSpPr/>
          <p:nvPr/>
        </p:nvGrpSpPr>
        <p:grpSpPr>
          <a:xfrm>
            <a:off x="5710428" y="722376"/>
            <a:ext cx="5413248" cy="5413248"/>
            <a:chOff x="425196" y="0"/>
            <a:chExt cx="5413248" cy="5413248"/>
          </a:xfrm>
        </p:grpSpPr>
        <p:sp>
          <p:nvSpPr>
            <p:cNvPr id="511" name="Google Shape;511;p43"/>
            <p:cNvSpPr/>
            <p:nvPr/>
          </p:nvSpPr>
          <p:spPr>
            <a:xfrm>
              <a:off x="425196" y="0"/>
              <a:ext cx="5413248" cy="5413248"/>
            </a:xfrm>
            <a:prstGeom prst="diamond">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3"/>
            <p:cNvSpPr/>
            <p:nvPr/>
          </p:nvSpPr>
          <p:spPr>
            <a:xfrm>
              <a:off x="939454" y="514258"/>
              <a:ext cx="2111166" cy="2111166"/>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3"/>
            <p:cNvSpPr txBox="1"/>
            <p:nvPr/>
          </p:nvSpPr>
          <p:spPr>
            <a:xfrm>
              <a:off x="1042513" y="617317"/>
              <a:ext cx="1905048" cy="1905048"/>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Crescent Point Energy is found in 2001</a:t>
              </a:r>
              <a:endParaRPr/>
            </a:p>
          </p:txBody>
        </p:sp>
        <p:sp>
          <p:nvSpPr>
            <p:cNvPr id="514" name="Google Shape;514;p43"/>
            <p:cNvSpPr/>
            <p:nvPr/>
          </p:nvSpPr>
          <p:spPr>
            <a:xfrm>
              <a:off x="3213018" y="514258"/>
              <a:ext cx="2111166" cy="2111166"/>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3"/>
            <p:cNvSpPr txBox="1"/>
            <p:nvPr/>
          </p:nvSpPr>
          <p:spPr>
            <a:xfrm>
              <a:off x="3316077" y="617317"/>
              <a:ext cx="1905048" cy="1905048"/>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Based in Calgary, Alberta, Canada and United States</a:t>
              </a:r>
              <a:endParaRPr/>
            </a:p>
          </p:txBody>
        </p:sp>
        <p:sp>
          <p:nvSpPr>
            <p:cNvPr id="516" name="Google Shape;516;p43"/>
            <p:cNvSpPr/>
            <p:nvPr/>
          </p:nvSpPr>
          <p:spPr>
            <a:xfrm>
              <a:off x="939454" y="2787822"/>
              <a:ext cx="2111166" cy="2111166"/>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3"/>
            <p:cNvSpPr txBox="1"/>
            <p:nvPr/>
          </p:nvSpPr>
          <p:spPr>
            <a:xfrm>
              <a:off x="1042513" y="2890881"/>
              <a:ext cx="1905048" cy="1905048"/>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Leading North American oil producer</a:t>
              </a:r>
              <a:endParaRPr/>
            </a:p>
          </p:txBody>
        </p:sp>
        <p:sp>
          <p:nvSpPr>
            <p:cNvPr id="518" name="Google Shape;518;p43"/>
            <p:cNvSpPr/>
            <p:nvPr/>
          </p:nvSpPr>
          <p:spPr>
            <a:xfrm>
              <a:off x="3213018" y="2787822"/>
              <a:ext cx="2111166" cy="2111166"/>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3"/>
            <p:cNvSpPr txBox="1"/>
            <p:nvPr/>
          </p:nvSpPr>
          <p:spPr>
            <a:xfrm>
              <a:off x="3316077" y="2890881"/>
              <a:ext cx="1905048" cy="1905048"/>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Significant asset based in the Viewfield Bakken, Shaunavon, Flat Lake and East Shale Duvernay </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a:buNone/>
            </a:pPr>
            <a:r>
              <a:rPr lang="en-US">
                <a:latin typeface="Times"/>
                <a:ea typeface="Times"/>
                <a:cs typeface="Times"/>
                <a:sym typeface="Times"/>
              </a:rPr>
              <a:t>Management</a:t>
            </a:r>
            <a:endParaRPr/>
          </a:p>
        </p:txBody>
      </p:sp>
      <p:pic>
        <p:nvPicPr>
          <p:cNvPr id="525" name="Google Shape;525;p44"/>
          <p:cNvPicPr preferRelativeResize="0"/>
          <p:nvPr/>
        </p:nvPicPr>
        <p:blipFill rotWithShape="1">
          <a:blip r:embed="rId3">
            <a:alphaModFix/>
          </a:blip>
          <a:srcRect/>
          <a:stretch/>
        </p:blipFill>
        <p:spPr>
          <a:xfrm>
            <a:off x="838200" y="1320865"/>
            <a:ext cx="2296803" cy="3491887"/>
          </a:xfrm>
          <a:prstGeom prst="rect">
            <a:avLst/>
          </a:prstGeom>
          <a:noFill/>
          <a:ln>
            <a:noFill/>
          </a:ln>
        </p:spPr>
      </p:pic>
      <p:sp>
        <p:nvSpPr>
          <p:cNvPr id="526" name="Google Shape;526;p44"/>
          <p:cNvSpPr txBox="1"/>
          <p:nvPr/>
        </p:nvSpPr>
        <p:spPr>
          <a:xfrm>
            <a:off x="547691" y="5275249"/>
            <a:ext cx="307380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President, Chief Executive Officer and Director</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Craig Bryksa</a:t>
            </a:r>
            <a:endParaRPr sz="1800">
              <a:solidFill>
                <a:schemeClr val="dk1"/>
              </a:solidFill>
              <a:latin typeface="Calibri"/>
              <a:ea typeface="Calibri"/>
              <a:cs typeface="Calibri"/>
              <a:sym typeface="Calibri"/>
            </a:endParaRPr>
          </a:p>
        </p:txBody>
      </p:sp>
      <p:pic>
        <p:nvPicPr>
          <p:cNvPr id="527" name="Google Shape;527;p44"/>
          <p:cNvPicPr preferRelativeResize="0"/>
          <p:nvPr/>
        </p:nvPicPr>
        <p:blipFill rotWithShape="1">
          <a:blip r:embed="rId4">
            <a:alphaModFix/>
          </a:blip>
          <a:srcRect/>
          <a:stretch/>
        </p:blipFill>
        <p:spPr>
          <a:xfrm>
            <a:off x="4732135" y="1320866"/>
            <a:ext cx="2296804" cy="3491890"/>
          </a:xfrm>
          <a:prstGeom prst="rect">
            <a:avLst/>
          </a:prstGeom>
          <a:noFill/>
          <a:ln>
            <a:noFill/>
          </a:ln>
        </p:spPr>
      </p:pic>
      <p:pic>
        <p:nvPicPr>
          <p:cNvPr id="528" name="Google Shape;528;p44"/>
          <p:cNvPicPr preferRelativeResize="0"/>
          <p:nvPr/>
        </p:nvPicPr>
        <p:blipFill rotWithShape="1">
          <a:blip r:embed="rId5">
            <a:alphaModFix/>
          </a:blip>
          <a:srcRect/>
          <a:stretch/>
        </p:blipFill>
        <p:spPr>
          <a:xfrm>
            <a:off x="9056999" y="1505775"/>
            <a:ext cx="2296805" cy="3491890"/>
          </a:xfrm>
          <a:prstGeom prst="rect">
            <a:avLst/>
          </a:prstGeom>
          <a:noFill/>
          <a:ln>
            <a:noFill/>
          </a:ln>
        </p:spPr>
      </p:pic>
      <p:sp>
        <p:nvSpPr>
          <p:cNvPr id="529" name="Google Shape;529;p44"/>
          <p:cNvSpPr txBox="1"/>
          <p:nvPr/>
        </p:nvSpPr>
        <p:spPr>
          <a:xfrm>
            <a:off x="4575699" y="5275249"/>
            <a:ext cx="26096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Chief Operating Officer</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Ryan Gritzfeldt</a:t>
            </a:r>
            <a:endParaRPr sz="1800">
              <a:solidFill>
                <a:schemeClr val="dk1"/>
              </a:solidFill>
              <a:latin typeface="Calibri"/>
              <a:ea typeface="Calibri"/>
              <a:cs typeface="Calibri"/>
              <a:sym typeface="Calibri"/>
            </a:endParaRPr>
          </a:p>
        </p:txBody>
      </p:sp>
      <p:sp>
        <p:nvSpPr>
          <p:cNvPr id="530" name="Google Shape;530;p44"/>
          <p:cNvSpPr txBox="1"/>
          <p:nvPr/>
        </p:nvSpPr>
        <p:spPr>
          <a:xfrm>
            <a:off x="9034633" y="5306827"/>
            <a:ext cx="26096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Chief Financial Officer</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Ken Lamont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
        <p:nvSpPr>
          <p:cNvPr id="535" name="Google Shape;535;p45"/>
          <p:cNvSpPr txBox="1">
            <a:spLocks noGrp="1"/>
          </p:cNvSpPr>
          <p:nvPr>
            <p:ph type="title"/>
          </p:nvPr>
        </p:nvSpPr>
        <p:spPr>
          <a:xfrm>
            <a:off x="481014" y="327025"/>
            <a:ext cx="5167311" cy="194627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a:t>Operation</a:t>
            </a:r>
            <a:endParaRPr/>
          </a:p>
        </p:txBody>
      </p:sp>
      <p:sp>
        <p:nvSpPr>
          <p:cNvPr id="536" name="Google Shape;536;p45"/>
          <p:cNvSpPr txBox="1"/>
          <p:nvPr/>
        </p:nvSpPr>
        <p:spPr>
          <a:xfrm>
            <a:off x="481014" y="2614613"/>
            <a:ext cx="5167311" cy="35909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rPr>
              <a:t>Key Focus Areas:</a:t>
            </a:r>
            <a:endParaRPr/>
          </a:p>
          <a:p>
            <a:pPr marL="0" marR="0" lvl="0" indent="0" algn="l" rtl="0">
              <a:lnSpc>
                <a:spcPct val="90000"/>
              </a:lnSpc>
              <a:spcBef>
                <a:spcPts val="60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Viewfield Bakken </a:t>
            </a:r>
            <a:r>
              <a:rPr lang="en-US" sz="1800">
                <a:solidFill>
                  <a:schemeClr val="dk1"/>
                </a:solidFill>
                <a:latin typeface="Calibri"/>
                <a:ea typeface="Calibri"/>
                <a:cs typeface="Calibri"/>
                <a:sym typeface="Calibri"/>
              </a:rPr>
              <a:t>light oil pool is the largest and longest producing resource play </a:t>
            </a:r>
            <a:endParaRPr/>
          </a:p>
          <a:p>
            <a:pPr marL="0" marR="0" lvl="0" indent="0" algn="l" rtl="0">
              <a:lnSpc>
                <a:spcPct val="90000"/>
              </a:lnSpc>
              <a:spcBef>
                <a:spcPts val="60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Shaunavon</a:t>
            </a:r>
            <a:r>
              <a:rPr lang="en-US" sz="1800">
                <a:solidFill>
                  <a:schemeClr val="dk1"/>
                </a:solidFill>
                <a:latin typeface="Calibri"/>
                <a:ea typeface="Calibri"/>
                <a:cs typeface="Calibri"/>
                <a:sym typeface="Calibri"/>
              </a:rPr>
              <a:t> resource play provides low-risk growth and free cash flow</a:t>
            </a:r>
            <a:endParaRPr/>
          </a:p>
          <a:p>
            <a:pPr marL="0" marR="0" lvl="0" indent="0" algn="l" rtl="0">
              <a:lnSpc>
                <a:spcPct val="90000"/>
              </a:lnSpc>
              <a:spcBef>
                <a:spcPts val="60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Flat Lake </a:t>
            </a:r>
            <a:r>
              <a:rPr lang="en-US" sz="1800">
                <a:solidFill>
                  <a:schemeClr val="dk1"/>
                </a:solidFill>
                <a:latin typeface="Calibri"/>
                <a:ea typeface="Calibri"/>
                <a:cs typeface="Calibri"/>
                <a:sym typeface="Calibri"/>
              </a:rPr>
              <a:t>play is a multi-zone resource play provides an increasing free cash flow profile and is further enhanced through waterflood development.</a:t>
            </a:r>
            <a:r>
              <a:rPr lang="en-US" sz="1800" u="sng">
                <a:solidFill>
                  <a:schemeClr val="dk1"/>
                </a:solidFill>
                <a:latin typeface="Calibri"/>
                <a:ea typeface="Calibri"/>
                <a:cs typeface="Calibri"/>
                <a:sym typeface="Calibri"/>
              </a:rPr>
              <a:t> </a:t>
            </a:r>
            <a:endParaRPr/>
          </a:p>
          <a:p>
            <a:pPr marL="0" marR="0" lvl="0" indent="114300" algn="l" rtl="0">
              <a:lnSpc>
                <a:spcPct val="90000"/>
              </a:lnSpc>
              <a:spcBef>
                <a:spcPts val="600"/>
              </a:spcBef>
              <a:spcAft>
                <a:spcPts val="0"/>
              </a:spcAft>
              <a:buClr>
                <a:schemeClr val="dk1"/>
              </a:buClr>
              <a:buSzPts val="1800"/>
              <a:buFont typeface="Arial"/>
              <a:buNone/>
            </a:pPr>
            <a:endParaRPr sz="1800" u="sng">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rPr>
              <a:t>Early Stage Growth Play:</a:t>
            </a:r>
            <a:endParaRPr/>
          </a:p>
          <a:p>
            <a:pPr marL="0" marR="0" lvl="0" indent="0" algn="l" rtl="0">
              <a:lnSpc>
                <a:spcPct val="90000"/>
              </a:lnSpc>
              <a:spcBef>
                <a:spcPts val="60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Duvernay</a:t>
            </a:r>
            <a:r>
              <a:rPr lang="en-US" sz="1800">
                <a:solidFill>
                  <a:schemeClr val="dk1"/>
                </a:solidFill>
                <a:latin typeface="Calibri"/>
                <a:ea typeface="Calibri"/>
                <a:cs typeface="Calibri"/>
                <a:sym typeface="Calibri"/>
              </a:rPr>
              <a:t> play has high-quality lands within the oil window based on thickness, depth and pressure.</a:t>
            </a:r>
            <a:endParaRPr/>
          </a:p>
        </p:txBody>
      </p:sp>
      <p:pic>
        <p:nvPicPr>
          <p:cNvPr id="537" name="Google Shape;537;p45"/>
          <p:cNvPicPr preferRelativeResize="0">
            <a:picLocks noGrp="1"/>
          </p:cNvPicPr>
          <p:nvPr>
            <p:ph type="body" idx="1"/>
          </p:nvPr>
        </p:nvPicPr>
        <p:blipFill rotWithShape="1">
          <a:blip r:embed="rId3">
            <a:alphaModFix/>
          </a:blip>
          <a:srcRect l="7042" r="12036" b="2"/>
          <a:stretch/>
        </p:blipFill>
        <p:spPr>
          <a:xfrm>
            <a:off x="5721536" y="1"/>
            <a:ext cx="6470464" cy="685641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pic>
        <p:nvPicPr>
          <p:cNvPr id="542" name="Google Shape;542;p46" descr="Image result for Operation"/>
          <p:cNvPicPr preferRelativeResize="0"/>
          <p:nvPr/>
        </p:nvPicPr>
        <p:blipFill rotWithShape="1">
          <a:blip r:embed="rId3">
            <a:alphaModFix/>
          </a:blip>
          <a:srcRect t="15414"/>
          <a:stretch/>
        </p:blipFill>
        <p:spPr>
          <a:xfrm>
            <a:off x="20" y="1"/>
            <a:ext cx="12191980" cy="6857999"/>
          </a:xfrm>
          <a:prstGeom prst="rect">
            <a:avLst/>
          </a:prstGeom>
          <a:noFill/>
          <a:ln>
            <a:noFill/>
          </a:ln>
        </p:spPr>
      </p:pic>
      <p:sp>
        <p:nvSpPr>
          <p:cNvPr id="543" name="Google Shape;543;p46"/>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Calibri"/>
              <a:ea typeface="Calibri"/>
              <a:cs typeface="Calibri"/>
              <a:sym typeface="Calibri"/>
            </a:endParaRPr>
          </a:p>
        </p:txBody>
      </p:sp>
      <p:sp>
        <p:nvSpPr>
          <p:cNvPr id="544" name="Google Shape;544;p46"/>
          <p:cNvSpPr txBox="1">
            <a:spLocks noGrp="1"/>
          </p:cNvSpPr>
          <p:nvPr>
            <p:ph type="title"/>
          </p:nvPr>
        </p:nvSpPr>
        <p:spPr>
          <a:xfrm>
            <a:off x="709448" y="1913950"/>
            <a:ext cx="4204137" cy="13427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a:t>Operation</a:t>
            </a:r>
            <a:endParaRPr/>
          </a:p>
        </p:txBody>
      </p:sp>
      <p:cxnSp>
        <p:nvCxnSpPr>
          <p:cNvPr id="545" name="Google Shape;545;p46"/>
          <p:cNvCxnSpPr/>
          <p:nvPr/>
        </p:nvCxnSpPr>
        <p:spPr>
          <a:xfrm>
            <a:off x="2287051" y="3337139"/>
            <a:ext cx="935420" cy="0"/>
          </a:xfrm>
          <a:prstGeom prst="straightConnector1">
            <a:avLst/>
          </a:prstGeom>
          <a:noFill/>
          <a:ln w="25400" cap="sq" cmpd="sng">
            <a:solidFill>
              <a:srgbClr val="262626"/>
            </a:solidFill>
            <a:prstDash val="solid"/>
            <a:bevel/>
            <a:headEnd type="none" w="sm" len="sm"/>
            <a:tailEnd type="none" w="sm" len="sm"/>
          </a:ln>
        </p:spPr>
      </p:cxnSp>
      <p:sp>
        <p:nvSpPr>
          <p:cNvPr id="546" name="Google Shape;546;p46"/>
          <p:cNvSpPr txBox="1">
            <a:spLocks noGrp="1"/>
          </p:cNvSpPr>
          <p:nvPr>
            <p:ph type="body" idx="1"/>
          </p:nvPr>
        </p:nvSpPr>
        <p:spPr>
          <a:xfrm>
            <a:off x="525516" y="3417573"/>
            <a:ext cx="4823098" cy="2619839"/>
          </a:xfrm>
          <a:prstGeom prst="rect">
            <a:avLst/>
          </a:prstGeom>
          <a:noFill/>
          <a:ln>
            <a:noFill/>
          </a:ln>
        </p:spPr>
        <p:txBody>
          <a:bodyPr spcFirstLastPara="1" wrap="square" lIns="91425" tIns="45700" rIns="91425" bIns="45700" anchor="ctr" anchorCtr="0">
            <a:normAutofit/>
          </a:bodyPr>
          <a:lstStyle/>
          <a:p>
            <a:pPr marL="228600" lvl="0" indent="-228600" algn="l" rtl="0">
              <a:lnSpc>
                <a:spcPct val="80000"/>
              </a:lnSpc>
              <a:spcBef>
                <a:spcPts val="0"/>
              </a:spcBef>
              <a:spcAft>
                <a:spcPts val="0"/>
              </a:spcAft>
              <a:buClr>
                <a:schemeClr val="dk1"/>
              </a:buClr>
              <a:buSzPts val="2590"/>
              <a:buChar char="•"/>
            </a:pPr>
            <a:r>
              <a:rPr lang="en-US" sz="2590"/>
              <a:t>Exploration and Production Company</a:t>
            </a:r>
            <a:endParaRPr/>
          </a:p>
          <a:p>
            <a:pPr marL="228600" lvl="0" indent="-228600" algn="l" rtl="0">
              <a:lnSpc>
                <a:spcPct val="80000"/>
              </a:lnSpc>
              <a:spcBef>
                <a:spcPts val="1000"/>
              </a:spcBef>
              <a:spcAft>
                <a:spcPts val="0"/>
              </a:spcAft>
              <a:buClr>
                <a:schemeClr val="dk1"/>
              </a:buClr>
              <a:buSzPts val="2590"/>
              <a:buChar char="•"/>
            </a:pPr>
            <a:r>
              <a:rPr lang="en-US" sz="2590"/>
              <a:t>Mainly produces light and medium oil</a:t>
            </a:r>
            <a:endParaRPr/>
          </a:p>
          <a:p>
            <a:pPr marL="228600" lvl="0" indent="-228600" algn="l" rtl="0">
              <a:lnSpc>
                <a:spcPct val="80000"/>
              </a:lnSpc>
              <a:spcBef>
                <a:spcPts val="1000"/>
              </a:spcBef>
              <a:spcAft>
                <a:spcPts val="0"/>
              </a:spcAft>
              <a:buClr>
                <a:schemeClr val="dk1"/>
              </a:buClr>
              <a:buSzPts val="2590"/>
              <a:buChar char="•"/>
            </a:pPr>
            <a:r>
              <a:rPr lang="en-US" sz="2590"/>
              <a:t>Acquiring, developing, holding interests in petroleum and natural gas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0"/>
        <p:cNvGrpSpPr/>
        <p:nvPr/>
      </p:nvGrpSpPr>
      <p:grpSpPr>
        <a:xfrm>
          <a:off x="0" y="0"/>
          <a:ext cx="0" cy="0"/>
          <a:chOff x="0" y="0"/>
          <a:chExt cx="0" cy="0"/>
        </a:xfrm>
      </p:grpSpPr>
      <p:sp>
        <p:nvSpPr>
          <p:cNvPr id="551" name="Google Shape;551;p47"/>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2" name="Google Shape;552;p47"/>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Most Recent Financial Results</a:t>
            </a:r>
            <a:endParaRPr/>
          </a:p>
        </p:txBody>
      </p:sp>
      <p:cxnSp>
        <p:nvCxnSpPr>
          <p:cNvPr id="553" name="Google Shape;553;p47"/>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graphicFrame>
        <p:nvGraphicFramePr>
          <p:cNvPr id="554" name="Google Shape;554;p47"/>
          <p:cNvGraphicFramePr/>
          <p:nvPr/>
        </p:nvGraphicFramePr>
        <p:xfrm>
          <a:off x="557061" y="2509911"/>
          <a:ext cx="11022800" cy="3997600"/>
        </p:xfrm>
        <a:graphic>
          <a:graphicData uri="http://schemas.openxmlformats.org/drawingml/2006/table">
            <a:tbl>
              <a:tblPr firstRow="1" bandRow="1">
                <a:noFill/>
                <a:tableStyleId>{BEC93C35-8F6A-41A4-BAFA-7E33CA5D20F2}</a:tableStyleId>
              </a:tblPr>
              <a:tblGrid>
                <a:gridCol w="3559800">
                  <a:extLst>
                    <a:ext uri="{9D8B030D-6E8A-4147-A177-3AD203B41FA5}">
                      <a16:colId xmlns:a16="http://schemas.microsoft.com/office/drawing/2014/main" val="20000"/>
                    </a:ext>
                  </a:extLst>
                </a:gridCol>
                <a:gridCol w="2546675">
                  <a:extLst>
                    <a:ext uri="{9D8B030D-6E8A-4147-A177-3AD203B41FA5}">
                      <a16:colId xmlns:a16="http://schemas.microsoft.com/office/drawing/2014/main" val="20001"/>
                    </a:ext>
                  </a:extLst>
                </a:gridCol>
                <a:gridCol w="2900325">
                  <a:extLst>
                    <a:ext uri="{9D8B030D-6E8A-4147-A177-3AD203B41FA5}">
                      <a16:colId xmlns:a16="http://schemas.microsoft.com/office/drawing/2014/main" val="20002"/>
                    </a:ext>
                  </a:extLst>
                </a:gridCol>
                <a:gridCol w="2016000">
                  <a:extLst>
                    <a:ext uri="{9D8B030D-6E8A-4147-A177-3AD203B41FA5}">
                      <a16:colId xmlns:a16="http://schemas.microsoft.com/office/drawing/2014/main" val="20003"/>
                    </a:ext>
                  </a:extLst>
                </a:gridCol>
              </a:tblGrid>
              <a:tr h="341075">
                <a:tc>
                  <a:txBody>
                    <a:bodyPr/>
                    <a:lstStyle/>
                    <a:p>
                      <a:pPr marL="0" marR="0" lvl="0" indent="0" algn="l" rtl="0">
                        <a:spcBef>
                          <a:spcPts val="0"/>
                        </a:spcBef>
                        <a:spcAft>
                          <a:spcPts val="0"/>
                        </a:spcAft>
                        <a:buNone/>
                      </a:pPr>
                      <a:endParaRPr sz="1700"/>
                    </a:p>
                  </a:txBody>
                  <a:tcPr marL="53450" marR="53450" marT="26725" marB="26725"/>
                </a:tc>
                <a:tc>
                  <a:txBody>
                    <a:bodyPr/>
                    <a:lstStyle/>
                    <a:p>
                      <a:pPr marL="0" marR="0" lvl="0" indent="0" algn="l" rtl="0">
                        <a:spcBef>
                          <a:spcPts val="0"/>
                        </a:spcBef>
                        <a:spcAft>
                          <a:spcPts val="0"/>
                        </a:spcAft>
                        <a:buNone/>
                      </a:pPr>
                      <a:r>
                        <a:rPr lang="en-US" sz="1700"/>
                        <a:t>Q2 2019</a:t>
                      </a:r>
                      <a:endParaRPr/>
                    </a:p>
                  </a:txBody>
                  <a:tcPr marL="53450" marR="53450" marT="26725" marB="26725"/>
                </a:tc>
                <a:tc>
                  <a:txBody>
                    <a:bodyPr/>
                    <a:lstStyle/>
                    <a:p>
                      <a:pPr marL="0" marR="0" lvl="0" indent="0" algn="l" rtl="0">
                        <a:spcBef>
                          <a:spcPts val="0"/>
                        </a:spcBef>
                        <a:spcAft>
                          <a:spcPts val="0"/>
                        </a:spcAft>
                        <a:buNone/>
                      </a:pPr>
                      <a:r>
                        <a:rPr lang="en-US" sz="1700"/>
                        <a:t>Q2 2018</a:t>
                      </a:r>
                      <a:endParaRPr/>
                    </a:p>
                  </a:txBody>
                  <a:tcPr marL="53450" marR="53450" marT="26725" marB="26725"/>
                </a:tc>
                <a:tc>
                  <a:txBody>
                    <a:bodyPr/>
                    <a:lstStyle/>
                    <a:p>
                      <a:pPr marL="0" marR="0" lvl="0" indent="0" algn="l" rtl="0">
                        <a:spcBef>
                          <a:spcPts val="0"/>
                        </a:spcBef>
                        <a:spcAft>
                          <a:spcPts val="0"/>
                        </a:spcAft>
                        <a:buNone/>
                      </a:pPr>
                      <a:r>
                        <a:rPr lang="en-US" sz="1700"/>
                        <a:t>Change</a:t>
                      </a:r>
                      <a:endParaRPr/>
                    </a:p>
                  </a:txBody>
                  <a:tcPr marL="53450" marR="53450" marT="26725" marB="26725"/>
                </a:tc>
                <a:extLst>
                  <a:ext uri="{0D108BD9-81ED-4DB2-BD59-A6C34878D82A}">
                    <a16:rowId xmlns:a16="http://schemas.microsoft.com/office/drawing/2014/main" val="10000"/>
                  </a:ext>
                </a:extLst>
              </a:tr>
              <a:tr h="594875">
                <a:tc>
                  <a:txBody>
                    <a:bodyPr/>
                    <a:lstStyle/>
                    <a:p>
                      <a:pPr marL="0" marR="0" lvl="0" indent="0" algn="l" rtl="0">
                        <a:spcBef>
                          <a:spcPts val="0"/>
                        </a:spcBef>
                        <a:spcAft>
                          <a:spcPts val="0"/>
                        </a:spcAft>
                        <a:buNone/>
                      </a:pPr>
                      <a:r>
                        <a:rPr lang="en-US" sz="1700"/>
                        <a:t>WTI</a:t>
                      </a:r>
                      <a:endParaRPr/>
                    </a:p>
                    <a:p>
                      <a:pPr marL="0" marR="0" lvl="0" indent="0" algn="l" rtl="0">
                        <a:spcBef>
                          <a:spcPts val="0"/>
                        </a:spcBef>
                        <a:spcAft>
                          <a:spcPts val="0"/>
                        </a:spcAft>
                        <a:buNone/>
                      </a:pPr>
                      <a:r>
                        <a:rPr lang="en-US" sz="1700"/>
                        <a:t>(US$/bbl)</a:t>
                      </a:r>
                      <a:endParaRPr/>
                    </a:p>
                  </a:txBody>
                  <a:tcPr marL="53450" marR="53450" marT="26725" marB="26725"/>
                </a:tc>
                <a:tc>
                  <a:txBody>
                    <a:bodyPr/>
                    <a:lstStyle/>
                    <a:p>
                      <a:pPr marL="0" marR="0" lvl="0" indent="0" algn="l" rtl="0">
                        <a:spcBef>
                          <a:spcPts val="0"/>
                        </a:spcBef>
                        <a:spcAft>
                          <a:spcPts val="0"/>
                        </a:spcAft>
                        <a:buNone/>
                      </a:pPr>
                      <a:r>
                        <a:rPr lang="en-US" sz="1700"/>
                        <a:t>59.83</a:t>
                      </a:r>
                      <a:endParaRPr/>
                    </a:p>
                  </a:txBody>
                  <a:tcPr marL="53450" marR="53450" marT="26725" marB="26725"/>
                </a:tc>
                <a:tc>
                  <a:txBody>
                    <a:bodyPr/>
                    <a:lstStyle/>
                    <a:p>
                      <a:pPr marL="0" marR="0" lvl="0" indent="0" algn="l" rtl="0">
                        <a:spcBef>
                          <a:spcPts val="0"/>
                        </a:spcBef>
                        <a:spcAft>
                          <a:spcPts val="0"/>
                        </a:spcAft>
                        <a:buNone/>
                      </a:pPr>
                      <a:r>
                        <a:rPr lang="en-US" sz="1700"/>
                        <a:t>67.90</a:t>
                      </a:r>
                      <a:endParaRPr/>
                    </a:p>
                  </a:txBody>
                  <a:tcPr marL="53450" marR="53450" marT="26725" marB="26725"/>
                </a:tc>
                <a:tc>
                  <a:txBody>
                    <a:bodyPr/>
                    <a:lstStyle/>
                    <a:p>
                      <a:pPr marL="0" marR="0" lvl="0" indent="0" algn="l" rtl="0">
                        <a:spcBef>
                          <a:spcPts val="0"/>
                        </a:spcBef>
                        <a:spcAft>
                          <a:spcPts val="0"/>
                        </a:spcAft>
                        <a:buNone/>
                      </a:pPr>
                      <a:r>
                        <a:rPr lang="en-US" sz="1700"/>
                        <a:t>Lower</a:t>
                      </a:r>
                      <a:endParaRPr/>
                    </a:p>
                  </a:txBody>
                  <a:tcPr marL="53450" marR="53450" marT="26725" marB="26725"/>
                </a:tc>
                <a:extLst>
                  <a:ext uri="{0D108BD9-81ED-4DB2-BD59-A6C34878D82A}">
                    <a16:rowId xmlns:a16="http://schemas.microsoft.com/office/drawing/2014/main" val="10001"/>
                  </a:ext>
                </a:extLst>
              </a:tr>
              <a:tr h="341075">
                <a:tc>
                  <a:txBody>
                    <a:bodyPr/>
                    <a:lstStyle/>
                    <a:p>
                      <a:pPr marL="0" marR="0" lvl="0" indent="0" algn="l" rtl="0">
                        <a:spcBef>
                          <a:spcPts val="0"/>
                        </a:spcBef>
                        <a:spcAft>
                          <a:spcPts val="0"/>
                        </a:spcAft>
                        <a:buNone/>
                      </a:pPr>
                      <a:r>
                        <a:rPr lang="en-US" sz="1700"/>
                        <a:t>Operating Netback ($/boe)</a:t>
                      </a:r>
                      <a:endParaRPr/>
                    </a:p>
                  </a:txBody>
                  <a:tcPr marL="53450" marR="53450" marT="26725" marB="26725"/>
                </a:tc>
                <a:tc>
                  <a:txBody>
                    <a:bodyPr/>
                    <a:lstStyle/>
                    <a:p>
                      <a:pPr marL="0" marR="0" lvl="0" indent="0" algn="l" rtl="0">
                        <a:spcBef>
                          <a:spcPts val="0"/>
                        </a:spcBef>
                        <a:spcAft>
                          <a:spcPts val="0"/>
                        </a:spcAft>
                        <a:buNone/>
                      </a:pPr>
                      <a:r>
                        <a:rPr lang="en-US" sz="1700"/>
                        <a:t>36.59</a:t>
                      </a:r>
                      <a:endParaRPr/>
                    </a:p>
                  </a:txBody>
                  <a:tcPr marL="53450" marR="53450" marT="26725" marB="26725"/>
                </a:tc>
                <a:tc>
                  <a:txBody>
                    <a:bodyPr/>
                    <a:lstStyle/>
                    <a:p>
                      <a:pPr marL="0" marR="0" lvl="0" indent="0" algn="l" rtl="0">
                        <a:spcBef>
                          <a:spcPts val="0"/>
                        </a:spcBef>
                        <a:spcAft>
                          <a:spcPts val="0"/>
                        </a:spcAft>
                        <a:buNone/>
                      </a:pPr>
                      <a:r>
                        <a:rPr lang="en-US" sz="1700"/>
                        <a:t>40.74</a:t>
                      </a:r>
                      <a:endParaRPr/>
                    </a:p>
                  </a:txBody>
                  <a:tcPr marL="53450" marR="53450" marT="26725" marB="26725"/>
                </a:tc>
                <a:tc>
                  <a:txBody>
                    <a:bodyPr/>
                    <a:lstStyle/>
                    <a:p>
                      <a:pPr marL="0" marR="0" lvl="0" indent="0" algn="l" rtl="0">
                        <a:spcBef>
                          <a:spcPts val="0"/>
                        </a:spcBef>
                        <a:spcAft>
                          <a:spcPts val="0"/>
                        </a:spcAft>
                        <a:buNone/>
                      </a:pPr>
                      <a:r>
                        <a:rPr lang="en-US" sz="1700"/>
                        <a:t>Lower</a:t>
                      </a:r>
                      <a:endParaRPr/>
                    </a:p>
                  </a:txBody>
                  <a:tcPr marL="53450" marR="53450" marT="26725" marB="26725"/>
                </a:tc>
                <a:extLst>
                  <a:ext uri="{0D108BD9-81ED-4DB2-BD59-A6C34878D82A}">
                    <a16:rowId xmlns:a16="http://schemas.microsoft.com/office/drawing/2014/main" val="10002"/>
                  </a:ext>
                </a:extLst>
              </a:tr>
              <a:tr h="594875">
                <a:tc>
                  <a:txBody>
                    <a:bodyPr/>
                    <a:lstStyle/>
                    <a:p>
                      <a:pPr marL="0" marR="0" lvl="0" indent="0" algn="l" rtl="0">
                        <a:spcBef>
                          <a:spcPts val="0"/>
                        </a:spcBef>
                        <a:spcAft>
                          <a:spcPts val="0"/>
                        </a:spcAft>
                        <a:buNone/>
                      </a:pPr>
                      <a:r>
                        <a:rPr lang="en-US" sz="1700"/>
                        <a:t>Adj. Funds Flow</a:t>
                      </a:r>
                      <a:endParaRPr/>
                    </a:p>
                    <a:p>
                      <a:pPr marL="0" marR="0" lvl="0" indent="0" algn="l" rtl="0">
                        <a:spcBef>
                          <a:spcPts val="0"/>
                        </a:spcBef>
                        <a:spcAft>
                          <a:spcPts val="0"/>
                        </a:spcAft>
                        <a:buNone/>
                      </a:pPr>
                      <a:r>
                        <a:rPr lang="en-US" sz="1700"/>
                        <a:t>($MM/$ per share)</a:t>
                      </a:r>
                      <a:endParaRPr/>
                    </a:p>
                  </a:txBody>
                  <a:tcPr marL="53450" marR="53450" marT="26725" marB="26725"/>
                </a:tc>
                <a:tc>
                  <a:txBody>
                    <a:bodyPr/>
                    <a:lstStyle/>
                    <a:p>
                      <a:pPr marL="0" marR="0" lvl="0" indent="0" algn="l" rtl="0">
                        <a:spcBef>
                          <a:spcPts val="0"/>
                        </a:spcBef>
                        <a:spcAft>
                          <a:spcPts val="0"/>
                        </a:spcAft>
                        <a:buNone/>
                      </a:pPr>
                      <a:r>
                        <a:rPr lang="en-US" sz="1700"/>
                        <a:t>503.8</a:t>
                      </a:r>
                      <a:endParaRPr/>
                    </a:p>
                  </a:txBody>
                  <a:tcPr marL="53450" marR="53450" marT="26725" marB="26725"/>
                </a:tc>
                <a:tc>
                  <a:txBody>
                    <a:bodyPr/>
                    <a:lstStyle/>
                    <a:p>
                      <a:pPr marL="0" marR="0" lvl="0" indent="0" algn="l" rtl="0">
                        <a:spcBef>
                          <a:spcPts val="0"/>
                        </a:spcBef>
                        <a:spcAft>
                          <a:spcPts val="0"/>
                        </a:spcAft>
                        <a:buNone/>
                      </a:pPr>
                      <a:r>
                        <a:rPr lang="en-US" sz="1700"/>
                        <a:t>400.3</a:t>
                      </a:r>
                      <a:endParaRPr/>
                    </a:p>
                  </a:txBody>
                  <a:tcPr marL="53450" marR="53450" marT="26725" marB="26725"/>
                </a:tc>
                <a:tc>
                  <a:txBody>
                    <a:bodyPr/>
                    <a:lstStyle/>
                    <a:p>
                      <a:pPr marL="0" marR="0" lvl="0" indent="0" algn="l" rtl="0">
                        <a:spcBef>
                          <a:spcPts val="0"/>
                        </a:spcBef>
                        <a:spcAft>
                          <a:spcPts val="0"/>
                        </a:spcAft>
                        <a:buNone/>
                      </a:pPr>
                      <a:r>
                        <a:rPr lang="en-US" sz="1700"/>
                        <a:t>Higher</a:t>
                      </a:r>
                      <a:endParaRPr/>
                    </a:p>
                  </a:txBody>
                  <a:tcPr marL="53450" marR="53450" marT="26725" marB="26725"/>
                </a:tc>
                <a:extLst>
                  <a:ext uri="{0D108BD9-81ED-4DB2-BD59-A6C34878D82A}">
                    <a16:rowId xmlns:a16="http://schemas.microsoft.com/office/drawing/2014/main" val="10003"/>
                  </a:ext>
                </a:extLst>
              </a:tr>
              <a:tr h="594875">
                <a:tc>
                  <a:txBody>
                    <a:bodyPr/>
                    <a:lstStyle/>
                    <a:p>
                      <a:pPr marL="0" marR="0" lvl="0" indent="0" algn="l" rtl="0">
                        <a:spcBef>
                          <a:spcPts val="0"/>
                        </a:spcBef>
                        <a:spcAft>
                          <a:spcPts val="0"/>
                        </a:spcAft>
                        <a:buNone/>
                      </a:pPr>
                      <a:r>
                        <a:rPr lang="en-US" sz="1700"/>
                        <a:t>Capital Expenditures</a:t>
                      </a:r>
                      <a:endParaRPr/>
                    </a:p>
                    <a:p>
                      <a:pPr marL="0" marR="0" lvl="0" indent="0" algn="l" rtl="0">
                        <a:spcBef>
                          <a:spcPts val="0"/>
                        </a:spcBef>
                        <a:spcAft>
                          <a:spcPts val="0"/>
                        </a:spcAft>
                        <a:buNone/>
                      </a:pPr>
                      <a:r>
                        <a:rPr lang="en-US" sz="1700"/>
                        <a:t>($MM)</a:t>
                      </a:r>
                      <a:endParaRPr/>
                    </a:p>
                  </a:txBody>
                  <a:tcPr marL="53450" marR="53450" marT="26725" marB="26725"/>
                </a:tc>
                <a:tc>
                  <a:txBody>
                    <a:bodyPr/>
                    <a:lstStyle/>
                    <a:p>
                      <a:pPr marL="0" marR="0" lvl="0" indent="0" algn="l" rtl="0">
                        <a:spcBef>
                          <a:spcPts val="0"/>
                        </a:spcBef>
                        <a:spcAft>
                          <a:spcPts val="0"/>
                        </a:spcAft>
                        <a:buNone/>
                      </a:pPr>
                      <a:r>
                        <a:rPr lang="en-US" sz="1700"/>
                        <a:t>121.6</a:t>
                      </a:r>
                      <a:endParaRPr/>
                    </a:p>
                  </a:txBody>
                  <a:tcPr marL="53450" marR="53450" marT="26725" marB="26725"/>
                </a:tc>
                <a:tc>
                  <a:txBody>
                    <a:bodyPr/>
                    <a:lstStyle/>
                    <a:p>
                      <a:pPr marL="0" marR="0" lvl="0" indent="0" algn="l" rtl="0">
                        <a:spcBef>
                          <a:spcPts val="0"/>
                        </a:spcBef>
                        <a:spcAft>
                          <a:spcPts val="0"/>
                        </a:spcAft>
                        <a:buNone/>
                      </a:pPr>
                      <a:r>
                        <a:rPr lang="en-US" sz="1700"/>
                        <a:t>57.6</a:t>
                      </a:r>
                      <a:endParaRPr/>
                    </a:p>
                  </a:txBody>
                  <a:tcPr marL="53450" marR="53450" marT="26725" marB="26725"/>
                </a:tc>
                <a:tc>
                  <a:txBody>
                    <a:bodyPr/>
                    <a:lstStyle/>
                    <a:p>
                      <a:pPr marL="0" marR="0" lvl="0" indent="0" algn="l" rtl="0">
                        <a:spcBef>
                          <a:spcPts val="0"/>
                        </a:spcBef>
                        <a:spcAft>
                          <a:spcPts val="0"/>
                        </a:spcAft>
                        <a:buNone/>
                      </a:pPr>
                      <a:r>
                        <a:rPr lang="en-US" sz="1700"/>
                        <a:t>Higher</a:t>
                      </a:r>
                      <a:endParaRPr/>
                    </a:p>
                  </a:txBody>
                  <a:tcPr marL="53450" marR="53450" marT="26725" marB="26725"/>
                </a:tc>
                <a:extLst>
                  <a:ext uri="{0D108BD9-81ED-4DB2-BD59-A6C34878D82A}">
                    <a16:rowId xmlns:a16="http://schemas.microsoft.com/office/drawing/2014/main" val="10004"/>
                  </a:ext>
                </a:extLst>
              </a:tr>
              <a:tr h="594875">
                <a:tc>
                  <a:txBody>
                    <a:bodyPr/>
                    <a:lstStyle/>
                    <a:p>
                      <a:pPr marL="0" marR="0" lvl="0" indent="0" algn="l" rtl="0">
                        <a:spcBef>
                          <a:spcPts val="0"/>
                        </a:spcBef>
                        <a:spcAft>
                          <a:spcPts val="0"/>
                        </a:spcAft>
                        <a:buNone/>
                      </a:pPr>
                      <a:r>
                        <a:rPr lang="en-US" sz="1700"/>
                        <a:t>Adj. Net Earnings</a:t>
                      </a:r>
                      <a:endParaRPr/>
                    </a:p>
                    <a:p>
                      <a:pPr marL="0" marR="0" lvl="0" indent="0" algn="l" rtl="0">
                        <a:spcBef>
                          <a:spcPts val="0"/>
                        </a:spcBef>
                        <a:spcAft>
                          <a:spcPts val="0"/>
                        </a:spcAft>
                        <a:buNone/>
                      </a:pPr>
                      <a:r>
                        <a:rPr lang="en-US" sz="1700"/>
                        <a:t>($MM/$ per share)</a:t>
                      </a:r>
                      <a:endParaRPr/>
                    </a:p>
                  </a:txBody>
                  <a:tcPr marL="53450" marR="53450" marT="26725" marB="26725"/>
                </a:tc>
                <a:tc>
                  <a:txBody>
                    <a:bodyPr/>
                    <a:lstStyle/>
                    <a:p>
                      <a:pPr marL="0" marR="0" lvl="0" indent="0" algn="l" rtl="0">
                        <a:spcBef>
                          <a:spcPts val="0"/>
                        </a:spcBef>
                        <a:spcAft>
                          <a:spcPts val="0"/>
                        </a:spcAft>
                        <a:buNone/>
                      </a:pPr>
                      <a:r>
                        <a:rPr lang="en-US" sz="1700"/>
                        <a:t>$146/0.27</a:t>
                      </a:r>
                      <a:endParaRPr/>
                    </a:p>
                  </a:txBody>
                  <a:tcPr marL="53450" marR="53450" marT="26725" marB="26725"/>
                </a:tc>
                <a:tc>
                  <a:txBody>
                    <a:bodyPr/>
                    <a:lstStyle/>
                    <a:p>
                      <a:pPr marL="0" marR="0" lvl="0" indent="0" algn="l" rtl="0">
                        <a:spcBef>
                          <a:spcPts val="0"/>
                        </a:spcBef>
                        <a:spcAft>
                          <a:spcPts val="0"/>
                        </a:spcAft>
                        <a:buNone/>
                      </a:pPr>
                      <a:r>
                        <a:rPr lang="en-US" sz="1700"/>
                        <a:t>$102.7/0.19</a:t>
                      </a:r>
                      <a:endParaRPr/>
                    </a:p>
                  </a:txBody>
                  <a:tcPr marL="53450" marR="53450" marT="26725" marB="26725"/>
                </a:tc>
                <a:tc>
                  <a:txBody>
                    <a:bodyPr/>
                    <a:lstStyle/>
                    <a:p>
                      <a:pPr marL="0" marR="0" lvl="0" indent="0" algn="l" rtl="0">
                        <a:spcBef>
                          <a:spcPts val="0"/>
                        </a:spcBef>
                        <a:spcAft>
                          <a:spcPts val="0"/>
                        </a:spcAft>
                        <a:buNone/>
                      </a:pPr>
                      <a:r>
                        <a:rPr lang="en-US" sz="1700"/>
                        <a:t>Higher</a:t>
                      </a:r>
                      <a:endParaRPr/>
                    </a:p>
                  </a:txBody>
                  <a:tcPr marL="53450" marR="53450" marT="26725" marB="26725"/>
                </a:tc>
                <a:extLst>
                  <a:ext uri="{0D108BD9-81ED-4DB2-BD59-A6C34878D82A}">
                    <a16:rowId xmlns:a16="http://schemas.microsoft.com/office/drawing/2014/main" val="10005"/>
                  </a:ext>
                </a:extLst>
              </a:tr>
              <a:tr h="594875">
                <a:tc>
                  <a:txBody>
                    <a:bodyPr/>
                    <a:lstStyle/>
                    <a:p>
                      <a:pPr marL="0" marR="0" lvl="0" indent="0" algn="l" rtl="0">
                        <a:spcBef>
                          <a:spcPts val="0"/>
                        </a:spcBef>
                        <a:spcAft>
                          <a:spcPts val="0"/>
                        </a:spcAft>
                        <a:buNone/>
                      </a:pPr>
                      <a:r>
                        <a:rPr lang="en-US" sz="1700"/>
                        <a:t>Net Debt</a:t>
                      </a:r>
                      <a:endParaRPr/>
                    </a:p>
                    <a:p>
                      <a:pPr marL="0" marR="0" lvl="0" indent="0" algn="l" rtl="0">
                        <a:spcBef>
                          <a:spcPts val="0"/>
                        </a:spcBef>
                        <a:spcAft>
                          <a:spcPts val="0"/>
                        </a:spcAft>
                        <a:buNone/>
                      </a:pPr>
                      <a:r>
                        <a:rPr lang="en-US" sz="1700"/>
                        <a:t>($ billion)</a:t>
                      </a:r>
                      <a:endParaRPr/>
                    </a:p>
                  </a:txBody>
                  <a:tcPr marL="53450" marR="53450" marT="26725" marB="26725"/>
                </a:tc>
                <a:tc>
                  <a:txBody>
                    <a:bodyPr/>
                    <a:lstStyle/>
                    <a:p>
                      <a:pPr marL="0" marR="0" lvl="0" indent="0" algn="l" rtl="0">
                        <a:spcBef>
                          <a:spcPts val="0"/>
                        </a:spcBef>
                        <a:spcAft>
                          <a:spcPts val="0"/>
                        </a:spcAft>
                        <a:buNone/>
                      </a:pPr>
                      <a:r>
                        <a:rPr lang="en-US" sz="1700"/>
                        <a:t>3.6</a:t>
                      </a:r>
                      <a:endParaRPr/>
                    </a:p>
                  </a:txBody>
                  <a:tcPr marL="53450" marR="53450" marT="26725" marB="26725"/>
                </a:tc>
                <a:tc>
                  <a:txBody>
                    <a:bodyPr/>
                    <a:lstStyle/>
                    <a:p>
                      <a:pPr marL="0" marR="0" lvl="0" indent="0" algn="l" rtl="0">
                        <a:spcBef>
                          <a:spcPts val="0"/>
                        </a:spcBef>
                        <a:spcAft>
                          <a:spcPts val="0"/>
                        </a:spcAft>
                        <a:buNone/>
                      </a:pPr>
                      <a:r>
                        <a:rPr lang="en-US" sz="1700"/>
                        <a:t>4.0</a:t>
                      </a:r>
                      <a:endParaRPr/>
                    </a:p>
                  </a:txBody>
                  <a:tcPr marL="53450" marR="53450" marT="26725" marB="26725"/>
                </a:tc>
                <a:tc>
                  <a:txBody>
                    <a:bodyPr/>
                    <a:lstStyle/>
                    <a:p>
                      <a:pPr marL="0" marR="0" lvl="0" indent="0" algn="l" rtl="0">
                        <a:spcBef>
                          <a:spcPts val="0"/>
                        </a:spcBef>
                        <a:spcAft>
                          <a:spcPts val="0"/>
                        </a:spcAft>
                        <a:buNone/>
                      </a:pPr>
                      <a:r>
                        <a:rPr lang="en-US" sz="1700"/>
                        <a:t>Lower</a:t>
                      </a:r>
                      <a:endParaRPr/>
                    </a:p>
                  </a:txBody>
                  <a:tcPr marL="53450" marR="53450" marT="26725" marB="26725"/>
                </a:tc>
                <a:extLst>
                  <a:ext uri="{0D108BD9-81ED-4DB2-BD59-A6C34878D82A}">
                    <a16:rowId xmlns:a16="http://schemas.microsoft.com/office/drawing/2014/main" val="10006"/>
                  </a:ext>
                </a:extLst>
              </a:tr>
              <a:tr h="341075">
                <a:tc>
                  <a:txBody>
                    <a:bodyPr/>
                    <a:lstStyle/>
                    <a:p>
                      <a:pPr marL="0" marR="0" lvl="0" indent="0" algn="l" rtl="0">
                        <a:spcBef>
                          <a:spcPts val="0"/>
                        </a:spcBef>
                        <a:spcAft>
                          <a:spcPts val="0"/>
                        </a:spcAft>
                        <a:buNone/>
                      </a:pPr>
                      <a:r>
                        <a:rPr lang="en-US" sz="1700"/>
                        <a:t>D/CF (trailing)</a:t>
                      </a:r>
                      <a:endParaRPr/>
                    </a:p>
                  </a:txBody>
                  <a:tcPr marL="53450" marR="53450" marT="26725" marB="26725"/>
                </a:tc>
                <a:tc>
                  <a:txBody>
                    <a:bodyPr/>
                    <a:lstStyle/>
                    <a:p>
                      <a:pPr marL="0" marR="0" lvl="0" indent="0" algn="l" rtl="0">
                        <a:spcBef>
                          <a:spcPts val="0"/>
                        </a:spcBef>
                        <a:spcAft>
                          <a:spcPts val="0"/>
                        </a:spcAft>
                        <a:buNone/>
                      </a:pPr>
                      <a:r>
                        <a:rPr lang="en-US" sz="1700"/>
                        <a:t>1.9x</a:t>
                      </a:r>
                      <a:endParaRPr/>
                    </a:p>
                  </a:txBody>
                  <a:tcPr marL="53450" marR="53450" marT="26725" marB="26725"/>
                </a:tc>
                <a:tc>
                  <a:txBody>
                    <a:bodyPr/>
                    <a:lstStyle/>
                    <a:p>
                      <a:pPr marL="0" marR="0" lvl="0" indent="0" algn="l" rtl="0">
                        <a:spcBef>
                          <a:spcPts val="0"/>
                        </a:spcBef>
                        <a:spcAft>
                          <a:spcPts val="0"/>
                        </a:spcAft>
                        <a:buNone/>
                      </a:pPr>
                      <a:r>
                        <a:rPr lang="en-US" sz="1700"/>
                        <a:t>2.3x</a:t>
                      </a:r>
                      <a:endParaRPr/>
                    </a:p>
                  </a:txBody>
                  <a:tcPr marL="53450" marR="53450" marT="26725" marB="26725"/>
                </a:tc>
                <a:tc>
                  <a:txBody>
                    <a:bodyPr/>
                    <a:lstStyle/>
                    <a:p>
                      <a:pPr marL="0" marR="0" lvl="0" indent="0" algn="l" rtl="0">
                        <a:spcBef>
                          <a:spcPts val="0"/>
                        </a:spcBef>
                        <a:spcAft>
                          <a:spcPts val="0"/>
                        </a:spcAft>
                        <a:buNone/>
                      </a:pPr>
                      <a:r>
                        <a:rPr lang="en-US" sz="1700"/>
                        <a:t>Lower</a:t>
                      </a:r>
                      <a:endParaRPr/>
                    </a:p>
                  </a:txBody>
                  <a:tcPr marL="53450" marR="53450" marT="26725" marB="26725"/>
                </a:tc>
                <a:extLst>
                  <a:ext uri="{0D108BD9-81ED-4DB2-BD59-A6C34878D82A}">
                    <a16:rowId xmlns:a16="http://schemas.microsoft.com/office/drawing/2014/main" val="10007"/>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1" name="Google Shape;561;p48"/>
          <p:cNvPicPr preferRelativeResize="0">
            <a:picLocks noGrp="1"/>
          </p:cNvPicPr>
          <p:nvPr>
            <p:ph type="body" idx="1"/>
          </p:nvPr>
        </p:nvPicPr>
        <p:blipFill rotWithShape="1">
          <a:blip r:embed="rId3">
            <a:alphaModFix/>
          </a:blip>
          <a:srcRect/>
          <a:stretch/>
        </p:blipFill>
        <p:spPr>
          <a:xfrm>
            <a:off x="397163" y="2352603"/>
            <a:ext cx="11489145" cy="209470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9"/>
          <p:cNvSpPr txBox="1">
            <a:spLocks noGrp="1"/>
          </p:cNvSpPr>
          <p:nvPr>
            <p:ph type="title"/>
          </p:nvPr>
        </p:nvSpPr>
        <p:spPr>
          <a:xfrm>
            <a:off x="838200" y="365126"/>
            <a:ext cx="10360068" cy="9501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Balance Sheet</a:t>
            </a:r>
            <a:endParaRPr/>
          </a:p>
        </p:txBody>
      </p:sp>
      <p:pic>
        <p:nvPicPr>
          <p:cNvPr id="568" name="Google Shape;568;p49"/>
          <p:cNvPicPr preferRelativeResize="0"/>
          <p:nvPr/>
        </p:nvPicPr>
        <p:blipFill rotWithShape="1">
          <a:blip r:embed="rId3">
            <a:alphaModFix/>
          </a:blip>
          <a:srcRect/>
          <a:stretch/>
        </p:blipFill>
        <p:spPr>
          <a:xfrm>
            <a:off x="831839" y="1513745"/>
            <a:ext cx="10528322" cy="4982417"/>
          </a:xfrm>
          <a:prstGeom prst="rect">
            <a:avLst/>
          </a:prstGeom>
          <a:noFill/>
          <a:ln>
            <a:noFill/>
          </a:ln>
        </p:spPr>
      </p:pic>
      <p:sp>
        <p:nvSpPr>
          <p:cNvPr id="569" name="Google Shape;569;p49"/>
          <p:cNvSpPr/>
          <p:nvPr/>
        </p:nvSpPr>
        <p:spPr>
          <a:xfrm>
            <a:off x="831839" y="3385952"/>
            <a:ext cx="10528323" cy="401782"/>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49"/>
          <p:cNvSpPr/>
          <p:nvPr/>
        </p:nvSpPr>
        <p:spPr>
          <a:xfrm>
            <a:off x="831838" y="4224445"/>
            <a:ext cx="10528323" cy="401782"/>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4"/>
          <p:cNvSpPr txBox="1">
            <a:spLocks noGrp="1"/>
          </p:cNvSpPr>
          <p:nvPr>
            <p:ph type="title"/>
          </p:nvPr>
        </p:nvSpPr>
        <p:spPr>
          <a:xfrm>
            <a:off x="6109498" y="908344"/>
            <a:ext cx="5244301" cy="1538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chemeClr val="dk1"/>
                </a:solidFill>
                <a:latin typeface="Calibri"/>
                <a:ea typeface="Calibri"/>
                <a:cs typeface="Calibri"/>
                <a:sym typeface="Calibri"/>
              </a:rPr>
              <a:t>Resources and Reserves</a:t>
            </a:r>
            <a:endParaRPr/>
          </a:p>
        </p:txBody>
      </p:sp>
      <p:sp>
        <p:nvSpPr>
          <p:cNvPr id="148" name="Google Shape;148;p4"/>
          <p:cNvSpPr/>
          <p:nvPr/>
        </p:nvSpPr>
        <p:spPr>
          <a:xfrm>
            <a:off x="2199584"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rgbClr val="4C4C4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9" name="Google Shape;149;p4"/>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 name="Google Shape;150;p4" descr="手机屏幕截图&#10;&#10;描述已自动生成"/>
          <p:cNvPicPr preferRelativeResize="0"/>
          <p:nvPr/>
        </p:nvPicPr>
        <p:blipFill rotWithShape="1">
          <a:blip r:embed="rId3">
            <a:alphaModFix/>
          </a:blip>
          <a:srcRect/>
          <a:stretch/>
        </p:blipFill>
        <p:spPr>
          <a:xfrm>
            <a:off x="1480173" y="1643809"/>
            <a:ext cx="3267942" cy="3561789"/>
          </a:xfrm>
          <a:prstGeom prst="rect">
            <a:avLst/>
          </a:prstGeom>
          <a:noFill/>
          <a:ln>
            <a:noFill/>
          </a:ln>
        </p:spPr>
      </p:pic>
      <p:sp>
        <p:nvSpPr>
          <p:cNvPr id="151" name="Google Shape;151;p4"/>
          <p:cNvSpPr txBox="1"/>
          <p:nvPr/>
        </p:nvSpPr>
        <p:spPr>
          <a:xfrm>
            <a:off x="5911158" y="2706865"/>
            <a:ext cx="5383652" cy="3470097"/>
          </a:xfrm>
          <a:prstGeom prst="rect">
            <a:avLst/>
          </a:prstGeom>
          <a:noFill/>
          <a:ln>
            <a:noFill/>
          </a:ln>
        </p:spPr>
        <p:txBody>
          <a:bodyPr spcFirstLastPara="1" wrap="square" lIns="91425" tIns="45700" rIns="91425" bIns="45700" anchor="t" anchorCtr="0">
            <a:normAutofit/>
          </a:bodyPr>
          <a:lstStyle/>
          <a:p>
            <a:pPr marL="285750" marR="0" lvl="0" indent="-228600" algn="l" rtl="0">
              <a:lnSpc>
                <a:spcPct val="90000"/>
              </a:lnSpc>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Resources</a:t>
            </a:r>
            <a:r>
              <a:rPr lang="en-US" sz="2400">
                <a:solidFill>
                  <a:schemeClr val="dk1"/>
                </a:solidFill>
                <a:latin typeface="Calibri"/>
                <a:ea typeface="Calibri"/>
                <a:cs typeface="Calibri"/>
                <a:sym typeface="Calibri"/>
              </a:rPr>
              <a:t>: include all oil that can be technically recovered at any price</a:t>
            </a:r>
            <a:endParaRPr/>
          </a:p>
          <a:p>
            <a:pPr marL="742950" marR="0" lvl="1" indent="-228600" algn="l" rtl="0">
              <a:lnSpc>
                <a:spcPct val="90000"/>
              </a:lnSpc>
              <a:spcBef>
                <a:spcPts val="6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Contingent resources: </a:t>
            </a:r>
            <a:r>
              <a:rPr lang="en-US" sz="2400" b="0" i="0" u="none" strike="noStrike" cap="none">
                <a:solidFill>
                  <a:schemeClr val="dk1"/>
                </a:solidFill>
                <a:latin typeface="Calibri"/>
                <a:ea typeface="Calibri"/>
                <a:cs typeface="Calibri"/>
                <a:sym typeface="Calibri"/>
              </a:rPr>
              <a:t>have been discovered but are not yet economically viable</a:t>
            </a:r>
            <a:endParaRPr/>
          </a:p>
          <a:p>
            <a:pPr marL="742950" marR="0" lvl="1" indent="-228600" algn="l" rtl="0">
              <a:lnSpc>
                <a:spcPct val="90000"/>
              </a:lnSpc>
              <a:spcBef>
                <a:spcPts val="6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Prospective resources: </a:t>
            </a:r>
            <a:r>
              <a:rPr lang="en-US" sz="2400" b="0" i="0" u="none" strike="noStrike" cap="none">
                <a:solidFill>
                  <a:schemeClr val="dk1"/>
                </a:solidFill>
                <a:latin typeface="Calibri"/>
                <a:ea typeface="Calibri"/>
                <a:cs typeface="Calibri"/>
                <a:sym typeface="Calibri"/>
              </a:rPr>
              <a:t>are potentially recoverable but not yet subject to drilling activity </a:t>
            </a:r>
            <a:endParaRPr/>
          </a:p>
          <a:p>
            <a:pPr marL="0" marR="0" lvl="0" indent="152400" algn="l" rtl="0">
              <a:lnSpc>
                <a:spcPct val="90000"/>
              </a:lnSpc>
              <a:spcBef>
                <a:spcPts val="6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Balance Sheet</a:t>
            </a:r>
            <a:endParaRPr/>
          </a:p>
        </p:txBody>
      </p:sp>
      <p:pic>
        <p:nvPicPr>
          <p:cNvPr id="576" name="Google Shape;576;p50"/>
          <p:cNvPicPr preferRelativeResize="0"/>
          <p:nvPr/>
        </p:nvPicPr>
        <p:blipFill rotWithShape="1">
          <a:blip r:embed="rId3">
            <a:alphaModFix/>
          </a:blip>
          <a:srcRect/>
          <a:stretch/>
        </p:blipFill>
        <p:spPr>
          <a:xfrm>
            <a:off x="1048657" y="1521278"/>
            <a:ext cx="9819821" cy="4944536"/>
          </a:xfrm>
          <a:prstGeom prst="rect">
            <a:avLst/>
          </a:prstGeom>
          <a:noFill/>
          <a:ln>
            <a:noFill/>
          </a:ln>
        </p:spPr>
      </p:pic>
      <p:sp>
        <p:nvSpPr>
          <p:cNvPr id="577" name="Google Shape;577;p50"/>
          <p:cNvSpPr/>
          <p:nvPr/>
        </p:nvSpPr>
        <p:spPr>
          <a:xfrm>
            <a:off x="644604" y="2253718"/>
            <a:ext cx="10902791" cy="401782"/>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Income Statement</a:t>
            </a:r>
            <a:endParaRPr/>
          </a:p>
        </p:txBody>
      </p:sp>
      <p:pic>
        <p:nvPicPr>
          <p:cNvPr id="584" name="Google Shape;584;p51"/>
          <p:cNvPicPr preferRelativeResize="0"/>
          <p:nvPr/>
        </p:nvPicPr>
        <p:blipFill rotWithShape="1">
          <a:blip r:embed="rId3">
            <a:alphaModFix/>
          </a:blip>
          <a:srcRect/>
          <a:stretch/>
        </p:blipFill>
        <p:spPr>
          <a:xfrm>
            <a:off x="1593850" y="1526166"/>
            <a:ext cx="9004300" cy="4978400"/>
          </a:xfrm>
          <a:prstGeom prst="rect">
            <a:avLst/>
          </a:prstGeom>
          <a:noFill/>
          <a:ln>
            <a:noFill/>
          </a:ln>
        </p:spPr>
      </p:pic>
      <p:sp>
        <p:nvSpPr>
          <p:cNvPr id="585" name="Google Shape;585;p51"/>
          <p:cNvSpPr/>
          <p:nvPr/>
        </p:nvSpPr>
        <p:spPr>
          <a:xfrm>
            <a:off x="603728" y="3145293"/>
            <a:ext cx="10984544" cy="346053"/>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51"/>
          <p:cNvSpPr/>
          <p:nvPr/>
        </p:nvSpPr>
        <p:spPr>
          <a:xfrm>
            <a:off x="603728" y="5266518"/>
            <a:ext cx="10984544" cy="346053"/>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Income Statement</a:t>
            </a:r>
            <a:endParaRPr/>
          </a:p>
        </p:txBody>
      </p:sp>
      <p:pic>
        <p:nvPicPr>
          <p:cNvPr id="592" name="Google Shape;592;p52"/>
          <p:cNvPicPr preferRelativeResize="0"/>
          <p:nvPr/>
        </p:nvPicPr>
        <p:blipFill rotWithShape="1">
          <a:blip r:embed="rId3">
            <a:alphaModFix/>
          </a:blip>
          <a:srcRect/>
          <a:stretch/>
        </p:blipFill>
        <p:spPr>
          <a:xfrm>
            <a:off x="1431611" y="1723234"/>
            <a:ext cx="9328778" cy="467756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3"/>
          <p:cNvSpPr txBox="1">
            <a:spLocks noGrp="1"/>
          </p:cNvSpPr>
          <p:nvPr>
            <p:ph type="title"/>
          </p:nvPr>
        </p:nvSpPr>
        <p:spPr>
          <a:xfrm>
            <a:off x="838200" y="1069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Cash Flow Statement</a:t>
            </a:r>
            <a:endParaRPr/>
          </a:p>
        </p:txBody>
      </p:sp>
      <p:pic>
        <p:nvPicPr>
          <p:cNvPr id="598" name="Google Shape;598;p53"/>
          <p:cNvPicPr preferRelativeResize="0"/>
          <p:nvPr/>
        </p:nvPicPr>
        <p:blipFill rotWithShape="1">
          <a:blip r:embed="rId3">
            <a:alphaModFix/>
          </a:blip>
          <a:srcRect/>
          <a:stretch/>
        </p:blipFill>
        <p:spPr>
          <a:xfrm>
            <a:off x="1587500" y="959678"/>
            <a:ext cx="9017000" cy="5918200"/>
          </a:xfrm>
          <a:prstGeom prst="rect">
            <a:avLst/>
          </a:prstGeom>
          <a:noFill/>
          <a:ln>
            <a:noFill/>
          </a:ln>
        </p:spPr>
      </p:pic>
      <p:sp>
        <p:nvSpPr>
          <p:cNvPr id="599" name="Google Shape;599;p53"/>
          <p:cNvSpPr/>
          <p:nvPr/>
        </p:nvSpPr>
        <p:spPr>
          <a:xfrm>
            <a:off x="1333500" y="3283937"/>
            <a:ext cx="9603275" cy="270004"/>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53"/>
          <p:cNvSpPr/>
          <p:nvPr/>
        </p:nvSpPr>
        <p:spPr>
          <a:xfrm>
            <a:off x="1224220" y="3985450"/>
            <a:ext cx="9821834" cy="275919"/>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Cash Flow Statement</a:t>
            </a:r>
            <a:endParaRPr/>
          </a:p>
        </p:txBody>
      </p:sp>
      <p:pic>
        <p:nvPicPr>
          <p:cNvPr id="606" name="Google Shape;606;p54"/>
          <p:cNvPicPr preferRelativeResize="0"/>
          <p:nvPr/>
        </p:nvPicPr>
        <p:blipFill rotWithShape="1">
          <a:blip r:embed="rId3">
            <a:alphaModFix/>
          </a:blip>
          <a:srcRect/>
          <a:stretch/>
        </p:blipFill>
        <p:spPr>
          <a:xfrm>
            <a:off x="1200113" y="2014194"/>
            <a:ext cx="9791771" cy="3886282"/>
          </a:xfrm>
          <a:prstGeom prst="rect">
            <a:avLst/>
          </a:prstGeom>
          <a:noFill/>
          <a:ln>
            <a:noFill/>
          </a:ln>
        </p:spPr>
      </p:pic>
      <p:sp>
        <p:nvSpPr>
          <p:cNvPr id="607" name="Google Shape;607;p54"/>
          <p:cNvSpPr/>
          <p:nvPr/>
        </p:nvSpPr>
        <p:spPr>
          <a:xfrm>
            <a:off x="540324" y="3543301"/>
            <a:ext cx="11111347" cy="315180"/>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2"/>
        <p:cNvGrpSpPr/>
        <p:nvPr/>
      </p:nvGrpSpPr>
      <p:grpSpPr>
        <a:xfrm>
          <a:off x="0" y="0"/>
          <a:ext cx="0" cy="0"/>
          <a:chOff x="0" y="0"/>
          <a:chExt cx="0" cy="0"/>
        </a:xfrm>
      </p:grpSpPr>
      <p:sp>
        <p:nvSpPr>
          <p:cNvPr id="613" name="Google Shape;613;p55"/>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4" name="Google Shape;614;p55"/>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Major Risk Factors</a:t>
            </a:r>
            <a:endParaRPr/>
          </a:p>
        </p:txBody>
      </p:sp>
      <p:grpSp>
        <p:nvGrpSpPr>
          <p:cNvPr id="615" name="Google Shape;615;p55"/>
          <p:cNvGrpSpPr/>
          <p:nvPr/>
        </p:nvGrpSpPr>
        <p:grpSpPr>
          <a:xfrm>
            <a:off x="5197480" y="1054761"/>
            <a:ext cx="6507242" cy="4717751"/>
            <a:chOff x="3180" y="583837"/>
            <a:chExt cx="6507242" cy="4717751"/>
          </a:xfrm>
        </p:grpSpPr>
        <p:sp>
          <p:nvSpPr>
            <p:cNvPr id="616" name="Google Shape;616;p55"/>
            <p:cNvSpPr/>
            <p:nvPr/>
          </p:nvSpPr>
          <p:spPr>
            <a:xfrm>
              <a:off x="2961018" y="2306777"/>
              <a:ext cx="591567" cy="1271870"/>
            </a:xfrm>
            <a:custGeom>
              <a:avLst/>
              <a:gdLst/>
              <a:ahLst/>
              <a:cxnLst/>
              <a:rect l="l" t="t" r="r" b="b"/>
              <a:pathLst>
                <a:path w="120000" h="120000" extrusionOk="0">
                  <a:moveTo>
                    <a:pt x="0" y="0"/>
                  </a:moveTo>
                  <a:lnTo>
                    <a:pt x="60000" y="0"/>
                  </a:lnTo>
                  <a:lnTo>
                    <a:pt x="60000" y="120000"/>
                  </a:lnTo>
                  <a:lnTo>
                    <a:pt x="120000" y="120000"/>
                  </a:lnTo>
                </a:path>
              </a:pathLst>
            </a:custGeom>
            <a:noFill/>
            <a:ln w="12700" cap="flat" cmpd="sng">
              <a:solidFill>
                <a:schemeClr val="accent3"/>
              </a:solidFill>
              <a:prstDash val="solid"/>
              <a:miter lim="800000"/>
              <a:headEnd type="none" w="sm" len="sm"/>
              <a:tailEnd type="none" w="sm" len="sm"/>
            </a:ln>
          </p:spPr>
        </p:sp>
        <p:sp>
          <p:nvSpPr>
            <p:cNvPr id="617" name="Google Shape;617;p55"/>
            <p:cNvSpPr/>
            <p:nvPr/>
          </p:nvSpPr>
          <p:spPr>
            <a:xfrm>
              <a:off x="2961018" y="2261057"/>
              <a:ext cx="591567" cy="91440"/>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sp>
        <p:sp>
          <p:nvSpPr>
            <p:cNvPr id="618" name="Google Shape;618;p55"/>
            <p:cNvSpPr/>
            <p:nvPr/>
          </p:nvSpPr>
          <p:spPr>
            <a:xfrm>
              <a:off x="2961018" y="1034907"/>
              <a:ext cx="591567" cy="1271870"/>
            </a:xfrm>
            <a:custGeom>
              <a:avLst/>
              <a:gdLst/>
              <a:ahLst/>
              <a:cxnLst/>
              <a:rect l="l" t="t" r="r" b="b"/>
              <a:pathLst>
                <a:path w="120000" h="120000" extrusionOk="0">
                  <a:moveTo>
                    <a:pt x="0" y="120000"/>
                  </a:moveTo>
                  <a:lnTo>
                    <a:pt x="60000" y="120000"/>
                  </a:lnTo>
                  <a:lnTo>
                    <a:pt x="60000" y="0"/>
                  </a:lnTo>
                  <a:lnTo>
                    <a:pt x="120000" y="0"/>
                  </a:lnTo>
                </a:path>
              </a:pathLst>
            </a:custGeom>
            <a:noFill/>
            <a:ln w="12700" cap="flat" cmpd="sng">
              <a:solidFill>
                <a:schemeClr val="accent3"/>
              </a:solidFill>
              <a:prstDash val="solid"/>
              <a:miter lim="800000"/>
              <a:headEnd type="none" w="sm" len="sm"/>
              <a:tailEnd type="none" w="sm" len="sm"/>
            </a:ln>
          </p:spPr>
        </p:sp>
        <p:sp>
          <p:nvSpPr>
            <p:cNvPr id="619" name="Google Shape;619;p55"/>
            <p:cNvSpPr/>
            <p:nvPr/>
          </p:nvSpPr>
          <p:spPr>
            <a:xfrm>
              <a:off x="3180" y="1855707"/>
              <a:ext cx="2957837" cy="90214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5"/>
            <p:cNvSpPr txBox="1"/>
            <p:nvPr/>
          </p:nvSpPr>
          <p:spPr>
            <a:xfrm>
              <a:off x="3180" y="1855707"/>
              <a:ext cx="2957837" cy="90214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Market Risk</a:t>
              </a:r>
              <a:endParaRPr/>
            </a:p>
          </p:txBody>
        </p:sp>
        <p:sp>
          <p:nvSpPr>
            <p:cNvPr id="621" name="Google Shape;621;p55"/>
            <p:cNvSpPr/>
            <p:nvPr/>
          </p:nvSpPr>
          <p:spPr>
            <a:xfrm>
              <a:off x="3552585" y="583837"/>
              <a:ext cx="2957837" cy="90214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5"/>
            <p:cNvSpPr txBox="1"/>
            <p:nvPr/>
          </p:nvSpPr>
          <p:spPr>
            <a:xfrm>
              <a:off x="3552585" y="583837"/>
              <a:ext cx="2957837" cy="90214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Pricing</a:t>
              </a:r>
              <a:endParaRPr/>
            </a:p>
          </p:txBody>
        </p:sp>
        <p:sp>
          <p:nvSpPr>
            <p:cNvPr id="623" name="Google Shape;623;p55"/>
            <p:cNvSpPr/>
            <p:nvPr/>
          </p:nvSpPr>
          <p:spPr>
            <a:xfrm>
              <a:off x="3552585" y="1855707"/>
              <a:ext cx="2957837" cy="90214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5"/>
            <p:cNvSpPr txBox="1"/>
            <p:nvPr/>
          </p:nvSpPr>
          <p:spPr>
            <a:xfrm>
              <a:off x="3552585" y="1855707"/>
              <a:ext cx="2957837" cy="90214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Foreign exchange rates</a:t>
              </a:r>
              <a:endParaRPr/>
            </a:p>
          </p:txBody>
        </p:sp>
        <p:sp>
          <p:nvSpPr>
            <p:cNvPr id="625" name="Google Shape;625;p55"/>
            <p:cNvSpPr/>
            <p:nvPr/>
          </p:nvSpPr>
          <p:spPr>
            <a:xfrm>
              <a:off x="3552585" y="3127577"/>
              <a:ext cx="2957837" cy="90214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5"/>
            <p:cNvSpPr txBox="1"/>
            <p:nvPr/>
          </p:nvSpPr>
          <p:spPr>
            <a:xfrm>
              <a:off x="3552585" y="3127577"/>
              <a:ext cx="2957837" cy="90214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Interest rate</a:t>
              </a:r>
              <a:endParaRPr/>
            </a:p>
          </p:txBody>
        </p:sp>
        <p:sp>
          <p:nvSpPr>
            <p:cNvPr id="627" name="Google Shape;627;p55"/>
            <p:cNvSpPr/>
            <p:nvPr/>
          </p:nvSpPr>
          <p:spPr>
            <a:xfrm>
              <a:off x="3180" y="3127577"/>
              <a:ext cx="2957837" cy="90214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5"/>
            <p:cNvSpPr txBox="1"/>
            <p:nvPr/>
          </p:nvSpPr>
          <p:spPr>
            <a:xfrm>
              <a:off x="3180" y="3127577"/>
              <a:ext cx="2957837" cy="90214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Credit</a:t>
              </a:r>
              <a:endParaRPr/>
            </a:p>
          </p:txBody>
        </p:sp>
        <p:sp>
          <p:nvSpPr>
            <p:cNvPr id="629" name="Google Shape;629;p55"/>
            <p:cNvSpPr/>
            <p:nvPr/>
          </p:nvSpPr>
          <p:spPr>
            <a:xfrm>
              <a:off x="3180" y="4399448"/>
              <a:ext cx="2957837" cy="90214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5"/>
            <p:cNvSpPr txBox="1"/>
            <p:nvPr/>
          </p:nvSpPr>
          <p:spPr>
            <a:xfrm>
              <a:off x="3180" y="4399448"/>
              <a:ext cx="2957837" cy="90214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Liquidity</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4"/>
        <p:cNvGrpSpPr/>
        <p:nvPr/>
      </p:nvGrpSpPr>
      <p:grpSpPr>
        <a:xfrm>
          <a:off x="0" y="0"/>
          <a:ext cx="0" cy="0"/>
          <a:chOff x="0" y="0"/>
          <a:chExt cx="0" cy="0"/>
        </a:xfrm>
      </p:grpSpPr>
      <p:sp>
        <p:nvSpPr>
          <p:cNvPr id="635" name="Google Shape;635;p56"/>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6" name="Google Shape;636;p56"/>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b="1">
                <a:solidFill>
                  <a:srgbClr val="FFFFFF"/>
                </a:solidFill>
              </a:rPr>
              <a:t>Hedges</a:t>
            </a:r>
            <a:endParaRPr>
              <a:solidFill>
                <a:srgbClr val="FFFFFF"/>
              </a:solidFill>
            </a:endParaRPr>
          </a:p>
        </p:txBody>
      </p:sp>
      <p:grpSp>
        <p:nvGrpSpPr>
          <p:cNvPr id="637" name="Google Shape;637;p56"/>
          <p:cNvGrpSpPr/>
          <p:nvPr/>
        </p:nvGrpSpPr>
        <p:grpSpPr>
          <a:xfrm>
            <a:off x="5194300" y="521937"/>
            <a:ext cx="6513603" cy="5783400"/>
            <a:chOff x="0" y="51013"/>
            <a:chExt cx="6513603" cy="5783400"/>
          </a:xfrm>
        </p:grpSpPr>
        <p:sp>
          <p:nvSpPr>
            <p:cNvPr id="638" name="Google Shape;638;p56"/>
            <p:cNvSpPr/>
            <p:nvPr/>
          </p:nvSpPr>
          <p:spPr>
            <a:xfrm>
              <a:off x="0" y="51013"/>
              <a:ext cx="6513603" cy="285714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6"/>
            <p:cNvSpPr txBox="1"/>
            <p:nvPr/>
          </p:nvSpPr>
          <p:spPr>
            <a:xfrm>
              <a:off x="139474" y="190487"/>
              <a:ext cx="6234655" cy="257819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Crescent Point strives to manage the risks associated with the oil and gas industry and to provide long-term stability to its cash flow. To accomplish this, we maintain a strong balance sheet with significant unutilized lines of credit.</a:t>
              </a:r>
              <a:endParaRPr sz="2400">
                <a:solidFill>
                  <a:schemeClr val="lt1"/>
                </a:solidFill>
                <a:latin typeface="Calibri"/>
                <a:ea typeface="Calibri"/>
                <a:cs typeface="Calibri"/>
                <a:sym typeface="Calibri"/>
              </a:endParaRPr>
            </a:p>
          </p:txBody>
        </p:sp>
        <p:sp>
          <p:nvSpPr>
            <p:cNvPr id="640" name="Google Shape;640;p56"/>
            <p:cNvSpPr/>
            <p:nvPr/>
          </p:nvSpPr>
          <p:spPr>
            <a:xfrm>
              <a:off x="0" y="2977273"/>
              <a:ext cx="6513603" cy="2857140"/>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6"/>
            <p:cNvSpPr txBox="1"/>
            <p:nvPr/>
          </p:nvSpPr>
          <p:spPr>
            <a:xfrm>
              <a:off x="139474" y="3116747"/>
              <a:ext cx="6234655" cy="257819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We actively hedge commodity prices using a portfolio of swaps, collars and put option instruments. Our risk management program allows for hedging a forward profile of up to 3½ years out and up to 50 percent of net royalty interest production, increasing to 65 percent including the volume of purchased put options.</a:t>
              </a:r>
              <a:endParaRPr sz="2400">
                <a:solidFill>
                  <a:schemeClr val="lt1"/>
                </a:solidFill>
                <a:latin typeface="Calibri"/>
                <a:ea typeface="Calibri"/>
                <a:cs typeface="Calibri"/>
                <a:sym typeface="Calibri"/>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5"/>
        <p:cNvGrpSpPr/>
        <p:nvPr/>
      </p:nvGrpSpPr>
      <p:grpSpPr>
        <a:xfrm>
          <a:off x="0" y="0"/>
          <a:ext cx="0" cy="0"/>
          <a:chOff x="0" y="0"/>
          <a:chExt cx="0" cy="0"/>
        </a:xfrm>
      </p:grpSpPr>
      <p:sp>
        <p:nvSpPr>
          <p:cNvPr id="646" name="Google Shape;646;p57"/>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57"/>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Hedging</a:t>
            </a:r>
            <a:endParaRPr/>
          </a:p>
        </p:txBody>
      </p:sp>
      <p:pic>
        <p:nvPicPr>
          <p:cNvPr id="648" name="Google Shape;648;p57"/>
          <p:cNvPicPr preferRelativeResize="0"/>
          <p:nvPr/>
        </p:nvPicPr>
        <p:blipFill rotWithShape="1">
          <a:blip r:embed="rId3">
            <a:alphaModFix/>
          </a:blip>
          <a:srcRect/>
          <a:stretch/>
        </p:blipFill>
        <p:spPr>
          <a:xfrm>
            <a:off x="1421320" y="1675227"/>
            <a:ext cx="9349359" cy="43941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2"/>
        <p:cNvGrpSpPr/>
        <p:nvPr/>
      </p:nvGrpSpPr>
      <p:grpSpPr>
        <a:xfrm>
          <a:off x="0" y="0"/>
          <a:ext cx="0" cy="0"/>
          <a:chOff x="0" y="0"/>
          <a:chExt cx="0" cy="0"/>
        </a:xfrm>
      </p:grpSpPr>
      <p:sp>
        <p:nvSpPr>
          <p:cNvPr id="653" name="Google Shape;653;p58"/>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58"/>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Hedging</a:t>
            </a:r>
            <a:endParaRPr/>
          </a:p>
        </p:txBody>
      </p:sp>
      <p:pic>
        <p:nvPicPr>
          <p:cNvPr id="655" name="Google Shape;655;p58"/>
          <p:cNvPicPr preferRelativeResize="0">
            <a:picLocks noGrp="1"/>
          </p:cNvPicPr>
          <p:nvPr>
            <p:ph type="body" idx="1"/>
          </p:nvPr>
        </p:nvPicPr>
        <p:blipFill rotWithShape="1">
          <a:blip r:embed="rId3">
            <a:alphaModFix/>
          </a:blip>
          <a:srcRect/>
          <a:stretch/>
        </p:blipFill>
        <p:spPr>
          <a:xfrm>
            <a:off x="1446053" y="1675227"/>
            <a:ext cx="9299893" cy="43941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9"/>
        <p:cNvGrpSpPr/>
        <p:nvPr/>
      </p:nvGrpSpPr>
      <p:grpSpPr>
        <a:xfrm>
          <a:off x="0" y="0"/>
          <a:ext cx="0" cy="0"/>
          <a:chOff x="0" y="0"/>
          <a:chExt cx="0" cy="0"/>
        </a:xfrm>
      </p:grpSpPr>
      <p:sp>
        <p:nvSpPr>
          <p:cNvPr id="660" name="Google Shape;660;p59"/>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59"/>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Hedging</a:t>
            </a:r>
            <a:endParaRPr/>
          </a:p>
        </p:txBody>
      </p:sp>
      <p:pic>
        <p:nvPicPr>
          <p:cNvPr id="662" name="Google Shape;662;p59"/>
          <p:cNvPicPr preferRelativeResize="0"/>
          <p:nvPr/>
        </p:nvPicPr>
        <p:blipFill rotWithShape="1">
          <a:blip r:embed="rId3">
            <a:alphaModFix/>
          </a:blip>
          <a:srcRect/>
          <a:stretch/>
        </p:blipFill>
        <p:spPr>
          <a:xfrm>
            <a:off x="643467" y="2318354"/>
            <a:ext cx="10905066" cy="31079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6109498" y="908344"/>
            <a:ext cx="5244301" cy="1538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chemeClr val="dk1"/>
                </a:solidFill>
                <a:latin typeface="Calibri"/>
                <a:ea typeface="Calibri"/>
                <a:cs typeface="Calibri"/>
                <a:sym typeface="Calibri"/>
              </a:rPr>
              <a:t>Resources and Reserves</a:t>
            </a:r>
            <a:endParaRPr/>
          </a:p>
        </p:txBody>
      </p:sp>
      <p:sp>
        <p:nvSpPr>
          <p:cNvPr id="157" name="Google Shape;157;p5"/>
          <p:cNvSpPr/>
          <p:nvPr/>
        </p:nvSpPr>
        <p:spPr>
          <a:xfrm>
            <a:off x="2199584"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rgbClr val="4C4C4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8" name="Google Shape;158;p5"/>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p5" descr="手机屏幕截图&#10;&#10;描述已自动生成"/>
          <p:cNvPicPr preferRelativeResize="0"/>
          <p:nvPr/>
        </p:nvPicPr>
        <p:blipFill rotWithShape="1">
          <a:blip r:embed="rId3">
            <a:alphaModFix/>
          </a:blip>
          <a:srcRect/>
          <a:stretch/>
        </p:blipFill>
        <p:spPr>
          <a:xfrm>
            <a:off x="1480173" y="1643809"/>
            <a:ext cx="3267942" cy="3561789"/>
          </a:xfrm>
          <a:prstGeom prst="rect">
            <a:avLst/>
          </a:prstGeom>
          <a:noFill/>
          <a:ln>
            <a:noFill/>
          </a:ln>
        </p:spPr>
      </p:pic>
      <p:sp>
        <p:nvSpPr>
          <p:cNvPr id="160" name="Google Shape;160;p5"/>
          <p:cNvSpPr txBox="1"/>
          <p:nvPr/>
        </p:nvSpPr>
        <p:spPr>
          <a:xfrm>
            <a:off x="5911158" y="2706865"/>
            <a:ext cx="5383652" cy="3470097"/>
          </a:xfrm>
          <a:prstGeom prst="rect">
            <a:avLst/>
          </a:prstGeom>
          <a:noFill/>
          <a:ln>
            <a:noFill/>
          </a:ln>
        </p:spPr>
        <p:txBody>
          <a:bodyPr spcFirstLastPara="1" wrap="square" lIns="91425" tIns="45700" rIns="91425" bIns="45700" anchor="t" anchorCtr="0">
            <a:normAutofit/>
          </a:bodyPr>
          <a:lstStyle/>
          <a:p>
            <a:pPr marL="285750" marR="0" lvl="0" indent="-228600" algn="l" rtl="0">
              <a:lnSpc>
                <a:spcPct val="90000"/>
              </a:lnSpc>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Reserves</a:t>
            </a:r>
            <a:r>
              <a:rPr lang="en-US" sz="2000">
                <a:solidFill>
                  <a:schemeClr val="dk1"/>
                </a:solidFill>
                <a:latin typeface="Calibri"/>
                <a:ea typeface="Calibri"/>
                <a:cs typeface="Calibri"/>
                <a:sym typeface="Calibri"/>
              </a:rPr>
              <a:t>: the amount of crude oil that can be technically recovered at a cost that is financially feasible at the present price of oil</a:t>
            </a:r>
            <a:endParaRPr/>
          </a:p>
          <a:p>
            <a:pPr marL="742950" marR="0" lvl="1" indent="-228600" algn="l" rtl="0">
              <a:lnSpc>
                <a:spcPct val="90000"/>
              </a:lnSpc>
              <a:spcBef>
                <a:spcPts val="60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Proved reserves</a:t>
            </a:r>
            <a:r>
              <a:rPr lang="en-US" sz="2000" b="0" i="0" u="none" strike="noStrike" cap="none">
                <a:solidFill>
                  <a:schemeClr val="dk1"/>
                </a:solidFill>
                <a:latin typeface="Calibri"/>
                <a:ea typeface="Calibri"/>
                <a:cs typeface="Calibri"/>
                <a:sym typeface="Calibri"/>
              </a:rPr>
              <a:t>: have reasonable certainty of economic recoverability</a:t>
            </a:r>
            <a:endParaRPr/>
          </a:p>
          <a:p>
            <a:pPr marL="742950" marR="0" lvl="1" indent="-228600" algn="l" rtl="0">
              <a:lnSpc>
                <a:spcPct val="90000"/>
              </a:lnSpc>
              <a:spcBef>
                <a:spcPts val="60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Probable reserve</a:t>
            </a:r>
            <a:r>
              <a:rPr lang="en-US" sz="2000" b="0" i="0" u="none" strike="noStrike" cap="none">
                <a:solidFill>
                  <a:schemeClr val="dk1"/>
                </a:solidFill>
                <a:latin typeface="Calibri"/>
                <a:ea typeface="Calibri"/>
                <a:cs typeface="Calibri"/>
                <a:sym typeface="Calibri"/>
              </a:rPr>
              <a:t>: less certain, but are more likely than not to be economically recoverable</a:t>
            </a:r>
            <a:endParaRPr/>
          </a:p>
          <a:p>
            <a:pPr marL="742950" marR="0" lvl="1" indent="-228600" algn="l" rtl="0">
              <a:lnSpc>
                <a:spcPct val="90000"/>
              </a:lnSpc>
              <a:spcBef>
                <a:spcPts val="60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Possible reserves</a:t>
            </a:r>
            <a:r>
              <a:rPr lang="en-US" sz="2000" b="0" i="0" u="none" strike="noStrike" cap="none">
                <a:solidFill>
                  <a:schemeClr val="dk1"/>
                </a:solidFill>
                <a:latin typeface="Calibri"/>
                <a:ea typeface="Calibri"/>
                <a:cs typeface="Calibri"/>
                <a:sym typeface="Calibri"/>
              </a:rPr>
              <a:t>: associated with insufficient data about the specific reservoir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6"/>
        <p:cNvGrpSpPr/>
        <p:nvPr/>
      </p:nvGrpSpPr>
      <p:grpSpPr>
        <a:xfrm>
          <a:off x="0" y="0"/>
          <a:ext cx="0" cy="0"/>
          <a:chOff x="0" y="0"/>
          <a:chExt cx="0" cy="0"/>
        </a:xfrm>
      </p:grpSpPr>
      <p:sp>
        <p:nvSpPr>
          <p:cNvPr id="667" name="Google Shape;667;p60"/>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60"/>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Hedging</a:t>
            </a:r>
            <a:endParaRPr/>
          </a:p>
        </p:txBody>
      </p:sp>
      <p:pic>
        <p:nvPicPr>
          <p:cNvPr id="669" name="Google Shape;669;p60"/>
          <p:cNvPicPr preferRelativeResize="0"/>
          <p:nvPr/>
        </p:nvPicPr>
        <p:blipFill rotWithShape="1">
          <a:blip r:embed="rId3">
            <a:alphaModFix/>
          </a:blip>
          <a:srcRect/>
          <a:stretch/>
        </p:blipFill>
        <p:spPr>
          <a:xfrm>
            <a:off x="801785" y="1675227"/>
            <a:ext cx="10588429" cy="43941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3"/>
        <p:cNvGrpSpPr/>
        <p:nvPr/>
      </p:nvGrpSpPr>
      <p:grpSpPr>
        <a:xfrm>
          <a:off x="0" y="0"/>
          <a:ext cx="0" cy="0"/>
          <a:chOff x="0" y="0"/>
          <a:chExt cx="0" cy="0"/>
        </a:xfrm>
      </p:grpSpPr>
      <p:sp>
        <p:nvSpPr>
          <p:cNvPr id="674" name="Google Shape;674;p61"/>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61"/>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Hedging</a:t>
            </a:r>
            <a:endParaRPr/>
          </a:p>
        </p:txBody>
      </p:sp>
      <p:pic>
        <p:nvPicPr>
          <p:cNvPr id="676" name="Google Shape;676;p61"/>
          <p:cNvPicPr preferRelativeResize="0"/>
          <p:nvPr/>
        </p:nvPicPr>
        <p:blipFill rotWithShape="1">
          <a:blip r:embed="rId3">
            <a:alphaModFix/>
          </a:blip>
          <a:srcRect/>
          <a:stretch/>
        </p:blipFill>
        <p:spPr>
          <a:xfrm>
            <a:off x="643467" y="2645506"/>
            <a:ext cx="10905066" cy="245364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0"/>
        <p:cNvGrpSpPr/>
        <p:nvPr/>
      </p:nvGrpSpPr>
      <p:grpSpPr>
        <a:xfrm>
          <a:off x="0" y="0"/>
          <a:ext cx="0" cy="0"/>
          <a:chOff x="0" y="0"/>
          <a:chExt cx="0" cy="0"/>
        </a:xfrm>
      </p:grpSpPr>
      <p:sp>
        <p:nvSpPr>
          <p:cNvPr id="681" name="Google Shape;681;p62"/>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p62"/>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Commodity Sensitivity Analysis</a:t>
            </a:r>
            <a:endParaRPr/>
          </a:p>
        </p:txBody>
      </p:sp>
      <p:pic>
        <p:nvPicPr>
          <p:cNvPr id="683" name="Google Shape;683;p62"/>
          <p:cNvPicPr preferRelativeResize="0"/>
          <p:nvPr/>
        </p:nvPicPr>
        <p:blipFill rotWithShape="1">
          <a:blip r:embed="rId3">
            <a:alphaModFix/>
          </a:blip>
          <a:srcRect/>
          <a:stretch/>
        </p:blipFill>
        <p:spPr>
          <a:xfrm>
            <a:off x="643467" y="2168410"/>
            <a:ext cx="10905066" cy="340783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7"/>
        <p:cNvGrpSpPr/>
        <p:nvPr/>
      </p:nvGrpSpPr>
      <p:grpSpPr>
        <a:xfrm>
          <a:off x="0" y="0"/>
          <a:ext cx="0" cy="0"/>
          <a:chOff x="0" y="0"/>
          <a:chExt cx="0" cy="0"/>
        </a:xfrm>
      </p:grpSpPr>
      <p:sp>
        <p:nvSpPr>
          <p:cNvPr id="688" name="Google Shape;688;p63"/>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9" name="Google Shape;689;p63"/>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Interest Rate Sensitivity Analysis</a:t>
            </a:r>
            <a:endParaRPr/>
          </a:p>
        </p:txBody>
      </p:sp>
      <p:pic>
        <p:nvPicPr>
          <p:cNvPr id="690" name="Google Shape;690;p63"/>
          <p:cNvPicPr preferRelativeResize="0"/>
          <p:nvPr/>
        </p:nvPicPr>
        <p:blipFill rotWithShape="1">
          <a:blip r:embed="rId3">
            <a:alphaModFix/>
          </a:blip>
          <a:srcRect/>
          <a:stretch/>
        </p:blipFill>
        <p:spPr>
          <a:xfrm>
            <a:off x="643467" y="2250198"/>
            <a:ext cx="10905066" cy="324425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4"/>
        <p:cNvGrpSpPr/>
        <p:nvPr/>
      </p:nvGrpSpPr>
      <p:grpSpPr>
        <a:xfrm>
          <a:off x="0" y="0"/>
          <a:ext cx="0" cy="0"/>
          <a:chOff x="0" y="0"/>
          <a:chExt cx="0" cy="0"/>
        </a:xfrm>
      </p:grpSpPr>
      <p:sp>
        <p:nvSpPr>
          <p:cNvPr id="695" name="Google Shape;695;p64"/>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p64"/>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Currency Sensitivity Analysis</a:t>
            </a:r>
            <a:endParaRPr/>
          </a:p>
        </p:txBody>
      </p:sp>
      <p:pic>
        <p:nvPicPr>
          <p:cNvPr id="697" name="Google Shape;697;p64"/>
          <p:cNvPicPr preferRelativeResize="0"/>
          <p:nvPr/>
        </p:nvPicPr>
        <p:blipFill rotWithShape="1">
          <a:blip r:embed="rId3">
            <a:alphaModFix/>
          </a:blip>
          <a:srcRect/>
          <a:stretch/>
        </p:blipFill>
        <p:spPr>
          <a:xfrm>
            <a:off x="643467" y="1963940"/>
            <a:ext cx="10905066" cy="381677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1"/>
        <p:cNvGrpSpPr/>
        <p:nvPr/>
      </p:nvGrpSpPr>
      <p:grpSpPr>
        <a:xfrm>
          <a:off x="0" y="0"/>
          <a:ext cx="0" cy="0"/>
          <a:chOff x="0" y="0"/>
          <a:chExt cx="0" cy="0"/>
        </a:xfrm>
      </p:grpSpPr>
      <p:sp>
        <p:nvSpPr>
          <p:cNvPr id="702" name="Google Shape;702;p65"/>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3" name="Google Shape;703;p65"/>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Credit Risk Analysis</a:t>
            </a:r>
            <a:endParaRPr/>
          </a:p>
        </p:txBody>
      </p:sp>
      <p:grpSp>
        <p:nvGrpSpPr>
          <p:cNvPr id="704" name="Google Shape;704;p65"/>
          <p:cNvGrpSpPr/>
          <p:nvPr/>
        </p:nvGrpSpPr>
        <p:grpSpPr>
          <a:xfrm>
            <a:off x="5194300" y="843236"/>
            <a:ext cx="6513603" cy="5140800"/>
            <a:chOff x="0" y="372312"/>
            <a:chExt cx="6513603" cy="5140800"/>
          </a:xfrm>
        </p:grpSpPr>
        <p:sp>
          <p:nvSpPr>
            <p:cNvPr id="705" name="Google Shape;705;p65"/>
            <p:cNvSpPr/>
            <p:nvPr/>
          </p:nvSpPr>
          <p:spPr>
            <a:xfrm>
              <a:off x="0" y="372312"/>
              <a:ext cx="6513603" cy="254592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5"/>
            <p:cNvSpPr txBox="1"/>
            <p:nvPr/>
          </p:nvSpPr>
          <p:spPr>
            <a:xfrm>
              <a:off x="124282" y="496594"/>
              <a:ext cx="6265039" cy="229735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The Company is exposed to credit risk in relation to its physical oil and gas sales, financial counterparty and joint venture receivables. A substantial portion of the Company's accounts receivable are with customers in the oil and gas industry and are subject to normal industry credit risks. To mitigate credit risk associated with its physical sales portfolio, Crescent Point obtains financial assurances such as parental guarantees, letters of credit and third party credit insurance. Including these assurances, approximately 95% of the Company's oil and gas sales are with entities considered investment grade. </a:t>
              </a:r>
              <a:endParaRPr sz="1700">
                <a:solidFill>
                  <a:schemeClr val="lt1"/>
                </a:solidFill>
                <a:latin typeface="Calibri"/>
                <a:ea typeface="Calibri"/>
                <a:cs typeface="Calibri"/>
                <a:sym typeface="Calibri"/>
              </a:endParaRPr>
            </a:p>
          </p:txBody>
        </p:sp>
        <p:sp>
          <p:nvSpPr>
            <p:cNvPr id="707" name="Google Shape;707;p65"/>
            <p:cNvSpPr/>
            <p:nvPr/>
          </p:nvSpPr>
          <p:spPr>
            <a:xfrm>
              <a:off x="0" y="2967192"/>
              <a:ext cx="6513603" cy="2545920"/>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5"/>
            <p:cNvSpPr txBox="1"/>
            <p:nvPr/>
          </p:nvSpPr>
          <p:spPr>
            <a:xfrm>
              <a:off x="124282" y="3091474"/>
              <a:ext cx="6265039" cy="229735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At September 30, 2019, approximately 6 percent (December 31, 2018 - 5 percent) of the Company's accounts receivable balance was outstanding for more than 90 days and the Company's average expected credit loss was 3.24 percent (December 31, 2018 - 2.95 percent) on a portion of the Company’s accounts receivable balance relating to joint venture receivables.</a:t>
              </a:r>
              <a:endParaRPr sz="1700">
                <a:solidFill>
                  <a:schemeClr val="lt1"/>
                </a:solidFill>
                <a:latin typeface="Calibri"/>
                <a:ea typeface="Calibri"/>
                <a:cs typeface="Calibri"/>
                <a:sym typeface="Calibri"/>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2"/>
        <p:cNvGrpSpPr/>
        <p:nvPr/>
      </p:nvGrpSpPr>
      <p:grpSpPr>
        <a:xfrm>
          <a:off x="0" y="0"/>
          <a:ext cx="0" cy="0"/>
          <a:chOff x="0" y="0"/>
          <a:chExt cx="0" cy="0"/>
        </a:xfrm>
      </p:grpSpPr>
      <p:sp>
        <p:nvSpPr>
          <p:cNvPr id="713" name="Google Shape;713;p66"/>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4" name="Google Shape;714;p66"/>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Liquidity Risk</a:t>
            </a:r>
            <a:endParaRPr/>
          </a:p>
        </p:txBody>
      </p:sp>
      <p:grpSp>
        <p:nvGrpSpPr>
          <p:cNvPr id="715" name="Google Shape;715;p66"/>
          <p:cNvGrpSpPr/>
          <p:nvPr/>
        </p:nvGrpSpPr>
        <p:grpSpPr>
          <a:xfrm>
            <a:off x="5194300" y="699236"/>
            <a:ext cx="6513603" cy="5428801"/>
            <a:chOff x="0" y="228312"/>
            <a:chExt cx="6513603" cy="5428801"/>
          </a:xfrm>
        </p:grpSpPr>
        <p:sp>
          <p:nvSpPr>
            <p:cNvPr id="716" name="Google Shape;716;p66"/>
            <p:cNvSpPr/>
            <p:nvPr/>
          </p:nvSpPr>
          <p:spPr>
            <a:xfrm>
              <a:off x="0" y="228312"/>
              <a:ext cx="6513603" cy="267696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6"/>
            <p:cNvSpPr txBox="1"/>
            <p:nvPr/>
          </p:nvSpPr>
          <p:spPr>
            <a:xfrm>
              <a:off x="130678" y="358990"/>
              <a:ext cx="6252247" cy="241560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The Company manages its liquidity risk through managing its capital structure and continuously monitoring forecast cash flows and available credit under existing banking arrangements as well as other potential sources of capital. </a:t>
              </a:r>
              <a:endParaRPr sz="2600">
                <a:solidFill>
                  <a:schemeClr val="lt1"/>
                </a:solidFill>
                <a:latin typeface="Calibri"/>
                <a:ea typeface="Calibri"/>
                <a:cs typeface="Calibri"/>
                <a:sym typeface="Calibri"/>
              </a:endParaRPr>
            </a:p>
          </p:txBody>
        </p:sp>
        <p:sp>
          <p:nvSpPr>
            <p:cNvPr id="718" name="Google Shape;718;p66"/>
            <p:cNvSpPr/>
            <p:nvPr/>
          </p:nvSpPr>
          <p:spPr>
            <a:xfrm>
              <a:off x="0" y="2980153"/>
              <a:ext cx="6513603" cy="267696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6"/>
            <p:cNvSpPr txBox="1"/>
            <p:nvPr/>
          </p:nvSpPr>
          <p:spPr>
            <a:xfrm>
              <a:off x="130678" y="3110831"/>
              <a:ext cx="6252247" cy="241560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At September 30, 2019, prior to the renewal of the credit facilities, the Company had available unused borrowing capacity on bank credit facilities of approximately $2.27 billion, including $8.5 million outstanding letters of credit and cash of $122.9 million. </a:t>
              </a:r>
              <a:endParaRPr sz="2600">
                <a:solidFill>
                  <a:schemeClr val="lt1"/>
                </a:solidFill>
                <a:latin typeface="Calibri"/>
                <a:ea typeface="Calibri"/>
                <a:cs typeface="Calibri"/>
                <a:sym typeface="Calibri"/>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3"/>
        <p:cNvGrpSpPr/>
        <p:nvPr/>
      </p:nvGrpSpPr>
      <p:grpSpPr>
        <a:xfrm>
          <a:off x="0" y="0"/>
          <a:ext cx="0" cy="0"/>
          <a:chOff x="0" y="0"/>
          <a:chExt cx="0" cy="0"/>
        </a:xfrm>
      </p:grpSpPr>
      <p:sp>
        <p:nvSpPr>
          <p:cNvPr id="724" name="Google Shape;724;p67"/>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5" name="Google Shape;725;p67"/>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Reconciliations of Changes in Reserve</a:t>
            </a:r>
            <a:endParaRPr/>
          </a:p>
        </p:txBody>
      </p:sp>
      <p:pic>
        <p:nvPicPr>
          <p:cNvPr id="726" name="Google Shape;726;p67"/>
          <p:cNvPicPr preferRelativeResize="0">
            <a:picLocks noGrp="1"/>
          </p:cNvPicPr>
          <p:nvPr>
            <p:ph type="body" idx="1"/>
          </p:nvPr>
        </p:nvPicPr>
        <p:blipFill rotWithShape="1">
          <a:blip r:embed="rId3">
            <a:alphaModFix/>
          </a:blip>
          <a:srcRect/>
          <a:stretch/>
        </p:blipFill>
        <p:spPr>
          <a:xfrm>
            <a:off x="643467" y="1854889"/>
            <a:ext cx="10905066" cy="40348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0"/>
        <p:cNvGrpSpPr/>
        <p:nvPr/>
      </p:nvGrpSpPr>
      <p:grpSpPr>
        <a:xfrm>
          <a:off x="0" y="0"/>
          <a:ext cx="0" cy="0"/>
          <a:chOff x="0" y="0"/>
          <a:chExt cx="0" cy="0"/>
        </a:xfrm>
      </p:grpSpPr>
      <p:sp>
        <p:nvSpPr>
          <p:cNvPr id="731" name="Google Shape;731;p68"/>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68"/>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Reconciliations of Changes in Reserve</a:t>
            </a:r>
            <a:endParaRPr/>
          </a:p>
        </p:txBody>
      </p:sp>
      <p:pic>
        <p:nvPicPr>
          <p:cNvPr id="733" name="Google Shape;733;p68"/>
          <p:cNvPicPr preferRelativeResize="0">
            <a:picLocks noGrp="1"/>
          </p:cNvPicPr>
          <p:nvPr>
            <p:ph type="body" idx="1"/>
          </p:nvPr>
        </p:nvPicPr>
        <p:blipFill rotWithShape="1">
          <a:blip r:embed="rId3">
            <a:alphaModFix/>
          </a:blip>
          <a:srcRect/>
          <a:stretch/>
        </p:blipFill>
        <p:spPr>
          <a:xfrm>
            <a:off x="643467" y="2018465"/>
            <a:ext cx="10905066" cy="370772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7"/>
        <p:cNvGrpSpPr/>
        <p:nvPr/>
      </p:nvGrpSpPr>
      <p:grpSpPr>
        <a:xfrm>
          <a:off x="0" y="0"/>
          <a:ext cx="0" cy="0"/>
          <a:chOff x="0" y="0"/>
          <a:chExt cx="0" cy="0"/>
        </a:xfrm>
      </p:grpSpPr>
      <p:pic>
        <p:nvPicPr>
          <p:cNvPr id="738" name="Google Shape;738;p69" descr="Image result for canadian natural resources"/>
          <p:cNvPicPr preferRelativeResize="0"/>
          <p:nvPr/>
        </p:nvPicPr>
        <p:blipFill rotWithShape="1">
          <a:blip r:embed="rId3">
            <a:alphaModFix/>
          </a:blip>
          <a:srcRect/>
          <a:stretch/>
        </p:blipFill>
        <p:spPr>
          <a:xfrm>
            <a:off x="2282344" y="468977"/>
            <a:ext cx="7652034" cy="3539066"/>
          </a:xfrm>
          <a:prstGeom prst="rect">
            <a:avLst/>
          </a:prstGeom>
          <a:noFill/>
          <a:ln>
            <a:noFill/>
          </a:ln>
        </p:spPr>
      </p:pic>
      <p:sp>
        <p:nvSpPr>
          <p:cNvPr id="739" name="Google Shape;739;p69"/>
          <p:cNvSpPr/>
          <p:nvPr/>
        </p:nvSpPr>
        <p:spPr>
          <a:xfrm>
            <a:off x="0" y="4918509"/>
            <a:ext cx="12192000" cy="1939491"/>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69"/>
          <p:cNvSpPr txBox="1">
            <a:spLocks noGrp="1"/>
          </p:cNvSpPr>
          <p:nvPr>
            <p:ph type="ctrTitle"/>
          </p:nvPr>
        </p:nvSpPr>
        <p:spPr>
          <a:xfrm>
            <a:off x="1600200" y="4269282"/>
            <a:ext cx="8991600" cy="1264762"/>
          </a:xfrm>
          <a:prstGeom prst="rect">
            <a:avLst/>
          </a:prstGeom>
          <a:solidFill>
            <a:srgbClr val="FFFFFF"/>
          </a:solidFill>
          <a:ln w="38100" cap="flat" cmpd="sng">
            <a:solidFill>
              <a:srgbClr val="404040"/>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04040"/>
              </a:buClr>
              <a:buSzPts val="4000"/>
              <a:buFont typeface="Calibri"/>
              <a:buNone/>
            </a:pPr>
            <a:r>
              <a:rPr lang="en-US" sz="4000" b="1">
                <a:solidFill>
                  <a:srgbClr val="404040"/>
                </a:solidFill>
              </a:rPr>
              <a:t>Canadian Natural Resources</a:t>
            </a:r>
            <a:endParaRPr sz="4000" b="1">
              <a:solidFill>
                <a:srgbClr val="40404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7"/>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7"/>
          <p:cNvSpPr/>
          <p:nvPr/>
        </p:nvSpPr>
        <p:spPr>
          <a:xfrm>
            <a:off x="0" y="0"/>
            <a:ext cx="2013557" cy="6858000"/>
          </a:xfrm>
          <a:prstGeom prst="rect">
            <a:avLst/>
          </a:prstGeom>
          <a:solidFill>
            <a:srgbClr val="3A49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7"/>
          <p:cNvSpPr>
            <a:spLocks noGrp="1"/>
          </p:cNvSpPr>
          <p:nvPr>
            <p:ph type="title"/>
          </p:nvPr>
        </p:nvSpPr>
        <p:spPr>
          <a:xfrm>
            <a:off x="640080" y="2074363"/>
            <a:ext cx="2752354" cy="2709275"/>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600"/>
              <a:buFont typeface="Calibri"/>
              <a:buNone/>
            </a:pPr>
            <a:r>
              <a:rPr lang="en-US" sz="2600" b="0">
                <a:solidFill>
                  <a:srgbClr val="FFFFFF"/>
                </a:solidFill>
                <a:latin typeface="Calibri"/>
                <a:ea typeface="Calibri"/>
                <a:cs typeface="Calibri"/>
                <a:sym typeface="Calibri"/>
              </a:rPr>
              <a:t>Organization of Petroleum Exporting Countries</a:t>
            </a:r>
            <a:br>
              <a:rPr lang="en-US" sz="2600" b="0">
                <a:solidFill>
                  <a:srgbClr val="FFFFFF"/>
                </a:solidFill>
                <a:latin typeface="Calibri"/>
                <a:ea typeface="Calibri"/>
                <a:cs typeface="Calibri"/>
                <a:sym typeface="Calibri"/>
              </a:rPr>
            </a:br>
            <a:r>
              <a:rPr lang="en-US" sz="2600" b="0">
                <a:solidFill>
                  <a:srgbClr val="FFFFFF"/>
                </a:solidFill>
                <a:latin typeface="Calibri"/>
                <a:ea typeface="Calibri"/>
                <a:cs typeface="Calibri"/>
                <a:sym typeface="Calibri"/>
              </a:rPr>
              <a:t>(OPEC)</a:t>
            </a:r>
            <a:endParaRPr sz="2600">
              <a:solidFill>
                <a:srgbClr val="FFFFFF"/>
              </a:solidFill>
              <a:latin typeface="Calibri"/>
              <a:ea typeface="Calibri"/>
              <a:cs typeface="Calibri"/>
              <a:sym typeface="Calibri"/>
            </a:endParaRPr>
          </a:p>
        </p:txBody>
      </p:sp>
      <p:pic>
        <p:nvPicPr>
          <p:cNvPr id="177" name="Google Shape;177;p7"/>
          <p:cNvPicPr preferRelativeResize="0"/>
          <p:nvPr/>
        </p:nvPicPr>
        <p:blipFill rotWithShape="1">
          <a:blip r:embed="rId3">
            <a:alphaModFix/>
          </a:blip>
          <a:srcRect/>
          <a:stretch/>
        </p:blipFill>
        <p:spPr>
          <a:xfrm>
            <a:off x="4038600" y="1369684"/>
            <a:ext cx="7188199" cy="411524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70"/>
          <p:cNvSpPr txBox="1">
            <a:spLocks noGrp="1"/>
          </p:cNvSpPr>
          <p:nvPr>
            <p:ph type="title"/>
          </p:nvPr>
        </p:nvSpPr>
        <p:spPr>
          <a:xfrm>
            <a:off x="655320" y="365125"/>
            <a:ext cx="5120114" cy="16927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Overview</a:t>
            </a:r>
            <a:endParaRPr/>
          </a:p>
        </p:txBody>
      </p:sp>
      <p:cxnSp>
        <p:nvCxnSpPr>
          <p:cNvPr id="747" name="Google Shape;747;p70"/>
          <p:cNvCxnSpPr/>
          <p:nvPr/>
        </p:nvCxnSpPr>
        <p:spPr>
          <a:xfrm>
            <a:off x="655320" y="2316480"/>
            <a:ext cx="4572000" cy="0"/>
          </a:xfrm>
          <a:prstGeom prst="straightConnector1">
            <a:avLst/>
          </a:prstGeom>
          <a:noFill/>
          <a:ln w="19050" cap="sq" cmpd="sng">
            <a:solidFill>
              <a:schemeClr val="dk1"/>
            </a:solidFill>
            <a:prstDash val="solid"/>
            <a:miter lim="800000"/>
            <a:headEnd type="none" w="sm" len="sm"/>
            <a:tailEnd type="none" w="sm" len="sm"/>
          </a:ln>
        </p:spPr>
      </p:cxnSp>
      <p:sp>
        <p:nvSpPr>
          <p:cNvPr id="748" name="Google Shape;748;p70"/>
          <p:cNvSpPr txBox="1">
            <a:spLocks noGrp="1"/>
          </p:cNvSpPr>
          <p:nvPr>
            <p:ph type="body" idx="1"/>
          </p:nvPr>
        </p:nvSpPr>
        <p:spPr>
          <a:xfrm>
            <a:off x="655321" y="2575034"/>
            <a:ext cx="5120113" cy="346222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Found in 1973</a:t>
            </a:r>
            <a:endParaRPr/>
          </a:p>
          <a:p>
            <a:pPr marL="228600" lvl="0" indent="-228600" algn="l" rtl="0">
              <a:lnSpc>
                <a:spcPct val="90000"/>
              </a:lnSpc>
              <a:spcBef>
                <a:spcPts val="1000"/>
              </a:spcBef>
              <a:spcAft>
                <a:spcPts val="0"/>
              </a:spcAft>
              <a:buClr>
                <a:schemeClr val="dk1"/>
              </a:buClr>
              <a:buSzPts val="2800"/>
              <a:buChar char="•"/>
            </a:pPr>
            <a:r>
              <a:rPr lang="en-US"/>
              <a:t>Head Office in Calgary, AB</a:t>
            </a:r>
            <a:endParaRPr/>
          </a:p>
          <a:p>
            <a:pPr marL="228600" lvl="0" indent="-228600" algn="l" rtl="0">
              <a:lnSpc>
                <a:spcPct val="90000"/>
              </a:lnSpc>
              <a:spcBef>
                <a:spcPts val="1000"/>
              </a:spcBef>
              <a:spcAft>
                <a:spcPts val="0"/>
              </a:spcAft>
              <a:buClr>
                <a:schemeClr val="dk1"/>
              </a:buClr>
              <a:buSzPts val="2800"/>
              <a:buChar char="•"/>
            </a:pPr>
            <a:r>
              <a:rPr lang="en-US"/>
              <a:t>Operates in North America, North Sea off Scotland, and Offshore Africa</a:t>
            </a:r>
            <a:endParaRPr/>
          </a:p>
          <a:p>
            <a:pPr marL="228600" lvl="0" indent="-114300" algn="l" rtl="0">
              <a:lnSpc>
                <a:spcPct val="90000"/>
              </a:lnSpc>
              <a:spcBef>
                <a:spcPts val="1000"/>
              </a:spcBef>
              <a:spcAft>
                <a:spcPts val="0"/>
              </a:spcAft>
              <a:buClr>
                <a:schemeClr val="dk1"/>
              </a:buClr>
              <a:buSzPts val="1800"/>
              <a:buNone/>
            </a:pPr>
            <a:endParaRPr sz="1800"/>
          </a:p>
        </p:txBody>
      </p:sp>
      <p:pic>
        <p:nvPicPr>
          <p:cNvPr id="749" name="Google Shape;749;p70" descr="A close up of a map&#10;&#10;Description automatically generated"/>
          <p:cNvPicPr preferRelativeResize="0"/>
          <p:nvPr/>
        </p:nvPicPr>
        <p:blipFill rotWithShape="1">
          <a:blip r:embed="rId3">
            <a:alphaModFix/>
          </a:blip>
          <a:srcRect l="9946" r="31828" b="1"/>
          <a:stretch/>
        </p:blipFill>
        <p:spPr>
          <a:xfrm>
            <a:off x="5878849" y="10"/>
            <a:ext cx="6313150"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3"/>
        <p:cNvGrpSpPr/>
        <p:nvPr/>
      </p:nvGrpSpPr>
      <p:grpSpPr>
        <a:xfrm>
          <a:off x="0" y="0"/>
          <a:ext cx="0" cy="0"/>
          <a:chOff x="0" y="0"/>
          <a:chExt cx="0" cy="0"/>
        </a:xfrm>
      </p:grpSpPr>
      <p:sp>
        <p:nvSpPr>
          <p:cNvPr id="754" name="Google Shape;754;p71"/>
          <p:cNvSpPr txBox="1">
            <a:spLocks noGrp="1"/>
          </p:cNvSpPr>
          <p:nvPr>
            <p:ph type="title"/>
          </p:nvPr>
        </p:nvSpPr>
        <p:spPr>
          <a:xfrm>
            <a:off x="1136428" y="627564"/>
            <a:ext cx="747417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Overview</a:t>
            </a:r>
            <a:endParaRPr/>
          </a:p>
        </p:txBody>
      </p:sp>
      <p:sp>
        <p:nvSpPr>
          <p:cNvPr id="755" name="Google Shape;755;p71"/>
          <p:cNvSpPr txBox="1">
            <a:spLocks noGrp="1"/>
          </p:cNvSpPr>
          <p:nvPr>
            <p:ph type="body" idx="1"/>
          </p:nvPr>
        </p:nvSpPr>
        <p:spPr>
          <a:xfrm>
            <a:off x="1136429" y="2278173"/>
            <a:ext cx="6467867" cy="3450613"/>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400" b="1"/>
              <a:t>Mission</a:t>
            </a:r>
            <a:endParaRPr sz="2400"/>
          </a:p>
          <a:p>
            <a:pPr marL="685800" lvl="1" indent="-228600" algn="l" rtl="0">
              <a:lnSpc>
                <a:spcPct val="90000"/>
              </a:lnSpc>
              <a:spcBef>
                <a:spcPts val="500"/>
              </a:spcBef>
              <a:spcAft>
                <a:spcPts val="0"/>
              </a:spcAft>
              <a:buClr>
                <a:schemeClr val="dk1"/>
              </a:buClr>
              <a:buSzPts val="2400"/>
              <a:buChar char="•"/>
            </a:pPr>
            <a:r>
              <a:rPr lang="en-US"/>
              <a:t>To develop people to work together to create value for the Company’s shareholders by doing it right with fun and integrity</a:t>
            </a:r>
            <a:endParaRPr/>
          </a:p>
          <a:p>
            <a:pPr marL="228600" lvl="0" indent="-228600" algn="l" rtl="0">
              <a:lnSpc>
                <a:spcPct val="90000"/>
              </a:lnSpc>
              <a:spcBef>
                <a:spcPts val="1000"/>
              </a:spcBef>
              <a:spcAft>
                <a:spcPts val="0"/>
              </a:spcAft>
              <a:buClr>
                <a:schemeClr val="dk1"/>
              </a:buClr>
              <a:buSzPts val="2400"/>
              <a:buChar char="•"/>
            </a:pPr>
            <a:r>
              <a:rPr lang="en-US" sz="2400" b="1"/>
              <a:t>Strategy</a:t>
            </a:r>
            <a:endParaRPr/>
          </a:p>
          <a:p>
            <a:pPr marL="685800" lvl="1" indent="-228600" algn="l" rtl="0">
              <a:lnSpc>
                <a:spcPct val="90000"/>
              </a:lnSpc>
              <a:spcBef>
                <a:spcPts val="500"/>
              </a:spcBef>
              <a:spcAft>
                <a:spcPts val="0"/>
              </a:spcAft>
              <a:buClr>
                <a:schemeClr val="dk1"/>
              </a:buClr>
              <a:buSzPts val="2400"/>
              <a:buChar char="•"/>
            </a:pPr>
            <a:r>
              <a:rPr lang="en-US"/>
              <a:t>To execute on our projects and maximize value for our shareholder</a:t>
            </a:r>
            <a:endParaRPr/>
          </a:p>
          <a:p>
            <a:pPr marL="685800" lvl="1" indent="-76200" algn="l" rtl="0">
              <a:lnSpc>
                <a:spcPct val="90000"/>
              </a:lnSpc>
              <a:spcBef>
                <a:spcPts val="500"/>
              </a:spcBef>
              <a:spcAft>
                <a:spcPts val="0"/>
              </a:spcAft>
              <a:buClr>
                <a:schemeClr val="dk1"/>
              </a:buClr>
              <a:buSzPts val="2400"/>
              <a:buNone/>
            </a:pPr>
            <a:endParaRPr/>
          </a:p>
        </p:txBody>
      </p:sp>
      <p:sp>
        <p:nvSpPr>
          <p:cNvPr id="756" name="Google Shape;756;p71"/>
          <p:cNvSpPr/>
          <p:nvPr/>
        </p:nvSpPr>
        <p:spPr>
          <a:xfrm>
            <a:off x="10088880" y="0"/>
            <a:ext cx="210312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71"/>
          <p:cNvSpPr/>
          <p:nvPr/>
        </p:nvSpPr>
        <p:spPr>
          <a:xfrm>
            <a:off x="8915400" y="2358913"/>
            <a:ext cx="2140172" cy="2140172"/>
          </a:xfrm>
          <a:prstGeom prst="ellipse">
            <a:avLst/>
          </a:prstGeom>
          <a:solidFill>
            <a:srgbClr val="FFFFFF"/>
          </a:solidFill>
          <a:ln w="222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8" name="Google Shape;758;p71"/>
          <p:cNvPicPr preferRelativeResize="0"/>
          <p:nvPr/>
        </p:nvPicPr>
        <p:blipFill rotWithShape="1">
          <a:blip r:embed="rId3">
            <a:alphaModFix/>
          </a:blip>
          <a:srcRect/>
          <a:stretch/>
        </p:blipFill>
        <p:spPr>
          <a:xfrm>
            <a:off x="9413987" y="2857501"/>
            <a:ext cx="1142998" cy="114299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2"/>
        <p:cNvGrpSpPr/>
        <p:nvPr/>
      </p:nvGrpSpPr>
      <p:grpSpPr>
        <a:xfrm>
          <a:off x="0" y="0"/>
          <a:ext cx="0" cy="0"/>
          <a:chOff x="0" y="0"/>
          <a:chExt cx="0" cy="0"/>
        </a:xfrm>
      </p:grpSpPr>
      <p:sp>
        <p:nvSpPr>
          <p:cNvPr id="763" name="Google Shape;763;p72"/>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4" name="Google Shape;764;p72"/>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Overview (Management)</a:t>
            </a:r>
            <a:endParaRPr/>
          </a:p>
        </p:txBody>
      </p:sp>
      <p:cxnSp>
        <p:nvCxnSpPr>
          <p:cNvPr id="765" name="Google Shape;765;p72"/>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766" name="Google Shape;766;p72" descr="A group of people posing for the camera&#10;&#10;Description automatically generated"/>
          <p:cNvPicPr preferRelativeResize="0">
            <a:picLocks noGrp="1"/>
          </p:cNvPicPr>
          <p:nvPr>
            <p:ph type="body" idx="1"/>
          </p:nvPr>
        </p:nvPicPr>
        <p:blipFill rotWithShape="1">
          <a:blip r:embed="rId3">
            <a:alphaModFix/>
          </a:blip>
          <a:srcRect/>
          <a:stretch/>
        </p:blipFill>
        <p:spPr>
          <a:xfrm>
            <a:off x="320040" y="2583012"/>
            <a:ext cx="11496821" cy="385143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1"/>
        <p:cNvGrpSpPr/>
        <p:nvPr/>
      </p:nvGrpSpPr>
      <p:grpSpPr>
        <a:xfrm>
          <a:off x="0" y="0"/>
          <a:ext cx="0" cy="0"/>
          <a:chOff x="0" y="0"/>
          <a:chExt cx="0" cy="0"/>
        </a:xfrm>
      </p:grpSpPr>
      <p:sp>
        <p:nvSpPr>
          <p:cNvPr id="772" name="Google Shape;772;p73"/>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3" name="Google Shape;773;p73"/>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Historical Stock Price in TSX and NYSE</a:t>
            </a:r>
            <a:endParaRPr/>
          </a:p>
        </p:txBody>
      </p:sp>
      <p:cxnSp>
        <p:nvCxnSpPr>
          <p:cNvPr id="774" name="Google Shape;774;p73"/>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sp>
        <p:nvSpPr>
          <p:cNvPr id="775" name="Google Shape;775;p73"/>
          <p:cNvSpPr txBox="1">
            <a:spLocks noGrp="1"/>
          </p:cNvSpPr>
          <p:nvPr>
            <p:ph type="body" idx="1"/>
          </p:nvPr>
        </p:nvSpPr>
        <p:spPr>
          <a:xfrm>
            <a:off x="2514599" y="2644979"/>
            <a:ext cx="997857" cy="468372"/>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800"/>
              <a:buNone/>
            </a:pPr>
            <a:r>
              <a:rPr lang="en-US"/>
              <a:t>TSX</a:t>
            </a:r>
            <a:endParaRPr/>
          </a:p>
        </p:txBody>
      </p:sp>
      <p:pic>
        <p:nvPicPr>
          <p:cNvPr id="776" name="Google Shape;776;p73"/>
          <p:cNvPicPr preferRelativeResize="0"/>
          <p:nvPr/>
        </p:nvPicPr>
        <p:blipFill rotWithShape="1">
          <a:blip r:embed="rId3">
            <a:alphaModFix/>
          </a:blip>
          <a:srcRect/>
          <a:stretch/>
        </p:blipFill>
        <p:spPr>
          <a:xfrm>
            <a:off x="442615" y="3168199"/>
            <a:ext cx="4997894" cy="2681620"/>
          </a:xfrm>
          <a:prstGeom prst="rect">
            <a:avLst/>
          </a:prstGeom>
          <a:noFill/>
          <a:ln>
            <a:noFill/>
          </a:ln>
        </p:spPr>
      </p:pic>
      <p:pic>
        <p:nvPicPr>
          <p:cNvPr id="777" name="Google Shape;777;p73"/>
          <p:cNvPicPr preferRelativeResize="0"/>
          <p:nvPr/>
        </p:nvPicPr>
        <p:blipFill rotWithShape="1">
          <a:blip r:embed="rId4">
            <a:alphaModFix/>
          </a:blip>
          <a:srcRect/>
          <a:stretch/>
        </p:blipFill>
        <p:spPr>
          <a:xfrm>
            <a:off x="6554432" y="3168199"/>
            <a:ext cx="4783621" cy="2681621"/>
          </a:xfrm>
          <a:prstGeom prst="rect">
            <a:avLst/>
          </a:prstGeom>
          <a:noFill/>
          <a:ln>
            <a:noFill/>
          </a:ln>
        </p:spPr>
      </p:pic>
      <p:sp>
        <p:nvSpPr>
          <p:cNvPr id="778" name="Google Shape;778;p73"/>
          <p:cNvSpPr txBox="1"/>
          <p:nvPr/>
        </p:nvSpPr>
        <p:spPr>
          <a:xfrm>
            <a:off x="8215086" y="2590131"/>
            <a:ext cx="14623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NYSE</a:t>
            </a:r>
            <a:endParaRPr sz="28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1"/>
        <p:cNvGrpSpPr/>
        <p:nvPr/>
      </p:nvGrpSpPr>
      <p:grpSpPr>
        <a:xfrm>
          <a:off x="0" y="0"/>
          <a:ext cx="0" cy="0"/>
          <a:chOff x="0" y="0"/>
          <a:chExt cx="0" cy="0"/>
        </a:xfrm>
      </p:grpSpPr>
      <p:sp>
        <p:nvSpPr>
          <p:cNvPr id="792" name="Google Shape;792;p75"/>
          <p:cNvSpPr/>
          <p:nvPr/>
        </p:nvSpPr>
        <p:spPr>
          <a:xfrm rot="10800000" flipH="1">
            <a:off x="-1" y="-1"/>
            <a:ext cx="4403709" cy="6858001"/>
          </a:xfrm>
          <a:custGeom>
            <a:avLst/>
            <a:gdLst/>
            <a:ahLst/>
            <a:cxnLst/>
            <a:rect l="l" t="t" r="r" b="b"/>
            <a:pathLst>
              <a:path w="4403709" h="6858001" extrusionOk="0">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793" name="Google Shape;793;p75"/>
          <p:cNvGrpSpPr/>
          <p:nvPr/>
        </p:nvGrpSpPr>
        <p:grpSpPr>
          <a:xfrm>
            <a:off x="3315292" y="0"/>
            <a:ext cx="2436813" cy="6858001"/>
            <a:chOff x="1320800" y="0"/>
            <a:chExt cx="2436813" cy="6858001"/>
          </a:xfrm>
        </p:grpSpPr>
        <p:sp>
          <p:nvSpPr>
            <p:cNvPr id="794" name="Google Shape;794;p75"/>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795" name="Google Shape;795;p75"/>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796" name="Google Shape;796;p75"/>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sp>
        <p:sp>
          <p:nvSpPr>
            <p:cNvPr id="797" name="Google Shape;797;p75"/>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1F3864"/>
            </a:solidFill>
            <a:ln>
              <a:noFill/>
            </a:ln>
          </p:spPr>
        </p:sp>
        <p:sp>
          <p:nvSpPr>
            <p:cNvPr id="798" name="Google Shape;798;p75"/>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2F5496"/>
            </a:solidFill>
            <a:ln>
              <a:noFill/>
            </a:ln>
          </p:spPr>
        </p:sp>
        <p:sp>
          <p:nvSpPr>
            <p:cNvPr id="799" name="Google Shape;799;p75"/>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800" name="Google Shape;800;p75"/>
          <p:cNvSpPr txBox="1">
            <a:spLocks noGrp="1"/>
          </p:cNvSpPr>
          <p:nvPr>
            <p:ph type="title"/>
          </p:nvPr>
        </p:nvSpPr>
        <p:spPr>
          <a:xfrm>
            <a:off x="535020" y="685800"/>
            <a:ext cx="2780271" cy="510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Operation</a:t>
            </a:r>
            <a:endParaRPr sz="4000">
              <a:solidFill>
                <a:srgbClr val="FFFFFF"/>
              </a:solidFill>
            </a:endParaRPr>
          </a:p>
        </p:txBody>
      </p:sp>
      <p:grpSp>
        <p:nvGrpSpPr>
          <p:cNvPr id="801" name="Google Shape;801;p75"/>
          <p:cNvGrpSpPr/>
          <p:nvPr/>
        </p:nvGrpSpPr>
        <p:grpSpPr>
          <a:xfrm>
            <a:off x="5010150" y="688355"/>
            <a:ext cx="6492874" cy="5100289"/>
            <a:chOff x="0" y="2555"/>
            <a:chExt cx="6492874" cy="5100289"/>
          </a:xfrm>
        </p:grpSpPr>
        <p:sp>
          <p:nvSpPr>
            <p:cNvPr id="802" name="Google Shape;802;p75"/>
            <p:cNvSpPr/>
            <p:nvPr/>
          </p:nvSpPr>
          <p:spPr>
            <a:xfrm rot="5400000">
              <a:off x="3923560" y="-1460672"/>
              <a:ext cx="983188" cy="4155440"/>
            </a:xfrm>
            <a:prstGeom prst="round2SameRect">
              <a:avLst>
                <a:gd name="adj1" fmla="val 16667"/>
                <a:gd name="adj2" fmla="val 0"/>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5"/>
            <p:cNvSpPr txBox="1"/>
            <p:nvPr/>
          </p:nvSpPr>
          <p:spPr>
            <a:xfrm>
              <a:off x="2337435" y="173448"/>
              <a:ext cx="4107445" cy="887198"/>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Largest independent natural gas producer in Canada</a:t>
              </a:r>
              <a:endParaRPr/>
            </a:p>
            <a:p>
              <a:pPr marL="171450" marR="0" lvl="1" indent="-171450" algn="l" rtl="0">
                <a:lnSpc>
                  <a:spcPct val="90000"/>
                </a:lnSpc>
                <a:spcBef>
                  <a:spcPts val="27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Largest undeveloped land base</a:t>
              </a:r>
              <a:endParaRPr/>
            </a:p>
          </p:txBody>
        </p:sp>
        <p:sp>
          <p:nvSpPr>
            <p:cNvPr id="804" name="Google Shape;804;p75"/>
            <p:cNvSpPr/>
            <p:nvPr/>
          </p:nvSpPr>
          <p:spPr>
            <a:xfrm>
              <a:off x="0" y="2555"/>
              <a:ext cx="2337435" cy="1228985"/>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5"/>
            <p:cNvSpPr txBox="1"/>
            <p:nvPr/>
          </p:nvSpPr>
          <p:spPr>
            <a:xfrm>
              <a:off x="59994" y="62549"/>
              <a:ext cx="2217447" cy="11089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Natural Gas</a:t>
              </a:r>
              <a:endParaRPr/>
            </a:p>
          </p:txBody>
        </p:sp>
        <p:sp>
          <p:nvSpPr>
            <p:cNvPr id="806" name="Google Shape;806;p75"/>
            <p:cNvSpPr/>
            <p:nvPr/>
          </p:nvSpPr>
          <p:spPr>
            <a:xfrm rot="5400000">
              <a:off x="3923560" y="-170237"/>
              <a:ext cx="983188" cy="4155440"/>
            </a:xfrm>
            <a:prstGeom prst="round2SameRect">
              <a:avLst>
                <a:gd name="adj1" fmla="val 16667"/>
                <a:gd name="adj2" fmla="val 0"/>
              </a:avLst>
            </a:prstGeom>
            <a:solidFill>
              <a:srgbClr val="EFD6D1">
                <a:alpha val="89803"/>
              </a:srgbClr>
            </a:solidFill>
            <a:ln w="12700" cap="flat" cmpd="sng">
              <a:solidFill>
                <a:srgbClr val="EFD6D1">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75"/>
            <p:cNvSpPr txBox="1"/>
            <p:nvPr/>
          </p:nvSpPr>
          <p:spPr>
            <a:xfrm>
              <a:off x="2337435" y="1463883"/>
              <a:ext cx="4107445" cy="887198"/>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Significant heavy oil producer in Canada</a:t>
              </a:r>
              <a:endParaRPr/>
            </a:p>
          </p:txBody>
        </p:sp>
        <p:sp>
          <p:nvSpPr>
            <p:cNvPr id="808" name="Google Shape;808;p75"/>
            <p:cNvSpPr/>
            <p:nvPr/>
          </p:nvSpPr>
          <p:spPr>
            <a:xfrm>
              <a:off x="0" y="1292989"/>
              <a:ext cx="2337435" cy="1228985"/>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5"/>
            <p:cNvSpPr txBox="1"/>
            <p:nvPr/>
          </p:nvSpPr>
          <p:spPr>
            <a:xfrm>
              <a:off x="59994" y="1352983"/>
              <a:ext cx="2217447" cy="11089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North America Crude Oil and NGLs</a:t>
              </a:r>
              <a:endParaRPr/>
            </a:p>
          </p:txBody>
        </p:sp>
        <p:sp>
          <p:nvSpPr>
            <p:cNvPr id="810" name="Google Shape;810;p75"/>
            <p:cNvSpPr/>
            <p:nvPr/>
          </p:nvSpPr>
          <p:spPr>
            <a:xfrm rot="5400000">
              <a:off x="3923560" y="1120197"/>
              <a:ext cx="983188" cy="4155440"/>
            </a:xfrm>
            <a:prstGeom prst="round2SameRect">
              <a:avLst>
                <a:gd name="adj1" fmla="val 16667"/>
                <a:gd name="adj2" fmla="val 0"/>
              </a:avLst>
            </a:prstGeom>
            <a:solidFill>
              <a:srgbClr val="E8D9D7">
                <a:alpha val="89803"/>
              </a:srgbClr>
            </a:solidFill>
            <a:ln w="12700" cap="flat" cmpd="sng">
              <a:solidFill>
                <a:srgbClr val="E8D9D7">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75"/>
            <p:cNvSpPr txBox="1"/>
            <p:nvPr/>
          </p:nvSpPr>
          <p:spPr>
            <a:xfrm>
              <a:off x="2337435" y="2754318"/>
              <a:ext cx="4107445" cy="887198"/>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oil sands mining with 14.4 billion barrels of bitumen initially-in-place</a:t>
              </a:r>
              <a:endParaRPr dirty="0"/>
            </a:p>
          </p:txBody>
        </p:sp>
        <p:sp>
          <p:nvSpPr>
            <p:cNvPr id="812" name="Google Shape;812;p75"/>
            <p:cNvSpPr/>
            <p:nvPr/>
          </p:nvSpPr>
          <p:spPr>
            <a:xfrm>
              <a:off x="0" y="2583424"/>
              <a:ext cx="2337435" cy="1228985"/>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75"/>
            <p:cNvSpPr txBox="1"/>
            <p:nvPr/>
          </p:nvSpPr>
          <p:spPr>
            <a:xfrm>
              <a:off x="59994" y="2643418"/>
              <a:ext cx="2217447" cy="11089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Horizon Oil Sands</a:t>
              </a:r>
              <a:endParaRPr/>
            </a:p>
          </p:txBody>
        </p:sp>
        <p:sp>
          <p:nvSpPr>
            <p:cNvPr id="814" name="Google Shape;814;p75"/>
            <p:cNvSpPr/>
            <p:nvPr/>
          </p:nvSpPr>
          <p:spPr>
            <a:xfrm rot="5400000">
              <a:off x="3923560" y="2410632"/>
              <a:ext cx="983188" cy="4155440"/>
            </a:xfrm>
            <a:prstGeom prst="round2SameRect">
              <a:avLst>
                <a:gd name="adj1" fmla="val 16667"/>
                <a:gd name="adj2" fmla="val 0"/>
              </a:avLst>
            </a:prstGeom>
            <a:solidFill>
              <a:srgbClr val="DFDFDF">
                <a:alpha val="89803"/>
              </a:srgbClr>
            </a:solidFill>
            <a:ln w="12700" cap="flat" cmpd="sng">
              <a:solidFill>
                <a:srgbClr val="DFDFD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75"/>
            <p:cNvSpPr txBox="1"/>
            <p:nvPr/>
          </p:nvSpPr>
          <p:spPr>
            <a:xfrm>
              <a:off x="2337435" y="4044753"/>
              <a:ext cx="4107445" cy="887198"/>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North Sea and Offshore Africa</a:t>
              </a:r>
              <a:endParaRPr dirty="0"/>
            </a:p>
          </p:txBody>
        </p:sp>
        <p:sp>
          <p:nvSpPr>
            <p:cNvPr id="816" name="Google Shape;816;p75"/>
            <p:cNvSpPr/>
            <p:nvPr/>
          </p:nvSpPr>
          <p:spPr>
            <a:xfrm>
              <a:off x="0" y="3873859"/>
              <a:ext cx="2337435" cy="1228985"/>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75"/>
            <p:cNvSpPr txBox="1"/>
            <p:nvPr/>
          </p:nvSpPr>
          <p:spPr>
            <a:xfrm>
              <a:off x="59994" y="3933853"/>
              <a:ext cx="2217447" cy="11089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International Crude Oil</a:t>
              </a:r>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3"/>
        <p:cNvGrpSpPr/>
        <p:nvPr/>
      </p:nvGrpSpPr>
      <p:grpSpPr>
        <a:xfrm>
          <a:off x="0" y="0"/>
          <a:ext cx="0" cy="0"/>
          <a:chOff x="0" y="0"/>
          <a:chExt cx="0" cy="0"/>
        </a:xfrm>
      </p:grpSpPr>
      <p:sp>
        <p:nvSpPr>
          <p:cNvPr id="784" name="Google Shape;784;p74"/>
          <p:cNvSpPr/>
          <p:nvPr/>
        </p:nvSpPr>
        <p:spPr>
          <a:xfrm>
            <a:off x="0" y="0"/>
            <a:ext cx="12192000" cy="424281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5" name="Google Shape;785;p74"/>
          <p:cNvSpPr/>
          <p:nvPr/>
        </p:nvSpPr>
        <p:spPr>
          <a:xfrm>
            <a:off x="0" y="4242816"/>
            <a:ext cx="12192000" cy="261518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6" name="Google Shape;786;p74"/>
          <p:cNvSpPr txBox="1">
            <a:spLocks noGrp="1"/>
          </p:cNvSpPr>
          <p:nvPr>
            <p:ph type="title"/>
          </p:nvPr>
        </p:nvSpPr>
        <p:spPr>
          <a:xfrm>
            <a:off x="838200" y="463680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0" cap="none">
                <a:solidFill>
                  <a:schemeClr val="dk1"/>
                </a:solidFill>
                <a:latin typeface="Calibri"/>
                <a:ea typeface="Calibri"/>
                <a:cs typeface="Calibri"/>
                <a:sym typeface="Calibri"/>
              </a:rPr>
              <a:t>PRODUCT MIX</a:t>
            </a:r>
            <a:endParaRPr/>
          </a:p>
        </p:txBody>
      </p:sp>
      <p:pic>
        <p:nvPicPr>
          <p:cNvPr id="787" name="Google Shape;787;p74" descr="A screenshot of a cell phone&#10;&#10;Description automatically generated"/>
          <p:cNvPicPr preferRelativeResize="0">
            <a:picLocks noGrp="1"/>
          </p:cNvPicPr>
          <p:nvPr>
            <p:ph type="body" idx="1"/>
          </p:nvPr>
        </p:nvPicPr>
        <p:blipFill rotWithShape="1">
          <a:blip r:embed="rId3">
            <a:alphaModFix/>
          </a:blip>
          <a:srcRect/>
          <a:stretch/>
        </p:blipFill>
        <p:spPr>
          <a:xfrm>
            <a:off x="650449" y="1200428"/>
            <a:ext cx="10901471" cy="271901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2"/>
        <p:cNvGrpSpPr/>
        <p:nvPr/>
      </p:nvGrpSpPr>
      <p:grpSpPr>
        <a:xfrm>
          <a:off x="0" y="0"/>
          <a:ext cx="0" cy="0"/>
          <a:chOff x="0" y="0"/>
          <a:chExt cx="0" cy="0"/>
        </a:xfrm>
      </p:grpSpPr>
      <p:sp>
        <p:nvSpPr>
          <p:cNvPr id="823" name="Google Shape;823;p7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p76"/>
          <p:cNvSpPr/>
          <p:nvPr/>
        </p:nvSpPr>
        <p:spPr>
          <a:xfrm>
            <a:off x="0" y="0"/>
            <a:ext cx="2013557" cy="6858000"/>
          </a:xfrm>
          <a:prstGeom prst="rect">
            <a:avLst/>
          </a:prstGeom>
          <a:solidFill>
            <a:srgbClr val="4649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76"/>
          <p:cNvSpPr>
            <a:spLocks noGrp="1"/>
          </p:cNvSpPr>
          <p:nvPr>
            <p:ph type="title"/>
          </p:nvPr>
        </p:nvSpPr>
        <p:spPr>
          <a:xfrm>
            <a:off x="640080" y="2074363"/>
            <a:ext cx="2752354" cy="2709275"/>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600"/>
              <a:buFont typeface="Calibri"/>
              <a:buNone/>
            </a:pPr>
            <a:r>
              <a:rPr lang="en-US" sz="2600">
                <a:solidFill>
                  <a:srgbClr val="FFFFFF"/>
                </a:solidFill>
                <a:latin typeface="Calibri"/>
                <a:ea typeface="Calibri"/>
                <a:cs typeface="Calibri"/>
                <a:sym typeface="Calibri"/>
              </a:rPr>
              <a:t>Reserves</a:t>
            </a:r>
            <a:endParaRPr/>
          </a:p>
        </p:txBody>
      </p:sp>
      <p:pic>
        <p:nvPicPr>
          <p:cNvPr id="826" name="Google Shape;826;p76"/>
          <p:cNvPicPr preferRelativeResize="0">
            <a:picLocks noGrp="1"/>
          </p:cNvPicPr>
          <p:nvPr>
            <p:ph type="body" idx="1"/>
          </p:nvPr>
        </p:nvPicPr>
        <p:blipFill rotWithShape="1">
          <a:blip r:embed="rId3">
            <a:alphaModFix/>
          </a:blip>
          <a:srcRect/>
          <a:stretch/>
        </p:blipFill>
        <p:spPr>
          <a:xfrm>
            <a:off x="4038600" y="1127082"/>
            <a:ext cx="7188199" cy="460044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1"/>
        <p:cNvGrpSpPr/>
        <p:nvPr/>
      </p:nvGrpSpPr>
      <p:grpSpPr>
        <a:xfrm>
          <a:off x="0" y="0"/>
          <a:ext cx="0" cy="0"/>
          <a:chOff x="0" y="0"/>
          <a:chExt cx="0" cy="0"/>
        </a:xfrm>
      </p:grpSpPr>
      <p:sp>
        <p:nvSpPr>
          <p:cNvPr id="832" name="Google Shape;832;p77"/>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3" name="Google Shape;833;p77"/>
          <p:cNvSpPr/>
          <p:nvPr/>
        </p:nvSpPr>
        <p:spPr>
          <a:xfrm>
            <a:off x="0" y="0"/>
            <a:ext cx="2013557" cy="6858000"/>
          </a:xfrm>
          <a:prstGeom prst="rect">
            <a:avLst/>
          </a:prstGeom>
          <a:solidFill>
            <a:srgbClr val="4C4E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77"/>
          <p:cNvSpPr>
            <a:spLocks noGrp="1"/>
          </p:cNvSpPr>
          <p:nvPr>
            <p:ph type="title"/>
          </p:nvPr>
        </p:nvSpPr>
        <p:spPr>
          <a:xfrm>
            <a:off x="640080" y="2074363"/>
            <a:ext cx="2752354" cy="2709275"/>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600"/>
              <a:buFont typeface="Calibri"/>
              <a:buNone/>
            </a:pPr>
            <a:r>
              <a:rPr lang="en-US" sz="2600">
                <a:solidFill>
                  <a:srgbClr val="FFFFFF"/>
                </a:solidFill>
                <a:latin typeface="Calibri"/>
                <a:ea typeface="Calibri"/>
                <a:cs typeface="Calibri"/>
                <a:sym typeface="Calibri"/>
              </a:rPr>
              <a:t>Reserves </a:t>
            </a:r>
            <a:br>
              <a:rPr lang="en-US" sz="2600">
                <a:solidFill>
                  <a:srgbClr val="FFFFFF"/>
                </a:solidFill>
                <a:latin typeface="Calibri"/>
                <a:ea typeface="Calibri"/>
                <a:cs typeface="Calibri"/>
                <a:sym typeface="Calibri"/>
              </a:rPr>
            </a:br>
            <a:r>
              <a:rPr lang="en-US" sz="2600">
                <a:solidFill>
                  <a:srgbClr val="FFFFFF"/>
                </a:solidFill>
                <a:latin typeface="Calibri"/>
                <a:ea typeface="Calibri"/>
                <a:cs typeface="Calibri"/>
                <a:sym typeface="Calibri"/>
              </a:rPr>
              <a:t>( Proved Reserves)</a:t>
            </a:r>
            <a:endParaRPr/>
          </a:p>
        </p:txBody>
      </p:sp>
      <p:pic>
        <p:nvPicPr>
          <p:cNvPr id="835" name="Google Shape;835;p77"/>
          <p:cNvPicPr preferRelativeResize="0">
            <a:picLocks noGrp="1"/>
          </p:cNvPicPr>
          <p:nvPr>
            <p:ph type="body" idx="1"/>
          </p:nvPr>
        </p:nvPicPr>
        <p:blipFill rotWithShape="1">
          <a:blip r:embed="rId3">
            <a:alphaModFix/>
          </a:blip>
          <a:srcRect/>
          <a:stretch/>
        </p:blipFill>
        <p:spPr>
          <a:xfrm>
            <a:off x="4038600" y="1872858"/>
            <a:ext cx="7188199" cy="310889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9"/>
        <p:cNvGrpSpPr/>
        <p:nvPr/>
      </p:nvGrpSpPr>
      <p:grpSpPr>
        <a:xfrm>
          <a:off x="0" y="0"/>
          <a:ext cx="0" cy="0"/>
          <a:chOff x="0" y="0"/>
          <a:chExt cx="0" cy="0"/>
        </a:xfrm>
      </p:grpSpPr>
      <p:sp>
        <p:nvSpPr>
          <p:cNvPr id="840" name="Google Shape;840;p78"/>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1" name="Google Shape;841;p78"/>
          <p:cNvSpPr/>
          <p:nvPr/>
        </p:nvSpPr>
        <p:spPr>
          <a:xfrm>
            <a:off x="0" y="0"/>
            <a:ext cx="2013557" cy="6858000"/>
          </a:xfrm>
          <a:prstGeom prst="rect">
            <a:avLst/>
          </a:prstGeom>
          <a:solidFill>
            <a:srgbClr val="576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2" name="Google Shape;842;p78"/>
          <p:cNvSpPr>
            <a:spLocks noGrp="1"/>
          </p:cNvSpPr>
          <p:nvPr>
            <p:ph type="title"/>
          </p:nvPr>
        </p:nvSpPr>
        <p:spPr>
          <a:xfrm>
            <a:off x="640080" y="2074363"/>
            <a:ext cx="2752354" cy="2709275"/>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600"/>
              <a:buFont typeface="Calibri"/>
              <a:buNone/>
            </a:pPr>
            <a:r>
              <a:rPr lang="en-US" sz="2600">
                <a:solidFill>
                  <a:srgbClr val="FFFFFF"/>
                </a:solidFill>
                <a:latin typeface="Calibri"/>
                <a:ea typeface="Calibri"/>
                <a:cs typeface="Calibri"/>
                <a:sym typeface="Calibri"/>
              </a:rPr>
              <a:t>Reserves (Proved Plus Probable Reserves)</a:t>
            </a:r>
            <a:endParaRPr/>
          </a:p>
        </p:txBody>
      </p:sp>
      <p:pic>
        <p:nvPicPr>
          <p:cNvPr id="843" name="Google Shape;843;p78"/>
          <p:cNvPicPr preferRelativeResize="0">
            <a:picLocks noGrp="1"/>
          </p:cNvPicPr>
          <p:nvPr>
            <p:ph type="body" idx="1"/>
          </p:nvPr>
        </p:nvPicPr>
        <p:blipFill rotWithShape="1">
          <a:blip r:embed="rId3">
            <a:alphaModFix/>
          </a:blip>
          <a:srcRect/>
          <a:stretch/>
        </p:blipFill>
        <p:spPr>
          <a:xfrm>
            <a:off x="4038600" y="1881842"/>
            <a:ext cx="7188199" cy="309092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8"/>
        <p:cNvGrpSpPr/>
        <p:nvPr/>
      </p:nvGrpSpPr>
      <p:grpSpPr>
        <a:xfrm>
          <a:off x="0" y="0"/>
          <a:ext cx="0" cy="0"/>
          <a:chOff x="0" y="0"/>
          <a:chExt cx="0" cy="0"/>
        </a:xfrm>
      </p:grpSpPr>
      <p:sp>
        <p:nvSpPr>
          <p:cNvPr id="849" name="Google Shape;849;p79"/>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0" name="Google Shape;850;p79"/>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Financial Performance</a:t>
            </a:r>
            <a:endParaRPr/>
          </a:p>
        </p:txBody>
      </p:sp>
      <p:cxnSp>
        <p:nvCxnSpPr>
          <p:cNvPr id="851" name="Google Shape;851;p79"/>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852" name="Google Shape;852;p79"/>
          <p:cNvPicPr preferRelativeResize="0">
            <a:picLocks noGrp="1"/>
          </p:cNvPicPr>
          <p:nvPr>
            <p:ph type="body" idx="1"/>
          </p:nvPr>
        </p:nvPicPr>
        <p:blipFill rotWithShape="1">
          <a:blip r:embed="rId3">
            <a:alphaModFix/>
          </a:blip>
          <a:srcRect r="1" b="9806"/>
          <a:stretch/>
        </p:blipFill>
        <p:spPr>
          <a:xfrm>
            <a:off x="3152515" y="2509911"/>
            <a:ext cx="5831870" cy="39976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8"/>
          <p:cNvSpPr/>
          <p:nvPr/>
        </p:nvSpPr>
        <p:spPr>
          <a:xfrm>
            <a:off x="336884" y="321177"/>
            <a:ext cx="4332307" cy="6179552"/>
          </a:xfrm>
          <a:prstGeom prst="rect">
            <a:avLst/>
          </a:prstGeom>
          <a:solidFill>
            <a:srgbClr val="404040">
              <a:alpha val="89803"/>
            </a:srgbClr>
          </a:solidFill>
          <a:ln w="127000" cap="sq" cmpd="thinThick">
            <a:solidFill>
              <a:srgbClr val="595959">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8"/>
          <p:cNvSpPr txBox="1">
            <a:spLocks noGrp="1"/>
          </p:cNvSpPr>
          <p:nvPr>
            <p:ph type="title"/>
          </p:nvPr>
        </p:nvSpPr>
        <p:spPr>
          <a:xfrm>
            <a:off x="674237" y="914400"/>
            <a:ext cx="36576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3700"/>
              <a:buFont typeface="Calibri"/>
              <a:buNone/>
            </a:pPr>
            <a:r>
              <a:rPr lang="en-US" sz="3700" b="0">
                <a:solidFill>
                  <a:srgbClr val="FFFFFF"/>
                </a:solidFill>
                <a:latin typeface="Calibri"/>
                <a:ea typeface="Calibri"/>
                <a:cs typeface="Calibri"/>
                <a:sym typeface="Calibri"/>
              </a:rPr>
              <a:t>Organization of Petroleum Exporting Countries</a:t>
            </a:r>
            <a:br>
              <a:rPr lang="en-US" sz="3700" b="0">
                <a:solidFill>
                  <a:srgbClr val="FFFFFF"/>
                </a:solidFill>
                <a:latin typeface="Calibri"/>
                <a:ea typeface="Calibri"/>
                <a:cs typeface="Calibri"/>
                <a:sym typeface="Calibri"/>
              </a:rPr>
            </a:br>
            <a:r>
              <a:rPr lang="en-US" sz="3700" b="0">
                <a:solidFill>
                  <a:srgbClr val="FFFFFF"/>
                </a:solidFill>
                <a:latin typeface="Calibri"/>
                <a:ea typeface="Calibri"/>
                <a:cs typeface="Calibri"/>
                <a:sym typeface="Calibri"/>
              </a:rPr>
              <a:t>(OPEC)</a:t>
            </a:r>
            <a:endParaRPr sz="3700">
              <a:solidFill>
                <a:srgbClr val="FFFFFF"/>
              </a:solidFill>
              <a:latin typeface="Calibri"/>
              <a:ea typeface="Calibri"/>
              <a:cs typeface="Calibri"/>
              <a:sym typeface="Calibri"/>
            </a:endParaRPr>
          </a:p>
        </p:txBody>
      </p:sp>
      <p:cxnSp>
        <p:nvCxnSpPr>
          <p:cNvPr id="185" name="Google Shape;185;p8"/>
          <p:cNvCxnSpPr/>
          <p:nvPr/>
        </p:nvCxnSpPr>
        <p:spPr>
          <a:xfrm>
            <a:off x="1191126" y="3910267"/>
            <a:ext cx="2586790" cy="0"/>
          </a:xfrm>
          <a:prstGeom prst="straightConnector1">
            <a:avLst/>
          </a:prstGeom>
          <a:noFill/>
          <a:ln w="22225" cap="flat" cmpd="sng">
            <a:solidFill>
              <a:srgbClr val="D9D9D9"/>
            </a:solidFill>
            <a:prstDash val="solid"/>
            <a:miter lim="800000"/>
            <a:headEnd type="none" w="sm" len="sm"/>
            <a:tailEnd type="none" w="sm" len="sm"/>
          </a:ln>
        </p:spPr>
      </p:cxnSp>
      <p:pic>
        <p:nvPicPr>
          <p:cNvPr id="186" name="Google Shape;186;p8"/>
          <p:cNvPicPr preferRelativeResize="0"/>
          <p:nvPr/>
        </p:nvPicPr>
        <p:blipFill rotWithShape="1">
          <a:blip r:embed="rId3">
            <a:alphaModFix/>
          </a:blip>
          <a:srcRect/>
          <a:stretch/>
        </p:blipFill>
        <p:spPr>
          <a:xfrm>
            <a:off x="5153822" y="1491483"/>
            <a:ext cx="6553545" cy="38829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858" name="Google Shape;858;p80"/>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9" name="Google Shape;859;p80"/>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Consolidated Balance Sheet (Assets)</a:t>
            </a:r>
            <a:endParaRPr/>
          </a:p>
        </p:txBody>
      </p:sp>
      <p:cxnSp>
        <p:nvCxnSpPr>
          <p:cNvPr id="860" name="Google Shape;860;p80"/>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861" name="Google Shape;861;p80" descr="A screenshot of a cell phone&#10;&#10;Description automatically generated"/>
          <p:cNvPicPr preferRelativeResize="0"/>
          <p:nvPr/>
        </p:nvPicPr>
        <p:blipFill rotWithShape="1">
          <a:blip r:embed="rId3">
            <a:alphaModFix/>
          </a:blip>
          <a:srcRect/>
          <a:stretch/>
        </p:blipFill>
        <p:spPr>
          <a:xfrm>
            <a:off x="1499723" y="2509911"/>
            <a:ext cx="9137454" cy="399763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6"/>
        <p:cNvGrpSpPr/>
        <p:nvPr/>
      </p:nvGrpSpPr>
      <p:grpSpPr>
        <a:xfrm>
          <a:off x="0" y="0"/>
          <a:ext cx="0" cy="0"/>
          <a:chOff x="0" y="0"/>
          <a:chExt cx="0" cy="0"/>
        </a:xfrm>
      </p:grpSpPr>
      <p:sp>
        <p:nvSpPr>
          <p:cNvPr id="867" name="Google Shape;867;p81"/>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8" name="Google Shape;868;p81"/>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200"/>
              <a:buFont typeface="Calibri"/>
              <a:buNone/>
            </a:pPr>
            <a:r>
              <a:rPr lang="en-US" sz="4200">
                <a:solidFill>
                  <a:srgbClr val="FFFFFF"/>
                </a:solidFill>
                <a:latin typeface="Calibri"/>
                <a:ea typeface="Calibri"/>
                <a:cs typeface="Calibri"/>
                <a:sym typeface="Calibri"/>
              </a:rPr>
              <a:t>Consolidated Balance Sheet (Liabilities and Equity)</a:t>
            </a:r>
            <a:endParaRPr/>
          </a:p>
        </p:txBody>
      </p:sp>
      <p:cxnSp>
        <p:nvCxnSpPr>
          <p:cNvPr id="869" name="Google Shape;869;p81"/>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870" name="Google Shape;870;p81" descr="A screenshot of a social media post&#10;&#10;Description automatically generated"/>
          <p:cNvPicPr preferRelativeResize="0"/>
          <p:nvPr/>
        </p:nvPicPr>
        <p:blipFill rotWithShape="1">
          <a:blip r:embed="rId3">
            <a:alphaModFix/>
          </a:blip>
          <a:srcRect/>
          <a:stretch/>
        </p:blipFill>
        <p:spPr>
          <a:xfrm>
            <a:off x="2090702" y="2509911"/>
            <a:ext cx="7955497" cy="399763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5"/>
        <p:cNvGrpSpPr/>
        <p:nvPr/>
      </p:nvGrpSpPr>
      <p:grpSpPr>
        <a:xfrm>
          <a:off x="0" y="0"/>
          <a:ext cx="0" cy="0"/>
          <a:chOff x="0" y="0"/>
          <a:chExt cx="0" cy="0"/>
        </a:xfrm>
      </p:grpSpPr>
      <p:sp>
        <p:nvSpPr>
          <p:cNvPr id="876" name="Google Shape;876;p82"/>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7" name="Google Shape;877;p82"/>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latin typeface="Calibri"/>
                <a:ea typeface="Calibri"/>
                <a:cs typeface="Calibri"/>
                <a:sym typeface="Calibri"/>
              </a:rPr>
              <a:t>Consolidated Statements of Earnings (Loss)</a:t>
            </a:r>
            <a:endParaRPr/>
          </a:p>
        </p:txBody>
      </p:sp>
      <p:grpSp>
        <p:nvGrpSpPr>
          <p:cNvPr id="878" name="Google Shape;878;p82"/>
          <p:cNvGrpSpPr/>
          <p:nvPr/>
        </p:nvGrpSpPr>
        <p:grpSpPr>
          <a:xfrm>
            <a:off x="5194300" y="1150159"/>
            <a:ext cx="6513604" cy="4526955"/>
            <a:chOff x="3922805" y="1414622"/>
            <a:chExt cx="7237877" cy="5030325"/>
          </a:xfrm>
        </p:grpSpPr>
        <p:pic>
          <p:nvPicPr>
            <p:cNvPr id="879" name="Google Shape;879;p82" descr="A screenshot of a cell phone&#10;&#10;Description automatically generated"/>
            <p:cNvPicPr preferRelativeResize="0"/>
            <p:nvPr/>
          </p:nvPicPr>
          <p:blipFill rotWithShape="1">
            <a:blip r:embed="rId3">
              <a:alphaModFix/>
            </a:blip>
            <a:srcRect/>
            <a:stretch/>
          </p:blipFill>
          <p:spPr>
            <a:xfrm>
              <a:off x="3922805" y="1414622"/>
              <a:ext cx="7237877" cy="5030325"/>
            </a:xfrm>
            <a:prstGeom prst="rect">
              <a:avLst/>
            </a:prstGeom>
            <a:noFill/>
            <a:ln>
              <a:noFill/>
            </a:ln>
          </p:spPr>
        </p:pic>
        <p:sp>
          <p:nvSpPr>
            <p:cNvPr id="880" name="Google Shape;880;p82"/>
            <p:cNvSpPr/>
            <p:nvPr/>
          </p:nvSpPr>
          <p:spPr>
            <a:xfrm>
              <a:off x="3922805" y="3881658"/>
              <a:ext cx="7066038" cy="24487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5"/>
        <p:cNvGrpSpPr/>
        <p:nvPr/>
      </p:nvGrpSpPr>
      <p:grpSpPr>
        <a:xfrm>
          <a:off x="0" y="0"/>
          <a:ext cx="0" cy="0"/>
          <a:chOff x="0" y="0"/>
          <a:chExt cx="0" cy="0"/>
        </a:xfrm>
      </p:grpSpPr>
      <p:sp>
        <p:nvSpPr>
          <p:cNvPr id="886" name="Google Shape;886;p83"/>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7" name="Google Shape;887;p83"/>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latin typeface="Calibri"/>
                <a:ea typeface="Calibri"/>
                <a:cs typeface="Calibri"/>
                <a:sym typeface="Calibri"/>
              </a:rPr>
              <a:t>Consolidated Statements of Cash Flows</a:t>
            </a:r>
            <a:endParaRPr/>
          </a:p>
        </p:txBody>
      </p:sp>
      <p:grpSp>
        <p:nvGrpSpPr>
          <p:cNvPr id="888" name="Google Shape;888;p83"/>
          <p:cNvGrpSpPr/>
          <p:nvPr/>
        </p:nvGrpSpPr>
        <p:grpSpPr>
          <a:xfrm>
            <a:off x="5898658" y="470924"/>
            <a:ext cx="5104888" cy="5885426"/>
            <a:chOff x="5510882" y="882398"/>
            <a:chExt cx="4314957" cy="5121612"/>
          </a:xfrm>
        </p:grpSpPr>
        <p:pic>
          <p:nvPicPr>
            <p:cNvPr id="889" name="Google Shape;889;p83" descr="A screenshot of a cell phone&#10;&#10;Description automatically generated"/>
            <p:cNvPicPr preferRelativeResize="0"/>
            <p:nvPr/>
          </p:nvPicPr>
          <p:blipFill rotWithShape="1">
            <a:blip r:embed="rId3">
              <a:alphaModFix/>
            </a:blip>
            <a:srcRect/>
            <a:stretch/>
          </p:blipFill>
          <p:spPr>
            <a:xfrm>
              <a:off x="5510882" y="882398"/>
              <a:ext cx="4314957" cy="5121612"/>
            </a:xfrm>
            <a:prstGeom prst="rect">
              <a:avLst/>
            </a:prstGeom>
            <a:noFill/>
            <a:ln>
              <a:noFill/>
            </a:ln>
          </p:spPr>
        </p:pic>
        <p:sp>
          <p:nvSpPr>
            <p:cNvPr id="890" name="Google Shape;890;p83"/>
            <p:cNvSpPr/>
            <p:nvPr/>
          </p:nvSpPr>
          <p:spPr>
            <a:xfrm>
              <a:off x="5524328" y="1791093"/>
              <a:ext cx="4260695" cy="260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5"/>
        <p:cNvGrpSpPr/>
        <p:nvPr/>
      </p:nvGrpSpPr>
      <p:grpSpPr>
        <a:xfrm>
          <a:off x="0" y="0"/>
          <a:ext cx="0" cy="0"/>
          <a:chOff x="0" y="0"/>
          <a:chExt cx="0" cy="0"/>
        </a:xfrm>
      </p:grpSpPr>
      <p:pic>
        <p:nvPicPr>
          <p:cNvPr id="896" name="Google Shape;896;p84"/>
          <p:cNvPicPr preferRelativeResize="0"/>
          <p:nvPr/>
        </p:nvPicPr>
        <p:blipFill rotWithShape="1">
          <a:blip r:embed="rId3">
            <a:alphaModFix/>
          </a:blip>
          <a:srcRect t="8414" b="1586"/>
          <a:stretch/>
        </p:blipFill>
        <p:spPr>
          <a:xfrm>
            <a:off x="20" y="10"/>
            <a:ext cx="12191980" cy="6857990"/>
          </a:xfrm>
          <a:prstGeom prst="rect">
            <a:avLst/>
          </a:prstGeom>
          <a:noFill/>
          <a:ln>
            <a:noFill/>
          </a:ln>
        </p:spPr>
      </p:pic>
      <p:sp>
        <p:nvSpPr>
          <p:cNvPr id="897" name="Google Shape;897;p84"/>
          <p:cNvSpPr/>
          <p:nvPr/>
        </p:nvSpPr>
        <p:spPr>
          <a:xfrm>
            <a:off x="336884" y="321176"/>
            <a:ext cx="4332307" cy="5896743"/>
          </a:xfrm>
          <a:prstGeom prst="rect">
            <a:avLst/>
          </a:prstGeom>
          <a:solidFill>
            <a:schemeClr val="lt1">
              <a:alpha val="89803"/>
            </a:schemeClr>
          </a:solidFill>
          <a:ln w="127000" cap="sq" cmpd="thinThick">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8" name="Google Shape;898;p84"/>
          <p:cNvSpPr txBox="1">
            <a:spLocks noGrp="1"/>
          </p:cNvSpPr>
          <p:nvPr>
            <p:ph type="title"/>
          </p:nvPr>
        </p:nvSpPr>
        <p:spPr>
          <a:xfrm>
            <a:off x="594805" y="640263"/>
            <a:ext cx="3759240" cy="1344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Key Risk Factors</a:t>
            </a:r>
            <a:endParaRPr/>
          </a:p>
        </p:txBody>
      </p:sp>
      <p:sp>
        <p:nvSpPr>
          <p:cNvPr id="899" name="Google Shape;899;p84"/>
          <p:cNvSpPr txBox="1">
            <a:spLocks noGrp="1"/>
          </p:cNvSpPr>
          <p:nvPr>
            <p:ph type="body" idx="1"/>
          </p:nvPr>
        </p:nvSpPr>
        <p:spPr>
          <a:xfrm>
            <a:off x="594110" y="2121763"/>
            <a:ext cx="3764826" cy="37730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t>Market Risk</a:t>
            </a:r>
            <a:endParaRPr/>
          </a:p>
          <a:p>
            <a:pPr marL="685800" lvl="1" indent="-228600" algn="l" rtl="0">
              <a:lnSpc>
                <a:spcPct val="90000"/>
              </a:lnSpc>
              <a:spcBef>
                <a:spcPts val="500"/>
              </a:spcBef>
              <a:spcAft>
                <a:spcPts val="0"/>
              </a:spcAft>
              <a:buClr>
                <a:schemeClr val="dk1"/>
              </a:buClr>
              <a:buSzPts val="2000"/>
              <a:buChar char="•"/>
            </a:pPr>
            <a:r>
              <a:rPr lang="en-US" sz="2000"/>
              <a:t>Commodity Price Risk</a:t>
            </a:r>
            <a:endParaRPr/>
          </a:p>
          <a:p>
            <a:pPr marL="685800" lvl="1" indent="-228600" algn="l" rtl="0">
              <a:lnSpc>
                <a:spcPct val="90000"/>
              </a:lnSpc>
              <a:spcBef>
                <a:spcPts val="500"/>
              </a:spcBef>
              <a:spcAft>
                <a:spcPts val="0"/>
              </a:spcAft>
              <a:buClr>
                <a:schemeClr val="dk1"/>
              </a:buClr>
              <a:buSzPts val="2000"/>
              <a:buChar char="•"/>
            </a:pPr>
            <a:r>
              <a:rPr lang="en-US" sz="2000"/>
              <a:t>Interest Rate Risk</a:t>
            </a:r>
            <a:endParaRPr/>
          </a:p>
          <a:p>
            <a:pPr marL="685800" lvl="1" indent="-228600" algn="l" rtl="0">
              <a:lnSpc>
                <a:spcPct val="90000"/>
              </a:lnSpc>
              <a:spcBef>
                <a:spcPts val="500"/>
              </a:spcBef>
              <a:spcAft>
                <a:spcPts val="0"/>
              </a:spcAft>
              <a:buClr>
                <a:schemeClr val="dk1"/>
              </a:buClr>
              <a:buSzPts val="2000"/>
              <a:buChar char="•"/>
            </a:pPr>
            <a:r>
              <a:rPr lang="en-US" sz="2000"/>
              <a:t>Foreign Currency Exchange Risk</a:t>
            </a:r>
            <a:endParaRPr/>
          </a:p>
          <a:p>
            <a:pPr marL="228600" lvl="0" indent="-228600" algn="l" rtl="0">
              <a:lnSpc>
                <a:spcPct val="90000"/>
              </a:lnSpc>
              <a:spcBef>
                <a:spcPts val="1000"/>
              </a:spcBef>
              <a:spcAft>
                <a:spcPts val="0"/>
              </a:spcAft>
              <a:buClr>
                <a:schemeClr val="dk1"/>
              </a:buClr>
              <a:buSzPts val="2400"/>
              <a:buChar char="•"/>
            </a:pPr>
            <a:r>
              <a:rPr lang="en-US" sz="2400"/>
              <a:t>Credit Risk</a:t>
            </a:r>
            <a:endParaRPr/>
          </a:p>
          <a:p>
            <a:pPr marL="228600" lvl="0" indent="-228600" algn="l" rtl="0">
              <a:lnSpc>
                <a:spcPct val="90000"/>
              </a:lnSpc>
              <a:spcBef>
                <a:spcPts val="1000"/>
              </a:spcBef>
              <a:spcAft>
                <a:spcPts val="0"/>
              </a:spcAft>
              <a:buClr>
                <a:schemeClr val="dk1"/>
              </a:buClr>
              <a:buSzPts val="2400"/>
              <a:buChar char="•"/>
            </a:pPr>
            <a:r>
              <a:rPr lang="en-US" sz="2400"/>
              <a:t>Liquidity Risk</a:t>
            </a:r>
            <a:endParaRPr/>
          </a:p>
          <a:p>
            <a:pPr marL="228600" lvl="0" indent="-228600" algn="l" rtl="0">
              <a:lnSpc>
                <a:spcPct val="90000"/>
              </a:lnSpc>
              <a:spcBef>
                <a:spcPts val="1000"/>
              </a:spcBef>
              <a:spcAft>
                <a:spcPts val="0"/>
              </a:spcAft>
              <a:buClr>
                <a:schemeClr val="dk1"/>
              </a:buClr>
              <a:buSzPts val="2400"/>
              <a:buChar char="•"/>
            </a:pPr>
            <a:r>
              <a:rPr lang="en-US" sz="2400"/>
              <a:t>Operation Risk</a:t>
            </a:r>
            <a:endParaRPr/>
          </a:p>
          <a:p>
            <a:pPr marL="228600" lvl="0" indent="-228600" algn="l" rtl="0">
              <a:lnSpc>
                <a:spcPct val="90000"/>
              </a:lnSpc>
              <a:spcBef>
                <a:spcPts val="1000"/>
              </a:spcBef>
              <a:spcAft>
                <a:spcPts val="0"/>
              </a:spcAft>
              <a:buClr>
                <a:schemeClr val="dk1"/>
              </a:buClr>
              <a:buSzPts val="2400"/>
              <a:buChar char="•"/>
            </a:pPr>
            <a:r>
              <a:rPr lang="en-US" sz="2400"/>
              <a:t>Environment Risk</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3"/>
        <p:cNvGrpSpPr/>
        <p:nvPr/>
      </p:nvGrpSpPr>
      <p:grpSpPr>
        <a:xfrm>
          <a:off x="0" y="0"/>
          <a:ext cx="0" cy="0"/>
          <a:chOff x="0" y="0"/>
          <a:chExt cx="0" cy="0"/>
        </a:xfrm>
      </p:grpSpPr>
      <p:pic>
        <p:nvPicPr>
          <p:cNvPr id="914" name="Google Shape;914;p86" descr="Image result for finance market"/>
          <p:cNvPicPr preferRelativeResize="0"/>
          <p:nvPr/>
        </p:nvPicPr>
        <p:blipFill rotWithShape="1">
          <a:blip r:embed="rId3">
            <a:alphaModFix/>
          </a:blip>
          <a:srcRect t="3043" r="-1"/>
          <a:stretch/>
        </p:blipFill>
        <p:spPr>
          <a:xfrm>
            <a:off x="20" y="3579"/>
            <a:ext cx="12188932" cy="6854421"/>
          </a:xfrm>
          <a:prstGeom prst="rect">
            <a:avLst/>
          </a:prstGeom>
          <a:noFill/>
          <a:ln>
            <a:noFill/>
          </a:ln>
        </p:spPr>
      </p:pic>
      <p:sp>
        <p:nvSpPr>
          <p:cNvPr id="915" name="Google Shape;915;p86"/>
          <p:cNvSpPr/>
          <p:nvPr/>
        </p:nvSpPr>
        <p:spPr>
          <a:xfrm>
            <a:off x="6089648" y="0"/>
            <a:ext cx="6102351" cy="6858000"/>
          </a:xfrm>
          <a:prstGeom prst="rect">
            <a:avLst/>
          </a:prstGeom>
          <a:solidFill>
            <a:srgbClr val="0C0C0C">
              <a:alpha val="8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6" name="Google Shape;916;p86"/>
          <p:cNvSpPr/>
          <p:nvPr/>
        </p:nvSpPr>
        <p:spPr>
          <a:xfrm>
            <a:off x="0" y="0"/>
            <a:ext cx="6102351" cy="6861579"/>
          </a:xfrm>
          <a:prstGeom prst="rect">
            <a:avLst/>
          </a:prstGeom>
          <a:solidFill>
            <a:srgbClr val="0C0C0C">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7" name="Google Shape;917;p86"/>
          <p:cNvSpPr txBox="1">
            <a:spLocks noGrp="1"/>
          </p:cNvSpPr>
          <p:nvPr>
            <p:ph type="title"/>
          </p:nvPr>
        </p:nvSpPr>
        <p:spPr>
          <a:xfrm>
            <a:off x="1010538" y="2936649"/>
            <a:ext cx="3498979" cy="336045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t>Market Risk</a:t>
            </a:r>
            <a:endParaRPr dirty="0"/>
          </a:p>
        </p:txBody>
      </p:sp>
      <p:sp>
        <p:nvSpPr>
          <p:cNvPr id="918" name="Google Shape;918;p86"/>
          <p:cNvSpPr txBox="1">
            <a:spLocks noGrp="1"/>
          </p:cNvSpPr>
          <p:nvPr>
            <p:ph type="body" idx="1"/>
          </p:nvPr>
        </p:nvSpPr>
        <p:spPr>
          <a:xfrm>
            <a:off x="6887191" y="3921351"/>
            <a:ext cx="4516920" cy="2375756"/>
          </a:xfrm>
          <a:prstGeom prst="rect">
            <a:avLst/>
          </a:prstGeom>
          <a:noFill/>
          <a:ln>
            <a:noFill/>
          </a:ln>
        </p:spPr>
        <p:txBody>
          <a:bodyPr spcFirstLastPara="1" wrap="square" lIns="91425" tIns="45700" rIns="91425" bIns="45700" anchor="ctr" anchorCtr="0">
            <a:normAutofit/>
          </a:bodyPr>
          <a:lstStyle/>
          <a:p>
            <a:r>
              <a:rPr lang="en-CA" sz="1800" dirty="0"/>
              <a:t>Fluctuations due to the determination of fair market value </a:t>
            </a:r>
          </a:p>
          <a:p>
            <a:r>
              <a:rPr lang="en-CA" sz="1800" dirty="0"/>
              <a:t>Manage its commodity, foreign currency, and interest rate exposures</a:t>
            </a:r>
          </a:p>
          <a:p>
            <a:r>
              <a:rPr lang="en-CA" sz="1800" dirty="0"/>
              <a:t>Solely for hedging purposes</a:t>
            </a:r>
          </a:p>
          <a:p>
            <a:pPr marL="228600" lvl="0" indent="-114300" algn="l" rtl="0">
              <a:lnSpc>
                <a:spcPct val="90000"/>
              </a:lnSpc>
              <a:spcBef>
                <a:spcPts val="1000"/>
              </a:spcBef>
              <a:spcAft>
                <a:spcPts val="0"/>
              </a:spcAft>
              <a:buClr>
                <a:schemeClr val="lt1"/>
              </a:buClr>
              <a:buSzPts val="1800"/>
              <a:buNone/>
            </a:pPr>
            <a:endParaRPr sz="1800" dirty="0"/>
          </a:p>
          <a:p>
            <a:pPr marL="228600" lvl="0" indent="-114300" algn="l" rtl="0">
              <a:lnSpc>
                <a:spcPct val="90000"/>
              </a:lnSpc>
              <a:spcBef>
                <a:spcPts val="1000"/>
              </a:spcBef>
              <a:spcAft>
                <a:spcPts val="0"/>
              </a:spcAft>
              <a:buClr>
                <a:schemeClr val="lt1"/>
              </a:buClr>
              <a:buSzPts val="1800"/>
              <a:buNone/>
            </a:pPr>
            <a:endParaRPr sz="1800" dirty="0"/>
          </a:p>
        </p:txBody>
      </p:sp>
      <p:pic>
        <p:nvPicPr>
          <p:cNvPr id="8" name="Picture 7">
            <a:extLst>
              <a:ext uri="{FF2B5EF4-FFF2-40B4-BE49-F238E27FC236}">
                <a16:creationId xmlns:a16="http://schemas.microsoft.com/office/drawing/2014/main" id="{1D736EFB-4AD7-4C6C-889B-0A6238D532D7}"/>
              </a:ext>
            </a:extLst>
          </p:cNvPr>
          <p:cNvPicPr>
            <a:picLocks noChangeAspect="1"/>
          </p:cNvPicPr>
          <p:nvPr/>
        </p:nvPicPr>
        <p:blipFill>
          <a:blip r:embed="rId4"/>
          <a:stretch>
            <a:fillRect/>
          </a:stretch>
        </p:blipFill>
        <p:spPr>
          <a:xfrm>
            <a:off x="2736117" y="161698"/>
            <a:ext cx="7727256" cy="3360458"/>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4"/>
        <p:cNvGrpSpPr/>
        <p:nvPr/>
      </p:nvGrpSpPr>
      <p:grpSpPr>
        <a:xfrm>
          <a:off x="0" y="0"/>
          <a:ext cx="0" cy="0"/>
          <a:chOff x="0" y="0"/>
          <a:chExt cx="0" cy="0"/>
        </a:xfrm>
      </p:grpSpPr>
      <p:sp>
        <p:nvSpPr>
          <p:cNvPr id="925" name="Google Shape;925;p87"/>
          <p:cNvSpPr/>
          <p:nvPr/>
        </p:nvSpPr>
        <p:spPr>
          <a:xfrm>
            <a:off x="0" y="-2"/>
            <a:ext cx="12192000" cy="68580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ill Sans"/>
              <a:ea typeface="Gill Sans"/>
              <a:cs typeface="Gill Sans"/>
              <a:sym typeface="Gill Sans"/>
            </a:endParaRPr>
          </a:p>
        </p:txBody>
      </p:sp>
      <p:sp>
        <p:nvSpPr>
          <p:cNvPr id="926" name="Google Shape;926;p87"/>
          <p:cNvSpPr/>
          <p:nvPr/>
        </p:nvSpPr>
        <p:spPr>
          <a:xfrm>
            <a:off x="0" y="4171873"/>
            <a:ext cx="12192000" cy="2686127"/>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ill Sans"/>
              <a:ea typeface="Gill Sans"/>
              <a:cs typeface="Gill Sans"/>
              <a:sym typeface="Gill Sans"/>
            </a:endParaRPr>
          </a:p>
        </p:txBody>
      </p:sp>
      <p:sp>
        <p:nvSpPr>
          <p:cNvPr id="927" name="Google Shape;927;p87"/>
          <p:cNvSpPr txBox="1">
            <a:spLocks noGrp="1"/>
          </p:cNvSpPr>
          <p:nvPr>
            <p:ph type="title"/>
          </p:nvPr>
        </p:nvSpPr>
        <p:spPr>
          <a:xfrm>
            <a:off x="2021633" y="3634276"/>
            <a:ext cx="8148734" cy="1069270"/>
          </a:xfrm>
          <a:prstGeom prst="rect">
            <a:avLst/>
          </a:prstGeom>
          <a:solidFill>
            <a:srgbClr val="FFFFFF"/>
          </a:solidFill>
          <a:ln w="31750" cap="sq" cmpd="sng">
            <a:solidFill>
              <a:srgbClr val="5E5E52"/>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US" sz="3600">
                <a:solidFill>
                  <a:srgbClr val="262626"/>
                </a:solidFill>
              </a:rPr>
              <a:t>Commodity Price Risk</a:t>
            </a:r>
            <a:endParaRPr/>
          </a:p>
        </p:txBody>
      </p:sp>
      <p:sp>
        <p:nvSpPr>
          <p:cNvPr id="928" name="Google Shape;928;p87"/>
          <p:cNvSpPr txBox="1">
            <a:spLocks noGrp="1"/>
          </p:cNvSpPr>
          <p:nvPr>
            <p:ph type="body" idx="1"/>
          </p:nvPr>
        </p:nvSpPr>
        <p:spPr>
          <a:xfrm>
            <a:off x="3060700" y="4889365"/>
            <a:ext cx="6070600" cy="1351423"/>
          </a:xfrm>
          <a:prstGeom prst="rect">
            <a:avLst/>
          </a:prstGeom>
          <a:noFill/>
          <a:ln>
            <a:noFill/>
          </a:ln>
        </p:spPr>
        <p:txBody>
          <a:bodyPr spcFirstLastPara="1" wrap="square" lIns="91425" tIns="45700" rIns="91425" bIns="45700" anchor="t" anchorCtr="0">
            <a:normAutofit/>
          </a:bodyPr>
          <a:lstStyle/>
          <a:p>
            <a:r>
              <a:rPr lang="en-CA" sz="1800" dirty="0">
                <a:solidFill>
                  <a:schemeClr val="bg1"/>
                </a:solidFill>
              </a:rPr>
              <a:t>Risk associated with sale of future crude oil and natural gas production and with natural gas purchases</a:t>
            </a:r>
          </a:p>
          <a:p>
            <a:r>
              <a:rPr lang="en-CA" sz="1800" dirty="0">
                <a:solidFill>
                  <a:schemeClr val="bg1"/>
                </a:solidFill>
              </a:rPr>
              <a:t>Settle monthly based on applicable index pricing</a:t>
            </a:r>
          </a:p>
          <a:p>
            <a:pPr marL="228600" lvl="0" indent="-114300" algn="l" rtl="0">
              <a:lnSpc>
                <a:spcPct val="90000"/>
              </a:lnSpc>
              <a:spcBef>
                <a:spcPts val="1000"/>
              </a:spcBef>
              <a:spcAft>
                <a:spcPts val="0"/>
              </a:spcAft>
              <a:buClr>
                <a:schemeClr val="dk1"/>
              </a:buClr>
              <a:buSzPts val="1800"/>
              <a:buNone/>
            </a:pPr>
            <a:endParaRPr sz="1800" dirty="0">
              <a:solidFill>
                <a:schemeClr val="lt1"/>
              </a:solidFill>
            </a:endParaRPr>
          </a:p>
        </p:txBody>
      </p:sp>
      <p:pic>
        <p:nvPicPr>
          <p:cNvPr id="929" name="Google Shape;929;p87"/>
          <p:cNvPicPr preferRelativeResize="0"/>
          <p:nvPr/>
        </p:nvPicPr>
        <p:blipFill rotWithShape="1">
          <a:blip r:embed="rId3">
            <a:alphaModFix/>
          </a:blip>
          <a:srcRect/>
          <a:stretch/>
        </p:blipFill>
        <p:spPr>
          <a:xfrm>
            <a:off x="634739" y="245512"/>
            <a:ext cx="11371355" cy="297821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4"/>
        <p:cNvGrpSpPr/>
        <p:nvPr/>
      </p:nvGrpSpPr>
      <p:grpSpPr>
        <a:xfrm>
          <a:off x="0" y="0"/>
          <a:ext cx="0" cy="0"/>
          <a:chOff x="0" y="0"/>
          <a:chExt cx="0" cy="0"/>
        </a:xfrm>
      </p:grpSpPr>
      <p:sp>
        <p:nvSpPr>
          <p:cNvPr id="935" name="Google Shape;935;p88"/>
          <p:cNvSpPr/>
          <p:nvPr/>
        </p:nvSpPr>
        <p:spPr>
          <a:xfrm rot="-5400000">
            <a:off x="5535795" y="-4361886"/>
            <a:ext cx="1354979" cy="10750169"/>
          </a:xfrm>
          <a:prstGeom prst="downArrow">
            <a:avLst>
              <a:gd name="adj1" fmla="val 100000"/>
              <a:gd name="adj2" fmla="val 22582"/>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6" name="Google Shape;936;p8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dirty="0">
                <a:solidFill>
                  <a:srgbClr val="FFFFFF"/>
                </a:solidFill>
              </a:rPr>
              <a:t>Interest Rate Risk</a:t>
            </a:r>
            <a:endParaRPr dirty="0"/>
          </a:p>
        </p:txBody>
      </p:sp>
      <p:sp>
        <p:nvSpPr>
          <p:cNvPr id="2" name="Text Placeholder 1">
            <a:extLst>
              <a:ext uri="{FF2B5EF4-FFF2-40B4-BE49-F238E27FC236}">
                <a16:creationId xmlns:a16="http://schemas.microsoft.com/office/drawing/2014/main" id="{8FDD0947-1D22-459F-86EF-CF938B471B1E}"/>
              </a:ext>
            </a:extLst>
          </p:cNvPr>
          <p:cNvSpPr>
            <a:spLocks noGrp="1"/>
          </p:cNvSpPr>
          <p:nvPr>
            <p:ph type="body" idx="1"/>
          </p:nvPr>
        </p:nvSpPr>
        <p:spPr>
          <a:xfrm>
            <a:off x="838200" y="2056904"/>
            <a:ext cx="10515600" cy="4351338"/>
          </a:xfrm>
        </p:spPr>
        <p:txBody>
          <a:bodyPr/>
          <a:lstStyle/>
          <a:p>
            <a:pPr marL="285750" indent="-285750"/>
            <a:r>
              <a:rPr lang="en-US" sz="2400" dirty="0"/>
              <a:t>Interest rate price risk on fixed rate long-term debt</a:t>
            </a:r>
          </a:p>
          <a:p>
            <a:pPr marL="285750" indent="-285750"/>
            <a:r>
              <a:rPr lang="en-US" sz="2400" dirty="0"/>
              <a:t>Interest rate cash flow risk on floating rate long-term debt</a:t>
            </a:r>
          </a:p>
          <a:p>
            <a:pPr marL="285750" indent="-285750"/>
            <a:r>
              <a:rPr lang="en-US" sz="2400" dirty="0"/>
              <a:t>Interest rate swap</a:t>
            </a:r>
          </a:p>
          <a:p>
            <a:pPr lvl="1">
              <a:lnSpc>
                <a:spcPct val="100000"/>
              </a:lnSpc>
            </a:pPr>
            <a:r>
              <a:rPr lang="en-CA" sz="2000" dirty="0"/>
              <a:t>Periodic exchange of payment without exchange of the notional principal amount</a:t>
            </a:r>
            <a:endParaRPr lang="en-US" sz="2000" dirty="0"/>
          </a:p>
          <a:p>
            <a:pPr lvl="1">
              <a:lnSpc>
                <a:spcPct val="100000"/>
              </a:lnSpc>
            </a:pPr>
            <a:r>
              <a:rPr lang="en-CA" sz="2000" dirty="0"/>
              <a:t>No interest rate swap contracts outstanding at June 30, 2019</a:t>
            </a:r>
            <a:endParaRPr lang="en-US" sz="2000" dirty="0"/>
          </a:p>
          <a:p>
            <a:endParaRPr lang="en-CA"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1"/>
        <p:cNvGrpSpPr/>
        <p:nvPr/>
      </p:nvGrpSpPr>
      <p:grpSpPr>
        <a:xfrm>
          <a:off x="0" y="0"/>
          <a:ext cx="0" cy="0"/>
          <a:chOff x="0" y="0"/>
          <a:chExt cx="0" cy="0"/>
        </a:xfrm>
      </p:grpSpPr>
      <p:sp>
        <p:nvSpPr>
          <p:cNvPr id="952" name="Google Shape;952;p89"/>
          <p:cNvSpPr/>
          <p:nvPr/>
        </p:nvSpPr>
        <p:spPr>
          <a:xfrm>
            <a:off x="462058" y="450221"/>
            <a:ext cx="4402377" cy="3918123"/>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3" name="Google Shape;953;p89"/>
          <p:cNvSpPr txBox="1">
            <a:spLocks noGrp="1"/>
          </p:cNvSpPr>
          <p:nvPr>
            <p:ph type="title"/>
          </p:nvPr>
        </p:nvSpPr>
        <p:spPr>
          <a:xfrm>
            <a:off x="788466" y="780655"/>
            <a:ext cx="3751662" cy="32611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Foreign Currency Exchange Risk</a:t>
            </a:r>
            <a:endParaRPr/>
          </a:p>
        </p:txBody>
      </p:sp>
      <p:sp>
        <p:nvSpPr>
          <p:cNvPr id="954" name="Google Shape;954;p89"/>
          <p:cNvSpPr/>
          <p:nvPr/>
        </p:nvSpPr>
        <p:spPr>
          <a:xfrm>
            <a:off x="5018376" y="458922"/>
            <a:ext cx="2138070" cy="1877811"/>
          </a:xfrm>
          <a:prstGeom prst="rect">
            <a:avLst/>
          </a:prstGeom>
          <a:solidFill>
            <a:srgbClr val="343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5" name="Google Shape;955;p89"/>
          <p:cNvSpPr/>
          <p:nvPr/>
        </p:nvSpPr>
        <p:spPr>
          <a:xfrm>
            <a:off x="5018377" y="2469002"/>
            <a:ext cx="2146028" cy="1898903"/>
          </a:xfrm>
          <a:prstGeom prst="rect">
            <a:avLst/>
          </a:prstGeom>
          <a:solidFill>
            <a:srgbClr val="FEBF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56" name="Google Shape;956;p89" descr="社交网络的手机截图&#10;&#10;描述已自动生成"/>
          <p:cNvPicPr preferRelativeResize="0"/>
          <p:nvPr/>
        </p:nvPicPr>
        <p:blipFill rotWithShape="1">
          <a:blip r:embed="rId3">
            <a:alphaModFix/>
          </a:blip>
          <a:srcRect/>
          <a:stretch/>
        </p:blipFill>
        <p:spPr>
          <a:xfrm>
            <a:off x="458920" y="4963534"/>
            <a:ext cx="6675119" cy="984579"/>
          </a:xfrm>
          <a:prstGeom prst="rect">
            <a:avLst/>
          </a:prstGeom>
          <a:noFill/>
          <a:ln>
            <a:noFill/>
          </a:ln>
        </p:spPr>
      </p:pic>
      <p:sp>
        <p:nvSpPr>
          <p:cNvPr id="957" name="Google Shape;957;p89"/>
          <p:cNvSpPr/>
          <p:nvPr/>
        </p:nvSpPr>
        <p:spPr>
          <a:xfrm>
            <a:off x="7311418" y="450221"/>
            <a:ext cx="4421661" cy="5948858"/>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D8D8D8"/>
              </a:solidFill>
              <a:latin typeface="Calibri"/>
              <a:ea typeface="Calibri"/>
              <a:cs typeface="Calibri"/>
              <a:sym typeface="Calibri"/>
            </a:endParaRPr>
          </a:p>
        </p:txBody>
      </p:sp>
      <p:sp>
        <p:nvSpPr>
          <p:cNvPr id="958" name="Google Shape;958;p89"/>
          <p:cNvSpPr txBox="1">
            <a:spLocks noGrp="1"/>
          </p:cNvSpPr>
          <p:nvPr>
            <p:ph type="body" idx="1"/>
          </p:nvPr>
        </p:nvSpPr>
        <p:spPr>
          <a:xfrm>
            <a:off x="7761639" y="900442"/>
            <a:ext cx="3514088" cy="5048417"/>
          </a:xfrm>
          <a:prstGeom prst="rect">
            <a:avLst/>
          </a:prstGeom>
          <a:noFill/>
          <a:ln>
            <a:noFill/>
          </a:ln>
        </p:spPr>
        <p:txBody>
          <a:bodyPr spcFirstLastPara="1" wrap="square" lIns="91425" tIns="45700" rIns="91425" bIns="45700" anchor="ctr" anchorCtr="0">
            <a:normAutofit/>
          </a:bodyPr>
          <a:lstStyle/>
          <a:p>
            <a:r>
              <a:rPr lang="en-CA" sz="1700" dirty="0"/>
              <a:t>US dollar denominated long-term debt, commercial paper and working capital. </a:t>
            </a:r>
          </a:p>
          <a:p>
            <a:r>
              <a:rPr lang="en-CA" sz="1700" dirty="0"/>
              <a:t>transactions conducted in other currencies and in the carrying value of its foreign subsidiaries.</a:t>
            </a:r>
          </a:p>
          <a:p>
            <a:r>
              <a:rPr lang="en-CA" sz="1700" dirty="0"/>
              <a:t>Cross Currency Swap Contract</a:t>
            </a:r>
          </a:p>
          <a:p>
            <a:pPr lvl="1"/>
            <a:r>
              <a:rPr lang="en-CA" sz="1700" dirty="0"/>
              <a:t>the periodic exchange of payments with the exchange at maturity of notional principal amounts.</a:t>
            </a:r>
          </a:p>
          <a:p>
            <a:pPr marL="228600" lvl="0" indent="-120650" algn="l" rtl="0">
              <a:lnSpc>
                <a:spcPct val="90000"/>
              </a:lnSpc>
              <a:spcBef>
                <a:spcPts val="1000"/>
              </a:spcBef>
              <a:spcAft>
                <a:spcPts val="0"/>
              </a:spcAft>
              <a:buClr>
                <a:schemeClr val="dk1"/>
              </a:buClr>
              <a:buSzPts val="1700"/>
              <a:buNone/>
            </a:pPr>
            <a:endParaRPr sz="17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3"/>
        <p:cNvGrpSpPr/>
        <p:nvPr/>
      </p:nvGrpSpPr>
      <p:grpSpPr>
        <a:xfrm>
          <a:off x="0" y="0"/>
          <a:ext cx="0" cy="0"/>
          <a:chOff x="0" y="0"/>
          <a:chExt cx="0" cy="0"/>
        </a:xfrm>
      </p:grpSpPr>
      <p:sp>
        <p:nvSpPr>
          <p:cNvPr id="964" name="Google Shape;964;p90"/>
          <p:cNvSpPr/>
          <p:nvPr/>
        </p:nvSpPr>
        <p:spPr>
          <a:xfrm>
            <a:off x="355601" y="0"/>
            <a:ext cx="11480494" cy="2753936"/>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5" name="Google Shape;965;p9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66" name="Google Shape;966;p90"/>
          <p:cNvSpPr txBox="1">
            <a:spLocks noGrp="1"/>
          </p:cNvSpPr>
          <p:nvPr>
            <p:ph type="title"/>
          </p:nvPr>
        </p:nvSpPr>
        <p:spPr>
          <a:xfrm>
            <a:off x="1179226" y="826680"/>
            <a:ext cx="98335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US" sz="4000">
                <a:solidFill>
                  <a:srgbClr val="FFFFFF"/>
                </a:solidFill>
              </a:rPr>
              <a:t>Credit Risk</a:t>
            </a:r>
            <a:endParaRPr/>
          </a:p>
        </p:txBody>
      </p:sp>
      <p:sp>
        <p:nvSpPr>
          <p:cNvPr id="967" name="Google Shape;967;p90"/>
          <p:cNvSpPr txBox="1">
            <a:spLocks noGrp="1"/>
          </p:cNvSpPr>
          <p:nvPr>
            <p:ph type="body" idx="1"/>
          </p:nvPr>
        </p:nvSpPr>
        <p:spPr>
          <a:xfrm>
            <a:off x="1179226" y="3092970"/>
            <a:ext cx="9833548" cy="2693976"/>
          </a:xfrm>
          <a:prstGeom prst="rect">
            <a:avLst/>
          </a:prstGeom>
          <a:noFill/>
          <a:ln>
            <a:noFill/>
          </a:ln>
        </p:spPr>
        <p:txBody>
          <a:bodyPr spcFirstLastPara="1" wrap="square" lIns="91425" tIns="45700" rIns="91425" bIns="45700" anchor="t" anchorCtr="0">
            <a:normAutofit fontScale="92500" lnSpcReduction="10000"/>
          </a:bodyPr>
          <a:lstStyle/>
          <a:p>
            <a:r>
              <a:rPr lang="en-CA" sz="2400" dirty="0"/>
              <a:t>Risk related to non-payment for sales contracts or non-performance by counterparties to contracts, </a:t>
            </a:r>
          </a:p>
          <a:p>
            <a:r>
              <a:rPr lang="en-US" sz="2400" dirty="0"/>
              <a:t>Normal industry credit risk</a:t>
            </a:r>
            <a:endParaRPr lang="en" sz="2400" dirty="0"/>
          </a:p>
          <a:p>
            <a:r>
              <a:rPr lang="en-CA" sz="2400" dirty="0"/>
              <a:t>Review exposure to individual companies on regular basis</a:t>
            </a:r>
          </a:p>
          <a:p>
            <a:r>
              <a:rPr lang="en-CA" sz="2400" dirty="0"/>
              <a:t>Agreement with counterparties that are substantially all investment grade financial institutions</a:t>
            </a:r>
          </a:p>
          <a:p>
            <a:r>
              <a:rPr lang="en-CA" sz="2400" dirty="0"/>
              <a:t>Net Risk Management Assets of $361 millions at December 31,2018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9" descr="Image result for capp"/>
          <p:cNvPicPr preferRelativeResize="0"/>
          <p:nvPr/>
        </p:nvPicPr>
        <p:blipFill rotWithShape="1">
          <a:blip r:embed="rId3">
            <a:alphaModFix/>
          </a:blip>
          <a:srcRect t="1878" r="-2" b="2952"/>
          <a:stretch/>
        </p:blipFill>
        <p:spPr>
          <a:xfrm>
            <a:off x="383147" y="385021"/>
            <a:ext cx="4722254" cy="2404316"/>
          </a:xfrm>
          <a:prstGeom prst="rect">
            <a:avLst/>
          </a:prstGeom>
          <a:noFill/>
          <a:ln>
            <a:noFill/>
          </a:ln>
        </p:spPr>
      </p:pic>
      <p:sp>
        <p:nvSpPr>
          <p:cNvPr id="193" name="Google Shape;193;p9"/>
          <p:cNvSpPr txBox="1">
            <a:spLocks noGrp="1"/>
          </p:cNvSpPr>
          <p:nvPr>
            <p:ph type="title"/>
          </p:nvPr>
        </p:nvSpPr>
        <p:spPr>
          <a:xfrm>
            <a:off x="7844638" y="1320174"/>
            <a:ext cx="3238501" cy="3334873"/>
          </a:xfrm>
          <a:prstGeom prst="rect">
            <a:avLst/>
          </a:prstGeom>
          <a:noFill/>
          <a:ln>
            <a:noFill/>
          </a:ln>
        </p:spPr>
        <p:txBody>
          <a:bodyPr spcFirstLastPara="1" wrap="square" lIns="91425" tIns="45700" rIns="91425" bIns="45700" anchor="ctr" anchorCtr="0">
            <a:normAutofit/>
          </a:bodyPr>
          <a:lstStyle/>
          <a:p>
            <a:pPr marL="0" lvl="0" indent="0" algn="ctr" rtl="0">
              <a:lnSpc>
                <a:spcPct val="83000"/>
              </a:lnSpc>
              <a:spcBef>
                <a:spcPts val="0"/>
              </a:spcBef>
              <a:spcAft>
                <a:spcPts val="0"/>
              </a:spcAft>
              <a:buClr>
                <a:srgbClr val="262626"/>
              </a:buClr>
              <a:buSzPts val="3700"/>
              <a:buFont typeface="Calibri"/>
              <a:buNone/>
            </a:pPr>
            <a:r>
              <a:rPr lang="en-US" sz="3700" b="0" cap="none">
                <a:solidFill>
                  <a:srgbClr val="262626"/>
                </a:solidFill>
                <a:latin typeface="Calibri"/>
                <a:ea typeface="Calibri"/>
                <a:cs typeface="Calibri"/>
                <a:sym typeface="Calibri"/>
              </a:rPr>
              <a:t>CANADIAN ASSOCIATION OF PETROLEUM PRODUCERS (CAPP)</a:t>
            </a:r>
            <a:endParaRPr sz="3700" b="0" cap="none">
              <a:solidFill>
                <a:srgbClr val="262626"/>
              </a:solidFill>
              <a:latin typeface="Calibri"/>
              <a:ea typeface="Calibri"/>
              <a:cs typeface="Calibri"/>
              <a:sym typeface="Calibri"/>
            </a:endParaRPr>
          </a:p>
        </p:txBody>
      </p:sp>
      <p:sp>
        <p:nvSpPr>
          <p:cNvPr id="194" name="Google Shape;194;p9"/>
          <p:cNvSpPr txBox="1">
            <a:spLocks noGrp="1"/>
          </p:cNvSpPr>
          <p:nvPr>
            <p:ph type="body" idx="1"/>
          </p:nvPr>
        </p:nvSpPr>
        <p:spPr>
          <a:xfrm>
            <a:off x="7844638" y="4746488"/>
            <a:ext cx="3238500" cy="102185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0C0C0C"/>
              </a:buClr>
              <a:buSzPts val="1800"/>
              <a:buNone/>
            </a:pPr>
            <a:r>
              <a:rPr lang="en-US" sz="1800" b="1" cap="none">
                <a:solidFill>
                  <a:srgbClr val="0C0C0C"/>
                </a:solidFill>
                <a:latin typeface="Calibri"/>
                <a:ea typeface="Calibri"/>
                <a:cs typeface="Calibri"/>
                <a:sym typeface="Calibri"/>
              </a:rPr>
              <a:t>Canadian Regulation on the Industry </a:t>
            </a:r>
            <a:endParaRPr/>
          </a:p>
          <a:p>
            <a:pPr marL="0" lvl="0" indent="0" algn="ctr" rtl="0">
              <a:lnSpc>
                <a:spcPct val="100000"/>
              </a:lnSpc>
              <a:spcBef>
                <a:spcPts val="600"/>
              </a:spcBef>
              <a:spcAft>
                <a:spcPts val="0"/>
              </a:spcAft>
              <a:buClr>
                <a:schemeClr val="dk1"/>
              </a:buClr>
              <a:buSzPts val="1800"/>
              <a:buNone/>
            </a:pPr>
            <a:endParaRPr sz="1800">
              <a:solidFill>
                <a:srgbClr val="0C0C0C"/>
              </a:solidFill>
              <a:latin typeface="Calibri"/>
              <a:ea typeface="Calibri"/>
              <a:cs typeface="Calibri"/>
              <a:sym typeface="Calibri"/>
            </a:endParaRPr>
          </a:p>
        </p:txBody>
      </p:sp>
      <p:sp>
        <p:nvSpPr>
          <p:cNvPr id="195" name="Google Shape;195;p9"/>
          <p:cNvSpPr txBox="1"/>
          <p:nvPr/>
        </p:nvSpPr>
        <p:spPr>
          <a:xfrm>
            <a:off x="383147" y="3150138"/>
            <a:ext cx="6135757" cy="267765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Times New Roman"/>
                <a:ea typeface="Times New Roman"/>
                <a:cs typeface="Times New Roman"/>
                <a:sym typeface="Times New Roman"/>
              </a:rPr>
              <a:t>Directed by a Board of Governors that sets priorities for the Executive Team, staff and committees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Times New Roman"/>
                <a:ea typeface="Times New Roman"/>
                <a:cs typeface="Times New Roman"/>
                <a:sym typeface="Times New Roman"/>
              </a:rPr>
              <a:t>Mission: To enhance the economic well-being and sustainability of the Canadian upstream petroleum industry in a socially, environmentally and technically responsible manner</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Times New Roman"/>
                <a:ea typeface="Times New Roman"/>
                <a:cs typeface="Times New Roman"/>
                <a:sym typeface="Times New Roman"/>
              </a:rPr>
              <a:t>The board includes a full-time president, a volunteer chairman and 30 volunteer governors (drawn from the large, medium, and small member companies. )</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2"/>
        <p:cNvGrpSpPr/>
        <p:nvPr/>
      </p:nvGrpSpPr>
      <p:grpSpPr>
        <a:xfrm>
          <a:off x="0" y="0"/>
          <a:ext cx="0" cy="0"/>
          <a:chOff x="0" y="0"/>
          <a:chExt cx="0" cy="0"/>
        </a:xfrm>
      </p:grpSpPr>
      <p:sp>
        <p:nvSpPr>
          <p:cNvPr id="973" name="Google Shape;973;p91"/>
          <p:cNvSpPr/>
          <p:nvPr/>
        </p:nvSpPr>
        <p:spPr>
          <a:xfrm>
            <a:off x="462058" y="450221"/>
            <a:ext cx="4402377" cy="3918123"/>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4" name="Google Shape;974;p91"/>
          <p:cNvSpPr txBox="1">
            <a:spLocks noGrp="1"/>
          </p:cNvSpPr>
          <p:nvPr>
            <p:ph type="title"/>
          </p:nvPr>
        </p:nvSpPr>
        <p:spPr>
          <a:xfrm>
            <a:off x="788466" y="780655"/>
            <a:ext cx="3751662" cy="32611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Liquidity Risk</a:t>
            </a:r>
            <a:endParaRPr/>
          </a:p>
        </p:txBody>
      </p:sp>
      <p:sp>
        <p:nvSpPr>
          <p:cNvPr id="975" name="Google Shape;975;p91"/>
          <p:cNvSpPr/>
          <p:nvPr/>
        </p:nvSpPr>
        <p:spPr>
          <a:xfrm>
            <a:off x="5018376" y="458922"/>
            <a:ext cx="2138070" cy="1877811"/>
          </a:xfrm>
          <a:prstGeom prst="rect">
            <a:avLst/>
          </a:prstGeom>
          <a:solidFill>
            <a:srgbClr val="556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6" name="Google Shape;976;p91"/>
          <p:cNvSpPr/>
          <p:nvPr/>
        </p:nvSpPr>
        <p:spPr>
          <a:xfrm>
            <a:off x="5018377" y="2469002"/>
            <a:ext cx="2146028" cy="1898903"/>
          </a:xfrm>
          <a:prstGeom prst="rect">
            <a:avLst/>
          </a:prstGeom>
          <a:solidFill>
            <a:srgbClr val="FFF9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7" name="Google Shape;977;p91"/>
          <p:cNvSpPr/>
          <p:nvPr/>
        </p:nvSpPr>
        <p:spPr>
          <a:xfrm>
            <a:off x="7311418" y="450221"/>
            <a:ext cx="4421661" cy="5948858"/>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D8D8D8"/>
              </a:solidFill>
              <a:latin typeface="Calibri"/>
              <a:ea typeface="Calibri"/>
              <a:cs typeface="Calibri"/>
              <a:sym typeface="Calibri"/>
            </a:endParaRPr>
          </a:p>
        </p:txBody>
      </p:sp>
      <p:sp>
        <p:nvSpPr>
          <p:cNvPr id="978" name="Google Shape;978;p91"/>
          <p:cNvSpPr txBox="1">
            <a:spLocks noGrp="1"/>
          </p:cNvSpPr>
          <p:nvPr>
            <p:ph type="body" idx="1"/>
          </p:nvPr>
        </p:nvSpPr>
        <p:spPr>
          <a:xfrm>
            <a:off x="7761639" y="900442"/>
            <a:ext cx="3514088" cy="5048417"/>
          </a:xfrm>
          <a:prstGeom prst="rect">
            <a:avLst/>
          </a:prstGeom>
          <a:noFill/>
          <a:ln>
            <a:noFill/>
          </a:ln>
        </p:spPr>
        <p:txBody>
          <a:bodyPr spcFirstLastPara="1" wrap="square" lIns="91425" tIns="45700" rIns="91425" bIns="45700" anchor="ctr" anchorCtr="0">
            <a:normAutofit/>
          </a:bodyPr>
          <a:lstStyle/>
          <a:p>
            <a:r>
              <a:rPr lang="en-CA" sz="2000" dirty="0"/>
              <a:t>difficulty in meeting obligations associated with financial liabilities.</a:t>
            </a:r>
          </a:p>
          <a:p>
            <a:r>
              <a:rPr lang="en-CA" sz="2000" dirty="0"/>
              <a:t>maintain sufficient cash and cash equivalents, along with other sources of capital</a:t>
            </a:r>
          </a:p>
          <a:p>
            <a:pPr marL="228600" lvl="0" indent="-101600" algn="l" rtl="0">
              <a:lnSpc>
                <a:spcPct val="90000"/>
              </a:lnSpc>
              <a:spcBef>
                <a:spcPts val="1000"/>
              </a:spcBef>
              <a:spcAft>
                <a:spcPts val="0"/>
              </a:spcAft>
              <a:buClr>
                <a:schemeClr val="dk1"/>
              </a:buClr>
              <a:buSzPts val="2000"/>
              <a:buNone/>
            </a:pPr>
            <a:endParaRPr sz="2000" dirty="0"/>
          </a:p>
        </p:txBody>
      </p:sp>
      <p:pic>
        <p:nvPicPr>
          <p:cNvPr id="9" name="Picture 8">
            <a:extLst>
              <a:ext uri="{FF2B5EF4-FFF2-40B4-BE49-F238E27FC236}">
                <a16:creationId xmlns:a16="http://schemas.microsoft.com/office/drawing/2014/main" id="{CC54E701-0AD5-4217-AB4F-C81816369B11}"/>
              </a:ext>
            </a:extLst>
          </p:cNvPr>
          <p:cNvPicPr>
            <a:picLocks noChangeAspect="1"/>
          </p:cNvPicPr>
          <p:nvPr/>
        </p:nvPicPr>
        <p:blipFill>
          <a:blip r:embed="rId3"/>
          <a:stretch>
            <a:fillRect/>
          </a:stretch>
        </p:blipFill>
        <p:spPr>
          <a:xfrm>
            <a:off x="458920" y="4463033"/>
            <a:ext cx="6697525" cy="1944746"/>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4"/>
        <p:cNvGrpSpPr/>
        <p:nvPr/>
      </p:nvGrpSpPr>
      <p:grpSpPr>
        <a:xfrm>
          <a:off x="0" y="0"/>
          <a:ext cx="0" cy="0"/>
          <a:chOff x="0" y="0"/>
          <a:chExt cx="0" cy="0"/>
        </a:xfrm>
      </p:grpSpPr>
      <p:sp>
        <p:nvSpPr>
          <p:cNvPr id="985" name="Google Shape;985;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Operation Risk</a:t>
            </a:r>
            <a:endParaRPr/>
          </a:p>
        </p:txBody>
      </p:sp>
      <p:grpSp>
        <p:nvGrpSpPr>
          <p:cNvPr id="986" name="Google Shape;986;p92"/>
          <p:cNvGrpSpPr/>
          <p:nvPr/>
        </p:nvGrpSpPr>
        <p:grpSpPr>
          <a:xfrm>
            <a:off x="838200" y="1829331"/>
            <a:ext cx="10515600" cy="4351481"/>
            <a:chOff x="0" y="531"/>
            <a:chExt cx="10515600" cy="4351481"/>
          </a:xfrm>
        </p:grpSpPr>
        <p:sp>
          <p:nvSpPr>
            <p:cNvPr id="987" name="Google Shape;987;p92"/>
            <p:cNvSpPr/>
            <p:nvPr/>
          </p:nvSpPr>
          <p:spPr>
            <a:xfrm>
              <a:off x="0" y="531"/>
              <a:ext cx="10515600" cy="1243280"/>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2"/>
            <p:cNvSpPr/>
            <p:nvPr/>
          </p:nvSpPr>
          <p:spPr>
            <a:xfrm>
              <a:off x="376092" y="280269"/>
              <a:ext cx="683804" cy="68380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2"/>
            <p:cNvSpPr/>
            <p:nvPr/>
          </p:nvSpPr>
          <p:spPr>
            <a:xfrm>
              <a:off x="1435988" y="531"/>
              <a:ext cx="9079611" cy="1243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2"/>
            <p:cNvSpPr txBox="1"/>
            <p:nvPr/>
          </p:nvSpPr>
          <p:spPr>
            <a:xfrm>
              <a:off x="1435988" y="531"/>
              <a:ext cx="9079611" cy="1243280"/>
            </a:xfrm>
            <a:prstGeom prst="rect">
              <a:avLst/>
            </a:prstGeom>
            <a:noFill/>
            <a:ln>
              <a:noFill/>
            </a:ln>
          </p:spPr>
          <p:txBody>
            <a:bodyPr spcFirstLastPara="1" wrap="square" lIns="131575" tIns="131575" rIns="131575" bIns="131575" anchor="ctr" anchorCtr="0">
              <a:noAutofit/>
            </a:bodyPr>
            <a:lstStyle/>
            <a:p>
              <a:pPr lvl="0"/>
              <a:r>
                <a:rPr lang="en-CA" sz="2400" dirty="0"/>
                <a:t>Actions result in cost of restriction in jurisdictions where company has operation </a:t>
              </a:r>
              <a:endParaRPr lang="en-US" sz="2400" dirty="0"/>
            </a:p>
          </p:txBody>
        </p:sp>
        <p:sp>
          <p:nvSpPr>
            <p:cNvPr id="991" name="Google Shape;991;p92"/>
            <p:cNvSpPr/>
            <p:nvPr/>
          </p:nvSpPr>
          <p:spPr>
            <a:xfrm>
              <a:off x="0" y="1554631"/>
              <a:ext cx="10515600" cy="1243280"/>
            </a:xfrm>
            <a:prstGeom prst="roundRect">
              <a:avLst>
                <a:gd name="adj" fmla="val 10000"/>
              </a:avLst>
            </a:prstGeom>
            <a:solidFill>
              <a:srgbClr val="C47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2"/>
            <p:cNvSpPr/>
            <p:nvPr/>
          </p:nvSpPr>
          <p:spPr>
            <a:xfrm>
              <a:off x="376092" y="1834369"/>
              <a:ext cx="683804" cy="6838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2"/>
            <p:cNvSpPr/>
            <p:nvPr/>
          </p:nvSpPr>
          <p:spPr>
            <a:xfrm>
              <a:off x="1435988" y="1554631"/>
              <a:ext cx="9079611" cy="1243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2"/>
            <p:cNvSpPr txBox="1"/>
            <p:nvPr/>
          </p:nvSpPr>
          <p:spPr>
            <a:xfrm>
              <a:off x="1435988" y="1554631"/>
              <a:ext cx="9079611" cy="1243280"/>
            </a:xfrm>
            <a:prstGeom prst="rect">
              <a:avLst/>
            </a:prstGeom>
            <a:noFill/>
            <a:ln>
              <a:noFill/>
            </a:ln>
          </p:spPr>
          <p:txBody>
            <a:bodyPr spcFirstLastPara="1" wrap="square" lIns="131575" tIns="131575" rIns="131575" bIns="131575" anchor="ctr" anchorCtr="0">
              <a:noAutofit/>
            </a:bodyPr>
            <a:lstStyle/>
            <a:p>
              <a:pPr lvl="0"/>
              <a:r>
                <a:rPr lang="en-CA" sz="2400" dirty="0"/>
                <a:t>The risk of failure of the Company's information technology systems and related data and control systems or a significant breach</a:t>
              </a:r>
              <a:endParaRPr lang="en-US" sz="2400" dirty="0"/>
            </a:p>
          </p:txBody>
        </p:sp>
        <p:sp>
          <p:nvSpPr>
            <p:cNvPr id="995" name="Google Shape;995;p92"/>
            <p:cNvSpPr/>
            <p:nvPr/>
          </p:nvSpPr>
          <p:spPr>
            <a:xfrm>
              <a:off x="0" y="3108732"/>
              <a:ext cx="10515600" cy="1243280"/>
            </a:xfrm>
            <a:prstGeom prst="roundRect">
              <a:avLst>
                <a:gd name="adj" fmla="val 10000"/>
              </a:avLst>
            </a:prstGeom>
            <a:solidFill>
              <a:srgbClr val="A4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2"/>
            <p:cNvSpPr/>
            <p:nvPr/>
          </p:nvSpPr>
          <p:spPr>
            <a:xfrm>
              <a:off x="376092" y="3388470"/>
              <a:ext cx="683804" cy="6838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2"/>
            <p:cNvSpPr/>
            <p:nvPr/>
          </p:nvSpPr>
          <p:spPr>
            <a:xfrm>
              <a:off x="1435988" y="3108732"/>
              <a:ext cx="9079611" cy="1243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2"/>
            <p:cNvSpPr txBox="1"/>
            <p:nvPr/>
          </p:nvSpPr>
          <p:spPr>
            <a:xfrm>
              <a:off x="1435988" y="3108732"/>
              <a:ext cx="9079611" cy="1243280"/>
            </a:xfrm>
            <a:prstGeom prst="rect">
              <a:avLst/>
            </a:prstGeom>
            <a:noFill/>
            <a:ln>
              <a:noFill/>
            </a:ln>
          </p:spPr>
          <p:txBody>
            <a:bodyPr spcFirstLastPara="1" wrap="square" lIns="131575" tIns="131575" rIns="131575" bIns="131575" anchor="ctr" anchorCtr="0">
              <a:noAutofit/>
            </a:bodyPr>
            <a:lstStyle/>
            <a:p>
              <a:pPr lvl="0"/>
              <a:r>
                <a:rPr lang="en-CA" sz="2400" dirty="0"/>
                <a:t>cyber security protocols and procedures designed to reduce the risk and related data and control systems.</a:t>
              </a:r>
              <a:endParaRPr lang="en-US" sz="2400" dirty="0"/>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3"/>
        <p:cNvGrpSpPr/>
        <p:nvPr/>
      </p:nvGrpSpPr>
      <p:grpSpPr>
        <a:xfrm>
          <a:off x="0" y="0"/>
          <a:ext cx="0" cy="0"/>
          <a:chOff x="0" y="0"/>
          <a:chExt cx="0" cy="0"/>
        </a:xfrm>
      </p:grpSpPr>
      <p:sp>
        <p:nvSpPr>
          <p:cNvPr id="1004" name="Google Shape;1004;p93"/>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05" name="Google Shape;1005;p93"/>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Sensitivity Analysis</a:t>
            </a:r>
            <a:endParaRPr/>
          </a:p>
        </p:txBody>
      </p:sp>
      <p:cxnSp>
        <p:nvCxnSpPr>
          <p:cNvPr id="1006" name="Google Shape;1006;p93"/>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1007" name="Google Shape;1007;p93" descr="A screenshot of a cell phone&#10;&#10;Description automatically generated"/>
          <p:cNvPicPr preferRelativeResize="0">
            <a:picLocks noGrp="1"/>
          </p:cNvPicPr>
          <p:nvPr>
            <p:ph type="body" idx="1"/>
          </p:nvPr>
        </p:nvPicPr>
        <p:blipFill rotWithShape="1">
          <a:blip r:embed="rId3">
            <a:alphaModFix/>
          </a:blip>
          <a:srcRect/>
          <a:stretch/>
        </p:blipFill>
        <p:spPr>
          <a:xfrm>
            <a:off x="2383991" y="2509911"/>
            <a:ext cx="7368918" cy="399763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2"/>
        <p:cNvGrpSpPr/>
        <p:nvPr/>
      </p:nvGrpSpPr>
      <p:grpSpPr>
        <a:xfrm>
          <a:off x="0" y="0"/>
          <a:ext cx="0" cy="0"/>
          <a:chOff x="0" y="0"/>
          <a:chExt cx="0" cy="0"/>
        </a:xfrm>
      </p:grpSpPr>
      <p:sp>
        <p:nvSpPr>
          <p:cNvPr id="1013" name="Google Shape;1013;p94"/>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14" name="Google Shape;1014;p94"/>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Financial Instrument Sensitivities</a:t>
            </a:r>
            <a:endParaRPr/>
          </a:p>
        </p:txBody>
      </p:sp>
      <p:cxnSp>
        <p:nvCxnSpPr>
          <p:cNvPr id="1015" name="Google Shape;1015;p94"/>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1016" name="Google Shape;1016;p94" descr="电脑屏幕截图&#10;&#10;描述已自动生成"/>
          <p:cNvPicPr preferRelativeResize="0"/>
          <p:nvPr/>
        </p:nvPicPr>
        <p:blipFill rotWithShape="1">
          <a:blip r:embed="rId3">
            <a:alphaModFix/>
          </a:blip>
          <a:srcRect/>
          <a:stretch/>
        </p:blipFill>
        <p:spPr>
          <a:xfrm>
            <a:off x="2070813" y="2509911"/>
            <a:ext cx="7995274" cy="3997637"/>
          </a:xfrm>
          <a:prstGeom prst="rect">
            <a:avLst/>
          </a:prstGeom>
          <a:noFill/>
          <a:ln>
            <a:noFill/>
          </a:ln>
        </p:spPr>
      </p:pic>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2089</Words>
  <Application>Microsoft Office PowerPoint</Application>
  <PresentationFormat>Widescreen</PresentationFormat>
  <Paragraphs>344</Paragraphs>
  <Slides>93</Slides>
  <Notes>93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93</vt:i4>
      </vt:variant>
    </vt:vector>
  </HeadingPairs>
  <TitlesOfParts>
    <vt:vector size="101" baseType="lpstr">
      <vt:lpstr>Arial</vt:lpstr>
      <vt:lpstr>Times New Roman</vt:lpstr>
      <vt:lpstr>Calibri</vt:lpstr>
      <vt:lpstr>Courier New</vt:lpstr>
      <vt:lpstr>Gill Sans</vt:lpstr>
      <vt:lpstr>Times</vt:lpstr>
      <vt:lpstr>Office 主题​​</vt:lpstr>
      <vt:lpstr>Office 主题​​</vt:lpstr>
      <vt:lpstr>Oil and Gas Industry</vt:lpstr>
      <vt:lpstr>Agenda</vt:lpstr>
      <vt:lpstr>Industry Interview</vt:lpstr>
      <vt:lpstr>OIL INDUSTRY</vt:lpstr>
      <vt:lpstr>Resources and Reserves</vt:lpstr>
      <vt:lpstr>Resources and Reserves</vt:lpstr>
      <vt:lpstr>Organization of Petroleum Exporting Countries (OPEC)</vt:lpstr>
      <vt:lpstr>Organization of Petroleum Exporting Countries (OPEC)</vt:lpstr>
      <vt:lpstr>CANADIAN ASSOCIATION OF PETROLEUM PRODUCERS (CAPP)</vt:lpstr>
      <vt:lpstr>10 years Oil Prices </vt:lpstr>
      <vt:lpstr>NATURAL GAS INDUSTRY</vt:lpstr>
      <vt:lpstr>NATURAL GAS INDUSTRY</vt:lpstr>
      <vt:lpstr>PowerPoint Presentation</vt:lpstr>
      <vt:lpstr>10 years Natural Gas Prices </vt:lpstr>
      <vt:lpstr>Crude Oil vs Natural Gas - 10 Year Daily Chart </vt:lpstr>
      <vt:lpstr>Major Risks</vt:lpstr>
      <vt:lpstr>Political Risk </vt:lpstr>
      <vt:lpstr>Environmental and Safety Risk </vt:lpstr>
      <vt:lpstr>Economic Risk </vt:lpstr>
      <vt:lpstr>Risk Management</vt:lpstr>
      <vt:lpstr>Commodity derivatives</vt:lpstr>
      <vt:lpstr>Hazards from risk management activities </vt:lpstr>
      <vt:lpstr>PowerPoint Presentation</vt:lpstr>
      <vt:lpstr>Company Overview</vt:lpstr>
      <vt:lpstr>Management</vt:lpstr>
      <vt:lpstr>2018 HIGHLIGHTS</vt:lpstr>
      <vt:lpstr>Historical Stock Price in TSX</vt:lpstr>
      <vt:lpstr>Balance Sheet(Assets)</vt:lpstr>
      <vt:lpstr>Balance Sheet(Liabilities and equities)</vt:lpstr>
      <vt:lpstr>Earnings</vt:lpstr>
      <vt:lpstr>CASH FLOW STATEMENT</vt:lpstr>
      <vt:lpstr>CASH FLOW STATEMENT</vt:lpstr>
      <vt:lpstr> Significant Risk Factors  </vt:lpstr>
      <vt:lpstr>Commodity Price Risk Management</vt:lpstr>
      <vt:lpstr>Foreign Exchange Risk Management</vt:lpstr>
      <vt:lpstr>Interest Rate Risk Management</vt:lpstr>
      <vt:lpstr>Credit and contract risk management</vt:lpstr>
      <vt:lpstr>Liquidity Risk Management</vt:lpstr>
      <vt:lpstr>SENSITIVITY ANALYSIS</vt:lpstr>
      <vt:lpstr>PowerPoint Presentation</vt:lpstr>
      <vt:lpstr>PowerPoint Presentation</vt:lpstr>
      <vt:lpstr>Stock</vt:lpstr>
      <vt:lpstr>Company Overview</vt:lpstr>
      <vt:lpstr>Management</vt:lpstr>
      <vt:lpstr>Operation</vt:lpstr>
      <vt:lpstr>Operation</vt:lpstr>
      <vt:lpstr>Most Recent Financial Results</vt:lpstr>
      <vt:lpstr>PowerPoint Presentation</vt:lpstr>
      <vt:lpstr>Balance Sheet</vt:lpstr>
      <vt:lpstr>Balance Sheet</vt:lpstr>
      <vt:lpstr>Income Statement</vt:lpstr>
      <vt:lpstr>Income Statement</vt:lpstr>
      <vt:lpstr>Cash Flow Statement</vt:lpstr>
      <vt:lpstr>Cash Flow Statement</vt:lpstr>
      <vt:lpstr>Major Risk Factors</vt:lpstr>
      <vt:lpstr>Hedges</vt:lpstr>
      <vt:lpstr>Hedging</vt:lpstr>
      <vt:lpstr>Hedging</vt:lpstr>
      <vt:lpstr>Hedging</vt:lpstr>
      <vt:lpstr>Hedging</vt:lpstr>
      <vt:lpstr>Hedging</vt:lpstr>
      <vt:lpstr>Commodity Sensitivity Analysis</vt:lpstr>
      <vt:lpstr>Interest Rate Sensitivity Analysis</vt:lpstr>
      <vt:lpstr>Currency Sensitivity Analysis</vt:lpstr>
      <vt:lpstr>Credit Risk Analysis</vt:lpstr>
      <vt:lpstr>Liquidity Risk</vt:lpstr>
      <vt:lpstr>Reconciliations of Changes in Reserve</vt:lpstr>
      <vt:lpstr>Reconciliations of Changes in Reserve</vt:lpstr>
      <vt:lpstr>Canadian Natural Resources</vt:lpstr>
      <vt:lpstr>Overview</vt:lpstr>
      <vt:lpstr>Overview</vt:lpstr>
      <vt:lpstr>Overview (Management)</vt:lpstr>
      <vt:lpstr>Historical Stock Price in TSX and NYSE</vt:lpstr>
      <vt:lpstr>Operation</vt:lpstr>
      <vt:lpstr>PRODUCT MIX</vt:lpstr>
      <vt:lpstr>Reserves</vt:lpstr>
      <vt:lpstr>Reserves  ( Proved Reserves)</vt:lpstr>
      <vt:lpstr>Reserves (Proved Plus Probable Reserves)</vt:lpstr>
      <vt:lpstr>Financial Performance</vt:lpstr>
      <vt:lpstr>Consolidated Balance Sheet (Assets)</vt:lpstr>
      <vt:lpstr>Consolidated Balance Sheet (Liabilities and Equity)</vt:lpstr>
      <vt:lpstr>Consolidated Statements of Earnings (Loss)</vt:lpstr>
      <vt:lpstr>Consolidated Statements of Cash Flows</vt:lpstr>
      <vt:lpstr>Key Risk Factors</vt:lpstr>
      <vt:lpstr>Market Risk</vt:lpstr>
      <vt:lpstr>Commodity Price Risk</vt:lpstr>
      <vt:lpstr>Interest Rate Risk</vt:lpstr>
      <vt:lpstr>Foreign Currency Exchange Risk</vt:lpstr>
      <vt:lpstr>Credit Risk</vt:lpstr>
      <vt:lpstr>Liquidity Risk</vt:lpstr>
      <vt:lpstr>Operation Risk</vt:lpstr>
      <vt:lpstr>Sensitivity Analysis</vt:lpstr>
      <vt:lpstr>Financial Instrument Sensitivities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and Gas Industry</dc:title>
  <dc:creator>Corinna Shi</dc:creator>
  <cp:lastModifiedBy>poitras</cp:lastModifiedBy>
  <cp:revision>6</cp:revision>
  <dcterms:created xsi:type="dcterms:W3CDTF">2019-11-20T21:28:20Z</dcterms:created>
  <dcterms:modified xsi:type="dcterms:W3CDTF">2019-11-21T05:56:38Z</dcterms:modified>
</cp:coreProperties>
</file>