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Lst>
  <p:sldSz cy="5143500" cx="9144000"/>
  <p:notesSz cx="6858000" cy="9144000"/>
  <p:embeddedFontLst>
    <p:embeddedFont>
      <p:font typeface="Nunito SemiBold"/>
      <p:regular r:id="rId107"/>
      <p:bold r:id="rId108"/>
      <p:italic r:id="rId109"/>
      <p:boldItalic r:id="rId110"/>
    </p:embeddedFont>
    <p:embeddedFont>
      <p:font typeface="IBM Plex Sans"/>
      <p:regular r:id="rId111"/>
      <p:bold r:id="rId112"/>
      <p:italic r:id="rId113"/>
      <p:boldItalic r:id="rId114"/>
    </p:embeddedFont>
    <p:embeddedFont>
      <p:font typeface="Nunito"/>
      <p:regular r:id="rId115"/>
      <p:bold r:id="rId116"/>
      <p:italic r:id="rId117"/>
      <p:boldItalic r:id="rId1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NunitoSemiBold-regular.fntdata"/><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font" Target="fonts/NunitoSemiBold-italic.fntdata"/><Relationship Id="rId108" Type="http://schemas.openxmlformats.org/officeDocument/2006/relationships/font" Target="fonts/NunitoSemiBold-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font" Target="fonts/Nunito-boldItalic.fntdata"/><Relationship Id="rId117" Type="http://schemas.openxmlformats.org/officeDocument/2006/relationships/font" Target="fonts/Nunito-italic.fntdata"/><Relationship Id="rId116" Type="http://schemas.openxmlformats.org/officeDocument/2006/relationships/font" Target="fonts/Nunito-bold.fntdata"/><Relationship Id="rId115" Type="http://schemas.openxmlformats.org/officeDocument/2006/relationships/font" Target="fonts/Nunito-regular.fntdata"/><Relationship Id="rId15" Type="http://schemas.openxmlformats.org/officeDocument/2006/relationships/slide" Target="slides/slide8.xml"/><Relationship Id="rId110" Type="http://schemas.openxmlformats.org/officeDocument/2006/relationships/font" Target="fonts/NunitoSemiBold-bold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font" Target="fonts/IBMPlexSans-boldItalic.fntdata"/><Relationship Id="rId18" Type="http://schemas.openxmlformats.org/officeDocument/2006/relationships/slide" Target="slides/slide11.xml"/><Relationship Id="rId113" Type="http://schemas.openxmlformats.org/officeDocument/2006/relationships/font" Target="fonts/IBMPlexSans-italic.fntdata"/><Relationship Id="rId112" Type="http://schemas.openxmlformats.org/officeDocument/2006/relationships/font" Target="fonts/IBMPlexSans-bold.fntdata"/><Relationship Id="rId111" Type="http://schemas.openxmlformats.org/officeDocument/2006/relationships/font" Target="fonts/IBMPlexSans-regular.fntdata"/><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a6e54548f0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a6e54548f0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a153c110c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a153c110c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a153c110c9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a153c110c9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a153c110c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a153c110c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a153c110c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a153c110c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a153c110c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a153c110c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a153c110c9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a153c110c9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a153c110c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a153c110c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a153c110c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a153c110c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a153c110c9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a153c110c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a620326514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a62032651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a1575f472f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a1575f472f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a1575f472f_5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a1575f472f_5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a1575f472f_5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a1575f472f_5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a1575f472f_5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a1575f472f_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Total net revenues decreased $3.0 billion, or 11%, over fiscal 2019, primarily due to lower revenues from company-operated stores ($2.4 billion). The decline in company-operated store revenue was due to a 14% decrease in comparable store sales ($2.9 billion), attributable to a 22% decrease in comparable transactions, partially offset by a 10% increase in average ticket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a1575f472f_5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a1575f472f_5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strategy for expanding our global retail business is to increase our category share in a disciplined manner, by selectively opening additional stores in new and existing markets, as well as increasing sales in existing stores, to support our long-term strategic objective to maintain Starbucks standing as one of the most recognized and respected brands in the world. Store growth in specific existing markets will vary due to many factors, including expected financial returns, the maturity of the market, economic conditions, consumer behavior and local business practices.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a1575f472f_5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a1575f472f_5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a1575f472f_5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a1575f472f_5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a1575f472f_5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a1575f472f_5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a1575f472f_5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a1575f472f_5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a1575f472f_5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a1575f472f_5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a6e54548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a6e54548f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a1575f472f_5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a1575f472f_5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a1575f472f_5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a1575f472f_5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a1575f472f_5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a1575f472f_5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b19ef07c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ab19ef07c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a1575f472f_5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a1575f472f_5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a1575f472f_5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a1575f472f_5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a1575f472f_5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a1575f472f_5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a1575f472f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a1575f472f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ab19ef07c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ab19ef07c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a1575f472f_5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a1575f472f_5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a6e54548f0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a6e54548f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ab19ef07c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ab19ef07c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ab19ef07c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ab19ef07c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ab19ef07c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ab19ef07c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ab19ef07cf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ab19ef07c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ab19ef07c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ab19ef07c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ab19ef07c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ab19ef07c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ab19ef07cf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ab19ef07cf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ab19ef07c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ab19ef07c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ab19ef07c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ab19ef07c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ab19ef07cf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ab19ef07cf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a6e54548f0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a6e54548f0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ab19ef07c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ab19ef07c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a8e39b709e_5_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a8e39b709e_5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a8e39b709e_5_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a8e39b709e_5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a8e39b709e_5_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a8e39b709e_5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a8e39b709e_5_10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a8e39b709e_5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a8e39b709e_5_1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a8e39b709e_5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a8e39b709e_5_1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a8e39b709e_5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a8e39b709e_5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a8e39b709e_5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a8e39b709e_5_1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a8e39b709e_5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a8e39b709e_5_1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a8e39b709e_5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a153c110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a153c110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a8e39b709e_5_1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a8e39b709e_5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a8e39b709e_5_1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a8e39b709e_5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a8e39b709e_5_15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a8e39b709e_5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a8e39b709e_5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a8e39b709e_5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a8e39b709e_5_1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a8e39b709e_5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a8e39b709e_5_1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a8e39b709e_5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a8e39b709e_5_17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a8e39b709e_5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a8e39b709e_5_18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a8e39b709e_5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a8e39b709e_5_1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a8e39b709e_5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a8e39b709e_5_1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a8e39b709e_5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a6e54548f0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a6e54548f0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a8e39b709e_5_1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a8e39b709e_5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a8e39b709e_5_20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a8e39b709e_5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a8e39b709e_5_20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a8e39b709e_5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a8d0ae16ab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a8d0ae16ab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a8d0ae16ab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a8d0ae16ab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a8d0ae16ab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a8d0ae16ab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a8d0ae16ab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a8d0ae16ab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a8d41a8b4b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a8d41a8b4b_1_1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a8d41a8b4b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a8d41a8b4b_1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a8d41a8b4b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a8d41a8b4b_1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a6e54548f0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a6e54548f0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a8d41a8b4b_1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a8d41a8b4b_1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a8d41a8b4b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ga8d41a8b4b_1_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a8d41a8b4b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ga8d41a8b4b_1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a8d41a8b4b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a8d41a8b4b_1_1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a8d41a8b4b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ga8d41a8b4b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a282b970e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ga282b970e1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a8d41a8b4b_1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ga8d41a8b4b_1_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a8d41a8b4b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ga8d41a8b4b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a8d41a8b4b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a8d41a8b4b_1_1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a8d41a8b4b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ga8d41a8b4b_1_1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a6e54548f0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a6e54548f0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a8d41a8b4b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ga8d41a8b4b_1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a8d41a8b4b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ga8d41a8b4b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a8d41a8b4b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ga8d41a8b4b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a8d41a8b4b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ga8d41a8b4b_1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a8d41a8b4b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a8d41a8b4b_1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a8d41a8b4b_1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ga8d41a8b4b_1_2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a1575f472f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ga1575f472f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a8d41a8b4b_1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ga8d41a8b4b_1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a282b970e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ga282b970e1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a1f774704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a1f774704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algn="ctr">
              <a:spcBef>
                <a:spcPts val="0"/>
              </a:spcBef>
              <a:spcAft>
                <a:spcPts val="0"/>
              </a:spcAft>
              <a:buSzPts val="1300"/>
              <a:buChar char="●"/>
              <a:defRPr/>
            </a:lvl1pPr>
            <a:lvl2pPr indent="-298450" lvl="1" marL="914400" algn="ctr">
              <a:spcBef>
                <a:spcPts val="1600"/>
              </a:spcBef>
              <a:spcAft>
                <a:spcPts val="0"/>
              </a:spcAft>
              <a:buSzPts val="1100"/>
              <a:buChar char="○"/>
              <a:defRPr/>
            </a:lvl2pPr>
            <a:lvl3pPr indent="-298450" lvl="2" marL="1371600" algn="ctr">
              <a:spcBef>
                <a:spcPts val="1600"/>
              </a:spcBef>
              <a:spcAft>
                <a:spcPts val="0"/>
              </a:spcAft>
              <a:buSzPts val="1100"/>
              <a:buChar char="■"/>
              <a:defRPr/>
            </a:lvl3pPr>
            <a:lvl4pPr indent="-298450" lvl="3" marL="1828800" algn="ctr">
              <a:spcBef>
                <a:spcPts val="1600"/>
              </a:spcBef>
              <a:spcAft>
                <a:spcPts val="0"/>
              </a:spcAft>
              <a:buSzPts val="1100"/>
              <a:buChar char="●"/>
              <a:defRPr/>
            </a:lvl4pPr>
            <a:lvl5pPr indent="-298450" lvl="4" marL="2286000" algn="ctr">
              <a:spcBef>
                <a:spcPts val="1600"/>
              </a:spcBef>
              <a:spcAft>
                <a:spcPts val="0"/>
              </a:spcAft>
              <a:buSzPts val="1100"/>
              <a:buChar char="○"/>
              <a:defRPr/>
            </a:lvl5pPr>
            <a:lvl6pPr indent="-298450" lvl="5" marL="2743200" algn="ctr">
              <a:spcBef>
                <a:spcPts val="1600"/>
              </a:spcBef>
              <a:spcAft>
                <a:spcPts val="0"/>
              </a:spcAft>
              <a:buSzPts val="1100"/>
              <a:buChar char="■"/>
              <a:defRPr/>
            </a:lvl6pPr>
            <a:lvl7pPr indent="-298450" lvl="6" marL="3200400" algn="ctr">
              <a:spcBef>
                <a:spcPts val="1600"/>
              </a:spcBef>
              <a:spcAft>
                <a:spcPts val="0"/>
              </a:spcAft>
              <a:buSzPts val="1100"/>
              <a:buChar char="●"/>
              <a:defRPr/>
            </a:lvl7pPr>
            <a:lvl8pPr indent="-298450" lvl="7" marL="3657600" algn="ctr">
              <a:spcBef>
                <a:spcPts val="1600"/>
              </a:spcBef>
              <a:spcAft>
                <a:spcPts val="0"/>
              </a:spcAft>
              <a:buSzPts val="1100"/>
              <a:buChar char="○"/>
              <a:defRPr/>
            </a:lvl8pPr>
            <a:lvl9pPr indent="-298450" lvl="8" marL="411480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33" name="Google Shape;133;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6" name="Shape 136"/>
        <p:cNvGrpSpPr/>
        <p:nvPr/>
      </p:nvGrpSpPr>
      <p:grpSpPr>
        <a:xfrm>
          <a:off x="0" y="0"/>
          <a:ext cx="0" cy="0"/>
          <a:chOff x="0" y="0"/>
          <a:chExt cx="0" cy="0"/>
        </a:xfrm>
      </p:grpSpPr>
      <p:sp>
        <p:nvSpPr>
          <p:cNvPr id="137" name="Google Shape;137;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 name="Google Shape;138;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9" name="Google Shape;139;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2" name="Shape 142"/>
        <p:cNvGrpSpPr/>
        <p:nvPr/>
      </p:nvGrpSpPr>
      <p:grpSpPr>
        <a:xfrm>
          <a:off x="0" y="0"/>
          <a:ext cx="0" cy="0"/>
          <a:chOff x="0" y="0"/>
          <a:chExt cx="0" cy="0"/>
        </a:xfrm>
      </p:grpSpPr>
      <p:sp>
        <p:nvSpPr>
          <p:cNvPr id="143" name="Google Shape;143;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44" name="Google Shape;144;p16"/>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lvl1pPr lvl="0" algn="l">
              <a:lnSpc>
                <a:spcPct val="90000"/>
              </a:lnSpc>
              <a:spcBef>
                <a:spcPts val="0"/>
              </a:spcBef>
              <a:spcAft>
                <a:spcPts val="0"/>
              </a:spcAft>
              <a:buClr>
                <a:schemeClr val="dk1"/>
              </a:buClr>
              <a:buSzPts val="3200"/>
              <a:buFont typeface="Calibri"/>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145" name="Google Shape;145;p16"/>
          <p:cNvSpPr txBox="1"/>
          <p:nvPr>
            <p:ph idx="1" type="body"/>
          </p:nvPr>
        </p:nvSpPr>
        <p:spPr>
          <a:xfrm>
            <a:off x="311700" y="1225225"/>
            <a:ext cx="8520600" cy="3354000"/>
          </a:xfrm>
          <a:prstGeom prst="rect">
            <a:avLst/>
          </a:prstGeom>
          <a:noFill/>
          <a:ln>
            <a:noFill/>
          </a:ln>
        </p:spPr>
        <p:txBody>
          <a:bodyPr anchorCtr="0" anchor="t" bIns="68575" lIns="68575" spcFirstLastPara="1" rIns="68575" wrap="square" tIns="68575">
            <a:noAutofit/>
          </a:bodyPr>
          <a:lstStyle>
            <a:lvl1pPr indent="-317500" lvl="0" marL="457200" algn="l">
              <a:lnSpc>
                <a:spcPct val="90000"/>
              </a:lnSpc>
              <a:spcBef>
                <a:spcPts val="0"/>
              </a:spcBef>
              <a:spcAft>
                <a:spcPts val="0"/>
              </a:spcAft>
              <a:buClr>
                <a:schemeClr val="dk1"/>
              </a:buClr>
              <a:buSzPts val="1400"/>
              <a:buChar char="●"/>
              <a:defRPr/>
            </a:lvl1pPr>
            <a:lvl2pPr indent="-298450" lvl="1" marL="914400" algn="l">
              <a:lnSpc>
                <a:spcPct val="90000"/>
              </a:lnSpc>
              <a:spcBef>
                <a:spcPts val="1600"/>
              </a:spcBef>
              <a:spcAft>
                <a:spcPts val="0"/>
              </a:spcAft>
              <a:buClr>
                <a:schemeClr val="dk1"/>
              </a:buClr>
              <a:buSzPts val="1100"/>
              <a:buChar char="○"/>
              <a:defRPr/>
            </a:lvl2pPr>
            <a:lvl3pPr indent="-298450" lvl="2" marL="1371600" algn="l">
              <a:lnSpc>
                <a:spcPct val="90000"/>
              </a:lnSpc>
              <a:spcBef>
                <a:spcPts val="1600"/>
              </a:spcBef>
              <a:spcAft>
                <a:spcPts val="0"/>
              </a:spcAft>
              <a:buClr>
                <a:schemeClr val="dk1"/>
              </a:buClr>
              <a:buSzPts val="1100"/>
              <a:buChar char="■"/>
              <a:defRPr/>
            </a:lvl3pPr>
            <a:lvl4pPr indent="-298450" lvl="3" marL="1828800" algn="l">
              <a:lnSpc>
                <a:spcPct val="90000"/>
              </a:lnSpc>
              <a:spcBef>
                <a:spcPts val="1600"/>
              </a:spcBef>
              <a:spcAft>
                <a:spcPts val="0"/>
              </a:spcAft>
              <a:buClr>
                <a:schemeClr val="dk1"/>
              </a:buClr>
              <a:buSzPts val="1100"/>
              <a:buChar char="●"/>
              <a:defRPr/>
            </a:lvl4pPr>
            <a:lvl5pPr indent="-298450" lvl="4" marL="2286000" algn="l">
              <a:lnSpc>
                <a:spcPct val="90000"/>
              </a:lnSpc>
              <a:spcBef>
                <a:spcPts val="1600"/>
              </a:spcBef>
              <a:spcAft>
                <a:spcPts val="0"/>
              </a:spcAft>
              <a:buClr>
                <a:schemeClr val="dk1"/>
              </a:buClr>
              <a:buSzPts val="1100"/>
              <a:buChar char="○"/>
              <a:defRPr/>
            </a:lvl5pPr>
            <a:lvl6pPr indent="-298450" lvl="5" marL="2743200" algn="l">
              <a:lnSpc>
                <a:spcPct val="90000"/>
              </a:lnSpc>
              <a:spcBef>
                <a:spcPts val="1600"/>
              </a:spcBef>
              <a:spcAft>
                <a:spcPts val="0"/>
              </a:spcAft>
              <a:buClr>
                <a:schemeClr val="dk1"/>
              </a:buClr>
              <a:buSzPts val="1100"/>
              <a:buChar char="■"/>
              <a:defRPr/>
            </a:lvl6pPr>
            <a:lvl7pPr indent="-298450" lvl="6" marL="3200400" algn="l">
              <a:lnSpc>
                <a:spcPct val="90000"/>
              </a:lnSpc>
              <a:spcBef>
                <a:spcPts val="1600"/>
              </a:spcBef>
              <a:spcAft>
                <a:spcPts val="0"/>
              </a:spcAft>
              <a:buClr>
                <a:schemeClr val="dk1"/>
              </a:buClr>
              <a:buSzPts val="1100"/>
              <a:buChar char="●"/>
              <a:defRPr/>
            </a:lvl7pPr>
            <a:lvl8pPr indent="-298450" lvl="7" marL="3657600" algn="l">
              <a:lnSpc>
                <a:spcPct val="90000"/>
              </a:lnSpc>
              <a:spcBef>
                <a:spcPts val="1600"/>
              </a:spcBef>
              <a:spcAft>
                <a:spcPts val="0"/>
              </a:spcAft>
              <a:buClr>
                <a:schemeClr val="dk1"/>
              </a:buClr>
              <a:buSzPts val="1100"/>
              <a:buChar char="○"/>
              <a:defRPr/>
            </a:lvl8pPr>
            <a:lvl9pPr indent="-298450" lvl="8" marL="4114800" algn="l">
              <a:lnSpc>
                <a:spcPct val="90000"/>
              </a:lnSpc>
              <a:spcBef>
                <a:spcPts val="1600"/>
              </a:spcBef>
              <a:spcAft>
                <a:spcPts val="1600"/>
              </a:spcAft>
              <a:buClr>
                <a:schemeClr val="dk1"/>
              </a:buClr>
              <a:buSzPts val="1100"/>
              <a:buChar char="■"/>
              <a:defRPr/>
            </a:lvl9pPr>
          </a:lstStyle>
          <a:p/>
        </p:txBody>
      </p:sp>
      <p:sp>
        <p:nvSpPr>
          <p:cNvPr id="146" name="Google Shape;146;p16"/>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algn="r">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9" name="Google Shape;149;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50" name="Google Shape;150;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2" name="Google Shape;152;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3" name="Shape 153"/>
        <p:cNvGrpSpPr/>
        <p:nvPr/>
      </p:nvGrpSpPr>
      <p:grpSpPr>
        <a:xfrm>
          <a:off x="0" y="0"/>
          <a:ext cx="0" cy="0"/>
          <a:chOff x="0" y="0"/>
          <a:chExt cx="0" cy="0"/>
        </a:xfrm>
      </p:grpSpPr>
      <p:sp>
        <p:nvSpPr>
          <p:cNvPr id="154" name="Google Shape;154;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5" name="Google Shape;155;p1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1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7" name="Google Shape;157;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9" name="Google Shape;159;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p19"/>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2" name="Google Shape;162;p19"/>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3" name="Google Shape;163;p19"/>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4" name="Google Shape;164;p19"/>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5" name="Google Shape;165;p19"/>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6" name="Google Shape;166;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7" name="Google Shape;167;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8" name="Google Shape;168;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 name="Shape 169"/>
        <p:cNvGrpSpPr/>
        <p:nvPr/>
      </p:nvGrpSpPr>
      <p:grpSpPr>
        <a:xfrm>
          <a:off x="0" y="0"/>
          <a:ext cx="0" cy="0"/>
          <a:chOff x="0" y="0"/>
          <a:chExt cx="0" cy="0"/>
        </a:xfrm>
      </p:grpSpPr>
      <p:sp>
        <p:nvSpPr>
          <p:cNvPr id="170" name="Google Shape;170;p2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1" name="Google Shape;171;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4" name="Shape 174"/>
        <p:cNvGrpSpPr/>
        <p:nvPr/>
      </p:nvGrpSpPr>
      <p:grpSpPr>
        <a:xfrm>
          <a:off x="0" y="0"/>
          <a:ext cx="0" cy="0"/>
          <a:chOff x="0" y="0"/>
          <a:chExt cx="0" cy="0"/>
        </a:xfrm>
      </p:grpSpPr>
      <p:sp>
        <p:nvSpPr>
          <p:cNvPr id="175" name="Google Shape;175;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6" name="Google Shape;176;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7" name="Google Shape;177;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8" name="Shape 178"/>
        <p:cNvGrpSpPr/>
        <p:nvPr/>
      </p:nvGrpSpPr>
      <p:grpSpPr>
        <a:xfrm>
          <a:off x="0" y="0"/>
          <a:ext cx="0" cy="0"/>
          <a:chOff x="0" y="0"/>
          <a:chExt cx="0" cy="0"/>
        </a:xfrm>
      </p:grpSpPr>
      <p:sp>
        <p:nvSpPr>
          <p:cNvPr id="179" name="Google Shape;179;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0" name="Google Shape;180;p22"/>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81" name="Google Shape;181;p22"/>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2" name="Google Shape;182;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3" name="Google Shape;183;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5" name="Shape 185"/>
        <p:cNvGrpSpPr/>
        <p:nvPr/>
      </p:nvGrpSpPr>
      <p:grpSpPr>
        <a:xfrm>
          <a:off x="0" y="0"/>
          <a:ext cx="0" cy="0"/>
          <a:chOff x="0" y="0"/>
          <a:chExt cx="0" cy="0"/>
        </a:xfrm>
      </p:grpSpPr>
      <p:sp>
        <p:nvSpPr>
          <p:cNvPr id="186" name="Google Shape;186;p2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7" name="Google Shape;187;p23"/>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88" name="Google Shape;188;p2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9" name="Google Shape;189;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0" name="Google Shape;190;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2" name="Shape 192"/>
        <p:cNvGrpSpPr/>
        <p:nvPr/>
      </p:nvGrpSpPr>
      <p:grpSpPr>
        <a:xfrm>
          <a:off x="0" y="0"/>
          <a:ext cx="0" cy="0"/>
          <a:chOff x="0" y="0"/>
          <a:chExt cx="0" cy="0"/>
        </a:xfrm>
      </p:grpSpPr>
      <p:sp>
        <p:nvSpPr>
          <p:cNvPr id="193" name="Google Shape;193;p2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4" name="Google Shape;194;p24"/>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5" name="Google Shape;195;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8" name="Shape 198"/>
        <p:cNvGrpSpPr/>
        <p:nvPr/>
      </p:nvGrpSpPr>
      <p:grpSpPr>
        <a:xfrm>
          <a:off x="0" y="0"/>
          <a:ext cx="0" cy="0"/>
          <a:chOff x="0" y="0"/>
          <a:chExt cx="0" cy="0"/>
        </a:xfrm>
      </p:grpSpPr>
      <p:sp>
        <p:nvSpPr>
          <p:cNvPr id="199" name="Google Shape;199;p25"/>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0" name="Google Shape;200;p25"/>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2" name="Google Shape;202;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0" name="Shape 210"/>
        <p:cNvGrpSpPr/>
        <p:nvPr/>
      </p:nvGrpSpPr>
      <p:grpSpPr>
        <a:xfrm>
          <a:off x="0" y="0"/>
          <a:ext cx="0" cy="0"/>
          <a:chOff x="0" y="0"/>
          <a:chExt cx="0" cy="0"/>
        </a:xfrm>
      </p:grpSpPr>
      <p:sp>
        <p:nvSpPr>
          <p:cNvPr id="211" name="Google Shape;211;p2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2" name="Google Shape;212;p2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3" name="Google Shape;213;p2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4" name="Shape 214"/>
        <p:cNvGrpSpPr/>
        <p:nvPr/>
      </p:nvGrpSpPr>
      <p:grpSpPr>
        <a:xfrm>
          <a:off x="0" y="0"/>
          <a:ext cx="0" cy="0"/>
          <a:chOff x="0" y="0"/>
          <a:chExt cx="0" cy="0"/>
        </a:xfrm>
      </p:grpSpPr>
      <p:sp>
        <p:nvSpPr>
          <p:cNvPr id="215" name="Google Shape;215;p28"/>
          <p:cNvSpPr txBox="1"/>
          <p:nvPr>
            <p:ph type="ctrTitle"/>
          </p:nvPr>
        </p:nvSpPr>
        <p:spPr>
          <a:xfrm>
            <a:off x="342900" y="1065213"/>
            <a:ext cx="3886200" cy="735012"/>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16" name="Google Shape;216;p28"/>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217" name="Google Shape;217;p2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8" name="Google Shape;218;p2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19" name="Google Shape;219;p2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0" name="Shape 220"/>
        <p:cNvGrpSpPr/>
        <p:nvPr/>
      </p:nvGrpSpPr>
      <p:grpSpPr>
        <a:xfrm>
          <a:off x="0" y="0"/>
          <a:ext cx="0" cy="0"/>
          <a:chOff x="0" y="0"/>
          <a:chExt cx="0" cy="0"/>
        </a:xfrm>
      </p:grpSpPr>
      <p:sp>
        <p:nvSpPr>
          <p:cNvPr id="221" name="Google Shape;221;p2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2" name="Google Shape;222;p29"/>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23" name="Google Shape;223;p2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4" name="Google Shape;224;p2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25" name="Google Shape;225;p2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6" name="Shape 226"/>
        <p:cNvGrpSpPr/>
        <p:nvPr/>
      </p:nvGrpSpPr>
      <p:grpSpPr>
        <a:xfrm>
          <a:off x="0" y="0"/>
          <a:ext cx="0" cy="0"/>
          <a:chOff x="0" y="0"/>
          <a:chExt cx="0" cy="0"/>
        </a:xfrm>
      </p:grpSpPr>
      <p:sp>
        <p:nvSpPr>
          <p:cNvPr id="227" name="Google Shape;227;p30"/>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28" name="Google Shape;228;p30"/>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229" name="Google Shape;229;p3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0" name="Google Shape;230;p3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1" name="Google Shape;231;p3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2" name="Shape 232"/>
        <p:cNvGrpSpPr/>
        <p:nvPr/>
      </p:nvGrpSpPr>
      <p:grpSpPr>
        <a:xfrm>
          <a:off x="0" y="0"/>
          <a:ext cx="0" cy="0"/>
          <a:chOff x="0" y="0"/>
          <a:chExt cx="0" cy="0"/>
        </a:xfrm>
      </p:grpSpPr>
      <p:sp>
        <p:nvSpPr>
          <p:cNvPr id="233" name="Google Shape;233;p3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34" name="Google Shape;234;p31"/>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35" name="Google Shape;235;p31"/>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36" name="Google Shape;236;p3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7" name="Google Shape;237;p3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38" name="Google Shape;238;p3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9" name="Shape 239"/>
        <p:cNvGrpSpPr/>
        <p:nvPr/>
      </p:nvGrpSpPr>
      <p:grpSpPr>
        <a:xfrm>
          <a:off x="0" y="0"/>
          <a:ext cx="0" cy="0"/>
          <a:chOff x="0" y="0"/>
          <a:chExt cx="0" cy="0"/>
        </a:xfrm>
      </p:grpSpPr>
      <p:sp>
        <p:nvSpPr>
          <p:cNvPr id="240" name="Google Shape;240;p3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41" name="Google Shape;241;p32"/>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42" name="Google Shape;242;p32"/>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43" name="Google Shape;243;p32"/>
          <p:cNvSpPr txBox="1"/>
          <p:nvPr>
            <p:ph idx="3" type="body"/>
          </p:nvPr>
        </p:nvSpPr>
        <p:spPr>
          <a:xfrm>
            <a:off x="2322513" y="767556"/>
            <a:ext cx="2020887" cy="319881"/>
          </a:xfrm>
          <a:prstGeom prst="rect">
            <a:avLst/>
          </a:prstGeom>
          <a:noFill/>
          <a:ln>
            <a:noFill/>
          </a:ln>
        </p:spPr>
        <p:txBody>
          <a:bodyPr anchorCtr="0" anchor="b" bIns="22850" lIns="45725" spcFirstLastPara="1" rIns="45725" wrap="square" tIns="22850">
            <a:no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44" name="Google Shape;244;p32"/>
          <p:cNvSpPr txBox="1"/>
          <p:nvPr>
            <p:ph idx="4" type="body"/>
          </p:nvPr>
        </p:nvSpPr>
        <p:spPr>
          <a:xfrm>
            <a:off x="2322513" y="1087438"/>
            <a:ext cx="2020887" cy="1975644"/>
          </a:xfrm>
          <a:prstGeom prst="rect">
            <a:avLst/>
          </a:prstGeom>
          <a:noFill/>
          <a:ln>
            <a:noFill/>
          </a:ln>
        </p:spPr>
        <p:txBody>
          <a:bodyPr anchorCtr="0" anchor="t" bIns="22850" lIns="45725" spcFirstLastPara="1" rIns="45725" wrap="square" tIns="22850">
            <a:no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45" name="Google Shape;245;p3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6" name="Google Shape;246;p3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47" name="Google Shape;247;p3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8" name="Shape 248"/>
        <p:cNvGrpSpPr/>
        <p:nvPr/>
      </p:nvGrpSpPr>
      <p:grpSpPr>
        <a:xfrm>
          <a:off x="0" y="0"/>
          <a:ext cx="0" cy="0"/>
          <a:chOff x="0" y="0"/>
          <a:chExt cx="0" cy="0"/>
        </a:xfrm>
      </p:grpSpPr>
      <p:sp>
        <p:nvSpPr>
          <p:cNvPr id="249" name="Google Shape;249;p3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50" name="Google Shape;250;p3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1" name="Google Shape;251;p3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2" name="Google Shape;252;p3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3" name="Shape 253"/>
        <p:cNvGrpSpPr/>
        <p:nvPr/>
      </p:nvGrpSpPr>
      <p:grpSpPr>
        <a:xfrm>
          <a:off x="0" y="0"/>
          <a:ext cx="0" cy="0"/>
          <a:chOff x="0" y="0"/>
          <a:chExt cx="0" cy="0"/>
        </a:xfrm>
      </p:grpSpPr>
      <p:sp>
        <p:nvSpPr>
          <p:cNvPr id="254" name="Google Shape;254;p34"/>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55" name="Google Shape;255;p34"/>
          <p:cNvSpPr txBox="1"/>
          <p:nvPr>
            <p:ph idx="1" type="body"/>
          </p:nvPr>
        </p:nvSpPr>
        <p:spPr>
          <a:xfrm>
            <a:off x="1787525" y="136525"/>
            <a:ext cx="2555875" cy="2926556"/>
          </a:xfrm>
          <a:prstGeom prst="rect">
            <a:avLst/>
          </a:prstGeom>
          <a:noFill/>
          <a:ln>
            <a:noFill/>
          </a:ln>
        </p:spPr>
        <p:txBody>
          <a:bodyPr anchorCtr="0" anchor="t" bIns="22850" lIns="45725" spcFirstLastPara="1" rIns="45725" wrap="square" tIns="22850">
            <a:no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256" name="Google Shape;256;p34"/>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57" name="Google Shape;257;p3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8" name="Google Shape;258;p3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59" name="Google Shape;259;p3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0" name="Shape 260"/>
        <p:cNvGrpSpPr/>
        <p:nvPr/>
      </p:nvGrpSpPr>
      <p:grpSpPr>
        <a:xfrm>
          <a:off x="0" y="0"/>
          <a:ext cx="0" cy="0"/>
          <a:chOff x="0" y="0"/>
          <a:chExt cx="0" cy="0"/>
        </a:xfrm>
      </p:grpSpPr>
      <p:sp>
        <p:nvSpPr>
          <p:cNvPr id="261" name="Google Shape;261;p35"/>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62" name="Google Shape;262;p35"/>
          <p:cNvSpPr/>
          <p:nvPr>
            <p:ph idx="2" type="pic"/>
          </p:nvPr>
        </p:nvSpPr>
        <p:spPr>
          <a:xfrm>
            <a:off x="896144" y="306388"/>
            <a:ext cx="2743200" cy="2057400"/>
          </a:xfrm>
          <a:prstGeom prst="rect">
            <a:avLst/>
          </a:prstGeom>
          <a:noFill/>
          <a:ln>
            <a:noFill/>
          </a:ln>
        </p:spPr>
        <p:txBody>
          <a:bodyPr anchorCtr="0" anchor="t" bIns="22850" lIns="45725" spcFirstLastPara="1" rIns="45725" wrap="square" tIns="22850">
            <a:noAutofit/>
          </a:bodyPr>
          <a:lstStyle>
            <a:lvl1pPr lvl="0" marR="0" rtl="0" algn="l">
              <a:spcBef>
                <a:spcPts val="3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lvl="1" marR="0" rtl="0" algn="l">
              <a:spcBef>
                <a:spcPts val="3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lvl="2" marR="0" rtl="0" algn="l">
              <a:spcBef>
                <a:spcPts val="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lvl="3"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lvl="4"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lvl="5"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lvl="6"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lvl="7"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lvl="8"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263" name="Google Shape;263;p35"/>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264" name="Google Shape;264;p3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65" name="Google Shape;265;p3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66" name="Google Shape;266;p3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7" name="Shape 267"/>
        <p:cNvGrpSpPr/>
        <p:nvPr/>
      </p:nvGrpSpPr>
      <p:grpSpPr>
        <a:xfrm>
          <a:off x="0" y="0"/>
          <a:ext cx="0" cy="0"/>
          <a:chOff x="0" y="0"/>
          <a:chExt cx="0" cy="0"/>
        </a:xfrm>
      </p:grpSpPr>
      <p:sp>
        <p:nvSpPr>
          <p:cNvPr id="268" name="Google Shape;268;p3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69" name="Google Shape;269;p36"/>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70" name="Google Shape;270;p3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1" name="Google Shape;271;p3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2" name="Google Shape;272;p3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3" name="Shape 273"/>
        <p:cNvGrpSpPr/>
        <p:nvPr/>
      </p:nvGrpSpPr>
      <p:grpSpPr>
        <a:xfrm>
          <a:off x="0" y="0"/>
          <a:ext cx="0" cy="0"/>
          <a:chOff x="0" y="0"/>
          <a:chExt cx="0" cy="0"/>
        </a:xfrm>
      </p:grpSpPr>
      <p:sp>
        <p:nvSpPr>
          <p:cNvPr id="274" name="Google Shape;274;p37"/>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75" name="Google Shape;275;p37"/>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76" name="Google Shape;276;p3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7" name="Google Shape;277;p3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8" name="Google Shape;278;p3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6" name="Google Shape;126;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7" name="Google Shape;127;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8" name="Google Shape;128;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4" name="Shape 204"/>
        <p:cNvGrpSpPr/>
        <p:nvPr/>
      </p:nvGrpSpPr>
      <p:grpSpPr>
        <a:xfrm>
          <a:off x="0" y="0"/>
          <a:ext cx="0" cy="0"/>
          <a:chOff x="0" y="0"/>
          <a:chExt cx="0" cy="0"/>
        </a:xfrm>
      </p:grpSpPr>
      <p:sp>
        <p:nvSpPr>
          <p:cNvPr id="205" name="Google Shape;205;p2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206" name="Google Shape;206;p2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207" name="Google Shape;207;p2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208" name="Google Shape;208;p2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209" name="Google Shape;209;p2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coffeeassoc.com/coffee-fac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jpg"/><Relationship Id="rId6"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40.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5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9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101.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9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9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7.xml"/><Relationship Id="rId3" Type="http://schemas.openxmlformats.org/officeDocument/2006/relationships/image" Target="../media/image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71.png"/><Relationship Id="rId4" Type="http://schemas.openxmlformats.org/officeDocument/2006/relationships/image" Target="../media/image6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68.png"/><Relationship Id="rId4" Type="http://schemas.openxmlformats.org/officeDocument/2006/relationships/image" Target="../media/image75.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7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72.png"/><Relationship Id="rId4" Type="http://schemas.openxmlformats.org/officeDocument/2006/relationships/image" Target="../media/image77.png"/><Relationship Id="rId5" Type="http://schemas.openxmlformats.org/officeDocument/2006/relationships/image" Target="../media/image7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7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4.xml"/><Relationship Id="rId3" Type="http://schemas.openxmlformats.org/officeDocument/2006/relationships/image" Target="../media/image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5.xml"/><Relationship Id="rId3" Type="http://schemas.openxmlformats.org/officeDocument/2006/relationships/image" Target="../media/image81.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6.xml"/><Relationship Id="rId3" Type="http://schemas.openxmlformats.org/officeDocument/2006/relationships/image" Target="../media/image8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 Id="rId3" Type="http://schemas.openxmlformats.org/officeDocument/2006/relationships/image" Target="../media/image95.jpg"/><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97.jpg"/><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 Id="rId3" Type="http://schemas.openxmlformats.org/officeDocument/2006/relationships/image" Target="../media/image102.png"/><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103.png"/><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image" Target="../media/image9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 Id="rId3" Type="http://schemas.openxmlformats.org/officeDocument/2006/relationships/image" Target="../media/image83.png"/><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89.png"/><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 Id="rId3" Type="http://schemas.openxmlformats.org/officeDocument/2006/relationships/image" Target="../media/image83.png"/><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 Id="rId3" Type="http://schemas.openxmlformats.org/officeDocument/2006/relationships/image" Target="../media/image89.png"/><Relationship Id="rId4" Type="http://schemas.openxmlformats.org/officeDocument/2006/relationships/image" Target="../media/image10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6.xml"/><Relationship Id="rId3" Type="http://schemas.openxmlformats.org/officeDocument/2006/relationships/image" Target="../media/image91.png"/><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8"/>
          <p:cNvSpPr txBox="1"/>
          <p:nvPr>
            <p:ph type="ctrTitle"/>
          </p:nvPr>
        </p:nvSpPr>
        <p:spPr>
          <a:xfrm>
            <a:off x="230125" y="1470275"/>
            <a:ext cx="3820200" cy="14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C</a:t>
            </a:r>
            <a:r>
              <a:rPr b="1" lang="en"/>
              <a:t>offee</a:t>
            </a:r>
            <a:endParaRPr b="1"/>
          </a:p>
        </p:txBody>
      </p:sp>
      <p:sp>
        <p:nvSpPr>
          <p:cNvPr id="284" name="Google Shape;284;p38"/>
          <p:cNvSpPr txBox="1"/>
          <p:nvPr>
            <p:ph idx="1" type="subTitle"/>
          </p:nvPr>
        </p:nvSpPr>
        <p:spPr>
          <a:xfrm>
            <a:off x="437250" y="2791800"/>
            <a:ext cx="3716700" cy="5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Presented by Group #5</a:t>
            </a:r>
            <a:endParaRPr b="1"/>
          </a:p>
        </p:txBody>
      </p:sp>
      <p:pic>
        <p:nvPicPr>
          <p:cNvPr id="285" name="Google Shape;285;p38"/>
          <p:cNvPicPr preferRelativeResize="0"/>
          <p:nvPr/>
        </p:nvPicPr>
        <p:blipFill>
          <a:blip r:embed="rId3">
            <a:alphaModFix/>
          </a:blip>
          <a:stretch>
            <a:fillRect/>
          </a:stretch>
        </p:blipFill>
        <p:spPr>
          <a:xfrm>
            <a:off x="4798475" y="1564900"/>
            <a:ext cx="3658947" cy="2565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7"/>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AF7B51"/>
                </a:solidFill>
                <a:latin typeface="Nunito"/>
                <a:ea typeface="Nunito"/>
                <a:cs typeface="Nunito"/>
                <a:sym typeface="Nunito"/>
              </a:rPr>
              <a:t>Headline: Coffee Industry Economic Impact </a:t>
            </a:r>
            <a:endParaRPr/>
          </a:p>
        </p:txBody>
      </p:sp>
      <p:sp>
        <p:nvSpPr>
          <p:cNvPr id="352" name="Google Shape;352;p47"/>
          <p:cNvSpPr txBox="1"/>
          <p:nvPr/>
        </p:nvSpPr>
        <p:spPr>
          <a:xfrm>
            <a:off x="1051850" y="1682950"/>
            <a:ext cx="7047300" cy="275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According to Business Insider, coffee is the second most sought-after commodity in the entire world, with an industry that is worth over $100 billion across the globe.  In terms of exporting alone, the industry is valued at $20 billion and continues to be on the rise—on average, 500 billion cups of coffee are consumed on Earth every year.</a:t>
            </a:r>
            <a:endParaRPr/>
          </a:p>
          <a:p>
            <a:pPr indent="0" lvl="0" marL="0" rtl="0" algn="l">
              <a:lnSpc>
                <a:spcPct val="115000"/>
              </a:lnSpc>
              <a:spcBef>
                <a:spcPts val="1600"/>
              </a:spcBef>
              <a:spcAft>
                <a:spcPts val="0"/>
              </a:spcAft>
              <a:buNone/>
            </a:pPr>
            <a:r>
              <a:rPr lang="en"/>
              <a:t>The coffee industry is growing at a significantly large compound annual growth rate of 5.5%. The major consumer demographics of this industry represent people ages 19 to 34, and a large reason the coffee market is expanding can be acquainted with the rise of demand from millennials as their consumption has increased almost ten percent.</a:t>
            </a:r>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Coffee Market in Canada</a:t>
            </a:r>
            <a:endParaRPr/>
          </a:p>
        </p:txBody>
      </p:sp>
      <p:sp>
        <p:nvSpPr>
          <p:cNvPr id="358" name="Google Shape;358;p48"/>
          <p:cNvSpPr txBox="1"/>
          <p:nvPr>
            <p:ph idx="1" type="body"/>
          </p:nvPr>
        </p:nvSpPr>
        <p:spPr>
          <a:xfrm>
            <a:off x="819150" y="1464800"/>
            <a:ext cx="7505700" cy="1107000"/>
          </a:xfrm>
          <a:prstGeom prst="rect">
            <a:avLst/>
          </a:prstGeom>
        </p:spPr>
        <p:txBody>
          <a:bodyPr anchorCtr="0" anchor="t" bIns="91425" lIns="91425" spcFirstLastPara="1" rIns="91425" wrap="square" tIns="91425">
            <a:noAutofit/>
          </a:bodyPr>
          <a:lstStyle/>
          <a:p>
            <a:pPr indent="0" lvl="0" marL="0" rtl="0" algn="l">
              <a:lnSpc>
                <a:spcPct val="115000"/>
              </a:lnSpc>
              <a:spcBef>
                <a:spcPts val="800"/>
              </a:spcBef>
              <a:spcAft>
                <a:spcPts val="0"/>
              </a:spcAft>
              <a:buNone/>
            </a:pPr>
            <a:r>
              <a:rPr lang="en" sz="1400">
                <a:solidFill>
                  <a:srgbClr val="000000"/>
                </a:solidFill>
                <a:latin typeface="Arial"/>
                <a:ea typeface="Arial"/>
                <a:cs typeface="Arial"/>
                <a:sym typeface="Arial"/>
              </a:rPr>
              <a:t>Canadians consume more coffee than tap water, according to the</a:t>
            </a:r>
            <a:r>
              <a:rPr lang="en" sz="1400" u="sng">
                <a:solidFill>
                  <a:schemeClr val="hlink"/>
                </a:solidFill>
                <a:latin typeface="Arial"/>
                <a:ea typeface="Arial"/>
                <a:cs typeface="Arial"/>
                <a:sym typeface="Arial"/>
                <a:hlinkClick r:id="rId3"/>
              </a:rPr>
              <a:t> Coffee Association of Canada (CAC)</a:t>
            </a:r>
            <a:r>
              <a:rPr lang="en" sz="1400">
                <a:solidFill>
                  <a:srgbClr val="000000"/>
                </a:solidFill>
                <a:latin typeface="Arial"/>
                <a:ea typeface="Arial"/>
                <a:cs typeface="Arial"/>
                <a:sym typeface="Arial"/>
              </a:rPr>
              <a:t>. There are several thousand coffee franchise locations throughout Canada artfully brewing the Canadian drink of choice.</a:t>
            </a:r>
            <a:endParaRPr sz="1400">
              <a:solidFill>
                <a:srgbClr val="000000"/>
              </a:solidFill>
              <a:latin typeface="Arial"/>
              <a:ea typeface="Arial"/>
              <a:cs typeface="Arial"/>
              <a:sym typeface="Arial"/>
            </a:endParaRPr>
          </a:p>
          <a:p>
            <a:pPr indent="0" lvl="0" marL="0" rtl="0" algn="l">
              <a:spcBef>
                <a:spcPts val="0"/>
              </a:spcBef>
              <a:spcAft>
                <a:spcPts val="1600"/>
              </a:spcAft>
              <a:buNone/>
            </a:pPr>
            <a:r>
              <a:t/>
            </a:r>
            <a:endParaRPr sz="1400">
              <a:latin typeface="Arial"/>
              <a:ea typeface="Arial"/>
              <a:cs typeface="Arial"/>
              <a:sym typeface="Arial"/>
            </a:endParaRPr>
          </a:p>
        </p:txBody>
      </p:sp>
      <p:sp>
        <p:nvSpPr>
          <p:cNvPr id="359" name="Google Shape;359;p48"/>
          <p:cNvSpPr txBox="1"/>
          <p:nvPr/>
        </p:nvSpPr>
        <p:spPr>
          <a:xfrm>
            <a:off x="819150" y="2571800"/>
            <a:ext cx="2797800" cy="2051100"/>
          </a:xfrm>
          <a:prstGeom prst="rect">
            <a:avLst/>
          </a:prstGeom>
          <a:noFill/>
          <a:ln>
            <a:noFill/>
          </a:ln>
        </p:spPr>
        <p:txBody>
          <a:bodyPr anchorCtr="0" anchor="t" bIns="91425" lIns="91425" spcFirstLastPara="1" rIns="91425" wrap="square" tIns="91425">
            <a:noAutofit/>
          </a:bodyPr>
          <a:lstStyle/>
          <a:p>
            <a:pPr indent="-317500" lvl="0" marL="457200" rtl="0" algn="l">
              <a:lnSpc>
                <a:spcPct val="140000"/>
              </a:lnSpc>
              <a:spcBef>
                <a:spcPts val="0"/>
              </a:spcBef>
              <a:spcAft>
                <a:spcPts val="0"/>
              </a:spcAft>
              <a:buClr>
                <a:srgbClr val="323232"/>
              </a:buClr>
              <a:buSzPts val="1400"/>
              <a:buFont typeface="Arial"/>
              <a:buChar char="●"/>
            </a:pPr>
            <a:r>
              <a:rPr lang="en">
                <a:solidFill>
                  <a:srgbClr val="323232"/>
                </a:solidFill>
              </a:rPr>
              <a:t>$6.2 billion industry</a:t>
            </a:r>
            <a:endParaRPr>
              <a:solidFill>
                <a:srgbClr val="323232"/>
              </a:solidFill>
            </a:endParaRPr>
          </a:p>
          <a:p>
            <a:pPr indent="-317500" lvl="0" marL="457200" rtl="0" algn="l">
              <a:lnSpc>
                <a:spcPct val="140000"/>
              </a:lnSpc>
              <a:spcBef>
                <a:spcPts val="0"/>
              </a:spcBef>
              <a:spcAft>
                <a:spcPts val="0"/>
              </a:spcAft>
              <a:buClr>
                <a:srgbClr val="323232"/>
              </a:buClr>
              <a:buSzPts val="1400"/>
              <a:buFont typeface="Arial"/>
              <a:buChar char="●"/>
            </a:pPr>
            <a:r>
              <a:rPr lang="en">
                <a:solidFill>
                  <a:srgbClr val="323232"/>
                </a:solidFill>
              </a:rPr>
              <a:t>$4.8 billion sales in Foodservice</a:t>
            </a:r>
            <a:endParaRPr>
              <a:solidFill>
                <a:srgbClr val="323232"/>
              </a:solidFill>
            </a:endParaRPr>
          </a:p>
          <a:p>
            <a:pPr indent="-317500" lvl="0" marL="457200" rtl="0" algn="l">
              <a:lnSpc>
                <a:spcPct val="140000"/>
              </a:lnSpc>
              <a:spcBef>
                <a:spcPts val="0"/>
              </a:spcBef>
              <a:spcAft>
                <a:spcPts val="0"/>
              </a:spcAft>
              <a:buClr>
                <a:srgbClr val="323232"/>
              </a:buClr>
              <a:buSzPts val="1400"/>
              <a:buFont typeface="Arial"/>
              <a:buChar char="●"/>
            </a:pPr>
            <a:r>
              <a:rPr lang="en">
                <a:solidFill>
                  <a:srgbClr val="323232"/>
                </a:solidFill>
              </a:rPr>
              <a:t>$1.4 billion sales in Grocery / Retail Sales</a:t>
            </a:r>
            <a:endParaRPr>
              <a:solidFill>
                <a:srgbClr val="323232"/>
              </a:solidFill>
            </a:endParaRPr>
          </a:p>
          <a:p>
            <a:pPr indent="0" lvl="0" marL="0" rtl="0" algn="l">
              <a:spcBef>
                <a:spcPts val="1100"/>
              </a:spcBef>
              <a:spcAft>
                <a:spcPts val="0"/>
              </a:spcAft>
              <a:buNone/>
            </a:pPr>
            <a:r>
              <a:t/>
            </a:r>
            <a:endParaRPr/>
          </a:p>
        </p:txBody>
      </p:sp>
      <p:sp>
        <p:nvSpPr>
          <p:cNvPr id="360" name="Google Shape;360;p48"/>
          <p:cNvSpPr txBox="1"/>
          <p:nvPr/>
        </p:nvSpPr>
        <p:spPr>
          <a:xfrm>
            <a:off x="3923350" y="2571800"/>
            <a:ext cx="4218000" cy="2193000"/>
          </a:xfrm>
          <a:prstGeom prst="rect">
            <a:avLst/>
          </a:prstGeom>
          <a:noFill/>
          <a:ln>
            <a:noFill/>
          </a:ln>
        </p:spPr>
        <p:txBody>
          <a:bodyPr anchorCtr="0" anchor="t" bIns="91425" lIns="91425" spcFirstLastPara="1" rIns="91425" wrap="square" tIns="91425">
            <a:noAutofit/>
          </a:bodyPr>
          <a:lstStyle/>
          <a:p>
            <a:pPr indent="-317500" lvl="0" marL="457200" rtl="0" algn="l">
              <a:lnSpc>
                <a:spcPct val="140000"/>
              </a:lnSpc>
              <a:spcBef>
                <a:spcPts val="0"/>
              </a:spcBef>
              <a:spcAft>
                <a:spcPts val="0"/>
              </a:spcAft>
              <a:buClr>
                <a:srgbClr val="323232"/>
              </a:buClr>
              <a:buSzPts val="1400"/>
              <a:buFont typeface="Arial"/>
              <a:buChar char="●"/>
            </a:pPr>
            <a:r>
              <a:rPr lang="en">
                <a:solidFill>
                  <a:srgbClr val="323232"/>
                </a:solidFill>
              </a:rPr>
              <a:t>160,000+ jobs in Cafes and Coffee Shops</a:t>
            </a:r>
            <a:endParaRPr>
              <a:solidFill>
                <a:srgbClr val="323232"/>
              </a:solidFill>
            </a:endParaRPr>
          </a:p>
          <a:p>
            <a:pPr indent="-317500" lvl="0" marL="457200" rtl="0" algn="l">
              <a:lnSpc>
                <a:spcPct val="140000"/>
              </a:lnSpc>
              <a:spcBef>
                <a:spcPts val="0"/>
              </a:spcBef>
              <a:spcAft>
                <a:spcPts val="0"/>
              </a:spcAft>
              <a:buClr>
                <a:srgbClr val="323232"/>
              </a:buClr>
              <a:buSzPts val="1400"/>
              <a:buFont typeface="Arial"/>
              <a:buChar char="●"/>
            </a:pPr>
            <a:r>
              <a:rPr lang="en">
                <a:solidFill>
                  <a:srgbClr val="323232"/>
                </a:solidFill>
              </a:rPr>
              <a:t>5,000+ jobs in Manufacturing and Roasting</a:t>
            </a:r>
            <a:endParaRPr>
              <a:solidFill>
                <a:srgbClr val="323232"/>
              </a:solidFill>
            </a:endParaRPr>
          </a:p>
          <a:p>
            <a:pPr indent="-317500" lvl="0" marL="457200" rtl="0" algn="l">
              <a:lnSpc>
                <a:spcPct val="140000"/>
              </a:lnSpc>
              <a:spcBef>
                <a:spcPts val="0"/>
              </a:spcBef>
              <a:spcAft>
                <a:spcPts val="0"/>
              </a:spcAft>
              <a:buClr>
                <a:srgbClr val="323232"/>
              </a:buClr>
              <a:buSzPts val="1400"/>
              <a:buFont typeface="Arial"/>
              <a:buChar char="●"/>
            </a:pPr>
            <a:r>
              <a:rPr lang="en">
                <a:solidFill>
                  <a:srgbClr val="323232"/>
                </a:solidFill>
              </a:rPr>
              <a:t>5,000+ independent café and coffee shop owners and several thousand franchise owner-operators</a:t>
            </a:r>
            <a:endParaRPr>
              <a:solidFill>
                <a:srgbClr val="323232"/>
              </a:solidFill>
            </a:endParaRPr>
          </a:p>
          <a:p>
            <a:pPr indent="0" lvl="0" marL="0" rtl="0" algn="l">
              <a:spcBef>
                <a:spcPts val="1100"/>
              </a:spcBef>
              <a:spcAft>
                <a:spcPts val="0"/>
              </a:spcAft>
              <a:buNone/>
            </a:pPr>
            <a:r>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9"/>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Coffee Market in United States</a:t>
            </a:r>
            <a:endParaRPr/>
          </a:p>
        </p:txBody>
      </p:sp>
      <p:sp>
        <p:nvSpPr>
          <p:cNvPr id="366" name="Google Shape;366;p49"/>
          <p:cNvSpPr txBox="1"/>
          <p:nvPr>
            <p:ph idx="1" type="body"/>
          </p:nvPr>
        </p:nvSpPr>
        <p:spPr>
          <a:xfrm>
            <a:off x="892775" y="1601550"/>
            <a:ext cx="7505700" cy="31632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rgbClr val="333333"/>
              </a:buClr>
              <a:buSzPts val="1400"/>
              <a:buFont typeface="Arial"/>
              <a:buChar char="●"/>
            </a:pPr>
            <a:r>
              <a:rPr lang="en" sz="1400">
                <a:solidFill>
                  <a:srgbClr val="333333"/>
                </a:solidFill>
                <a:highlight>
                  <a:srgbClr val="FFFFFF"/>
                </a:highlight>
                <a:latin typeface="Arial"/>
                <a:ea typeface="Arial"/>
                <a:cs typeface="Arial"/>
                <a:sym typeface="Arial"/>
              </a:rPr>
              <a:t>The total economic impact of the coffee industry in the United States in 2015 was </a:t>
            </a:r>
            <a:r>
              <a:rPr b="1" lang="en" sz="1400">
                <a:solidFill>
                  <a:srgbClr val="333333"/>
                </a:solidFill>
                <a:highlight>
                  <a:srgbClr val="FFFFFF"/>
                </a:highlight>
                <a:latin typeface="Arial"/>
                <a:ea typeface="Arial"/>
                <a:cs typeface="Arial"/>
                <a:sym typeface="Arial"/>
              </a:rPr>
              <a:t>$225.2 billion</a:t>
            </a:r>
            <a:endParaRPr b="1" sz="1400">
              <a:solidFill>
                <a:srgbClr val="333333"/>
              </a:solidFill>
              <a:highlight>
                <a:srgbClr val="FFFFFF"/>
              </a:highlight>
              <a:latin typeface="Arial"/>
              <a:ea typeface="Arial"/>
              <a:cs typeface="Arial"/>
              <a:sym typeface="Arial"/>
            </a:endParaRPr>
          </a:p>
          <a:p>
            <a:pPr indent="-317500" lvl="0" marL="457200" rtl="0" algn="l">
              <a:lnSpc>
                <a:spcPct val="150000"/>
              </a:lnSpc>
              <a:spcBef>
                <a:spcPts val="0"/>
              </a:spcBef>
              <a:spcAft>
                <a:spcPts val="0"/>
              </a:spcAft>
              <a:buClr>
                <a:srgbClr val="333333"/>
              </a:buClr>
              <a:buSzPts val="1400"/>
              <a:buFont typeface="Arial"/>
              <a:buChar char="●"/>
            </a:pPr>
            <a:r>
              <a:rPr lang="en" sz="1400">
                <a:solidFill>
                  <a:srgbClr val="333333"/>
                </a:solidFill>
                <a:highlight>
                  <a:srgbClr val="FFFFFF"/>
                </a:highlight>
                <a:latin typeface="Arial"/>
                <a:ea typeface="Arial"/>
                <a:cs typeface="Arial"/>
                <a:sym typeface="Arial"/>
              </a:rPr>
              <a:t>Coffee-related economic activity comprises approximately </a:t>
            </a:r>
            <a:r>
              <a:rPr b="1" lang="en" sz="1400">
                <a:solidFill>
                  <a:srgbClr val="333333"/>
                </a:solidFill>
                <a:highlight>
                  <a:srgbClr val="FFFFFF"/>
                </a:highlight>
                <a:latin typeface="Arial"/>
                <a:ea typeface="Arial"/>
                <a:cs typeface="Arial"/>
                <a:sym typeface="Arial"/>
              </a:rPr>
              <a:t>1.6% of the total U.S. gross domestic product</a:t>
            </a:r>
            <a:endParaRPr b="1" sz="1400">
              <a:solidFill>
                <a:srgbClr val="333333"/>
              </a:solidFill>
              <a:highlight>
                <a:srgbClr val="FFFFFF"/>
              </a:highlight>
              <a:latin typeface="Arial"/>
              <a:ea typeface="Arial"/>
              <a:cs typeface="Arial"/>
              <a:sym typeface="Arial"/>
            </a:endParaRPr>
          </a:p>
          <a:p>
            <a:pPr indent="-317500" lvl="0" marL="457200" rtl="0" algn="l">
              <a:lnSpc>
                <a:spcPct val="150000"/>
              </a:lnSpc>
              <a:spcBef>
                <a:spcPts val="0"/>
              </a:spcBef>
              <a:spcAft>
                <a:spcPts val="0"/>
              </a:spcAft>
              <a:buClr>
                <a:srgbClr val="333333"/>
              </a:buClr>
              <a:buSzPts val="1400"/>
              <a:buFont typeface="Arial"/>
              <a:buChar char="●"/>
            </a:pPr>
            <a:r>
              <a:rPr lang="en" sz="1400">
                <a:solidFill>
                  <a:srgbClr val="333333"/>
                </a:solidFill>
                <a:highlight>
                  <a:srgbClr val="FFFFFF"/>
                </a:highlight>
                <a:latin typeface="Arial"/>
                <a:ea typeface="Arial"/>
                <a:cs typeface="Arial"/>
                <a:sym typeface="Arial"/>
              </a:rPr>
              <a:t>Consumers </a:t>
            </a:r>
            <a:r>
              <a:rPr b="1" lang="en" sz="1400">
                <a:solidFill>
                  <a:srgbClr val="333333"/>
                </a:solidFill>
                <a:highlight>
                  <a:srgbClr val="FFFFFF"/>
                </a:highlight>
                <a:latin typeface="Arial"/>
                <a:ea typeface="Arial"/>
                <a:cs typeface="Arial"/>
                <a:sym typeface="Arial"/>
              </a:rPr>
              <a:t>spent $74.2 billion</a:t>
            </a:r>
            <a:r>
              <a:rPr lang="en" sz="1400">
                <a:solidFill>
                  <a:srgbClr val="333333"/>
                </a:solidFill>
                <a:highlight>
                  <a:srgbClr val="FFFFFF"/>
                </a:highlight>
                <a:latin typeface="Arial"/>
                <a:ea typeface="Arial"/>
                <a:cs typeface="Arial"/>
                <a:sym typeface="Arial"/>
              </a:rPr>
              <a:t> on coffee in 2015</a:t>
            </a:r>
            <a:endParaRPr sz="1400">
              <a:solidFill>
                <a:srgbClr val="333333"/>
              </a:solidFill>
              <a:highlight>
                <a:srgbClr val="FFFFFF"/>
              </a:highlight>
              <a:latin typeface="Arial"/>
              <a:ea typeface="Arial"/>
              <a:cs typeface="Arial"/>
              <a:sym typeface="Arial"/>
            </a:endParaRPr>
          </a:p>
          <a:p>
            <a:pPr indent="-317500" lvl="0" marL="457200" rtl="0" algn="l">
              <a:lnSpc>
                <a:spcPct val="150000"/>
              </a:lnSpc>
              <a:spcBef>
                <a:spcPts val="0"/>
              </a:spcBef>
              <a:spcAft>
                <a:spcPts val="0"/>
              </a:spcAft>
              <a:buClr>
                <a:srgbClr val="333333"/>
              </a:buClr>
              <a:buSzPts val="1400"/>
              <a:buFont typeface="Arial"/>
              <a:buChar char="●"/>
            </a:pPr>
            <a:r>
              <a:rPr lang="en" sz="1400">
                <a:solidFill>
                  <a:srgbClr val="333333"/>
                </a:solidFill>
                <a:highlight>
                  <a:srgbClr val="FFFFFF"/>
                </a:highlight>
                <a:latin typeface="Arial"/>
                <a:ea typeface="Arial"/>
                <a:cs typeface="Arial"/>
                <a:sym typeface="Arial"/>
              </a:rPr>
              <a:t>The coffee industry generates nearly </a:t>
            </a:r>
            <a:r>
              <a:rPr b="1" lang="en" sz="1400">
                <a:solidFill>
                  <a:srgbClr val="333333"/>
                </a:solidFill>
                <a:highlight>
                  <a:srgbClr val="FFFFFF"/>
                </a:highlight>
                <a:latin typeface="Arial"/>
                <a:ea typeface="Arial"/>
                <a:cs typeface="Arial"/>
                <a:sym typeface="Arial"/>
              </a:rPr>
              <a:t>$28 billion in taxes</a:t>
            </a:r>
            <a:endParaRPr b="1" sz="1400">
              <a:solidFill>
                <a:srgbClr val="333333"/>
              </a:solidFill>
              <a:highlight>
                <a:srgbClr val="FFFFFF"/>
              </a:highlight>
              <a:latin typeface="Arial"/>
              <a:ea typeface="Arial"/>
              <a:cs typeface="Arial"/>
              <a:sym typeface="Arial"/>
            </a:endParaRPr>
          </a:p>
          <a:p>
            <a:pPr indent="-317500" lvl="0" marL="457200" rtl="0" algn="l">
              <a:lnSpc>
                <a:spcPct val="15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a:t>
            </a:r>
            <a:r>
              <a:rPr lang="en" sz="1400">
                <a:solidFill>
                  <a:srgbClr val="000000"/>
                </a:solidFill>
                <a:latin typeface="Arial"/>
                <a:ea typeface="Arial"/>
                <a:cs typeface="Arial"/>
                <a:sym typeface="Arial"/>
              </a:rPr>
              <a:t>he industry provides the country with approximate 1.7 million jobs</a:t>
            </a:r>
            <a:endParaRPr sz="14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Coffee Markets’ Sales</a:t>
            </a:r>
            <a:endParaRPr/>
          </a:p>
        </p:txBody>
      </p:sp>
      <p:pic>
        <p:nvPicPr>
          <p:cNvPr id="372" name="Google Shape;372;p50"/>
          <p:cNvPicPr preferRelativeResize="0"/>
          <p:nvPr/>
        </p:nvPicPr>
        <p:blipFill>
          <a:blip r:embed="rId3">
            <a:alphaModFix/>
          </a:blip>
          <a:stretch>
            <a:fillRect/>
          </a:stretch>
        </p:blipFill>
        <p:spPr>
          <a:xfrm>
            <a:off x="941300" y="1489800"/>
            <a:ext cx="7044428" cy="3038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External Factors</a:t>
            </a:r>
            <a:endParaRPr/>
          </a:p>
        </p:txBody>
      </p:sp>
      <p:sp>
        <p:nvSpPr>
          <p:cNvPr id="378" name="Google Shape;378;p51"/>
          <p:cNvSpPr txBox="1"/>
          <p:nvPr>
            <p:ph idx="1" type="body"/>
          </p:nvPr>
        </p:nvSpPr>
        <p:spPr>
          <a:xfrm>
            <a:off x="819150" y="1464825"/>
            <a:ext cx="7505700" cy="24480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b="1" lang="en" sz="1600">
                <a:solidFill>
                  <a:srgbClr val="000000"/>
                </a:solidFill>
                <a:latin typeface="Arial"/>
                <a:ea typeface="Arial"/>
                <a:cs typeface="Arial"/>
                <a:sym typeface="Arial"/>
              </a:rPr>
              <a:t>Demand from grocery wholesaling</a:t>
            </a:r>
            <a:endParaRPr b="1" sz="16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500">
                <a:solidFill>
                  <a:srgbClr val="000000"/>
                </a:solidFill>
                <a:latin typeface="Arial"/>
                <a:ea typeface="Arial"/>
                <a:cs typeface="Arial"/>
                <a:sym typeface="Arial"/>
              </a:rPr>
              <a:t>The Coffee Production industry is highly dependent on demand from downstream suppliers, such as grocery wholesalers, which provide coffee products to supermarkets.</a:t>
            </a:r>
            <a:endParaRPr sz="1500">
              <a:solidFill>
                <a:srgbClr val="000000"/>
              </a:solidFill>
              <a:latin typeface="Arial"/>
              <a:ea typeface="Arial"/>
              <a:cs typeface="Arial"/>
              <a:sym typeface="Arial"/>
            </a:endParaRPr>
          </a:p>
          <a:p>
            <a:pPr indent="0" lvl="0" marL="0" rtl="0" algn="l">
              <a:spcBef>
                <a:spcPts val="1600"/>
              </a:spcBef>
              <a:spcAft>
                <a:spcPts val="1600"/>
              </a:spcAft>
              <a:buNone/>
            </a:pPr>
            <a:r>
              <a:t/>
            </a:r>
            <a:endParaRPr/>
          </a:p>
        </p:txBody>
      </p:sp>
      <p:pic>
        <p:nvPicPr>
          <p:cNvPr id="379" name="Google Shape;379;p51"/>
          <p:cNvPicPr preferRelativeResize="0"/>
          <p:nvPr/>
        </p:nvPicPr>
        <p:blipFill>
          <a:blip r:embed="rId3">
            <a:alphaModFix/>
          </a:blip>
          <a:stretch>
            <a:fillRect/>
          </a:stretch>
        </p:blipFill>
        <p:spPr>
          <a:xfrm>
            <a:off x="2254900" y="2688575"/>
            <a:ext cx="5791200" cy="2038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2"/>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External Factors</a:t>
            </a:r>
            <a:endParaRPr/>
          </a:p>
        </p:txBody>
      </p:sp>
      <p:sp>
        <p:nvSpPr>
          <p:cNvPr id="385" name="Google Shape;385;p52"/>
          <p:cNvSpPr txBox="1"/>
          <p:nvPr>
            <p:ph idx="1" type="body"/>
          </p:nvPr>
        </p:nvSpPr>
        <p:spPr>
          <a:xfrm>
            <a:off x="819150" y="1717250"/>
            <a:ext cx="7505700" cy="244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00000"/>
                </a:solidFill>
                <a:latin typeface="Arial"/>
                <a:ea typeface="Arial"/>
                <a:cs typeface="Arial"/>
                <a:sym typeface="Arial"/>
              </a:rPr>
              <a:t>●</a:t>
            </a:r>
            <a:r>
              <a:rPr b="1" lang="en" sz="1600">
                <a:solidFill>
                  <a:srgbClr val="000000"/>
                </a:solidFill>
                <a:latin typeface="Arial"/>
                <a:ea typeface="Arial"/>
                <a:cs typeface="Arial"/>
                <a:sym typeface="Arial"/>
              </a:rPr>
              <a:t>World price of coffee：</a:t>
            </a:r>
            <a:endParaRPr b="1" sz="1600">
              <a:solidFill>
                <a:srgbClr val="000000"/>
              </a:solidFill>
              <a:latin typeface="Arial"/>
              <a:ea typeface="Arial"/>
              <a:cs typeface="Arial"/>
              <a:sym typeface="Arial"/>
            </a:endParaRPr>
          </a:p>
          <a:p>
            <a:pPr indent="0" lvl="0" marL="457200" rtl="0" algn="l">
              <a:lnSpc>
                <a:spcPct val="115000"/>
              </a:lnSpc>
              <a:spcBef>
                <a:spcPts val="400"/>
              </a:spcBef>
              <a:spcAft>
                <a:spcPts val="0"/>
              </a:spcAft>
              <a:buNone/>
            </a:pPr>
            <a:r>
              <a:rPr lang="en" sz="1500">
                <a:solidFill>
                  <a:srgbClr val="000000"/>
                </a:solidFill>
                <a:latin typeface="Arial"/>
                <a:ea typeface="Arial"/>
                <a:cs typeface="Arial"/>
                <a:sym typeface="Arial"/>
              </a:rPr>
              <a:t>The world price of coffee determines coffee producers’ costs and profitability because coffee beans are a key input commodity in coffee production</a:t>
            </a:r>
            <a:endParaRPr sz="15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3"/>
          <p:cNvSpPr txBox="1"/>
          <p:nvPr>
            <p:ph type="title"/>
          </p:nvPr>
        </p:nvSpPr>
        <p:spPr>
          <a:xfrm>
            <a:off x="819150" y="4564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Arabica Price</a:t>
            </a:r>
            <a:endParaRPr/>
          </a:p>
        </p:txBody>
      </p:sp>
      <p:pic>
        <p:nvPicPr>
          <p:cNvPr id="391" name="Google Shape;391;p53"/>
          <p:cNvPicPr preferRelativeResize="0"/>
          <p:nvPr/>
        </p:nvPicPr>
        <p:blipFill>
          <a:blip r:embed="rId3">
            <a:alphaModFix/>
          </a:blip>
          <a:stretch>
            <a:fillRect/>
          </a:stretch>
        </p:blipFill>
        <p:spPr>
          <a:xfrm>
            <a:off x="1321200" y="1221650"/>
            <a:ext cx="5894423" cy="33117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4"/>
          <p:cNvSpPr txBox="1"/>
          <p:nvPr>
            <p:ph type="title"/>
          </p:nvPr>
        </p:nvSpPr>
        <p:spPr>
          <a:xfrm>
            <a:off x="819150" y="6036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Robusta Price</a:t>
            </a:r>
            <a:endParaRPr/>
          </a:p>
        </p:txBody>
      </p:sp>
      <p:pic>
        <p:nvPicPr>
          <p:cNvPr id="397" name="Google Shape;397;p54"/>
          <p:cNvPicPr preferRelativeResize="0"/>
          <p:nvPr/>
        </p:nvPicPr>
        <p:blipFill>
          <a:blip r:embed="rId3">
            <a:alphaModFix/>
          </a:blip>
          <a:stretch>
            <a:fillRect/>
          </a:stretch>
        </p:blipFill>
        <p:spPr>
          <a:xfrm>
            <a:off x="878175" y="1258400"/>
            <a:ext cx="7679175" cy="32804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5"/>
          <p:cNvSpPr txBox="1"/>
          <p:nvPr>
            <p:ph type="title"/>
          </p:nvPr>
        </p:nvSpPr>
        <p:spPr>
          <a:xfrm>
            <a:off x="819150" y="5195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Milk Price</a:t>
            </a:r>
            <a:endParaRPr/>
          </a:p>
        </p:txBody>
      </p:sp>
      <p:pic>
        <p:nvPicPr>
          <p:cNvPr id="403" name="Google Shape;403;p55"/>
          <p:cNvPicPr preferRelativeResize="0"/>
          <p:nvPr/>
        </p:nvPicPr>
        <p:blipFill>
          <a:blip r:embed="rId3">
            <a:alphaModFix/>
          </a:blip>
          <a:stretch>
            <a:fillRect/>
          </a:stretch>
        </p:blipFill>
        <p:spPr>
          <a:xfrm>
            <a:off x="1249100" y="1199075"/>
            <a:ext cx="6155848" cy="3481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6"/>
          <p:cNvSpPr txBox="1"/>
          <p:nvPr>
            <p:ph type="title"/>
          </p:nvPr>
        </p:nvSpPr>
        <p:spPr>
          <a:xfrm>
            <a:off x="819150" y="5721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Sugar Price</a:t>
            </a:r>
            <a:endParaRPr/>
          </a:p>
        </p:txBody>
      </p:sp>
      <p:pic>
        <p:nvPicPr>
          <p:cNvPr id="409" name="Google Shape;409;p56"/>
          <p:cNvPicPr preferRelativeResize="0"/>
          <p:nvPr/>
        </p:nvPicPr>
        <p:blipFill>
          <a:blip r:embed="rId3">
            <a:alphaModFix/>
          </a:blip>
          <a:stretch>
            <a:fillRect/>
          </a:stretch>
        </p:blipFill>
        <p:spPr>
          <a:xfrm>
            <a:off x="1172675" y="1237375"/>
            <a:ext cx="6390048" cy="3360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9"/>
          <p:cNvSpPr txBox="1"/>
          <p:nvPr>
            <p:ph type="title"/>
          </p:nvPr>
        </p:nvSpPr>
        <p:spPr>
          <a:xfrm>
            <a:off x="692575" y="5924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t>Our Team:</a:t>
            </a:r>
            <a:endParaRPr sz="3400"/>
          </a:p>
        </p:txBody>
      </p:sp>
      <p:sp>
        <p:nvSpPr>
          <p:cNvPr id="291" name="Google Shape;291;p39"/>
          <p:cNvSpPr txBox="1"/>
          <p:nvPr>
            <p:ph idx="1" type="body"/>
          </p:nvPr>
        </p:nvSpPr>
        <p:spPr>
          <a:xfrm>
            <a:off x="311700" y="1152475"/>
            <a:ext cx="8520600" cy="3657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1400">
              <a:solidFill>
                <a:srgbClr val="000000"/>
              </a:solidFill>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292" name="Google Shape;292;p39"/>
          <p:cNvPicPr preferRelativeResize="0"/>
          <p:nvPr/>
        </p:nvPicPr>
        <p:blipFill>
          <a:blip r:embed="rId3">
            <a:alphaModFix/>
          </a:blip>
          <a:stretch>
            <a:fillRect/>
          </a:stretch>
        </p:blipFill>
        <p:spPr>
          <a:xfrm>
            <a:off x="2370800" y="1940250"/>
            <a:ext cx="2070638" cy="1972050"/>
          </a:xfrm>
          <a:prstGeom prst="rect">
            <a:avLst/>
          </a:prstGeom>
          <a:noFill/>
          <a:ln>
            <a:noFill/>
          </a:ln>
        </p:spPr>
      </p:pic>
      <p:sp>
        <p:nvSpPr>
          <p:cNvPr id="293" name="Google Shape;293;p39"/>
          <p:cNvSpPr txBox="1"/>
          <p:nvPr/>
        </p:nvSpPr>
        <p:spPr>
          <a:xfrm>
            <a:off x="2670282" y="4027350"/>
            <a:ext cx="15534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Hansika Chawla</a:t>
            </a:r>
            <a:endParaRPr b="1"/>
          </a:p>
        </p:txBody>
      </p:sp>
      <p:pic>
        <p:nvPicPr>
          <p:cNvPr id="294" name="Google Shape;294;p39"/>
          <p:cNvPicPr preferRelativeResize="0"/>
          <p:nvPr/>
        </p:nvPicPr>
        <p:blipFill>
          <a:blip r:embed="rId4">
            <a:alphaModFix/>
          </a:blip>
          <a:stretch>
            <a:fillRect/>
          </a:stretch>
        </p:blipFill>
        <p:spPr>
          <a:xfrm>
            <a:off x="4628100" y="1940250"/>
            <a:ext cx="2164494" cy="2014125"/>
          </a:xfrm>
          <a:prstGeom prst="rect">
            <a:avLst/>
          </a:prstGeom>
          <a:noFill/>
          <a:ln>
            <a:noFill/>
          </a:ln>
        </p:spPr>
      </p:pic>
      <p:sp>
        <p:nvSpPr>
          <p:cNvPr id="295" name="Google Shape;295;p39"/>
          <p:cNvSpPr txBox="1"/>
          <p:nvPr/>
        </p:nvSpPr>
        <p:spPr>
          <a:xfrm>
            <a:off x="4999100" y="4001700"/>
            <a:ext cx="1359300" cy="3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  </a:t>
            </a:r>
            <a:r>
              <a:rPr b="1" lang="en"/>
              <a:t>Forrest Zhu</a:t>
            </a:r>
            <a:endParaRPr>
              <a:latin typeface="Calibri"/>
              <a:ea typeface="Calibri"/>
              <a:cs typeface="Calibri"/>
              <a:sym typeface="Calibri"/>
            </a:endParaRPr>
          </a:p>
        </p:txBody>
      </p:sp>
      <p:pic>
        <p:nvPicPr>
          <p:cNvPr id="296" name="Google Shape;296;p39"/>
          <p:cNvPicPr preferRelativeResize="0"/>
          <p:nvPr/>
        </p:nvPicPr>
        <p:blipFill rotWithShape="1">
          <a:blip r:embed="rId5">
            <a:alphaModFix/>
          </a:blip>
          <a:srcRect b="0" l="0" r="1136" t="0"/>
          <a:stretch/>
        </p:blipFill>
        <p:spPr>
          <a:xfrm>
            <a:off x="367349" y="1940250"/>
            <a:ext cx="1873002" cy="1972054"/>
          </a:xfrm>
          <a:prstGeom prst="rect">
            <a:avLst/>
          </a:prstGeom>
          <a:noFill/>
          <a:ln>
            <a:noFill/>
          </a:ln>
        </p:spPr>
      </p:pic>
      <p:sp>
        <p:nvSpPr>
          <p:cNvPr id="297" name="Google Shape;297;p39"/>
          <p:cNvSpPr txBox="1"/>
          <p:nvPr/>
        </p:nvSpPr>
        <p:spPr>
          <a:xfrm>
            <a:off x="788875" y="4027350"/>
            <a:ext cx="1198800" cy="3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Youwei Hao</a:t>
            </a:r>
            <a:endParaRPr b="1"/>
          </a:p>
        </p:txBody>
      </p:sp>
      <p:pic>
        <p:nvPicPr>
          <p:cNvPr id="298" name="Google Shape;298;p39"/>
          <p:cNvPicPr preferRelativeResize="0"/>
          <p:nvPr/>
        </p:nvPicPr>
        <p:blipFill>
          <a:blip r:embed="rId6">
            <a:alphaModFix/>
          </a:blip>
          <a:stretch>
            <a:fillRect/>
          </a:stretch>
        </p:blipFill>
        <p:spPr>
          <a:xfrm>
            <a:off x="6872975" y="1961288"/>
            <a:ext cx="1959326" cy="1972050"/>
          </a:xfrm>
          <a:prstGeom prst="rect">
            <a:avLst/>
          </a:prstGeom>
          <a:noFill/>
          <a:ln>
            <a:noFill/>
          </a:ln>
        </p:spPr>
      </p:pic>
      <p:sp>
        <p:nvSpPr>
          <p:cNvPr id="299" name="Google Shape;299;p39"/>
          <p:cNvSpPr txBox="1"/>
          <p:nvPr/>
        </p:nvSpPr>
        <p:spPr>
          <a:xfrm>
            <a:off x="7135175" y="4027350"/>
            <a:ext cx="1553400" cy="2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   Chris Chen</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57"/>
          <p:cNvPicPr preferRelativeResize="0"/>
          <p:nvPr/>
        </p:nvPicPr>
        <p:blipFill>
          <a:blip r:embed="rId3">
            <a:alphaModFix/>
          </a:blip>
          <a:stretch>
            <a:fillRect/>
          </a:stretch>
        </p:blipFill>
        <p:spPr>
          <a:xfrm>
            <a:off x="296013" y="390125"/>
            <a:ext cx="8551975" cy="4363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Overview</a:t>
            </a:r>
            <a:endParaRPr/>
          </a:p>
        </p:txBody>
      </p:sp>
      <p:sp>
        <p:nvSpPr>
          <p:cNvPr id="420" name="Google Shape;420;p58"/>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solidFill>
                  <a:srgbClr val="233A44"/>
                </a:solidFill>
              </a:rPr>
              <a:t>-Founded in March 1971</a:t>
            </a:r>
            <a:endParaRPr sz="1900">
              <a:solidFill>
                <a:srgbClr val="233A44"/>
              </a:solidFill>
            </a:endParaRPr>
          </a:p>
          <a:p>
            <a:pPr indent="0" lvl="0" marL="0" rtl="0" algn="l">
              <a:lnSpc>
                <a:spcPct val="115000"/>
              </a:lnSpc>
              <a:spcBef>
                <a:spcPts val="0"/>
              </a:spcBef>
              <a:spcAft>
                <a:spcPts val="0"/>
              </a:spcAft>
              <a:buNone/>
            </a:pPr>
            <a:r>
              <a:rPr lang="en" sz="1900">
                <a:solidFill>
                  <a:srgbClr val="233A44"/>
                </a:solidFill>
              </a:rPr>
              <a:t>-The premier roaster, marketer and retailer of specialty coffee in the world</a:t>
            </a:r>
            <a:endParaRPr sz="1900">
              <a:solidFill>
                <a:srgbClr val="233A44"/>
              </a:solidFill>
            </a:endParaRPr>
          </a:p>
          <a:p>
            <a:pPr indent="0" lvl="0" marL="0" rtl="0" algn="l">
              <a:lnSpc>
                <a:spcPct val="115000"/>
              </a:lnSpc>
              <a:spcBef>
                <a:spcPts val="0"/>
              </a:spcBef>
              <a:spcAft>
                <a:spcPts val="0"/>
              </a:spcAft>
              <a:buNone/>
            </a:pPr>
            <a:r>
              <a:rPr lang="en" sz="1900">
                <a:solidFill>
                  <a:srgbClr val="233A44"/>
                </a:solidFill>
              </a:rPr>
              <a:t>-Object:  to maintain Starbucks standing as one of the most recognized and respected brands in the world </a:t>
            </a:r>
            <a:endParaRPr sz="1900">
              <a:solidFill>
                <a:srgbClr val="233A44"/>
              </a:solidFill>
            </a:endParaRPr>
          </a:p>
          <a:p>
            <a:pPr indent="0" lvl="0" marL="0" rtl="0" algn="l">
              <a:lnSpc>
                <a:spcPct val="115000"/>
              </a:lnSpc>
              <a:spcBef>
                <a:spcPts val="0"/>
              </a:spcBef>
              <a:spcAft>
                <a:spcPts val="0"/>
              </a:spcAft>
              <a:buNone/>
            </a:pPr>
            <a:r>
              <a:rPr lang="en" sz="1900">
                <a:solidFill>
                  <a:srgbClr val="233A44"/>
                </a:solidFill>
              </a:rPr>
              <a:t>-Regulation environment</a:t>
            </a:r>
            <a:endParaRPr sz="1900">
              <a:solidFill>
                <a:srgbClr val="233A44"/>
              </a:solidFill>
            </a:endParaRPr>
          </a:p>
          <a:p>
            <a:pPr indent="0" lvl="0" marL="0" rtl="0" algn="l">
              <a:lnSpc>
                <a:spcPct val="115000"/>
              </a:lnSpc>
              <a:spcBef>
                <a:spcPts val="0"/>
              </a:spcBef>
              <a:spcAft>
                <a:spcPts val="0"/>
              </a:spcAft>
              <a:buNone/>
            </a:pPr>
            <a:r>
              <a:rPr lang="en" sz="1700">
                <a:solidFill>
                  <a:srgbClr val="233A44"/>
                </a:solidFill>
              </a:rPr>
              <a:t>-Stricter customs and trade regulation</a:t>
            </a:r>
            <a:endParaRPr sz="1700">
              <a:solidFill>
                <a:srgbClr val="233A44"/>
              </a:solidFill>
            </a:endParaRPr>
          </a:p>
          <a:p>
            <a:pPr indent="0" lvl="0" marL="0" rtl="0" algn="l">
              <a:lnSpc>
                <a:spcPct val="115000"/>
              </a:lnSpc>
              <a:spcBef>
                <a:spcPts val="0"/>
              </a:spcBef>
              <a:spcAft>
                <a:spcPts val="0"/>
              </a:spcAft>
              <a:buNone/>
            </a:pPr>
            <a:r>
              <a:rPr lang="en" sz="1700">
                <a:solidFill>
                  <a:srgbClr val="233A44"/>
                </a:solidFill>
              </a:rPr>
              <a:t>-Licensing regulations related to the industry</a:t>
            </a:r>
            <a:endParaRPr sz="1700">
              <a:solidFill>
                <a:srgbClr val="233A44"/>
              </a:solidFill>
            </a:endParaRPr>
          </a:p>
          <a:p>
            <a:pPr indent="0" lvl="0" marL="0" rtl="0" algn="l">
              <a:lnSpc>
                <a:spcPct val="115000"/>
              </a:lnSpc>
              <a:spcBef>
                <a:spcPts val="0"/>
              </a:spcBef>
              <a:spcAft>
                <a:spcPts val="0"/>
              </a:spcAft>
              <a:buNone/>
            </a:pPr>
            <a:r>
              <a:rPr lang="en" sz="1700">
                <a:solidFill>
                  <a:srgbClr val="233A44"/>
                </a:solidFill>
              </a:rPr>
              <a:t>-Tax policy</a:t>
            </a:r>
            <a:endParaRPr sz="1700">
              <a:solidFill>
                <a:srgbClr val="233A44"/>
              </a:solidFill>
            </a:endParaRPr>
          </a:p>
          <a:p>
            <a:pPr indent="0" lvl="0" marL="0" rtl="0" algn="l">
              <a:lnSpc>
                <a:spcPct val="115000"/>
              </a:lnSpc>
              <a:spcBef>
                <a:spcPts val="0"/>
              </a:spcBef>
              <a:spcAft>
                <a:spcPts val="0"/>
              </a:spcAft>
              <a:buNone/>
            </a:pPr>
            <a:r>
              <a:rPr lang="en" sz="1700">
                <a:solidFill>
                  <a:srgbClr val="233A44"/>
                </a:solidFill>
              </a:rPr>
              <a:t>-Employment law </a:t>
            </a:r>
            <a:endParaRPr sz="1700">
              <a:solidFill>
                <a:srgbClr val="233A44"/>
              </a:solidFill>
            </a:endParaRPr>
          </a:p>
          <a:p>
            <a:pPr indent="0" lvl="0" marL="0" rtl="0" algn="l">
              <a:spcBef>
                <a:spcPts val="0"/>
              </a:spcBef>
              <a:spcAft>
                <a:spcPts val="1600"/>
              </a:spcAft>
              <a:buNone/>
            </a:pPr>
            <a:r>
              <a:t/>
            </a:r>
            <a:endParaRPr/>
          </a:p>
        </p:txBody>
      </p:sp>
      <p:pic>
        <p:nvPicPr>
          <p:cNvPr id="421" name="Google Shape;421;p58"/>
          <p:cNvPicPr preferRelativeResize="0"/>
          <p:nvPr/>
        </p:nvPicPr>
        <p:blipFill>
          <a:blip r:embed="rId3">
            <a:alphaModFix/>
          </a:blip>
          <a:stretch>
            <a:fillRect/>
          </a:stretch>
        </p:blipFill>
        <p:spPr>
          <a:xfrm>
            <a:off x="6981225" y="338800"/>
            <a:ext cx="1539950" cy="1358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9"/>
          <p:cNvSpPr txBox="1"/>
          <p:nvPr>
            <p:ph type="title"/>
          </p:nvPr>
        </p:nvSpPr>
        <p:spPr>
          <a:xfrm>
            <a:off x="572750" y="5273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Product Segment</a:t>
            </a:r>
            <a:endParaRPr/>
          </a:p>
        </p:txBody>
      </p:sp>
      <p:sp>
        <p:nvSpPr>
          <p:cNvPr id="427" name="Google Shape;427;p59"/>
          <p:cNvSpPr txBox="1"/>
          <p:nvPr/>
        </p:nvSpPr>
        <p:spPr>
          <a:xfrm>
            <a:off x="465450" y="1213325"/>
            <a:ext cx="7983900" cy="113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000">
                <a:solidFill>
                  <a:srgbClr val="233A44"/>
                </a:solidFill>
                <a:latin typeface="Calibri"/>
                <a:ea typeface="Calibri"/>
                <a:cs typeface="Calibri"/>
                <a:sym typeface="Calibri"/>
              </a:rPr>
              <a:t>Main products: high-quality coffee, handcrafted coffee, tea and other beverages and a variety of high-quality food items </a:t>
            </a:r>
            <a:endParaRPr sz="2000">
              <a:solidFill>
                <a:srgbClr val="233A44"/>
              </a:solidFill>
              <a:latin typeface="Calibri"/>
              <a:ea typeface="Calibri"/>
              <a:cs typeface="Calibri"/>
              <a:sym typeface="Calibri"/>
            </a:endParaRPr>
          </a:p>
        </p:txBody>
      </p:sp>
      <p:pic>
        <p:nvPicPr>
          <p:cNvPr id="428" name="Google Shape;428;p59"/>
          <p:cNvPicPr preferRelativeResize="0"/>
          <p:nvPr/>
        </p:nvPicPr>
        <p:blipFill>
          <a:blip r:embed="rId3">
            <a:alphaModFix/>
          </a:blip>
          <a:stretch>
            <a:fillRect/>
          </a:stretch>
        </p:blipFill>
        <p:spPr>
          <a:xfrm>
            <a:off x="300350" y="2505425"/>
            <a:ext cx="8543301" cy="1626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0"/>
          <p:cNvSpPr txBox="1"/>
          <p:nvPr>
            <p:ph type="title"/>
          </p:nvPr>
        </p:nvSpPr>
        <p:spPr>
          <a:xfrm>
            <a:off x="819150" y="6710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Revenue Segments</a:t>
            </a:r>
            <a:endParaRPr/>
          </a:p>
        </p:txBody>
      </p:sp>
      <p:sp>
        <p:nvSpPr>
          <p:cNvPr id="434" name="Google Shape;434;p60"/>
          <p:cNvSpPr txBox="1"/>
          <p:nvPr>
            <p:ph idx="1" type="body"/>
          </p:nvPr>
        </p:nvSpPr>
        <p:spPr>
          <a:xfrm>
            <a:off x="819150" y="134775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900"/>
              <a:t>Majority of the revenues are </a:t>
            </a:r>
            <a:r>
              <a:rPr lang="en" sz="1900"/>
              <a:t>generated</a:t>
            </a:r>
            <a:r>
              <a:rPr lang="en" sz="1900"/>
              <a:t> through company-owned or licensed stores</a:t>
            </a:r>
            <a:endParaRPr sz="1900"/>
          </a:p>
        </p:txBody>
      </p:sp>
      <p:pic>
        <p:nvPicPr>
          <p:cNvPr id="435" name="Google Shape;435;p60"/>
          <p:cNvPicPr preferRelativeResize="0"/>
          <p:nvPr/>
        </p:nvPicPr>
        <p:blipFill>
          <a:blip r:embed="rId3">
            <a:alphaModFix/>
          </a:blip>
          <a:stretch>
            <a:fillRect/>
          </a:stretch>
        </p:blipFill>
        <p:spPr>
          <a:xfrm>
            <a:off x="347800" y="2394350"/>
            <a:ext cx="8204176" cy="1401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61"/>
          <p:cNvSpPr txBox="1"/>
          <p:nvPr>
            <p:ph type="title"/>
          </p:nvPr>
        </p:nvSpPr>
        <p:spPr>
          <a:xfrm>
            <a:off x="541950" y="5581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Company Operated Stores</a:t>
            </a:r>
            <a:endParaRPr/>
          </a:p>
        </p:txBody>
      </p:sp>
      <p:sp>
        <p:nvSpPr>
          <p:cNvPr id="441" name="Google Shape;441;p61"/>
          <p:cNvSpPr txBox="1"/>
          <p:nvPr/>
        </p:nvSpPr>
        <p:spPr>
          <a:xfrm>
            <a:off x="697650" y="1139575"/>
            <a:ext cx="7748700" cy="69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Revenue from company-operated stores accounted for 81% of total revenues during fiscal 2020.</a:t>
            </a:r>
            <a:endParaRPr sz="1900">
              <a:latin typeface="Calibri"/>
              <a:ea typeface="Calibri"/>
              <a:cs typeface="Calibri"/>
              <a:sym typeface="Calibri"/>
            </a:endParaRPr>
          </a:p>
        </p:txBody>
      </p:sp>
      <p:pic>
        <p:nvPicPr>
          <p:cNvPr id="442" name="Google Shape;442;p61"/>
          <p:cNvPicPr preferRelativeResize="0"/>
          <p:nvPr/>
        </p:nvPicPr>
        <p:blipFill>
          <a:blip r:embed="rId3">
            <a:alphaModFix/>
          </a:blip>
          <a:stretch>
            <a:fillRect/>
          </a:stretch>
        </p:blipFill>
        <p:spPr>
          <a:xfrm>
            <a:off x="337175" y="1829575"/>
            <a:ext cx="8368776" cy="3009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2"/>
          <p:cNvSpPr txBox="1"/>
          <p:nvPr>
            <p:ph type="title"/>
          </p:nvPr>
        </p:nvSpPr>
        <p:spPr>
          <a:xfrm>
            <a:off x="768925" y="2568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Licensed Stores</a:t>
            </a:r>
            <a:endParaRPr/>
          </a:p>
        </p:txBody>
      </p:sp>
      <p:sp>
        <p:nvSpPr>
          <p:cNvPr id="448" name="Google Shape;448;p62"/>
          <p:cNvSpPr txBox="1"/>
          <p:nvPr/>
        </p:nvSpPr>
        <p:spPr>
          <a:xfrm>
            <a:off x="872125" y="800750"/>
            <a:ext cx="7299300" cy="31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Revenue from licensed stores accounted for 11% of total revenues during fiscal 2020.</a:t>
            </a:r>
            <a:endParaRPr>
              <a:latin typeface="Calibri"/>
              <a:ea typeface="Calibri"/>
              <a:cs typeface="Calibri"/>
              <a:sym typeface="Calibri"/>
            </a:endParaRPr>
          </a:p>
        </p:txBody>
      </p:sp>
      <p:pic>
        <p:nvPicPr>
          <p:cNvPr id="449" name="Google Shape;449;p62"/>
          <p:cNvPicPr preferRelativeResize="0"/>
          <p:nvPr/>
        </p:nvPicPr>
        <p:blipFill>
          <a:blip r:embed="rId3">
            <a:alphaModFix/>
          </a:blip>
          <a:stretch>
            <a:fillRect/>
          </a:stretch>
        </p:blipFill>
        <p:spPr>
          <a:xfrm>
            <a:off x="634925" y="1404925"/>
            <a:ext cx="8076787" cy="34937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Cost Structure</a:t>
            </a:r>
            <a:endParaRPr/>
          </a:p>
        </p:txBody>
      </p:sp>
      <p:pic>
        <p:nvPicPr>
          <p:cNvPr id="455" name="Google Shape;455;p63"/>
          <p:cNvPicPr preferRelativeResize="0"/>
          <p:nvPr/>
        </p:nvPicPr>
        <p:blipFill>
          <a:blip r:embed="rId3">
            <a:alphaModFix/>
          </a:blip>
          <a:stretch>
            <a:fillRect/>
          </a:stretch>
        </p:blipFill>
        <p:spPr>
          <a:xfrm>
            <a:off x="590075" y="1726425"/>
            <a:ext cx="8084049" cy="27968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4"/>
          <p:cNvSpPr txBox="1"/>
          <p:nvPr>
            <p:ph type="title"/>
          </p:nvPr>
        </p:nvSpPr>
        <p:spPr>
          <a:xfrm>
            <a:off x="819150" y="4817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Information - Current</a:t>
            </a:r>
            <a:endParaRPr/>
          </a:p>
        </p:txBody>
      </p:sp>
      <p:pic>
        <p:nvPicPr>
          <p:cNvPr id="461" name="Google Shape;461;p64"/>
          <p:cNvPicPr preferRelativeResize="0"/>
          <p:nvPr/>
        </p:nvPicPr>
        <p:blipFill>
          <a:blip r:embed="rId3">
            <a:alphaModFix/>
          </a:blip>
          <a:stretch>
            <a:fillRect/>
          </a:stretch>
        </p:blipFill>
        <p:spPr>
          <a:xfrm>
            <a:off x="947138" y="1249900"/>
            <a:ext cx="7249724" cy="34023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Information - 1 year</a:t>
            </a:r>
            <a:endParaRPr/>
          </a:p>
        </p:txBody>
      </p:sp>
      <p:pic>
        <p:nvPicPr>
          <p:cNvPr id="467" name="Google Shape;467;p65"/>
          <p:cNvPicPr preferRelativeResize="0"/>
          <p:nvPr/>
        </p:nvPicPr>
        <p:blipFill>
          <a:blip r:embed="rId3">
            <a:alphaModFix/>
          </a:blip>
          <a:stretch>
            <a:fillRect/>
          </a:stretch>
        </p:blipFill>
        <p:spPr>
          <a:xfrm>
            <a:off x="819150" y="1657575"/>
            <a:ext cx="7899377" cy="3038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Information - 5 year</a:t>
            </a:r>
            <a:endParaRPr/>
          </a:p>
        </p:txBody>
      </p:sp>
      <p:pic>
        <p:nvPicPr>
          <p:cNvPr id="473" name="Google Shape;473;p66"/>
          <p:cNvPicPr preferRelativeResize="0"/>
          <p:nvPr/>
        </p:nvPicPr>
        <p:blipFill>
          <a:blip r:embed="rId3">
            <a:alphaModFix/>
          </a:blip>
          <a:stretch>
            <a:fillRect/>
          </a:stretch>
        </p:blipFill>
        <p:spPr>
          <a:xfrm>
            <a:off x="420000" y="1559225"/>
            <a:ext cx="8470502" cy="303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AF7B51"/>
                </a:solidFill>
                <a:latin typeface="Nunito"/>
                <a:ea typeface="Nunito"/>
                <a:cs typeface="Nunito"/>
                <a:sym typeface="Nunito"/>
              </a:rPr>
              <a:t>Presentation Overview</a:t>
            </a:r>
            <a:endParaRPr/>
          </a:p>
        </p:txBody>
      </p:sp>
      <p:sp>
        <p:nvSpPr>
          <p:cNvPr id="305" name="Google Shape;305;p4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700">
                <a:solidFill>
                  <a:srgbClr val="233A44"/>
                </a:solidFill>
                <a:latin typeface="Calibri"/>
                <a:ea typeface="Calibri"/>
                <a:cs typeface="Calibri"/>
                <a:sym typeface="Calibri"/>
              </a:rPr>
              <a:t>➢Industry Overview</a:t>
            </a:r>
            <a:endParaRPr sz="2700">
              <a:solidFill>
                <a:srgbClr val="233A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2700">
                <a:solidFill>
                  <a:srgbClr val="233A44"/>
                </a:solidFill>
                <a:latin typeface="Calibri"/>
                <a:ea typeface="Calibri"/>
                <a:cs typeface="Calibri"/>
                <a:sym typeface="Calibri"/>
              </a:rPr>
              <a:t>➢Starbucks</a:t>
            </a:r>
            <a:endParaRPr sz="2700">
              <a:solidFill>
                <a:srgbClr val="233A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2700">
                <a:solidFill>
                  <a:srgbClr val="233A44"/>
                </a:solidFill>
                <a:latin typeface="Calibri"/>
                <a:ea typeface="Calibri"/>
                <a:cs typeface="Calibri"/>
                <a:sym typeface="Calibri"/>
              </a:rPr>
              <a:t>➢J.M. Smucker</a:t>
            </a:r>
            <a:endParaRPr sz="2700">
              <a:solidFill>
                <a:srgbClr val="233A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2700">
                <a:solidFill>
                  <a:srgbClr val="233A44"/>
                </a:solidFill>
                <a:latin typeface="Calibri"/>
                <a:ea typeface="Calibri"/>
                <a:cs typeface="Calibri"/>
                <a:sym typeface="Calibri"/>
              </a:rPr>
              <a:t>➢Dunkin' Brands</a:t>
            </a:r>
            <a:endParaRPr sz="2700">
              <a:solidFill>
                <a:srgbClr val="233A44"/>
              </a:solidFill>
              <a:latin typeface="Calibri"/>
              <a:ea typeface="Calibri"/>
              <a:cs typeface="Calibri"/>
              <a:sym typeface="Calibri"/>
            </a:endParaRPr>
          </a:p>
          <a:p>
            <a:pPr indent="0" lvl="0" marL="0" rtl="0" algn="l">
              <a:spcBef>
                <a:spcPts val="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7"/>
          <p:cNvSpPr txBox="1"/>
          <p:nvPr>
            <p:ph type="title"/>
          </p:nvPr>
        </p:nvSpPr>
        <p:spPr>
          <a:xfrm>
            <a:off x="398250" y="5800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Stock comparison to S&amp;P 500</a:t>
            </a:r>
            <a:endParaRPr/>
          </a:p>
        </p:txBody>
      </p:sp>
      <p:pic>
        <p:nvPicPr>
          <p:cNvPr id="479" name="Google Shape;479;p67"/>
          <p:cNvPicPr preferRelativeResize="0"/>
          <p:nvPr/>
        </p:nvPicPr>
        <p:blipFill>
          <a:blip r:embed="rId3">
            <a:alphaModFix/>
          </a:blip>
          <a:stretch>
            <a:fillRect/>
          </a:stretch>
        </p:blipFill>
        <p:spPr>
          <a:xfrm>
            <a:off x="398250" y="1406350"/>
            <a:ext cx="8266048" cy="3166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 Statements</a:t>
            </a:r>
            <a:endParaRPr/>
          </a:p>
        </p:txBody>
      </p:sp>
      <p:sp>
        <p:nvSpPr>
          <p:cNvPr id="485" name="Google Shape;485;p68"/>
          <p:cNvSpPr txBox="1"/>
          <p:nvPr>
            <p:ph idx="1" type="body"/>
          </p:nvPr>
        </p:nvSpPr>
        <p:spPr>
          <a:xfrm>
            <a:off x="819150" y="1666175"/>
            <a:ext cx="7505700" cy="244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rgbClr val="233A44"/>
                </a:solidFill>
              </a:rPr>
              <a:t>-Income Statement</a:t>
            </a:r>
            <a:endParaRPr sz="2500">
              <a:solidFill>
                <a:srgbClr val="233A44"/>
              </a:solidFill>
            </a:endParaRPr>
          </a:p>
          <a:p>
            <a:pPr indent="0" lvl="0" marL="0" rtl="0" algn="l">
              <a:lnSpc>
                <a:spcPct val="115000"/>
              </a:lnSpc>
              <a:spcBef>
                <a:spcPts val="0"/>
              </a:spcBef>
              <a:spcAft>
                <a:spcPts val="0"/>
              </a:spcAft>
              <a:buNone/>
            </a:pPr>
            <a:r>
              <a:rPr lang="en" sz="2500">
                <a:solidFill>
                  <a:srgbClr val="233A44"/>
                </a:solidFill>
              </a:rPr>
              <a:t>-Balance Sheet</a:t>
            </a:r>
            <a:endParaRPr sz="2500">
              <a:solidFill>
                <a:srgbClr val="233A44"/>
              </a:solidFill>
            </a:endParaRPr>
          </a:p>
          <a:p>
            <a:pPr indent="0" lvl="0" marL="0" rtl="0" algn="l">
              <a:lnSpc>
                <a:spcPct val="115000"/>
              </a:lnSpc>
              <a:spcBef>
                <a:spcPts val="0"/>
              </a:spcBef>
              <a:spcAft>
                <a:spcPts val="0"/>
              </a:spcAft>
              <a:buNone/>
            </a:pPr>
            <a:r>
              <a:rPr lang="en" sz="2500">
                <a:solidFill>
                  <a:srgbClr val="233A44"/>
                </a:solidFill>
              </a:rPr>
              <a:t>-Statement of Cash Flow</a:t>
            </a:r>
            <a:endParaRPr sz="2500">
              <a:solidFill>
                <a:srgbClr val="233A44"/>
              </a:solidFill>
            </a:endParaRPr>
          </a:p>
          <a:p>
            <a:pPr indent="0" lvl="0" marL="0" rtl="0" algn="l">
              <a:spcBef>
                <a:spcPts val="0"/>
              </a:spcBef>
              <a:spcAft>
                <a:spcPts val="16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9"/>
          <p:cNvSpPr txBox="1"/>
          <p:nvPr>
            <p:ph type="title"/>
          </p:nvPr>
        </p:nvSpPr>
        <p:spPr>
          <a:xfrm>
            <a:off x="563538" y="2406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Income Statement</a:t>
            </a:r>
            <a:endParaRPr/>
          </a:p>
        </p:txBody>
      </p:sp>
      <p:pic>
        <p:nvPicPr>
          <p:cNvPr id="491" name="Google Shape;491;p69"/>
          <p:cNvPicPr preferRelativeResize="0"/>
          <p:nvPr/>
        </p:nvPicPr>
        <p:blipFill>
          <a:blip r:embed="rId3">
            <a:alphaModFix/>
          </a:blip>
          <a:stretch>
            <a:fillRect/>
          </a:stretch>
        </p:blipFill>
        <p:spPr>
          <a:xfrm>
            <a:off x="1199575" y="718650"/>
            <a:ext cx="6541351" cy="40552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70"/>
          <p:cNvSpPr txBox="1"/>
          <p:nvPr>
            <p:ph type="title"/>
          </p:nvPr>
        </p:nvSpPr>
        <p:spPr>
          <a:xfrm>
            <a:off x="767800" y="4349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 of Comprehensive Income</a:t>
            </a:r>
            <a:endParaRPr/>
          </a:p>
        </p:txBody>
      </p:sp>
      <p:pic>
        <p:nvPicPr>
          <p:cNvPr id="497" name="Google Shape;497;p70"/>
          <p:cNvPicPr preferRelativeResize="0"/>
          <p:nvPr/>
        </p:nvPicPr>
        <p:blipFill>
          <a:blip r:embed="rId3">
            <a:alphaModFix/>
          </a:blip>
          <a:stretch>
            <a:fillRect/>
          </a:stretch>
        </p:blipFill>
        <p:spPr>
          <a:xfrm>
            <a:off x="408688" y="1131300"/>
            <a:ext cx="8326629" cy="34491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1"/>
          <p:cNvSpPr txBox="1"/>
          <p:nvPr>
            <p:ph type="title"/>
          </p:nvPr>
        </p:nvSpPr>
        <p:spPr>
          <a:xfrm>
            <a:off x="819150" y="5050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 Assets</a:t>
            </a:r>
            <a:endParaRPr/>
          </a:p>
        </p:txBody>
      </p:sp>
      <p:pic>
        <p:nvPicPr>
          <p:cNvPr id="503" name="Google Shape;503;p71"/>
          <p:cNvPicPr preferRelativeResize="0"/>
          <p:nvPr/>
        </p:nvPicPr>
        <p:blipFill>
          <a:blip r:embed="rId3">
            <a:alphaModFix/>
          </a:blip>
          <a:stretch>
            <a:fillRect/>
          </a:stretch>
        </p:blipFill>
        <p:spPr>
          <a:xfrm>
            <a:off x="819150" y="1180850"/>
            <a:ext cx="7229751" cy="3379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2"/>
          <p:cNvSpPr txBox="1"/>
          <p:nvPr>
            <p:ph type="title"/>
          </p:nvPr>
        </p:nvSpPr>
        <p:spPr>
          <a:xfrm>
            <a:off x="670325" y="5014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Balance Sheet - Liabilities</a:t>
            </a:r>
            <a:endParaRPr/>
          </a:p>
        </p:txBody>
      </p:sp>
      <p:pic>
        <p:nvPicPr>
          <p:cNvPr id="509" name="Google Shape;509;p72"/>
          <p:cNvPicPr preferRelativeResize="0"/>
          <p:nvPr/>
        </p:nvPicPr>
        <p:blipFill>
          <a:blip r:embed="rId3">
            <a:alphaModFix/>
          </a:blip>
          <a:stretch>
            <a:fillRect/>
          </a:stretch>
        </p:blipFill>
        <p:spPr>
          <a:xfrm>
            <a:off x="1077975" y="1180650"/>
            <a:ext cx="6960674" cy="34906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3"/>
          <p:cNvSpPr txBox="1"/>
          <p:nvPr>
            <p:ph type="title"/>
          </p:nvPr>
        </p:nvSpPr>
        <p:spPr>
          <a:xfrm>
            <a:off x="819150" y="3631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 of Cash Flows</a:t>
            </a:r>
            <a:endParaRPr/>
          </a:p>
        </p:txBody>
      </p:sp>
      <p:pic>
        <p:nvPicPr>
          <p:cNvPr id="515" name="Google Shape;515;p73"/>
          <p:cNvPicPr preferRelativeResize="0"/>
          <p:nvPr/>
        </p:nvPicPr>
        <p:blipFill>
          <a:blip r:embed="rId3">
            <a:alphaModFix/>
          </a:blip>
          <a:stretch>
            <a:fillRect/>
          </a:stretch>
        </p:blipFill>
        <p:spPr>
          <a:xfrm>
            <a:off x="739175" y="882925"/>
            <a:ext cx="7217327" cy="38704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4"/>
          <p:cNvSpPr txBox="1"/>
          <p:nvPr>
            <p:ph type="title"/>
          </p:nvPr>
        </p:nvSpPr>
        <p:spPr>
          <a:xfrm>
            <a:off x="819150" y="4735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 of Cash Flows</a:t>
            </a:r>
            <a:endParaRPr/>
          </a:p>
        </p:txBody>
      </p:sp>
      <p:pic>
        <p:nvPicPr>
          <p:cNvPr id="521" name="Google Shape;521;p74"/>
          <p:cNvPicPr preferRelativeResize="0"/>
          <p:nvPr/>
        </p:nvPicPr>
        <p:blipFill>
          <a:blip r:embed="rId3">
            <a:alphaModFix/>
          </a:blip>
          <a:stretch>
            <a:fillRect/>
          </a:stretch>
        </p:blipFill>
        <p:spPr>
          <a:xfrm>
            <a:off x="726750" y="1190900"/>
            <a:ext cx="7921224" cy="3533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75"/>
          <p:cNvSpPr txBox="1"/>
          <p:nvPr>
            <p:ph type="title"/>
          </p:nvPr>
        </p:nvSpPr>
        <p:spPr>
          <a:xfrm>
            <a:off x="737025" y="4554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Stores Closed &amp; Opened</a:t>
            </a:r>
            <a:endParaRPr/>
          </a:p>
        </p:txBody>
      </p:sp>
      <p:pic>
        <p:nvPicPr>
          <p:cNvPr id="527" name="Google Shape;527;p75"/>
          <p:cNvPicPr preferRelativeResize="0"/>
          <p:nvPr/>
        </p:nvPicPr>
        <p:blipFill>
          <a:blip r:embed="rId3">
            <a:alphaModFix/>
          </a:blip>
          <a:stretch>
            <a:fillRect/>
          </a:stretch>
        </p:blipFill>
        <p:spPr>
          <a:xfrm>
            <a:off x="872650" y="1221700"/>
            <a:ext cx="7155726" cy="34511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6"/>
          <p:cNvSpPr txBox="1"/>
          <p:nvPr>
            <p:ph type="title"/>
          </p:nvPr>
        </p:nvSpPr>
        <p:spPr>
          <a:xfrm>
            <a:off x="772650" y="4549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Factors</a:t>
            </a:r>
            <a:endParaRPr/>
          </a:p>
        </p:txBody>
      </p:sp>
      <p:pic>
        <p:nvPicPr>
          <p:cNvPr id="533" name="Google Shape;533;p76"/>
          <p:cNvPicPr preferRelativeResize="0"/>
          <p:nvPr/>
        </p:nvPicPr>
        <p:blipFill>
          <a:blip r:embed="rId3">
            <a:alphaModFix/>
          </a:blip>
          <a:stretch>
            <a:fillRect/>
          </a:stretch>
        </p:blipFill>
        <p:spPr>
          <a:xfrm>
            <a:off x="300050" y="1305300"/>
            <a:ext cx="8450900" cy="3052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1"/>
          <p:cNvSpPr txBox="1"/>
          <p:nvPr>
            <p:ph type="title"/>
          </p:nvPr>
        </p:nvSpPr>
        <p:spPr>
          <a:xfrm>
            <a:off x="774500" y="602800"/>
            <a:ext cx="626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AF7B51"/>
                </a:solidFill>
                <a:latin typeface="Nunito"/>
                <a:ea typeface="Nunito"/>
                <a:cs typeface="Nunito"/>
                <a:sym typeface="Nunito"/>
              </a:rPr>
              <a:t>Coffee Industry Description</a:t>
            </a:r>
            <a:endParaRPr sz="3400"/>
          </a:p>
        </p:txBody>
      </p:sp>
      <p:sp>
        <p:nvSpPr>
          <p:cNvPr id="311" name="Google Shape;311;p41"/>
          <p:cNvSpPr txBox="1"/>
          <p:nvPr>
            <p:ph idx="1" type="body"/>
          </p:nvPr>
        </p:nvSpPr>
        <p:spPr>
          <a:xfrm>
            <a:off x="819150" y="1580525"/>
            <a:ext cx="7505700" cy="244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233A44"/>
                </a:solidFill>
                <a:latin typeface="Calibri"/>
                <a:ea typeface="Calibri"/>
                <a:cs typeface="Calibri"/>
                <a:sym typeface="Calibri"/>
              </a:rPr>
              <a:t>Coffee exports is a $20 billion dollar industry making it the second-most-traded commodity, mostly consumed by industrialized nations while being produced by less developed nations. It has a long and overarching commodity chain that involves production, exporting, importing, roasting, distribution and retail. After harvest, coffee is either purchased from farmers by middlemen, or directly exported by large coffee estates and plantations. Coffee industry is vital to the politics, survival and economies for many developing countries. It is an industry monopolized by large transnational corporations and chains.</a:t>
            </a:r>
            <a:endParaRPr sz="1600">
              <a:solidFill>
                <a:srgbClr val="233A44"/>
              </a:solidFill>
              <a:latin typeface="Calibri"/>
              <a:ea typeface="Calibri"/>
              <a:cs typeface="Calibri"/>
              <a:sym typeface="Calibri"/>
            </a:endParaRPr>
          </a:p>
          <a:p>
            <a:pPr indent="0" lvl="0" marL="0" rtl="0" algn="l">
              <a:spcBef>
                <a:spcPts val="1600"/>
              </a:spcBef>
              <a:spcAft>
                <a:spcPts val="160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77"/>
          <p:cNvSpPr txBox="1"/>
          <p:nvPr>
            <p:ph type="title"/>
          </p:nvPr>
        </p:nvSpPr>
        <p:spPr>
          <a:xfrm>
            <a:off x="449575" y="5068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Risk of COVID-19</a:t>
            </a:r>
            <a:endParaRPr/>
          </a:p>
        </p:txBody>
      </p:sp>
      <p:pic>
        <p:nvPicPr>
          <p:cNvPr id="539" name="Google Shape;539;p77"/>
          <p:cNvPicPr preferRelativeResize="0"/>
          <p:nvPr/>
        </p:nvPicPr>
        <p:blipFill>
          <a:blip r:embed="rId3">
            <a:alphaModFix/>
          </a:blip>
          <a:stretch>
            <a:fillRect/>
          </a:stretch>
        </p:blipFill>
        <p:spPr>
          <a:xfrm>
            <a:off x="821325" y="1211450"/>
            <a:ext cx="7248124" cy="3336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8"/>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 Risk Management</a:t>
            </a:r>
            <a:endParaRPr/>
          </a:p>
        </p:txBody>
      </p:sp>
      <p:sp>
        <p:nvSpPr>
          <p:cNvPr id="545" name="Google Shape;545;p78"/>
          <p:cNvSpPr txBox="1"/>
          <p:nvPr>
            <p:ph idx="1" type="body"/>
          </p:nvPr>
        </p:nvSpPr>
        <p:spPr>
          <a:xfrm>
            <a:off x="819150" y="1509150"/>
            <a:ext cx="7505700" cy="2754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500">
              <a:solidFill>
                <a:srgbClr val="233A44"/>
              </a:solidFill>
            </a:endParaRPr>
          </a:p>
          <a:p>
            <a:pPr indent="0" lvl="0" marL="0" rtl="0" algn="l">
              <a:lnSpc>
                <a:spcPct val="115000"/>
              </a:lnSpc>
              <a:spcBef>
                <a:spcPts val="0"/>
              </a:spcBef>
              <a:spcAft>
                <a:spcPts val="0"/>
              </a:spcAft>
              <a:buNone/>
            </a:pPr>
            <a:r>
              <a:rPr lang="en" sz="2500">
                <a:solidFill>
                  <a:srgbClr val="233A44"/>
                </a:solidFill>
              </a:rPr>
              <a:t>➢Commodity price risk</a:t>
            </a:r>
            <a:endParaRPr sz="2500">
              <a:solidFill>
                <a:srgbClr val="233A44"/>
              </a:solidFill>
            </a:endParaRPr>
          </a:p>
          <a:p>
            <a:pPr indent="0" lvl="0" marL="0" rtl="0" algn="l">
              <a:lnSpc>
                <a:spcPct val="115000"/>
              </a:lnSpc>
              <a:spcBef>
                <a:spcPts val="0"/>
              </a:spcBef>
              <a:spcAft>
                <a:spcPts val="0"/>
              </a:spcAft>
              <a:buNone/>
            </a:pPr>
            <a:r>
              <a:rPr lang="en" sz="2500">
                <a:solidFill>
                  <a:srgbClr val="233A44"/>
                </a:solidFill>
              </a:rPr>
              <a:t>➢Foreign currency exchange risk</a:t>
            </a:r>
            <a:endParaRPr sz="2500">
              <a:solidFill>
                <a:srgbClr val="233A44"/>
              </a:solidFill>
            </a:endParaRPr>
          </a:p>
          <a:p>
            <a:pPr indent="0" lvl="0" marL="0" rtl="0" algn="l">
              <a:lnSpc>
                <a:spcPct val="115000"/>
              </a:lnSpc>
              <a:spcBef>
                <a:spcPts val="0"/>
              </a:spcBef>
              <a:spcAft>
                <a:spcPts val="0"/>
              </a:spcAft>
              <a:buNone/>
            </a:pPr>
            <a:r>
              <a:rPr lang="en" sz="2500">
                <a:solidFill>
                  <a:srgbClr val="233A44"/>
                </a:solidFill>
              </a:rPr>
              <a:t>➢Equity price risk</a:t>
            </a:r>
            <a:endParaRPr sz="2500">
              <a:solidFill>
                <a:srgbClr val="233A44"/>
              </a:solidFill>
            </a:endParaRPr>
          </a:p>
          <a:p>
            <a:pPr indent="0" lvl="0" marL="0" rtl="0" algn="l">
              <a:lnSpc>
                <a:spcPct val="115000"/>
              </a:lnSpc>
              <a:spcBef>
                <a:spcPts val="0"/>
              </a:spcBef>
              <a:spcAft>
                <a:spcPts val="0"/>
              </a:spcAft>
              <a:buNone/>
            </a:pPr>
            <a:r>
              <a:rPr lang="en" sz="2500">
                <a:solidFill>
                  <a:srgbClr val="233A44"/>
                </a:solidFill>
              </a:rPr>
              <a:t>➢Interest rate risk </a:t>
            </a:r>
            <a:endParaRPr sz="2500">
              <a:solidFill>
                <a:srgbClr val="233A44"/>
              </a:solidFill>
            </a:endParaRPr>
          </a:p>
          <a:p>
            <a:pPr indent="0" lvl="0" marL="0" rtl="0" algn="l">
              <a:spcBef>
                <a:spcPts val="0"/>
              </a:spcBef>
              <a:spcAft>
                <a:spcPts val="16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79"/>
          <p:cNvSpPr txBox="1"/>
          <p:nvPr>
            <p:ph type="title"/>
          </p:nvPr>
        </p:nvSpPr>
        <p:spPr>
          <a:xfrm>
            <a:off x="480375" y="5068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Commodity Price Risk</a:t>
            </a:r>
            <a:endParaRPr/>
          </a:p>
        </p:txBody>
      </p:sp>
      <p:pic>
        <p:nvPicPr>
          <p:cNvPr id="551" name="Google Shape;551;p79"/>
          <p:cNvPicPr preferRelativeResize="0"/>
          <p:nvPr/>
        </p:nvPicPr>
        <p:blipFill>
          <a:blip r:embed="rId3">
            <a:alphaModFix/>
          </a:blip>
          <a:stretch>
            <a:fillRect/>
          </a:stretch>
        </p:blipFill>
        <p:spPr>
          <a:xfrm>
            <a:off x="505238" y="1461400"/>
            <a:ext cx="8133523" cy="2771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8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Foreign Currency Exchange Risk</a:t>
            </a:r>
            <a:endParaRPr/>
          </a:p>
        </p:txBody>
      </p:sp>
      <p:pic>
        <p:nvPicPr>
          <p:cNvPr id="557" name="Google Shape;557;p80"/>
          <p:cNvPicPr preferRelativeResize="0"/>
          <p:nvPr/>
        </p:nvPicPr>
        <p:blipFill>
          <a:blip r:embed="rId3">
            <a:alphaModFix/>
          </a:blip>
          <a:stretch>
            <a:fillRect/>
          </a:stretch>
        </p:blipFill>
        <p:spPr>
          <a:xfrm>
            <a:off x="489600" y="1646200"/>
            <a:ext cx="8277974" cy="2882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1"/>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Equity Price Risk</a:t>
            </a:r>
            <a:endParaRPr/>
          </a:p>
        </p:txBody>
      </p:sp>
      <p:pic>
        <p:nvPicPr>
          <p:cNvPr id="563" name="Google Shape;563;p81"/>
          <p:cNvPicPr preferRelativeResize="0"/>
          <p:nvPr/>
        </p:nvPicPr>
        <p:blipFill>
          <a:blip r:embed="rId3">
            <a:alphaModFix/>
          </a:blip>
          <a:stretch>
            <a:fillRect/>
          </a:stretch>
        </p:blipFill>
        <p:spPr>
          <a:xfrm>
            <a:off x="501450" y="1909575"/>
            <a:ext cx="8214777" cy="19916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82"/>
          <p:cNvSpPr txBox="1"/>
          <p:nvPr>
            <p:ph type="title"/>
          </p:nvPr>
        </p:nvSpPr>
        <p:spPr>
          <a:xfrm>
            <a:off x="449550" y="6608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Interest Rate Risk</a:t>
            </a:r>
            <a:endParaRPr/>
          </a:p>
        </p:txBody>
      </p:sp>
      <p:pic>
        <p:nvPicPr>
          <p:cNvPr id="569" name="Google Shape;569;p82"/>
          <p:cNvPicPr preferRelativeResize="0"/>
          <p:nvPr/>
        </p:nvPicPr>
        <p:blipFill>
          <a:blip r:embed="rId3">
            <a:alphaModFix/>
          </a:blip>
          <a:stretch>
            <a:fillRect/>
          </a:stretch>
        </p:blipFill>
        <p:spPr>
          <a:xfrm>
            <a:off x="408150" y="1519450"/>
            <a:ext cx="8327702" cy="2863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83"/>
          <p:cNvSpPr txBox="1"/>
          <p:nvPr>
            <p:ph type="title"/>
          </p:nvPr>
        </p:nvSpPr>
        <p:spPr>
          <a:xfrm>
            <a:off x="513325" y="2809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Financial Instrument</a:t>
            </a:r>
            <a:endParaRPr/>
          </a:p>
        </p:txBody>
      </p:sp>
      <p:sp>
        <p:nvSpPr>
          <p:cNvPr id="575" name="Google Shape;575;p83"/>
          <p:cNvSpPr txBox="1"/>
          <p:nvPr/>
        </p:nvSpPr>
        <p:spPr>
          <a:xfrm>
            <a:off x="604050" y="841850"/>
            <a:ext cx="7935900" cy="49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700">
                <a:latin typeface="Calibri"/>
                <a:ea typeface="Calibri"/>
                <a:cs typeface="Calibri"/>
                <a:sym typeface="Calibri"/>
              </a:rPr>
              <a:t>Gains and losses on derivative contracts and foreign currency-denominated debt designated as hedging instruments included in AOCI and expected to be reclassified into earning within 12 months, net of tax (in million): </a:t>
            </a:r>
            <a:endParaRPr sz="17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576" name="Google Shape;576;p83"/>
          <p:cNvPicPr preferRelativeResize="0"/>
          <p:nvPr/>
        </p:nvPicPr>
        <p:blipFill>
          <a:blip r:embed="rId3">
            <a:alphaModFix/>
          </a:blip>
          <a:stretch>
            <a:fillRect/>
          </a:stretch>
        </p:blipFill>
        <p:spPr>
          <a:xfrm>
            <a:off x="728925" y="1990250"/>
            <a:ext cx="7864099" cy="2824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84"/>
          <p:cNvPicPr preferRelativeResize="0"/>
          <p:nvPr/>
        </p:nvPicPr>
        <p:blipFill>
          <a:blip r:embed="rId3">
            <a:alphaModFix/>
          </a:blip>
          <a:stretch>
            <a:fillRect/>
          </a:stretch>
        </p:blipFill>
        <p:spPr>
          <a:xfrm>
            <a:off x="351675" y="384438"/>
            <a:ext cx="8440626" cy="43746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85"/>
          <p:cNvSpPr txBox="1"/>
          <p:nvPr>
            <p:ph type="title"/>
          </p:nvPr>
        </p:nvSpPr>
        <p:spPr>
          <a:xfrm>
            <a:off x="685675" y="3923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Derivative </a:t>
            </a:r>
            <a:r>
              <a:rPr lang="en"/>
              <a:t>Instruments</a:t>
            </a:r>
            <a:endParaRPr/>
          </a:p>
        </p:txBody>
      </p:sp>
      <p:pic>
        <p:nvPicPr>
          <p:cNvPr id="587" name="Google Shape;587;p85"/>
          <p:cNvPicPr preferRelativeResize="0"/>
          <p:nvPr/>
        </p:nvPicPr>
        <p:blipFill>
          <a:blip r:embed="rId3">
            <a:alphaModFix/>
          </a:blip>
          <a:stretch>
            <a:fillRect/>
          </a:stretch>
        </p:blipFill>
        <p:spPr>
          <a:xfrm>
            <a:off x="523600" y="1242250"/>
            <a:ext cx="8227425" cy="3543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8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Accounting Method - Derivatives</a:t>
            </a:r>
            <a:endParaRPr/>
          </a:p>
        </p:txBody>
      </p:sp>
      <p:pic>
        <p:nvPicPr>
          <p:cNvPr id="593" name="Google Shape;593;p86"/>
          <p:cNvPicPr preferRelativeResize="0"/>
          <p:nvPr/>
        </p:nvPicPr>
        <p:blipFill>
          <a:blip r:embed="rId3">
            <a:alphaModFix/>
          </a:blip>
          <a:stretch>
            <a:fillRect/>
          </a:stretch>
        </p:blipFill>
        <p:spPr>
          <a:xfrm>
            <a:off x="412725" y="1593250"/>
            <a:ext cx="8026300" cy="3038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2"/>
          <p:cNvSpPr txBox="1"/>
          <p:nvPr>
            <p:ph type="title"/>
          </p:nvPr>
        </p:nvSpPr>
        <p:spPr>
          <a:xfrm>
            <a:off x="819150" y="5036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Nunito"/>
                <a:ea typeface="Nunito"/>
                <a:cs typeface="Nunito"/>
                <a:sym typeface="Nunito"/>
              </a:rPr>
              <a:t>Top 10 Coffee Producing Countries (2020)</a:t>
            </a:r>
            <a:endParaRPr/>
          </a:p>
        </p:txBody>
      </p:sp>
      <p:pic>
        <p:nvPicPr>
          <p:cNvPr id="317" name="Google Shape;317;p42"/>
          <p:cNvPicPr preferRelativeResize="0"/>
          <p:nvPr/>
        </p:nvPicPr>
        <p:blipFill>
          <a:blip r:embed="rId3">
            <a:alphaModFix/>
          </a:blip>
          <a:stretch>
            <a:fillRect/>
          </a:stretch>
        </p:blipFill>
        <p:spPr>
          <a:xfrm>
            <a:off x="819150" y="1267950"/>
            <a:ext cx="4019325" cy="3198924"/>
          </a:xfrm>
          <a:prstGeom prst="rect">
            <a:avLst/>
          </a:prstGeom>
          <a:noFill/>
          <a:ln>
            <a:noFill/>
          </a:ln>
        </p:spPr>
      </p:pic>
      <p:pic>
        <p:nvPicPr>
          <p:cNvPr id="318" name="Google Shape;318;p42"/>
          <p:cNvPicPr preferRelativeResize="0"/>
          <p:nvPr/>
        </p:nvPicPr>
        <p:blipFill>
          <a:blip r:embed="rId4">
            <a:alphaModFix/>
          </a:blip>
          <a:stretch>
            <a:fillRect/>
          </a:stretch>
        </p:blipFill>
        <p:spPr>
          <a:xfrm>
            <a:off x="4838475" y="1225650"/>
            <a:ext cx="4000725" cy="328353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7"/>
          <p:cNvSpPr txBox="1"/>
          <p:nvPr>
            <p:ph type="title"/>
          </p:nvPr>
        </p:nvSpPr>
        <p:spPr>
          <a:xfrm>
            <a:off x="819150" y="39387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Recommendation</a:t>
            </a:r>
            <a:endParaRPr/>
          </a:p>
        </p:txBody>
      </p:sp>
      <p:sp>
        <p:nvSpPr>
          <p:cNvPr id="599" name="Google Shape;599;p87"/>
          <p:cNvSpPr txBox="1"/>
          <p:nvPr/>
        </p:nvSpPr>
        <p:spPr>
          <a:xfrm>
            <a:off x="770000" y="1071750"/>
            <a:ext cx="75057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solidFill>
                  <a:srgbClr val="233A44"/>
                </a:solidFill>
                <a:latin typeface="Calibri"/>
                <a:ea typeface="Calibri"/>
                <a:cs typeface="Calibri"/>
                <a:sym typeface="Calibri"/>
              </a:rPr>
              <a:t>1.Commodity price</a:t>
            </a:r>
            <a:endParaRPr sz="1900">
              <a:solidFill>
                <a:srgbClr val="233A44"/>
              </a:solidFill>
              <a:latin typeface="Calibri"/>
              <a:ea typeface="Calibri"/>
              <a:cs typeface="Calibri"/>
              <a:sym typeface="Calibri"/>
            </a:endParaRPr>
          </a:p>
          <a:p>
            <a:pPr indent="0" lvl="0" marL="0" rtl="0" algn="l">
              <a:lnSpc>
                <a:spcPct val="115000"/>
              </a:lnSpc>
              <a:spcBef>
                <a:spcPts val="0"/>
              </a:spcBef>
              <a:spcAft>
                <a:spcPts val="0"/>
              </a:spcAft>
              <a:buNone/>
            </a:pPr>
            <a:r>
              <a:rPr lang="en" sz="1700">
                <a:solidFill>
                  <a:srgbClr val="233A44"/>
                </a:solidFill>
                <a:latin typeface="Calibri"/>
                <a:ea typeface="Calibri"/>
                <a:cs typeface="Calibri"/>
                <a:sym typeface="Calibri"/>
              </a:rPr>
              <a:t>a.Commodity future contracts such as coffee and dairy, to hedge anticipated cash flow </a:t>
            </a:r>
            <a:endParaRPr sz="1700">
              <a:solidFill>
                <a:srgbClr val="233A44"/>
              </a:solidFill>
              <a:latin typeface="Calibri"/>
              <a:ea typeface="Calibri"/>
              <a:cs typeface="Calibri"/>
              <a:sym typeface="Calibri"/>
            </a:endParaRPr>
          </a:p>
          <a:p>
            <a:pPr indent="0" lvl="0" marL="0" rtl="0" algn="l">
              <a:lnSpc>
                <a:spcPct val="115000"/>
              </a:lnSpc>
              <a:spcBef>
                <a:spcPts val="0"/>
              </a:spcBef>
              <a:spcAft>
                <a:spcPts val="0"/>
              </a:spcAft>
              <a:buNone/>
            </a:pPr>
            <a:r>
              <a:rPr lang="en" sz="1700">
                <a:solidFill>
                  <a:srgbClr val="233A44"/>
                </a:solidFill>
                <a:latin typeface="Calibri"/>
                <a:ea typeface="Calibri"/>
                <a:cs typeface="Calibri"/>
                <a:sym typeface="Calibri"/>
              </a:rPr>
              <a:t>b.Swaps contracts, futures and collars to mitigate the price uncertainty of a portion of future purchases</a:t>
            </a:r>
            <a:endParaRPr sz="1700">
              <a:solidFill>
                <a:srgbClr val="233A44"/>
              </a:solidFill>
              <a:latin typeface="Calibri"/>
              <a:ea typeface="Calibri"/>
              <a:cs typeface="Calibri"/>
              <a:sym typeface="Calibri"/>
            </a:endParaRPr>
          </a:p>
          <a:p>
            <a:pPr indent="0" lvl="0" marL="0" rtl="0" algn="l">
              <a:lnSpc>
                <a:spcPct val="115000"/>
              </a:lnSpc>
              <a:spcBef>
                <a:spcPts val="0"/>
              </a:spcBef>
              <a:spcAft>
                <a:spcPts val="0"/>
              </a:spcAft>
              <a:buNone/>
            </a:pPr>
            <a:r>
              <a:rPr lang="en" sz="1900">
                <a:solidFill>
                  <a:srgbClr val="233A44"/>
                </a:solidFill>
                <a:latin typeface="Calibri"/>
                <a:ea typeface="Calibri"/>
                <a:cs typeface="Calibri"/>
                <a:sym typeface="Calibri"/>
              </a:rPr>
              <a:t>2.Foreign currency exchange</a:t>
            </a:r>
            <a:endParaRPr sz="1900">
              <a:solidFill>
                <a:srgbClr val="233A44"/>
              </a:solidFill>
              <a:latin typeface="Calibri"/>
              <a:ea typeface="Calibri"/>
              <a:cs typeface="Calibri"/>
              <a:sym typeface="Calibri"/>
            </a:endParaRPr>
          </a:p>
          <a:p>
            <a:pPr indent="0" lvl="0" marL="0" rtl="0" algn="l">
              <a:lnSpc>
                <a:spcPct val="115000"/>
              </a:lnSpc>
              <a:spcBef>
                <a:spcPts val="0"/>
              </a:spcBef>
              <a:spcAft>
                <a:spcPts val="0"/>
              </a:spcAft>
              <a:buNone/>
            </a:pPr>
            <a:r>
              <a:rPr lang="en" sz="1700">
                <a:solidFill>
                  <a:srgbClr val="233A44"/>
                </a:solidFill>
                <a:latin typeface="Calibri"/>
                <a:ea typeface="Calibri"/>
                <a:cs typeface="Calibri"/>
                <a:sym typeface="Calibri"/>
              </a:rPr>
              <a:t>a.Forward and swaps contracts to mitigate foreign exchange risk</a:t>
            </a:r>
            <a:endParaRPr sz="1700">
              <a:solidFill>
                <a:srgbClr val="233A44"/>
              </a:solidFill>
              <a:latin typeface="Calibri"/>
              <a:ea typeface="Calibri"/>
              <a:cs typeface="Calibri"/>
              <a:sym typeface="Calibri"/>
            </a:endParaRPr>
          </a:p>
          <a:p>
            <a:pPr indent="0" lvl="0" marL="0" rtl="0" algn="l">
              <a:lnSpc>
                <a:spcPct val="115000"/>
              </a:lnSpc>
              <a:spcBef>
                <a:spcPts val="0"/>
              </a:spcBef>
              <a:spcAft>
                <a:spcPts val="0"/>
              </a:spcAft>
              <a:buNone/>
            </a:pPr>
            <a:r>
              <a:rPr lang="en" sz="1900">
                <a:solidFill>
                  <a:srgbClr val="233A44"/>
                </a:solidFill>
                <a:latin typeface="Calibri"/>
                <a:ea typeface="Calibri"/>
                <a:cs typeface="Calibri"/>
                <a:sym typeface="Calibri"/>
              </a:rPr>
              <a:t>3.Interest rate</a:t>
            </a:r>
            <a:endParaRPr sz="1900">
              <a:solidFill>
                <a:srgbClr val="233A44"/>
              </a:solidFill>
              <a:latin typeface="Calibri"/>
              <a:ea typeface="Calibri"/>
              <a:cs typeface="Calibri"/>
              <a:sym typeface="Calibri"/>
            </a:endParaRPr>
          </a:p>
          <a:p>
            <a:pPr indent="0" lvl="0" marL="0" rtl="0" algn="l">
              <a:lnSpc>
                <a:spcPct val="115000"/>
              </a:lnSpc>
              <a:spcBef>
                <a:spcPts val="0"/>
              </a:spcBef>
              <a:spcAft>
                <a:spcPts val="0"/>
              </a:spcAft>
              <a:buNone/>
            </a:pPr>
            <a:r>
              <a:rPr lang="en" sz="1700">
                <a:solidFill>
                  <a:srgbClr val="233A44"/>
                </a:solidFill>
                <a:latin typeface="Calibri"/>
                <a:ea typeface="Calibri"/>
                <a:cs typeface="Calibri"/>
                <a:sym typeface="Calibri"/>
              </a:rPr>
              <a:t>a.Interest rate swaps to hedge the changes in the fair value of their fixed-rate debt</a:t>
            </a:r>
            <a:endParaRPr sz="1700">
              <a:solidFill>
                <a:srgbClr val="233A44"/>
              </a:solidFill>
              <a:latin typeface="Calibri"/>
              <a:ea typeface="Calibri"/>
              <a:cs typeface="Calibri"/>
              <a:sym typeface="Calibri"/>
            </a:endParaRPr>
          </a:p>
          <a:p>
            <a:pPr indent="0" lvl="0" marL="0" rtl="0" algn="l">
              <a:lnSpc>
                <a:spcPct val="115000"/>
              </a:lnSpc>
              <a:spcBef>
                <a:spcPts val="0"/>
              </a:spcBef>
              <a:spcAft>
                <a:spcPts val="0"/>
              </a:spcAft>
              <a:buNone/>
            </a:pPr>
            <a:r>
              <a:rPr lang="en" sz="1700">
                <a:solidFill>
                  <a:srgbClr val="233A44"/>
                </a:solidFill>
                <a:latin typeface="Calibri"/>
                <a:ea typeface="Calibri"/>
                <a:cs typeface="Calibri"/>
                <a:sym typeface="Calibri"/>
              </a:rPr>
              <a:t>b.Designated cash flow hedges to manage the variability of cash flow </a:t>
            </a:r>
            <a:endParaRPr sz="1700">
              <a:solidFill>
                <a:srgbClr val="233A44"/>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Calibri"/>
              <a:buNone/>
            </a:pPr>
            <a:r>
              <a:t/>
            </a:r>
            <a:endParaRPr sz="1100"/>
          </a:p>
        </p:txBody>
      </p:sp>
      <p:sp>
        <p:nvSpPr>
          <p:cNvPr id="605" name="Google Shape;605;p88"/>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1800"/>
              <a:buNone/>
            </a:pPr>
            <a:r>
              <a:t/>
            </a:r>
            <a:endParaRPr sz="1100"/>
          </a:p>
        </p:txBody>
      </p:sp>
      <p:pic>
        <p:nvPicPr>
          <p:cNvPr id="606" name="Google Shape;606;p88"/>
          <p:cNvPicPr preferRelativeResize="0"/>
          <p:nvPr/>
        </p:nvPicPr>
        <p:blipFill rotWithShape="1">
          <a:blip r:embed="rId3">
            <a:alphaModFix/>
          </a:blip>
          <a:srcRect b="0" l="0" r="0" t="0"/>
          <a:stretch/>
        </p:blipFill>
        <p:spPr>
          <a:xfrm>
            <a:off x="457200" y="439948"/>
            <a:ext cx="7785339" cy="406708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 sz="2000">
                <a:solidFill>
                  <a:srgbClr val="AF7B51"/>
                </a:solidFill>
                <a:latin typeface="Nunito SemiBold"/>
                <a:ea typeface="Nunito SemiBold"/>
                <a:cs typeface="Nunito SemiBold"/>
                <a:sym typeface="Nunito SemiBold"/>
              </a:rPr>
              <a:t>Company Overview</a:t>
            </a:r>
            <a:endParaRPr sz="2000">
              <a:solidFill>
                <a:srgbClr val="AF7B51"/>
              </a:solidFill>
              <a:latin typeface="Nunito SemiBold"/>
              <a:ea typeface="Nunito SemiBold"/>
              <a:cs typeface="Nunito SemiBold"/>
              <a:sym typeface="Nunito SemiBold"/>
            </a:endParaRPr>
          </a:p>
        </p:txBody>
      </p:sp>
      <p:sp>
        <p:nvSpPr>
          <p:cNvPr id="612" name="Google Shape;612;p89"/>
          <p:cNvSpPr txBox="1"/>
          <p:nvPr>
            <p:ph idx="1" type="body"/>
          </p:nvPr>
        </p:nvSpPr>
        <p:spPr>
          <a:xfrm>
            <a:off x="628650" y="1268016"/>
            <a:ext cx="7886700" cy="3263504"/>
          </a:xfrm>
          <a:prstGeom prst="rect">
            <a:avLst/>
          </a:prstGeom>
          <a:noFill/>
          <a:ln>
            <a:noFill/>
          </a:ln>
        </p:spPr>
        <p:txBody>
          <a:bodyPr anchorCtr="0" anchor="t" bIns="34275" lIns="68575" spcFirstLastPara="1" rIns="68575" wrap="square" tIns="34275">
            <a:noAutofit/>
          </a:bodyPr>
          <a:lstStyle/>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The J.M. Smucker Company is a leading manufacturer of fruit spreads, retail packaged coffee, peanut butter, sweetened condensed milk and other products in North America</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Founded by Jerome Monroe Smucker in Orrville, Ohio, in 1897</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Traded on: “NYSE” under the symbol “SJM”</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Led by CEO Mark Smucker</a:t>
            </a:r>
            <a:endParaRPr sz="1000"/>
          </a:p>
          <a:p>
            <a:pPr indent="-38100" lvl="0" marL="177800" rtl="0" algn="l">
              <a:lnSpc>
                <a:spcPct val="90000"/>
              </a:lnSpc>
              <a:spcBef>
                <a:spcPts val="800"/>
              </a:spcBef>
              <a:spcAft>
                <a:spcPts val="0"/>
              </a:spcAft>
              <a:buClr>
                <a:schemeClr val="dk1"/>
              </a:buClr>
              <a:buSzPts val="2100"/>
              <a:buNone/>
            </a:pPr>
            <a:r>
              <a:t/>
            </a:r>
            <a:endParaRPr sz="1100"/>
          </a:p>
          <a:p>
            <a:pPr indent="-38100" lvl="0" marL="177800" rtl="0" algn="l">
              <a:lnSpc>
                <a:spcPct val="90000"/>
              </a:lnSpc>
              <a:spcBef>
                <a:spcPts val="800"/>
              </a:spcBef>
              <a:spcAft>
                <a:spcPts val="0"/>
              </a:spcAft>
              <a:buClr>
                <a:schemeClr val="dk1"/>
              </a:buClr>
              <a:buSzPts val="2100"/>
              <a:buNone/>
            </a:pPr>
            <a:r>
              <a:t/>
            </a:r>
            <a:endParaRPr sz="1100"/>
          </a:p>
          <a:p>
            <a:pPr indent="0" lvl="0" marL="0" rtl="0" algn="l">
              <a:lnSpc>
                <a:spcPct val="90000"/>
              </a:lnSpc>
              <a:spcBef>
                <a:spcPts val="800"/>
              </a:spcBef>
              <a:spcAft>
                <a:spcPts val="0"/>
              </a:spcAft>
              <a:buClr>
                <a:schemeClr val="dk1"/>
              </a:buClr>
              <a:buSzPts val="2100"/>
              <a:buNone/>
            </a:pPr>
            <a:r>
              <a:t/>
            </a:r>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lang="en" sz="1800">
                <a:solidFill>
                  <a:srgbClr val="AF7B51"/>
                </a:solidFill>
                <a:latin typeface="Nunito SemiBold"/>
                <a:ea typeface="Nunito SemiBold"/>
                <a:cs typeface="Nunito SemiBold"/>
                <a:sym typeface="Nunito SemiBold"/>
              </a:rPr>
              <a:t>Company Seg</a:t>
            </a:r>
            <a:r>
              <a:rPr lang="en" sz="1800">
                <a:solidFill>
                  <a:srgbClr val="AF7B51"/>
                </a:solidFill>
                <a:latin typeface="Nunito SemiBold"/>
                <a:ea typeface="Nunito SemiBold"/>
                <a:cs typeface="Nunito SemiBold"/>
                <a:sym typeface="Nunito SemiBold"/>
              </a:rPr>
              <a:t>ment</a:t>
            </a:r>
            <a:endParaRPr sz="1800">
              <a:solidFill>
                <a:srgbClr val="AF7B51"/>
              </a:solidFill>
              <a:latin typeface="Nunito SemiBold"/>
              <a:ea typeface="Nunito SemiBold"/>
              <a:cs typeface="Nunito SemiBold"/>
              <a:sym typeface="Nunito SemiBold"/>
            </a:endParaRPr>
          </a:p>
        </p:txBody>
      </p:sp>
      <p:pic>
        <p:nvPicPr>
          <p:cNvPr id="618" name="Google Shape;618;p90"/>
          <p:cNvPicPr preferRelativeResize="0"/>
          <p:nvPr>
            <p:ph idx="1" type="body"/>
          </p:nvPr>
        </p:nvPicPr>
        <p:blipFill rotWithShape="1">
          <a:blip r:embed="rId3">
            <a:alphaModFix/>
          </a:blip>
          <a:srcRect b="0" l="0" r="0" t="0"/>
          <a:stretch/>
        </p:blipFill>
        <p:spPr>
          <a:xfrm>
            <a:off x="628650" y="1174925"/>
            <a:ext cx="6621300" cy="1596600"/>
          </a:xfrm>
          <a:prstGeom prst="rect">
            <a:avLst/>
          </a:prstGeom>
          <a:noFill/>
          <a:ln>
            <a:noFill/>
          </a:ln>
        </p:spPr>
      </p:pic>
      <p:pic>
        <p:nvPicPr>
          <p:cNvPr id="619" name="Google Shape;619;p90"/>
          <p:cNvPicPr preferRelativeResize="0"/>
          <p:nvPr/>
        </p:nvPicPr>
        <p:blipFill rotWithShape="1">
          <a:blip r:embed="rId4">
            <a:alphaModFix/>
          </a:blip>
          <a:srcRect b="0" l="0" r="0" t="0"/>
          <a:stretch/>
        </p:blipFill>
        <p:spPr>
          <a:xfrm>
            <a:off x="628650" y="2945990"/>
            <a:ext cx="7829550" cy="800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9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lang="en" sz="1800">
                <a:solidFill>
                  <a:srgbClr val="AF7B51"/>
                </a:solidFill>
                <a:latin typeface="Nunito SemiBold"/>
                <a:ea typeface="Nunito SemiBold"/>
                <a:cs typeface="Nunito SemiBold"/>
                <a:sym typeface="Nunito SemiBold"/>
              </a:rPr>
              <a:t>Company Segment Breakdown</a:t>
            </a:r>
            <a:endParaRPr sz="1800">
              <a:solidFill>
                <a:srgbClr val="AF7B51"/>
              </a:solidFill>
              <a:latin typeface="Nunito SemiBold"/>
              <a:ea typeface="Nunito SemiBold"/>
              <a:cs typeface="Nunito SemiBold"/>
              <a:sym typeface="Nunito SemiBold"/>
            </a:endParaRPr>
          </a:p>
        </p:txBody>
      </p:sp>
      <p:grpSp>
        <p:nvGrpSpPr>
          <p:cNvPr id="625" name="Google Shape;625;p91"/>
          <p:cNvGrpSpPr/>
          <p:nvPr/>
        </p:nvGrpSpPr>
        <p:grpSpPr>
          <a:xfrm>
            <a:off x="628660" y="1159579"/>
            <a:ext cx="5504446" cy="3377608"/>
            <a:chOff x="964720" y="1755386"/>
            <a:chExt cx="6925574" cy="4381383"/>
          </a:xfrm>
        </p:grpSpPr>
        <p:pic>
          <p:nvPicPr>
            <p:cNvPr id="626" name="Google Shape;626;p91"/>
            <p:cNvPicPr preferRelativeResize="0"/>
            <p:nvPr/>
          </p:nvPicPr>
          <p:blipFill rotWithShape="1">
            <a:blip r:embed="rId3">
              <a:alphaModFix/>
            </a:blip>
            <a:srcRect b="0" l="0" r="0" t="0"/>
            <a:stretch/>
          </p:blipFill>
          <p:spPr>
            <a:xfrm>
              <a:off x="1032387" y="1755386"/>
              <a:ext cx="6783146" cy="4381383"/>
            </a:xfrm>
            <a:prstGeom prst="rect">
              <a:avLst/>
            </a:prstGeom>
            <a:noFill/>
            <a:ln>
              <a:noFill/>
            </a:ln>
          </p:spPr>
        </p:pic>
        <p:sp>
          <p:nvSpPr>
            <p:cNvPr id="627" name="Google Shape;627;p91"/>
            <p:cNvSpPr/>
            <p:nvPr/>
          </p:nvSpPr>
          <p:spPr>
            <a:xfrm>
              <a:off x="964720" y="4272952"/>
              <a:ext cx="6925574" cy="241539"/>
            </a:xfrm>
            <a:prstGeom prst="rect">
              <a:avLst/>
            </a:prstGeom>
            <a:noFill/>
            <a:ln cap="flat" cmpd="sng" w="57150">
              <a:solidFill>
                <a:srgbClr val="FFD966"/>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628" name="Google Shape;628;p91"/>
            <p:cNvSpPr/>
            <p:nvPr/>
          </p:nvSpPr>
          <p:spPr>
            <a:xfrm>
              <a:off x="964720" y="5895230"/>
              <a:ext cx="6925574" cy="241539"/>
            </a:xfrm>
            <a:prstGeom prst="rect">
              <a:avLst/>
            </a:prstGeom>
            <a:noFill/>
            <a:ln cap="flat" cmpd="sng" w="57150">
              <a:solidFill>
                <a:schemeClr val="accent1"/>
              </a:solidFill>
              <a:prstDash val="solid"/>
              <a:miter lim="800000"/>
              <a:headEnd len="sm" w="sm" type="none"/>
              <a:tailEnd len="sm" w="sm" type="none"/>
            </a:ln>
          </p:spPr>
          <p:txBody>
            <a:bodyPr anchorCtr="0" anchor="ctr" bIns="25700" lIns="51425" spcFirstLastPara="1" rIns="51425" wrap="square" tIns="2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9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lang="en" sz="1800">
                <a:solidFill>
                  <a:srgbClr val="AF7B51"/>
                </a:solidFill>
                <a:latin typeface="Nunito SemiBold"/>
                <a:ea typeface="Nunito SemiBold"/>
                <a:cs typeface="Nunito SemiBold"/>
                <a:sym typeface="Nunito SemiBold"/>
              </a:rPr>
              <a:t>Cost Structure</a:t>
            </a:r>
            <a:endParaRPr sz="1800">
              <a:solidFill>
                <a:srgbClr val="AF7B51"/>
              </a:solidFill>
              <a:latin typeface="Nunito SemiBold"/>
              <a:ea typeface="Nunito SemiBold"/>
              <a:cs typeface="Nunito SemiBold"/>
              <a:sym typeface="Nunito SemiBold"/>
            </a:endParaRPr>
          </a:p>
        </p:txBody>
      </p:sp>
      <p:pic>
        <p:nvPicPr>
          <p:cNvPr id="634" name="Google Shape;634;p92"/>
          <p:cNvPicPr preferRelativeResize="0"/>
          <p:nvPr>
            <p:ph idx="1" type="body"/>
          </p:nvPr>
        </p:nvPicPr>
        <p:blipFill rotWithShape="1">
          <a:blip r:embed="rId3">
            <a:alphaModFix/>
          </a:blip>
          <a:srcRect b="0" l="0" r="0" t="0"/>
          <a:stretch/>
        </p:blipFill>
        <p:spPr>
          <a:xfrm>
            <a:off x="628650" y="1738156"/>
            <a:ext cx="5008712" cy="2325060"/>
          </a:xfrm>
          <a:prstGeom prst="rect">
            <a:avLst/>
          </a:prstGeom>
          <a:noFill/>
          <a:ln>
            <a:noFill/>
          </a:ln>
        </p:spPr>
      </p:pic>
      <p:sp>
        <p:nvSpPr>
          <p:cNvPr id="635" name="Google Shape;635;p92"/>
          <p:cNvSpPr txBox="1"/>
          <p:nvPr/>
        </p:nvSpPr>
        <p:spPr>
          <a:xfrm>
            <a:off x="628650" y="1207698"/>
            <a:ext cx="5529532" cy="235449"/>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The following table presents Unaudited Reportable Segments (Dollars in millions) </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93"/>
          <p:cNvSpPr txBox="1"/>
          <p:nvPr>
            <p:ph type="title"/>
          </p:nvPr>
        </p:nvSpPr>
        <p:spPr>
          <a:xfrm>
            <a:off x="582228"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 sz="1800">
                <a:solidFill>
                  <a:srgbClr val="AF7B51"/>
                </a:solidFill>
                <a:latin typeface="Nunito SemiBold"/>
                <a:ea typeface="Nunito SemiBold"/>
                <a:cs typeface="Nunito SemiBold"/>
                <a:sym typeface="Nunito SemiBold"/>
              </a:rPr>
              <a:t>Current Stock Price</a:t>
            </a:r>
            <a:endParaRPr sz="1800">
              <a:solidFill>
                <a:srgbClr val="AF7B51"/>
              </a:solidFill>
              <a:latin typeface="Nunito SemiBold"/>
              <a:ea typeface="Nunito SemiBold"/>
              <a:cs typeface="Nunito SemiBold"/>
              <a:sym typeface="Nunito SemiBold"/>
            </a:endParaRPr>
          </a:p>
        </p:txBody>
      </p:sp>
      <p:pic>
        <p:nvPicPr>
          <p:cNvPr id="641" name="Google Shape;641;p93"/>
          <p:cNvPicPr preferRelativeResize="0"/>
          <p:nvPr/>
        </p:nvPicPr>
        <p:blipFill rotWithShape="1">
          <a:blip r:embed="rId3">
            <a:alphaModFix/>
          </a:blip>
          <a:srcRect b="0" l="0" r="0" t="0"/>
          <a:stretch/>
        </p:blipFill>
        <p:spPr>
          <a:xfrm>
            <a:off x="582228" y="1630011"/>
            <a:ext cx="7979544" cy="2605565"/>
          </a:xfrm>
          <a:prstGeom prst="rect">
            <a:avLst/>
          </a:prstGeom>
          <a:noFill/>
          <a:ln>
            <a:noFill/>
          </a:ln>
        </p:spPr>
      </p:pic>
      <p:sp>
        <p:nvSpPr>
          <p:cNvPr id="642" name="Google Shape;642;p93"/>
          <p:cNvSpPr txBox="1"/>
          <p:nvPr/>
        </p:nvSpPr>
        <p:spPr>
          <a:xfrm>
            <a:off x="582228" y="1268016"/>
            <a:ext cx="5529532" cy="295411"/>
          </a:xfrm>
          <a:prstGeom prst="rect">
            <a:avLst/>
          </a:prstGeom>
          <a:noFill/>
          <a:ln>
            <a:noFill/>
          </a:ln>
        </p:spPr>
        <p:txBody>
          <a:bodyPr anchorCtr="0" anchor="ctr" bIns="34275" lIns="68575" spcFirstLastPara="1" rIns="68575" wrap="square" tIns="34275">
            <a:noAutofit/>
          </a:bodyPr>
          <a:lstStyle/>
          <a:p>
            <a:pPr indent="0" lvl="0" marL="0" marR="0" rtl="0" algn="l">
              <a:lnSpc>
                <a:spcPct val="70000"/>
              </a:lnSpc>
              <a:spcBef>
                <a:spcPts val="0"/>
              </a:spcBef>
              <a:spcAft>
                <a:spcPts val="0"/>
              </a:spcAft>
              <a:buClr>
                <a:schemeClr val="dk1"/>
              </a:buClr>
              <a:buSzPts val="1800"/>
              <a:buFont typeface="Calibri"/>
              <a:buNone/>
            </a:pPr>
            <a:r>
              <a:rPr b="1" i="0" lang="en" sz="1800" u="none" cap="none" strike="noStrike">
                <a:solidFill>
                  <a:schemeClr val="dk1"/>
                </a:solidFill>
                <a:latin typeface="Calibri"/>
                <a:ea typeface="Calibri"/>
                <a:cs typeface="Calibri"/>
                <a:sym typeface="Calibri"/>
              </a:rPr>
              <a:t>J.M. Smuckers Co.</a:t>
            </a:r>
            <a:endParaRPr sz="1100"/>
          </a:p>
        </p:txBody>
      </p:sp>
      <p:pic>
        <p:nvPicPr>
          <p:cNvPr id="643" name="Google Shape;643;p93"/>
          <p:cNvPicPr preferRelativeResize="0"/>
          <p:nvPr/>
        </p:nvPicPr>
        <p:blipFill>
          <a:blip r:embed="rId4">
            <a:alphaModFix/>
          </a:blip>
          <a:stretch>
            <a:fillRect/>
          </a:stretch>
        </p:blipFill>
        <p:spPr>
          <a:xfrm>
            <a:off x="3200850" y="1688175"/>
            <a:ext cx="5529526" cy="2456759"/>
          </a:xfrm>
          <a:prstGeom prst="rect">
            <a:avLst/>
          </a:prstGeom>
          <a:noFill/>
          <a:ln>
            <a:noFill/>
          </a:ln>
        </p:spPr>
      </p:pic>
      <p:pic>
        <p:nvPicPr>
          <p:cNvPr id="644" name="Google Shape;644;p93"/>
          <p:cNvPicPr preferRelativeResize="0"/>
          <p:nvPr/>
        </p:nvPicPr>
        <p:blipFill>
          <a:blip r:embed="rId5">
            <a:alphaModFix/>
          </a:blip>
          <a:stretch>
            <a:fillRect/>
          </a:stretch>
        </p:blipFill>
        <p:spPr>
          <a:xfrm>
            <a:off x="582219" y="4302150"/>
            <a:ext cx="3986050" cy="458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94"/>
          <p:cNvSpPr txBox="1"/>
          <p:nvPr>
            <p:ph type="title"/>
          </p:nvPr>
        </p:nvSpPr>
        <p:spPr>
          <a:xfrm>
            <a:off x="311700" y="315925"/>
            <a:ext cx="8520600" cy="8313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3300"/>
              <a:buFont typeface="Calibri"/>
              <a:buNone/>
            </a:pPr>
            <a:r>
              <a:rPr lang="en" sz="1800">
                <a:solidFill>
                  <a:srgbClr val="AF7B51"/>
                </a:solidFill>
                <a:latin typeface="Nunito SemiBold"/>
                <a:ea typeface="Nunito SemiBold"/>
                <a:cs typeface="Nunito SemiBold"/>
                <a:sym typeface="Nunito SemiBold"/>
              </a:rPr>
              <a:t>Financial Statements </a:t>
            </a:r>
            <a:endParaRPr sz="1800">
              <a:solidFill>
                <a:srgbClr val="AF7B51"/>
              </a:solidFill>
              <a:latin typeface="Nunito SemiBold"/>
              <a:ea typeface="Nunito SemiBold"/>
              <a:cs typeface="Nunito SemiBold"/>
              <a:sym typeface="Nunito SemiBold"/>
            </a:endParaRPr>
          </a:p>
        </p:txBody>
      </p:sp>
      <p:sp>
        <p:nvSpPr>
          <p:cNvPr id="650" name="Google Shape;650;p94"/>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Consolidated Statements of Comprehensive Income</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Consolidated Balance Sheets</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Consolidated Statements of Cash Flows</a:t>
            </a:r>
            <a:endParaRPr b="1" sz="1100"/>
          </a:p>
          <a:p>
            <a:pPr indent="0" lvl="0" marL="0" rtl="0" algn="l">
              <a:lnSpc>
                <a:spcPct val="90000"/>
              </a:lnSpc>
              <a:spcBef>
                <a:spcPts val="0"/>
              </a:spcBef>
              <a:spcAft>
                <a:spcPts val="1600"/>
              </a:spcAft>
              <a:buClr>
                <a:schemeClr val="dk1"/>
              </a:buClr>
              <a:buSzPts val="1400"/>
              <a:buNone/>
            </a:pPr>
            <a:r>
              <a:t/>
            </a:r>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95"/>
          <p:cNvSpPr txBox="1"/>
          <p:nvPr/>
        </p:nvSpPr>
        <p:spPr>
          <a:xfrm>
            <a:off x="573375" y="556475"/>
            <a:ext cx="2914200" cy="37890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300"/>
              <a:buFont typeface="Calibri"/>
              <a:buNone/>
            </a:pPr>
            <a:r>
              <a:rPr lang="en" sz="1800">
                <a:solidFill>
                  <a:srgbClr val="AF7B51"/>
                </a:solidFill>
                <a:latin typeface="Nunito SemiBold"/>
                <a:ea typeface="Nunito SemiBold"/>
                <a:cs typeface="Nunito SemiBold"/>
                <a:sym typeface="Nunito SemiBold"/>
              </a:rPr>
              <a:t>Consolidated Statements of Comprehensive Income</a:t>
            </a:r>
            <a:endParaRPr sz="1800">
              <a:solidFill>
                <a:srgbClr val="AF7B51"/>
              </a:solidFill>
              <a:latin typeface="Nunito SemiBold"/>
              <a:ea typeface="Nunito SemiBold"/>
              <a:cs typeface="Nunito SemiBold"/>
              <a:sym typeface="Nunito SemiBold"/>
            </a:endParaRPr>
          </a:p>
        </p:txBody>
      </p:sp>
      <p:pic>
        <p:nvPicPr>
          <p:cNvPr id="656" name="Google Shape;656;p95"/>
          <p:cNvPicPr preferRelativeResize="0"/>
          <p:nvPr/>
        </p:nvPicPr>
        <p:blipFill rotWithShape="1">
          <a:blip r:embed="rId3">
            <a:alphaModFix/>
          </a:blip>
          <a:srcRect b="0" l="0" r="0" t="0"/>
          <a:stretch/>
        </p:blipFill>
        <p:spPr>
          <a:xfrm>
            <a:off x="4369280" y="152736"/>
            <a:ext cx="4015973" cy="473131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96"/>
          <p:cNvSpPr txBox="1"/>
          <p:nvPr>
            <p:ph type="title"/>
          </p:nvPr>
        </p:nvSpPr>
        <p:spPr>
          <a:xfrm>
            <a:off x="466222" y="480060"/>
            <a:ext cx="3168967" cy="418411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rgbClr val="FFFFFF"/>
              </a:buClr>
              <a:buSzPts val="3200"/>
              <a:buFont typeface="Calibri"/>
              <a:buNone/>
            </a:pPr>
            <a:r>
              <a:rPr lang="en" sz="1100">
                <a:solidFill>
                  <a:srgbClr val="FFFFFF"/>
                </a:solidFill>
              </a:rPr>
              <a:t>Consolidated Statements of Comprehensive Income</a:t>
            </a:r>
            <a:endParaRPr sz="1100">
              <a:solidFill>
                <a:srgbClr val="FFFFFF"/>
              </a:solidFill>
            </a:endParaRPr>
          </a:p>
        </p:txBody>
      </p:sp>
      <p:sp>
        <p:nvSpPr>
          <p:cNvPr id="662" name="Google Shape;662;p96"/>
          <p:cNvSpPr txBox="1"/>
          <p:nvPr/>
        </p:nvSpPr>
        <p:spPr>
          <a:xfrm>
            <a:off x="466221" y="731821"/>
            <a:ext cx="2782304" cy="378904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200"/>
              <a:buFont typeface="Calibri"/>
              <a:buNone/>
            </a:pPr>
            <a:r>
              <a:rPr lang="en" sz="1800">
                <a:solidFill>
                  <a:srgbClr val="AF7B51"/>
                </a:solidFill>
                <a:latin typeface="Nunito SemiBold"/>
                <a:ea typeface="Nunito SemiBold"/>
                <a:cs typeface="Nunito SemiBold"/>
                <a:sym typeface="Nunito SemiBold"/>
              </a:rPr>
              <a:t>Balance Sheet - Asset</a:t>
            </a:r>
            <a:endParaRPr sz="1800">
              <a:solidFill>
                <a:srgbClr val="AF7B51"/>
              </a:solidFill>
              <a:latin typeface="Nunito SemiBold"/>
              <a:ea typeface="Nunito SemiBold"/>
              <a:cs typeface="Nunito SemiBold"/>
              <a:sym typeface="Nunito SemiBold"/>
            </a:endParaRPr>
          </a:p>
        </p:txBody>
      </p:sp>
      <p:pic>
        <p:nvPicPr>
          <p:cNvPr id="663" name="Google Shape;663;p96"/>
          <p:cNvPicPr preferRelativeResize="0"/>
          <p:nvPr/>
        </p:nvPicPr>
        <p:blipFill rotWithShape="1">
          <a:blip r:embed="rId3">
            <a:alphaModFix/>
          </a:blip>
          <a:srcRect b="0" l="0" r="0" t="0"/>
          <a:stretch/>
        </p:blipFill>
        <p:spPr>
          <a:xfrm>
            <a:off x="4084167" y="166909"/>
            <a:ext cx="4335214" cy="480968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3"/>
          <p:cNvSpPr txBox="1"/>
          <p:nvPr>
            <p:ph type="title"/>
          </p:nvPr>
        </p:nvSpPr>
        <p:spPr>
          <a:xfrm>
            <a:off x="819150" y="51955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op 10 Coffee Consumption Countries</a:t>
            </a:r>
            <a:endParaRPr/>
          </a:p>
        </p:txBody>
      </p:sp>
      <p:pic>
        <p:nvPicPr>
          <p:cNvPr id="324" name="Google Shape;324;p43"/>
          <p:cNvPicPr preferRelativeResize="0"/>
          <p:nvPr/>
        </p:nvPicPr>
        <p:blipFill>
          <a:blip r:embed="rId3">
            <a:alphaModFix/>
          </a:blip>
          <a:stretch>
            <a:fillRect/>
          </a:stretch>
        </p:blipFill>
        <p:spPr>
          <a:xfrm>
            <a:off x="972800" y="1238250"/>
            <a:ext cx="4780774" cy="3458449"/>
          </a:xfrm>
          <a:prstGeom prst="rect">
            <a:avLst/>
          </a:prstGeom>
          <a:noFill/>
          <a:ln>
            <a:noFill/>
          </a:ln>
        </p:spPr>
      </p:pic>
      <p:pic>
        <p:nvPicPr>
          <p:cNvPr id="325" name="Google Shape;325;p43"/>
          <p:cNvPicPr preferRelativeResize="0"/>
          <p:nvPr/>
        </p:nvPicPr>
        <p:blipFill>
          <a:blip r:embed="rId4">
            <a:alphaModFix/>
          </a:blip>
          <a:stretch>
            <a:fillRect/>
          </a:stretch>
        </p:blipFill>
        <p:spPr>
          <a:xfrm>
            <a:off x="5753574" y="1332025"/>
            <a:ext cx="3085626" cy="298478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7" name="Shape 667"/>
        <p:cNvGrpSpPr/>
        <p:nvPr/>
      </p:nvGrpSpPr>
      <p:grpSpPr>
        <a:xfrm>
          <a:off x="0" y="0"/>
          <a:ext cx="0" cy="0"/>
          <a:chOff x="0" y="0"/>
          <a:chExt cx="0" cy="0"/>
        </a:xfrm>
      </p:grpSpPr>
      <p:sp>
        <p:nvSpPr>
          <p:cNvPr id="668" name="Google Shape;668;p97"/>
          <p:cNvSpPr txBox="1"/>
          <p:nvPr/>
        </p:nvSpPr>
        <p:spPr>
          <a:xfrm>
            <a:off x="466221" y="731821"/>
            <a:ext cx="2782304" cy="378904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200"/>
              <a:buFont typeface="Calibri"/>
              <a:buNone/>
            </a:pPr>
            <a:r>
              <a:rPr lang="en" sz="1800">
                <a:solidFill>
                  <a:srgbClr val="AF7B51"/>
                </a:solidFill>
                <a:latin typeface="Nunito SemiBold"/>
                <a:ea typeface="Nunito SemiBold"/>
                <a:cs typeface="Nunito SemiBold"/>
                <a:sym typeface="Nunito SemiBold"/>
              </a:rPr>
              <a:t>Balance Sheet – Liability and Equity</a:t>
            </a:r>
            <a:endParaRPr sz="1800">
              <a:solidFill>
                <a:srgbClr val="AF7B51"/>
              </a:solidFill>
              <a:latin typeface="Nunito SemiBold"/>
              <a:ea typeface="Nunito SemiBold"/>
              <a:cs typeface="Nunito SemiBold"/>
              <a:sym typeface="Nunito SemiBold"/>
            </a:endParaRPr>
          </a:p>
        </p:txBody>
      </p:sp>
      <p:pic>
        <p:nvPicPr>
          <p:cNvPr id="669" name="Google Shape;669;p97"/>
          <p:cNvPicPr preferRelativeResize="0"/>
          <p:nvPr/>
        </p:nvPicPr>
        <p:blipFill rotWithShape="1">
          <a:blip r:embed="rId3">
            <a:alphaModFix/>
          </a:blip>
          <a:srcRect b="0" l="0" r="0" t="0"/>
          <a:stretch/>
        </p:blipFill>
        <p:spPr>
          <a:xfrm>
            <a:off x="3689321" y="629665"/>
            <a:ext cx="4907756" cy="399335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98"/>
          <p:cNvPicPr preferRelativeResize="0"/>
          <p:nvPr/>
        </p:nvPicPr>
        <p:blipFill rotWithShape="1">
          <a:blip r:embed="rId3">
            <a:alphaModFix/>
          </a:blip>
          <a:srcRect b="0" l="0" r="0" t="0"/>
          <a:stretch/>
        </p:blipFill>
        <p:spPr>
          <a:xfrm>
            <a:off x="4129690" y="236148"/>
            <a:ext cx="4201108" cy="4671203"/>
          </a:xfrm>
          <a:prstGeom prst="rect">
            <a:avLst/>
          </a:prstGeom>
          <a:noFill/>
          <a:ln cap="flat" cmpd="sng" w="9525">
            <a:solidFill>
              <a:schemeClr val="dk1"/>
            </a:solidFill>
            <a:prstDash val="solid"/>
            <a:round/>
            <a:headEnd len="sm" w="sm" type="none"/>
            <a:tailEnd len="sm" w="sm" type="none"/>
          </a:ln>
        </p:spPr>
      </p:pic>
      <p:sp>
        <p:nvSpPr>
          <p:cNvPr id="675" name="Google Shape;675;p98"/>
          <p:cNvSpPr txBox="1"/>
          <p:nvPr/>
        </p:nvSpPr>
        <p:spPr>
          <a:xfrm>
            <a:off x="466221" y="731821"/>
            <a:ext cx="2782304" cy="378904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200"/>
              <a:buFont typeface="Calibri"/>
              <a:buNone/>
            </a:pPr>
            <a:r>
              <a:rPr lang="en" sz="1800">
                <a:solidFill>
                  <a:srgbClr val="AF7B51"/>
                </a:solidFill>
                <a:latin typeface="Nunito SemiBold"/>
                <a:ea typeface="Nunito SemiBold"/>
                <a:cs typeface="Nunito SemiBold"/>
                <a:sym typeface="Nunito SemiBold"/>
              </a:rPr>
              <a:t>Cash Flow – Operating activities</a:t>
            </a:r>
            <a:endParaRPr sz="1800">
              <a:solidFill>
                <a:srgbClr val="AF7B51"/>
              </a:solidFill>
              <a:latin typeface="Nunito SemiBold"/>
              <a:ea typeface="Nunito SemiBold"/>
              <a:cs typeface="Nunito SemiBold"/>
              <a:sym typeface="Nunito SemiBo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99"/>
          <p:cNvSpPr txBox="1"/>
          <p:nvPr/>
        </p:nvSpPr>
        <p:spPr>
          <a:xfrm>
            <a:off x="466221" y="537727"/>
            <a:ext cx="2782304" cy="3789045"/>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200"/>
              <a:buFont typeface="Calibri"/>
              <a:buNone/>
            </a:pPr>
            <a:r>
              <a:rPr lang="en" sz="1800">
                <a:solidFill>
                  <a:srgbClr val="AF7B51"/>
                </a:solidFill>
                <a:latin typeface="Nunito SemiBold"/>
                <a:ea typeface="Nunito SemiBold"/>
                <a:cs typeface="Nunito SemiBold"/>
                <a:sym typeface="Nunito SemiBold"/>
              </a:rPr>
              <a:t>Cash Flow – Investing and Financing</a:t>
            </a:r>
            <a:endParaRPr sz="1800">
              <a:solidFill>
                <a:srgbClr val="AF7B51"/>
              </a:solidFill>
              <a:latin typeface="Nunito SemiBold"/>
              <a:ea typeface="Nunito SemiBold"/>
              <a:cs typeface="Nunito SemiBold"/>
              <a:sym typeface="Nunito SemiBold"/>
            </a:endParaRPr>
          </a:p>
        </p:txBody>
      </p:sp>
      <p:pic>
        <p:nvPicPr>
          <p:cNvPr id="681" name="Google Shape;681;p99"/>
          <p:cNvPicPr preferRelativeResize="0"/>
          <p:nvPr/>
        </p:nvPicPr>
        <p:blipFill rotWithShape="1">
          <a:blip r:embed="rId3">
            <a:alphaModFix/>
          </a:blip>
          <a:srcRect b="0" l="0" r="0" t="0"/>
          <a:stretch/>
        </p:blipFill>
        <p:spPr>
          <a:xfrm>
            <a:off x="3872057" y="303825"/>
            <a:ext cx="4853562" cy="45358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00"/>
          <p:cNvSpPr txBox="1"/>
          <p:nvPr>
            <p:ph type="title"/>
          </p:nvPr>
        </p:nvSpPr>
        <p:spPr>
          <a:xfrm>
            <a:off x="311700" y="252758"/>
            <a:ext cx="8450297" cy="831300"/>
          </a:xfrm>
          <a:prstGeom prst="rect">
            <a:avLst/>
          </a:prstGeom>
          <a:noFill/>
          <a:ln>
            <a:noFill/>
          </a:ln>
        </p:spPr>
        <p:txBody>
          <a:bodyPr anchorCtr="0" anchor="b" bIns="91425" lIns="91425" spcFirstLastPara="1" rIns="91425" wrap="square" tIns="91425">
            <a:noAutofit/>
          </a:bodyPr>
          <a:lstStyle/>
          <a:p>
            <a:pPr indent="0" lvl="0" marL="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D</a:t>
            </a:r>
            <a:r>
              <a:rPr lang="en" sz="2000">
                <a:solidFill>
                  <a:srgbClr val="AF7B51"/>
                </a:solidFill>
                <a:latin typeface="Nunito SemiBold"/>
                <a:ea typeface="Nunito SemiBold"/>
                <a:cs typeface="Nunito SemiBold"/>
                <a:sym typeface="Nunito SemiBold"/>
              </a:rPr>
              <a:t>erivative Financial Instruments and Market Risk</a:t>
            </a:r>
            <a:endParaRPr sz="2900"/>
          </a:p>
        </p:txBody>
      </p:sp>
      <p:sp>
        <p:nvSpPr>
          <p:cNvPr id="687" name="Google Shape;687;p100"/>
          <p:cNvSpPr txBox="1"/>
          <p:nvPr>
            <p:ph idx="1" type="body"/>
          </p:nvPr>
        </p:nvSpPr>
        <p:spPr>
          <a:xfrm>
            <a:off x="389625" y="1271795"/>
            <a:ext cx="8520600" cy="3354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solidFill>
                  <a:srgbClr val="233A44"/>
                </a:solidFill>
              </a:rPr>
              <a:t>JM Smucker is exposed to market risk related to changes in</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Interest rates</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Foreign currency exchange rates</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Commodity prices</a:t>
            </a:r>
            <a:endParaRPr sz="1100">
              <a:solidFill>
                <a:srgbClr val="222222"/>
              </a:solidFill>
              <a:highlight>
                <a:srgbClr val="FFFFFF"/>
              </a:highlight>
            </a:endParaRPr>
          </a:p>
          <a:p>
            <a:pPr indent="0" lvl="0" marL="0" rtl="0" algn="l">
              <a:lnSpc>
                <a:spcPct val="90000"/>
              </a:lnSpc>
              <a:spcBef>
                <a:spcPts val="0"/>
              </a:spcBef>
              <a:spcAft>
                <a:spcPts val="1600"/>
              </a:spcAft>
              <a:buClr>
                <a:schemeClr val="dk1"/>
              </a:buClr>
              <a:buSzPts val="1400"/>
              <a:buNone/>
            </a:pPr>
            <a:r>
              <a:t/>
            </a:r>
            <a:endParaRPr sz="11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p101"/>
          <p:cNvPicPr preferRelativeResize="0"/>
          <p:nvPr/>
        </p:nvPicPr>
        <p:blipFill rotWithShape="1">
          <a:blip r:embed="rId3">
            <a:alphaModFix/>
          </a:blip>
          <a:srcRect b="0" l="0" r="0" t="0"/>
          <a:stretch/>
        </p:blipFill>
        <p:spPr>
          <a:xfrm>
            <a:off x="311700" y="1515980"/>
            <a:ext cx="8615397" cy="1271458"/>
          </a:xfrm>
          <a:prstGeom prst="rect">
            <a:avLst/>
          </a:prstGeom>
          <a:noFill/>
          <a:ln>
            <a:noFill/>
          </a:ln>
        </p:spPr>
      </p:pic>
      <p:sp>
        <p:nvSpPr>
          <p:cNvPr id="693" name="Google Shape;693;p101"/>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p>
            <a:pPr indent="0" lvl="0" marL="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Risk Factor - Interest Rate Risk</a:t>
            </a:r>
            <a:endParaRPr sz="2000">
              <a:solidFill>
                <a:srgbClr val="AF7B51"/>
              </a:solidFill>
              <a:latin typeface="Nunito SemiBold"/>
              <a:ea typeface="Nunito SemiBold"/>
              <a:cs typeface="Nunito SemiBold"/>
              <a:sym typeface="Nunito SemiBo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02"/>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Risk Factor – Foreign Currency Exchange Risk</a:t>
            </a:r>
            <a:endParaRPr sz="2000">
              <a:solidFill>
                <a:srgbClr val="AF7B51"/>
              </a:solidFill>
              <a:latin typeface="Nunito SemiBold"/>
              <a:ea typeface="Nunito SemiBold"/>
              <a:cs typeface="Nunito SemiBold"/>
              <a:sym typeface="Nunito SemiBold"/>
            </a:endParaRPr>
          </a:p>
        </p:txBody>
      </p:sp>
      <p:pic>
        <p:nvPicPr>
          <p:cNvPr id="699" name="Google Shape;699;p102"/>
          <p:cNvPicPr preferRelativeResize="0"/>
          <p:nvPr/>
        </p:nvPicPr>
        <p:blipFill rotWithShape="1">
          <a:blip r:embed="rId3">
            <a:alphaModFix/>
          </a:blip>
          <a:srcRect b="0" l="0" r="0" t="0"/>
          <a:stretch/>
        </p:blipFill>
        <p:spPr>
          <a:xfrm>
            <a:off x="311700" y="1581110"/>
            <a:ext cx="8610175" cy="113642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3"/>
          <p:cNvSpPr txBox="1"/>
          <p:nvPr>
            <p:ph type="title"/>
          </p:nvPr>
        </p:nvSpPr>
        <p:spPr>
          <a:xfrm>
            <a:off x="311944" y="315516"/>
            <a:ext cx="8520113" cy="832246"/>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Risk Factor – Commodity Price Risk</a:t>
            </a:r>
            <a:endParaRPr sz="2000">
              <a:solidFill>
                <a:srgbClr val="AF7B51"/>
              </a:solidFill>
              <a:latin typeface="Nunito SemiBold"/>
              <a:ea typeface="Nunito SemiBold"/>
              <a:cs typeface="Nunito SemiBold"/>
              <a:sym typeface="Nunito SemiBold"/>
            </a:endParaRPr>
          </a:p>
        </p:txBody>
      </p:sp>
      <p:sp>
        <p:nvSpPr>
          <p:cNvPr id="705" name="Google Shape;705;p103"/>
          <p:cNvSpPr/>
          <p:nvPr/>
        </p:nvSpPr>
        <p:spPr>
          <a:xfrm>
            <a:off x="311699" y="1481083"/>
            <a:ext cx="8296894" cy="69249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100"/>
          </a:p>
        </p:txBody>
      </p:sp>
      <p:sp>
        <p:nvSpPr>
          <p:cNvPr id="706" name="Google Shape;706;p103"/>
          <p:cNvSpPr/>
          <p:nvPr/>
        </p:nvSpPr>
        <p:spPr>
          <a:xfrm>
            <a:off x="257600" y="1481077"/>
            <a:ext cx="8405100" cy="1794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a:solidFill>
                  <a:schemeClr val="dk1"/>
                </a:solidFill>
                <a:latin typeface="Calibri"/>
                <a:ea typeface="Calibri"/>
                <a:cs typeface="Calibri"/>
                <a:sym typeface="Calibri"/>
              </a:rPr>
              <a:t>Commodity Price Risk:</a:t>
            </a:r>
            <a:endParaRPr b="1">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rgbClr val="222222"/>
                </a:solidFill>
                <a:latin typeface="Calibri"/>
                <a:ea typeface="Calibri"/>
                <a:cs typeface="Calibri"/>
                <a:sym typeface="Calibri"/>
              </a:rPr>
              <a:t>Raw materials including g</a:t>
            </a:r>
            <a:r>
              <a:rPr lang="en" sz="1400">
                <a:solidFill>
                  <a:schemeClr val="dk1"/>
                </a:solidFill>
                <a:latin typeface="Calibri"/>
                <a:ea typeface="Calibri"/>
                <a:cs typeface="Calibri"/>
                <a:sym typeface="Calibri"/>
              </a:rPr>
              <a:t>reen coffee, certain oils, and certain protein meals are traded on active regulated exchanges, and commodities price fluctuation is based on market conditions, including</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 The supply and demand conditions</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 Political and economic variables</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 Weather</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 Investor speculation</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 Other unpredictable factors</a:t>
            </a:r>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4"/>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Risk Management - Interest Rate Risk</a:t>
            </a:r>
            <a:endParaRPr sz="2000">
              <a:solidFill>
                <a:srgbClr val="AF7B51"/>
              </a:solidFill>
              <a:latin typeface="Nunito SemiBold"/>
              <a:ea typeface="Nunito SemiBold"/>
              <a:cs typeface="Nunito SemiBold"/>
              <a:sym typeface="Nunito SemiBold"/>
            </a:endParaRPr>
          </a:p>
        </p:txBody>
      </p:sp>
      <p:pic>
        <p:nvPicPr>
          <p:cNvPr id="712" name="Google Shape;712;p104"/>
          <p:cNvPicPr preferRelativeResize="0"/>
          <p:nvPr/>
        </p:nvPicPr>
        <p:blipFill rotWithShape="1">
          <a:blip r:embed="rId3">
            <a:alphaModFix/>
          </a:blip>
          <a:srcRect b="0" l="0" r="0" t="0"/>
          <a:stretch/>
        </p:blipFill>
        <p:spPr>
          <a:xfrm>
            <a:off x="311700" y="1559782"/>
            <a:ext cx="8256256" cy="166299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105"/>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Risk Management – Foreign Exchange Risk</a:t>
            </a:r>
            <a:endParaRPr sz="2000">
              <a:solidFill>
                <a:srgbClr val="AF7B51"/>
              </a:solidFill>
              <a:latin typeface="Nunito SemiBold"/>
              <a:ea typeface="Nunito SemiBold"/>
              <a:cs typeface="Nunito SemiBold"/>
              <a:sym typeface="Nunito SemiBold"/>
            </a:endParaRPr>
          </a:p>
        </p:txBody>
      </p:sp>
      <p:pic>
        <p:nvPicPr>
          <p:cNvPr id="718" name="Google Shape;718;p105"/>
          <p:cNvPicPr preferRelativeResize="0"/>
          <p:nvPr/>
        </p:nvPicPr>
        <p:blipFill rotWithShape="1">
          <a:blip r:embed="rId3">
            <a:alphaModFix/>
          </a:blip>
          <a:srcRect b="0" l="0" r="0" t="0"/>
          <a:stretch/>
        </p:blipFill>
        <p:spPr>
          <a:xfrm>
            <a:off x="311700" y="1464570"/>
            <a:ext cx="8413767" cy="133277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06"/>
          <p:cNvSpPr txBox="1"/>
          <p:nvPr>
            <p:ph type="title"/>
          </p:nvPr>
        </p:nvSpPr>
        <p:spPr>
          <a:xfrm>
            <a:off x="311944" y="315516"/>
            <a:ext cx="8520113" cy="832246"/>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Risk Management - Commodity Price Risk</a:t>
            </a:r>
            <a:endParaRPr sz="2000">
              <a:solidFill>
                <a:srgbClr val="AF7B51"/>
              </a:solidFill>
              <a:latin typeface="Nunito SemiBold"/>
              <a:ea typeface="Nunito SemiBold"/>
              <a:cs typeface="Nunito SemiBold"/>
              <a:sym typeface="Nunito SemiBold"/>
            </a:endParaRPr>
          </a:p>
        </p:txBody>
      </p:sp>
      <p:pic>
        <p:nvPicPr>
          <p:cNvPr id="724" name="Google Shape;724;p106"/>
          <p:cNvPicPr preferRelativeResize="0"/>
          <p:nvPr/>
        </p:nvPicPr>
        <p:blipFill rotWithShape="1">
          <a:blip r:embed="rId3">
            <a:alphaModFix/>
          </a:blip>
          <a:srcRect b="0" l="0" r="0" t="0"/>
          <a:stretch/>
        </p:blipFill>
        <p:spPr>
          <a:xfrm>
            <a:off x="311944" y="2427601"/>
            <a:ext cx="7578781" cy="1569890"/>
          </a:xfrm>
          <a:prstGeom prst="rect">
            <a:avLst/>
          </a:prstGeom>
          <a:noFill/>
          <a:ln>
            <a:noFill/>
          </a:ln>
        </p:spPr>
      </p:pic>
      <p:sp>
        <p:nvSpPr>
          <p:cNvPr id="725" name="Google Shape;725;p106"/>
          <p:cNvSpPr/>
          <p:nvPr/>
        </p:nvSpPr>
        <p:spPr>
          <a:xfrm>
            <a:off x="311944" y="1441433"/>
            <a:ext cx="8260556" cy="69249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To manage the volatility related to anticipated commodity purchases, we use derivatives with maturities of generally</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less than one year. We do not qualify commodity derivatives for hedge accounting treatment. As a result, the gains and losses on all commodity derivatives are immediately recognized in cost of products sold.</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AF7B51"/>
                </a:solidFill>
                <a:latin typeface="Nunito"/>
                <a:ea typeface="Nunito"/>
                <a:cs typeface="Nunito"/>
                <a:sym typeface="Nunito"/>
              </a:rPr>
              <a:t>History of Coffee</a:t>
            </a:r>
            <a:endParaRPr/>
          </a:p>
        </p:txBody>
      </p:sp>
      <p:sp>
        <p:nvSpPr>
          <p:cNvPr id="331" name="Google Shape;331;p44"/>
          <p:cNvSpPr txBox="1"/>
          <p:nvPr>
            <p:ph idx="1" type="body"/>
          </p:nvPr>
        </p:nvSpPr>
        <p:spPr>
          <a:xfrm>
            <a:off x="819150" y="1654125"/>
            <a:ext cx="7505700" cy="2448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233A44"/>
                </a:solidFill>
                <a:latin typeface="Calibri"/>
                <a:ea typeface="Calibri"/>
                <a:cs typeface="Calibri"/>
                <a:sym typeface="Calibri"/>
              </a:rPr>
              <a:t>The coffee industry has a long history that can be traced as far as 15th century, when Ethiopia, the origin of coffee, exported coffee to Yemen. The coffee trade soon expanded to Egypt and the Ottoman Empire. With the growing of trade between the Republic of Venice and the Ottoman Empire, coffee was introduced to Europe, spreading to England, France, Germany, Austria and the Netherlands. With European colonial expansion, coffee was introduced to the Americas and Asia, and soon became an important industry in various colonies, especially in South America and India</a:t>
            </a:r>
            <a:endParaRPr sz="1600">
              <a:solidFill>
                <a:srgbClr val="233A44"/>
              </a:solidFill>
              <a:latin typeface="Calibri"/>
              <a:ea typeface="Calibri"/>
              <a:cs typeface="Calibri"/>
              <a:sym typeface="Calibri"/>
            </a:endParaRPr>
          </a:p>
          <a:p>
            <a:pPr indent="0" lvl="0" marL="0" rtl="0" algn="l">
              <a:spcBef>
                <a:spcPts val="1600"/>
              </a:spcBef>
              <a:spcAft>
                <a:spcPts val="16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107"/>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Other Risk Factors</a:t>
            </a:r>
            <a:endParaRPr sz="2000">
              <a:solidFill>
                <a:srgbClr val="AF7B51"/>
              </a:solidFill>
              <a:latin typeface="Nunito SemiBold"/>
              <a:ea typeface="Nunito SemiBold"/>
              <a:cs typeface="Nunito SemiBold"/>
              <a:sym typeface="Nunito SemiBold"/>
            </a:endParaRPr>
          </a:p>
        </p:txBody>
      </p:sp>
      <p:sp>
        <p:nvSpPr>
          <p:cNvPr id="731" name="Google Shape;731;p107"/>
          <p:cNvSpPr txBox="1"/>
          <p:nvPr>
            <p:ph idx="1" type="body"/>
          </p:nvPr>
        </p:nvSpPr>
        <p:spPr>
          <a:xfrm>
            <a:off x="248534" y="1604220"/>
            <a:ext cx="8520600" cy="3354000"/>
          </a:xfrm>
          <a:prstGeom prst="rect">
            <a:avLst/>
          </a:prstGeom>
          <a:noFill/>
          <a:ln>
            <a:noFill/>
          </a:ln>
        </p:spPr>
        <p:txBody>
          <a:bodyPr anchorCtr="0" anchor="t" bIns="68575" lIns="68575" spcFirstLastPara="1" rIns="68575" wrap="square" tIns="68575">
            <a:noAutofit/>
          </a:bodyPr>
          <a:lstStyle/>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The outbreak of the novel coronavirus (“COVID-19”) could negatively impact our business and results of operations.</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Their proprietary brands, packaging designs, and manufacturing methods are essential to the value of their business, and the inability to protect these could affect sales and profitability</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Loss or interruption of supply from single-source suppliers of raw materials and finished goods could have a disruptive effect</a:t>
            </a:r>
            <a:endParaRPr sz="1100"/>
          </a:p>
          <a:p>
            <a:pPr indent="-254000" lvl="0" marL="457200" rtl="0" algn="l">
              <a:lnSpc>
                <a:spcPct val="90000"/>
              </a:lnSpc>
              <a:spcBef>
                <a:spcPts val="0"/>
              </a:spcBef>
              <a:spcAft>
                <a:spcPts val="0"/>
              </a:spcAft>
              <a:buClr>
                <a:schemeClr val="dk1"/>
              </a:buClr>
              <a:buSzPts val="1400"/>
              <a:buNone/>
            </a:pPr>
            <a:r>
              <a:t/>
            </a:r>
            <a:endParaRPr sz="11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108"/>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Other Risk Factors</a:t>
            </a:r>
            <a:endParaRPr sz="2000">
              <a:solidFill>
                <a:srgbClr val="AF7B51"/>
              </a:solidFill>
              <a:latin typeface="Nunito SemiBold"/>
              <a:ea typeface="Nunito SemiBold"/>
              <a:cs typeface="Nunito SemiBold"/>
              <a:sym typeface="Nunito SemiBold"/>
            </a:endParaRPr>
          </a:p>
        </p:txBody>
      </p:sp>
      <p:sp>
        <p:nvSpPr>
          <p:cNvPr id="737" name="Google Shape;737;p108"/>
          <p:cNvSpPr txBox="1"/>
          <p:nvPr>
            <p:ph idx="1" type="body"/>
          </p:nvPr>
        </p:nvSpPr>
        <p:spPr>
          <a:xfrm>
            <a:off x="311700" y="1789500"/>
            <a:ext cx="8520600" cy="3354000"/>
          </a:xfrm>
          <a:prstGeom prst="rect">
            <a:avLst/>
          </a:prstGeom>
          <a:noFill/>
          <a:ln>
            <a:noFill/>
          </a:ln>
        </p:spPr>
        <p:txBody>
          <a:bodyPr anchorCtr="0" anchor="t" bIns="68575" lIns="68575" spcFirstLastPara="1" rIns="68575" wrap="square" tIns="68575">
            <a:noAutofit/>
          </a:bodyPr>
          <a:lstStyle/>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Substantially all of their coffee are produced at single manufacturing sites.</a:t>
            </a:r>
            <a:endParaRPr sz="1800">
              <a:solidFill>
                <a:srgbClr val="233A44"/>
              </a:solidFill>
            </a:endParaRPr>
          </a:p>
          <a:p>
            <a:pPr indent="-342900" lvl="0" marL="457200" marR="0" rtl="0" algn="l">
              <a:lnSpc>
                <a:spcPct val="115000"/>
              </a:lnSpc>
              <a:spcBef>
                <a:spcPts val="0"/>
              </a:spcBef>
              <a:spcAft>
                <a:spcPts val="0"/>
              </a:spcAft>
              <a:buClr>
                <a:srgbClr val="233A44"/>
              </a:buClr>
              <a:buSzPts val="1800"/>
              <a:buChar char="●"/>
            </a:pPr>
            <a:r>
              <a:rPr lang="en" sz="1800">
                <a:solidFill>
                  <a:srgbClr val="233A44"/>
                </a:solidFill>
              </a:rPr>
              <a:t>Their efforts to manage commodity, foreign currency exchange, and other price volatility through derivative instruments could adversely affect the results of operations and financial condition.</a:t>
            </a:r>
            <a:endParaRPr sz="1100"/>
          </a:p>
          <a:p>
            <a:pPr indent="0" lvl="0" marL="0" rtl="0" algn="l">
              <a:lnSpc>
                <a:spcPct val="90000"/>
              </a:lnSpc>
              <a:spcBef>
                <a:spcPts val="1200"/>
              </a:spcBef>
              <a:spcAft>
                <a:spcPts val="0"/>
              </a:spcAft>
              <a:buClr>
                <a:schemeClr val="dk1"/>
              </a:buClr>
              <a:buSzPts val="1400"/>
              <a:buNone/>
            </a:pPr>
            <a:r>
              <a:t/>
            </a:r>
            <a:endParaRPr sz="1100"/>
          </a:p>
          <a:p>
            <a:pPr indent="-254000" lvl="0" marL="457200" rtl="0" algn="l">
              <a:lnSpc>
                <a:spcPct val="90000"/>
              </a:lnSpc>
              <a:spcBef>
                <a:spcPts val="0"/>
              </a:spcBef>
              <a:spcAft>
                <a:spcPts val="0"/>
              </a:spcAft>
              <a:buClr>
                <a:schemeClr val="dk1"/>
              </a:buClr>
              <a:buSzPts val="1400"/>
              <a:buNone/>
            </a:pPr>
            <a:r>
              <a:t/>
            </a:r>
            <a:endParaRPr sz="11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09"/>
          <p:cNvSpPr txBox="1"/>
          <p:nvPr>
            <p:ph type="title"/>
          </p:nvPr>
        </p:nvSpPr>
        <p:spPr>
          <a:xfrm>
            <a:off x="311700" y="315925"/>
            <a:ext cx="8520600" cy="831300"/>
          </a:xfrm>
          <a:prstGeom prst="rect">
            <a:avLst/>
          </a:prstGeom>
          <a:noFill/>
          <a:ln>
            <a:noFill/>
          </a:ln>
        </p:spPr>
        <p:txBody>
          <a:bodyPr anchorCtr="0" anchor="b" bIns="68575" lIns="68575" spcFirstLastPara="1" rIns="68575" wrap="square" tIns="68575">
            <a:noAutofit/>
          </a:bodyPr>
          <a:lstStyle/>
          <a:p>
            <a:pPr indent="0" lvl="0" marL="0" marR="0" rtl="0" algn="l">
              <a:lnSpc>
                <a:spcPct val="90000"/>
              </a:lnSpc>
              <a:spcBef>
                <a:spcPts val="0"/>
              </a:spcBef>
              <a:spcAft>
                <a:spcPts val="0"/>
              </a:spcAft>
              <a:buClr>
                <a:schemeClr val="dk1"/>
              </a:buClr>
              <a:buSzPts val="3200"/>
              <a:buFont typeface="Calibri"/>
              <a:buNone/>
            </a:pPr>
            <a:r>
              <a:rPr lang="en" sz="2000">
                <a:solidFill>
                  <a:srgbClr val="AF7B51"/>
                </a:solidFill>
                <a:latin typeface="Nunito SemiBold"/>
                <a:ea typeface="Nunito SemiBold"/>
                <a:cs typeface="Nunito SemiBold"/>
                <a:sym typeface="Nunito SemiBold"/>
              </a:rPr>
              <a:t>Summary</a:t>
            </a:r>
            <a:endParaRPr sz="2000">
              <a:solidFill>
                <a:srgbClr val="AF7B51"/>
              </a:solidFill>
              <a:latin typeface="Nunito SemiBold"/>
              <a:ea typeface="Nunito SemiBold"/>
              <a:cs typeface="Nunito SemiBold"/>
              <a:sym typeface="Nunito SemiBold"/>
            </a:endParaRPr>
          </a:p>
        </p:txBody>
      </p:sp>
      <p:sp>
        <p:nvSpPr>
          <p:cNvPr id="743" name="Google Shape;743;p109"/>
          <p:cNvSpPr txBox="1"/>
          <p:nvPr>
            <p:ph idx="1" type="body"/>
          </p:nvPr>
        </p:nvSpPr>
        <p:spPr>
          <a:xfrm>
            <a:off x="311700" y="1225225"/>
            <a:ext cx="8520600" cy="3354000"/>
          </a:xfrm>
          <a:prstGeom prst="rect">
            <a:avLst/>
          </a:prstGeom>
          <a:noFill/>
          <a:ln>
            <a:noFill/>
          </a:ln>
        </p:spPr>
        <p:txBody>
          <a:bodyPr anchorCtr="0" anchor="t" bIns="68575" lIns="68575" spcFirstLastPara="1" rIns="68575" wrap="square" tIns="68575">
            <a:noAutofit/>
          </a:bodyPr>
          <a:lstStyle/>
          <a:p>
            <a:pPr indent="0" lvl="0" marL="114300" rtl="0" algn="l">
              <a:lnSpc>
                <a:spcPct val="90000"/>
              </a:lnSpc>
              <a:spcBef>
                <a:spcPts val="0"/>
              </a:spcBef>
              <a:spcAft>
                <a:spcPts val="0"/>
              </a:spcAft>
              <a:buClr>
                <a:schemeClr val="dk1"/>
              </a:buClr>
              <a:buSzPts val="1400"/>
              <a:buNone/>
            </a:pPr>
            <a:r>
              <a:rPr lang="en" sz="1800">
                <a:solidFill>
                  <a:srgbClr val="233A44"/>
                </a:solidFill>
              </a:rPr>
              <a:t>Interest rates hedging</a:t>
            </a:r>
            <a:endParaRPr sz="1800">
              <a:solidFill>
                <a:srgbClr val="233A44"/>
              </a:solidFill>
            </a:endParaRPr>
          </a:p>
          <a:p>
            <a:pPr indent="-342900" lvl="0" marL="457200" rtl="0" algn="l">
              <a:lnSpc>
                <a:spcPct val="90000"/>
              </a:lnSpc>
              <a:spcBef>
                <a:spcPts val="0"/>
              </a:spcBef>
              <a:spcAft>
                <a:spcPts val="0"/>
              </a:spcAft>
              <a:buClr>
                <a:schemeClr val="dk1"/>
              </a:buClr>
              <a:buSzPts val="1400"/>
              <a:buChar char="●"/>
            </a:pPr>
            <a:r>
              <a:rPr lang="en" sz="1800">
                <a:solidFill>
                  <a:srgbClr val="233A44"/>
                </a:solidFill>
              </a:rPr>
              <a:t>Use Interest rate contract for cash flow hedge &amp; fair value hedge to to hedge against unfavorable interest rate movement of their long term debt</a:t>
            </a:r>
            <a:endParaRPr sz="1800">
              <a:solidFill>
                <a:srgbClr val="233A44"/>
              </a:solidFill>
            </a:endParaRPr>
          </a:p>
          <a:p>
            <a:pPr indent="0" lvl="0" marL="114300" rtl="0" algn="l">
              <a:lnSpc>
                <a:spcPct val="90000"/>
              </a:lnSpc>
              <a:spcBef>
                <a:spcPts val="0"/>
              </a:spcBef>
              <a:spcAft>
                <a:spcPts val="0"/>
              </a:spcAft>
              <a:buClr>
                <a:schemeClr val="dk1"/>
              </a:buClr>
              <a:buSzPts val="1400"/>
              <a:buNone/>
            </a:pPr>
            <a:r>
              <a:rPr lang="en" sz="1800">
                <a:solidFill>
                  <a:srgbClr val="233A44"/>
                </a:solidFill>
              </a:rPr>
              <a:t>Foreign currency exchange hedging </a:t>
            </a:r>
            <a:endParaRPr sz="1800">
              <a:solidFill>
                <a:srgbClr val="233A44"/>
              </a:solidFill>
            </a:endParaRPr>
          </a:p>
          <a:p>
            <a:pPr indent="-342900" lvl="0" marL="457200" rtl="0" algn="l">
              <a:lnSpc>
                <a:spcPct val="90000"/>
              </a:lnSpc>
              <a:spcBef>
                <a:spcPts val="0"/>
              </a:spcBef>
              <a:spcAft>
                <a:spcPts val="0"/>
              </a:spcAft>
              <a:buClr>
                <a:schemeClr val="dk1"/>
              </a:buClr>
              <a:buSzPts val="1400"/>
              <a:buChar char="●"/>
            </a:pPr>
            <a:r>
              <a:rPr lang="en" sz="1800">
                <a:solidFill>
                  <a:srgbClr val="233A44"/>
                </a:solidFill>
              </a:rPr>
              <a:t>Use foreign currency derivatives to manage the effect of foreign currency fluctuations on future cash payments</a:t>
            </a:r>
            <a:endParaRPr sz="1800">
              <a:solidFill>
                <a:srgbClr val="233A44"/>
              </a:solidFill>
            </a:endParaRPr>
          </a:p>
          <a:p>
            <a:pPr indent="0" lvl="0" marL="114300" rtl="0" algn="l">
              <a:lnSpc>
                <a:spcPct val="90000"/>
              </a:lnSpc>
              <a:spcBef>
                <a:spcPts val="0"/>
              </a:spcBef>
              <a:spcAft>
                <a:spcPts val="0"/>
              </a:spcAft>
              <a:buClr>
                <a:schemeClr val="dk1"/>
              </a:buClr>
              <a:buSzPts val="1400"/>
              <a:buNone/>
            </a:pPr>
            <a:r>
              <a:rPr lang="en" sz="1800">
                <a:solidFill>
                  <a:srgbClr val="233A44"/>
                </a:solidFill>
              </a:rPr>
              <a:t>Commodities price hedging: </a:t>
            </a:r>
            <a:endParaRPr sz="1800">
              <a:solidFill>
                <a:srgbClr val="233A44"/>
              </a:solidFill>
            </a:endParaRPr>
          </a:p>
          <a:p>
            <a:pPr indent="-342900" lvl="0" marL="457200" rtl="0" algn="l">
              <a:lnSpc>
                <a:spcPct val="90000"/>
              </a:lnSpc>
              <a:spcBef>
                <a:spcPts val="0"/>
              </a:spcBef>
              <a:spcAft>
                <a:spcPts val="0"/>
              </a:spcAft>
              <a:buClr>
                <a:schemeClr val="dk1"/>
              </a:buClr>
              <a:buSzPts val="1400"/>
              <a:buChar char="●"/>
            </a:pPr>
            <a:r>
              <a:rPr lang="en" sz="1800">
                <a:solidFill>
                  <a:srgbClr val="233A44"/>
                </a:solidFill>
              </a:rPr>
              <a:t>Use commodity derivatives that are generally less than one year to actively adjust hedging strategies as appropriate</a:t>
            </a:r>
            <a:endParaRPr sz="1100"/>
          </a:p>
          <a:p>
            <a:pPr indent="-254000" lvl="0" marL="457200" rtl="0" algn="l">
              <a:lnSpc>
                <a:spcPct val="90000"/>
              </a:lnSpc>
              <a:spcBef>
                <a:spcPts val="0"/>
              </a:spcBef>
              <a:spcAft>
                <a:spcPts val="0"/>
              </a:spcAft>
              <a:buClr>
                <a:schemeClr val="dk1"/>
              </a:buClr>
              <a:buSzPts val="1400"/>
              <a:buNone/>
            </a:pPr>
            <a:r>
              <a:t/>
            </a:r>
            <a:endParaRPr sz="11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10"/>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10"/>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50" name="Google Shape;750;p11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111"/>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756" name="Google Shape;756;p111"/>
          <p:cNvPicPr preferRelativeResize="0"/>
          <p:nvPr/>
        </p:nvPicPr>
        <p:blipFill>
          <a:blip r:embed="rId4">
            <a:alphaModFix/>
          </a:blip>
          <a:stretch>
            <a:fillRect/>
          </a:stretch>
        </p:blipFill>
        <p:spPr>
          <a:xfrm>
            <a:off x="7709475" y="0"/>
            <a:ext cx="1434525" cy="11954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id="761" name="Google Shape;761;p11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1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id="771" name="Google Shape;771;p114"/>
          <p:cNvPicPr preferRelativeResize="0"/>
          <p:nvPr/>
        </p:nvPicPr>
        <p:blipFill rotWithShape="1">
          <a:blip r:embed="rId3">
            <a:alphaModFix/>
          </a:blip>
          <a:srcRect b="0" l="0" r="0" t="0"/>
          <a:stretch/>
        </p:blipFill>
        <p:spPr>
          <a:xfrm>
            <a:off x="1578966" y="1820613"/>
            <a:ext cx="5886849" cy="2825687"/>
          </a:xfrm>
          <a:prstGeom prst="rect">
            <a:avLst/>
          </a:prstGeom>
          <a:noFill/>
          <a:ln>
            <a:noFill/>
          </a:ln>
        </p:spPr>
      </p:pic>
      <p:sp>
        <p:nvSpPr>
          <p:cNvPr id="772" name="Google Shape;772;p114"/>
          <p:cNvSpPr txBox="1"/>
          <p:nvPr/>
        </p:nvSpPr>
        <p:spPr>
          <a:xfrm>
            <a:off x="679067" y="594895"/>
            <a:ext cx="7686647" cy="54879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1" lang="en" sz="3200" u="none" cap="none" strike="noStrike">
                <a:solidFill>
                  <a:srgbClr val="FF9367"/>
                </a:solidFill>
                <a:latin typeface="Impact"/>
                <a:ea typeface="Impact"/>
                <a:cs typeface="Impact"/>
                <a:sym typeface="Impact"/>
              </a:rPr>
              <a:t>Changes in </a:t>
            </a:r>
            <a:r>
              <a:rPr i="1" lang="en" sz="3200">
                <a:solidFill>
                  <a:srgbClr val="FF9367"/>
                </a:solidFill>
                <a:latin typeface="Impact"/>
                <a:ea typeface="Impact"/>
                <a:cs typeface="Impact"/>
                <a:sym typeface="Impact"/>
              </a:rPr>
              <a:t>S</a:t>
            </a:r>
            <a:r>
              <a:rPr i="1" lang="en" sz="3200" u="none" cap="none" strike="noStrike">
                <a:solidFill>
                  <a:srgbClr val="FF9367"/>
                </a:solidFill>
                <a:latin typeface="Impact"/>
                <a:ea typeface="Impact"/>
                <a:cs typeface="Impact"/>
                <a:sym typeface="Impact"/>
              </a:rPr>
              <a:t>ystem-wide (2018 ~ 2019)</a:t>
            </a:r>
            <a:endParaRPr i="1" sz="700">
              <a:latin typeface="Impact"/>
              <a:ea typeface="Impact"/>
              <a:cs typeface="Impact"/>
              <a:sym typeface="Impact"/>
            </a:endParaRPr>
          </a:p>
        </p:txBody>
      </p:sp>
      <p:sp>
        <p:nvSpPr>
          <p:cNvPr id="773" name="Google Shape;773;p114"/>
          <p:cNvSpPr txBox="1"/>
          <p:nvPr/>
        </p:nvSpPr>
        <p:spPr>
          <a:xfrm>
            <a:off x="826448" y="1408180"/>
            <a:ext cx="7391884" cy="412433"/>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Changes in systemwide sales are impacted by changes in the number of points of distribution. Points of distribution and net openings (closings) as of and for the fiscal years ended December 28, 2019, 2018:</a:t>
            </a:r>
            <a:endParaRPr sz="7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115"/>
          <p:cNvPicPr preferRelativeResize="0"/>
          <p:nvPr/>
        </p:nvPicPr>
        <p:blipFill rotWithShape="1">
          <a:blip r:embed="rId3">
            <a:alphaModFix/>
          </a:blip>
          <a:srcRect b="0" l="0" r="0" t="0"/>
          <a:stretch/>
        </p:blipFill>
        <p:spPr>
          <a:xfrm rot="-2961456">
            <a:off x="-6377792" y="-4493800"/>
            <a:ext cx="10524920" cy="12475660"/>
          </a:xfrm>
          <a:prstGeom prst="rect">
            <a:avLst/>
          </a:prstGeom>
          <a:noFill/>
          <a:ln>
            <a:noFill/>
          </a:ln>
        </p:spPr>
      </p:pic>
      <p:sp>
        <p:nvSpPr>
          <p:cNvPr id="779" name="Google Shape;779;p115"/>
          <p:cNvSpPr txBox="1"/>
          <p:nvPr/>
        </p:nvSpPr>
        <p:spPr>
          <a:xfrm>
            <a:off x="3700577" y="994191"/>
            <a:ext cx="4697173" cy="4603432"/>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Franchising is a business arrangement - a service organization, the franchisor, grants an operator, the franchisee, a license to sell the franchisor's products and services - use its system and trademarks in a given area</a:t>
            </a:r>
            <a:endParaRPr sz="700"/>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Seek to maximize the alignment of interests with those of franchisees and do not guarantee franchisees' financing obligations - offer voluntary financing to existing franchisees</a:t>
            </a:r>
            <a:endParaRPr sz="700"/>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Franchise agreement covering a standard set of terms and conditions (typical 20-year term in the U.S.)</a:t>
            </a:r>
            <a:endParaRPr sz="700"/>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Master franchise agreements are the most prevalent international relationships for both brands - limited basis domestically but widely internationally</a:t>
            </a:r>
            <a:endParaRPr sz="700"/>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Master franchise required - upfront market entry fee and upfront initial franchise fee</a:t>
            </a:r>
            <a:endParaRPr sz="700"/>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t/>
            </a:r>
            <a:endParaRPr b="0" i="0" sz="1200" u="none" cap="none" strike="noStrike">
              <a:solidFill>
                <a:srgbClr val="341919"/>
              </a:solidFill>
              <a:latin typeface="IBM Plex Sans"/>
              <a:ea typeface="IBM Plex Sans"/>
              <a:cs typeface="IBM Plex Sans"/>
              <a:sym typeface="IBM Plex Sans"/>
            </a:endParaRPr>
          </a:p>
        </p:txBody>
      </p:sp>
      <p:sp>
        <p:nvSpPr>
          <p:cNvPr id="780" name="Google Shape;780;p115"/>
          <p:cNvSpPr txBox="1"/>
          <p:nvPr/>
        </p:nvSpPr>
        <p:spPr>
          <a:xfrm>
            <a:off x="2590008" y="426004"/>
            <a:ext cx="6553992" cy="37592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i="1" lang="en" sz="2800" u="none" cap="none" strike="noStrike">
                <a:solidFill>
                  <a:srgbClr val="FF9367"/>
                </a:solidFill>
                <a:latin typeface="Impact"/>
                <a:ea typeface="Impact"/>
                <a:cs typeface="Impact"/>
                <a:sym typeface="Impact"/>
              </a:rPr>
              <a:t>Franchisee relationships and model</a:t>
            </a:r>
            <a:endParaRPr i="1" sz="700">
              <a:latin typeface="Impact"/>
              <a:ea typeface="Impact"/>
              <a:cs typeface="Impact"/>
              <a:sym typeface="Impact"/>
            </a:endParaRPr>
          </a:p>
        </p:txBody>
      </p:sp>
      <p:pic>
        <p:nvPicPr>
          <p:cNvPr id="781" name="Google Shape;781;p115"/>
          <p:cNvPicPr preferRelativeResize="0"/>
          <p:nvPr/>
        </p:nvPicPr>
        <p:blipFill rotWithShape="1">
          <a:blip r:embed="rId4">
            <a:alphaModFix/>
          </a:blip>
          <a:srcRect b="0" l="0" r="0" t="0"/>
          <a:stretch/>
        </p:blipFill>
        <p:spPr>
          <a:xfrm>
            <a:off x="191420" y="1744030"/>
            <a:ext cx="3142459" cy="179120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116"/>
          <p:cNvPicPr preferRelativeResize="0"/>
          <p:nvPr/>
        </p:nvPicPr>
        <p:blipFill rotWithShape="1">
          <a:blip r:embed="rId3">
            <a:alphaModFix/>
          </a:blip>
          <a:srcRect b="616" l="0" r="375" t="616"/>
          <a:stretch/>
        </p:blipFill>
        <p:spPr>
          <a:xfrm>
            <a:off x="729666" y="2006687"/>
            <a:ext cx="7585448" cy="1504044"/>
          </a:xfrm>
          <a:prstGeom prst="rect">
            <a:avLst/>
          </a:prstGeom>
          <a:noFill/>
          <a:ln>
            <a:noFill/>
          </a:ln>
        </p:spPr>
      </p:pic>
      <p:sp>
        <p:nvSpPr>
          <p:cNvPr id="787" name="Google Shape;787;p116"/>
          <p:cNvSpPr txBox="1"/>
          <p:nvPr/>
        </p:nvSpPr>
        <p:spPr>
          <a:xfrm>
            <a:off x="729666" y="554415"/>
            <a:ext cx="7391884" cy="54879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1" lang="en" sz="3200" u="none" cap="none" strike="noStrike">
                <a:solidFill>
                  <a:srgbClr val="FF9367"/>
                </a:solidFill>
                <a:latin typeface="Impact"/>
                <a:ea typeface="Impact"/>
                <a:cs typeface="Impact"/>
                <a:sym typeface="Impact"/>
              </a:rPr>
              <a:t>Franchise fees</a:t>
            </a:r>
            <a:endParaRPr i="1" sz="700">
              <a:latin typeface="Impact"/>
              <a:ea typeface="Impact"/>
              <a:cs typeface="Impact"/>
              <a:sym typeface="Impact"/>
            </a:endParaRPr>
          </a:p>
        </p:txBody>
      </p:sp>
      <p:sp>
        <p:nvSpPr>
          <p:cNvPr id="788" name="Google Shape;788;p116"/>
          <p:cNvSpPr txBox="1"/>
          <p:nvPr/>
        </p:nvSpPr>
        <p:spPr>
          <a:xfrm>
            <a:off x="826448" y="1408180"/>
            <a:ext cx="7391884" cy="412433"/>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i="0" lang="en" sz="1200" u="none" cap="none" strike="noStrike">
                <a:solidFill>
                  <a:srgbClr val="341919"/>
                </a:solidFill>
              </a:rPr>
              <a:t>Franchisees pay an initial franchise fee for the right to operate a restaurant for one or more franchised brands and fees vary by brand, type of development agreement and geographic area of development:</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5"/>
          <p:cNvSpPr txBox="1"/>
          <p:nvPr>
            <p:ph type="title"/>
          </p:nvPr>
        </p:nvSpPr>
        <p:spPr>
          <a:xfrm>
            <a:off x="819150" y="804325"/>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AF7B51"/>
                </a:solidFill>
                <a:latin typeface="Nunito"/>
                <a:ea typeface="Nunito"/>
                <a:cs typeface="Nunito"/>
                <a:sym typeface="Nunito"/>
              </a:rPr>
              <a:t>Two types of coffee bean</a:t>
            </a:r>
            <a:endParaRPr/>
          </a:p>
        </p:txBody>
      </p:sp>
      <p:sp>
        <p:nvSpPr>
          <p:cNvPr id="337" name="Google Shape;337;p45"/>
          <p:cNvSpPr txBox="1"/>
          <p:nvPr/>
        </p:nvSpPr>
        <p:spPr>
          <a:xfrm>
            <a:off x="609900" y="1629425"/>
            <a:ext cx="3075600" cy="276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Arabica Coffee Beans</a:t>
            </a:r>
            <a:endParaRPr b="1"/>
          </a:p>
          <a:p>
            <a:pPr indent="0" lvl="0" marL="0" rtl="0" algn="l">
              <a:lnSpc>
                <a:spcPct val="115000"/>
              </a:lnSpc>
              <a:spcBef>
                <a:spcPts val="0"/>
              </a:spcBef>
              <a:spcAft>
                <a:spcPts val="0"/>
              </a:spcAft>
              <a:buNone/>
            </a:pPr>
            <a:r>
              <a:rPr lang="en"/>
              <a:t>•Arabica is a special variety, because it has four chromosome.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•More than 65% of world coffee cultures are of Arabica.</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 taste of Arabica can be different, according to the location </a:t>
            </a:r>
            <a:endParaRPr/>
          </a:p>
          <a:p>
            <a:pPr indent="0" lvl="0" marL="0" rtl="0" algn="l">
              <a:spcBef>
                <a:spcPts val="0"/>
              </a:spcBef>
              <a:spcAft>
                <a:spcPts val="0"/>
              </a:spcAft>
              <a:buNone/>
            </a:pPr>
            <a:r>
              <a:t/>
            </a:r>
            <a:endParaRPr/>
          </a:p>
        </p:txBody>
      </p:sp>
      <p:sp>
        <p:nvSpPr>
          <p:cNvPr id="338" name="Google Shape;338;p45"/>
          <p:cNvSpPr txBox="1"/>
          <p:nvPr/>
        </p:nvSpPr>
        <p:spPr>
          <a:xfrm>
            <a:off x="5294550" y="1596725"/>
            <a:ext cx="3030300" cy="283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Robusta Coffee Beans</a:t>
            </a:r>
            <a:endParaRPr b="1"/>
          </a:p>
          <a:p>
            <a:pPr indent="0" lvl="0" marL="0" rtl="0" algn="l">
              <a:lnSpc>
                <a:spcPct val="115000"/>
              </a:lnSpc>
              <a:spcBef>
                <a:spcPts val="0"/>
              </a:spcBef>
              <a:spcAft>
                <a:spcPts val="0"/>
              </a:spcAft>
              <a:buNone/>
            </a:pPr>
            <a:r>
              <a:rPr lang="en"/>
              <a:t>•Robusta has more fruit, a lower cost, grows well at lower altitudes and is more resistant to diseases.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•Robusta can be sometimes comparable to Arabica.</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 caffeine content is much higher than the one found in Arabica.</a:t>
            </a:r>
            <a:endParaRPr/>
          </a:p>
          <a:p>
            <a:pPr indent="0" lvl="0" marL="0" rtl="0" algn="l">
              <a:spcBef>
                <a:spcPts val="0"/>
              </a:spcBef>
              <a:spcAft>
                <a:spcPts val="0"/>
              </a:spcAft>
              <a:buNone/>
            </a:pPr>
            <a:r>
              <a:t/>
            </a:r>
            <a:endParaRPr/>
          </a:p>
        </p:txBody>
      </p:sp>
      <p:pic>
        <p:nvPicPr>
          <p:cNvPr id="339" name="Google Shape;339;p45"/>
          <p:cNvPicPr preferRelativeResize="0"/>
          <p:nvPr/>
        </p:nvPicPr>
        <p:blipFill>
          <a:blip r:embed="rId3">
            <a:alphaModFix/>
          </a:blip>
          <a:stretch>
            <a:fillRect/>
          </a:stretch>
        </p:blipFill>
        <p:spPr>
          <a:xfrm>
            <a:off x="4024038" y="2987250"/>
            <a:ext cx="1095926" cy="1390341"/>
          </a:xfrm>
          <a:prstGeom prst="rect">
            <a:avLst/>
          </a:prstGeom>
          <a:noFill/>
          <a:ln>
            <a:noFill/>
          </a:ln>
        </p:spPr>
      </p:pic>
      <p:pic>
        <p:nvPicPr>
          <p:cNvPr id="340" name="Google Shape;340;p45"/>
          <p:cNvPicPr preferRelativeResize="0"/>
          <p:nvPr/>
        </p:nvPicPr>
        <p:blipFill>
          <a:blip r:embed="rId4">
            <a:alphaModFix/>
          </a:blip>
          <a:stretch>
            <a:fillRect/>
          </a:stretch>
        </p:blipFill>
        <p:spPr>
          <a:xfrm>
            <a:off x="3343979" y="1596725"/>
            <a:ext cx="983845" cy="13905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id="793" name="Google Shape;793;p117"/>
          <p:cNvPicPr preferRelativeResize="0"/>
          <p:nvPr/>
        </p:nvPicPr>
        <p:blipFill rotWithShape="1">
          <a:blip r:embed="rId3">
            <a:alphaModFix/>
          </a:blip>
          <a:srcRect b="0" l="0" r="0" t="0"/>
          <a:stretch/>
        </p:blipFill>
        <p:spPr>
          <a:xfrm>
            <a:off x="1002167" y="1414284"/>
            <a:ext cx="492576" cy="492576"/>
          </a:xfrm>
          <a:prstGeom prst="rect">
            <a:avLst/>
          </a:prstGeom>
          <a:noFill/>
          <a:ln>
            <a:noFill/>
          </a:ln>
        </p:spPr>
      </p:pic>
      <p:pic>
        <p:nvPicPr>
          <p:cNvPr id="794" name="Google Shape;794;p117"/>
          <p:cNvPicPr preferRelativeResize="0"/>
          <p:nvPr/>
        </p:nvPicPr>
        <p:blipFill rotWithShape="1">
          <a:blip r:embed="rId4">
            <a:alphaModFix/>
          </a:blip>
          <a:srcRect b="0" l="0" r="0" t="0"/>
          <a:stretch/>
        </p:blipFill>
        <p:spPr>
          <a:xfrm>
            <a:off x="1002167" y="2202164"/>
            <a:ext cx="492576" cy="492576"/>
          </a:xfrm>
          <a:prstGeom prst="rect">
            <a:avLst/>
          </a:prstGeom>
          <a:noFill/>
          <a:ln>
            <a:noFill/>
          </a:ln>
        </p:spPr>
      </p:pic>
      <p:pic>
        <p:nvPicPr>
          <p:cNvPr id="795" name="Google Shape;795;p117"/>
          <p:cNvPicPr preferRelativeResize="0"/>
          <p:nvPr/>
        </p:nvPicPr>
        <p:blipFill rotWithShape="1">
          <a:blip r:embed="rId5">
            <a:alphaModFix/>
          </a:blip>
          <a:srcRect b="0" l="0" r="0" t="0"/>
          <a:stretch/>
        </p:blipFill>
        <p:spPr>
          <a:xfrm>
            <a:off x="1002167" y="2955059"/>
            <a:ext cx="492576" cy="492576"/>
          </a:xfrm>
          <a:prstGeom prst="rect">
            <a:avLst/>
          </a:prstGeom>
          <a:noFill/>
          <a:ln>
            <a:noFill/>
          </a:ln>
        </p:spPr>
      </p:pic>
      <p:pic>
        <p:nvPicPr>
          <p:cNvPr id="796" name="Google Shape;796;p117"/>
          <p:cNvPicPr preferRelativeResize="0"/>
          <p:nvPr/>
        </p:nvPicPr>
        <p:blipFill rotWithShape="1">
          <a:blip r:embed="rId6">
            <a:alphaModFix/>
          </a:blip>
          <a:srcRect b="0" l="0" r="0" t="0"/>
          <a:stretch/>
        </p:blipFill>
        <p:spPr>
          <a:xfrm>
            <a:off x="1002167" y="3692026"/>
            <a:ext cx="492576" cy="492576"/>
          </a:xfrm>
          <a:prstGeom prst="rect">
            <a:avLst/>
          </a:prstGeom>
          <a:noFill/>
          <a:ln>
            <a:noFill/>
          </a:ln>
        </p:spPr>
      </p:pic>
      <p:pic>
        <p:nvPicPr>
          <p:cNvPr id="797" name="Google Shape;797;p117"/>
          <p:cNvPicPr preferRelativeResize="0"/>
          <p:nvPr/>
        </p:nvPicPr>
        <p:blipFill rotWithShape="1">
          <a:blip r:embed="rId7">
            <a:alphaModFix/>
          </a:blip>
          <a:srcRect b="0" l="0" r="0" t="0"/>
          <a:stretch/>
        </p:blipFill>
        <p:spPr>
          <a:xfrm>
            <a:off x="7224959" y="3692026"/>
            <a:ext cx="1575713" cy="1157433"/>
          </a:xfrm>
          <a:prstGeom prst="rect">
            <a:avLst/>
          </a:prstGeom>
          <a:noFill/>
          <a:ln>
            <a:noFill/>
          </a:ln>
        </p:spPr>
      </p:pic>
      <p:sp>
        <p:nvSpPr>
          <p:cNvPr id="798" name="Google Shape;798;p117"/>
          <p:cNvSpPr txBox="1"/>
          <p:nvPr/>
        </p:nvSpPr>
        <p:spPr>
          <a:xfrm>
            <a:off x="876058" y="452438"/>
            <a:ext cx="7391884" cy="54879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1" lang="en" sz="3200" u="none" cap="none" strike="noStrike">
                <a:solidFill>
                  <a:srgbClr val="FF9367"/>
                </a:solidFill>
                <a:latin typeface="Impact"/>
                <a:ea typeface="Impact"/>
                <a:cs typeface="Impact"/>
                <a:sym typeface="Impact"/>
              </a:rPr>
              <a:t>Other franchise related fees (2019)</a:t>
            </a:r>
            <a:endParaRPr i="1" sz="700">
              <a:latin typeface="Impact"/>
              <a:ea typeface="Impact"/>
              <a:cs typeface="Impact"/>
              <a:sym typeface="Impact"/>
            </a:endParaRPr>
          </a:p>
        </p:txBody>
      </p:sp>
      <p:sp>
        <p:nvSpPr>
          <p:cNvPr id="799" name="Google Shape;799;p117"/>
          <p:cNvSpPr txBox="1"/>
          <p:nvPr/>
        </p:nvSpPr>
        <p:spPr>
          <a:xfrm>
            <a:off x="1624663" y="1497143"/>
            <a:ext cx="5600295" cy="293521"/>
          </a:xfrm>
          <a:prstGeom prst="rect">
            <a:avLst/>
          </a:prstGeom>
          <a:noFill/>
          <a:ln>
            <a:noFill/>
          </a:ln>
        </p:spPr>
        <p:txBody>
          <a:bodyPr anchorCtr="0" anchor="t" bIns="0" lIns="0" spcFirstLastPara="1" rIns="0" wrap="square" tIns="0">
            <a:noAutofit/>
          </a:bodyPr>
          <a:lstStyle/>
          <a:p>
            <a:pPr indent="0" lvl="0" marL="0" marR="0" rtl="0" algn="l">
              <a:lnSpc>
                <a:spcPct val="140029"/>
              </a:lnSpc>
              <a:spcBef>
                <a:spcPts val="0"/>
              </a:spcBef>
              <a:spcAft>
                <a:spcPts val="0"/>
              </a:spcAft>
              <a:buNone/>
            </a:pPr>
            <a:r>
              <a:rPr b="0" i="0" lang="en" sz="1700" u="none" cap="none" strike="noStrike">
                <a:solidFill>
                  <a:srgbClr val="000000"/>
                </a:solidFill>
                <a:latin typeface="Arial"/>
                <a:ea typeface="Arial"/>
                <a:cs typeface="Arial"/>
                <a:sym typeface="Arial"/>
              </a:rPr>
              <a:t>Net rental fees: 9.0%, or $122.7 million of total revenue</a:t>
            </a:r>
            <a:endParaRPr sz="700"/>
          </a:p>
        </p:txBody>
      </p:sp>
      <p:sp>
        <p:nvSpPr>
          <p:cNvPr id="800" name="Google Shape;800;p117"/>
          <p:cNvSpPr txBox="1"/>
          <p:nvPr/>
        </p:nvSpPr>
        <p:spPr>
          <a:xfrm>
            <a:off x="1624663" y="2285023"/>
            <a:ext cx="5214044" cy="293521"/>
          </a:xfrm>
          <a:prstGeom prst="rect">
            <a:avLst/>
          </a:prstGeom>
          <a:noFill/>
          <a:ln>
            <a:noFill/>
          </a:ln>
        </p:spPr>
        <p:txBody>
          <a:bodyPr anchorCtr="0" anchor="t" bIns="0" lIns="0" spcFirstLastPara="1" rIns="0" wrap="square" tIns="0">
            <a:noAutofit/>
          </a:bodyPr>
          <a:lstStyle/>
          <a:p>
            <a:pPr indent="0" lvl="0" marL="0" marR="0" rtl="0" algn="l">
              <a:lnSpc>
                <a:spcPct val="140029"/>
              </a:lnSpc>
              <a:spcBef>
                <a:spcPts val="0"/>
              </a:spcBef>
              <a:spcAft>
                <a:spcPts val="0"/>
              </a:spcAft>
              <a:buNone/>
            </a:pPr>
            <a:r>
              <a:rPr b="0" i="0" lang="en" sz="1700" u="none" cap="none" strike="noStrike">
                <a:solidFill>
                  <a:srgbClr val="000000"/>
                </a:solidFill>
                <a:latin typeface="Arial"/>
                <a:ea typeface="Arial"/>
                <a:cs typeface="Arial"/>
                <a:sym typeface="Arial"/>
              </a:rPr>
              <a:t>License fee: 0.7%, or $9.8 million of total revenue</a:t>
            </a:r>
            <a:endParaRPr sz="700"/>
          </a:p>
        </p:txBody>
      </p:sp>
      <p:sp>
        <p:nvSpPr>
          <p:cNvPr id="801" name="Google Shape;801;p117"/>
          <p:cNvSpPr txBox="1"/>
          <p:nvPr/>
        </p:nvSpPr>
        <p:spPr>
          <a:xfrm>
            <a:off x="1624663" y="2921721"/>
            <a:ext cx="5600295" cy="597219"/>
          </a:xfrm>
          <a:prstGeom prst="rect">
            <a:avLst/>
          </a:prstGeom>
          <a:noFill/>
          <a:ln>
            <a:noFill/>
          </a:ln>
        </p:spPr>
        <p:txBody>
          <a:bodyPr anchorCtr="0" anchor="t" bIns="0" lIns="0" spcFirstLastPara="1" rIns="0" wrap="square" tIns="0">
            <a:noAutofit/>
          </a:bodyPr>
          <a:lstStyle/>
          <a:p>
            <a:pPr indent="0" lvl="0" marL="0" marR="0" rtl="0" algn="l">
              <a:lnSpc>
                <a:spcPct val="140029"/>
              </a:lnSpc>
              <a:spcBef>
                <a:spcPts val="0"/>
              </a:spcBef>
              <a:spcAft>
                <a:spcPts val="0"/>
              </a:spcAft>
              <a:buNone/>
            </a:pPr>
            <a:r>
              <a:rPr b="0" i="0" lang="en" sz="1700" u="none" cap="none" strike="noStrike">
                <a:solidFill>
                  <a:srgbClr val="000000"/>
                </a:solidFill>
                <a:latin typeface="Arial"/>
                <a:ea typeface="Arial"/>
                <a:cs typeface="Arial"/>
                <a:sym typeface="Arial"/>
              </a:rPr>
              <a:t>Sales revenue to franchisees: 6.7%, or $91.4 million of total revenue</a:t>
            </a:r>
            <a:endParaRPr sz="700"/>
          </a:p>
        </p:txBody>
      </p:sp>
      <p:sp>
        <p:nvSpPr>
          <p:cNvPr id="802" name="Google Shape;802;p117"/>
          <p:cNvSpPr txBox="1"/>
          <p:nvPr/>
        </p:nvSpPr>
        <p:spPr>
          <a:xfrm>
            <a:off x="1624663" y="3774885"/>
            <a:ext cx="5600295" cy="293521"/>
          </a:xfrm>
          <a:prstGeom prst="rect">
            <a:avLst/>
          </a:prstGeom>
          <a:noFill/>
          <a:ln>
            <a:noFill/>
          </a:ln>
        </p:spPr>
        <p:txBody>
          <a:bodyPr anchorCtr="0" anchor="t" bIns="0" lIns="0" spcFirstLastPara="1" rIns="0" wrap="square" tIns="0">
            <a:noAutofit/>
          </a:bodyPr>
          <a:lstStyle/>
          <a:p>
            <a:pPr indent="0" lvl="0" marL="0" marR="0" rtl="0" algn="l">
              <a:lnSpc>
                <a:spcPct val="140029"/>
              </a:lnSpc>
              <a:spcBef>
                <a:spcPts val="0"/>
              </a:spcBef>
              <a:spcAft>
                <a:spcPts val="0"/>
              </a:spcAft>
              <a:buNone/>
            </a:pPr>
            <a:r>
              <a:rPr b="0" i="0" lang="en" sz="1700" u="none" cap="none" strike="noStrike">
                <a:solidFill>
                  <a:srgbClr val="000000"/>
                </a:solidFill>
                <a:latin typeface="Arial"/>
                <a:ea typeface="Arial"/>
                <a:cs typeface="Arial"/>
                <a:sym typeface="Arial"/>
              </a:rPr>
              <a:t>Other sources: 3.1%, or $42.7 million of total revenue</a:t>
            </a:r>
            <a:endParaRPr sz="7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p118"/>
          <p:cNvPicPr preferRelativeResize="0"/>
          <p:nvPr/>
        </p:nvPicPr>
        <p:blipFill rotWithShape="1">
          <a:blip r:embed="rId3">
            <a:alphaModFix/>
          </a:blip>
          <a:srcRect b="6467" l="0" r="0" t="3267"/>
          <a:stretch/>
        </p:blipFill>
        <p:spPr>
          <a:xfrm>
            <a:off x="826448" y="2316806"/>
            <a:ext cx="7091024" cy="1248111"/>
          </a:xfrm>
          <a:prstGeom prst="rect">
            <a:avLst/>
          </a:prstGeom>
          <a:noFill/>
          <a:ln>
            <a:noFill/>
          </a:ln>
        </p:spPr>
      </p:pic>
      <p:sp>
        <p:nvSpPr>
          <p:cNvPr id="808" name="Google Shape;808;p118"/>
          <p:cNvSpPr txBox="1"/>
          <p:nvPr/>
        </p:nvSpPr>
        <p:spPr>
          <a:xfrm>
            <a:off x="729666" y="554415"/>
            <a:ext cx="7391884" cy="54879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1" lang="en" sz="3200" u="none" cap="none" strike="noStrike">
                <a:solidFill>
                  <a:srgbClr val="FF9367"/>
                </a:solidFill>
                <a:latin typeface="Impact"/>
                <a:ea typeface="Impact"/>
                <a:cs typeface="Impact"/>
                <a:sym typeface="Impact"/>
              </a:rPr>
              <a:t>International Operations</a:t>
            </a:r>
            <a:endParaRPr i="1" sz="700">
              <a:latin typeface="Impact"/>
              <a:ea typeface="Impact"/>
              <a:cs typeface="Impact"/>
              <a:sym typeface="Impact"/>
            </a:endParaRPr>
          </a:p>
        </p:txBody>
      </p:sp>
      <p:sp>
        <p:nvSpPr>
          <p:cNvPr id="809" name="Google Shape;809;p118"/>
          <p:cNvSpPr txBox="1"/>
          <p:nvPr/>
        </p:nvSpPr>
        <p:spPr>
          <a:xfrm>
            <a:off x="826448" y="1561147"/>
            <a:ext cx="7391884" cy="412433"/>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Key markets for both brands are predominantly in Asia and the Middle East - approximately 68% and 19%, respectively, of international systemwide sales for fiscal year 2019:</a:t>
            </a:r>
            <a:endParaRPr sz="7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id="814" name="Google Shape;814;p119"/>
          <p:cNvPicPr preferRelativeResize="0"/>
          <p:nvPr/>
        </p:nvPicPr>
        <p:blipFill rotWithShape="1">
          <a:blip r:embed="rId3">
            <a:alphaModFix/>
          </a:blip>
          <a:srcRect b="0" l="0" r="0" t="0"/>
          <a:stretch/>
        </p:blipFill>
        <p:spPr>
          <a:xfrm>
            <a:off x="4188630" y="1593409"/>
            <a:ext cx="1081954" cy="1054413"/>
          </a:xfrm>
          <a:prstGeom prst="rect">
            <a:avLst/>
          </a:prstGeom>
          <a:noFill/>
          <a:ln>
            <a:noFill/>
          </a:ln>
        </p:spPr>
      </p:pic>
      <p:pic>
        <p:nvPicPr>
          <p:cNvPr id="815" name="Google Shape;815;p119"/>
          <p:cNvPicPr preferRelativeResize="0"/>
          <p:nvPr/>
        </p:nvPicPr>
        <p:blipFill rotWithShape="1">
          <a:blip r:embed="rId4">
            <a:alphaModFix/>
          </a:blip>
          <a:srcRect b="0" l="0" r="0" t="0"/>
          <a:stretch/>
        </p:blipFill>
        <p:spPr>
          <a:xfrm>
            <a:off x="6619380" y="1568843"/>
            <a:ext cx="1390293" cy="1103546"/>
          </a:xfrm>
          <a:prstGeom prst="rect">
            <a:avLst/>
          </a:prstGeom>
          <a:noFill/>
          <a:ln>
            <a:noFill/>
          </a:ln>
        </p:spPr>
      </p:pic>
      <p:sp>
        <p:nvSpPr>
          <p:cNvPr id="816" name="Google Shape;816;p119"/>
          <p:cNvSpPr txBox="1"/>
          <p:nvPr/>
        </p:nvSpPr>
        <p:spPr>
          <a:xfrm>
            <a:off x="719767" y="452438"/>
            <a:ext cx="7391884" cy="54879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1" i="1" lang="en" sz="3200" u="none" cap="none" strike="noStrike">
                <a:solidFill>
                  <a:srgbClr val="FF9367"/>
                </a:solidFill>
                <a:latin typeface="Impact"/>
                <a:ea typeface="Impact"/>
                <a:cs typeface="Impact"/>
                <a:sym typeface="Impact"/>
              </a:rPr>
              <a:t>Supply Chain</a:t>
            </a:r>
            <a:endParaRPr b="1" i="1" sz="700">
              <a:latin typeface="Impact"/>
              <a:ea typeface="Impact"/>
              <a:cs typeface="Impact"/>
              <a:sym typeface="Impact"/>
            </a:endParaRPr>
          </a:p>
        </p:txBody>
      </p:sp>
      <p:pic>
        <p:nvPicPr>
          <p:cNvPr id="817" name="Google Shape;817;p119"/>
          <p:cNvPicPr preferRelativeResize="0"/>
          <p:nvPr/>
        </p:nvPicPr>
        <p:blipFill rotWithShape="1">
          <a:blip r:embed="rId5">
            <a:alphaModFix/>
          </a:blip>
          <a:srcRect b="0" l="0" r="0" t="0"/>
          <a:stretch/>
        </p:blipFill>
        <p:spPr>
          <a:xfrm>
            <a:off x="1538869" y="1487054"/>
            <a:ext cx="1328570" cy="1267124"/>
          </a:xfrm>
          <a:prstGeom prst="rect">
            <a:avLst/>
          </a:prstGeom>
          <a:noFill/>
          <a:ln>
            <a:noFill/>
          </a:ln>
        </p:spPr>
      </p:pic>
      <p:sp>
        <p:nvSpPr>
          <p:cNvPr id="818" name="Google Shape;818;p119"/>
          <p:cNvSpPr txBox="1"/>
          <p:nvPr/>
        </p:nvSpPr>
        <p:spPr>
          <a:xfrm>
            <a:off x="1146003" y="3056572"/>
            <a:ext cx="2114303" cy="831533"/>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Main franchisees’ suppliers include Dean Foods, Rich Products Corp., The Coca-Cola Company, and KGM.</a:t>
            </a:r>
            <a:endParaRPr sz="700"/>
          </a:p>
        </p:txBody>
      </p:sp>
      <p:sp>
        <p:nvSpPr>
          <p:cNvPr id="819" name="Google Shape;819;p119"/>
          <p:cNvSpPr txBox="1"/>
          <p:nvPr/>
        </p:nvSpPr>
        <p:spPr>
          <a:xfrm>
            <a:off x="3691961" y="3033377"/>
            <a:ext cx="2075294" cy="1250633"/>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Coffee roasters suppliers:</a:t>
            </a:r>
            <a:endParaRPr sz="700"/>
          </a:p>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Massimo Zanetti Beverage USA, Inc., Mother Parkers Tea &amp; Coffee Inc., S&amp;D Coffee, Inc., and Reily Foods Company, Inc.</a:t>
            </a:r>
            <a:endParaRPr sz="700"/>
          </a:p>
        </p:txBody>
      </p:sp>
      <p:sp>
        <p:nvSpPr>
          <p:cNvPr id="820" name="Google Shape;820;p119"/>
          <p:cNvSpPr txBox="1"/>
          <p:nvPr/>
        </p:nvSpPr>
        <p:spPr>
          <a:xfrm>
            <a:off x="6373273" y="3056572"/>
            <a:ext cx="1882508" cy="823577"/>
          </a:xfrm>
          <a:prstGeom prst="rect">
            <a:avLst/>
          </a:prstGeom>
          <a:noFill/>
          <a:ln>
            <a:noFill/>
          </a:ln>
        </p:spPr>
        <p:txBody>
          <a:bodyPr anchorCtr="0" anchor="t" bIns="0" lIns="0" spcFirstLastPara="1" rIns="0" wrap="square" tIns="0">
            <a:noAutofit/>
          </a:bodyPr>
          <a:lstStyle/>
          <a:p>
            <a:pPr indent="0" lvl="0" marL="0" marR="0" rtl="0" algn="l">
              <a:lnSpc>
                <a:spcPct val="139983"/>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Primary donut mix suppliers: Continental Mills and Pennant Ingredients Inc.</a:t>
            </a:r>
            <a:endParaRPr sz="7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20"/>
          <p:cNvSpPr txBox="1"/>
          <p:nvPr/>
        </p:nvSpPr>
        <p:spPr>
          <a:xfrm>
            <a:off x="845352" y="2377974"/>
            <a:ext cx="3285673" cy="1879282"/>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Purchasing for the Dunkin’ brand is facilitated by National DCP, LLC (the “NDCP”), which is a Delaware limited liability company operated as a cooperative owned by its franchisee members</a:t>
            </a:r>
            <a:endParaRPr sz="700"/>
          </a:p>
          <a:p>
            <a:pPr indent="0" lvl="0" marL="0" marR="0" rtl="0" algn="l">
              <a:lnSpc>
                <a:spcPct val="139958"/>
              </a:lnSpc>
              <a:spcBef>
                <a:spcPts val="0"/>
              </a:spcBef>
              <a:spcAft>
                <a:spcPts val="0"/>
              </a:spcAft>
              <a:buNone/>
            </a:pPr>
            <a:r>
              <a:t/>
            </a:r>
            <a:endParaRPr sz="1200">
              <a:solidFill>
                <a:srgbClr val="341919"/>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Do not control the NDCP and only limited rights associated with franchisee-owned purchasing and distribution cooperative</a:t>
            </a:r>
            <a:endParaRPr sz="700"/>
          </a:p>
        </p:txBody>
      </p:sp>
      <p:sp>
        <p:nvSpPr>
          <p:cNvPr id="826" name="Google Shape;826;p120"/>
          <p:cNvSpPr txBox="1"/>
          <p:nvPr/>
        </p:nvSpPr>
        <p:spPr>
          <a:xfrm>
            <a:off x="5015069" y="2377974"/>
            <a:ext cx="3285673" cy="2088832"/>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C</a:t>
            </a:r>
            <a:r>
              <a:rPr b="0" i="0" lang="en" sz="1200" u="none" cap="none" strike="noStrike">
                <a:solidFill>
                  <a:srgbClr val="000000"/>
                </a:solidFill>
                <a:latin typeface="IBM Plex Sans"/>
                <a:ea typeface="IBM Plex Sans"/>
                <a:cs typeface="IBM Plex Sans"/>
                <a:sym typeface="IBM Plex Sans"/>
              </a:rPr>
              <a:t>entralized manufacturing locations (“CMLs”) are franchisee-owned and -operated facilities for the centralized production of donuts and bakery goods</a:t>
            </a:r>
            <a:endParaRPr b="0" i="0" sz="1200" u="none" cap="none" strike="noStrike">
              <a:solidFill>
                <a:srgbClr val="000000"/>
              </a:solidFill>
              <a:latin typeface="IBM Plex Sans"/>
              <a:ea typeface="IBM Plex Sans"/>
              <a:cs typeface="IBM Plex Sans"/>
              <a:sym typeface="IBM Plex Sans"/>
            </a:endParaRPr>
          </a:p>
          <a:p>
            <a:pPr indent="0" lvl="0" marL="0" marR="0" rtl="0" algn="l">
              <a:lnSpc>
                <a:spcPct val="139958"/>
              </a:lnSpc>
              <a:spcBef>
                <a:spcPts val="0"/>
              </a:spcBef>
              <a:spcAft>
                <a:spcPts val="0"/>
              </a:spcAft>
              <a:buNone/>
            </a:pPr>
            <a:r>
              <a:t/>
            </a:r>
            <a:endParaRPr sz="1200">
              <a:latin typeface="IBM Plex Sans"/>
              <a:ea typeface="IBM Plex Sans"/>
              <a:cs typeface="IBM Plex Sans"/>
              <a:sym typeface="IBM Plex Sans"/>
            </a:endParaRPr>
          </a:p>
          <a:p>
            <a:pPr indent="0" lvl="0" marL="0" marR="0" rtl="0" algn="l">
              <a:lnSpc>
                <a:spcPct val="139958"/>
              </a:lnSpc>
              <a:spcBef>
                <a:spcPts val="0"/>
              </a:spcBef>
              <a:spcAft>
                <a:spcPts val="0"/>
              </a:spcAft>
              <a:buNone/>
            </a:pPr>
            <a:r>
              <a:rPr b="0" i="0" lang="en" sz="1200" u="none" cap="none" strike="noStrike">
                <a:solidFill>
                  <a:srgbClr val="000000"/>
                </a:solidFill>
                <a:latin typeface="IBM Plex Sans"/>
                <a:ea typeface="IBM Plex Sans"/>
                <a:cs typeface="IBM Plex Sans"/>
                <a:sym typeface="IBM Plex Sans"/>
              </a:rPr>
              <a:t>Outsource the manufacturing and distribution of ice cream products - strengthens relationships with franchisees and allows to focus on core franchising operations</a:t>
            </a:r>
            <a:endParaRPr sz="700"/>
          </a:p>
          <a:p>
            <a:pPr indent="0" lvl="0" marL="0" marR="0" rtl="0" algn="l">
              <a:lnSpc>
                <a:spcPct val="139958"/>
              </a:lnSpc>
              <a:spcBef>
                <a:spcPts val="0"/>
              </a:spcBef>
              <a:spcAft>
                <a:spcPts val="0"/>
              </a:spcAft>
              <a:buNone/>
            </a:pPr>
            <a:r>
              <a:t/>
            </a:r>
            <a:endParaRPr b="0" i="0" sz="1200" u="none" cap="none" strike="noStrike">
              <a:solidFill>
                <a:srgbClr val="000000"/>
              </a:solidFill>
              <a:latin typeface="IBM Plex Sans"/>
              <a:ea typeface="IBM Plex Sans"/>
              <a:cs typeface="IBM Plex Sans"/>
              <a:sym typeface="IBM Plex Sans"/>
            </a:endParaRPr>
          </a:p>
        </p:txBody>
      </p:sp>
      <p:sp>
        <p:nvSpPr>
          <p:cNvPr id="827" name="Google Shape;827;p120"/>
          <p:cNvSpPr txBox="1"/>
          <p:nvPr/>
        </p:nvSpPr>
        <p:spPr>
          <a:xfrm>
            <a:off x="701309" y="452438"/>
            <a:ext cx="7391884" cy="54879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1" i="1" lang="en" sz="3200" u="none" cap="none" strike="noStrike">
                <a:solidFill>
                  <a:srgbClr val="FF9367"/>
                </a:solidFill>
                <a:latin typeface="Impact"/>
                <a:ea typeface="Impact"/>
                <a:cs typeface="Impact"/>
                <a:sym typeface="Impact"/>
              </a:rPr>
              <a:t>Supply Chain</a:t>
            </a:r>
            <a:endParaRPr b="1" i="1" sz="700">
              <a:latin typeface="Impact"/>
              <a:ea typeface="Impact"/>
              <a:cs typeface="Impact"/>
              <a:sym typeface="Impact"/>
            </a:endParaRPr>
          </a:p>
        </p:txBody>
      </p:sp>
      <p:pic>
        <p:nvPicPr>
          <p:cNvPr id="828" name="Google Shape;828;p120"/>
          <p:cNvPicPr preferRelativeResize="0"/>
          <p:nvPr/>
        </p:nvPicPr>
        <p:blipFill rotWithShape="1">
          <a:blip r:embed="rId3">
            <a:alphaModFix/>
          </a:blip>
          <a:srcRect b="0" l="0" r="0" t="0"/>
          <a:stretch/>
        </p:blipFill>
        <p:spPr>
          <a:xfrm>
            <a:off x="3869941" y="1114541"/>
            <a:ext cx="1054620" cy="1054620"/>
          </a:xfrm>
          <a:prstGeom prst="rect">
            <a:avLst/>
          </a:prstGeom>
          <a:noFill/>
          <a:ln>
            <a:noFill/>
          </a:ln>
        </p:spPr>
      </p:pic>
      <p:sp>
        <p:nvSpPr>
          <p:cNvPr id="829" name="Google Shape;829;p120"/>
          <p:cNvSpPr txBox="1"/>
          <p:nvPr/>
        </p:nvSpPr>
        <p:spPr>
          <a:xfrm>
            <a:off x="5015069" y="1477743"/>
            <a:ext cx="3285673" cy="640953"/>
          </a:xfrm>
          <a:prstGeom prst="rect">
            <a:avLst/>
          </a:prstGeom>
          <a:noFill/>
          <a:ln>
            <a:noFill/>
          </a:ln>
        </p:spPr>
        <p:txBody>
          <a:bodyPr anchorCtr="0" anchor="t" bIns="0" lIns="0" spcFirstLastPara="1" rIns="0" wrap="square" tIns="0">
            <a:noAutofit/>
          </a:bodyPr>
          <a:lstStyle/>
          <a:p>
            <a:pPr indent="0" lvl="0" marL="0" marR="0" rtl="0" algn="ctr">
              <a:lnSpc>
                <a:spcPct val="120004"/>
              </a:lnSpc>
              <a:spcBef>
                <a:spcPts val="0"/>
              </a:spcBef>
              <a:spcAft>
                <a:spcPts val="0"/>
              </a:spcAft>
              <a:buNone/>
            </a:pPr>
            <a:r>
              <a:rPr b="1" i="0" lang="en" sz="2100" u="none" cap="none" strike="noStrike">
                <a:solidFill>
                  <a:srgbClr val="F57A30"/>
                </a:solidFill>
                <a:latin typeface="Belleza"/>
                <a:ea typeface="Belleza"/>
                <a:cs typeface="Belleza"/>
                <a:sym typeface="Belleza"/>
              </a:rPr>
              <a:t>Manufacturing of Dunkin' bakery goods</a:t>
            </a:r>
            <a:endParaRPr sz="700"/>
          </a:p>
        </p:txBody>
      </p:sp>
      <p:sp>
        <p:nvSpPr>
          <p:cNvPr id="830" name="Google Shape;830;p120"/>
          <p:cNvSpPr txBox="1"/>
          <p:nvPr/>
        </p:nvSpPr>
        <p:spPr>
          <a:xfrm>
            <a:off x="845352" y="1637088"/>
            <a:ext cx="3285673" cy="32226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 sz="2100" u="none" cap="none" strike="noStrike">
                <a:solidFill>
                  <a:srgbClr val="F57A30"/>
                </a:solidFill>
                <a:latin typeface="Belleza"/>
                <a:ea typeface="Belleza"/>
                <a:cs typeface="Belleza"/>
                <a:sym typeface="Belleza"/>
              </a:rPr>
              <a:t>Purchasing</a:t>
            </a:r>
            <a:endParaRPr sz="7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121"/>
          <p:cNvPicPr preferRelativeResize="0"/>
          <p:nvPr/>
        </p:nvPicPr>
        <p:blipFill rotWithShape="1">
          <a:blip r:embed="rId3">
            <a:alphaModFix/>
          </a:blip>
          <a:srcRect b="0" l="0" r="0" t="0"/>
          <a:stretch/>
        </p:blipFill>
        <p:spPr>
          <a:xfrm>
            <a:off x="996296" y="2181782"/>
            <a:ext cx="6858624" cy="1388872"/>
          </a:xfrm>
          <a:prstGeom prst="rect">
            <a:avLst/>
          </a:prstGeom>
          <a:noFill/>
          <a:ln>
            <a:noFill/>
          </a:ln>
        </p:spPr>
      </p:pic>
      <p:sp>
        <p:nvSpPr>
          <p:cNvPr id="836" name="Google Shape;836;p121"/>
          <p:cNvSpPr txBox="1"/>
          <p:nvPr/>
        </p:nvSpPr>
        <p:spPr>
          <a:xfrm>
            <a:off x="729666" y="554415"/>
            <a:ext cx="7391884" cy="548799"/>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1" lang="en" sz="3200" u="none" cap="none" strike="noStrike">
                <a:solidFill>
                  <a:srgbClr val="FF9367"/>
                </a:solidFill>
                <a:latin typeface="Impact"/>
                <a:ea typeface="Impact"/>
                <a:cs typeface="Impact"/>
                <a:sym typeface="Impact"/>
              </a:rPr>
              <a:t>Properties </a:t>
            </a:r>
            <a:endParaRPr i="1" sz="700">
              <a:latin typeface="Impact"/>
              <a:ea typeface="Impact"/>
              <a:cs typeface="Impact"/>
              <a:sym typeface="Impact"/>
            </a:endParaRPr>
          </a:p>
        </p:txBody>
      </p:sp>
      <p:sp>
        <p:nvSpPr>
          <p:cNvPr id="837" name="Google Shape;837;p121"/>
          <p:cNvSpPr txBox="1"/>
          <p:nvPr/>
        </p:nvSpPr>
        <p:spPr>
          <a:xfrm>
            <a:off x="876058" y="1561147"/>
            <a:ext cx="7391884" cy="412433"/>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b="0" i="0" lang="en" sz="1200" u="none" cap="none" strike="noStrike">
                <a:solidFill>
                  <a:srgbClr val="341919"/>
                </a:solidFill>
                <a:latin typeface="IBM Plex Sans"/>
                <a:ea typeface="IBM Plex Sans"/>
                <a:cs typeface="IBM Plex Sans"/>
                <a:sym typeface="IBM Plex Sans"/>
              </a:rPr>
              <a:t>Company's owned and leased office and training facilities, including the approximate square footage of each facility:</a:t>
            </a:r>
            <a:endParaRPr sz="7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22"/>
          <p:cNvSpPr txBox="1"/>
          <p:nvPr/>
        </p:nvSpPr>
        <p:spPr>
          <a:xfrm>
            <a:off x="683441" y="444590"/>
            <a:ext cx="7392000" cy="548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i="1" lang="en" sz="3200">
                <a:solidFill>
                  <a:srgbClr val="FF9367"/>
                </a:solidFill>
                <a:latin typeface="Impact"/>
                <a:ea typeface="Impact"/>
                <a:cs typeface="Impact"/>
                <a:sym typeface="Impact"/>
              </a:rPr>
              <a:t>Earning per share</a:t>
            </a:r>
            <a:endParaRPr sz="700"/>
          </a:p>
        </p:txBody>
      </p:sp>
      <p:sp>
        <p:nvSpPr>
          <p:cNvPr id="843" name="Google Shape;843;p122"/>
          <p:cNvSpPr txBox="1"/>
          <p:nvPr/>
        </p:nvSpPr>
        <p:spPr>
          <a:xfrm>
            <a:off x="875996" y="1230272"/>
            <a:ext cx="7392000" cy="412500"/>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lang="en" sz="1200">
                <a:solidFill>
                  <a:srgbClr val="341919"/>
                </a:solidFill>
                <a:latin typeface="IBM Plex Sans"/>
                <a:ea typeface="IBM Plex Sans"/>
                <a:cs typeface="IBM Plex Sans"/>
                <a:sym typeface="IBM Plex Sans"/>
              </a:rPr>
              <a:t>Earning per share of common stock and diluted adjusted earnings per share of common stock were as follows:</a:t>
            </a:r>
            <a:endParaRPr sz="700"/>
          </a:p>
        </p:txBody>
      </p:sp>
      <p:pic>
        <p:nvPicPr>
          <p:cNvPr id="844" name="Google Shape;844;p122"/>
          <p:cNvPicPr preferRelativeResize="0"/>
          <p:nvPr/>
        </p:nvPicPr>
        <p:blipFill>
          <a:blip r:embed="rId3">
            <a:alphaModFix/>
          </a:blip>
          <a:stretch>
            <a:fillRect/>
          </a:stretch>
        </p:blipFill>
        <p:spPr>
          <a:xfrm>
            <a:off x="1068575" y="1700550"/>
            <a:ext cx="7006825" cy="1457075"/>
          </a:xfrm>
          <a:prstGeom prst="rect">
            <a:avLst/>
          </a:prstGeom>
          <a:noFill/>
          <a:ln>
            <a:noFill/>
          </a:ln>
        </p:spPr>
      </p:pic>
      <p:pic>
        <p:nvPicPr>
          <p:cNvPr id="845" name="Google Shape;845;p122"/>
          <p:cNvPicPr preferRelativeResize="0"/>
          <p:nvPr/>
        </p:nvPicPr>
        <p:blipFill>
          <a:blip r:embed="rId4">
            <a:alphaModFix/>
          </a:blip>
          <a:stretch>
            <a:fillRect/>
          </a:stretch>
        </p:blipFill>
        <p:spPr>
          <a:xfrm>
            <a:off x="876025" y="3502675"/>
            <a:ext cx="7391999" cy="1288515"/>
          </a:xfrm>
          <a:prstGeom prst="rect">
            <a:avLst/>
          </a:prstGeom>
          <a:noFill/>
          <a:ln>
            <a:noFill/>
          </a:ln>
        </p:spPr>
      </p:pic>
      <p:sp>
        <p:nvSpPr>
          <p:cNvPr id="846" name="Google Shape;846;p122"/>
          <p:cNvSpPr txBox="1"/>
          <p:nvPr/>
        </p:nvSpPr>
        <p:spPr>
          <a:xfrm>
            <a:off x="876021" y="3215397"/>
            <a:ext cx="7392000" cy="412500"/>
          </a:xfrm>
          <a:prstGeom prst="rect">
            <a:avLst/>
          </a:prstGeom>
          <a:noFill/>
          <a:ln>
            <a:noFill/>
          </a:ln>
        </p:spPr>
        <p:txBody>
          <a:bodyPr anchorCtr="0" anchor="t" bIns="0" lIns="0" spcFirstLastPara="1" rIns="0" wrap="square" tIns="0">
            <a:noAutofit/>
          </a:bodyPr>
          <a:lstStyle/>
          <a:p>
            <a:pPr indent="0" lvl="0" marL="0" marR="0" rtl="0" algn="l">
              <a:lnSpc>
                <a:spcPct val="139958"/>
              </a:lnSpc>
              <a:spcBef>
                <a:spcPts val="0"/>
              </a:spcBef>
              <a:spcAft>
                <a:spcPts val="0"/>
              </a:spcAft>
              <a:buNone/>
            </a:pPr>
            <a:r>
              <a:rPr lang="en" sz="1200">
                <a:solidFill>
                  <a:srgbClr val="341919"/>
                </a:solidFill>
                <a:latin typeface="IBM Plex Sans"/>
                <a:ea typeface="IBM Plex Sans"/>
                <a:cs typeface="IBM Plex Sans"/>
                <a:sym typeface="IBM Plex Sans"/>
              </a:rPr>
              <a:t>The following table sets forth the computation of diluted adjusted earnings per share:</a:t>
            </a:r>
            <a:endParaRPr sz="7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123"/>
          <p:cNvPicPr preferRelativeResize="0"/>
          <p:nvPr/>
        </p:nvPicPr>
        <p:blipFill rotWithShape="1">
          <a:blip r:embed="rId3">
            <a:alphaModFix/>
          </a:blip>
          <a:srcRect b="0" l="0" r="0" t="0"/>
          <a:stretch/>
        </p:blipFill>
        <p:spPr>
          <a:xfrm>
            <a:off x="4720673" y="753838"/>
            <a:ext cx="3908977" cy="3709975"/>
          </a:xfrm>
          <a:prstGeom prst="rect">
            <a:avLst/>
          </a:prstGeom>
          <a:noFill/>
          <a:ln>
            <a:noFill/>
          </a:ln>
        </p:spPr>
      </p:pic>
      <p:sp>
        <p:nvSpPr>
          <p:cNvPr id="852" name="Google Shape;852;p123"/>
          <p:cNvSpPr txBox="1"/>
          <p:nvPr/>
        </p:nvSpPr>
        <p:spPr>
          <a:xfrm>
            <a:off x="353612" y="2755171"/>
            <a:ext cx="4218388" cy="981900"/>
          </a:xfrm>
          <a:prstGeom prst="rect">
            <a:avLst/>
          </a:prstGeom>
          <a:noFill/>
          <a:ln>
            <a:noFill/>
          </a:ln>
        </p:spPr>
        <p:txBody>
          <a:bodyPr anchorCtr="0" anchor="t" bIns="0" lIns="0" spcFirstLastPara="1" rIns="0" wrap="square" tIns="0">
            <a:noAutofit/>
          </a:bodyPr>
          <a:lstStyle/>
          <a:p>
            <a:pPr indent="-336550" lvl="0" marL="457200" marR="0" rtl="0" algn="l">
              <a:lnSpc>
                <a:spcPct val="112970"/>
              </a:lnSpc>
              <a:spcBef>
                <a:spcPts val="0"/>
              </a:spcBef>
              <a:spcAft>
                <a:spcPts val="0"/>
              </a:spcAft>
              <a:buClr>
                <a:srgbClr val="737373"/>
              </a:buClr>
              <a:buSzPts val="1700"/>
              <a:buFont typeface="Belleza"/>
              <a:buChar char="●"/>
            </a:pPr>
            <a:r>
              <a:rPr b="0" i="0" lang="en" sz="1700" u="none" cap="none" strike="noStrike">
                <a:solidFill>
                  <a:srgbClr val="737373"/>
                </a:solidFill>
                <a:latin typeface="Belleza"/>
                <a:ea typeface="Belleza"/>
                <a:cs typeface="Belleza"/>
                <a:sym typeface="Belleza"/>
              </a:rPr>
              <a:t>Consolidated Statements of Operations </a:t>
            </a:r>
            <a:endParaRPr sz="700"/>
          </a:p>
          <a:p>
            <a:pPr indent="-336550" lvl="0" marL="457200" marR="0" rtl="0" algn="l">
              <a:lnSpc>
                <a:spcPct val="113003"/>
              </a:lnSpc>
              <a:spcBef>
                <a:spcPts val="0"/>
              </a:spcBef>
              <a:spcAft>
                <a:spcPts val="0"/>
              </a:spcAft>
              <a:buClr>
                <a:srgbClr val="737373"/>
              </a:buClr>
              <a:buSzPts val="1700"/>
              <a:buFont typeface="Belleza"/>
              <a:buChar char="●"/>
            </a:pPr>
            <a:r>
              <a:rPr b="0" i="0" lang="en" sz="1700" u="none" cap="none" strike="noStrike">
                <a:solidFill>
                  <a:srgbClr val="737373"/>
                </a:solidFill>
                <a:latin typeface="Belleza"/>
                <a:ea typeface="Belleza"/>
                <a:cs typeface="Belleza"/>
                <a:sym typeface="Belleza"/>
              </a:rPr>
              <a:t>Consolidated Balance Sheet</a:t>
            </a:r>
            <a:endParaRPr sz="700"/>
          </a:p>
          <a:p>
            <a:pPr indent="-336550" lvl="0" marL="457200" marR="0" rtl="0" algn="l">
              <a:lnSpc>
                <a:spcPct val="113003"/>
              </a:lnSpc>
              <a:spcBef>
                <a:spcPts val="0"/>
              </a:spcBef>
              <a:spcAft>
                <a:spcPts val="0"/>
              </a:spcAft>
              <a:buClr>
                <a:srgbClr val="737373"/>
              </a:buClr>
              <a:buSzPts val="1700"/>
              <a:buFont typeface="Belleza"/>
              <a:buChar char="●"/>
            </a:pPr>
            <a:r>
              <a:rPr b="0" i="0" lang="en" sz="1700" u="none" cap="none" strike="noStrike">
                <a:solidFill>
                  <a:srgbClr val="737373"/>
                </a:solidFill>
                <a:latin typeface="Belleza"/>
                <a:ea typeface="Belleza"/>
                <a:cs typeface="Belleza"/>
                <a:sym typeface="Belleza"/>
              </a:rPr>
              <a:t>Adjusted Operating Income</a:t>
            </a:r>
            <a:endParaRPr sz="700"/>
          </a:p>
          <a:p>
            <a:pPr indent="-336550" lvl="0" marL="457200" marR="0" rtl="0" algn="l">
              <a:lnSpc>
                <a:spcPct val="113003"/>
              </a:lnSpc>
              <a:spcBef>
                <a:spcPts val="0"/>
              </a:spcBef>
              <a:spcAft>
                <a:spcPts val="0"/>
              </a:spcAft>
              <a:buClr>
                <a:srgbClr val="737373"/>
              </a:buClr>
              <a:buSzPts val="1700"/>
              <a:buFont typeface="Belleza"/>
              <a:buChar char="●"/>
            </a:pPr>
            <a:r>
              <a:rPr b="0" i="0" lang="en" sz="1700" u="none" cap="none" strike="noStrike">
                <a:solidFill>
                  <a:srgbClr val="737373"/>
                </a:solidFill>
                <a:latin typeface="Belleza"/>
                <a:ea typeface="Belleza"/>
                <a:cs typeface="Belleza"/>
                <a:sym typeface="Belleza"/>
              </a:rPr>
              <a:t>Consolidated Statements of Cash Flows</a:t>
            </a:r>
            <a:endParaRPr sz="700"/>
          </a:p>
        </p:txBody>
      </p:sp>
      <p:sp>
        <p:nvSpPr>
          <p:cNvPr id="853" name="Google Shape;853;p123"/>
          <p:cNvSpPr txBox="1"/>
          <p:nvPr/>
        </p:nvSpPr>
        <p:spPr>
          <a:xfrm>
            <a:off x="555260" y="1731583"/>
            <a:ext cx="3815100" cy="1023600"/>
          </a:xfrm>
          <a:prstGeom prst="rect">
            <a:avLst/>
          </a:prstGeom>
          <a:noFill/>
          <a:ln>
            <a:noFill/>
          </a:ln>
        </p:spPr>
        <p:txBody>
          <a:bodyPr anchorCtr="0" anchor="t" bIns="0" lIns="0" spcFirstLastPara="1" rIns="0" wrap="square" tIns="0">
            <a:noAutofit/>
          </a:bodyPr>
          <a:lstStyle/>
          <a:p>
            <a:pPr indent="0" lvl="0" marL="0" marR="0" rtl="0" algn="ctr">
              <a:lnSpc>
                <a:spcPct val="119000"/>
              </a:lnSpc>
              <a:spcBef>
                <a:spcPts val="0"/>
              </a:spcBef>
              <a:spcAft>
                <a:spcPts val="0"/>
              </a:spcAft>
              <a:buNone/>
            </a:pPr>
            <a:r>
              <a:rPr i="0" lang="en" sz="3400" u="none" cap="none" strike="noStrike">
                <a:solidFill>
                  <a:srgbClr val="545454"/>
                </a:solidFill>
                <a:latin typeface="Impact"/>
                <a:ea typeface="Impact"/>
                <a:cs typeface="Impact"/>
                <a:sym typeface="Impact"/>
              </a:rPr>
              <a:t>Financial Statements </a:t>
            </a:r>
            <a:endParaRPr sz="700">
              <a:latin typeface="Impact"/>
              <a:ea typeface="Impact"/>
              <a:cs typeface="Impact"/>
              <a:sym typeface="Impact"/>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7" name="Shape 857"/>
        <p:cNvGrpSpPr/>
        <p:nvPr/>
      </p:nvGrpSpPr>
      <p:grpSpPr>
        <a:xfrm>
          <a:off x="0" y="0"/>
          <a:ext cx="0" cy="0"/>
          <a:chOff x="0" y="0"/>
          <a:chExt cx="0" cy="0"/>
        </a:xfrm>
      </p:grpSpPr>
      <p:pic>
        <p:nvPicPr>
          <p:cNvPr id="858" name="Google Shape;858;p124"/>
          <p:cNvPicPr preferRelativeResize="0"/>
          <p:nvPr/>
        </p:nvPicPr>
        <p:blipFill rotWithShape="1">
          <a:blip r:embed="rId4">
            <a:alphaModFix/>
          </a:blip>
          <a:srcRect b="0" l="0" r="0" t="0"/>
          <a:stretch/>
        </p:blipFill>
        <p:spPr>
          <a:xfrm>
            <a:off x="1958710" y="1034101"/>
            <a:ext cx="5226580" cy="4109399"/>
          </a:xfrm>
          <a:prstGeom prst="rect">
            <a:avLst/>
          </a:prstGeom>
          <a:noFill/>
          <a:ln>
            <a:noFill/>
          </a:ln>
        </p:spPr>
      </p:pic>
      <p:sp>
        <p:nvSpPr>
          <p:cNvPr id="859" name="Google Shape;859;p124"/>
          <p:cNvSpPr txBox="1"/>
          <p:nvPr/>
        </p:nvSpPr>
        <p:spPr>
          <a:xfrm>
            <a:off x="1273208" y="416394"/>
            <a:ext cx="6597585" cy="32289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i="0" lang="en" sz="2400" u="none" cap="none" strike="noStrike">
                <a:solidFill>
                  <a:srgbClr val="FFFFFF"/>
                </a:solidFill>
                <a:latin typeface="Impact"/>
                <a:ea typeface="Impact"/>
                <a:cs typeface="Impact"/>
                <a:sym typeface="Impact"/>
              </a:rPr>
              <a:t>Consolidated Statements of Operations</a:t>
            </a:r>
            <a:endParaRPr sz="700">
              <a:latin typeface="Impact"/>
              <a:ea typeface="Impact"/>
              <a:cs typeface="Impact"/>
              <a:sym typeface="Impact"/>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3" name="Shape 863"/>
        <p:cNvGrpSpPr/>
        <p:nvPr/>
      </p:nvGrpSpPr>
      <p:grpSpPr>
        <a:xfrm>
          <a:off x="0" y="0"/>
          <a:ext cx="0" cy="0"/>
          <a:chOff x="0" y="0"/>
          <a:chExt cx="0" cy="0"/>
        </a:xfrm>
      </p:grpSpPr>
      <p:pic>
        <p:nvPicPr>
          <p:cNvPr id="864" name="Google Shape;864;p125"/>
          <p:cNvPicPr preferRelativeResize="0"/>
          <p:nvPr/>
        </p:nvPicPr>
        <p:blipFill rotWithShape="1">
          <a:blip r:embed="rId4">
            <a:alphaModFix/>
          </a:blip>
          <a:srcRect b="1159" l="0" r="0" t="625"/>
          <a:stretch/>
        </p:blipFill>
        <p:spPr>
          <a:xfrm>
            <a:off x="2486788" y="860188"/>
            <a:ext cx="4170424" cy="4283312"/>
          </a:xfrm>
          <a:prstGeom prst="rect">
            <a:avLst/>
          </a:prstGeom>
          <a:noFill/>
          <a:ln>
            <a:noFill/>
          </a:ln>
        </p:spPr>
      </p:pic>
      <p:sp>
        <p:nvSpPr>
          <p:cNvPr id="865" name="Google Shape;865;p125"/>
          <p:cNvSpPr txBox="1"/>
          <p:nvPr/>
        </p:nvSpPr>
        <p:spPr>
          <a:xfrm>
            <a:off x="1273208" y="313884"/>
            <a:ext cx="6597585" cy="32289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i="0" lang="en" sz="2400" u="none" cap="none" strike="noStrike">
                <a:solidFill>
                  <a:srgbClr val="FFFFFF"/>
                </a:solidFill>
                <a:latin typeface="Impact"/>
                <a:ea typeface="Impact"/>
                <a:cs typeface="Impact"/>
                <a:sym typeface="Impact"/>
              </a:rPr>
              <a:t>Consolidated Balance Sheet</a:t>
            </a:r>
            <a:endParaRPr sz="700">
              <a:latin typeface="Impact"/>
              <a:ea typeface="Impact"/>
              <a:cs typeface="Impact"/>
              <a:sym typeface="Impact"/>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9" name="Shape 869"/>
        <p:cNvGrpSpPr/>
        <p:nvPr/>
      </p:nvGrpSpPr>
      <p:grpSpPr>
        <a:xfrm>
          <a:off x="0" y="0"/>
          <a:ext cx="0" cy="0"/>
          <a:chOff x="0" y="0"/>
          <a:chExt cx="0" cy="0"/>
        </a:xfrm>
      </p:grpSpPr>
      <p:pic>
        <p:nvPicPr>
          <p:cNvPr id="870" name="Google Shape;870;p126"/>
          <p:cNvPicPr preferRelativeResize="0"/>
          <p:nvPr/>
        </p:nvPicPr>
        <p:blipFill rotWithShape="1">
          <a:blip r:embed="rId4">
            <a:alphaModFix/>
          </a:blip>
          <a:srcRect b="0" l="0" r="0" t="0"/>
          <a:stretch/>
        </p:blipFill>
        <p:spPr>
          <a:xfrm>
            <a:off x="2155226" y="1125613"/>
            <a:ext cx="4833549" cy="4017887"/>
          </a:xfrm>
          <a:prstGeom prst="rect">
            <a:avLst/>
          </a:prstGeom>
          <a:noFill/>
          <a:ln>
            <a:noFill/>
          </a:ln>
        </p:spPr>
      </p:pic>
      <p:sp>
        <p:nvSpPr>
          <p:cNvPr id="871" name="Google Shape;871;p126"/>
          <p:cNvSpPr txBox="1"/>
          <p:nvPr/>
        </p:nvSpPr>
        <p:spPr>
          <a:xfrm>
            <a:off x="1273208" y="374332"/>
            <a:ext cx="6597585" cy="32289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i="0" lang="en" sz="2400" u="none" cap="none" strike="noStrike">
                <a:solidFill>
                  <a:srgbClr val="FFFFFF"/>
                </a:solidFill>
                <a:latin typeface="Impact"/>
                <a:ea typeface="Impact"/>
                <a:cs typeface="Impact"/>
                <a:sym typeface="Impact"/>
              </a:rPr>
              <a:t>Adjusted Operating Income</a:t>
            </a:r>
            <a:endParaRPr sz="700">
              <a:latin typeface="Impact"/>
              <a:ea typeface="Impact"/>
              <a:cs typeface="Impact"/>
              <a:sym typeface="Impac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AF7B51"/>
                </a:solidFill>
                <a:latin typeface="Nunito"/>
                <a:ea typeface="Nunito"/>
                <a:cs typeface="Nunito"/>
                <a:sym typeface="Nunito"/>
              </a:rPr>
              <a:t>Regulation of Coffee</a:t>
            </a:r>
            <a:endParaRPr/>
          </a:p>
        </p:txBody>
      </p:sp>
      <p:sp>
        <p:nvSpPr>
          <p:cNvPr id="346" name="Google Shape;346;p46"/>
          <p:cNvSpPr txBox="1"/>
          <p:nvPr/>
        </p:nvSpPr>
        <p:spPr>
          <a:xfrm>
            <a:off x="1104425" y="1725025"/>
            <a:ext cx="6595200" cy="229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 coffee industry has caused many environmental and ethical problems and international regulations have been set up to oversee the industry. Historically, the industry was notorious for being responsible for the expansion of slavery. Today, because coffee is mostly produced in developing countries where working conditions are unregulated, child labour abuses and exploitations of farmers in the process of trading is still very common. Moreover, the mechanization of coffee farming has caused deforestation, soil and water degradation, and habitat destruction.</a:t>
            </a:r>
            <a:endParaRPr/>
          </a:p>
          <a:p>
            <a:pPr indent="0" lvl="0" marL="0" rtl="0" algn="l">
              <a:spcBef>
                <a:spcPts val="160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5" name="Shape 875"/>
        <p:cNvGrpSpPr/>
        <p:nvPr/>
      </p:nvGrpSpPr>
      <p:grpSpPr>
        <a:xfrm>
          <a:off x="0" y="0"/>
          <a:ext cx="0" cy="0"/>
          <a:chOff x="0" y="0"/>
          <a:chExt cx="0" cy="0"/>
        </a:xfrm>
      </p:grpSpPr>
      <p:pic>
        <p:nvPicPr>
          <p:cNvPr id="876" name="Google Shape;876;p127"/>
          <p:cNvPicPr preferRelativeResize="0"/>
          <p:nvPr/>
        </p:nvPicPr>
        <p:blipFill rotWithShape="1">
          <a:blip r:embed="rId4">
            <a:alphaModFix/>
          </a:blip>
          <a:srcRect b="0" l="0" r="0" t="0"/>
          <a:stretch/>
        </p:blipFill>
        <p:spPr>
          <a:xfrm>
            <a:off x="2372897" y="882738"/>
            <a:ext cx="4398206" cy="4260762"/>
          </a:xfrm>
          <a:prstGeom prst="rect">
            <a:avLst/>
          </a:prstGeom>
          <a:noFill/>
          <a:ln>
            <a:noFill/>
          </a:ln>
        </p:spPr>
      </p:pic>
      <p:sp>
        <p:nvSpPr>
          <p:cNvPr id="877" name="Google Shape;877;p127"/>
          <p:cNvSpPr txBox="1"/>
          <p:nvPr/>
        </p:nvSpPr>
        <p:spPr>
          <a:xfrm>
            <a:off x="1273208" y="374332"/>
            <a:ext cx="6597585" cy="322898"/>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i="0" lang="en" sz="2400" u="none" cap="none" strike="noStrike">
                <a:solidFill>
                  <a:srgbClr val="FFFFFF"/>
                </a:solidFill>
                <a:latin typeface="Impact"/>
                <a:ea typeface="Impact"/>
                <a:cs typeface="Impact"/>
                <a:sym typeface="Impact"/>
              </a:rPr>
              <a:t>Consolidated Statements of Cash Flows</a:t>
            </a:r>
            <a:endParaRPr sz="700">
              <a:latin typeface="Impact"/>
              <a:ea typeface="Impact"/>
              <a:cs typeface="Impact"/>
              <a:sym typeface="Impact"/>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pic>
        <p:nvPicPr>
          <p:cNvPr id="882" name="Google Shape;882;p128"/>
          <p:cNvPicPr preferRelativeResize="0"/>
          <p:nvPr/>
        </p:nvPicPr>
        <p:blipFill rotWithShape="1">
          <a:blip r:embed="rId3">
            <a:alphaModFix/>
          </a:blip>
          <a:srcRect b="0" l="0" r="0" t="0"/>
          <a:stretch/>
        </p:blipFill>
        <p:spPr>
          <a:xfrm>
            <a:off x="1419961" y="1890547"/>
            <a:ext cx="6304072" cy="2519003"/>
          </a:xfrm>
          <a:prstGeom prst="rect">
            <a:avLst/>
          </a:prstGeom>
          <a:noFill/>
          <a:ln>
            <a:noFill/>
          </a:ln>
        </p:spPr>
      </p:pic>
      <p:grpSp>
        <p:nvGrpSpPr>
          <p:cNvPr id="883" name="Google Shape;883;p128"/>
          <p:cNvGrpSpPr/>
          <p:nvPr/>
        </p:nvGrpSpPr>
        <p:grpSpPr>
          <a:xfrm>
            <a:off x="667790" y="692702"/>
            <a:ext cx="4147089" cy="860530"/>
            <a:chOff x="0" y="-184933"/>
            <a:chExt cx="11058903" cy="2911131"/>
          </a:xfrm>
        </p:grpSpPr>
        <p:sp>
          <p:nvSpPr>
            <p:cNvPr id="884" name="Google Shape;884;p128"/>
            <p:cNvSpPr txBox="1"/>
            <p:nvPr/>
          </p:nvSpPr>
          <p:spPr>
            <a:xfrm>
              <a:off x="0" y="-184933"/>
              <a:ext cx="11058900" cy="1460100"/>
            </a:xfrm>
            <a:prstGeom prst="rect">
              <a:avLst/>
            </a:prstGeom>
            <a:noFill/>
            <a:ln>
              <a:noFill/>
            </a:ln>
          </p:spPr>
          <p:txBody>
            <a:bodyPr anchorCtr="0" anchor="t" bIns="0" lIns="0" spcFirstLastPara="1" rIns="0" wrap="square" tIns="0">
              <a:noAutofit/>
            </a:bodyPr>
            <a:lstStyle/>
            <a:p>
              <a:pPr indent="0" lvl="0" marL="0" marR="0" rtl="0" algn="l">
                <a:lnSpc>
                  <a:spcPct val="119000"/>
                </a:lnSpc>
                <a:spcBef>
                  <a:spcPts val="0"/>
                </a:spcBef>
                <a:spcAft>
                  <a:spcPts val="0"/>
                </a:spcAft>
                <a:buNone/>
              </a:pPr>
              <a:r>
                <a:rPr i="1" lang="en" sz="3600" u="none" cap="none" strike="noStrike">
                  <a:solidFill>
                    <a:srgbClr val="4973B4"/>
                  </a:solidFill>
                  <a:latin typeface="Impact"/>
                  <a:ea typeface="Impact"/>
                  <a:cs typeface="Impact"/>
                  <a:sym typeface="Impact"/>
                </a:rPr>
                <a:t>Risk Factors</a:t>
              </a:r>
              <a:endParaRPr i="1" sz="700">
                <a:latin typeface="Impact"/>
                <a:ea typeface="Impact"/>
                <a:cs typeface="Impact"/>
                <a:sym typeface="Impact"/>
              </a:endParaRPr>
            </a:p>
          </p:txBody>
        </p:sp>
        <p:sp>
          <p:nvSpPr>
            <p:cNvPr id="885" name="Google Shape;885;p128"/>
            <p:cNvSpPr txBox="1"/>
            <p:nvPr/>
          </p:nvSpPr>
          <p:spPr>
            <a:xfrm>
              <a:off x="0" y="1921018"/>
              <a:ext cx="11058903" cy="80518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lang="en" sz="1800">
                  <a:latin typeface="IBM Plex Sans"/>
                  <a:ea typeface="IBM Plex Sans"/>
                  <a:cs typeface="IBM Plex Sans"/>
                  <a:sym typeface="IBM Plex Sans"/>
                </a:rPr>
                <a:t> - </a:t>
              </a:r>
              <a:r>
                <a:rPr b="0" i="0" lang="en" sz="1800" u="none" cap="none" strike="noStrike">
                  <a:solidFill>
                    <a:srgbClr val="000000"/>
                  </a:solidFill>
                  <a:latin typeface="IBM Plex Sans"/>
                  <a:ea typeface="IBM Plex Sans"/>
                  <a:cs typeface="IBM Plex Sans"/>
                  <a:sym typeface="IBM Plex Sans"/>
                </a:rPr>
                <a:t>Risks related to business and industry</a:t>
              </a:r>
              <a:endParaRPr sz="700"/>
            </a:p>
          </p:txBody>
        </p:sp>
      </p:gr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129"/>
          <p:cNvPicPr preferRelativeResize="0"/>
          <p:nvPr/>
        </p:nvPicPr>
        <p:blipFill rotWithShape="1">
          <a:blip r:embed="rId3">
            <a:alphaModFix/>
          </a:blip>
          <a:srcRect b="0" l="0" r="0" t="0"/>
          <a:stretch/>
        </p:blipFill>
        <p:spPr>
          <a:xfrm rot="-2961456">
            <a:off x="-6377792" y="-4493800"/>
            <a:ext cx="10524920" cy="12475660"/>
          </a:xfrm>
          <a:prstGeom prst="rect">
            <a:avLst/>
          </a:prstGeom>
          <a:noFill/>
          <a:ln>
            <a:noFill/>
          </a:ln>
        </p:spPr>
      </p:pic>
      <p:sp>
        <p:nvSpPr>
          <p:cNvPr id="891" name="Google Shape;891;p129"/>
          <p:cNvSpPr txBox="1"/>
          <p:nvPr/>
        </p:nvSpPr>
        <p:spPr>
          <a:xfrm>
            <a:off x="3876225" y="1745648"/>
            <a:ext cx="4548300" cy="2521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Receive a substantial majority of revenues in the form of royalties</a:t>
            </a:r>
            <a:endParaRPr sz="700"/>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Financial results are to a large extent dependent upon the operational and financial </a:t>
            </a:r>
            <a:r>
              <a:rPr lang="en" sz="1600">
                <a:solidFill>
                  <a:srgbClr val="341919"/>
                </a:solidFill>
                <a:latin typeface="IBM Plex Sans"/>
                <a:ea typeface="IBM Plex Sans"/>
                <a:cs typeface="IBM Plex Sans"/>
                <a:sym typeface="IBM Plex Sans"/>
              </a:rPr>
              <a:t>success</a:t>
            </a:r>
            <a:r>
              <a:rPr b="0" i="0" lang="en" sz="1600" u="none" cap="none" strike="noStrike">
                <a:solidFill>
                  <a:srgbClr val="341919"/>
                </a:solidFill>
                <a:latin typeface="IBM Plex Sans"/>
                <a:ea typeface="IBM Plex Sans"/>
                <a:cs typeface="IBM Plex Sans"/>
                <a:sym typeface="IBM Plex Sans"/>
              </a:rPr>
              <a:t> of franchisees</a:t>
            </a:r>
            <a:endParaRPr sz="700"/>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Royalty revenues may decrease if franchisees fail to renew their franchise agreements</a:t>
            </a:r>
            <a:endParaRPr sz="700"/>
          </a:p>
        </p:txBody>
      </p:sp>
      <p:pic>
        <p:nvPicPr>
          <p:cNvPr id="892" name="Google Shape;892;p129"/>
          <p:cNvPicPr preferRelativeResize="0"/>
          <p:nvPr/>
        </p:nvPicPr>
        <p:blipFill rotWithShape="1">
          <a:blip r:embed="rId4">
            <a:alphaModFix/>
          </a:blip>
          <a:srcRect b="0" l="0" r="0" t="0"/>
          <a:stretch/>
        </p:blipFill>
        <p:spPr>
          <a:xfrm>
            <a:off x="336344" y="2159345"/>
            <a:ext cx="3003324" cy="2258139"/>
          </a:xfrm>
          <a:prstGeom prst="rect">
            <a:avLst/>
          </a:prstGeom>
          <a:noFill/>
          <a:ln>
            <a:noFill/>
          </a:ln>
        </p:spPr>
      </p:pic>
      <p:sp>
        <p:nvSpPr>
          <p:cNvPr id="893" name="Google Shape;893;p129"/>
          <p:cNvSpPr txBox="1"/>
          <p:nvPr/>
        </p:nvSpPr>
        <p:spPr>
          <a:xfrm>
            <a:off x="3339668" y="690093"/>
            <a:ext cx="5084915" cy="932498"/>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0"/>
              </a:spcBef>
              <a:spcAft>
                <a:spcPts val="0"/>
              </a:spcAft>
              <a:buClr>
                <a:srgbClr val="6B9EBC"/>
              </a:buClr>
              <a:buSzPts val="2400"/>
              <a:buFont typeface="Arial"/>
              <a:buAutoNum type="arabicPeriod"/>
            </a:pPr>
            <a:r>
              <a:rPr b="0" i="0" lang="en" sz="2400" u="none" cap="none" strike="noStrike">
                <a:solidFill>
                  <a:srgbClr val="6B9EBC"/>
                </a:solidFill>
                <a:latin typeface="Arial"/>
                <a:ea typeface="Arial"/>
                <a:cs typeface="Arial"/>
                <a:sym typeface="Arial"/>
              </a:rPr>
              <a:t>Financial results are affected by operating results of franchisees</a:t>
            </a:r>
            <a:endParaRPr sz="70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id="898" name="Google Shape;898;p130"/>
          <p:cNvPicPr preferRelativeResize="0"/>
          <p:nvPr/>
        </p:nvPicPr>
        <p:blipFill rotWithShape="1">
          <a:blip r:embed="rId3">
            <a:alphaModFix/>
          </a:blip>
          <a:srcRect b="0" l="0" r="0" t="0"/>
          <a:stretch/>
        </p:blipFill>
        <p:spPr>
          <a:xfrm rot="2498493">
            <a:off x="4956957" y="-5065300"/>
            <a:ext cx="10524920" cy="12475659"/>
          </a:xfrm>
          <a:prstGeom prst="rect">
            <a:avLst/>
          </a:prstGeom>
          <a:noFill/>
          <a:ln>
            <a:noFill/>
          </a:ln>
        </p:spPr>
      </p:pic>
      <p:pic>
        <p:nvPicPr>
          <p:cNvPr id="899" name="Google Shape;899;p130"/>
          <p:cNvPicPr preferRelativeResize="0"/>
          <p:nvPr/>
        </p:nvPicPr>
        <p:blipFill rotWithShape="1">
          <a:blip r:embed="rId4">
            <a:alphaModFix/>
          </a:blip>
          <a:srcRect b="0" l="0" r="0" t="0"/>
          <a:stretch/>
        </p:blipFill>
        <p:spPr>
          <a:xfrm>
            <a:off x="5741409" y="1532329"/>
            <a:ext cx="2627941" cy="2732263"/>
          </a:xfrm>
          <a:prstGeom prst="rect">
            <a:avLst/>
          </a:prstGeom>
          <a:noFill/>
          <a:ln>
            <a:noFill/>
          </a:ln>
        </p:spPr>
      </p:pic>
      <p:sp>
        <p:nvSpPr>
          <p:cNvPr id="900" name="Google Shape;900;p130"/>
          <p:cNvSpPr txBox="1"/>
          <p:nvPr/>
        </p:nvSpPr>
        <p:spPr>
          <a:xfrm>
            <a:off x="514350" y="727713"/>
            <a:ext cx="5084915" cy="6276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400" u="none" cap="none" strike="noStrike">
                <a:solidFill>
                  <a:srgbClr val="6B9EBC"/>
                </a:solidFill>
                <a:latin typeface="Arial"/>
                <a:ea typeface="Arial"/>
                <a:cs typeface="Arial"/>
                <a:sym typeface="Arial"/>
              </a:rPr>
              <a:t>2. Franchisees could take actions that could harm Dunkin' business</a:t>
            </a:r>
            <a:endParaRPr sz="700"/>
          </a:p>
        </p:txBody>
      </p:sp>
      <p:sp>
        <p:nvSpPr>
          <p:cNvPr id="901" name="Google Shape;901;p130"/>
          <p:cNvSpPr txBox="1"/>
          <p:nvPr/>
        </p:nvSpPr>
        <p:spPr>
          <a:xfrm>
            <a:off x="661189" y="1916177"/>
            <a:ext cx="4548359" cy="308356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Franchisees are independent third parties - they have sole control over all employee and other workforce conduct and decisions</a:t>
            </a:r>
            <a:endParaRPr sz="700"/>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franchise fees, royalty and advertising fee income could be adversely affected and brand image and reputation could be harmed</a:t>
            </a:r>
            <a:endParaRPr sz="700"/>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131"/>
          <p:cNvPicPr preferRelativeResize="0"/>
          <p:nvPr/>
        </p:nvPicPr>
        <p:blipFill rotWithShape="1">
          <a:blip r:embed="rId3">
            <a:alphaModFix/>
          </a:blip>
          <a:srcRect b="0" l="0" r="0" t="0"/>
          <a:stretch/>
        </p:blipFill>
        <p:spPr>
          <a:xfrm rot="-2961456">
            <a:off x="-6377792" y="-4493800"/>
            <a:ext cx="10524920" cy="12475660"/>
          </a:xfrm>
          <a:prstGeom prst="rect">
            <a:avLst/>
          </a:prstGeom>
          <a:noFill/>
          <a:ln>
            <a:noFill/>
          </a:ln>
        </p:spPr>
      </p:pic>
      <p:sp>
        <p:nvSpPr>
          <p:cNvPr id="907" name="Google Shape;907;p131"/>
          <p:cNvSpPr txBox="1"/>
          <p:nvPr/>
        </p:nvSpPr>
        <p:spPr>
          <a:xfrm>
            <a:off x="3607996" y="1510886"/>
            <a:ext cx="4548300" cy="3083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 sz="1500" u="none" cap="none" strike="noStrike">
                <a:solidFill>
                  <a:srgbClr val="341919"/>
                </a:solidFill>
                <a:latin typeface="IBM Plex Sans"/>
                <a:ea typeface="IBM Plex Sans"/>
                <a:cs typeface="IBM Plex Sans"/>
                <a:sym typeface="IBM Plex Sans"/>
              </a:rPr>
              <a:t>Success dependent upon- ability to maintain and enhance the value of our brands, customers' connection, and positive relationship with franchisees</a:t>
            </a:r>
            <a:endParaRPr sz="1500"/>
          </a:p>
          <a:p>
            <a:pPr indent="0" lvl="0" marL="0" marR="0" rtl="0" algn="l">
              <a:lnSpc>
                <a:spcPct val="140000"/>
              </a:lnSpc>
              <a:spcBef>
                <a:spcPts val="0"/>
              </a:spcBef>
              <a:spcAft>
                <a:spcPts val="0"/>
              </a:spcAft>
              <a:buNone/>
            </a:pPr>
            <a:r>
              <a:t/>
            </a:r>
            <a:endParaRPr b="0" i="0" sz="15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500" u="none" cap="none" strike="noStrike">
                <a:solidFill>
                  <a:srgbClr val="341919"/>
                </a:solidFill>
                <a:latin typeface="IBM Plex Sans"/>
                <a:ea typeface="IBM Plex Sans"/>
                <a:cs typeface="IBM Plex Sans"/>
                <a:sym typeface="IBM Plex Sans"/>
              </a:rPr>
              <a:t>Receive considerable negative publicity or result in litigation - brand value damaged</a:t>
            </a:r>
            <a:endParaRPr sz="1500"/>
          </a:p>
          <a:p>
            <a:pPr indent="0" lvl="0" marL="0" marR="0" rtl="0" algn="l">
              <a:lnSpc>
                <a:spcPct val="140000"/>
              </a:lnSpc>
              <a:spcBef>
                <a:spcPts val="0"/>
              </a:spcBef>
              <a:spcAft>
                <a:spcPts val="0"/>
              </a:spcAft>
              <a:buNone/>
            </a:pPr>
            <a:r>
              <a:t/>
            </a:r>
            <a:endParaRPr b="0" i="0" sz="15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500" u="none" cap="none" strike="noStrike">
                <a:solidFill>
                  <a:srgbClr val="341919"/>
                </a:solidFill>
                <a:latin typeface="IBM Plex Sans"/>
                <a:ea typeface="IBM Plex Sans"/>
                <a:cs typeface="IBM Plex Sans"/>
                <a:sym typeface="IBM Plex Sans"/>
              </a:rPr>
              <a:t>Incidents  or other matters erode consumer confidence in company or products - lower sales and lower royalty income</a:t>
            </a:r>
            <a:endParaRPr sz="1500"/>
          </a:p>
        </p:txBody>
      </p:sp>
      <p:sp>
        <p:nvSpPr>
          <p:cNvPr id="908" name="Google Shape;908;p131"/>
          <p:cNvSpPr txBox="1"/>
          <p:nvPr/>
        </p:nvSpPr>
        <p:spPr>
          <a:xfrm>
            <a:off x="3339668" y="586068"/>
            <a:ext cx="5085000" cy="62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400" u="none" cap="none" strike="noStrike">
                <a:solidFill>
                  <a:srgbClr val="6B9EBC"/>
                </a:solidFill>
                <a:latin typeface="Arial"/>
                <a:ea typeface="Arial"/>
                <a:cs typeface="Arial"/>
                <a:sym typeface="Arial"/>
              </a:rPr>
              <a:t>3. Success depends substantially on the value of our brands</a:t>
            </a:r>
            <a:endParaRPr sz="700"/>
          </a:p>
        </p:txBody>
      </p:sp>
      <p:pic>
        <p:nvPicPr>
          <p:cNvPr id="909" name="Google Shape;909;p131"/>
          <p:cNvPicPr preferRelativeResize="0"/>
          <p:nvPr/>
        </p:nvPicPr>
        <p:blipFill rotWithShape="1">
          <a:blip r:embed="rId4">
            <a:alphaModFix/>
          </a:blip>
          <a:srcRect b="0" l="0" r="0" t="0"/>
          <a:stretch/>
        </p:blipFill>
        <p:spPr>
          <a:xfrm>
            <a:off x="635790" y="2144660"/>
            <a:ext cx="2251600" cy="20574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id="914" name="Google Shape;914;p132"/>
          <p:cNvPicPr preferRelativeResize="0"/>
          <p:nvPr/>
        </p:nvPicPr>
        <p:blipFill rotWithShape="1">
          <a:blip r:embed="rId3">
            <a:alphaModFix/>
          </a:blip>
          <a:srcRect b="0" l="0" r="0" t="0"/>
          <a:stretch/>
        </p:blipFill>
        <p:spPr>
          <a:xfrm rot="2498493">
            <a:off x="4956957" y="-5065300"/>
            <a:ext cx="10524920" cy="12475659"/>
          </a:xfrm>
          <a:prstGeom prst="rect">
            <a:avLst/>
          </a:prstGeom>
          <a:noFill/>
          <a:ln>
            <a:noFill/>
          </a:ln>
        </p:spPr>
      </p:pic>
      <p:pic>
        <p:nvPicPr>
          <p:cNvPr id="915" name="Google Shape;915;p132"/>
          <p:cNvPicPr preferRelativeResize="0"/>
          <p:nvPr/>
        </p:nvPicPr>
        <p:blipFill rotWithShape="1">
          <a:blip r:embed="rId4">
            <a:alphaModFix/>
          </a:blip>
          <a:srcRect b="0" l="0" r="0" t="0"/>
          <a:stretch/>
        </p:blipFill>
        <p:spPr>
          <a:xfrm>
            <a:off x="6326941" y="1603163"/>
            <a:ext cx="2108097" cy="2479889"/>
          </a:xfrm>
          <a:prstGeom prst="rect">
            <a:avLst/>
          </a:prstGeom>
          <a:noFill/>
          <a:ln>
            <a:noFill/>
          </a:ln>
        </p:spPr>
      </p:pic>
      <p:sp>
        <p:nvSpPr>
          <p:cNvPr id="916" name="Google Shape;916;p132"/>
          <p:cNvSpPr txBox="1"/>
          <p:nvPr/>
        </p:nvSpPr>
        <p:spPr>
          <a:xfrm>
            <a:off x="708446" y="612113"/>
            <a:ext cx="5085000" cy="62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400" u="none" cap="none" strike="noStrike">
                <a:solidFill>
                  <a:srgbClr val="6B9EBC"/>
                </a:solidFill>
                <a:latin typeface="Arial"/>
                <a:ea typeface="Arial"/>
                <a:cs typeface="Arial"/>
                <a:sym typeface="Arial"/>
              </a:rPr>
              <a:t>4. Quick service restaurant segment is highly competitive</a:t>
            </a:r>
            <a:endParaRPr sz="700"/>
          </a:p>
        </p:txBody>
      </p:sp>
      <p:sp>
        <p:nvSpPr>
          <p:cNvPr id="917" name="Google Shape;917;p132"/>
          <p:cNvSpPr txBox="1"/>
          <p:nvPr/>
        </p:nvSpPr>
        <p:spPr>
          <a:xfrm>
            <a:off x="976812" y="1603172"/>
            <a:ext cx="4548300" cy="28026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QSR segment of the restaurants industry is intensely competitive</a:t>
            </a:r>
            <a:endParaRPr sz="700"/>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lang="en" sz="1600">
                <a:solidFill>
                  <a:srgbClr val="341919"/>
                </a:solidFill>
                <a:latin typeface="IBM Plex Sans"/>
                <a:ea typeface="IBM Plex Sans"/>
                <a:cs typeface="IBM Plex Sans"/>
                <a:sym typeface="IBM Plex Sans"/>
              </a:rPr>
              <a:t>M</a:t>
            </a:r>
            <a:r>
              <a:rPr b="0" i="0" lang="en" sz="1600" u="none" cap="none" strike="noStrike">
                <a:solidFill>
                  <a:srgbClr val="341919"/>
                </a:solidFill>
                <a:latin typeface="IBM Plex Sans"/>
                <a:ea typeface="IBM Plex Sans"/>
                <a:cs typeface="IBM Plex Sans"/>
                <a:sym typeface="IBM Plex Sans"/>
              </a:rPr>
              <a:t>ajor market players in non-competing industries may choose to enter the restaurant industry</a:t>
            </a:r>
            <a:endParaRPr sz="700"/>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Some of competitors have substantially greater financial and other resources than us</a:t>
            </a:r>
            <a:endParaRPr sz="700"/>
          </a:p>
          <a:p>
            <a:pPr indent="0" lvl="0" marL="0" marR="0" rtl="0" algn="l">
              <a:lnSpc>
                <a:spcPct val="140000"/>
              </a:lnSpc>
              <a:spcBef>
                <a:spcPts val="0"/>
              </a:spcBef>
              <a:spcAft>
                <a:spcPts val="0"/>
              </a:spcAft>
              <a:buNone/>
            </a:pPr>
            <a:r>
              <a:t/>
            </a:r>
            <a:endParaRPr b="0" i="0" sz="16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600" u="none" cap="none" strike="noStrike">
                <a:solidFill>
                  <a:srgbClr val="341919"/>
                </a:solidFill>
                <a:latin typeface="IBM Plex Sans"/>
                <a:ea typeface="IBM Plex Sans"/>
                <a:cs typeface="IBM Plex Sans"/>
                <a:sym typeface="IBM Plex Sans"/>
              </a:rPr>
              <a:t>Hard to guarantee the retention of any</a:t>
            </a:r>
            <a:endParaRPr sz="7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p133"/>
          <p:cNvPicPr preferRelativeResize="0"/>
          <p:nvPr/>
        </p:nvPicPr>
        <p:blipFill rotWithShape="1">
          <a:blip r:embed="rId3">
            <a:alphaModFix/>
          </a:blip>
          <a:srcRect b="0" l="0" r="0" t="0"/>
          <a:stretch/>
        </p:blipFill>
        <p:spPr>
          <a:xfrm rot="-2961456">
            <a:off x="-6377792" y="-4493800"/>
            <a:ext cx="10524920" cy="12475660"/>
          </a:xfrm>
          <a:prstGeom prst="rect">
            <a:avLst/>
          </a:prstGeom>
          <a:noFill/>
          <a:ln>
            <a:noFill/>
          </a:ln>
        </p:spPr>
      </p:pic>
      <p:sp>
        <p:nvSpPr>
          <p:cNvPr id="923" name="Google Shape;923;p133"/>
          <p:cNvSpPr txBox="1"/>
          <p:nvPr/>
        </p:nvSpPr>
        <p:spPr>
          <a:xfrm>
            <a:off x="3409725" y="1340050"/>
            <a:ext cx="5153700" cy="33645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lang="en" sz="1500">
                <a:solidFill>
                  <a:srgbClr val="341919"/>
                </a:solidFill>
                <a:latin typeface="IBM Plex Sans"/>
                <a:ea typeface="IBM Plex Sans"/>
                <a:cs typeface="IBM Plex Sans"/>
                <a:sym typeface="IBM Plex Sans"/>
              </a:rPr>
              <a:t>R</a:t>
            </a:r>
            <a:r>
              <a:rPr b="0" i="0" lang="en" sz="1500" u="none" cap="none" strike="noStrike">
                <a:solidFill>
                  <a:srgbClr val="341919"/>
                </a:solidFill>
                <a:latin typeface="IBM Plex Sans"/>
                <a:ea typeface="IBM Plex Sans"/>
                <a:cs typeface="IBM Plex Sans"/>
                <a:sym typeface="IBM Plex Sans"/>
              </a:rPr>
              <a:t>ecessionary or expansive trends in international markets</a:t>
            </a:r>
            <a:endParaRPr sz="600"/>
          </a:p>
          <a:p>
            <a:pPr indent="0" lvl="0" marL="0" marR="0" rtl="0" algn="l">
              <a:lnSpc>
                <a:spcPct val="140000"/>
              </a:lnSpc>
              <a:spcBef>
                <a:spcPts val="0"/>
              </a:spcBef>
              <a:spcAft>
                <a:spcPts val="0"/>
              </a:spcAft>
              <a:buNone/>
            </a:pPr>
            <a:r>
              <a:t/>
            </a:r>
            <a:endParaRPr b="0" i="0" sz="15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lang="en" sz="1500">
                <a:solidFill>
                  <a:srgbClr val="341919"/>
                </a:solidFill>
                <a:latin typeface="IBM Plex Sans"/>
                <a:ea typeface="IBM Plex Sans"/>
                <a:cs typeface="IBM Plex Sans"/>
                <a:sym typeface="IBM Plex Sans"/>
              </a:rPr>
              <a:t>C</a:t>
            </a:r>
            <a:r>
              <a:rPr b="0" i="0" lang="en" sz="1500" u="none" cap="none" strike="noStrike">
                <a:solidFill>
                  <a:srgbClr val="341919"/>
                </a:solidFill>
                <a:latin typeface="IBM Plex Sans"/>
                <a:ea typeface="IBM Plex Sans"/>
                <a:cs typeface="IBM Plex Sans"/>
                <a:sym typeface="IBM Plex Sans"/>
              </a:rPr>
              <a:t>hanges in foreign currency exchange rates and hyperinflation or deflation</a:t>
            </a:r>
            <a:endParaRPr sz="600"/>
          </a:p>
          <a:p>
            <a:pPr indent="0" lvl="0" marL="0" marR="0" rtl="0" algn="l">
              <a:lnSpc>
                <a:spcPct val="140000"/>
              </a:lnSpc>
              <a:spcBef>
                <a:spcPts val="0"/>
              </a:spcBef>
              <a:spcAft>
                <a:spcPts val="0"/>
              </a:spcAft>
              <a:buNone/>
            </a:pPr>
            <a:r>
              <a:t/>
            </a:r>
            <a:endParaRPr b="0" i="0" sz="15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lang="en" sz="1500">
                <a:solidFill>
                  <a:srgbClr val="341919"/>
                </a:solidFill>
                <a:latin typeface="IBM Plex Sans"/>
                <a:ea typeface="IBM Plex Sans"/>
                <a:cs typeface="IBM Plex Sans"/>
                <a:sym typeface="IBM Plex Sans"/>
              </a:rPr>
              <a:t>A</a:t>
            </a:r>
            <a:r>
              <a:rPr b="0" i="0" lang="en" sz="1500" u="none" cap="none" strike="noStrike">
                <a:solidFill>
                  <a:srgbClr val="341919"/>
                </a:solidFill>
                <a:latin typeface="IBM Plex Sans"/>
                <a:ea typeface="IBM Plex Sans"/>
                <a:cs typeface="IBM Plex Sans"/>
                <a:sym typeface="IBM Plex Sans"/>
              </a:rPr>
              <a:t>vailability of credit for our franchisees, licensees, and our international joint ventures to finance the development of new restaurants</a:t>
            </a:r>
            <a:endParaRPr sz="600"/>
          </a:p>
          <a:p>
            <a:pPr indent="0" lvl="0" marL="0" marR="0" rtl="0" algn="l">
              <a:lnSpc>
                <a:spcPct val="140000"/>
              </a:lnSpc>
              <a:spcBef>
                <a:spcPts val="0"/>
              </a:spcBef>
              <a:spcAft>
                <a:spcPts val="0"/>
              </a:spcAft>
              <a:buNone/>
            </a:pPr>
            <a:r>
              <a:t/>
            </a:r>
            <a:endParaRPr b="0" i="0" sz="1500" u="none" cap="none" strike="noStrike">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lang="en" sz="1500">
                <a:solidFill>
                  <a:srgbClr val="341919"/>
                </a:solidFill>
                <a:latin typeface="IBM Plex Sans"/>
                <a:ea typeface="IBM Plex Sans"/>
                <a:cs typeface="IBM Plex Sans"/>
                <a:sym typeface="IBM Plex Sans"/>
              </a:rPr>
              <a:t>L</a:t>
            </a:r>
            <a:r>
              <a:rPr b="0" i="0" lang="en" sz="1500" u="none" cap="none" strike="noStrike">
                <a:solidFill>
                  <a:srgbClr val="341919"/>
                </a:solidFill>
                <a:latin typeface="IBM Plex Sans"/>
                <a:ea typeface="IBM Plex Sans"/>
                <a:cs typeface="IBM Plex Sans"/>
                <a:sym typeface="IBM Plex Sans"/>
              </a:rPr>
              <a:t>egal and regulatory changes and the burdens and the political and economic instability</a:t>
            </a:r>
            <a:endParaRPr sz="600"/>
          </a:p>
        </p:txBody>
      </p:sp>
      <p:sp>
        <p:nvSpPr>
          <p:cNvPr id="924" name="Google Shape;924;p133"/>
          <p:cNvSpPr txBox="1"/>
          <p:nvPr/>
        </p:nvSpPr>
        <p:spPr>
          <a:xfrm>
            <a:off x="3339668" y="291363"/>
            <a:ext cx="5085000" cy="627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0" i="0" lang="en" sz="2400" u="none" cap="none" strike="noStrike">
                <a:solidFill>
                  <a:srgbClr val="6B9EBC"/>
                </a:solidFill>
                <a:latin typeface="Arial"/>
                <a:ea typeface="Arial"/>
                <a:cs typeface="Arial"/>
                <a:sym typeface="Arial"/>
              </a:rPr>
              <a:t>5. Potential risk of international markets changes</a:t>
            </a:r>
            <a:endParaRPr sz="700"/>
          </a:p>
        </p:txBody>
      </p:sp>
      <p:pic>
        <p:nvPicPr>
          <p:cNvPr id="925" name="Google Shape;925;p133"/>
          <p:cNvPicPr preferRelativeResize="0"/>
          <p:nvPr/>
        </p:nvPicPr>
        <p:blipFill rotWithShape="1">
          <a:blip r:embed="rId4">
            <a:alphaModFix/>
          </a:blip>
          <a:srcRect b="0" l="0" r="0" t="0"/>
          <a:stretch/>
        </p:blipFill>
        <p:spPr>
          <a:xfrm>
            <a:off x="668102" y="2149183"/>
            <a:ext cx="2057400" cy="20574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grpSp>
        <p:nvGrpSpPr>
          <p:cNvPr id="930" name="Google Shape;930;p134"/>
          <p:cNvGrpSpPr/>
          <p:nvPr/>
        </p:nvGrpSpPr>
        <p:grpSpPr>
          <a:xfrm>
            <a:off x="708958" y="276192"/>
            <a:ext cx="4085680" cy="671617"/>
            <a:chOff x="-33" y="-311267"/>
            <a:chExt cx="10895146" cy="2309549"/>
          </a:xfrm>
        </p:grpSpPr>
        <p:sp>
          <p:nvSpPr>
            <p:cNvPr id="931" name="Google Shape;931;p134"/>
            <p:cNvSpPr txBox="1"/>
            <p:nvPr/>
          </p:nvSpPr>
          <p:spPr>
            <a:xfrm>
              <a:off x="-33" y="-311267"/>
              <a:ext cx="10895100" cy="1438500"/>
            </a:xfrm>
            <a:prstGeom prst="rect">
              <a:avLst/>
            </a:prstGeom>
            <a:noFill/>
            <a:ln>
              <a:noFill/>
            </a:ln>
          </p:spPr>
          <p:txBody>
            <a:bodyPr anchorCtr="0" anchor="t" bIns="0" lIns="0" spcFirstLastPara="1" rIns="0" wrap="square" tIns="0">
              <a:noAutofit/>
            </a:bodyPr>
            <a:lstStyle/>
            <a:p>
              <a:pPr indent="0" lvl="0" marL="0" marR="0" rtl="0" algn="l">
                <a:lnSpc>
                  <a:spcPct val="119004"/>
                </a:lnSpc>
                <a:spcBef>
                  <a:spcPts val="0"/>
                </a:spcBef>
                <a:spcAft>
                  <a:spcPts val="0"/>
                </a:spcAft>
                <a:buNone/>
              </a:pPr>
              <a:r>
                <a:rPr i="1" lang="en" sz="3500" u="none" cap="none" strike="noStrike">
                  <a:solidFill>
                    <a:srgbClr val="3AA27A"/>
                  </a:solidFill>
                  <a:latin typeface="Impact"/>
                  <a:ea typeface="Impact"/>
                  <a:cs typeface="Impact"/>
                  <a:sym typeface="Impact"/>
                </a:rPr>
                <a:t>Market Risk</a:t>
              </a:r>
              <a:endParaRPr i="1" sz="700">
                <a:latin typeface="Impact"/>
                <a:ea typeface="Impact"/>
                <a:cs typeface="Impact"/>
                <a:sym typeface="Impact"/>
              </a:endParaRPr>
            </a:p>
          </p:txBody>
        </p:sp>
        <p:sp>
          <p:nvSpPr>
            <p:cNvPr id="932" name="Google Shape;932;p134"/>
            <p:cNvSpPr txBox="1"/>
            <p:nvPr/>
          </p:nvSpPr>
          <p:spPr>
            <a:xfrm>
              <a:off x="12" y="1651182"/>
              <a:ext cx="10895100" cy="347100"/>
            </a:xfrm>
            <a:prstGeom prst="rect">
              <a:avLst/>
            </a:prstGeom>
            <a:noFill/>
            <a:ln>
              <a:noFill/>
            </a:ln>
          </p:spPr>
          <p:txBody>
            <a:bodyPr anchorCtr="0" anchor="t" bIns="0" lIns="0" spcFirstLastPara="1" rIns="0" wrap="square" tIns="0">
              <a:noAutofit/>
            </a:bodyPr>
            <a:lstStyle/>
            <a:p>
              <a:pPr indent="0" lvl="0" marL="0" marR="0" rtl="0" algn="l">
                <a:lnSpc>
                  <a:spcPct val="140016"/>
                </a:lnSpc>
                <a:spcBef>
                  <a:spcPts val="0"/>
                </a:spcBef>
                <a:spcAft>
                  <a:spcPts val="0"/>
                </a:spcAft>
                <a:buNone/>
              </a:pPr>
              <a:r>
                <a:rPr lang="en" sz="1800">
                  <a:latin typeface="IBM Plex Sans"/>
                  <a:ea typeface="IBM Plex Sans"/>
                  <a:cs typeface="IBM Plex Sans"/>
                  <a:sym typeface="IBM Plex Sans"/>
                </a:rPr>
                <a:t>  - </a:t>
              </a:r>
              <a:r>
                <a:rPr b="0" i="0" lang="en" sz="1800" u="none" cap="none" strike="noStrike">
                  <a:solidFill>
                    <a:srgbClr val="000000"/>
                  </a:solidFill>
                  <a:latin typeface="IBM Plex Sans"/>
                  <a:ea typeface="IBM Plex Sans"/>
                  <a:cs typeface="IBM Plex Sans"/>
                  <a:sym typeface="IBM Plex Sans"/>
                </a:rPr>
                <a:t>Foreign exchange risk</a:t>
              </a:r>
              <a:endParaRPr sz="700"/>
            </a:p>
          </p:txBody>
        </p:sp>
      </p:grpSp>
      <p:sp>
        <p:nvSpPr>
          <p:cNvPr id="933" name="Google Shape;933;p134"/>
          <p:cNvSpPr txBox="1"/>
          <p:nvPr/>
        </p:nvSpPr>
        <p:spPr>
          <a:xfrm>
            <a:off x="1579350" y="1363800"/>
            <a:ext cx="5985300" cy="3779700"/>
          </a:xfrm>
          <a:prstGeom prst="rect">
            <a:avLst/>
          </a:prstGeom>
          <a:noFill/>
          <a:ln>
            <a:noFill/>
          </a:ln>
        </p:spPr>
        <p:txBody>
          <a:bodyPr anchorCtr="0" anchor="t" bIns="0" lIns="0" spcFirstLastPara="1" rIns="0" wrap="square" tIns="0">
            <a:noAutofit/>
          </a:bodyPr>
          <a:lstStyle/>
          <a:p>
            <a:pPr indent="0" lvl="0" marL="0" marR="0" rtl="0" algn="l">
              <a:lnSpc>
                <a:spcPct val="140000"/>
              </a:lnSpc>
              <a:spcBef>
                <a:spcPts val="0"/>
              </a:spcBef>
              <a:spcAft>
                <a:spcPts val="0"/>
              </a:spcAft>
              <a:buNone/>
            </a:pPr>
            <a:r>
              <a:rPr b="0" i="0" lang="en" sz="1300" u="none" cap="none" strike="noStrike">
                <a:solidFill>
                  <a:srgbClr val="341919"/>
                </a:solidFill>
                <a:latin typeface="IBM Plex Sans"/>
                <a:ea typeface="IBM Plex Sans"/>
                <a:cs typeface="IBM Plex Sans"/>
                <a:sym typeface="IBM Plex Sans"/>
              </a:rPr>
              <a:t>Most of revenues, costs, and debts are denominated in U.S. dollars</a:t>
            </a:r>
            <a:endParaRPr sz="1300">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t/>
            </a:r>
            <a:endParaRPr sz="1300">
              <a:solidFill>
                <a:srgbClr val="341919"/>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300" u="none" cap="none" strike="noStrike">
                <a:solidFill>
                  <a:srgbClr val="000000"/>
                </a:solidFill>
                <a:latin typeface="IBM Plex Sans"/>
                <a:ea typeface="IBM Plex Sans"/>
                <a:cs typeface="IBM Plex Sans"/>
                <a:sym typeface="IBM Plex Sans"/>
              </a:rPr>
              <a:t>Royalty income from our international franchisees is payable in U.S. dollars, and is generally based on gross sales denominated in the foreign currency of the country in which the point of distribution is located, and is therefore subject to foreign currency fluctuations. </a:t>
            </a:r>
            <a:endParaRPr b="0" i="0" sz="1300" u="none" cap="none" strike="noStrike">
              <a:solidFill>
                <a:srgbClr val="000000"/>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t/>
            </a:r>
            <a:endParaRPr sz="1300">
              <a:latin typeface="IBM Plex Sans"/>
              <a:ea typeface="IBM Plex Sans"/>
              <a:cs typeface="IBM Plex Sans"/>
              <a:sym typeface="IBM Plex Sans"/>
            </a:endParaRPr>
          </a:p>
          <a:p>
            <a:pPr indent="0" lvl="0" marL="0" marR="0" rtl="0" algn="l">
              <a:lnSpc>
                <a:spcPct val="140000"/>
              </a:lnSpc>
              <a:spcBef>
                <a:spcPts val="0"/>
              </a:spcBef>
              <a:spcAft>
                <a:spcPts val="0"/>
              </a:spcAft>
              <a:buNone/>
            </a:pPr>
            <a:r>
              <a:rPr lang="en" sz="1300">
                <a:latin typeface="IBM Plex Sans"/>
                <a:ea typeface="IBM Plex Sans"/>
                <a:cs typeface="IBM Plex Sans"/>
                <a:sym typeface="IBM Plex Sans"/>
              </a:rPr>
              <a:t>I</a:t>
            </a:r>
            <a:r>
              <a:rPr b="0" i="0" lang="en" sz="1300" u="none" cap="none" strike="noStrike">
                <a:solidFill>
                  <a:srgbClr val="000000"/>
                </a:solidFill>
                <a:latin typeface="IBM Plex Sans"/>
                <a:ea typeface="IBM Plex Sans"/>
                <a:cs typeface="IBM Plex Sans"/>
                <a:sym typeface="IBM Plex Sans"/>
              </a:rPr>
              <a:t>nvestments in, and equity income from, joint ventures are denominated in foreign currencies, and are therefore also subject to foreign currency fluctuations. </a:t>
            </a:r>
            <a:endParaRPr b="0" i="0" sz="1300" u="none" cap="none" strike="noStrike">
              <a:solidFill>
                <a:srgbClr val="000000"/>
              </a:solidFill>
              <a:latin typeface="IBM Plex Sans"/>
              <a:ea typeface="IBM Plex Sans"/>
              <a:cs typeface="IBM Plex Sans"/>
              <a:sym typeface="IBM Plex Sans"/>
            </a:endParaRPr>
          </a:p>
          <a:p>
            <a:pPr indent="0" lvl="0" marL="0" marR="0" rtl="0" algn="l">
              <a:lnSpc>
                <a:spcPct val="140000"/>
              </a:lnSpc>
              <a:spcBef>
                <a:spcPts val="0"/>
              </a:spcBef>
              <a:spcAft>
                <a:spcPts val="0"/>
              </a:spcAft>
              <a:buNone/>
            </a:pPr>
            <a:r>
              <a:t/>
            </a:r>
            <a:endParaRPr sz="1300">
              <a:latin typeface="IBM Plex Sans"/>
              <a:ea typeface="IBM Plex Sans"/>
              <a:cs typeface="IBM Plex Sans"/>
              <a:sym typeface="IBM Plex Sans"/>
            </a:endParaRPr>
          </a:p>
          <a:p>
            <a:pPr indent="0" lvl="0" marL="0" marR="0" rtl="0" algn="l">
              <a:lnSpc>
                <a:spcPct val="140000"/>
              </a:lnSpc>
              <a:spcBef>
                <a:spcPts val="0"/>
              </a:spcBef>
              <a:spcAft>
                <a:spcPts val="0"/>
              </a:spcAft>
              <a:buNone/>
            </a:pPr>
            <a:r>
              <a:rPr b="0" i="0" lang="en" sz="1300" u="none" cap="none" strike="noStrike">
                <a:solidFill>
                  <a:srgbClr val="000000"/>
                </a:solidFill>
                <a:latin typeface="IBM Plex Sans"/>
                <a:ea typeface="IBM Plex Sans"/>
                <a:cs typeface="IBM Plex Sans"/>
                <a:sym typeface="IBM Plex Sans"/>
              </a:rPr>
              <a:t>In the future, forward contracts will be used to manage foreign currency exchange rate risks.</a:t>
            </a:r>
            <a:endParaRPr sz="1300"/>
          </a:p>
          <a:p>
            <a:pPr indent="0" lvl="0" marL="0" marR="0" rtl="0" algn="l">
              <a:lnSpc>
                <a:spcPct val="140000"/>
              </a:lnSpc>
              <a:spcBef>
                <a:spcPts val="0"/>
              </a:spcBef>
              <a:spcAft>
                <a:spcPts val="0"/>
              </a:spcAft>
              <a:buNone/>
            </a:pPr>
            <a:r>
              <a:t/>
            </a:r>
            <a:endParaRPr b="0" i="0" sz="1300" u="none" cap="none" strike="noStrike">
              <a:solidFill>
                <a:srgbClr val="000000"/>
              </a:solidFill>
              <a:latin typeface="IBM Plex Sans"/>
              <a:ea typeface="IBM Plex Sans"/>
              <a:cs typeface="IBM Plex Sans"/>
              <a:sym typeface="IBM Plex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grpSp>
        <p:nvGrpSpPr>
          <p:cNvPr id="938" name="Google Shape;938;p135"/>
          <p:cNvGrpSpPr/>
          <p:nvPr/>
        </p:nvGrpSpPr>
        <p:grpSpPr>
          <a:xfrm>
            <a:off x="708975" y="748167"/>
            <a:ext cx="4085670" cy="418316"/>
            <a:chOff x="12" y="1311756"/>
            <a:chExt cx="10895121" cy="1438500"/>
          </a:xfrm>
        </p:grpSpPr>
        <p:sp>
          <p:nvSpPr>
            <p:cNvPr id="939" name="Google Shape;939;p135"/>
            <p:cNvSpPr txBox="1"/>
            <p:nvPr/>
          </p:nvSpPr>
          <p:spPr>
            <a:xfrm>
              <a:off x="33" y="1311756"/>
              <a:ext cx="10895100" cy="1438500"/>
            </a:xfrm>
            <a:prstGeom prst="rect">
              <a:avLst/>
            </a:prstGeom>
            <a:noFill/>
            <a:ln>
              <a:noFill/>
            </a:ln>
          </p:spPr>
          <p:txBody>
            <a:bodyPr anchorCtr="0" anchor="t" bIns="0" lIns="0" spcFirstLastPara="1" rIns="0" wrap="square" tIns="0">
              <a:noAutofit/>
            </a:bodyPr>
            <a:lstStyle/>
            <a:p>
              <a:pPr indent="0" lvl="0" marL="0" marR="0" rtl="0" algn="l">
                <a:lnSpc>
                  <a:spcPct val="119004"/>
                </a:lnSpc>
                <a:spcBef>
                  <a:spcPts val="0"/>
                </a:spcBef>
                <a:spcAft>
                  <a:spcPts val="0"/>
                </a:spcAft>
                <a:buNone/>
              </a:pPr>
              <a:r>
                <a:rPr i="1" lang="en" sz="3800">
                  <a:solidFill>
                    <a:srgbClr val="3AA27A"/>
                  </a:solidFill>
                  <a:latin typeface="Impact"/>
                  <a:ea typeface="Impact"/>
                  <a:cs typeface="Impact"/>
                  <a:sym typeface="Impact"/>
                </a:rPr>
                <a:t>Summary</a:t>
              </a:r>
              <a:endParaRPr i="1" sz="1000">
                <a:latin typeface="Impact"/>
                <a:ea typeface="Impact"/>
                <a:cs typeface="Impact"/>
                <a:sym typeface="Impact"/>
              </a:endParaRPr>
            </a:p>
          </p:txBody>
        </p:sp>
        <p:sp>
          <p:nvSpPr>
            <p:cNvPr id="940" name="Google Shape;940;p135"/>
            <p:cNvSpPr txBox="1"/>
            <p:nvPr/>
          </p:nvSpPr>
          <p:spPr>
            <a:xfrm>
              <a:off x="12" y="1651182"/>
              <a:ext cx="10895100" cy="347100"/>
            </a:xfrm>
            <a:prstGeom prst="rect">
              <a:avLst/>
            </a:prstGeom>
            <a:noFill/>
            <a:ln>
              <a:noFill/>
            </a:ln>
          </p:spPr>
          <p:txBody>
            <a:bodyPr anchorCtr="0" anchor="t" bIns="0" lIns="0" spcFirstLastPara="1" rIns="0" wrap="square" tIns="0">
              <a:noAutofit/>
            </a:bodyPr>
            <a:lstStyle/>
            <a:p>
              <a:pPr indent="0" lvl="0" marL="0" marR="0" rtl="0" algn="l">
                <a:lnSpc>
                  <a:spcPct val="140016"/>
                </a:lnSpc>
                <a:spcBef>
                  <a:spcPts val="0"/>
                </a:spcBef>
                <a:spcAft>
                  <a:spcPts val="0"/>
                </a:spcAft>
                <a:buNone/>
              </a:pPr>
              <a:r>
                <a:t/>
              </a:r>
              <a:endParaRPr i="1" sz="700"/>
            </a:p>
          </p:txBody>
        </p:sp>
      </p:grpSp>
      <p:sp>
        <p:nvSpPr>
          <p:cNvPr id="941" name="Google Shape;941;p135"/>
          <p:cNvSpPr txBox="1"/>
          <p:nvPr/>
        </p:nvSpPr>
        <p:spPr>
          <a:xfrm>
            <a:off x="1579350" y="1909950"/>
            <a:ext cx="5985300" cy="1323600"/>
          </a:xfrm>
          <a:prstGeom prst="rect">
            <a:avLst/>
          </a:prstGeom>
          <a:noFill/>
          <a:ln>
            <a:noFill/>
          </a:ln>
        </p:spPr>
        <p:txBody>
          <a:bodyPr anchorCtr="0" anchor="t" bIns="0" lIns="0" spcFirstLastPara="1" rIns="0" wrap="square" tIns="0">
            <a:noAutofit/>
          </a:bodyPr>
          <a:lstStyle/>
          <a:p>
            <a:pPr indent="-311150" lvl="0" marL="457200" marR="0" rtl="0" algn="l">
              <a:lnSpc>
                <a:spcPct val="140000"/>
              </a:lnSpc>
              <a:spcBef>
                <a:spcPts val="0"/>
              </a:spcBef>
              <a:spcAft>
                <a:spcPts val="0"/>
              </a:spcAft>
              <a:buClr>
                <a:srgbClr val="341919"/>
              </a:buClr>
              <a:buSzPts val="1300"/>
              <a:buFont typeface="IBM Plex Sans"/>
              <a:buChar char="●"/>
            </a:pPr>
            <a:r>
              <a:rPr lang="en" sz="1300">
                <a:solidFill>
                  <a:srgbClr val="341919"/>
                </a:solidFill>
                <a:latin typeface="IBM Plex Sans"/>
                <a:ea typeface="IBM Plex Sans"/>
                <a:cs typeface="IBM Plex Sans"/>
                <a:sym typeface="IBM Plex Sans"/>
              </a:rPr>
              <a:t>Forward (or swaps) contracts to hedge foreign exchange risk</a:t>
            </a:r>
            <a:endParaRPr sz="1300">
              <a:solidFill>
                <a:srgbClr val="341919"/>
              </a:solidFill>
              <a:latin typeface="IBM Plex Sans"/>
              <a:ea typeface="IBM Plex Sans"/>
              <a:cs typeface="IBM Plex Sans"/>
              <a:sym typeface="IBM Plex Sans"/>
            </a:endParaRPr>
          </a:p>
          <a:p>
            <a:pPr indent="-311150" lvl="0" marL="457200" marR="0" rtl="0" algn="l">
              <a:lnSpc>
                <a:spcPct val="140000"/>
              </a:lnSpc>
              <a:spcBef>
                <a:spcPts val="0"/>
              </a:spcBef>
              <a:spcAft>
                <a:spcPts val="0"/>
              </a:spcAft>
              <a:buClr>
                <a:srgbClr val="341919"/>
              </a:buClr>
              <a:buSzPts val="1300"/>
              <a:buFont typeface="IBM Plex Sans"/>
              <a:buChar char="●"/>
            </a:pPr>
            <a:r>
              <a:rPr lang="en" sz="1300">
                <a:solidFill>
                  <a:srgbClr val="341919"/>
                </a:solidFill>
                <a:latin typeface="IBM Plex Sans"/>
                <a:ea typeface="IBM Plex Sans"/>
                <a:cs typeface="IBM Plex Sans"/>
                <a:sym typeface="IBM Plex Sans"/>
              </a:rPr>
              <a:t>Diversify licensed suppliers and specify supply contracts </a:t>
            </a:r>
            <a:endParaRPr sz="1300">
              <a:solidFill>
                <a:srgbClr val="341919"/>
              </a:solidFill>
              <a:latin typeface="IBM Plex Sans"/>
              <a:ea typeface="IBM Plex Sans"/>
              <a:cs typeface="IBM Plex Sans"/>
              <a:sym typeface="IBM Plex Sans"/>
            </a:endParaRPr>
          </a:p>
          <a:p>
            <a:pPr indent="-311150" lvl="0" marL="457200" marR="0" rtl="0" algn="l">
              <a:lnSpc>
                <a:spcPct val="140000"/>
              </a:lnSpc>
              <a:spcBef>
                <a:spcPts val="0"/>
              </a:spcBef>
              <a:spcAft>
                <a:spcPts val="0"/>
              </a:spcAft>
              <a:buClr>
                <a:srgbClr val="341919"/>
              </a:buClr>
              <a:buSzPts val="1300"/>
              <a:buFont typeface="IBM Plex Sans"/>
              <a:buChar char="●"/>
            </a:pPr>
            <a:r>
              <a:rPr lang="en" sz="1300">
                <a:solidFill>
                  <a:srgbClr val="341919"/>
                </a:solidFill>
                <a:latin typeface="IBM Plex Sans"/>
                <a:ea typeface="IBM Plex Sans"/>
                <a:cs typeface="IBM Plex Sans"/>
                <a:sym typeface="IBM Plex Sans"/>
              </a:rPr>
              <a:t>Transfer risks to franchisees</a:t>
            </a:r>
            <a:endParaRPr sz="1300">
              <a:solidFill>
                <a:srgbClr val="341919"/>
              </a:solidFill>
              <a:latin typeface="IBM Plex Sans"/>
              <a:ea typeface="IBM Plex Sans"/>
              <a:cs typeface="IBM Plex Sans"/>
              <a:sym typeface="IBM Plex Sans"/>
            </a:endParaRPr>
          </a:p>
          <a:p>
            <a:pPr indent="-311150" lvl="0" marL="457200" marR="0" rtl="0" algn="l">
              <a:lnSpc>
                <a:spcPct val="140000"/>
              </a:lnSpc>
              <a:spcBef>
                <a:spcPts val="0"/>
              </a:spcBef>
              <a:spcAft>
                <a:spcPts val="0"/>
              </a:spcAft>
              <a:buClr>
                <a:srgbClr val="341919"/>
              </a:buClr>
              <a:buSzPts val="1300"/>
              <a:buFont typeface="IBM Plex Sans"/>
              <a:buChar char="●"/>
            </a:pPr>
            <a:r>
              <a:rPr lang="en" sz="1300">
                <a:solidFill>
                  <a:srgbClr val="341919"/>
                </a:solidFill>
                <a:latin typeface="IBM Plex Sans"/>
                <a:ea typeface="IBM Plex Sans"/>
                <a:cs typeface="IBM Plex Sans"/>
                <a:sym typeface="IBM Plex Sans"/>
              </a:rPr>
              <a:t>Interest rate swaps contracts to hedge potential interest risk</a:t>
            </a:r>
            <a:endParaRPr sz="1300">
              <a:solidFill>
                <a:srgbClr val="341919"/>
              </a:solidFill>
              <a:latin typeface="IBM Plex Sans"/>
              <a:ea typeface="IBM Plex Sans"/>
              <a:cs typeface="IBM Plex Sans"/>
              <a:sym typeface="IBM Plex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grpSp>
        <p:nvGrpSpPr>
          <p:cNvPr id="946" name="Google Shape;946;p136"/>
          <p:cNvGrpSpPr/>
          <p:nvPr/>
        </p:nvGrpSpPr>
        <p:grpSpPr>
          <a:xfrm>
            <a:off x="2529163" y="2095817"/>
            <a:ext cx="4085670" cy="418316"/>
            <a:chOff x="12" y="1311756"/>
            <a:chExt cx="10895121" cy="1438500"/>
          </a:xfrm>
        </p:grpSpPr>
        <p:sp>
          <p:nvSpPr>
            <p:cNvPr id="947" name="Google Shape;947;p136"/>
            <p:cNvSpPr txBox="1"/>
            <p:nvPr/>
          </p:nvSpPr>
          <p:spPr>
            <a:xfrm>
              <a:off x="33" y="1311756"/>
              <a:ext cx="10895100" cy="1438500"/>
            </a:xfrm>
            <a:prstGeom prst="rect">
              <a:avLst/>
            </a:prstGeom>
            <a:noFill/>
            <a:ln>
              <a:noFill/>
            </a:ln>
          </p:spPr>
          <p:txBody>
            <a:bodyPr anchorCtr="0" anchor="t" bIns="0" lIns="0" spcFirstLastPara="1" rIns="0" wrap="square" tIns="0">
              <a:noAutofit/>
            </a:bodyPr>
            <a:lstStyle/>
            <a:p>
              <a:pPr indent="0" lvl="0" marL="0" marR="0" rtl="0" algn="ctr">
                <a:lnSpc>
                  <a:spcPct val="119004"/>
                </a:lnSpc>
                <a:spcBef>
                  <a:spcPts val="0"/>
                </a:spcBef>
                <a:spcAft>
                  <a:spcPts val="0"/>
                </a:spcAft>
                <a:buNone/>
              </a:pPr>
              <a:r>
                <a:rPr i="1" lang="en" sz="4600">
                  <a:solidFill>
                    <a:srgbClr val="3AA27A"/>
                  </a:solidFill>
                  <a:latin typeface="Impact"/>
                  <a:ea typeface="Impact"/>
                  <a:cs typeface="Impact"/>
                  <a:sym typeface="Impact"/>
                </a:rPr>
                <a:t>Thank you</a:t>
              </a:r>
              <a:endParaRPr i="1" sz="1800">
                <a:latin typeface="Impact"/>
                <a:ea typeface="Impact"/>
                <a:cs typeface="Impact"/>
                <a:sym typeface="Impact"/>
              </a:endParaRPr>
            </a:p>
          </p:txBody>
        </p:sp>
        <p:sp>
          <p:nvSpPr>
            <p:cNvPr id="948" name="Google Shape;948;p136"/>
            <p:cNvSpPr txBox="1"/>
            <p:nvPr/>
          </p:nvSpPr>
          <p:spPr>
            <a:xfrm>
              <a:off x="12" y="1651182"/>
              <a:ext cx="10895100" cy="347100"/>
            </a:xfrm>
            <a:prstGeom prst="rect">
              <a:avLst/>
            </a:prstGeom>
            <a:noFill/>
            <a:ln>
              <a:noFill/>
            </a:ln>
          </p:spPr>
          <p:txBody>
            <a:bodyPr anchorCtr="0" anchor="t" bIns="0" lIns="0" spcFirstLastPara="1" rIns="0" wrap="square" tIns="0">
              <a:noAutofit/>
            </a:bodyPr>
            <a:lstStyle/>
            <a:p>
              <a:pPr indent="0" lvl="0" marL="0" marR="0" rtl="0" algn="l">
                <a:lnSpc>
                  <a:spcPct val="140016"/>
                </a:lnSpc>
                <a:spcBef>
                  <a:spcPts val="0"/>
                </a:spcBef>
                <a:spcAft>
                  <a:spcPts val="0"/>
                </a:spcAft>
                <a:buNone/>
              </a:pPr>
              <a:r>
                <a:t/>
              </a:r>
              <a:endParaRPr i="1" sz="700"/>
            </a:p>
          </p:txBody>
        </p:sp>
      </p:gr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