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AD8A2D-F418-40C5-8D89-3E026A425A2F}">
  <a:tblStyle styleId="{A8AD8A2D-F418-40C5-8D89-3E026A425A2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58afd1c2f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58afd1c2f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Derivatives fall under the prepaid expenses and other assets, this will be broken down further later</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 the consolidated statement of comprehensive income, the derivatives fall under cash flow hedges</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 the consolidated statement of comprehensive income, the derivatives fall under cash flow hedges</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Consolidated statement of cash flows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3177ed6ab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g23177ed6ab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Risk factors that they identify are classified into 4 groups:</a:t>
            </a:r>
            <a:endParaRPr/>
          </a:p>
          <a:p>
            <a:pPr indent="-298450" lvl="0" marL="457200" rtl="0" algn="l">
              <a:lnSpc>
                <a:spcPct val="100000"/>
              </a:lnSpc>
              <a:spcBef>
                <a:spcPts val="0"/>
              </a:spcBef>
              <a:spcAft>
                <a:spcPts val="0"/>
              </a:spcAft>
              <a:buSzPts val="1100"/>
              <a:buAutoNum type="arabicPeriod"/>
            </a:pPr>
            <a:r>
              <a:rPr lang="en"/>
              <a:t>covid -19 and debt/liquidity related risk factors</a:t>
            </a:r>
            <a:endParaRPr/>
          </a:p>
          <a:p>
            <a:pPr indent="-298450" lvl="0" marL="457200" rtl="0" algn="l">
              <a:lnSpc>
                <a:spcPct val="100000"/>
              </a:lnSpc>
              <a:spcBef>
                <a:spcPts val="0"/>
              </a:spcBef>
              <a:spcAft>
                <a:spcPts val="0"/>
              </a:spcAft>
              <a:buSzPts val="1100"/>
              <a:buAutoNum type="arabicPeriod"/>
            </a:pPr>
            <a:r>
              <a:rPr lang="en"/>
              <a:t>Operational risk</a:t>
            </a:r>
            <a:endParaRPr/>
          </a:p>
          <a:p>
            <a:pPr indent="-298450" lvl="0" marL="457200" rtl="0" algn="l">
              <a:lnSpc>
                <a:spcPct val="100000"/>
              </a:lnSpc>
              <a:spcBef>
                <a:spcPts val="0"/>
              </a:spcBef>
              <a:spcAft>
                <a:spcPts val="0"/>
              </a:spcAft>
              <a:buSzPts val="1100"/>
              <a:buAutoNum type="arabicPeriod"/>
            </a:pPr>
            <a:r>
              <a:rPr lang="en"/>
              <a:t>Risks related to the regulatory environment that they operate in</a:t>
            </a:r>
            <a:endParaRPr/>
          </a:p>
          <a:p>
            <a:pPr indent="-298450" lvl="0" marL="457200" rtl="0" algn="l">
              <a:lnSpc>
                <a:spcPct val="100000"/>
              </a:lnSpc>
              <a:spcBef>
                <a:spcPts val="0"/>
              </a:spcBef>
              <a:spcAft>
                <a:spcPts val="0"/>
              </a:spcAft>
              <a:buSzPts val="1100"/>
              <a:buAutoNum type="arabicPeriod"/>
            </a:pPr>
            <a:r>
              <a:rPr lang="en"/>
              <a:t>Market risks</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100">
                <a:solidFill>
                  <a:schemeClr val="dk1"/>
                </a:solidFill>
              </a:rPr>
              <a:t>Management comment on COVID liquidity risk</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
                <a:solidFill>
                  <a:schemeClr val="dk1"/>
                </a:solidFill>
              </a:rPr>
              <a:t>Summary of Derivative hedging to manage risk </a:t>
            </a:r>
            <a:endParaRPr/>
          </a:p>
          <a:p>
            <a:pPr indent="-298450" lvl="0" marL="457200" rtl="0" algn="l">
              <a:lnSpc>
                <a:spcPct val="100000"/>
              </a:lnSpc>
              <a:spcBef>
                <a:spcPts val="0"/>
              </a:spcBef>
              <a:spcAft>
                <a:spcPts val="0"/>
              </a:spcAft>
              <a:buSzPts val="1100"/>
              <a:buChar char="-"/>
            </a:pPr>
            <a:r>
              <a:rPr lang="en"/>
              <a:t>Talks about why they enter into derivative contracts, which is to reduce their exposure to fluctuations in foreign currency exchange rates, interest rates and fuel prices</a:t>
            </a:r>
            <a:endParaRPr/>
          </a:p>
          <a:p>
            <a:pPr indent="-298450" lvl="0" marL="457200" rtl="0" algn="l">
              <a:lnSpc>
                <a:spcPct val="100000"/>
              </a:lnSpc>
              <a:spcBef>
                <a:spcPts val="0"/>
              </a:spcBef>
              <a:spcAft>
                <a:spcPts val="0"/>
              </a:spcAft>
              <a:buSzPts val="1100"/>
              <a:buChar char="-"/>
            </a:pPr>
            <a:r>
              <a:rPr lang="en"/>
              <a:t>The criteria they use to determine whether a transaction qualifies for hedge accounting treatment includes qualitative assessments or regression analysis</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Talks about why they enter into derivative contracts, which is to reduce their exposure to fluctuations in foreign currency exchange rates, interest rates and fuel prices</a:t>
            </a:r>
            <a:endParaRPr/>
          </a:p>
          <a:p>
            <a:pPr indent="-298450" lvl="0" marL="457200" rtl="0" algn="l">
              <a:lnSpc>
                <a:spcPct val="100000"/>
              </a:lnSpc>
              <a:spcBef>
                <a:spcPts val="0"/>
              </a:spcBef>
              <a:spcAft>
                <a:spcPts val="0"/>
              </a:spcAft>
              <a:buSzPts val="1100"/>
              <a:buChar char="-"/>
            </a:pPr>
            <a:r>
              <a:rPr lang="en"/>
              <a:t>The criteria they use to determine whether a transaction qualifies for hedge accounting treatment includes qualitative assessments or regression analysis</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4" name="Google Shape;874;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As of december 31, 2022, 75% of their debt was fixed and 25% was variable</a:t>
            </a:r>
            <a:endParaRPr/>
          </a:p>
          <a:p>
            <a:pPr indent="-298450" lvl="0" marL="457200" rtl="0" algn="l">
              <a:lnSpc>
                <a:spcPct val="100000"/>
              </a:lnSpc>
              <a:spcBef>
                <a:spcPts val="0"/>
              </a:spcBef>
              <a:spcAft>
                <a:spcPts val="0"/>
              </a:spcAft>
              <a:buSzPts val="1100"/>
              <a:buChar char="-"/>
            </a:pPr>
            <a:r>
              <a:rPr lang="en"/>
              <a:t>Based on their 2022 outstanding variable rate debt balance, a one percentage point increase in annual LIBOR interest rates would increase their annual interest expense by approx. $34.1 million</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Foreign currency derivatives are used to hedge the exposure to volatility in foreign currency exchange rates related to their ship construction contracts which are denominated in euros</a:t>
            </a:r>
            <a:endParaRPr/>
          </a:p>
          <a:p>
            <a:pPr indent="-298450" lvl="0" marL="457200" rtl="0" algn="l">
              <a:lnSpc>
                <a:spcPct val="100000"/>
              </a:lnSpc>
              <a:spcBef>
                <a:spcPts val="0"/>
              </a:spcBef>
              <a:spcAft>
                <a:spcPts val="0"/>
              </a:spcAft>
              <a:buSzPts val="1100"/>
              <a:buChar char="-"/>
            </a:pPr>
            <a:r>
              <a:rPr lang="en"/>
              <a:t>The derivatives used, hedge the foreign currency exchange rate risk on a portion of the payments on their ship construction contracts</a:t>
            </a:r>
            <a:endParaRPr/>
          </a:p>
          <a:p>
            <a:pPr indent="-298450" lvl="0" marL="457200" rtl="0" algn="l">
              <a:lnSpc>
                <a:spcPct val="100000"/>
              </a:lnSpc>
              <a:spcBef>
                <a:spcPts val="0"/>
              </a:spcBef>
              <a:spcAft>
                <a:spcPts val="0"/>
              </a:spcAft>
              <a:buSzPts val="1100"/>
              <a:buChar char="-"/>
            </a:pPr>
            <a:r>
              <a:rPr lang="en"/>
              <a:t>The payments that are not hedged accumulate to 4.5 billion EUROS or 4.8 billion USD in december 31, 2022 </a:t>
            </a:r>
            <a:endParaRPr/>
          </a:p>
          <a:p>
            <a:pPr indent="-298450" lvl="0" marL="457200" rtl="0" algn="l">
              <a:lnSpc>
                <a:spcPct val="100000"/>
              </a:lnSpc>
              <a:spcBef>
                <a:spcPts val="0"/>
              </a:spcBef>
              <a:spcAft>
                <a:spcPts val="0"/>
              </a:spcAft>
              <a:buSzPts val="1100"/>
              <a:buChar char="-"/>
            </a:pPr>
            <a:r>
              <a:rPr lang="en"/>
              <a:t>10% change in the euro would result in a $0.5 billion change in the USD value of the foreign currency denominated remaining payments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8" name="Google Shape;888;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Foreign currency derivatives are used to hedge the exposure to volatility in foreign currency exchange rates related to their ship construction contracts which are denominated in euros</a:t>
            </a:r>
            <a:endParaRPr/>
          </a:p>
          <a:p>
            <a:pPr indent="-298450" lvl="0" marL="457200" rtl="0" algn="l">
              <a:lnSpc>
                <a:spcPct val="100000"/>
              </a:lnSpc>
              <a:spcBef>
                <a:spcPts val="0"/>
              </a:spcBef>
              <a:spcAft>
                <a:spcPts val="0"/>
              </a:spcAft>
              <a:buSzPts val="1100"/>
              <a:buChar char="-"/>
            </a:pPr>
            <a:r>
              <a:rPr lang="en"/>
              <a:t>The derivatives used, hedge the foreign currency exchange rate risk on a portion of the payments on their ship construction contracts</a:t>
            </a:r>
            <a:endParaRPr/>
          </a:p>
          <a:p>
            <a:pPr indent="-298450" lvl="0" marL="457200" rtl="0" algn="l">
              <a:lnSpc>
                <a:spcPct val="100000"/>
              </a:lnSpc>
              <a:spcBef>
                <a:spcPts val="0"/>
              </a:spcBef>
              <a:spcAft>
                <a:spcPts val="0"/>
              </a:spcAft>
              <a:buSzPts val="1100"/>
              <a:buChar char="-"/>
            </a:pPr>
            <a:r>
              <a:rPr lang="en"/>
              <a:t>The payments that are not hedged accumulate to 4.5 billion EUROS or 4.8 billion USD in december 31, 2022 </a:t>
            </a:r>
            <a:endParaRPr/>
          </a:p>
          <a:p>
            <a:pPr indent="-298450" lvl="0" marL="457200" rtl="0" algn="l">
              <a:lnSpc>
                <a:spcPct val="100000"/>
              </a:lnSpc>
              <a:spcBef>
                <a:spcPts val="0"/>
              </a:spcBef>
              <a:spcAft>
                <a:spcPts val="0"/>
              </a:spcAft>
              <a:buSzPts val="1100"/>
              <a:buChar char="-"/>
            </a:pPr>
            <a:r>
              <a:rPr lang="en"/>
              <a:t>10% change in the euro would result in a $0.5 billion change in the USD value of the foreign currency denominated remaining payments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4" name="Google Shape;894;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Fuel Expense was 16.1% </a:t>
            </a:r>
            <a:r>
              <a:rPr lang="en">
                <a:solidFill>
                  <a:schemeClr val="dk1"/>
                </a:solidFill>
              </a:rPr>
              <a:t>of their total cruise operating expense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As of December 31, 2022, they had hedged approx. 50% of their 2023 projected metric tons of fuel purchases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It is estimated that a 10% increase in their weighted-average fuel price would increase their anticipated 2023 fuel expense by $67.7 million</a:t>
            </a:r>
            <a:endParaRPr>
              <a:solidFill>
                <a:schemeClr val="dk1"/>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derivative contracts as shown in the consolidated balance sheet of the company</a:t>
            </a:r>
            <a:endParaRPr/>
          </a:p>
          <a:p>
            <a:pPr indent="-298450" lvl="0" marL="457200" rtl="0" algn="l">
              <a:lnSpc>
                <a:spcPct val="100000"/>
              </a:lnSpc>
              <a:spcBef>
                <a:spcPts val="0"/>
              </a:spcBef>
              <a:spcAft>
                <a:spcPts val="0"/>
              </a:spcAft>
              <a:buSzPts val="1100"/>
              <a:buChar char="-"/>
            </a:pPr>
            <a:r>
              <a:rPr lang="en"/>
              <a:t>Earlier in the balance sheet, there was prepaid expenses and other assets, this will be part of that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derivative contracts as shown in the consolidated balance sheet of the company</a:t>
            </a:r>
            <a:endParaRPr/>
          </a:p>
          <a:p>
            <a:pPr indent="-298450" lvl="0" marL="457200" rtl="0" algn="l">
              <a:lnSpc>
                <a:spcPct val="100000"/>
              </a:lnSpc>
              <a:spcBef>
                <a:spcPts val="0"/>
              </a:spcBef>
              <a:spcAft>
                <a:spcPts val="0"/>
              </a:spcAft>
              <a:buSzPts val="1100"/>
              <a:buChar char="-"/>
            </a:pPr>
            <a:r>
              <a:rPr lang="en"/>
              <a:t>Earlier in the balance sheet, there was prepaid expenses and other assets, this will be part of that</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4" name="Google Shape;914;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derivative contracts as shown in the consolidated balance sheet of the company</a:t>
            </a:r>
            <a:endParaRPr/>
          </a:p>
          <a:p>
            <a:pPr indent="-298450" lvl="0" marL="457200" rtl="0" algn="l">
              <a:lnSpc>
                <a:spcPct val="100000"/>
              </a:lnSpc>
              <a:spcBef>
                <a:spcPts val="0"/>
              </a:spcBef>
              <a:spcAft>
                <a:spcPts val="0"/>
              </a:spcAft>
              <a:buSzPts val="1100"/>
              <a:buChar char="-"/>
            </a:pPr>
            <a:r>
              <a:rPr lang="en"/>
              <a:t>Earlier in the balance sheet, there was prepaid expenses and other assets, this will be part of that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00">
                <a:solidFill>
                  <a:schemeClr val="dk2"/>
                </a:solidFill>
              </a:rPr>
              <a:t>COVID-19 impact on cruise passenger volume worldwide 2020-2022, by source region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 they are a leading global cruise company that operate 3 world-renowned cruise brands: Norwegian Cruise Lines, Oceania Cruises and Regent Seven Seas Cruises. They have a combined fleet of 30 across the 3 brands, with approx. 62,000 berths. They have 700 global destinations and 39,000 employees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For the Norwegian Brand they have 5 Prima Class Ships on order, with scheduled deliveries from 2023 through 2028</a:t>
            </a:r>
            <a:endParaRPr/>
          </a:p>
          <a:p>
            <a:pPr indent="-298450" lvl="0" marL="457200" rtl="0" algn="l">
              <a:lnSpc>
                <a:spcPct val="100000"/>
              </a:lnSpc>
              <a:spcBef>
                <a:spcPts val="0"/>
              </a:spcBef>
              <a:spcAft>
                <a:spcPts val="0"/>
              </a:spcAft>
              <a:buSzPts val="1100"/>
              <a:buChar char="-"/>
            </a:pPr>
            <a:r>
              <a:rPr lang="en"/>
              <a:t>For the Regent Brand, they have 1 Explorer Class Ships on order due for delivery in 2023</a:t>
            </a:r>
            <a:endParaRPr/>
          </a:p>
          <a:p>
            <a:pPr indent="-298450" lvl="0" marL="457200" rtl="0" algn="l">
              <a:lnSpc>
                <a:spcPct val="100000"/>
              </a:lnSpc>
              <a:spcBef>
                <a:spcPts val="0"/>
              </a:spcBef>
              <a:spcAft>
                <a:spcPts val="0"/>
              </a:spcAft>
              <a:buSzPts val="1100"/>
              <a:buChar char="-"/>
            </a:pPr>
            <a:r>
              <a:rPr lang="en"/>
              <a:t>For the Oceania Cruises Brand, they have orders for 2 Allura Class Ships to be delivered in 2023 and 2025</a:t>
            </a:r>
            <a:endParaRPr/>
          </a:p>
          <a:p>
            <a:pPr indent="-298450" lvl="0" marL="457200" rtl="0" algn="l">
              <a:lnSpc>
                <a:spcPct val="100000"/>
              </a:lnSpc>
              <a:spcBef>
                <a:spcPts val="0"/>
              </a:spcBef>
              <a:spcAft>
                <a:spcPts val="0"/>
              </a:spcAft>
              <a:buSzPts val="1100"/>
              <a:buChar char="-"/>
            </a:pPr>
            <a:r>
              <a:rPr lang="en"/>
              <a:t>As of Dec 32, 2022 the combined contract prices of the 8 ships on order for delivery was approximately 6.7 billion EUROS or 7.2 billion USD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Found under Item 5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Overview of the company’s performance, that will be seen in detail later in the statement of operations and consolidated statement of income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Talks about how ships values are recorded: their cost minus the accumulated depreciation </a:t>
            </a:r>
            <a:endParaRPr/>
          </a:p>
          <a:p>
            <a:pPr indent="-298450" lvl="0" marL="457200" rtl="0" algn="l">
              <a:lnSpc>
                <a:spcPct val="100000"/>
              </a:lnSpc>
              <a:spcBef>
                <a:spcPts val="0"/>
              </a:spcBef>
              <a:spcAft>
                <a:spcPts val="0"/>
              </a:spcAft>
              <a:buSzPts val="1100"/>
              <a:buChar char="-"/>
            </a:pPr>
            <a:r>
              <a:rPr lang="en"/>
              <a:t>Depreciation of ships is computed on a straight-line basis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Talks about how their costs will be adversely impacted by macroeconomic trends and uncertainties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Talks about how climate change laws may impact future capital expenditures and results of operations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Derivatives fall under the prepaid expenses and other assets, this will be broken down further later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Statement of operations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 the consolidated statement of comprehensive income, the derivatives fall under cash flow hedges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Consolidated statement of cash flows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Risk factors that they identify are classified into 4 groups:</a:t>
            </a:r>
            <a:endParaRPr/>
          </a:p>
          <a:p>
            <a:pPr indent="-298450" lvl="0" marL="457200" rtl="0" algn="l">
              <a:lnSpc>
                <a:spcPct val="100000"/>
              </a:lnSpc>
              <a:spcBef>
                <a:spcPts val="0"/>
              </a:spcBef>
              <a:spcAft>
                <a:spcPts val="0"/>
              </a:spcAft>
              <a:buSzPts val="1100"/>
              <a:buAutoNum type="arabicPeriod"/>
            </a:pPr>
            <a:r>
              <a:rPr lang="en"/>
              <a:t>covid -19 and debt/liquidity related risk factors</a:t>
            </a:r>
            <a:endParaRPr/>
          </a:p>
          <a:p>
            <a:pPr indent="-298450" lvl="0" marL="457200" rtl="0" algn="l">
              <a:lnSpc>
                <a:spcPct val="100000"/>
              </a:lnSpc>
              <a:spcBef>
                <a:spcPts val="0"/>
              </a:spcBef>
              <a:spcAft>
                <a:spcPts val="0"/>
              </a:spcAft>
              <a:buSzPts val="1100"/>
              <a:buAutoNum type="arabicPeriod"/>
            </a:pPr>
            <a:r>
              <a:rPr lang="en"/>
              <a:t>Operational risk</a:t>
            </a:r>
            <a:endParaRPr/>
          </a:p>
          <a:p>
            <a:pPr indent="-298450" lvl="0" marL="457200" rtl="0" algn="l">
              <a:lnSpc>
                <a:spcPct val="100000"/>
              </a:lnSpc>
              <a:spcBef>
                <a:spcPts val="0"/>
              </a:spcBef>
              <a:spcAft>
                <a:spcPts val="0"/>
              </a:spcAft>
              <a:buSzPts val="1100"/>
              <a:buAutoNum type="arabicPeriod"/>
            </a:pPr>
            <a:r>
              <a:rPr lang="en"/>
              <a:t>Risks related to the regulatory environment that they operate in</a:t>
            </a:r>
            <a:endParaRPr/>
          </a:p>
          <a:p>
            <a:pPr indent="-298450" lvl="0" marL="457200" rtl="0" algn="l">
              <a:lnSpc>
                <a:spcPct val="100000"/>
              </a:lnSpc>
              <a:spcBef>
                <a:spcPts val="0"/>
              </a:spcBef>
              <a:spcAft>
                <a:spcPts val="0"/>
              </a:spcAft>
              <a:buSzPts val="1100"/>
              <a:buAutoNum type="arabicPeriod"/>
            </a:pPr>
            <a:r>
              <a:rPr lang="en"/>
              <a:t>Market risks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Includes public health crises</a:t>
            </a:r>
            <a:endParaRPr/>
          </a:p>
          <a:p>
            <a:pPr indent="-298450" lvl="0" marL="457200" rtl="0" algn="l">
              <a:lnSpc>
                <a:spcPct val="100000"/>
              </a:lnSpc>
              <a:spcBef>
                <a:spcPts val="0"/>
              </a:spcBef>
              <a:spcAft>
                <a:spcPts val="0"/>
              </a:spcAft>
              <a:buSzPts val="1100"/>
              <a:buChar char="-"/>
            </a:pPr>
            <a:r>
              <a:rPr lang="en"/>
              <a:t>Impact of volatility and disruptions in the global credit and financial markets </a:t>
            </a:r>
            <a:endParaRPr/>
          </a:p>
          <a:p>
            <a:pPr indent="-298450" lvl="0" marL="457200" rtl="0" algn="l">
              <a:lnSpc>
                <a:spcPct val="100000"/>
              </a:lnSpc>
              <a:spcBef>
                <a:spcPts val="0"/>
              </a:spcBef>
              <a:spcAft>
                <a:spcPts val="0"/>
              </a:spcAft>
              <a:buSzPts val="1100"/>
              <a:buChar char="-"/>
            </a:pPr>
            <a:r>
              <a:rPr lang="en"/>
              <a:t>Additional financing required in the future may not be available on favorable terms, or even at all</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Operational risks include:</a:t>
            </a:r>
            <a:endParaRPr/>
          </a:p>
          <a:p>
            <a:pPr indent="-298450" lvl="0" marL="457200" rtl="0" algn="l">
              <a:lnSpc>
                <a:spcPct val="100000"/>
              </a:lnSpc>
              <a:spcBef>
                <a:spcPts val="0"/>
              </a:spcBef>
              <a:spcAft>
                <a:spcPts val="0"/>
              </a:spcAft>
              <a:buSzPts val="1100"/>
              <a:buChar char="-"/>
            </a:pPr>
            <a:r>
              <a:rPr lang="en"/>
              <a:t>Unavailability of ports of call</a:t>
            </a:r>
            <a:endParaRPr/>
          </a:p>
          <a:p>
            <a:pPr indent="-298450" lvl="0" marL="457200" rtl="0" algn="l">
              <a:lnSpc>
                <a:spcPct val="100000"/>
              </a:lnSpc>
              <a:spcBef>
                <a:spcPts val="0"/>
              </a:spcBef>
              <a:spcAft>
                <a:spcPts val="0"/>
              </a:spcAft>
              <a:buSzPts val="1100"/>
              <a:buChar char="-"/>
            </a:pPr>
            <a:r>
              <a:rPr lang="en"/>
              <a:t>That they rely on scheduled commercial airline services for passenger and crew connections, so disruptions or changes in the commercial airline service can disrupt them</a:t>
            </a:r>
            <a:endParaRPr/>
          </a:p>
          <a:p>
            <a:pPr indent="-298450" lvl="0" marL="457200" rtl="0" algn="l">
              <a:lnSpc>
                <a:spcPct val="100000"/>
              </a:lnSpc>
              <a:spcBef>
                <a:spcPts val="0"/>
              </a:spcBef>
              <a:spcAft>
                <a:spcPts val="0"/>
              </a:spcAft>
              <a:buSzPts val="1100"/>
              <a:buChar char="-"/>
            </a:pPr>
            <a:r>
              <a:rPr lang="en"/>
              <a:t>Global events and conditions including terrorist acts, armed conflicts and others that impact the security of travel or the economy </a:t>
            </a:r>
            <a:endParaRPr/>
          </a:p>
          <a:p>
            <a:pPr indent="-298450" lvl="0" marL="457200" rtl="0" algn="l">
              <a:lnSpc>
                <a:spcPct val="100000"/>
              </a:lnSpc>
              <a:spcBef>
                <a:spcPts val="0"/>
              </a:spcBef>
              <a:spcAft>
                <a:spcPts val="0"/>
              </a:spcAft>
              <a:buSzPts val="1100"/>
              <a:buChar char="-"/>
            </a:pPr>
            <a:r>
              <a:rPr lang="en"/>
              <a:t>Breaches in data security</a:t>
            </a:r>
            <a:endParaRPr/>
          </a:p>
          <a:p>
            <a:pPr indent="-298450" lvl="0" marL="457200" rtl="0" algn="l">
              <a:lnSpc>
                <a:spcPct val="100000"/>
              </a:lnSpc>
              <a:spcBef>
                <a:spcPts val="0"/>
              </a:spcBef>
              <a:spcAft>
                <a:spcPts val="0"/>
              </a:spcAft>
              <a:buSzPts val="1100"/>
              <a:buChar char="-"/>
            </a:pPr>
            <a:r>
              <a:rPr lang="en"/>
              <a:t>Mechanical malfunctions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Continuing the operational risks:</a:t>
            </a:r>
            <a:endParaRPr/>
          </a:p>
          <a:p>
            <a:pPr indent="-298450" lvl="0" marL="457200" rtl="0" algn="l">
              <a:lnSpc>
                <a:spcPct val="100000"/>
              </a:lnSpc>
              <a:spcBef>
                <a:spcPts val="0"/>
              </a:spcBef>
              <a:spcAft>
                <a:spcPts val="0"/>
              </a:spcAft>
              <a:buSzPts val="1100"/>
              <a:buChar char="-"/>
            </a:pPr>
            <a:r>
              <a:rPr lang="en"/>
              <a:t>Failure or inability to recruit or retain qualified personnel</a:t>
            </a:r>
            <a:endParaRPr/>
          </a:p>
          <a:p>
            <a:pPr indent="-298450" lvl="0" marL="457200" rtl="0" algn="l">
              <a:lnSpc>
                <a:spcPct val="100000"/>
              </a:lnSpc>
              <a:spcBef>
                <a:spcPts val="0"/>
              </a:spcBef>
              <a:spcAft>
                <a:spcPts val="0"/>
              </a:spcAft>
              <a:buSzPts val="1100"/>
              <a:buChar char="-"/>
            </a:pPr>
            <a:r>
              <a:rPr lang="en"/>
              <a:t>Impacts related to climate change</a:t>
            </a:r>
            <a:endParaRPr/>
          </a:p>
          <a:p>
            <a:pPr indent="-298450" lvl="0" marL="457200" rtl="0" algn="l">
              <a:lnSpc>
                <a:spcPct val="100000"/>
              </a:lnSpc>
              <a:spcBef>
                <a:spcPts val="0"/>
              </a:spcBef>
              <a:spcAft>
                <a:spcPts val="0"/>
              </a:spcAft>
              <a:buSzPts val="1100"/>
              <a:buChar char="-"/>
            </a:pPr>
            <a:r>
              <a:rPr lang="en"/>
              <a:t>Inadequate insurance coverage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Risks related to the regulatory environment:</a:t>
            </a:r>
            <a:endParaRPr/>
          </a:p>
          <a:p>
            <a:pPr indent="-298450" lvl="0" marL="457200" rtl="0" algn="l">
              <a:lnSpc>
                <a:spcPct val="100000"/>
              </a:lnSpc>
              <a:spcBef>
                <a:spcPts val="0"/>
              </a:spcBef>
              <a:spcAft>
                <a:spcPts val="0"/>
              </a:spcAft>
              <a:buSzPts val="1100"/>
              <a:buChar char="-"/>
            </a:pPr>
            <a:r>
              <a:rPr lang="en"/>
              <a:t>Changes to or introduction of new complex laws and regulations </a:t>
            </a:r>
            <a:endParaRPr/>
          </a:p>
          <a:p>
            <a:pPr indent="-298450" lvl="0" marL="457200" rtl="0" algn="l">
              <a:lnSpc>
                <a:spcPct val="100000"/>
              </a:lnSpc>
              <a:spcBef>
                <a:spcPts val="0"/>
              </a:spcBef>
              <a:spcAft>
                <a:spcPts val="0"/>
              </a:spcAft>
              <a:buSzPts val="1100"/>
              <a:buChar char="-"/>
            </a:pPr>
            <a:r>
              <a:rPr lang="en"/>
              <a:t>Future changes in applicable tax laws</a:t>
            </a:r>
            <a:endParaRPr/>
          </a:p>
          <a:p>
            <a:pPr indent="-298450" lvl="0" marL="457200" rtl="0" algn="l">
              <a:lnSpc>
                <a:spcPct val="100000"/>
              </a:lnSpc>
              <a:spcBef>
                <a:spcPts val="0"/>
              </a:spcBef>
              <a:spcAft>
                <a:spcPts val="0"/>
              </a:spcAft>
              <a:buSzPts val="1100"/>
              <a:buChar char="-"/>
            </a:pPr>
            <a:r>
              <a:rPr lang="en"/>
              <a:t>Their ability to comply with economic substance requirements in certain jurisdictions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Under Item 7A, market risks are identified which include:</a:t>
            </a:r>
            <a:endParaRPr/>
          </a:p>
          <a:p>
            <a:pPr indent="-298450" lvl="0" marL="457200" rtl="0" algn="l">
              <a:lnSpc>
                <a:spcPct val="100000"/>
              </a:lnSpc>
              <a:spcBef>
                <a:spcPts val="0"/>
              </a:spcBef>
              <a:spcAft>
                <a:spcPts val="0"/>
              </a:spcAft>
              <a:buSzPts val="1100"/>
              <a:buChar char="-"/>
            </a:pPr>
            <a:r>
              <a:rPr lang="en"/>
              <a:t>Interest rate risk</a:t>
            </a:r>
            <a:endParaRPr/>
          </a:p>
          <a:p>
            <a:pPr indent="-298450" lvl="0" marL="457200" rtl="0" algn="l">
              <a:lnSpc>
                <a:spcPct val="100000"/>
              </a:lnSpc>
              <a:spcBef>
                <a:spcPts val="0"/>
              </a:spcBef>
              <a:spcAft>
                <a:spcPts val="0"/>
              </a:spcAft>
              <a:buSzPts val="1100"/>
              <a:buChar char="-"/>
            </a:pPr>
            <a:r>
              <a:rPr lang="en"/>
              <a:t>Foreign Exchange rate risk</a:t>
            </a:r>
            <a:endParaRPr/>
          </a:p>
          <a:p>
            <a:pPr indent="-298450" lvl="0" marL="457200" rtl="0" algn="l">
              <a:lnSpc>
                <a:spcPct val="100000"/>
              </a:lnSpc>
              <a:spcBef>
                <a:spcPts val="0"/>
              </a:spcBef>
              <a:spcAft>
                <a:spcPts val="0"/>
              </a:spcAft>
              <a:buSzPts val="1100"/>
              <a:buChar char="-"/>
            </a:pPr>
            <a:r>
              <a:rPr lang="en"/>
              <a:t>Fuel Price risk</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Talks about why they enter into derivative contracts, which is to reduce their exposure to fluctuations in foreign currency exchange rates, interest rates and fuel prices</a:t>
            </a:r>
            <a:endParaRPr/>
          </a:p>
          <a:p>
            <a:pPr indent="-298450" lvl="0" marL="457200" rtl="0" algn="l">
              <a:lnSpc>
                <a:spcPct val="100000"/>
              </a:lnSpc>
              <a:spcBef>
                <a:spcPts val="0"/>
              </a:spcBef>
              <a:spcAft>
                <a:spcPts val="0"/>
              </a:spcAft>
              <a:buSzPts val="1100"/>
              <a:buChar char="-"/>
            </a:pPr>
            <a:r>
              <a:rPr lang="en"/>
              <a:t>The criteria they use to determine whether a transaction qualifies for hedge accounting treatment includes qualitative assessments or regression analysis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As of december 31, 2022, 75% of their debt was fixed and 25% was variable</a:t>
            </a:r>
            <a:endParaRPr/>
          </a:p>
          <a:p>
            <a:pPr indent="-298450" lvl="0" marL="457200" rtl="0" algn="l">
              <a:lnSpc>
                <a:spcPct val="100000"/>
              </a:lnSpc>
              <a:spcBef>
                <a:spcPts val="0"/>
              </a:spcBef>
              <a:spcAft>
                <a:spcPts val="0"/>
              </a:spcAft>
              <a:buSzPts val="1100"/>
              <a:buChar char="-"/>
            </a:pPr>
            <a:r>
              <a:rPr lang="en"/>
              <a:t>Based on their 2022 outstanding variable rate debt balance, a one percentage point increase in annual LIBOR interest rates would increase their annual interest expense by approx. $34.1 million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Foreign currency derivatives are used to hedge the exposure to volatility in foreign currency exchange rates related to their ship construction contracts which are denominated in euros</a:t>
            </a:r>
            <a:endParaRPr/>
          </a:p>
          <a:p>
            <a:pPr indent="-298450" lvl="0" marL="457200" rtl="0" algn="l">
              <a:lnSpc>
                <a:spcPct val="100000"/>
              </a:lnSpc>
              <a:spcBef>
                <a:spcPts val="0"/>
              </a:spcBef>
              <a:spcAft>
                <a:spcPts val="0"/>
              </a:spcAft>
              <a:buSzPts val="1100"/>
              <a:buChar char="-"/>
            </a:pPr>
            <a:r>
              <a:rPr lang="en"/>
              <a:t>The derivatives used, hedge the foreign currency exchange rate risk on a portion of the payments on their ship construction contracts</a:t>
            </a:r>
            <a:endParaRPr/>
          </a:p>
          <a:p>
            <a:pPr indent="-298450" lvl="0" marL="457200" rtl="0" algn="l">
              <a:lnSpc>
                <a:spcPct val="100000"/>
              </a:lnSpc>
              <a:spcBef>
                <a:spcPts val="0"/>
              </a:spcBef>
              <a:spcAft>
                <a:spcPts val="0"/>
              </a:spcAft>
              <a:buSzPts val="1100"/>
              <a:buChar char="-"/>
            </a:pPr>
            <a:r>
              <a:rPr lang="en"/>
              <a:t>The payments that are not hedged accumulate to 4.5 billion EUROS or 4.8 billion USD in december 31, 2022 </a:t>
            </a:r>
            <a:endParaRPr/>
          </a:p>
          <a:p>
            <a:pPr indent="-298450" lvl="0" marL="457200" rtl="0" algn="l">
              <a:lnSpc>
                <a:spcPct val="100000"/>
              </a:lnSpc>
              <a:spcBef>
                <a:spcPts val="0"/>
              </a:spcBef>
              <a:spcAft>
                <a:spcPts val="0"/>
              </a:spcAft>
              <a:buSzPts val="1100"/>
              <a:buChar char="-"/>
            </a:pPr>
            <a:r>
              <a:rPr lang="en"/>
              <a:t>10% change in the euro would result in a $0.5 billion change in the USD value of the foreign currency denominated remaining payments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Fuel Expense was 16.1% </a:t>
            </a:r>
            <a:r>
              <a:rPr lang="en">
                <a:solidFill>
                  <a:schemeClr val="dk1"/>
                </a:solidFill>
              </a:rPr>
              <a:t>of their total cruise operating expense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As of December 31, 2022, they had hedged approx. 50% of their 2023 projected metric tons of fuel purchases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It is estimated that a 10% increase in their weighted-average fuel price would increase their anticipated 2023 fuel expense by $67.7 million</a:t>
            </a: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Summary of the hedging strategies:</a:t>
            </a:r>
            <a:endParaRPr/>
          </a:p>
          <a:p>
            <a:pPr indent="-298450" lvl="0" marL="457200" rtl="0" algn="l">
              <a:lnSpc>
                <a:spcPct val="100000"/>
              </a:lnSpc>
              <a:spcBef>
                <a:spcPts val="0"/>
              </a:spcBef>
              <a:spcAft>
                <a:spcPts val="0"/>
              </a:spcAft>
              <a:buSzPts val="1100"/>
              <a:buChar char="-"/>
            </a:pPr>
            <a:r>
              <a:rPr lang="en"/>
              <a:t>As of december 31, 2022, they had fuel swaps pertaining to approx. 455 thousand metric tons of their projected fuel purchases, maturing through December 31, 2023</a:t>
            </a:r>
            <a:endParaRPr/>
          </a:p>
          <a:p>
            <a:pPr indent="-298450" lvl="0" marL="457200" rtl="0" algn="l">
              <a:lnSpc>
                <a:spcPct val="100000"/>
              </a:lnSpc>
              <a:spcBef>
                <a:spcPts val="0"/>
              </a:spcBef>
              <a:spcAft>
                <a:spcPts val="0"/>
              </a:spcAft>
              <a:buSzPts val="1100"/>
              <a:buChar char="-"/>
            </a:pPr>
            <a:r>
              <a:rPr lang="en"/>
              <a:t>As of </a:t>
            </a:r>
            <a:r>
              <a:rPr lang="en">
                <a:solidFill>
                  <a:schemeClr val="dk1"/>
                </a:solidFill>
              </a:rPr>
              <a:t>december 31, 2022, they had fuel swaps pertaining to approx. 14 thousand metric tons of their projected fuel purchases which were not designated as cash flow hedges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As of december 31, 2022, they had foreign currency forward contracts, matured foreign currency options and matured foreign currency collars. The notional amount of their foreign currency forward contracts was 1.6 billion EUROS or 1.7 billion USD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derivative contracts as shown in the consolidated balance sheet of the company</a:t>
            </a:r>
            <a:endParaRPr/>
          </a:p>
          <a:p>
            <a:pPr indent="-298450" lvl="0" marL="457200" rtl="0" algn="l">
              <a:lnSpc>
                <a:spcPct val="100000"/>
              </a:lnSpc>
              <a:spcBef>
                <a:spcPts val="0"/>
              </a:spcBef>
              <a:spcAft>
                <a:spcPts val="0"/>
              </a:spcAft>
              <a:buSzPts val="1100"/>
              <a:buChar char="-"/>
            </a:pPr>
            <a:r>
              <a:rPr lang="en"/>
              <a:t>Earlier in the balance sheet, there was prepaid expenses and other assets, this will be part of that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 important note regarding the valuation of swap and forward contracts, they are determined based on inputs that are readily available in public markets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This is a break down of the “cash flow hedges” in the consolidated statement of comprehensive income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effects of cash flow hedge accounting on the consolidated statements of operations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is the effects of derivatives not designated as hedging instruments on the consolidated statements of operations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For the Norwegian Brand they have 5 Prima Class Ships on order, with scheduled deliveries from 2023 through 2028</a:t>
            </a:r>
            <a:endParaRPr/>
          </a:p>
          <a:p>
            <a:pPr indent="-298450" lvl="0" marL="457200" rtl="0" algn="l">
              <a:lnSpc>
                <a:spcPct val="100000"/>
              </a:lnSpc>
              <a:spcBef>
                <a:spcPts val="0"/>
              </a:spcBef>
              <a:spcAft>
                <a:spcPts val="0"/>
              </a:spcAft>
              <a:buSzPts val="1100"/>
              <a:buChar char="-"/>
            </a:pPr>
            <a:r>
              <a:rPr lang="en"/>
              <a:t>For the Regent Brand, they have 1 Explorer Class Ships on order due for delivery in 2023</a:t>
            </a:r>
            <a:endParaRPr/>
          </a:p>
          <a:p>
            <a:pPr indent="-298450" lvl="0" marL="457200" rtl="0" algn="l">
              <a:lnSpc>
                <a:spcPct val="100000"/>
              </a:lnSpc>
              <a:spcBef>
                <a:spcPts val="0"/>
              </a:spcBef>
              <a:spcAft>
                <a:spcPts val="0"/>
              </a:spcAft>
              <a:buSzPts val="1100"/>
              <a:buChar char="-"/>
            </a:pPr>
            <a:r>
              <a:rPr lang="en"/>
              <a:t>For the Oceania Cruises Brand, they have orders for 2 Allura Class Ships to be delivered in 2023 and 2025</a:t>
            </a:r>
            <a:endParaRPr/>
          </a:p>
          <a:p>
            <a:pPr indent="-298450" lvl="0" marL="457200" rtl="0" algn="l">
              <a:lnSpc>
                <a:spcPct val="100000"/>
              </a:lnSpc>
              <a:spcBef>
                <a:spcPts val="0"/>
              </a:spcBef>
              <a:spcAft>
                <a:spcPts val="0"/>
              </a:spcAft>
              <a:buSzPts val="1100"/>
              <a:buChar char="-"/>
            </a:pPr>
            <a:r>
              <a:rPr lang="en"/>
              <a:t>As of Dec 32, 2022 the combined contract prices of the 8 ships on order for delivery was approximately 6.7 billion EUROS or 7.2 billion USD</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7" name="Google Shape;777;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NCLH 5 year stock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5" name="Shape 65"/>
        <p:cNvGrpSpPr/>
        <p:nvPr/>
      </p:nvGrpSpPr>
      <p:grpSpPr>
        <a:xfrm>
          <a:off x="0" y="0"/>
          <a:ext cx="0" cy="0"/>
          <a:chOff x="0" y="0"/>
          <a:chExt cx="0" cy="0"/>
        </a:xfrm>
      </p:grpSpPr>
      <p:sp>
        <p:nvSpPr>
          <p:cNvPr id="66" name="Google Shape;66;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1"/>
          <p:cNvSpPr/>
          <p:nvPr>
            <p:ph idx="2" type="pic"/>
          </p:nvPr>
        </p:nvSpPr>
        <p:spPr>
          <a:xfrm>
            <a:off x="3887391" y="740569"/>
            <a:ext cx="4629150" cy="3655219"/>
          </a:xfrm>
          <a:prstGeom prst="rect">
            <a:avLst/>
          </a:prstGeom>
          <a:noFill/>
          <a:ln>
            <a:noFill/>
          </a:ln>
        </p:spPr>
      </p:sp>
      <p:sp>
        <p:nvSpPr>
          <p:cNvPr id="68" name="Google Shape;68;p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 name="Google Shape;69;p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72" name="Shape 72"/>
        <p:cNvGrpSpPr/>
        <p:nvPr/>
      </p:nvGrpSpPr>
      <p:grpSpPr>
        <a:xfrm>
          <a:off x="0" y="0"/>
          <a:ext cx="0" cy="0"/>
          <a:chOff x="0" y="0"/>
          <a:chExt cx="0" cy="0"/>
        </a:xfrm>
      </p:grpSpPr>
      <p:sp>
        <p:nvSpPr>
          <p:cNvPr id="73" name="Google Shape;73;p1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2"/>
          <p:cNvSpPr txBox="1"/>
          <p:nvPr>
            <p:ph idx="1" type="body"/>
          </p:nvPr>
        </p:nvSpPr>
        <p:spPr>
          <a:xfrm rot="5400000">
            <a:off x="2940248" y="-942380"/>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1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5350073" y="1467445"/>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3"/>
          <p:cNvSpPr txBox="1"/>
          <p:nvPr>
            <p:ph idx="1" type="body"/>
          </p:nvPr>
        </p:nvSpPr>
        <p:spPr>
          <a:xfrm rot="5400000">
            <a:off x="1349573" y="-447080"/>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17" name="Shape 17"/>
        <p:cNvGrpSpPr/>
        <p:nvPr/>
      </p:nvGrpSpPr>
      <p:grpSpPr>
        <a:xfrm>
          <a:off x="0" y="0"/>
          <a:ext cx="0" cy="0"/>
          <a:chOff x="0" y="0"/>
          <a:chExt cx="0" cy="0"/>
        </a:xfrm>
      </p:grpSpPr>
      <p:sp>
        <p:nvSpPr>
          <p:cNvPr id="18" name="Google Shape;18;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20" name="Google Shape;20;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1" name="Shape 21"/>
        <p:cNvGrpSpPr/>
        <p:nvPr/>
      </p:nvGrpSpPr>
      <p:grpSpPr>
        <a:xfrm>
          <a:off x="0" y="0"/>
          <a:ext cx="0" cy="0"/>
          <a:chOff x="0" y="0"/>
          <a:chExt cx="0" cy="0"/>
        </a:xfrm>
      </p:grpSpPr>
      <p:sp>
        <p:nvSpPr>
          <p:cNvPr id="22" name="Google Shape;22;p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5" name="Shape 25"/>
        <p:cNvGrpSpPr/>
        <p:nvPr/>
      </p:nvGrpSpPr>
      <p:grpSpPr>
        <a:xfrm>
          <a:off x="0" y="0"/>
          <a:ext cx="0" cy="0"/>
          <a:chOff x="0" y="0"/>
          <a:chExt cx="0" cy="0"/>
        </a:xfrm>
      </p:grpSpPr>
      <p:sp>
        <p:nvSpPr>
          <p:cNvPr id="26" name="Google Shape;26;p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
          <p:cNvSpPr txBox="1"/>
          <p:nvPr>
            <p:ph idx="1" type="body"/>
          </p:nvPr>
        </p:nvSpPr>
        <p:spPr>
          <a:xfrm>
            <a:off x="628650" y="1369218"/>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 name="Google Shape;28;p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1" name="Shape 31"/>
        <p:cNvGrpSpPr/>
        <p:nvPr/>
      </p:nvGrpSpPr>
      <p:grpSpPr>
        <a:xfrm>
          <a:off x="0" y="0"/>
          <a:ext cx="0" cy="0"/>
          <a:chOff x="0" y="0"/>
          <a:chExt cx="0" cy="0"/>
        </a:xfrm>
      </p:grpSpPr>
      <p:sp>
        <p:nvSpPr>
          <p:cNvPr id="32" name="Google Shape;32;p6"/>
          <p:cNvSpPr txBox="1"/>
          <p:nvPr>
            <p:ph type="title"/>
          </p:nvPr>
        </p:nvSpPr>
        <p:spPr>
          <a:xfrm>
            <a:off x="623887"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
          <p:cNvSpPr txBox="1"/>
          <p:nvPr>
            <p:ph idx="1" type="body"/>
          </p:nvPr>
        </p:nvSpPr>
        <p:spPr>
          <a:xfrm>
            <a:off x="623887"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 name="Google Shape;34;p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7" name="Shape 37"/>
        <p:cNvGrpSpPr/>
        <p:nvPr/>
      </p:nvGrpSpPr>
      <p:grpSpPr>
        <a:xfrm>
          <a:off x="0" y="0"/>
          <a:ext cx="0" cy="0"/>
          <a:chOff x="0" y="0"/>
          <a:chExt cx="0" cy="0"/>
        </a:xfrm>
      </p:grpSpPr>
      <p:sp>
        <p:nvSpPr>
          <p:cNvPr id="38" name="Google Shape;38;p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
          <p:cNvSpPr txBox="1"/>
          <p:nvPr>
            <p:ph idx="1" type="body"/>
          </p:nvPr>
        </p:nvSpPr>
        <p:spPr>
          <a:xfrm>
            <a:off x="628650" y="1369218"/>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7"/>
          <p:cNvSpPr txBox="1"/>
          <p:nvPr>
            <p:ph idx="2" type="body"/>
          </p:nvPr>
        </p:nvSpPr>
        <p:spPr>
          <a:xfrm>
            <a:off x="4629150" y="1369218"/>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4" name="Shape 44"/>
        <p:cNvGrpSpPr/>
        <p:nvPr/>
      </p:nvGrpSpPr>
      <p:grpSpPr>
        <a:xfrm>
          <a:off x="0" y="0"/>
          <a:ext cx="0" cy="0"/>
          <a:chOff x="0" y="0"/>
          <a:chExt cx="0" cy="0"/>
        </a:xfrm>
      </p:grpSpPr>
      <p:sp>
        <p:nvSpPr>
          <p:cNvPr id="45" name="Google Shape;45;p8"/>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8"/>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8"/>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8"/>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53" name="Shape 53"/>
        <p:cNvGrpSpPr/>
        <p:nvPr/>
      </p:nvGrpSpPr>
      <p:grpSpPr>
        <a:xfrm>
          <a:off x="0" y="0"/>
          <a:ext cx="0" cy="0"/>
          <a:chOff x="0" y="0"/>
          <a:chExt cx="0" cy="0"/>
        </a:xfrm>
      </p:grpSpPr>
      <p:sp>
        <p:nvSpPr>
          <p:cNvPr id="54" name="Google Shape;54;p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FCF3"/>
            </a:gs>
            <a:gs pos="4000">
              <a:srgbClr val="FAFCF3"/>
            </a:gs>
            <a:gs pos="21000">
              <a:srgbClr val="00B0F0">
                <a:alpha val="81568"/>
              </a:srgbClr>
            </a:gs>
            <a:gs pos="48000">
              <a:srgbClr val="0068A8"/>
            </a:gs>
            <a:gs pos="85000">
              <a:srgbClr val="002060"/>
            </a:gs>
            <a:gs pos="100000">
              <a:srgbClr val="002060"/>
            </a:gs>
          </a:gsLst>
          <a:lin ang="54000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369218"/>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2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2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9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0.png"/><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3.png"/><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4.png"/><Relationship Id="rId4" Type="http://schemas.openxmlformats.org/officeDocument/2006/relationships/image" Target="../media/image12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7.png"/><Relationship Id="rId4" Type="http://schemas.openxmlformats.org/officeDocument/2006/relationships/image" Target="../media/image12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22.png"/><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27.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24.png"/><Relationship Id="rId5"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5.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4.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1.jp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2.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2.png"/><Relationship Id="rId4"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2.png"/><Relationship Id="rId4" Type="http://schemas.openxmlformats.org/officeDocument/2006/relationships/image" Target="../media/image59.png"/><Relationship Id="rId5"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2.png"/><Relationship Id="rId4" Type="http://schemas.openxmlformats.org/officeDocument/2006/relationships/image" Target="../media/image58.png"/><Relationship Id="rId5" Type="http://schemas.openxmlformats.org/officeDocument/2006/relationships/image" Target="../media/image64.jpg"/><Relationship Id="rId6"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2.png"/><Relationship Id="rId4" Type="http://schemas.openxmlformats.org/officeDocument/2006/relationships/image" Target="../media/image62.jpg"/><Relationship Id="rId5" Type="http://schemas.openxmlformats.org/officeDocument/2006/relationships/image" Target="../media/image65.jpg"/><Relationship Id="rId6"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2.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2.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2.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2.png"/><Relationship Id="rId4" Type="http://schemas.openxmlformats.org/officeDocument/2006/relationships/image" Target="../media/image76.png"/><Relationship Id="rId5"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2.png"/><Relationship Id="rId4"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2.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2.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2.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2.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2.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2.png"/><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2.png"/><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2.png"/><Relationship Id="rId4" Type="http://schemas.openxmlformats.org/officeDocument/2006/relationships/image" Target="../media/image78.png"/><Relationship Id="rId5"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52.png"/><Relationship Id="rId4" Type="http://schemas.openxmlformats.org/officeDocument/2006/relationships/image" Target="../media/image77.png"/><Relationship Id="rId5" Type="http://schemas.openxmlformats.org/officeDocument/2006/relationships/image" Target="../media/image83.png"/><Relationship Id="rId6" Type="http://schemas.openxmlformats.org/officeDocument/2006/relationships/image" Target="../media/image8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52.png"/><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52.pn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2.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4.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 name="Shape 87"/>
        <p:cNvGrpSpPr/>
        <p:nvPr/>
      </p:nvGrpSpPr>
      <p:grpSpPr>
        <a:xfrm>
          <a:off x="0" y="0"/>
          <a:ext cx="0" cy="0"/>
          <a:chOff x="0" y="0"/>
          <a:chExt cx="0" cy="0"/>
        </a:xfrm>
      </p:grpSpPr>
      <p:sp>
        <p:nvSpPr>
          <p:cNvPr id="88" name="Google Shape;88;p14"/>
          <p:cNvSpPr txBox="1"/>
          <p:nvPr>
            <p:ph idx="1" type="subTitle"/>
          </p:nvPr>
        </p:nvSpPr>
        <p:spPr>
          <a:xfrm>
            <a:off x="311700" y="3694600"/>
            <a:ext cx="8520600" cy="1250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lt1"/>
              </a:buClr>
              <a:buSzPts val="2800"/>
              <a:buNone/>
            </a:pPr>
            <a:r>
              <a:rPr lang="en" sz="2000">
                <a:solidFill>
                  <a:schemeClr val="lt1"/>
                </a:solidFill>
                <a:latin typeface="Century Gothic"/>
                <a:ea typeface="Century Gothic"/>
                <a:cs typeface="Century Gothic"/>
                <a:sym typeface="Century Gothic"/>
              </a:rPr>
              <a:t>Group 3</a:t>
            </a:r>
            <a:endParaRPr sz="2000">
              <a:solidFill>
                <a:schemeClr val="lt1"/>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dk1"/>
              </a:buClr>
              <a:buSzPts val="2800"/>
              <a:buNone/>
            </a:pPr>
            <a:r>
              <a:t/>
            </a:r>
            <a:endParaRPr sz="2000">
              <a:solidFill>
                <a:schemeClr val="lt1"/>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lt1"/>
              </a:buClr>
              <a:buSzPts val="2800"/>
              <a:buNone/>
            </a:pPr>
            <a:r>
              <a:rPr lang="en" sz="2000">
                <a:solidFill>
                  <a:schemeClr val="lt1"/>
                </a:solidFill>
                <a:latin typeface="Century Gothic"/>
                <a:ea typeface="Century Gothic"/>
                <a:cs typeface="Century Gothic"/>
                <a:sym typeface="Century Gothic"/>
              </a:rPr>
              <a:t>Henrik Allen, Shantanu Pawar, Connor Propp, Michael Widjaja</a:t>
            </a:r>
            <a:endParaRPr sz="2000">
              <a:solidFill>
                <a:schemeClr val="lt1"/>
              </a:solidFill>
              <a:latin typeface="Century Gothic"/>
              <a:ea typeface="Century Gothic"/>
              <a:cs typeface="Century Gothic"/>
              <a:sym typeface="Century Gothic"/>
            </a:endParaRPr>
          </a:p>
        </p:txBody>
      </p:sp>
      <p:sp>
        <p:nvSpPr>
          <p:cNvPr id="89" name="Google Shape;89;p14"/>
          <p:cNvSpPr txBox="1"/>
          <p:nvPr/>
        </p:nvSpPr>
        <p:spPr>
          <a:xfrm>
            <a:off x="819150" y="353333"/>
            <a:ext cx="7505700" cy="954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2"/>
              </a:buClr>
              <a:buSzPts val="2300"/>
              <a:buFont typeface="Century Gothic"/>
              <a:buNone/>
            </a:pPr>
            <a:r>
              <a:rPr b="1" i="0" lang="en" sz="4800" u="none" cap="none" strike="noStrike">
                <a:solidFill>
                  <a:schemeClr val="dk2"/>
                </a:solidFill>
                <a:latin typeface="Century Gothic"/>
                <a:ea typeface="Century Gothic"/>
                <a:cs typeface="Century Gothic"/>
                <a:sym typeface="Century Gothic"/>
              </a:rPr>
              <a:t>Cruise Industry</a:t>
            </a:r>
            <a:endParaRPr b="0" i="0" sz="4800" u="none" cap="none" strike="noStrike">
              <a:solidFill>
                <a:schemeClr val="dk1"/>
              </a:solidFill>
              <a:latin typeface="Calibri"/>
              <a:ea typeface="Calibri"/>
              <a:cs typeface="Calibri"/>
              <a:sym typeface="Calibri"/>
            </a:endParaRPr>
          </a:p>
        </p:txBody>
      </p:sp>
      <p:pic>
        <p:nvPicPr>
          <p:cNvPr id="90" name="Google Shape;90;p14"/>
          <p:cNvPicPr preferRelativeResize="0"/>
          <p:nvPr/>
        </p:nvPicPr>
        <p:blipFill rotWithShape="1">
          <a:blip r:embed="rId3">
            <a:alphaModFix/>
          </a:blip>
          <a:srcRect b="0" l="0" r="0" t="0"/>
          <a:stretch/>
        </p:blipFill>
        <p:spPr>
          <a:xfrm>
            <a:off x="-52313" y="-37886"/>
            <a:ext cx="9248626" cy="52192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152400" y="305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dk2"/>
                </a:solidFill>
                <a:latin typeface="Century Gothic"/>
                <a:ea typeface="Century Gothic"/>
                <a:cs typeface="Century Gothic"/>
                <a:sym typeface="Century Gothic"/>
              </a:rPr>
              <a:t>Fuel Costs</a:t>
            </a:r>
            <a:endParaRPr/>
          </a:p>
        </p:txBody>
      </p:sp>
      <p:pic>
        <p:nvPicPr>
          <p:cNvPr id="143" name="Google Shape;143;p23"/>
          <p:cNvPicPr preferRelativeResize="0"/>
          <p:nvPr/>
        </p:nvPicPr>
        <p:blipFill>
          <a:blip r:embed="rId3">
            <a:alphaModFix/>
          </a:blip>
          <a:stretch>
            <a:fillRect/>
          </a:stretch>
        </p:blipFill>
        <p:spPr>
          <a:xfrm>
            <a:off x="152400" y="1280000"/>
            <a:ext cx="8839199" cy="314303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4" name="Shape 784"/>
        <p:cNvGrpSpPr/>
        <p:nvPr/>
      </p:nvGrpSpPr>
      <p:grpSpPr>
        <a:xfrm>
          <a:off x="0" y="0"/>
          <a:ext cx="0" cy="0"/>
          <a:chOff x="0" y="0"/>
          <a:chExt cx="0" cy="0"/>
        </a:xfrm>
      </p:grpSpPr>
      <p:sp>
        <p:nvSpPr>
          <p:cNvPr id="785" name="Google Shape;785;p113"/>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(1Y)</a:t>
            </a:r>
            <a:endParaRPr sz="1100">
              <a:solidFill>
                <a:schemeClr val="dk1"/>
              </a:solidFill>
              <a:latin typeface="Calibri"/>
              <a:ea typeface="Calibri"/>
              <a:cs typeface="Calibri"/>
              <a:sym typeface="Calibri"/>
            </a:endParaRPr>
          </a:p>
        </p:txBody>
      </p:sp>
      <p:pic>
        <p:nvPicPr>
          <p:cNvPr id="786" name="Google Shape;786;p113"/>
          <p:cNvPicPr preferRelativeResize="0"/>
          <p:nvPr/>
        </p:nvPicPr>
        <p:blipFill rotWithShape="1">
          <a:blip r:embed="rId3">
            <a:alphaModFix/>
          </a:blip>
          <a:srcRect b="0" l="0" r="0" t="0"/>
          <a:stretch/>
        </p:blipFill>
        <p:spPr>
          <a:xfrm>
            <a:off x="258041" y="1080812"/>
            <a:ext cx="8684358" cy="383518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0" name="Shape 790"/>
        <p:cNvGrpSpPr/>
        <p:nvPr/>
      </p:nvGrpSpPr>
      <p:grpSpPr>
        <a:xfrm>
          <a:off x="0" y="0"/>
          <a:ext cx="0" cy="0"/>
          <a:chOff x="0" y="0"/>
          <a:chExt cx="0" cy="0"/>
        </a:xfrm>
      </p:grpSpPr>
      <p:sp>
        <p:nvSpPr>
          <p:cNvPr id="791" name="Google Shape;791;p114"/>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(5Y)</a:t>
            </a:r>
            <a:endParaRPr sz="1100">
              <a:solidFill>
                <a:schemeClr val="dk1"/>
              </a:solidFill>
              <a:latin typeface="Calibri"/>
              <a:ea typeface="Calibri"/>
              <a:cs typeface="Calibri"/>
              <a:sym typeface="Calibri"/>
            </a:endParaRPr>
          </a:p>
        </p:txBody>
      </p:sp>
      <p:pic>
        <p:nvPicPr>
          <p:cNvPr id="792" name="Google Shape;792;p114"/>
          <p:cNvPicPr preferRelativeResize="0"/>
          <p:nvPr/>
        </p:nvPicPr>
        <p:blipFill rotWithShape="1">
          <a:blip r:embed="rId3">
            <a:alphaModFix/>
          </a:blip>
          <a:srcRect b="0" l="0" r="0" t="0"/>
          <a:stretch/>
        </p:blipFill>
        <p:spPr>
          <a:xfrm>
            <a:off x="258041" y="1145649"/>
            <a:ext cx="8667002" cy="377035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6" name="Shape 796"/>
        <p:cNvGrpSpPr/>
        <p:nvPr/>
      </p:nvGrpSpPr>
      <p:grpSpPr>
        <a:xfrm>
          <a:off x="0" y="0"/>
          <a:ext cx="0" cy="0"/>
          <a:chOff x="0" y="0"/>
          <a:chExt cx="0" cy="0"/>
        </a:xfrm>
      </p:grpSpPr>
      <p:sp>
        <p:nvSpPr>
          <p:cNvPr id="797" name="Google Shape;797;p115"/>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against Indices (5Y)</a:t>
            </a:r>
            <a:endParaRPr sz="1100">
              <a:solidFill>
                <a:schemeClr val="dk1"/>
              </a:solidFill>
              <a:latin typeface="Calibri"/>
              <a:ea typeface="Calibri"/>
              <a:cs typeface="Calibri"/>
              <a:sym typeface="Calibri"/>
            </a:endParaRPr>
          </a:p>
        </p:txBody>
      </p:sp>
      <p:pic>
        <p:nvPicPr>
          <p:cNvPr id="798" name="Google Shape;798;p115"/>
          <p:cNvPicPr preferRelativeResize="0"/>
          <p:nvPr/>
        </p:nvPicPr>
        <p:blipFill rotWithShape="1">
          <a:blip r:embed="rId3">
            <a:alphaModFix/>
          </a:blip>
          <a:srcRect b="0" l="0" r="0" t="0"/>
          <a:stretch/>
        </p:blipFill>
        <p:spPr>
          <a:xfrm>
            <a:off x="904965" y="832207"/>
            <a:ext cx="6858776" cy="4072402"/>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2" name="Shape 802"/>
        <p:cNvGrpSpPr/>
        <p:nvPr/>
      </p:nvGrpSpPr>
      <p:grpSpPr>
        <a:xfrm>
          <a:off x="0" y="0"/>
          <a:ext cx="0" cy="0"/>
          <a:chOff x="0" y="0"/>
          <a:chExt cx="0" cy="0"/>
        </a:xfrm>
      </p:grpSpPr>
      <p:pic>
        <p:nvPicPr>
          <p:cNvPr id="803" name="Google Shape;803;p116"/>
          <p:cNvPicPr preferRelativeResize="0"/>
          <p:nvPr/>
        </p:nvPicPr>
        <p:blipFill rotWithShape="1">
          <a:blip r:embed="rId3">
            <a:alphaModFix/>
          </a:blip>
          <a:srcRect b="0" l="0" r="0" t="0"/>
          <a:stretch/>
        </p:blipFill>
        <p:spPr>
          <a:xfrm>
            <a:off x="73738" y="1619700"/>
            <a:ext cx="8996526" cy="1904100"/>
          </a:xfrm>
          <a:prstGeom prst="rect">
            <a:avLst/>
          </a:prstGeom>
          <a:noFill/>
          <a:ln>
            <a:noFill/>
          </a:ln>
        </p:spPr>
      </p:pic>
      <p:sp>
        <p:nvSpPr>
          <p:cNvPr id="804" name="Google Shape;804;p116"/>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Company Leadership</a:t>
            </a:r>
            <a:endParaRPr sz="11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8" name="Shape 808"/>
        <p:cNvGrpSpPr/>
        <p:nvPr/>
      </p:nvGrpSpPr>
      <p:grpSpPr>
        <a:xfrm>
          <a:off x="0" y="0"/>
          <a:ext cx="0" cy="0"/>
          <a:chOff x="0" y="0"/>
          <a:chExt cx="0" cy="0"/>
        </a:xfrm>
      </p:grpSpPr>
      <p:pic>
        <p:nvPicPr>
          <p:cNvPr id="809" name="Google Shape;809;p117"/>
          <p:cNvPicPr preferRelativeResize="0"/>
          <p:nvPr/>
        </p:nvPicPr>
        <p:blipFill rotWithShape="1">
          <a:blip r:embed="rId3">
            <a:alphaModFix/>
          </a:blip>
          <a:srcRect b="0" l="0" r="0" t="0"/>
          <a:stretch/>
        </p:blipFill>
        <p:spPr>
          <a:xfrm>
            <a:off x="161925" y="1461075"/>
            <a:ext cx="8820150" cy="2790825"/>
          </a:xfrm>
          <a:prstGeom prst="rect">
            <a:avLst/>
          </a:prstGeom>
          <a:noFill/>
          <a:ln>
            <a:noFill/>
          </a:ln>
        </p:spPr>
      </p:pic>
      <p:sp>
        <p:nvSpPr>
          <p:cNvPr id="810" name="Google Shape;810;p117"/>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Assets (10K)</a:t>
            </a:r>
            <a:endParaRPr sz="11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4" name="Shape 814"/>
        <p:cNvGrpSpPr/>
        <p:nvPr/>
      </p:nvGrpSpPr>
      <p:grpSpPr>
        <a:xfrm>
          <a:off x="0" y="0"/>
          <a:ext cx="0" cy="0"/>
          <a:chOff x="0" y="0"/>
          <a:chExt cx="0" cy="0"/>
        </a:xfrm>
      </p:grpSpPr>
      <p:pic>
        <p:nvPicPr>
          <p:cNvPr id="815" name="Google Shape;815;p118"/>
          <p:cNvPicPr preferRelativeResize="0"/>
          <p:nvPr/>
        </p:nvPicPr>
        <p:blipFill rotWithShape="1">
          <a:blip r:embed="rId3">
            <a:alphaModFix/>
          </a:blip>
          <a:srcRect b="0" l="0" r="0" t="0"/>
          <a:stretch/>
        </p:blipFill>
        <p:spPr>
          <a:xfrm>
            <a:off x="736125" y="1106275"/>
            <a:ext cx="7671748" cy="3732425"/>
          </a:xfrm>
          <a:prstGeom prst="rect">
            <a:avLst/>
          </a:prstGeom>
          <a:noFill/>
          <a:ln>
            <a:noFill/>
          </a:ln>
        </p:spPr>
      </p:pic>
      <p:sp>
        <p:nvSpPr>
          <p:cNvPr id="816" name="Google Shape;816;p118"/>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Liabilities &amp; S.E. (10K)</a:t>
            </a:r>
            <a:endParaRPr sz="11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0" name="Shape 820"/>
        <p:cNvGrpSpPr/>
        <p:nvPr/>
      </p:nvGrpSpPr>
      <p:grpSpPr>
        <a:xfrm>
          <a:off x="0" y="0"/>
          <a:ext cx="0" cy="0"/>
          <a:chOff x="0" y="0"/>
          <a:chExt cx="0" cy="0"/>
        </a:xfrm>
      </p:grpSpPr>
      <p:pic>
        <p:nvPicPr>
          <p:cNvPr id="821" name="Google Shape;821;p119"/>
          <p:cNvPicPr preferRelativeResize="0"/>
          <p:nvPr/>
        </p:nvPicPr>
        <p:blipFill rotWithShape="1">
          <a:blip r:embed="rId3">
            <a:alphaModFix/>
          </a:blip>
          <a:srcRect b="0" l="0" r="0" t="0"/>
          <a:stretch/>
        </p:blipFill>
        <p:spPr>
          <a:xfrm>
            <a:off x="161925" y="1133441"/>
            <a:ext cx="8820150" cy="3381375"/>
          </a:xfrm>
          <a:prstGeom prst="rect">
            <a:avLst/>
          </a:prstGeom>
          <a:noFill/>
          <a:ln>
            <a:noFill/>
          </a:ln>
        </p:spPr>
      </p:pic>
      <p:sp>
        <p:nvSpPr>
          <p:cNvPr id="822" name="Google Shape;822;p119"/>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Comprehensive Income (10K)</a:t>
            </a:r>
            <a:endParaRPr sz="11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6" name="Shape 826"/>
        <p:cNvGrpSpPr/>
        <p:nvPr/>
      </p:nvGrpSpPr>
      <p:grpSpPr>
        <a:xfrm>
          <a:off x="0" y="0"/>
          <a:ext cx="0" cy="0"/>
          <a:chOff x="0" y="0"/>
          <a:chExt cx="0" cy="0"/>
        </a:xfrm>
      </p:grpSpPr>
      <p:pic>
        <p:nvPicPr>
          <p:cNvPr id="827" name="Google Shape;827;p120"/>
          <p:cNvPicPr preferRelativeResize="0"/>
          <p:nvPr/>
        </p:nvPicPr>
        <p:blipFill rotWithShape="1">
          <a:blip r:embed="rId3">
            <a:alphaModFix/>
          </a:blip>
          <a:srcRect b="0" l="0" r="0" t="0"/>
          <a:stretch/>
        </p:blipFill>
        <p:spPr>
          <a:xfrm>
            <a:off x="161925" y="1354798"/>
            <a:ext cx="8820150" cy="2790825"/>
          </a:xfrm>
          <a:prstGeom prst="rect">
            <a:avLst/>
          </a:prstGeom>
          <a:noFill/>
          <a:ln>
            <a:noFill/>
          </a:ln>
        </p:spPr>
      </p:pic>
      <p:sp>
        <p:nvSpPr>
          <p:cNvPr id="828" name="Google Shape;828;p120"/>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Comprehensive Income (10K) cont.</a:t>
            </a:r>
            <a:endParaRPr sz="1100">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32" name="Shape 832"/>
        <p:cNvGrpSpPr/>
        <p:nvPr/>
      </p:nvGrpSpPr>
      <p:grpSpPr>
        <a:xfrm>
          <a:off x="0" y="0"/>
          <a:ext cx="0" cy="0"/>
          <a:chOff x="0" y="0"/>
          <a:chExt cx="0" cy="0"/>
        </a:xfrm>
      </p:grpSpPr>
      <p:pic>
        <p:nvPicPr>
          <p:cNvPr id="833" name="Google Shape;833;p121"/>
          <p:cNvPicPr preferRelativeResize="0"/>
          <p:nvPr/>
        </p:nvPicPr>
        <p:blipFill rotWithShape="1">
          <a:blip r:embed="rId3">
            <a:alphaModFix/>
          </a:blip>
          <a:srcRect b="24998" l="0" r="0" t="0"/>
          <a:stretch/>
        </p:blipFill>
        <p:spPr>
          <a:xfrm>
            <a:off x="601563" y="832200"/>
            <a:ext cx="7940874" cy="3700699"/>
          </a:xfrm>
          <a:prstGeom prst="rect">
            <a:avLst/>
          </a:prstGeom>
          <a:noFill/>
          <a:ln>
            <a:noFill/>
          </a:ln>
        </p:spPr>
      </p:pic>
      <p:sp>
        <p:nvSpPr>
          <p:cNvPr id="834" name="Google Shape;834;p121"/>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a:t>
            </a:r>
            <a:endParaRPr sz="110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38" name="Shape 838"/>
        <p:cNvGrpSpPr/>
        <p:nvPr/>
      </p:nvGrpSpPr>
      <p:grpSpPr>
        <a:xfrm>
          <a:off x="0" y="0"/>
          <a:ext cx="0" cy="0"/>
          <a:chOff x="0" y="0"/>
          <a:chExt cx="0" cy="0"/>
        </a:xfrm>
      </p:grpSpPr>
      <p:sp>
        <p:nvSpPr>
          <p:cNvPr id="839" name="Google Shape;839;p122"/>
          <p:cNvSpPr txBox="1"/>
          <p:nvPr/>
        </p:nvSpPr>
        <p:spPr>
          <a:xfrm>
            <a:off x="258041" y="227500"/>
            <a:ext cx="7505700" cy="60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 cont.</a:t>
            </a:r>
            <a:endParaRPr sz="1100">
              <a:solidFill>
                <a:schemeClr val="dk1"/>
              </a:solidFill>
              <a:latin typeface="Calibri"/>
              <a:ea typeface="Calibri"/>
              <a:cs typeface="Calibri"/>
              <a:sym typeface="Calibri"/>
            </a:endParaRPr>
          </a:p>
        </p:txBody>
      </p:sp>
      <p:pic>
        <p:nvPicPr>
          <p:cNvPr id="840" name="Google Shape;840;p122"/>
          <p:cNvPicPr preferRelativeResize="0"/>
          <p:nvPr/>
        </p:nvPicPr>
        <p:blipFill rotWithShape="1">
          <a:blip r:embed="rId3">
            <a:alphaModFix/>
          </a:blip>
          <a:srcRect b="0" l="0" r="0" t="74751"/>
          <a:stretch/>
        </p:blipFill>
        <p:spPr>
          <a:xfrm>
            <a:off x="449188" y="1686900"/>
            <a:ext cx="8245626" cy="1293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7" name="Shape 147"/>
        <p:cNvGrpSpPr/>
        <p:nvPr/>
      </p:nvGrpSpPr>
      <p:grpSpPr>
        <a:xfrm>
          <a:off x="0" y="0"/>
          <a:ext cx="0" cy="0"/>
          <a:chOff x="0" y="0"/>
          <a:chExt cx="0" cy="0"/>
        </a:xfrm>
      </p:grpSpPr>
      <p:sp>
        <p:nvSpPr>
          <p:cNvPr id="148" name="Google Shape;148;p24"/>
          <p:cNvSpPr txBox="1"/>
          <p:nvPr>
            <p:ph idx="1" type="body"/>
          </p:nvPr>
        </p:nvSpPr>
        <p:spPr>
          <a:xfrm>
            <a:off x="258041" y="1347750"/>
            <a:ext cx="7505700" cy="2844106"/>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a:bodyPr>
          <a:lstStyle/>
          <a:p>
            <a:pPr indent="0" lvl="0" marL="114300" rtl="0" algn="l">
              <a:lnSpc>
                <a:spcPct val="100000"/>
              </a:lnSpc>
              <a:spcBef>
                <a:spcPts val="0"/>
              </a:spcBef>
              <a:spcAft>
                <a:spcPts val="0"/>
              </a:spcAft>
              <a:buClr>
                <a:schemeClr val="lt1"/>
              </a:buClr>
              <a:buSzPts val="1800"/>
              <a:buNone/>
            </a:pPr>
            <a:r>
              <a:rPr lang="en" sz="1600">
                <a:solidFill>
                  <a:schemeClr val="lt1"/>
                </a:solidFill>
                <a:latin typeface="Century Gothic"/>
                <a:ea typeface="Century Gothic"/>
                <a:cs typeface="Century Gothic"/>
                <a:sym typeface="Century Gothic"/>
              </a:rPr>
              <a:t>Cruise liners incur lower fuel costs as a percentage of their total operating costs compared to airlines.</a:t>
            </a:r>
            <a:endParaRPr/>
          </a:p>
          <a:p>
            <a:pPr indent="0" lvl="0" marL="114300" rtl="0" algn="l">
              <a:lnSpc>
                <a:spcPct val="100000"/>
              </a:lnSpc>
              <a:spcBef>
                <a:spcPts val="0"/>
              </a:spcBef>
              <a:spcAft>
                <a:spcPts val="0"/>
              </a:spcAft>
              <a:buClr>
                <a:schemeClr val="dk1"/>
              </a:buClr>
              <a:buSzPts val="1800"/>
              <a:buNone/>
            </a:pPr>
            <a:r>
              <a:t/>
            </a:r>
            <a:endParaRPr sz="1600">
              <a:solidFill>
                <a:schemeClr val="lt1"/>
              </a:solidFill>
              <a:latin typeface="Century Gothic"/>
              <a:ea typeface="Century Gothic"/>
              <a:cs typeface="Century Gothic"/>
              <a:sym typeface="Century Gothic"/>
            </a:endParaRPr>
          </a:p>
          <a:p>
            <a:pPr indent="0" lvl="0" marL="114300" rtl="0" algn="l">
              <a:lnSpc>
                <a:spcPct val="100000"/>
              </a:lnSpc>
              <a:spcBef>
                <a:spcPts val="1000"/>
              </a:spcBef>
              <a:spcAft>
                <a:spcPts val="0"/>
              </a:spcAft>
              <a:buClr>
                <a:schemeClr val="lt1"/>
              </a:buClr>
              <a:buSzPts val="1800"/>
              <a:buNone/>
            </a:pPr>
            <a:r>
              <a:rPr lang="en" sz="1600">
                <a:solidFill>
                  <a:schemeClr val="lt1"/>
                </a:solidFill>
                <a:latin typeface="Century Gothic"/>
                <a:ea typeface="Century Gothic"/>
                <a:cs typeface="Century Gothic"/>
                <a:sym typeface="Century Gothic"/>
              </a:rPr>
              <a:t>Royal Caribbean’s fuel cost is ~13% of its operating cost, Carnival Corporation’s (CCL) is ~16%, and Norwegian’s (NCLH) is ~14%.</a:t>
            </a:r>
            <a:endParaRPr/>
          </a:p>
          <a:p>
            <a:pPr indent="0" lvl="0" marL="114300" rtl="0" algn="l">
              <a:lnSpc>
                <a:spcPct val="100000"/>
              </a:lnSpc>
              <a:spcBef>
                <a:spcPts val="1000"/>
              </a:spcBef>
              <a:spcAft>
                <a:spcPts val="0"/>
              </a:spcAft>
              <a:buClr>
                <a:schemeClr val="dk1"/>
              </a:buClr>
              <a:buSzPts val="1800"/>
              <a:buNone/>
            </a:pPr>
            <a:r>
              <a:t/>
            </a:r>
            <a:endParaRPr sz="1600">
              <a:solidFill>
                <a:schemeClr val="lt1"/>
              </a:solidFill>
              <a:latin typeface="Century Gothic"/>
              <a:ea typeface="Century Gothic"/>
              <a:cs typeface="Century Gothic"/>
              <a:sym typeface="Century Gothic"/>
            </a:endParaRPr>
          </a:p>
          <a:p>
            <a:pPr indent="0" lvl="0" marL="114300" rtl="0" algn="l">
              <a:lnSpc>
                <a:spcPct val="100000"/>
              </a:lnSpc>
              <a:spcBef>
                <a:spcPts val="1000"/>
              </a:spcBef>
              <a:spcAft>
                <a:spcPts val="1000"/>
              </a:spcAft>
              <a:buClr>
                <a:schemeClr val="lt1"/>
              </a:buClr>
              <a:buSzPts val="1800"/>
              <a:buNone/>
            </a:pPr>
            <a:r>
              <a:rPr lang="en" sz="1600">
                <a:solidFill>
                  <a:schemeClr val="lt1"/>
                </a:solidFill>
                <a:latin typeface="Century Gothic"/>
                <a:ea typeface="Century Gothic"/>
                <a:cs typeface="Century Gothic"/>
                <a:sym typeface="Century Gothic"/>
              </a:rPr>
              <a:t>For US airlines, fuel costs comprise ~30% of total operating costs.</a:t>
            </a:r>
            <a:endParaRPr sz="1600">
              <a:solidFill>
                <a:schemeClr val="lt1"/>
              </a:solidFill>
              <a:latin typeface="Century Gothic"/>
              <a:ea typeface="Century Gothic"/>
              <a:cs typeface="Century Gothic"/>
              <a:sym typeface="Century Gothic"/>
            </a:endParaRPr>
          </a:p>
        </p:txBody>
      </p:sp>
      <p:sp>
        <p:nvSpPr>
          <p:cNvPr id="149" name="Google Shape;149;p24"/>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Fuel Costs: Cruises vs. Airlines</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4" name="Shape 844"/>
        <p:cNvGrpSpPr/>
        <p:nvPr/>
      </p:nvGrpSpPr>
      <p:grpSpPr>
        <a:xfrm>
          <a:off x="0" y="0"/>
          <a:ext cx="0" cy="0"/>
          <a:chOff x="0" y="0"/>
          <a:chExt cx="0" cy="0"/>
        </a:xfrm>
      </p:grpSpPr>
      <p:pic>
        <p:nvPicPr>
          <p:cNvPr id="845" name="Google Shape;845;p123"/>
          <p:cNvPicPr preferRelativeResize="0"/>
          <p:nvPr/>
        </p:nvPicPr>
        <p:blipFill rotWithShape="1">
          <a:blip r:embed="rId3">
            <a:alphaModFix/>
          </a:blip>
          <a:srcRect b="0" l="0" r="0" t="0"/>
          <a:stretch/>
        </p:blipFill>
        <p:spPr>
          <a:xfrm>
            <a:off x="963900" y="912700"/>
            <a:ext cx="7216200" cy="3973101"/>
          </a:xfrm>
          <a:prstGeom prst="rect">
            <a:avLst/>
          </a:prstGeom>
          <a:noFill/>
          <a:ln>
            <a:noFill/>
          </a:ln>
        </p:spPr>
      </p:pic>
      <p:sp>
        <p:nvSpPr>
          <p:cNvPr id="846" name="Google Shape;846;p123"/>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 cont.</a:t>
            </a:r>
            <a:endParaRPr sz="1100">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0" name="Shape 850"/>
        <p:cNvGrpSpPr/>
        <p:nvPr/>
      </p:nvGrpSpPr>
      <p:grpSpPr>
        <a:xfrm>
          <a:off x="0" y="0"/>
          <a:ext cx="0" cy="0"/>
          <a:chOff x="0" y="0"/>
          <a:chExt cx="0" cy="0"/>
        </a:xfrm>
      </p:grpSpPr>
      <p:sp>
        <p:nvSpPr>
          <p:cNvPr id="851" name="Google Shape;851;p124"/>
          <p:cNvSpPr txBox="1"/>
          <p:nvPr>
            <p:ph idx="1" type="body"/>
          </p:nvPr>
        </p:nvSpPr>
        <p:spPr>
          <a:xfrm>
            <a:off x="1174650" y="1311325"/>
            <a:ext cx="6794700" cy="3318600"/>
          </a:xfrm>
          <a:prstGeom prst="rect">
            <a:avLst/>
          </a:prstGeom>
          <a:noFill/>
          <a:ln>
            <a:noFill/>
          </a:ln>
          <a:effectLst>
            <a:outerShdw blurRad="57150" rotWithShape="0" algn="bl" dir="5400000" dist="19050">
              <a:srgbClr val="000000">
                <a:alpha val="69000"/>
              </a:srgbClr>
            </a:outerShdw>
          </a:effectLst>
        </p:spPr>
        <p:txBody>
          <a:bodyPr anchorCtr="0" anchor="t" bIns="68575" lIns="68575" spcFirstLastPara="1" rIns="68575" wrap="square" tIns="68575">
            <a:noAutofit/>
          </a:bodyPr>
          <a:lstStyle/>
          <a:p>
            <a:pPr indent="-336550" lvl="0" marL="457200" rtl="0" algn="l">
              <a:lnSpc>
                <a:spcPct val="150000"/>
              </a:lnSpc>
              <a:spcBef>
                <a:spcPts val="1000"/>
              </a:spcBef>
              <a:spcAft>
                <a:spcPts val="0"/>
              </a:spcAft>
              <a:buClr>
                <a:schemeClr val="lt2"/>
              </a:buClr>
              <a:buSzPts val="1700"/>
              <a:buAutoNum type="arabicPeriod"/>
            </a:pPr>
            <a:r>
              <a:rPr lang="en" sz="1700">
                <a:solidFill>
                  <a:schemeClr val="lt1"/>
                </a:solidFill>
                <a:latin typeface="Century Gothic"/>
                <a:ea typeface="Century Gothic"/>
                <a:cs typeface="Century Gothic"/>
                <a:sym typeface="Century Gothic"/>
              </a:rPr>
              <a:t>COVID-19 and Debt/Liquidity Related Risk Factors</a:t>
            </a:r>
            <a:endParaRPr sz="1700">
              <a:solidFill>
                <a:schemeClr val="lt1"/>
              </a:solidFill>
              <a:latin typeface="Century Gothic"/>
              <a:ea typeface="Century Gothic"/>
              <a:cs typeface="Century Gothic"/>
              <a:sym typeface="Century Gothic"/>
            </a:endParaRPr>
          </a:p>
          <a:p>
            <a:pPr indent="-336550" lvl="0" marL="457200" rtl="0" algn="l">
              <a:lnSpc>
                <a:spcPct val="150000"/>
              </a:lnSpc>
              <a:spcBef>
                <a:spcPts val="1000"/>
              </a:spcBef>
              <a:spcAft>
                <a:spcPts val="0"/>
              </a:spcAft>
              <a:buClr>
                <a:schemeClr val="lt2"/>
              </a:buClr>
              <a:buSzPts val="1700"/>
              <a:buAutoNum type="arabicPeriod"/>
            </a:pPr>
            <a:r>
              <a:rPr lang="en" sz="1700">
                <a:solidFill>
                  <a:schemeClr val="lt1"/>
                </a:solidFill>
                <a:latin typeface="Century Gothic"/>
                <a:ea typeface="Century Gothic"/>
                <a:cs typeface="Century Gothic"/>
                <a:sym typeface="Century Gothic"/>
              </a:rPr>
              <a:t>Operational Risks due to high Degree of operational leverage</a:t>
            </a:r>
            <a:endParaRPr sz="1700">
              <a:solidFill>
                <a:schemeClr val="lt1"/>
              </a:solidFill>
              <a:latin typeface="Century Gothic"/>
              <a:ea typeface="Century Gothic"/>
              <a:cs typeface="Century Gothic"/>
              <a:sym typeface="Century Gothic"/>
            </a:endParaRPr>
          </a:p>
          <a:p>
            <a:pPr indent="-336550" lvl="0" marL="457200" rtl="0" algn="l">
              <a:lnSpc>
                <a:spcPct val="150000"/>
              </a:lnSpc>
              <a:spcBef>
                <a:spcPts val="1000"/>
              </a:spcBef>
              <a:spcAft>
                <a:spcPts val="0"/>
              </a:spcAft>
              <a:buClr>
                <a:schemeClr val="lt2"/>
              </a:buClr>
              <a:buSzPts val="1700"/>
              <a:buAutoNum type="arabicPeriod"/>
            </a:pPr>
            <a:r>
              <a:rPr lang="en" sz="1700">
                <a:solidFill>
                  <a:schemeClr val="lt1"/>
                </a:solidFill>
                <a:latin typeface="Century Gothic"/>
                <a:ea typeface="Century Gothic"/>
                <a:cs typeface="Century Gothic"/>
                <a:sym typeface="Century Gothic"/>
              </a:rPr>
              <a:t>Terrorist attack, disease outbreak and other Geopolitical risks</a:t>
            </a:r>
            <a:endParaRPr sz="1700">
              <a:solidFill>
                <a:schemeClr val="lt1"/>
              </a:solidFill>
              <a:latin typeface="Century Gothic"/>
              <a:ea typeface="Century Gothic"/>
              <a:cs typeface="Century Gothic"/>
              <a:sym typeface="Century Gothic"/>
            </a:endParaRPr>
          </a:p>
          <a:p>
            <a:pPr indent="-336550" lvl="0" marL="457200" rtl="0" algn="l">
              <a:lnSpc>
                <a:spcPct val="150000"/>
              </a:lnSpc>
              <a:spcBef>
                <a:spcPts val="1000"/>
              </a:spcBef>
              <a:spcAft>
                <a:spcPts val="0"/>
              </a:spcAft>
              <a:buClr>
                <a:schemeClr val="lt2"/>
              </a:buClr>
              <a:buSzPts val="1700"/>
              <a:buAutoNum type="arabicPeriod"/>
            </a:pPr>
            <a:r>
              <a:rPr lang="en" sz="1700">
                <a:solidFill>
                  <a:schemeClr val="lt1"/>
                </a:solidFill>
                <a:latin typeface="Century Gothic"/>
                <a:ea typeface="Century Gothic"/>
                <a:cs typeface="Century Gothic"/>
                <a:sym typeface="Century Gothic"/>
              </a:rPr>
              <a:t>Compliance and regulatory risks</a:t>
            </a:r>
            <a:endParaRPr sz="1700">
              <a:solidFill>
                <a:schemeClr val="lt1"/>
              </a:solidFill>
              <a:latin typeface="Century Gothic"/>
              <a:ea typeface="Century Gothic"/>
              <a:cs typeface="Century Gothic"/>
              <a:sym typeface="Century Gothic"/>
            </a:endParaRPr>
          </a:p>
          <a:p>
            <a:pPr indent="-336550" lvl="0" marL="457200" rtl="0" algn="l">
              <a:lnSpc>
                <a:spcPct val="150000"/>
              </a:lnSpc>
              <a:spcBef>
                <a:spcPts val="1000"/>
              </a:spcBef>
              <a:spcAft>
                <a:spcPts val="0"/>
              </a:spcAft>
              <a:buClr>
                <a:schemeClr val="lt2"/>
              </a:buClr>
              <a:buSzPts val="1700"/>
              <a:buAutoNum type="arabicPeriod"/>
            </a:pPr>
            <a:r>
              <a:rPr lang="en" sz="1700">
                <a:solidFill>
                  <a:schemeClr val="lt1"/>
                </a:solidFill>
                <a:latin typeface="Century Gothic"/>
                <a:ea typeface="Century Gothic"/>
                <a:cs typeface="Century Gothic"/>
                <a:sym typeface="Century Gothic"/>
              </a:rPr>
              <a:t>Market risks: FOREX, fuel prices and interest rate risks</a:t>
            </a:r>
            <a:endParaRPr sz="1700">
              <a:solidFill>
                <a:schemeClr val="lt1"/>
              </a:solidFill>
              <a:latin typeface="Century Gothic"/>
              <a:ea typeface="Century Gothic"/>
              <a:cs typeface="Century Gothic"/>
              <a:sym typeface="Century Gothic"/>
            </a:endParaRPr>
          </a:p>
          <a:p>
            <a:pPr indent="0" lvl="0" marL="457200" rtl="0" algn="l">
              <a:lnSpc>
                <a:spcPct val="150000"/>
              </a:lnSpc>
              <a:spcBef>
                <a:spcPts val="1000"/>
              </a:spcBef>
              <a:spcAft>
                <a:spcPts val="0"/>
              </a:spcAft>
              <a:buClr>
                <a:schemeClr val="dk1"/>
              </a:buClr>
              <a:buSzPts val="1800"/>
              <a:buNone/>
            </a:pPr>
            <a:r>
              <a:t/>
            </a:r>
            <a:endParaRPr sz="1700"/>
          </a:p>
        </p:txBody>
      </p:sp>
      <p:sp>
        <p:nvSpPr>
          <p:cNvPr id="852" name="Google Shape;852;p124"/>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Risk Factors</a:t>
            </a:r>
            <a:endParaRPr sz="1100">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6" name="Shape 856"/>
        <p:cNvGrpSpPr/>
        <p:nvPr/>
      </p:nvGrpSpPr>
      <p:grpSpPr>
        <a:xfrm>
          <a:off x="0" y="0"/>
          <a:ext cx="0" cy="0"/>
          <a:chOff x="0" y="0"/>
          <a:chExt cx="0" cy="0"/>
        </a:xfrm>
      </p:grpSpPr>
      <p:pic>
        <p:nvPicPr>
          <p:cNvPr id="857" name="Google Shape;857;p125"/>
          <p:cNvPicPr preferRelativeResize="0"/>
          <p:nvPr/>
        </p:nvPicPr>
        <p:blipFill rotWithShape="1">
          <a:blip r:embed="rId3">
            <a:alphaModFix/>
          </a:blip>
          <a:srcRect b="0" l="0" r="0" t="0"/>
          <a:stretch/>
        </p:blipFill>
        <p:spPr>
          <a:xfrm>
            <a:off x="152400" y="1209775"/>
            <a:ext cx="8839200" cy="3613450"/>
          </a:xfrm>
          <a:prstGeom prst="rect">
            <a:avLst/>
          </a:prstGeom>
          <a:noFill/>
          <a:ln>
            <a:noFill/>
          </a:ln>
        </p:spPr>
      </p:pic>
      <p:sp>
        <p:nvSpPr>
          <p:cNvPr id="858" name="Google Shape;858;p125"/>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Management comment on COVID liquidity risk</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2" name="Shape 862"/>
        <p:cNvGrpSpPr/>
        <p:nvPr/>
      </p:nvGrpSpPr>
      <p:grpSpPr>
        <a:xfrm>
          <a:off x="0" y="0"/>
          <a:ext cx="0" cy="0"/>
          <a:chOff x="0" y="0"/>
          <a:chExt cx="0" cy="0"/>
        </a:xfrm>
      </p:grpSpPr>
      <p:pic>
        <p:nvPicPr>
          <p:cNvPr id="863" name="Google Shape;863;p126"/>
          <p:cNvPicPr preferRelativeResize="0"/>
          <p:nvPr/>
        </p:nvPicPr>
        <p:blipFill rotWithShape="1">
          <a:blip r:embed="rId3">
            <a:alphaModFix/>
          </a:blip>
          <a:srcRect b="0" l="0" r="0" t="0"/>
          <a:stretch/>
        </p:blipFill>
        <p:spPr>
          <a:xfrm>
            <a:off x="152400" y="1355025"/>
            <a:ext cx="8839201" cy="1438500"/>
          </a:xfrm>
          <a:prstGeom prst="rect">
            <a:avLst/>
          </a:prstGeom>
          <a:noFill/>
          <a:ln>
            <a:noFill/>
          </a:ln>
        </p:spPr>
      </p:pic>
      <p:pic>
        <p:nvPicPr>
          <p:cNvPr id="864" name="Google Shape;864;p126"/>
          <p:cNvPicPr preferRelativeResize="0"/>
          <p:nvPr/>
        </p:nvPicPr>
        <p:blipFill rotWithShape="1">
          <a:blip r:embed="rId4">
            <a:alphaModFix/>
          </a:blip>
          <a:srcRect b="0" l="0" r="0" t="0"/>
          <a:stretch/>
        </p:blipFill>
        <p:spPr>
          <a:xfrm>
            <a:off x="152400" y="2957125"/>
            <a:ext cx="8839200" cy="1322550"/>
          </a:xfrm>
          <a:prstGeom prst="rect">
            <a:avLst/>
          </a:prstGeom>
          <a:noFill/>
          <a:ln>
            <a:noFill/>
          </a:ln>
        </p:spPr>
      </p:pic>
      <p:sp>
        <p:nvSpPr>
          <p:cNvPr id="865" name="Google Shape;865;p126"/>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Summary of Derivative Hedging to Manage Risk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9" name="Shape 869"/>
        <p:cNvGrpSpPr/>
        <p:nvPr/>
      </p:nvGrpSpPr>
      <p:grpSpPr>
        <a:xfrm>
          <a:off x="0" y="0"/>
          <a:ext cx="0" cy="0"/>
          <a:chOff x="0" y="0"/>
          <a:chExt cx="0" cy="0"/>
        </a:xfrm>
      </p:grpSpPr>
      <p:pic>
        <p:nvPicPr>
          <p:cNvPr id="870" name="Google Shape;870;p127"/>
          <p:cNvPicPr preferRelativeResize="0"/>
          <p:nvPr/>
        </p:nvPicPr>
        <p:blipFill rotWithShape="1">
          <a:blip r:embed="rId3">
            <a:alphaModFix/>
          </a:blip>
          <a:srcRect b="0" l="0" r="0" t="0"/>
          <a:stretch/>
        </p:blipFill>
        <p:spPr>
          <a:xfrm>
            <a:off x="152400" y="1467525"/>
            <a:ext cx="8839200" cy="2728300"/>
          </a:xfrm>
          <a:prstGeom prst="rect">
            <a:avLst/>
          </a:prstGeom>
          <a:noFill/>
          <a:ln>
            <a:noFill/>
          </a:ln>
        </p:spPr>
      </p:pic>
      <p:sp>
        <p:nvSpPr>
          <p:cNvPr id="871" name="Google Shape;871;p127"/>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Summary of Derivative Hedging to Manage Risk cont.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5" name="Shape 875"/>
        <p:cNvGrpSpPr/>
        <p:nvPr/>
      </p:nvGrpSpPr>
      <p:grpSpPr>
        <a:xfrm>
          <a:off x="0" y="0"/>
          <a:ext cx="0" cy="0"/>
          <a:chOff x="0" y="0"/>
          <a:chExt cx="0" cy="0"/>
        </a:xfrm>
      </p:grpSpPr>
      <p:pic>
        <p:nvPicPr>
          <p:cNvPr id="876" name="Google Shape;876;p128"/>
          <p:cNvPicPr preferRelativeResize="0"/>
          <p:nvPr/>
        </p:nvPicPr>
        <p:blipFill rotWithShape="1">
          <a:blip r:embed="rId3">
            <a:alphaModFix/>
          </a:blip>
          <a:srcRect b="0" l="0" r="0" t="0"/>
          <a:stretch/>
        </p:blipFill>
        <p:spPr>
          <a:xfrm>
            <a:off x="152400" y="987375"/>
            <a:ext cx="8839199" cy="1872389"/>
          </a:xfrm>
          <a:prstGeom prst="rect">
            <a:avLst/>
          </a:prstGeom>
          <a:noFill/>
          <a:ln>
            <a:noFill/>
          </a:ln>
        </p:spPr>
      </p:pic>
      <p:pic>
        <p:nvPicPr>
          <p:cNvPr id="877" name="Google Shape;877;p128"/>
          <p:cNvPicPr preferRelativeResize="0"/>
          <p:nvPr/>
        </p:nvPicPr>
        <p:blipFill rotWithShape="1">
          <a:blip r:embed="rId4">
            <a:alphaModFix/>
          </a:blip>
          <a:srcRect b="0" l="0" r="0" t="0"/>
          <a:stretch/>
        </p:blipFill>
        <p:spPr>
          <a:xfrm>
            <a:off x="152400" y="3200264"/>
            <a:ext cx="8839200" cy="1341579"/>
          </a:xfrm>
          <a:prstGeom prst="rect">
            <a:avLst/>
          </a:prstGeom>
          <a:noFill/>
          <a:ln>
            <a:noFill/>
          </a:ln>
        </p:spPr>
      </p:pic>
      <p:sp>
        <p:nvSpPr>
          <p:cNvPr id="878" name="Google Shape;878;p128"/>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Interest Rate Hedging Strategy</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2" name="Shape 882"/>
        <p:cNvGrpSpPr/>
        <p:nvPr/>
      </p:nvGrpSpPr>
      <p:grpSpPr>
        <a:xfrm>
          <a:off x="0" y="0"/>
          <a:ext cx="0" cy="0"/>
          <a:chOff x="0" y="0"/>
          <a:chExt cx="0" cy="0"/>
        </a:xfrm>
      </p:grpSpPr>
      <p:pic>
        <p:nvPicPr>
          <p:cNvPr id="883" name="Google Shape;883;p129"/>
          <p:cNvPicPr preferRelativeResize="0"/>
          <p:nvPr/>
        </p:nvPicPr>
        <p:blipFill rotWithShape="1">
          <a:blip r:embed="rId3">
            <a:alphaModFix/>
          </a:blip>
          <a:srcRect b="0" l="0" r="0" t="0"/>
          <a:stretch/>
        </p:blipFill>
        <p:spPr>
          <a:xfrm>
            <a:off x="152400" y="1385025"/>
            <a:ext cx="8839200" cy="1117927"/>
          </a:xfrm>
          <a:prstGeom prst="rect">
            <a:avLst/>
          </a:prstGeom>
          <a:noFill/>
          <a:ln>
            <a:noFill/>
          </a:ln>
        </p:spPr>
      </p:pic>
      <p:pic>
        <p:nvPicPr>
          <p:cNvPr id="884" name="Google Shape;884;p129"/>
          <p:cNvPicPr preferRelativeResize="0"/>
          <p:nvPr/>
        </p:nvPicPr>
        <p:blipFill rotWithShape="1">
          <a:blip r:embed="rId4">
            <a:alphaModFix/>
          </a:blip>
          <a:srcRect b="0" l="0" r="0" t="0"/>
          <a:stretch/>
        </p:blipFill>
        <p:spPr>
          <a:xfrm>
            <a:off x="152400" y="2655352"/>
            <a:ext cx="8839199" cy="1634777"/>
          </a:xfrm>
          <a:prstGeom prst="rect">
            <a:avLst/>
          </a:prstGeom>
          <a:noFill/>
          <a:ln>
            <a:noFill/>
          </a:ln>
        </p:spPr>
      </p:pic>
      <p:sp>
        <p:nvSpPr>
          <p:cNvPr id="885" name="Google Shape;885;p129"/>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Foreign Exchange Rate Hedging Strategy</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9" name="Shape 889"/>
        <p:cNvGrpSpPr/>
        <p:nvPr/>
      </p:nvGrpSpPr>
      <p:grpSpPr>
        <a:xfrm>
          <a:off x="0" y="0"/>
          <a:ext cx="0" cy="0"/>
          <a:chOff x="0" y="0"/>
          <a:chExt cx="0" cy="0"/>
        </a:xfrm>
      </p:grpSpPr>
      <p:pic>
        <p:nvPicPr>
          <p:cNvPr id="890" name="Google Shape;890;p130"/>
          <p:cNvPicPr preferRelativeResize="0"/>
          <p:nvPr/>
        </p:nvPicPr>
        <p:blipFill rotWithShape="1">
          <a:blip r:embed="rId3">
            <a:alphaModFix/>
          </a:blip>
          <a:srcRect b="0" l="0" r="0" t="0"/>
          <a:stretch/>
        </p:blipFill>
        <p:spPr>
          <a:xfrm>
            <a:off x="152400" y="1982171"/>
            <a:ext cx="8839199" cy="1364525"/>
          </a:xfrm>
          <a:prstGeom prst="rect">
            <a:avLst/>
          </a:prstGeom>
          <a:noFill/>
          <a:ln>
            <a:noFill/>
          </a:ln>
        </p:spPr>
      </p:pic>
      <p:sp>
        <p:nvSpPr>
          <p:cNvPr id="891" name="Google Shape;891;p130"/>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Foreign Exchange Rate Hedging Strategy</a:t>
            </a:r>
            <a:endParaRPr/>
          </a:p>
          <a:p>
            <a:pPr indent="0" lvl="0" marL="0" marR="0" rtl="0" algn="l">
              <a:spcBef>
                <a:spcPts val="0"/>
              </a:spcBef>
              <a:spcAft>
                <a:spcPts val="0"/>
              </a:spcAft>
              <a:buClr>
                <a:schemeClr val="dk2"/>
              </a:buClr>
              <a:buSzPts val="2300"/>
              <a:buFont typeface="Century Gothic"/>
              <a:buNone/>
            </a:pPr>
            <a:r>
              <a:rPr b="1" i="1" lang="en" sz="2000">
                <a:solidFill>
                  <a:schemeClr val="dk2"/>
                </a:solidFill>
                <a:latin typeface="Century Gothic"/>
                <a:ea typeface="Century Gothic"/>
                <a:cs typeface="Century Gothic"/>
                <a:sym typeface="Century Gothic"/>
              </a:rPr>
              <a:t>(Non-Derivative Instruments)</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95" name="Shape 895"/>
        <p:cNvGrpSpPr/>
        <p:nvPr/>
      </p:nvGrpSpPr>
      <p:grpSpPr>
        <a:xfrm>
          <a:off x="0" y="0"/>
          <a:ext cx="0" cy="0"/>
          <a:chOff x="0" y="0"/>
          <a:chExt cx="0" cy="0"/>
        </a:xfrm>
      </p:grpSpPr>
      <p:pic>
        <p:nvPicPr>
          <p:cNvPr id="896" name="Google Shape;896;p131"/>
          <p:cNvPicPr preferRelativeResize="0"/>
          <p:nvPr/>
        </p:nvPicPr>
        <p:blipFill rotWithShape="1">
          <a:blip r:embed="rId3">
            <a:alphaModFix/>
          </a:blip>
          <a:srcRect b="0" l="0" r="0" t="0"/>
          <a:stretch/>
        </p:blipFill>
        <p:spPr>
          <a:xfrm>
            <a:off x="152400" y="1058313"/>
            <a:ext cx="8839200" cy="1557066"/>
          </a:xfrm>
          <a:prstGeom prst="rect">
            <a:avLst/>
          </a:prstGeom>
          <a:noFill/>
          <a:ln>
            <a:noFill/>
          </a:ln>
        </p:spPr>
      </p:pic>
      <p:pic>
        <p:nvPicPr>
          <p:cNvPr id="897" name="Google Shape;897;p131"/>
          <p:cNvPicPr preferRelativeResize="0"/>
          <p:nvPr/>
        </p:nvPicPr>
        <p:blipFill rotWithShape="1">
          <a:blip r:embed="rId4">
            <a:alphaModFix/>
          </a:blip>
          <a:srcRect b="0" l="0" r="0" t="0"/>
          <a:stretch/>
        </p:blipFill>
        <p:spPr>
          <a:xfrm>
            <a:off x="1446825" y="2615375"/>
            <a:ext cx="6074674" cy="2393550"/>
          </a:xfrm>
          <a:prstGeom prst="rect">
            <a:avLst/>
          </a:prstGeom>
          <a:noFill/>
          <a:ln>
            <a:noFill/>
          </a:ln>
        </p:spPr>
      </p:pic>
      <p:sp>
        <p:nvSpPr>
          <p:cNvPr id="898" name="Google Shape;898;p131"/>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Fuel Price Hedging Strategy</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2" name="Shape 902"/>
        <p:cNvGrpSpPr/>
        <p:nvPr/>
      </p:nvGrpSpPr>
      <p:grpSpPr>
        <a:xfrm>
          <a:off x="0" y="0"/>
          <a:ext cx="0" cy="0"/>
          <a:chOff x="0" y="0"/>
          <a:chExt cx="0" cy="0"/>
        </a:xfrm>
      </p:grpSpPr>
      <p:pic>
        <p:nvPicPr>
          <p:cNvPr id="903" name="Google Shape;903;p132"/>
          <p:cNvPicPr preferRelativeResize="0"/>
          <p:nvPr/>
        </p:nvPicPr>
        <p:blipFill rotWithShape="1">
          <a:blip r:embed="rId3">
            <a:alphaModFix/>
          </a:blip>
          <a:srcRect b="0" l="0" r="0" t="0"/>
          <a:stretch/>
        </p:blipFill>
        <p:spPr>
          <a:xfrm>
            <a:off x="152400" y="978350"/>
            <a:ext cx="8839200" cy="3831584"/>
          </a:xfrm>
          <a:prstGeom prst="rect">
            <a:avLst/>
          </a:prstGeom>
          <a:noFill/>
          <a:ln>
            <a:noFill/>
          </a:ln>
        </p:spPr>
      </p:pic>
      <p:sp>
        <p:nvSpPr>
          <p:cNvPr id="904" name="Google Shape;904;p132"/>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sp>
        <p:nvSpPr>
          <p:cNvPr id="154" name="Google Shape;154;p25"/>
          <p:cNvSpPr txBox="1"/>
          <p:nvPr>
            <p:ph idx="1" type="body"/>
          </p:nvPr>
        </p:nvSpPr>
        <p:spPr>
          <a:xfrm>
            <a:off x="311700" y="1325277"/>
            <a:ext cx="8520600" cy="3214116"/>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fontScale="85000" lnSpcReduction="20000"/>
          </a:bodyPr>
          <a:lstStyle/>
          <a:p>
            <a:pPr indent="-342900" lvl="0" marL="457200" rtl="0" algn="l">
              <a:lnSpc>
                <a:spcPct val="100000"/>
              </a:lnSpc>
              <a:spcBef>
                <a:spcPts val="0"/>
              </a:spcBef>
              <a:spcAft>
                <a:spcPts val="0"/>
              </a:spcAft>
              <a:buClr>
                <a:schemeClr val="lt2"/>
              </a:buClr>
              <a:buSzPct val="100840"/>
              <a:buAutoNum type="arabicPeriod"/>
            </a:pPr>
            <a:r>
              <a:rPr b="1" lang="en">
                <a:solidFill>
                  <a:schemeClr val="lt1"/>
                </a:solidFill>
                <a:latin typeface="Century Gothic"/>
                <a:ea typeface="Century Gothic"/>
                <a:cs typeface="Century Gothic"/>
                <a:sym typeface="Century Gothic"/>
              </a:rPr>
              <a:t>There is more interest than ever before among Millennials and Gen-X travelers to take their first cruise</a:t>
            </a:r>
            <a:endParaRPr b="1">
              <a:solidFill>
                <a:schemeClr val="lt1"/>
              </a:solidFill>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lt2"/>
              </a:buClr>
              <a:buSzPct val="91503"/>
              <a:buAutoNum type="alphaLcPeriod"/>
            </a:pPr>
            <a:r>
              <a:rPr lang="en">
                <a:solidFill>
                  <a:schemeClr val="lt1"/>
                </a:solidFill>
                <a:latin typeface="Century Gothic"/>
                <a:ea typeface="Century Gothic"/>
                <a:cs typeface="Century Gothic"/>
                <a:sym typeface="Century Gothic"/>
              </a:rPr>
              <a:t>To attract more first-time cruisers and meet the needs of repeat cruisers, cruise lines are offering both shorter and longer cruise itineraries</a:t>
            </a:r>
            <a:endParaRPr/>
          </a:p>
          <a:p>
            <a:pPr indent="-228600" lvl="1" marL="914400" rtl="0" algn="l">
              <a:lnSpc>
                <a:spcPct val="100000"/>
              </a:lnSpc>
              <a:spcBef>
                <a:spcPts val="0"/>
              </a:spcBef>
              <a:spcAft>
                <a:spcPts val="0"/>
              </a:spcAft>
              <a:buClr>
                <a:schemeClr val="lt2"/>
              </a:buClr>
              <a:buSzPct val="91503"/>
              <a:buNone/>
            </a:pPr>
            <a:r>
              <a:t/>
            </a:r>
            <a:endParaRPr>
              <a:solidFill>
                <a:schemeClr val="lt1"/>
              </a:solidFill>
              <a:latin typeface="Century Gothic"/>
              <a:ea typeface="Century Gothic"/>
              <a:cs typeface="Century Gothic"/>
              <a:sym typeface="Century Gothic"/>
            </a:endParaRPr>
          </a:p>
          <a:p>
            <a:pPr indent="-342900" lvl="0" marL="457200" rtl="0" algn="l">
              <a:lnSpc>
                <a:spcPct val="100000"/>
              </a:lnSpc>
              <a:spcBef>
                <a:spcPts val="1000"/>
              </a:spcBef>
              <a:spcAft>
                <a:spcPts val="0"/>
              </a:spcAft>
              <a:buClr>
                <a:schemeClr val="lt2"/>
              </a:buClr>
              <a:buSzPct val="100840"/>
              <a:buAutoNum type="arabicPeriod"/>
            </a:pPr>
            <a:r>
              <a:rPr b="1" lang="en">
                <a:solidFill>
                  <a:schemeClr val="lt1"/>
                </a:solidFill>
                <a:latin typeface="Century Gothic"/>
                <a:ea typeface="Century Gothic"/>
                <a:cs typeface="Century Gothic"/>
                <a:sym typeface="Century Gothic"/>
              </a:rPr>
              <a:t>Solo cruise travel is on the rise</a:t>
            </a:r>
            <a:endParaRPr b="1">
              <a:solidFill>
                <a:schemeClr val="lt1"/>
              </a:solidFill>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lt2"/>
              </a:buClr>
              <a:buSzPct val="91503"/>
              <a:buAutoNum type="alphaLcPeriod"/>
            </a:pPr>
            <a:r>
              <a:rPr lang="en">
                <a:solidFill>
                  <a:schemeClr val="lt1"/>
                </a:solidFill>
                <a:latin typeface="Century Gothic"/>
                <a:ea typeface="Century Gothic"/>
                <a:cs typeface="Century Gothic"/>
                <a:sym typeface="Century Gothic"/>
              </a:rPr>
              <a:t>Cruise lines are responding by increasing the number of single-cabins in new ships and retrofitting some of their existing ships to include additional cabins designed for those traveling alone</a:t>
            </a:r>
            <a:endParaRPr/>
          </a:p>
          <a:p>
            <a:pPr indent="-228600" lvl="1" marL="914400" rtl="0" algn="l">
              <a:lnSpc>
                <a:spcPct val="100000"/>
              </a:lnSpc>
              <a:spcBef>
                <a:spcPts val="0"/>
              </a:spcBef>
              <a:spcAft>
                <a:spcPts val="0"/>
              </a:spcAft>
              <a:buClr>
                <a:schemeClr val="lt2"/>
              </a:buClr>
              <a:buSzPct val="91503"/>
              <a:buNone/>
            </a:pPr>
            <a:r>
              <a:t/>
            </a:r>
            <a:endParaRPr>
              <a:solidFill>
                <a:schemeClr val="lt1"/>
              </a:solidFill>
              <a:latin typeface="Century Gothic"/>
              <a:ea typeface="Century Gothic"/>
              <a:cs typeface="Century Gothic"/>
              <a:sym typeface="Century Gothic"/>
            </a:endParaRPr>
          </a:p>
          <a:p>
            <a:pPr indent="-342900" lvl="0" marL="457200" rtl="0" algn="l">
              <a:lnSpc>
                <a:spcPct val="100000"/>
              </a:lnSpc>
              <a:spcBef>
                <a:spcPts val="1000"/>
              </a:spcBef>
              <a:spcAft>
                <a:spcPts val="0"/>
              </a:spcAft>
              <a:buClr>
                <a:schemeClr val="lt2"/>
              </a:buClr>
              <a:buSzPct val="100840"/>
              <a:buAutoNum type="arabicPeriod"/>
            </a:pPr>
            <a:r>
              <a:rPr b="1" lang="en">
                <a:solidFill>
                  <a:schemeClr val="lt1"/>
                </a:solidFill>
                <a:latin typeface="Century Gothic"/>
                <a:ea typeface="Century Gothic"/>
                <a:cs typeface="Century Gothic"/>
                <a:sym typeface="Century Gothic"/>
              </a:rPr>
              <a:t>More cruise travelers plan to book longer cruises for their next holiday</a:t>
            </a:r>
            <a:endParaRPr b="1">
              <a:solidFill>
                <a:schemeClr val="lt1"/>
              </a:solidFill>
              <a:latin typeface="Century Gothic"/>
              <a:ea typeface="Century Gothic"/>
              <a:cs typeface="Century Gothic"/>
              <a:sym typeface="Century Gothic"/>
            </a:endParaRPr>
          </a:p>
          <a:p>
            <a:pPr indent="-317500" lvl="1" marL="914400" rtl="0" algn="l">
              <a:lnSpc>
                <a:spcPct val="100000"/>
              </a:lnSpc>
              <a:spcBef>
                <a:spcPts val="0"/>
              </a:spcBef>
              <a:spcAft>
                <a:spcPts val="0"/>
              </a:spcAft>
              <a:buClr>
                <a:schemeClr val="lt2"/>
              </a:buClr>
              <a:buSzPct val="91503"/>
              <a:buAutoNum type="alphaLcPeriod"/>
            </a:pPr>
            <a:r>
              <a:rPr lang="en">
                <a:solidFill>
                  <a:schemeClr val="lt1"/>
                </a:solidFill>
                <a:latin typeface="Century Gothic"/>
                <a:ea typeface="Century Gothic"/>
                <a:cs typeface="Century Gothic"/>
                <a:sym typeface="Century Gothic"/>
              </a:rPr>
              <a:t>With 43% saying they plan to book a longer cruise and 43% saying they plan to book a similar-length cruise</a:t>
            </a:r>
            <a:endParaRPr>
              <a:solidFill>
                <a:schemeClr val="lt1"/>
              </a:solidFill>
              <a:latin typeface="Century Gothic"/>
              <a:ea typeface="Century Gothic"/>
              <a:cs typeface="Century Gothic"/>
              <a:sym typeface="Century Gothic"/>
            </a:endParaRPr>
          </a:p>
        </p:txBody>
      </p:sp>
      <p:sp>
        <p:nvSpPr>
          <p:cNvPr id="155" name="Google Shape;155;p25"/>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Sector Trends</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8" name="Shape 908"/>
        <p:cNvGrpSpPr/>
        <p:nvPr/>
      </p:nvGrpSpPr>
      <p:grpSpPr>
        <a:xfrm>
          <a:off x="0" y="0"/>
          <a:ext cx="0" cy="0"/>
          <a:chOff x="0" y="0"/>
          <a:chExt cx="0" cy="0"/>
        </a:xfrm>
      </p:grpSpPr>
      <p:pic>
        <p:nvPicPr>
          <p:cNvPr id="909" name="Google Shape;909;p133"/>
          <p:cNvPicPr preferRelativeResize="0"/>
          <p:nvPr/>
        </p:nvPicPr>
        <p:blipFill rotWithShape="1">
          <a:blip r:embed="rId3">
            <a:alphaModFix/>
          </a:blip>
          <a:srcRect b="0" l="0" r="0" t="0"/>
          <a:stretch/>
        </p:blipFill>
        <p:spPr>
          <a:xfrm>
            <a:off x="142875" y="1745675"/>
            <a:ext cx="8839200" cy="970504"/>
          </a:xfrm>
          <a:prstGeom prst="rect">
            <a:avLst/>
          </a:prstGeom>
          <a:noFill/>
          <a:ln>
            <a:noFill/>
          </a:ln>
        </p:spPr>
      </p:pic>
      <p:pic>
        <p:nvPicPr>
          <p:cNvPr id="910" name="Google Shape;910;p133"/>
          <p:cNvPicPr preferRelativeResize="0"/>
          <p:nvPr/>
        </p:nvPicPr>
        <p:blipFill rotWithShape="1">
          <a:blip r:embed="rId4">
            <a:alphaModFix/>
          </a:blip>
          <a:srcRect b="0" l="0" r="0" t="0"/>
          <a:stretch/>
        </p:blipFill>
        <p:spPr>
          <a:xfrm>
            <a:off x="152400" y="3121779"/>
            <a:ext cx="8820150" cy="1228725"/>
          </a:xfrm>
          <a:prstGeom prst="rect">
            <a:avLst/>
          </a:prstGeom>
          <a:noFill/>
          <a:ln>
            <a:noFill/>
          </a:ln>
        </p:spPr>
      </p:pic>
      <p:sp>
        <p:nvSpPr>
          <p:cNvPr id="911" name="Google Shape;911;p133"/>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cont.</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34"/>
          <p:cNvSpPr txBox="1"/>
          <p:nvPr/>
        </p:nvSpPr>
        <p:spPr>
          <a:xfrm>
            <a:off x="2835667" y="2371695"/>
            <a:ext cx="347266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2000">
                <a:solidFill>
                  <a:schemeClr val="lt1"/>
                </a:solidFill>
                <a:latin typeface="Century Gothic"/>
                <a:ea typeface="Century Gothic"/>
                <a:cs typeface="Century Gothic"/>
                <a:sym typeface="Century Gothic"/>
              </a:rPr>
              <a:t>Thank you for listening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9" name="Shape 159"/>
        <p:cNvGrpSpPr/>
        <p:nvPr/>
      </p:nvGrpSpPr>
      <p:grpSpPr>
        <a:xfrm>
          <a:off x="0" y="0"/>
          <a:ext cx="0" cy="0"/>
          <a:chOff x="0" y="0"/>
          <a:chExt cx="0" cy="0"/>
        </a:xfrm>
      </p:grpSpPr>
      <p:sp>
        <p:nvSpPr>
          <p:cNvPr id="160" name="Google Shape;160;p26"/>
          <p:cNvSpPr txBox="1"/>
          <p:nvPr>
            <p:ph idx="1" type="body"/>
          </p:nvPr>
        </p:nvSpPr>
        <p:spPr>
          <a:xfrm>
            <a:off x="311700" y="1357017"/>
            <a:ext cx="8520600" cy="2684029"/>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fontScale="62500" lnSpcReduction="20000"/>
          </a:bodyPr>
          <a:lstStyle/>
          <a:p>
            <a:pPr indent="-337003" lvl="0" marL="457200" rtl="0" algn="l">
              <a:lnSpc>
                <a:spcPct val="100000"/>
              </a:lnSpc>
              <a:spcBef>
                <a:spcPts val="0"/>
              </a:spcBef>
              <a:spcAft>
                <a:spcPts val="0"/>
              </a:spcAft>
              <a:buClr>
                <a:schemeClr val="lt2"/>
              </a:buClr>
              <a:buSzPct val="120859"/>
              <a:buAutoNum type="arabicPeriod" startAt="4"/>
            </a:pPr>
            <a:r>
              <a:rPr b="1" lang="en" sz="2260">
                <a:solidFill>
                  <a:schemeClr val="lt1"/>
                </a:solidFill>
                <a:latin typeface="Century Gothic"/>
                <a:ea typeface="Century Gothic"/>
                <a:cs typeface="Century Gothic"/>
                <a:sym typeface="Century Gothic"/>
              </a:rPr>
              <a:t>Cruise holidays appeal to those looking for multi-generational travel options</a:t>
            </a:r>
            <a:endParaRPr b="1" sz="2260">
              <a:solidFill>
                <a:schemeClr val="lt1"/>
              </a:solidFill>
              <a:latin typeface="Century Gothic"/>
              <a:ea typeface="Century Gothic"/>
              <a:cs typeface="Century Gothic"/>
              <a:sym typeface="Century Gothic"/>
            </a:endParaRPr>
          </a:p>
          <a:p>
            <a:pPr indent="-314325" lvl="1" marL="914400" rtl="0" algn="l">
              <a:lnSpc>
                <a:spcPct val="100000"/>
              </a:lnSpc>
              <a:spcBef>
                <a:spcPts val="0"/>
              </a:spcBef>
              <a:spcAft>
                <a:spcPts val="0"/>
              </a:spcAft>
              <a:buClr>
                <a:schemeClr val="lt2"/>
              </a:buClr>
              <a:buSzPct val="110204"/>
              <a:buAutoNum type="alphaLcPeriod"/>
            </a:pPr>
            <a:r>
              <a:rPr lang="en" sz="1960">
                <a:solidFill>
                  <a:schemeClr val="lt1"/>
                </a:solidFill>
                <a:latin typeface="Century Gothic"/>
                <a:ea typeface="Century Gothic"/>
                <a:cs typeface="Century Gothic"/>
                <a:sym typeface="Century Gothic"/>
              </a:rPr>
              <a:t>Today 73% of cruise travelers are sailing with family members that represent at least two generations.</a:t>
            </a:r>
            <a:endParaRPr sz="1960"/>
          </a:p>
          <a:p>
            <a:pPr indent="-228600" lvl="1" marL="914400" rtl="0" algn="l">
              <a:lnSpc>
                <a:spcPct val="100000"/>
              </a:lnSpc>
              <a:spcBef>
                <a:spcPts val="0"/>
              </a:spcBef>
              <a:spcAft>
                <a:spcPts val="0"/>
              </a:spcAft>
              <a:buClr>
                <a:schemeClr val="lt2"/>
              </a:buClr>
              <a:buSzPct val="111111"/>
              <a:buNone/>
            </a:pPr>
            <a:r>
              <a:t/>
            </a:r>
            <a:endParaRPr>
              <a:solidFill>
                <a:schemeClr val="lt1"/>
              </a:solidFill>
              <a:latin typeface="Century Gothic"/>
              <a:ea typeface="Century Gothic"/>
              <a:cs typeface="Century Gothic"/>
              <a:sym typeface="Century Gothic"/>
            </a:endParaRPr>
          </a:p>
          <a:p>
            <a:pPr indent="-337003" lvl="0" marL="457200" rtl="0" algn="l">
              <a:lnSpc>
                <a:spcPct val="100000"/>
              </a:lnSpc>
              <a:spcBef>
                <a:spcPts val="1000"/>
              </a:spcBef>
              <a:spcAft>
                <a:spcPts val="0"/>
              </a:spcAft>
              <a:buClr>
                <a:schemeClr val="lt2"/>
              </a:buClr>
              <a:buSzPct val="120859"/>
              <a:buAutoNum type="arabicPeriod" startAt="4"/>
            </a:pPr>
            <a:r>
              <a:rPr b="1" lang="en" sz="2260">
                <a:solidFill>
                  <a:schemeClr val="lt1"/>
                </a:solidFill>
                <a:latin typeface="Century Gothic"/>
                <a:ea typeface="Century Gothic"/>
                <a:cs typeface="Century Gothic"/>
                <a:sym typeface="Century Gothic"/>
              </a:rPr>
              <a:t>Traveler interest in booking an expedition cruise is higher than ever</a:t>
            </a:r>
            <a:endParaRPr b="1" sz="2260">
              <a:solidFill>
                <a:schemeClr val="lt1"/>
              </a:solidFill>
              <a:latin typeface="Century Gothic"/>
              <a:ea typeface="Century Gothic"/>
              <a:cs typeface="Century Gothic"/>
              <a:sym typeface="Century Gothic"/>
            </a:endParaRPr>
          </a:p>
          <a:p>
            <a:pPr indent="-314325" lvl="1" marL="914400" rtl="0" algn="l">
              <a:lnSpc>
                <a:spcPct val="100000"/>
              </a:lnSpc>
              <a:spcBef>
                <a:spcPts val="0"/>
              </a:spcBef>
              <a:spcAft>
                <a:spcPts val="0"/>
              </a:spcAft>
              <a:buClr>
                <a:schemeClr val="lt2"/>
              </a:buClr>
              <a:buSzPct val="110204"/>
              <a:buAutoNum type="alphaLcPeriod"/>
            </a:pPr>
            <a:r>
              <a:rPr lang="en" sz="1960">
                <a:solidFill>
                  <a:schemeClr val="lt1"/>
                </a:solidFill>
                <a:latin typeface="Century Gothic"/>
                <a:ea typeface="Century Gothic"/>
                <a:cs typeface="Century Gothic"/>
                <a:sym typeface="Century Gothic"/>
              </a:rPr>
              <a:t>Travelers seek more immersive, responsible, bucket-list travel experiences. The trend is evident across all age groups. </a:t>
            </a:r>
            <a:r>
              <a:rPr i="1" lang="en" sz="1960">
                <a:solidFill>
                  <a:schemeClr val="lt1"/>
                </a:solidFill>
                <a:latin typeface="Century Gothic"/>
                <a:ea typeface="Century Gothic"/>
                <a:cs typeface="Century Gothic"/>
                <a:sym typeface="Century Gothic"/>
              </a:rPr>
              <a:t>Search results for expedition cruise travel to Antarctica increased 51% in 2022 compared to 2019</a:t>
            </a:r>
            <a:endParaRPr sz="1960"/>
          </a:p>
          <a:p>
            <a:pPr indent="-228600" lvl="1" marL="914400" rtl="0" algn="l">
              <a:lnSpc>
                <a:spcPct val="100000"/>
              </a:lnSpc>
              <a:spcBef>
                <a:spcPts val="0"/>
              </a:spcBef>
              <a:spcAft>
                <a:spcPts val="0"/>
              </a:spcAft>
              <a:buClr>
                <a:schemeClr val="lt2"/>
              </a:buClr>
              <a:buSzPct val="111111"/>
              <a:buNone/>
            </a:pPr>
            <a:r>
              <a:t/>
            </a:r>
            <a:endParaRPr i="1">
              <a:solidFill>
                <a:schemeClr val="lt1"/>
              </a:solidFill>
              <a:latin typeface="Century Gothic"/>
              <a:ea typeface="Century Gothic"/>
              <a:cs typeface="Century Gothic"/>
              <a:sym typeface="Century Gothic"/>
            </a:endParaRPr>
          </a:p>
          <a:p>
            <a:pPr indent="-337003" lvl="0" marL="457200" rtl="0" algn="l">
              <a:lnSpc>
                <a:spcPct val="100000"/>
              </a:lnSpc>
              <a:spcBef>
                <a:spcPts val="1000"/>
              </a:spcBef>
              <a:spcAft>
                <a:spcPts val="0"/>
              </a:spcAft>
              <a:buClr>
                <a:schemeClr val="lt2"/>
              </a:buClr>
              <a:buSzPct val="120859"/>
              <a:buAutoNum type="arabicPeriod" startAt="4"/>
            </a:pPr>
            <a:r>
              <a:rPr b="1" lang="en" sz="2260">
                <a:solidFill>
                  <a:schemeClr val="lt1"/>
                </a:solidFill>
                <a:latin typeface="Century Gothic"/>
                <a:ea typeface="Century Gothic"/>
                <a:cs typeface="Century Gothic"/>
                <a:sym typeface="Century Gothic"/>
              </a:rPr>
              <a:t>There is an acceleration of environmental technologies and practices present on cruise ships</a:t>
            </a:r>
            <a:endParaRPr b="1" sz="2260">
              <a:solidFill>
                <a:schemeClr val="lt1"/>
              </a:solidFill>
              <a:latin typeface="Century Gothic"/>
              <a:ea typeface="Century Gothic"/>
              <a:cs typeface="Century Gothic"/>
              <a:sym typeface="Century Gothic"/>
            </a:endParaRPr>
          </a:p>
          <a:p>
            <a:pPr indent="-314325" lvl="1" marL="914400" rtl="0" algn="l">
              <a:lnSpc>
                <a:spcPct val="100000"/>
              </a:lnSpc>
              <a:spcBef>
                <a:spcPts val="0"/>
              </a:spcBef>
              <a:spcAft>
                <a:spcPts val="0"/>
              </a:spcAft>
              <a:buClr>
                <a:schemeClr val="lt2"/>
              </a:buClr>
              <a:buSzPct val="110204"/>
              <a:buAutoNum type="alphaLcPeriod"/>
            </a:pPr>
            <a:r>
              <a:rPr lang="en" sz="1960">
                <a:solidFill>
                  <a:schemeClr val="lt1"/>
                </a:solidFill>
                <a:latin typeface="Century Gothic"/>
                <a:ea typeface="Century Gothic"/>
                <a:cs typeface="Century Gothic"/>
                <a:sym typeface="Century Gothic"/>
              </a:rPr>
              <a:t>With 50% of current and potential cruise travelers saying they are more committed to making travel decisions based on environmental impacts than they were three years ago</a:t>
            </a:r>
            <a:endParaRPr sz="1960">
              <a:solidFill>
                <a:schemeClr val="lt1"/>
              </a:solidFill>
              <a:latin typeface="Century Gothic"/>
              <a:ea typeface="Century Gothic"/>
              <a:cs typeface="Century Gothic"/>
              <a:sym typeface="Century Gothic"/>
            </a:endParaRPr>
          </a:p>
        </p:txBody>
      </p:sp>
      <p:sp>
        <p:nvSpPr>
          <p:cNvPr id="161" name="Google Shape;161;p26"/>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Sector Trends cont.</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2979506" y="1182100"/>
            <a:ext cx="5906453" cy="3477618"/>
          </a:xfrm>
          <a:prstGeom prst="rect">
            <a:avLst/>
          </a:prstGeom>
          <a:noFill/>
          <a:ln>
            <a:noFill/>
          </a:ln>
        </p:spPr>
      </p:pic>
      <p:sp>
        <p:nvSpPr>
          <p:cNvPr id="167" name="Google Shape;167;p27"/>
          <p:cNvSpPr txBox="1"/>
          <p:nvPr/>
        </p:nvSpPr>
        <p:spPr>
          <a:xfrm>
            <a:off x="136759" y="1182100"/>
            <a:ext cx="2487000" cy="26217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lt2"/>
              </a:buClr>
              <a:buSzPts val="1400"/>
              <a:buFont typeface="Arial"/>
              <a:buChar char="●"/>
            </a:pPr>
            <a:r>
              <a:rPr b="0" i="0" lang="en" sz="1400" u="none" cap="none" strike="noStrike">
                <a:solidFill>
                  <a:schemeClr val="lt1"/>
                </a:solidFill>
                <a:latin typeface="Century Gothic"/>
                <a:ea typeface="Century Gothic"/>
                <a:cs typeface="Century Gothic"/>
                <a:sym typeface="Century Gothic"/>
              </a:rPr>
              <a:t>Every CLIA-member ship built now until 2028 (except expedition) will be fitted with shoreside power capabilities</a:t>
            </a:r>
            <a:endParaRPr b="0" i="0" sz="1400" u="none" cap="none" strike="noStrike">
              <a:solidFill>
                <a:schemeClr val="lt1"/>
              </a:solidFill>
              <a:latin typeface="Century Gothic"/>
              <a:ea typeface="Century Gothic"/>
              <a:cs typeface="Century Gothic"/>
              <a:sym typeface="Century Gothic"/>
            </a:endParaRPr>
          </a:p>
          <a:p>
            <a:pPr indent="-317500" lvl="0" marL="457200" marR="0" rtl="0" algn="l">
              <a:lnSpc>
                <a:spcPct val="100000"/>
              </a:lnSpc>
              <a:spcBef>
                <a:spcPts val="1000"/>
              </a:spcBef>
              <a:spcAft>
                <a:spcPts val="0"/>
              </a:spcAft>
              <a:buClr>
                <a:schemeClr val="lt2"/>
              </a:buClr>
              <a:buSzPts val="1400"/>
              <a:buFont typeface="Arial"/>
              <a:buChar char="●"/>
            </a:pPr>
            <a:r>
              <a:rPr b="0" i="0" lang="en" sz="1400" u="none" cap="none" strike="noStrike">
                <a:solidFill>
                  <a:schemeClr val="lt1"/>
                </a:solidFill>
                <a:latin typeface="Century Gothic"/>
                <a:ea typeface="Century Gothic"/>
                <a:cs typeface="Century Gothic"/>
                <a:sym typeface="Century Gothic"/>
              </a:rPr>
              <a:t>30% of ships currently</a:t>
            </a:r>
            <a:endParaRPr b="0" i="0" sz="1400" u="none" cap="none" strike="noStrike">
              <a:solidFill>
                <a:schemeClr val="lt1"/>
              </a:solidFill>
              <a:latin typeface="Century Gothic"/>
              <a:ea typeface="Century Gothic"/>
              <a:cs typeface="Century Gothic"/>
              <a:sym typeface="Century Gothic"/>
            </a:endParaRPr>
          </a:p>
          <a:p>
            <a:pPr indent="-317500" lvl="0" marL="457200" marR="0" rtl="0" algn="l">
              <a:lnSpc>
                <a:spcPct val="100000"/>
              </a:lnSpc>
              <a:spcBef>
                <a:spcPts val="1000"/>
              </a:spcBef>
              <a:spcAft>
                <a:spcPts val="1000"/>
              </a:spcAft>
              <a:buClr>
                <a:schemeClr val="lt2"/>
              </a:buClr>
              <a:buSzPts val="1400"/>
              <a:buFont typeface="Arial"/>
              <a:buChar char="●"/>
            </a:pPr>
            <a:r>
              <a:rPr b="0" i="0" lang="en" sz="1400" u="none" cap="none" strike="noStrike">
                <a:solidFill>
                  <a:schemeClr val="lt1"/>
                </a:solidFill>
                <a:latin typeface="Century Gothic"/>
                <a:ea typeface="Century Gothic"/>
                <a:cs typeface="Century Gothic"/>
                <a:sym typeface="Century Gothic"/>
              </a:rPr>
              <a:t>Reduces emissions by up to 99%</a:t>
            </a:r>
            <a:endParaRPr b="0" i="0" sz="1400" u="none" cap="none" strike="noStrike">
              <a:solidFill>
                <a:schemeClr val="lt1"/>
              </a:solidFill>
              <a:latin typeface="Century Gothic"/>
              <a:ea typeface="Century Gothic"/>
              <a:cs typeface="Century Gothic"/>
              <a:sym typeface="Century Gothic"/>
            </a:endParaRPr>
          </a:p>
        </p:txBody>
      </p:sp>
      <p:sp>
        <p:nvSpPr>
          <p:cNvPr id="168" name="Google Shape;168;p2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Environmental Technology</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2" name="Shape 172"/>
        <p:cNvGrpSpPr/>
        <p:nvPr/>
      </p:nvGrpSpPr>
      <p:grpSpPr>
        <a:xfrm>
          <a:off x="0" y="0"/>
          <a:ext cx="0" cy="0"/>
          <a:chOff x="0" y="0"/>
          <a:chExt cx="0" cy="0"/>
        </a:xfrm>
      </p:grpSpPr>
      <p:pic>
        <p:nvPicPr>
          <p:cNvPr id="173" name="Google Shape;173;p28"/>
          <p:cNvPicPr preferRelativeResize="0"/>
          <p:nvPr/>
        </p:nvPicPr>
        <p:blipFill rotWithShape="1">
          <a:blip r:embed="rId3">
            <a:alphaModFix/>
          </a:blip>
          <a:srcRect b="0" l="0" r="0" t="0"/>
          <a:stretch/>
        </p:blipFill>
        <p:spPr>
          <a:xfrm>
            <a:off x="4334975" y="3756400"/>
            <a:ext cx="4809024" cy="1378650"/>
          </a:xfrm>
          <a:prstGeom prst="rect">
            <a:avLst/>
          </a:prstGeom>
          <a:noFill/>
          <a:ln>
            <a:noFill/>
          </a:ln>
        </p:spPr>
      </p:pic>
      <p:pic>
        <p:nvPicPr>
          <p:cNvPr id="174" name="Google Shape;174;p28"/>
          <p:cNvPicPr preferRelativeResize="0"/>
          <p:nvPr/>
        </p:nvPicPr>
        <p:blipFill rotWithShape="1">
          <a:blip r:embed="rId4">
            <a:alphaModFix/>
          </a:blip>
          <a:srcRect b="0" l="0" r="0" t="0"/>
          <a:stretch/>
        </p:blipFill>
        <p:spPr>
          <a:xfrm>
            <a:off x="311700" y="1202413"/>
            <a:ext cx="4496525" cy="2738675"/>
          </a:xfrm>
          <a:prstGeom prst="rect">
            <a:avLst/>
          </a:prstGeom>
          <a:noFill/>
          <a:ln>
            <a:noFill/>
          </a:ln>
        </p:spPr>
      </p:pic>
      <p:sp>
        <p:nvSpPr>
          <p:cNvPr id="175" name="Google Shape;175;p28"/>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Millennials and Gen X</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pic>
        <p:nvPicPr>
          <p:cNvPr id="180" name="Google Shape;180;p29"/>
          <p:cNvPicPr preferRelativeResize="0"/>
          <p:nvPr/>
        </p:nvPicPr>
        <p:blipFill rotWithShape="1">
          <a:blip r:embed="rId3">
            <a:alphaModFix/>
          </a:blip>
          <a:srcRect b="10978" l="0" r="0" t="10979"/>
          <a:stretch/>
        </p:blipFill>
        <p:spPr>
          <a:xfrm>
            <a:off x="152400" y="152400"/>
            <a:ext cx="8839199" cy="47645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 name="Shape 184"/>
        <p:cNvGrpSpPr/>
        <p:nvPr/>
      </p:nvGrpSpPr>
      <p:grpSpPr>
        <a:xfrm>
          <a:off x="0" y="0"/>
          <a:ext cx="0" cy="0"/>
          <a:chOff x="0" y="0"/>
          <a:chExt cx="0" cy="0"/>
        </a:xfrm>
      </p:grpSpPr>
      <p:pic>
        <p:nvPicPr>
          <p:cNvPr id="185" name="Google Shape;185;p30"/>
          <p:cNvPicPr preferRelativeResize="0"/>
          <p:nvPr/>
        </p:nvPicPr>
        <p:blipFill rotWithShape="1">
          <a:blip r:embed="rId3">
            <a:alphaModFix/>
          </a:blip>
          <a:srcRect b="0" l="0" r="0" t="0"/>
          <a:stretch/>
        </p:blipFill>
        <p:spPr>
          <a:xfrm>
            <a:off x="152400" y="152400"/>
            <a:ext cx="8839199" cy="47645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789175" y="1485750"/>
            <a:ext cx="3865800" cy="28788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Black Swan Risk (e.g., COVID-19)</a:t>
            </a:r>
            <a:endParaRPr sz="1600">
              <a:solidFill>
                <a:schemeClr val="lt1"/>
              </a:solidFill>
              <a:latin typeface="Century Gothic"/>
              <a:ea typeface="Century Gothic"/>
              <a:cs typeface="Century Gothic"/>
              <a:sym typeface="Century Gothic"/>
            </a:endParaRPr>
          </a:p>
          <a:p>
            <a:pPr indent="-342900" lvl="0" marL="45720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Foreign</a:t>
            </a:r>
            <a:r>
              <a:rPr lang="en" sz="1600">
                <a:solidFill>
                  <a:schemeClr val="lt1"/>
                </a:solidFill>
                <a:latin typeface="Century Gothic"/>
                <a:ea typeface="Century Gothic"/>
                <a:cs typeface="Century Gothic"/>
                <a:sym typeface="Century Gothic"/>
              </a:rPr>
              <a:t> Exchange Rate Risk</a:t>
            </a:r>
            <a:endParaRPr sz="1600">
              <a:solidFill>
                <a:schemeClr val="lt1"/>
              </a:solidFill>
              <a:latin typeface="Century Gothic"/>
              <a:ea typeface="Century Gothic"/>
              <a:cs typeface="Century Gothic"/>
              <a:sym typeface="Century Gothic"/>
            </a:endParaRPr>
          </a:p>
          <a:p>
            <a:pPr indent="-342900" lvl="0" marL="45720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Fuel Price Risk</a:t>
            </a:r>
            <a:endParaRPr sz="1600">
              <a:solidFill>
                <a:schemeClr val="lt1"/>
              </a:solidFill>
              <a:latin typeface="Century Gothic"/>
              <a:ea typeface="Century Gothic"/>
              <a:cs typeface="Century Gothic"/>
              <a:sym typeface="Century Gothic"/>
            </a:endParaRPr>
          </a:p>
          <a:p>
            <a:pPr indent="-342900" lvl="0" marL="45720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Interest Rate Risk</a:t>
            </a:r>
            <a:endParaRPr sz="1600">
              <a:solidFill>
                <a:schemeClr val="lt1"/>
              </a:solidFill>
              <a:latin typeface="Century Gothic"/>
              <a:ea typeface="Century Gothic"/>
              <a:cs typeface="Century Gothic"/>
              <a:sym typeface="Century Gothic"/>
            </a:endParaRPr>
          </a:p>
          <a:p>
            <a:pPr indent="-342900" lvl="0" marL="457200" rtl="0" algn="l">
              <a:lnSpc>
                <a:spcPct val="150000"/>
              </a:lnSpc>
              <a:spcBef>
                <a:spcPts val="1000"/>
              </a:spcBef>
              <a:spcAft>
                <a:spcPts val="1000"/>
              </a:spcAft>
              <a:buClr>
                <a:schemeClr val="lt2"/>
              </a:buClr>
              <a:buSzPts val="1800"/>
              <a:buChar char="●"/>
            </a:pPr>
            <a:r>
              <a:rPr lang="en" sz="1600">
                <a:solidFill>
                  <a:schemeClr val="lt1"/>
                </a:solidFill>
                <a:latin typeface="Century Gothic"/>
                <a:ea typeface="Century Gothic"/>
                <a:cs typeface="Century Gothic"/>
                <a:sym typeface="Century Gothic"/>
              </a:rPr>
              <a:t>Human Risk</a:t>
            </a:r>
            <a:endParaRPr sz="1600">
              <a:solidFill>
                <a:schemeClr val="lt1"/>
              </a:solidFill>
              <a:latin typeface="Century Gothic"/>
              <a:ea typeface="Century Gothic"/>
              <a:cs typeface="Century Gothic"/>
              <a:sym typeface="Century Gothic"/>
            </a:endParaRPr>
          </a:p>
        </p:txBody>
      </p:sp>
      <p:sp>
        <p:nvSpPr>
          <p:cNvPr id="191" name="Google Shape;191;p31"/>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Risk Factors</a:t>
            </a:r>
            <a:endParaRPr b="0" i="0" sz="1100" u="none" cap="none" strike="noStrike">
              <a:solidFill>
                <a:schemeClr val="dk1"/>
              </a:solidFill>
              <a:latin typeface="Calibri"/>
              <a:ea typeface="Calibri"/>
              <a:cs typeface="Calibri"/>
              <a:sym typeface="Calibri"/>
            </a:endParaRPr>
          </a:p>
        </p:txBody>
      </p:sp>
      <p:sp>
        <p:nvSpPr>
          <p:cNvPr id="192" name="Google Shape;192;p31"/>
          <p:cNvSpPr txBox="1"/>
          <p:nvPr/>
        </p:nvSpPr>
        <p:spPr>
          <a:xfrm>
            <a:off x="5168175" y="1485750"/>
            <a:ext cx="3719100" cy="2878800"/>
          </a:xfrm>
          <a:prstGeom prst="rect">
            <a:avLst/>
          </a:prstGeom>
          <a:noFill/>
          <a:ln>
            <a:noFill/>
          </a:ln>
          <a:effectLst>
            <a:outerShdw blurRad="57150" rotWithShape="0" algn="bl" dir="5400000" dist="19050">
              <a:srgbClr val="000000">
                <a:alpha val="69000"/>
              </a:srgbClr>
            </a:outerShdw>
          </a:effectLst>
        </p:spPr>
        <p:txBody>
          <a:bodyPr anchorCtr="0" anchor="t" bIns="45700" lIns="91425" spcFirstLastPara="1" rIns="91425" wrap="square" tIns="45700">
            <a:noAutofit/>
          </a:bodyPr>
          <a:lstStyle/>
          <a:p>
            <a:pPr indent="-342900" lvl="0" marL="457200" marR="0" rtl="0" algn="l">
              <a:lnSpc>
                <a:spcPct val="150000"/>
              </a:lnSpc>
              <a:spcBef>
                <a:spcPts val="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Political Risk</a:t>
            </a:r>
            <a:endParaRPr sz="1600">
              <a:solidFill>
                <a:schemeClr val="lt1"/>
              </a:solidFill>
              <a:latin typeface="Century Gothic"/>
              <a:ea typeface="Century Gothic"/>
              <a:cs typeface="Century Gothic"/>
              <a:sym typeface="Century Gothic"/>
            </a:endParaRPr>
          </a:p>
          <a:p>
            <a:pPr indent="-342900" lvl="0" marL="457200" marR="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Regulation Risk</a:t>
            </a:r>
            <a:endParaRPr sz="1600">
              <a:solidFill>
                <a:schemeClr val="lt1"/>
              </a:solidFill>
              <a:latin typeface="Century Gothic"/>
              <a:ea typeface="Century Gothic"/>
              <a:cs typeface="Century Gothic"/>
              <a:sym typeface="Century Gothic"/>
            </a:endParaRPr>
          </a:p>
          <a:p>
            <a:pPr indent="-342900" lvl="0" marL="457200" marR="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Credit Risk</a:t>
            </a:r>
            <a:endParaRPr sz="1600">
              <a:solidFill>
                <a:schemeClr val="lt1"/>
              </a:solidFill>
              <a:latin typeface="Century Gothic"/>
              <a:ea typeface="Century Gothic"/>
              <a:cs typeface="Century Gothic"/>
              <a:sym typeface="Century Gothic"/>
            </a:endParaRPr>
          </a:p>
          <a:p>
            <a:pPr indent="-342900" lvl="0" marL="457200" marR="0" rtl="0" algn="l">
              <a:lnSpc>
                <a:spcPct val="150000"/>
              </a:lnSpc>
              <a:spcBef>
                <a:spcPts val="1000"/>
              </a:spcBef>
              <a:spcAft>
                <a:spcPts val="0"/>
              </a:spcAft>
              <a:buClr>
                <a:schemeClr val="lt2"/>
              </a:buClr>
              <a:buSzPts val="1800"/>
              <a:buChar char="●"/>
            </a:pPr>
            <a:r>
              <a:rPr lang="en" sz="1600">
                <a:solidFill>
                  <a:schemeClr val="lt1"/>
                </a:solidFill>
                <a:latin typeface="Century Gothic"/>
                <a:ea typeface="Century Gothic"/>
                <a:cs typeface="Century Gothic"/>
                <a:sym typeface="Century Gothic"/>
              </a:rPr>
              <a:t>Environmental Risk</a:t>
            </a:r>
            <a:endParaRPr sz="1600">
              <a:solidFill>
                <a:schemeClr val="lt1"/>
              </a:solidFill>
              <a:latin typeface="Century Gothic"/>
              <a:ea typeface="Century Gothic"/>
              <a:cs typeface="Century Gothic"/>
              <a:sym typeface="Century Gothic"/>
            </a:endParaRPr>
          </a:p>
          <a:p>
            <a:pPr indent="-342900" lvl="0" marL="457200" marR="0" rtl="0" algn="l">
              <a:lnSpc>
                <a:spcPct val="150000"/>
              </a:lnSpc>
              <a:spcBef>
                <a:spcPts val="1000"/>
              </a:spcBef>
              <a:spcAft>
                <a:spcPts val="1000"/>
              </a:spcAft>
              <a:buClr>
                <a:schemeClr val="lt2"/>
              </a:buClr>
              <a:buSzPts val="1800"/>
              <a:buChar char="●"/>
            </a:pPr>
            <a:r>
              <a:rPr lang="en" sz="1600">
                <a:solidFill>
                  <a:schemeClr val="lt1"/>
                </a:solidFill>
                <a:latin typeface="Century Gothic"/>
                <a:ea typeface="Century Gothic"/>
                <a:cs typeface="Century Gothic"/>
                <a:sym typeface="Century Gothic"/>
              </a:rPr>
              <a:t>Health Risk</a:t>
            </a:r>
            <a:endParaRPr sz="16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6" name="Shape 196"/>
        <p:cNvGrpSpPr/>
        <p:nvPr/>
      </p:nvGrpSpPr>
      <p:grpSpPr>
        <a:xfrm>
          <a:off x="0" y="0"/>
          <a:ext cx="0" cy="0"/>
          <a:chOff x="0" y="0"/>
          <a:chExt cx="0" cy="0"/>
        </a:xfrm>
      </p:grpSpPr>
      <p:graphicFrame>
        <p:nvGraphicFramePr>
          <p:cNvPr id="197" name="Google Shape;197;p32"/>
          <p:cNvGraphicFramePr/>
          <p:nvPr/>
        </p:nvGraphicFramePr>
        <p:xfrm>
          <a:off x="311675" y="1550650"/>
          <a:ext cx="3000000" cy="3000000"/>
        </p:xfrm>
        <a:graphic>
          <a:graphicData uri="http://schemas.openxmlformats.org/drawingml/2006/table">
            <a:tbl>
              <a:tblPr>
                <a:noFill/>
                <a:tableStyleId>{A8AD8A2D-F418-40C5-8D89-3E026A425A2F}</a:tableStyleId>
              </a:tblPr>
              <a:tblGrid>
                <a:gridCol w="3036100"/>
                <a:gridCol w="1932075"/>
                <a:gridCol w="1932075"/>
                <a:gridCol w="1620375"/>
              </a:tblGrid>
              <a:tr h="2381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b="1" lang="en" sz="1000" u="none" cap="none" strike="noStrike">
                          <a:solidFill>
                            <a:srgbClr val="0F283E"/>
                          </a:solidFill>
                        </a:rPr>
                        <a:t>2020 vs. 2019</a:t>
                      </a:r>
                      <a:endParaRPr b="1"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b="1" lang="en" sz="1000" u="none" cap="none" strike="noStrike">
                          <a:solidFill>
                            <a:srgbClr val="0F283E"/>
                          </a:solidFill>
                        </a:rPr>
                        <a:t>2021 vs. 2019</a:t>
                      </a:r>
                      <a:endParaRPr b="1"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b="1" lang="en" sz="1000" u="none" cap="none" strike="noStrike">
                          <a:solidFill>
                            <a:srgbClr val="0F283E"/>
                          </a:solidFill>
                        </a:rPr>
                        <a:t>2022 vs. 2019</a:t>
                      </a:r>
                      <a:endParaRPr b="1"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Asia</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-86.7%</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-83.3%</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-78.8%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Australia, New Zealand, Pacific</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-74.8%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-99.5%</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-65.2%</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Central America</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-71.3%</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-100%</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-59.2%</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South America</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-51%</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-90.5%</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-54.4%</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Africa</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-59.6%</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-100%</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-47.6%</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Caribbean</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-87.7%</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-100%</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-47.4%</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Scandinavia, Iceland</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-76.2%</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-79.4%</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-39.9%</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Eastern Europe</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-72.6%</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-87.8%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-38.8%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Middle East</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-92.3%</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-79.6%</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-38%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Western Europe</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-83.1%</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-76.9%</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-24.8%</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38125">
                <a:tc>
                  <a:txBody>
                    <a:bodyPr/>
                    <a:lstStyle/>
                    <a:p>
                      <a:pPr indent="0" lvl="0" marL="0" marR="0" rtl="0" algn="l">
                        <a:lnSpc>
                          <a:spcPct val="115000"/>
                        </a:lnSpc>
                        <a:spcBef>
                          <a:spcPts val="0"/>
                        </a:spcBef>
                        <a:spcAft>
                          <a:spcPts val="0"/>
                        </a:spcAft>
                        <a:buClr>
                          <a:srgbClr val="000000"/>
                        </a:buClr>
                        <a:buSzPts val="1000"/>
                        <a:buFont typeface="Arial"/>
                        <a:buNone/>
                      </a:pPr>
                      <a:r>
                        <a:rPr lang="en" sz="1000" u="none" cap="none" strike="noStrike">
                          <a:solidFill>
                            <a:srgbClr val="0F283E"/>
                          </a:solidFill>
                        </a:rPr>
                        <a:t>North America</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-80.5%</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-85.6%</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r">
                        <a:lnSpc>
                          <a:spcPct val="115000"/>
                        </a:lnSpc>
                        <a:spcBef>
                          <a:spcPts val="0"/>
                        </a:spcBef>
                        <a:spcAft>
                          <a:spcPts val="0"/>
                        </a:spcAft>
                        <a:buClr>
                          <a:srgbClr val="000000"/>
                        </a:buClr>
                        <a:buSzPts val="1000"/>
                        <a:buFont typeface="Arial"/>
                        <a:buNone/>
                      </a:pPr>
                      <a:r>
                        <a:rPr lang="en" sz="1000" u="none" cap="none" strike="noStrike">
                          <a:solidFill>
                            <a:srgbClr val="0F283E"/>
                          </a:solidFill>
                        </a:rPr>
                        <a:t>-18.3%</a:t>
                      </a:r>
                      <a:endParaRPr sz="1000" u="none" cap="none" strike="noStrike">
                        <a:solidFill>
                          <a:srgbClr val="0F283E"/>
                        </a:solidFill>
                      </a:endParaRPr>
                    </a:p>
                  </a:txBody>
                  <a:tcPr marT="45725" marB="45725" marR="91450" marL="91450">
                    <a:lnL cap="flat" cmpd="sng" w="9525">
                      <a:solidFill>
                        <a:srgbClr val="D3D3D3"/>
                      </a:solidFill>
                      <a:prstDash val="solid"/>
                      <a:round/>
                      <a:headEnd len="sm" w="sm" type="none"/>
                      <a:tailEnd len="sm" w="sm" type="none"/>
                    </a:lnL>
                    <a:lnR cap="flat" cmpd="sng" w="9525">
                      <a:solidFill>
                        <a:srgbClr val="D3D3D3"/>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bl>
          </a:graphicData>
        </a:graphic>
      </p:graphicFrame>
      <p:sp>
        <p:nvSpPr>
          <p:cNvPr id="198" name="Google Shape;198;p32"/>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COVID-19 impact on cruise passenger volume worldwide 2020-2022, by source region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4" name="Shape 94"/>
        <p:cNvGrpSpPr/>
        <p:nvPr/>
      </p:nvGrpSpPr>
      <p:grpSpPr>
        <a:xfrm>
          <a:off x="0" y="0"/>
          <a:ext cx="0" cy="0"/>
          <a:chOff x="0" y="0"/>
          <a:chExt cx="0" cy="0"/>
        </a:xfrm>
      </p:grpSpPr>
      <p:sp>
        <p:nvSpPr>
          <p:cNvPr id="95" name="Google Shape;95;p15"/>
          <p:cNvSpPr/>
          <p:nvPr/>
        </p:nvSpPr>
        <p:spPr>
          <a:xfrm>
            <a:off x="234249" y="445024"/>
            <a:ext cx="2525575" cy="2730437"/>
          </a:xfrm>
          <a:prstGeom prst="rect">
            <a:avLst/>
          </a:prstGeom>
          <a:noFill/>
          <a:ln cap="flat" cmpd="sng" w="28575">
            <a:solidFill>
              <a:srgbClr val="AF7B5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5"/>
          <p:cNvSpPr txBox="1"/>
          <p:nvPr>
            <p:ph type="title"/>
          </p:nvPr>
        </p:nvSpPr>
        <p:spPr>
          <a:xfrm>
            <a:off x="315567" y="520922"/>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AF7B51"/>
              </a:buClr>
              <a:buSzPts val="2300"/>
              <a:buFont typeface="Calibri"/>
              <a:buNone/>
            </a:pPr>
            <a:r>
              <a:rPr b="1" lang="en">
                <a:solidFill>
                  <a:srgbClr val="AF7B51"/>
                </a:solidFill>
              </a:rPr>
              <a:t>Agenda</a:t>
            </a:r>
            <a:endParaRPr b="1">
              <a:solidFill>
                <a:srgbClr val="AF7B51"/>
              </a:solidFill>
            </a:endParaRPr>
          </a:p>
        </p:txBody>
      </p:sp>
      <p:sp>
        <p:nvSpPr>
          <p:cNvPr id="97" name="Google Shape;97;p15"/>
          <p:cNvSpPr txBox="1"/>
          <p:nvPr>
            <p:ph idx="1" type="body"/>
          </p:nvPr>
        </p:nvSpPr>
        <p:spPr>
          <a:xfrm>
            <a:off x="234249" y="1281732"/>
            <a:ext cx="7587017" cy="2521641"/>
          </a:xfrm>
          <a:prstGeom prst="rect">
            <a:avLst/>
          </a:prstGeom>
          <a:noFill/>
          <a:ln>
            <a:noFill/>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595959"/>
              </a:buClr>
              <a:buSzPts val="1800"/>
              <a:buAutoNum type="arabicPeriod"/>
            </a:pPr>
            <a:r>
              <a:rPr lang="en"/>
              <a:t>Market Overview</a:t>
            </a:r>
            <a:endParaRPr/>
          </a:p>
          <a:p>
            <a:pPr indent="-342900" lvl="0" marL="457200" rtl="0" algn="l">
              <a:lnSpc>
                <a:spcPct val="100000"/>
              </a:lnSpc>
              <a:spcBef>
                <a:spcPts val="1000"/>
              </a:spcBef>
              <a:spcAft>
                <a:spcPts val="0"/>
              </a:spcAft>
              <a:buClr>
                <a:srgbClr val="595959"/>
              </a:buClr>
              <a:buSzPts val="1800"/>
              <a:buAutoNum type="arabicPeriod"/>
            </a:pPr>
            <a:r>
              <a:rPr lang="en"/>
              <a:t>Royal Caribbean</a:t>
            </a:r>
            <a:endParaRPr/>
          </a:p>
          <a:p>
            <a:pPr indent="-342900" lvl="0" marL="457200" rtl="0" algn="l">
              <a:lnSpc>
                <a:spcPct val="100000"/>
              </a:lnSpc>
              <a:spcBef>
                <a:spcPts val="1000"/>
              </a:spcBef>
              <a:spcAft>
                <a:spcPts val="0"/>
              </a:spcAft>
              <a:buClr>
                <a:srgbClr val="595959"/>
              </a:buClr>
              <a:buSzPts val="1800"/>
              <a:buAutoNum type="arabicPeriod"/>
            </a:pPr>
            <a:r>
              <a:rPr lang="en"/>
              <a:t>Norwegian</a:t>
            </a:r>
            <a:endParaRPr/>
          </a:p>
          <a:p>
            <a:pPr indent="-342900" lvl="0" marL="457200" rtl="0" algn="l">
              <a:lnSpc>
                <a:spcPct val="100000"/>
              </a:lnSpc>
              <a:spcBef>
                <a:spcPts val="1000"/>
              </a:spcBef>
              <a:spcAft>
                <a:spcPts val="1000"/>
              </a:spcAft>
              <a:buClr>
                <a:srgbClr val="595959"/>
              </a:buClr>
              <a:buSzPts val="1800"/>
              <a:buAutoNum type="arabicPeriod"/>
            </a:pPr>
            <a:r>
              <a:rPr lang="en"/>
              <a:t>Lindblad</a:t>
            </a:r>
            <a:endParaRPr/>
          </a:p>
        </p:txBody>
      </p:sp>
      <p:pic>
        <p:nvPicPr>
          <p:cNvPr id="98" name="Google Shape;98;p15"/>
          <p:cNvPicPr preferRelativeResize="0"/>
          <p:nvPr/>
        </p:nvPicPr>
        <p:blipFill rotWithShape="1">
          <a:blip r:embed="rId3">
            <a:alphaModFix/>
          </a:blip>
          <a:srcRect b="0" l="0" r="0" t="0"/>
          <a:stretch/>
        </p:blipFill>
        <p:spPr>
          <a:xfrm>
            <a:off x="-85240" y="-53297"/>
            <a:ext cx="9314479" cy="52500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 name="Shape 202"/>
        <p:cNvGrpSpPr/>
        <p:nvPr/>
      </p:nvGrpSpPr>
      <p:grpSpPr>
        <a:xfrm>
          <a:off x="0" y="0"/>
          <a:ext cx="0" cy="0"/>
          <a:chOff x="0" y="0"/>
          <a:chExt cx="0" cy="0"/>
        </a:xfrm>
      </p:grpSpPr>
      <p:pic>
        <p:nvPicPr>
          <p:cNvPr id="203" name="Google Shape;203;p33"/>
          <p:cNvPicPr preferRelativeResize="0"/>
          <p:nvPr/>
        </p:nvPicPr>
        <p:blipFill rotWithShape="1">
          <a:blip r:embed="rId3">
            <a:alphaModFix/>
          </a:blip>
          <a:srcRect b="0" l="0" r="0" t="0"/>
          <a:stretch/>
        </p:blipFill>
        <p:spPr>
          <a:xfrm>
            <a:off x="1315813" y="152400"/>
            <a:ext cx="6512383"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0" y="85303"/>
            <a:ext cx="9143998" cy="49728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2" name="Shape 212"/>
        <p:cNvGrpSpPr/>
        <p:nvPr/>
      </p:nvGrpSpPr>
      <p:grpSpPr>
        <a:xfrm>
          <a:off x="0" y="0"/>
          <a:ext cx="0" cy="0"/>
          <a:chOff x="0" y="0"/>
          <a:chExt cx="0" cy="0"/>
        </a:xfrm>
      </p:grpSpPr>
      <p:pic>
        <p:nvPicPr>
          <p:cNvPr id="213" name="Google Shape;213;p35"/>
          <p:cNvPicPr preferRelativeResize="0"/>
          <p:nvPr/>
        </p:nvPicPr>
        <p:blipFill rotWithShape="1">
          <a:blip r:embed="rId3">
            <a:alphaModFix/>
          </a:blip>
          <a:srcRect b="0" l="0" r="0" t="0"/>
          <a:stretch/>
        </p:blipFill>
        <p:spPr>
          <a:xfrm>
            <a:off x="152400" y="163063"/>
            <a:ext cx="8839200" cy="48173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7" name="Shape 217"/>
        <p:cNvGrpSpPr/>
        <p:nvPr/>
      </p:nvGrpSpPr>
      <p:grpSpPr>
        <a:xfrm>
          <a:off x="0" y="0"/>
          <a:ext cx="0" cy="0"/>
          <a:chOff x="0" y="0"/>
          <a:chExt cx="0" cy="0"/>
        </a:xfrm>
      </p:grpSpPr>
      <p:pic>
        <p:nvPicPr>
          <p:cNvPr descr="Norwegian Encore Cruise: Expert Review (2023)" id="218" name="Google Shape;218;p36"/>
          <p:cNvPicPr preferRelativeResize="0"/>
          <p:nvPr/>
        </p:nvPicPr>
        <p:blipFill rotWithShape="1">
          <a:blip r:embed="rId3">
            <a:alphaModFix/>
          </a:blip>
          <a:srcRect b="0" l="0" r="0" t="0"/>
          <a:stretch/>
        </p:blipFill>
        <p:spPr>
          <a:xfrm>
            <a:off x="-41564" y="-781398"/>
            <a:ext cx="9227127" cy="6921947"/>
          </a:xfrm>
          <a:prstGeom prst="rect">
            <a:avLst/>
          </a:prstGeom>
          <a:noFill/>
          <a:ln>
            <a:noFill/>
          </a:ln>
        </p:spPr>
      </p:pic>
      <p:pic>
        <p:nvPicPr>
          <p:cNvPr id="219" name="Google Shape;219;p36"/>
          <p:cNvPicPr preferRelativeResize="0"/>
          <p:nvPr/>
        </p:nvPicPr>
        <p:blipFill rotWithShape="1">
          <a:blip r:embed="rId4">
            <a:alphaModFix/>
          </a:blip>
          <a:srcRect b="0" l="0" r="0" t="0"/>
          <a:stretch/>
        </p:blipFill>
        <p:spPr>
          <a:xfrm>
            <a:off x="814646" y="-602187"/>
            <a:ext cx="4372495" cy="31739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3" name="Shape 223"/>
        <p:cNvGrpSpPr/>
        <p:nvPr/>
      </p:nvGrpSpPr>
      <p:grpSpPr>
        <a:xfrm>
          <a:off x="0" y="0"/>
          <a:ext cx="0" cy="0"/>
          <a:chOff x="0" y="0"/>
          <a:chExt cx="0" cy="0"/>
        </a:xfrm>
      </p:grpSpPr>
      <p:sp>
        <p:nvSpPr>
          <p:cNvPr id="224" name="Google Shape;224;p37"/>
          <p:cNvSpPr txBox="1"/>
          <p:nvPr>
            <p:ph idx="1" type="body"/>
          </p:nvPr>
        </p:nvSpPr>
        <p:spPr>
          <a:xfrm>
            <a:off x="450574" y="1546799"/>
            <a:ext cx="7874400" cy="28758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a:bodyPr>
          <a:lstStyle/>
          <a:p>
            <a:pPr indent="0" lvl="0" marL="0" rtl="0" algn="l">
              <a:lnSpc>
                <a:spcPct val="115000"/>
              </a:lnSpc>
              <a:spcBef>
                <a:spcPts val="1000"/>
              </a:spcBef>
              <a:spcAft>
                <a:spcPts val="0"/>
              </a:spcAft>
              <a:buNone/>
            </a:pPr>
            <a:r>
              <a:rPr b="1" lang="en" sz="1400">
                <a:solidFill>
                  <a:schemeClr val="lt1"/>
                </a:solidFill>
                <a:latin typeface="Century Gothic"/>
                <a:ea typeface="Century Gothic"/>
                <a:cs typeface="Century Gothic"/>
                <a:sym typeface="Century Gothic"/>
              </a:rPr>
              <a:t>1966: </a:t>
            </a:r>
            <a:r>
              <a:rPr lang="en" sz="1400">
                <a:solidFill>
                  <a:schemeClr val="lt1"/>
                </a:solidFill>
                <a:latin typeface="Century Gothic"/>
                <a:ea typeface="Century Gothic"/>
                <a:cs typeface="Century Gothic"/>
                <a:sym typeface="Century Gothic"/>
              </a:rPr>
              <a:t>Commenced operations as Norwegian Caribbean Lines and offered weekly departures from Miami to the Caribbeans</a:t>
            </a:r>
            <a:endParaRPr sz="1400">
              <a:solidFill>
                <a:schemeClr val="lt1"/>
              </a:solidFill>
              <a:latin typeface="Century Gothic"/>
              <a:ea typeface="Century Gothic"/>
              <a:cs typeface="Century Gothic"/>
              <a:sym typeface="Century Gothic"/>
            </a:endParaRPr>
          </a:p>
          <a:p>
            <a:pPr indent="0" lvl="0" marL="0" rtl="0" algn="l">
              <a:lnSpc>
                <a:spcPct val="115000"/>
              </a:lnSpc>
              <a:spcBef>
                <a:spcPts val="1200"/>
              </a:spcBef>
              <a:spcAft>
                <a:spcPts val="0"/>
              </a:spcAft>
              <a:buNone/>
            </a:pPr>
            <a:r>
              <a:rPr b="1" lang="en" sz="1400">
                <a:solidFill>
                  <a:schemeClr val="lt1"/>
                </a:solidFill>
                <a:latin typeface="Century Gothic"/>
                <a:ea typeface="Century Gothic"/>
                <a:cs typeface="Century Gothic"/>
                <a:sym typeface="Century Gothic"/>
              </a:rPr>
              <a:t>1984: </a:t>
            </a:r>
            <a:r>
              <a:rPr lang="en" sz="1400">
                <a:solidFill>
                  <a:schemeClr val="lt1"/>
                </a:solidFill>
                <a:latin typeface="Century Gothic"/>
                <a:ea typeface="Century Gothic"/>
                <a:cs typeface="Century Gothic"/>
                <a:sym typeface="Century Gothic"/>
              </a:rPr>
              <a:t>Purchased Royal Viking Line and changed name to Norwegian Cruise Line (NCL) </a:t>
            </a:r>
            <a:endParaRPr sz="1400">
              <a:solidFill>
                <a:schemeClr val="lt1"/>
              </a:solidFill>
              <a:latin typeface="Century Gothic"/>
              <a:ea typeface="Century Gothic"/>
              <a:cs typeface="Century Gothic"/>
              <a:sym typeface="Century Gothic"/>
            </a:endParaRPr>
          </a:p>
          <a:p>
            <a:pPr indent="0" lvl="0" marL="0" rtl="0" algn="l">
              <a:lnSpc>
                <a:spcPct val="115000"/>
              </a:lnSpc>
              <a:spcBef>
                <a:spcPts val="1000"/>
              </a:spcBef>
              <a:spcAft>
                <a:spcPts val="0"/>
              </a:spcAft>
              <a:buNone/>
            </a:pPr>
            <a:r>
              <a:rPr b="1" lang="en" sz="1400">
                <a:solidFill>
                  <a:schemeClr val="lt1"/>
                </a:solidFill>
                <a:latin typeface="Century Gothic"/>
                <a:ea typeface="Century Gothic"/>
                <a:cs typeface="Century Gothic"/>
                <a:sym typeface="Century Gothic"/>
              </a:rPr>
              <a:t>2013: </a:t>
            </a:r>
            <a:r>
              <a:rPr lang="en" sz="1400">
                <a:solidFill>
                  <a:schemeClr val="lt1"/>
                </a:solidFill>
                <a:latin typeface="Century Gothic"/>
                <a:ea typeface="Century Gothic"/>
                <a:cs typeface="Century Gothic"/>
                <a:sym typeface="Century Gothic"/>
              </a:rPr>
              <a:t>Completed IPO and listed on NASDAQ stock exchange, trading under the ticker symbol “NCLH”</a:t>
            </a:r>
            <a:endParaRPr b="1" sz="1400">
              <a:solidFill>
                <a:schemeClr val="lt1"/>
              </a:solidFill>
              <a:latin typeface="Century Gothic"/>
              <a:ea typeface="Century Gothic"/>
              <a:cs typeface="Century Gothic"/>
              <a:sym typeface="Century Gothic"/>
            </a:endParaRPr>
          </a:p>
          <a:p>
            <a:pPr indent="0" lvl="0" marL="0" rtl="0" algn="l">
              <a:lnSpc>
                <a:spcPct val="115000"/>
              </a:lnSpc>
              <a:spcBef>
                <a:spcPts val="1000"/>
              </a:spcBef>
              <a:spcAft>
                <a:spcPts val="1200"/>
              </a:spcAft>
              <a:buNone/>
            </a:pPr>
            <a:r>
              <a:rPr b="1" lang="en" sz="1400">
                <a:solidFill>
                  <a:schemeClr val="lt1"/>
                </a:solidFill>
                <a:latin typeface="Century Gothic"/>
                <a:ea typeface="Century Gothic"/>
                <a:cs typeface="Century Gothic"/>
                <a:sym typeface="Century Gothic"/>
              </a:rPr>
              <a:t>2014: </a:t>
            </a:r>
            <a:r>
              <a:rPr lang="en" sz="1400">
                <a:solidFill>
                  <a:schemeClr val="lt1"/>
                </a:solidFill>
                <a:latin typeface="Century Gothic"/>
                <a:ea typeface="Century Gothic"/>
                <a:cs typeface="Century Gothic"/>
                <a:sym typeface="Century Gothic"/>
              </a:rPr>
              <a:t>Acquired Prestige Cruises International Inc., the parent company of Oceania Cruises and Regent Seven Seas Cruises.</a:t>
            </a:r>
            <a:endParaRPr sz="1400">
              <a:solidFill>
                <a:schemeClr val="lt1"/>
              </a:solidFill>
              <a:latin typeface="Century Gothic"/>
              <a:ea typeface="Century Gothic"/>
              <a:cs typeface="Century Gothic"/>
              <a:sym typeface="Century Gothic"/>
            </a:endParaRPr>
          </a:p>
        </p:txBody>
      </p:sp>
      <p:pic>
        <p:nvPicPr>
          <p:cNvPr id="225" name="Google Shape;225;p37"/>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226" name="Google Shape;226;p3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Company Overview</a:t>
            </a:r>
            <a:endParaRPr sz="11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77441"/>
              <a:buFont typeface="Calibri"/>
              <a:buNone/>
            </a:pPr>
            <a:r>
              <a:t/>
            </a:r>
            <a:endParaRPr/>
          </a:p>
        </p:txBody>
      </p:sp>
      <p:sp>
        <p:nvSpPr>
          <p:cNvPr id="232" name="Google Shape;232;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1200"/>
              </a:spcAft>
              <a:buClr>
                <a:schemeClr val="dk1"/>
              </a:buClr>
              <a:buSzPts val="1000"/>
              <a:buNone/>
            </a:pPr>
            <a:r>
              <a:t/>
            </a:r>
            <a:endParaRPr/>
          </a:p>
        </p:txBody>
      </p:sp>
      <p:pic>
        <p:nvPicPr>
          <p:cNvPr id="233" name="Google Shape;233;p38"/>
          <p:cNvPicPr preferRelativeResize="0"/>
          <p:nvPr/>
        </p:nvPicPr>
        <p:blipFill rotWithShape="1">
          <a:blip r:embed="rId3">
            <a:alphaModFix/>
          </a:blip>
          <a:srcRect b="0" l="0" r="0" t="0"/>
          <a:stretch/>
        </p:blipFill>
        <p:spPr>
          <a:xfrm>
            <a:off x="202613" y="202063"/>
            <a:ext cx="8738775" cy="4739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7" name="Shape 237"/>
        <p:cNvGrpSpPr/>
        <p:nvPr/>
      </p:nvGrpSpPr>
      <p:grpSpPr>
        <a:xfrm>
          <a:off x="0" y="0"/>
          <a:ext cx="0" cy="0"/>
          <a:chOff x="0" y="0"/>
          <a:chExt cx="0" cy="0"/>
        </a:xfrm>
      </p:grpSpPr>
      <p:grpSp>
        <p:nvGrpSpPr>
          <p:cNvPr id="238" name="Google Shape;238;p39"/>
          <p:cNvGrpSpPr/>
          <p:nvPr/>
        </p:nvGrpSpPr>
        <p:grpSpPr>
          <a:xfrm>
            <a:off x="1020923" y="1304388"/>
            <a:ext cx="7030002" cy="3169531"/>
            <a:chOff x="1056998" y="986988"/>
            <a:chExt cx="7030002" cy="3169531"/>
          </a:xfrm>
        </p:grpSpPr>
        <p:pic>
          <p:nvPicPr>
            <p:cNvPr id="239" name="Google Shape;239;p39"/>
            <p:cNvPicPr preferRelativeResize="0"/>
            <p:nvPr/>
          </p:nvPicPr>
          <p:blipFill rotWithShape="1">
            <a:blip r:embed="rId3">
              <a:alphaModFix/>
            </a:blip>
            <a:srcRect b="0" l="0" r="0" t="0"/>
            <a:stretch/>
          </p:blipFill>
          <p:spPr>
            <a:xfrm>
              <a:off x="1056998" y="987800"/>
              <a:ext cx="1892001" cy="3167875"/>
            </a:xfrm>
            <a:prstGeom prst="rect">
              <a:avLst/>
            </a:prstGeom>
            <a:noFill/>
            <a:ln>
              <a:noFill/>
            </a:ln>
            <a:effectLst>
              <a:outerShdw blurRad="57150" rotWithShape="0" algn="bl" dir="5400000" dist="19050">
                <a:srgbClr val="000000">
                  <a:alpha val="49411"/>
                </a:srgbClr>
              </a:outerShdw>
            </a:effectLst>
          </p:spPr>
        </p:pic>
        <p:pic>
          <p:nvPicPr>
            <p:cNvPr id="240" name="Google Shape;240;p39"/>
            <p:cNvPicPr preferRelativeResize="0"/>
            <p:nvPr/>
          </p:nvPicPr>
          <p:blipFill rotWithShape="1">
            <a:blip r:embed="rId4">
              <a:alphaModFix/>
            </a:blip>
            <a:srcRect b="0" l="0" r="0" t="0"/>
            <a:stretch/>
          </p:blipFill>
          <p:spPr>
            <a:xfrm>
              <a:off x="3626000" y="986988"/>
              <a:ext cx="1892001" cy="3169531"/>
            </a:xfrm>
            <a:prstGeom prst="rect">
              <a:avLst/>
            </a:prstGeom>
            <a:noFill/>
            <a:ln>
              <a:noFill/>
            </a:ln>
            <a:effectLst>
              <a:outerShdw blurRad="57150" rotWithShape="0" algn="bl" dir="5400000" dist="19050">
                <a:srgbClr val="000000">
                  <a:alpha val="49411"/>
                </a:srgbClr>
              </a:outerShdw>
            </a:effectLst>
          </p:spPr>
        </p:pic>
        <p:pic>
          <p:nvPicPr>
            <p:cNvPr id="241" name="Google Shape;241;p39"/>
            <p:cNvPicPr preferRelativeResize="0"/>
            <p:nvPr/>
          </p:nvPicPr>
          <p:blipFill rotWithShape="1">
            <a:blip r:embed="rId5">
              <a:alphaModFix/>
            </a:blip>
            <a:srcRect b="0" l="0" r="0" t="0"/>
            <a:stretch/>
          </p:blipFill>
          <p:spPr>
            <a:xfrm>
              <a:off x="6195000" y="988288"/>
              <a:ext cx="1892000" cy="3166932"/>
            </a:xfrm>
            <a:prstGeom prst="rect">
              <a:avLst/>
            </a:prstGeom>
            <a:noFill/>
            <a:ln>
              <a:noFill/>
            </a:ln>
            <a:effectLst>
              <a:outerShdw blurRad="57150" rotWithShape="0" algn="bl" dir="5400000" dist="19050">
                <a:srgbClr val="000000">
                  <a:alpha val="49411"/>
                </a:srgbClr>
              </a:outerShdw>
            </a:effectLst>
          </p:spPr>
        </p:pic>
      </p:grpSp>
      <p:pic>
        <p:nvPicPr>
          <p:cNvPr id="242" name="Google Shape;242;p39"/>
          <p:cNvPicPr preferRelativeResize="0"/>
          <p:nvPr/>
        </p:nvPicPr>
        <p:blipFill rotWithShape="1">
          <a:blip r:embed="rId6">
            <a:alphaModFix/>
          </a:blip>
          <a:srcRect b="0" l="0" r="0" t="0"/>
          <a:stretch/>
        </p:blipFill>
        <p:spPr>
          <a:xfrm>
            <a:off x="8183217" y="0"/>
            <a:ext cx="960783" cy="753208"/>
          </a:xfrm>
          <a:prstGeom prst="rect">
            <a:avLst/>
          </a:prstGeom>
          <a:noFill/>
          <a:ln>
            <a:noFill/>
          </a:ln>
        </p:spPr>
      </p:pic>
      <p:sp>
        <p:nvSpPr>
          <p:cNvPr id="243" name="Google Shape;243;p39"/>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Executives</a:t>
            </a:r>
            <a:endParaRPr sz="11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pic>
        <p:nvPicPr>
          <p:cNvPr id="248" name="Google Shape;248;p40"/>
          <p:cNvPicPr preferRelativeResize="0"/>
          <p:nvPr/>
        </p:nvPicPr>
        <p:blipFill rotWithShape="1">
          <a:blip r:embed="rId3">
            <a:alphaModFix/>
          </a:blip>
          <a:srcRect b="0" l="0" r="0" t="0"/>
          <a:stretch/>
        </p:blipFill>
        <p:spPr>
          <a:xfrm>
            <a:off x="709600" y="1127975"/>
            <a:ext cx="7724775" cy="3400425"/>
          </a:xfrm>
          <a:prstGeom prst="rect">
            <a:avLst/>
          </a:prstGeom>
          <a:noFill/>
          <a:ln>
            <a:noFill/>
          </a:ln>
        </p:spPr>
      </p:pic>
      <p:pic>
        <p:nvPicPr>
          <p:cNvPr id="249" name="Google Shape;249;p40"/>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250" name="Google Shape;250;p40"/>
          <p:cNvSpPr txBox="1"/>
          <p:nvPr/>
        </p:nvSpPr>
        <p:spPr>
          <a:xfrm>
            <a:off x="258041" y="227500"/>
            <a:ext cx="7505700" cy="52570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a:t>
            </a:r>
            <a:endParaRPr sz="11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4" name="Shape 254"/>
        <p:cNvGrpSpPr/>
        <p:nvPr/>
      </p:nvGrpSpPr>
      <p:grpSpPr>
        <a:xfrm>
          <a:off x="0" y="0"/>
          <a:ext cx="0" cy="0"/>
          <a:chOff x="0" y="0"/>
          <a:chExt cx="0" cy="0"/>
        </a:xfrm>
      </p:grpSpPr>
      <p:grpSp>
        <p:nvGrpSpPr>
          <p:cNvPr id="255" name="Google Shape;255;p41"/>
          <p:cNvGrpSpPr/>
          <p:nvPr/>
        </p:nvGrpSpPr>
        <p:grpSpPr>
          <a:xfrm>
            <a:off x="757238" y="1422600"/>
            <a:ext cx="7629525" cy="1984425"/>
            <a:chOff x="757238" y="1127975"/>
            <a:chExt cx="7629525" cy="1984425"/>
          </a:xfrm>
        </p:grpSpPr>
        <p:pic>
          <p:nvPicPr>
            <p:cNvPr id="256" name="Google Shape;256;p41"/>
            <p:cNvPicPr preferRelativeResize="0"/>
            <p:nvPr/>
          </p:nvPicPr>
          <p:blipFill rotWithShape="1">
            <a:blip r:embed="rId3">
              <a:alphaModFix/>
            </a:blip>
            <a:srcRect b="0" l="0" r="0" t="0"/>
            <a:stretch/>
          </p:blipFill>
          <p:spPr>
            <a:xfrm>
              <a:off x="757238" y="1127975"/>
              <a:ext cx="7629525" cy="352425"/>
            </a:xfrm>
            <a:prstGeom prst="rect">
              <a:avLst/>
            </a:prstGeom>
            <a:noFill/>
            <a:ln>
              <a:noFill/>
            </a:ln>
          </p:spPr>
        </p:pic>
        <p:pic>
          <p:nvPicPr>
            <p:cNvPr id="257" name="Google Shape;257;p41"/>
            <p:cNvPicPr preferRelativeResize="0"/>
            <p:nvPr/>
          </p:nvPicPr>
          <p:blipFill rotWithShape="1">
            <a:blip r:embed="rId4">
              <a:alphaModFix/>
            </a:blip>
            <a:srcRect b="0" l="0" r="0" t="2095"/>
            <a:stretch/>
          </p:blipFill>
          <p:spPr>
            <a:xfrm>
              <a:off x="757250" y="1480400"/>
              <a:ext cx="7567600" cy="1632000"/>
            </a:xfrm>
            <a:prstGeom prst="rect">
              <a:avLst/>
            </a:prstGeom>
            <a:noFill/>
            <a:ln>
              <a:noFill/>
            </a:ln>
          </p:spPr>
        </p:pic>
      </p:grpSp>
      <p:pic>
        <p:nvPicPr>
          <p:cNvPr id="258" name="Google Shape;258;p41"/>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259" name="Google Shape;259;p41"/>
          <p:cNvSpPr txBox="1"/>
          <p:nvPr/>
        </p:nvSpPr>
        <p:spPr>
          <a:xfrm>
            <a:off x="258041" y="227500"/>
            <a:ext cx="7505700" cy="52570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 cont.</a:t>
            </a:r>
            <a:endParaRPr sz="11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3" name="Shape 263"/>
        <p:cNvGrpSpPr/>
        <p:nvPr/>
      </p:nvGrpSpPr>
      <p:grpSpPr>
        <a:xfrm>
          <a:off x="0" y="0"/>
          <a:ext cx="0" cy="0"/>
          <a:chOff x="0" y="0"/>
          <a:chExt cx="0" cy="0"/>
        </a:xfrm>
      </p:grpSpPr>
      <p:grpSp>
        <p:nvGrpSpPr>
          <p:cNvPr id="264" name="Google Shape;264;p42"/>
          <p:cNvGrpSpPr/>
          <p:nvPr/>
        </p:nvGrpSpPr>
        <p:grpSpPr>
          <a:xfrm>
            <a:off x="823912" y="1432550"/>
            <a:ext cx="7562838" cy="2321687"/>
            <a:chOff x="762012" y="1465888"/>
            <a:chExt cx="7562838" cy="2321687"/>
          </a:xfrm>
        </p:grpSpPr>
        <p:pic>
          <p:nvPicPr>
            <p:cNvPr id="265" name="Google Shape;265;p42"/>
            <p:cNvPicPr preferRelativeResize="0"/>
            <p:nvPr/>
          </p:nvPicPr>
          <p:blipFill rotWithShape="1">
            <a:blip r:embed="rId3">
              <a:alphaModFix/>
            </a:blip>
            <a:srcRect b="0" l="0" r="941" t="0"/>
            <a:stretch/>
          </p:blipFill>
          <p:spPr>
            <a:xfrm>
              <a:off x="762012" y="1465888"/>
              <a:ext cx="7558076" cy="352425"/>
            </a:xfrm>
            <a:prstGeom prst="rect">
              <a:avLst/>
            </a:prstGeom>
            <a:noFill/>
            <a:ln>
              <a:noFill/>
            </a:ln>
          </p:spPr>
        </p:pic>
        <p:pic>
          <p:nvPicPr>
            <p:cNvPr id="266" name="Google Shape;266;p42"/>
            <p:cNvPicPr preferRelativeResize="0"/>
            <p:nvPr/>
          </p:nvPicPr>
          <p:blipFill rotWithShape="1">
            <a:blip r:embed="rId4">
              <a:alphaModFix/>
            </a:blip>
            <a:srcRect b="0" l="0" r="0" t="-2061"/>
            <a:stretch/>
          </p:blipFill>
          <p:spPr>
            <a:xfrm>
              <a:off x="766775" y="1775025"/>
              <a:ext cx="7558075" cy="2012550"/>
            </a:xfrm>
            <a:prstGeom prst="rect">
              <a:avLst/>
            </a:prstGeom>
            <a:noFill/>
            <a:ln>
              <a:noFill/>
            </a:ln>
          </p:spPr>
        </p:pic>
      </p:grpSp>
      <p:pic>
        <p:nvPicPr>
          <p:cNvPr id="267" name="Google Shape;267;p42"/>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268" name="Google Shape;268;p42"/>
          <p:cNvSpPr txBox="1"/>
          <p:nvPr/>
        </p:nvSpPr>
        <p:spPr>
          <a:xfrm>
            <a:off x="258041" y="227500"/>
            <a:ext cx="7505700" cy="52570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 cont.</a:t>
            </a:r>
            <a:endParaRPr sz="11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2" name="Shape 102"/>
        <p:cNvGrpSpPr/>
        <p:nvPr/>
      </p:nvGrpSpPr>
      <p:grpSpPr>
        <a:xfrm>
          <a:off x="0" y="0"/>
          <a:ext cx="0" cy="0"/>
          <a:chOff x="0" y="0"/>
          <a:chExt cx="0" cy="0"/>
        </a:xfrm>
      </p:grpSpPr>
      <p:sp>
        <p:nvSpPr>
          <p:cNvPr id="103" name="Google Shape;103;p16"/>
          <p:cNvSpPr txBox="1"/>
          <p:nvPr>
            <p:ph idx="1" type="body"/>
          </p:nvPr>
        </p:nvSpPr>
        <p:spPr>
          <a:xfrm>
            <a:off x="258041" y="1039525"/>
            <a:ext cx="7505700" cy="24480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0" lvl="0" marL="114300" rtl="0" algn="l">
              <a:lnSpc>
                <a:spcPct val="100000"/>
              </a:lnSpc>
              <a:spcBef>
                <a:spcPts val="0"/>
              </a:spcBef>
              <a:spcAft>
                <a:spcPts val="0"/>
              </a:spcAft>
              <a:buClr>
                <a:schemeClr val="lt2"/>
              </a:buClr>
              <a:buSzPts val="1800"/>
              <a:buNone/>
            </a:pPr>
            <a:r>
              <a:rPr lang="en" sz="1600">
                <a:solidFill>
                  <a:schemeClr val="lt1"/>
                </a:solidFill>
                <a:latin typeface="Century Gothic"/>
                <a:ea typeface="Century Gothic"/>
                <a:cs typeface="Century Gothic"/>
                <a:sym typeface="Century Gothic"/>
              </a:rPr>
              <a:t>Organized by entities like the Cruise Line International Association (CLIA).</a:t>
            </a:r>
            <a:endParaRPr/>
          </a:p>
          <a:p>
            <a:pPr indent="0" lvl="0" marL="114300" rtl="0" algn="l">
              <a:lnSpc>
                <a:spcPct val="100000"/>
              </a:lnSpc>
              <a:spcBef>
                <a:spcPts val="0"/>
              </a:spcBef>
              <a:spcAft>
                <a:spcPts val="0"/>
              </a:spcAft>
              <a:buClr>
                <a:schemeClr val="lt2"/>
              </a:buClr>
              <a:buSzPts val="1800"/>
              <a:buNone/>
            </a:pPr>
            <a:r>
              <a:t/>
            </a:r>
            <a:endParaRPr sz="1600">
              <a:solidFill>
                <a:schemeClr val="lt1"/>
              </a:solidFill>
              <a:latin typeface="Century Gothic"/>
              <a:ea typeface="Century Gothic"/>
              <a:cs typeface="Century Gothic"/>
              <a:sym typeface="Century Gothic"/>
            </a:endParaRPr>
          </a:p>
          <a:p>
            <a:pPr indent="0" lvl="0" marL="114300" rtl="0" algn="l">
              <a:lnSpc>
                <a:spcPct val="100000"/>
              </a:lnSpc>
              <a:spcBef>
                <a:spcPts val="1000"/>
              </a:spcBef>
              <a:spcAft>
                <a:spcPts val="0"/>
              </a:spcAft>
              <a:buClr>
                <a:schemeClr val="lt2"/>
              </a:buClr>
              <a:buSzPts val="1800"/>
              <a:buNone/>
            </a:pPr>
            <a:r>
              <a:rPr lang="en" sz="1600">
                <a:solidFill>
                  <a:schemeClr val="lt1"/>
                </a:solidFill>
                <a:latin typeface="Century Gothic"/>
                <a:ea typeface="Century Gothic"/>
                <a:cs typeface="Century Gothic"/>
                <a:sym typeface="Century Gothic"/>
              </a:rPr>
              <a:t>Market Size:</a:t>
            </a:r>
            <a:endParaRPr sz="1600">
              <a:solidFill>
                <a:schemeClr val="lt1"/>
              </a:solidFill>
              <a:latin typeface="Century Gothic"/>
              <a:ea typeface="Century Gothic"/>
              <a:cs typeface="Century Gothic"/>
              <a:sym typeface="Century Gothic"/>
            </a:endParaRPr>
          </a:p>
          <a:p>
            <a:pPr indent="-171450" lvl="1" marL="768350" rtl="0" algn="l">
              <a:lnSpc>
                <a:spcPct val="90000"/>
              </a:lnSpc>
              <a:spcBef>
                <a:spcPts val="1000"/>
              </a:spcBef>
              <a:spcAft>
                <a:spcPts val="0"/>
              </a:spcAft>
              <a:buClr>
                <a:schemeClr val="lt2"/>
              </a:buClr>
              <a:buSzPts val="1400"/>
              <a:buFont typeface="Arial"/>
              <a:buChar char="•"/>
            </a:pPr>
            <a:r>
              <a:rPr lang="en" sz="1400">
                <a:solidFill>
                  <a:schemeClr val="lt1"/>
                </a:solidFill>
                <a:latin typeface="Century Gothic"/>
                <a:ea typeface="Century Gothic"/>
                <a:cs typeface="Century Gothic"/>
                <a:sym typeface="Century Gothic"/>
              </a:rPr>
              <a:t>Estimated global industry market value: $7.9 billion USD (2022)</a:t>
            </a:r>
            <a:endParaRPr sz="1400">
              <a:solidFill>
                <a:schemeClr val="lt1"/>
              </a:solidFill>
              <a:latin typeface="Century Gothic"/>
              <a:ea typeface="Century Gothic"/>
              <a:cs typeface="Century Gothic"/>
              <a:sym typeface="Century Gothic"/>
            </a:endParaRPr>
          </a:p>
          <a:p>
            <a:pPr indent="-171450" lvl="1" marL="768350" rtl="0" algn="l">
              <a:lnSpc>
                <a:spcPct val="90000"/>
              </a:lnSpc>
              <a:spcBef>
                <a:spcPts val="1000"/>
              </a:spcBef>
              <a:spcAft>
                <a:spcPts val="0"/>
              </a:spcAft>
              <a:buClr>
                <a:schemeClr val="lt2"/>
              </a:buClr>
              <a:buSzPts val="1400"/>
              <a:buFont typeface="Arial"/>
              <a:buChar char="•"/>
            </a:pPr>
            <a:r>
              <a:rPr lang="en" sz="1400">
                <a:solidFill>
                  <a:schemeClr val="lt1"/>
                </a:solidFill>
                <a:latin typeface="Century Gothic"/>
                <a:ea typeface="Century Gothic"/>
                <a:cs typeface="Century Gothic"/>
                <a:sym typeface="Century Gothic"/>
              </a:rPr>
              <a:t>Set to reach approximately $22.8 billion USD in 2032</a:t>
            </a:r>
            <a:endParaRPr sz="1400">
              <a:solidFill>
                <a:schemeClr val="lt1"/>
              </a:solidFill>
              <a:latin typeface="Century Gothic"/>
              <a:ea typeface="Century Gothic"/>
              <a:cs typeface="Century Gothic"/>
              <a:sym typeface="Century Gothic"/>
            </a:endParaRPr>
          </a:p>
          <a:p>
            <a:pPr indent="0" lvl="0" marL="114300" rtl="0" algn="l">
              <a:lnSpc>
                <a:spcPct val="100000"/>
              </a:lnSpc>
              <a:spcBef>
                <a:spcPts val="1000"/>
              </a:spcBef>
              <a:spcAft>
                <a:spcPts val="0"/>
              </a:spcAft>
              <a:buClr>
                <a:schemeClr val="lt2"/>
              </a:buClr>
              <a:buSzPts val="1800"/>
              <a:buNone/>
            </a:pPr>
            <a:r>
              <a:rPr lang="en" sz="1600">
                <a:solidFill>
                  <a:schemeClr val="lt1"/>
                </a:solidFill>
                <a:latin typeface="Century Gothic"/>
                <a:ea typeface="Century Gothic"/>
                <a:cs typeface="Century Gothic"/>
                <a:sym typeface="Century Gothic"/>
              </a:rPr>
              <a:t>Market Drivers:</a:t>
            </a:r>
            <a:endParaRPr sz="1600">
              <a:solidFill>
                <a:schemeClr val="lt1"/>
              </a:solidFill>
              <a:latin typeface="Century Gothic"/>
              <a:ea typeface="Century Gothic"/>
              <a:cs typeface="Century Gothic"/>
              <a:sym typeface="Century Gothic"/>
            </a:endParaRPr>
          </a:p>
          <a:p>
            <a:pPr indent="-171450" lvl="1" marL="768350" rtl="0" algn="l">
              <a:lnSpc>
                <a:spcPct val="90000"/>
              </a:lnSpc>
              <a:spcBef>
                <a:spcPts val="1000"/>
              </a:spcBef>
              <a:spcAft>
                <a:spcPts val="0"/>
              </a:spcAft>
              <a:buClr>
                <a:schemeClr val="lt2"/>
              </a:buClr>
              <a:buSzPts val="1400"/>
              <a:buFont typeface="Arial"/>
              <a:buChar char="•"/>
            </a:pPr>
            <a:r>
              <a:rPr lang="en" sz="1400">
                <a:solidFill>
                  <a:schemeClr val="lt1"/>
                </a:solidFill>
                <a:latin typeface="Century Gothic"/>
                <a:ea typeface="Century Gothic"/>
                <a:cs typeface="Century Gothic"/>
                <a:sym typeface="Century Gothic"/>
              </a:rPr>
              <a:t>Consumer Demand</a:t>
            </a:r>
            <a:endParaRPr sz="1400">
              <a:solidFill>
                <a:schemeClr val="lt1"/>
              </a:solidFill>
              <a:latin typeface="Century Gothic"/>
              <a:ea typeface="Century Gothic"/>
              <a:cs typeface="Century Gothic"/>
              <a:sym typeface="Century Gothic"/>
            </a:endParaRPr>
          </a:p>
          <a:p>
            <a:pPr indent="-171450" lvl="1" marL="768350" rtl="0" algn="l">
              <a:lnSpc>
                <a:spcPct val="90000"/>
              </a:lnSpc>
              <a:spcBef>
                <a:spcPts val="1000"/>
              </a:spcBef>
              <a:spcAft>
                <a:spcPts val="0"/>
              </a:spcAft>
              <a:buClr>
                <a:schemeClr val="lt2"/>
              </a:buClr>
              <a:buSzPts val="1400"/>
              <a:buFont typeface="Arial"/>
              <a:buChar char="•"/>
            </a:pPr>
            <a:r>
              <a:rPr lang="en" sz="1400">
                <a:solidFill>
                  <a:schemeClr val="lt1"/>
                </a:solidFill>
                <a:latin typeface="Century Gothic"/>
                <a:ea typeface="Century Gothic"/>
                <a:cs typeface="Century Gothic"/>
                <a:sym typeface="Century Gothic"/>
              </a:rPr>
              <a:t>Innovation</a:t>
            </a:r>
            <a:endParaRPr sz="1400">
              <a:solidFill>
                <a:schemeClr val="lt1"/>
              </a:solidFill>
              <a:latin typeface="Century Gothic"/>
              <a:ea typeface="Century Gothic"/>
              <a:cs typeface="Century Gothic"/>
              <a:sym typeface="Century Gothic"/>
            </a:endParaRPr>
          </a:p>
          <a:p>
            <a:pPr indent="-171450" lvl="1" marL="768350" rtl="0" algn="l">
              <a:lnSpc>
                <a:spcPct val="90000"/>
              </a:lnSpc>
              <a:spcBef>
                <a:spcPts val="1000"/>
              </a:spcBef>
              <a:spcAft>
                <a:spcPts val="1000"/>
              </a:spcAft>
              <a:buClr>
                <a:schemeClr val="lt2"/>
              </a:buClr>
              <a:buSzPts val="1400"/>
              <a:buFont typeface="Arial"/>
              <a:buChar char="•"/>
            </a:pPr>
            <a:r>
              <a:rPr lang="en" sz="1400">
                <a:solidFill>
                  <a:schemeClr val="lt1"/>
                </a:solidFill>
                <a:latin typeface="Century Gothic"/>
                <a:ea typeface="Century Gothic"/>
                <a:cs typeface="Century Gothic"/>
                <a:sym typeface="Century Gothic"/>
              </a:rPr>
              <a:t>Growth of Offerings</a:t>
            </a:r>
            <a:endParaRPr sz="1400">
              <a:solidFill>
                <a:schemeClr val="lt1"/>
              </a:solidFill>
              <a:latin typeface="Century Gothic"/>
              <a:ea typeface="Century Gothic"/>
              <a:cs typeface="Century Gothic"/>
              <a:sym typeface="Century Gothic"/>
            </a:endParaRPr>
          </a:p>
        </p:txBody>
      </p:sp>
      <p:sp>
        <p:nvSpPr>
          <p:cNvPr id="104" name="Google Shape;104;p16"/>
          <p:cNvSpPr txBox="1"/>
          <p:nvPr/>
        </p:nvSpPr>
        <p:spPr>
          <a:xfrm>
            <a:off x="258050" y="227500"/>
            <a:ext cx="7505700" cy="591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Market Overview</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2" name="Shape 272"/>
        <p:cNvGrpSpPr/>
        <p:nvPr/>
      </p:nvGrpSpPr>
      <p:grpSpPr>
        <a:xfrm>
          <a:off x="0" y="0"/>
          <a:ext cx="0" cy="0"/>
          <a:chOff x="0" y="0"/>
          <a:chExt cx="0" cy="0"/>
        </a:xfrm>
      </p:grpSpPr>
      <p:grpSp>
        <p:nvGrpSpPr>
          <p:cNvPr id="273" name="Google Shape;273;p43"/>
          <p:cNvGrpSpPr/>
          <p:nvPr/>
        </p:nvGrpSpPr>
        <p:grpSpPr>
          <a:xfrm>
            <a:off x="485775" y="1149250"/>
            <a:ext cx="8172451" cy="3668894"/>
            <a:chOff x="485775" y="1369800"/>
            <a:chExt cx="8172451" cy="3668894"/>
          </a:xfrm>
        </p:grpSpPr>
        <p:pic>
          <p:nvPicPr>
            <p:cNvPr id="274" name="Google Shape;274;p43"/>
            <p:cNvPicPr preferRelativeResize="0"/>
            <p:nvPr/>
          </p:nvPicPr>
          <p:blipFill rotWithShape="1">
            <a:blip r:embed="rId3">
              <a:alphaModFix/>
            </a:blip>
            <a:srcRect b="0" l="0" r="0" t="0"/>
            <a:stretch/>
          </p:blipFill>
          <p:spPr>
            <a:xfrm>
              <a:off x="485775" y="1369800"/>
              <a:ext cx="8172451" cy="1050102"/>
            </a:xfrm>
            <a:prstGeom prst="rect">
              <a:avLst/>
            </a:prstGeom>
            <a:noFill/>
            <a:ln>
              <a:noFill/>
            </a:ln>
          </p:spPr>
        </p:pic>
        <p:pic>
          <p:nvPicPr>
            <p:cNvPr id="275" name="Google Shape;275;p43"/>
            <p:cNvPicPr preferRelativeResize="0"/>
            <p:nvPr/>
          </p:nvPicPr>
          <p:blipFill rotWithShape="1">
            <a:blip r:embed="rId4">
              <a:alphaModFix/>
            </a:blip>
            <a:srcRect b="0" l="0" r="0" t="0"/>
            <a:stretch/>
          </p:blipFill>
          <p:spPr>
            <a:xfrm>
              <a:off x="485775" y="2419900"/>
              <a:ext cx="8172449" cy="2618794"/>
            </a:xfrm>
            <a:prstGeom prst="rect">
              <a:avLst/>
            </a:prstGeom>
            <a:noFill/>
            <a:ln>
              <a:noFill/>
            </a:ln>
          </p:spPr>
        </p:pic>
      </p:grpSp>
      <p:pic>
        <p:nvPicPr>
          <p:cNvPr id="276" name="Google Shape;276;p43"/>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277" name="Google Shape;277;p43"/>
          <p:cNvSpPr txBox="1"/>
          <p:nvPr/>
        </p:nvSpPr>
        <p:spPr>
          <a:xfrm>
            <a:off x="258041" y="227500"/>
            <a:ext cx="7505700" cy="52570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Ship Construction Contracts</a:t>
            </a:r>
            <a:endParaRPr sz="11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4"/>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283" name="Google Shape;283;p44"/>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NCLH Share Price</a:t>
            </a:r>
            <a:endParaRPr sz="1100">
              <a:solidFill>
                <a:schemeClr val="dk1"/>
              </a:solidFill>
              <a:latin typeface="Calibri"/>
              <a:ea typeface="Calibri"/>
              <a:cs typeface="Calibri"/>
              <a:sym typeface="Calibri"/>
            </a:endParaRPr>
          </a:p>
        </p:txBody>
      </p:sp>
      <p:pic>
        <p:nvPicPr>
          <p:cNvPr id="284" name="Google Shape;284;p44"/>
          <p:cNvPicPr preferRelativeResize="0"/>
          <p:nvPr/>
        </p:nvPicPr>
        <p:blipFill rotWithShape="1">
          <a:blip r:embed="rId4">
            <a:alphaModFix/>
          </a:blip>
          <a:srcRect b="0" l="0" r="0" t="0"/>
          <a:stretch/>
        </p:blipFill>
        <p:spPr>
          <a:xfrm>
            <a:off x="1033029" y="1035313"/>
            <a:ext cx="7077941" cy="37632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5"/>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290" name="Google Shape;290;p45"/>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(1Y)</a:t>
            </a:r>
            <a:endParaRPr sz="1100">
              <a:solidFill>
                <a:schemeClr val="dk1"/>
              </a:solidFill>
              <a:latin typeface="Calibri"/>
              <a:ea typeface="Calibri"/>
              <a:cs typeface="Calibri"/>
              <a:sym typeface="Calibri"/>
            </a:endParaRPr>
          </a:p>
        </p:txBody>
      </p:sp>
      <p:pic>
        <p:nvPicPr>
          <p:cNvPr id="291" name="Google Shape;291;p45"/>
          <p:cNvPicPr preferRelativeResize="0"/>
          <p:nvPr/>
        </p:nvPicPr>
        <p:blipFill rotWithShape="1">
          <a:blip r:embed="rId4">
            <a:alphaModFix/>
          </a:blip>
          <a:srcRect b="0" l="0" r="0" t="0"/>
          <a:stretch/>
        </p:blipFill>
        <p:spPr>
          <a:xfrm>
            <a:off x="258041" y="1146583"/>
            <a:ext cx="8602178" cy="37694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6"/>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297" name="Google Shape;297;p46"/>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(5Y)</a:t>
            </a:r>
            <a:endParaRPr sz="1100">
              <a:solidFill>
                <a:schemeClr val="dk1"/>
              </a:solidFill>
              <a:latin typeface="Calibri"/>
              <a:ea typeface="Calibri"/>
              <a:cs typeface="Calibri"/>
              <a:sym typeface="Calibri"/>
            </a:endParaRPr>
          </a:p>
        </p:txBody>
      </p:sp>
      <p:pic>
        <p:nvPicPr>
          <p:cNvPr id="298" name="Google Shape;298;p46"/>
          <p:cNvPicPr preferRelativeResize="0"/>
          <p:nvPr/>
        </p:nvPicPr>
        <p:blipFill rotWithShape="1">
          <a:blip r:embed="rId4">
            <a:alphaModFix/>
          </a:blip>
          <a:srcRect b="0" l="0" r="0" t="0"/>
          <a:stretch/>
        </p:blipFill>
        <p:spPr>
          <a:xfrm>
            <a:off x="258041" y="1185799"/>
            <a:ext cx="8644487" cy="3730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2" name="Shape 302"/>
        <p:cNvGrpSpPr/>
        <p:nvPr/>
      </p:nvGrpSpPr>
      <p:grpSpPr>
        <a:xfrm>
          <a:off x="0" y="0"/>
          <a:ext cx="0" cy="0"/>
          <a:chOff x="0" y="0"/>
          <a:chExt cx="0" cy="0"/>
        </a:xfrm>
      </p:grpSpPr>
      <p:pic>
        <p:nvPicPr>
          <p:cNvPr id="303" name="Google Shape;303;p47"/>
          <p:cNvPicPr preferRelativeResize="0"/>
          <p:nvPr/>
        </p:nvPicPr>
        <p:blipFill rotWithShape="1">
          <a:blip r:embed="rId3">
            <a:alphaModFix/>
          </a:blip>
          <a:srcRect b="0" l="0" r="0" t="0"/>
          <a:stretch/>
        </p:blipFill>
        <p:spPr>
          <a:xfrm>
            <a:off x="2154413" y="1150425"/>
            <a:ext cx="4835174" cy="2960775"/>
          </a:xfrm>
          <a:prstGeom prst="rect">
            <a:avLst/>
          </a:prstGeom>
          <a:noFill/>
          <a:ln>
            <a:noFill/>
          </a:ln>
          <a:effectLst>
            <a:outerShdw blurRad="57150" rotWithShape="0" algn="bl" dir="5400000" dist="19050">
              <a:srgbClr val="000000">
                <a:alpha val="49411"/>
              </a:srgbClr>
            </a:outerShdw>
          </a:effectLst>
        </p:spPr>
      </p:pic>
      <p:sp>
        <p:nvSpPr>
          <p:cNvPr id="304" name="Google Shape;304;p47"/>
          <p:cNvSpPr txBox="1"/>
          <p:nvPr/>
        </p:nvSpPr>
        <p:spPr>
          <a:xfrm>
            <a:off x="1362771" y="4311074"/>
            <a:ext cx="6418457"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Calibri"/>
                <a:ea typeface="Calibri"/>
                <a:cs typeface="Calibri"/>
                <a:sym typeface="Calibri"/>
              </a:rPr>
              <a:t>Comparison of the cumulative total return for NCLH ordinary shares, the S&amp;P 500 Composite Stock Index and the Dow Jones US Travel &amp; Leisure Index</a:t>
            </a:r>
            <a:endParaRPr b="0" i="0" sz="1200" u="none" cap="none" strike="noStrike">
              <a:solidFill>
                <a:schemeClr val="lt1"/>
              </a:solidFill>
              <a:latin typeface="Calibri"/>
              <a:ea typeface="Calibri"/>
              <a:cs typeface="Calibri"/>
              <a:sym typeface="Calibri"/>
            </a:endParaRPr>
          </a:p>
        </p:txBody>
      </p:sp>
      <p:pic>
        <p:nvPicPr>
          <p:cNvPr id="305" name="Google Shape;305;p47"/>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06" name="Google Shape;306;p47"/>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against Indices (5Y)</a:t>
            </a:r>
            <a:endParaRPr sz="11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0" name="Shape 310"/>
        <p:cNvGrpSpPr/>
        <p:nvPr/>
      </p:nvGrpSpPr>
      <p:grpSpPr>
        <a:xfrm>
          <a:off x="0" y="0"/>
          <a:ext cx="0" cy="0"/>
          <a:chOff x="0" y="0"/>
          <a:chExt cx="0" cy="0"/>
        </a:xfrm>
      </p:grpSpPr>
      <p:grpSp>
        <p:nvGrpSpPr>
          <p:cNvPr id="311" name="Google Shape;311;p48"/>
          <p:cNvGrpSpPr/>
          <p:nvPr/>
        </p:nvGrpSpPr>
        <p:grpSpPr>
          <a:xfrm>
            <a:off x="933787" y="1759780"/>
            <a:ext cx="7276431" cy="2305639"/>
            <a:chOff x="152400" y="1299500"/>
            <a:chExt cx="8839201" cy="3180631"/>
          </a:xfrm>
        </p:grpSpPr>
        <p:pic>
          <p:nvPicPr>
            <p:cNvPr id="312" name="Google Shape;312;p48"/>
            <p:cNvPicPr preferRelativeResize="0"/>
            <p:nvPr/>
          </p:nvPicPr>
          <p:blipFill rotWithShape="1">
            <a:blip r:embed="rId3">
              <a:alphaModFix/>
            </a:blip>
            <a:srcRect b="0" l="0" r="0" t="0"/>
            <a:stretch/>
          </p:blipFill>
          <p:spPr>
            <a:xfrm>
              <a:off x="152400" y="1299500"/>
              <a:ext cx="8839197" cy="1529235"/>
            </a:xfrm>
            <a:prstGeom prst="rect">
              <a:avLst/>
            </a:prstGeom>
            <a:noFill/>
            <a:ln>
              <a:noFill/>
            </a:ln>
          </p:spPr>
        </p:pic>
        <p:pic>
          <p:nvPicPr>
            <p:cNvPr id="313" name="Google Shape;313;p48"/>
            <p:cNvPicPr preferRelativeResize="0"/>
            <p:nvPr/>
          </p:nvPicPr>
          <p:blipFill rotWithShape="1">
            <a:blip r:embed="rId4">
              <a:alphaModFix/>
            </a:blip>
            <a:srcRect b="0" l="0" r="0" t="0"/>
            <a:stretch/>
          </p:blipFill>
          <p:spPr>
            <a:xfrm>
              <a:off x="152400" y="2828735"/>
              <a:ext cx="8839201" cy="1651396"/>
            </a:xfrm>
            <a:prstGeom prst="rect">
              <a:avLst/>
            </a:prstGeom>
            <a:noFill/>
            <a:ln>
              <a:noFill/>
            </a:ln>
          </p:spPr>
        </p:pic>
      </p:grpSp>
      <p:pic>
        <p:nvPicPr>
          <p:cNvPr id="314" name="Google Shape;314;p48"/>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315" name="Google Shape;315;p48"/>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MD&amp;A</a:t>
            </a:r>
            <a:endParaRPr sz="11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9" name="Shape 319"/>
        <p:cNvGrpSpPr/>
        <p:nvPr/>
      </p:nvGrpSpPr>
      <p:grpSpPr>
        <a:xfrm>
          <a:off x="0" y="0"/>
          <a:ext cx="0" cy="0"/>
          <a:chOff x="0" y="0"/>
          <a:chExt cx="0" cy="0"/>
        </a:xfrm>
      </p:grpSpPr>
      <p:grpSp>
        <p:nvGrpSpPr>
          <p:cNvPr id="320" name="Google Shape;320;p49"/>
          <p:cNvGrpSpPr/>
          <p:nvPr/>
        </p:nvGrpSpPr>
        <p:grpSpPr>
          <a:xfrm>
            <a:off x="819150" y="1768400"/>
            <a:ext cx="7372535" cy="2055663"/>
            <a:chOff x="819150" y="1285050"/>
            <a:chExt cx="7372535" cy="2055663"/>
          </a:xfrm>
        </p:grpSpPr>
        <p:pic>
          <p:nvPicPr>
            <p:cNvPr id="321" name="Google Shape;321;p49"/>
            <p:cNvPicPr preferRelativeResize="0"/>
            <p:nvPr/>
          </p:nvPicPr>
          <p:blipFill rotWithShape="1">
            <a:blip r:embed="rId3">
              <a:alphaModFix/>
            </a:blip>
            <a:srcRect b="0" l="0" r="0" t="0"/>
            <a:stretch/>
          </p:blipFill>
          <p:spPr>
            <a:xfrm>
              <a:off x="819150" y="1285050"/>
              <a:ext cx="7372535" cy="1344400"/>
            </a:xfrm>
            <a:prstGeom prst="rect">
              <a:avLst/>
            </a:prstGeom>
            <a:noFill/>
            <a:ln>
              <a:noFill/>
            </a:ln>
          </p:spPr>
        </p:pic>
        <p:pic>
          <p:nvPicPr>
            <p:cNvPr id="322" name="Google Shape;322;p49"/>
            <p:cNvPicPr preferRelativeResize="0"/>
            <p:nvPr/>
          </p:nvPicPr>
          <p:blipFill rotWithShape="1">
            <a:blip r:embed="rId4">
              <a:alphaModFix/>
            </a:blip>
            <a:srcRect b="0" l="0" r="0" t="6243"/>
            <a:stretch/>
          </p:blipFill>
          <p:spPr>
            <a:xfrm>
              <a:off x="819150" y="2542875"/>
              <a:ext cx="7372525" cy="797838"/>
            </a:xfrm>
            <a:prstGeom prst="rect">
              <a:avLst/>
            </a:prstGeom>
            <a:noFill/>
            <a:ln>
              <a:noFill/>
            </a:ln>
          </p:spPr>
        </p:pic>
      </p:grpSp>
      <p:pic>
        <p:nvPicPr>
          <p:cNvPr id="323" name="Google Shape;323;p49"/>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324" name="Google Shape;324;p49"/>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Ship Accounting</a:t>
            </a:r>
            <a:endParaRPr sz="11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8" name="Shape 328"/>
        <p:cNvGrpSpPr/>
        <p:nvPr/>
      </p:nvGrpSpPr>
      <p:grpSpPr>
        <a:xfrm>
          <a:off x="0" y="0"/>
          <a:ext cx="0" cy="0"/>
          <a:chOff x="0" y="0"/>
          <a:chExt cx="0" cy="0"/>
        </a:xfrm>
      </p:grpSpPr>
      <p:pic>
        <p:nvPicPr>
          <p:cNvPr id="329" name="Google Shape;329;p50"/>
          <p:cNvPicPr preferRelativeResize="0"/>
          <p:nvPr/>
        </p:nvPicPr>
        <p:blipFill rotWithShape="1">
          <a:blip r:embed="rId3">
            <a:alphaModFix/>
          </a:blip>
          <a:srcRect b="0" l="0" r="0" t="0"/>
          <a:stretch/>
        </p:blipFill>
        <p:spPr>
          <a:xfrm>
            <a:off x="622850" y="1862225"/>
            <a:ext cx="7898301" cy="1979275"/>
          </a:xfrm>
          <a:prstGeom prst="rect">
            <a:avLst/>
          </a:prstGeom>
          <a:noFill/>
          <a:ln>
            <a:noFill/>
          </a:ln>
        </p:spPr>
      </p:pic>
      <p:pic>
        <p:nvPicPr>
          <p:cNvPr id="330" name="Google Shape;330;p50"/>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31" name="Google Shape;331;p50"/>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Macroeconomic Trends and Uncertainties</a:t>
            </a:r>
            <a:endParaRPr sz="11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5" name="Shape 335"/>
        <p:cNvGrpSpPr/>
        <p:nvPr/>
      </p:nvGrpSpPr>
      <p:grpSpPr>
        <a:xfrm>
          <a:off x="0" y="0"/>
          <a:ext cx="0" cy="0"/>
          <a:chOff x="0" y="0"/>
          <a:chExt cx="0" cy="0"/>
        </a:xfrm>
      </p:grpSpPr>
      <p:pic>
        <p:nvPicPr>
          <p:cNvPr id="336" name="Google Shape;336;p51"/>
          <p:cNvPicPr preferRelativeResize="0"/>
          <p:nvPr/>
        </p:nvPicPr>
        <p:blipFill rotWithShape="1">
          <a:blip r:embed="rId3">
            <a:alphaModFix/>
          </a:blip>
          <a:srcRect b="0" l="0" r="0" t="0"/>
          <a:stretch/>
        </p:blipFill>
        <p:spPr>
          <a:xfrm>
            <a:off x="763525" y="1753975"/>
            <a:ext cx="7616952" cy="2204424"/>
          </a:xfrm>
          <a:prstGeom prst="rect">
            <a:avLst/>
          </a:prstGeom>
          <a:noFill/>
          <a:ln>
            <a:noFill/>
          </a:ln>
        </p:spPr>
      </p:pic>
      <p:pic>
        <p:nvPicPr>
          <p:cNvPr id="337" name="Google Shape;337;p51"/>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38" name="Google Shape;338;p51"/>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Climate Change and Operations</a:t>
            </a:r>
            <a:endParaRPr sz="11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2" name="Shape 342"/>
        <p:cNvGrpSpPr/>
        <p:nvPr/>
      </p:nvGrpSpPr>
      <p:grpSpPr>
        <a:xfrm>
          <a:off x="0" y="0"/>
          <a:ext cx="0" cy="0"/>
          <a:chOff x="0" y="0"/>
          <a:chExt cx="0" cy="0"/>
        </a:xfrm>
      </p:grpSpPr>
      <p:pic>
        <p:nvPicPr>
          <p:cNvPr id="343" name="Google Shape;343;p52"/>
          <p:cNvPicPr preferRelativeResize="0"/>
          <p:nvPr/>
        </p:nvPicPr>
        <p:blipFill rotWithShape="1">
          <a:blip r:embed="rId3">
            <a:alphaModFix/>
          </a:blip>
          <a:srcRect b="0" l="0" r="0" t="0"/>
          <a:stretch/>
        </p:blipFill>
        <p:spPr>
          <a:xfrm>
            <a:off x="687600" y="1573225"/>
            <a:ext cx="7768798" cy="2558575"/>
          </a:xfrm>
          <a:prstGeom prst="rect">
            <a:avLst/>
          </a:prstGeom>
          <a:noFill/>
          <a:ln>
            <a:noFill/>
          </a:ln>
        </p:spPr>
      </p:pic>
      <p:pic>
        <p:nvPicPr>
          <p:cNvPr id="344" name="Google Shape;344;p52"/>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45" name="Google Shape;345;p52"/>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Assets (10K)</a:t>
            </a:r>
            <a:endParaRPr sz="11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 name="Shape 108"/>
        <p:cNvGrpSpPr/>
        <p:nvPr/>
      </p:nvGrpSpPr>
      <p:grpSpPr>
        <a:xfrm>
          <a:off x="0" y="0"/>
          <a:ext cx="0" cy="0"/>
          <a:chOff x="0" y="0"/>
          <a:chExt cx="0" cy="0"/>
        </a:xfrm>
      </p:grpSpPr>
      <p:sp>
        <p:nvSpPr>
          <p:cNvPr id="109" name="Google Shape;109;p17"/>
          <p:cNvSpPr txBox="1"/>
          <p:nvPr>
            <p:ph idx="1" type="body"/>
          </p:nvPr>
        </p:nvSpPr>
        <p:spPr>
          <a:xfrm>
            <a:off x="311700" y="1182100"/>
            <a:ext cx="4260300" cy="34164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lt1"/>
              </a:buClr>
              <a:buSzPts val="1800"/>
              <a:buNone/>
            </a:pPr>
            <a:r>
              <a:rPr b="1" lang="en" sz="1600">
                <a:solidFill>
                  <a:schemeClr val="lt1"/>
                </a:solidFill>
                <a:latin typeface="Century Gothic"/>
                <a:ea typeface="Century Gothic"/>
                <a:cs typeface="Century Gothic"/>
                <a:sym typeface="Century Gothic"/>
              </a:rPr>
              <a:t>Market Restraints</a:t>
            </a:r>
            <a:r>
              <a:rPr lang="en">
                <a:solidFill>
                  <a:schemeClr val="lt1"/>
                </a:solidFill>
                <a:latin typeface="Century Gothic"/>
                <a:ea typeface="Century Gothic"/>
                <a:cs typeface="Century Gothic"/>
                <a:sym typeface="Century Gothic"/>
              </a:rPr>
              <a:t>:</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External Disruptions</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Cost and Competition</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Environmental Impact</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Contagious Disease Outbreaks</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Seasonality and Occupancy</a:t>
            </a:r>
            <a:endParaRPr/>
          </a:p>
          <a:p>
            <a:pPr indent="-285750" lvl="0" marL="285750" rtl="0" algn="l">
              <a:lnSpc>
                <a:spcPct val="150000"/>
              </a:lnSpc>
              <a:spcBef>
                <a:spcPts val="0"/>
              </a:spcBef>
              <a:spcAft>
                <a:spcPts val="0"/>
              </a:spcAft>
              <a:buClr>
                <a:schemeClr val="lt2"/>
              </a:buClr>
              <a:buSzPts val="1800"/>
              <a:buFont typeface="Arial"/>
              <a:buChar char="•"/>
            </a:pPr>
            <a:r>
              <a:rPr lang="en" sz="1400">
                <a:solidFill>
                  <a:schemeClr val="lt1"/>
                </a:solidFill>
                <a:latin typeface="Century Gothic"/>
                <a:ea typeface="Century Gothic"/>
                <a:cs typeface="Century Gothic"/>
                <a:sym typeface="Century Gothic"/>
              </a:rPr>
              <a:t>Media Coverage</a:t>
            </a:r>
            <a:endParaRPr sz="1400">
              <a:solidFill>
                <a:schemeClr val="lt1"/>
              </a:solidFill>
              <a:latin typeface="Century Gothic"/>
              <a:ea typeface="Century Gothic"/>
              <a:cs typeface="Century Gothic"/>
              <a:sym typeface="Century Gothic"/>
            </a:endParaRPr>
          </a:p>
        </p:txBody>
      </p:sp>
      <p:sp>
        <p:nvSpPr>
          <p:cNvPr id="110" name="Google Shape;110;p17"/>
          <p:cNvSpPr txBox="1"/>
          <p:nvPr/>
        </p:nvSpPr>
        <p:spPr>
          <a:xfrm>
            <a:off x="4243228" y="1272400"/>
            <a:ext cx="4154700" cy="32358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0" lvl="0" marL="114300" marR="0" rtl="0" algn="l">
              <a:lnSpc>
                <a:spcPct val="150000"/>
              </a:lnSpc>
              <a:spcBef>
                <a:spcPts val="0"/>
              </a:spcBef>
              <a:spcAft>
                <a:spcPts val="0"/>
              </a:spcAft>
              <a:buNone/>
            </a:pPr>
            <a:r>
              <a:rPr b="1" i="0" lang="en" sz="1600" u="none" cap="none" strike="noStrike">
                <a:solidFill>
                  <a:schemeClr val="lt1"/>
                </a:solidFill>
                <a:latin typeface="Century Gothic"/>
                <a:ea typeface="Century Gothic"/>
                <a:cs typeface="Century Gothic"/>
                <a:sym typeface="Century Gothic"/>
              </a:rPr>
              <a:t>Market Opportunities</a:t>
            </a:r>
            <a:r>
              <a:rPr b="0" i="0" lang="en" sz="1400" u="none" cap="none" strike="noStrike">
                <a:solidFill>
                  <a:schemeClr val="lt1"/>
                </a:solidFill>
                <a:latin typeface="Century Gothic"/>
                <a:ea typeface="Century Gothic"/>
                <a:cs typeface="Century Gothic"/>
                <a:sym typeface="Century Gothic"/>
              </a:rPr>
              <a:t>:</a:t>
            </a:r>
            <a:endParaRPr b="0" i="0" sz="1800" u="none" cap="none" strike="noStrike">
              <a:solidFill>
                <a:schemeClr val="lt1"/>
              </a:solidFill>
              <a:latin typeface="Century Gothic"/>
              <a:ea typeface="Century Gothic"/>
              <a:cs typeface="Century Gothic"/>
              <a:sym typeface="Century Gothic"/>
            </a:endParaRPr>
          </a:p>
          <a:p>
            <a:pPr indent="-285750" lvl="0" marL="400050" marR="0" rtl="0" algn="l">
              <a:lnSpc>
                <a:spcPct val="150000"/>
              </a:lnSpc>
              <a:spcBef>
                <a:spcPts val="0"/>
              </a:spcBef>
              <a:spcAft>
                <a:spcPts val="0"/>
              </a:spcAft>
              <a:buClr>
                <a:schemeClr val="lt2"/>
              </a:buClr>
              <a:buSzPts val="1800"/>
              <a:buFont typeface="Arial"/>
              <a:buChar char="•"/>
            </a:pPr>
            <a:r>
              <a:rPr b="0" i="0" lang="en" sz="1400" u="none" cap="none" strike="noStrike">
                <a:solidFill>
                  <a:schemeClr val="lt1"/>
                </a:solidFill>
                <a:latin typeface="Century Gothic"/>
                <a:ea typeface="Century Gothic"/>
                <a:cs typeface="Century Gothic"/>
                <a:sym typeface="Century Gothic"/>
              </a:rPr>
              <a:t>Emerging Markets</a:t>
            </a:r>
            <a:endParaRPr b="0" i="0" sz="1800" u="none" cap="none" strike="noStrike">
              <a:solidFill>
                <a:schemeClr val="lt1"/>
              </a:solidFill>
              <a:latin typeface="Century Gothic"/>
              <a:ea typeface="Century Gothic"/>
              <a:cs typeface="Century Gothic"/>
              <a:sym typeface="Century Gothic"/>
            </a:endParaRPr>
          </a:p>
          <a:p>
            <a:pPr indent="-285750" lvl="0" marL="400050" marR="0" rtl="0" algn="l">
              <a:lnSpc>
                <a:spcPct val="150000"/>
              </a:lnSpc>
              <a:spcBef>
                <a:spcPts val="0"/>
              </a:spcBef>
              <a:spcAft>
                <a:spcPts val="0"/>
              </a:spcAft>
              <a:buClr>
                <a:schemeClr val="lt2"/>
              </a:buClr>
              <a:buSzPts val="1800"/>
              <a:buFont typeface="Arial"/>
              <a:buChar char="•"/>
            </a:pPr>
            <a:r>
              <a:rPr b="0" i="0" lang="en" sz="1400" u="none" cap="none" strike="noStrike">
                <a:solidFill>
                  <a:schemeClr val="lt1"/>
                </a:solidFill>
                <a:latin typeface="Century Gothic"/>
                <a:ea typeface="Century Gothic"/>
                <a:cs typeface="Century Gothic"/>
                <a:sym typeface="Century Gothic"/>
              </a:rPr>
              <a:t>Technological Advancements</a:t>
            </a:r>
            <a:endParaRPr b="0" i="0" sz="1800" u="none" cap="none" strike="noStrike">
              <a:solidFill>
                <a:schemeClr val="lt1"/>
              </a:solidFill>
              <a:latin typeface="Century Gothic"/>
              <a:ea typeface="Century Gothic"/>
              <a:cs typeface="Century Gothic"/>
              <a:sym typeface="Century Gothic"/>
            </a:endParaRPr>
          </a:p>
          <a:p>
            <a:pPr indent="-285750" lvl="0" marL="400050" marR="0" rtl="0" algn="l">
              <a:lnSpc>
                <a:spcPct val="150000"/>
              </a:lnSpc>
              <a:spcBef>
                <a:spcPts val="0"/>
              </a:spcBef>
              <a:spcAft>
                <a:spcPts val="0"/>
              </a:spcAft>
              <a:buClr>
                <a:schemeClr val="lt2"/>
              </a:buClr>
              <a:buSzPts val="1800"/>
              <a:buFont typeface="Arial"/>
              <a:buChar char="•"/>
            </a:pPr>
            <a:r>
              <a:rPr b="0" i="0" lang="en" sz="1400" u="none" cap="none" strike="noStrike">
                <a:solidFill>
                  <a:schemeClr val="lt1"/>
                </a:solidFill>
                <a:latin typeface="Century Gothic"/>
                <a:ea typeface="Century Gothic"/>
                <a:cs typeface="Century Gothic"/>
                <a:sym typeface="Century Gothic"/>
              </a:rPr>
              <a:t>Specialized Cruises</a:t>
            </a:r>
            <a:endParaRPr b="0" i="0" sz="1800" u="none" cap="none" strike="noStrike">
              <a:solidFill>
                <a:schemeClr val="lt1"/>
              </a:solidFill>
              <a:latin typeface="Century Gothic"/>
              <a:ea typeface="Century Gothic"/>
              <a:cs typeface="Century Gothic"/>
              <a:sym typeface="Century Gothic"/>
            </a:endParaRPr>
          </a:p>
          <a:p>
            <a:pPr indent="-285750" lvl="0" marL="400050" marR="0" rtl="0" algn="l">
              <a:lnSpc>
                <a:spcPct val="150000"/>
              </a:lnSpc>
              <a:spcBef>
                <a:spcPts val="0"/>
              </a:spcBef>
              <a:spcAft>
                <a:spcPts val="0"/>
              </a:spcAft>
              <a:buClr>
                <a:schemeClr val="lt2"/>
              </a:buClr>
              <a:buSzPts val="1800"/>
              <a:buFont typeface="Arial"/>
              <a:buChar char="•"/>
            </a:pPr>
            <a:r>
              <a:rPr b="0" i="0" lang="en" sz="1400" u="none" cap="none" strike="noStrike">
                <a:solidFill>
                  <a:schemeClr val="lt1"/>
                </a:solidFill>
                <a:latin typeface="Century Gothic"/>
                <a:ea typeface="Century Gothic"/>
                <a:cs typeface="Century Gothic"/>
                <a:sym typeface="Century Gothic"/>
              </a:rPr>
              <a:t>Upselling Opportunities</a:t>
            </a:r>
            <a:endParaRPr b="0" i="0" sz="1800" u="none" cap="none" strike="noStrike">
              <a:solidFill>
                <a:schemeClr val="lt1"/>
              </a:solidFill>
              <a:latin typeface="Century Gothic"/>
              <a:ea typeface="Century Gothic"/>
              <a:cs typeface="Century Gothic"/>
              <a:sym typeface="Century Gothic"/>
            </a:endParaRPr>
          </a:p>
          <a:p>
            <a:pPr indent="-285750" lvl="0" marL="400050" marR="0" rtl="0" algn="l">
              <a:lnSpc>
                <a:spcPct val="150000"/>
              </a:lnSpc>
              <a:spcBef>
                <a:spcPts val="0"/>
              </a:spcBef>
              <a:spcAft>
                <a:spcPts val="0"/>
              </a:spcAft>
              <a:buClr>
                <a:schemeClr val="lt2"/>
              </a:buClr>
              <a:buSzPts val="1800"/>
              <a:buFont typeface="Arial"/>
              <a:buChar char="•"/>
            </a:pPr>
            <a:r>
              <a:rPr b="0" i="0" lang="en" sz="1400" u="none" cap="none" strike="noStrike">
                <a:solidFill>
                  <a:schemeClr val="lt1"/>
                </a:solidFill>
                <a:latin typeface="Century Gothic"/>
                <a:ea typeface="Century Gothic"/>
                <a:cs typeface="Century Gothic"/>
                <a:sym typeface="Century Gothic"/>
              </a:rPr>
              <a:t>Partnerships</a:t>
            </a:r>
            <a:endParaRPr b="0" i="0" sz="1400" u="none" cap="none" strike="noStrike">
              <a:solidFill>
                <a:schemeClr val="lt1"/>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chemeClr val="lt2"/>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111" name="Google Shape;111;p17"/>
          <p:cNvSpPr txBox="1"/>
          <p:nvPr/>
        </p:nvSpPr>
        <p:spPr>
          <a:xfrm>
            <a:off x="258050" y="227500"/>
            <a:ext cx="7505700" cy="574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Market Overview</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pic>
        <p:nvPicPr>
          <p:cNvPr id="350" name="Google Shape;350;p53"/>
          <p:cNvPicPr preferRelativeResize="0"/>
          <p:nvPr/>
        </p:nvPicPr>
        <p:blipFill rotWithShape="1">
          <a:blip r:embed="rId3">
            <a:alphaModFix/>
          </a:blip>
          <a:srcRect b="0" l="0" r="0" t="0"/>
          <a:stretch/>
        </p:blipFill>
        <p:spPr>
          <a:xfrm>
            <a:off x="687600" y="1369825"/>
            <a:ext cx="7768798" cy="3395955"/>
          </a:xfrm>
          <a:prstGeom prst="rect">
            <a:avLst/>
          </a:prstGeom>
          <a:noFill/>
          <a:ln>
            <a:noFill/>
          </a:ln>
        </p:spPr>
      </p:pic>
      <p:pic>
        <p:nvPicPr>
          <p:cNvPr id="351" name="Google Shape;351;p53"/>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52" name="Google Shape;352;p53"/>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Liabilities &amp; S.E. (10K)</a:t>
            </a:r>
            <a:endParaRPr sz="11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6" name="Shape 356"/>
        <p:cNvGrpSpPr/>
        <p:nvPr/>
      </p:nvGrpSpPr>
      <p:grpSpPr>
        <a:xfrm>
          <a:off x="0" y="0"/>
          <a:ext cx="0" cy="0"/>
          <a:chOff x="0" y="0"/>
          <a:chExt cx="0" cy="0"/>
        </a:xfrm>
      </p:grpSpPr>
      <p:pic>
        <p:nvPicPr>
          <p:cNvPr id="357" name="Google Shape;357;p54"/>
          <p:cNvPicPr preferRelativeResize="0"/>
          <p:nvPr/>
        </p:nvPicPr>
        <p:blipFill rotWithShape="1">
          <a:blip r:embed="rId3">
            <a:alphaModFix/>
          </a:blip>
          <a:srcRect b="0" l="0" r="0" t="0"/>
          <a:stretch/>
        </p:blipFill>
        <p:spPr>
          <a:xfrm>
            <a:off x="819150" y="1224329"/>
            <a:ext cx="7505698" cy="3316897"/>
          </a:xfrm>
          <a:prstGeom prst="rect">
            <a:avLst/>
          </a:prstGeom>
          <a:noFill/>
          <a:ln>
            <a:noFill/>
          </a:ln>
        </p:spPr>
      </p:pic>
      <p:pic>
        <p:nvPicPr>
          <p:cNvPr id="358" name="Google Shape;358;p54"/>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59" name="Google Shape;359;p54"/>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Operations (10K)</a:t>
            </a:r>
            <a:endParaRPr sz="11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3" name="Shape 363"/>
        <p:cNvGrpSpPr/>
        <p:nvPr/>
      </p:nvGrpSpPr>
      <p:grpSpPr>
        <a:xfrm>
          <a:off x="0" y="0"/>
          <a:ext cx="0" cy="0"/>
          <a:chOff x="0" y="0"/>
          <a:chExt cx="0" cy="0"/>
        </a:xfrm>
      </p:grpSpPr>
      <p:pic>
        <p:nvPicPr>
          <p:cNvPr id="364" name="Google Shape;364;p55"/>
          <p:cNvPicPr preferRelativeResize="0"/>
          <p:nvPr/>
        </p:nvPicPr>
        <p:blipFill rotWithShape="1">
          <a:blip r:embed="rId3">
            <a:alphaModFix/>
          </a:blip>
          <a:srcRect b="0" l="0" r="0" t="0"/>
          <a:stretch/>
        </p:blipFill>
        <p:spPr>
          <a:xfrm>
            <a:off x="819150" y="1637325"/>
            <a:ext cx="7505698" cy="2292172"/>
          </a:xfrm>
          <a:prstGeom prst="rect">
            <a:avLst/>
          </a:prstGeom>
          <a:noFill/>
          <a:ln>
            <a:noFill/>
          </a:ln>
        </p:spPr>
      </p:pic>
      <p:pic>
        <p:nvPicPr>
          <p:cNvPr id="365" name="Google Shape;365;p55"/>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66" name="Google Shape;366;p55"/>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Operations (10K) cont.</a:t>
            </a:r>
            <a:endParaRPr sz="11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0" name="Shape 370"/>
        <p:cNvGrpSpPr/>
        <p:nvPr/>
      </p:nvGrpSpPr>
      <p:grpSpPr>
        <a:xfrm>
          <a:off x="0" y="0"/>
          <a:ext cx="0" cy="0"/>
          <a:chOff x="0" y="0"/>
          <a:chExt cx="0" cy="0"/>
        </a:xfrm>
      </p:grpSpPr>
      <p:pic>
        <p:nvPicPr>
          <p:cNvPr id="371" name="Google Shape;371;p56"/>
          <p:cNvPicPr preferRelativeResize="0"/>
          <p:nvPr/>
        </p:nvPicPr>
        <p:blipFill rotWithShape="1">
          <a:blip r:embed="rId3">
            <a:alphaModFix/>
          </a:blip>
          <a:srcRect b="0" l="0" r="0" t="26578"/>
          <a:stretch/>
        </p:blipFill>
        <p:spPr>
          <a:xfrm>
            <a:off x="745775" y="1697025"/>
            <a:ext cx="7652449" cy="1749450"/>
          </a:xfrm>
          <a:prstGeom prst="rect">
            <a:avLst/>
          </a:prstGeom>
          <a:noFill/>
          <a:ln>
            <a:noFill/>
          </a:ln>
        </p:spPr>
      </p:pic>
      <p:pic>
        <p:nvPicPr>
          <p:cNvPr id="372" name="Google Shape;372;p56"/>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73" name="Google Shape;373;p56"/>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Comprehensive Income (10K)</a:t>
            </a:r>
            <a:endParaRPr sz="11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pic>
        <p:nvPicPr>
          <p:cNvPr id="378" name="Google Shape;378;p57"/>
          <p:cNvPicPr preferRelativeResize="0"/>
          <p:nvPr/>
        </p:nvPicPr>
        <p:blipFill rotWithShape="1">
          <a:blip r:embed="rId3">
            <a:alphaModFix/>
          </a:blip>
          <a:srcRect b="0" l="0" r="0" t="0"/>
          <a:stretch/>
        </p:blipFill>
        <p:spPr>
          <a:xfrm>
            <a:off x="977938" y="1002908"/>
            <a:ext cx="7188127" cy="3744693"/>
          </a:xfrm>
          <a:prstGeom prst="rect">
            <a:avLst/>
          </a:prstGeom>
          <a:noFill/>
          <a:ln>
            <a:noFill/>
          </a:ln>
        </p:spPr>
      </p:pic>
      <p:pic>
        <p:nvPicPr>
          <p:cNvPr id="379" name="Google Shape;379;p57"/>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80" name="Google Shape;380;p57"/>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a:t>
            </a:r>
            <a:endParaRPr sz="11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4" name="Shape 384"/>
        <p:cNvGrpSpPr/>
        <p:nvPr/>
      </p:nvGrpSpPr>
      <p:grpSpPr>
        <a:xfrm>
          <a:off x="0" y="0"/>
          <a:ext cx="0" cy="0"/>
          <a:chOff x="0" y="0"/>
          <a:chExt cx="0" cy="0"/>
        </a:xfrm>
      </p:grpSpPr>
      <p:pic>
        <p:nvPicPr>
          <p:cNvPr id="385" name="Google Shape;385;p58"/>
          <p:cNvPicPr preferRelativeResize="0"/>
          <p:nvPr/>
        </p:nvPicPr>
        <p:blipFill rotWithShape="1">
          <a:blip r:embed="rId3">
            <a:alphaModFix/>
          </a:blip>
          <a:srcRect b="0" l="0" r="0" t="0"/>
          <a:stretch/>
        </p:blipFill>
        <p:spPr>
          <a:xfrm>
            <a:off x="864937" y="1311550"/>
            <a:ext cx="7414124" cy="3107725"/>
          </a:xfrm>
          <a:prstGeom prst="rect">
            <a:avLst/>
          </a:prstGeom>
          <a:noFill/>
          <a:ln>
            <a:noFill/>
          </a:ln>
        </p:spPr>
      </p:pic>
      <p:pic>
        <p:nvPicPr>
          <p:cNvPr id="386" name="Google Shape;386;p58"/>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387" name="Google Shape;387;p58"/>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 cont.</a:t>
            </a:r>
            <a:endParaRPr sz="11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1" name="Shape 391"/>
        <p:cNvGrpSpPr/>
        <p:nvPr/>
      </p:nvGrpSpPr>
      <p:grpSpPr>
        <a:xfrm>
          <a:off x="0" y="0"/>
          <a:ext cx="0" cy="0"/>
          <a:chOff x="0" y="0"/>
          <a:chExt cx="0" cy="0"/>
        </a:xfrm>
      </p:grpSpPr>
      <p:sp>
        <p:nvSpPr>
          <p:cNvPr id="392" name="Google Shape;392;p59"/>
          <p:cNvSpPr txBox="1"/>
          <p:nvPr>
            <p:ph idx="1" type="body"/>
          </p:nvPr>
        </p:nvSpPr>
        <p:spPr>
          <a:xfrm>
            <a:off x="1077655" y="1872026"/>
            <a:ext cx="6988689" cy="1993252"/>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28484" lvl="0" marL="457200" rtl="0" algn="l">
              <a:lnSpc>
                <a:spcPct val="150000"/>
              </a:lnSpc>
              <a:spcBef>
                <a:spcPts val="1000"/>
              </a:spcBef>
              <a:spcAft>
                <a:spcPts val="0"/>
              </a:spcAft>
              <a:buClr>
                <a:schemeClr val="lt1"/>
              </a:buClr>
              <a:buSzPts val="1600"/>
              <a:buAutoNum type="arabicPeriod"/>
            </a:pPr>
            <a:r>
              <a:rPr lang="en" sz="1600">
                <a:solidFill>
                  <a:schemeClr val="lt1"/>
                </a:solidFill>
                <a:latin typeface="Century Gothic"/>
                <a:ea typeface="Century Gothic"/>
                <a:cs typeface="Century Gothic"/>
                <a:sym typeface="Century Gothic"/>
              </a:rPr>
              <a:t>COVID-19 and Debt/Liquidity Related Risk Factors</a:t>
            </a:r>
            <a:endParaRPr sz="1600">
              <a:solidFill>
                <a:schemeClr val="lt1"/>
              </a:solidFill>
              <a:latin typeface="Century Gothic"/>
              <a:ea typeface="Century Gothic"/>
              <a:cs typeface="Century Gothic"/>
              <a:sym typeface="Century Gothic"/>
            </a:endParaRPr>
          </a:p>
          <a:p>
            <a:pPr indent="-328484" lvl="0" marL="457200" rtl="0" algn="l">
              <a:lnSpc>
                <a:spcPct val="150000"/>
              </a:lnSpc>
              <a:spcBef>
                <a:spcPts val="1200"/>
              </a:spcBef>
              <a:spcAft>
                <a:spcPts val="0"/>
              </a:spcAft>
              <a:buClr>
                <a:schemeClr val="lt1"/>
              </a:buClr>
              <a:buSzPts val="1600"/>
              <a:buAutoNum type="arabicPeriod"/>
            </a:pPr>
            <a:r>
              <a:rPr lang="en" sz="1600">
                <a:solidFill>
                  <a:schemeClr val="lt1"/>
                </a:solidFill>
                <a:latin typeface="Century Gothic"/>
                <a:ea typeface="Century Gothic"/>
                <a:cs typeface="Century Gothic"/>
                <a:sym typeface="Century Gothic"/>
              </a:rPr>
              <a:t>Operational Risks </a:t>
            </a:r>
            <a:endParaRPr sz="1600">
              <a:solidFill>
                <a:schemeClr val="lt1"/>
              </a:solidFill>
              <a:latin typeface="Century Gothic"/>
              <a:ea typeface="Century Gothic"/>
              <a:cs typeface="Century Gothic"/>
              <a:sym typeface="Century Gothic"/>
            </a:endParaRPr>
          </a:p>
          <a:p>
            <a:pPr indent="-328484" lvl="0" marL="457200" rtl="0" algn="l">
              <a:lnSpc>
                <a:spcPct val="150000"/>
              </a:lnSpc>
              <a:spcBef>
                <a:spcPts val="1000"/>
              </a:spcBef>
              <a:spcAft>
                <a:spcPts val="0"/>
              </a:spcAft>
              <a:buClr>
                <a:schemeClr val="lt1"/>
              </a:buClr>
              <a:buSzPts val="1600"/>
              <a:buAutoNum type="arabicPeriod"/>
            </a:pPr>
            <a:r>
              <a:rPr lang="en" sz="1600">
                <a:solidFill>
                  <a:schemeClr val="lt1"/>
                </a:solidFill>
                <a:latin typeface="Century Gothic"/>
                <a:ea typeface="Century Gothic"/>
                <a:cs typeface="Century Gothic"/>
                <a:sym typeface="Century Gothic"/>
              </a:rPr>
              <a:t>Risks Related to the Regulatory Environment</a:t>
            </a:r>
            <a:endParaRPr sz="1600">
              <a:solidFill>
                <a:schemeClr val="lt1"/>
              </a:solidFill>
              <a:latin typeface="Century Gothic"/>
              <a:ea typeface="Century Gothic"/>
              <a:cs typeface="Century Gothic"/>
              <a:sym typeface="Century Gothic"/>
            </a:endParaRPr>
          </a:p>
          <a:p>
            <a:pPr indent="-328484" lvl="0" marL="457200" rtl="0" algn="l">
              <a:lnSpc>
                <a:spcPct val="150000"/>
              </a:lnSpc>
              <a:spcBef>
                <a:spcPts val="1200"/>
              </a:spcBef>
              <a:spcAft>
                <a:spcPts val="1200"/>
              </a:spcAft>
              <a:buClr>
                <a:schemeClr val="lt1"/>
              </a:buClr>
              <a:buSzPts val="1600"/>
              <a:buAutoNum type="arabicPeriod"/>
            </a:pPr>
            <a:r>
              <a:rPr lang="en" sz="1600">
                <a:solidFill>
                  <a:schemeClr val="lt1"/>
                </a:solidFill>
                <a:latin typeface="Century Gothic"/>
                <a:ea typeface="Century Gothic"/>
                <a:cs typeface="Century Gothic"/>
                <a:sym typeface="Century Gothic"/>
              </a:rPr>
              <a:t>Market Risks</a:t>
            </a:r>
            <a:endParaRPr sz="1600">
              <a:solidFill>
                <a:schemeClr val="lt1"/>
              </a:solidFill>
              <a:latin typeface="Century Gothic"/>
              <a:ea typeface="Century Gothic"/>
              <a:cs typeface="Century Gothic"/>
              <a:sym typeface="Century Gothic"/>
            </a:endParaRPr>
          </a:p>
        </p:txBody>
      </p:sp>
      <p:pic>
        <p:nvPicPr>
          <p:cNvPr id="393" name="Google Shape;393;p59"/>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394" name="Google Shape;394;p59"/>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Risk Factors</a:t>
            </a:r>
            <a:endParaRPr sz="11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8" name="Shape 398"/>
        <p:cNvGrpSpPr/>
        <p:nvPr/>
      </p:nvGrpSpPr>
      <p:grpSpPr>
        <a:xfrm>
          <a:off x="0" y="0"/>
          <a:ext cx="0" cy="0"/>
          <a:chOff x="0" y="0"/>
          <a:chExt cx="0" cy="0"/>
        </a:xfrm>
      </p:grpSpPr>
      <p:sp>
        <p:nvSpPr>
          <p:cNvPr id="399" name="Google Shape;399;p60"/>
          <p:cNvSpPr txBox="1"/>
          <p:nvPr>
            <p:ph idx="1" type="body"/>
          </p:nvPr>
        </p:nvSpPr>
        <p:spPr>
          <a:xfrm>
            <a:off x="819150" y="1357872"/>
            <a:ext cx="7505700" cy="34008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11150" lvl="0" marL="457200" rtl="0" algn="l">
              <a:lnSpc>
                <a:spcPct val="115000"/>
              </a:lnSpc>
              <a:spcBef>
                <a:spcPts val="1000"/>
              </a:spcBef>
              <a:spcAft>
                <a:spcPts val="0"/>
              </a:spcAft>
              <a:buClr>
                <a:schemeClr val="lt2"/>
              </a:buClr>
              <a:buSzPts val="1300"/>
              <a:buChar char="●"/>
            </a:pPr>
            <a:r>
              <a:rPr lang="en" sz="1300">
                <a:solidFill>
                  <a:schemeClr val="lt1"/>
                </a:solidFill>
                <a:latin typeface="Century Gothic"/>
                <a:ea typeface="Century Gothic"/>
                <a:cs typeface="Century Gothic"/>
                <a:sym typeface="Century Gothic"/>
              </a:rPr>
              <a:t>Public health crises, including the COVID-19 pandemic, have had, and may in the future have, a significant impact on our financial condition, results, operations, outlook, plans, goals, growth, reputation, cash flows, liquidity, demand for voyages, and share price</a:t>
            </a:r>
            <a:endParaRPr sz="1300">
              <a:solidFill>
                <a:schemeClr val="lt1"/>
              </a:solidFill>
              <a:latin typeface="Century Gothic"/>
              <a:ea typeface="Century Gothic"/>
              <a:cs typeface="Century Gothic"/>
              <a:sym typeface="Century Gothic"/>
            </a:endParaRPr>
          </a:p>
          <a:p>
            <a:pPr indent="-311150" lvl="0" marL="457200" rtl="0" algn="l">
              <a:lnSpc>
                <a:spcPct val="115000"/>
              </a:lnSpc>
              <a:spcBef>
                <a:spcPts val="1200"/>
              </a:spcBef>
              <a:spcAft>
                <a:spcPts val="0"/>
              </a:spcAft>
              <a:buClr>
                <a:schemeClr val="lt2"/>
              </a:buClr>
              <a:buSzPts val="1300"/>
              <a:buChar char="●"/>
            </a:pPr>
            <a:r>
              <a:rPr lang="en" sz="1300">
                <a:solidFill>
                  <a:schemeClr val="lt1"/>
                </a:solidFill>
                <a:latin typeface="Century Gothic"/>
                <a:ea typeface="Century Gothic"/>
                <a:cs typeface="Century Gothic"/>
                <a:sym typeface="Century Gothic"/>
              </a:rPr>
              <a:t>If our results of operations and financial performance do not recover as planned, we may not be in compliance with maintenance covenants in certain of our debt facilities</a:t>
            </a:r>
            <a:endParaRPr sz="1300">
              <a:solidFill>
                <a:schemeClr val="lt1"/>
              </a:solidFill>
              <a:latin typeface="Century Gothic"/>
              <a:ea typeface="Century Gothic"/>
              <a:cs typeface="Century Gothic"/>
              <a:sym typeface="Century Gothic"/>
            </a:endParaRPr>
          </a:p>
          <a:p>
            <a:pPr indent="-311150" lvl="0" marL="457200" rtl="0" algn="l">
              <a:lnSpc>
                <a:spcPct val="115000"/>
              </a:lnSpc>
              <a:spcBef>
                <a:spcPts val="1000"/>
              </a:spcBef>
              <a:spcAft>
                <a:spcPts val="0"/>
              </a:spcAft>
              <a:buClr>
                <a:schemeClr val="lt2"/>
              </a:buClr>
              <a:buSzPts val="1300"/>
              <a:buChar char="●"/>
            </a:pPr>
            <a:r>
              <a:rPr lang="en" sz="1300">
                <a:solidFill>
                  <a:schemeClr val="lt1"/>
                </a:solidFill>
                <a:latin typeface="Century Gothic"/>
                <a:ea typeface="Century Gothic"/>
                <a:cs typeface="Century Gothic"/>
                <a:sym typeface="Century Gothic"/>
              </a:rPr>
              <a:t>Additional financing required in the future may not be available on favorable terms, or at all</a:t>
            </a:r>
            <a:endParaRPr sz="1300">
              <a:solidFill>
                <a:schemeClr val="lt1"/>
              </a:solidFill>
              <a:latin typeface="Century Gothic"/>
              <a:ea typeface="Century Gothic"/>
              <a:cs typeface="Century Gothic"/>
              <a:sym typeface="Century Gothic"/>
            </a:endParaRPr>
          </a:p>
          <a:p>
            <a:pPr indent="-311150" lvl="0" marL="457200" rtl="0" algn="l">
              <a:lnSpc>
                <a:spcPct val="115000"/>
              </a:lnSpc>
              <a:spcBef>
                <a:spcPts val="1000"/>
              </a:spcBef>
              <a:spcAft>
                <a:spcPts val="0"/>
              </a:spcAft>
              <a:buClr>
                <a:schemeClr val="lt2"/>
              </a:buClr>
              <a:buSzPts val="1300"/>
              <a:buChar char="●"/>
            </a:pPr>
            <a:r>
              <a:rPr lang="en" sz="1300">
                <a:solidFill>
                  <a:schemeClr val="lt1"/>
                </a:solidFill>
                <a:latin typeface="Century Gothic"/>
                <a:ea typeface="Century Gothic"/>
                <a:cs typeface="Century Gothic"/>
                <a:sym typeface="Century Gothic"/>
              </a:rPr>
              <a:t>Our indebtedness, and the agreements governing our indebtedness, may limit our flexibility in operating our business and a substantial majority of our assets are collateral under our debt agreements</a:t>
            </a:r>
            <a:endParaRPr sz="1300">
              <a:solidFill>
                <a:schemeClr val="lt1"/>
              </a:solidFill>
              <a:latin typeface="Century Gothic"/>
              <a:ea typeface="Century Gothic"/>
              <a:cs typeface="Century Gothic"/>
              <a:sym typeface="Century Gothic"/>
            </a:endParaRPr>
          </a:p>
          <a:p>
            <a:pPr indent="-311150" lvl="0" marL="457200" rtl="0" algn="l">
              <a:lnSpc>
                <a:spcPct val="115000"/>
              </a:lnSpc>
              <a:spcBef>
                <a:spcPts val="1200"/>
              </a:spcBef>
              <a:spcAft>
                <a:spcPts val="1200"/>
              </a:spcAft>
              <a:buClr>
                <a:schemeClr val="lt2"/>
              </a:buClr>
              <a:buSzPts val="1300"/>
              <a:buChar char="●"/>
            </a:pPr>
            <a:r>
              <a:rPr lang="en" sz="1300">
                <a:solidFill>
                  <a:schemeClr val="lt1"/>
                </a:solidFill>
                <a:latin typeface="Century Gothic"/>
                <a:ea typeface="Century Gothic"/>
                <a:cs typeface="Century Gothic"/>
                <a:sym typeface="Century Gothic"/>
              </a:rPr>
              <a:t>The impact of volatility and disruptions in the global credit and financial markets </a:t>
            </a:r>
            <a:endParaRPr sz="1300">
              <a:solidFill>
                <a:schemeClr val="lt1"/>
              </a:solidFill>
              <a:latin typeface="Century Gothic"/>
              <a:ea typeface="Century Gothic"/>
              <a:cs typeface="Century Gothic"/>
              <a:sym typeface="Century Gothic"/>
            </a:endParaRPr>
          </a:p>
        </p:txBody>
      </p:sp>
      <p:pic>
        <p:nvPicPr>
          <p:cNvPr id="400" name="Google Shape;400;p60"/>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401" name="Google Shape;401;p60"/>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COVID-19 and Debt/Liquidity Related Risk Factors</a:t>
            </a:r>
            <a:endParaRPr sz="11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5" name="Shape 405"/>
        <p:cNvGrpSpPr/>
        <p:nvPr/>
      </p:nvGrpSpPr>
      <p:grpSpPr>
        <a:xfrm>
          <a:off x="0" y="0"/>
          <a:ext cx="0" cy="0"/>
          <a:chOff x="0" y="0"/>
          <a:chExt cx="0" cy="0"/>
        </a:xfrm>
      </p:grpSpPr>
      <p:sp>
        <p:nvSpPr>
          <p:cNvPr id="406" name="Google Shape;406;p61"/>
          <p:cNvSpPr txBox="1"/>
          <p:nvPr>
            <p:ph idx="1" type="body"/>
          </p:nvPr>
        </p:nvSpPr>
        <p:spPr>
          <a:xfrm>
            <a:off x="258050" y="1163750"/>
            <a:ext cx="8190900" cy="31275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11467" lvl="0" marL="457200" rtl="0" algn="l">
              <a:lnSpc>
                <a:spcPct val="95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Unavailability of ports of call</a:t>
            </a:r>
            <a:endParaRPr sz="1400">
              <a:solidFill>
                <a:schemeClr val="lt1"/>
              </a:solidFill>
              <a:latin typeface="Century Gothic"/>
              <a:ea typeface="Century Gothic"/>
              <a:cs typeface="Century Gothic"/>
              <a:sym typeface="Century Gothic"/>
            </a:endParaRPr>
          </a:p>
          <a:p>
            <a:pPr indent="-311467" lvl="0" marL="457200" rtl="0" algn="l">
              <a:lnSpc>
                <a:spcPct val="95000"/>
              </a:lnSpc>
              <a:spcBef>
                <a:spcPts val="12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We rely on scheduled commercial airline services for passenger and crew connections. Changes and disruptions in commercial airline service has, and could in the future, disrupt our operations</a:t>
            </a:r>
            <a:endParaRPr sz="1400">
              <a:solidFill>
                <a:schemeClr val="lt1"/>
              </a:solidFill>
              <a:latin typeface="Century Gothic"/>
              <a:ea typeface="Century Gothic"/>
              <a:cs typeface="Century Gothic"/>
              <a:sym typeface="Century Gothic"/>
            </a:endParaRPr>
          </a:p>
          <a:p>
            <a:pPr indent="-311467" lvl="0" marL="457200" rtl="0" algn="l">
              <a:lnSpc>
                <a:spcPct val="95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Global events and conditions, including terrorist acts, armed conflicts, acts of piracy, and other international events impacting the security of travel or the economy</a:t>
            </a:r>
            <a:endParaRPr sz="1400">
              <a:solidFill>
                <a:schemeClr val="lt1"/>
              </a:solidFill>
              <a:latin typeface="Century Gothic"/>
              <a:ea typeface="Century Gothic"/>
              <a:cs typeface="Century Gothic"/>
              <a:sym typeface="Century Gothic"/>
            </a:endParaRPr>
          </a:p>
          <a:p>
            <a:pPr indent="-311467" lvl="0" marL="457200" rtl="0" algn="l">
              <a:lnSpc>
                <a:spcPct val="95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Adverse incidents involving cruise ships </a:t>
            </a:r>
            <a:endParaRPr sz="1400">
              <a:solidFill>
                <a:schemeClr val="lt1"/>
              </a:solidFill>
              <a:latin typeface="Century Gothic"/>
              <a:ea typeface="Century Gothic"/>
              <a:cs typeface="Century Gothic"/>
              <a:sym typeface="Century Gothic"/>
            </a:endParaRPr>
          </a:p>
          <a:p>
            <a:pPr indent="-311467" lvl="0" marL="457200" rtl="0" algn="l">
              <a:lnSpc>
                <a:spcPct val="95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Breaches in data security or other disturbances to our information technology or our actual or perceived failure to comply with requirements regarding data privacy and protection</a:t>
            </a:r>
            <a:endParaRPr sz="1400">
              <a:solidFill>
                <a:schemeClr val="lt1"/>
              </a:solidFill>
              <a:latin typeface="Century Gothic"/>
              <a:ea typeface="Century Gothic"/>
              <a:cs typeface="Century Gothic"/>
              <a:sym typeface="Century Gothic"/>
            </a:endParaRPr>
          </a:p>
          <a:p>
            <a:pPr indent="-311467" lvl="0" marL="457200" rtl="0" algn="l">
              <a:lnSpc>
                <a:spcPct val="95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Mechanical malfunctions and repairs, delays in our shipbuilding program, maintenance and refurbishments</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200"/>
              </a:spcBef>
              <a:spcAft>
                <a:spcPts val="1200"/>
              </a:spcAft>
              <a:buClr>
                <a:schemeClr val="lt2"/>
              </a:buClr>
              <a:buSzPts val="1305"/>
              <a:buChar char="●"/>
            </a:pPr>
            <a:r>
              <a:rPr lang="en" sz="1400">
                <a:solidFill>
                  <a:schemeClr val="lt1"/>
                </a:solidFill>
                <a:latin typeface="Century Gothic"/>
                <a:ea typeface="Century Gothic"/>
                <a:cs typeface="Century Gothic"/>
                <a:sym typeface="Century Gothic"/>
              </a:rPr>
              <a:t>Conducting business internationally may result in increased costs and risks </a:t>
            </a:r>
            <a:endParaRPr sz="1400">
              <a:solidFill>
                <a:schemeClr val="lt1"/>
              </a:solidFill>
              <a:latin typeface="Century Gothic"/>
              <a:ea typeface="Century Gothic"/>
              <a:cs typeface="Century Gothic"/>
              <a:sym typeface="Century Gothic"/>
            </a:endParaRPr>
          </a:p>
        </p:txBody>
      </p:sp>
      <p:pic>
        <p:nvPicPr>
          <p:cNvPr id="407" name="Google Shape;407;p61"/>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408" name="Google Shape;408;p61"/>
          <p:cNvSpPr txBox="1"/>
          <p:nvPr/>
        </p:nvSpPr>
        <p:spPr>
          <a:xfrm>
            <a:off x="258040" y="227500"/>
            <a:ext cx="7505700" cy="60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Operational Risks</a:t>
            </a:r>
            <a:endParaRPr sz="11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sp>
        <p:nvSpPr>
          <p:cNvPr id="413" name="Google Shape;413;p62"/>
          <p:cNvSpPr txBox="1"/>
          <p:nvPr>
            <p:ph idx="1" type="body"/>
          </p:nvPr>
        </p:nvSpPr>
        <p:spPr>
          <a:xfrm>
            <a:off x="258050" y="1503800"/>
            <a:ext cx="8019600" cy="30852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Failure or inability to recruit or retain qualified personnel or the loss of key personnel or employee relations issues</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Impacts related to climate change</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Inability to obtain adequate insurance coverage</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Litigation, enforcement actions, fines or penalties</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We rely on third parties to provide hotel management services for certain ships and certain other services</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0"/>
              </a:spcAft>
              <a:buClr>
                <a:schemeClr val="lt2"/>
              </a:buClr>
              <a:buSzPts val="1305"/>
              <a:buChar char="●"/>
            </a:pPr>
            <a:r>
              <a:rPr lang="en" sz="1400">
                <a:solidFill>
                  <a:schemeClr val="lt1"/>
                </a:solidFill>
                <a:latin typeface="Century Gothic"/>
                <a:ea typeface="Century Gothic"/>
                <a:cs typeface="Century Gothic"/>
                <a:sym typeface="Century Gothic"/>
              </a:rPr>
              <a:t>Expansion into new markets and investments in new markets and land-based destination projects may not be successful</a:t>
            </a:r>
            <a:endParaRPr sz="1400">
              <a:solidFill>
                <a:schemeClr val="lt1"/>
              </a:solidFill>
              <a:latin typeface="Century Gothic"/>
              <a:ea typeface="Century Gothic"/>
              <a:cs typeface="Century Gothic"/>
              <a:sym typeface="Century Gothic"/>
            </a:endParaRPr>
          </a:p>
          <a:p>
            <a:pPr indent="-311467" lvl="0" marL="457200" rtl="0" algn="l">
              <a:lnSpc>
                <a:spcPct val="100000"/>
              </a:lnSpc>
              <a:spcBef>
                <a:spcPts val="1000"/>
              </a:spcBef>
              <a:spcAft>
                <a:spcPts val="1200"/>
              </a:spcAft>
              <a:buClr>
                <a:schemeClr val="lt2"/>
              </a:buClr>
              <a:buSzPts val="1305"/>
              <a:buChar char="●"/>
            </a:pPr>
            <a:r>
              <a:rPr lang="en" sz="1400">
                <a:solidFill>
                  <a:schemeClr val="lt1"/>
                </a:solidFill>
                <a:latin typeface="Century Gothic"/>
                <a:ea typeface="Century Gothic"/>
                <a:cs typeface="Century Gothic"/>
                <a:sym typeface="Century Gothic"/>
              </a:rPr>
              <a:t>Overcapacity in key markets</a:t>
            </a:r>
            <a:endParaRPr sz="1400">
              <a:solidFill>
                <a:schemeClr val="lt1"/>
              </a:solidFill>
              <a:latin typeface="Century Gothic"/>
              <a:ea typeface="Century Gothic"/>
              <a:cs typeface="Century Gothic"/>
              <a:sym typeface="Century Gothic"/>
            </a:endParaRPr>
          </a:p>
        </p:txBody>
      </p:sp>
      <p:pic>
        <p:nvPicPr>
          <p:cNvPr id="414" name="Google Shape;414;p62"/>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415" name="Google Shape;415;p62"/>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Operational Risks cont.</a:t>
            </a:r>
            <a:endParaRPr sz="11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5"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b="0" l="0" r="0" t="0"/>
          <a:stretch/>
        </p:blipFill>
        <p:spPr>
          <a:xfrm>
            <a:off x="1211560" y="74937"/>
            <a:ext cx="6720888" cy="49936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9" name="Shape 419"/>
        <p:cNvGrpSpPr/>
        <p:nvPr/>
      </p:nvGrpSpPr>
      <p:grpSpPr>
        <a:xfrm>
          <a:off x="0" y="0"/>
          <a:ext cx="0" cy="0"/>
          <a:chOff x="0" y="0"/>
          <a:chExt cx="0" cy="0"/>
        </a:xfrm>
      </p:grpSpPr>
      <p:sp>
        <p:nvSpPr>
          <p:cNvPr id="420" name="Google Shape;420;p63"/>
          <p:cNvSpPr txBox="1"/>
          <p:nvPr>
            <p:ph idx="1" type="body"/>
          </p:nvPr>
        </p:nvSpPr>
        <p:spPr>
          <a:xfrm>
            <a:off x="363071" y="1559859"/>
            <a:ext cx="7961779" cy="1933866"/>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17817" lvl="0" marL="457200" rtl="0" algn="l">
              <a:lnSpc>
                <a:spcPct val="95000"/>
              </a:lnSpc>
              <a:spcBef>
                <a:spcPts val="1000"/>
              </a:spcBef>
              <a:spcAft>
                <a:spcPts val="0"/>
              </a:spcAft>
              <a:buClr>
                <a:schemeClr val="lt2"/>
              </a:buClr>
              <a:buSzPts val="1405"/>
              <a:buChar char="●"/>
            </a:pPr>
            <a:r>
              <a:rPr lang="en" sz="1500">
                <a:solidFill>
                  <a:schemeClr val="lt1"/>
                </a:solidFill>
                <a:latin typeface="Century Gothic"/>
                <a:ea typeface="Century Gothic"/>
                <a:cs typeface="Century Gothic"/>
                <a:sym typeface="Century Gothic"/>
              </a:rPr>
              <a:t>Changes to or introduction of new complex laws and regulations, including environmental, health and safety, labor, data privacy and protection and maritime laws and regulations </a:t>
            </a:r>
            <a:endParaRPr sz="1500">
              <a:solidFill>
                <a:schemeClr val="lt1"/>
              </a:solidFill>
              <a:latin typeface="Century Gothic"/>
              <a:ea typeface="Century Gothic"/>
              <a:cs typeface="Century Gothic"/>
              <a:sym typeface="Century Gothic"/>
            </a:endParaRPr>
          </a:p>
          <a:p>
            <a:pPr indent="-317817" lvl="0" marL="457200" rtl="0" algn="l">
              <a:lnSpc>
                <a:spcPct val="95000"/>
              </a:lnSpc>
              <a:spcBef>
                <a:spcPts val="1000"/>
              </a:spcBef>
              <a:spcAft>
                <a:spcPts val="0"/>
              </a:spcAft>
              <a:buClr>
                <a:schemeClr val="lt2"/>
              </a:buClr>
              <a:buSzPts val="1405"/>
              <a:buChar char="●"/>
            </a:pPr>
            <a:r>
              <a:rPr lang="en" sz="1500">
                <a:solidFill>
                  <a:schemeClr val="lt1"/>
                </a:solidFill>
                <a:latin typeface="Century Gothic"/>
                <a:ea typeface="Century Gothic"/>
                <a:cs typeface="Century Gothic"/>
                <a:sym typeface="Century Gothic"/>
              </a:rPr>
              <a:t>Future changes in applicable tax laws, or our inability to take advantage of favorable tax regimes</a:t>
            </a:r>
            <a:endParaRPr sz="1500">
              <a:solidFill>
                <a:schemeClr val="lt1"/>
              </a:solidFill>
              <a:latin typeface="Century Gothic"/>
              <a:ea typeface="Century Gothic"/>
              <a:cs typeface="Century Gothic"/>
              <a:sym typeface="Century Gothic"/>
            </a:endParaRPr>
          </a:p>
          <a:p>
            <a:pPr indent="-317817" lvl="0" marL="457200" rtl="0" algn="l">
              <a:lnSpc>
                <a:spcPct val="95000"/>
              </a:lnSpc>
              <a:spcBef>
                <a:spcPts val="1000"/>
              </a:spcBef>
              <a:spcAft>
                <a:spcPts val="0"/>
              </a:spcAft>
              <a:buClr>
                <a:schemeClr val="lt2"/>
              </a:buClr>
              <a:buSzPts val="1405"/>
              <a:buChar char="●"/>
            </a:pPr>
            <a:r>
              <a:rPr lang="en" sz="1500">
                <a:solidFill>
                  <a:schemeClr val="lt1"/>
                </a:solidFill>
                <a:latin typeface="Century Gothic"/>
                <a:ea typeface="Century Gothic"/>
                <a:cs typeface="Century Gothic"/>
                <a:sym typeface="Century Gothic"/>
              </a:rPr>
              <a:t>Our ability to comply with economic substance requirements in certain jurisdictions</a:t>
            </a:r>
            <a:endParaRPr sz="1500">
              <a:solidFill>
                <a:schemeClr val="lt1"/>
              </a:solidFill>
              <a:latin typeface="Century Gothic"/>
              <a:ea typeface="Century Gothic"/>
              <a:cs typeface="Century Gothic"/>
              <a:sym typeface="Century Gothic"/>
            </a:endParaRPr>
          </a:p>
        </p:txBody>
      </p:sp>
      <p:pic>
        <p:nvPicPr>
          <p:cNvPr id="421" name="Google Shape;421;p63"/>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422" name="Google Shape;422;p63"/>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Risks Related to the Regulatory Environment</a:t>
            </a:r>
            <a:endParaRPr sz="11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6" name="Shape 426"/>
        <p:cNvGrpSpPr/>
        <p:nvPr/>
      </p:nvGrpSpPr>
      <p:grpSpPr>
        <a:xfrm>
          <a:off x="0" y="0"/>
          <a:ext cx="0" cy="0"/>
          <a:chOff x="0" y="0"/>
          <a:chExt cx="0" cy="0"/>
        </a:xfrm>
      </p:grpSpPr>
      <p:sp>
        <p:nvSpPr>
          <p:cNvPr id="427" name="Google Shape;427;p64"/>
          <p:cNvSpPr txBox="1"/>
          <p:nvPr>
            <p:ph idx="1" type="body"/>
          </p:nvPr>
        </p:nvSpPr>
        <p:spPr>
          <a:xfrm>
            <a:off x="386550" y="1430525"/>
            <a:ext cx="8520600" cy="34164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a:bodyPr>
          <a:lstStyle/>
          <a:p>
            <a:pPr indent="-323850" lvl="0" marL="457200" rtl="0" algn="l">
              <a:lnSpc>
                <a:spcPct val="100000"/>
              </a:lnSpc>
              <a:spcBef>
                <a:spcPts val="1000"/>
              </a:spcBef>
              <a:spcAft>
                <a:spcPts val="0"/>
              </a:spcAft>
              <a:buClr>
                <a:schemeClr val="lt2"/>
              </a:buClr>
              <a:buSzPts val="1500"/>
              <a:buChar char="●"/>
            </a:pPr>
            <a:r>
              <a:rPr lang="en" sz="1800">
                <a:solidFill>
                  <a:schemeClr val="lt1"/>
                </a:solidFill>
                <a:latin typeface="Century Gothic"/>
                <a:ea typeface="Century Gothic"/>
                <a:cs typeface="Century Gothic"/>
                <a:sym typeface="Century Gothic"/>
              </a:rPr>
              <a:t>Interest Rate Risk</a:t>
            </a:r>
            <a:endParaRPr/>
          </a:p>
          <a:p>
            <a:pPr indent="-228600" lvl="0" marL="457200" rtl="0" algn="l">
              <a:lnSpc>
                <a:spcPct val="100000"/>
              </a:lnSpc>
              <a:spcBef>
                <a:spcPts val="1000"/>
              </a:spcBef>
              <a:spcAft>
                <a:spcPts val="0"/>
              </a:spcAft>
              <a:buClr>
                <a:schemeClr val="lt2"/>
              </a:buClr>
              <a:buSzPts val="1500"/>
              <a:buNone/>
            </a:pPr>
            <a:r>
              <a:t/>
            </a:r>
            <a:endParaRPr sz="1800">
              <a:solidFill>
                <a:schemeClr val="lt1"/>
              </a:solidFill>
              <a:latin typeface="Century Gothic"/>
              <a:ea typeface="Century Gothic"/>
              <a:cs typeface="Century Gothic"/>
              <a:sym typeface="Century Gothic"/>
            </a:endParaRPr>
          </a:p>
          <a:p>
            <a:pPr indent="-323850" lvl="0" marL="457200" rtl="0" algn="l">
              <a:lnSpc>
                <a:spcPct val="100000"/>
              </a:lnSpc>
              <a:spcBef>
                <a:spcPts val="1200"/>
              </a:spcBef>
              <a:spcAft>
                <a:spcPts val="0"/>
              </a:spcAft>
              <a:buClr>
                <a:schemeClr val="lt2"/>
              </a:buClr>
              <a:buSzPts val="1500"/>
              <a:buChar char="●"/>
            </a:pPr>
            <a:r>
              <a:rPr lang="en" sz="1800">
                <a:solidFill>
                  <a:schemeClr val="lt1"/>
                </a:solidFill>
                <a:latin typeface="Century Gothic"/>
                <a:ea typeface="Century Gothic"/>
                <a:cs typeface="Century Gothic"/>
                <a:sym typeface="Century Gothic"/>
              </a:rPr>
              <a:t>Foreign Currency Exchange Rate Risk</a:t>
            </a:r>
            <a:endParaRPr/>
          </a:p>
          <a:p>
            <a:pPr indent="-228600" lvl="0" marL="457200" rtl="0" algn="l">
              <a:lnSpc>
                <a:spcPct val="100000"/>
              </a:lnSpc>
              <a:spcBef>
                <a:spcPts val="1200"/>
              </a:spcBef>
              <a:spcAft>
                <a:spcPts val="0"/>
              </a:spcAft>
              <a:buClr>
                <a:schemeClr val="lt2"/>
              </a:buClr>
              <a:buSzPts val="1500"/>
              <a:buNone/>
            </a:pPr>
            <a:r>
              <a:t/>
            </a:r>
            <a:endParaRPr sz="1800">
              <a:solidFill>
                <a:schemeClr val="lt1"/>
              </a:solidFill>
              <a:latin typeface="Century Gothic"/>
              <a:ea typeface="Century Gothic"/>
              <a:cs typeface="Century Gothic"/>
              <a:sym typeface="Century Gothic"/>
            </a:endParaRPr>
          </a:p>
          <a:p>
            <a:pPr indent="-323850" lvl="0" marL="457200" rtl="0" algn="l">
              <a:lnSpc>
                <a:spcPct val="100000"/>
              </a:lnSpc>
              <a:spcBef>
                <a:spcPts val="1000"/>
              </a:spcBef>
              <a:spcAft>
                <a:spcPts val="0"/>
              </a:spcAft>
              <a:buClr>
                <a:schemeClr val="lt2"/>
              </a:buClr>
              <a:buSzPts val="1500"/>
              <a:buChar char="●"/>
            </a:pPr>
            <a:r>
              <a:rPr lang="en" sz="1800">
                <a:solidFill>
                  <a:schemeClr val="lt1"/>
                </a:solidFill>
                <a:latin typeface="Century Gothic"/>
                <a:ea typeface="Century Gothic"/>
                <a:cs typeface="Century Gothic"/>
                <a:sym typeface="Century Gothic"/>
              </a:rPr>
              <a:t>Fuel Price Risk</a:t>
            </a:r>
            <a:endParaRPr/>
          </a:p>
          <a:p>
            <a:pPr indent="-228600" lvl="0" marL="457200" rtl="0" algn="l">
              <a:lnSpc>
                <a:spcPct val="100000"/>
              </a:lnSpc>
              <a:spcBef>
                <a:spcPts val="2200"/>
              </a:spcBef>
              <a:spcAft>
                <a:spcPts val="1200"/>
              </a:spcAft>
              <a:buClr>
                <a:schemeClr val="lt2"/>
              </a:buClr>
              <a:buSzPts val="1500"/>
              <a:buNone/>
            </a:pPr>
            <a:r>
              <a:t/>
            </a:r>
            <a:endParaRPr sz="1800">
              <a:solidFill>
                <a:schemeClr val="lt1"/>
              </a:solidFill>
              <a:latin typeface="Century Gothic"/>
              <a:ea typeface="Century Gothic"/>
              <a:cs typeface="Century Gothic"/>
              <a:sym typeface="Century Gothic"/>
            </a:endParaRPr>
          </a:p>
        </p:txBody>
      </p:sp>
      <p:pic>
        <p:nvPicPr>
          <p:cNvPr id="428" name="Google Shape;428;p64"/>
          <p:cNvPicPr preferRelativeResize="0"/>
          <p:nvPr/>
        </p:nvPicPr>
        <p:blipFill rotWithShape="1">
          <a:blip r:embed="rId3">
            <a:alphaModFix/>
          </a:blip>
          <a:srcRect b="0" l="0" r="0" t="0"/>
          <a:stretch/>
        </p:blipFill>
        <p:spPr>
          <a:xfrm>
            <a:off x="8183217" y="0"/>
            <a:ext cx="960783" cy="753208"/>
          </a:xfrm>
          <a:prstGeom prst="rect">
            <a:avLst/>
          </a:prstGeom>
          <a:noFill/>
          <a:ln>
            <a:noFill/>
          </a:ln>
        </p:spPr>
      </p:pic>
      <p:sp>
        <p:nvSpPr>
          <p:cNvPr id="429" name="Google Shape;429;p64"/>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Market Risk</a:t>
            </a:r>
            <a:endParaRPr sz="11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3" name="Shape 433"/>
        <p:cNvGrpSpPr/>
        <p:nvPr/>
      </p:nvGrpSpPr>
      <p:grpSpPr>
        <a:xfrm>
          <a:off x="0" y="0"/>
          <a:ext cx="0" cy="0"/>
          <a:chOff x="0" y="0"/>
          <a:chExt cx="0" cy="0"/>
        </a:xfrm>
      </p:grpSpPr>
      <p:pic>
        <p:nvPicPr>
          <p:cNvPr id="434" name="Google Shape;434;p65"/>
          <p:cNvPicPr preferRelativeResize="0"/>
          <p:nvPr/>
        </p:nvPicPr>
        <p:blipFill rotWithShape="1">
          <a:blip r:embed="rId3">
            <a:alphaModFix/>
          </a:blip>
          <a:srcRect b="0" l="0" r="0" t="0"/>
          <a:stretch/>
        </p:blipFill>
        <p:spPr>
          <a:xfrm>
            <a:off x="667375" y="1639351"/>
            <a:ext cx="7809250" cy="2478401"/>
          </a:xfrm>
          <a:prstGeom prst="rect">
            <a:avLst/>
          </a:prstGeom>
          <a:noFill/>
          <a:ln>
            <a:noFill/>
          </a:ln>
        </p:spPr>
      </p:pic>
      <p:pic>
        <p:nvPicPr>
          <p:cNvPr id="435" name="Google Shape;435;p65"/>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36" name="Google Shape;436;p65"/>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Summary of Significant Accounting Policies</a:t>
            </a:r>
            <a:endParaRPr sz="11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0" name="Shape 440"/>
        <p:cNvGrpSpPr/>
        <p:nvPr/>
      </p:nvGrpSpPr>
      <p:grpSpPr>
        <a:xfrm>
          <a:off x="0" y="0"/>
          <a:ext cx="0" cy="0"/>
          <a:chOff x="0" y="0"/>
          <a:chExt cx="0" cy="0"/>
        </a:xfrm>
      </p:grpSpPr>
      <p:pic>
        <p:nvPicPr>
          <p:cNvPr id="441" name="Google Shape;441;p66"/>
          <p:cNvPicPr preferRelativeResize="0"/>
          <p:nvPr/>
        </p:nvPicPr>
        <p:blipFill rotWithShape="1">
          <a:blip r:embed="rId3">
            <a:alphaModFix/>
          </a:blip>
          <a:srcRect b="0" l="0" r="0" t="0"/>
          <a:stretch/>
        </p:blipFill>
        <p:spPr>
          <a:xfrm>
            <a:off x="589000" y="2056975"/>
            <a:ext cx="7966000" cy="1343675"/>
          </a:xfrm>
          <a:prstGeom prst="rect">
            <a:avLst/>
          </a:prstGeom>
          <a:noFill/>
          <a:ln>
            <a:noFill/>
          </a:ln>
        </p:spPr>
      </p:pic>
      <p:pic>
        <p:nvPicPr>
          <p:cNvPr id="442" name="Google Shape;442;p66"/>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43" name="Google Shape;443;p66"/>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Interest Rate Hedging Strategy</a:t>
            </a:r>
            <a:endParaRPr sz="11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7" name="Shape 447"/>
        <p:cNvGrpSpPr/>
        <p:nvPr/>
      </p:nvGrpSpPr>
      <p:grpSpPr>
        <a:xfrm>
          <a:off x="0" y="0"/>
          <a:ext cx="0" cy="0"/>
          <a:chOff x="0" y="0"/>
          <a:chExt cx="0" cy="0"/>
        </a:xfrm>
      </p:grpSpPr>
      <p:pic>
        <p:nvPicPr>
          <p:cNvPr id="448" name="Google Shape;448;p67"/>
          <p:cNvPicPr preferRelativeResize="0"/>
          <p:nvPr/>
        </p:nvPicPr>
        <p:blipFill rotWithShape="1">
          <a:blip r:embed="rId3">
            <a:alphaModFix/>
          </a:blip>
          <a:srcRect b="0" l="0" r="0" t="0"/>
          <a:stretch/>
        </p:blipFill>
        <p:spPr>
          <a:xfrm>
            <a:off x="589000" y="1895950"/>
            <a:ext cx="7966001" cy="1707007"/>
          </a:xfrm>
          <a:prstGeom prst="rect">
            <a:avLst/>
          </a:prstGeom>
          <a:noFill/>
          <a:ln>
            <a:noFill/>
          </a:ln>
        </p:spPr>
      </p:pic>
      <p:pic>
        <p:nvPicPr>
          <p:cNvPr id="449" name="Google Shape;449;p67"/>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50" name="Google Shape;450;p67"/>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Foreign Exchange Rate Hedging Strategy</a:t>
            </a:r>
            <a:endParaRPr sz="11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4" name="Shape 454"/>
        <p:cNvGrpSpPr/>
        <p:nvPr/>
      </p:nvGrpSpPr>
      <p:grpSpPr>
        <a:xfrm>
          <a:off x="0" y="0"/>
          <a:ext cx="0" cy="0"/>
          <a:chOff x="0" y="0"/>
          <a:chExt cx="0" cy="0"/>
        </a:xfrm>
      </p:grpSpPr>
      <p:pic>
        <p:nvPicPr>
          <p:cNvPr id="455" name="Google Shape;455;p68"/>
          <p:cNvPicPr preferRelativeResize="0"/>
          <p:nvPr/>
        </p:nvPicPr>
        <p:blipFill rotWithShape="1">
          <a:blip r:embed="rId3">
            <a:alphaModFix/>
          </a:blip>
          <a:srcRect b="0" l="0" r="0" t="0"/>
          <a:stretch/>
        </p:blipFill>
        <p:spPr>
          <a:xfrm>
            <a:off x="589000" y="1574275"/>
            <a:ext cx="7966001" cy="2418242"/>
          </a:xfrm>
          <a:prstGeom prst="rect">
            <a:avLst/>
          </a:prstGeom>
          <a:noFill/>
          <a:ln>
            <a:noFill/>
          </a:ln>
        </p:spPr>
      </p:pic>
      <p:pic>
        <p:nvPicPr>
          <p:cNvPr id="456" name="Google Shape;456;p68"/>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57" name="Google Shape;457;p68"/>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Fuel Price Hedging Strategy</a:t>
            </a:r>
            <a:endParaRPr sz="11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1" name="Shape 461"/>
        <p:cNvGrpSpPr/>
        <p:nvPr/>
      </p:nvGrpSpPr>
      <p:grpSpPr>
        <a:xfrm>
          <a:off x="0" y="0"/>
          <a:ext cx="0" cy="0"/>
          <a:chOff x="0" y="0"/>
          <a:chExt cx="0" cy="0"/>
        </a:xfrm>
      </p:grpSpPr>
      <p:grpSp>
        <p:nvGrpSpPr>
          <p:cNvPr id="462" name="Google Shape;462;p69"/>
          <p:cNvGrpSpPr/>
          <p:nvPr/>
        </p:nvGrpSpPr>
        <p:grpSpPr>
          <a:xfrm>
            <a:off x="692336" y="2128470"/>
            <a:ext cx="7759327" cy="1688156"/>
            <a:chOff x="152400" y="1368125"/>
            <a:chExt cx="8839202" cy="1871264"/>
          </a:xfrm>
        </p:grpSpPr>
        <p:pic>
          <p:nvPicPr>
            <p:cNvPr id="463" name="Google Shape;463;p69"/>
            <p:cNvPicPr preferRelativeResize="0"/>
            <p:nvPr/>
          </p:nvPicPr>
          <p:blipFill rotWithShape="1">
            <a:blip r:embed="rId3">
              <a:alphaModFix/>
            </a:blip>
            <a:srcRect b="0" l="0" r="0" t="0"/>
            <a:stretch/>
          </p:blipFill>
          <p:spPr>
            <a:xfrm>
              <a:off x="152400" y="1368125"/>
              <a:ext cx="8839202" cy="970156"/>
            </a:xfrm>
            <a:prstGeom prst="rect">
              <a:avLst/>
            </a:prstGeom>
            <a:noFill/>
            <a:ln>
              <a:noFill/>
            </a:ln>
          </p:spPr>
        </p:pic>
        <p:pic>
          <p:nvPicPr>
            <p:cNvPr id="464" name="Google Shape;464;p69"/>
            <p:cNvPicPr preferRelativeResize="0"/>
            <p:nvPr/>
          </p:nvPicPr>
          <p:blipFill rotWithShape="1">
            <a:blip r:embed="rId4">
              <a:alphaModFix/>
            </a:blip>
            <a:srcRect b="0" l="0" r="0" t="0"/>
            <a:stretch/>
          </p:blipFill>
          <p:spPr>
            <a:xfrm>
              <a:off x="152400" y="2430925"/>
              <a:ext cx="8839202" cy="808464"/>
            </a:xfrm>
            <a:prstGeom prst="rect">
              <a:avLst/>
            </a:prstGeom>
            <a:noFill/>
            <a:ln>
              <a:noFill/>
            </a:ln>
          </p:spPr>
        </p:pic>
      </p:grpSp>
      <p:pic>
        <p:nvPicPr>
          <p:cNvPr id="465" name="Google Shape;465;p69"/>
          <p:cNvPicPr preferRelativeResize="0"/>
          <p:nvPr/>
        </p:nvPicPr>
        <p:blipFill rotWithShape="1">
          <a:blip r:embed="rId5">
            <a:alphaModFix/>
          </a:blip>
          <a:srcRect b="0" l="0" r="0" t="0"/>
          <a:stretch/>
        </p:blipFill>
        <p:spPr>
          <a:xfrm>
            <a:off x="8183217" y="0"/>
            <a:ext cx="960783" cy="753208"/>
          </a:xfrm>
          <a:prstGeom prst="rect">
            <a:avLst/>
          </a:prstGeom>
          <a:noFill/>
          <a:ln>
            <a:noFill/>
          </a:ln>
        </p:spPr>
      </p:pic>
      <p:sp>
        <p:nvSpPr>
          <p:cNvPr id="466" name="Google Shape;466;p69"/>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Contract Positions</a:t>
            </a:r>
            <a:endParaRPr sz="11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0" name="Shape 470"/>
        <p:cNvGrpSpPr/>
        <p:nvPr/>
      </p:nvGrpSpPr>
      <p:grpSpPr>
        <a:xfrm>
          <a:off x="0" y="0"/>
          <a:ext cx="0" cy="0"/>
          <a:chOff x="0" y="0"/>
          <a:chExt cx="0" cy="0"/>
        </a:xfrm>
      </p:grpSpPr>
      <p:pic>
        <p:nvPicPr>
          <p:cNvPr id="471" name="Google Shape;471;p70"/>
          <p:cNvPicPr preferRelativeResize="0"/>
          <p:nvPr/>
        </p:nvPicPr>
        <p:blipFill rotWithShape="1">
          <a:blip r:embed="rId3">
            <a:alphaModFix/>
          </a:blip>
          <a:srcRect b="0" l="0" r="0" t="0"/>
          <a:stretch/>
        </p:blipFill>
        <p:spPr>
          <a:xfrm>
            <a:off x="415013" y="1461675"/>
            <a:ext cx="8313974" cy="2937275"/>
          </a:xfrm>
          <a:prstGeom prst="rect">
            <a:avLst/>
          </a:prstGeom>
          <a:noFill/>
          <a:ln>
            <a:noFill/>
          </a:ln>
        </p:spPr>
      </p:pic>
      <p:pic>
        <p:nvPicPr>
          <p:cNvPr id="472" name="Google Shape;472;p70"/>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73" name="Google Shape;473;p70"/>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a:t>
            </a:r>
            <a:endParaRPr sz="11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7" name="Shape 477"/>
        <p:cNvGrpSpPr/>
        <p:nvPr/>
      </p:nvGrpSpPr>
      <p:grpSpPr>
        <a:xfrm>
          <a:off x="0" y="0"/>
          <a:ext cx="0" cy="0"/>
          <a:chOff x="0" y="0"/>
          <a:chExt cx="0" cy="0"/>
        </a:xfrm>
      </p:grpSpPr>
      <p:pic>
        <p:nvPicPr>
          <p:cNvPr id="478" name="Google Shape;478;p71"/>
          <p:cNvPicPr preferRelativeResize="0"/>
          <p:nvPr/>
        </p:nvPicPr>
        <p:blipFill rotWithShape="1">
          <a:blip r:embed="rId3">
            <a:alphaModFix/>
          </a:blip>
          <a:srcRect b="0" l="0" r="0" t="0"/>
          <a:stretch/>
        </p:blipFill>
        <p:spPr>
          <a:xfrm>
            <a:off x="389786" y="1774849"/>
            <a:ext cx="8364426" cy="1478801"/>
          </a:xfrm>
          <a:prstGeom prst="rect">
            <a:avLst/>
          </a:prstGeom>
          <a:noFill/>
          <a:ln>
            <a:noFill/>
          </a:ln>
        </p:spPr>
      </p:pic>
      <p:pic>
        <p:nvPicPr>
          <p:cNvPr id="479" name="Google Shape;479;p71"/>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80" name="Google Shape;480;p71"/>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cont.</a:t>
            </a:r>
            <a:endParaRPr sz="11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4" name="Shape 484"/>
        <p:cNvGrpSpPr/>
        <p:nvPr/>
      </p:nvGrpSpPr>
      <p:grpSpPr>
        <a:xfrm>
          <a:off x="0" y="0"/>
          <a:ext cx="0" cy="0"/>
          <a:chOff x="0" y="0"/>
          <a:chExt cx="0" cy="0"/>
        </a:xfrm>
      </p:grpSpPr>
      <p:pic>
        <p:nvPicPr>
          <p:cNvPr id="485" name="Google Shape;485;p72"/>
          <p:cNvPicPr preferRelativeResize="0"/>
          <p:nvPr/>
        </p:nvPicPr>
        <p:blipFill rotWithShape="1">
          <a:blip r:embed="rId3">
            <a:alphaModFix/>
          </a:blip>
          <a:srcRect b="0" l="0" r="0" t="0"/>
          <a:stretch/>
        </p:blipFill>
        <p:spPr>
          <a:xfrm>
            <a:off x="289179" y="1389950"/>
            <a:ext cx="8565632" cy="2363600"/>
          </a:xfrm>
          <a:prstGeom prst="rect">
            <a:avLst/>
          </a:prstGeom>
          <a:noFill/>
          <a:ln>
            <a:noFill/>
          </a:ln>
        </p:spPr>
      </p:pic>
      <p:pic>
        <p:nvPicPr>
          <p:cNvPr id="486" name="Google Shape;486;p72"/>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87" name="Google Shape;487;p72"/>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cont.</a:t>
            </a:r>
            <a:endParaRPr sz="11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3">
            <a:alphaModFix/>
          </a:blip>
          <a:srcRect b="0" l="0" r="0" t="0"/>
          <a:stretch/>
        </p:blipFill>
        <p:spPr>
          <a:xfrm>
            <a:off x="1211560" y="74937"/>
            <a:ext cx="6720890" cy="49936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1" name="Shape 491"/>
        <p:cNvGrpSpPr/>
        <p:nvPr/>
      </p:nvGrpSpPr>
      <p:grpSpPr>
        <a:xfrm>
          <a:off x="0" y="0"/>
          <a:ext cx="0" cy="0"/>
          <a:chOff x="0" y="0"/>
          <a:chExt cx="0" cy="0"/>
        </a:xfrm>
      </p:grpSpPr>
      <p:pic>
        <p:nvPicPr>
          <p:cNvPr id="492" name="Google Shape;492;p73"/>
          <p:cNvPicPr preferRelativeResize="0"/>
          <p:nvPr/>
        </p:nvPicPr>
        <p:blipFill rotWithShape="1">
          <a:blip r:embed="rId3">
            <a:alphaModFix/>
          </a:blip>
          <a:srcRect b="0" l="0" r="0" t="0"/>
          <a:stretch/>
        </p:blipFill>
        <p:spPr>
          <a:xfrm>
            <a:off x="369737" y="1408650"/>
            <a:ext cx="8404524" cy="2510199"/>
          </a:xfrm>
          <a:prstGeom prst="rect">
            <a:avLst/>
          </a:prstGeom>
          <a:noFill/>
          <a:ln>
            <a:noFill/>
          </a:ln>
        </p:spPr>
      </p:pic>
      <p:pic>
        <p:nvPicPr>
          <p:cNvPr id="493" name="Google Shape;493;p73"/>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494" name="Google Shape;494;p73"/>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cont.</a:t>
            </a:r>
            <a:endParaRPr sz="11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8" name="Shape 498"/>
        <p:cNvGrpSpPr/>
        <p:nvPr/>
      </p:nvGrpSpPr>
      <p:grpSpPr>
        <a:xfrm>
          <a:off x="0" y="0"/>
          <a:ext cx="0" cy="0"/>
          <a:chOff x="0" y="0"/>
          <a:chExt cx="0" cy="0"/>
        </a:xfrm>
      </p:grpSpPr>
      <p:pic>
        <p:nvPicPr>
          <p:cNvPr id="499" name="Google Shape;499;p74"/>
          <p:cNvPicPr preferRelativeResize="0"/>
          <p:nvPr/>
        </p:nvPicPr>
        <p:blipFill rotWithShape="1">
          <a:blip r:embed="rId3">
            <a:alphaModFix/>
          </a:blip>
          <a:srcRect b="0" l="0" r="0" t="0"/>
          <a:stretch/>
        </p:blipFill>
        <p:spPr>
          <a:xfrm>
            <a:off x="450350" y="1638113"/>
            <a:ext cx="8243301" cy="1867275"/>
          </a:xfrm>
          <a:prstGeom prst="rect">
            <a:avLst/>
          </a:prstGeom>
          <a:noFill/>
          <a:ln>
            <a:noFill/>
          </a:ln>
        </p:spPr>
      </p:pic>
      <p:pic>
        <p:nvPicPr>
          <p:cNvPr id="500" name="Google Shape;500;p74"/>
          <p:cNvPicPr preferRelativeResize="0"/>
          <p:nvPr/>
        </p:nvPicPr>
        <p:blipFill rotWithShape="1">
          <a:blip r:embed="rId4">
            <a:alphaModFix/>
          </a:blip>
          <a:srcRect b="0" l="0" r="0" t="0"/>
          <a:stretch/>
        </p:blipFill>
        <p:spPr>
          <a:xfrm>
            <a:off x="8183217" y="0"/>
            <a:ext cx="960783" cy="753208"/>
          </a:xfrm>
          <a:prstGeom prst="rect">
            <a:avLst/>
          </a:prstGeom>
          <a:noFill/>
          <a:ln>
            <a:noFill/>
          </a:ln>
        </p:spPr>
      </p:pic>
      <p:sp>
        <p:nvSpPr>
          <p:cNvPr id="501" name="Google Shape;501;p74"/>
          <p:cNvSpPr txBox="1"/>
          <p:nvPr/>
        </p:nvSpPr>
        <p:spPr>
          <a:xfrm>
            <a:off x="258040" y="227500"/>
            <a:ext cx="7505699"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cont.</a:t>
            </a:r>
            <a:endParaRPr sz="11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5" name="Shape 505"/>
        <p:cNvGrpSpPr/>
        <p:nvPr/>
      </p:nvGrpSpPr>
      <p:grpSpPr>
        <a:xfrm>
          <a:off x="0" y="0"/>
          <a:ext cx="0" cy="0"/>
          <a:chOff x="0" y="0"/>
          <a:chExt cx="0" cy="0"/>
        </a:xfrm>
      </p:grpSpPr>
      <p:pic>
        <p:nvPicPr>
          <p:cNvPr descr="Lindblad Expeditions | Mundy Adventures" id="506" name="Google Shape;506;p75"/>
          <p:cNvPicPr preferRelativeResize="0"/>
          <p:nvPr/>
        </p:nvPicPr>
        <p:blipFill rotWithShape="1">
          <a:blip r:embed="rId3">
            <a:alphaModFix/>
          </a:blip>
          <a:srcRect b="0" l="0" r="0" t="881"/>
          <a:stretch/>
        </p:blipFill>
        <p:spPr>
          <a:xfrm>
            <a:off x="15" y="8"/>
            <a:ext cx="9143985" cy="5143493"/>
          </a:xfrm>
          <a:prstGeom prst="rect">
            <a:avLst/>
          </a:prstGeom>
          <a:noFill/>
          <a:ln>
            <a:noFill/>
          </a:ln>
        </p:spPr>
      </p:pic>
      <p:pic>
        <p:nvPicPr>
          <p:cNvPr descr="Blue text on a black background&#10;&#10;Description automatically generated" id="507" name="Google Shape;507;p75"/>
          <p:cNvPicPr preferRelativeResize="0"/>
          <p:nvPr/>
        </p:nvPicPr>
        <p:blipFill rotWithShape="1">
          <a:blip r:embed="rId4">
            <a:alphaModFix/>
          </a:blip>
          <a:srcRect b="0" l="0" r="0" t="0"/>
          <a:stretch/>
        </p:blipFill>
        <p:spPr>
          <a:xfrm>
            <a:off x="713180" y="870081"/>
            <a:ext cx="5829300" cy="133866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1" name="Shape 511"/>
        <p:cNvGrpSpPr/>
        <p:nvPr/>
      </p:nvGrpSpPr>
      <p:grpSpPr>
        <a:xfrm>
          <a:off x="0" y="0"/>
          <a:ext cx="0" cy="0"/>
          <a:chOff x="0" y="0"/>
          <a:chExt cx="0" cy="0"/>
        </a:xfrm>
      </p:grpSpPr>
      <p:sp>
        <p:nvSpPr>
          <p:cNvPr id="512" name="Google Shape;512;p76"/>
          <p:cNvSpPr txBox="1"/>
          <p:nvPr>
            <p:ph idx="1" type="body"/>
          </p:nvPr>
        </p:nvSpPr>
        <p:spPr>
          <a:xfrm>
            <a:off x="258041" y="1252500"/>
            <a:ext cx="8627917" cy="2638500"/>
          </a:xfrm>
          <a:prstGeom prst="rect">
            <a:avLst/>
          </a:prstGeom>
          <a:noFill/>
          <a:ln>
            <a:noFill/>
          </a:ln>
          <a:effectLst>
            <a:outerShdw blurRad="50800" rotWithShape="0" algn="tl" dir="2700000" dist="38100">
              <a:srgbClr val="000000">
                <a:alpha val="69000"/>
              </a:srgbClr>
            </a:outerShdw>
          </a:effectLst>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dk2"/>
              </a:buClr>
              <a:buSzPts val="1300"/>
              <a:buNone/>
            </a:pPr>
            <a:r>
              <a:rPr lang="en" sz="1700">
                <a:solidFill>
                  <a:schemeClr val="lt1"/>
                </a:solidFill>
                <a:latin typeface="Century Gothic"/>
                <a:ea typeface="Century Gothic"/>
                <a:cs typeface="Century Gothic"/>
                <a:sym typeface="Century Gothic"/>
              </a:rPr>
              <a:t>Luxury Adventure Cruises to exotic places:</a:t>
            </a:r>
            <a:endParaRPr>
              <a:latin typeface="Century Gothic"/>
              <a:ea typeface="Century Gothic"/>
              <a:cs typeface="Century Gothic"/>
              <a:sym typeface="Century Gothic"/>
            </a:endParaRPr>
          </a:p>
          <a:p>
            <a:pPr indent="-336550" lvl="1" marL="914400" rtl="0" algn="l">
              <a:lnSpc>
                <a:spcPct val="90000"/>
              </a:lnSpc>
              <a:spcBef>
                <a:spcPts val="500"/>
              </a:spcBef>
              <a:spcAft>
                <a:spcPts val="0"/>
              </a:spcAft>
              <a:buClr>
                <a:schemeClr val="dk2"/>
              </a:buClr>
              <a:buSzPts val="1300"/>
              <a:buFont typeface="Century Gothic"/>
              <a:buChar char="○"/>
            </a:pPr>
            <a:r>
              <a:rPr lang="en" sz="1600">
                <a:solidFill>
                  <a:schemeClr val="lt1"/>
                </a:solidFill>
                <a:latin typeface="Century Gothic"/>
                <a:ea typeface="Century Gothic"/>
                <a:cs typeface="Century Gothic"/>
                <a:sym typeface="Century Gothic"/>
              </a:rPr>
              <a:t>Antarctica</a:t>
            </a:r>
            <a:endParaRPr>
              <a:latin typeface="Century Gothic"/>
              <a:ea typeface="Century Gothic"/>
              <a:cs typeface="Century Gothic"/>
              <a:sym typeface="Century Gothic"/>
            </a:endParaRPr>
          </a:p>
          <a:p>
            <a:pPr indent="-336550" lvl="1" marL="914400" rtl="0" algn="l">
              <a:lnSpc>
                <a:spcPct val="90000"/>
              </a:lnSpc>
              <a:spcBef>
                <a:spcPts val="500"/>
              </a:spcBef>
              <a:spcAft>
                <a:spcPts val="0"/>
              </a:spcAft>
              <a:buClr>
                <a:schemeClr val="dk2"/>
              </a:buClr>
              <a:buSzPts val="1300"/>
              <a:buFont typeface="Century Gothic"/>
              <a:buChar char="○"/>
            </a:pPr>
            <a:r>
              <a:rPr lang="en" sz="1600">
                <a:solidFill>
                  <a:schemeClr val="lt1"/>
                </a:solidFill>
                <a:latin typeface="Century Gothic"/>
                <a:ea typeface="Century Gothic"/>
                <a:cs typeface="Century Gothic"/>
                <a:sym typeface="Century Gothic"/>
              </a:rPr>
              <a:t>The </a:t>
            </a:r>
            <a:r>
              <a:rPr lang="en" sz="1600">
                <a:solidFill>
                  <a:schemeClr val="lt1"/>
                </a:solidFill>
                <a:latin typeface="Century Gothic"/>
                <a:ea typeface="Century Gothic"/>
                <a:cs typeface="Century Gothic"/>
                <a:sym typeface="Century Gothic"/>
              </a:rPr>
              <a:t>Arctic</a:t>
            </a:r>
            <a:endParaRPr>
              <a:latin typeface="Century Gothic"/>
              <a:ea typeface="Century Gothic"/>
              <a:cs typeface="Century Gothic"/>
              <a:sym typeface="Century Gothic"/>
            </a:endParaRPr>
          </a:p>
          <a:p>
            <a:pPr indent="-336550" lvl="1" marL="914400" rtl="0" algn="l">
              <a:lnSpc>
                <a:spcPct val="90000"/>
              </a:lnSpc>
              <a:spcBef>
                <a:spcPts val="500"/>
              </a:spcBef>
              <a:spcAft>
                <a:spcPts val="0"/>
              </a:spcAft>
              <a:buClr>
                <a:schemeClr val="dk2"/>
              </a:buClr>
              <a:buSzPts val="1300"/>
              <a:buFont typeface="Century Gothic"/>
              <a:buChar char="○"/>
            </a:pPr>
            <a:r>
              <a:rPr lang="en" sz="1600">
                <a:solidFill>
                  <a:schemeClr val="lt1"/>
                </a:solidFill>
                <a:latin typeface="Century Gothic"/>
                <a:ea typeface="Century Gothic"/>
                <a:cs typeface="Century Gothic"/>
                <a:sym typeface="Century Gothic"/>
              </a:rPr>
              <a:t>Galápagos</a:t>
            </a:r>
            <a:endParaRPr>
              <a:latin typeface="Century Gothic"/>
              <a:ea typeface="Century Gothic"/>
              <a:cs typeface="Century Gothic"/>
              <a:sym typeface="Century Gothic"/>
            </a:endParaRPr>
          </a:p>
          <a:p>
            <a:pPr indent="-336550" lvl="1" marL="914400" rtl="0" algn="l">
              <a:lnSpc>
                <a:spcPct val="90000"/>
              </a:lnSpc>
              <a:spcBef>
                <a:spcPts val="500"/>
              </a:spcBef>
              <a:spcAft>
                <a:spcPts val="0"/>
              </a:spcAft>
              <a:buClr>
                <a:schemeClr val="dk2"/>
              </a:buClr>
              <a:buSzPts val="1300"/>
              <a:buFont typeface="Century Gothic"/>
              <a:buChar char="○"/>
            </a:pPr>
            <a:r>
              <a:rPr lang="en" sz="1600">
                <a:solidFill>
                  <a:schemeClr val="lt1"/>
                </a:solidFill>
                <a:latin typeface="Century Gothic"/>
                <a:ea typeface="Century Gothic"/>
                <a:cs typeface="Century Gothic"/>
                <a:sym typeface="Century Gothic"/>
              </a:rPr>
              <a:t>Pacific Islands</a:t>
            </a:r>
            <a:endParaRPr>
              <a:latin typeface="Century Gothic"/>
              <a:ea typeface="Century Gothic"/>
              <a:cs typeface="Century Gothic"/>
              <a:sym typeface="Century Gothic"/>
            </a:endParaRPr>
          </a:p>
          <a:p>
            <a:pPr indent="0" lvl="1" marL="571500" rtl="0" algn="l">
              <a:lnSpc>
                <a:spcPct val="90000"/>
              </a:lnSpc>
              <a:spcBef>
                <a:spcPts val="500"/>
              </a:spcBef>
              <a:spcAft>
                <a:spcPts val="0"/>
              </a:spcAft>
              <a:buClr>
                <a:schemeClr val="dk2"/>
              </a:buClr>
              <a:buSzPts val="1300"/>
              <a:buNone/>
            </a:pPr>
            <a:r>
              <a:rPr lang="en" sz="1600">
                <a:solidFill>
                  <a:schemeClr val="lt1"/>
                </a:solidFill>
                <a:latin typeface="Century Gothic"/>
                <a:ea typeface="Century Gothic"/>
                <a:cs typeface="Century Gothic"/>
                <a:sym typeface="Century Gothic"/>
              </a:rPr>
              <a:t> </a:t>
            </a:r>
            <a:endParaRPr sz="1600">
              <a:solidFill>
                <a:schemeClr val="lt1"/>
              </a:solidFill>
              <a:latin typeface="Century Gothic"/>
              <a:ea typeface="Century Gothic"/>
              <a:cs typeface="Century Gothic"/>
              <a:sym typeface="Century Gothic"/>
            </a:endParaRPr>
          </a:p>
          <a:p>
            <a:pPr indent="0" lvl="0" marL="114300" rtl="0" algn="l">
              <a:lnSpc>
                <a:spcPct val="90000"/>
              </a:lnSpc>
              <a:spcBef>
                <a:spcPts val="0"/>
              </a:spcBef>
              <a:spcAft>
                <a:spcPts val="0"/>
              </a:spcAft>
              <a:buClr>
                <a:schemeClr val="dk2"/>
              </a:buClr>
              <a:buSzPts val="1300"/>
              <a:buNone/>
            </a:pPr>
            <a:r>
              <a:rPr lang="en" sz="1700">
                <a:solidFill>
                  <a:schemeClr val="lt1"/>
                </a:solidFill>
                <a:latin typeface="Century Gothic"/>
                <a:ea typeface="Century Gothic"/>
                <a:cs typeface="Century Gothic"/>
                <a:sym typeface="Century Gothic"/>
              </a:rPr>
              <a:t>Established by Sven-Olof Lindblad in 1979, carrying on his father, Lars Lindblad’s legacy of bringing private citizens to epic wildernesses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dk2"/>
              </a:buClr>
              <a:buSzPts val="1300"/>
              <a:buNone/>
            </a:pPr>
            <a:r>
              <a:t/>
            </a:r>
            <a:endParaRPr sz="1700">
              <a:solidFill>
                <a:schemeClr val="lt1"/>
              </a:solidFill>
              <a:latin typeface="Century Gothic"/>
              <a:ea typeface="Century Gothic"/>
              <a:cs typeface="Century Gothic"/>
              <a:sym typeface="Century Gothic"/>
            </a:endParaRPr>
          </a:p>
          <a:p>
            <a:pPr indent="0" lvl="0" marL="114300" rtl="0" algn="l">
              <a:lnSpc>
                <a:spcPct val="90000"/>
              </a:lnSpc>
              <a:spcBef>
                <a:spcPts val="0"/>
              </a:spcBef>
              <a:spcAft>
                <a:spcPts val="0"/>
              </a:spcAft>
              <a:buClr>
                <a:schemeClr val="dk2"/>
              </a:buClr>
              <a:buSzPts val="1300"/>
              <a:buNone/>
            </a:pPr>
            <a:r>
              <a:rPr lang="en" sz="1700">
                <a:solidFill>
                  <a:schemeClr val="lt1"/>
                </a:solidFill>
                <a:latin typeface="Century Gothic"/>
                <a:ea typeface="Century Gothic"/>
                <a:cs typeface="Century Gothic"/>
                <a:sym typeface="Century Gothic"/>
              </a:rPr>
              <a:t>Vessels are built small and nimble to access remote places and for easy disembarking</a:t>
            </a:r>
            <a:endParaRPr sz="1700">
              <a:solidFill>
                <a:schemeClr val="lt1"/>
              </a:solidFill>
              <a:latin typeface="Century Gothic"/>
              <a:ea typeface="Century Gothic"/>
              <a:cs typeface="Century Gothic"/>
              <a:sym typeface="Century Gothic"/>
            </a:endParaRPr>
          </a:p>
        </p:txBody>
      </p:sp>
      <p:pic>
        <p:nvPicPr>
          <p:cNvPr descr="A blue eye with black background&#10;&#10;Description automatically generated" id="513" name="Google Shape;513;p76"/>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14" name="Google Shape;514;p76"/>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Company Overview</a:t>
            </a:r>
            <a:endParaRPr b="1" i="1" sz="24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8" name="Shape 518"/>
        <p:cNvGrpSpPr/>
        <p:nvPr/>
      </p:nvGrpSpPr>
      <p:grpSpPr>
        <a:xfrm>
          <a:off x="0" y="0"/>
          <a:ext cx="0" cy="0"/>
          <a:chOff x="0" y="0"/>
          <a:chExt cx="0" cy="0"/>
        </a:xfrm>
      </p:grpSpPr>
      <p:pic>
        <p:nvPicPr>
          <p:cNvPr descr="A blue eye with black background&#10;&#10;Description automatically generated" id="519" name="Google Shape;519;p77"/>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20" name="Google Shape;520;p77"/>
          <p:cNvSpPr txBox="1"/>
          <p:nvPr>
            <p:ph type="title"/>
          </p:nvPr>
        </p:nvSpPr>
        <p:spPr>
          <a:xfrm>
            <a:off x="944706" y="5791258"/>
            <a:ext cx="7505700" cy="9546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chemeClr val="lt2"/>
              </a:buClr>
              <a:buSzPts val="2300"/>
              <a:buFont typeface="Century Gothic"/>
              <a:buNone/>
            </a:pPr>
            <a:r>
              <a:t/>
            </a:r>
            <a:endParaRPr/>
          </a:p>
        </p:txBody>
      </p:sp>
      <p:pic>
        <p:nvPicPr>
          <p:cNvPr id="521" name="Google Shape;521;p77"/>
          <p:cNvPicPr preferRelativeResize="0"/>
          <p:nvPr/>
        </p:nvPicPr>
        <p:blipFill rotWithShape="1">
          <a:blip r:embed="rId4">
            <a:alphaModFix/>
          </a:blip>
          <a:srcRect b="0" l="0" r="0" t="0"/>
          <a:stretch/>
        </p:blipFill>
        <p:spPr>
          <a:xfrm>
            <a:off x="475817" y="1081618"/>
            <a:ext cx="8192365" cy="4061882"/>
          </a:xfrm>
          <a:prstGeom prst="rect">
            <a:avLst/>
          </a:prstGeom>
          <a:noFill/>
          <a:ln>
            <a:noFill/>
          </a:ln>
        </p:spPr>
      </p:pic>
      <p:sp>
        <p:nvSpPr>
          <p:cNvPr id="522" name="Google Shape;522;p7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Company Overview</a:t>
            </a:r>
            <a:endParaRPr b="1" i="1" sz="24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6" name="Shape 526"/>
        <p:cNvGrpSpPr/>
        <p:nvPr/>
      </p:nvGrpSpPr>
      <p:grpSpPr>
        <a:xfrm>
          <a:off x="0" y="0"/>
          <a:ext cx="0" cy="0"/>
          <a:chOff x="0" y="0"/>
          <a:chExt cx="0" cy="0"/>
        </a:xfrm>
      </p:grpSpPr>
      <p:sp>
        <p:nvSpPr>
          <p:cNvPr id="527" name="Google Shape;527;p78"/>
          <p:cNvSpPr txBox="1"/>
          <p:nvPr>
            <p:ph type="title"/>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300"/>
              <a:buFont typeface="Century Gothic"/>
              <a:buNone/>
            </a:pPr>
            <a:r>
              <a:rPr b="1" i="1" lang="en" sz="2100">
                <a:solidFill>
                  <a:schemeClr val="dk2"/>
                </a:solidFill>
                <a:latin typeface="Century Gothic"/>
                <a:ea typeface="Century Gothic"/>
                <a:cs typeface="Century Gothic"/>
                <a:sym typeface="Century Gothic"/>
              </a:rPr>
              <a:t>Exclusive Alliance with National Geographic</a:t>
            </a:r>
            <a:endParaRPr b="1" i="1" sz="2100">
              <a:solidFill>
                <a:schemeClr val="dk2"/>
              </a:solidFill>
              <a:latin typeface="Century Gothic"/>
              <a:ea typeface="Century Gothic"/>
              <a:cs typeface="Century Gothic"/>
              <a:sym typeface="Century Gothic"/>
            </a:endParaRPr>
          </a:p>
        </p:txBody>
      </p:sp>
      <p:sp>
        <p:nvSpPr>
          <p:cNvPr id="528" name="Google Shape;528;p78"/>
          <p:cNvSpPr txBox="1"/>
          <p:nvPr>
            <p:ph idx="1" type="body"/>
          </p:nvPr>
        </p:nvSpPr>
        <p:spPr>
          <a:xfrm>
            <a:off x="258041" y="1456420"/>
            <a:ext cx="5276850" cy="24480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0" lvl="0" marL="114300" rtl="0" algn="l">
              <a:lnSpc>
                <a:spcPct val="90000"/>
              </a:lnSpc>
              <a:spcBef>
                <a:spcPts val="0"/>
              </a:spcBef>
              <a:spcAft>
                <a:spcPts val="0"/>
              </a:spcAft>
              <a:buClr>
                <a:schemeClr val="lt1"/>
              </a:buClr>
              <a:buSzPts val="1300"/>
              <a:buNone/>
            </a:pPr>
            <a:r>
              <a:rPr lang="en" sz="1700">
                <a:solidFill>
                  <a:schemeClr val="lt1"/>
                </a:solidFill>
                <a:latin typeface="Century Gothic"/>
                <a:ea typeface="Century Gothic"/>
                <a:cs typeface="Century Gothic"/>
                <a:sym typeface="Century Gothic"/>
              </a:rPr>
              <a:t>Partnership established in 2004 based on shared heritage and passion for exploration</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dk1"/>
              </a:buClr>
              <a:buSzPts val="1300"/>
              <a:buNone/>
            </a:pPr>
            <a:r>
              <a:t/>
            </a:r>
            <a:endParaRPr sz="1700">
              <a:solidFill>
                <a:schemeClr val="lt1"/>
              </a:solidFill>
              <a:latin typeface="Century Gothic"/>
              <a:ea typeface="Century Gothic"/>
              <a:cs typeface="Century Gothic"/>
              <a:sym typeface="Century Gothic"/>
            </a:endParaRPr>
          </a:p>
          <a:p>
            <a:pPr indent="0" lvl="0" marL="114300" rtl="0" algn="l">
              <a:lnSpc>
                <a:spcPct val="90000"/>
              </a:lnSpc>
              <a:spcBef>
                <a:spcPts val="0"/>
              </a:spcBef>
              <a:spcAft>
                <a:spcPts val="0"/>
              </a:spcAft>
              <a:buClr>
                <a:schemeClr val="lt1"/>
              </a:buClr>
              <a:buSzPts val="1300"/>
              <a:buNone/>
            </a:pPr>
            <a:r>
              <a:rPr lang="en" sz="1700">
                <a:solidFill>
                  <a:schemeClr val="lt1"/>
                </a:solidFill>
                <a:latin typeface="Century Gothic"/>
                <a:ea typeface="Century Gothic"/>
                <a:cs typeface="Century Gothic"/>
                <a:sym typeface="Century Gothic"/>
              </a:rPr>
              <a:t>Exclusive provider for all National Geographic Expeditions ocean-going small ship voyages in all of the Americas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dk1"/>
              </a:buClr>
              <a:buSzPts val="1300"/>
              <a:buNone/>
            </a:pPr>
            <a:r>
              <a:t/>
            </a:r>
            <a:endParaRPr sz="1700">
              <a:solidFill>
                <a:schemeClr val="lt1"/>
              </a:solidFill>
              <a:latin typeface="Century Gothic"/>
              <a:ea typeface="Century Gothic"/>
              <a:cs typeface="Century Gothic"/>
              <a:sym typeface="Century Gothic"/>
            </a:endParaRPr>
          </a:p>
          <a:p>
            <a:pPr indent="0" lvl="0" marL="114300" rtl="0" algn="l">
              <a:lnSpc>
                <a:spcPct val="90000"/>
              </a:lnSpc>
              <a:spcBef>
                <a:spcPts val="0"/>
              </a:spcBef>
              <a:spcAft>
                <a:spcPts val="0"/>
              </a:spcAft>
              <a:buClr>
                <a:schemeClr val="lt1"/>
              </a:buClr>
              <a:buSzPts val="1300"/>
              <a:buNone/>
            </a:pPr>
            <a:r>
              <a:rPr lang="en" sz="1700">
                <a:solidFill>
                  <a:schemeClr val="lt1"/>
                </a:solidFill>
                <a:latin typeface="Century Gothic"/>
                <a:ea typeface="Century Gothic"/>
                <a:cs typeface="Century Gothic"/>
                <a:sym typeface="Century Gothic"/>
              </a:rPr>
              <a:t>Expeditions feature Nat Geo photographers, writers, researchers and film crews</a:t>
            </a:r>
            <a:endParaRPr sz="1700">
              <a:solidFill>
                <a:schemeClr val="lt1"/>
              </a:solidFill>
              <a:latin typeface="Century Gothic"/>
              <a:ea typeface="Century Gothic"/>
              <a:cs typeface="Century Gothic"/>
              <a:sym typeface="Century Gothic"/>
            </a:endParaRPr>
          </a:p>
        </p:txBody>
      </p:sp>
      <p:pic>
        <p:nvPicPr>
          <p:cNvPr descr="A blue eye with black background&#10;&#10;Description automatically generated" id="529" name="Google Shape;529;p78"/>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pic>
        <p:nvPicPr>
          <p:cNvPr descr="National Geographic Resolution Christening in Antarctica christening celebration" id="530" name="Google Shape;530;p78"/>
          <p:cNvPicPr preferRelativeResize="0"/>
          <p:nvPr/>
        </p:nvPicPr>
        <p:blipFill rotWithShape="1">
          <a:blip r:embed="rId4">
            <a:alphaModFix/>
          </a:blip>
          <a:srcRect b="11294" l="20500" r="36498" t="10143"/>
          <a:stretch/>
        </p:blipFill>
        <p:spPr>
          <a:xfrm>
            <a:off x="5829126" y="1182100"/>
            <a:ext cx="2621280" cy="359192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4" name="Shape 534"/>
        <p:cNvGrpSpPr/>
        <p:nvPr/>
      </p:nvGrpSpPr>
      <p:grpSpPr>
        <a:xfrm>
          <a:off x="0" y="0"/>
          <a:ext cx="0" cy="0"/>
          <a:chOff x="0" y="0"/>
          <a:chExt cx="0" cy="0"/>
        </a:xfrm>
      </p:grpSpPr>
      <p:sp>
        <p:nvSpPr>
          <p:cNvPr id="535" name="Google Shape;535;p79"/>
          <p:cNvSpPr txBox="1"/>
          <p:nvPr/>
        </p:nvSpPr>
        <p:spPr>
          <a:xfrm>
            <a:off x="4818525" y="459450"/>
            <a:ext cx="6454500" cy="753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blue eye with black background&#10;&#10;Description automatically generated" id="536" name="Google Shape;536;p79"/>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37" name="Google Shape;537;p79"/>
          <p:cNvSpPr txBox="1"/>
          <p:nvPr>
            <p:ph type="title"/>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300"/>
              <a:buFont typeface="Century Gothic"/>
              <a:buNone/>
            </a:pPr>
            <a:r>
              <a:rPr b="1" i="1" lang="en" sz="2100">
                <a:solidFill>
                  <a:schemeClr val="dk2"/>
                </a:solidFill>
                <a:latin typeface="Century Gothic"/>
                <a:ea typeface="Century Gothic"/>
                <a:cs typeface="Century Gothic"/>
                <a:sym typeface="Century Gothic"/>
              </a:rPr>
              <a:t>Exclusive Alliance with National Geographic</a:t>
            </a:r>
            <a:endParaRPr b="1" i="1" sz="2100">
              <a:solidFill>
                <a:schemeClr val="dk2"/>
              </a:solidFill>
              <a:latin typeface="Century Gothic"/>
              <a:ea typeface="Century Gothic"/>
              <a:cs typeface="Century Gothic"/>
              <a:sym typeface="Century Gothic"/>
            </a:endParaRPr>
          </a:p>
        </p:txBody>
      </p:sp>
      <p:pic>
        <p:nvPicPr>
          <p:cNvPr id="538" name="Google Shape;538;p79"/>
          <p:cNvPicPr preferRelativeResize="0"/>
          <p:nvPr/>
        </p:nvPicPr>
        <p:blipFill rotWithShape="1">
          <a:blip r:embed="rId4">
            <a:alphaModFix/>
          </a:blip>
          <a:srcRect b="0" l="0" r="0" t="0"/>
          <a:stretch/>
        </p:blipFill>
        <p:spPr>
          <a:xfrm>
            <a:off x="272246" y="3058029"/>
            <a:ext cx="8599508" cy="1772246"/>
          </a:xfrm>
          <a:prstGeom prst="rect">
            <a:avLst/>
          </a:prstGeom>
          <a:noFill/>
          <a:ln>
            <a:noFill/>
          </a:ln>
        </p:spPr>
      </p:pic>
      <p:pic>
        <p:nvPicPr>
          <p:cNvPr id="539" name="Google Shape;539;p79"/>
          <p:cNvPicPr preferRelativeResize="0"/>
          <p:nvPr/>
        </p:nvPicPr>
        <p:blipFill rotWithShape="1">
          <a:blip r:embed="rId5">
            <a:alphaModFix/>
          </a:blip>
          <a:srcRect b="0" l="0" r="0" t="0"/>
          <a:stretch/>
        </p:blipFill>
        <p:spPr>
          <a:xfrm>
            <a:off x="272245" y="1189550"/>
            <a:ext cx="8599508" cy="186847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3" name="Shape 543"/>
        <p:cNvGrpSpPr/>
        <p:nvPr/>
      </p:nvGrpSpPr>
      <p:grpSpPr>
        <a:xfrm>
          <a:off x="0" y="0"/>
          <a:ext cx="0" cy="0"/>
          <a:chOff x="0" y="0"/>
          <a:chExt cx="0" cy="0"/>
        </a:xfrm>
      </p:grpSpPr>
      <p:sp>
        <p:nvSpPr>
          <p:cNvPr id="544" name="Google Shape;544;p80"/>
          <p:cNvSpPr/>
          <p:nvPr/>
        </p:nvSpPr>
        <p:spPr>
          <a:xfrm>
            <a:off x="7828359" y="0"/>
            <a:ext cx="514350" cy="85725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545" name="Google Shape;545;p80"/>
          <p:cNvPicPr preferRelativeResize="0"/>
          <p:nvPr/>
        </p:nvPicPr>
        <p:blipFill rotWithShape="1">
          <a:blip r:embed="rId3">
            <a:alphaModFix/>
          </a:blip>
          <a:srcRect b="0" l="444" r="0" t="0"/>
          <a:stretch/>
        </p:blipFill>
        <p:spPr>
          <a:xfrm>
            <a:off x="15" y="8"/>
            <a:ext cx="9143985" cy="514349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9" name="Shape 549"/>
        <p:cNvGrpSpPr/>
        <p:nvPr/>
      </p:nvGrpSpPr>
      <p:grpSpPr>
        <a:xfrm>
          <a:off x="0" y="0"/>
          <a:ext cx="0" cy="0"/>
          <a:chOff x="0" y="0"/>
          <a:chExt cx="0" cy="0"/>
        </a:xfrm>
      </p:grpSpPr>
      <p:sp>
        <p:nvSpPr>
          <p:cNvPr id="550" name="Google Shape;550;p81"/>
          <p:cNvSpPr/>
          <p:nvPr/>
        </p:nvSpPr>
        <p:spPr>
          <a:xfrm>
            <a:off x="7828359" y="0"/>
            <a:ext cx="514350" cy="85725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551" name="Google Shape;551;p81"/>
          <p:cNvPicPr preferRelativeResize="0"/>
          <p:nvPr/>
        </p:nvPicPr>
        <p:blipFill rotWithShape="1">
          <a:blip r:embed="rId3">
            <a:alphaModFix/>
          </a:blip>
          <a:srcRect b="879" l="0" r="0" t="0"/>
          <a:stretch/>
        </p:blipFill>
        <p:spPr>
          <a:xfrm>
            <a:off x="15" y="8"/>
            <a:ext cx="9143985" cy="514349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5" name="Shape 555"/>
        <p:cNvGrpSpPr/>
        <p:nvPr/>
      </p:nvGrpSpPr>
      <p:grpSpPr>
        <a:xfrm>
          <a:off x="0" y="0"/>
          <a:ext cx="0" cy="0"/>
          <a:chOff x="0" y="0"/>
          <a:chExt cx="0" cy="0"/>
        </a:xfrm>
      </p:grpSpPr>
      <p:sp>
        <p:nvSpPr>
          <p:cNvPr id="556" name="Google Shape;556;p82"/>
          <p:cNvSpPr txBox="1"/>
          <p:nvPr>
            <p:ph type="title"/>
          </p:nvPr>
        </p:nvSpPr>
        <p:spPr>
          <a:xfrm>
            <a:off x="258041" y="248786"/>
            <a:ext cx="7505700" cy="954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Executives</a:t>
            </a:r>
            <a:endParaRPr b="1" i="1" sz="2400">
              <a:solidFill>
                <a:schemeClr val="dk2"/>
              </a:solidFill>
              <a:latin typeface="Century Gothic"/>
              <a:ea typeface="Century Gothic"/>
              <a:cs typeface="Century Gothic"/>
              <a:sym typeface="Century Gothic"/>
            </a:endParaRPr>
          </a:p>
        </p:txBody>
      </p:sp>
      <p:pic>
        <p:nvPicPr>
          <p:cNvPr descr="A blue eye with black background&#10;&#10;Description automatically generated" id="557" name="Google Shape;557;p82"/>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pic>
        <p:nvPicPr>
          <p:cNvPr descr="A person in a suit smiling&#10;&#10;Description automatically generated" id="558" name="Google Shape;558;p82"/>
          <p:cNvPicPr preferRelativeResize="0"/>
          <p:nvPr/>
        </p:nvPicPr>
        <p:blipFill rotWithShape="1">
          <a:blip r:embed="rId4">
            <a:alphaModFix/>
          </a:blip>
          <a:srcRect b="43243" l="14265" r="16932" t="10710"/>
          <a:stretch/>
        </p:blipFill>
        <p:spPr>
          <a:xfrm>
            <a:off x="1005840" y="1405307"/>
            <a:ext cx="1965960" cy="1973597"/>
          </a:xfrm>
          <a:prstGeom prst="rect">
            <a:avLst/>
          </a:prstGeom>
          <a:noFill/>
          <a:ln>
            <a:noFill/>
          </a:ln>
        </p:spPr>
      </p:pic>
      <p:pic>
        <p:nvPicPr>
          <p:cNvPr descr="Noah Brodsky has been appointed President and Chief Brand Officer at Travel  + Leisure" id="559" name="Google Shape;559;p82"/>
          <p:cNvPicPr preferRelativeResize="0"/>
          <p:nvPr/>
        </p:nvPicPr>
        <p:blipFill rotWithShape="1">
          <a:blip r:embed="rId5">
            <a:alphaModFix/>
          </a:blip>
          <a:srcRect b="34158" l="9161" r="8770" t="6112"/>
          <a:stretch/>
        </p:blipFill>
        <p:spPr>
          <a:xfrm>
            <a:off x="3620801" y="1405308"/>
            <a:ext cx="1965960" cy="1973597"/>
          </a:xfrm>
          <a:prstGeom prst="rect">
            <a:avLst/>
          </a:prstGeom>
          <a:noFill/>
          <a:ln>
            <a:noFill/>
          </a:ln>
        </p:spPr>
      </p:pic>
      <p:pic>
        <p:nvPicPr>
          <p:cNvPr descr="Tyler Skarda" id="560" name="Google Shape;560;p82"/>
          <p:cNvPicPr preferRelativeResize="0"/>
          <p:nvPr/>
        </p:nvPicPr>
        <p:blipFill rotWithShape="1">
          <a:blip r:embed="rId6">
            <a:alphaModFix/>
          </a:blip>
          <a:srcRect b="0" l="-2" r="387" t="0"/>
          <a:stretch/>
        </p:blipFill>
        <p:spPr>
          <a:xfrm>
            <a:off x="6235763" y="1405308"/>
            <a:ext cx="1965959" cy="1973597"/>
          </a:xfrm>
          <a:prstGeom prst="rect">
            <a:avLst/>
          </a:prstGeom>
          <a:noFill/>
          <a:ln>
            <a:noFill/>
          </a:ln>
        </p:spPr>
      </p:pic>
      <p:sp>
        <p:nvSpPr>
          <p:cNvPr id="561" name="Google Shape;561;p82"/>
          <p:cNvSpPr txBox="1"/>
          <p:nvPr/>
        </p:nvSpPr>
        <p:spPr>
          <a:xfrm>
            <a:off x="1005841" y="3746810"/>
            <a:ext cx="1965900" cy="962100"/>
          </a:xfrm>
          <a:prstGeom prst="rect">
            <a:avLst/>
          </a:prstGeom>
          <a:noFill/>
          <a:ln>
            <a:noFill/>
          </a:ln>
          <a:effectLst>
            <a:outerShdw blurRad="57150" rotWithShape="0" algn="bl" dir="5400000" dist="19050">
              <a:srgbClr val="000000">
                <a:alpha val="7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Dolf Berle</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Chief Executive Officer</a:t>
            </a:r>
            <a:endParaRPr sz="1100">
              <a:solidFill>
                <a:schemeClr val="dk1"/>
              </a:solidFill>
              <a:latin typeface="Century Gothic"/>
              <a:ea typeface="Century Gothic"/>
              <a:cs typeface="Century Gothic"/>
              <a:sym typeface="Century Gothic"/>
            </a:endParaRPr>
          </a:p>
        </p:txBody>
      </p:sp>
      <p:sp>
        <p:nvSpPr>
          <p:cNvPr id="562" name="Google Shape;562;p82"/>
          <p:cNvSpPr txBox="1"/>
          <p:nvPr/>
        </p:nvSpPr>
        <p:spPr>
          <a:xfrm>
            <a:off x="3589020" y="3746810"/>
            <a:ext cx="1965900" cy="962100"/>
          </a:xfrm>
          <a:prstGeom prst="rect">
            <a:avLst/>
          </a:prstGeom>
          <a:noFill/>
          <a:ln>
            <a:noFill/>
          </a:ln>
          <a:effectLst>
            <a:outerShdw blurRad="57150" rotWithShape="0" algn="bl" dir="5400000" dist="19050">
              <a:srgbClr val="000000">
                <a:alpha val="7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Noah Brodsky</a:t>
            </a:r>
            <a:endParaRPr sz="1100">
              <a:solidFill>
                <a:schemeClr val="dk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Chief Commercial Officer</a:t>
            </a:r>
            <a:endParaRPr sz="1100">
              <a:solidFill>
                <a:schemeClr val="dk1"/>
              </a:solidFill>
              <a:latin typeface="Century Gothic"/>
              <a:ea typeface="Century Gothic"/>
              <a:cs typeface="Century Gothic"/>
              <a:sym typeface="Century Gothic"/>
            </a:endParaRPr>
          </a:p>
        </p:txBody>
      </p:sp>
      <p:sp>
        <p:nvSpPr>
          <p:cNvPr id="563" name="Google Shape;563;p82"/>
          <p:cNvSpPr txBox="1"/>
          <p:nvPr/>
        </p:nvSpPr>
        <p:spPr>
          <a:xfrm>
            <a:off x="6172199" y="3746810"/>
            <a:ext cx="1965900" cy="962100"/>
          </a:xfrm>
          <a:prstGeom prst="rect">
            <a:avLst/>
          </a:prstGeom>
          <a:noFill/>
          <a:ln>
            <a:noFill/>
          </a:ln>
          <a:effectLst>
            <a:outerShdw blurRad="57150" rotWithShape="0" algn="bl" dir="5400000" dist="19050">
              <a:srgbClr val="000000">
                <a:alpha val="7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Tyler Skarda</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SVP, Marine Operations</a:t>
            </a:r>
            <a:endParaRPr sz="11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 name="Shape 125"/>
        <p:cNvGrpSpPr/>
        <p:nvPr/>
      </p:nvGrpSpPr>
      <p:grpSpPr>
        <a:xfrm>
          <a:off x="0" y="0"/>
          <a:ext cx="0" cy="0"/>
          <a:chOff x="0" y="0"/>
          <a:chExt cx="0" cy="0"/>
        </a:xfrm>
      </p:grpSpPr>
      <p:pic>
        <p:nvPicPr>
          <p:cNvPr id="126" name="Google Shape;126;p20"/>
          <p:cNvPicPr preferRelativeResize="0"/>
          <p:nvPr/>
        </p:nvPicPr>
        <p:blipFill rotWithShape="1">
          <a:blip r:embed="rId3">
            <a:alphaModFix/>
          </a:blip>
          <a:srcRect b="0" l="0" r="0" t="0"/>
          <a:stretch/>
        </p:blipFill>
        <p:spPr>
          <a:xfrm>
            <a:off x="1211560" y="74937"/>
            <a:ext cx="6720890" cy="49936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7" name="Shape 567"/>
        <p:cNvGrpSpPr/>
        <p:nvPr/>
      </p:nvGrpSpPr>
      <p:grpSpPr>
        <a:xfrm>
          <a:off x="0" y="0"/>
          <a:ext cx="0" cy="0"/>
          <a:chOff x="0" y="0"/>
          <a:chExt cx="0" cy="0"/>
        </a:xfrm>
      </p:grpSpPr>
      <p:sp>
        <p:nvSpPr>
          <p:cNvPr id="568" name="Google Shape;568;p83"/>
          <p:cNvSpPr txBox="1"/>
          <p:nvPr>
            <p:ph type="title"/>
          </p:nvPr>
        </p:nvSpPr>
        <p:spPr>
          <a:xfrm>
            <a:off x="258041" y="248786"/>
            <a:ext cx="7505700" cy="954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Executives</a:t>
            </a:r>
            <a:endParaRPr b="1" i="1" sz="2400">
              <a:solidFill>
                <a:schemeClr val="dk2"/>
              </a:solidFill>
              <a:latin typeface="Century Gothic"/>
              <a:ea typeface="Century Gothic"/>
              <a:cs typeface="Century Gothic"/>
              <a:sym typeface="Century Gothic"/>
            </a:endParaRPr>
          </a:p>
        </p:txBody>
      </p:sp>
      <p:pic>
        <p:nvPicPr>
          <p:cNvPr descr="A blue eye with black background&#10;&#10;Description automatically generated" id="569" name="Google Shape;569;p83"/>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70" name="Google Shape;570;p83"/>
          <p:cNvSpPr txBox="1"/>
          <p:nvPr/>
        </p:nvSpPr>
        <p:spPr>
          <a:xfrm>
            <a:off x="1005841" y="3746810"/>
            <a:ext cx="1965900" cy="962100"/>
          </a:xfrm>
          <a:prstGeom prst="rect">
            <a:avLst/>
          </a:prstGeom>
          <a:noFill/>
          <a:ln>
            <a:noFill/>
          </a:ln>
          <a:effectLst>
            <a:outerShdw blurRad="57150" rotWithShape="0" algn="bl" dir="5400000" dist="19050">
              <a:srgbClr val="000000">
                <a:alpha val="69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Craig Felenstein</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Chief Financial Officer</a:t>
            </a:r>
            <a:endParaRPr sz="1100">
              <a:solidFill>
                <a:schemeClr val="dk1"/>
              </a:solidFill>
              <a:latin typeface="Calibri"/>
              <a:ea typeface="Calibri"/>
              <a:cs typeface="Calibri"/>
              <a:sym typeface="Calibri"/>
            </a:endParaRPr>
          </a:p>
        </p:txBody>
      </p:sp>
      <p:sp>
        <p:nvSpPr>
          <p:cNvPr id="571" name="Google Shape;571;p83"/>
          <p:cNvSpPr txBox="1"/>
          <p:nvPr/>
        </p:nvSpPr>
        <p:spPr>
          <a:xfrm>
            <a:off x="3589020" y="3746810"/>
            <a:ext cx="1965900" cy="962100"/>
          </a:xfrm>
          <a:prstGeom prst="rect">
            <a:avLst/>
          </a:prstGeom>
          <a:noFill/>
          <a:ln>
            <a:noFill/>
          </a:ln>
          <a:effectLst>
            <a:outerShdw blurRad="57150" rotWithShape="0" algn="bl" dir="5400000" dist="19050">
              <a:srgbClr val="000000">
                <a:alpha val="69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Trey Byus</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Chief Expedition Officer</a:t>
            </a:r>
            <a:endParaRPr sz="1100">
              <a:solidFill>
                <a:schemeClr val="dk1"/>
              </a:solidFill>
              <a:latin typeface="Calibri"/>
              <a:ea typeface="Calibri"/>
              <a:cs typeface="Calibri"/>
              <a:sym typeface="Calibri"/>
            </a:endParaRPr>
          </a:p>
        </p:txBody>
      </p:sp>
      <p:sp>
        <p:nvSpPr>
          <p:cNvPr id="572" name="Google Shape;572;p83"/>
          <p:cNvSpPr txBox="1"/>
          <p:nvPr/>
        </p:nvSpPr>
        <p:spPr>
          <a:xfrm>
            <a:off x="6235763" y="3746810"/>
            <a:ext cx="1965900" cy="1392900"/>
          </a:xfrm>
          <a:prstGeom prst="rect">
            <a:avLst/>
          </a:prstGeom>
          <a:noFill/>
          <a:ln>
            <a:noFill/>
          </a:ln>
          <a:effectLst>
            <a:outerShdw blurRad="57150" rotWithShape="0" algn="bl" dir="5400000" dist="19050">
              <a:srgbClr val="000000">
                <a:alpha val="69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Clr>
                <a:schemeClr val="lt1"/>
              </a:buClr>
              <a:buSzPts val="1500"/>
              <a:buFont typeface="Century Gothic"/>
              <a:buNone/>
            </a:pPr>
            <a:r>
              <a:rPr b="1" lang="en" sz="1500">
                <a:solidFill>
                  <a:schemeClr val="lt1"/>
                </a:solidFill>
                <a:latin typeface="Century Gothic"/>
                <a:ea typeface="Century Gothic"/>
                <a:cs typeface="Century Gothic"/>
                <a:sym typeface="Century Gothic"/>
              </a:rPr>
              <a:t>Leo Chang</a:t>
            </a:r>
            <a:endParaRPr sz="11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500"/>
              <a:buFont typeface="Calibri"/>
              <a:buNone/>
            </a:pPr>
            <a:r>
              <a:t/>
            </a:r>
            <a:endParaRPr b="1" sz="1500">
              <a:solidFill>
                <a:schemeClr val="lt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400"/>
              <a:buFont typeface="Century Gothic"/>
              <a:buNone/>
            </a:pPr>
            <a:r>
              <a:rPr lang="en" sz="1400">
                <a:solidFill>
                  <a:schemeClr val="lt1"/>
                </a:solidFill>
                <a:latin typeface="Century Gothic"/>
                <a:ea typeface="Century Gothic"/>
                <a:cs typeface="Century Gothic"/>
                <a:sym typeface="Century Gothic"/>
              </a:rPr>
              <a:t>SVP, Strategy, Corporate Development and M&amp;A</a:t>
            </a:r>
            <a:endParaRPr sz="1100">
              <a:solidFill>
                <a:schemeClr val="dk1"/>
              </a:solidFill>
              <a:latin typeface="Calibri"/>
              <a:ea typeface="Calibri"/>
              <a:cs typeface="Calibri"/>
              <a:sym typeface="Calibri"/>
            </a:endParaRPr>
          </a:p>
        </p:txBody>
      </p:sp>
      <p:pic>
        <p:nvPicPr>
          <p:cNvPr id="573" name="Google Shape;573;p83"/>
          <p:cNvPicPr preferRelativeResize="0"/>
          <p:nvPr/>
        </p:nvPicPr>
        <p:blipFill rotWithShape="1">
          <a:blip r:embed="rId4">
            <a:alphaModFix/>
          </a:blip>
          <a:srcRect b="0" l="0" r="385" t="0"/>
          <a:stretch/>
        </p:blipFill>
        <p:spPr>
          <a:xfrm>
            <a:off x="1005841" y="1396690"/>
            <a:ext cx="1965959" cy="1973597"/>
          </a:xfrm>
          <a:prstGeom prst="rect">
            <a:avLst/>
          </a:prstGeom>
          <a:noFill/>
          <a:ln>
            <a:noFill/>
          </a:ln>
        </p:spPr>
      </p:pic>
      <p:pic>
        <p:nvPicPr>
          <p:cNvPr id="574" name="Google Shape;574;p83"/>
          <p:cNvPicPr preferRelativeResize="0"/>
          <p:nvPr/>
        </p:nvPicPr>
        <p:blipFill rotWithShape="1">
          <a:blip r:embed="rId5">
            <a:alphaModFix/>
          </a:blip>
          <a:srcRect b="0" l="0" r="0" t="0"/>
          <a:stretch/>
        </p:blipFill>
        <p:spPr>
          <a:xfrm>
            <a:off x="3616983" y="1396690"/>
            <a:ext cx="1973596" cy="1973597"/>
          </a:xfrm>
          <a:prstGeom prst="rect">
            <a:avLst/>
          </a:prstGeom>
          <a:noFill/>
          <a:ln>
            <a:noFill/>
          </a:ln>
        </p:spPr>
      </p:pic>
      <p:pic>
        <p:nvPicPr>
          <p:cNvPr descr="Leo Chang | LinkedIn" id="575" name="Google Shape;575;p83"/>
          <p:cNvPicPr preferRelativeResize="0"/>
          <p:nvPr/>
        </p:nvPicPr>
        <p:blipFill rotWithShape="1">
          <a:blip r:embed="rId6">
            <a:alphaModFix/>
          </a:blip>
          <a:srcRect b="9939" l="14296" r="0" t="4024"/>
          <a:stretch/>
        </p:blipFill>
        <p:spPr>
          <a:xfrm>
            <a:off x="6235763" y="1396691"/>
            <a:ext cx="1965961" cy="197359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9" name="Shape 579"/>
        <p:cNvGrpSpPr/>
        <p:nvPr/>
      </p:nvGrpSpPr>
      <p:grpSpPr>
        <a:xfrm>
          <a:off x="0" y="0"/>
          <a:ext cx="0" cy="0"/>
          <a:chOff x="0" y="0"/>
          <a:chExt cx="0" cy="0"/>
        </a:xfrm>
      </p:grpSpPr>
      <p:pic>
        <p:nvPicPr>
          <p:cNvPr descr="A blue eye with black background&#10;&#10;Description automatically generated" id="580" name="Google Shape;580;p84"/>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81" name="Google Shape;581;p84"/>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LIND Share Price </a:t>
            </a:r>
            <a:endParaRPr sz="1100">
              <a:solidFill>
                <a:schemeClr val="dk1"/>
              </a:solidFill>
              <a:latin typeface="Calibri"/>
              <a:ea typeface="Calibri"/>
              <a:cs typeface="Calibri"/>
              <a:sym typeface="Calibri"/>
            </a:endParaRPr>
          </a:p>
        </p:txBody>
      </p:sp>
      <p:pic>
        <p:nvPicPr>
          <p:cNvPr id="582" name="Google Shape;582;p84"/>
          <p:cNvPicPr preferRelativeResize="0"/>
          <p:nvPr/>
        </p:nvPicPr>
        <p:blipFill rotWithShape="1">
          <a:blip r:embed="rId4">
            <a:alphaModFix/>
          </a:blip>
          <a:srcRect b="0" l="0" r="0" t="0"/>
          <a:stretch/>
        </p:blipFill>
        <p:spPr>
          <a:xfrm>
            <a:off x="783150" y="1009975"/>
            <a:ext cx="7577702" cy="3884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6" name="Shape 586"/>
        <p:cNvGrpSpPr/>
        <p:nvPr/>
      </p:nvGrpSpPr>
      <p:grpSpPr>
        <a:xfrm>
          <a:off x="0" y="0"/>
          <a:ext cx="0" cy="0"/>
          <a:chOff x="0" y="0"/>
          <a:chExt cx="0" cy="0"/>
        </a:xfrm>
      </p:grpSpPr>
      <p:sp>
        <p:nvSpPr>
          <p:cNvPr id="587" name="Google Shape;587;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600"/>
              </a:spcAft>
              <a:buClr>
                <a:schemeClr val="dk1"/>
              </a:buClr>
              <a:buSzPts val="1000"/>
              <a:buNone/>
            </a:pPr>
            <a:r>
              <a:t/>
            </a:r>
            <a:endParaRPr/>
          </a:p>
        </p:txBody>
      </p:sp>
      <p:sp>
        <p:nvSpPr>
          <p:cNvPr id="588" name="Google Shape;588;p85"/>
          <p:cNvSpPr txBox="1"/>
          <p:nvPr/>
        </p:nvSpPr>
        <p:spPr>
          <a:xfrm>
            <a:off x="4818525" y="459450"/>
            <a:ext cx="6454500" cy="753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blue eye with black background&#10;&#10;Description automatically generated" id="589" name="Google Shape;589;p85"/>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590" name="Google Shape;590;p85"/>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(1Y) </a:t>
            </a:r>
            <a:endParaRPr sz="1100">
              <a:solidFill>
                <a:schemeClr val="dk1"/>
              </a:solidFill>
              <a:latin typeface="Calibri"/>
              <a:ea typeface="Calibri"/>
              <a:cs typeface="Calibri"/>
              <a:sym typeface="Calibri"/>
            </a:endParaRPr>
          </a:p>
        </p:txBody>
      </p:sp>
      <p:pic>
        <p:nvPicPr>
          <p:cNvPr id="591" name="Google Shape;591;p85"/>
          <p:cNvPicPr preferRelativeResize="0"/>
          <p:nvPr/>
        </p:nvPicPr>
        <p:blipFill rotWithShape="1">
          <a:blip r:embed="rId4">
            <a:alphaModFix/>
          </a:blip>
          <a:srcRect b="0" l="0" r="0" t="0"/>
          <a:stretch/>
        </p:blipFill>
        <p:spPr>
          <a:xfrm>
            <a:off x="297075" y="1127850"/>
            <a:ext cx="8549852" cy="364452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5" name="Shape 595"/>
        <p:cNvGrpSpPr/>
        <p:nvPr/>
      </p:nvGrpSpPr>
      <p:grpSpPr>
        <a:xfrm>
          <a:off x="0" y="0"/>
          <a:ext cx="0" cy="0"/>
          <a:chOff x="0" y="0"/>
          <a:chExt cx="0" cy="0"/>
        </a:xfrm>
      </p:grpSpPr>
      <p:sp>
        <p:nvSpPr>
          <p:cNvPr id="596" name="Google Shape;596;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600"/>
              </a:spcAft>
              <a:buClr>
                <a:schemeClr val="dk1"/>
              </a:buClr>
              <a:buSzPts val="1000"/>
              <a:buNone/>
            </a:pPr>
            <a:r>
              <a:t/>
            </a:r>
            <a:endParaRPr/>
          </a:p>
        </p:txBody>
      </p:sp>
      <p:sp>
        <p:nvSpPr>
          <p:cNvPr id="597" name="Google Shape;597;p86"/>
          <p:cNvSpPr txBox="1"/>
          <p:nvPr/>
        </p:nvSpPr>
        <p:spPr>
          <a:xfrm>
            <a:off x="4818525" y="459450"/>
            <a:ext cx="6454500" cy="753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blue eye with black background&#10;&#10;Description automatically generated" id="598" name="Google Shape;598;p86"/>
          <p:cNvPicPr preferRelativeResize="0"/>
          <p:nvPr/>
        </p:nvPicPr>
        <p:blipFill rotWithShape="1">
          <a:blip r:embed="rId3">
            <a:alphaModFix/>
          </a:blip>
          <a:srcRect b="0" l="0" r="0" t="0"/>
          <a:stretch/>
        </p:blipFill>
        <p:spPr>
          <a:xfrm>
            <a:off x="8014854" y="227500"/>
            <a:ext cx="871104" cy="630661"/>
          </a:xfrm>
          <a:prstGeom prst="rect">
            <a:avLst/>
          </a:prstGeom>
          <a:noFill/>
          <a:ln>
            <a:noFill/>
          </a:ln>
        </p:spPr>
      </p:pic>
      <p:sp>
        <p:nvSpPr>
          <p:cNvPr id="599" name="Google Shape;599;p86"/>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Stock Performance (5Y) </a:t>
            </a:r>
            <a:endParaRPr sz="1100">
              <a:solidFill>
                <a:schemeClr val="dk1"/>
              </a:solidFill>
              <a:latin typeface="Calibri"/>
              <a:ea typeface="Calibri"/>
              <a:cs typeface="Calibri"/>
              <a:sym typeface="Calibri"/>
            </a:endParaRPr>
          </a:p>
        </p:txBody>
      </p:sp>
      <p:pic>
        <p:nvPicPr>
          <p:cNvPr id="600" name="Google Shape;600;p86"/>
          <p:cNvPicPr preferRelativeResize="0"/>
          <p:nvPr/>
        </p:nvPicPr>
        <p:blipFill rotWithShape="1">
          <a:blip r:embed="rId4">
            <a:alphaModFix/>
          </a:blip>
          <a:srcRect b="0" l="0" r="0" t="0"/>
          <a:stretch/>
        </p:blipFill>
        <p:spPr>
          <a:xfrm>
            <a:off x="304000" y="1119900"/>
            <a:ext cx="8535977" cy="367199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4" name="Shape 604"/>
        <p:cNvGrpSpPr/>
        <p:nvPr/>
      </p:nvGrpSpPr>
      <p:grpSpPr>
        <a:xfrm>
          <a:off x="0" y="0"/>
          <a:ext cx="0" cy="0"/>
          <a:chOff x="0" y="0"/>
          <a:chExt cx="0" cy="0"/>
        </a:xfrm>
      </p:grpSpPr>
      <p:sp>
        <p:nvSpPr>
          <p:cNvPr id="605" name="Google Shape;605;p87"/>
          <p:cNvSpPr txBox="1"/>
          <p:nvPr/>
        </p:nvSpPr>
        <p:spPr>
          <a:xfrm>
            <a:off x="4818525" y="459450"/>
            <a:ext cx="6454500" cy="753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blue eye with black background&#10;&#10;Description automatically generated" id="606" name="Google Shape;606;p87"/>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07" name="Google Shape;607;p8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Cruise Line Resurgence </a:t>
            </a:r>
            <a:endParaRPr sz="1100">
              <a:solidFill>
                <a:schemeClr val="dk1"/>
              </a:solidFill>
              <a:latin typeface="Calibri"/>
              <a:ea typeface="Calibri"/>
              <a:cs typeface="Calibri"/>
              <a:sym typeface="Calibri"/>
            </a:endParaRPr>
          </a:p>
        </p:txBody>
      </p:sp>
      <p:pic>
        <p:nvPicPr>
          <p:cNvPr id="608" name="Google Shape;608;p87"/>
          <p:cNvPicPr preferRelativeResize="0"/>
          <p:nvPr/>
        </p:nvPicPr>
        <p:blipFill rotWithShape="1">
          <a:blip r:embed="rId4">
            <a:alphaModFix/>
          </a:blip>
          <a:srcRect b="0" l="0" r="545" t="0"/>
          <a:stretch/>
        </p:blipFill>
        <p:spPr>
          <a:xfrm>
            <a:off x="258040" y="987128"/>
            <a:ext cx="8505460" cy="1341735"/>
          </a:xfrm>
          <a:prstGeom prst="rect">
            <a:avLst/>
          </a:prstGeom>
          <a:noFill/>
          <a:ln>
            <a:noFill/>
          </a:ln>
        </p:spPr>
      </p:pic>
      <p:pic>
        <p:nvPicPr>
          <p:cNvPr id="609" name="Google Shape;609;p87"/>
          <p:cNvPicPr preferRelativeResize="0"/>
          <p:nvPr/>
        </p:nvPicPr>
        <p:blipFill rotWithShape="1">
          <a:blip r:embed="rId5">
            <a:alphaModFix/>
          </a:blip>
          <a:srcRect b="0" l="0" r="0" t="0"/>
          <a:stretch/>
        </p:blipFill>
        <p:spPr>
          <a:xfrm>
            <a:off x="258039" y="2328863"/>
            <a:ext cx="8505461" cy="155733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3" name="Shape 613"/>
        <p:cNvGrpSpPr/>
        <p:nvPr/>
      </p:nvGrpSpPr>
      <p:grpSpPr>
        <a:xfrm>
          <a:off x="0" y="0"/>
          <a:ext cx="0" cy="0"/>
          <a:chOff x="0" y="0"/>
          <a:chExt cx="0" cy="0"/>
        </a:xfrm>
      </p:grpSpPr>
      <p:sp>
        <p:nvSpPr>
          <p:cNvPr id="614" name="Google Shape;614;p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600"/>
              </a:spcAft>
              <a:buClr>
                <a:schemeClr val="dk1"/>
              </a:buClr>
              <a:buSzPts val="1000"/>
              <a:buNone/>
            </a:pPr>
            <a:r>
              <a:t/>
            </a:r>
            <a:endParaRPr/>
          </a:p>
        </p:txBody>
      </p:sp>
      <p:pic>
        <p:nvPicPr>
          <p:cNvPr descr="A blue eye with black background&#10;&#10;Description automatically generated" id="615" name="Google Shape;615;p88"/>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16" name="Google Shape;616;p88"/>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Financial Statements </a:t>
            </a:r>
            <a:endParaRPr sz="1100">
              <a:solidFill>
                <a:schemeClr val="dk1"/>
              </a:solidFill>
              <a:latin typeface="Calibri"/>
              <a:ea typeface="Calibri"/>
              <a:cs typeface="Calibri"/>
              <a:sym typeface="Calibri"/>
            </a:endParaRPr>
          </a:p>
        </p:txBody>
      </p:sp>
      <p:pic>
        <p:nvPicPr>
          <p:cNvPr descr="National Geographic Orion | Lindblad Expeditions" id="617" name="Google Shape;617;p88"/>
          <p:cNvPicPr preferRelativeResize="0"/>
          <p:nvPr/>
        </p:nvPicPr>
        <p:blipFill rotWithShape="1">
          <a:blip r:embed="rId4">
            <a:alphaModFix/>
          </a:blip>
          <a:srcRect b="0" l="0" r="0" t="3168"/>
          <a:stretch/>
        </p:blipFill>
        <p:spPr>
          <a:xfrm>
            <a:off x="0" y="998882"/>
            <a:ext cx="9144000" cy="414461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1" name="Shape 621"/>
        <p:cNvGrpSpPr/>
        <p:nvPr/>
      </p:nvGrpSpPr>
      <p:grpSpPr>
        <a:xfrm>
          <a:off x="0" y="0"/>
          <a:ext cx="0" cy="0"/>
          <a:chOff x="0" y="0"/>
          <a:chExt cx="0" cy="0"/>
        </a:xfrm>
      </p:grpSpPr>
      <p:sp>
        <p:nvSpPr>
          <p:cNvPr id="622" name="Google Shape;622;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600"/>
              </a:spcAft>
              <a:buClr>
                <a:schemeClr val="dk1"/>
              </a:buClr>
              <a:buSzPts val="1000"/>
              <a:buNone/>
            </a:pPr>
            <a:r>
              <a:t/>
            </a:r>
            <a:endParaRPr/>
          </a:p>
        </p:txBody>
      </p:sp>
      <p:pic>
        <p:nvPicPr>
          <p:cNvPr descr="A blue eye with black background&#10;&#10;Description automatically generated" id="623" name="Google Shape;623;p89"/>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24" name="Google Shape;624;p89"/>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Assets (10K) </a:t>
            </a:r>
            <a:endParaRPr sz="1100">
              <a:solidFill>
                <a:schemeClr val="dk1"/>
              </a:solidFill>
              <a:latin typeface="Calibri"/>
              <a:ea typeface="Calibri"/>
              <a:cs typeface="Calibri"/>
              <a:sym typeface="Calibri"/>
            </a:endParaRPr>
          </a:p>
        </p:txBody>
      </p:sp>
      <p:pic>
        <p:nvPicPr>
          <p:cNvPr id="625" name="Google Shape;625;p89"/>
          <p:cNvPicPr preferRelativeResize="0"/>
          <p:nvPr/>
        </p:nvPicPr>
        <p:blipFill rotWithShape="1">
          <a:blip r:embed="rId4">
            <a:alphaModFix/>
          </a:blip>
          <a:srcRect b="0" l="0" r="0" t="0"/>
          <a:stretch/>
        </p:blipFill>
        <p:spPr>
          <a:xfrm>
            <a:off x="240854" y="1033196"/>
            <a:ext cx="8645105" cy="388280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9" name="Shape 629"/>
        <p:cNvGrpSpPr/>
        <p:nvPr/>
      </p:nvGrpSpPr>
      <p:grpSpPr>
        <a:xfrm>
          <a:off x="0" y="0"/>
          <a:ext cx="0" cy="0"/>
          <a:chOff x="0" y="0"/>
          <a:chExt cx="0" cy="0"/>
        </a:xfrm>
      </p:grpSpPr>
      <p:pic>
        <p:nvPicPr>
          <p:cNvPr descr="A blue eye with black background&#10;&#10;Description automatically generated" id="630" name="Google Shape;630;p90"/>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31" name="Google Shape;631;p90"/>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Liabilities (10K)</a:t>
            </a:r>
            <a:endParaRPr sz="1100">
              <a:solidFill>
                <a:schemeClr val="dk1"/>
              </a:solidFill>
              <a:latin typeface="Calibri"/>
              <a:ea typeface="Calibri"/>
              <a:cs typeface="Calibri"/>
              <a:sym typeface="Calibri"/>
            </a:endParaRPr>
          </a:p>
        </p:txBody>
      </p:sp>
      <p:pic>
        <p:nvPicPr>
          <p:cNvPr id="632" name="Google Shape;632;p90"/>
          <p:cNvPicPr preferRelativeResize="0"/>
          <p:nvPr/>
        </p:nvPicPr>
        <p:blipFill rotWithShape="1">
          <a:blip r:embed="rId4">
            <a:alphaModFix/>
          </a:blip>
          <a:srcRect b="0" l="0" r="0" t="0"/>
          <a:stretch/>
        </p:blipFill>
        <p:spPr>
          <a:xfrm>
            <a:off x="258041" y="1553754"/>
            <a:ext cx="8667107" cy="300424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6" name="Shape 636"/>
        <p:cNvGrpSpPr/>
        <p:nvPr/>
      </p:nvGrpSpPr>
      <p:grpSpPr>
        <a:xfrm>
          <a:off x="0" y="0"/>
          <a:ext cx="0" cy="0"/>
          <a:chOff x="0" y="0"/>
          <a:chExt cx="0" cy="0"/>
        </a:xfrm>
      </p:grpSpPr>
      <p:pic>
        <p:nvPicPr>
          <p:cNvPr descr="A blue eye with black background&#10;&#10;Description automatically generated" id="637" name="Google Shape;637;p91"/>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38" name="Google Shape;638;p91"/>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Balance Sheet: Stockholders’ Deficit (10K)</a:t>
            </a:r>
            <a:endParaRPr sz="1100">
              <a:solidFill>
                <a:schemeClr val="dk1"/>
              </a:solidFill>
              <a:latin typeface="Calibri"/>
              <a:ea typeface="Calibri"/>
              <a:cs typeface="Calibri"/>
              <a:sym typeface="Calibri"/>
            </a:endParaRPr>
          </a:p>
        </p:txBody>
      </p:sp>
      <p:pic>
        <p:nvPicPr>
          <p:cNvPr id="639" name="Google Shape;639;p91"/>
          <p:cNvPicPr preferRelativeResize="0"/>
          <p:nvPr/>
        </p:nvPicPr>
        <p:blipFill rotWithShape="1">
          <a:blip r:embed="rId4">
            <a:alphaModFix/>
          </a:blip>
          <a:srcRect b="0" l="0" r="0" t="0"/>
          <a:stretch/>
        </p:blipFill>
        <p:spPr>
          <a:xfrm>
            <a:off x="284879" y="1664476"/>
            <a:ext cx="8574241" cy="181454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3" name="Shape 643"/>
        <p:cNvGrpSpPr/>
        <p:nvPr/>
      </p:nvGrpSpPr>
      <p:grpSpPr>
        <a:xfrm>
          <a:off x="0" y="0"/>
          <a:ext cx="0" cy="0"/>
          <a:chOff x="0" y="0"/>
          <a:chExt cx="0" cy="0"/>
        </a:xfrm>
      </p:grpSpPr>
      <p:pic>
        <p:nvPicPr>
          <p:cNvPr descr="A blue eye with black background&#10;&#10;Description automatically generated" id="644" name="Google Shape;644;p92"/>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45" name="Google Shape;645;p92"/>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Operations (10K) </a:t>
            </a:r>
            <a:endParaRPr sz="1100">
              <a:solidFill>
                <a:schemeClr val="dk1"/>
              </a:solidFill>
              <a:latin typeface="Calibri"/>
              <a:ea typeface="Calibri"/>
              <a:cs typeface="Calibri"/>
              <a:sym typeface="Calibri"/>
            </a:endParaRPr>
          </a:p>
        </p:txBody>
      </p:sp>
      <p:pic>
        <p:nvPicPr>
          <p:cNvPr id="646" name="Google Shape;646;p92"/>
          <p:cNvPicPr preferRelativeResize="0"/>
          <p:nvPr/>
        </p:nvPicPr>
        <p:blipFill rotWithShape="1">
          <a:blip r:embed="rId4">
            <a:alphaModFix/>
          </a:blip>
          <a:srcRect b="0" l="0" r="0" t="0"/>
          <a:stretch/>
        </p:blipFill>
        <p:spPr>
          <a:xfrm>
            <a:off x="514160" y="858161"/>
            <a:ext cx="8115680" cy="40578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0" name="Shape 130"/>
        <p:cNvGrpSpPr/>
        <p:nvPr/>
      </p:nvGrpSpPr>
      <p:grpSpPr>
        <a:xfrm>
          <a:off x="0" y="0"/>
          <a:ext cx="0" cy="0"/>
          <a:chOff x="0" y="0"/>
          <a:chExt cx="0" cy="0"/>
        </a:xfrm>
      </p:grpSpPr>
      <p:sp>
        <p:nvSpPr>
          <p:cNvPr id="131" name="Google Shape;131;p21"/>
          <p:cNvSpPr txBox="1"/>
          <p:nvPr>
            <p:ph idx="1" type="body"/>
          </p:nvPr>
        </p:nvSpPr>
        <p:spPr>
          <a:xfrm>
            <a:off x="258041" y="1203220"/>
            <a:ext cx="7505700" cy="33899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rmAutofit lnSpcReduction="20000"/>
          </a:bodyPr>
          <a:lstStyle/>
          <a:p>
            <a:pPr indent="-325755" lvl="0" marL="457200" rtl="0" algn="l">
              <a:lnSpc>
                <a:spcPct val="100000"/>
              </a:lnSpc>
              <a:spcBef>
                <a:spcPts val="0"/>
              </a:spcBef>
              <a:spcAft>
                <a:spcPts val="0"/>
              </a:spcAft>
              <a:buClr>
                <a:schemeClr val="dk2"/>
              </a:buClr>
              <a:buSzPts val="1500"/>
              <a:buFont typeface="Arial"/>
              <a:buChar char="•"/>
            </a:pPr>
            <a:r>
              <a:rPr b="1" lang="en" sz="1500">
                <a:solidFill>
                  <a:schemeClr val="lt1"/>
                </a:solidFill>
                <a:latin typeface="Century Gothic"/>
                <a:ea typeface="Century Gothic"/>
                <a:cs typeface="Century Gothic"/>
                <a:sym typeface="Century Gothic"/>
              </a:rPr>
              <a:t>Commissions, transportation, and other:</a:t>
            </a:r>
            <a:r>
              <a:rPr lang="en" sz="1500">
                <a:solidFill>
                  <a:schemeClr val="lt1"/>
                </a:solidFill>
                <a:latin typeface="Century Gothic"/>
                <a:ea typeface="Century Gothic"/>
                <a:cs typeface="Century Gothic"/>
                <a:sym typeface="Century Gothic"/>
              </a:rPr>
              <a:t> The cost for things like travel agent commissions and the cost of credit/debit card fees</a:t>
            </a:r>
            <a:endParaRPr sz="1500">
              <a:solidFill>
                <a:schemeClr val="lt1"/>
              </a:solidFill>
              <a:latin typeface="Century Gothic"/>
              <a:ea typeface="Century Gothic"/>
              <a:cs typeface="Century Gothic"/>
              <a:sym typeface="Century Gothic"/>
            </a:endParaRPr>
          </a:p>
          <a:p>
            <a:pPr indent="-325755" lvl="0" marL="457200" rtl="0" algn="l">
              <a:lnSpc>
                <a:spcPct val="100000"/>
              </a:lnSpc>
              <a:spcBef>
                <a:spcPts val="1000"/>
              </a:spcBef>
              <a:spcAft>
                <a:spcPts val="0"/>
              </a:spcAft>
              <a:buClr>
                <a:schemeClr val="dk2"/>
              </a:buClr>
              <a:buSzPts val="1500"/>
              <a:buFont typeface="Arial"/>
              <a:buChar char="•"/>
            </a:pPr>
            <a:r>
              <a:rPr b="1" lang="en" sz="1500">
                <a:solidFill>
                  <a:schemeClr val="lt1"/>
                </a:solidFill>
                <a:latin typeface="Century Gothic"/>
                <a:ea typeface="Century Gothic"/>
                <a:cs typeface="Century Gothic"/>
                <a:sym typeface="Century Gothic"/>
              </a:rPr>
              <a:t>Onboard and other cruise costs:</a:t>
            </a:r>
            <a:r>
              <a:rPr lang="en" sz="1500">
                <a:solidFill>
                  <a:schemeClr val="lt1"/>
                </a:solidFill>
                <a:latin typeface="Century Gothic"/>
                <a:ea typeface="Century Gothic"/>
                <a:cs typeface="Century Gothic"/>
                <a:sym typeface="Century Gothic"/>
              </a:rPr>
              <a:t> The costs for things sold on the ship, including alcohol and beverages, and gift shop items</a:t>
            </a:r>
            <a:endParaRPr sz="1500">
              <a:solidFill>
                <a:schemeClr val="lt1"/>
              </a:solidFill>
              <a:latin typeface="Century Gothic"/>
              <a:ea typeface="Century Gothic"/>
              <a:cs typeface="Century Gothic"/>
              <a:sym typeface="Century Gothic"/>
            </a:endParaRPr>
          </a:p>
          <a:p>
            <a:pPr indent="-325755" lvl="0" marL="457200" rtl="0" algn="l">
              <a:lnSpc>
                <a:spcPct val="100000"/>
              </a:lnSpc>
              <a:spcBef>
                <a:spcPts val="1000"/>
              </a:spcBef>
              <a:spcAft>
                <a:spcPts val="0"/>
              </a:spcAft>
              <a:buClr>
                <a:schemeClr val="dk2"/>
              </a:buClr>
              <a:buSzPts val="1500"/>
              <a:buFont typeface="Arial"/>
              <a:buChar char="•"/>
            </a:pPr>
            <a:r>
              <a:rPr b="1" lang="en" sz="1500">
                <a:solidFill>
                  <a:schemeClr val="lt1"/>
                </a:solidFill>
                <a:latin typeface="Century Gothic"/>
                <a:ea typeface="Century Gothic"/>
                <a:cs typeface="Century Gothic"/>
                <a:sym typeface="Century Gothic"/>
              </a:rPr>
              <a:t>Payroll and related costs:</a:t>
            </a:r>
            <a:r>
              <a:rPr lang="en" sz="1500">
                <a:solidFill>
                  <a:schemeClr val="lt1"/>
                </a:solidFill>
                <a:latin typeface="Century Gothic"/>
                <a:ea typeface="Century Gothic"/>
                <a:cs typeface="Century Gothic"/>
                <a:sym typeface="Century Gothic"/>
              </a:rPr>
              <a:t> Includes the cost of payroll for all shipboard employees like waiters, entertainers, and staff. Those working on shore aren’t included here</a:t>
            </a:r>
            <a:endParaRPr sz="1500">
              <a:solidFill>
                <a:schemeClr val="lt1"/>
              </a:solidFill>
              <a:latin typeface="Century Gothic"/>
              <a:ea typeface="Century Gothic"/>
              <a:cs typeface="Century Gothic"/>
              <a:sym typeface="Century Gothic"/>
            </a:endParaRPr>
          </a:p>
          <a:p>
            <a:pPr indent="-325755" lvl="0" marL="457200" rtl="0" algn="l">
              <a:lnSpc>
                <a:spcPct val="100000"/>
              </a:lnSpc>
              <a:spcBef>
                <a:spcPts val="1000"/>
              </a:spcBef>
              <a:spcAft>
                <a:spcPts val="0"/>
              </a:spcAft>
              <a:buClr>
                <a:schemeClr val="dk2"/>
              </a:buClr>
              <a:buSzPts val="1500"/>
              <a:buFont typeface="Century Gothic"/>
              <a:buChar char="•"/>
            </a:pPr>
            <a:r>
              <a:rPr b="1" lang="en" sz="1500">
                <a:solidFill>
                  <a:schemeClr val="lt1"/>
                </a:solidFill>
                <a:latin typeface="Century Gothic"/>
                <a:ea typeface="Century Gothic"/>
                <a:cs typeface="Century Gothic"/>
                <a:sym typeface="Century Gothic"/>
              </a:rPr>
              <a:t>Fuel</a:t>
            </a:r>
            <a:endParaRPr b="1" sz="1500">
              <a:solidFill>
                <a:schemeClr val="lt1"/>
              </a:solidFill>
              <a:latin typeface="Century Gothic"/>
              <a:ea typeface="Century Gothic"/>
              <a:cs typeface="Century Gothic"/>
              <a:sym typeface="Century Gothic"/>
            </a:endParaRPr>
          </a:p>
          <a:p>
            <a:pPr indent="-325755" lvl="0" marL="457200" rtl="0" algn="l">
              <a:lnSpc>
                <a:spcPct val="100000"/>
              </a:lnSpc>
              <a:spcBef>
                <a:spcPts val="1000"/>
              </a:spcBef>
              <a:spcAft>
                <a:spcPts val="0"/>
              </a:spcAft>
              <a:buClr>
                <a:schemeClr val="dk2"/>
              </a:buClr>
              <a:buSzPts val="1500"/>
              <a:buFont typeface="Arial"/>
              <a:buChar char="•"/>
            </a:pPr>
            <a:r>
              <a:rPr b="1" lang="en" sz="1500">
                <a:solidFill>
                  <a:schemeClr val="lt1"/>
                </a:solidFill>
                <a:latin typeface="Century Gothic"/>
                <a:ea typeface="Century Gothic"/>
                <a:cs typeface="Century Gothic"/>
                <a:sym typeface="Century Gothic"/>
              </a:rPr>
              <a:t>Food:</a:t>
            </a:r>
            <a:r>
              <a:rPr lang="en" sz="1500">
                <a:solidFill>
                  <a:schemeClr val="lt1"/>
                </a:solidFill>
                <a:latin typeface="Century Gothic"/>
                <a:ea typeface="Century Gothic"/>
                <a:cs typeface="Century Gothic"/>
                <a:sym typeface="Century Gothic"/>
              </a:rPr>
              <a:t> Includes both costs for guests and crew</a:t>
            </a:r>
            <a:endParaRPr sz="1500">
              <a:solidFill>
                <a:schemeClr val="lt1"/>
              </a:solidFill>
              <a:latin typeface="Century Gothic"/>
              <a:ea typeface="Century Gothic"/>
              <a:cs typeface="Century Gothic"/>
              <a:sym typeface="Century Gothic"/>
            </a:endParaRPr>
          </a:p>
          <a:p>
            <a:pPr indent="-325755" lvl="0" marL="457200" rtl="0" algn="l">
              <a:lnSpc>
                <a:spcPct val="100000"/>
              </a:lnSpc>
              <a:spcBef>
                <a:spcPts val="1000"/>
              </a:spcBef>
              <a:spcAft>
                <a:spcPts val="0"/>
              </a:spcAft>
              <a:buClr>
                <a:schemeClr val="dk2"/>
              </a:buClr>
              <a:buSzPts val="1500"/>
              <a:buFont typeface="Arial"/>
              <a:buChar char="•"/>
            </a:pPr>
            <a:r>
              <a:rPr b="1" lang="en" sz="1500">
                <a:solidFill>
                  <a:schemeClr val="lt1"/>
                </a:solidFill>
                <a:latin typeface="Century Gothic"/>
                <a:ea typeface="Century Gothic"/>
                <a:cs typeface="Century Gothic"/>
                <a:sym typeface="Century Gothic"/>
              </a:rPr>
              <a:t>Other ship operating expenses:</a:t>
            </a:r>
            <a:r>
              <a:rPr lang="en" sz="1500">
                <a:solidFill>
                  <a:schemeClr val="lt1"/>
                </a:solidFill>
                <a:latin typeface="Century Gothic"/>
                <a:ea typeface="Century Gothic"/>
                <a:cs typeface="Century Gothic"/>
                <a:sym typeface="Century Gothic"/>
              </a:rPr>
              <a:t> Includes things like maintenance, insurance premiums for ships, and dry-dock expenses</a:t>
            </a:r>
            <a:endParaRPr sz="1500">
              <a:solidFill>
                <a:schemeClr val="lt1"/>
              </a:solidFill>
              <a:latin typeface="Century Gothic"/>
              <a:ea typeface="Century Gothic"/>
              <a:cs typeface="Century Gothic"/>
              <a:sym typeface="Century Gothic"/>
            </a:endParaRPr>
          </a:p>
          <a:p>
            <a:pPr indent="0" lvl="0" marL="0" rtl="0" algn="l">
              <a:lnSpc>
                <a:spcPct val="100000"/>
              </a:lnSpc>
              <a:spcBef>
                <a:spcPts val="1000"/>
              </a:spcBef>
              <a:spcAft>
                <a:spcPts val="1000"/>
              </a:spcAft>
              <a:buClr>
                <a:schemeClr val="dk1"/>
              </a:buClr>
              <a:buSzPts val="1765"/>
              <a:buNone/>
            </a:pPr>
            <a:r>
              <a:t/>
            </a:r>
            <a:endParaRPr>
              <a:solidFill>
                <a:schemeClr val="dk1"/>
              </a:solidFill>
              <a:latin typeface="Century Gothic"/>
              <a:ea typeface="Century Gothic"/>
              <a:cs typeface="Century Gothic"/>
              <a:sym typeface="Century Gothic"/>
            </a:endParaRPr>
          </a:p>
        </p:txBody>
      </p:sp>
      <p:sp>
        <p:nvSpPr>
          <p:cNvPr id="132" name="Google Shape;132;p21"/>
          <p:cNvSpPr txBox="1"/>
          <p:nvPr/>
        </p:nvSpPr>
        <p:spPr>
          <a:xfrm>
            <a:off x="258050" y="227500"/>
            <a:ext cx="7505700" cy="617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u="none" cap="none" strike="noStrike">
                <a:solidFill>
                  <a:schemeClr val="dk2"/>
                </a:solidFill>
                <a:latin typeface="Century Gothic"/>
                <a:ea typeface="Century Gothic"/>
                <a:cs typeface="Century Gothic"/>
                <a:sym typeface="Century Gothic"/>
              </a:rPr>
              <a:t>Operating Costs</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0" name="Shape 650"/>
        <p:cNvGrpSpPr/>
        <p:nvPr/>
      </p:nvGrpSpPr>
      <p:grpSpPr>
        <a:xfrm>
          <a:off x="0" y="0"/>
          <a:ext cx="0" cy="0"/>
          <a:chOff x="0" y="0"/>
          <a:chExt cx="0" cy="0"/>
        </a:xfrm>
      </p:grpSpPr>
      <p:pic>
        <p:nvPicPr>
          <p:cNvPr descr="A blue eye with black background&#10;&#10;Description automatically generated" id="651" name="Google Shape;651;p93"/>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52" name="Google Shape;652;p93"/>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Operations (10K) cont.</a:t>
            </a:r>
            <a:endParaRPr sz="1100">
              <a:solidFill>
                <a:schemeClr val="dk1"/>
              </a:solidFill>
              <a:latin typeface="Calibri"/>
              <a:ea typeface="Calibri"/>
              <a:cs typeface="Calibri"/>
              <a:sym typeface="Calibri"/>
            </a:endParaRPr>
          </a:p>
        </p:txBody>
      </p:sp>
      <p:pic>
        <p:nvPicPr>
          <p:cNvPr id="653" name="Google Shape;653;p93"/>
          <p:cNvPicPr preferRelativeResize="0"/>
          <p:nvPr/>
        </p:nvPicPr>
        <p:blipFill rotWithShape="1">
          <a:blip r:embed="rId4">
            <a:alphaModFix/>
          </a:blip>
          <a:srcRect b="0" l="0" r="0" t="0"/>
          <a:stretch/>
        </p:blipFill>
        <p:spPr>
          <a:xfrm>
            <a:off x="380829" y="1312568"/>
            <a:ext cx="8382341" cy="251836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7" name="Shape 657"/>
        <p:cNvGrpSpPr/>
        <p:nvPr/>
      </p:nvGrpSpPr>
      <p:grpSpPr>
        <a:xfrm>
          <a:off x="0" y="0"/>
          <a:ext cx="0" cy="0"/>
          <a:chOff x="0" y="0"/>
          <a:chExt cx="0" cy="0"/>
        </a:xfrm>
      </p:grpSpPr>
      <p:pic>
        <p:nvPicPr>
          <p:cNvPr descr="A blue eye with black background&#10;&#10;Description automatically generated" id="658" name="Google Shape;658;p94"/>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59" name="Google Shape;659;p94"/>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Consolidated (Loss) Income (10K) </a:t>
            </a:r>
            <a:endParaRPr sz="1100">
              <a:solidFill>
                <a:schemeClr val="dk1"/>
              </a:solidFill>
              <a:latin typeface="Calibri"/>
              <a:ea typeface="Calibri"/>
              <a:cs typeface="Calibri"/>
              <a:sym typeface="Calibri"/>
            </a:endParaRPr>
          </a:p>
        </p:txBody>
      </p:sp>
      <p:pic>
        <p:nvPicPr>
          <p:cNvPr id="660" name="Google Shape;660;p94"/>
          <p:cNvPicPr preferRelativeResize="0"/>
          <p:nvPr/>
        </p:nvPicPr>
        <p:blipFill rotWithShape="1">
          <a:blip r:embed="rId4">
            <a:alphaModFix/>
          </a:blip>
          <a:srcRect b="0" l="0" r="0" t="0"/>
          <a:stretch/>
        </p:blipFill>
        <p:spPr>
          <a:xfrm>
            <a:off x="254553" y="1182100"/>
            <a:ext cx="8631406" cy="297556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4" name="Shape 664"/>
        <p:cNvGrpSpPr/>
        <p:nvPr/>
      </p:nvGrpSpPr>
      <p:grpSpPr>
        <a:xfrm>
          <a:off x="0" y="0"/>
          <a:ext cx="0" cy="0"/>
          <a:chOff x="0" y="0"/>
          <a:chExt cx="0" cy="0"/>
        </a:xfrm>
      </p:grpSpPr>
      <p:pic>
        <p:nvPicPr>
          <p:cNvPr descr="A blue eye with black background&#10;&#10;Description automatically generated" id="665" name="Google Shape;665;p95"/>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66" name="Google Shape;666;p95"/>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 </a:t>
            </a:r>
            <a:endParaRPr sz="1100">
              <a:solidFill>
                <a:schemeClr val="dk1"/>
              </a:solidFill>
              <a:latin typeface="Calibri"/>
              <a:ea typeface="Calibri"/>
              <a:cs typeface="Calibri"/>
              <a:sym typeface="Calibri"/>
            </a:endParaRPr>
          </a:p>
        </p:txBody>
      </p:sp>
      <p:pic>
        <p:nvPicPr>
          <p:cNvPr id="667" name="Google Shape;667;p95"/>
          <p:cNvPicPr preferRelativeResize="0"/>
          <p:nvPr/>
        </p:nvPicPr>
        <p:blipFill rotWithShape="1">
          <a:blip r:embed="rId4">
            <a:alphaModFix/>
          </a:blip>
          <a:srcRect b="0" l="0" r="0" t="0"/>
          <a:stretch/>
        </p:blipFill>
        <p:spPr>
          <a:xfrm>
            <a:off x="258041" y="1182100"/>
            <a:ext cx="8604861" cy="365668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1" name="Shape 671"/>
        <p:cNvGrpSpPr/>
        <p:nvPr/>
      </p:nvGrpSpPr>
      <p:grpSpPr>
        <a:xfrm>
          <a:off x="0" y="0"/>
          <a:ext cx="0" cy="0"/>
          <a:chOff x="0" y="0"/>
          <a:chExt cx="0" cy="0"/>
        </a:xfrm>
      </p:grpSpPr>
      <p:pic>
        <p:nvPicPr>
          <p:cNvPr descr="A blue eye with black background&#10;&#10;Description automatically generated" id="672" name="Google Shape;672;p96"/>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73" name="Google Shape;673;p96"/>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Statement of Cash Flows (10K) cont. </a:t>
            </a:r>
            <a:endParaRPr sz="1100">
              <a:solidFill>
                <a:schemeClr val="dk1"/>
              </a:solidFill>
              <a:latin typeface="Calibri"/>
              <a:ea typeface="Calibri"/>
              <a:cs typeface="Calibri"/>
              <a:sym typeface="Calibri"/>
            </a:endParaRPr>
          </a:p>
        </p:txBody>
      </p:sp>
      <p:pic>
        <p:nvPicPr>
          <p:cNvPr id="674" name="Google Shape;674;p96"/>
          <p:cNvPicPr preferRelativeResize="0"/>
          <p:nvPr/>
        </p:nvPicPr>
        <p:blipFill rotWithShape="1">
          <a:blip r:embed="rId4">
            <a:alphaModFix/>
          </a:blip>
          <a:srcRect b="0" l="0" r="0" t="0"/>
          <a:stretch/>
        </p:blipFill>
        <p:spPr>
          <a:xfrm>
            <a:off x="266631" y="1328607"/>
            <a:ext cx="8619328" cy="300063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8" name="Shape 678"/>
        <p:cNvGrpSpPr/>
        <p:nvPr/>
      </p:nvGrpSpPr>
      <p:grpSpPr>
        <a:xfrm>
          <a:off x="0" y="0"/>
          <a:ext cx="0" cy="0"/>
          <a:chOff x="0" y="0"/>
          <a:chExt cx="0" cy="0"/>
        </a:xfrm>
      </p:grpSpPr>
      <p:pic>
        <p:nvPicPr>
          <p:cNvPr descr="A blue eye with black background&#10;&#10;Description automatically generated" id="679" name="Google Shape;679;p97"/>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80" name="Google Shape;680;p9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Exchange Rate and Interest Rate Risk (10K)</a:t>
            </a:r>
            <a:endParaRPr sz="1100">
              <a:solidFill>
                <a:schemeClr val="dk1"/>
              </a:solidFill>
              <a:latin typeface="Calibri"/>
              <a:ea typeface="Calibri"/>
              <a:cs typeface="Calibri"/>
              <a:sym typeface="Calibri"/>
            </a:endParaRPr>
          </a:p>
        </p:txBody>
      </p:sp>
      <p:pic>
        <p:nvPicPr>
          <p:cNvPr id="681" name="Google Shape;681;p97"/>
          <p:cNvPicPr preferRelativeResize="0"/>
          <p:nvPr/>
        </p:nvPicPr>
        <p:blipFill rotWithShape="1">
          <a:blip r:embed="rId4">
            <a:alphaModFix/>
          </a:blip>
          <a:srcRect b="0" l="0" r="0" t="0"/>
          <a:stretch/>
        </p:blipFill>
        <p:spPr>
          <a:xfrm>
            <a:off x="350558" y="1129623"/>
            <a:ext cx="8442883" cy="1556427"/>
          </a:xfrm>
          <a:prstGeom prst="rect">
            <a:avLst/>
          </a:prstGeom>
          <a:noFill/>
          <a:ln>
            <a:noFill/>
          </a:ln>
        </p:spPr>
      </p:pic>
      <p:pic>
        <p:nvPicPr>
          <p:cNvPr id="682" name="Google Shape;682;p97"/>
          <p:cNvPicPr preferRelativeResize="0"/>
          <p:nvPr/>
        </p:nvPicPr>
        <p:blipFill rotWithShape="1">
          <a:blip r:embed="rId5">
            <a:alphaModFix/>
          </a:blip>
          <a:srcRect b="0" l="0" r="0" t="0"/>
          <a:stretch/>
        </p:blipFill>
        <p:spPr>
          <a:xfrm>
            <a:off x="350557" y="2686050"/>
            <a:ext cx="8442883" cy="164003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6" name="Shape 686"/>
        <p:cNvGrpSpPr/>
        <p:nvPr/>
      </p:nvGrpSpPr>
      <p:grpSpPr>
        <a:xfrm>
          <a:off x="0" y="0"/>
          <a:ext cx="0" cy="0"/>
          <a:chOff x="0" y="0"/>
          <a:chExt cx="0" cy="0"/>
        </a:xfrm>
      </p:grpSpPr>
      <p:sp>
        <p:nvSpPr>
          <p:cNvPr id="687" name="Google Shape;687;p98"/>
          <p:cNvSpPr txBox="1"/>
          <p:nvPr>
            <p:ph idx="1" type="body"/>
          </p:nvPr>
        </p:nvSpPr>
        <p:spPr>
          <a:xfrm>
            <a:off x="819150" y="1182100"/>
            <a:ext cx="7505700" cy="2448000"/>
          </a:xfrm>
          <a:prstGeom prst="rect">
            <a:avLst/>
          </a:prstGeom>
          <a:noFill/>
          <a:ln>
            <a:noFill/>
          </a:ln>
          <a:effectLst>
            <a:outerShdw blurRad="57150" rotWithShape="0" algn="bl" dir="5400000" dist="19050">
              <a:srgbClr val="000000">
                <a:alpha val="70000"/>
              </a:srgbClr>
            </a:outerShdw>
          </a:effectLst>
        </p:spPr>
        <p:txBody>
          <a:bodyPr anchorCtr="0" anchor="t" bIns="91425" lIns="91425" spcFirstLastPara="1" rIns="91425" wrap="square" tIns="91425">
            <a:noAutofit/>
          </a:bodyPr>
          <a:lstStyle/>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Acts of terrorism/sabotage</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Economic conditions that reduce the demand for cruises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Change in US Foreign travel policy </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Incidents on ships/at port that receive negative media coverage</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Rise in the costs of airfare</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Natural disasters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Disease outbreaks</a:t>
            </a:r>
            <a:endParaRPr sz="1700">
              <a:solidFill>
                <a:schemeClr val="lt1"/>
              </a:solidFill>
              <a:latin typeface="Century Gothic"/>
              <a:ea typeface="Century Gothic"/>
              <a:cs typeface="Century Gothic"/>
              <a:sym typeface="Century Gothic"/>
            </a:endParaRPr>
          </a:p>
        </p:txBody>
      </p:sp>
      <p:pic>
        <p:nvPicPr>
          <p:cNvPr descr="A blue eye with black background&#10;&#10;Description automatically generated" id="688" name="Google Shape;688;p98"/>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89" name="Google Shape;689;p98"/>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Additional Risks</a:t>
            </a:r>
            <a:endParaRPr sz="11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3" name="Shape 693"/>
        <p:cNvGrpSpPr/>
        <p:nvPr/>
      </p:nvGrpSpPr>
      <p:grpSpPr>
        <a:xfrm>
          <a:off x="0" y="0"/>
          <a:ext cx="0" cy="0"/>
          <a:chOff x="0" y="0"/>
          <a:chExt cx="0" cy="0"/>
        </a:xfrm>
      </p:grpSpPr>
      <p:sp>
        <p:nvSpPr>
          <p:cNvPr id="694" name="Google Shape;694;p99"/>
          <p:cNvSpPr txBox="1"/>
          <p:nvPr>
            <p:ph idx="1" type="body"/>
          </p:nvPr>
        </p:nvSpPr>
        <p:spPr>
          <a:xfrm>
            <a:off x="819150" y="1182100"/>
            <a:ext cx="7505700" cy="244800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Increase in ship capacity exceeding market demand</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Unavailability of ports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Over reliance on dockyards and subcontractors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Growing anti tourism sentiments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Losing business to a competitor</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Unable to keep up with technological advancements</a:t>
            </a:r>
            <a:endParaRPr>
              <a:latin typeface="Century Gothic"/>
              <a:ea typeface="Century Gothic"/>
              <a:cs typeface="Century Gothic"/>
              <a:sym typeface="Century Gothic"/>
            </a:endParaRPr>
          </a:p>
          <a:p>
            <a:pPr indent="-254000" lvl="0" marL="457200" rtl="0" algn="l">
              <a:lnSpc>
                <a:spcPct val="90000"/>
              </a:lnSpc>
              <a:spcBef>
                <a:spcPts val="0"/>
              </a:spcBef>
              <a:spcAft>
                <a:spcPts val="0"/>
              </a:spcAft>
              <a:buClr>
                <a:schemeClr val="lt2"/>
              </a:buClr>
              <a:buSzPts val="1300"/>
              <a:buNone/>
            </a:pPr>
            <a:r>
              <a:t/>
            </a:r>
            <a:endParaRPr sz="1700">
              <a:solidFill>
                <a:schemeClr val="lt1"/>
              </a:solidFill>
              <a:latin typeface="Century Gothic"/>
              <a:ea typeface="Century Gothic"/>
              <a:cs typeface="Century Gothic"/>
              <a:sym typeface="Century Gothic"/>
            </a:endParaRPr>
          </a:p>
          <a:p>
            <a:pPr indent="-336550" lvl="0" marL="457200" rtl="0" algn="l">
              <a:lnSpc>
                <a:spcPct val="90000"/>
              </a:lnSpc>
              <a:spcBef>
                <a:spcPts val="0"/>
              </a:spcBef>
              <a:spcAft>
                <a:spcPts val="0"/>
              </a:spcAft>
              <a:buClr>
                <a:schemeClr val="lt2"/>
              </a:buClr>
              <a:buSzPts val="1300"/>
              <a:buFont typeface="Century Gothic"/>
              <a:buChar char="●"/>
            </a:pPr>
            <a:r>
              <a:rPr lang="en" sz="1700">
                <a:solidFill>
                  <a:schemeClr val="lt1"/>
                </a:solidFill>
                <a:latin typeface="Century Gothic"/>
                <a:ea typeface="Century Gothic"/>
                <a:cs typeface="Century Gothic"/>
                <a:sym typeface="Century Gothic"/>
              </a:rPr>
              <a:t>Loss of key personnel</a:t>
            </a:r>
            <a:endParaRPr>
              <a:latin typeface="Century Gothic"/>
              <a:ea typeface="Century Gothic"/>
              <a:cs typeface="Century Gothic"/>
              <a:sym typeface="Century Gothic"/>
            </a:endParaRPr>
          </a:p>
        </p:txBody>
      </p:sp>
      <p:pic>
        <p:nvPicPr>
          <p:cNvPr descr="A blue eye with black background&#10;&#10;Description automatically generated" id="695" name="Google Shape;695;p99"/>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696" name="Google Shape;696;p99"/>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Additional Risks cont.</a:t>
            </a:r>
            <a:endParaRPr sz="11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0" name="Shape 700"/>
        <p:cNvGrpSpPr/>
        <p:nvPr/>
      </p:nvGrpSpPr>
      <p:grpSpPr>
        <a:xfrm>
          <a:off x="0" y="0"/>
          <a:ext cx="0" cy="0"/>
          <a:chOff x="0" y="0"/>
          <a:chExt cx="0" cy="0"/>
        </a:xfrm>
      </p:grpSpPr>
      <p:pic>
        <p:nvPicPr>
          <p:cNvPr descr="A blue eye with black background&#10;&#10;Description automatically generated" id="701" name="Google Shape;701;p100"/>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702" name="Google Shape;702;p100"/>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Usage (10K)</a:t>
            </a:r>
            <a:endParaRPr sz="1100">
              <a:solidFill>
                <a:schemeClr val="dk1"/>
              </a:solidFill>
              <a:latin typeface="Calibri"/>
              <a:ea typeface="Calibri"/>
              <a:cs typeface="Calibri"/>
              <a:sym typeface="Calibri"/>
            </a:endParaRPr>
          </a:p>
        </p:txBody>
      </p:sp>
      <p:pic>
        <p:nvPicPr>
          <p:cNvPr id="703" name="Google Shape;703;p100"/>
          <p:cNvPicPr preferRelativeResize="0"/>
          <p:nvPr/>
        </p:nvPicPr>
        <p:blipFill rotWithShape="1">
          <a:blip r:embed="rId4">
            <a:alphaModFix/>
          </a:blip>
          <a:srcRect b="0" l="0" r="0" t="0"/>
          <a:stretch/>
        </p:blipFill>
        <p:spPr>
          <a:xfrm>
            <a:off x="258041" y="1182099"/>
            <a:ext cx="8509739" cy="1389650"/>
          </a:xfrm>
          <a:prstGeom prst="rect">
            <a:avLst/>
          </a:prstGeom>
          <a:noFill/>
          <a:ln>
            <a:noFill/>
          </a:ln>
        </p:spPr>
      </p:pic>
      <p:pic>
        <p:nvPicPr>
          <p:cNvPr id="704" name="Google Shape;704;p100"/>
          <p:cNvPicPr preferRelativeResize="0"/>
          <p:nvPr/>
        </p:nvPicPr>
        <p:blipFill rotWithShape="1">
          <a:blip r:embed="rId5">
            <a:alphaModFix/>
          </a:blip>
          <a:srcRect b="0" l="0" r="0" t="0"/>
          <a:stretch/>
        </p:blipFill>
        <p:spPr>
          <a:xfrm>
            <a:off x="258040" y="2571749"/>
            <a:ext cx="8509738" cy="1060934"/>
          </a:xfrm>
          <a:prstGeom prst="rect">
            <a:avLst/>
          </a:prstGeom>
          <a:noFill/>
          <a:ln>
            <a:noFill/>
          </a:ln>
        </p:spPr>
      </p:pic>
      <p:pic>
        <p:nvPicPr>
          <p:cNvPr id="705" name="Google Shape;705;p100"/>
          <p:cNvPicPr preferRelativeResize="0"/>
          <p:nvPr/>
        </p:nvPicPr>
        <p:blipFill rotWithShape="1">
          <a:blip r:embed="rId6">
            <a:alphaModFix/>
          </a:blip>
          <a:srcRect b="0" l="0" r="0" t="0"/>
          <a:stretch/>
        </p:blipFill>
        <p:spPr>
          <a:xfrm>
            <a:off x="258039" y="3613074"/>
            <a:ext cx="8509737" cy="101698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9" name="Shape 709"/>
        <p:cNvGrpSpPr/>
        <p:nvPr/>
      </p:nvGrpSpPr>
      <p:grpSpPr>
        <a:xfrm>
          <a:off x="0" y="0"/>
          <a:ext cx="0" cy="0"/>
          <a:chOff x="0" y="0"/>
          <a:chExt cx="0" cy="0"/>
        </a:xfrm>
      </p:grpSpPr>
      <p:pic>
        <p:nvPicPr>
          <p:cNvPr descr="A blue eye with black background&#10;&#10;Description automatically generated" id="710" name="Google Shape;710;p101"/>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sp>
        <p:nvSpPr>
          <p:cNvPr id="711" name="Google Shape;711;p101"/>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Usage (10K)</a:t>
            </a:r>
            <a:endParaRPr sz="1100">
              <a:solidFill>
                <a:schemeClr val="dk1"/>
              </a:solidFill>
              <a:latin typeface="Calibri"/>
              <a:ea typeface="Calibri"/>
              <a:cs typeface="Calibri"/>
              <a:sym typeface="Calibri"/>
            </a:endParaRPr>
          </a:p>
        </p:txBody>
      </p:sp>
      <p:pic>
        <p:nvPicPr>
          <p:cNvPr id="712" name="Google Shape;712;p101"/>
          <p:cNvPicPr preferRelativeResize="0"/>
          <p:nvPr/>
        </p:nvPicPr>
        <p:blipFill rotWithShape="1">
          <a:blip r:embed="rId4">
            <a:alphaModFix/>
          </a:blip>
          <a:srcRect b="0" l="0" r="0" t="0"/>
          <a:stretch/>
        </p:blipFill>
        <p:spPr>
          <a:xfrm>
            <a:off x="258041" y="1359464"/>
            <a:ext cx="8572325" cy="242457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6" name="Shape 716"/>
        <p:cNvGrpSpPr/>
        <p:nvPr/>
      </p:nvGrpSpPr>
      <p:grpSpPr>
        <a:xfrm>
          <a:off x="0" y="0"/>
          <a:ext cx="0" cy="0"/>
          <a:chOff x="0" y="0"/>
          <a:chExt cx="0" cy="0"/>
        </a:xfrm>
      </p:grpSpPr>
      <p:pic>
        <p:nvPicPr>
          <p:cNvPr descr="A blue eye with black background&#10;&#10;Description automatically generated" id="717" name="Google Shape;717;p102"/>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pic>
        <p:nvPicPr>
          <p:cNvPr id="718" name="Google Shape;718;p102"/>
          <p:cNvPicPr preferRelativeResize="0"/>
          <p:nvPr/>
        </p:nvPicPr>
        <p:blipFill rotWithShape="1">
          <a:blip r:embed="rId4">
            <a:alphaModFix/>
          </a:blip>
          <a:srcRect b="0" l="0" r="0" t="0"/>
          <a:stretch/>
        </p:blipFill>
        <p:spPr>
          <a:xfrm>
            <a:off x="476918" y="1010409"/>
            <a:ext cx="8190163" cy="3905591"/>
          </a:xfrm>
          <a:prstGeom prst="rect">
            <a:avLst/>
          </a:prstGeom>
          <a:noFill/>
          <a:ln>
            <a:noFill/>
          </a:ln>
        </p:spPr>
      </p:pic>
      <p:sp>
        <p:nvSpPr>
          <p:cNvPr id="719" name="Google Shape;719;p102"/>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(10Q)</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6"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b="0" l="0" r="0" t="0"/>
          <a:stretch/>
        </p:blipFill>
        <p:spPr>
          <a:xfrm>
            <a:off x="997575" y="158675"/>
            <a:ext cx="7148850" cy="48261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3" name="Shape 723"/>
        <p:cNvGrpSpPr/>
        <p:nvPr/>
      </p:nvGrpSpPr>
      <p:grpSpPr>
        <a:xfrm>
          <a:off x="0" y="0"/>
          <a:ext cx="0" cy="0"/>
          <a:chOff x="0" y="0"/>
          <a:chExt cx="0" cy="0"/>
        </a:xfrm>
      </p:grpSpPr>
      <p:pic>
        <p:nvPicPr>
          <p:cNvPr descr="A blue eye with black background&#10;&#10;Description automatically generated" id="724" name="Google Shape;724;p103"/>
          <p:cNvPicPr preferRelativeResize="0"/>
          <p:nvPr/>
        </p:nvPicPr>
        <p:blipFill rotWithShape="1">
          <a:blip r:embed="rId3">
            <a:alphaModFix/>
          </a:blip>
          <a:srcRect b="0" l="0" r="0" t="0"/>
          <a:stretch/>
        </p:blipFill>
        <p:spPr>
          <a:xfrm>
            <a:off x="8014854" y="227500"/>
            <a:ext cx="871105" cy="630661"/>
          </a:xfrm>
          <a:prstGeom prst="rect">
            <a:avLst/>
          </a:prstGeom>
          <a:noFill/>
          <a:ln>
            <a:noFill/>
          </a:ln>
        </p:spPr>
      </p:pic>
      <p:pic>
        <p:nvPicPr>
          <p:cNvPr id="725" name="Google Shape;725;p103"/>
          <p:cNvPicPr preferRelativeResize="0"/>
          <p:nvPr/>
        </p:nvPicPr>
        <p:blipFill rotWithShape="1">
          <a:blip r:embed="rId4">
            <a:alphaModFix/>
          </a:blip>
          <a:srcRect b="0" l="0" r="0" t="0"/>
          <a:stretch/>
        </p:blipFill>
        <p:spPr>
          <a:xfrm>
            <a:off x="485774" y="1501637"/>
            <a:ext cx="8149039" cy="2113101"/>
          </a:xfrm>
          <a:prstGeom prst="rect">
            <a:avLst/>
          </a:prstGeom>
          <a:noFill/>
          <a:ln>
            <a:noFill/>
          </a:ln>
        </p:spPr>
      </p:pic>
      <p:sp>
        <p:nvSpPr>
          <p:cNvPr id="726" name="Google Shape;726;p103"/>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Overview of Derivatives Positions (10Q) cont.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0" name="Shape 730"/>
        <p:cNvGrpSpPr/>
        <p:nvPr/>
      </p:nvGrpSpPr>
      <p:grpSpPr>
        <a:xfrm>
          <a:off x="0" y="0"/>
          <a:ext cx="0" cy="0"/>
          <a:chOff x="0" y="0"/>
          <a:chExt cx="0" cy="0"/>
        </a:xfrm>
      </p:grpSpPr>
      <p:pic>
        <p:nvPicPr>
          <p:cNvPr id="731" name="Google Shape;731;p104"/>
          <p:cNvPicPr preferRelativeResize="0"/>
          <p:nvPr/>
        </p:nvPicPr>
        <p:blipFill rotWithShape="1">
          <a:blip r:embed="rId3">
            <a:alphaModFix/>
          </a:blip>
          <a:srcRect b="0" l="0" r="0" t="0"/>
          <a:stretch/>
        </p:blipFill>
        <p:spPr>
          <a:xfrm>
            <a:off x="0" y="1188851"/>
            <a:ext cx="3796713" cy="1382900"/>
          </a:xfrm>
          <a:prstGeom prst="rect">
            <a:avLst/>
          </a:prstGeom>
          <a:noFill/>
          <a:ln>
            <a:noFill/>
          </a:ln>
        </p:spPr>
      </p:pic>
      <p:pic>
        <p:nvPicPr>
          <p:cNvPr descr="Royal Caribbean updates its name to modernize corporate identity | Fox  Business" id="732" name="Google Shape;732;p104"/>
          <p:cNvPicPr preferRelativeResize="0"/>
          <p:nvPr/>
        </p:nvPicPr>
        <p:blipFill rotWithShape="1">
          <a:blip r:embed="rId4">
            <a:alphaModFix/>
          </a:blip>
          <a:srcRect b="0" l="0" r="0" t="0"/>
          <a:stretch/>
        </p:blipFill>
        <p:spPr>
          <a:xfrm>
            <a:off x="-121024" y="-107578"/>
            <a:ext cx="9681883" cy="544605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6" name="Shape 736"/>
        <p:cNvGrpSpPr/>
        <p:nvPr/>
      </p:nvGrpSpPr>
      <p:grpSpPr>
        <a:xfrm>
          <a:off x="0" y="0"/>
          <a:ext cx="0" cy="0"/>
          <a:chOff x="0" y="0"/>
          <a:chExt cx="0" cy="0"/>
        </a:xfrm>
      </p:grpSpPr>
      <p:sp>
        <p:nvSpPr>
          <p:cNvPr id="737" name="Google Shape;737;p105"/>
          <p:cNvSpPr txBox="1"/>
          <p:nvPr/>
        </p:nvSpPr>
        <p:spPr>
          <a:xfrm>
            <a:off x="258041" y="1027988"/>
            <a:ext cx="8335879" cy="3381830"/>
          </a:xfrm>
          <a:prstGeom prst="rect">
            <a:avLst/>
          </a:prstGeom>
          <a:noFill/>
          <a:ln>
            <a:noFill/>
          </a:ln>
          <a:effectLst>
            <a:outerShdw blurRad="57150" rotWithShape="0" algn="bl" dir="5400000" dist="19050">
              <a:srgbClr val="000000">
                <a:alpha val="69000"/>
              </a:srgbClr>
            </a:outerShdw>
          </a:effectLst>
        </p:spPr>
        <p:txBody>
          <a:bodyPr anchorCtr="0" anchor="t" bIns="91425" lIns="91425" spcFirstLastPara="1" rIns="91425" wrap="square" tIns="91425">
            <a:noAutofit/>
          </a:bodyPr>
          <a:lstStyle/>
          <a:p>
            <a:pPr indent="0" lvl="0" marL="139700" marR="0" rtl="0" algn="l">
              <a:lnSpc>
                <a:spcPct val="150000"/>
              </a:lnSpc>
              <a:spcBef>
                <a:spcPts val="0"/>
              </a:spcBef>
              <a:spcAft>
                <a:spcPts val="0"/>
              </a:spcAft>
              <a:buNone/>
            </a:pPr>
            <a:r>
              <a:rPr lang="en" sz="1600">
                <a:solidFill>
                  <a:schemeClr val="lt1"/>
                </a:solidFill>
                <a:latin typeface="Century Gothic"/>
                <a:ea typeface="Century Gothic"/>
                <a:cs typeface="Century Gothic"/>
                <a:sym typeface="Century Gothic"/>
              </a:rPr>
              <a:t>Parent company of three global cruise brands:  Royal Caribbean International, Celebrity Cruises and Silversea Cruises</a:t>
            </a:r>
            <a:endParaRPr>
              <a:latin typeface="Century Gothic"/>
              <a:ea typeface="Century Gothic"/>
              <a:cs typeface="Century Gothic"/>
              <a:sym typeface="Century Gothic"/>
            </a:endParaRPr>
          </a:p>
          <a:p>
            <a:pPr indent="-228600" lvl="0" marL="457200" marR="0" rtl="0" algn="l">
              <a:lnSpc>
                <a:spcPct val="150000"/>
              </a:lnSpc>
              <a:spcBef>
                <a:spcPts val="0"/>
              </a:spcBef>
              <a:spcAft>
                <a:spcPts val="0"/>
              </a:spcAft>
              <a:buClr>
                <a:schemeClr val="dk1"/>
              </a:buClr>
              <a:buSzPts val="1400"/>
              <a:buFont typeface="Arial"/>
              <a:buNone/>
            </a:pPr>
            <a:r>
              <a:t/>
            </a:r>
            <a:endParaRPr sz="1600">
              <a:solidFill>
                <a:schemeClr val="lt1"/>
              </a:solidFill>
              <a:latin typeface="Century Gothic"/>
              <a:ea typeface="Century Gothic"/>
              <a:cs typeface="Century Gothic"/>
              <a:sym typeface="Century Gothic"/>
            </a:endParaRPr>
          </a:p>
          <a:p>
            <a:pPr indent="0" lvl="0" marL="139700" marR="0" rtl="0" algn="l">
              <a:lnSpc>
                <a:spcPct val="150000"/>
              </a:lnSpc>
              <a:spcBef>
                <a:spcPts val="0"/>
              </a:spcBef>
              <a:spcAft>
                <a:spcPts val="0"/>
              </a:spcAft>
              <a:buNone/>
            </a:pPr>
            <a:r>
              <a:rPr lang="en" sz="1600">
                <a:solidFill>
                  <a:schemeClr val="lt1"/>
                </a:solidFill>
                <a:latin typeface="Century Gothic"/>
                <a:ea typeface="Century Gothic"/>
                <a:cs typeface="Century Gothic"/>
                <a:sym typeface="Century Gothic"/>
              </a:rPr>
              <a:t>50% share in joint venture interest in TUI Cruises GmbH ("TUIC"), which operates the German brands TUI Cruises</a:t>
            </a:r>
            <a:endParaRPr>
              <a:latin typeface="Century Gothic"/>
              <a:ea typeface="Century Gothic"/>
              <a:cs typeface="Century Gothic"/>
              <a:sym typeface="Century Gothic"/>
            </a:endParaRPr>
          </a:p>
          <a:p>
            <a:pPr indent="-228600" lvl="0" marL="457200" marR="0" rtl="0" algn="l">
              <a:lnSpc>
                <a:spcPct val="150000"/>
              </a:lnSpc>
              <a:spcBef>
                <a:spcPts val="0"/>
              </a:spcBef>
              <a:spcAft>
                <a:spcPts val="0"/>
              </a:spcAft>
              <a:buClr>
                <a:schemeClr val="dk1"/>
              </a:buClr>
              <a:buSzPts val="1400"/>
              <a:buFont typeface="Arial"/>
              <a:buNone/>
            </a:pPr>
            <a:r>
              <a:t/>
            </a:r>
            <a:endParaRPr sz="1600">
              <a:solidFill>
                <a:schemeClr val="lt1"/>
              </a:solidFill>
              <a:latin typeface="Century Gothic"/>
              <a:ea typeface="Century Gothic"/>
              <a:cs typeface="Century Gothic"/>
              <a:sym typeface="Century Gothic"/>
            </a:endParaRPr>
          </a:p>
          <a:p>
            <a:pPr indent="0" lvl="0" marL="139700" marR="0" rtl="0" algn="l">
              <a:lnSpc>
                <a:spcPct val="150000"/>
              </a:lnSpc>
              <a:spcBef>
                <a:spcPts val="0"/>
              </a:spcBef>
              <a:spcAft>
                <a:spcPts val="0"/>
              </a:spcAft>
              <a:buNone/>
            </a:pPr>
            <a:r>
              <a:rPr lang="en" sz="1600">
                <a:solidFill>
                  <a:schemeClr val="lt1"/>
                </a:solidFill>
                <a:latin typeface="Century Gothic"/>
                <a:ea typeface="Century Gothic"/>
                <a:cs typeface="Century Gothic"/>
                <a:sym typeface="Century Gothic"/>
              </a:rPr>
              <a:t>Fleet of 64 ships as of March 31, 2023</a:t>
            </a:r>
            <a:endParaRPr>
              <a:latin typeface="Century Gothic"/>
              <a:ea typeface="Century Gothic"/>
              <a:cs typeface="Century Gothic"/>
              <a:sym typeface="Century Gothic"/>
            </a:endParaRPr>
          </a:p>
          <a:p>
            <a:pPr indent="-228600" lvl="0" marL="457200" marR="0" rtl="0" algn="l">
              <a:lnSpc>
                <a:spcPct val="150000"/>
              </a:lnSpc>
              <a:spcBef>
                <a:spcPts val="0"/>
              </a:spcBef>
              <a:spcAft>
                <a:spcPts val="0"/>
              </a:spcAft>
              <a:buClr>
                <a:schemeClr val="dk1"/>
              </a:buClr>
              <a:buSzPts val="1400"/>
              <a:buFont typeface="Arial"/>
              <a:buNone/>
            </a:pPr>
            <a:r>
              <a:t/>
            </a:r>
            <a:endParaRPr sz="1600">
              <a:solidFill>
                <a:schemeClr val="lt1"/>
              </a:solidFill>
              <a:latin typeface="Century Gothic"/>
              <a:ea typeface="Century Gothic"/>
              <a:cs typeface="Century Gothic"/>
              <a:sym typeface="Century Gothic"/>
            </a:endParaRPr>
          </a:p>
          <a:p>
            <a:pPr indent="0" lvl="0" marL="139700" marR="0" rtl="0" algn="l">
              <a:lnSpc>
                <a:spcPct val="150000"/>
              </a:lnSpc>
              <a:spcBef>
                <a:spcPts val="0"/>
              </a:spcBef>
              <a:spcAft>
                <a:spcPts val="0"/>
              </a:spcAft>
              <a:buNone/>
            </a:pPr>
            <a:r>
              <a:rPr lang="en" sz="1600">
                <a:solidFill>
                  <a:schemeClr val="lt1"/>
                </a:solidFill>
                <a:latin typeface="Century Gothic"/>
                <a:ea typeface="Century Gothic"/>
                <a:cs typeface="Century Gothic"/>
                <a:sym typeface="Century Gothic"/>
              </a:rPr>
              <a:t>Offer a selection of worldwide itineraries that call on more than 1,000 destinations in over 120 countries on all seven continents</a:t>
            </a:r>
            <a:endParaRPr sz="1600">
              <a:solidFill>
                <a:schemeClr val="lt1"/>
              </a:solidFill>
              <a:latin typeface="Century Gothic"/>
              <a:ea typeface="Century Gothic"/>
              <a:cs typeface="Century Gothic"/>
              <a:sym typeface="Century Gothic"/>
            </a:endParaRPr>
          </a:p>
        </p:txBody>
      </p:sp>
      <p:sp>
        <p:nvSpPr>
          <p:cNvPr id="738" name="Google Shape;738;p105"/>
          <p:cNvSpPr txBox="1"/>
          <p:nvPr/>
        </p:nvSpPr>
        <p:spPr>
          <a:xfrm>
            <a:off x="258050" y="227500"/>
            <a:ext cx="7505700" cy="638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Company Overview</a:t>
            </a:r>
            <a:endParaRPr sz="11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2" name="Shape 742"/>
        <p:cNvGrpSpPr/>
        <p:nvPr/>
      </p:nvGrpSpPr>
      <p:grpSpPr>
        <a:xfrm>
          <a:off x="0" y="0"/>
          <a:ext cx="0" cy="0"/>
          <a:chOff x="0" y="0"/>
          <a:chExt cx="0" cy="0"/>
        </a:xfrm>
      </p:grpSpPr>
      <p:pic>
        <p:nvPicPr>
          <p:cNvPr id="743" name="Google Shape;743;p106"/>
          <p:cNvPicPr preferRelativeResize="0"/>
          <p:nvPr/>
        </p:nvPicPr>
        <p:blipFill rotWithShape="1">
          <a:blip r:embed="rId3">
            <a:alphaModFix/>
          </a:blip>
          <a:srcRect b="0" l="0" r="0" t="0"/>
          <a:stretch/>
        </p:blipFill>
        <p:spPr>
          <a:xfrm>
            <a:off x="162350" y="1575038"/>
            <a:ext cx="8819275" cy="1993425"/>
          </a:xfrm>
          <a:prstGeom prst="rect">
            <a:avLst/>
          </a:prstGeom>
          <a:noFill/>
          <a:ln>
            <a:noFill/>
          </a:ln>
        </p:spPr>
      </p:pic>
      <p:sp>
        <p:nvSpPr>
          <p:cNvPr id="744" name="Google Shape;744;p106"/>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Partner Brands</a:t>
            </a:r>
            <a:endParaRPr sz="11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8" name="Shape 748"/>
        <p:cNvGrpSpPr/>
        <p:nvPr/>
      </p:nvGrpSpPr>
      <p:grpSpPr>
        <a:xfrm>
          <a:off x="0" y="0"/>
          <a:ext cx="0" cy="0"/>
          <a:chOff x="0" y="0"/>
          <a:chExt cx="0" cy="0"/>
        </a:xfrm>
      </p:grpSpPr>
      <p:pic>
        <p:nvPicPr>
          <p:cNvPr id="749" name="Google Shape;749;p107"/>
          <p:cNvPicPr preferRelativeResize="0"/>
          <p:nvPr/>
        </p:nvPicPr>
        <p:blipFill rotWithShape="1">
          <a:blip r:embed="rId3">
            <a:alphaModFix/>
          </a:blip>
          <a:srcRect b="0" l="0" r="0" t="0"/>
          <a:stretch/>
        </p:blipFill>
        <p:spPr>
          <a:xfrm>
            <a:off x="408188" y="1001550"/>
            <a:ext cx="8327636" cy="3902750"/>
          </a:xfrm>
          <a:prstGeom prst="rect">
            <a:avLst/>
          </a:prstGeom>
          <a:noFill/>
          <a:ln>
            <a:noFill/>
          </a:ln>
        </p:spPr>
      </p:pic>
      <p:sp>
        <p:nvSpPr>
          <p:cNvPr id="750" name="Google Shape;750;p107"/>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Operating Strategies</a:t>
            </a:r>
            <a:endParaRPr sz="11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4" name="Shape 754"/>
        <p:cNvGrpSpPr/>
        <p:nvPr/>
      </p:nvGrpSpPr>
      <p:grpSpPr>
        <a:xfrm>
          <a:off x="0" y="0"/>
          <a:ext cx="0" cy="0"/>
          <a:chOff x="0" y="0"/>
          <a:chExt cx="0" cy="0"/>
        </a:xfrm>
      </p:grpSpPr>
      <p:pic>
        <p:nvPicPr>
          <p:cNvPr id="755" name="Google Shape;755;p108"/>
          <p:cNvPicPr preferRelativeResize="0"/>
          <p:nvPr/>
        </p:nvPicPr>
        <p:blipFill rotWithShape="1">
          <a:blip r:embed="rId3">
            <a:alphaModFix/>
          </a:blip>
          <a:srcRect b="0" l="0" r="0" t="0"/>
          <a:stretch/>
        </p:blipFill>
        <p:spPr>
          <a:xfrm>
            <a:off x="161925" y="931053"/>
            <a:ext cx="8820150" cy="2400300"/>
          </a:xfrm>
          <a:prstGeom prst="rect">
            <a:avLst/>
          </a:prstGeom>
          <a:noFill/>
          <a:ln>
            <a:noFill/>
          </a:ln>
        </p:spPr>
      </p:pic>
      <p:sp>
        <p:nvSpPr>
          <p:cNvPr id="756" name="Google Shape;756;p108"/>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a:t>
            </a:r>
            <a:endParaRPr sz="11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0" name="Shape 760"/>
        <p:cNvGrpSpPr/>
        <p:nvPr/>
      </p:nvGrpSpPr>
      <p:grpSpPr>
        <a:xfrm>
          <a:off x="0" y="0"/>
          <a:ext cx="0" cy="0"/>
          <a:chOff x="0" y="0"/>
          <a:chExt cx="0" cy="0"/>
        </a:xfrm>
      </p:grpSpPr>
      <p:pic>
        <p:nvPicPr>
          <p:cNvPr id="761" name="Google Shape;761;p109"/>
          <p:cNvPicPr preferRelativeResize="0"/>
          <p:nvPr/>
        </p:nvPicPr>
        <p:blipFill rotWithShape="1">
          <a:blip r:embed="rId3">
            <a:alphaModFix/>
          </a:blip>
          <a:srcRect b="0" l="0" r="0" t="0"/>
          <a:stretch/>
        </p:blipFill>
        <p:spPr>
          <a:xfrm>
            <a:off x="285987" y="773251"/>
            <a:ext cx="8572026" cy="4248649"/>
          </a:xfrm>
          <a:prstGeom prst="rect">
            <a:avLst/>
          </a:prstGeom>
          <a:noFill/>
          <a:ln>
            <a:noFill/>
          </a:ln>
        </p:spPr>
      </p:pic>
      <p:sp>
        <p:nvSpPr>
          <p:cNvPr id="762" name="Google Shape;762;p109"/>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 cont.</a:t>
            </a:r>
            <a:endParaRPr sz="1100">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6" name="Shape 766"/>
        <p:cNvGrpSpPr/>
        <p:nvPr/>
      </p:nvGrpSpPr>
      <p:grpSpPr>
        <a:xfrm>
          <a:off x="0" y="0"/>
          <a:ext cx="0" cy="0"/>
          <a:chOff x="0" y="0"/>
          <a:chExt cx="0" cy="0"/>
        </a:xfrm>
      </p:grpSpPr>
      <p:pic>
        <p:nvPicPr>
          <p:cNvPr id="767" name="Google Shape;767;p110"/>
          <p:cNvPicPr preferRelativeResize="0"/>
          <p:nvPr/>
        </p:nvPicPr>
        <p:blipFill rotWithShape="1">
          <a:blip r:embed="rId3">
            <a:alphaModFix/>
          </a:blip>
          <a:srcRect b="0" l="0" r="0" t="0"/>
          <a:stretch/>
        </p:blipFill>
        <p:spPr>
          <a:xfrm>
            <a:off x="152400" y="976550"/>
            <a:ext cx="8839200" cy="3624375"/>
          </a:xfrm>
          <a:prstGeom prst="rect">
            <a:avLst/>
          </a:prstGeom>
          <a:noFill/>
          <a:ln>
            <a:noFill/>
          </a:ln>
        </p:spPr>
      </p:pic>
      <p:sp>
        <p:nvSpPr>
          <p:cNvPr id="768" name="Google Shape;768;p110"/>
          <p:cNvSpPr txBox="1"/>
          <p:nvPr/>
        </p:nvSpPr>
        <p:spPr>
          <a:xfrm>
            <a:off x="258041" y="227500"/>
            <a:ext cx="7505700" cy="95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Fleet cont.</a:t>
            </a:r>
            <a:endParaRPr sz="1100">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2" name="Shape 772"/>
        <p:cNvGrpSpPr/>
        <p:nvPr/>
      </p:nvGrpSpPr>
      <p:grpSpPr>
        <a:xfrm>
          <a:off x="0" y="0"/>
          <a:ext cx="0" cy="0"/>
          <a:chOff x="0" y="0"/>
          <a:chExt cx="0" cy="0"/>
        </a:xfrm>
      </p:grpSpPr>
      <p:pic>
        <p:nvPicPr>
          <p:cNvPr id="773" name="Google Shape;773;p111"/>
          <p:cNvPicPr preferRelativeResize="0"/>
          <p:nvPr/>
        </p:nvPicPr>
        <p:blipFill rotWithShape="1">
          <a:blip r:embed="rId3">
            <a:alphaModFix/>
          </a:blip>
          <a:srcRect b="0" l="0" r="0" t="0"/>
          <a:stretch/>
        </p:blipFill>
        <p:spPr>
          <a:xfrm>
            <a:off x="0" y="1476475"/>
            <a:ext cx="9144000" cy="2979750"/>
          </a:xfrm>
          <a:prstGeom prst="rect">
            <a:avLst/>
          </a:prstGeom>
          <a:noFill/>
          <a:ln>
            <a:noFill/>
          </a:ln>
        </p:spPr>
      </p:pic>
      <p:sp>
        <p:nvSpPr>
          <p:cNvPr id="774" name="Google Shape;774;p111"/>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Future Purchase Obligations</a:t>
            </a:r>
            <a:endParaRPr sz="11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8" name="Shape 778"/>
        <p:cNvGrpSpPr/>
        <p:nvPr/>
      </p:nvGrpSpPr>
      <p:grpSpPr>
        <a:xfrm>
          <a:off x="0" y="0"/>
          <a:ext cx="0" cy="0"/>
          <a:chOff x="0" y="0"/>
          <a:chExt cx="0" cy="0"/>
        </a:xfrm>
      </p:grpSpPr>
      <p:sp>
        <p:nvSpPr>
          <p:cNvPr id="779" name="Google Shape;779;p112"/>
          <p:cNvSpPr txBox="1"/>
          <p:nvPr/>
        </p:nvSpPr>
        <p:spPr>
          <a:xfrm>
            <a:off x="258041" y="227500"/>
            <a:ext cx="7505700" cy="60470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2"/>
              </a:buClr>
              <a:buSzPts val="2300"/>
              <a:buFont typeface="Century Gothic"/>
              <a:buNone/>
            </a:pPr>
            <a:r>
              <a:rPr b="1" i="1" lang="en" sz="2400">
                <a:solidFill>
                  <a:schemeClr val="dk2"/>
                </a:solidFill>
                <a:latin typeface="Century Gothic"/>
                <a:ea typeface="Century Gothic"/>
                <a:cs typeface="Century Gothic"/>
                <a:sym typeface="Century Gothic"/>
              </a:rPr>
              <a:t>RCL Share Price</a:t>
            </a:r>
            <a:endParaRPr sz="1100">
              <a:solidFill>
                <a:schemeClr val="dk1"/>
              </a:solidFill>
              <a:latin typeface="Calibri"/>
              <a:ea typeface="Calibri"/>
              <a:cs typeface="Calibri"/>
              <a:sym typeface="Calibri"/>
            </a:endParaRPr>
          </a:p>
        </p:txBody>
      </p:sp>
      <p:pic>
        <p:nvPicPr>
          <p:cNvPr id="780" name="Google Shape;780;p112"/>
          <p:cNvPicPr preferRelativeResize="0"/>
          <p:nvPr/>
        </p:nvPicPr>
        <p:blipFill rotWithShape="1">
          <a:blip r:embed="rId3">
            <a:alphaModFix/>
          </a:blip>
          <a:srcRect b="0" l="0" r="0" t="0"/>
          <a:stretch/>
        </p:blipFill>
        <p:spPr>
          <a:xfrm>
            <a:off x="685800" y="832207"/>
            <a:ext cx="7772400" cy="40522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