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7F6AD80-8564-43E6-87BF-CC4F99C28E94}">
  <a:tblStyle styleId="{D7F6AD80-8564-43E6-87BF-CC4F99C28E9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uisemarketwatch.com/capacity/" TargetMode="Externa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uisemarketwatch.com/capacity/"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uising.org/-/media/CLIA/Research/Global%202018%20EI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uising.org/news-and-research/-/media/CLIA/Research/CLIA-2019-State-of-the-Industry.pdf" TargetMode="External"/><Relationship Id="rId3" Type="http://schemas.openxmlformats.org/officeDocument/2006/relationships/hyperlink" Target="https://www.forbes.com/sites/joemicallef/2020/01/20/state-of-the-cruise-industry-smooth-sailing-into-the-2020s/#70227b6065fa"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uising.org/news-and-research/-/media/CLIA/Research/CLIA-2019-State-of-the-Industry.pdf" TargetMode="External"/><Relationship Id="rId3" Type="http://schemas.openxmlformats.org/officeDocument/2006/relationships/hyperlink" Target="https://www.forbes.com/sites/joemicallef/2020/01/20/state-of-the-cruise-industry-smooth-sailing-into-the-2020s/#70227b6065fa" TargetMode="External"/><Relationship Id="rId4" Type="http://schemas.openxmlformats.org/officeDocument/2006/relationships/hyperlink" Target="https://cruising.org/news-and-research/press-room/2019/december/clia-releases-2020-state-of-the-cruise-industry-outlook-report#:~:text=To%20meet%20ongoing%20demand%2C%20CLIA,in%20communities%20around%20the%20world."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usinessinsider.com/norwegian-royal-caribbean-create-coronavirus-covid-19-safety-panel-cruise-2020-7"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uisemarketwatch.com/capacity/"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8b23e056be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8b23e056be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https://cruisemarketwatch.com/capacity/</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Google Shape;894;g8b4f3f9aad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8b4f3f9aad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Basically the company also uses insurance to cover risks such as illness, injury to crew or guests, pollution, third party claims, etc….</a:t>
            </a:r>
            <a:endParaRPr/>
          </a:p>
          <a:p>
            <a:pPr indent="0" lvl="0" marL="0" rtl="0" algn="l">
              <a:spcBef>
                <a:spcPts val="0"/>
              </a:spcBef>
              <a:spcAft>
                <a:spcPts val="0"/>
              </a:spcAft>
              <a:buNone/>
            </a:pPr>
            <a:r>
              <a:rPr lang="en"/>
              <a:t>But they also state that these policies are subject to coverage limits and exclusions, so it’s not necisarily all-encompassing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0" name="Shape 900"/>
        <p:cNvGrpSpPr/>
        <p:nvPr/>
      </p:nvGrpSpPr>
      <p:grpSpPr>
        <a:xfrm>
          <a:off x="0" y="0"/>
          <a:ext cx="0" cy="0"/>
          <a:chOff x="0" y="0"/>
          <a:chExt cx="0" cy="0"/>
        </a:xfrm>
      </p:grpSpPr>
      <p:sp>
        <p:nvSpPr>
          <p:cNvPr id="901" name="Google Shape;901;g8b4e77e6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8b4e77e6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8b23e056b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b23e056b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8b23e056be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b23e056be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https://cruisemarketwatch.com/capacity/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8b23e056b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8b23e056b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8b23e056b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8b23e056b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8b46b9404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8b46b9404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8b23e056b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8b23e056b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8b23e056b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b23e056b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8b23e056b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b23e056b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8b23e056b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8b23e056b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8b23e056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8b23e056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8b23e056b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8b23e056b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8b23e056b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b23e056b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8b46b9404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8b46b9404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8b23e056be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8b23e056b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https://cruising.org/-/media/CLIA/Research/Global%202018%20EIS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8b23e056be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8b23e056be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8b23e056b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8b23e056b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8b93b1aecf_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8b93b1aecf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8b93b1aecf_2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8b93b1aecf_2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8b93b1aecf_2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8b93b1aecf_2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8b93b1aecf_2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8b93b1aecf_2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8b23e056be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8b23e056be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8b93b1aecf_2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8b93b1aecf_2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8b93b1aecf_2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8b93b1aecf_2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8b93b1aecf_2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8b93b1aecf_2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8b93b1aecf_2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8b93b1aecf_2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8b93b1aecf_2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8b93b1aecf_2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8b93b1aecf_2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8b93b1aecf_2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8b93b1aecf_2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8b93b1aecf_2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8b93b1aecf_2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8b93b1aecf_2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8b93b1aecf_2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8b93b1aecf_2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8b93b1aecf_2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8b93b1aecf_2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8b93b1aec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b93b1aec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8b93b1aecf_2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8b93b1aecf_2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8b93b1aecf_2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8b93b1aecf_2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8b93b1aecf_2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8b93b1aecf_2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8b93b1aecf_2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8b93b1aecf_2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8b93b1aecf_2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8b93b1aecf_2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8b93b1aecf_2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8b93b1aecf_2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8b93b1aecf_2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8b93b1aecf_2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8b93b1aecf_2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8b93b1aecf_2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8b598421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8b598421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8b5984217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8b5984217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8b23e056b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b23e056b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https://cruising.org/news-and-research/-/media/CLIA/Research/CLIA-2019-State-of-the-Industry.pdf</a:t>
            </a:r>
            <a:endParaRPr/>
          </a:p>
          <a:p>
            <a:pPr indent="0" lvl="0" marL="0" rtl="0" algn="l">
              <a:spcBef>
                <a:spcPts val="0"/>
              </a:spcBef>
              <a:spcAft>
                <a:spcPts val="0"/>
              </a:spcAft>
              <a:buNone/>
            </a:pPr>
            <a:r>
              <a:rPr lang="en" u="sng">
                <a:solidFill>
                  <a:schemeClr val="hlink"/>
                </a:solidFill>
                <a:hlinkClick r:id="rId3"/>
              </a:rPr>
              <a:t>https://www.forbes.com/sites/joemicallef/2020/01/20/state-of-the-cruise-industry-smooth-sailing-into-the-2020s/#70227b6065fa</a:t>
            </a:r>
            <a:r>
              <a:rPr lang="en"/>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8b93b1aecf_2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8b93b1aecf_2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8b93b1aecf_2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8b93b1aecf_2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8b93b1aecf_2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8b93b1aecf_2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8b93b1aecf_2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8b93b1aecf_2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8b5984217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8b5984217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8b598421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8b5984217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8b5984217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8b5984217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8b5984217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8b5984217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8b5984217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8b5984217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g8b23e056b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8b23e056b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8b23e056b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8b23e056b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https://cruising.org/news-and-research/-/media/CLIA/Research/CLIA-2019-State-of-the-Industry.pdf</a:t>
            </a:r>
            <a:endParaRPr/>
          </a:p>
          <a:p>
            <a:pPr indent="0" lvl="0" marL="0" rtl="0" algn="l">
              <a:spcBef>
                <a:spcPts val="0"/>
              </a:spcBef>
              <a:spcAft>
                <a:spcPts val="0"/>
              </a:spcAft>
              <a:buNone/>
            </a:pPr>
            <a:r>
              <a:rPr lang="en" u="sng">
                <a:solidFill>
                  <a:schemeClr val="hlink"/>
                </a:solidFill>
                <a:hlinkClick r:id="rId3"/>
              </a:rPr>
              <a:t>https://www.forbes.com/sites/joemicallef/2020/01/20/state-of-the-cruise-industry-smooth-sailing-into-the-2020s/#70227b6065fa</a:t>
            </a:r>
            <a:r>
              <a:rPr lang="en"/>
              <a:t> </a:t>
            </a:r>
            <a:endParaRPr/>
          </a:p>
          <a:p>
            <a:pPr indent="0" lvl="0" marL="0" rtl="0" algn="l">
              <a:spcBef>
                <a:spcPts val="0"/>
              </a:spcBef>
              <a:spcAft>
                <a:spcPts val="0"/>
              </a:spcAft>
              <a:buNone/>
            </a:pPr>
            <a:r>
              <a:rPr lang="en" u="sng">
                <a:solidFill>
                  <a:schemeClr val="hlink"/>
                </a:solidFill>
                <a:hlinkClick r:id="rId4"/>
              </a:rPr>
              <a:t>https://cruising.org/news-and-research/press-room/2019/december/clia-releases-2020-state-of-the-cruise-industry-outlook-report#:~:text=To%20meet%20ongoing%20demand%2C%20CLIA,in%20communities%20around%20the%20world.</a:t>
            </a:r>
            <a:r>
              <a:rPr lang="en"/>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8b93b1aecf_2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8b93b1aecf_2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8b23e056be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8b23e056be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8b23e056be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8b23e056be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g8b23e056be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8b23e056be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8bbb28c66d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8bbb28c66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8bbb28c66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8bbb28c66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Google Shape;639;g8b23e056be_1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8b23e056be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8b23e056be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8b23e056be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g8b23e056be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8b23e056be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8b23e056be_1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8b23e056be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8b23e056b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b23e056b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8b4f3f9aad_6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8b4f3f9aad_6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8b23e056be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8b23e056be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8b23e056be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8b23e056be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8b23e056be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8b23e056be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8b23e056be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8b23e056be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8b23e056be_1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8b23e056be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g8b23e056be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8b23e056be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8bbb28c66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8bbb28c66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8bbb28c66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8bbb28c66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g8bbb28c66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8bbb28c66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8b59842175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8b59842175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https://www.businessinsider.com/norwegian-royal-caribbean-create-coronavirus-covid-19-safety-panel-cruise-2020-7</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8bbb28c66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8bbb28c66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8bbb28c66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8bbb28c66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8bca869d8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8bca869d8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g8bca869d86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8bca869d86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2" name="Shape 772"/>
        <p:cNvGrpSpPr/>
        <p:nvPr/>
      </p:nvGrpSpPr>
      <p:grpSpPr>
        <a:xfrm>
          <a:off x="0" y="0"/>
          <a:ext cx="0" cy="0"/>
          <a:chOff x="0" y="0"/>
          <a:chExt cx="0" cy="0"/>
        </a:xfrm>
      </p:grpSpPr>
      <p:sp>
        <p:nvSpPr>
          <p:cNvPr id="773" name="Google Shape;773;g8bca869d86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8bca869d86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Pretty big company in the leisure travel industry</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8bca869d8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8bca869d8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bernstein is the person that signed off on the financial statements I’ll be going into later</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8bca869d86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8bca869d8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g8bca869d86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8bca869d86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be attributed to the coronavirus and the oil price war</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0" name="Shape 810"/>
        <p:cNvGrpSpPr/>
        <p:nvPr/>
      </p:nvGrpSpPr>
      <p:grpSpPr>
        <a:xfrm>
          <a:off x="0" y="0"/>
          <a:ext cx="0" cy="0"/>
          <a:chOff x="0" y="0"/>
          <a:chExt cx="0" cy="0"/>
        </a:xfrm>
      </p:grpSpPr>
      <p:sp>
        <p:nvSpPr>
          <p:cNvPr id="811" name="Google Shape;811;g8bca869d86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8bca869d86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Revenue is highest ever recorded but net income is slightly lower than 2018, which is probably a more accurate indicator as to why the company’s stock price is lower than in 2018.</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Google Shape;818;g8bca869d86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8bca869d86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Total assets = 45 Billion, which also equals liabilities + shareholders</a:t>
            </a:r>
            <a:endParaRPr/>
          </a:p>
          <a:p>
            <a:pPr indent="0" lvl="0" marL="0" rtl="0" algn="l">
              <a:spcBef>
                <a:spcPts val="0"/>
              </a:spcBef>
              <a:spcAft>
                <a:spcPts val="0"/>
              </a:spcAft>
              <a:buNone/>
            </a:pPr>
            <a:br>
              <a:rPr lang="en"/>
            </a:br>
            <a:r>
              <a:rPr lang="en"/>
              <a:t>Most of liabilities are from Customer deposits, so there’s not much of a concern there, unless they had to issue refunds due to COVID.</a:t>
            </a:r>
            <a:endParaRPr/>
          </a:p>
          <a:p>
            <a:pPr indent="0" lvl="0" marL="0" rtl="0" algn="l">
              <a:spcBef>
                <a:spcPts val="0"/>
              </a:spcBef>
              <a:spcAft>
                <a:spcPts val="0"/>
              </a:spcAft>
              <a:buNone/>
            </a:pPr>
            <a:r>
              <a:rPr lang="en"/>
              <a:t>Most of their shareholder equity comes in the form of retained earnings, which is good, the higher percentage of retained earnings, the better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8b23e056b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8b23e056b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https://cruisemarketwatch.com/capacity/</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8bca869d86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8bca869d86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and Cash equivalents at the end of 2019 totals $530 million, which is import to showing how liquid the company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$530 million shows they aren’t very liquid, especially considering their total assets are $45 billion, and considering in 2018, Carnival’s cash and equivalents was nearly double</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8b4f3f9aad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8b4f3f9aad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important is in the box at the bottom, saying that in the event of bankrupcy and liquidation, Carnival can take any action their board of directors deems fit, including prioritizing payments to Carnival Plc</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8bca869d86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8bca869d86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Shareholder equity totals to $25 Billion, up almost $1 billion from 2018</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Google Shape;847;g8bca869d86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8bca869d86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8bca869d86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8bca869d86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use foreign currency forwards to manage fx rates, they use interest rate swaps to manage interest rates, and they state that they don’t use any derivatives for speculative purposes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 of this is basically how they valuate their derivatives, which is based on observable inputs, like commodity price curves, interest rates, maturity dates, etc...</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8" name="Shape 858"/>
        <p:cNvGrpSpPr/>
        <p:nvPr/>
      </p:nvGrpSpPr>
      <p:grpSpPr>
        <a:xfrm>
          <a:off x="0" y="0"/>
          <a:ext cx="0" cy="0"/>
          <a:chOff x="0" y="0"/>
          <a:chExt cx="0" cy="0"/>
        </a:xfrm>
      </p:grpSpPr>
      <p:sp>
        <p:nvSpPr>
          <p:cNvPr id="859" name="Google Shape;859;g8b4f3f9aad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8b4f3f9aad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Partially mitigate currency exposure by designating a portion of foreign currency debt and derivatives as hedges.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they Designated $854 million of sterling-denominated debt as hedge as of 2019 and recognized $6 million in losses on these, but it’s recognized as a non-derivative net investment hedge</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8bca869d86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8bca869d86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are primarily looking to mitigate exposure to counterparty non-performance, which is the failure of other parties to pay Carnival what they’re owed.</a:t>
            </a:r>
            <a:endParaRPr/>
          </a:p>
          <a:p>
            <a:pPr indent="0" lvl="0" marL="0" rtl="0" algn="l">
              <a:spcBef>
                <a:spcPts val="0"/>
              </a:spcBef>
              <a:spcAft>
                <a:spcPts val="0"/>
              </a:spcAft>
              <a:buNone/>
            </a:pPr>
            <a:r>
              <a:rPr lang="en"/>
              <a:t>They list 4 ways of mitigating this risk: by only conducting business with well-established companies, diversifying counterparties, having strict guidelines to follow to ensure liquidity in Carnival, and requiring collateral from other firms for large or long term contracts</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Google Shape;873;g8bca869d86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8bca869d86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Shipbuilding contracts are usually in euros</a:t>
            </a:r>
            <a:endParaRPr/>
          </a:p>
          <a:p>
            <a:pPr indent="0" lvl="0" marL="0" rtl="0" algn="l">
              <a:spcBef>
                <a:spcPts val="0"/>
              </a:spcBef>
              <a:spcAft>
                <a:spcPts val="0"/>
              </a:spcAft>
              <a:buNone/>
            </a:pPr>
            <a:r>
              <a:rPr lang="en"/>
              <a:t>The decision to hedge currency risks on newbuild contracts is made on case by case basis depending on exposure, market volatility, etc…</a:t>
            </a:r>
            <a:endParaRPr/>
          </a:p>
          <a:p>
            <a:pPr indent="0" lvl="0" marL="0" rtl="0" algn="l">
              <a:spcBef>
                <a:spcPts val="0"/>
              </a:spcBef>
              <a:spcAft>
                <a:spcPts val="0"/>
              </a:spcAft>
              <a:buNone/>
            </a:pPr>
            <a:r>
              <a:rPr lang="en"/>
              <a:t>They use foreign currency forward contracts to manage the currency exchange rate risks for ship construction payments</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g8b4f3f9aa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8b4f3f9aa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don’t really talk about how they manage the fuel price risk through derivatives in this paragraph, essentially saying the company Manages fuel consumption through ship maintenaince practices.</a:t>
            </a:r>
            <a:endParaRPr/>
          </a:p>
          <a:p>
            <a:pPr indent="0" lvl="0" marL="0" rtl="0" algn="l">
              <a:spcBef>
                <a:spcPts val="0"/>
              </a:spcBef>
              <a:spcAft>
                <a:spcPts val="0"/>
              </a:spcAft>
              <a:buNone/>
            </a:pPr>
            <a:r>
              <a:rPr lang="en"/>
              <a:t>Also add new, more fuel efficient ships to the fleet so they are less exposed to fuel price changes.</a:t>
            </a:r>
            <a:endParaRPr/>
          </a:p>
          <a:p>
            <a:pPr indent="0" lvl="0" marL="0" rtl="0" algn="l">
              <a:spcBef>
                <a:spcPts val="0"/>
              </a:spcBef>
              <a:spcAft>
                <a:spcPts val="0"/>
              </a:spcAft>
              <a:buNone/>
            </a:pPr>
            <a:r>
              <a:rPr lang="en"/>
              <a:t>But they do have derivatives which hedge the price of fuel in the event that the price goes up and the company’s costs increase. As we can see in 2018, the price of fuel increased, so Carnival realized $59 million in gains off their fuel derivatives to offset the increase in fuel price.</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6" name="Shape 886"/>
        <p:cNvGrpSpPr/>
        <p:nvPr/>
      </p:nvGrpSpPr>
      <p:grpSpPr>
        <a:xfrm>
          <a:off x="0" y="0"/>
          <a:ext cx="0" cy="0"/>
          <a:chOff x="0" y="0"/>
          <a:chExt cx="0" cy="0"/>
        </a:xfrm>
      </p:grpSpPr>
      <p:sp>
        <p:nvSpPr>
          <p:cNvPr id="887" name="Google Shape;887;g8b4f3f9aad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8b4f3f9aad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this screenshot shows their fuel price derivatives shown as Non-operating income, and then a small paragraph about an increase to their operating income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2.png"/><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9.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7.jpg"/><Relationship Id="rId10" Type="http://schemas.openxmlformats.org/officeDocument/2006/relationships/image" Target="../media/image10.png"/><Relationship Id="rId9" Type="http://schemas.openxmlformats.org/officeDocument/2006/relationships/image" Target="../media/image33.jp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42.jp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jp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jp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jpg"/><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9.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2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2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1.png"/><Relationship Id="rId4" Type="http://schemas.openxmlformats.org/officeDocument/2006/relationships/image" Target="../media/image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6.png"/><Relationship Id="rId4"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0.png"/><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6.png"/><Relationship Id="rId4"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0.png"/><Relationship Id="rId4" Type="http://schemas.openxmlformats.org/officeDocument/2006/relationships/image" Target="../media/image2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4.png"/><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5.pn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3.png"/><Relationship Id="rId4" Type="http://schemas.openxmlformats.org/officeDocument/2006/relationships/image" Target="../media/image2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2.png"/><Relationship Id="rId4" Type="http://schemas.openxmlformats.org/officeDocument/2006/relationships/image" Target="../media/image2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2.png"/><Relationship Id="rId4" Type="http://schemas.openxmlformats.org/officeDocument/2006/relationships/image" Target="../media/image2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4.png"/><Relationship Id="rId4" Type="http://schemas.openxmlformats.org/officeDocument/2006/relationships/image" Target="../media/image2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0.png"/><Relationship Id="rId4" Type="http://schemas.openxmlformats.org/officeDocument/2006/relationships/image" Target="../media/image2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2.png"/><Relationship Id="rId4" Type="http://schemas.openxmlformats.org/officeDocument/2006/relationships/image" Target="../media/image2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7.png"/><Relationship Id="rId4" Type="http://schemas.openxmlformats.org/officeDocument/2006/relationships/image" Target="../media/image2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6.png"/><Relationship Id="rId4" Type="http://schemas.openxmlformats.org/officeDocument/2006/relationships/image" Target="../media/image2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0.png"/><Relationship Id="rId4" Type="http://schemas.openxmlformats.org/officeDocument/2006/relationships/image" Target="../media/image2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7.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7.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7.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7.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7.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7.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7.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7.png"/><Relationship Id="rId4"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7.png"/><Relationship Id="rId4" Type="http://schemas.openxmlformats.org/officeDocument/2006/relationships/image" Target="../media/image3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7.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7.png"/><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7.png"/><Relationship Id="rId4" Type="http://schemas.openxmlformats.org/officeDocument/2006/relationships/image" Target="../media/image68.png"/><Relationship Id="rId5" Type="http://schemas.openxmlformats.org/officeDocument/2006/relationships/image" Target="../media/image88.png"/><Relationship Id="rId6"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7.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47.png"/><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47.png"/><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47.pn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47.png"/><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4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7.png"/><Relationship Id="rId4" Type="http://schemas.openxmlformats.org/officeDocument/2006/relationships/image" Target="../media/image68.png"/><Relationship Id="rId5" Type="http://schemas.openxmlformats.org/officeDocument/2006/relationships/image" Target="../media/image8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75.png"/><Relationship Id="rId4" Type="http://schemas.openxmlformats.org/officeDocument/2006/relationships/image" Target="../media/image86.png"/><Relationship Id="rId5" Type="http://schemas.openxmlformats.org/officeDocument/2006/relationships/image" Target="../media/image81.png"/><Relationship Id="rId6"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84.png"/><Relationship Id="rId4" Type="http://schemas.openxmlformats.org/officeDocument/2006/relationships/image" Target="../media/image78.png"/><Relationship Id="rId5" Type="http://schemas.openxmlformats.org/officeDocument/2006/relationships/image" Target="../media/image77.png"/><Relationship Id="rId6"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2.png"/><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6.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8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82.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2.png"/><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94.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2.png"/><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2.png"/><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2.png"/><Relationship Id="rId4" Type="http://schemas.openxmlformats.org/officeDocument/2006/relationships/image" Target="../media/image9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2.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2.png"/><Relationship Id="rId4" Type="http://schemas.openxmlformats.org/officeDocument/2006/relationships/image" Target="../media/image9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2.png"/><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13"/>
          <p:cNvPicPr preferRelativeResize="0"/>
          <p:nvPr/>
        </p:nvPicPr>
        <p:blipFill>
          <a:blip r:embed="rId3">
            <a:alphaModFix amt="69000"/>
          </a:blip>
          <a:stretch>
            <a:fillRect/>
          </a:stretch>
        </p:blipFill>
        <p:spPr>
          <a:xfrm>
            <a:off x="-310287" y="-94425"/>
            <a:ext cx="9764574" cy="5492549"/>
          </a:xfrm>
          <a:prstGeom prst="rect">
            <a:avLst/>
          </a:prstGeom>
          <a:noFill/>
          <a:ln>
            <a:noFill/>
          </a:ln>
        </p:spPr>
      </p:pic>
      <p:sp>
        <p:nvSpPr>
          <p:cNvPr id="129" name="Google Shape;129;p13"/>
          <p:cNvSpPr/>
          <p:nvPr/>
        </p:nvSpPr>
        <p:spPr>
          <a:xfrm>
            <a:off x="-549300" y="1513500"/>
            <a:ext cx="10242600" cy="2116500"/>
          </a:xfrm>
          <a:prstGeom prst="rect">
            <a:avLst/>
          </a:prstGeom>
          <a:solidFill>
            <a:srgbClr val="B45F06">
              <a:alpha val="530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Lato"/>
                <a:ea typeface="Lato"/>
                <a:cs typeface="Lato"/>
                <a:sym typeface="Lato"/>
              </a:rPr>
              <a:t>The </a:t>
            </a:r>
            <a:r>
              <a:rPr b="1" lang="en" sz="6000">
                <a:solidFill>
                  <a:srgbClr val="FFFFFF"/>
                </a:solidFill>
                <a:latin typeface="Lato"/>
                <a:ea typeface="Lato"/>
                <a:cs typeface="Lato"/>
                <a:sym typeface="Lato"/>
              </a:rPr>
              <a:t>Cruise Line Industry</a:t>
            </a:r>
            <a:endParaRPr b="1" sz="6000">
              <a:solidFill>
                <a:srgbClr val="FFFFFF"/>
              </a:solidFill>
              <a:latin typeface="Lato"/>
              <a:ea typeface="Lato"/>
              <a:cs typeface="Lato"/>
              <a:sym typeface="Lato"/>
            </a:endParaRPr>
          </a:p>
          <a:p>
            <a:pPr indent="0" lvl="0" marL="0" rtl="0" algn="ctr">
              <a:spcBef>
                <a:spcPts val="0"/>
              </a:spcBef>
              <a:spcAft>
                <a:spcPts val="0"/>
              </a:spcAft>
              <a:buNone/>
            </a:pPr>
            <a:r>
              <a:rPr b="1" lang="en" sz="2400">
                <a:solidFill>
                  <a:srgbClr val="FFFFFF"/>
                </a:solidFill>
                <a:latin typeface="Lato"/>
                <a:ea typeface="Lato"/>
                <a:cs typeface="Lato"/>
                <a:sym typeface="Lato"/>
              </a:rPr>
              <a:t>BUS419 </a:t>
            </a:r>
            <a:endParaRPr b="1" sz="60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2"/>
          <p:cNvSpPr txBox="1"/>
          <p:nvPr>
            <p:ph type="title"/>
          </p:nvPr>
        </p:nvSpPr>
        <p:spPr>
          <a:xfrm>
            <a:off x="666750" y="83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Major Cruise Companies - RCL &amp; NCL</a:t>
            </a:r>
            <a:endParaRPr/>
          </a:p>
        </p:txBody>
      </p:sp>
      <p:graphicFrame>
        <p:nvGraphicFramePr>
          <p:cNvPr id="207" name="Google Shape;207;p22"/>
          <p:cNvGraphicFramePr/>
          <p:nvPr/>
        </p:nvGraphicFramePr>
        <p:xfrm>
          <a:off x="800100" y="700850"/>
          <a:ext cx="3000000" cy="3000000"/>
        </p:xfrm>
        <a:graphic>
          <a:graphicData uri="http://schemas.openxmlformats.org/drawingml/2006/table">
            <a:tbl>
              <a:tblPr>
                <a:noFill/>
                <a:tableStyleId>{D7F6AD80-8564-43E6-87BF-CC4F99C28E94}</a:tableStyleId>
              </a:tblPr>
              <a:tblGrid>
                <a:gridCol w="2413000"/>
                <a:gridCol w="2413000"/>
                <a:gridCol w="2413000"/>
              </a:tblGrid>
              <a:tr h="381000">
                <a:tc>
                  <a:txBody>
                    <a:bodyPr/>
                    <a:lstStyle/>
                    <a:p>
                      <a:pPr indent="0" lvl="0" marL="0" rtl="0" algn="l">
                        <a:spcBef>
                          <a:spcPts val="0"/>
                        </a:spcBef>
                        <a:spcAft>
                          <a:spcPts val="0"/>
                        </a:spcAft>
                        <a:buNone/>
                      </a:pPr>
                      <a:r>
                        <a:rPr b="1" lang="en" sz="1200"/>
                        <a:t>Royal Caribbean</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Ships</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Market Share</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r>
              <a:tr h="381000">
                <a:tc>
                  <a:txBody>
                    <a:bodyPr/>
                    <a:lstStyle/>
                    <a:p>
                      <a:pPr indent="0" lvl="0" marL="0" rtl="0" algn="l">
                        <a:spcBef>
                          <a:spcPts val="0"/>
                        </a:spcBef>
                        <a:spcAft>
                          <a:spcPts val="0"/>
                        </a:spcAft>
                        <a:buNone/>
                      </a:pPr>
                      <a:r>
                        <a:rPr lang="en"/>
                        <a:t>Royal Caribbean</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26</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14%</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Celebrity</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a:t>13</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5.3%</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a:t>Azamara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0.9%</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Total</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a:t>42</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sz="1200"/>
                        <a:t>20.2%</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b="1" lang="en"/>
                        <a:t>Norwegian</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Norwegian</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a:t>16</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8.4%</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a:t>Oceania Cruises</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6</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2.3%</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Regent (Radisson)</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1.9%</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a:t>Total</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a:t>26</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200"/>
                        <a:t>12.6%</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sp>
        <p:nvSpPr>
          <p:cNvPr id="897" name="Google Shape;897;p112"/>
          <p:cNvSpPr txBox="1"/>
          <p:nvPr>
            <p:ph type="title"/>
          </p:nvPr>
        </p:nvSpPr>
        <p:spPr>
          <a:xfrm>
            <a:off x="819150" y="722150"/>
            <a:ext cx="7505700" cy="80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Insurance</a:t>
            </a:r>
            <a:endParaRPr/>
          </a:p>
        </p:txBody>
      </p:sp>
      <p:pic>
        <p:nvPicPr>
          <p:cNvPr descr="Carnival Cruise Line - Ships and Itineraries 2020, 2021, 2022 ..." id="898" name="Google Shape;898;p112"/>
          <p:cNvPicPr preferRelativeResize="0"/>
          <p:nvPr/>
        </p:nvPicPr>
        <p:blipFill rotWithShape="1">
          <a:blip r:embed="rId3">
            <a:alphaModFix/>
          </a:blip>
          <a:srcRect b="29417" l="0" r="0" t="19376"/>
          <a:stretch/>
        </p:blipFill>
        <p:spPr>
          <a:xfrm>
            <a:off x="7036300" y="324400"/>
            <a:ext cx="1827475" cy="704550"/>
          </a:xfrm>
          <a:prstGeom prst="rect">
            <a:avLst/>
          </a:prstGeom>
          <a:noFill/>
          <a:ln>
            <a:noFill/>
          </a:ln>
        </p:spPr>
      </p:pic>
      <p:pic>
        <p:nvPicPr>
          <p:cNvPr id="899" name="Google Shape;899;p112"/>
          <p:cNvPicPr preferRelativeResize="0"/>
          <p:nvPr/>
        </p:nvPicPr>
        <p:blipFill>
          <a:blip r:embed="rId4">
            <a:alphaModFix/>
          </a:blip>
          <a:stretch>
            <a:fillRect/>
          </a:stretch>
        </p:blipFill>
        <p:spPr>
          <a:xfrm>
            <a:off x="216313" y="1729013"/>
            <a:ext cx="8711376" cy="1685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3" name="Shape 903"/>
        <p:cNvGrpSpPr/>
        <p:nvPr/>
      </p:nvGrpSpPr>
      <p:grpSpPr>
        <a:xfrm>
          <a:off x="0" y="0"/>
          <a:ext cx="0" cy="0"/>
          <a:chOff x="0" y="0"/>
          <a:chExt cx="0" cy="0"/>
        </a:xfrm>
      </p:grpSpPr>
      <p:sp>
        <p:nvSpPr>
          <p:cNvPr id="904" name="Google Shape;904;p113"/>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 for listening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 Share of The Main Players</a:t>
            </a:r>
            <a:endParaRPr/>
          </a:p>
        </p:txBody>
      </p:sp>
      <p:graphicFrame>
        <p:nvGraphicFramePr>
          <p:cNvPr id="213" name="Google Shape;213;p23"/>
          <p:cNvGraphicFramePr/>
          <p:nvPr/>
        </p:nvGraphicFramePr>
        <p:xfrm>
          <a:off x="819150" y="1792650"/>
          <a:ext cx="3000000" cy="3000000"/>
        </p:xfrm>
        <a:graphic>
          <a:graphicData uri="http://schemas.openxmlformats.org/drawingml/2006/table">
            <a:tbl>
              <a:tblPr>
                <a:noFill/>
                <a:tableStyleId>{D7F6AD80-8564-43E6-87BF-CC4F99C28E94}</a:tableStyleId>
              </a:tblPr>
              <a:tblGrid>
                <a:gridCol w="2413000"/>
                <a:gridCol w="2413000"/>
                <a:gridCol w="2413000"/>
              </a:tblGrid>
              <a:tr h="381000">
                <a:tc>
                  <a:txBody>
                    <a:bodyPr/>
                    <a:lstStyle/>
                    <a:p>
                      <a:pPr indent="0" lvl="0" marL="0" rtl="0" algn="l">
                        <a:spcBef>
                          <a:spcPts val="0"/>
                        </a:spcBef>
                        <a:spcAft>
                          <a:spcPts val="0"/>
                        </a:spcAft>
                        <a:buNone/>
                      </a:pPr>
                      <a:r>
                        <a:rPr b="1" lang="en" sz="1200"/>
                        <a:t>Company</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Ships</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Market Share</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r>
              <a:tr h="381000">
                <a:tc>
                  <a:txBody>
                    <a:bodyPr/>
                    <a:lstStyle/>
                    <a:p>
                      <a:pPr indent="0" lvl="0" marL="0" rtl="0" algn="l">
                        <a:spcBef>
                          <a:spcPts val="0"/>
                        </a:spcBef>
                        <a:spcAft>
                          <a:spcPts val="0"/>
                        </a:spcAft>
                        <a:buNone/>
                      </a:pPr>
                      <a:r>
                        <a:rPr lang="en"/>
                        <a:t>Carnival</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103</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39.4%</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Royal Caribbean</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a:t>42</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20.2%</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a:t>Norwegian</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26</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12.6%</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t>Total</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a:t>171</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sz="1200"/>
                        <a:t>72.2%</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4"/>
          <p:cNvSpPr txBox="1"/>
          <p:nvPr>
            <p:ph type="title"/>
          </p:nvPr>
        </p:nvSpPr>
        <p:spPr>
          <a:xfrm>
            <a:off x="666750" y="83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Major Cruise Companies - Other</a:t>
            </a:r>
            <a:endParaRPr/>
          </a:p>
        </p:txBody>
      </p:sp>
      <p:graphicFrame>
        <p:nvGraphicFramePr>
          <p:cNvPr id="219" name="Google Shape;219;p24"/>
          <p:cNvGraphicFramePr/>
          <p:nvPr/>
        </p:nvGraphicFramePr>
        <p:xfrm>
          <a:off x="800100" y="700850"/>
          <a:ext cx="3000000" cy="3000000"/>
        </p:xfrm>
        <a:graphic>
          <a:graphicData uri="http://schemas.openxmlformats.org/drawingml/2006/table">
            <a:tbl>
              <a:tblPr>
                <a:noFill/>
                <a:tableStyleId>{D7F6AD80-8564-43E6-87BF-CC4F99C28E94}</a:tableStyleId>
              </a:tblPr>
              <a:tblGrid>
                <a:gridCol w="2413000"/>
                <a:gridCol w="2413000"/>
                <a:gridCol w="2413000"/>
              </a:tblGrid>
              <a:tr h="381000">
                <a:tc>
                  <a:txBody>
                    <a:bodyPr/>
                    <a:lstStyle/>
                    <a:p>
                      <a:pPr indent="0" lvl="0" marL="0" rtl="0" algn="l">
                        <a:spcBef>
                          <a:spcPts val="0"/>
                        </a:spcBef>
                        <a:spcAft>
                          <a:spcPts val="0"/>
                        </a:spcAft>
                        <a:buNone/>
                      </a:pPr>
                      <a:r>
                        <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Ships</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Market Share</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r>
              <a:tr h="381000">
                <a:tc>
                  <a:txBody>
                    <a:bodyPr/>
                    <a:lstStyle/>
                    <a:p>
                      <a:pPr indent="0" lvl="0" marL="0" rtl="0" algn="l">
                        <a:spcBef>
                          <a:spcPts val="0"/>
                        </a:spcBef>
                        <a:spcAft>
                          <a:spcPts val="0"/>
                        </a:spcAft>
                        <a:buNone/>
                      </a:pPr>
                      <a:r>
                        <a:rPr lang="en"/>
                        <a:t>All other companies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143</a:t>
                      </a:r>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27.8%</a:t>
                      </a:r>
                      <a:endParaRPr sz="1200"/>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Overall Passenger Growth</a:t>
            </a:r>
            <a:endParaRPr/>
          </a:p>
        </p:txBody>
      </p:sp>
      <p:pic>
        <p:nvPicPr>
          <p:cNvPr id="225" name="Google Shape;225;p25"/>
          <p:cNvPicPr preferRelativeResize="0"/>
          <p:nvPr/>
        </p:nvPicPr>
        <p:blipFill>
          <a:blip r:embed="rId3">
            <a:alphaModFix/>
          </a:blip>
          <a:stretch>
            <a:fillRect/>
          </a:stretch>
        </p:blipFill>
        <p:spPr>
          <a:xfrm>
            <a:off x="819150" y="1491571"/>
            <a:ext cx="6074224" cy="3266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2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 Profile of Passengers</a:t>
            </a:r>
            <a:endParaRPr/>
          </a:p>
        </p:txBody>
      </p:sp>
      <p:pic>
        <p:nvPicPr>
          <p:cNvPr id="231" name="Google Shape;231;p26"/>
          <p:cNvPicPr preferRelativeResize="0"/>
          <p:nvPr/>
        </p:nvPicPr>
        <p:blipFill>
          <a:blip r:embed="rId3">
            <a:alphaModFix/>
          </a:blip>
          <a:stretch>
            <a:fillRect/>
          </a:stretch>
        </p:blipFill>
        <p:spPr>
          <a:xfrm>
            <a:off x="819150" y="1800198"/>
            <a:ext cx="6686551" cy="1921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Passenger Geographical Origins</a:t>
            </a:r>
            <a:endParaRPr/>
          </a:p>
        </p:txBody>
      </p:sp>
      <p:pic>
        <p:nvPicPr>
          <p:cNvPr id="237" name="Google Shape;237;p27"/>
          <p:cNvPicPr preferRelativeResize="0"/>
          <p:nvPr/>
        </p:nvPicPr>
        <p:blipFill>
          <a:blip r:embed="rId3">
            <a:alphaModFix/>
          </a:blip>
          <a:stretch>
            <a:fillRect/>
          </a:stretch>
        </p:blipFill>
        <p:spPr>
          <a:xfrm>
            <a:off x="905575" y="1438250"/>
            <a:ext cx="6233226" cy="3497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 Differentiation</a:t>
            </a:r>
            <a:endParaRPr/>
          </a:p>
        </p:txBody>
      </p:sp>
      <p:sp>
        <p:nvSpPr>
          <p:cNvPr id="243" name="Google Shape;243;p28"/>
          <p:cNvSpPr txBox="1"/>
          <p:nvPr>
            <p:ph idx="1" type="body"/>
          </p:nvPr>
        </p:nvSpPr>
        <p:spPr>
          <a:xfrm>
            <a:off x="819150" y="1800200"/>
            <a:ext cx="5776800" cy="2890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Four Main Sectors</a:t>
            </a:r>
            <a:endParaRPr sz="1700"/>
          </a:p>
          <a:p>
            <a:pPr indent="-336550" lvl="0" marL="457200" rtl="0" algn="l">
              <a:spcBef>
                <a:spcPts val="0"/>
              </a:spcBef>
              <a:spcAft>
                <a:spcPts val="0"/>
              </a:spcAft>
              <a:buSzPts val="1700"/>
              <a:buAutoNum type="arabicPeriod"/>
            </a:pPr>
            <a:r>
              <a:rPr lang="en" sz="1700"/>
              <a:t>Luxury</a:t>
            </a:r>
            <a:endParaRPr sz="1700"/>
          </a:p>
          <a:p>
            <a:pPr indent="-336550" lvl="0" marL="457200" rtl="0" algn="l">
              <a:spcBef>
                <a:spcPts val="0"/>
              </a:spcBef>
              <a:spcAft>
                <a:spcPts val="0"/>
              </a:spcAft>
              <a:buSzPts val="1700"/>
              <a:buAutoNum type="arabicPeriod"/>
            </a:pPr>
            <a:r>
              <a:rPr lang="en" sz="1700"/>
              <a:t>Premium</a:t>
            </a:r>
            <a:endParaRPr sz="1700"/>
          </a:p>
          <a:p>
            <a:pPr indent="-336550" lvl="0" marL="457200" rtl="0" algn="l">
              <a:spcBef>
                <a:spcPts val="0"/>
              </a:spcBef>
              <a:spcAft>
                <a:spcPts val="0"/>
              </a:spcAft>
              <a:buSzPts val="1700"/>
              <a:buAutoNum type="arabicPeriod"/>
            </a:pPr>
            <a:r>
              <a:rPr lang="en" sz="1700"/>
              <a:t>All-inclusive</a:t>
            </a:r>
            <a:endParaRPr sz="1700"/>
          </a:p>
          <a:p>
            <a:pPr indent="-336550" lvl="0" marL="457200" rtl="0" algn="l">
              <a:spcBef>
                <a:spcPts val="0"/>
              </a:spcBef>
              <a:spcAft>
                <a:spcPts val="0"/>
              </a:spcAft>
              <a:buSzPts val="1700"/>
              <a:buAutoNum type="arabicPeriod"/>
            </a:pPr>
            <a:r>
              <a:rPr lang="en" sz="1700"/>
              <a:t>Budget</a:t>
            </a:r>
            <a:endParaRPr sz="1700"/>
          </a:p>
          <a:p>
            <a:pPr indent="0" lvl="0" marL="0" rtl="0" algn="l">
              <a:spcBef>
                <a:spcPts val="1600"/>
              </a:spcBef>
              <a:spcAft>
                <a:spcPts val="0"/>
              </a:spcAft>
              <a:buNone/>
            </a:pPr>
            <a:r>
              <a:rPr lang="en" sz="1700"/>
              <a:t>Two Main Geographical Areas:</a:t>
            </a:r>
            <a:endParaRPr sz="1700"/>
          </a:p>
          <a:p>
            <a:pPr indent="-336550" lvl="0" marL="457200" rtl="0" algn="l">
              <a:spcBef>
                <a:spcPts val="1600"/>
              </a:spcBef>
              <a:spcAft>
                <a:spcPts val="0"/>
              </a:spcAft>
              <a:buSzPts val="1700"/>
              <a:buAutoNum type="arabicPeriod"/>
            </a:pPr>
            <a:r>
              <a:rPr lang="en" sz="1700"/>
              <a:t>North America</a:t>
            </a:r>
            <a:endParaRPr sz="1700"/>
          </a:p>
          <a:p>
            <a:pPr indent="-336550" lvl="0" marL="457200" rtl="0" algn="l">
              <a:spcBef>
                <a:spcPts val="0"/>
              </a:spcBef>
              <a:spcAft>
                <a:spcPts val="0"/>
              </a:spcAft>
              <a:buSzPts val="1700"/>
              <a:buAutoNum type="arabicPeriod"/>
            </a:pPr>
            <a:r>
              <a:rPr lang="en" sz="1700"/>
              <a:t>Europe</a:t>
            </a:r>
            <a:endParaRPr sz="1700"/>
          </a:p>
        </p:txBody>
      </p:sp>
      <p:pic>
        <p:nvPicPr>
          <p:cNvPr id="244" name="Google Shape;244;p28"/>
          <p:cNvPicPr preferRelativeResize="0"/>
          <p:nvPr/>
        </p:nvPicPr>
        <p:blipFill>
          <a:blip r:embed="rId3">
            <a:alphaModFix/>
          </a:blip>
          <a:stretch>
            <a:fillRect/>
          </a:stretch>
        </p:blipFill>
        <p:spPr>
          <a:xfrm>
            <a:off x="5132900" y="489041"/>
            <a:ext cx="1957850" cy="1101283"/>
          </a:xfrm>
          <a:prstGeom prst="rect">
            <a:avLst/>
          </a:prstGeom>
          <a:noFill/>
          <a:ln>
            <a:noFill/>
          </a:ln>
        </p:spPr>
      </p:pic>
      <p:pic>
        <p:nvPicPr>
          <p:cNvPr id="245" name="Google Shape;245;p28"/>
          <p:cNvPicPr preferRelativeResize="0"/>
          <p:nvPr/>
        </p:nvPicPr>
        <p:blipFill>
          <a:blip r:embed="rId4">
            <a:alphaModFix/>
          </a:blip>
          <a:stretch>
            <a:fillRect/>
          </a:stretch>
        </p:blipFill>
        <p:spPr>
          <a:xfrm>
            <a:off x="6214950" y="1590350"/>
            <a:ext cx="1957850" cy="947618"/>
          </a:xfrm>
          <a:prstGeom prst="rect">
            <a:avLst/>
          </a:prstGeom>
          <a:noFill/>
          <a:ln>
            <a:noFill/>
          </a:ln>
        </p:spPr>
      </p:pic>
      <p:pic>
        <p:nvPicPr>
          <p:cNvPr id="246" name="Google Shape;246;p28"/>
          <p:cNvPicPr preferRelativeResize="0"/>
          <p:nvPr/>
        </p:nvPicPr>
        <p:blipFill>
          <a:blip r:embed="rId5">
            <a:alphaModFix/>
          </a:blip>
          <a:stretch>
            <a:fillRect/>
          </a:stretch>
        </p:blipFill>
        <p:spPr>
          <a:xfrm>
            <a:off x="5132900" y="2539400"/>
            <a:ext cx="1957850" cy="954600"/>
          </a:xfrm>
          <a:prstGeom prst="rect">
            <a:avLst/>
          </a:prstGeom>
          <a:noFill/>
          <a:ln>
            <a:noFill/>
          </a:ln>
        </p:spPr>
      </p:pic>
      <p:pic>
        <p:nvPicPr>
          <p:cNvPr id="247" name="Google Shape;247;p28"/>
          <p:cNvPicPr preferRelativeResize="0"/>
          <p:nvPr/>
        </p:nvPicPr>
        <p:blipFill>
          <a:blip r:embed="rId6">
            <a:alphaModFix/>
          </a:blip>
          <a:stretch>
            <a:fillRect/>
          </a:stretch>
        </p:blipFill>
        <p:spPr>
          <a:xfrm>
            <a:off x="6222175" y="3494000"/>
            <a:ext cx="1935375" cy="12441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Regional Segmentation</a:t>
            </a:r>
            <a:endParaRPr/>
          </a:p>
        </p:txBody>
      </p:sp>
      <p:pic>
        <p:nvPicPr>
          <p:cNvPr id="253" name="Google Shape;253;p29"/>
          <p:cNvPicPr preferRelativeResize="0"/>
          <p:nvPr/>
        </p:nvPicPr>
        <p:blipFill>
          <a:blip r:embed="rId3">
            <a:alphaModFix/>
          </a:blip>
          <a:stretch>
            <a:fillRect/>
          </a:stretch>
        </p:blipFill>
        <p:spPr>
          <a:xfrm>
            <a:off x="928474" y="1487950"/>
            <a:ext cx="5518524" cy="3386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North American Market</a:t>
            </a:r>
            <a:endParaRPr/>
          </a:p>
        </p:txBody>
      </p:sp>
      <p:sp>
        <p:nvSpPr>
          <p:cNvPr id="259" name="Google Shape;259;p30"/>
          <p:cNvSpPr txBox="1"/>
          <p:nvPr>
            <p:ph idx="1" type="body"/>
          </p:nvPr>
        </p:nvSpPr>
        <p:spPr>
          <a:xfrm>
            <a:off x="819150" y="1800200"/>
            <a:ext cx="5776800" cy="26385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Dominated by a few key players</a:t>
            </a:r>
            <a:endParaRPr sz="1700"/>
          </a:p>
          <a:p>
            <a:pPr indent="-336550" lvl="0" marL="457200" rtl="0" algn="l">
              <a:spcBef>
                <a:spcPts val="0"/>
              </a:spcBef>
              <a:spcAft>
                <a:spcPts val="0"/>
              </a:spcAft>
              <a:buSzPts val="1700"/>
              <a:buAutoNum type="arabicPeriod"/>
            </a:pPr>
            <a:r>
              <a:rPr lang="en" sz="1700"/>
              <a:t>Carnival</a:t>
            </a:r>
            <a:endParaRPr sz="1700"/>
          </a:p>
          <a:p>
            <a:pPr indent="-336550" lvl="0" marL="457200" rtl="0" algn="l">
              <a:spcBef>
                <a:spcPts val="0"/>
              </a:spcBef>
              <a:spcAft>
                <a:spcPts val="0"/>
              </a:spcAft>
              <a:buSzPts val="1700"/>
              <a:buAutoNum type="arabicPeriod"/>
            </a:pPr>
            <a:r>
              <a:rPr lang="en" sz="1700"/>
              <a:t>Royal Caribbean</a:t>
            </a:r>
            <a:endParaRPr sz="1700"/>
          </a:p>
          <a:p>
            <a:pPr indent="-336550" lvl="0" marL="457200" rtl="0" algn="l">
              <a:spcBef>
                <a:spcPts val="0"/>
              </a:spcBef>
              <a:spcAft>
                <a:spcPts val="0"/>
              </a:spcAft>
              <a:buSzPts val="1700"/>
              <a:buAutoNum type="arabicPeriod"/>
            </a:pPr>
            <a:r>
              <a:rPr lang="en" sz="1700"/>
              <a:t>Norwegian</a:t>
            </a:r>
            <a:endParaRPr sz="1700"/>
          </a:p>
        </p:txBody>
      </p:sp>
      <p:pic>
        <p:nvPicPr>
          <p:cNvPr id="260" name="Google Shape;260;p30"/>
          <p:cNvPicPr preferRelativeResize="0"/>
          <p:nvPr/>
        </p:nvPicPr>
        <p:blipFill>
          <a:blip r:embed="rId3">
            <a:alphaModFix/>
          </a:blip>
          <a:stretch>
            <a:fillRect/>
          </a:stretch>
        </p:blipFill>
        <p:spPr>
          <a:xfrm>
            <a:off x="6333900" y="1794125"/>
            <a:ext cx="1555250" cy="1555250"/>
          </a:xfrm>
          <a:prstGeom prst="rect">
            <a:avLst/>
          </a:prstGeom>
          <a:noFill/>
          <a:ln>
            <a:noFill/>
          </a:ln>
        </p:spPr>
      </p:pic>
      <p:pic>
        <p:nvPicPr>
          <p:cNvPr id="261" name="Google Shape;261;p30"/>
          <p:cNvPicPr preferRelativeResize="0"/>
          <p:nvPr/>
        </p:nvPicPr>
        <p:blipFill>
          <a:blip r:embed="rId4">
            <a:alphaModFix/>
          </a:blip>
          <a:stretch>
            <a:fillRect/>
          </a:stretch>
        </p:blipFill>
        <p:spPr>
          <a:xfrm>
            <a:off x="6333898" y="3039701"/>
            <a:ext cx="1555247" cy="622094"/>
          </a:xfrm>
          <a:prstGeom prst="rect">
            <a:avLst/>
          </a:prstGeom>
          <a:noFill/>
          <a:ln>
            <a:noFill/>
          </a:ln>
        </p:spPr>
      </p:pic>
      <p:pic>
        <p:nvPicPr>
          <p:cNvPr descr="Carnival Cruise Line - Ships and Itineraries 2020, 2021, 2022 ..." id="262" name="Google Shape;262;p30"/>
          <p:cNvPicPr preferRelativeResize="0"/>
          <p:nvPr/>
        </p:nvPicPr>
        <p:blipFill rotWithShape="1">
          <a:blip r:embed="rId5">
            <a:alphaModFix/>
          </a:blip>
          <a:srcRect b="29417" l="0" r="0" t="19376"/>
          <a:stretch/>
        </p:blipFill>
        <p:spPr>
          <a:xfrm>
            <a:off x="6248363" y="1428352"/>
            <a:ext cx="1726325" cy="665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Economic Contribution for North America</a:t>
            </a:r>
            <a:endParaRPr/>
          </a:p>
        </p:txBody>
      </p:sp>
      <p:pic>
        <p:nvPicPr>
          <p:cNvPr id="268" name="Google Shape;268;p31"/>
          <p:cNvPicPr preferRelativeResize="0"/>
          <p:nvPr/>
        </p:nvPicPr>
        <p:blipFill>
          <a:blip r:embed="rId3">
            <a:alphaModFix/>
          </a:blip>
          <a:stretch>
            <a:fillRect/>
          </a:stretch>
        </p:blipFill>
        <p:spPr>
          <a:xfrm>
            <a:off x="880050" y="1385875"/>
            <a:ext cx="5387525" cy="35494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14"/>
          <p:cNvPicPr preferRelativeResize="0"/>
          <p:nvPr/>
        </p:nvPicPr>
        <p:blipFill>
          <a:blip r:embed="rId3">
            <a:alphaModFix/>
          </a:blip>
          <a:stretch>
            <a:fillRect/>
          </a:stretch>
        </p:blipFill>
        <p:spPr>
          <a:xfrm>
            <a:off x="601750" y="1846425"/>
            <a:ext cx="1748100" cy="1748100"/>
          </a:xfrm>
          <a:prstGeom prst="ellipse">
            <a:avLst/>
          </a:prstGeom>
          <a:noFill/>
          <a:ln>
            <a:noFill/>
          </a:ln>
          <a:effectLst>
            <a:outerShdw blurRad="57150" rotWithShape="0" algn="bl" dir="5400000" dist="19050">
              <a:srgbClr val="000000">
                <a:alpha val="50000"/>
              </a:srgbClr>
            </a:outerShdw>
          </a:effectLst>
        </p:spPr>
      </p:pic>
      <p:sp>
        <p:nvSpPr>
          <p:cNvPr id="135" name="Google Shape;135;p14"/>
          <p:cNvSpPr txBox="1"/>
          <p:nvPr/>
        </p:nvSpPr>
        <p:spPr>
          <a:xfrm>
            <a:off x="1314450" y="197250"/>
            <a:ext cx="6515100" cy="7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1"/>
                </a:solidFill>
                <a:latin typeface="Nunito"/>
                <a:ea typeface="Nunito"/>
                <a:cs typeface="Nunito"/>
                <a:sym typeface="Nunito"/>
              </a:rPr>
              <a:t>Order of Presentation</a:t>
            </a:r>
            <a:endParaRPr sz="5000">
              <a:solidFill>
                <a:schemeClr val="dk1"/>
              </a:solidFill>
              <a:latin typeface="Nunito"/>
              <a:ea typeface="Nunito"/>
              <a:cs typeface="Nunito"/>
              <a:sym typeface="Nunito"/>
            </a:endParaRPr>
          </a:p>
        </p:txBody>
      </p:sp>
      <p:sp>
        <p:nvSpPr>
          <p:cNvPr id="136" name="Google Shape;136;p14"/>
          <p:cNvSpPr txBox="1"/>
          <p:nvPr>
            <p:ph type="title"/>
          </p:nvPr>
        </p:nvSpPr>
        <p:spPr>
          <a:xfrm>
            <a:off x="1359900" y="262875"/>
            <a:ext cx="6424200" cy="70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t>Order of Presentation</a:t>
            </a:r>
            <a:endParaRPr sz="5000"/>
          </a:p>
        </p:txBody>
      </p:sp>
      <p:sp>
        <p:nvSpPr>
          <p:cNvPr id="137" name="Google Shape;137;p14"/>
          <p:cNvSpPr txBox="1"/>
          <p:nvPr/>
        </p:nvSpPr>
        <p:spPr>
          <a:xfrm>
            <a:off x="1116100" y="3738125"/>
            <a:ext cx="800100" cy="3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latin typeface="Calibri"/>
                <a:ea typeface="Calibri"/>
                <a:cs typeface="Calibri"/>
                <a:sym typeface="Calibri"/>
              </a:rPr>
              <a:t>Chris</a:t>
            </a:r>
            <a:endParaRPr sz="2100">
              <a:latin typeface="Calibri"/>
              <a:ea typeface="Calibri"/>
              <a:cs typeface="Calibri"/>
              <a:sym typeface="Calibri"/>
            </a:endParaRPr>
          </a:p>
        </p:txBody>
      </p:sp>
      <p:sp>
        <p:nvSpPr>
          <p:cNvPr id="138" name="Google Shape;138;p14"/>
          <p:cNvSpPr txBox="1"/>
          <p:nvPr/>
        </p:nvSpPr>
        <p:spPr>
          <a:xfrm>
            <a:off x="3041275" y="3738125"/>
            <a:ext cx="719400" cy="3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latin typeface="Calibri"/>
                <a:ea typeface="Calibri"/>
                <a:cs typeface="Calibri"/>
                <a:sym typeface="Calibri"/>
              </a:rPr>
              <a:t>Zach</a:t>
            </a:r>
            <a:endParaRPr sz="2100">
              <a:latin typeface="Calibri"/>
              <a:ea typeface="Calibri"/>
              <a:cs typeface="Calibri"/>
              <a:sym typeface="Calibri"/>
            </a:endParaRPr>
          </a:p>
        </p:txBody>
      </p:sp>
      <p:sp>
        <p:nvSpPr>
          <p:cNvPr id="139" name="Google Shape;139;p14"/>
          <p:cNvSpPr txBox="1"/>
          <p:nvPr/>
        </p:nvSpPr>
        <p:spPr>
          <a:xfrm>
            <a:off x="5042650" y="3738125"/>
            <a:ext cx="719400" cy="3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latin typeface="Calibri"/>
                <a:ea typeface="Calibri"/>
                <a:cs typeface="Calibri"/>
                <a:sym typeface="Calibri"/>
              </a:rPr>
              <a:t>Ben</a:t>
            </a:r>
            <a:endParaRPr sz="2100">
              <a:latin typeface="Calibri"/>
              <a:ea typeface="Calibri"/>
              <a:cs typeface="Calibri"/>
              <a:sym typeface="Calibri"/>
            </a:endParaRPr>
          </a:p>
        </p:txBody>
      </p:sp>
      <p:sp>
        <p:nvSpPr>
          <p:cNvPr id="140" name="Google Shape;140;p14"/>
          <p:cNvSpPr txBox="1"/>
          <p:nvPr/>
        </p:nvSpPr>
        <p:spPr>
          <a:xfrm>
            <a:off x="7005925" y="3711225"/>
            <a:ext cx="719400" cy="3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latin typeface="Calibri"/>
                <a:ea typeface="Calibri"/>
                <a:cs typeface="Calibri"/>
                <a:sym typeface="Calibri"/>
              </a:rPr>
              <a:t>Kale</a:t>
            </a:r>
            <a:endParaRPr sz="2100">
              <a:latin typeface="Calibri"/>
              <a:ea typeface="Calibri"/>
              <a:cs typeface="Calibri"/>
              <a:sym typeface="Calibri"/>
            </a:endParaRPr>
          </a:p>
        </p:txBody>
      </p:sp>
      <p:sp>
        <p:nvSpPr>
          <p:cNvPr id="141" name="Google Shape;141;p14"/>
          <p:cNvSpPr/>
          <p:nvPr/>
        </p:nvSpPr>
        <p:spPr>
          <a:xfrm>
            <a:off x="2452975" y="1882575"/>
            <a:ext cx="1748100" cy="1748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a:off x="4528300" y="1869125"/>
            <a:ext cx="1748100" cy="1748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p:nvPr/>
        </p:nvSpPr>
        <p:spPr>
          <a:xfrm>
            <a:off x="6491575" y="1869125"/>
            <a:ext cx="1748100" cy="1748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txBox="1"/>
          <p:nvPr/>
        </p:nvSpPr>
        <p:spPr>
          <a:xfrm>
            <a:off x="1230400" y="1129525"/>
            <a:ext cx="490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1</a:t>
            </a:r>
            <a:endParaRPr b="1" sz="4000">
              <a:latin typeface="Calibri"/>
              <a:ea typeface="Calibri"/>
              <a:cs typeface="Calibri"/>
              <a:sym typeface="Calibri"/>
            </a:endParaRPr>
          </a:p>
        </p:txBody>
      </p:sp>
      <p:sp>
        <p:nvSpPr>
          <p:cNvPr id="145" name="Google Shape;145;p14"/>
          <p:cNvSpPr txBox="1"/>
          <p:nvPr/>
        </p:nvSpPr>
        <p:spPr>
          <a:xfrm>
            <a:off x="3155575" y="1129525"/>
            <a:ext cx="490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2</a:t>
            </a:r>
            <a:endParaRPr b="1" sz="4000">
              <a:latin typeface="Calibri"/>
              <a:ea typeface="Calibri"/>
              <a:cs typeface="Calibri"/>
              <a:sym typeface="Calibri"/>
            </a:endParaRPr>
          </a:p>
        </p:txBody>
      </p:sp>
      <p:sp>
        <p:nvSpPr>
          <p:cNvPr id="146" name="Google Shape;146;p14"/>
          <p:cNvSpPr txBox="1"/>
          <p:nvPr/>
        </p:nvSpPr>
        <p:spPr>
          <a:xfrm>
            <a:off x="5156950" y="1129525"/>
            <a:ext cx="490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3</a:t>
            </a:r>
            <a:endParaRPr b="1" sz="4000">
              <a:latin typeface="Calibri"/>
              <a:ea typeface="Calibri"/>
              <a:cs typeface="Calibri"/>
              <a:sym typeface="Calibri"/>
            </a:endParaRPr>
          </a:p>
        </p:txBody>
      </p:sp>
      <p:sp>
        <p:nvSpPr>
          <p:cNvPr id="147" name="Google Shape;147;p14"/>
          <p:cNvSpPr txBox="1"/>
          <p:nvPr/>
        </p:nvSpPr>
        <p:spPr>
          <a:xfrm>
            <a:off x="7120225" y="1129525"/>
            <a:ext cx="4908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4</a:t>
            </a:r>
            <a:endParaRPr b="1" sz="4000">
              <a:latin typeface="Calibri"/>
              <a:ea typeface="Calibri"/>
              <a:cs typeface="Calibri"/>
              <a:sym typeface="Calibri"/>
            </a:endParaRPr>
          </a:p>
        </p:txBody>
      </p:sp>
      <p:pic>
        <p:nvPicPr>
          <p:cNvPr id="148" name="Google Shape;148;p14"/>
          <p:cNvPicPr preferRelativeResize="0"/>
          <p:nvPr/>
        </p:nvPicPr>
        <p:blipFill rotWithShape="1">
          <a:blip r:embed="rId4">
            <a:alphaModFix/>
          </a:blip>
          <a:srcRect b="126130" l="-16820" r="16820" t="-126130"/>
          <a:stretch/>
        </p:blipFill>
        <p:spPr>
          <a:xfrm>
            <a:off x="5080751" y="865525"/>
            <a:ext cx="2029800" cy="1352700"/>
          </a:xfrm>
          <a:prstGeom prst="ellipse">
            <a:avLst/>
          </a:prstGeom>
          <a:noFill/>
          <a:ln>
            <a:noFill/>
          </a:ln>
        </p:spPr>
      </p:pic>
      <p:pic>
        <p:nvPicPr>
          <p:cNvPr id="149" name="Google Shape;149;p14"/>
          <p:cNvPicPr preferRelativeResize="0"/>
          <p:nvPr/>
        </p:nvPicPr>
        <p:blipFill>
          <a:blip r:embed="rId5">
            <a:alphaModFix/>
          </a:blip>
          <a:stretch>
            <a:fillRect/>
          </a:stretch>
        </p:blipFill>
        <p:spPr>
          <a:xfrm>
            <a:off x="4471150" y="1829390"/>
            <a:ext cx="1824300" cy="1782160"/>
          </a:xfrm>
          <a:prstGeom prst="rect">
            <a:avLst/>
          </a:prstGeom>
          <a:noFill/>
          <a:ln>
            <a:noFill/>
          </a:ln>
        </p:spPr>
      </p:pic>
      <p:pic>
        <p:nvPicPr>
          <p:cNvPr id="150" name="Google Shape;150;p14"/>
          <p:cNvPicPr preferRelativeResize="0"/>
          <p:nvPr/>
        </p:nvPicPr>
        <p:blipFill>
          <a:blip r:embed="rId6">
            <a:alphaModFix/>
          </a:blip>
          <a:stretch>
            <a:fillRect/>
          </a:stretch>
        </p:blipFill>
        <p:spPr>
          <a:xfrm>
            <a:off x="4786933" y="4260797"/>
            <a:ext cx="1230822" cy="492329"/>
          </a:xfrm>
          <a:prstGeom prst="rect">
            <a:avLst/>
          </a:prstGeom>
          <a:noFill/>
          <a:ln>
            <a:noFill/>
          </a:ln>
        </p:spPr>
      </p:pic>
      <p:pic>
        <p:nvPicPr>
          <p:cNvPr id="151" name="Google Shape;151;p14"/>
          <p:cNvPicPr preferRelativeResize="0"/>
          <p:nvPr/>
        </p:nvPicPr>
        <p:blipFill>
          <a:blip r:embed="rId7">
            <a:alphaModFix/>
          </a:blip>
          <a:stretch>
            <a:fillRect/>
          </a:stretch>
        </p:blipFill>
        <p:spPr>
          <a:xfrm>
            <a:off x="2450725" y="1869975"/>
            <a:ext cx="1824300" cy="1782000"/>
          </a:xfrm>
          <a:prstGeom prst="ellipse">
            <a:avLst/>
          </a:prstGeom>
          <a:noFill/>
          <a:ln>
            <a:noFill/>
          </a:ln>
        </p:spPr>
      </p:pic>
      <p:sp>
        <p:nvSpPr>
          <p:cNvPr id="152" name="Google Shape;152;p14"/>
          <p:cNvSpPr txBox="1"/>
          <p:nvPr/>
        </p:nvSpPr>
        <p:spPr>
          <a:xfrm>
            <a:off x="843850" y="4142763"/>
            <a:ext cx="1263900" cy="4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Market Overview</a:t>
            </a:r>
            <a:endParaRPr b="1">
              <a:latin typeface="Nunito"/>
              <a:ea typeface="Nunito"/>
              <a:cs typeface="Nunito"/>
              <a:sym typeface="Nunito"/>
            </a:endParaRPr>
          </a:p>
        </p:txBody>
      </p:sp>
      <p:pic>
        <p:nvPicPr>
          <p:cNvPr descr="Carnival Cruise Line - Ships and Itineraries 2020, 2021, 2022 ..." id="153" name="Google Shape;153;p14"/>
          <p:cNvPicPr preferRelativeResize="0"/>
          <p:nvPr/>
        </p:nvPicPr>
        <p:blipFill rotWithShape="1">
          <a:blip r:embed="rId8">
            <a:alphaModFix/>
          </a:blip>
          <a:srcRect b="29417" l="0" r="0" t="19376"/>
          <a:stretch/>
        </p:blipFill>
        <p:spPr>
          <a:xfrm>
            <a:off x="6773050" y="4256865"/>
            <a:ext cx="1185150" cy="456906"/>
          </a:xfrm>
          <a:prstGeom prst="rect">
            <a:avLst/>
          </a:prstGeom>
          <a:noFill/>
          <a:ln>
            <a:noFill/>
          </a:ln>
        </p:spPr>
      </p:pic>
      <p:pic>
        <p:nvPicPr>
          <p:cNvPr id="154" name="Google Shape;154;p14"/>
          <p:cNvPicPr preferRelativeResize="0"/>
          <p:nvPr/>
        </p:nvPicPr>
        <p:blipFill rotWithShape="1">
          <a:blip r:embed="rId9">
            <a:alphaModFix/>
          </a:blip>
          <a:srcRect b="0" l="14064" r="14064" t="0"/>
          <a:stretch/>
        </p:blipFill>
        <p:spPr>
          <a:xfrm>
            <a:off x="6383275" y="1831925"/>
            <a:ext cx="1964700" cy="1822500"/>
          </a:xfrm>
          <a:prstGeom prst="ellipse">
            <a:avLst/>
          </a:prstGeom>
          <a:noFill/>
          <a:ln>
            <a:noFill/>
          </a:ln>
        </p:spPr>
      </p:pic>
      <p:pic>
        <p:nvPicPr>
          <p:cNvPr id="155" name="Google Shape;155;p14"/>
          <p:cNvPicPr preferRelativeResize="0"/>
          <p:nvPr/>
        </p:nvPicPr>
        <p:blipFill rotWithShape="1">
          <a:blip r:embed="rId10">
            <a:alphaModFix/>
          </a:blip>
          <a:srcRect b="22499" l="0" r="0" t="30224"/>
          <a:stretch/>
        </p:blipFill>
        <p:spPr>
          <a:xfrm>
            <a:off x="2773900" y="4256875"/>
            <a:ext cx="1155325" cy="54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European Market</a:t>
            </a:r>
            <a:endParaRPr/>
          </a:p>
        </p:txBody>
      </p:sp>
      <p:sp>
        <p:nvSpPr>
          <p:cNvPr id="274" name="Google Shape;274;p32"/>
          <p:cNvSpPr txBox="1"/>
          <p:nvPr>
            <p:ph idx="1" type="body"/>
          </p:nvPr>
        </p:nvSpPr>
        <p:spPr>
          <a:xfrm>
            <a:off x="819150" y="1800200"/>
            <a:ext cx="5776800" cy="26385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Dominated by</a:t>
            </a:r>
            <a:endParaRPr sz="1700"/>
          </a:p>
          <a:p>
            <a:pPr indent="-336550" lvl="0" marL="457200" rtl="0" algn="l">
              <a:spcBef>
                <a:spcPts val="0"/>
              </a:spcBef>
              <a:spcAft>
                <a:spcPts val="0"/>
              </a:spcAft>
              <a:buSzPts val="1700"/>
              <a:buAutoNum type="arabicPeriod"/>
            </a:pPr>
            <a:r>
              <a:rPr lang="en" sz="1700"/>
              <a:t>Carnival</a:t>
            </a:r>
            <a:endParaRPr sz="1700"/>
          </a:p>
          <a:p>
            <a:pPr indent="-336550" lvl="0" marL="457200" rtl="0" algn="l">
              <a:spcBef>
                <a:spcPts val="0"/>
              </a:spcBef>
              <a:spcAft>
                <a:spcPts val="0"/>
              </a:spcAft>
              <a:buSzPts val="1700"/>
              <a:buAutoNum type="arabicPeriod"/>
            </a:pPr>
            <a:r>
              <a:rPr lang="en" sz="1700"/>
              <a:t>MSC</a:t>
            </a:r>
            <a:endParaRPr sz="1700"/>
          </a:p>
        </p:txBody>
      </p:sp>
      <p:pic>
        <p:nvPicPr>
          <p:cNvPr descr="Carnival Cruise Line - Ships and Itineraries 2020, 2021, 2022 ..." id="275" name="Google Shape;275;p32"/>
          <p:cNvPicPr preferRelativeResize="0"/>
          <p:nvPr/>
        </p:nvPicPr>
        <p:blipFill rotWithShape="1">
          <a:blip r:embed="rId3">
            <a:alphaModFix/>
          </a:blip>
          <a:srcRect b="29417" l="0" r="0" t="19376"/>
          <a:stretch/>
        </p:blipFill>
        <p:spPr>
          <a:xfrm>
            <a:off x="5212274" y="1213750"/>
            <a:ext cx="3148075" cy="1213675"/>
          </a:xfrm>
          <a:prstGeom prst="rect">
            <a:avLst/>
          </a:prstGeom>
          <a:noFill/>
          <a:ln>
            <a:noFill/>
          </a:ln>
        </p:spPr>
      </p:pic>
      <p:pic>
        <p:nvPicPr>
          <p:cNvPr id="276" name="Google Shape;276;p32"/>
          <p:cNvPicPr preferRelativeResize="0"/>
          <p:nvPr/>
        </p:nvPicPr>
        <p:blipFill>
          <a:blip r:embed="rId4">
            <a:alphaModFix/>
          </a:blip>
          <a:stretch>
            <a:fillRect/>
          </a:stretch>
        </p:blipFill>
        <p:spPr>
          <a:xfrm>
            <a:off x="5307188" y="2427425"/>
            <a:ext cx="2958250" cy="2215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 Overview</a:t>
            </a:r>
            <a:endParaRPr/>
          </a:p>
        </p:txBody>
      </p:sp>
      <p:pic>
        <p:nvPicPr>
          <p:cNvPr id="282" name="Google Shape;282;p33"/>
          <p:cNvPicPr preferRelativeResize="0"/>
          <p:nvPr/>
        </p:nvPicPr>
        <p:blipFill>
          <a:blip r:embed="rId3">
            <a:alphaModFix/>
          </a:blip>
          <a:stretch>
            <a:fillRect/>
          </a:stretch>
        </p:blipFill>
        <p:spPr>
          <a:xfrm>
            <a:off x="209375" y="1708375"/>
            <a:ext cx="4413850" cy="3279500"/>
          </a:xfrm>
          <a:prstGeom prst="rect">
            <a:avLst/>
          </a:prstGeom>
          <a:noFill/>
          <a:ln>
            <a:noFill/>
          </a:ln>
        </p:spPr>
      </p:pic>
      <p:pic>
        <p:nvPicPr>
          <p:cNvPr id="283" name="Google Shape;283;p33"/>
          <p:cNvPicPr preferRelativeResize="0"/>
          <p:nvPr/>
        </p:nvPicPr>
        <p:blipFill>
          <a:blip r:embed="rId4">
            <a:alphaModFix/>
          </a:blip>
          <a:stretch>
            <a:fillRect/>
          </a:stretch>
        </p:blipFill>
        <p:spPr>
          <a:xfrm>
            <a:off x="4520775" y="1727400"/>
            <a:ext cx="4413850" cy="327951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 Overview</a:t>
            </a:r>
            <a:endParaRPr/>
          </a:p>
        </p:txBody>
      </p:sp>
      <p:pic>
        <p:nvPicPr>
          <p:cNvPr id="289" name="Google Shape;289;p34"/>
          <p:cNvPicPr preferRelativeResize="0"/>
          <p:nvPr/>
        </p:nvPicPr>
        <p:blipFill>
          <a:blip r:embed="rId3">
            <a:alphaModFix/>
          </a:blip>
          <a:stretch>
            <a:fillRect/>
          </a:stretch>
        </p:blipFill>
        <p:spPr>
          <a:xfrm>
            <a:off x="4595343" y="220525"/>
            <a:ext cx="4324583" cy="4817599"/>
          </a:xfrm>
          <a:prstGeom prst="rect">
            <a:avLst/>
          </a:prstGeom>
          <a:noFill/>
          <a:ln>
            <a:noFill/>
          </a:ln>
        </p:spPr>
      </p:pic>
      <p:pic>
        <p:nvPicPr>
          <p:cNvPr id="290" name="Google Shape;290;p34"/>
          <p:cNvPicPr preferRelativeResize="0"/>
          <p:nvPr/>
        </p:nvPicPr>
        <p:blipFill>
          <a:blip r:embed="rId4">
            <a:alphaModFix/>
          </a:blip>
          <a:stretch>
            <a:fillRect/>
          </a:stretch>
        </p:blipFill>
        <p:spPr>
          <a:xfrm>
            <a:off x="191325" y="220525"/>
            <a:ext cx="4485650" cy="48175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Cruise Line Expenditures</a:t>
            </a:r>
            <a:endParaRPr/>
          </a:p>
        </p:txBody>
      </p:sp>
      <p:sp>
        <p:nvSpPr>
          <p:cNvPr id="296" name="Google Shape;296;p35"/>
          <p:cNvSpPr txBox="1"/>
          <p:nvPr>
            <p:ph idx="1" type="body"/>
          </p:nvPr>
        </p:nvSpPr>
        <p:spPr>
          <a:xfrm>
            <a:off x="819150" y="1800200"/>
            <a:ext cx="5776800" cy="26385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pic>
        <p:nvPicPr>
          <p:cNvPr id="297" name="Google Shape;297;p35"/>
          <p:cNvPicPr preferRelativeResize="0"/>
          <p:nvPr/>
        </p:nvPicPr>
        <p:blipFill>
          <a:blip r:embed="rId3">
            <a:alphaModFix/>
          </a:blip>
          <a:stretch>
            <a:fillRect/>
          </a:stretch>
        </p:blipFill>
        <p:spPr>
          <a:xfrm>
            <a:off x="740750" y="1464900"/>
            <a:ext cx="6142326" cy="3436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 Projections</a:t>
            </a:r>
            <a:endParaRPr/>
          </a:p>
        </p:txBody>
      </p:sp>
      <p:pic>
        <p:nvPicPr>
          <p:cNvPr id="303" name="Google Shape;303;p36"/>
          <p:cNvPicPr preferRelativeResize="0"/>
          <p:nvPr/>
        </p:nvPicPr>
        <p:blipFill>
          <a:blip r:embed="rId3">
            <a:alphaModFix/>
          </a:blip>
          <a:stretch>
            <a:fillRect/>
          </a:stretch>
        </p:blipFill>
        <p:spPr>
          <a:xfrm>
            <a:off x="209550" y="1800200"/>
            <a:ext cx="4457624" cy="2368600"/>
          </a:xfrm>
          <a:prstGeom prst="rect">
            <a:avLst/>
          </a:prstGeom>
          <a:noFill/>
          <a:ln>
            <a:noFill/>
          </a:ln>
        </p:spPr>
      </p:pic>
      <p:pic>
        <p:nvPicPr>
          <p:cNvPr id="304" name="Google Shape;304;p36"/>
          <p:cNvPicPr preferRelativeResize="0"/>
          <p:nvPr/>
        </p:nvPicPr>
        <p:blipFill>
          <a:blip r:embed="rId4">
            <a:alphaModFix/>
          </a:blip>
          <a:stretch>
            <a:fillRect/>
          </a:stretch>
        </p:blipFill>
        <p:spPr>
          <a:xfrm>
            <a:off x="4481525" y="1800200"/>
            <a:ext cx="4457626" cy="23658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37"/>
          <p:cNvSpPr txBox="1"/>
          <p:nvPr>
            <p:ph idx="1" type="body"/>
          </p:nvPr>
        </p:nvSpPr>
        <p:spPr>
          <a:xfrm>
            <a:off x="3574175" y="1945625"/>
            <a:ext cx="789300" cy="422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0" name="Google Shape;310;p37"/>
          <p:cNvPicPr preferRelativeResize="0"/>
          <p:nvPr/>
        </p:nvPicPr>
        <p:blipFill>
          <a:blip r:embed="rId3">
            <a:alphaModFix/>
          </a:blip>
          <a:stretch>
            <a:fillRect/>
          </a:stretch>
        </p:blipFill>
        <p:spPr>
          <a:xfrm>
            <a:off x="2090650" y="213900"/>
            <a:ext cx="4718000" cy="471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3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a:t>
            </a:r>
            <a:r>
              <a:rPr lang="en"/>
              <a:t> Overview</a:t>
            </a:r>
            <a:endParaRPr/>
          </a:p>
        </p:txBody>
      </p:sp>
      <p:sp>
        <p:nvSpPr>
          <p:cNvPr id="316" name="Google Shape;316;p38"/>
          <p:cNvSpPr txBox="1"/>
          <p:nvPr>
            <p:ph idx="1" type="body"/>
          </p:nvPr>
        </p:nvSpPr>
        <p:spPr>
          <a:xfrm>
            <a:off x="819150" y="1800200"/>
            <a:ext cx="5776800" cy="26385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Founded in Norway in 1968 under the name Royal </a:t>
            </a:r>
            <a:r>
              <a:rPr lang="en" sz="1700"/>
              <a:t>Caribbean</a:t>
            </a:r>
            <a:r>
              <a:rPr lang="en" sz="1700"/>
              <a:t> Cruise Line</a:t>
            </a:r>
            <a:endParaRPr sz="1700"/>
          </a:p>
          <a:p>
            <a:pPr indent="-336550" lvl="0" marL="457200" rtl="0" algn="l">
              <a:spcBef>
                <a:spcPts val="0"/>
              </a:spcBef>
              <a:spcAft>
                <a:spcPts val="0"/>
              </a:spcAft>
              <a:buSzPts val="1700"/>
              <a:buChar char="●"/>
            </a:pPr>
            <a:r>
              <a:rPr lang="en" sz="1700"/>
              <a:t>Merged with </a:t>
            </a:r>
            <a:r>
              <a:rPr lang="en" sz="1700"/>
              <a:t>Celebrity</a:t>
            </a:r>
            <a:r>
              <a:rPr lang="en" sz="1700"/>
              <a:t> Cruises in 1997, become Royal Caribbean International</a:t>
            </a:r>
            <a:endParaRPr sz="1700"/>
          </a:p>
          <a:p>
            <a:pPr indent="-336550" lvl="0" marL="457200" rtl="0" algn="l">
              <a:spcBef>
                <a:spcPts val="0"/>
              </a:spcBef>
              <a:spcAft>
                <a:spcPts val="0"/>
              </a:spcAft>
              <a:buSzPts val="1700"/>
              <a:buChar char="●"/>
            </a:pPr>
            <a:r>
              <a:rPr lang="en" sz="1700"/>
              <a:t>Holding c</a:t>
            </a:r>
            <a:r>
              <a:rPr lang="en" sz="1700"/>
              <a:t>ompany</a:t>
            </a:r>
            <a:r>
              <a:rPr lang="en" sz="1700"/>
              <a:t> Royal </a:t>
            </a:r>
            <a:r>
              <a:rPr lang="en" sz="1700"/>
              <a:t>Caribbean</a:t>
            </a:r>
            <a:r>
              <a:rPr lang="en" sz="1700"/>
              <a:t> Cruises LTD was then formed to oversee both brands</a:t>
            </a:r>
            <a:endParaRPr sz="1700"/>
          </a:p>
          <a:p>
            <a:pPr indent="-336550" lvl="0" marL="457200" rtl="0" algn="l">
              <a:spcBef>
                <a:spcPts val="0"/>
              </a:spcBef>
              <a:spcAft>
                <a:spcPts val="0"/>
              </a:spcAft>
              <a:buSzPts val="1700"/>
              <a:buChar char="●"/>
            </a:pPr>
            <a:r>
              <a:rPr lang="en" sz="1700"/>
              <a:t>Incorporated in Liberia and operates out of Miami, Florida</a:t>
            </a:r>
            <a:endParaRPr sz="1700"/>
          </a:p>
        </p:txBody>
      </p:sp>
      <p:pic>
        <p:nvPicPr>
          <p:cNvPr id="317" name="Google Shape;317;p38"/>
          <p:cNvPicPr preferRelativeResize="0"/>
          <p:nvPr/>
        </p:nvPicPr>
        <p:blipFill>
          <a:blip r:embed="rId3">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3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Subsidiaries and Brands</a:t>
            </a:r>
            <a:endParaRPr/>
          </a:p>
        </p:txBody>
      </p:sp>
      <p:sp>
        <p:nvSpPr>
          <p:cNvPr id="323" name="Google Shape;323;p39"/>
          <p:cNvSpPr txBox="1"/>
          <p:nvPr>
            <p:ph idx="1" type="body"/>
          </p:nvPr>
        </p:nvSpPr>
        <p:spPr>
          <a:xfrm>
            <a:off x="819150" y="1990725"/>
            <a:ext cx="3753000" cy="2448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Royal </a:t>
            </a:r>
            <a:r>
              <a:rPr lang="en" sz="1700"/>
              <a:t>Caribbean</a:t>
            </a:r>
            <a:r>
              <a:rPr lang="en" sz="1700"/>
              <a:t> International</a:t>
            </a:r>
            <a:endParaRPr sz="1700"/>
          </a:p>
          <a:p>
            <a:pPr indent="-336550" lvl="0" marL="457200" rtl="0" algn="l">
              <a:spcBef>
                <a:spcPts val="0"/>
              </a:spcBef>
              <a:spcAft>
                <a:spcPts val="0"/>
              </a:spcAft>
              <a:buSzPts val="1700"/>
              <a:buChar char="●"/>
            </a:pPr>
            <a:r>
              <a:rPr lang="en" sz="1700"/>
              <a:t>Celebrity Cruises</a:t>
            </a:r>
            <a:endParaRPr sz="1700"/>
          </a:p>
          <a:p>
            <a:pPr indent="-336550" lvl="0" marL="457200" rtl="0" algn="l">
              <a:spcBef>
                <a:spcPts val="0"/>
              </a:spcBef>
              <a:spcAft>
                <a:spcPts val="0"/>
              </a:spcAft>
              <a:buSzPts val="1700"/>
              <a:buChar char="●"/>
            </a:pPr>
            <a:r>
              <a:rPr lang="en" sz="1700"/>
              <a:t>Azamara Cruises</a:t>
            </a:r>
            <a:endParaRPr sz="1700"/>
          </a:p>
          <a:p>
            <a:pPr indent="-336550" lvl="0" marL="457200" rtl="0" algn="l">
              <a:spcBef>
                <a:spcPts val="0"/>
              </a:spcBef>
              <a:spcAft>
                <a:spcPts val="0"/>
              </a:spcAft>
              <a:buSzPts val="1700"/>
              <a:buChar char="●"/>
            </a:pPr>
            <a:r>
              <a:rPr lang="en" sz="1700"/>
              <a:t>Tui Cruises</a:t>
            </a:r>
            <a:endParaRPr sz="1700"/>
          </a:p>
          <a:p>
            <a:pPr indent="-336550" lvl="0" marL="457200" rtl="0" algn="l">
              <a:spcBef>
                <a:spcPts val="0"/>
              </a:spcBef>
              <a:spcAft>
                <a:spcPts val="0"/>
              </a:spcAft>
              <a:buSzPts val="1700"/>
              <a:buChar char="●"/>
            </a:pPr>
            <a:r>
              <a:rPr lang="en" sz="1700"/>
              <a:t>Silversea Cruises</a:t>
            </a:r>
            <a:endParaRPr sz="1700"/>
          </a:p>
          <a:p>
            <a:pPr indent="-336550" lvl="0" marL="457200" rtl="0" algn="l">
              <a:spcBef>
                <a:spcPts val="0"/>
              </a:spcBef>
              <a:spcAft>
                <a:spcPts val="0"/>
              </a:spcAft>
              <a:buSzPts val="1700"/>
              <a:buChar char="●"/>
            </a:pPr>
            <a:r>
              <a:rPr lang="en" sz="1700"/>
              <a:t>Pallmantur Cruceros</a:t>
            </a:r>
            <a:endParaRPr sz="1700"/>
          </a:p>
        </p:txBody>
      </p:sp>
      <p:pic>
        <p:nvPicPr>
          <p:cNvPr id="324" name="Google Shape;324;p39"/>
          <p:cNvPicPr preferRelativeResize="0"/>
          <p:nvPr/>
        </p:nvPicPr>
        <p:blipFill>
          <a:blip r:embed="rId3">
            <a:alphaModFix/>
          </a:blip>
          <a:stretch>
            <a:fillRect/>
          </a:stretch>
        </p:blipFill>
        <p:spPr>
          <a:xfrm>
            <a:off x="4137925" y="1990725"/>
            <a:ext cx="4186926" cy="2275750"/>
          </a:xfrm>
          <a:prstGeom prst="rect">
            <a:avLst/>
          </a:prstGeom>
          <a:noFill/>
          <a:ln>
            <a:noFill/>
          </a:ln>
        </p:spPr>
      </p:pic>
      <p:pic>
        <p:nvPicPr>
          <p:cNvPr id="325" name="Google Shape;325;p39"/>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4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a:t>
            </a:r>
            <a:r>
              <a:rPr lang="en"/>
              <a:t> Leadership</a:t>
            </a:r>
            <a:endParaRPr/>
          </a:p>
        </p:txBody>
      </p:sp>
      <p:sp>
        <p:nvSpPr>
          <p:cNvPr id="331" name="Google Shape;331;p4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2" name="Google Shape;332;p40"/>
          <p:cNvPicPr preferRelativeResize="0"/>
          <p:nvPr/>
        </p:nvPicPr>
        <p:blipFill>
          <a:blip r:embed="rId3">
            <a:alphaModFix/>
          </a:blip>
          <a:stretch>
            <a:fillRect/>
          </a:stretch>
        </p:blipFill>
        <p:spPr>
          <a:xfrm>
            <a:off x="819150" y="1770725"/>
            <a:ext cx="7505701" cy="2668000"/>
          </a:xfrm>
          <a:prstGeom prst="rect">
            <a:avLst/>
          </a:prstGeom>
          <a:noFill/>
          <a:ln>
            <a:noFill/>
          </a:ln>
        </p:spPr>
      </p:pic>
      <p:pic>
        <p:nvPicPr>
          <p:cNvPr id="333" name="Google Shape;333;p40"/>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a:t>
            </a:r>
            <a:r>
              <a:rPr lang="en"/>
              <a:t> Leadership</a:t>
            </a:r>
            <a:endParaRPr/>
          </a:p>
        </p:txBody>
      </p:sp>
      <p:sp>
        <p:nvSpPr>
          <p:cNvPr id="339" name="Google Shape;339;p41"/>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40" name="Google Shape;340;p41"/>
          <p:cNvPicPr preferRelativeResize="0"/>
          <p:nvPr/>
        </p:nvPicPr>
        <p:blipFill>
          <a:blip r:embed="rId3">
            <a:alphaModFix/>
          </a:blip>
          <a:stretch>
            <a:fillRect/>
          </a:stretch>
        </p:blipFill>
        <p:spPr>
          <a:xfrm>
            <a:off x="819150" y="1800200"/>
            <a:ext cx="7505698" cy="2638525"/>
          </a:xfrm>
          <a:prstGeom prst="rect">
            <a:avLst/>
          </a:prstGeom>
          <a:noFill/>
          <a:ln>
            <a:noFill/>
          </a:ln>
        </p:spPr>
      </p:pic>
      <p:pic>
        <p:nvPicPr>
          <p:cNvPr id="341" name="Google Shape;341;p41"/>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15"/>
          <p:cNvSpPr txBox="1"/>
          <p:nvPr>
            <p:ph idx="4294967295" type="title"/>
          </p:nvPr>
        </p:nvSpPr>
        <p:spPr>
          <a:xfrm>
            <a:off x="593275" y="1606925"/>
            <a:ext cx="6414900" cy="2695200"/>
          </a:xfrm>
          <a:prstGeom prst="rect">
            <a:avLst/>
          </a:prstGeom>
        </p:spPr>
        <p:txBody>
          <a:bodyPr anchorCtr="0" anchor="t" bIns="91425" lIns="91425" spcFirstLastPara="1" rIns="91425" wrap="square" tIns="91425">
            <a:noAutofit/>
          </a:bodyPr>
          <a:lstStyle/>
          <a:p>
            <a:pPr indent="-482600" lvl="0" marL="457200" rtl="0" algn="l">
              <a:spcBef>
                <a:spcPts val="0"/>
              </a:spcBef>
              <a:spcAft>
                <a:spcPts val="0"/>
              </a:spcAft>
              <a:buClr>
                <a:srgbClr val="000000"/>
              </a:buClr>
              <a:buSzPts val="4000"/>
              <a:buAutoNum type="arabicPeriod"/>
            </a:pPr>
            <a:r>
              <a:rPr lang="en" sz="4000">
                <a:solidFill>
                  <a:srgbClr val="000000"/>
                </a:solidFill>
              </a:rPr>
              <a:t>Market Overview</a:t>
            </a:r>
            <a:endParaRPr sz="4000">
              <a:solidFill>
                <a:srgbClr val="000000"/>
              </a:solidFill>
            </a:endParaRPr>
          </a:p>
          <a:p>
            <a:pPr indent="-482600" lvl="0" marL="457200" rtl="0" algn="l">
              <a:spcBef>
                <a:spcPts val="0"/>
              </a:spcBef>
              <a:spcAft>
                <a:spcPts val="0"/>
              </a:spcAft>
              <a:buClr>
                <a:srgbClr val="000000"/>
              </a:buClr>
              <a:buSzPts val="4000"/>
              <a:buAutoNum type="arabicPeriod"/>
            </a:pPr>
            <a:r>
              <a:rPr lang="en" sz="4000">
                <a:solidFill>
                  <a:srgbClr val="000000"/>
                </a:solidFill>
              </a:rPr>
              <a:t>Royal Caribbean Cruises</a:t>
            </a:r>
            <a:endParaRPr sz="4000">
              <a:solidFill>
                <a:srgbClr val="000000"/>
              </a:solidFill>
            </a:endParaRPr>
          </a:p>
          <a:p>
            <a:pPr indent="-482600" lvl="0" marL="457200" rtl="0" algn="l">
              <a:spcBef>
                <a:spcPts val="0"/>
              </a:spcBef>
              <a:spcAft>
                <a:spcPts val="0"/>
              </a:spcAft>
              <a:buClr>
                <a:srgbClr val="000000"/>
              </a:buClr>
              <a:buSzPts val="4000"/>
              <a:buAutoNum type="arabicPeriod"/>
            </a:pPr>
            <a:r>
              <a:rPr lang="en" sz="4000">
                <a:solidFill>
                  <a:srgbClr val="000000"/>
                </a:solidFill>
              </a:rPr>
              <a:t>Norwegian Cruise Lines</a:t>
            </a:r>
            <a:endParaRPr sz="4000">
              <a:solidFill>
                <a:srgbClr val="000000"/>
              </a:solidFill>
            </a:endParaRPr>
          </a:p>
          <a:p>
            <a:pPr indent="-482600" lvl="0" marL="457200" rtl="0" algn="l">
              <a:spcBef>
                <a:spcPts val="0"/>
              </a:spcBef>
              <a:spcAft>
                <a:spcPts val="0"/>
              </a:spcAft>
              <a:buClr>
                <a:srgbClr val="000000"/>
              </a:buClr>
              <a:buSzPts val="4000"/>
              <a:buAutoNum type="arabicPeriod"/>
            </a:pPr>
            <a:r>
              <a:rPr lang="en" sz="4000">
                <a:solidFill>
                  <a:srgbClr val="000000"/>
                </a:solidFill>
              </a:rPr>
              <a:t>Carnival Cruise Lines</a:t>
            </a:r>
            <a:endParaRPr sz="4000">
              <a:solidFill>
                <a:srgbClr val="000000"/>
              </a:solidFill>
            </a:endParaRPr>
          </a:p>
        </p:txBody>
      </p:sp>
      <p:pic>
        <p:nvPicPr>
          <p:cNvPr id="161" name="Google Shape;161;p15"/>
          <p:cNvPicPr preferRelativeResize="0"/>
          <p:nvPr/>
        </p:nvPicPr>
        <p:blipFill rotWithShape="1">
          <a:blip r:embed="rId3">
            <a:alphaModFix/>
          </a:blip>
          <a:srcRect b="22499" l="0" r="0" t="30224"/>
          <a:stretch/>
        </p:blipFill>
        <p:spPr>
          <a:xfrm>
            <a:off x="6890075" y="1964502"/>
            <a:ext cx="1796400" cy="849283"/>
          </a:xfrm>
          <a:prstGeom prst="rect">
            <a:avLst/>
          </a:prstGeom>
          <a:noFill/>
          <a:ln>
            <a:noFill/>
          </a:ln>
        </p:spPr>
      </p:pic>
      <p:pic>
        <p:nvPicPr>
          <p:cNvPr id="162" name="Google Shape;162;p15"/>
          <p:cNvPicPr preferRelativeResize="0"/>
          <p:nvPr/>
        </p:nvPicPr>
        <p:blipFill>
          <a:blip r:embed="rId4">
            <a:alphaModFix/>
          </a:blip>
          <a:stretch>
            <a:fillRect/>
          </a:stretch>
        </p:blipFill>
        <p:spPr>
          <a:xfrm>
            <a:off x="6890076" y="2822149"/>
            <a:ext cx="1796398" cy="718556"/>
          </a:xfrm>
          <a:prstGeom prst="rect">
            <a:avLst/>
          </a:prstGeom>
          <a:noFill/>
          <a:ln>
            <a:noFill/>
          </a:ln>
        </p:spPr>
      </p:pic>
      <p:pic>
        <p:nvPicPr>
          <p:cNvPr descr="Carnival Cruise Line - Ships and Itineraries 2020, 2021, 2022 ..." id="163" name="Google Shape;163;p15"/>
          <p:cNvPicPr preferRelativeResize="0"/>
          <p:nvPr/>
        </p:nvPicPr>
        <p:blipFill rotWithShape="1">
          <a:blip r:embed="rId5">
            <a:alphaModFix/>
          </a:blip>
          <a:srcRect b="29417" l="0" r="0" t="19376"/>
          <a:stretch/>
        </p:blipFill>
        <p:spPr>
          <a:xfrm>
            <a:off x="6890075" y="3606439"/>
            <a:ext cx="1842775" cy="710439"/>
          </a:xfrm>
          <a:prstGeom prst="rect">
            <a:avLst/>
          </a:prstGeom>
          <a:noFill/>
          <a:ln>
            <a:noFill/>
          </a:ln>
        </p:spPr>
      </p:pic>
      <p:sp>
        <p:nvSpPr>
          <p:cNvPr id="164" name="Google Shape;164;p15"/>
          <p:cNvSpPr txBox="1"/>
          <p:nvPr>
            <p:ph idx="4294967295"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t>Agenda</a:t>
            </a:r>
            <a:endParaRPr sz="4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Board of Directors</a:t>
            </a:r>
            <a:endParaRPr/>
          </a:p>
        </p:txBody>
      </p:sp>
      <p:sp>
        <p:nvSpPr>
          <p:cNvPr id="347" name="Google Shape;347;p42"/>
          <p:cNvSpPr txBox="1"/>
          <p:nvPr>
            <p:ph idx="1" type="body"/>
          </p:nvPr>
        </p:nvSpPr>
        <p:spPr>
          <a:xfrm>
            <a:off x="728950" y="1983700"/>
            <a:ext cx="7505700" cy="2448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J</a:t>
            </a:r>
            <a:r>
              <a:rPr lang="en" sz="2000"/>
              <a:t>ohn F Brock</a:t>
            </a:r>
            <a:endParaRPr sz="2000"/>
          </a:p>
          <a:p>
            <a:pPr indent="-355600" lvl="0" marL="457200" rtl="0" algn="l">
              <a:spcBef>
                <a:spcPts val="0"/>
              </a:spcBef>
              <a:spcAft>
                <a:spcPts val="0"/>
              </a:spcAft>
              <a:buSzPts val="2000"/>
              <a:buChar char="●"/>
            </a:pPr>
            <a:r>
              <a:rPr lang="en" sz="2000"/>
              <a:t>Richard D Fain</a:t>
            </a:r>
            <a:endParaRPr sz="2000"/>
          </a:p>
          <a:p>
            <a:pPr indent="-355600" lvl="0" marL="457200" rtl="0" algn="l">
              <a:spcBef>
                <a:spcPts val="0"/>
              </a:spcBef>
              <a:spcAft>
                <a:spcPts val="0"/>
              </a:spcAft>
              <a:buSzPts val="2000"/>
              <a:buChar char="●"/>
            </a:pPr>
            <a:r>
              <a:rPr lang="en" sz="2000"/>
              <a:t>Stephen R Howe JR</a:t>
            </a:r>
            <a:endParaRPr sz="2000"/>
          </a:p>
          <a:p>
            <a:pPr indent="-355600" lvl="0" marL="457200" rtl="0" algn="l">
              <a:spcBef>
                <a:spcPts val="0"/>
              </a:spcBef>
              <a:spcAft>
                <a:spcPts val="0"/>
              </a:spcAft>
              <a:buSzPts val="2000"/>
              <a:buChar char="●"/>
            </a:pPr>
            <a:r>
              <a:rPr lang="en" sz="2000"/>
              <a:t>William L Kimsey</a:t>
            </a:r>
            <a:endParaRPr sz="2000"/>
          </a:p>
          <a:p>
            <a:pPr indent="-355600" lvl="0" marL="457200" rtl="0" algn="l">
              <a:spcBef>
                <a:spcPts val="0"/>
              </a:spcBef>
              <a:spcAft>
                <a:spcPts val="0"/>
              </a:spcAft>
              <a:buSzPts val="2000"/>
              <a:buChar char="●"/>
            </a:pPr>
            <a:r>
              <a:rPr lang="en" sz="2000"/>
              <a:t>Maritza G Montel</a:t>
            </a:r>
            <a:endParaRPr sz="2000"/>
          </a:p>
          <a:p>
            <a:pPr indent="0" lvl="0" marL="457200" rtl="0" algn="l">
              <a:spcBef>
                <a:spcPts val="1600"/>
              </a:spcBef>
              <a:spcAft>
                <a:spcPts val="1600"/>
              </a:spcAft>
              <a:buNone/>
            </a:pPr>
            <a:r>
              <a:t/>
            </a:r>
            <a:endParaRPr/>
          </a:p>
        </p:txBody>
      </p:sp>
      <p:sp>
        <p:nvSpPr>
          <p:cNvPr id="348" name="Google Shape;348;p42"/>
          <p:cNvSpPr txBox="1"/>
          <p:nvPr/>
        </p:nvSpPr>
        <p:spPr>
          <a:xfrm>
            <a:off x="4363425" y="2006950"/>
            <a:ext cx="3961500" cy="24015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Ann S Moore</a:t>
            </a:r>
            <a:endParaRPr sz="2000">
              <a:solidFill>
                <a:schemeClr val="dk2"/>
              </a:solidFill>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Eyel Ofer</a:t>
            </a:r>
            <a:endParaRPr sz="2000">
              <a:solidFill>
                <a:schemeClr val="dk2"/>
              </a:solidFill>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William K Reilly</a:t>
            </a:r>
            <a:endParaRPr sz="2000">
              <a:solidFill>
                <a:schemeClr val="dk2"/>
              </a:solidFill>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Vagn O Sorenson</a:t>
            </a:r>
            <a:endParaRPr sz="2000">
              <a:solidFill>
                <a:schemeClr val="dk2"/>
              </a:solidFill>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Donald Thompson</a:t>
            </a:r>
            <a:endParaRPr sz="2000">
              <a:solidFill>
                <a:schemeClr val="dk2"/>
              </a:solidFill>
              <a:latin typeface="Calibri"/>
              <a:ea typeface="Calibri"/>
              <a:cs typeface="Calibri"/>
              <a:sym typeface="Calibri"/>
            </a:endParaRPr>
          </a:p>
          <a:p>
            <a:pPr indent="0" lvl="0" marL="457200" rtl="0" algn="l">
              <a:spcBef>
                <a:spcPts val="1600"/>
              </a:spcBef>
              <a:spcAft>
                <a:spcPts val="0"/>
              </a:spcAft>
              <a:buNone/>
            </a:pPr>
            <a:r>
              <a:t/>
            </a:r>
            <a:endParaRPr>
              <a:latin typeface="Calibri"/>
              <a:ea typeface="Calibri"/>
              <a:cs typeface="Calibri"/>
              <a:sym typeface="Calibri"/>
            </a:endParaRPr>
          </a:p>
        </p:txBody>
      </p:sp>
      <p:pic>
        <p:nvPicPr>
          <p:cNvPr id="349" name="Google Shape;349;p42"/>
          <p:cNvPicPr preferRelativeResize="0"/>
          <p:nvPr/>
        </p:nvPicPr>
        <p:blipFill>
          <a:blip r:embed="rId3">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Price</a:t>
            </a:r>
            <a:endParaRPr/>
          </a:p>
        </p:txBody>
      </p:sp>
      <p:sp>
        <p:nvSpPr>
          <p:cNvPr id="355" name="Google Shape;355;p43"/>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56" name="Google Shape;356;p43"/>
          <p:cNvPicPr preferRelativeResize="0"/>
          <p:nvPr/>
        </p:nvPicPr>
        <p:blipFill>
          <a:blip r:embed="rId3">
            <a:alphaModFix/>
          </a:blip>
          <a:stretch>
            <a:fillRect/>
          </a:stretch>
        </p:blipFill>
        <p:spPr>
          <a:xfrm>
            <a:off x="7539400" y="240650"/>
            <a:ext cx="1239275" cy="1065100"/>
          </a:xfrm>
          <a:prstGeom prst="rect">
            <a:avLst/>
          </a:prstGeom>
          <a:noFill/>
          <a:ln>
            <a:noFill/>
          </a:ln>
        </p:spPr>
      </p:pic>
      <p:pic>
        <p:nvPicPr>
          <p:cNvPr id="357" name="Google Shape;357;p43"/>
          <p:cNvPicPr preferRelativeResize="0"/>
          <p:nvPr/>
        </p:nvPicPr>
        <p:blipFill>
          <a:blip r:embed="rId4">
            <a:alphaModFix/>
          </a:blip>
          <a:stretch>
            <a:fillRect/>
          </a:stretch>
        </p:blipFill>
        <p:spPr>
          <a:xfrm>
            <a:off x="819150" y="1512800"/>
            <a:ext cx="7505702" cy="31811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4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Price 1 Year History</a:t>
            </a:r>
            <a:endParaRPr/>
          </a:p>
        </p:txBody>
      </p:sp>
      <p:sp>
        <p:nvSpPr>
          <p:cNvPr id="363" name="Google Shape;363;p4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64" name="Google Shape;364;p44"/>
          <p:cNvSpPr txBox="1"/>
          <p:nvPr/>
        </p:nvSpPr>
        <p:spPr>
          <a:xfrm>
            <a:off x="4818525" y="459450"/>
            <a:ext cx="64545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365" name="Google Shape;365;p44"/>
          <p:cNvPicPr preferRelativeResize="0"/>
          <p:nvPr/>
        </p:nvPicPr>
        <p:blipFill>
          <a:blip r:embed="rId3">
            <a:alphaModFix/>
          </a:blip>
          <a:stretch>
            <a:fillRect/>
          </a:stretch>
        </p:blipFill>
        <p:spPr>
          <a:xfrm>
            <a:off x="7539400" y="240650"/>
            <a:ext cx="1239275" cy="1065100"/>
          </a:xfrm>
          <a:prstGeom prst="rect">
            <a:avLst/>
          </a:prstGeom>
          <a:noFill/>
          <a:ln>
            <a:noFill/>
          </a:ln>
        </p:spPr>
      </p:pic>
      <p:pic>
        <p:nvPicPr>
          <p:cNvPr id="366" name="Google Shape;366;p44"/>
          <p:cNvPicPr preferRelativeResize="0"/>
          <p:nvPr/>
        </p:nvPicPr>
        <p:blipFill>
          <a:blip r:embed="rId4">
            <a:alphaModFix/>
          </a:blip>
          <a:stretch>
            <a:fillRect/>
          </a:stretch>
        </p:blipFill>
        <p:spPr>
          <a:xfrm>
            <a:off x="581025" y="1607875"/>
            <a:ext cx="7981950" cy="3102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4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Financials</a:t>
            </a:r>
            <a:endParaRPr/>
          </a:p>
        </p:txBody>
      </p:sp>
      <p:sp>
        <p:nvSpPr>
          <p:cNvPr id="372" name="Google Shape;372;p4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73" name="Google Shape;373;p45"/>
          <p:cNvPicPr preferRelativeResize="0"/>
          <p:nvPr/>
        </p:nvPicPr>
        <p:blipFill>
          <a:blip r:embed="rId3">
            <a:alphaModFix/>
          </a:blip>
          <a:stretch>
            <a:fillRect/>
          </a:stretch>
        </p:blipFill>
        <p:spPr>
          <a:xfrm>
            <a:off x="819150" y="1800200"/>
            <a:ext cx="7505700" cy="2676550"/>
          </a:xfrm>
          <a:prstGeom prst="rect">
            <a:avLst/>
          </a:prstGeom>
          <a:noFill/>
          <a:ln>
            <a:noFill/>
          </a:ln>
        </p:spPr>
      </p:pic>
      <p:pic>
        <p:nvPicPr>
          <p:cNvPr id="374" name="Google Shape;374;p45"/>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a:t>
            </a:r>
            <a:endParaRPr/>
          </a:p>
        </p:txBody>
      </p:sp>
      <p:sp>
        <p:nvSpPr>
          <p:cNvPr id="380" name="Google Shape;380;p4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1" name="Google Shape;381;p46"/>
          <p:cNvPicPr preferRelativeResize="0"/>
          <p:nvPr/>
        </p:nvPicPr>
        <p:blipFill>
          <a:blip r:embed="rId3">
            <a:alphaModFix/>
          </a:blip>
          <a:stretch>
            <a:fillRect/>
          </a:stretch>
        </p:blipFill>
        <p:spPr>
          <a:xfrm>
            <a:off x="819150" y="1522125"/>
            <a:ext cx="7505702" cy="3145700"/>
          </a:xfrm>
          <a:prstGeom prst="rect">
            <a:avLst/>
          </a:prstGeom>
          <a:noFill/>
          <a:ln>
            <a:noFill/>
          </a:ln>
        </p:spPr>
      </p:pic>
      <p:pic>
        <p:nvPicPr>
          <p:cNvPr id="382" name="Google Shape;382;p46"/>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4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Cont.</a:t>
            </a:r>
            <a:endParaRPr/>
          </a:p>
        </p:txBody>
      </p:sp>
      <p:sp>
        <p:nvSpPr>
          <p:cNvPr id="388" name="Google Shape;388;p47"/>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9" name="Google Shape;389;p47"/>
          <p:cNvPicPr preferRelativeResize="0"/>
          <p:nvPr/>
        </p:nvPicPr>
        <p:blipFill>
          <a:blip r:embed="rId3">
            <a:alphaModFix/>
          </a:blip>
          <a:stretch>
            <a:fillRect/>
          </a:stretch>
        </p:blipFill>
        <p:spPr>
          <a:xfrm>
            <a:off x="819150" y="1800200"/>
            <a:ext cx="7505700" cy="2914476"/>
          </a:xfrm>
          <a:prstGeom prst="rect">
            <a:avLst/>
          </a:prstGeom>
          <a:noFill/>
          <a:ln>
            <a:noFill/>
          </a:ln>
        </p:spPr>
      </p:pic>
      <p:pic>
        <p:nvPicPr>
          <p:cNvPr id="390" name="Google Shape;390;p47"/>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8"/>
          <p:cNvSpPr txBox="1"/>
          <p:nvPr>
            <p:ph type="title"/>
          </p:nvPr>
        </p:nvSpPr>
        <p:spPr>
          <a:xfrm>
            <a:off x="819150" y="560300"/>
            <a:ext cx="7505700" cy="78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endParaRPr/>
          </a:p>
        </p:txBody>
      </p:sp>
      <p:sp>
        <p:nvSpPr>
          <p:cNvPr id="396" name="Google Shape;396;p48"/>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97" name="Google Shape;397;p48"/>
          <p:cNvPicPr preferRelativeResize="0"/>
          <p:nvPr/>
        </p:nvPicPr>
        <p:blipFill>
          <a:blip r:embed="rId3">
            <a:alphaModFix/>
          </a:blip>
          <a:stretch>
            <a:fillRect/>
          </a:stretch>
        </p:blipFill>
        <p:spPr>
          <a:xfrm>
            <a:off x="726275" y="1176625"/>
            <a:ext cx="7598574" cy="3496225"/>
          </a:xfrm>
          <a:prstGeom prst="rect">
            <a:avLst/>
          </a:prstGeom>
          <a:noFill/>
          <a:ln>
            <a:noFill/>
          </a:ln>
        </p:spPr>
      </p:pic>
      <p:pic>
        <p:nvPicPr>
          <p:cNvPr id="398" name="Google Shape;398;p48"/>
          <p:cNvPicPr preferRelativeResize="0"/>
          <p:nvPr/>
        </p:nvPicPr>
        <p:blipFill>
          <a:blip r:embed="rId4">
            <a:alphaModFix/>
          </a:blip>
          <a:stretch>
            <a:fillRect/>
          </a:stretch>
        </p:blipFill>
        <p:spPr>
          <a:xfrm>
            <a:off x="7539400" y="240650"/>
            <a:ext cx="1239275" cy="1065100"/>
          </a:xfrm>
          <a:prstGeom prst="rect">
            <a:avLst/>
          </a:prstGeom>
          <a:noFill/>
          <a:ln>
            <a:noFill/>
          </a:ln>
        </p:spPr>
      </p:pic>
      <p:sp>
        <p:nvSpPr>
          <p:cNvPr id="399" name="Google Shape;399;p48"/>
          <p:cNvSpPr/>
          <p:nvPr/>
        </p:nvSpPr>
        <p:spPr>
          <a:xfrm>
            <a:off x="285275" y="2152500"/>
            <a:ext cx="363000" cy="259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4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Continued</a:t>
            </a:r>
            <a:endParaRPr/>
          </a:p>
        </p:txBody>
      </p:sp>
      <p:sp>
        <p:nvSpPr>
          <p:cNvPr id="405" name="Google Shape;405;p4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06" name="Google Shape;406;p49"/>
          <p:cNvPicPr preferRelativeResize="0"/>
          <p:nvPr/>
        </p:nvPicPr>
        <p:blipFill>
          <a:blip r:embed="rId3">
            <a:alphaModFix/>
          </a:blip>
          <a:stretch>
            <a:fillRect/>
          </a:stretch>
        </p:blipFill>
        <p:spPr>
          <a:xfrm>
            <a:off x="826800" y="1800200"/>
            <a:ext cx="7505698" cy="2638525"/>
          </a:xfrm>
          <a:prstGeom prst="rect">
            <a:avLst/>
          </a:prstGeom>
          <a:noFill/>
          <a:ln>
            <a:noFill/>
          </a:ln>
        </p:spPr>
      </p:pic>
      <p:pic>
        <p:nvPicPr>
          <p:cNvPr id="407" name="Google Shape;407;p49"/>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5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Consolidated Statement of Shareholders Equity</a:t>
            </a:r>
            <a:endParaRPr sz="2700"/>
          </a:p>
        </p:txBody>
      </p:sp>
      <p:sp>
        <p:nvSpPr>
          <p:cNvPr id="413" name="Google Shape;413;p5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14" name="Google Shape;414;p50"/>
          <p:cNvPicPr preferRelativeResize="0"/>
          <p:nvPr/>
        </p:nvPicPr>
        <p:blipFill>
          <a:blip r:embed="rId3">
            <a:alphaModFix/>
          </a:blip>
          <a:stretch>
            <a:fillRect/>
          </a:stretch>
        </p:blipFill>
        <p:spPr>
          <a:xfrm>
            <a:off x="819150" y="1443200"/>
            <a:ext cx="7332651" cy="2995526"/>
          </a:xfrm>
          <a:prstGeom prst="rect">
            <a:avLst/>
          </a:prstGeom>
          <a:noFill/>
          <a:ln>
            <a:noFill/>
          </a:ln>
        </p:spPr>
      </p:pic>
      <p:pic>
        <p:nvPicPr>
          <p:cNvPr id="415" name="Google Shape;415;p50"/>
          <p:cNvPicPr preferRelativeResize="0"/>
          <p:nvPr/>
        </p:nvPicPr>
        <p:blipFill>
          <a:blip r:embed="rId4">
            <a:alphaModFix/>
          </a:blip>
          <a:stretch>
            <a:fillRect/>
          </a:stretch>
        </p:blipFill>
        <p:spPr>
          <a:xfrm>
            <a:off x="7667975" y="240650"/>
            <a:ext cx="1026600" cy="794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5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Disaggregated</a:t>
            </a:r>
            <a:r>
              <a:rPr lang="en"/>
              <a:t> Revenues</a:t>
            </a:r>
            <a:endParaRPr/>
          </a:p>
        </p:txBody>
      </p:sp>
      <p:sp>
        <p:nvSpPr>
          <p:cNvPr id="421" name="Google Shape;421;p51"/>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22" name="Google Shape;422;p51"/>
          <p:cNvPicPr preferRelativeResize="0"/>
          <p:nvPr/>
        </p:nvPicPr>
        <p:blipFill>
          <a:blip r:embed="rId3">
            <a:alphaModFix/>
          </a:blip>
          <a:stretch>
            <a:fillRect/>
          </a:stretch>
        </p:blipFill>
        <p:spPr>
          <a:xfrm>
            <a:off x="819150" y="1800200"/>
            <a:ext cx="7505702" cy="2638526"/>
          </a:xfrm>
          <a:prstGeom prst="rect">
            <a:avLst/>
          </a:prstGeom>
          <a:noFill/>
          <a:ln>
            <a:noFill/>
          </a:ln>
        </p:spPr>
      </p:pic>
      <p:pic>
        <p:nvPicPr>
          <p:cNvPr id="423" name="Google Shape;423;p51"/>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16"/>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Market Overview</a:t>
            </a:r>
            <a:endParaRPr sz="6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5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Risks</a:t>
            </a:r>
            <a:endParaRPr/>
          </a:p>
        </p:txBody>
      </p:sp>
      <p:sp>
        <p:nvSpPr>
          <p:cNvPr id="429" name="Google Shape;429;p5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30" name="Google Shape;430;p52"/>
          <p:cNvPicPr preferRelativeResize="0"/>
          <p:nvPr/>
        </p:nvPicPr>
        <p:blipFill>
          <a:blip r:embed="rId3">
            <a:alphaModFix/>
          </a:blip>
          <a:stretch>
            <a:fillRect/>
          </a:stretch>
        </p:blipFill>
        <p:spPr>
          <a:xfrm>
            <a:off x="819150" y="1669675"/>
            <a:ext cx="7505699" cy="2769051"/>
          </a:xfrm>
          <a:prstGeom prst="rect">
            <a:avLst/>
          </a:prstGeom>
          <a:noFill/>
          <a:ln>
            <a:noFill/>
          </a:ln>
        </p:spPr>
      </p:pic>
      <p:pic>
        <p:nvPicPr>
          <p:cNvPr id="431" name="Google Shape;431;p52"/>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5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Price/</a:t>
            </a:r>
            <a:r>
              <a:rPr lang="en"/>
              <a:t>Availability</a:t>
            </a:r>
            <a:r>
              <a:rPr lang="en"/>
              <a:t> of Fuel </a:t>
            </a:r>
            <a:endParaRPr/>
          </a:p>
        </p:txBody>
      </p:sp>
      <p:sp>
        <p:nvSpPr>
          <p:cNvPr id="437" name="Google Shape;437;p53"/>
          <p:cNvSpPr txBox="1"/>
          <p:nvPr>
            <p:ph idx="1" type="body"/>
          </p:nvPr>
        </p:nvSpPr>
        <p:spPr>
          <a:xfrm>
            <a:off x="819150" y="1990725"/>
            <a:ext cx="5077500" cy="2448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 rise in fuel prices not only impacts fuel costs, but also other aspects of business like crew travel, freight expenses and commodity prices.</a:t>
            </a:r>
            <a:endParaRPr sz="1700"/>
          </a:p>
          <a:p>
            <a:pPr indent="-336550" lvl="0" marL="457200" rtl="0" algn="l">
              <a:spcBef>
                <a:spcPts val="0"/>
              </a:spcBef>
              <a:spcAft>
                <a:spcPts val="0"/>
              </a:spcAft>
              <a:buSzPts val="1700"/>
              <a:buChar char="●"/>
            </a:pPr>
            <a:r>
              <a:rPr lang="en" sz="1700"/>
              <a:t>The International </a:t>
            </a:r>
            <a:r>
              <a:rPr lang="en" sz="1700"/>
              <a:t>Maritime</a:t>
            </a:r>
            <a:r>
              <a:rPr lang="en" sz="1700"/>
              <a:t> Organization 2020 Low Sulphur </a:t>
            </a:r>
            <a:r>
              <a:rPr lang="en" sz="1700"/>
              <a:t>Regulation</a:t>
            </a:r>
            <a:r>
              <a:rPr lang="en" sz="1700"/>
              <a:t> creates uncertainty to the future price and </a:t>
            </a:r>
            <a:r>
              <a:rPr lang="en" sz="1700"/>
              <a:t>availability</a:t>
            </a:r>
            <a:r>
              <a:rPr lang="en" sz="1700"/>
              <a:t> of certain </a:t>
            </a:r>
            <a:r>
              <a:rPr lang="en" sz="1700"/>
              <a:t>fuel</a:t>
            </a:r>
            <a:r>
              <a:rPr lang="en" sz="1700"/>
              <a:t> types.</a:t>
            </a:r>
            <a:endParaRPr sz="1700"/>
          </a:p>
        </p:txBody>
      </p:sp>
      <p:pic>
        <p:nvPicPr>
          <p:cNvPr id="438" name="Google Shape;438;p53"/>
          <p:cNvPicPr preferRelativeResize="0"/>
          <p:nvPr/>
        </p:nvPicPr>
        <p:blipFill>
          <a:blip r:embed="rId3">
            <a:alphaModFix/>
          </a:blip>
          <a:stretch>
            <a:fillRect/>
          </a:stretch>
        </p:blipFill>
        <p:spPr>
          <a:xfrm>
            <a:off x="5750225" y="1420650"/>
            <a:ext cx="2762376" cy="3018074"/>
          </a:xfrm>
          <a:prstGeom prst="rect">
            <a:avLst/>
          </a:prstGeom>
          <a:noFill/>
          <a:ln>
            <a:noFill/>
          </a:ln>
        </p:spPr>
      </p:pic>
      <p:pic>
        <p:nvPicPr>
          <p:cNvPr id="439" name="Google Shape;439;p53"/>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5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in Interest Rate </a:t>
            </a:r>
            <a:endParaRPr/>
          </a:p>
        </p:txBody>
      </p:sp>
      <p:sp>
        <p:nvSpPr>
          <p:cNvPr id="445" name="Google Shape;445;p54"/>
          <p:cNvSpPr txBox="1"/>
          <p:nvPr>
            <p:ph idx="1" type="body"/>
          </p:nvPr>
        </p:nvSpPr>
        <p:spPr>
          <a:xfrm>
            <a:off x="819150" y="1990725"/>
            <a:ext cx="5258100" cy="2448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 rise in </a:t>
            </a:r>
            <a:r>
              <a:rPr lang="en" sz="1700"/>
              <a:t>interest</a:t>
            </a:r>
            <a:r>
              <a:rPr lang="en" sz="1700"/>
              <a:t> rates would </a:t>
            </a:r>
            <a:r>
              <a:rPr lang="en" sz="1700"/>
              <a:t>negatively</a:t>
            </a:r>
            <a:r>
              <a:rPr lang="en" sz="1700"/>
              <a:t> impact the cost of Royal </a:t>
            </a:r>
            <a:r>
              <a:rPr lang="en" sz="1700"/>
              <a:t>Caribbean's</a:t>
            </a:r>
            <a:r>
              <a:rPr lang="en" sz="1700"/>
              <a:t> floating rate debt</a:t>
            </a:r>
            <a:endParaRPr sz="1700"/>
          </a:p>
          <a:p>
            <a:pPr indent="-336550" lvl="0" marL="457200" rtl="0" algn="l">
              <a:spcBef>
                <a:spcPts val="0"/>
              </a:spcBef>
              <a:spcAft>
                <a:spcPts val="0"/>
              </a:spcAft>
              <a:buSzPts val="1700"/>
              <a:buChar char="●"/>
            </a:pPr>
            <a:r>
              <a:rPr lang="en" sz="1700"/>
              <a:t>Also the UK’s announcement to alter LIBOR by 2021 could negatively impact Royal </a:t>
            </a:r>
            <a:r>
              <a:rPr lang="en" sz="1700"/>
              <a:t>Caribbean's</a:t>
            </a:r>
            <a:r>
              <a:rPr lang="en" sz="1700"/>
              <a:t> </a:t>
            </a:r>
            <a:r>
              <a:rPr lang="en" sz="1700"/>
              <a:t>portfolio</a:t>
            </a:r>
            <a:r>
              <a:rPr lang="en" sz="1700"/>
              <a:t> of debt instruments and </a:t>
            </a:r>
            <a:r>
              <a:rPr lang="en" sz="1700"/>
              <a:t>derivatives</a:t>
            </a:r>
            <a:endParaRPr sz="1700"/>
          </a:p>
        </p:txBody>
      </p:sp>
      <p:pic>
        <p:nvPicPr>
          <p:cNvPr id="446" name="Google Shape;446;p54"/>
          <p:cNvPicPr preferRelativeResize="0"/>
          <p:nvPr/>
        </p:nvPicPr>
        <p:blipFill>
          <a:blip r:embed="rId3">
            <a:alphaModFix/>
          </a:blip>
          <a:stretch>
            <a:fillRect/>
          </a:stretch>
        </p:blipFill>
        <p:spPr>
          <a:xfrm>
            <a:off x="6077200" y="1800200"/>
            <a:ext cx="2247650" cy="2638524"/>
          </a:xfrm>
          <a:prstGeom prst="rect">
            <a:avLst/>
          </a:prstGeom>
          <a:noFill/>
          <a:ln>
            <a:noFill/>
          </a:ln>
        </p:spPr>
      </p:pic>
      <p:pic>
        <p:nvPicPr>
          <p:cNvPr id="447" name="Google Shape;447;p54"/>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5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Fluctuations in Exchange Rate </a:t>
            </a:r>
            <a:endParaRPr/>
          </a:p>
        </p:txBody>
      </p:sp>
      <p:sp>
        <p:nvSpPr>
          <p:cNvPr id="453" name="Google Shape;453;p55"/>
          <p:cNvSpPr txBox="1"/>
          <p:nvPr>
            <p:ph idx="1" type="body"/>
          </p:nvPr>
        </p:nvSpPr>
        <p:spPr>
          <a:xfrm>
            <a:off x="819150" y="1968300"/>
            <a:ext cx="4167600" cy="2448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Much  of Royal </a:t>
            </a:r>
            <a:r>
              <a:rPr lang="en" sz="1700"/>
              <a:t>Caribbean's</a:t>
            </a:r>
            <a:r>
              <a:rPr lang="en" sz="1700"/>
              <a:t> </a:t>
            </a:r>
            <a:r>
              <a:rPr lang="en" sz="1700"/>
              <a:t>earnings in foreign currencies</a:t>
            </a:r>
            <a:r>
              <a:rPr lang="en" sz="1700"/>
              <a:t> can </a:t>
            </a:r>
            <a:r>
              <a:rPr lang="en" sz="1700"/>
              <a:t>adversely</a:t>
            </a:r>
            <a:r>
              <a:rPr lang="en" sz="1700"/>
              <a:t> be affected by a high US$</a:t>
            </a:r>
            <a:endParaRPr sz="1700"/>
          </a:p>
          <a:p>
            <a:pPr indent="-336550" lvl="0" marL="457200" rtl="0" algn="l">
              <a:spcBef>
                <a:spcPts val="0"/>
              </a:spcBef>
              <a:spcAft>
                <a:spcPts val="0"/>
              </a:spcAft>
              <a:buSzPts val="1700"/>
              <a:buChar char="●"/>
            </a:pPr>
            <a:r>
              <a:rPr lang="en" sz="1700"/>
              <a:t>Another key </a:t>
            </a:r>
            <a:r>
              <a:rPr lang="en" sz="1700"/>
              <a:t>currency</a:t>
            </a:r>
            <a:r>
              <a:rPr lang="en" sz="1700"/>
              <a:t> for the </a:t>
            </a:r>
            <a:r>
              <a:rPr lang="en" sz="1700"/>
              <a:t>company</a:t>
            </a:r>
            <a:r>
              <a:rPr lang="en" sz="1700"/>
              <a:t> is the Euro as ship contracts are </a:t>
            </a:r>
            <a:r>
              <a:rPr lang="en" sz="1700"/>
              <a:t>predominately</a:t>
            </a:r>
            <a:r>
              <a:rPr lang="en" sz="1700"/>
              <a:t> in that </a:t>
            </a:r>
            <a:r>
              <a:rPr lang="en" sz="1700"/>
              <a:t>currency</a:t>
            </a:r>
            <a:r>
              <a:rPr lang="en" sz="1700"/>
              <a:t>.</a:t>
            </a:r>
            <a:endParaRPr sz="1700"/>
          </a:p>
          <a:p>
            <a:pPr indent="0" lvl="0" marL="0" rtl="0" algn="l">
              <a:spcBef>
                <a:spcPts val="1600"/>
              </a:spcBef>
              <a:spcAft>
                <a:spcPts val="1600"/>
              </a:spcAft>
              <a:buNone/>
            </a:pPr>
            <a:r>
              <a:t/>
            </a:r>
            <a:endParaRPr/>
          </a:p>
        </p:txBody>
      </p:sp>
      <p:pic>
        <p:nvPicPr>
          <p:cNvPr id="454" name="Google Shape;454;p55"/>
          <p:cNvPicPr preferRelativeResize="0"/>
          <p:nvPr/>
        </p:nvPicPr>
        <p:blipFill>
          <a:blip r:embed="rId3">
            <a:alphaModFix/>
          </a:blip>
          <a:stretch>
            <a:fillRect/>
          </a:stretch>
        </p:blipFill>
        <p:spPr>
          <a:xfrm>
            <a:off x="4986750" y="1952600"/>
            <a:ext cx="3338099" cy="1969451"/>
          </a:xfrm>
          <a:prstGeom prst="rect">
            <a:avLst/>
          </a:prstGeom>
          <a:noFill/>
          <a:ln>
            <a:noFill/>
          </a:ln>
        </p:spPr>
      </p:pic>
      <p:pic>
        <p:nvPicPr>
          <p:cNvPr id="455" name="Google Shape;455;p55"/>
          <p:cNvPicPr preferRelativeResize="0"/>
          <p:nvPr/>
        </p:nvPicPr>
        <p:blipFill>
          <a:blip r:embed="rId4">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5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Risks</a:t>
            </a:r>
            <a:endParaRPr/>
          </a:p>
        </p:txBody>
      </p:sp>
      <p:sp>
        <p:nvSpPr>
          <p:cNvPr id="461" name="Google Shape;461;p5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Acts of terrorism/sabotage</a:t>
            </a:r>
            <a:endParaRPr sz="1700"/>
          </a:p>
          <a:p>
            <a:pPr indent="-336550" lvl="0" marL="457200" rtl="0" algn="l">
              <a:spcBef>
                <a:spcPts val="0"/>
              </a:spcBef>
              <a:spcAft>
                <a:spcPts val="0"/>
              </a:spcAft>
              <a:buSzPts val="1700"/>
              <a:buChar char="●"/>
            </a:pPr>
            <a:r>
              <a:rPr lang="en" sz="1700"/>
              <a:t>Economic conditions that reduce the demand for </a:t>
            </a:r>
            <a:r>
              <a:rPr lang="en" sz="1700"/>
              <a:t>cruises</a:t>
            </a:r>
            <a:endParaRPr sz="1700"/>
          </a:p>
          <a:p>
            <a:pPr indent="-336550" lvl="0" marL="457200" rtl="0" algn="l">
              <a:spcBef>
                <a:spcPts val="0"/>
              </a:spcBef>
              <a:spcAft>
                <a:spcPts val="0"/>
              </a:spcAft>
              <a:buSzPts val="1700"/>
              <a:buChar char="●"/>
            </a:pPr>
            <a:r>
              <a:rPr lang="en" sz="1700"/>
              <a:t>Change in US </a:t>
            </a:r>
            <a:r>
              <a:rPr lang="en" sz="1700"/>
              <a:t>Foreign</a:t>
            </a:r>
            <a:r>
              <a:rPr lang="en" sz="1700"/>
              <a:t> travel policy </a:t>
            </a:r>
            <a:endParaRPr sz="1700"/>
          </a:p>
          <a:p>
            <a:pPr indent="-336550" lvl="0" marL="457200" rtl="0" algn="l">
              <a:spcBef>
                <a:spcPts val="0"/>
              </a:spcBef>
              <a:spcAft>
                <a:spcPts val="0"/>
              </a:spcAft>
              <a:buSzPts val="1700"/>
              <a:buChar char="●"/>
            </a:pPr>
            <a:r>
              <a:rPr lang="en" sz="1700"/>
              <a:t>Incidents on ships/at port that receive negative media coverage</a:t>
            </a:r>
            <a:endParaRPr sz="1700"/>
          </a:p>
          <a:p>
            <a:pPr indent="-336550" lvl="0" marL="457200" rtl="0" algn="l">
              <a:spcBef>
                <a:spcPts val="0"/>
              </a:spcBef>
              <a:spcAft>
                <a:spcPts val="0"/>
              </a:spcAft>
              <a:buSzPts val="1700"/>
              <a:buChar char="●"/>
            </a:pPr>
            <a:r>
              <a:rPr lang="en" sz="1700"/>
              <a:t>Rise in the costs of airfare</a:t>
            </a:r>
            <a:endParaRPr sz="1700"/>
          </a:p>
          <a:p>
            <a:pPr indent="-336550" lvl="0" marL="457200" rtl="0" algn="l">
              <a:spcBef>
                <a:spcPts val="0"/>
              </a:spcBef>
              <a:spcAft>
                <a:spcPts val="0"/>
              </a:spcAft>
              <a:buSzPts val="1700"/>
              <a:buChar char="●"/>
            </a:pPr>
            <a:r>
              <a:rPr lang="en" sz="1700"/>
              <a:t>Natural disasters</a:t>
            </a:r>
            <a:endParaRPr sz="1700"/>
          </a:p>
          <a:p>
            <a:pPr indent="-336550" lvl="0" marL="457200" rtl="0" algn="l">
              <a:spcBef>
                <a:spcPts val="0"/>
              </a:spcBef>
              <a:spcAft>
                <a:spcPts val="0"/>
              </a:spcAft>
              <a:buSzPts val="1700"/>
              <a:buChar char="●"/>
            </a:pPr>
            <a:r>
              <a:rPr lang="en" sz="1700"/>
              <a:t>Disease outbreaks</a:t>
            </a:r>
            <a:endParaRPr sz="1700"/>
          </a:p>
        </p:txBody>
      </p:sp>
      <p:pic>
        <p:nvPicPr>
          <p:cNvPr id="462" name="Google Shape;462;p56"/>
          <p:cNvPicPr preferRelativeResize="0"/>
          <p:nvPr/>
        </p:nvPicPr>
        <p:blipFill>
          <a:blip r:embed="rId3">
            <a:alphaModFix/>
          </a:blip>
          <a:stretch>
            <a:fillRect/>
          </a:stretch>
        </p:blipFill>
        <p:spPr>
          <a:xfrm>
            <a:off x="7539400" y="240650"/>
            <a:ext cx="1239275" cy="1065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5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Risks Continued</a:t>
            </a:r>
            <a:endParaRPr/>
          </a:p>
        </p:txBody>
      </p:sp>
      <p:sp>
        <p:nvSpPr>
          <p:cNvPr id="468" name="Google Shape;468;p57"/>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Increase in ship capacity exceeding market demand</a:t>
            </a:r>
            <a:endParaRPr sz="1700"/>
          </a:p>
          <a:p>
            <a:pPr indent="-336550" lvl="0" marL="457200" rtl="0" algn="l">
              <a:spcBef>
                <a:spcPts val="0"/>
              </a:spcBef>
              <a:spcAft>
                <a:spcPts val="0"/>
              </a:spcAft>
              <a:buSzPts val="1700"/>
              <a:buChar char="●"/>
            </a:pPr>
            <a:r>
              <a:rPr lang="en" sz="1700"/>
              <a:t>Unavailability of ports</a:t>
            </a:r>
            <a:endParaRPr sz="1700"/>
          </a:p>
          <a:p>
            <a:pPr indent="-336550" lvl="0" marL="457200" rtl="0" algn="l">
              <a:spcBef>
                <a:spcPts val="0"/>
              </a:spcBef>
              <a:spcAft>
                <a:spcPts val="0"/>
              </a:spcAft>
              <a:buSzPts val="1700"/>
              <a:buChar char="●"/>
            </a:pPr>
            <a:r>
              <a:rPr lang="en" sz="1700"/>
              <a:t>Over reliance</a:t>
            </a:r>
            <a:r>
              <a:rPr lang="en" sz="1700"/>
              <a:t> on dockyards and subcontractors</a:t>
            </a:r>
            <a:endParaRPr sz="1700"/>
          </a:p>
          <a:p>
            <a:pPr indent="-336550" lvl="0" marL="457200" rtl="0" algn="l">
              <a:spcBef>
                <a:spcPts val="0"/>
              </a:spcBef>
              <a:spcAft>
                <a:spcPts val="0"/>
              </a:spcAft>
              <a:buSzPts val="1700"/>
              <a:buChar char="●"/>
            </a:pPr>
            <a:r>
              <a:rPr lang="en" sz="1700"/>
              <a:t>Growing anti tourism sentiments</a:t>
            </a:r>
            <a:endParaRPr sz="1700"/>
          </a:p>
          <a:p>
            <a:pPr indent="-336550" lvl="0" marL="457200" rtl="0" algn="l">
              <a:spcBef>
                <a:spcPts val="0"/>
              </a:spcBef>
              <a:spcAft>
                <a:spcPts val="0"/>
              </a:spcAft>
              <a:buSzPts val="1700"/>
              <a:buChar char="●"/>
            </a:pPr>
            <a:r>
              <a:rPr lang="en" sz="1700"/>
              <a:t>Losing business to a competitor</a:t>
            </a:r>
            <a:endParaRPr sz="1700"/>
          </a:p>
          <a:p>
            <a:pPr indent="-336550" lvl="0" marL="457200" rtl="0" algn="l">
              <a:spcBef>
                <a:spcPts val="0"/>
              </a:spcBef>
              <a:spcAft>
                <a:spcPts val="0"/>
              </a:spcAft>
              <a:buSzPts val="1700"/>
              <a:buChar char="●"/>
            </a:pPr>
            <a:r>
              <a:rPr lang="en" sz="1700"/>
              <a:t>Unable</a:t>
            </a:r>
            <a:r>
              <a:rPr lang="en" sz="1700"/>
              <a:t> to keep up with technological </a:t>
            </a:r>
            <a:r>
              <a:rPr lang="en" sz="1700"/>
              <a:t>advancements</a:t>
            </a:r>
            <a:endParaRPr sz="1700"/>
          </a:p>
          <a:p>
            <a:pPr indent="-336550" lvl="0" marL="457200" rtl="0" algn="l">
              <a:spcBef>
                <a:spcPts val="0"/>
              </a:spcBef>
              <a:spcAft>
                <a:spcPts val="0"/>
              </a:spcAft>
              <a:buSzPts val="1700"/>
              <a:buChar char="●"/>
            </a:pPr>
            <a:r>
              <a:rPr lang="en" sz="1700"/>
              <a:t>Loss of key personnel</a:t>
            </a:r>
            <a:endParaRPr sz="1700"/>
          </a:p>
        </p:txBody>
      </p:sp>
      <p:pic>
        <p:nvPicPr>
          <p:cNvPr id="469" name="Google Shape;469;p57"/>
          <p:cNvPicPr preferRelativeResize="0"/>
          <p:nvPr/>
        </p:nvPicPr>
        <p:blipFill>
          <a:blip r:embed="rId3">
            <a:alphaModFix/>
          </a:blip>
          <a:stretch>
            <a:fillRect/>
          </a:stretch>
        </p:blipFill>
        <p:spPr>
          <a:xfrm>
            <a:off x="7922275" y="240650"/>
            <a:ext cx="856400" cy="770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5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Hedging Strategies</a:t>
            </a:r>
            <a:endParaRPr/>
          </a:p>
        </p:txBody>
      </p:sp>
      <p:sp>
        <p:nvSpPr>
          <p:cNvPr id="475" name="Google Shape;475;p58"/>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76" name="Google Shape;476;p58"/>
          <p:cNvPicPr preferRelativeResize="0"/>
          <p:nvPr/>
        </p:nvPicPr>
        <p:blipFill>
          <a:blip r:embed="rId3">
            <a:alphaModFix/>
          </a:blip>
          <a:stretch>
            <a:fillRect/>
          </a:stretch>
        </p:blipFill>
        <p:spPr>
          <a:xfrm>
            <a:off x="819150" y="1800200"/>
            <a:ext cx="7505699" cy="2638525"/>
          </a:xfrm>
          <a:prstGeom prst="rect">
            <a:avLst/>
          </a:prstGeom>
          <a:noFill/>
          <a:ln>
            <a:noFill/>
          </a:ln>
        </p:spPr>
      </p:pic>
      <p:pic>
        <p:nvPicPr>
          <p:cNvPr id="477" name="Google Shape;477;p58"/>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5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Price of Fuel Hedge </a:t>
            </a:r>
            <a:endParaRPr/>
          </a:p>
        </p:txBody>
      </p:sp>
      <p:sp>
        <p:nvSpPr>
          <p:cNvPr id="483" name="Google Shape;483;p59"/>
          <p:cNvSpPr txBox="1"/>
          <p:nvPr>
            <p:ph idx="1" type="body"/>
          </p:nvPr>
        </p:nvSpPr>
        <p:spPr>
          <a:xfrm>
            <a:off x="819150" y="24407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84" name="Google Shape;484;p59"/>
          <p:cNvPicPr preferRelativeResize="0"/>
          <p:nvPr/>
        </p:nvPicPr>
        <p:blipFill>
          <a:blip r:embed="rId3">
            <a:alphaModFix/>
          </a:blip>
          <a:stretch>
            <a:fillRect/>
          </a:stretch>
        </p:blipFill>
        <p:spPr>
          <a:xfrm>
            <a:off x="819150" y="1990725"/>
            <a:ext cx="7505697" cy="2088225"/>
          </a:xfrm>
          <a:prstGeom prst="rect">
            <a:avLst/>
          </a:prstGeom>
          <a:noFill/>
          <a:ln>
            <a:noFill/>
          </a:ln>
        </p:spPr>
      </p:pic>
      <p:pic>
        <p:nvPicPr>
          <p:cNvPr id="485" name="Google Shape;485;p59"/>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6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Amount of Fuel Swap Agreements</a:t>
            </a:r>
            <a:endParaRPr/>
          </a:p>
        </p:txBody>
      </p:sp>
      <p:sp>
        <p:nvSpPr>
          <p:cNvPr id="491" name="Google Shape;491;p60"/>
          <p:cNvSpPr txBox="1"/>
          <p:nvPr>
            <p:ph idx="1" type="body"/>
          </p:nvPr>
        </p:nvSpPr>
        <p:spPr>
          <a:xfrm>
            <a:off x="819150" y="1990725"/>
            <a:ext cx="7505700" cy="133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92" name="Google Shape;492;p60"/>
          <p:cNvPicPr preferRelativeResize="0"/>
          <p:nvPr/>
        </p:nvPicPr>
        <p:blipFill>
          <a:blip r:embed="rId3">
            <a:alphaModFix/>
          </a:blip>
          <a:stretch>
            <a:fillRect/>
          </a:stretch>
        </p:blipFill>
        <p:spPr>
          <a:xfrm>
            <a:off x="819150" y="1880025"/>
            <a:ext cx="7505702" cy="2031575"/>
          </a:xfrm>
          <a:prstGeom prst="rect">
            <a:avLst/>
          </a:prstGeom>
          <a:noFill/>
          <a:ln>
            <a:noFill/>
          </a:ln>
        </p:spPr>
      </p:pic>
      <p:pic>
        <p:nvPicPr>
          <p:cNvPr id="493" name="Google Shape;493;p60"/>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6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of Fuel Hedged (Estimated Usage)</a:t>
            </a:r>
            <a:endParaRPr/>
          </a:p>
        </p:txBody>
      </p:sp>
      <p:sp>
        <p:nvSpPr>
          <p:cNvPr id="499" name="Google Shape;499;p61"/>
          <p:cNvSpPr txBox="1"/>
          <p:nvPr>
            <p:ph idx="1" type="body"/>
          </p:nvPr>
        </p:nvSpPr>
        <p:spPr>
          <a:xfrm>
            <a:off x="819150" y="1990725"/>
            <a:ext cx="7505700" cy="138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00" name="Google Shape;500;p61"/>
          <p:cNvPicPr preferRelativeResize="0"/>
          <p:nvPr/>
        </p:nvPicPr>
        <p:blipFill>
          <a:blip r:embed="rId3">
            <a:alphaModFix/>
          </a:blip>
          <a:stretch>
            <a:fillRect/>
          </a:stretch>
        </p:blipFill>
        <p:spPr>
          <a:xfrm>
            <a:off x="819150" y="1990725"/>
            <a:ext cx="7505700" cy="1679575"/>
          </a:xfrm>
          <a:prstGeom prst="rect">
            <a:avLst/>
          </a:prstGeom>
          <a:noFill/>
          <a:ln>
            <a:noFill/>
          </a:ln>
        </p:spPr>
      </p:pic>
      <p:pic>
        <p:nvPicPr>
          <p:cNvPr id="501" name="Google Shape;501;p61"/>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17"/>
          <p:cNvSpPr txBox="1"/>
          <p:nvPr>
            <p:ph idx="1" type="body"/>
          </p:nvPr>
        </p:nvSpPr>
        <p:spPr>
          <a:xfrm>
            <a:off x="819150" y="1495400"/>
            <a:ext cx="7833000" cy="3135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The cruise line sector is organized by several entities, with the Cruise Line International Association (CLIA) being one of the most important</a:t>
            </a:r>
            <a:endParaRPr sz="1700"/>
          </a:p>
          <a:p>
            <a:pPr indent="-336550" lvl="0" marL="457200" rtl="0" algn="l">
              <a:spcBef>
                <a:spcPts val="0"/>
              </a:spcBef>
              <a:spcAft>
                <a:spcPts val="0"/>
              </a:spcAft>
              <a:buSzPts val="1700"/>
              <a:buChar char="●"/>
            </a:pPr>
            <a:r>
              <a:rPr lang="en" sz="1700"/>
              <a:t>According to the CLIA, the cruise industry was set towards fast growth:</a:t>
            </a:r>
            <a:endParaRPr sz="1700"/>
          </a:p>
          <a:p>
            <a:pPr indent="-336550" lvl="1" marL="914400" rtl="0" algn="l">
              <a:spcBef>
                <a:spcPts val="0"/>
              </a:spcBef>
              <a:spcAft>
                <a:spcPts val="0"/>
              </a:spcAft>
              <a:buSzPts val="1700"/>
              <a:buChar char="○"/>
            </a:pPr>
            <a:r>
              <a:rPr lang="en" sz="1700"/>
              <a:t>32 million passengers are set to travel on cruise ships in 2020, up from 30 million in 2019. Since 2009, cruise ship passengers have grown from 17.8 million to 30 million, an annual growth rate of 5.4%.</a:t>
            </a:r>
            <a:endParaRPr sz="1700"/>
          </a:p>
          <a:p>
            <a:pPr indent="-336550" lvl="1" marL="914400" rtl="0" algn="l">
              <a:spcBef>
                <a:spcPts val="0"/>
              </a:spcBef>
              <a:spcAft>
                <a:spcPts val="0"/>
              </a:spcAft>
              <a:buSzPts val="1700"/>
              <a:buChar char="○"/>
            </a:pPr>
            <a:r>
              <a:rPr lang="en" sz="1700"/>
              <a:t>Cruise industry revenues have grown even faster, from approximately 15.7 billion in 2010 to an estimated 31.5 billion in 2020, a compounded rate of growth of 7.2%.</a:t>
            </a:r>
            <a:endParaRPr sz="1700"/>
          </a:p>
          <a:p>
            <a:pPr indent="-336550" lvl="0" marL="457200" rtl="0" algn="l">
              <a:spcBef>
                <a:spcPts val="0"/>
              </a:spcBef>
              <a:spcAft>
                <a:spcPts val="0"/>
              </a:spcAft>
              <a:buSzPts val="1700"/>
              <a:buChar char="●"/>
            </a:pPr>
            <a:r>
              <a:rPr lang="en" sz="1700"/>
              <a:t>This industry is highly influenced by macro-economic and human conditions: it is likely that these numbers are hindered due to COVID-19 (all have cancellations)</a:t>
            </a:r>
            <a:endParaRPr sz="1700"/>
          </a:p>
        </p:txBody>
      </p:sp>
      <p:sp>
        <p:nvSpPr>
          <p:cNvPr id="175" name="Google Shape;175;p1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Sector Stats + Growth</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6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Exchange Rate Hedge</a:t>
            </a:r>
            <a:endParaRPr/>
          </a:p>
        </p:txBody>
      </p:sp>
      <p:sp>
        <p:nvSpPr>
          <p:cNvPr id="507" name="Google Shape;507;p62"/>
          <p:cNvSpPr txBox="1"/>
          <p:nvPr>
            <p:ph idx="1" type="body"/>
          </p:nvPr>
        </p:nvSpPr>
        <p:spPr>
          <a:xfrm>
            <a:off x="819150" y="1990725"/>
            <a:ext cx="7505700" cy="1079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08" name="Google Shape;508;p62"/>
          <p:cNvPicPr preferRelativeResize="0"/>
          <p:nvPr/>
        </p:nvPicPr>
        <p:blipFill>
          <a:blip r:embed="rId3">
            <a:alphaModFix/>
          </a:blip>
          <a:stretch>
            <a:fillRect/>
          </a:stretch>
        </p:blipFill>
        <p:spPr>
          <a:xfrm>
            <a:off x="819150" y="1990725"/>
            <a:ext cx="7505702" cy="1326225"/>
          </a:xfrm>
          <a:prstGeom prst="rect">
            <a:avLst/>
          </a:prstGeom>
          <a:noFill/>
          <a:ln>
            <a:noFill/>
          </a:ln>
        </p:spPr>
      </p:pic>
      <p:pic>
        <p:nvPicPr>
          <p:cNvPr id="509" name="Google Shape;509;p62"/>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6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Exchange Rate Hedge Details</a:t>
            </a:r>
            <a:endParaRPr/>
          </a:p>
        </p:txBody>
      </p:sp>
      <p:sp>
        <p:nvSpPr>
          <p:cNvPr id="515" name="Google Shape;515;p63"/>
          <p:cNvSpPr txBox="1"/>
          <p:nvPr>
            <p:ph idx="1" type="body"/>
          </p:nvPr>
        </p:nvSpPr>
        <p:spPr>
          <a:xfrm>
            <a:off x="819150" y="1990725"/>
            <a:ext cx="7505700" cy="1416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16" name="Google Shape;516;p63"/>
          <p:cNvPicPr preferRelativeResize="0"/>
          <p:nvPr/>
        </p:nvPicPr>
        <p:blipFill>
          <a:blip r:embed="rId3">
            <a:alphaModFix/>
          </a:blip>
          <a:stretch>
            <a:fillRect/>
          </a:stretch>
        </p:blipFill>
        <p:spPr>
          <a:xfrm>
            <a:off x="819150" y="1706100"/>
            <a:ext cx="7505698" cy="2238375"/>
          </a:xfrm>
          <a:prstGeom prst="rect">
            <a:avLst/>
          </a:prstGeom>
          <a:noFill/>
          <a:ln>
            <a:noFill/>
          </a:ln>
        </p:spPr>
      </p:pic>
      <p:pic>
        <p:nvPicPr>
          <p:cNvPr id="517" name="Google Shape;517;p63"/>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6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in Interest Rate Hedge</a:t>
            </a:r>
            <a:endParaRPr/>
          </a:p>
        </p:txBody>
      </p:sp>
      <p:sp>
        <p:nvSpPr>
          <p:cNvPr id="523" name="Google Shape;523;p6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24" name="Google Shape;524;p64"/>
          <p:cNvPicPr preferRelativeResize="0"/>
          <p:nvPr/>
        </p:nvPicPr>
        <p:blipFill>
          <a:blip r:embed="rId3">
            <a:alphaModFix/>
          </a:blip>
          <a:stretch>
            <a:fillRect/>
          </a:stretch>
        </p:blipFill>
        <p:spPr>
          <a:xfrm>
            <a:off x="819150" y="1800200"/>
            <a:ext cx="7505697" cy="2638524"/>
          </a:xfrm>
          <a:prstGeom prst="rect">
            <a:avLst/>
          </a:prstGeom>
          <a:noFill/>
          <a:ln>
            <a:noFill/>
          </a:ln>
        </p:spPr>
      </p:pic>
      <p:pic>
        <p:nvPicPr>
          <p:cNvPr id="525" name="Google Shape;525;p64"/>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6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in Interest Rate Hedge Continued</a:t>
            </a:r>
            <a:endParaRPr/>
          </a:p>
        </p:txBody>
      </p:sp>
      <p:sp>
        <p:nvSpPr>
          <p:cNvPr id="531" name="Google Shape;531;p6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32" name="Google Shape;532;p65"/>
          <p:cNvPicPr preferRelativeResize="0"/>
          <p:nvPr/>
        </p:nvPicPr>
        <p:blipFill>
          <a:blip r:embed="rId3">
            <a:alphaModFix/>
          </a:blip>
          <a:stretch>
            <a:fillRect/>
          </a:stretch>
        </p:blipFill>
        <p:spPr>
          <a:xfrm>
            <a:off x="819150" y="1800200"/>
            <a:ext cx="7505702" cy="2638525"/>
          </a:xfrm>
          <a:prstGeom prst="rect">
            <a:avLst/>
          </a:prstGeom>
          <a:noFill/>
          <a:ln>
            <a:noFill/>
          </a:ln>
        </p:spPr>
      </p:pic>
      <p:pic>
        <p:nvPicPr>
          <p:cNvPr id="533" name="Google Shape;533;p65"/>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6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Gain or Loss on Interest Rate Derivatives</a:t>
            </a:r>
            <a:endParaRPr/>
          </a:p>
        </p:txBody>
      </p:sp>
      <p:sp>
        <p:nvSpPr>
          <p:cNvPr id="539" name="Google Shape;539;p66"/>
          <p:cNvSpPr txBox="1"/>
          <p:nvPr>
            <p:ph idx="1" type="body"/>
          </p:nvPr>
        </p:nvSpPr>
        <p:spPr>
          <a:xfrm>
            <a:off x="819150" y="1990725"/>
            <a:ext cx="7505700" cy="122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40" name="Google Shape;540;p66"/>
          <p:cNvPicPr preferRelativeResize="0"/>
          <p:nvPr/>
        </p:nvPicPr>
        <p:blipFill>
          <a:blip r:embed="rId3">
            <a:alphaModFix/>
          </a:blip>
          <a:stretch>
            <a:fillRect/>
          </a:stretch>
        </p:blipFill>
        <p:spPr>
          <a:xfrm>
            <a:off x="819150" y="1800200"/>
            <a:ext cx="7505700" cy="1730400"/>
          </a:xfrm>
          <a:prstGeom prst="rect">
            <a:avLst/>
          </a:prstGeom>
          <a:noFill/>
          <a:ln>
            <a:noFill/>
          </a:ln>
        </p:spPr>
      </p:pic>
      <p:pic>
        <p:nvPicPr>
          <p:cNvPr id="541" name="Google Shape;541;p66"/>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6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Fair Value of </a:t>
            </a:r>
            <a:r>
              <a:rPr lang="en"/>
              <a:t>Derivatives</a:t>
            </a:r>
            <a:endParaRPr/>
          </a:p>
        </p:txBody>
      </p:sp>
      <p:sp>
        <p:nvSpPr>
          <p:cNvPr id="547" name="Google Shape;547;p67"/>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48" name="Google Shape;548;p67"/>
          <p:cNvPicPr preferRelativeResize="0"/>
          <p:nvPr/>
        </p:nvPicPr>
        <p:blipFill>
          <a:blip r:embed="rId3">
            <a:alphaModFix/>
          </a:blip>
          <a:stretch>
            <a:fillRect/>
          </a:stretch>
        </p:blipFill>
        <p:spPr>
          <a:xfrm>
            <a:off x="584200" y="1411200"/>
            <a:ext cx="8013701" cy="3186199"/>
          </a:xfrm>
          <a:prstGeom prst="rect">
            <a:avLst/>
          </a:prstGeom>
          <a:noFill/>
          <a:ln>
            <a:noFill/>
          </a:ln>
        </p:spPr>
      </p:pic>
      <p:pic>
        <p:nvPicPr>
          <p:cNvPr id="549" name="Google Shape;549;p67"/>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68"/>
          <p:cNvSpPr txBox="1"/>
          <p:nvPr>
            <p:ph type="title"/>
          </p:nvPr>
        </p:nvSpPr>
        <p:spPr>
          <a:xfrm>
            <a:off x="819150" y="533400"/>
            <a:ext cx="7505700" cy="73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Gain or (Loss) on Hedging Instruments</a:t>
            </a:r>
            <a:endParaRPr/>
          </a:p>
          <a:p>
            <a:pPr indent="0" lvl="0" marL="0" rtl="0" algn="l">
              <a:spcBef>
                <a:spcPts val="0"/>
              </a:spcBef>
              <a:spcAft>
                <a:spcPts val="0"/>
              </a:spcAft>
              <a:buNone/>
            </a:pPr>
            <a:r>
              <a:t/>
            </a:r>
            <a:endParaRPr/>
          </a:p>
        </p:txBody>
      </p:sp>
      <p:sp>
        <p:nvSpPr>
          <p:cNvPr id="555" name="Google Shape;555;p68"/>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56" name="Google Shape;556;p68"/>
          <p:cNvPicPr preferRelativeResize="0"/>
          <p:nvPr/>
        </p:nvPicPr>
        <p:blipFill>
          <a:blip r:embed="rId3">
            <a:alphaModFix/>
          </a:blip>
          <a:stretch>
            <a:fillRect/>
          </a:stretch>
        </p:blipFill>
        <p:spPr>
          <a:xfrm>
            <a:off x="819150" y="1104900"/>
            <a:ext cx="7505700" cy="3556000"/>
          </a:xfrm>
          <a:prstGeom prst="rect">
            <a:avLst/>
          </a:prstGeom>
          <a:noFill/>
          <a:ln>
            <a:noFill/>
          </a:ln>
        </p:spPr>
      </p:pic>
      <p:pic>
        <p:nvPicPr>
          <p:cNvPr id="557" name="Google Shape;557;p68"/>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6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Effect of Hedging Instruments on The Consolidated Financial Statements</a:t>
            </a:r>
            <a:endParaRPr/>
          </a:p>
        </p:txBody>
      </p:sp>
      <p:sp>
        <p:nvSpPr>
          <p:cNvPr id="563" name="Google Shape;563;p6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64" name="Google Shape;564;p69"/>
          <p:cNvPicPr preferRelativeResize="0"/>
          <p:nvPr/>
        </p:nvPicPr>
        <p:blipFill>
          <a:blip r:embed="rId3">
            <a:alphaModFix/>
          </a:blip>
          <a:stretch>
            <a:fillRect/>
          </a:stretch>
        </p:blipFill>
        <p:spPr>
          <a:xfrm>
            <a:off x="587825" y="1800200"/>
            <a:ext cx="8039425" cy="2638525"/>
          </a:xfrm>
          <a:prstGeom prst="rect">
            <a:avLst/>
          </a:prstGeom>
          <a:noFill/>
          <a:ln>
            <a:noFill/>
          </a:ln>
        </p:spPr>
      </p:pic>
      <p:pic>
        <p:nvPicPr>
          <p:cNvPr id="565" name="Google Shape;565;p69"/>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7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Effect of Non-Hedging Derivatives on The Consolidated Financial Statements</a:t>
            </a:r>
            <a:endParaRPr/>
          </a:p>
        </p:txBody>
      </p:sp>
      <p:sp>
        <p:nvSpPr>
          <p:cNvPr id="571" name="Google Shape;571;p70"/>
          <p:cNvSpPr txBox="1"/>
          <p:nvPr>
            <p:ph idx="1" type="body"/>
          </p:nvPr>
        </p:nvSpPr>
        <p:spPr>
          <a:xfrm>
            <a:off x="819150" y="2726175"/>
            <a:ext cx="7505700" cy="64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72" name="Google Shape;572;p70"/>
          <p:cNvPicPr preferRelativeResize="0"/>
          <p:nvPr/>
        </p:nvPicPr>
        <p:blipFill>
          <a:blip r:embed="rId3">
            <a:alphaModFix/>
          </a:blip>
          <a:stretch>
            <a:fillRect/>
          </a:stretch>
        </p:blipFill>
        <p:spPr>
          <a:xfrm>
            <a:off x="819150" y="2005525"/>
            <a:ext cx="7505702" cy="1910450"/>
          </a:xfrm>
          <a:prstGeom prst="rect">
            <a:avLst/>
          </a:prstGeom>
          <a:noFill/>
          <a:ln>
            <a:noFill/>
          </a:ln>
        </p:spPr>
      </p:pic>
      <p:pic>
        <p:nvPicPr>
          <p:cNvPr id="573" name="Google Shape;573;p70"/>
          <p:cNvPicPr preferRelativeResize="0"/>
          <p:nvPr/>
        </p:nvPicPr>
        <p:blipFill>
          <a:blip r:embed="rId4">
            <a:alphaModFix/>
          </a:blip>
          <a:stretch>
            <a:fillRect/>
          </a:stretch>
        </p:blipFill>
        <p:spPr>
          <a:xfrm>
            <a:off x="7922275" y="240650"/>
            <a:ext cx="856400" cy="7705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71"/>
          <p:cNvSpPr txBox="1"/>
          <p:nvPr>
            <p:ph type="title"/>
          </p:nvPr>
        </p:nvSpPr>
        <p:spPr>
          <a:xfrm>
            <a:off x="1428700" y="1936350"/>
            <a:ext cx="64203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1"/>
          <p:cNvSpPr txBox="1"/>
          <p:nvPr>
            <p:ph idx="1" type="body"/>
          </p:nvPr>
        </p:nvSpPr>
        <p:spPr>
          <a:xfrm>
            <a:off x="2074500" y="3261475"/>
            <a:ext cx="5175600" cy="47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80" name="Google Shape;580;p71"/>
          <p:cNvPicPr preferRelativeResize="0"/>
          <p:nvPr/>
        </p:nvPicPr>
        <p:blipFill>
          <a:blip r:embed="rId3">
            <a:alphaModFix/>
          </a:blip>
          <a:stretch>
            <a:fillRect/>
          </a:stretch>
        </p:blipFill>
        <p:spPr>
          <a:xfrm>
            <a:off x="1013400" y="1148313"/>
            <a:ext cx="7117200" cy="2846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1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Sector Trends</a:t>
            </a:r>
            <a:endParaRPr/>
          </a:p>
        </p:txBody>
      </p:sp>
      <p:sp>
        <p:nvSpPr>
          <p:cNvPr id="181" name="Google Shape;181;p18"/>
          <p:cNvSpPr txBox="1"/>
          <p:nvPr>
            <p:ph idx="1" type="body"/>
          </p:nvPr>
        </p:nvSpPr>
        <p:spPr>
          <a:xfrm>
            <a:off x="819150" y="1495400"/>
            <a:ext cx="7505700" cy="3135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AutoNum type="arabicPeriod"/>
            </a:pPr>
            <a:r>
              <a:rPr b="1" lang="en" sz="1700"/>
              <a:t>Environmental Sustainability: </a:t>
            </a:r>
            <a:r>
              <a:rPr lang="en" sz="1700"/>
              <a:t>development and identification of new technologies for cleaner fuels is a top priority</a:t>
            </a:r>
            <a:endParaRPr sz="1700"/>
          </a:p>
          <a:p>
            <a:pPr indent="-336550" lvl="0" marL="457200" rtl="0" algn="l">
              <a:spcBef>
                <a:spcPts val="0"/>
              </a:spcBef>
              <a:spcAft>
                <a:spcPts val="0"/>
              </a:spcAft>
              <a:buSzPts val="1700"/>
              <a:buAutoNum type="arabicPeriod"/>
            </a:pPr>
            <a:r>
              <a:rPr b="1" lang="en" sz="1700"/>
              <a:t>Destination Stewardship: </a:t>
            </a:r>
            <a:r>
              <a:rPr lang="en" sz="1700"/>
              <a:t>exploring new and creative ways to manage </a:t>
            </a:r>
            <a:r>
              <a:rPr lang="en" sz="1700"/>
              <a:t>the</a:t>
            </a:r>
            <a:r>
              <a:rPr lang="en" sz="1700"/>
              <a:t> flow of visitors and implement the highest standards of responsible tourism</a:t>
            </a:r>
            <a:endParaRPr sz="1700"/>
          </a:p>
          <a:p>
            <a:pPr indent="-336550" lvl="0" marL="457200" rtl="0" algn="l">
              <a:spcBef>
                <a:spcPts val="0"/>
              </a:spcBef>
              <a:spcAft>
                <a:spcPts val="0"/>
              </a:spcAft>
              <a:buSzPts val="1700"/>
              <a:buAutoNum type="arabicPeriod"/>
            </a:pPr>
            <a:r>
              <a:rPr b="1" lang="en" sz="1700"/>
              <a:t>Cruise and Stay:</a:t>
            </a:r>
            <a:r>
              <a:rPr lang="en" sz="1700"/>
              <a:t> more travellers are spending time in and near cruise ports</a:t>
            </a:r>
            <a:endParaRPr sz="1700"/>
          </a:p>
          <a:p>
            <a:pPr indent="-336550" lvl="0" marL="457200" rtl="0" algn="l">
              <a:spcBef>
                <a:spcPts val="0"/>
              </a:spcBef>
              <a:spcAft>
                <a:spcPts val="0"/>
              </a:spcAft>
              <a:buSzPts val="1700"/>
              <a:buAutoNum type="arabicPeriod"/>
            </a:pPr>
            <a:r>
              <a:rPr b="1" lang="en" sz="1700"/>
              <a:t>Reduce Single-Use Plastic: </a:t>
            </a:r>
            <a:r>
              <a:rPr lang="en" sz="1700"/>
              <a:t>travelers value sustainability and more than 8/10 passengers recycle plastics or forego plastic straws</a:t>
            </a:r>
            <a:endParaRPr sz="1700"/>
          </a:p>
          <a:p>
            <a:pPr indent="-336550" lvl="0" marL="457200" rtl="0" algn="l">
              <a:spcBef>
                <a:spcPts val="0"/>
              </a:spcBef>
              <a:spcAft>
                <a:spcPts val="0"/>
              </a:spcAft>
              <a:buSzPts val="1700"/>
              <a:buAutoNum type="arabicPeriod"/>
            </a:pPr>
            <a:r>
              <a:rPr b="1" lang="en" sz="1700"/>
              <a:t>Generation Gruise Positive:</a:t>
            </a:r>
            <a:r>
              <a:rPr lang="en" sz="1700"/>
              <a:t> there is a increasing positive attitude towards cruising compared to two years ago (probably changed by now)</a:t>
            </a:r>
            <a:endParaRPr sz="1700"/>
          </a:p>
          <a:p>
            <a:pPr indent="-336550" lvl="0" marL="457200" rtl="0" algn="l">
              <a:spcBef>
                <a:spcPts val="0"/>
              </a:spcBef>
              <a:spcAft>
                <a:spcPts val="0"/>
              </a:spcAft>
              <a:buSzPts val="1700"/>
              <a:buAutoNum type="arabicPeriod"/>
            </a:pPr>
            <a:r>
              <a:rPr b="1" lang="en" sz="1700"/>
              <a:t>Lone Cruisers: </a:t>
            </a:r>
            <a:r>
              <a:rPr lang="en" sz="1700"/>
              <a:t>marriage rates are declining → cruise lines offering studio cabin</a:t>
            </a:r>
            <a:endParaRPr sz="1700"/>
          </a:p>
          <a:p>
            <a:pPr indent="-336550" lvl="0" marL="457200" rtl="0" algn="l">
              <a:spcBef>
                <a:spcPts val="0"/>
              </a:spcBef>
              <a:spcAft>
                <a:spcPts val="0"/>
              </a:spcAft>
              <a:buSzPts val="1700"/>
              <a:buAutoNum type="arabicPeriod"/>
            </a:pPr>
            <a:r>
              <a:rPr b="1" lang="en" sz="1700"/>
              <a:t>Micro Travel: </a:t>
            </a:r>
            <a:r>
              <a:rPr lang="en" sz="1700"/>
              <a:t>travelers preferring quick short trips (3~5 days)</a:t>
            </a:r>
            <a:endParaRPr sz="17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72"/>
          <p:cNvSpPr txBox="1"/>
          <p:nvPr>
            <p:ph type="title"/>
          </p:nvPr>
        </p:nvSpPr>
        <p:spPr>
          <a:xfrm>
            <a:off x="82110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Leadership</a:t>
            </a:r>
            <a:endParaRPr/>
          </a:p>
        </p:txBody>
      </p:sp>
      <p:sp>
        <p:nvSpPr>
          <p:cNvPr id="586" name="Google Shape;586;p72"/>
          <p:cNvSpPr txBox="1"/>
          <p:nvPr>
            <p:ph idx="1" type="body"/>
          </p:nvPr>
        </p:nvSpPr>
        <p:spPr>
          <a:xfrm>
            <a:off x="203175" y="3558200"/>
            <a:ext cx="2705400" cy="1119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400"/>
              <a:t>Frank J. Del Rio</a:t>
            </a:r>
            <a:br>
              <a:rPr lang="en" sz="1400"/>
            </a:br>
            <a:br>
              <a:rPr lang="en" sz="1400"/>
            </a:br>
            <a:r>
              <a:rPr lang="en">
                <a:solidFill>
                  <a:srgbClr val="000000"/>
                </a:solidFill>
              </a:rPr>
              <a:t>President and Chief Executive Officer, </a:t>
            </a:r>
            <a:r>
              <a:rPr lang="en">
                <a:solidFill>
                  <a:srgbClr val="000000"/>
                </a:solidFill>
              </a:rPr>
              <a:t>Norwegian Cruise Line Holdings Ltd. </a:t>
            </a:r>
            <a:endParaRPr>
              <a:solidFill>
                <a:srgbClr val="000000"/>
              </a:solidFill>
            </a:endParaRPr>
          </a:p>
          <a:p>
            <a:pPr indent="0" lvl="0" marL="0" rtl="0" algn="ctr">
              <a:lnSpc>
                <a:spcPct val="100000"/>
              </a:lnSpc>
              <a:spcBef>
                <a:spcPts val="1600"/>
              </a:spcBef>
              <a:spcAft>
                <a:spcPts val="1600"/>
              </a:spcAft>
              <a:buNone/>
            </a:pPr>
            <a:r>
              <a:t/>
            </a:r>
            <a:endParaRPr/>
          </a:p>
        </p:txBody>
      </p:sp>
      <p:pic>
        <p:nvPicPr>
          <p:cNvPr id="587" name="Google Shape;587;p72"/>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588" name="Google Shape;588;p72"/>
          <p:cNvPicPr preferRelativeResize="0"/>
          <p:nvPr/>
        </p:nvPicPr>
        <p:blipFill>
          <a:blip r:embed="rId4">
            <a:alphaModFix/>
          </a:blip>
          <a:stretch>
            <a:fillRect/>
          </a:stretch>
        </p:blipFill>
        <p:spPr>
          <a:xfrm>
            <a:off x="819150" y="1593999"/>
            <a:ext cx="1464392" cy="1955500"/>
          </a:xfrm>
          <a:prstGeom prst="rect">
            <a:avLst/>
          </a:prstGeom>
          <a:noFill/>
          <a:ln>
            <a:noFill/>
          </a:ln>
        </p:spPr>
      </p:pic>
      <p:pic>
        <p:nvPicPr>
          <p:cNvPr id="589" name="Google Shape;589;p72"/>
          <p:cNvPicPr preferRelativeResize="0"/>
          <p:nvPr/>
        </p:nvPicPr>
        <p:blipFill>
          <a:blip r:embed="rId5">
            <a:alphaModFix/>
          </a:blip>
          <a:stretch>
            <a:fillRect/>
          </a:stretch>
        </p:blipFill>
        <p:spPr>
          <a:xfrm>
            <a:off x="3794025" y="1594000"/>
            <a:ext cx="1464400" cy="1955500"/>
          </a:xfrm>
          <a:prstGeom prst="rect">
            <a:avLst/>
          </a:prstGeom>
          <a:noFill/>
          <a:ln>
            <a:noFill/>
          </a:ln>
        </p:spPr>
      </p:pic>
      <p:sp>
        <p:nvSpPr>
          <p:cNvPr id="590" name="Google Shape;590;p72"/>
          <p:cNvSpPr txBox="1"/>
          <p:nvPr/>
        </p:nvSpPr>
        <p:spPr>
          <a:xfrm>
            <a:off x="3010050" y="3558200"/>
            <a:ext cx="3127800" cy="111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Mark A. Kempa</a:t>
            </a:r>
            <a:br>
              <a:rPr lang="en">
                <a:solidFill>
                  <a:schemeClr val="dk2"/>
                </a:solidFill>
                <a:latin typeface="Calibri"/>
                <a:ea typeface="Calibri"/>
                <a:cs typeface="Calibri"/>
                <a:sym typeface="Calibri"/>
              </a:rPr>
            </a:br>
            <a:br>
              <a:rPr lang="en" sz="1300">
                <a:solidFill>
                  <a:schemeClr val="dk2"/>
                </a:solidFill>
                <a:latin typeface="Calibri"/>
                <a:ea typeface="Calibri"/>
                <a:cs typeface="Calibri"/>
                <a:sym typeface="Calibri"/>
              </a:rPr>
            </a:br>
            <a:r>
              <a:rPr lang="en" sz="1300">
                <a:latin typeface="Calibri"/>
                <a:ea typeface="Calibri"/>
                <a:cs typeface="Calibri"/>
                <a:sym typeface="Calibri"/>
              </a:rPr>
              <a:t>Executive Vice President and Chief Financial Officer, Norwegian Cruise Line Holdings Ltd. </a:t>
            </a:r>
            <a:endParaRPr sz="1300">
              <a:latin typeface="Calibri"/>
              <a:ea typeface="Calibri"/>
              <a:cs typeface="Calibri"/>
              <a:sym typeface="Calibri"/>
            </a:endParaRPr>
          </a:p>
          <a:p>
            <a:pPr indent="0" lvl="0" marL="0" rtl="0" algn="ctr">
              <a:spcBef>
                <a:spcPts val="1600"/>
              </a:spcBef>
              <a:spcAft>
                <a:spcPts val="1600"/>
              </a:spcAft>
              <a:buNone/>
            </a:pPr>
            <a:r>
              <a:t/>
            </a:r>
            <a:endParaRPr sz="1300">
              <a:latin typeface="Calibri"/>
              <a:ea typeface="Calibri"/>
              <a:cs typeface="Calibri"/>
              <a:sym typeface="Calibri"/>
            </a:endParaRPr>
          </a:p>
        </p:txBody>
      </p:sp>
      <p:pic>
        <p:nvPicPr>
          <p:cNvPr id="591" name="Google Shape;591;p72"/>
          <p:cNvPicPr preferRelativeResize="0"/>
          <p:nvPr/>
        </p:nvPicPr>
        <p:blipFill>
          <a:blip r:embed="rId6">
            <a:alphaModFix/>
          </a:blip>
          <a:stretch>
            <a:fillRect/>
          </a:stretch>
        </p:blipFill>
        <p:spPr>
          <a:xfrm>
            <a:off x="6768900" y="1594000"/>
            <a:ext cx="1464400" cy="1955500"/>
          </a:xfrm>
          <a:prstGeom prst="rect">
            <a:avLst/>
          </a:prstGeom>
          <a:noFill/>
          <a:ln>
            <a:noFill/>
          </a:ln>
        </p:spPr>
      </p:pic>
      <p:sp>
        <p:nvSpPr>
          <p:cNvPr id="592" name="Google Shape;592;p72"/>
          <p:cNvSpPr txBox="1"/>
          <p:nvPr/>
        </p:nvSpPr>
        <p:spPr>
          <a:xfrm>
            <a:off x="6137850" y="3558200"/>
            <a:ext cx="2705400" cy="111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Faye L. Ashby </a:t>
            </a:r>
            <a:br>
              <a:rPr lang="en">
                <a:solidFill>
                  <a:schemeClr val="dk2"/>
                </a:solidFill>
                <a:latin typeface="Calibri"/>
                <a:ea typeface="Calibri"/>
                <a:cs typeface="Calibri"/>
                <a:sym typeface="Calibri"/>
              </a:rPr>
            </a:br>
            <a:br>
              <a:rPr lang="en" sz="1200">
                <a:solidFill>
                  <a:schemeClr val="dk2"/>
                </a:solidFill>
                <a:latin typeface="Calibri"/>
                <a:ea typeface="Calibri"/>
                <a:cs typeface="Calibri"/>
                <a:sym typeface="Calibri"/>
              </a:rPr>
            </a:br>
            <a:r>
              <a:rPr lang="en" sz="1300">
                <a:latin typeface="Calibri"/>
                <a:ea typeface="Calibri"/>
                <a:cs typeface="Calibri"/>
                <a:sym typeface="Calibri"/>
              </a:rPr>
              <a:t>Senior Vice President &amp; Chief Accounting Officer, Norwegian Cruise Line Holdings Ltd. </a:t>
            </a:r>
            <a:endParaRPr sz="1300">
              <a:latin typeface="Calibri"/>
              <a:ea typeface="Calibri"/>
              <a:cs typeface="Calibri"/>
              <a:sym typeface="Calibri"/>
            </a:endParaRPr>
          </a:p>
          <a:p>
            <a:pPr indent="0" lvl="0" marL="0" rtl="0" algn="ctr">
              <a:spcBef>
                <a:spcPts val="1600"/>
              </a:spcBef>
              <a:spcAft>
                <a:spcPts val="1600"/>
              </a:spcAft>
              <a:buNone/>
            </a:pPr>
            <a:r>
              <a:t/>
            </a:r>
            <a:endParaRPr sz="130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73"/>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Subsidiary </a:t>
            </a:r>
            <a:r>
              <a:rPr lang="en"/>
              <a:t>Company Leadership</a:t>
            </a:r>
            <a:endParaRPr/>
          </a:p>
        </p:txBody>
      </p:sp>
      <p:sp>
        <p:nvSpPr>
          <p:cNvPr id="598" name="Google Shape;598;p73"/>
          <p:cNvSpPr txBox="1"/>
          <p:nvPr>
            <p:ph idx="1" type="body"/>
          </p:nvPr>
        </p:nvSpPr>
        <p:spPr>
          <a:xfrm>
            <a:off x="203175" y="3558200"/>
            <a:ext cx="2705400" cy="1119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sz="1400"/>
              <a:t>Harry Sommer</a:t>
            </a:r>
            <a:br>
              <a:rPr lang="en" sz="1400"/>
            </a:br>
            <a:br>
              <a:rPr lang="en">
                <a:solidFill>
                  <a:srgbClr val="000000"/>
                </a:solidFill>
              </a:rPr>
            </a:br>
            <a:r>
              <a:rPr lang="en">
                <a:solidFill>
                  <a:srgbClr val="000000"/>
                </a:solidFill>
              </a:rPr>
              <a:t>Norwegian Cruise Line </a:t>
            </a:r>
            <a:br>
              <a:rPr lang="en">
                <a:solidFill>
                  <a:srgbClr val="000000"/>
                </a:solidFill>
              </a:rPr>
            </a:br>
            <a:r>
              <a:rPr lang="en">
                <a:solidFill>
                  <a:srgbClr val="000000"/>
                </a:solidFill>
              </a:rPr>
              <a:t>Chief Executive Officer</a:t>
            </a:r>
            <a:endParaRPr>
              <a:solidFill>
                <a:srgbClr val="000000"/>
              </a:solidFill>
            </a:endParaRPr>
          </a:p>
        </p:txBody>
      </p:sp>
      <p:pic>
        <p:nvPicPr>
          <p:cNvPr id="599" name="Google Shape;599;p73"/>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600" name="Google Shape;600;p73"/>
          <p:cNvSpPr txBox="1"/>
          <p:nvPr/>
        </p:nvSpPr>
        <p:spPr>
          <a:xfrm>
            <a:off x="3010050" y="3558200"/>
            <a:ext cx="3127800" cy="111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Robert J. Binder</a:t>
            </a:r>
            <a:endParaRPr sz="1300">
              <a:latin typeface="Calibri"/>
              <a:ea typeface="Calibri"/>
              <a:cs typeface="Calibri"/>
              <a:sym typeface="Calibri"/>
            </a:endParaRPr>
          </a:p>
          <a:p>
            <a:pPr indent="0" lvl="0" marL="0" rtl="0" algn="ctr">
              <a:spcBef>
                <a:spcPts val="1600"/>
              </a:spcBef>
              <a:spcAft>
                <a:spcPts val="1600"/>
              </a:spcAft>
              <a:buNone/>
            </a:pPr>
            <a:r>
              <a:rPr lang="en" sz="1300">
                <a:latin typeface="Calibri"/>
                <a:ea typeface="Calibri"/>
                <a:cs typeface="Calibri"/>
                <a:sym typeface="Calibri"/>
              </a:rPr>
              <a:t>Oceania Cruises </a:t>
            </a:r>
            <a:br>
              <a:rPr lang="en" sz="1300">
                <a:latin typeface="Calibri"/>
                <a:ea typeface="Calibri"/>
                <a:cs typeface="Calibri"/>
                <a:sym typeface="Calibri"/>
              </a:rPr>
            </a:br>
            <a:r>
              <a:rPr lang="en" sz="1300">
                <a:latin typeface="Calibri"/>
                <a:ea typeface="Calibri"/>
                <a:cs typeface="Calibri"/>
                <a:sym typeface="Calibri"/>
              </a:rPr>
              <a:t>Chief Executive Officer</a:t>
            </a:r>
            <a:endParaRPr sz="1300">
              <a:latin typeface="Calibri"/>
              <a:ea typeface="Calibri"/>
              <a:cs typeface="Calibri"/>
              <a:sym typeface="Calibri"/>
            </a:endParaRPr>
          </a:p>
        </p:txBody>
      </p:sp>
      <p:sp>
        <p:nvSpPr>
          <p:cNvPr id="601" name="Google Shape;601;p73"/>
          <p:cNvSpPr txBox="1"/>
          <p:nvPr/>
        </p:nvSpPr>
        <p:spPr>
          <a:xfrm>
            <a:off x="6137850" y="3558200"/>
            <a:ext cx="2705400" cy="111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Jason Montague</a:t>
            </a:r>
            <a:endParaRPr>
              <a:solidFill>
                <a:schemeClr val="dk2"/>
              </a:solidFill>
              <a:latin typeface="Calibri"/>
              <a:ea typeface="Calibri"/>
              <a:cs typeface="Calibri"/>
              <a:sym typeface="Calibri"/>
            </a:endParaRPr>
          </a:p>
          <a:p>
            <a:pPr indent="0" lvl="0" marL="0" rtl="0" algn="ctr">
              <a:spcBef>
                <a:spcPts val="1600"/>
              </a:spcBef>
              <a:spcAft>
                <a:spcPts val="1600"/>
              </a:spcAft>
              <a:buNone/>
            </a:pPr>
            <a:r>
              <a:rPr lang="en">
                <a:solidFill>
                  <a:schemeClr val="dk2"/>
                </a:solidFill>
                <a:latin typeface="Calibri"/>
                <a:ea typeface="Calibri"/>
                <a:cs typeface="Calibri"/>
                <a:sym typeface="Calibri"/>
              </a:rPr>
              <a:t>Regent Seven Seas Cruises </a:t>
            </a:r>
            <a:br>
              <a:rPr lang="en">
                <a:solidFill>
                  <a:schemeClr val="dk2"/>
                </a:solidFill>
                <a:latin typeface="Calibri"/>
                <a:ea typeface="Calibri"/>
                <a:cs typeface="Calibri"/>
                <a:sym typeface="Calibri"/>
              </a:rPr>
            </a:br>
            <a:r>
              <a:rPr lang="en">
                <a:solidFill>
                  <a:schemeClr val="dk2"/>
                </a:solidFill>
                <a:latin typeface="Calibri"/>
                <a:ea typeface="Calibri"/>
                <a:cs typeface="Calibri"/>
                <a:sym typeface="Calibri"/>
              </a:rPr>
              <a:t>Chief Executive Officer</a:t>
            </a:r>
            <a:br>
              <a:rPr lang="en">
                <a:solidFill>
                  <a:schemeClr val="dk2"/>
                </a:solidFill>
                <a:latin typeface="Calibri"/>
                <a:ea typeface="Calibri"/>
                <a:cs typeface="Calibri"/>
                <a:sym typeface="Calibri"/>
              </a:rPr>
            </a:br>
            <a:endParaRPr sz="1300">
              <a:latin typeface="Calibri"/>
              <a:ea typeface="Calibri"/>
              <a:cs typeface="Calibri"/>
              <a:sym typeface="Calibri"/>
            </a:endParaRPr>
          </a:p>
        </p:txBody>
      </p:sp>
      <p:pic>
        <p:nvPicPr>
          <p:cNvPr id="602" name="Google Shape;602;p73"/>
          <p:cNvPicPr preferRelativeResize="0"/>
          <p:nvPr/>
        </p:nvPicPr>
        <p:blipFill>
          <a:blip r:embed="rId4">
            <a:alphaModFix/>
          </a:blip>
          <a:stretch>
            <a:fillRect/>
          </a:stretch>
        </p:blipFill>
        <p:spPr>
          <a:xfrm>
            <a:off x="817322" y="1594000"/>
            <a:ext cx="1477116" cy="1955500"/>
          </a:xfrm>
          <a:prstGeom prst="rect">
            <a:avLst/>
          </a:prstGeom>
          <a:noFill/>
          <a:ln>
            <a:noFill/>
          </a:ln>
        </p:spPr>
      </p:pic>
      <p:pic>
        <p:nvPicPr>
          <p:cNvPr id="603" name="Google Shape;603;p73"/>
          <p:cNvPicPr preferRelativeResize="0"/>
          <p:nvPr/>
        </p:nvPicPr>
        <p:blipFill>
          <a:blip r:embed="rId5">
            <a:alphaModFix/>
          </a:blip>
          <a:stretch>
            <a:fillRect/>
          </a:stretch>
        </p:blipFill>
        <p:spPr>
          <a:xfrm>
            <a:off x="3861414" y="1593998"/>
            <a:ext cx="1425061" cy="1955500"/>
          </a:xfrm>
          <a:prstGeom prst="rect">
            <a:avLst/>
          </a:prstGeom>
          <a:noFill/>
          <a:ln>
            <a:noFill/>
          </a:ln>
        </p:spPr>
      </p:pic>
      <p:pic>
        <p:nvPicPr>
          <p:cNvPr id="604" name="Google Shape;604;p73"/>
          <p:cNvPicPr preferRelativeResize="0"/>
          <p:nvPr/>
        </p:nvPicPr>
        <p:blipFill>
          <a:blip r:embed="rId6">
            <a:alphaModFix/>
          </a:blip>
          <a:stretch>
            <a:fillRect/>
          </a:stretch>
        </p:blipFill>
        <p:spPr>
          <a:xfrm>
            <a:off x="6778025" y="1594000"/>
            <a:ext cx="1425050" cy="1955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74"/>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Board of Directors</a:t>
            </a:r>
            <a:endParaRPr/>
          </a:p>
        </p:txBody>
      </p:sp>
      <p:pic>
        <p:nvPicPr>
          <p:cNvPr id="610" name="Google Shape;610;p74"/>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611" name="Google Shape;611;p74"/>
          <p:cNvSpPr txBox="1"/>
          <p:nvPr/>
        </p:nvSpPr>
        <p:spPr>
          <a:xfrm>
            <a:off x="4572000" y="1345900"/>
            <a:ext cx="3202500" cy="30000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Stella David </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Mary E. Landry</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Chad A. Leat </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Steve Martinez </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Pamela Thomas Graham </a:t>
            </a:r>
            <a:endParaRPr sz="2000">
              <a:solidFill>
                <a:schemeClr val="dk2"/>
              </a:solidFill>
              <a:latin typeface="Calibri"/>
              <a:ea typeface="Calibri"/>
              <a:cs typeface="Calibri"/>
              <a:sym typeface="Calibri"/>
            </a:endParaRPr>
          </a:p>
          <a:p>
            <a:pPr indent="0" lvl="0" marL="457200" rtl="0" algn="l">
              <a:spcBef>
                <a:spcPts val="0"/>
              </a:spcBef>
              <a:spcAft>
                <a:spcPts val="0"/>
              </a:spcAft>
              <a:buNone/>
            </a:pPr>
            <a:r>
              <a:t/>
            </a:r>
            <a:endParaRPr sz="2000">
              <a:latin typeface="Calibri"/>
              <a:ea typeface="Calibri"/>
              <a:cs typeface="Calibri"/>
              <a:sym typeface="Calibri"/>
            </a:endParaRPr>
          </a:p>
        </p:txBody>
      </p:sp>
      <p:sp>
        <p:nvSpPr>
          <p:cNvPr id="612" name="Google Shape;612;p74"/>
          <p:cNvSpPr txBox="1"/>
          <p:nvPr/>
        </p:nvSpPr>
        <p:spPr>
          <a:xfrm>
            <a:off x="819150" y="1345900"/>
            <a:ext cx="3000000" cy="30000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Russell W. Galbut</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Frank J. Del Rio</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David M. Abrams</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Adam M. Aron</a:t>
            </a:r>
            <a:endParaRPr sz="2000">
              <a:latin typeface="Calibri"/>
              <a:ea typeface="Calibri"/>
              <a:cs typeface="Calibri"/>
              <a:sym typeface="Calibri"/>
            </a:endParaRPr>
          </a:p>
          <a:p>
            <a:pPr indent="-355600" lvl="0" marL="457200" rtl="0" algn="l">
              <a:lnSpc>
                <a:spcPct val="115000"/>
              </a:lnSpc>
              <a:spcBef>
                <a:spcPts val="0"/>
              </a:spcBef>
              <a:spcAft>
                <a:spcPts val="0"/>
              </a:spcAft>
              <a:buClr>
                <a:schemeClr val="dk2"/>
              </a:buClr>
              <a:buSzPts val="2000"/>
              <a:buFont typeface="Calibri"/>
              <a:buChar char="●"/>
            </a:pPr>
            <a:r>
              <a:rPr lang="en" sz="2000">
                <a:latin typeface="Calibri"/>
                <a:ea typeface="Calibri"/>
                <a:cs typeface="Calibri"/>
                <a:sym typeface="Calibri"/>
              </a:rPr>
              <a:t>John W. Chidsey</a:t>
            </a:r>
            <a:endParaRPr/>
          </a:p>
        </p:txBody>
      </p:sp>
      <p:pic>
        <p:nvPicPr>
          <p:cNvPr id="613" name="Google Shape;613;p74"/>
          <p:cNvPicPr preferRelativeResize="0"/>
          <p:nvPr/>
        </p:nvPicPr>
        <p:blipFill>
          <a:blip r:embed="rId4">
            <a:alphaModFix/>
          </a:blip>
          <a:stretch>
            <a:fillRect/>
          </a:stretch>
        </p:blipFill>
        <p:spPr>
          <a:xfrm>
            <a:off x="631350" y="3468249"/>
            <a:ext cx="7546899" cy="13643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75"/>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NCLH Mission &amp; Vision Statement </a:t>
            </a:r>
            <a:endParaRPr/>
          </a:p>
        </p:txBody>
      </p:sp>
      <p:pic>
        <p:nvPicPr>
          <p:cNvPr id="619" name="Google Shape;619;p75"/>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620" name="Google Shape;620;p75"/>
          <p:cNvSpPr txBox="1"/>
          <p:nvPr/>
        </p:nvSpPr>
        <p:spPr>
          <a:xfrm>
            <a:off x="819150" y="1287725"/>
            <a:ext cx="7359000" cy="32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latin typeface="Calibri"/>
                <a:ea typeface="Calibri"/>
                <a:cs typeface="Calibri"/>
                <a:sym typeface="Calibri"/>
              </a:rPr>
              <a:t>Mission Statement:</a:t>
            </a:r>
            <a:r>
              <a:rPr lang="en" sz="2000">
                <a:latin typeface="Calibri"/>
                <a:ea typeface="Calibri"/>
                <a:cs typeface="Calibri"/>
                <a:sym typeface="Calibri"/>
              </a:rPr>
              <a:t> To provide exceptional vacation experiences, delivered by passionate team members committed to world-class hospitality and innovation</a:t>
            </a:r>
            <a:endParaRPr sz="2000">
              <a:latin typeface="Calibri"/>
              <a:ea typeface="Calibri"/>
              <a:cs typeface="Calibri"/>
              <a:sym typeface="Calibri"/>
            </a:endParaRPr>
          </a:p>
          <a:p>
            <a:pPr indent="0" lvl="0" marL="0" rtl="0" algn="l">
              <a:lnSpc>
                <a:spcPct val="115000"/>
              </a:lnSpc>
              <a:spcBef>
                <a:spcPts val="0"/>
              </a:spcBef>
              <a:spcAft>
                <a:spcPts val="0"/>
              </a:spcAft>
              <a:buNone/>
            </a:pPr>
            <a:r>
              <a:t/>
            </a:r>
            <a:endParaRPr b="1" sz="2000">
              <a:latin typeface="Calibri"/>
              <a:ea typeface="Calibri"/>
              <a:cs typeface="Calibri"/>
              <a:sym typeface="Calibri"/>
            </a:endParaRPr>
          </a:p>
          <a:p>
            <a:pPr indent="0" lvl="0" marL="0" rtl="0" algn="l">
              <a:lnSpc>
                <a:spcPct val="115000"/>
              </a:lnSpc>
              <a:spcBef>
                <a:spcPts val="0"/>
              </a:spcBef>
              <a:spcAft>
                <a:spcPts val="0"/>
              </a:spcAft>
              <a:buNone/>
            </a:pPr>
            <a:r>
              <a:rPr b="1" lang="en" sz="2000">
                <a:latin typeface="Calibri"/>
                <a:ea typeface="Calibri"/>
                <a:cs typeface="Calibri"/>
                <a:sym typeface="Calibri"/>
              </a:rPr>
              <a:t>Vision Statement:</a:t>
            </a:r>
            <a:r>
              <a:rPr lang="en" sz="2000">
                <a:latin typeface="Calibri"/>
                <a:ea typeface="Calibri"/>
                <a:cs typeface="Calibri"/>
                <a:sym typeface="Calibri"/>
              </a:rPr>
              <a:t> To be the vacation of choice for everyone around the world</a:t>
            </a:r>
            <a:endParaRPr sz="2000">
              <a:latin typeface="Calibri"/>
              <a:ea typeface="Calibri"/>
              <a:cs typeface="Calibri"/>
              <a:sym typeface="Calibri"/>
            </a:endParaRPr>
          </a:p>
        </p:txBody>
      </p:sp>
      <p:pic>
        <p:nvPicPr>
          <p:cNvPr id="621" name="Google Shape;621;p75"/>
          <p:cNvPicPr preferRelativeResize="0"/>
          <p:nvPr/>
        </p:nvPicPr>
        <p:blipFill>
          <a:blip r:embed="rId4">
            <a:alphaModFix/>
          </a:blip>
          <a:stretch>
            <a:fillRect/>
          </a:stretch>
        </p:blipFill>
        <p:spPr>
          <a:xfrm>
            <a:off x="631350" y="3468249"/>
            <a:ext cx="7546899" cy="13643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76"/>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NCLH Company Facts</a:t>
            </a:r>
            <a:endParaRPr/>
          </a:p>
        </p:txBody>
      </p:sp>
      <p:pic>
        <p:nvPicPr>
          <p:cNvPr id="627" name="Google Shape;627;p76"/>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628" name="Google Shape;628;p76"/>
          <p:cNvSpPr txBox="1"/>
          <p:nvPr/>
        </p:nvSpPr>
        <p:spPr>
          <a:xfrm>
            <a:off x="819150" y="1287725"/>
            <a:ext cx="7359000" cy="32961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Founded in 1966, incorporated in Bermuda and headquartered in Miami.</a:t>
            </a:r>
            <a:endParaRPr sz="1600">
              <a:latin typeface="Calibri"/>
              <a:ea typeface="Calibri"/>
              <a:cs typeface="Calibri"/>
              <a:sym typeface="Calibri"/>
            </a:endParaRPr>
          </a:p>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The third-largest cruise line in the world by passengers.</a:t>
            </a:r>
            <a:endParaRPr sz="1600">
              <a:latin typeface="Calibri"/>
              <a:ea typeface="Calibri"/>
              <a:cs typeface="Calibri"/>
              <a:sym typeface="Calibri"/>
            </a:endParaRPr>
          </a:p>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Acuirred Prestige Cruise Holdings in September 2014.</a:t>
            </a:r>
            <a:endParaRPr sz="1600">
              <a:latin typeface="Calibri"/>
              <a:ea typeface="Calibri"/>
              <a:cs typeface="Calibri"/>
              <a:sym typeface="Calibri"/>
            </a:endParaRPr>
          </a:p>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Operates Norwegian Cruise Line, Oceania Cruises, and Regent Seven Seas.</a:t>
            </a:r>
            <a:endParaRPr sz="1600">
              <a:latin typeface="Calibri"/>
              <a:ea typeface="Calibri"/>
              <a:cs typeface="Calibri"/>
              <a:sym typeface="Calibri"/>
            </a:endParaRPr>
          </a:p>
          <a:p>
            <a:pPr indent="-330200" lvl="0" marL="457200" rtl="0" algn="l">
              <a:lnSpc>
                <a:spcPct val="115000"/>
              </a:lnSpc>
              <a:spcBef>
                <a:spcPts val="0"/>
              </a:spcBef>
              <a:spcAft>
                <a:spcPts val="0"/>
              </a:spcAft>
              <a:buClr>
                <a:schemeClr val="dk2"/>
              </a:buClr>
              <a:buSzPts val="1600"/>
              <a:buFont typeface="Calibri"/>
              <a:buChar char="●"/>
            </a:pPr>
            <a:r>
              <a:rPr lang="en" sz="1600">
                <a:latin typeface="Calibri"/>
                <a:ea typeface="Calibri"/>
                <a:cs typeface="Calibri"/>
                <a:sym typeface="Calibri"/>
              </a:rPr>
              <a:t>IPO on January 18, 2013 at $19 per share, traded on the NASDAQ.</a:t>
            </a:r>
            <a:endParaRPr sz="1600">
              <a:latin typeface="Calibri"/>
              <a:ea typeface="Calibri"/>
              <a:cs typeface="Calibri"/>
              <a:sym typeface="Calibri"/>
            </a:endParaRPr>
          </a:p>
          <a:p>
            <a:pPr indent="0" lvl="0" marL="0" rtl="0" algn="l">
              <a:lnSpc>
                <a:spcPct val="115000"/>
              </a:lnSpc>
              <a:spcBef>
                <a:spcPts val="0"/>
              </a:spcBef>
              <a:spcAft>
                <a:spcPts val="0"/>
              </a:spcAft>
              <a:buNone/>
            </a:pPr>
            <a:r>
              <a:t/>
            </a:r>
            <a:endParaRPr sz="1600">
              <a:latin typeface="Calibri"/>
              <a:ea typeface="Calibri"/>
              <a:cs typeface="Calibri"/>
              <a:sym typeface="Calibri"/>
            </a:endParaRPr>
          </a:p>
        </p:txBody>
      </p:sp>
      <p:pic>
        <p:nvPicPr>
          <p:cNvPr id="629" name="Google Shape;629;p76"/>
          <p:cNvPicPr preferRelativeResize="0"/>
          <p:nvPr/>
        </p:nvPicPr>
        <p:blipFill>
          <a:blip r:embed="rId4">
            <a:alphaModFix/>
          </a:blip>
          <a:stretch>
            <a:fillRect/>
          </a:stretch>
        </p:blipFill>
        <p:spPr>
          <a:xfrm>
            <a:off x="631350" y="3468249"/>
            <a:ext cx="7546899" cy="13643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77"/>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NCLH Company Facts</a:t>
            </a:r>
            <a:endParaRPr/>
          </a:p>
        </p:txBody>
      </p:sp>
      <p:pic>
        <p:nvPicPr>
          <p:cNvPr id="635" name="Google Shape;635;p77"/>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636" name="Google Shape;636;p77"/>
          <p:cNvSpPr txBox="1"/>
          <p:nvPr/>
        </p:nvSpPr>
        <p:spPr>
          <a:xfrm>
            <a:off x="819150" y="1287725"/>
            <a:ext cx="7359000" cy="32961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Fleet of 28 ships with 59,150 berths and 9 addition ships on order</a:t>
            </a:r>
            <a:endParaRPr sz="1600">
              <a:latin typeface="Calibri"/>
              <a:ea typeface="Calibri"/>
              <a:cs typeface="Calibri"/>
              <a:sym typeface="Calibri"/>
            </a:endParaRPr>
          </a:p>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More than 490 destinations worldwide</a:t>
            </a:r>
            <a:endParaRPr sz="1600">
              <a:latin typeface="Calibri"/>
              <a:ea typeface="Calibri"/>
              <a:cs typeface="Calibri"/>
              <a:sym typeface="Calibri"/>
            </a:endParaRPr>
          </a:p>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$6.5 billion in revenue for 2019</a:t>
            </a:r>
            <a:endParaRPr sz="1600">
              <a:latin typeface="Calibri"/>
              <a:ea typeface="Calibri"/>
              <a:cs typeface="Calibri"/>
              <a:sym typeface="Calibri"/>
            </a:endParaRPr>
          </a:p>
          <a:p>
            <a:pPr indent="-330200" lvl="0" marL="457200" rtl="0" algn="l">
              <a:lnSpc>
                <a:spcPct val="150000"/>
              </a:lnSpc>
              <a:spcBef>
                <a:spcPts val="0"/>
              </a:spcBef>
              <a:spcAft>
                <a:spcPts val="0"/>
              </a:spcAft>
              <a:buClr>
                <a:schemeClr val="dk2"/>
              </a:buClr>
              <a:buSzPts val="1600"/>
              <a:buFont typeface="Calibri"/>
              <a:buChar char="●"/>
            </a:pPr>
            <a:r>
              <a:rPr lang="en" sz="1600">
                <a:latin typeface="Calibri"/>
                <a:ea typeface="Calibri"/>
                <a:cs typeface="Calibri"/>
                <a:sym typeface="Calibri"/>
              </a:rPr>
              <a:t>In 2019, repurchased 19 million shares costing $1 billion dollars </a:t>
            </a:r>
            <a:br>
              <a:rPr lang="en" sz="1600">
                <a:latin typeface="Calibri"/>
                <a:ea typeface="Calibri"/>
                <a:cs typeface="Calibri"/>
                <a:sym typeface="Calibri"/>
              </a:rPr>
            </a:br>
            <a:r>
              <a:rPr lang="en" sz="1600">
                <a:latin typeface="Calibri"/>
                <a:ea typeface="Calibri"/>
                <a:cs typeface="Calibri"/>
                <a:sym typeface="Calibri"/>
              </a:rPr>
              <a:t>(9% of outstanding shares)</a:t>
            </a:r>
            <a:endParaRPr sz="1600">
              <a:latin typeface="Calibri"/>
              <a:ea typeface="Calibri"/>
              <a:cs typeface="Calibri"/>
              <a:sym typeface="Calibri"/>
            </a:endParaRPr>
          </a:p>
        </p:txBody>
      </p:sp>
      <p:pic>
        <p:nvPicPr>
          <p:cNvPr id="637" name="Google Shape;637;p77"/>
          <p:cNvPicPr preferRelativeResize="0"/>
          <p:nvPr/>
        </p:nvPicPr>
        <p:blipFill>
          <a:blip r:embed="rId4">
            <a:alphaModFix/>
          </a:blip>
          <a:stretch>
            <a:fillRect/>
          </a:stretch>
        </p:blipFill>
        <p:spPr>
          <a:xfrm>
            <a:off x="631350" y="3468249"/>
            <a:ext cx="7546899" cy="13643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78"/>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NCLH Mission Statement &amp; Vision </a:t>
            </a:r>
            <a:endParaRPr/>
          </a:p>
        </p:txBody>
      </p:sp>
      <p:pic>
        <p:nvPicPr>
          <p:cNvPr id="643" name="Google Shape;643;p78"/>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644" name="Google Shape;644;p78"/>
          <p:cNvSpPr txBox="1"/>
          <p:nvPr/>
        </p:nvSpPr>
        <p:spPr>
          <a:xfrm>
            <a:off x="819150" y="1287725"/>
            <a:ext cx="7359000" cy="32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latin typeface="Calibri"/>
                <a:ea typeface="Calibri"/>
                <a:cs typeface="Calibri"/>
                <a:sym typeface="Calibri"/>
              </a:rPr>
              <a:t>Mission Statement</a:t>
            </a:r>
            <a:r>
              <a:rPr lang="en" sz="2000">
                <a:latin typeface="Calibri"/>
                <a:ea typeface="Calibri"/>
                <a:cs typeface="Calibri"/>
                <a:sym typeface="Calibri"/>
              </a:rPr>
              <a:t>: To provide exceptional vacation experiences, delivered by passionate team members committed to world-class hospitality and innovation.</a:t>
            </a:r>
            <a:endParaRPr sz="2000">
              <a:latin typeface="Calibri"/>
              <a:ea typeface="Calibri"/>
              <a:cs typeface="Calibri"/>
              <a:sym typeface="Calibri"/>
            </a:endParaRPr>
          </a:p>
          <a:p>
            <a:pPr indent="0" lvl="0" marL="0" rtl="0" algn="l">
              <a:lnSpc>
                <a:spcPct val="115000"/>
              </a:lnSpc>
              <a:spcBef>
                <a:spcPts val="0"/>
              </a:spcBef>
              <a:spcAft>
                <a:spcPts val="0"/>
              </a:spcAft>
              <a:buNone/>
            </a:pPr>
            <a:r>
              <a:t/>
            </a:r>
            <a:endParaRPr sz="2000">
              <a:latin typeface="Calibri"/>
              <a:ea typeface="Calibri"/>
              <a:cs typeface="Calibri"/>
              <a:sym typeface="Calibri"/>
            </a:endParaRPr>
          </a:p>
          <a:p>
            <a:pPr indent="0" lvl="0" marL="0" rtl="0" algn="l">
              <a:lnSpc>
                <a:spcPct val="115000"/>
              </a:lnSpc>
              <a:spcBef>
                <a:spcPts val="0"/>
              </a:spcBef>
              <a:spcAft>
                <a:spcPts val="0"/>
              </a:spcAft>
              <a:buNone/>
            </a:pPr>
            <a:r>
              <a:rPr b="1" lang="en" sz="2000">
                <a:latin typeface="Calibri"/>
                <a:ea typeface="Calibri"/>
                <a:cs typeface="Calibri"/>
                <a:sym typeface="Calibri"/>
              </a:rPr>
              <a:t>Vision</a:t>
            </a:r>
            <a:r>
              <a:rPr lang="en" sz="2000">
                <a:latin typeface="Calibri"/>
                <a:ea typeface="Calibri"/>
                <a:cs typeface="Calibri"/>
                <a:sym typeface="Calibri"/>
              </a:rPr>
              <a:t>: To be the vacation of choice for everyone around the world. </a:t>
            </a:r>
            <a:endParaRPr sz="2000">
              <a:latin typeface="Calibri"/>
              <a:ea typeface="Calibri"/>
              <a:cs typeface="Calibri"/>
              <a:sym typeface="Calibri"/>
            </a:endParaRPr>
          </a:p>
        </p:txBody>
      </p:sp>
      <p:pic>
        <p:nvPicPr>
          <p:cNvPr id="645" name="Google Shape;645;p78"/>
          <p:cNvPicPr preferRelativeResize="0"/>
          <p:nvPr/>
        </p:nvPicPr>
        <p:blipFill>
          <a:blip r:embed="rId4">
            <a:alphaModFix/>
          </a:blip>
          <a:stretch>
            <a:fillRect/>
          </a:stretch>
        </p:blipFill>
        <p:spPr>
          <a:xfrm>
            <a:off x="631350" y="3468249"/>
            <a:ext cx="7546899" cy="13643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79"/>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NCLH Stock Price</a:t>
            </a:r>
            <a:endParaRPr sz="2500"/>
          </a:p>
          <a:p>
            <a:pPr indent="0" lvl="0" marL="0" rtl="0" algn="l">
              <a:spcBef>
                <a:spcPts val="0"/>
              </a:spcBef>
              <a:spcAft>
                <a:spcPts val="0"/>
              </a:spcAft>
              <a:buNone/>
            </a:pPr>
            <a:r>
              <a:t/>
            </a:r>
            <a:endParaRPr sz="2700"/>
          </a:p>
        </p:txBody>
      </p:sp>
      <p:pic>
        <p:nvPicPr>
          <p:cNvPr id="651" name="Google Shape;651;p79"/>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652" name="Google Shape;652;p79"/>
          <p:cNvPicPr preferRelativeResize="0"/>
          <p:nvPr/>
        </p:nvPicPr>
        <p:blipFill>
          <a:blip r:embed="rId4">
            <a:alphaModFix/>
          </a:blip>
          <a:stretch>
            <a:fillRect/>
          </a:stretch>
        </p:blipFill>
        <p:spPr>
          <a:xfrm>
            <a:off x="819150" y="1225475"/>
            <a:ext cx="4765250" cy="3600250"/>
          </a:xfrm>
          <a:prstGeom prst="rect">
            <a:avLst/>
          </a:prstGeom>
          <a:noFill/>
          <a:ln>
            <a:noFill/>
          </a:ln>
        </p:spPr>
      </p:pic>
      <p:pic>
        <p:nvPicPr>
          <p:cNvPr id="653" name="Google Shape;653;p79"/>
          <p:cNvPicPr preferRelativeResize="0"/>
          <p:nvPr/>
        </p:nvPicPr>
        <p:blipFill>
          <a:blip r:embed="rId5">
            <a:alphaModFix/>
          </a:blip>
          <a:stretch>
            <a:fillRect/>
          </a:stretch>
        </p:blipFill>
        <p:spPr>
          <a:xfrm>
            <a:off x="6452800" y="1594000"/>
            <a:ext cx="1213300" cy="1213300"/>
          </a:xfrm>
          <a:prstGeom prst="rect">
            <a:avLst/>
          </a:prstGeom>
          <a:noFill/>
          <a:ln>
            <a:noFill/>
          </a:ln>
        </p:spPr>
      </p:pic>
      <p:pic>
        <p:nvPicPr>
          <p:cNvPr id="654" name="Google Shape;654;p79"/>
          <p:cNvPicPr preferRelativeResize="0"/>
          <p:nvPr/>
        </p:nvPicPr>
        <p:blipFill>
          <a:blip r:embed="rId6">
            <a:alphaModFix/>
          </a:blip>
          <a:stretch>
            <a:fillRect/>
          </a:stretch>
        </p:blipFill>
        <p:spPr>
          <a:xfrm>
            <a:off x="6452800" y="3043625"/>
            <a:ext cx="1213300" cy="12133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80"/>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 Reports </a:t>
            </a:r>
            <a:endParaRPr/>
          </a:p>
          <a:p>
            <a:pPr indent="0" lvl="0" marL="0" rtl="0" algn="l">
              <a:spcBef>
                <a:spcPts val="0"/>
              </a:spcBef>
              <a:spcAft>
                <a:spcPts val="0"/>
              </a:spcAft>
              <a:buNone/>
            </a:pPr>
            <a:r>
              <a:t/>
            </a:r>
            <a:endParaRPr/>
          </a:p>
        </p:txBody>
      </p:sp>
      <p:pic>
        <p:nvPicPr>
          <p:cNvPr id="660" name="Google Shape;660;p80"/>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661" name="Google Shape;661;p80"/>
          <p:cNvPicPr preferRelativeResize="0"/>
          <p:nvPr/>
        </p:nvPicPr>
        <p:blipFill>
          <a:blip r:embed="rId4">
            <a:alphaModFix/>
          </a:blip>
          <a:stretch>
            <a:fillRect/>
          </a:stretch>
        </p:blipFill>
        <p:spPr>
          <a:xfrm>
            <a:off x="819150" y="1800200"/>
            <a:ext cx="7505700" cy="26765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Google Shape;666;p81"/>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Financial Data (item 6)</a:t>
            </a:r>
            <a:endParaRPr/>
          </a:p>
          <a:p>
            <a:pPr indent="0" lvl="0" marL="0" rtl="0" algn="l">
              <a:spcBef>
                <a:spcPts val="0"/>
              </a:spcBef>
              <a:spcAft>
                <a:spcPts val="0"/>
              </a:spcAft>
              <a:buNone/>
            </a:pPr>
            <a:r>
              <a:t/>
            </a:r>
            <a:endParaRPr/>
          </a:p>
        </p:txBody>
      </p:sp>
      <p:pic>
        <p:nvPicPr>
          <p:cNvPr id="667" name="Google Shape;667;p81"/>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668" name="Google Shape;668;p81"/>
          <p:cNvPicPr preferRelativeResize="0"/>
          <p:nvPr/>
        </p:nvPicPr>
        <p:blipFill>
          <a:blip r:embed="rId4">
            <a:alphaModFix/>
          </a:blip>
          <a:stretch>
            <a:fillRect/>
          </a:stretch>
        </p:blipFill>
        <p:spPr>
          <a:xfrm>
            <a:off x="1641339" y="1169925"/>
            <a:ext cx="5861324" cy="3550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1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Factors</a:t>
            </a:r>
            <a:endParaRPr/>
          </a:p>
        </p:txBody>
      </p:sp>
      <p:sp>
        <p:nvSpPr>
          <p:cNvPr id="187" name="Google Shape;187;p19"/>
          <p:cNvSpPr txBox="1"/>
          <p:nvPr>
            <p:ph idx="1" type="body"/>
          </p:nvPr>
        </p:nvSpPr>
        <p:spPr>
          <a:xfrm>
            <a:off x="819150" y="1800200"/>
            <a:ext cx="5776800" cy="26385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Environmental Risk</a:t>
            </a:r>
            <a:endParaRPr sz="1700"/>
          </a:p>
          <a:p>
            <a:pPr indent="-336550" lvl="0" marL="457200" rtl="0" algn="l">
              <a:spcBef>
                <a:spcPts val="0"/>
              </a:spcBef>
              <a:spcAft>
                <a:spcPts val="0"/>
              </a:spcAft>
              <a:buSzPts val="1700"/>
              <a:buChar char="●"/>
            </a:pPr>
            <a:r>
              <a:rPr lang="en" sz="1700"/>
              <a:t>Regulation Risk</a:t>
            </a:r>
            <a:endParaRPr sz="1700"/>
          </a:p>
          <a:p>
            <a:pPr indent="-336550" lvl="0" marL="457200" rtl="0" algn="l">
              <a:spcBef>
                <a:spcPts val="0"/>
              </a:spcBef>
              <a:spcAft>
                <a:spcPts val="0"/>
              </a:spcAft>
              <a:buSzPts val="1700"/>
              <a:buChar char="●"/>
            </a:pPr>
            <a:r>
              <a:rPr lang="en" sz="1700"/>
              <a:t>Fuel Price Risk</a:t>
            </a:r>
            <a:endParaRPr sz="1700"/>
          </a:p>
          <a:p>
            <a:pPr indent="-336550" lvl="0" marL="457200" rtl="0" algn="l">
              <a:spcBef>
                <a:spcPts val="0"/>
              </a:spcBef>
              <a:spcAft>
                <a:spcPts val="0"/>
              </a:spcAft>
              <a:buSzPts val="1700"/>
              <a:buChar char="●"/>
            </a:pPr>
            <a:r>
              <a:rPr lang="en" sz="1700"/>
              <a:t>Political Risk</a:t>
            </a:r>
            <a:endParaRPr sz="1700"/>
          </a:p>
          <a:p>
            <a:pPr indent="-336550" lvl="0" marL="457200" rtl="0" algn="l">
              <a:spcBef>
                <a:spcPts val="0"/>
              </a:spcBef>
              <a:spcAft>
                <a:spcPts val="0"/>
              </a:spcAft>
              <a:buSzPts val="1700"/>
              <a:buChar char="●"/>
            </a:pPr>
            <a:r>
              <a:rPr lang="en" sz="1700"/>
              <a:t>Human Risk</a:t>
            </a:r>
            <a:endParaRPr sz="1700"/>
          </a:p>
          <a:p>
            <a:pPr indent="-336550" lvl="0" marL="457200" rtl="0" algn="l">
              <a:spcBef>
                <a:spcPts val="0"/>
              </a:spcBef>
              <a:spcAft>
                <a:spcPts val="0"/>
              </a:spcAft>
              <a:buSzPts val="1700"/>
              <a:buChar char="●"/>
            </a:pPr>
            <a:r>
              <a:rPr lang="en" sz="1700"/>
              <a:t>Health Risk</a:t>
            </a:r>
            <a:endParaRPr sz="1700"/>
          </a:p>
          <a:p>
            <a:pPr indent="-336550" lvl="0" marL="457200" rtl="0" algn="l">
              <a:spcBef>
                <a:spcPts val="0"/>
              </a:spcBef>
              <a:spcAft>
                <a:spcPts val="0"/>
              </a:spcAft>
              <a:buSzPts val="1700"/>
              <a:buChar char="●"/>
            </a:pPr>
            <a:r>
              <a:rPr lang="en" sz="1700"/>
              <a:t>Black Swan Risk e.g., COVID</a:t>
            </a:r>
            <a:endParaRPr sz="17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82"/>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Statements of Balance Sheet</a:t>
            </a:r>
            <a:endParaRPr/>
          </a:p>
          <a:p>
            <a:pPr indent="0" lvl="0" marL="0" rtl="0" algn="l">
              <a:spcBef>
                <a:spcPts val="0"/>
              </a:spcBef>
              <a:spcAft>
                <a:spcPts val="0"/>
              </a:spcAft>
              <a:buNone/>
            </a:pPr>
            <a:r>
              <a:t/>
            </a:r>
            <a:endParaRPr/>
          </a:p>
        </p:txBody>
      </p:sp>
      <p:pic>
        <p:nvPicPr>
          <p:cNvPr id="674" name="Google Shape;674;p82"/>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675" name="Google Shape;675;p82"/>
          <p:cNvPicPr preferRelativeResize="0"/>
          <p:nvPr/>
        </p:nvPicPr>
        <p:blipFill>
          <a:blip r:embed="rId4">
            <a:alphaModFix/>
          </a:blip>
          <a:stretch>
            <a:fillRect/>
          </a:stretch>
        </p:blipFill>
        <p:spPr>
          <a:xfrm>
            <a:off x="2431800" y="1141650"/>
            <a:ext cx="4280401" cy="37632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83"/>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Statements of Cash Flows</a:t>
            </a:r>
            <a:endParaRPr/>
          </a:p>
          <a:p>
            <a:pPr indent="0" lvl="0" marL="0" rtl="0" algn="l">
              <a:spcBef>
                <a:spcPts val="0"/>
              </a:spcBef>
              <a:spcAft>
                <a:spcPts val="0"/>
              </a:spcAft>
              <a:buNone/>
            </a:pPr>
            <a:r>
              <a:t/>
            </a:r>
            <a:endParaRPr/>
          </a:p>
        </p:txBody>
      </p:sp>
      <p:pic>
        <p:nvPicPr>
          <p:cNvPr id="681" name="Google Shape;681;p83"/>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682" name="Google Shape;682;p83"/>
          <p:cNvPicPr preferRelativeResize="0"/>
          <p:nvPr/>
        </p:nvPicPr>
        <p:blipFill>
          <a:blip r:embed="rId4">
            <a:alphaModFix/>
          </a:blip>
          <a:stretch>
            <a:fillRect/>
          </a:stretch>
        </p:blipFill>
        <p:spPr>
          <a:xfrm>
            <a:off x="4986175" y="1661249"/>
            <a:ext cx="344175" cy="344175"/>
          </a:xfrm>
          <a:prstGeom prst="rect">
            <a:avLst/>
          </a:prstGeom>
          <a:noFill/>
          <a:ln>
            <a:noFill/>
          </a:ln>
        </p:spPr>
      </p:pic>
      <p:pic>
        <p:nvPicPr>
          <p:cNvPr id="683" name="Google Shape;683;p83"/>
          <p:cNvPicPr preferRelativeResize="0"/>
          <p:nvPr/>
        </p:nvPicPr>
        <p:blipFill>
          <a:blip r:embed="rId5">
            <a:alphaModFix/>
          </a:blip>
          <a:stretch>
            <a:fillRect/>
          </a:stretch>
        </p:blipFill>
        <p:spPr>
          <a:xfrm>
            <a:off x="5411750" y="1302725"/>
            <a:ext cx="3269300" cy="2671575"/>
          </a:xfrm>
          <a:prstGeom prst="rect">
            <a:avLst/>
          </a:prstGeom>
          <a:noFill/>
          <a:ln>
            <a:noFill/>
          </a:ln>
        </p:spPr>
      </p:pic>
      <p:pic>
        <p:nvPicPr>
          <p:cNvPr id="684" name="Google Shape;684;p83"/>
          <p:cNvPicPr preferRelativeResize="0"/>
          <p:nvPr/>
        </p:nvPicPr>
        <p:blipFill>
          <a:blip r:embed="rId6">
            <a:alphaModFix/>
          </a:blip>
          <a:stretch>
            <a:fillRect/>
          </a:stretch>
        </p:blipFill>
        <p:spPr>
          <a:xfrm>
            <a:off x="927850" y="1148325"/>
            <a:ext cx="3644149" cy="3623249"/>
          </a:xfrm>
          <a:prstGeom prst="rect">
            <a:avLst/>
          </a:prstGeom>
          <a:noFill/>
          <a:ln>
            <a:noFill/>
          </a:ln>
        </p:spPr>
      </p:pic>
      <p:pic>
        <p:nvPicPr>
          <p:cNvPr id="685" name="Google Shape;685;p83"/>
          <p:cNvPicPr preferRelativeResize="0"/>
          <p:nvPr/>
        </p:nvPicPr>
        <p:blipFill>
          <a:blip r:embed="rId4">
            <a:alphaModFix/>
          </a:blip>
          <a:stretch>
            <a:fillRect/>
          </a:stretch>
        </p:blipFill>
        <p:spPr>
          <a:xfrm>
            <a:off x="583675" y="3249374"/>
            <a:ext cx="344175" cy="3441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84"/>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Statements of </a:t>
            </a:r>
            <a:r>
              <a:rPr lang="en"/>
              <a:t>Operations</a:t>
            </a:r>
            <a:endParaRPr/>
          </a:p>
          <a:p>
            <a:pPr indent="0" lvl="0" marL="0" rtl="0" algn="l">
              <a:spcBef>
                <a:spcPts val="0"/>
              </a:spcBef>
              <a:spcAft>
                <a:spcPts val="0"/>
              </a:spcAft>
              <a:buNone/>
            </a:pPr>
            <a:r>
              <a:t/>
            </a:r>
            <a:endParaRPr/>
          </a:p>
        </p:txBody>
      </p:sp>
      <p:pic>
        <p:nvPicPr>
          <p:cNvPr id="691" name="Google Shape;691;p84"/>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692" name="Google Shape;692;p84"/>
          <p:cNvPicPr preferRelativeResize="0"/>
          <p:nvPr/>
        </p:nvPicPr>
        <p:blipFill>
          <a:blip r:embed="rId4">
            <a:alphaModFix/>
          </a:blip>
          <a:stretch>
            <a:fillRect/>
          </a:stretch>
        </p:blipFill>
        <p:spPr>
          <a:xfrm>
            <a:off x="2350075" y="1170425"/>
            <a:ext cx="4443849" cy="376682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85"/>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Statements of Comprehensive Income</a:t>
            </a:r>
            <a:endParaRPr/>
          </a:p>
          <a:p>
            <a:pPr indent="0" lvl="0" marL="0" rtl="0" algn="l">
              <a:spcBef>
                <a:spcPts val="0"/>
              </a:spcBef>
              <a:spcAft>
                <a:spcPts val="0"/>
              </a:spcAft>
              <a:buNone/>
            </a:pPr>
            <a:r>
              <a:t/>
            </a:r>
            <a:endParaRPr/>
          </a:p>
        </p:txBody>
      </p:sp>
      <p:pic>
        <p:nvPicPr>
          <p:cNvPr id="698" name="Google Shape;698;p85"/>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699" name="Google Shape;699;p85"/>
          <p:cNvPicPr preferRelativeResize="0"/>
          <p:nvPr/>
        </p:nvPicPr>
        <p:blipFill>
          <a:blip r:embed="rId4">
            <a:alphaModFix/>
          </a:blip>
          <a:stretch>
            <a:fillRect/>
          </a:stretch>
        </p:blipFill>
        <p:spPr>
          <a:xfrm>
            <a:off x="819150" y="1510226"/>
            <a:ext cx="7505701" cy="19388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86"/>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Changes in Shareholders’ Equity </a:t>
            </a:r>
            <a:endParaRPr sz="2500"/>
          </a:p>
          <a:p>
            <a:pPr indent="0" lvl="0" marL="0" rtl="0" algn="l">
              <a:spcBef>
                <a:spcPts val="0"/>
              </a:spcBef>
              <a:spcAft>
                <a:spcPts val="0"/>
              </a:spcAft>
              <a:buNone/>
            </a:pPr>
            <a:r>
              <a:t/>
            </a:r>
            <a:endParaRPr sz="2700"/>
          </a:p>
        </p:txBody>
      </p:sp>
      <p:pic>
        <p:nvPicPr>
          <p:cNvPr id="705" name="Google Shape;705;p86"/>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706" name="Google Shape;706;p86"/>
          <p:cNvPicPr preferRelativeResize="0"/>
          <p:nvPr/>
        </p:nvPicPr>
        <p:blipFill>
          <a:blip r:embed="rId4">
            <a:alphaModFix/>
          </a:blip>
          <a:stretch>
            <a:fillRect/>
          </a:stretch>
        </p:blipFill>
        <p:spPr>
          <a:xfrm>
            <a:off x="2374637" y="1110125"/>
            <a:ext cx="4394726" cy="379567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87"/>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Risk &amp; Derivative Hedging Strategies </a:t>
            </a:r>
            <a:endParaRPr sz="2700"/>
          </a:p>
          <a:p>
            <a:pPr indent="0" lvl="0" marL="0" rtl="0" algn="l">
              <a:spcBef>
                <a:spcPts val="0"/>
              </a:spcBef>
              <a:spcAft>
                <a:spcPts val="0"/>
              </a:spcAft>
              <a:buNone/>
            </a:pPr>
            <a:r>
              <a:t/>
            </a:r>
            <a:endParaRPr sz="2700"/>
          </a:p>
        </p:txBody>
      </p:sp>
      <p:pic>
        <p:nvPicPr>
          <p:cNvPr id="712" name="Google Shape;712;p87"/>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713" name="Google Shape;713;p87"/>
          <p:cNvPicPr preferRelativeResize="0"/>
          <p:nvPr/>
        </p:nvPicPr>
        <p:blipFill>
          <a:blip r:embed="rId4">
            <a:alphaModFix/>
          </a:blip>
          <a:stretch>
            <a:fillRect/>
          </a:stretch>
        </p:blipFill>
        <p:spPr>
          <a:xfrm>
            <a:off x="819150" y="1669675"/>
            <a:ext cx="7505699" cy="276905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7" name="Shape 717"/>
        <p:cNvGrpSpPr/>
        <p:nvPr/>
      </p:nvGrpSpPr>
      <p:grpSpPr>
        <a:xfrm>
          <a:off x="0" y="0"/>
          <a:ext cx="0" cy="0"/>
          <a:chOff x="0" y="0"/>
          <a:chExt cx="0" cy="0"/>
        </a:xfrm>
      </p:grpSpPr>
      <p:sp>
        <p:nvSpPr>
          <p:cNvPr id="718" name="Google Shape;718;p88"/>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Item 1A &amp; 7A: Risks to Consider</a:t>
            </a:r>
            <a:endParaRPr sz="2500"/>
          </a:p>
          <a:p>
            <a:pPr indent="0" lvl="0" marL="0" rtl="0" algn="l">
              <a:spcBef>
                <a:spcPts val="0"/>
              </a:spcBef>
              <a:spcAft>
                <a:spcPts val="0"/>
              </a:spcAft>
              <a:buNone/>
            </a:pPr>
            <a:r>
              <a:t/>
            </a:r>
            <a:endParaRPr sz="2700"/>
          </a:p>
        </p:txBody>
      </p:sp>
      <p:pic>
        <p:nvPicPr>
          <p:cNvPr id="719" name="Google Shape;719;p88"/>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720" name="Google Shape;720;p88"/>
          <p:cNvSpPr txBox="1"/>
          <p:nvPr/>
        </p:nvSpPr>
        <p:spPr>
          <a:xfrm>
            <a:off x="819150" y="1594000"/>
            <a:ext cx="6856500" cy="29829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SzPts val="1600"/>
              <a:buFont typeface="Calibri"/>
              <a:buChar char="●"/>
            </a:pPr>
            <a:r>
              <a:rPr lang="en" sz="1600">
                <a:latin typeface="Calibri"/>
                <a:ea typeface="Calibri"/>
                <a:cs typeface="Calibri"/>
                <a:sym typeface="Calibri"/>
              </a:rPr>
              <a:t>Increases in Fuel Prices </a:t>
            </a:r>
            <a:endParaRPr sz="1600">
              <a:latin typeface="Calibri"/>
              <a:ea typeface="Calibri"/>
              <a:cs typeface="Calibri"/>
              <a:sym typeface="Calibri"/>
            </a:endParaRPr>
          </a:p>
          <a:p>
            <a:pPr indent="-330200" lvl="0" marL="457200" rtl="0" algn="l">
              <a:lnSpc>
                <a:spcPct val="150000"/>
              </a:lnSpc>
              <a:spcBef>
                <a:spcPts val="0"/>
              </a:spcBef>
              <a:spcAft>
                <a:spcPts val="0"/>
              </a:spcAft>
              <a:buSzPts val="1600"/>
              <a:buFont typeface="Calibri"/>
              <a:buChar char="●"/>
            </a:pPr>
            <a:r>
              <a:rPr lang="en" sz="1600">
                <a:latin typeface="Calibri"/>
                <a:ea typeface="Calibri"/>
                <a:cs typeface="Calibri"/>
                <a:sym typeface="Calibri"/>
              </a:rPr>
              <a:t>Interest Rate Risk</a:t>
            </a:r>
            <a:endParaRPr sz="1600">
              <a:latin typeface="Calibri"/>
              <a:ea typeface="Calibri"/>
              <a:cs typeface="Calibri"/>
              <a:sym typeface="Calibri"/>
            </a:endParaRPr>
          </a:p>
          <a:p>
            <a:pPr indent="-330200" lvl="0" marL="457200" rtl="0" algn="l">
              <a:lnSpc>
                <a:spcPct val="150000"/>
              </a:lnSpc>
              <a:spcBef>
                <a:spcPts val="0"/>
              </a:spcBef>
              <a:spcAft>
                <a:spcPts val="0"/>
              </a:spcAft>
              <a:buSzPts val="1600"/>
              <a:buFont typeface="Calibri"/>
              <a:buChar char="●"/>
            </a:pPr>
            <a:r>
              <a:rPr lang="en" sz="1600">
                <a:latin typeface="Calibri"/>
                <a:ea typeface="Calibri"/>
                <a:cs typeface="Calibri"/>
                <a:sym typeface="Calibri"/>
              </a:rPr>
              <a:t>The International Laws and P</a:t>
            </a:r>
            <a:r>
              <a:rPr lang="en" sz="1600">
                <a:latin typeface="Calibri"/>
                <a:ea typeface="Calibri"/>
                <a:cs typeface="Calibri"/>
                <a:sym typeface="Calibri"/>
              </a:rPr>
              <a:t>olitical Climate</a:t>
            </a:r>
            <a:endParaRPr sz="1600">
              <a:latin typeface="Calibri"/>
              <a:ea typeface="Calibri"/>
              <a:cs typeface="Calibri"/>
              <a:sym typeface="Calibri"/>
            </a:endParaRPr>
          </a:p>
          <a:p>
            <a:pPr indent="-330200" lvl="0" marL="457200" rtl="0" algn="l">
              <a:lnSpc>
                <a:spcPct val="150000"/>
              </a:lnSpc>
              <a:spcBef>
                <a:spcPts val="0"/>
              </a:spcBef>
              <a:spcAft>
                <a:spcPts val="0"/>
              </a:spcAft>
              <a:buSzPts val="1600"/>
              <a:buFont typeface="Calibri"/>
              <a:buChar char="●"/>
            </a:pPr>
            <a:r>
              <a:rPr lang="en" sz="1600">
                <a:latin typeface="Calibri"/>
                <a:ea typeface="Calibri"/>
                <a:cs typeface="Calibri"/>
                <a:sym typeface="Calibri"/>
              </a:rPr>
              <a:t>Volatility in Foreign Currency </a:t>
            </a:r>
            <a:endParaRPr sz="1600">
              <a:latin typeface="Calibri"/>
              <a:ea typeface="Calibri"/>
              <a:cs typeface="Calibri"/>
              <a:sym typeface="Calibri"/>
            </a:endParaRPr>
          </a:p>
          <a:p>
            <a:pPr indent="-330200" lvl="0" marL="457200" rtl="0" algn="l">
              <a:lnSpc>
                <a:spcPct val="150000"/>
              </a:lnSpc>
              <a:spcBef>
                <a:spcPts val="0"/>
              </a:spcBef>
              <a:spcAft>
                <a:spcPts val="0"/>
              </a:spcAft>
              <a:buSzPts val="1600"/>
              <a:buFont typeface="Calibri"/>
              <a:buChar char="●"/>
            </a:pPr>
            <a:r>
              <a:rPr lang="en" sz="1600">
                <a:latin typeface="Calibri"/>
                <a:ea typeface="Calibri"/>
                <a:cs typeface="Calibri"/>
                <a:sym typeface="Calibri"/>
              </a:rPr>
              <a:t>Terrorist and Pirate Attacks</a:t>
            </a:r>
            <a:endParaRPr sz="1600">
              <a:latin typeface="Calibri"/>
              <a:ea typeface="Calibri"/>
              <a:cs typeface="Calibri"/>
              <a:sym typeface="Calibri"/>
            </a:endParaRPr>
          </a:p>
          <a:p>
            <a:pPr indent="-330200" lvl="0" marL="457200" rtl="0" algn="l">
              <a:lnSpc>
                <a:spcPct val="150000"/>
              </a:lnSpc>
              <a:spcBef>
                <a:spcPts val="0"/>
              </a:spcBef>
              <a:spcAft>
                <a:spcPts val="0"/>
              </a:spcAft>
              <a:buSzPts val="1600"/>
              <a:buFont typeface="Calibri"/>
              <a:buChar char="●"/>
            </a:pPr>
            <a:r>
              <a:rPr lang="en" sz="1600">
                <a:latin typeface="Calibri"/>
                <a:ea typeface="Calibri"/>
                <a:cs typeface="Calibri"/>
                <a:sym typeface="Calibri"/>
              </a:rPr>
              <a:t>Changes in environmental and economic conditions</a:t>
            </a:r>
            <a:endParaRPr sz="1600">
              <a:latin typeface="Calibri"/>
              <a:ea typeface="Calibri"/>
              <a:cs typeface="Calibri"/>
              <a:sym typeface="Calibri"/>
            </a:endParaRPr>
          </a:p>
          <a:p>
            <a:pPr indent="-330200" lvl="0" marL="457200" rtl="0" algn="l">
              <a:lnSpc>
                <a:spcPct val="150000"/>
              </a:lnSpc>
              <a:spcBef>
                <a:spcPts val="0"/>
              </a:spcBef>
              <a:spcAft>
                <a:spcPts val="0"/>
              </a:spcAft>
              <a:buSzPts val="1600"/>
              <a:buFont typeface="Calibri"/>
              <a:buChar char="●"/>
            </a:pPr>
            <a:r>
              <a:rPr lang="en" sz="1600">
                <a:latin typeface="Calibri"/>
                <a:ea typeface="Calibri"/>
                <a:cs typeface="Calibri"/>
                <a:sym typeface="Calibri"/>
              </a:rPr>
              <a:t>Weather conditions and maritime disasters </a:t>
            </a:r>
            <a:endParaRPr sz="1600">
              <a:latin typeface="Calibri"/>
              <a:ea typeface="Calibri"/>
              <a:cs typeface="Calibri"/>
              <a:sym typeface="Calibri"/>
            </a:endParaRPr>
          </a:p>
        </p:txBody>
      </p:sp>
      <p:pic>
        <p:nvPicPr>
          <p:cNvPr id="721" name="Google Shape;721;p88"/>
          <p:cNvPicPr preferRelativeResize="0"/>
          <p:nvPr/>
        </p:nvPicPr>
        <p:blipFill>
          <a:blip r:embed="rId4">
            <a:alphaModFix/>
          </a:blip>
          <a:stretch>
            <a:fillRect/>
          </a:stretch>
        </p:blipFill>
        <p:spPr>
          <a:xfrm>
            <a:off x="5833000" y="1463625"/>
            <a:ext cx="2216250" cy="22162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89"/>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Insurance for Risks </a:t>
            </a:r>
            <a:endParaRPr sz="2500"/>
          </a:p>
          <a:p>
            <a:pPr indent="0" lvl="0" marL="0" rtl="0" algn="l">
              <a:spcBef>
                <a:spcPts val="0"/>
              </a:spcBef>
              <a:spcAft>
                <a:spcPts val="0"/>
              </a:spcAft>
              <a:buNone/>
            </a:pPr>
            <a:r>
              <a:t/>
            </a:r>
            <a:endParaRPr sz="2700"/>
          </a:p>
          <a:p>
            <a:pPr indent="0" lvl="0" marL="0" rtl="0" algn="l">
              <a:spcBef>
                <a:spcPts val="0"/>
              </a:spcBef>
              <a:spcAft>
                <a:spcPts val="0"/>
              </a:spcAft>
              <a:buNone/>
            </a:pPr>
            <a:r>
              <a:t/>
            </a:r>
            <a:endParaRPr sz="2700"/>
          </a:p>
        </p:txBody>
      </p:sp>
      <p:pic>
        <p:nvPicPr>
          <p:cNvPr id="727" name="Google Shape;727;p89"/>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728" name="Google Shape;728;p89"/>
          <p:cNvSpPr txBox="1"/>
          <p:nvPr/>
        </p:nvSpPr>
        <p:spPr>
          <a:xfrm>
            <a:off x="819150" y="1344425"/>
            <a:ext cx="7505700" cy="32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solidFill>
                  <a:srgbClr val="212529"/>
                </a:solidFill>
                <a:highlight>
                  <a:srgbClr val="FFFFFF"/>
                </a:highlight>
              </a:rPr>
              <a:t>We maintain insurance on the hull and machinery of our ships, which are maintained in amounts related to the estimated market value of each ship. The coverage for each of the hull and machinery policies is maintained with syndicates of insurance underwriters from the European and U.S. insurance markets.</a:t>
            </a:r>
            <a:endParaRPr sz="1000">
              <a:solidFill>
                <a:srgbClr val="212529"/>
              </a:solidFill>
              <a:highlight>
                <a:srgbClr val="FFFFFF"/>
              </a:highlight>
            </a:endParaRPr>
          </a:p>
          <a:p>
            <a:pPr indent="0" lvl="0" marL="0" rtl="0" algn="l">
              <a:lnSpc>
                <a:spcPct val="115000"/>
              </a:lnSpc>
              <a:spcBef>
                <a:spcPts val="1200"/>
              </a:spcBef>
              <a:spcAft>
                <a:spcPts val="0"/>
              </a:spcAft>
              <a:buNone/>
            </a:pPr>
            <a:r>
              <a:rPr lang="en" sz="1000">
                <a:solidFill>
                  <a:srgbClr val="212529"/>
                </a:solidFill>
                <a:highlight>
                  <a:srgbClr val="FFFFFF"/>
                </a:highlight>
              </a:rPr>
              <a:t>In addition to the insurance coverage on the hull and machinery of our ships, we seek to maintain comprehensive insurance coverage and believe that our current coverage is at appropriate levels to protect against most of the accident-related risks involved in the conduct of our business. The insurance we carry includes:</a:t>
            </a:r>
            <a:endParaRPr sz="1000">
              <a:solidFill>
                <a:srgbClr val="212529"/>
              </a:solidFill>
              <a:highlight>
                <a:srgbClr val="FFFFFF"/>
              </a:highlight>
            </a:endParaRPr>
          </a:p>
          <a:p>
            <a:pPr indent="-292100" lvl="0" marL="457200" rtl="0" algn="l">
              <a:lnSpc>
                <a:spcPct val="115000"/>
              </a:lnSpc>
              <a:spcBef>
                <a:spcPts val="1200"/>
              </a:spcBef>
              <a:spcAft>
                <a:spcPts val="0"/>
              </a:spcAft>
              <a:buClr>
                <a:srgbClr val="212529"/>
              </a:buClr>
              <a:buSzPts val="1000"/>
              <a:buChar char="●"/>
            </a:pPr>
            <a:r>
              <a:rPr lang="en" sz="1000">
                <a:solidFill>
                  <a:srgbClr val="212529"/>
                </a:solidFill>
                <a:highlight>
                  <a:srgbClr val="FFFFFF"/>
                </a:highlight>
              </a:rPr>
              <a:t>Protection and indemnity insurance (coverage for passenger, crew and third-party liabilities)</a:t>
            </a:r>
            <a:endParaRPr sz="1000">
              <a:solidFill>
                <a:srgbClr val="212529"/>
              </a:solidFill>
              <a:highlight>
                <a:srgbClr val="FFFFFF"/>
              </a:highlight>
            </a:endParaRPr>
          </a:p>
          <a:p>
            <a:pPr indent="-292100" lvl="0" marL="457200" rtl="0" algn="l">
              <a:lnSpc>
                <a:spcPct val="115000"/>
              </a:lnSpc>
              <a:spcBef>
                <a:spcPts val="0"/>
              </a:spcBef>
              <a:spcAft>
                <a:spcPts val="0"/>
              </a:spcAft>
              <a:buClr>
                <a:srgbClr val="212529"/>
              </a:buClr>
              <a:buSzPts val="1000"/>
              <a:buChar char="●"/>
            </a:pPr>
            <a:r>
              <a:rPr lang="en" sz="1000">
                <a:solidFill>
                  <a:srgbClr val="212529"/>
                </a:solidFill>
                <a:highlight>
                  <a:srgbClr val="FFFFFF"/>
                </a:highlight>
              </a:rPr>
              <a:t>Insurance against pollution liabilities </a:t>
            </a:r>
            <a:endParaRPr sz="1000">
              <a:solidFill>
                <a:srgbClr val="212529"/>
              </a:solidFill>
              <a:highlight>
                <a:srgbClr val="FFFFFF"/>
              </a:highlight>
            </a:endParaRPr>
          </a:p>
          <a:p>
            <a:pPr indent="-292100" lvl="0" marL="457200" rtl="0" algn="l">
              <a:lnSpc>
                <a:spcPct val="115000"/>
              </a:lnSpc>
              <a:spcBef>
                <a:spcPts val="0"/>
              </a:spcBef>
              <a:spcAft>
                <a:spcPts val="0"/>
              </a:spcAft>
              <a:buClr>
                <a:srgbClr val="212529"/>
              </a:buClr>
              <a:buSzPts val="1000"/>
              <a:buChar char="●"/>
            </a:pPr>
            <a:r>
              <a:rPr lang="en" sz="1000">
                <a:solidFill>
                  <a:srgbClr val="212529"/>
                </a:solidFill>
                <a:highlight>
                  <a:srgbClr val="FFFFFF"/>
                </a:highlight>
              </a:rPr>
              <a:t>War risk insurance, including terrorist risk insurance. </a:t>
            </a:r>
            <a:endParaRPr sz="1000">
              <a:solidFill>
                <a:srgbClr val="212529"/>
              </a:solidFill>
              <a:highlight>
                <a:srgbClr val="FFFFFF"/>
              </a:highlight>
            </a:endParaRPr>
          </a:p>
          <a:p>
            <a:pPr indent="-292100" lvl="0" marL="457200" rtl="0" algn="l">
              <a:lnSpc>
                <a:spcPct val="115000"/>
              </a:lnSpc>
              <a:spcBef>
                <a:spcPts val="0"/>
              </a:spcBef>
              <a:spcAft>
                <a:spcPts val="0"/>
              </a:spcAft>
              <a:buClr>
                <a:srgbClr val="212529"/>
              </a:buClr>
              <a:buSzPts val="1000"/>
              <a:buChar char="●"/>
            </a:pPr>
            <a:r>
              <a:rPr lang="en" sz="1000">
                <a:solidFill>
                  <a:srgbClr val="212529"/>
                </a:solidFill>
                <a:highlight>
                  <a:srgbClr val="FFFFFF"/>
                </a:highlight>
              </a:rPr>
              <a:t>Insurance for shoreside property, cybersecurity, directors and officers, general liability risks and other</a:t>
            </a:r>
            <a:endParaRPr sz="1000">
              <a:solidFill>
                <a:srgbClr val="212529"/>
              </a:solidFill>
              <a:highlight>
                <a:srgbClr val="FFFFFF"/>
              </a:highlight>
            </a:endParaRPr>
          </a:p>
          <a:p>
            <a:pPr indent="0" lvl="0" marL="0" rtl="0" algn="l">
              <a:lnSpc>
                <a:spcPct val="115000"/>
              </a:lnSpc>
              <a:spcBef>
                <a:spcPts val="1200"/>
              </a:spcBef>
              <a:spcAft>
                <a:spcPts val="0"/>
              </a:spcAft>
              <a:buNone/>
            </a:pPr>
            <a:r>
              <a:rPr lang="en" sz="1000">
                <a:solidFill>
                  <a:srgbClr val="212529"/>
                </a:solidFill>
                <a:highlight>
                  <a:srgbClr val="FFFFFF"/>
                </a:highlight>
              </a:rPr>
              <a:t>Our insurance coverage, including those noted above, is subject to certain limitations, exclusions and deductible levels.</a:t>
            </a:r>
            <a:endParaRPr sz="1000">
              <a:solidFill>
                <a:srgbClr val="212529"/>
              </a:solidFill>
              <a:highlight>
                <a:srgbClr val="FFFFFF"/>
              </a:highlight>
            </a:endParaRPr>
          </a:p>
          <a:p>
            <a:pPr indent="0" lvl="0" marL="0" rtl="0" algn="l">
              <a:lnSpc>
                <a:spcPct val="115000"/>
              </a:lnSpc>
              <a:spcBef>
                <a:spcPts val="1200"/>
              </a:spcBef>
              <a:spcAft>
                <a:spcPts val="0"/>
              </a:spcAft>
              <a:buNone/>
            </a:pPr>
            <a:r>
              <a:t/>
            </a:r>
            <a:endParaRPr sz="1000">
              <a:solidFill>
                <a:srgbClr val="212529"/>
              </a:solidFill>
              <a:highlight>
                <a:srgbClr val="FFFFFF"/>
              </a:highlight>
            </a:endParaRPr>
          </a:p>
          <a:p>
            <a:pPr indent="0" lvl="0" marL="0" rtl="0" algn="l">
              <a:spcBef>
                <a:spcPts val="1200"/>
              </a:spcBef>
              <a:spcAft>
                <a:spcPts val="0"/>
              </a:spcAft>
              <a:buNone/>
            </a:pPr>
            <a:r>
              <a:t/>
            </a:r>
            <a:endParaRPr>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90"/>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Risk &amp; Derivative Hedging Strategies </a:t>
            </a:r>
            <a:endParaRPr sz="2500"/>
          </a:p>
          <a:p>
            <a:pPr indent="0" lvl="0" marL="0" rtl="0" algn="l">
              <a:spcBef>
                <a:spcPts val="0"/>
              </a:spcBef>
              <a:spcAft>
                <a:spcPts val="0"/>
              </a:spcAft>
              <a:buNone/>
            </a:pPr>
            <a:r>
              <a:t/>
            </a:r>
            <a:endParaRPr sz="2700"/>
          </a:p>
        </p:txBody>
      </p:sp>
      <p:pic>
        <p:nvPicPr>
          <p:cNvPr id="734" name="Google Shape;734;p90"/>
          <p:cNvPicPr preferRelativeResize="0"/>
          <p:nvPr/>
        </p:nvPicPr>
        <p:blipFill>
          <a:blip r:embed="rId3">
            <a:alphaModFix/>
          </a:blip>
          <a:stretch>
            <a:fillRect/>
          </a:stretch>
        </p:blipFill>
        <p:spPr>
          <a:xfrm>
            <a:off x="7718249" y="214663"/>
            <a:ext cx="1125010" cy="842675"/>
          </a:xfrm>
          <a:prstGeom prst="rect">
            <a:avLst/>
          </a:prstGeom>
          <a:noFill/>
          <a:ln>
            <a:noFill/>
          </a:ln>
        </p:spPr>
      </p:pic>
      <p:pic>
        <p:nvPicPr>
          <p:cNvPr id="735" name="Google Shape;735;p90"/>
          <p:cNvPicPr preferRelativeResize="0"/>
          <p:nvPr/>
        </p:nvPicPr>
        <p:blipFill>
          <a:blip r:embed="rId4">
            <a:alphaModFix/>
          </a:blip>
          <a:stretch>
            <a:fillRect/>
          </a:stretch>
        </p:blipFill>
        <p:spPr>
          <a:xfrm>
            <a:off x="428150" y="2613412"/>
            <a:ext cx="391000" cy="391000"/>
          </a:xfrm>
          <a:prstGeom prst="rect">
            <a:avLst/>
          </a:prstGeom>
          <a:noFill/>
          <a:ln>
            <a:noFill/>
          </a:ln>
        </p:spPr>
      </p:pic>
      <p:pic>
        <p:nvPicPr>
          <p:cNvPr id="736" name="Google Shape;736;p90"/>
          <p:cNvPicPr preferRelativeResize="0"/>
          <p:nvPr/>
        </p:nvPicPr>
        <p:blipFill>
          <a:blip r:embed="rId4">
            <a:alphaModFix/>
          </a:blip>
          <a:stretch>
            <a:fillRect/>
          </a:stretch>
        </p:blipFill>
        <p:spPr>
          <a:xfrm>
            <a:off x="428150" y="2012087"/>
            <a:ext cx="391000" cy="391000"/>
          </a:xfrm>
          <a:prstGeom prst="rect">
            <a:avLst/>
          </a:prstGeom>
          <a:noFill/>
          <a:ln>
            <a:noFill/>
          </a:ln>
        </p:spPr>
      </p:pic>
      <p:pic>
        <p:nvPicPr>
          <p:cNvPr id="737" name="Google Shape;737;p90"/>
          <p:cNvPicPr preferRelativeResize="0"/>
          <p:nvPr/>
        </p:nvPicPr>
        <p:blipFill>
          <a:blip r:embed="rId4">
            <a:alphaModFix/>
          </a:blip>
          <a:stretch>
            <a:fillRect/>
          </a:stretch>
        </p:blipFill>
        <p:spPr>
          <a:xfrm>
            <a:off x="428150" y="3251762"/>
            <a:ext cx="391000" cy="391000"/>
          </a:xfrm>
          <a:prstGeom prst="rect">
            <a:avLst/>
          </a:prstGeom>
          <a:noFill/>
          <a:ln>
            <a:noFill/>
          </a:ln>
        </p:spPr>
      </p:pic>
      <p:pic>
        <p:nvPicPr>
          <p:cNvPr id="738" name="Google Shape;738;p90"/>
          <p:cNvPicPr preferRelativeResize="0"/>
          <p:nvPr/>
        </p:nvPicPr>
        <p:blipFill>
          <a:blip r:embed="rId5">
            <a:alphaModFix/>
          </a:blip>
          <a:stretch>
            <a:fillRect/>
          </a:stretch>
        </p:blipFill>
        <p:spPr>
          <a:xfrm>
            <a:off x="819150" y="1488493"/>
            <a:ext cx="7635475" cy="272225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91"/>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Fuel</a:t>
            </a:r>
            <a:r>
              <a:rPr lang="en" sz="2700"/>
              <a:t> Derivative Hedging Strategies </a:t>
            </a:r>
            <a:endParaRPr sz="2500"/>
          </a:p>
          <a:p>
            <a:pPr indent="0" lvl="0" marL="0" rtl="0" algn="l">
              <a:spcBef>
                <a:spcPts val="0"/>
              </a:spcBef>
              <a:spcAft>
                <a:spcPts val="0"/>
              </a:spcAft>
              <a:buNone/>
            </a:pPr>
            <a:r>
              <a:t/>
            </a:r>
            <a:endParaRPr sz="2700"/>
          </a:p>
        </p:txBody>
      </p:sp>
      <p:pic>
        <p:nvPicPr>
          <p:cNvPr id="744" name="Google Shape;744;p91"/>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745" name="Google Shape;745;p91"/>
          <p:cNvSpPr txBox="1"/>
          <p:nvPr/>
        </p:nvSpPr>
        <p:spPr>
          <a:xfrm>
            <a:off x="819150" y="1344425"/>
            <a:ext cx="7505700" cy="32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t>As of December 31, 2019, we had </a:t>
            </a:r>
            <a:r>
              <a:rPr b="1" lang="en" sz="1000"/>
              <a:t>fuel swaps</a:t>
            </a:r>
            <a:r>
              <a:rPr lang="en" sz="1000"/>
              <a:t>, which are used to mitigate the financial impact of volatility of fuel prices pertaining to approximately 1.1 million metric tons of our projected fuel purchases, maturing through December 31, 2022.</a:t>
            </a:r>
            <a:endParaRPr sz="1000"/>
          </a:p>
          <a:p>
            <a:pPr indent="0" lvl="0" marL="0" rtl="0" algn="l">
              <a:lnSpc>
                <a:spcPct val="115000"/>
              </a:lnSpc>
              <a:spcBef>
                <a:spcPts val="1200"/>
              </a:spcBef>
              <a:spcAft>
                <a:spcPts val="0"/>
              </a:spcAft>
              <a:buNone/>
            </a:pPr>
            <a:r>
              <a:rPr lang="en" sz="1000">
                <a:solidFill>
                  <a:srgbClr val="212529"/>
                </a:solidFill>
                <a:highlight>
                  <a:srgbClr val="FFFFFF"/>
                </a:highlight>
              </a:rPr>
              <a:t>Our exposure to market risk for changes in fuel prices relates to the forecasted purchases of fuel on our ships. Fuel expense, as a percentage of our total cruise operating expense, was 11.2% for the year ended December 31, 2019 and 11.6% for the year ended December 31, 2018. We use fuel derivative agreements to mitigate the financial impact of fluctuations in fuel prices and as of December 31, 2019, we had hedged approximately 56%, 50% and 18% of our 2020, 2021 and 2022 projected metric tons of fuel purchases, respectively. As of December 31, 2018, we had hedged approximately 57%, 53% and 33% of our 2019, 2020 and 2021 projected metric tons of fuel purchases, respectively. The change in fuel price risk from December 31, 2018 to December 31, 2019 was due to additional fuel hedges executed.</a:t>
            </a:r>
            <a:endParaRPr sz="1000">
              <a:solidFill>
                <a:srgbClr val="212529"/>
              </a:solidFill>
              <a:highlight>
                <a:srgbClr val="FFFFFF"/>
              </a:highlight>
            </a:endParaRPr>
          </a:p>
          <a:p>
            <a:pPr indent="0" lvl="0" marL="0" rtl="0" algn="l">
              <a:lnSpc>
                <a:spcPct val="115000"/>
              </a:lnSpc>
              <a:spcBef>
                <a:spcPts val="1200"/>
              </a:spcBef>
              <a:spcAft>
                <a:spcPts val="0"/>
              </a:spcAft>
              <a:buNone/>
            </a:pPr>
            <a:r>
              <a:rPr lang="en" sz="1000">
                <a:solidFill>
                  <a:srgbClr val="212529"/>
                </a:solidFill>
                <a:highlight>
                  <a:srgbClr val="FFFFFF"/>
                </a:highlight>
              </a:rPr>
              <a:t>We estimate that a 10% increase in our weighted-average fuel price would increase our anticipated 2020 fuel expense by $50.0 million. This increase would be partially offset by an increase in the fair value of our fuel swap agreements of $23.0 million. Fair value of our derivative contracts is derived using valuation models that utilize the income valuation approach. These valuation models take into account the contract terms such as maturity, as well as other inputs such as fuel types, fuel curves, creditworthiness of the counterparty and the Company, as well as other data points.</a:t>
            </a:r>
            <a:endParaRPr sz="1000">
              <a:solidFill>
                <a:srgbClr val="212529"/>
              </a:solidFill>
              <a:highlight>
                <a:srgbClr val="FFFFFF"/>
              </a:highlight>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id="192" name="Google Shape;192;p20"/>
          <p:cNvPicPr preferRelativeResize="0"/>
          <p:nvPr/>
        </p:nvPicPr>
        <p:blipFill rotWithShape="1">
          <a:blip r:embed="rId3">
            <a:alphaModFix/>
          </a:blip>
          <a:srcRect b="22499" l="0" r="0" t="30224"/>
          <a:stretch/>
        </p:blipFill>
        <p:spPr>
          <a:xfrm>
            <a:off x="5563413" y="913826"/>
            <a:ext cx="2732225" cy="1291725"/>
          </a:xfrm>
          <a:prstGeom prst="rect">
            <a:avLst/>
          </a:prstGeom>
          <a:noFill/>
          <a:ln>
            <a:noFill/>
          </a:ln>
        </p:spPr>
      </p:pic>
      <p:sp>
        <p:nvSpPr>
          <p:cNvPr id="193" name="Google Shape;193;p2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Unprecedented</a:t>
            </a:r>
            <a:r>
              <a:rPr lang="en"/>
              <a:t> Times!</a:t>
            </a:r>
            <a:endParaRPr/>
          </a:p>
        </p:txBody>
      </p:sp>
      <p:sp>
        <p:nvSpPr>
          <p:cNvPr id="194" name="Google Shape;194;p20"/>
          <p:cNvSpPr txBox="1"/>
          <p:nvPr>
            <p:ph idx="1" type="body"/>
          </p:nvPr>
        </p:nvSpPr>
        <p:spPr>
          <a:xfrm>
            <a:off x="819150" y="1800200"/>
            <a:ext cx="7505700" cy="26385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Norwegian and Royal Caribbean have created a joint task force to develop and improve safety standards amid the COVID-19 pandemic</a:t>
            </a:r>
            <a:endParaRPr sz="1700"/>
          </a:p>
          <a:p>
            <a:pPr indent="-336550" lvl="0" marL="457200" rtl="0" algn="l">
              <a:spcBef>
                <a:spcPts val="0"/>
              </a:spcBef>
              <a:spcAft>
                <a:spcPts val="0"/>
              </a:spcAft>
              <a:buSzPts val="1700"/>
              <a:buChar char="●"/>
            </a:pPr>
            <a:r>
              <a:rPr lang="en" sz="1700"/>
              <a:t>The group, which is </a:t>
            </a:r>
            <a:r>
              <a:rPr lang="en" sz="1700"/>
              <a:t>called</a:t>
            </a:r>
            <a:r>
              <a:rPr lang="en" sz="1700"/>
              <a:t> the “Healthy Sail Panel,” aims to develop public-health recommendations that will enable cruise lines to restart operations while keeping passengers and crew safe from COVID</a:t>
            </a:r>
            <a:endParaRPr sz="1700"/>
          </a:p>
          <a:p>
            <a:pPr indent="-336550" lvl="0" marL="457200" rtl="0" algn="l">
              <a:spcBef>
                <a:spcPts val="0"/>
              </a:spcBef>
              <a:spcAft>
                <a:spcPts val="0"/>
              </a:spcAft>
              <a:buSzPts val="1700"/>
              <a:buChar char="●"/>
            </a:pPr>
            <a:r>
              <a:rPr lang="en" sz="1700"/>
              <a:t>They have been working for close to a month, and plan to release their initial recommendations and findings by the end of August</a:t>
            </a:r>
            <a:endParaRPr sz="1700"/>
          </a:p>
          <a:p>
            <a:pPr indent="-336550" lvl="0" marL="457200" rtl="0" algn="l">
              <a:spcBef>
                <a:spcPts val="0"/>
              </a:spcBef>
              <a:spcAft>
                <a:spcPts val="0"/>
              </a:spcAft>
              <a:buSzPts val="1700"/>
              <a:buChar char="●"/>
            </a:pPr>
            <a:r>
              <a:rPr lang="en" sz="1700"/>
              <a:t>The panel is headed by Mike Leavitt, former governor of Utah and Secretary of the US Health and Human Services, and</a:t>
            </a:r>
            <a:endParaRPr sz="1700"/>
          </a:p>
          <a:p>
            <a:pPr indent="-336550" lvl="0" marL="457200" rtl="0" algn="l">
              <a:spcBef>
                <a:spcPts val="0"/>
              </a:spcBef>
              <a:spcAft>
                <a:spcPts val="0"/>
              </a:spcAft>
              <a:buSzPts val="1700"/>
              <a:buChar char="●"/>
            </a:pPr>
            <a:r>
              <a:rPr lang="en" sz="1700"/>
              <a:t>Dr. Scott Gottlieb, Commissioner of the FDA from 2017-2019</a:t>
            </a:r>
            <a:endParaRPr sz="1700"/>
          </a:p>
        </p:txBody>
      </p:sp>
      <p:pic>
        <p:nvPicPr>
          <p:cNvPr id="195" name="Google Shape;195;p20"/>
          <p:cNvPicPr preferRelativeResize="0"/>
          <p:nvPr/>
        </p:nvPicPr>
        <p:blipFill>
          <a:blip r:embed="rId4">
            <a:alphaModFix/>
          </a:blip>
          <a:stretch>
            <a:fillRect/>
          </a:stretch>
        </p:blipFill>
        <p:spPr>
          <a:xfrm>
            <a:off x="5133075" y="426225"/>
            <a:ext cx="3592901" cy="540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92"/>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Foreign Currency Hedging Strategies</a:t>
            </a:r>
            <a:endParaRPr sz="2700"/>
          </a:p>
          <a:p>
            <a:pPr indent="0" lvl="0" marL="0" rtl="0" algn="l">
              <a:spcBef>
                <a:spcPts val="0"/>
              </a:spcBef>
              <a:spcAft>
                <a:spcPts val="0"/>
              </a:spcAft>
              <a:buNone/>
            </a:pPr>
            <a:r>
              <a:t/>
            </a:r>
            <a:endParaRPr sz="2700"/>
          </a:p>
          <a:p>
            <a:pPr indent="0" lvl="0" marL="0" rtl="0" algn="l">
              <a:spcBef>
                <a:spcPts val="0"/>
              </a:spcBef>
              <a:spcAft>
                <a:spcPts val="0"/>
              </a:spcAft>
              <a:buNone/>
            </a:pPr>
            <a:r>
              <a:t/>
            </a:r>
            <a:endParaRPr sz="2700"/>
          </a:p>
        </p:txBody>
      </p:sp>
      <p:pic>
        <p:nvPicPr>
          <p:cNvPr id="751" name="Google Shape;751;p92"/>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752" name="Google Shape;752;p92"/>
          <p:cNvSpPr txBox="1"/>
          <p:nvPr/>
        </p:nvSpPr>
        <p:spPr>
          <a:xfrm>
            <a:off x="819150" y="1344425"/>
            <a:ext cx="7505700" cy="32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t>As of December 31, 2019, we had </a:t>
            </a:r>
            <a:r>
              <a:rPr b="1" lang="en" sz="1000"/>
              <a:t>foreign currency forward contracts</a:t>
            </a:r>
            <a:r>
              <a:rPr lang="en" sz="1000"/>
              <a:t>, matured foreign currency options and matured foreign currency collars which are used to mitigate the financial impact of volatility in foreign currency exchange rates related to our ship construction contracts denominated in euros. The notional amount of our foreign currency forward contracts was €1.8 billion, or $2.0 billion based on the euro/U.S. dollar exchange rate as of December 31, 2019.</a:t>
            </a:r>
            <a:endParaRPr b="1" sz="1000"/>
          </a:p>
          <a:p>
            <a:pPr indent="0" lvl="0" marL="0" rtl="0" algn="l">
              <a:lnSpc>
                <a:spcPct val="115000"/>
              </a:lnSpc>
              <a:spcBef>
                <a:spcPts val="1200"/>
              </a:spcBef>
              <a:spcAft>
                <a:spcPts val="0"/>
              </a:spcAft>
              <a:buNone/>
            </a:pPr>
            <a:r>
              <a:t/>
            </a:r>
            <a:endParaRPr b="1" sz="1000"/>
          </a:p>
          <a:p>
            <a:pPr indent="0" lvl="0" marL="0" rtl="0" algn="l">
              <a:lnSpc>
                <a:spcPct val="115000"/>
              </a:lnSpc>
              <a:spcBef>
                <a:spcPts val="0"/>
              </a:spcBef>
              <a:spcAft>
                <a:spcPts val="0"/>
              </a:spcAft>
              <a:buNone/>
            </a:pPr>
            <a:r>
              <a:rPr lang="en" sz="1000">
                <a:solidFill>
                  <a:srgbClr val="212529"/>
                </a:solidFill>
                <a:highlight>
                  <a:srgbClr val="FFFFFF"/>
                </a:highlight>
              </a:rPr>
              <a:t>As of December 31, 2019, we had foreign currency derivatives to hedge the exposure to volatility in foreign currency exchange rates related to our ship construction contracts denominated in euros. These derivatives hedge the foreign currency exchange rate risk on a portion of the payments on our ship construction contracts. The payments not hedged aggregate €3.0 billion, or $3.4 billion based on the euro/U.S. dollar exchange rate as of December 31, 2019. As of December 31, 2018, the payments not hedged aggregated €2.2 billion, or $2.5 billion, based on the euro/U.S. dollar exchange rate as of December 31, 2018. The change from December 31, 2018 to December 31, 2019 was due to the delivery of a ship in October 2019 and additional foreign exchange derivatives executed. We estimate that a 10% change in the euro as of December 31, 2019 would result in a $0.3 billion change in the U.S. dollar value of the foreign currency denominated remaining payments.</a:t>
            </a:r>
            <a:endParaRPr sz="1000">
              <a:solidFill>
                <a:srgbClr val="212529"/>
              </a:solidFill>
              <a:highlight>
                <a:srgbClr val="FFFFFF"/>
              </a:highlight>
            </a:endParaRPr>
          </a:p>
          <a:p>
            <a:pPr indent="0" lvl="0" marL="0" rtl="0" algn="l">
              <a:lnSpc>
                <a:spcPct val="115000"/>
              </a:lnSpc>
              <a:spcBef>
                <a:spcPts val="1200"/>
              </a:spcBef>
              <a:spcAft>
                <a:spcPts val="0"/>
              </a:spcAft>
              <a:buNone/>
            </a:pPr>
            <a:r>
              <a:t/>
            </a:r>
            <a:endParaRPr sz="900"/>
          </a:p>
          <a:p>
            <a:pPr indent="0" lvl="0" marL="0" rtl="0" algn="l">
              <a:lnSpc>
                <a:spcPct val="115000"/>
              </a:lnSpc>
              <a:spcBef>
                <a:spcPts val="1200"/>
              </a:spcBef>
              <a:spcAft>
                <a:spcPts val="0"/>
              </a:spcAft>
              <a:buNone/>
            </a:pPr>
            <a:r>
              <a:t/>
            </a:r>
            <a:endParaRPr sz="1000">
              <a:solidFill>
                <a:srgbClr val="212529"/>
              </a:solidFill>
              <a:highlight>
                <a:srgbClr val="FFFFFF"/>
              </a:highlight>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93"/>
          <p:cNvSpPr txBox="1"/>
          <p:nvPr>
            <p:ph type="title"/>
          </p:nvPr>
        </p:nvSpPr>
        <p:spPr>
          <a:xfrm>
            <a:off x="819150" y="639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Interest Derivative Hedging Strategies </a:t>
            </a:r>
            <a:endParaRPr sz="2500"/>
          </a:p>
          <a:p>
            <a:pPr indent="0" lvl="0" marL="0" rtl="0" algn="l">
              <a:spcBef>
                <a:spcPts val="0"/>
              </a:spcBef>
              <a:spcAft>
                <a:spcPts val="0"/>
              </a:spcAft>
              <a:buNone/>
            </a:pPr>
            <a:r>
              <a:t/>
            </a:r>
            <a:endParaRPr sz="2700"/>
          </a:p>
          <a:p>
            <a:pPr indent="0" lvl="0" marL="0" rtl="0" algn="l">
              <a:spcBef>
                <a:spcPts val="0"/>
              </a:spcBef>
              <a:spcAft>
                <a:spcPts val="0"/>
              </a:spcAft>
              <a:buNone/>
            </a:pPr>
            <a:r>
              <a:t/>
            </a:r>
            <a:endParaRPr sz="2700"/>
          </a:p>
        </p:txBody>
      </p:sp>
      <p:pic>
        <p:nvPicPr>
          <p:cNvPr id="758" name="Google Shape;758;p93"/>
          <p:cNvPicPr preferRelativeResize="0"/>
          <p:nvPr/>
        </p:nvPicPr>
        <p:blipFill>
          <a:blip r:embed="rId3">
            <a:alphaModFix/>
          </a:blip>
          <a:stretch>
            <a:fillRect/>
          </a:stretch>
        </p:blipFill>
        <p:spPr>
          <a:xfrm>
            <a:off x="7718249" y="214663"/>
            <a:ext cx="1125010" cy="842675"/>
          </a:xfrm>
          <a:prstGeom prst="rect">
            <a:avLst/>
          </a:prstGeom>
          <a:noFill/>
          <a:ln>
            <a:noFill/>
          </a:ln>
        </p:spPr>
      </p:pic>
      <p:sp>
        <p:nvSpPr>
          <p:cNvPr id="759" name="Google Shape;759;p93"/>
          <p:cNvSpPr txBox="1"/>
          <p:nvPr/>
        </p:nvSpPr>
        <p:spPr>
          <a:xfrm>
            <a:off x="819150" y="1344425"/>
            <a:ext cx="7505700" cy="32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t>As of December 31, 2019, we had </a:t>
            </a:r>
            <a:r>
              <a:rPr b="1" lang="en" sz="1000"/>
              <a:t>interest rate swaps </a:t>
            </a:r>
            <a:r>
              <a:rPr lang="en" sz="1000"/>
              <a:t>and collars, which are used to hedge our exposure to interest rate movements and manage our interest expense. The notional amount of our outstanding debt associated with the interest rate swaps and collars was $1.7 billion as of December 31, 2019.</a:t>
            </a:r>
            <a:endParaRPr sz="900"/>
          </a:p>
          <a:p>
            <a:pPr indent="0" lvl="0" marL="0" rtl="0" algn="l">
              <a:lnSpc>
                <a:spcPct val="115000"/>
              </a:lnSpc>
              <a:spcBef>
                <a:spcPts val="1200"/>
              </a:spcBef>
              <a:spcAft>
                <a:spcPts val="0"/>
              </a:spcAft>
              <a:buNone/>
            </a:pPr>
            <a:r>
              <a:rPr lang="en" sz="1000">
                <a:solidFill>
                  <a:srgbClr val="212529"/>
                </a:solidFill>
                <a:highlight>
                  <a:srgbClr val="FFFFFF"/>
                </a:highlight>
              </a:rPr>
              <a:t>As of December 31, 2019, we had interest rate swap and collar agreements to hedge our exposure to interest rate movements and to manage our interest expense. As of December 31, 2019, 78% of our debt was fixed and 22% was variable, which includes the effects of the interest rate swaps and collars. The notional amount of outstanding debt associated with the interest rate swaps and collars was $1.7 billion as of December 31, 2019. As of December 31, 2018, 72% of our debt was fixed and 28% was variable, which includes the effects of the interest rate swaps. The notional amount of outstanding debt associated with the interest rate swap agreements was $1.0 billion as of December 31, 2018. The change in our fixed rate percentage from December 31, 2018 to December 31, 2019 was primarily due to higher outstanding fixed rate debt and additional interest rate swaps and collars executed.</a:t>
            </a:r>
            <a:endParaRPr sz="1200"/>
          </a:p>
          <a:p>
            <a:pPr indent="0" lvl="0" marL="0" rtl="0" algn="l">
              <a:lnSpc>
                <a:spcPct val="115000"/>
              </a:lnSpc>
              <a:spcBef>
                <a:spcPts val="1200"/>
              </a:spcBef>
              <a:spcAft>
                <a:spcPts val="0"/>
              </a:spcAft>
              <a:buNone/>
            </a:pPr>
            <a:r>
              <a:rPr lang="en" sz="1000">
                <a:solidFill>
                  <a:srgbClr val="212529"/>
                </a:solidFill>
                <a:highlight>
                  <a:srgbClr val="FFFFFF"/>
                </a:highlight>
              </a:rPr>
              <a:t>Based on our December 31, 2019 outstanding variable rate debt balance, and adding as variable debt the principle amount of debt associated with interest rate swap agreements that matured on January 2, 2020, a one percentage point increase in annual LIBOR interest rates would increase our annual interest expense by approximately $20.9 million excluding the effects of capitalization of interest.</a:t>
            </a:r>
            <a:endParaRPr sz="1000">
              <a:solidFill>
                <a:srgbClr val="212529"/>
              </a:solidFill>
              <a:highlight>
                <a:srgbClr val="FFFFFF"/>
              </a:highlight>
            </a:endParaRPr>
          </a:p>
          <a:p>
            <a:pPr indent="0" lvl="0" marL="0" rtl="0" algn="l">
              <a:lnSpc>
                <a:spcPct val="115000"/>
              </a:lnSpc>
              <a:spcBef>
                <a:spcPts val="1200"/>
              </a:spcBef>
              <a:spcAft>
                <a:spcPts val="0"/>
              </a:spcAft>
              <a:buNone/>
            </a:pPr>
            <a:r>
              <a:t/>
            </a:r>
            <a:endParaRPr sz="1000">
              <a:solidFill>
                <a:srgbClr val="212529"/>
              </a:solidFill>
              <a:highlight>
                <a:srgbClr val="FFFFFF"/>
              </a:highlight>
            </a:endParaRPr>
          </a:p>
          <a:p>
            <a:pPr indent="0" lvl="0" marL="0" rtl="0" algn="l">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pic>
        <p:nvPicPr>
          <p:cNvPr descr="Carnival Cruise Line - Ships and Itineraries 2020, 2021, 2022 ..." id="764" name="Google Shape;764;p94"/>
          <p:cNvPicPr preferRelativeResize="0"/>
          <p:nvPr/>
        </p:nvPicPr>
        <p:blipFill rotWithShape="1">
          <a:blip r:embed="rId3">
            <a:alphaModFix/>
          </a:blip>
          <a:srcRect b="29417" l="0" r="0" t="19376"/>
          <a:stretch/>
        </p:blipFill>
        <p:spPr>
          <a:xfrm>
            <a:off x="1103200" y="1234438"/>
            <a:ext cx="6937600" cy="26746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8" name="Shape 768"/>
        <p:cNvGrpSpPr/>
        <p:nvPr/>
      </p:nvGrpSpPr>
      <p:grpSpPr>
        <a:xfrm>
          <a:off x="0" y="0"/>
          <a:ext cx="0" cy="0"/>
          <a:chOff x="0" y="0"/>
          <a:chExt cx="0" cy="0"/>
        </a:xfrm>
      </p:grpSpPr>
      <p:sp>
        <p:nvSpPr>
          <p:cNvPr id="769" name="Google Shape;769;p9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History</a:t>
            </a:r>
            <a:endParaRPr/>
          </a:p>
        </p:txBody>
      </p:sp>
      <p:sp>
        <p:nvSpPr>
          <p:cNvPr id="770" name="Google Shape;770;p95"/>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1972: Carnival Cruise lines formed  by Ted Arison</a:t>
            </a:r>
            <a:endParaRPr/>
          </a:p>
          <a:p>
            <a:pPr indent="0" lvl="0" marL="0" rtl="0" algn="l">
              <a:spcBef>
                <a:spcPts val="1600"/>
              </a:spcBef>
              <a:spcAft>
                <a:spcPts val="0"/>
              </a:spcAft>
              <a:buNone/>
            </a:pPr>
            <a:r>
              <a:rPr lang="en"/>
              <a:t>1987: Carnival releases IPO of 20% of Common stock</a:t>
            </a:r>
            <a:endParaRPr/>
          </a:p>
          <a:p>
            <a:pPr indent="0" lvl="0" marL="0" rtl="0" algn="l">
              <a:spcBef>
                <a:spcPts val="1600"/>
              </a:spcBef>
              <a:spcAft>
                <a:spcPts val="0"/>
              </a:spcAft>
              <a:buNone/>
            </a:pPr>
            <a:r>
              <a:rPr lang="en"/>
              <a:t>1994: Carnival Corporation formed</a:t>
            </a:r>
            <a:endParaRPr/>
          </a:p>
          <a:p>
            <a:pPr indent="0" lvl="0" marL="0" rtl="0" algn="l">
              <a:spcBef>
                <a:spcPts val="1600"/>
              </a:spcBef>
              <a:spcAft>
                <a:spcPts val="0"/>
              </a:spcAft>
              <a:buNone/>
            </a:pPr>
            <a:r>
              <a:rPr lang="en"/>
              <a:t>2003: Carnival Corporation merges with Princess Cruises, creating one of the world’s largest leisure travel companies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1600"/>
              </a:spcAft>
              <a:buNone/>
            </a:pPr>
            <a:r>
              <a:t/>
            </a:r>
            <a:endParaRPr sz="1200">
              <a:solidFill>
                <a:srgbClr val="333333"/>
              </a:solidFill>
              <a:highlight>
                <a:srgbClr val="FFFFFF"/>
              </a:highlight>
              <a:latin typeface="Arial"/>
              <a:ea typeface="Arial"/>
              <a:cs typeface="Arial"/>
              <a:sym typeface="Arial"/>
            </a:endParaRPr>
          </a:p>
        </p:txBody>
      </p:sp>
      <p:pic>
        <p:nvPicPr>
          <p:cNvPr descr="Carnival Cruise Line - Ships and Itineraries 2020, 2021, 2022 ..." id="771" name="Google Shape;771;p95"/>
          <p:cNvPicPr preferRelativeResize="0"/>
          <p:nvPr/>
        </p:nvPicPr>
        <p:blipFill rotWithShape="1">
          <a:blip r:embed="rId3">
            <a:alphaModFix/>
          </a:blip>
          <a:srcRect b="29417" l="0" r="0" t="19376"/>
          <a:stretch/>
        </p:blipFill>
        <p:spPr>
          <a:xfrm>
            <a:off x="6734550" y="324399"/>
            <a:ext cx="2129225" cy="8208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5" name="Shape 775"/>
        <p:cNvGrpSpPr/>
        <p:nvPr/>
      </p:nvGrpSpPr>
      <p:grpSpPr>
        <a:xfrm>
          <a:off x="0" y="0"/>
          <a:ext cx="0" cy="0"/>
          <a:chOff x="0" y="0"/>
          <a:chExt cx="0" cy="0"/>
        </a:xfrm>
      </p:grpSpPr>
      <p:sp>
        <p:nvSpPr>
          <p:cNvPr id="776" name="Google Shape;776;p9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Overview</a:t>
            </a:r>
            <a:endParaRPr/>
          </a:p>
        </p:txBody>
      </p:sp>
      <p:sp>
        <p:nvSpPr>
          <p:cNvPr id="777" name="Google Shape;777;p96"/>
          <p:cNvSpPr txBox="1"/>
          <p:nvPr>
            <p:ph idx="1" type="body"/>
          </p:nvPr>
        </p:nvSpPr>
        <p:spPr>
          <a:xfrm>
            <a:off x="819150" y="1800200"/>
            <a:ext cx="7505700" cy="21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Company Cruise line portfolio includes: Carnival Cruise Line, Princess Cruises, Holland America Line, Seabourn, P&amp;O Cruises (Australia), Costa Cruises, AIDA Cruises, P&amp;O Cruises (UK), Cunard and Holland America Princess Alaska Tours.</a:t>
            </a:r>
            <a:endParaRPr sz="1500"/>
          </a:p>
          <a:p>
            <a:pPr indent="0" lvl="0" marL="0" rtl="0" algn="l">
              <a:spcBef>
                <a:spcPts val="1600"/>
              </a:spcBef>
              <a:spcAft>
                <a:spcPts val="0"/>
              </a:spcAft>
              <a:buNone/>
            </a:pPr>
            <a:r>
              <a:rPr lang="en" sz="1500"/>
              <a:t>Collectively, these lines account for over </a:t>
            </a:r>
            <a:r>
              <a:rPr lang="en" sz="1400">
                <a:solidFill>
                  <a:srgbClr val="333333"/>
                </a:solidFill>
                <a:highlight>
                  <a:srgbClr val="FFFFFF"/>
                </a:highlight>
                <a:latin typeface="Arial"/>
                <a:ea typeface="Arial"/>
                <a:cs typeface="Arial"/>
                <a:sym typeface="Arial"/>
              </a:rPr>
              <a:t>100 ships visiting over 700 ports around the world and totaling 254,000 lower berths</a:t>
            </a:r>
            <a:endParaRPr sz="14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400">
                <a:solidFill>
                  <a:srgbClr val="333333"/>
                </a:solidFill>
                <a:highlight>
                  <a:srgbClr val="FFFFFF"/>
                </a:highlight>
                <a:latin typeface="Arial"/>
                <a:ea typeface="Arial"/>
                <a:cs typeface="Arial"/>
                <a:sym typeface="Arial"/>
              </a:rPr>
              <a:t>Carnival Corportation’s 2019 revenue totalled $20.8 billion USD</a:t>
            </a:r>
            <a:endParaRPr sz="1400">
              <a:solidFill>
                <a:srgbClr val="333333"/>
              </a:solidFill>
              <a:highlight>
                <a:srgbClr val="FFFFFF"/>
              </a:highlight>
              <a:latin typeface="Arial"/>
              <a:ea typeface="Arial"/>
              <a:cs typeface="Arial"/>
              <a:sym typeface="Arial"/>
            </a:endParaRPr>
          </a:p>
          <a:p>
            <a:pPr indent="0" lvl="0" marL="0" rtl="0" algn="l">
              <a:spcBef>
                <a:spcPts val="1600"/>
              </a:spcBef>
              <a:spcAft>
                <a:spcPts val="1600"/>
              </a:spcAft>
              <a:buNone/>
            </a:pPr>
            <a:r>
              <a:t/>
            </a:r>
            <a:endParaRPr sz="1200">
              <a:solidFill>
                <a:srgbClr val="333333"/>
              </a:solidFill>
              <a:highlight>
                <a:srgbClr val="FFFFFF"/>
              </a:highlight>
              <a:latin typeface="Arial"/>
              <a:ea typeface="Arial"/>
              <a:cs typeface="Arial"/>
              <a:sym typeface="Arial"/>
            </a:endParaRPr>
          </a:p>
        </p:txBody>
      </p:sp>
      <p:pic>
        <p:nvPicPr>
          <p:cNvPr descr="Carnival Cruise Line - Ships and Itineraries 2020, 2021, 2022 ..." id="778" name="Google Shape;778;p96"/>
          <p:cNvPicPr preferRelativeResize="0"/>
          <p:nvPr/>
        </p:nvPicPr>
        <p:blipFill rotWithShape="1">
          <a:blip r:embed="rId3">
            <a:alphaModFix/>
          </a:blip>
          <a:srcRect b="29417" l="0" r="0" t="19376"/>
          <a:stretch/>
        </p:blipFill>
        <p:spPr>
          <a:xfrm>
            <a:off x="6734550" y="324399"/>
            <a:ext cx="2129225" cy="8208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97"/>
          <p:cNvSpPr txBox="1"/>
          <p:nvPr>
            <p:ph type="title"/>
          </p:nvPr>
        </p:nvSpPr>
        <p:spPr>
          <a:xfrm>
            <a:off x="668275" y="391125"/>
            <a:ext cx="3912900" cy="68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Leadership</a:t>
            </a:r>
            <a:endParaRPr/>
          </a:p>
        </p:txBody>
      </p:sp>
      <p:pic>
        <p:nvPicPr>
          <p:cNvPr id="784" name="Google Shape;784;p97"/>
          <p:cNvPicPr preferRelativeResize="0"/>
          <p:nvPr/>
        </p:nvPicPr>
        <p:blipFill rotWithShape="1">
          <a:blip r:embed="rId3">
            <a:alphaModFix/>
          </a:blip>
          <a:srcRect b="4474" l="0" r="71238" t="7782"/>
          <a:stretch/>
        </p:blipFill>
        <p:spPr>
          <a:xfrm>
            <a:off x="668275" y="1203725"/>
            <a:ext cx="1827000" cy="2555250"/>
          </a:xfrm>
          <a:prstGeom prst="rect">
            <a:avLst/>
          </a:prstGeom>
          <a:noFill/>
          <a:ln>
            <a:noFill/>
          </a:ln>
        </p:spPr>
      </p:pic>
      <p:sp>
        <p:nvSpPr>
          <p:cNvPr id="785" name="Google Shape;785;p97"/>
          <p:cNvSpPr txBox="1"/>
          <p:nvPr/>
        </p:nvSpPr>
        <p:spPr>
          <a:xfrm>
            <a:off x="668275" y="3884275"/>
            <a:ext cx="1935900" cy="8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Micky Arison</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Chairman of the Board</a:t>
            </a:r>
            <a:endParaRPr>
              <a:latin typeface="Calibri"/>
              <a:ea typeface="Calibri"/>
              <a:cs typeface="Calibri"/>
              <a:sym typeface="Calibri"/>
            </a:endParaRPr>
          </a:p>
        </p:txBody>
      </p:sp>
      <p:sp>
        <p:nvSpPr>
          <p:cNvPr id="786" name="Google Shape;786;p97"/>
          <p:cNvSpPr txBox="1"/>
          <p:nvPr/>
        </p:nvSpPr>
        <p:spPr>
          <a:xfrm>
            <a:off x="3869500" y="3884275"/>
            <a:ext cx="1643100" cy="7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Arnold W. Donald</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President and CEO</a:t>
            </a:r>
            <a:endParaRPr>
              <a:latin typeface="Calibri"/>
              <a:ea typeface="Calibri"/>
              <a:cs typeface="Calibri"/>
              <a:sym typeface="Calibri"/>
            </a:endParaRPr>
          </a:p>
        </p:txBody>
      </p:sp>
      <p:pic>
        <p:nvPicPr>
          <p:cNvPr id="787" name="Google Shape;787;p97"/>
          <p:cNvPicPr preferRelativeResize="0"/>
          <p:nvPr/>
        </p:nvPicPr>
        <p:blipFill>
          <a:blip r:embed="rId4">
            <a:alphaModFix/>
          </a:blip>
          <a:stretch>
            <a:fillRect/>
          </a:stretch>
        </p:blipFill>
        <p:spPr>
          <a:xfrm>
            <a:off x="3836850" y="1203725"/>
            <a:ext cx="1708400" cy="2480475"/>
          </a:xfrm>
          <a:prstGeom prst="rect">
            <a:avLst/>
          </a:prstGeom>
          <a:noFill/>
          <a:ln>
            <a:noFill/>
          </a:ln>
        </p:spPr>
      </p:pic>
      <p:pic>
        <p:nvPicPr>
          <p:cNvPr id="788" name="Google Shape;788;p97"/>
          <p:cNvPicPr preferRelativeResize="0"/>
          <p:nvPr/>
        </p:nvPicPr>
        <p:blipFill>
          <a:blip r:embed="rId5">
            <a:alphaModFix/>
          </a:blip>
          <a:stretch>
            <a:fillRect/>
          </a:stretch>
        </p:blipFill>
        <p:spPr>
          <a:xfrm>
            <a:off x="6775200" y="1195525"/>
            <a:ext cx="1708400" cy="2496888"/>
          </a:xfrm>
          <a:prstGeom prst="rect">
            <a:avLst/>
          </a:prstGeom>
          <a:noFill/>
          <a:ln>
            <a:noFill/>
          </a:ln>
        </p:spPr>
      </p:pic>
      <p:sp>
        <p:nvSpPr>
          <p:cNvPr id="789" name="Google Shape;789;p97"/>
          <p:cNvSpPr txBox="1"/>
          <p:nvPr/>
        </p:nvSpPr>
        <p:spPr>
          <a:xfrm>
            <a:off x="6777925" y="3884275"/>
            <a:ext cx="1643100" cy="7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David Bernstein</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CFO and Chief Accounting Officer</a:t>
            </a:r>
            <a:endParaRPr>
              <a:latin typeface="Calibri"/>
              <a:ea typeface="Calibri"/>
              <a:cs typeface="Calibri"/>
              <a:sym typeface="Calibri"/>
            </a:endParaRPr>
          </a:p>
        </p:txBody>
      </p:sp>
      <p:pic>
        <p:nvPicPr>
          <p:cNvPr descr="Carnival Cruise Line - Ships and Itineraries 2020, 2021, 2022 ..." id="790" name="Google Shape;790;p97"/>
          <p:cNvPicPr preferRelativeResize="0"/>
          <p:nvPr/>
        </p:nvPicPr>
        <p:blipFill rotWithShape="1">
          <a:blip r:embed="rId6">
            <a:alphaModFix/>
          </a:blip>
          <a:srcRect b="29417" l="0" r="0" t="19376"/>
          <a:stretch/>
        </p:blipFill>
        <p:spPr>
          <a:xfrm>
            <a:off x="6734550" y="324399"/>
            <a:ext cx="2129225" cy="8208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98"/>
          <p:cNvSpPr txBox="1"/>
          <p:nvPr>
            <p:ph type="title"/>
          </p:nvPr>
        </p:nvSpPr>
        <p:spPr>
          <a:xfrm>
            <a:off x="668275" y="391125"/>
            <a:ext cx="5956500" cy="68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Subsidiary </a:t>
            </a:r>
            <a:r>
              <a:rPr lang="en"/>
              <a:t>Company Leadership</a:t>
            </a:r>
            <a:endParaRPr/>
          </a:p>
        </p:txBody>
      </p:sp>
      <p:sp>
        <p:nvSpPr>
          <p:cNvPr id="796" name="Google Shape;796;p98"/>
          <p:cNvSpPr txBox="1"/>
          <p:nvPr/>
        </p:nvSpPr>
        <p:spPr>
          <a:xfrm>
            <a:off x="668275" y="3884275"/>
            <a:ext cx="1935900" cy="8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Felix Eichhorn</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President - Aida Cruises</a:t>
            </a:r>
            <a:endParaRPr>
              <a:latin typeface="Calibri"/>
              <a:ea typeface="Calibri"/>
              <a:cs typeface="Calibri"/>
              <a:sym typeface="Calibri"/>
            </a:endParaRPr>
          </a:p>
        </p:txBody>
      </p:sp>
      <p:sp>
        <p:nvSpPr>
          <p:cNvPr id="797" name="Google Shape;797;p98"/>
          <p:cNvSpPr txBox="1"/>
          <p:nvPr/>
        </p:nvSpPr>
        <p:spPr>
          <a:xfrm>
            <a:off x="3869500" y="3884275"/>
            <a:ext cx="1643100" cy="7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Christine Duffy</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President - Carnival Cruise Line</a:t>
            </a:r>
            <a:endParaRPr>
              <a:latin typeface="Calibri"/>
              <a:ea typeface="Calibri"/>
              <a:cs typeface="Calibri"/>
              <a:sym typeface="Calibri"/>
            </a:endParaRPr>
          </a:p>
        </p:txBody>
      </p:sp>
      <p:sp>
        <p:nvSpPr>
          <p:cNvPr id="798" name="Google Shape;798;p98"/>
          <p:cNvSpPr txBox="1"/>
          <p:nvPr/>
        </p:nvSpPr>
        <p:spPr>
          <a:xfrm>
            <a:off x="6777925" y="3884275"/>
            <a:ext cx="1643100" cy="7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Ann Sherry</a:t>
            </a:r>
            <a:endParaRPr b="1">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Executive Chairman - Carnival Australia</a:t>
            </a:r>
            <a:endParaRPr>
              <a:latin typeface="Calibri"/>
              <a:ea typeface="Calibri"/>
              <a:cs typeface="Calibri"/>
              <a:sym typeface="Calibri"/>
            </a:endParaRPr>
          </a:p>
        </p:txBody>
      </p:sp>
      <p:pic>
        <p:nvPicPr>
          <p:cNvPr id="799" name="Google Shape;799;p98"/>
          <p:cNvPicPr preferRelativeResize="0"/>
          <p:nvPr/>
        </p:nvPicPr>
        <p:blipFill>
          <a:blip r:embed="rId3">
            <a:alphaModFix/>
          </a:blip>
          <a:stretch>
            <a:fillRect/>
          </a:stretch>
        </p:blipFill>
        <p:spPr>
          <a:xfrm>
            <a:off x="668275" y="1216475"/>
            <a:ext cx="1708400" cy="2529746"/>
          </a:xfrm>
          <a:prstGeom prst="rect">
            <a:avLst/>
          </a:prstGeom>
          <a:noFill/>
          <a:ln>
            <a:noFill/>
          </a:ln>
        </p:spPr>
      </p:pic>
      <p:pic>
        <p:nvPicPr>
          <p:cNvPr id="800" name="Google Shape;800;p98"/>
          <p:cNvPicPr preferRelativeResize="0"/>
          <p:nvPr/>
        </p:nvPicPr>
        <p:blipFill>
          <a:blip r:embed="rId4">
            <a:alphaModFix/>
          </a:blip>
          <a:stretch>
            <a:fillRect/>
          </a:stretch>
        </p:blipFill>
        <p:spPr>
          <a:xfrm>
            <a:off x="3424800" y="1694650"/>
            <a:ext cx="2302275" cy="1498650"/>
          </a:xfrm>
          <a:prstGeom prst="rect">
            <a:avLst/>
          </a:prstGeom>
          <a:noFill/>
          <a:ln>
            <a:noFill/>
          </a:ln>
        </p:spPr>
      </p:pic>
      <p:pic>
        <p:nvPicPr>
          <p:cNvPr id="801" name="Google Shape;801;p98"/>
          <p:cNvPicPr preferRelativeResize="0"/>
          <p:nvPr/>
        </p:nvPicPr>
        <p:blipFill>
          <a:blip r:embed="rId5">
            <a:alphaModFix/>
          </a:blip>
          <a:stretch>
            <a:fillRect/>
          </a:stretch>
        </p:blipFill>
        <p:spPr>
          <a:xfrm>
            <a:off x="6708575" y="1264550"/>
            <a:ext cx="1562150" cy="2358850"/>
          </a:xfrm>
          <a:prstGeom prst="rect">
            <a:avLst/>
          </a:prstGeom>
          <a:noFill/>
          <a:ln>
            <a:noFill/>
          </a:ln>
        </p:spPr>
      </p:pic>
      <p:pic>
        <p:nvPicPr>
          <p:cNvPr descr="Carnival Cruise Line - Ships and Itineraries 2020, 2021, 2022 ..." id="802" name="Google Shape;802;p98"/>
          <p:cNvPicPr preferRelativeResize="0"/>
          <p:nvPr/>
        </p:nvPicPr>
        <p:blipFill rotWithShape="1">
          <a:blip r:embed="rId6">
            <a:alphaModFix/>
          </a:blip>
          <a:srcRect b="29417" l="0" r="0" t="19376"/>
          <a:stretch/>
        </p:blipFill>
        <p:spPr>
          <a:xfrm>
            <a:off x="6734550" y="324399"/>
            <a:ext cx="2129225" cy="8208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pic>
        <p:nvPicPr>
          <p:cNvPr descr="Carnival Cruise Line - Ships and Itineraries 2020, 2021, 2022 ..." id="807" name="Google Shape;807;p99"/>
          <p:cNvPicPr preferRelativeResize="0"/>
          <p:nvPr/>
        </p:nvPicPr>
        <p:blipFill rotWithShape="1">
          <a:blip r:embed="rId3">
            <a:alphaModFix/>
          </a:blip>
          <a:srcRect b="29417" l="0" r="0" t="19376"/>
          <a:stretch/>
        </p:blipFill>
        <p:spPr>
          <a:xfrm>
            <a:off x="6940955" y="324400"/>
            <a:ext cx="1922819" cy="741300"/>
          </a:xfrm>
          <a:prstGeom prst="rect">
            <a:avLst/>
          </a:prstGeom>
          <a:noFill/>
          <a:ln>
            <a:noFill/>
          </a:ln>
        </p:spPr>
      </p:pic>
      <p:sp>
        <p:nvSpPr>
          <p:cNvPr id="808" name="Google Shape;808;p99"/>
          <p:cNvSpPr txBox="1"/>
          <p:nvPr>
            <p:ph type="title"/>
          </p:nvPr>
        </p:nvSpPr>
        <p:spPr>
          <a:xfrm>
            <a:off x="585975" y="296950"/>
            <a:ext cx="4365600" cy="74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Information</a:t>
            </a:r>
            <a:endParaRPr/>
          </a:p>
        </p:txBody>
      </p:sp>
      <p:pic>
        <p:nvPicPr>
          <p:cNvPr id="809" name="Google Shape;809;p99"/>
          <p:cNvPicPr preferRelativeResize="0"/>
          <p:nvPr/>
        </p:nvPicPr>
        <p:blipFill rotWithShape="1">
          <a:blip r:embed="rId4">
            <a:alphaModFix/>
          </a:blip>
          <a:srcRect b="20140" l="0" r="0" t="0"/>
          <a:stretch/>
        </p:blipFill>
        <p:spPr>
          <a:xfrm>
            <a:off x="1582650" y="1038250"/>
            <a:ext cx="5978675" cy="38181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3" name="Shape 813"/>
        <p:cNvGrpSpPr/>
        <p:nvPr/>
      </p:nvGrpSpPr>
      <p:grpSpPr>
        <a:xfrm>
          <a:off x="0" y="0"/>
          <a:ext cx="0" cy="0"/>
          <a:chOff x="0" y="0"/>
          <a:chExt cx="0" cy="0"/>
        </a:xfrm>
      </p:grpSpPr>
      <p:pic>
        <p:nvPicPr>
          <p:cNvPr id="814" name="Google Shape;814;p100"/>
          <p:cNvPicPr preferRelativeResize="0"/>
          <p:nvPr/>
        </p:nvPicPr>
        <p:blipFill>
          <a:blip r:embed="rId3">
            <a:alphaModFix/>
          </a:blip>
          <a:stretch>
            <a:fillRect/>
          </a:stretch>
        </p:blipFill>
        <p:spPr>
          <a:xfrm>
            <a:off x="827200" y="465650"/>
            <a:ext cx="7292675" cy="4329100"/>
          </a:xfrm>
          <a:prstGeom prst="rect">
            <a:avLst/>
          </a:prstGeom>
          <a:noFill/>
          <a:ln>
            <a:noFill/>
          </a:ln>
        </p:spPr>
      </p:pic>
      <p:sp>
        <p:nvSpPr>
          <p:cNvPr id="815" name="Google Shape;815;p100"/>
          <p:cNvSpPr/>
          <p:nvPr/>
        </p:nvSpPr>
        <p:spPr>
          <a:xfrm>
            <a:off x="4375425" y="1879100"/>
            <a:ext cx="781800" cy="281100"/>
          </a:xfrm>
          <a:prstGeom prst="donut">
            <a:avLst>
              <a:gd fmla="val 6574"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arnival Cruise Line - Ships and Itineraries 2020, 2021, 2022 ..." id="816" name="Google Shape;816;p100"/>
          <p:cNvPicPr preferRelativeResize="0"/>
          <p:nvPr/>
        </p:nvPicPr>
        <p:blipFill rotWithShape="1">
          <a:blip r:embed="rId4">
            <a:alphaModFix/>
          </a:blip>
          <a:srcRect b="29417" l="0" r="0" t="19376"/>
          <a:stretch/>
        </p:blipFill>
        <p:spPr>
          <a:xfrm>
            <a:off x="7036300" y="324400"/>
            <a:ext cx="1827475" cy="7045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pic>
        <p:nvPicPr>
          <p:cNvPr id="821" name="Google Shape;821;p101"/>
          <p:cNvPicPr preferRelativeResize="0"/>
          <p:nvPr/>
        </p:nvPicPr>
        <p:blipFill>
          <a:blip r:embed="rId3">
            <a:alphaModFix/>
          </a:blip>
          <a:stretch>
            <a:fillRect/>
          </a:stretch>
        </p:blipFill>
        <p:spPr>
          <a:xfrm>
            <a:off x="1781550" y="254338"/>
            <a:ext cx="5580875" cy="4634825"/>
          </a:xfrm>
          <a:prstGeom prst="rect">
            <a:avLst/>
          </a:prstGeom>
          <a:noFill/>
          <a:ln>
            <a:noFill/>
          </a:ln>
        </p:spPr>
      </p:pic>
      <p:sp>
        <p:nvSpPr>
          <p:cNvPr id="822" name="Google Shape;822;p101"/>
          <p:cNvSpPr/>
          <p:nvPr/>
        </p:nvSpPr>
        <p:spPr>
          <a:xfrm>
            <a:off x="5651000" y="2126000"/>
            <a:ext cx="781800" cy="281100"/>
          </a:xfrm>
          <a:prstGeom prst="donut">
            <a:avLst>
              <a:gd fmla="val 6574"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arnival Cruise Line - Ships and Itineraries 2020, 2021, 2022 ..." id="823" name="Google Shape;823;p101"/>
          <p:cNvPicPr preferRelativeResize="0"/>
          <p:nvPr/>
        </p:nvPicPr>
        <p:blipFill rotWithShape="1">
          <a:blip r:embed="rId4">
            <a:alphaModFix/>
          </a:blip>
          <a:srcRect b="29417" l="0" r="0" t="19376"/>
          <a:stretch/>
        </p:blipFill>
        <p:spPr>
          <a:xfrm>
            <a:off x="7036300" y="324400"/>
            <a:ext cx="1827475" cy="704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1"/>
          <p:cNvSpPr txBox="1"/>
          <p:nvPr>
            <p:ph type="title"/>
          </p:nvPr>
        </p:nvSpPr>
        <p:spPr>
          <a:xfrm>
            <a:off x="666750" y="83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Major Cruise Companies - Carnival</a:t>
            </a:r>
            <a:endParaRPr/>
          </a:p>
        </p:txBody>
      </p:sp>
      <p:graphicFrame>
        <p:nvGraphicFramePr>
          <p:cNvPr id="201" name="Google Shape;201;p21"/>
          <p:cNvGraphicFramePr/>
          <p:nvPr/>
        </p:nvGraphicFramePr>
        <p:xfrm>
          <a:off x="800100" y="700850"/>
          <a:ext cx="3000000" cy="3000000"/>
        </p:xfrm>
        <a:graphic>
          <a:graphicData uri="http://schemas.openxmlformats.org/drawingml/2006/table">
            <a:tbl>
              <a:tblPr>
                <a:noFill/>
                <a:tableStyleId>{D7F6AD80-8564-43E6-87BF-CC4F99C28E94}</a:tableStyleId>
              </a:tblPr>
              <a:tblGrid>
                <a:gridCol w="2413000"/>
                <a:gridCol w="2413000"/>
                <a:gridCol w="2413000"/>
              </a:tblGrid>
              <a:tr h="381000">
                <a:tc>
                  <a:txBody>
                    <a:bodyPr/>
                    <a:lstStyle/>
                    <a:p>
                      <a:pPr indent="0" lvl="0" marL="0" rtl="0" algn="l">
                        <a:spcBef>
                          <a:spcPts val="0"/>
                        </a:spcBef>
                        <a:spcAft>
                          <a:spcPts val="0"/>
                        </a:spcAft>
                        <a:buNone/>
                      </a:pPr>
                      <a:r>
                        <a:rPr b="1" lang="en" sz="1200"/>
                        <a:t>Carnival Corporation</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Ships</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200"/>
                        <a:t>Market Share</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r>
              <a:tr h="381000">
                <a:tc>
                  <a:txBody>
                    <a:bodyPr/>
                    <a:lstStyle/>
                    <a:p>
                      <a:pPr indent="0" lvl="0" marL="0" rtl="0" algn="l">
                        <a:spcBef>
                          <a:spcPts val="0"/>
                        </a:spcBef>
                        <a:spcAft>
                          <a:spcPts val="0"/>
                        </a:spcAft>
                        <a:buNone/>
                      </a:pPr>
                      <a:r>
                        <a:rPr lang="en" sz="1200"/>
                        <a:t>Carnival</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26</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4.6%</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t>Princess</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17</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8.9%</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sz="1200"/>
                        <a:t>AIDA</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13</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4.8%</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t>Costa Cruises</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12</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1.8%</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sz="1200"/>
                        <a:t>Holland America</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15</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5.6%</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t>P&amp;O Cruises</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8</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2.2%</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sz="1200"/>
                        <a:t>P&amp;O Cruises Australia</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5</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1.2%</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t>Cunard</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3</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t>9.1%</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en" sz="1200"/>
                        <a:t>Seabourn</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4</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t>1.2%</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200"/>
                        <a:t>Total</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sz="1200"/>
                        <a:t>103</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sz="1200"/>
                        <a:t>39.4%</a:t>
                      </a:r>
                      <a:endParaRPr b="1"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pic>
        <p:nvPicPr>
          <p:cNvPr id="828" name="Google Shape;828;p102"/>
          <p:cNvPicPr preferRelativeResize="0"/>
          <p:nvPr/>
        </p:nvPicPr>
        <p:blipFill>
          <a:blip r:embed="rId3">
            <a:alphaModFix/>
          </a:blip>
          <a:stretch>
            <a:fillRect/>
          </a:stretch>
        </p:blipFill>
        <p:spPr>
          <a:xfrm>
            <a:off x="1597150" y="286625"/>
            <a:ext cx="5346199" cy="4667875"/>
          </a:xfrm>
          <a:prstGeom prst="rect">
            <a:avLst/>
          </a:prstGeom>
          <a:noFill/>
          <a:ln>
            <a:noFill/>
          </a:ln>
        </p:spPr>
      </p:pic>
      <p:sp>
        <p:nvSpPr>
          <p:cNvPr id="829" name="Google Shape;829;p102"/>
          <p:cNvSpPr/>
          <p:nvPr/>
        </p:nvSpPr>
        <p:spPr>
          <a:xfrm>
            <a:off x="5294400" y="4673400"/>
            <a:ext cx="781800" cy="281100"/>
          </a:xfrm>
          <a:prstGeom prst="donut">
            <a:avLst>
              <a:gd fmla="val 6574"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arnival Cruise Line - Ships and Itineraries 2020, 2021, 2022 ..." id="830" name="Google Shape;830;p102"/>
          <p:cNvPicPr preferRelativeResize="0"/>
          <p:nvPr/>
        </p:nvPicPr>
        <p:blipFill rotWithShape="1">
          <a:blip r:embed="rId4">
            <a:alphaModFix/>
          </a:blip>
          <a:srcRect b="29417" l="0" r="0" t="19376"/>
          <a:stretch/>
        </p:blipFill>
        <p:spPr>
          <a:xfrm>
            <a:off x="7036300" y="324400"/>
            <a:ext cx="1827475" cy="7045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103"/>
          <p:cNvSpPr txBox="1"/>
          <p:nvPr>
            <p:ph type="title"/>
          </p:nvPr>
        </p:nvSpPr>
        <p:spPr>
          <a:xfrm>
            <a:off x="544825" y="396438"/>
            <a:ext cx="7505700" cy="6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Liquidity</a:t>
            </a:r>
            <a:endParaRPr/>
          </a:p>
        </p:txBody>
      </p:sp>
      <p:pic>
        <p:nvPicPr>
          <p:cNvPr descr="Carnival Cruise Line - Ships and Itineraries 2020, 2021, 2022 ..." id="836" name="Google Shape;836;p103"/>
          <p:cNvPicPr preferRelativeResize="0"/>
          <p:nvPr/>
        </p:nvPicPr>
        <p:blipFill rotWithShape="1">
          <a:blip r:embed="rId3">
            <a:alphaModFix/>
          </a:blip>
          <a:srcRect b="29417" l="0" r="0" t="19376"/>
          <a:stretch/>
        </p:blipFill>
        <p:spPr>
          <a:xfrm>
            <a:off x="6734550" y="324399"/>
            <a:ext cx="2129225" cy="820875"/>
          </a:xfrm>
          <a:prstGeom prst="rect">
            <a:avLst/>
          </a:prstGeom>
          <a:noFill/>
          <a:ln>
            <a:noFill/>
          </a:ln>
        </p:spPr>
      </p:pic>
      <p:pic>
        <p:nvPicPr>
          <p:cNvPr id="837" name="Google Shape;837;p103"/>
          <p:cNvPicPr preferRelativeResize="0"/>
          <p:nvPr/>
        </p:nvPicPr>
        <p:blipFill>
          <a:blip r:embed="rId4">
            <a:alphaModFix/>
          </a:blip>
          <a:stretch>
            <a:fillRect/>
          </a:stretch>
        </p:blipFill>
        <p:spPr>
          <a:xfrm>
            <a:off x="714750" y="1237850"/>
            <a:ext cx="7992821" cy="3415300"/>
          </a:xfrm>
          <a:prstGeom prst="rect">
            <a:avLst/>
          </a:prstGeom>
          <a:noFill/>
          <a:ln>
            <a:noFill/>
          </a:ln>
        </p:spPr>
      </p:pic>
      <p:sp>
        <p:nvSpPr>
          <p:cNvPr id="838" name="Google Shape;838;p103"/>
          <p:cNvSpPr/>
          <p:nvPr/>
        </p:nvSpPr>
        <p:spPr>
          <a:xfrm flipH="1">
            <a:off x="658275" y="3826775"/>
            <a:ext cx="7992900" cy="891600"/>
          </a:xfrm>
          <a:prstGeom prst="frame">
            <a:avLst>
              <a:gd fmla="val 2470" name="adj1"/>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pic>
        <p:nvPicPr>
          <p:cNvPr id="843" name="Google Shape;843;p104"/>
          <p:cNvPicPr preferRelativeResize="0"/>
          <p:nvPr/>
        </p:nvPicPr>
        <p:blipFill>
          <a:blip r:embed="rId3">
            <a:alphaModFix/>
          </a:blip>
          <a:stretch>
            <a:fillRect/>
          </a:stretch>
        </p:blipFill>
        <p:spPr>
          <a:xfrm>
            <a:off x="1071350" y="204452"/>
            <a:ext cx="6472426" cy="4734575"/>
          </a:xfrm>
          <a:prstGeom prst="rect">
            <a:avLst/>
          </a:prstGeom>
          <a:noFill/>
          <a:ln>
            <a:noFill/>
          </a:ln>
        </p:spPr>
      </p:pic>
      <p:sp>
        <p:nvSpPr>
          <p:cNvPr id="844" name="Google Shape;844;p104"/>
          <p:cNvSpPr/>
          <p:nvPr/>
        </p:nvSpPr>
        <p:spPr>
          <a:xfrm>
            <a:off x="6528825" y="4536250"/>
            <a:ext cx="781800" cy="281100"/>
          </a:xfrm>
          <a:prstGeom prst="donut">
            <a:avLst>
              <a:gd fmla="val 6574"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arnival Cruise Line - Ships and Itineraries 2020, 2021, 2022 ..." id="845" name="Google Shape;845;p104"/>
          <p:cNvPicPr preferRelativeResize="0"/>
          <p:nvPr/>
        </p:nvPicPr>
        <p:blipFill rotWithShape="1">
          <a:blip r:embed="rId4">
            <a:alphaModFix/>
          </a:blip>
          <a:srcRect b="29417" l="0" r="0" t="19376"/>
          <a:stretch/>
        </p:blipFill>
        <p:spPr>
          <a:xfrm>
            <a:off x="7036300" y="324400"/>
            <a:ext cx="1827475" cy="7045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105"/>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Hedging Strategies</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p106"/>
          <p:cNvSpPr txBox="1"/>
          <p:nvPr>
            <p:ph type="title"/>
          </p:nvPr>
        </p:nvSpPr>
        <p:spPr>
          <a:xfrm>
            <a:off x="339100" y="276475"/>
            <a:ext cx="7505700" cy="80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pic>
        <p:nvPicPr>
          <p:cNvPr descr="Carnival Cruise Line - Ships and Itineraries 2020, 2021, 2022 ..." id="856" name="Google Shape;856;p106"/>
          <p:cNvPicPr preferRelativeResize="0"/>
          <p:nvPr/>
        </p:nvPicPr>
        <p:blipFill rotWithShape="1">
          <a:blip r:embed="rId3">
            <a:alphaModFix/>
          </a:blip>
          <a:srcRect b="29417" l="0" r="0" t="19376"/>
          <a:stretch/>
        </p:blipFill>
        <p:spPr>
          <a:xfrm>
            <a:off x="7036300" y="324400"/>
            <a:ext cx="1827475" cy="704550"/>
          </a:xfrm>
          <a:prstGeom prst="rect">
            <a:avLst/>
          </a:prstGeom>
          <a:noFill/>
          <a:ln>
            <a:noFill/>
          </a:ln>
        </p:spPr>
      </p:pic>
      <p:pic>
        <p:nvPicPr>
          <p:cNvPr id="857" name="Google Shape;857;p106"/>
          <p:cNvPicPr preferRelativeResize="0"/>
          <p:nvPr/>
        </p:nvPicPr>
        <p:blipFill>
          <a:blip r:embed="rId4">
            <a:alphaModFix/>
          </a:blip>
          <a:stretch>
            <a:fillRect/>
          </a:stretch>
        </p:blipFill>
        <p:spPr>
          <a:xfrm>
            <a:off x="339100" y="1187175"/>
            <a:ext cx="8255499" cy="36667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1" name="Shape 861"/>
        <p:cNvGrpSpPr/>
        <p:nvPr/>
      </p:nvGrpSpPr>
      <p:grpSpPr>
        <a:xfrm>
          <a:off x="0" y="0"/>
          <a:ext cx="0" cy="0"/>
          <a:chOff x="0" y="0"/>
          <a:chExt cx="0" cy="0"/>
        </a:xfrm>
      </p:grpSpPr>
      <p:sp>
        <p:nvSpPr>
          <p:cNvPr id="862" name="Google Shape;862;p107"/>
          <p:cNvSpPr txBox="1"/>
          <p:nvPr>
            <p:ph type="title"/>
          </p:nvPr>
        </p:nvSpPr>
        <p:spPr>
          <a:xfrm>
            <a:off x="819150" y="927900"/>
            <a:ext cx="7505700" cy="80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Mitigating Currency Risk</a:t>
            </a:r>
            <a:endParaRPr/>
          </a:p>
        </p:txBody>
      </p:sp>
      <p:pic>
        <p:nvPicPr>
          <p:cNvPr descr="Carnival Cruise Line - Ships and Itineraries 2020, 2021, 2022 ..." id="863" name="Google Shape;863;p107"/>
          <p:cNvPicPr preferRelativeResize="0"/>
          <p:nvPr/>
        </p:nvPicPr>
        <p:blipFill rotWithShape="1">
          <a:blip r:embed="rId3">
            <a:alphaModFix/>
          </a:blip>
          <a:srcRect b="29417" l="0" r="0" t="19376"/>
          <a:stretch/>
        </p:blipFill>
        <p:spPr>
          <a:xfrm>
            <a:off x="7036300" y="324400"/>
            <a:ext cx="1827475" cy="704550"/>
          </a:xfrm>
          <a:prstGeom prst="rect">
            <a:avLst/>
          </a:prstGeom>
          <a:noFill/>
          <a:ln>
            <a:noFill/>
          </a:ln>
        </p:spPr>
      </p:pic>
      <p:pic>
        <p:nvPicPr>
          <p:cNvPr id="864" name="Google Shape;864;p107"/>
          <p:cNvPicPr preferRelativeResize="0"/>
          <p:nvPr/>
        </p:nvPicPr>
        <p:blipFill rotWithShape="1">
          <a:blip r:embed="rId4">
            <a:alphaModFix/>
          </a:blip>
          <a:srcRect b="0" l="0" r="3938" t="0"/>
          <a:stretch/>
        </p:blipFill>
        <p:spPr>
          <a:xfrm>
            <a:off x="434875" y="1839550"/>
            <a:ext cx="8428900" cy="20283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Google Shape;869;p108"/>
          <p:cNvSpPr txBox="1"/>
          <p:nvPr>
            <p:ph type="title"/>
          </p:nvPr>
        </p:nvSpPr>
        <p:spPr>
          <a:xfrm>
            <a:off x="819150" y="927900"/>
            <a:ext cx="7505700" cy="80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Mitigating Credit Risk During Trade</a:t>
            </a:r>
            <a:endParaRPr/>
          </a:p>
        </p:txBody>
      </p:sp>
      <p:pic>
        <p:nvPicPr>
          <p:cNvPr descr="Carnival Cruise Line - Ships and Itineraries 2020, 2021, 2022 ..." id="870" name="Google Shape;870;p108"/>
          <p:cNvPicPr preferRelativeResize="0"/>
          <p:nvPr/>
        </p:nvPicPr>
        <p:blipFill rotWithShape="1">
          <a:blip r:embed="rId3">
            <a:alphaModFix/>
          </a:blip>
          <a:srcRect b="29417" l="0" r="0" t="19376"/>
          <a:stretch/>
        </p:blipFill>
        <p:spPr>
          <a:xfrm>
            <a:off x="7036300" y="324400"/>
            <a:ext cx="1827475" cy="704550"/>
          </a:xfrm>
          <a:prstGeom prst="rect">
            <a:avLst/>
          </a:prstGeom>
          <a:noFill/>
          <a:ln>
            <a:noFill/>
          </a:ln>
        </p:spPr>
      </p:pic>
      <p:pic>
        <p:nvPicPr>
          <p:cNvPr id="871" name="Google Shape;871;p108"/>
          <p:cNvPicPr preferRelativeResize="0"/>
          <p:nvPr/>
        </p:nvPicPr>
        <p:blipFill>
          <a:blip r:embed="rId4">
            <a:alphaModFix/>
          </a:blip>
          <a:stretch>
            <a:fillRect/>
          </a:stretch>
        </p:blipFill>
        <p:spPr>
          <a:xfrm>
            <a:off x="216313" y="1728300"/>
            <a:ext cx="8711375" cy="27548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5" name="Shape 875"/>
        <p:cNvGrpSpPr/>
        <p:nvPr/>
      </p:nvGrpSpPr>
      <p:grpSpPr>
        <a:xfrm>
          <a:off x="0" y="0"/>
          <a:ext cx="0" cy="0"/>
          <a:chOff x="0" y="0"/>
          <a:chExt cx="0" cy="0"/>
        </a:xfrm>
      </p:grpSpPr>
      <p:sp>
        <p:nvSpPr>
          <p:cNvPr id="876" name="Google Shape;876;p109"/>
          <p:cNvSpPr txBox="1"/>
          <p:nvPr>
            <p:ph type="title"/>
          </p:nvPr>
        </p:nvSpPr>
        <p:spPr>
          <a:xfrm>
            <a:off x="819150" y="927900"/>
            <a:ext cx="7505700" cy="80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Mitigating Newbuild ship risks</a:t>
            </a:r>
            <a:endParaRPr/>
          </a:p>
        </p:txBody>
      </p:sp>
      <p:pic>
        <p:nvPicPr>
          <p:cNvPr descr="Carnival Cruise Line - Ships and Itineraries 2020, 2021, 2022 ..." id="877" name="Google Shape;877;p109"/>
          <p:cNvPicPr preferRelativeResize="0"/>
          <p:nvPr/>
        </p:nvPicPr>
        <p:blipFill rotWithShape="1">
          <a:blip r:embed="rId3">
            <a:alphaModFix/>
          </a:blip>
          <a:srcRect b="29417" l="0" r="0" t="19376"/>
          <a:stretch/>
        </p:blipFill>
        <p:spPr>
          <a:xfrm>
            <a:off x="7036300" y="324400"/>
            <a:ext cx="1827475" cy="704550"/>
          </a:xfrm>
          <a:prstGeom prst="rect">
            <a:avLst/>
          </a:prstGeom>
          <a:noFill/>
          <a:ln>
            <a:noFill/>
          </a:ln>
        </p:spPr>
      </p:pic>
      <p:pic>
        <p:nvPicPr>
          <p:cNvPr id="878" name="Google Shape;878;p109"/>
          <p:cNvPicPr preferRelativeResize="0"/>
          <p:nvPr/>
        </p:nvPicPr>
        <p:blipFill>
          <a:blip r:embed="rId4">
            <a:alphaModFix/>
          </a:blip>
          <a:stretch>
            <a:fillRect/>
          </a:stretch>
        </p:blipFill>
        <p:spPr>
          <a:xfrm>
            <a:off x="304938" y="1845600"/>
            <a:ext cx="8534125" cy="14523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110"/>
          <p:cNvSpPr txBox="1"/>
          <p:nvPr>
            <p:ph type="title"/>
          </p:nvPr>
        </p:nvSpPr>
        <p:spPr>
          <a:xfrm>
            <a:off x="819150" y="927900"/>
            <a:ext cx="7505700" cy="80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Managing Fuel Price Risks</a:t>
            </a:r>
            <a:endParaRPr/>
          </a:p>
        </p:txBody>
      </p:sp>
      <p:pic>
        <p:nvPicPr>
          <p:cNvPr descr="Carnival Cruise Line - Ships and Itineraries 2020, 2021, 2022 ..." id="884" name="Google Shape;884;p110"/>
          <p:cNvPicPr preferRelativeResize="0"/>
          <p:nvPr/>
        </p:nvPicPr>
        <p:blipFill rotWithShape="1">
          <a:blip r:embed="rId3">
            <a:alphaModFix/>
          </a:blip>
          <a:srcRect b="29417" l="0" r="0" t="19376"/>
          <a:stretch/>
        </p:blipFill>
        <p:spPr>
          <a:xfrm>
            <a:off x="7036300" y="324400"/>
            <a:ext cx="1827475" cy="704550"/>
          </a:xfrm>
          <a:prstGeom prst="rect">
            <a:avLst/>
          </a:prstGeom>
          <a:noFill/>
          <a:ln>
            <a:noFill/>
          </a:ln>
        </p:spPr>
      </p:pic>
      <p:pic>
        <p:nvPicPr>
          <p:cNvPr id="885" name="Google Shape;885;p110"/>
          <p:cNvPicPr preferRelativeResize="0"/>
          <p:nvPr/>
        </p:nvPicPr>
        <p:blipFill>
          <a:blip r:embed="rId4">
            <a:alphaModFix/>
          </a:blip>
          <a:stretch>
            <a:fillRect/>
          </a:stretch>
        </p:blipFill>
        <p:spPr>
          <a:xfrm>
            <a:off x="267450" y="2074875"/>
            <a:ext cx="8609101" cy="21908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9" name="Shape 889"/>
        <p:cNvGrpSpPr/>
        <p:nvPr/>
      </p:nvGrpSpPr>
      <p:grpSpPr>
        <a:xfrm>
          <a:off x="0" y="0"/>
          <a:ext cx="0" cy="0"/>
          <a:chOff x="0" y="0"/>
          <a:chExt cx="0" cy="0"/>
        </a:xfrm>
      </p:grpSpPr>
      <p:sp>
        <p:nvSpPr>
          <p:cNvPr id="890" name="Google Shape;890;p111"/>
          <p:cNvSpPr txBox="1"/>
          <p:nvPr>
            <p:ph type="title"/>
          </p:nvPr>
        </p:nvSpPr>
        <p:spPr>
          <a:xfrm>
            <a:off x="819150" y="722150"/>
            <a:ext cx="7505700" cy="80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Fuel Derivatives</a:t>
            </a:r>
            <a:endParaRPr/>
          </a:p>
        </p:txBody>
      </p:sp>
      <p:pic>
        <p:nvPicPr>
          <p:cNvPr descr="Carnival Cruise Line - Ships and Itineraries 2020, 2021, 2022 ..." id="891" name="Google Shape;891;p111"/>
          <p:cNvPicPr preferRelativeResize="0"/>
          <p:nvPr/>
        </p:nvPicPr>
        <p:blipFill rotWithShape="1">
          <a:blip r:embed="rId3">
            <a:alphaModFix/>
          </a:blip>
          <a:srcRect b="29417" l="0" r="0" t="19376"/>
          <a:stretch/>
        </p:blipFill>
        <p:spPr>
          <a:xfrm>
            <a:off x="7036300" y="324400"/>
            <a:ext cx="1827475" cy="704550"/>
          </a:xfrm>
          <a:prstGeom prst="rect">
            <a:avLst/>
          </a:prstGeom>
          <a:noFill/>
          <a:ln>
            <a:noFill/>
          </a:ln>
        </p:spPr>
      </p:pic>
      <p:pic>
        <p:nvPicPr>
          <p:cNvPr id="892" name="Google Shape;892;p111"/>
          <p:cNvPicPr preferRelativeResize="0"/>
          <p:nvPr/>
        </p:nvPicPr>
        <p:blipFill>
          <a:blip r:embed="rId4">
            <a:alphaModFix/>
          </a:blip>
          <a:stretch>
            <a:fillRect/>
          </a:stretch>
        </p:blipFill>
        <p:spPr>
          <a:xfrm>
            <a:off x="286000" y="1659625"/>
            <a:ext cx="8572000" cy="2650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