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4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Lst>
  <p:sldSz cx="9144000" cy="5143500" type="screen16x9"/>
  <p:notesSz cx="6858000" cy="9144000"/>
  <p:embeddedFontLst>
    <p:embeddedFont>
      <p:font typeface="Calibri" panose="020F0502020204030204" pitchFamily="34" charset="0"/>
      <p:regular r:id="rId150"/>
      <p:bold r:id="rId151"/>
      <p:italic r:id="rId152"/>
      <p:boldItalic r:id="rId153"/>
    </p:embeddedFont>
    <p:embeddedFont>
      <p:font typeface="Lato" panose="020B0604020202020204" charset="0"/>
      <p:regular r:id="rId154"/>
      <p:bold r:id="rId155"/>
      <p:italic r:id="rId156"/>
      <p:boldItalic r:id="rId157"/>
    </p:embeddedFont>
    <p:embeddedFont>
      <p:font typeface="Raleway" panose="020B0604020202020204" charset="0"/>
      <p:regular r:id="rId158"/>
      <p:bold r:id="rId159"/>
      <p:italic r:id="rId160"/>
      <p:boldItalic r:id="rId1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05"/>
  </p:normalViewPr>
  <p:slideViewPr>
    <p:cSldViewPr snapToGrid="0">
      <p:cViewPr varScale="1">
        <p:scale>
          <a:sx n="106" d="100"/>
          <a:sy n="106" d="100"/>
        </p:scale>
        <p:origin x="366" y="10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font" Target="fonts/font10.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notesMaster" Target="notesMasters/notesMaster1.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font" Target="fonts/font11.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font" Target="fonts/font1.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font" Target="fonts/font2.fntdata"/><Relationship Id="rId156" Type="http://schemas.openxmlformats.org/officeDocument/2006/relationships/font" Target="fonts/font7.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font" Target="fonts/font8.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font" Target="fonts/font4.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font" Target="fonts/font5.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cruising.org/-/media/CLIA/Research/Global%202018%20EI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en.wikipedia.org/wiki/COVID-19"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s://en.wikipedia.org/wiki/Port_of_Yokohama" TargetMode="External"/><Relationship Id="rId5" Type="http://schemas.openxmlformats.org/officeDocument/2006/relationships/hyperlink" Target="https://en.wikipedia.org/wiki/Quarantine" TargetMode="External"/><Relationship Id="rId4" Type="http://schemas.openxmlformats.org/officeDocument/2006/relationships/hyperlink" Target="https://en.wikipedia.org/wiki/COVID-19_pandemic"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a986aa4fae_1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a986aa4fae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a9aa1afd80_3_23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6" name="Google Shape;716;ga9aa1afd80_3_2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a9aa1afd80_3_23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4" name="Google Shape;724;ga9aa1afd80_3_2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a9aa1afd80_3_24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1" name="Google Shape;731;ga9aa1afd80_3_2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a9aa1afd80_3_25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8" name="Google Shape;738;ga9aa1afd80_3_2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a986aa4fae_3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a986aa4fae_3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a986aa4fae_4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a986aa4fae_4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a9aa1afd80_3_25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9" name="Google Shape;759;ga9aa1afd80_3_2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a9aa1afd80_3_26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6" name="Google Shape;766;ga9aa1afd80_3_2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a986aa4fae_4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a986aa4fae_4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a9aa1afd80_3_26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0" name="Google Shape;780;ga9aa1afd80_3_2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a986aa4fae_1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a986aa4fae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a9aa1afd80_3_27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7" name="Google Shape;787;ga9aa1afd80_3_2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a986aa4fae_4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a986aa4fae_4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a986aa4fae_4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a986aa4fae_4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a9aa1afd80_3_28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8" name="Google Shape;808;ga9aa1afd80_3_2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a986aa4fae_4_5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5" name="Google Shape;815;ga986aa4fae_4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a986aa4fae_4_6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2" name="Google Shape;822;ga986aa4fae_4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a9aa1afd80_3_28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9" name="Google Shape;829;ga9aa1afd80_3_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a9aa1afd80_3_29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6" name="Google Shape;836;ga9aa1afd80_3_2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a9aa1afd80_3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3" name="Google Shape;843;ga9aa1afd80_3_2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a9aa1afd80_3_3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1" name="Google Shape;851;ga9aa1afd80_3_3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a986aa4fae_1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a986aa4fae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a9aa1afd80_3_3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9" name="Google Shape;859;ga9aa1afd80_3_3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a9aa1afd80_3_3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7" name="Google Shape;867;ga9aa1afd80_3_3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a9aa1afd80_3_3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4" name="Google Shape;874;ga9aa1afd80_3_3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a9aa1afd80_3_3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1" name="Google Shape;881;ga9aa1afd80_3_3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a9aa1afd80_3_33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8" name="Google Shape;888;ga9aa1afd80_3_3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a9aa1afd80_3_34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5" name="Google Shape;895;ga9aa1afd80_3_3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a9aa1afd80_3_3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2" name="Google Shape;902;ga9aa1afd80_3_3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a986aa4fae_4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9" name="Google Shape;909;ga986aa4fae_4_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a9aa1afd80_3_3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7" name="Google Shape;917;ga9aa1afd80_3_3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a986aa4fae_4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4" name="Google Shape;924;ga986aa4fae_4_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a986aa4fae_1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a986aa4fae_1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https://www.statista.com/statistics/385445/number-of-passengers-of-the-cruise-industry-worldwide/</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a9aa1afd80_3_3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2" name="Google Shape;932;ga9aa1afd80_3_3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a9aa1afd80_3_3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9" name="Google Shape;939;ga9aa1afd80_3_3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ga9aa1afd80_3_3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7" name="Google Shape;947;ga9aa1afd80_3_3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a986aa4fae_4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4" name="Google Shape;954;ga986aa4fae_4_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ga986aa4fae_4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2" name="Google Shape;962;ga986aa4fae_4_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a9aa1afd80_3_3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9" name="Google Shape;969;ga9aa1afd80_3_3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a9aa1afd80_3_3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7" name="Google Shape;977;ga9aa1afd80_3_3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a986aa4fae_4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5" name="Google Shape;985;ga986aa4fae_4_1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a986aa4fae_4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2" name="Google Shape;992;ga986aa4fae_4_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a9aa1afd80_3_4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ga9aa1afd80_3_4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a986aa4fae_1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a986aa4fae_1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https://www.cruise1st.co.uk/blog/cruise-holidays/how-old-is-the-average-cruise-passenger/</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a986aa4fae_4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7" name="Google Shape;1007;ga986aa4fae_4_1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a9aa1afd80_3_4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5" name="Google Shape;1015;ga9aa1afd80_3_4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a986aa4fae_4_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2" name="Google Shape;1022;ga986aa4fae_4_1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a9aa1afd80_3_4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9" name="Google Shape;1029;ga9aa1afd80_3_4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ga986aa4fae_4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6" name="Google Shape;1036;ga986aa4fae_4_1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a9aa1afd80_3_4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4" name="Google Shape;1044;ga9aa1afd80_3_4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a986aa4fae_4_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1" name="Google Shape;1051;ga986aa4fae_4_1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ga9aa1afd80_3_4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8" name="Google Shape;1058;ga9aa1afd80_3_4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a986aa4fae_1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a986aa4fae_1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a986aa4fae_1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a986aa4fae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a986aa4fae_1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a986aa4fae_1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a986aa4fae_1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a986aa4fae_1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a986aa4fae_1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a986aa4fae_1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a8bf411481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a8bf411481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a986aa4fae_1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a986aa4fae_1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a986aa4fae_1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a986aa4fae_1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https://www.cbi.eu/market-information/tourism/cruise-tourism/market-potential#:~:text=From%202016%20to%202018%2C%20passenger,2018%20and%202022%20by%206%25.&amp;text=The%20growth%20of%20cruise%20ship%20capacity.</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a986aa4fae_1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a986aa4fae_1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https://cruising.org/-/media/CLIA/Research/Global%202018%20EIS</a:t>
            </a:r>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a986aa4fae_1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a986aa4fae_1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https://www.statista.com/statistics/204572/revenue-of-the-cruise-line-industry-worldwide-since-2008/</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a986aa4fae_1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a986aa4fae_1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a8bf411481_0_1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a8bf411481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a8bf411481_0_2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a8bf411481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a8bf411481_0_2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a8bf411481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a986aa4fae_2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a986aa4fae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a8bf411481_0_2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a8bf411481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a8bf411481_0_1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a8bf411481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a8bf411481_0_2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a8bf411481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a9c83031e4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a9c83031e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a9c83031e4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a9c83031e4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a9c8302dc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a9c8302dc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a9c8302dc2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a9c8302dc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a9c8302dc2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a9c8302dc2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a9c8302dc2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a9c8302dc2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a9c8302dc2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a9c8302dc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a9c8302dc2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a9c8302dc2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a9c8302dc2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a9c8302dc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a8bf411481_0_1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a8bf411481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a9c8302dc2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a9c8302dc2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a8bf411481_0_2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a8bf411481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a8bf411481_0_2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a8bf411481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a8bf411481_0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a8bf411481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a8bf411481_0_2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a8bf411481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a8bf411481_0_2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a8bf411481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a8bf411481_0_2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a8bf411481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a8bf411481_0_2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a8bf411481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a8bf411481_0_2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a8bf411481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a8bf411481_0_2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a8bf411481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a986aa4fae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a986aa4fa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a8bf411481_0_2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a8bf411481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a8bf411481_0_1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a8bf411481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a9aa1afd8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a9aa1afd8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a8cffdd6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a8cffdd6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a9aa1afd8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a9aa1afd8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a9aa1afd80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a9aa1afd8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a9aa1afd80_0_1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a9aa1afd80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Diamond Princess - Coronavirus</a:t>
            </a:r>
            <a:endParaRPr/>
          </a:p>
          <a:p>
            <a:pPr marL="0" lvl="0" indent="0" algn="l" rtl="0">
              <a:spcBef>
                <a:spcPts val="0"/>
              </a:spcBef>
              <a:spcAft>
                <a:spcPts val="0"/>
              </a:spcAft>
              <a:buNone/>
            </a:pPr>
            <a:endParaRPr/>
          </a:p>
          <a:p>
            <a:pPr marL="0" lvl="0" indent="0" algn="l" rtl="0">
              <a:lnSpc>
                <a:spcPct val="115000"/>
              </a:lnSpc>
              <a:spcBef>
                <a:spcPts val="500"/>
              </a:spcBef>
              <a:spcAft>
                <a:spcPts val="0"/>
              </a:spcAft>
              <a:buClr>
                <a:schemeClr val="dk1"/>
              </a:buClr>
              <a:buSzPts val="1100"/>
              <a:buFont typeface="Arial"/>
              <a:buNone/>
            </a:pPr>
            <a:r>
              <a:rPr lang="en" sz="1050">
                <a:solidFill>
                  <a:srgbClr val="202122"/>
                </a:solidFill>
                <a:highlight>
                  <a:srgbClr val="FFFFFF"/>
                </a:highlight>
              </a:rPr>
              <a:t>On 20 January 2020, an 80-year-old passenger from Hong Kong embarked in Yokohama, sailed one segment of the itinerary, and disembarked in Hong Kong on 25 January. He visited a local Hong Kong hospital, six days after leaving the ship, where he later tested positive for </a:t>
            </a:r>
            <a:r>
              <a:rPr lang="en" sz="1050">
                <a:solidFill>
                  <a:srgbClr val="0B0080"/>
                </a:solidFill>
                <a:highlight>
                  <a:srgbClr val="FFFFFF"/>
                </a:highlight>
                <a:uFill>
                  <a:noFill/>
                </a:uFill>
                <a:hlinkClick r:id="rId3">
                  <a:extLst>
                    <a:ext uri="{A12FA001-AC4F-418D-AE19-62706E023703}">
                      <ahyp:hlinkClr xmlns:ahyp="http://schemas.microsoft.com/office/drawing/2018/hyperlinkcolor" val="tx"/>
                    </a:ext>
                  </a:extLst>
                </a:hlinkClick>
              </a:rPr>
              <a:t>COVID-19</a:t>
            </a:r>
            <a:r>
              <a:rPr lang="en" sz="1050">
                <a:solidFill>
                  <a:srgbClr val="202122"/>
                </a:solidFill>
                <a:highlight>
                  <a:srgbClr val="FFFFFF"/>
                </a:highlight>
              </a:rPr>
              <a:t> on 1 February.On its next voyage, 4 February, the ship was in Japanese waters when 10 passengers were diagnosed with COVID-19 during the early stages of the </a:t>
            </a:r>
            <a:r>
              <a:rPr lang="en" sz="1050">
                <a:solidFill>
                  <a:srgbClr val="0B0080"/>
                </a:solidFill>
                <a:highlight>
                  <a:srgbClr val="FFFFFF"/>
                </a:highlight>
                <a:uFill>
                  <a:noFill/>
                </a:uFill>
                <a:hlinkClick r:id="rId4">
                  <a:extLst>
                    <a:ext uri="{A12FA001-AC4F-418D-AE19-62706E023703}">
                      <ahyp:hlinkClr xmlns:ahyp="http://schemas.microsoft.com/office/drawing/2018/hyperlinkcolor" val="tx"/>
                    </a:ext>
                  </a:extLst>
                </a:hlinkClick>
              </a:rPr>
              <a:t>COVID-19 pandemic</a:t>
            </a:r>
            <a:r>
              <a:rPr lang="en" sz="1050">
                <a:solidFill>
                  <a:srgbClr val="202122"/>
                </a:solidFill>
                <a:highlight>
                  <a:srgbClr val="FFFFFF"/>
                </a:highlight>
              </a:rPr>
              <a:t>.</a:t>
            </a:r>
            <a:endParaRPr sz="1400" baseline="30000">
              <a:solidFill>
                <a:srgbClr val="0B0080"/>
              </a:solidFill>
              <a:highlight>
                <a:srgbClr val="FFFFFF"/>
              </a:highlight>
            </a:endParaRPr>
          </a:p>
          <a:p>
            <a:pPr marL="0" lvl="0" indent="0" algn="l" rtl="0">
              <a:lnSpc>
                <a:spcPct val="115000"/>
              </a:lnSpc>
              <a:spcBef>
                <a:spcPts val="500"/>
              </a:spcBef>
              <a:spcAft>
                <a:spcPts val="0"/>
              </a:spcAft>
              <a:buClr>
                <a:schemeClr val="dk1"/>
              </a:buClr>
              <a:buSzPts val="1100"/>
              <a:buFont typeface="Arial"/>
              <a:buNone/>
            </a:pPr>
            <a:r>
              <a:rPr lang="en" sz="1050">
                <a:solidFill>
                  <a:srgbClr val="202122"/>
                </a:solidFill>
                <a:highlight>
                  <a:srgbClr val="FFFFFF"/>
                </a:highlight>
              </a:rPr>
              <a:t>The ship was </a:t>
            </a:r>
            <a:r>
              <a:rPr lang="en" sz="1050">
                <a:solidFill>
                  <a:srgbClr val="0B0080"/>
                </a:solidFill>
                <a:highlight>
                  <a:srgbClr val="FFFFFF"/>
                </a:highlight>
                <a:uFill>
                  <a:noFill/>
                </a:uFill>
                <a:hlinkClick r:id="rId5">
                  <a:extLst>
                    <a:ext uri="{A12FA001-AC4F-418D-AE19-62706E023703}">
                      <ahyp:hlinkClr xmlns:ahyp="http://schemas.microsoft.com/office/drawing/2018/hyperlinkcolor" val="tx"/>
                    </a:ext>
                  </a:extLst>
                </a:hlinkClick>
              </a:rPr>
              <a:t>quarantined</a:t>
            </a:r>
            <a:r>
              <a:rPr lang="en" sz="1050">
                <a:solidFill>
                  <a:srgbClr val="202122"/>
                </a:solidFill>
                <a:highlight>
                  <a:srgbClr val="FFFFFF"/>
                </a:highlight>
              </a:rPr>
              <a:t> on 4 February</a:t>
            </a:r>
            <a:r>
              <a:rPr lang="en" sz="1400" baseline="30000">
                <a:solidFill>
                  <a:srgbClr val="202122"/>
                </a:solidFill>
                <a:highlight>
                  <a:srgbClr val="FFFFFF"/>
                </a:highlight>
              </a:rPr>
              <a:t> </a:t>
            </a:r>
            <a:r>
              <a:rPr lang="en" sz="1050">
                <a:solidFill>
                  <a:srgbClr val="202122"/>
                </a:solidFill>
                <a:highlight>
                  <a:srgbClr val="FFFFFF"/>
                </a:highlight>
              </a:rPr>
              <a:t>in the </a:t>
            </a:r>
            <a:r>
              <a:rPr lang="en" sz="1050">
                <a:solidFill>
                  <a:srgbClr val="0B0080"/>
                </a:solidFill>
                <a:highlight>
                  <a:srgbClr val="FFFFFF"/>
                </a:highlight>
                <a:uFill>
                  <a:noFill/>
                </a:uFill>
                <a:hlinkClick r:id="rId6">
                  <a:extLst>
                    <a:ext uri="{A12FA001-AC4F-418D-AE19-62706E023703}">
                      <ahyp:hlinkClr xmlns:ahyp="http://schemas.microsoft.com/office/drawing/2018/hyperlinkcolor" val="tx"/>
                    </a:ext>
                  </a:extLst>
                </a:hlinkClick>
              </a:rPr>
              <a:t>Port of Yokohama</a:t>
            </a:r>
            <a:r>
              <a:rPr lang="en" sz="1050">
                <a:solidFill>
                  <a:srgbClr val="202122"/>
                </a:solidFill>
                <a:highlight>
                  <a:srgbClr val="FFFFFF"/>
                </a:highlight>
              </a:rPr>
              <a:t> in Japan. The infected included at least 138 from India (including 132 crew and 6 passengers), 35 Filipinos, 32 Canadians, 24 Australians, 13 Americans, 4 Indonesians, 4 Malaysians, and 2 Britons.Home countries arranged to evacuate their citizens and quarantine them further in their own countries. As of 1 March, all on board including the crew and the captain had disembarked.</a:t>
            </a:r>
            <a:endParaRPr sz="1400" baseline="30000">
              <a:solidFill>
                <a:srgbClr val="0B0080"/>
              </a:solidFill>
              <a:highlight>
                <a:srgbClr val="FFFFFF"/>
              </a:highlight>
            </a:endParaRPr>
          </a:p>
          <a:p>
            <a:pPr marL="0" lvl="0" indent="0" algn="l" rtl="0">
              <a:lnSpc>
                <a:spcPct val="115000"/>
              </a:lnSpc>
              <a:spcBef>
                <a:spcPts val="500"/>
              </a:spcBef>
              <a:spcAft>
                <a:spcPts val="0"/>
              </a:spcAft>
              <a:buClr>
                <a:schemeClr val="dk1"/>
              </a:buClr>
              <a:buSzPts val="1100"/>
              <a:buFont typeface="Arial"/>
              <a:buNone/>
            </a:pPr>
            <a:r>
              <a:rPr lang="en" sz="1050">
                <a:solidFill>
                  <a:srgbClr val="202122"/>
                </a:solidFill>
                <a:highlight>
                  <a:srgbClr val="FFFFFF"/>
                </a:highlight>
              </a:rPr>
              <a:t>As of 16 March, at least 712 out of the 3,711 passengers and crew had tested positive for the virus.As of 14 April, fourteen of those who were on board have died from the disease.On 30 March, the ship was cleared to sail again after the ship was cleaned and disinfected</a:t>
            </a:r>
            <a:endParaRPr sz="1400" baseline="30000">
              <a:solidFill>
                <a:srgbClr val="0B0080"/>
              </a:solidFill>
              <a:highlight>
                <a:srgbClr val="FFFFFF"/>
              </a:highlight>
            </a:endParaRPr>
          </a:p>
          <a:p>
            <a:pPr marL="0" lvl="0" indent="0" algn="l" rtl="0">
              <a:lnSpc>
                <a:spcPct val="115000"/>
              </a:lnSpc>
              <a:spcBef>
                <a:spcPts val="500"/>
              </a:spcBef>
              <a:spcAft>
                <a:spcPts val="0"/>
              </a:spcAft>
              <a:buClr>
                <a:schemeClr val="dk1"/>
              </a:buClr>
              <a:buSzPts val="1100"/>
              <a:buFont typeface="Arial"/>
              <a:buNone/>
            </a:pPr>
            <a:r>
              <a:rPr lang="en" sz="1050">
                <a:solidFill>
                  <a:srgbClr val="202122"/>
                </a:solidFill>
                <a:highlight>
                  <a:srgbClr val="FFFFFF"/>
                </a:highlight>
              </a:rPr>
              <a:t>On 16 May, </a:t>
            </a:r>
            <a:r>
              <a:rPr lang="en" sz="1050" i="1">
                <a:solidFill>
                  <a:srgbClr val="202122"/>
                </a:solidFill>
                <a:highlight>
                  <a:srgbClr val="FFFFFF"/>
                </a:highlight>
              </a:rPr>
              <a:t>Diamond Princess</a:t>
            </a:r>
            <a:r>
              <a:rPr lang="en" sz="1050">
                <a:solidFill>
                  <a:srgbClr val="202122"/>
                </a:solidFill>
                <a:highlight>
                  <a:srgbClr val="FFFFFF"/>
                </a:highlight>
              </a:rPr>
              <a:t> departed from the Port of Yokohama. The ship was said to be going to Malaysia.</a:t>
            </a:r>
            <a:endParaRPr sz="1400" baseline="30000">
              <a:solidFill>
                <a:srgbClr val="0B0080"/>
              </a:solidFill>
              <a:highlight>
                <a:srgbClr val="FFFFFF"/>
              </a:highlight>
            </a:endParaRPr>
          </a:p>
          <a:p>
            <a:pPr marL="0" lvl="0" indent="0" algn="l" rtl="0">
              <a:spcBef>
                <a:spcPts val="50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a9aa1afd80_0_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a9aa1afd80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a986aa4fae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a986aa4fa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a9aa1afd80_0_2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a9aa1afd80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a986aa4fae_1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a986aa4fae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a9c8302dc2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a9c8302dc2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a986aa4fae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a986aa4fae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a9aa1afd80_0_1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a9aa1afd80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Federal and non-U.S. governmental agencies and officials are investigating or otherwise seeking information, testimony and/or documents, regarding COVID-19 incidents and related matters, including, but not limited to, those noted below. We are investigating these matters internally and are cooperating with all requests. The investigations could result in the imposition of civil and criminal penalties in the future. As previously disclosed, in March and April, 2020, there were several inquiries or investigations initiated by foreign governmental authorities related to Ruby Princess, including authorities in Australia and New Zealand. The New South Wales Commission of Inquiry Report dated August 14, 2020, concluded that no recommendations were directed towards Princess Cruises or Carnival Australia. At this time, we continue to believe we have a meritorious defense to the aforementioned claims and while we are unable to estimate a potential range of damages, we do not believe that the ultimate outcome of these proceedings will have any material impact on our consolidated financial statements.</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a9aa1afd80_0_1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a9aa1afd80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a9aa1afd80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a9aa1afd80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a9c8302dc2_1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a9c8302dc2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a9aa1afd80_0_2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a9aa1afd8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a9aa1afd80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a9aa1afd80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a9aa1afd80_0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a9aa1afd80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a9aa1afd80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a9aa1afd80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a986aa4fae_1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a986aa4fae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a9aa1afd80_0_2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a9aa1afd80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a9aa1afd80_0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a9aa1afd80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a9c8302dc2_1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a9c8302dc2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a986aa4fae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a986aa4fae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i="1">
                <a:solidFill>
                  <a:srgbClr val="2A2C31"/>
                </a:solidFill>
                <a:highlight>
                  <a:srgbClr val="FFFFFF"/>
                </a:highlight>
              </a:rPr>
              <a:t>ASC 606</a:t>
            </a:r>
            <a:r>
              <a:rPr lang="en" sz="1300">
                <a:solidFill>
                  <a:srgbClr val="2A2C31"/>
                </a:solidFill>
                <a:highlight>
                  <a:srgbClr val="FFFFFF"/>
                </a:highlight>
              </a:rPr>
              <a:t> is a recent change in standardized accounting principles for revenue recognition. In a nutshell, Topic 606 covers revenue from contracts with customers and identifies performance and licensing obligations. The document explains, step-by-step, how to account for revenue earned from your business operations.</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a986aa4fa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a986aa4fa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a986aa4fae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a986aa4fa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a986aa4fae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a986aa4fa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a986aa4fae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a986aa4fae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a986aa4fae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a986aa4fae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a9aa1afd80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a9aa1afd80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300">
                <a:solidFill>
                  <a:schemeClr val="dk1"/>
                </a:solidFill>
              </a:rPr>
              <a:t>Court-ordered environmental compliance plan supervised by the U.S. District Court for the Southern District of Florida, which is operative until at least April 2022 and subjects the operations to additional review and other obligations.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a986aa4fae_1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a986aa4fae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a986aa4fae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a986aa4fae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a986aa4fae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a986aa4fae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a986aa4fae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a986aa4fae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a986aa4fae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a986aa4fae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a986aa4fae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a986aa4fae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a986aa4fae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a986aa4fae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a986aa4fae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a986aa4fae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a986aa4fae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a986aa4fae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a9aa1afd80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a9aa1afd80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400">
                <a:solidFill>
                  <a:schemeClr val="dk1"/>
                </a:solidFill>
              </a:rPr>
              <a:t>The financial impacts of the hedging instruments we do employ generally offset the changes in the underlying exposures being hedged.</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a986aa4fae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a986aa4fae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300">
                <a:solidFill>
                  <a:schemeClr val="dk1"/>
                </a:solidFill>
              </a:rPr>
              <a:t>As of November 30, 2019, we have designated $854 million of our sterling-denominated debt as non-derivative hedges of our net investments in foreign operations and in 2019, we recognized $6 million of losses on these non-derivative net investment hedges in the cumulative translation adjustment section of other comprehensive income. We also have $7.5 billion of euro-denominated debt, including the effect of cross currency swaps, which provides an economic offset for our operations with euro functional currency.</a:t>
            </a:r>
            <a:endParaRPr sz="13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a986aa4fae_1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a986aa4fae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https://cruisemarketwatch.com/growth/</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a9aa1afd80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a9aa1afd80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a986aa4fae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a986aa4fa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a:solidFill>
                  <a:schemeClr val="dk1"/>
                </a:solidFill>
              </a:rPr>
              <a:t>Company has derivatives which hedge the price of fuel in the event that the price goes up and the company’s costs increase. As we can see in 2018, the price of fuel increased, so Carnival realized $59 million in gains off their fuel derivatives to offset the increase in fuel price.</a:t>
            </a:r>
            <a:endParaRPr sz="13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300">
                <a:solidFill>
                  <a:schemeClr val="dk1"/>
                </a:solidFill>
              </a:rPr>
              <a:t>.</a:t>
            </a:r>
            <a:endParaRPr sz="13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a986aa4fae_0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a986aa4fae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a986aa4fae_0_1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a986aa4fae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a9aa1afd80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a9aa1afd8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a9aa1afd80_3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1" name="Google Shape;681;ga9aa1afd80_3_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a9aa1afd80_3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7" name="Google Shape;687;ga9aa1afd80_3_2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a9aa1afd80_3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4" name="Google Shape;694;ga9aa1afd80_3_2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a9aa1afd80_3_22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2" name="Google Shape;702;ga9aa1afd80_3_2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a9aa1afd80_3_22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9" name="Google Shape;709;ga9aa1afd80_3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1600"/>
              </a:spcBef>
              <a:spcAft>
                <a:spcPts val="0"/>
              </a:spcAft>
              <a:buClr>
                <a:schemeClr val="lt1"/>
              </a:buClr>
              <a:buSzPts val="1100"/>
              <a:buChar char="○"/>
              <a:defRPr>
                <a:solidFill>
                  <a:schemeClr val="lt1"/>
                </a:solidFill>
              </a:defRPr>
            </a:lvl2pPr>
            <a:lvl3pPr marL="1371600" lvl="2" indent="-298450">
              <a:spcBef>
                <a:spcPts val="1600"/>
              </a:spcBef>
              <a:spcAft>
                <a:spcPts val="0"/>
              </a:spcAft>
              <a:buClr>
                <a:schemeClr val="lt1"/>
              </a:buClr>
              <a:buSzPts val="1100"/>
              <a:buChar char="■"/>
              <a:defRPr>
                <a:solidFill>
                  <a:schemeClr val="lt1"/>
                </a:solidFill>
              </a:defRPr>
            </a:lvl3pPr>
            <a:lvl4pPr marL="1828800" lvl="3" indent="-298450">
              <a:spcBef>
                <a:spcPts val="1600"/>
              </a:spcBef>
              <a:spcAft>
                <a:spcPts val="0"/>
              </a:spcAft>
              <a:buClr>
                <a:schemeClr val="lt1"/>
              </a:buClr>
              <a:buSzPts val="1100"/>
              <a:buChar char="●"/>
              <a:defRPr>
                <a:solidFill>
                  <a:schemeClr val="lt1"/>
                </a:solidFill>
              </a:defRPr>
            </a:lvl4pPr>
            <a:lvl5pPr marL="2286000" lvl="4" indent="-298450">
              <a:spcBef>
                <a:spcPts val="1600"/>
              </a:spcBef>
              <a:spcAft>
                <a:spcPts val="0"/>
              </a:spcAft>
              <a:buClr>
                <a:schemeClr val="lt1"/>
              </a:buClr>
              <a:buSzPts val="1100"/>
              <a:buChar char="○"/>
              <a:defRPr>
                <a:solidFill>
                  <a:schemeClr val="lt1"/>
                </a:solidFill>
              </a:defRPr>
            </a:lvl5pPr>
            <a:lvl6pPr marL="2743200" lvl="5" indent="-298450">
              <a:spcBef>
                <a:spcPts val="1600"/>
              </a:spcBef>
              <a:spcAft>
                <a:spcPts val="0"/>
              </a:spcAft>
              <a:buClr>
                <a:schemeClr val="lt1"/>
              </a:buClr>
              <a:buSzPts val="1100"/>
              <a:buChar char="■"/>
              <a:defRPr>
                <a:solidFill>
                  <a:schemeClr val="lt1"/>
                </a:solidFill>
              </a:defRPr>
            </a:lvl6pPr>
            <a:lvl7pPr marL="3200400" lvl="6" indent="-298450">
              <a:spcBef>
                <a:spcPts val="1600"/>
              </a:spcBef>
              <a:spcAft>
                <a:spcPts val="0"/>
              </a:spcAft>
              <a:buClr>
                <a:schemeClr val="lt1"/>
              </a:buClr>
              <a:buSzPts val="1100"/>
              <a:buChar char="●"/>
              <a:defRPr>
                <a:solidFill>
                  <a:schemeClr val="lt1"/>
                </a:solidFill>
              </a:defRPr>
            </a:lvl7pPr>
            <a:lvl8pPr marL="3657600" lvl="7" indent="-298450">
              <a:spcBef>
                <a:spcPts val="1600"/>
              </a:spcBef>
              <a:spcAft>
                <a:spcPts val="0"/>
              </a:spcAft>
              <a:buClr>
                <a:schemeClr val="lt1"/>
              </a:buClr>
              <a:buSzPts val="1100"/>
              <a:buChar char="○"/>
              <a:defRPr>
                <a:solidFill>
                  <a:schemeClr val="lt1"/>
                </a:solidFill>
              </a:defRPr>
            </a:lvl8pPr>
            <a:lvl9pPr marL="4114800" lvl="8" indent="-298450">
              <a:spcBef>
                <a:spcPts val="1600"/>
              </a:spcBef>
              <a:spcAft>
                <a:spcPts val="160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Google Shape;22;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29" name="Google Shape;29;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37" name="Google Shape;37;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8" name="Google Shape;38;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9" name="Google Shape;39;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46" name="Google Shape;46;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53" name="Google Shape;53;p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4" name="Google Shape;54;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67" name="Google Shape;67;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Google Shape;68;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9" name="Google Shape;69;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1.xml"/><Relationship Id="rId1" Type="http://schemas.openxmlformats.org/officeDocument/2006/relationships/slideLayout" Target="../slideLayouts/slideLayout4.xml"/><Relationship Id="rId4" Type="http://schemas.openxmlformats.org/officeDocument/2006/relationships/image" Target="../media/image86.jpeg"/></Relationships>
</file>

<file path=ppt/slides/_rels/slide10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2.xml"/><Relationship Id="rId1" Type="http://schemas.openxmlformats.org/officeDocument/2006/relationships/slideLayout" Target="../slideLayouts/slideLayout4.xml"/><Relationship Id="rId4" Type="http://schemas.openxmlformats.org/officeDocument/2006/relationships/image" Target="../media/image86.jpeg"/></Relationships>
</file>

<file path=ppt/slides/_rels/slide10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03.xml"/><Relationship Id="rId1" Type="http://schemas.openxmlformats.org/officeDocument/2006/relationships/slideLayout" Target="../slideLayouts/slideLayout3.xml"/><Relationship Id="rId4" Type="http://schemas.openxmlformats.org/officeDocument/2006/relationships/image" Target="../media/image86.jpeg"/></Relationships>
</file>

<file path=ppt/slides/_rels/slide10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4.xml"/><Relationship Id="rId1" Type="http://schemas.openxmlformats.org/officeDocument/2006/relationships/slideLayout" Target="../slideLayouts/slideLayout3.xml"/><Relationship Id="rId4" Type="http://schemas.openxmlformats.org/officeDocument/2006/relationships/image" Target="../media/image93.png"/></Relationships>
</file>

<file path=ppt/slides/_rels/slide10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5.xml"/><Relationship Id="rId1" Type="http://schemas.openxmlformats.org/officeDocument/2006/relationships/slideLayout" Target="../slideLayouts/slideLayout3.xml"/><Relationship Id="rId4" Type="http://schemas.openxmlformats.org/officeDocument/2006/relationships/image" Target="../media/image94.png"/></Relationships>
</file>

<file path=ppt/slides/_rels/slide10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6.xml"/><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10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7.xml"/><Relationship Id="rId1" Type="http://schemas.openxmlformats.org/officeDocument/2006/relationships/slideLayout" Target="../slideLayouts/slideLayout3.xml"/><Relationship Id="rId4" Type="http://schemas.openxmlformats.org/officeDocument/2006/relationships/image" Target="../media/image96.png"/></Relationships>
</file>

<file path=ppt/slides/_rels/slide10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8.xml"/><Relationship Id="rId1" Type="http://schemas.openxmlformats.org/officeDocument/2006/relationships/slideLayout" Target="../slideLayouts/slideLayout3.xml"/><Relationship Id="rId4" Type="http://schemas.openxmlformats.org/officeDocument/2006/relationships/image" Target="../media/image97.png"/></Relationships>
</file>

<file path=ppt/slides/_rels/slide10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9.xml"/><Relationship Id="rId1" Type="http://schemas.openxmlformats.org/officeDocument/2006/relationships/slideLayout" Target="../slideLayouts/slideLayout3.xml"/><Relationship Id="rId4" Type="http://schemas.openxmlformats.org/officeDocument/2006/relationships/image" Target="../media/image98.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11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10.xml"/><Relationship Id="rId1" Type="http://schemas.openxmlformats.org/officeDocument/2006/relationships/slideLayout" Target="../slideLayouts/slideLayout3.xml"/><Relationship Id="rId4" Type="http://schemas.openxmlformats.org/officeDocument/2006/relationships/image" Target="../media/image99.png"/></Relationships>
</file>

<file path=ppt/slides/_rels/slide11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11.xml"/><Relationship Id="rId1" Type="http://schemas.openxmlformats.org/officeDocument/2006/relationships/slideLayout" Target="../slideLayouts/slideLayout3.xml"/><Relationship Id="rId4" Type="http://schemas.openxmlformats.org/officeDocument/2006/relationships/image" Target="../media/image100.png"/></Relationships>
</file>

<file path=ppt/slides/_rels/slide11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12.xml"/><Relationship Id="rId1" Type="http://schemas.openxmlformats.org/officeDocument/2006/relationships/slideLayout" Target="../slideLayouts/slideLayout3.xml"/><Relationship Id="rId4" Type="http://schemas.openxmlformats.org/officeDocument/2006/relationships/image" Target="../media/image101.png"/></Relationships>
</file>

<file path=ppt/slides/_rels/slide11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13.xml"/><Relationship Id="rId1" Type="http://schemas.openxmlformats.org/officeDocument/2006/relationships/slideLayout" Target="../slideLayouts/slideLayout3.xml"/><Relationship Id="rId4" Type="http://schemas.openxmlformats.org/officeDocument/2006/relationships/image" Target="../media/image102.png"/></Relationships>
</file>

<file path=ppt/slides/_rels/slide11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14.xml"/><Relationship Id="rId1" Type="http://schemas.openxmlformats.org/officeDocument/2006/relationships/slideLayout" Target="../slideLayouts/slideLayout3.xml"/><Relationship Id="rId4" Type="http://schemas.openxmlformats.org/officeDocument/2006/relationships/image" Target="../media/image103.png"/></Relationships>
</file>

<file path=ppt/slides/_rels/slide11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15.xml"/><Relationship Id="rId1" Type="http://schemas.openxmlformats.org/officeDocument/2006/relationships/slideLayout" Target="../slideLayouts/slideLayout3.xml"/><Relationship Id="rId4" Type="http://schemas.openxmlformats.org/officeDocument/2006/relationships/image" Target="../media/image104.png"/></Relationships>
</file>

<file path=ppt/slides/_rels/slide11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16.xml"/><Relationship Id="rId1" Type="http://schemas.openxmlformats.org/officeDocument/2006/relationships/slideLayout" Target="../slideLayouts/slideLayout3.xml"/><Relationship Id="rId4" Type="http://schemas.openxmlformats.org/officeDocument/2006/relationships/image" Target="../media/image105.png"/></Relationships>
</file>

<file path=ppt/slides/_rels/slide11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17.xml"/><Relationship Id="rId1" Type="http://schemas.openxmlformats.org/officeDocument/2006/relationships/slideLayout" Target="../slideLayouts/slideLayout3.xml"/><Relationship Id="rId4" Type="http://schemas.openxmlformats.org/officeDocument/2006/relationships/image" Target="../media/image106.png"/></Relationships>
</file>

<file path=ppt/slides/_rels/slide11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8.xml"/><Relationship Id="rId1" Type="http://schemas.openxmlformats.org/officeDocument/2006/relationships/slideLayout" Target="../slideLayouts/slideLayout3.xml"/><Relationship Id="rId4" Type="http://schemas.openxmlformats.org/officeDocument/2006/relationships/image" Target="../media/image86.jpeg"/></Relationships>
</file>

<file path=ppt/slides/_rels/slide11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9.xml"/><Relationship Id="rId1" Type="http://schemas.openxmlformats.org/officeDocument/2006/relationships/slideLayout" Target="../slideLayouts/slideLayout3.xml"/><Relationship Id="rId4" Type="http://schemas.openxmlformats.org/officeDocument/2006/relationships/image" Target="../media/image86.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20.xml"/><Relationship Id="rId1" Type="http://schemas.openxmlformats.org/officeDocument/2006/relationships/slideLayout" Target="../slideLayouts/slideLayout3.xml"/><Relationship Id="rId4" Type="http://schemas.openxmlformats.org/officeDocument/2006/relationships/image" Target="../media/image86.jpeg"/></Relationships>
</file>

<file path=ppt/slides/_rels/slide12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23.xml"/><Relationship Id="rId1" Type="http://schemas.openxmlformats.org/officeDocument/2006/relationships/slideLayout" Target="../slideLayouts/slideLayout3.xml"/><Relationship Id="rId4" Type="http://schemas.openxmlformats.org/officeDocument/2006/relationships/image" Target="../media/image86.jpeg"/></Relationships>
</file>

<file path=ppt/slides/_rels/slide12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26.xml"/><Relationship Id="rId1" Type="http://schemas.openxmlformats.org/officeDocument/2006/relationships/slideLayout" Target="../slideLayouts/slideLayout3.xml"/><Relationship Id="rId4" Type="http://schemas.openxmlformats.org/officeDocument/2006/relationships/image" Target="../media/image111.png"/></Relationships>
</file>

<file path=ppt/slides/_rels/slide12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27.xml"/><Relationship Id="rId1" Type="http://schemas.openxmlformats.org/officeDocument/2006/relationships/slideLayout" Target="../slideLayouts/slideLayout3.xml"/><Relationship Id="rId4" Type="http://schemas.openxmlformats.org/officeDocument/2006/relationships/image" Target="../media/image86.jpeg"/></Relationships>
</file>

<file path=ppt/slides/_rels/slide12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28.xml"/><Relationship Id="rId1" Type="http://schemas.openxmlformats.org/officeDocument/2006/relationships/slideLayout" Target="../slideLayouts/slideLayout3.xml"/><Relationship Id="rId4" Type="http://schemas.openxmlformats.org/officeDocument/2006/relationships/image" Target="../media/image113.png"/></Relationships>
</file>

<file path=ppt/slides/_rels/slide12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9.xml"/><Relationship Id="rId1" Type="http://schemas.openxmlformats.org/officeDocument/2006/relationships/slideLayout" Target="../slideLayouts/slideLayout3.xml"/><Relationship Id="rId4" Type="http://schemas.openxmlformats.org/officeDocument/2006/relationships/image" Target="../media/image86.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0.xml"/><Relationship Id="rId1" Type="http://schemas.openxmlformats.org/officeDocument/2006/relationships/slideLayout" Target="../slideLayouts/slideLayout3.xml"/><Relationship Id="rId4" Type="http://schemas.openxmlformats.org/officeDocument/2006/relationships/image" Target="../media/image115.png"/></Relationships>
</file>

<file path=ppt/slides/_rels/slide13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31.xml"/><Relationship Id="rId1" Type="http://schemas.openxmlformats.org/officeDocument/2006/relationships/slideLayout" Target="../slideLayouts/slideLayout3.xml"/><Relationship Id="rId4" Type="http://schemas.openxmlformats.org/officeDocument/2006/relationships/image" Target="../media/image86.jpeg"/></Relationships>
</file>

<file path=ppt/slides/_rels/slide13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2.xml"/><Relationship Id="rId1" Type="http://schemas.openxmlformats.org/officeDocument/2006/relationships/slideLayout" Target="../slideLayouts/slideLayout3.xml"/><Relationship Id="rId4" Type="http://schemas.openxmlformats.org/officeDocument/2006/relationships/image" Target="../media/image117.png"/></Relationships>
</file>

<file path=ppt/slides/_rels/slide13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33.xml"/><Relationship Id="rId1" Type="http://schemas.openxmlformats.org/officeDocument/2006/relationships/slideLayout" Target="../slideLayouts/slideLayout3.xml"/><Relationship Id="rId4" Type="http://schemas.openxmlformats.org/officeDocument/2006/relationships/image" Target="../media/image86.jpeg"/></Relationships>
</file>

<file path=ppt/slides/_rels/slide13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34.xml"/><Relationship Id="rId1" Type="http://schemas.openxmlformats.org/officeDocument/2006/relationships/slideLayout" Target="../slideLayouts/slideLayout3.xml"/><Relationship Id="rId4" Type="http://schemas.openxmlformats.org/officeDocument/2006/relationships/image" Target="../media/image86.jpeg"/></Relationships>
</file>

<file path=ppt/slides/_rels/slide13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35.xml"/><Relationship Id="rId1" Type="http://schemas.openxmlformats.org/officeDocument/2006/relationships/slideLayout" Target="../slideLayouts/slideLayout3.xml"/><Relationship Id="rId4" Type="http://schemas.openxmlformats.org/officeDocument/2006/relationships/image" Target="../media/image86.jpeg"/></Relationships>
</file>

<file path=ppt/slides/_rels/slide13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6.xml"/><Relationship Id="rId1" Type="http://schemas.openxmlformats.org/officeDocument/2006/relationships/slideLayout" Target="../slideLayouts/slideLayout3.xml"/><Relationship Id="rId5" Type="http://schemas.openxmlformats.org/officeDocument/2006/relationships/image" Target="../media/image122.png"/><Relationship Id="rId4" Type="http://schemas.openxmlformats.org/officeDocument/2006/relationships/image" Target="../media/image121.png"/></Relationships>
</file>

<file path=ppt/slides/_rels/slide13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7.xml"/><Relationship Id="rId1" Type="http://schemas.openxmlformats.org/officeDocument/2006/relationships/slideLayout" Target="../slideLayouts/slideLayout3.xml"/><Relationship Id="rId4" Type="http://schemas.openxmlformats.org/officeDocument/2006/relationships/image" Target="../media/image123.png"/></Relationships>
</file>

<file path=ppt/slides/_rels/slide13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8.xml"/><Relationship Id="rId1" Type="http://schemas.openxmlformats.org/officeDocument/2006/relationships/slideLayout" Target="../slideLayouts/slideLayout3.xml"/><Relationship Id="rId4" Type="http://schemas.openxmlformats.org/officeDocument/2006/relationships/image" Target="../media/image86.jpeg"/></Relationships>
</file>

<file path=ppt/slides/_rels/slide13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9.xml"/><Relationship Id="rId1" Type="http://schemas.openxmlformats.org/officeDocument/2006/relationships/slideLayout" Target="../slideLayouts/slideLayout3.xml"/><Relationship Id="rId4" Type="http://schemas.openxmlformats.org/officeDocument/2006/relationships/image" Target="../media/image125.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40.xml"/><Relationship Id="rId1" Type="http://schemas.openxmlformats.org/officeDocument/2006/relationships/slideLayout" Target="../slideLayouts/slideLayout3.xml"/><Relationship Id="rId4" Type="http://schemas.openxmlformats.org/officeDocument/2006/relationships/image" Target="../media/image86.jpeg"/></Relationships>
</file>

<file path=ppt/slides/_rels/slide14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41.xml"/><Relationship Id="rId1" Type="http://schemas.openxmlformats.org/officeDocument/2006/relationships/slideLayout" Target="../slideLayouts/slideLayout3.xml"/><Relationship Id="rId4" Type="http://schemas.openxmlformats.org/officeDocument/2006/relationships/image" Target="../media/image127.png"/></Relationships>
</file>

<file path=ppt/slides/_rels/slide14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42.xml"/><Relationship Id="rId1" Type="http://schemas.openxmlformats.org/officeDocument/2006/relationships/slideLayout" Target="../slideLayouts/slideLayout3.xml"/><Relationship Id="rId4" Type="http://schemas.openxmlformats.org/officeDocument/2006/relationships/image" Target="../media/image86.jpeg"/></Relationships>
</file>

<file path=ppt/slides/_rels/slide14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43.xml"/><Relationship Id="rId1" Type="http://schemas.openxmlformats.org/officeDocument/2006/relationships/slideLayout" Target="../slideLayouts/slideLayout3.xml"/><Relationship Id="rId4" Type="http://schemas.openxmlformats.org/officeDocument/2006/relationships/image" Target="../media/image129.png"/></Relationships>
</file>

<file path=ppt/slides/_rels/slide14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44.xml"/><Relationship Id="rId1" Type="http://schemas.openxmlformats.org/officeDocument/2006/relationships/slideLayout" Target="../slideLayouts/slideLayout3.xml"/><Relationship Id="rId4" Type="http://schemas.openxmlformats.org/officeDocument/2006/relationships/image" Target="../media/image86.jpeg"/></Relationships>
</file>

<file path=ppt/slides/_rels/slide14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45.xml"/><Relationship Id="rId1" Type="http://schemas.openxmlformats.org/officeDocument/2006/relationships/slideLayout" Target="../slideLayouts/slideLayout3.xml"/><Relationship Id="rId4" Type="http://schemas.openxmlformats.org/officeDocument/2006/relationships/image" Target="../media/image131.png"/></Relationships>
</file>

<file path=ppt/slides/_rels/slide14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46.xml"/><Relationship Id="rId1" Type="http://schemas.openxmlformats.org/officeDocument/2006/relationships/slideLayout" Target="../slideLayouts/slideLayout3.xml"/><Relationship Id="rId4" Type="http://schemas.openxmlformats.org/officeDocument/2006/relationships/image" Target="../media/image132.png"/></Relationships>
</file>

<file path=ppt/slides/_rels/slide14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47.xml"/><Relationship Id="rId1" Type="http://schemas.openxmlformats.org/officeDocument/2006/relationships/slideLayout" Target="../slideLayouts/slideLayout3.xml"/><Relationship Id="rId4" Type="http://schemas.openxmlformats.org/officeDocument/2006/relationships/image" Target="../media/image133.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hyperlink" Target="https://cruising.org/-/media/research-updates/research/clia-2019-state-of-the-industry-presentation-(1).pdf"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hyperlink" Target="https://www.cruiseindustrynews.com/store/product/annual-reports/2018-2019-annual-repor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image" Target="../media/image86.jpeg"/></Relationships>
</file>

<file path=ppt/slides/_rels/slide9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8.xml"/><Relationship Id="rId1" Type="http://schemas.openxmlformats.org/officeDocument/2006/relationships/slideLayout" Target="../slideLayouts/slideLayout3.xml"/><Relationship Id="rId4" Type="http://schemas.openxmlformats.org/officeDocument/2006/relationships/image" Target="../media/image86.jpeg"/></Relationships>
</file>

<file path=ppt/slides/_rels/slide9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9.xml"/><Relationship Id="rId1" Type="http://schemas.openxmlformats.org/officeDocument/2006/relationships/slideLayout" Target="../slideLayouts/slideLayout3.xml"/><Relationship Id="rId4" Type="http://schemas.openxmlformats.org/officeDocument/2006/relationships/image" Target="../media/image8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3"/>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Cruise Lines</a:t>
            </a:r>
            <a:endParaRPr/>
          </a:p>
        </p:txBody>
      </p:sp>
      <p:sp>
        <p:nvSpPr>
          <p:cNvPr id="87" name="Google Shape;87;p13"/>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BUS419 Group 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2"/>
          <p:cNvSpPr txBox="1">
            <a:spLocks noGrp="1"/>
          </p:cNvSpPr>
          <p:nvPr>
            <p:ph type="title"/>
          </p:nvPr>
        </p:nvSpPr>
        <p:spPr>
          <a:xfrm>
            <a:off x="557500" y="53377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Market Share</a:t>
            </a:r>
            <a:endParaRPr/>
          </a:p>
        </p:txBody>
      </p:sp>
      <p:pic>
        <p:nvPicPr>
          <p:cNvPr id="148" name="Google Shape;148;p22"/>
          <p:cNvPicPr preferRelativeResize="0"/>
          <p:nvPr/>
        </p:nvPicPr>
        <p:blipFill>
          <a:blip r:embed="rId3">
            <a:alphaModFix/>
          </a:blip>
          <a:stretch>
            <a:fillRect/>
          </a:stretch>
        </p:blipFill>
        <p:spPr>
          <a:xfrm>
            <a:off x="557500" y="1366700"/>
            <a:ext cx="8185900" cy="318690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112"/>
          <p:cNvSpPr txBox="1">
            <a:spLocks noGrp="1"/>
          </p:cNvSpPr>
          <p:nvPr>
            <p:ph type="title"/>
          </p:nvPr>
        </p:nvSpPr>
        <p:spPr>
          <a:xfrm>
            <a:off x="727800" y="651638"/>
            <a:ext cx="7688400" cy="535200"/>
          </a:xfrm>
          <a:prstGeom prst="rect">
            <a:avLst/>
          </a:prstGeom>
          <a:noFill/>
          <a:ln>
            <a:noFill/>
          </a:ln>
        </p:spPr>
        <p:txBody>
          <a:bodyPr spcFirstLastPara="1" wrap="square" lIns="68575" tIns="68575" rIns="68575" bIns="68575" anchor="t" anchorCtr="0">
            <a:noAutofit/>
          </a:bodyPr>
          <a:lstStyle/>
          <a:p>
            <a:pPr marL="0" lvl="0" indent="0" algn="l" rtl="0">
              <a:lnSpc>
                <a:spcPct val="100000"/>
              </a:lnSpc>
              <a:spcBef>
                <a:spcPts val="0"/>
              </a:spcBef>
              <a:spcAft>
                <a:spcPts val="0"/>
              </a:spcAft>
              <a:buSzPts val="2300"/>
              <a:buNone/>
            </a:pPr>
            <a:r>
              <a:rPr lang="en"/>
              <a:t>Board of Directors</a:t>
            </a:r>
            <a:endParaRPr/>
          </a:p>
        </p:txBody>
      </p:sp>
      <p:sp>
        <p:nvSpPr>
          <p:cNvPr id="719" name="Google Shape;719;p112"/>
          <p:cNvSpPr txBox="1">
            <a:spLocks noGrp="1"/>
          </p:cNvSpPr>
          <p:nvPr>
            <p:ph type="body" idx="1"/>
          </p:nvPr>
        </p:nvSpPr>
        <p:spPr>
          <a:xfrm>
            <a:off x="729325" y="2078875"/>
            <a:ext cx="3774300" cy="2261100"/>
          </a:xfrm>
          <a:prstGeom prst="rect">
            <a:avLst/>
          </a:prstGeom>
          <a:noFill/>
          <a:ln>
            <a:noFill/>
          </a:ln>
        </p:spPr>
        <p:txBody>
          <a:bodyPr spcFirstLastPara="1" wrap="square" lIns="68575" tIns="68575" rIns="68575" bIns="68575" anchor="t" anchorCtr="0">
            <a:noAutofit/>
          </a:bodyPr>
          <a:lstStyle/>
          <a:p>
            <a:pPr marL="342900" lvl="0" indent="-260350" algn="l" rtl="0">
              <a:lnSpc>
                <a:spcPct val="115000"/>
              </a:lnSpc>
              <a:spcBef>
                <a:spcPts val="0"/>
              </a:spcBef>
              <a:spcAft>
                <a:spcPts val="0"/>
              </a:spcAft>
              <a:buSzPts val="1500"/>
              <a:buChar char="●"/>
            </a:pPr>
            <a:r>
              <a:rPr lang="en" sz="2100"/>
              <a:t>John F Brock</a:t>
            </a:r>
            <a:endParaRPr sz="1100"/>
          </a:p>
          <a:p>
            <a:pPr marL="342900" lvl="0" indent="-260350" algn="l" rtl="0">
              <a:lnSpc>
                <a:spcPct val="115000"/>
              </a:lnSpc>
              <a:spcBef>
                <a:spcPts val="0"/>
              </a:spcBef>
              <a:spcAft>
                <a:spcPts val="0"/>
              </a:spcAft>
              <a:buSzPts val="1500"/>
              <a:buChar char="●"/>
            </a:pPr>
            <a:r>
              <a:rPr lang="en" sz="2100"/>
              <a:t>Richard D Fain</a:t>
            </a:r>
            <a:endParaRPr sz="1100"/>
          </a:p>
          <a:p>
            <a:pPr marL="342900" lvl="0" indent="-260350" algn="l" rtl="0">
              <a:lnSpc>
                <a:spcPct val="115000"/>
              </a:lnSpc>
              <a:spcBef>
                <a:spcPts val="0"/>
              </a:spcBef>
              <a:spcAft>
                <a:spcPts val="0"/>
              </a:spcAft>
              <a:buSzPts val="1500"/>
              <a:buChar char="●"/>
            </a:pPr>
            <a:r>
              <a:rPr lang="en" sz="2100"/>
              <a:t>Stephen R Howe JR</a:t>
            </a:r>
            <a:endParaRPr sz="1100"/>
          </a:p>
          <a:p>
            <a:pPr marL="342900" lvl="0" indent="-260350" algn="l" rtl="0">
              <a:lnSpc>
                <a:spcPct val="115000"/>
              </a:lnSpc>
              <a:spcBef>
                <a:spcPts val="0"/>
              </a:spcBef>
              <a:spcAft>
                <a:spcPts val="0"/>
              </a:spcAft>
              <a:buSzPts val="1500"/>
              <a:buChar char="●"/>
            </a:pPr>
            <a:r>
              <a:rPr lang="en" sz="2100"/>
              <a:t>William L Kimsey</a:t>
            </a:r>
            <a:endParaRPr sz="2100"/>
          </a:p>
          <a:p>
            <a:pPr marL="342900" lvl="0" indent="-260350" algn="l" rtl="0">
              <a:lnSpc>
                <a:spcPct val="115000"/>
              </a:lnSpc>
              <a:spcBef>
                <a:spcPts val="0"/>
              </a:spcBef>
              <a:spcAft>
                <a:spcPts val="0"/>
              </a:spcAft>
              <a:buSzPts val="1500"/>
              <a:buChar char="●"/>
            </a:pPr>
            <a:r>
              <a:rPr lang="en" sz="2100"/>
              <a:t>Maritza G Montel</a:t>
            </a:r>
            <a:endParaRPr sz="1100"/>
          </a:p>
          <a:p>
            <a:pPr marL="457200" lvl="0" indent="-254000" algn="l" rtl="0">
              <a:lnSpc>
                <a:spcPct val="115000"/>
              </a:lnSpc>
              <a:spcBef>
                <a:spcPts val="0"/>
              </a:spcBef>
              <a:spcAft>
                <a:spcPts val="0"/>
              </a:spcAft>
              <a:buSzPts val="1000"/>
              <a:buNone/>
            </a:pPr>
            <a:endParaRPr sz="1100"/>
          </a:p>
        </p:txBody>
      </p:sp>
      <p:sp>
        <p:nvSpPr>
          <p:cNvPr id="720" name="Google Shape;720;p112"/>
          <p:cNvSpPr txBox="1">
            <a:spLocks noGrp="1"/>
          </p:cNvSpPr>
          <p:nvPr>
            <p:ph type="body" idx="2"/>
          </p:nvPr>
        </p:nvSpPr>
        <p:spPr>
          <a:xfrm>
            <a:off x="4643604" y="2078875"/>
            <a:ext cx="3774300" cy="2261100"/>
          </a:xfrm>
          <a:prstGeom prst="rect">
            <a:avLst/>
          </a:prstGeom>
          <a:noFill/>
          <a:ln>
            <a:noFill/>
          </a:ln>
        </p:spPr>
        <p:txBody>
          <a:bodyPr spcFirstLastPara="1" wrap="square" lIns="68575" tIns="68575" rIns="68575" bIns="68575" anchor="t" anchorCtr="0">
            <a:noAutofit/>
          </a:bodyPr>
          <a:lstStyle/>
          <a:p>
            <a:pPr marL="342900" lvl="0" indent="-260350" algn="l" rtl="0">
              <a:lnSpc>
                <a:spcPct val="115000"/>
              </a:lnSpc>
              <a:spcBef>
                <a:spcPts val="0"/>
              </a:spcBef>
              <a:spcAft>
                <a:spcPts val="0"/>
              </a:spcAft>
              <a:buClr>
                <a:schemeClr val="dk2"/>
              </a:buClr>
              <a:buSzPts val="1500"/>
              <a:buFont typeface="Calibri"/>
              <a:buChar char="●"/>
            </a:pPr>
            <a:r>
              <a:rPr lang="en" sz="2100">
                <a:solidFill>
                  <a:schemeClr val="dk2"/>
                </a:solidFill>
                <a:latin typeface="Calibri"/>
                <a:ea typeface="Calibri"/>
                <a:cs typeface="Calibri"/>
                <a:sym typeface="Calibri"/>
              </a:rPr>
              <a:t>Ann S Moore</a:t>
            </a:r>
            <a:endParaRPr sz="1100"/>
          </a:p>
          <a:p>
            <a:pPr marL="342900" lvl="0" indent="-260350" algn="l" rtl="0">
              <a:lnSpc>
                <a:spcPct val="115000"/>
              </a:lnSpc>
              <a:spcBef>
                <a:spcPts val="0"/>
              </a:spcBef>
              <a:spcAft>
                <a:spcPts val="0"/>
              </a:spcAft>
              <a:buClr>
                <a:schemeClr val="dk2"/>
              </a:buClr>
              <a:buSzPts val="1500"/>
              <a:buFont typeface="Calibri"/>
              <a:buChar char="●"/>
            </a:pPr>
            <a:r>
              <a:rPr lang="en" sz="2100">
                <a:solidFill>
                  <a:schemeClr val="dk2"/>
                </a:solidFill>
                <a:latin typeface="Calibri"/>
                <a:ea typeface="Calibri"/>
                <a:cs typeface="Calibri"/>
                <a:sym typeface="Calibri"/>
              </a:rPr>
              <a:t>Eyal Ofer</a:t>
            </a:r>
            <a:endParaRPr sz="2100">
              <a:solidFill>
                <a:schemeClr val="dk2"/>
              </a:solidFill>
              <a:latin typeface="Calibri"/>
              <a:ea typeface="Calibri"/>
              <a:cs typeface="Calibri"/>
              <a:sym typeface="Calibri"/>
            </a:endParaRPr>
          </a:p>
          <a:p>
            <a:pPr marL="342900" lvl="0" indent="-260350" algn="l" rtl="0">
              <a:lnSpc>
                <a:spcPct val="115000"/>
              </a:lnSpc>
              <a:spcBef>
                <a:spcPts val="0"/>
              </a:spcBef>
              <a:spcAft>
                <a:spcPts val="0"/>
              </a:spcAft>
              <a:buClr>
                <a:schemeClr val="dk2"/>
              </a:buClr>
              <a:buSzPts val="1500"/>
              <a:buFont typeface="Calibri"/>
              <a:buChar char="●"/>
            </a:pPr>
            <a:r>
              <a:rPr lang="en" sz="2100">
                <a:solidFill>
                  <a:schemeClr val="dk2"/>
                </a:solidFill>
                <a:latin typeface="Calibri"/>
                <a:ea typeface="Calibri"/>
                <a:cs typeface="Calibri"/>
                <a:sym typeface="Calibri"/>
              </a:rPr>
              <a:t>William K Reilly</a:t>
            </a:r>
            <a:endParaRPr sz="1100"/>
          </a:p>
          <a:p>
            <a:pPr marL="342900" lvl="0" indent="-260350" algn="l" rtl="0">
              <a:lnSpc>
                <a:spcPct val="115000"/>
              </a:lnSpc>
              <a:spcBef>
                <a:spcPts val="0"/>
              </a:spcBef>
              <a:spcAft>
                <a:spcPts val="0"/>
              </a:spcAft>
              <a:buClr>
                <a:schemeClr val="dk2"/>
              </a:buClr>
              <a:buSzPts val="1500"/>
              <a:buFont typeface="Calibri"/>
              <a:buChar char="●"/>
            </a:pPr>
            <a:r>
              <a:rPr lang="en" sz="2100">
                <a:solidFill>
                  <a:schemeClr val="dk2"/>
                </a:solidFill>
                <a:latin typeface="Calibri"/>
                <a:ea typeface="Calibri"/>
                <a:cs typeface="Calibri"/>
                <a:sym typeface="Calibri"/>
              </a:rPr>
              <a:t>Vagn O Sorenson</a:t>
            </a:r>
            <a:endParaRPr sz="1100"/>
          </a:p>
          <a:p>
            <a:pPr marL="342900" lvl="0" indent="-260350" algn="l" rtl="0">
              <a:lnSpc>
                <a:spcPct val="115000"/>
              </a:lnSpc>
              <a:spcBef>
                <a:spcPts val="0"/>
              </a:spcBef>
              <a:spcAft>
                <a:spcPts val="0"/>
              </a:spcAft>
              <a:buClr>
                <a:schemeClr val="dk2"/>
              </a:buClr>
              <a:buSzPts val="1500"/>
              <a:buFont typeface="Calibri"/>
              <a:buChar char="●"/>
            </a:pPr>
            <a:r>
              <a:rPr lang="en" sz="2100">
                <a:solidFill>
                  <a:schemeClr val="dk2"/>
                </a:solidFill>
                <a:latin typeface="Calibri"/>
                <a:ea typeface="Calibri"/>
                <a:cs typeface="Calibri"/>
                <a:sym typeface="Calibri"/>
              </a:rPr>
              <a:t>Donald Thompson</a:t>
            </a:r>
            <a:endParaRPr sz="1100"/>
          </a:p>
          <a:p>
            <a:pPr marL="342900" lvl="0" indent="-260350" algn="l" rtl="0">
              <a:lnSpc>
                <a:spcPct val="115000"/>
              </a:lnSpc>
              <a:spcBef>
                <a:spcPts val="0"/>
              </a:spcBef>
              <a:spcAft>
                <a:spcPts val="0"/>
              </a:spcAft>
              <a:buClr>
                <a:schemeClr val="dk2"/>
              </a:buClr>
              <a:buSzPts val="1500"/>
              <a:buFont typeface="Calibri"/>
              <a:buChar char="●"/>
            </a:pPr>
            <a:r>
              <a:rPr lang="en" sz="2100">
                <a:solidFill>
                  <a:schemeClr val="dk2"/>
                </a:solidFill>
                <a:latin typeface="Calibri"/>
                <a:ea typeface="Calibri"/>
                <a:cs typeface="Calibri"/>
                <a:sym typeface="Calibri"/>
              </a:rPr>
              <a:t>Arne Alexander Wilhelmsen</a:t>
            </a:r>
            <a:endParaRPr sz="2100">
              <a:latin typeface="Calibri"/>
              <a:ea typeface="Calibri"/>
              <a:cs typeface="Calibri"/>
              <a:sym typeface="Calibri"/>
            </a:endParaRPr>
          </a:p>
          <a:p>
            <a:pPr marL="457200" lvl="0" indent="-254000" algn="l" rtl="0">
              <a:lnSpc>
                <a:spcPct val="115000"/>
              </a:lnSpc>
              <a:spcBef>
                <a:spcPts val="0"/>
              </a:spcBef>
              <a:spcAft>
                <a:spcPts val="0"/>
              </a:spcAft>
              <a:buSzPts val="1000"/>
              <a:buNone/>
            </a:pPr>
            <a:endParaRPr sz="1100"/>
          </a:p>
        </p:txBody>
      </p:sp>
      <p:pic>
        <p:nvPicPr>
          <p:cNvPr id="721" name="Google Shape;721;p11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923563" y="519813"/>
            <a:ext cx="929455" cy="798825"/>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113"/>
          <p:cNvSpPr txBox="1">
            <a:spLocks noGrp="1"/>
          </p:cNvSpPr>
          <p:nvPr>
            <p:ph type="title"/>
          </p:nvPr>
        </p:nvSpPr>
        <p:spPr>
          <a:xfrm>
            <a:off x="727800" y="651638"/>
            <a:ext cx="7688400" cy="535200"/>
          </a:xfrm>
          <a:prstGeom prst="rect">
            <a:avLst/>
          </a:prstGeom>
          <a:noFill/>
          <a:ln>
            <a:noFill/>
          </a:ln>
        </p:spPr>
        <p:txBody>
          <a:bodyPr spcFirstLastPara="1" wrap="square" lIns="68575" tIns="68575" rIns="68575" bIns="68575" anchor="t" anchorCtr="0">
            <a:noAutofit/>
          </a:bodyPr>
          <a:lstStyle/>
          <a:p>
            <a:pPr marL="0" lvl="0" indent="0" algn="l" rtl="0">
              <a:lnSpc>
                <a:spcPct val="100000"/>
              </a:lnSpc>
              <a:spcBef>
                <a:spcPts val="0"/>
              </a:spcBef>
              <a:spcAft>
                <a:spcPts val="0"/>
              </a:spcAft>
              <a:buSzPts val="2300"/>
              <a:buNone/>
            </a:pPr>
            <a:r>
              <a:rPr lang="en"/>
              <a:t>Share Price</a:t>
            </a:r>
            <a:endParaRPr/>
          </a:p>
        </p:txBody>
      </p:sp>
      <p:pic>
        <p:nvPicPr>
          <p:cNvPr id="727" name="Google Shape;727;p113"/>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635710" y="1800200"/>
            <a:ext cx="5601810" cy="2687462"/>
          </a:xfrm>
          <a:prstGeom prst="rect">
            <a:avLst/>
          </a:prstGeom>
          <a:noFill/>
          <a:ln>
            <a:noFill/>
          </a:ln>
        </p:spPr>
      </p:pic>
      <p:pic>
        <p:nvPicPr>
          <p:cNvPr id="728" name="Google Shape;728;p113"/>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860121" y="519836"/>
            <a:ext cx="929455" cy="798825"/>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114"/>
          <p:cNvSpPr txBox="1">
            <a:spLocks noGrp="1"/>
          </p:cNvSpPr>
          <p:nvPr>
            <p:ph type="title"/>
          </p:nvPr>
        </p:nvSpPr>
        <p:spPr>
          <a:xfrm>
            <a:off x="772325" y="651638"/>
            <a:ext cx="7688400" cy="535200"/>
          </a:xfrm>
          <a:prstGeom prst="rect">
            <a:avLst/>
          </a:prstGeom>
          <a:noFill/>
          <a:ln>
            <a:noFill/>
          </a:ln>
        </p:spPr>
        <p:txBody>
          <a:bodyPr spcFirstLastPara="1" wrap="square" lIns="68575" tIns="68575" rIns="68575" bIns="68575" anchor="t" anchorCtr="0">
            <a:noAutofit/>
          </a:bodyPr>
          <a:lstStyle/>
          <a:p>
            <a:pPr marL="0" lvl="0" indent="0" algn="l" rtl="0">
              <a:lnSpc>
                <a:spcPct val="100000"/>
              </a:lnSpc>
              <a:spcBef>
                <a:spcPts val="0"/>
              </a:spcBef>
              <a:spcAft>
                <a:spcPts val="0"/>
              </a:spcAft>
              <a:buSzPts val="2300"/>
              <a:buNone/>
            </a:pPr>
            <a:r>
              <a:rPr lang="en"/>
              <a:t>Share Price 1 Year History</a:t>
            </a:r>
            <a:endParaRPr/>
          </a:p>
        </p:txBody>
      </p:sp>
      <p:pic>
        <p:nvPicPr>
          <p:cNvPr id="734" name="Google Shape;734;p114"/>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744463" y="1800200"/>
            <a:ext cx="5299969" cy="2808168"/>
          </a:xfrm>
          <a:prstGeom prst="rect">
            <a:avLst/>
          </a:prstGeom>
          <a:noFill/>
          <a:ln>
            <a:noFill/>
          </a:ln>
        </p:spPr>
      </p:pic>
      <p:pic>
        <p:nvPicPr>
          <p:cNvPr id="735" name="Google Shape;735;p114"/>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838696" y="519837"/>
            <a:ext cx="929455" cy="798825"/>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115"/>
          <p:cNvSpPr txBox="1">
            <a:spLocks noGrp="1"/>
          </p:cNvSpPr>
          <p:nvPr>
            <p:ph type="title"/>
          </p:nvPr>
        </p:nvSpPr>
        <p:spPr>
          <a:xfrm>
            <a:off x="727650" y="651638"/>
            <a:ext cx="7688700" cy="535200"/>
          </a:xfrm>
          <a:prstGeom prst="rect">
            <a:avLst/>
          </a:prstGeom>
          <a:noFill/>
          <a:ln>
            <a:noFill/>
          </a:ln>
        </p:spPr>
        <p:txBody>
          <a:bodyPr spcFirstLastPara="1" wrap="square" lIns="68575" tIns="68575" rIns="68575" bIns="68575" anchor="t" anchorCtr="0">
            <a:noAutofit/>
          </a:bodyPr>
          <a:lstStyle/>
          <a:p>
            <a:pPr marL="0" lvl="0" indent="0" algn="l" rtl="0">
              <a:lnSpc>
                <a:spcPct val="100000"/>
              </a:lnSpc>
              <a:spcBef>
                <a:spcPts val="0"/>
              </a:spcBef>
              <a:spcAft>
                <a:spcPts val="0"/>
              </a:spcAft>
              <a:buSzPts val="2300"/>
              <a:buNone/>
            </a:pPr>
            <a:r>
              <a:rPr lang="en"/>
              <a:t>Financials</a:t>
            </a:r>
            <a:endParaRPr/>
          </a:p>
        </p:txBody>
      </p:sp>
      <p:pic>
        <p:nvPicPr>
          <p:cNvPr id="741" name="Google Shape;741;p115"/>
          <p:cNvPicPr preferRelativeResize="0"/>
          <p:nvPr/>
        </p:nvPicPr>
        <p:blipFill rotWithShape="1">
          <a:blip r:embed="rId3">
            <a:alphaModFix/>
          </a:blip>
          <a:srcRect/>
          <a:stretch/>
        </p:blipFill>
        <p:spPr>
          <a:xfrm>
            <a:off x="819150" y="1583400"/>
            <a:ext cx="7970424" cy="3177250"/>
          </a:xfrm>
          <a:prstGeom prst="rect">
            <a:avLst/>
          </a:prstGeom>
          <a:noFill/>
          <a:ln>
            <a:noFill/>
          </a:ln>
        </p:spPr>
      </p:pic>
      <p:pic>
        <p:nvPicPr>
          <p:cNvPr id="742" name="Google Shape;742;p11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860120" y="519820"/>
            <a:ext cx="929455" cy="798825"/>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116"/>
          <p:cNvSpPr txBox="1"/>
          <p:nvPr/>
        </p:nvSpPr>
        <p:spPr>
          <a:xfrm>
            <a:off x="697350" y="525700"/>
            <a:ext cx="4403400" cy="65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chemeClr val="dk2"/>
                </a:solidFill>
                <a:latin typeface="Raleway"/>
                <a:ea typeface="Raleway"/>
                <a:cs typeface="Raleway"/>
                <a:sym typeface="Raleway"/>
              </a:rPr>
              <a:t>Income Statement - Yearly</a:t>
            </a:r>
            <a:endParaRPr sz="2600" b="1">
              <a:solidFill>
                <a:schemeClr val="dk2"/>
              </a:solidFill>
              <a:latin typeface="Raleway"/>
              <a:ea typeface="Raleway"/>
              <a:cs typeface="Raleway"/>
              <a:sym typeface="Raleway"/>
            </a:endParaRPr>
          </a:p>
        </p:txBody>
      </p:sp>
      <p:pic>
        <p:nvPicPr>
          <p:cNvPr id="748" name="Google Shape;748;p11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860120" y="519820"/>
            <a:ext cx="929455" cy="798825"/>
          </a:xfrm>
          <a:prstGeom prst="rect">
            <a:avLst/>
          </a:prstGeom>
          <a:noFill/>
          <a:ln>
            <a:noFill/>
          </a:ln>
        </p:spPr>
      </p:pic>
      <p:pic>
        <p:nvPicPr>
          <p:cNvPr id="749" name="Google Shape;749;p116"/>
          <p:cNvPicPr preferRelativeResize="0"/>
          <p:nvPr/>
        </p:nvPicPr>
        <p:blipFill>
          <a:blip r:embed="rId4">
            <a:alphaModFix/>
          </a:blip>
          <a:stretch>
            <a:fillRect/>
          </a:stretch>
        </p:blipFill>
        <p:spPr>
          <a:xfrm>
            <a:off x="2196700" y="1318650"/>
            <a:ext cx="4564851" cy="3659899"/>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117"/>
          <p:cNvSpPr txBox="1">
            <a:spLocks noGrp="1"/>
          </p:cNvSpPr>
          <p:nvPr>
            <p:ph type="title"/>
          </p:nvPr>
        </p:nvSpPr>
        <p:spPr>
          <a:xfrm>
            <a:off x="729450" y="5900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Income Statement - Quarterly</a:t>
            </a:r>
            <a:endParaRPr/>
          </a:p>
          <a:p>
            <a:pPr marL="0" lvl="0" indent="0" algn="l" rtl="0">
              <a:spcBef>
                <a:spcPts val="0"/>
              </a:spcBef>
              <a:spcAft>
                <a:spcPts val="0"/>
              </a:spcAft>
              <a:buNone/>
            </a:pPr>
            <a:endParaRPr/>
          </a:p>
        </p:txBody>
      </p:sp>
      <p:pic>
        <p:nvPicPr>
          <p:cNvPr id="755" name="Google Shape;755;p11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860120" y="519820"/>
            <a:ext cx="929455" cy="798825"/>
          </a:xfrm>
          <a:prstGeom prst="rect">
            <a:avLst/>
          </a:prstGeom>
          <a:noFill/>
          <a:ln>
            <a:noFill/>
          </a:ln>
        </p:spPr>
      </p:pic>
      <p:pic>
        <p:nvPicPr>
          <p:cNvPr id="756" name="Google Shape;756;p117"/>
          <p:cNvPicPr preferRelativeResize="0"/>
          <p:nvPr/>
        </p:nvPicPr>
        <p:blipFill>
          <a:blip r:embed="rId4">
            <a:alphaModFix/>
          </a:blip>
          <a:stretch>
            <a:fillRect/>
          </a:stretch>
        </p:blipFill>
        <p:spPr>
          <a:xfrm>
            <a:off x="2678900" y="1245450"/>
            <a:ext cx="4371075" cy="3713501"/>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118"/>
          <p:cNvSpPr txBox="1">
            <a:spLocks noGrp="1"/>
          </p:cNvSpPr>
          <p:nvPr>
            <p:ph type="title"/>
          </p:nvPr>
        </p:nvSpPr>
        <p:spPr>
          <a:xfrm>
            <a:off x="682800" y="651638"/>
            <a:ext cx="7688700" cy="535200"/>
          </a:xfrm>
          <a:prstGeom prst="rect">
            <a:avLst/>
          </a:prstGeom>
          <a:noFill/>
          <a:ln>
            <a:noFill/>
          </a:ln>
        </p:spPr>
        <p:txBody>
          <a:bodyPr spcFirstLastPara="1" wrap="square" lIns="68575" tIns="68575" rIns="68575" bIns="68575" anchor="t" anchorCtr="0">
            <a:noAutofit/>
          </a:bodyPr>
          <a:lstStyle/>
          <a:p>
            <a:pPr marL="0" lvl="0" indent="0" algn="l" rtl="0">
              <a:lnSpc>
                <a:spcPct val="100000"/>
              </a:lnSpc>
              <a:spcBef>
                <a:spcPts val="0"/>
              </a:spcBef>
              <a:spcAft>
                <a:spcPts val="0"/>
              </a:spcAft>
              <a:buSzPts val="2300"/>
              <a:buNone/>
            </a:pPr>
            <a:r>
              <a:rPr lang="en"/>
              <a:t>Balance Sheet - Yearly</a:t>
            </a:r>
            <a:endParaRPr/>
          </a:p>
        </p:txBody>
      </p:sp>
      <p:pic>
        <p:nvPicPr>
          <p:cNvPr id="762" name="Google Shape;762;p11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838696" y="519813"/>
            <a:ext cx="929455" cy="798825"/>
          </a:xfrm>
          <a:prstGeom prst="rect">
            <a:avLst/>
          </a:prstGeom>
          <a:noFill/>
          <a:ln>
            <a:noFill/>
          </a:ln>
        </p:spPr>
      </p:pic>
      <p:pic>
        <p:nvPicPr>
          <p:cNvPr id="763" name="Google Shape;763;p118"/>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29450" y="1318650"/>
            <a:ext cx="7595400" cy="3382074"/>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119"/>
          <p:cNvSpPr txBox="1">
            <a:spLocks noGrp="1"/>
          </p:cNvSpPr>
          <p:nvPr>
            <p:ph type="title"/>
          </p:nvPr>
        </p:nvSpPr>
        <p:spPr>
          <a:xfrm>
            <a:off x="727650" y="632850"/>
            <a:ext cx="7688700" cy="535200"/>
          </a:xfrm>
          <a:prstGeom prst="rect">
            <a:avLst/>
          </a:prstGeom>
          <a:noFill/>
          <a:ln>
            <a:noFill/>
          </a:ln>
        </p:spPr>
        <p:txBody>
          <a:bodyPr spcFirstLastPara="1" wrap="square" lIns="68575" tIns="68575" rIns="68575" bIns="68575" anchor="t" anchorCtr="0">
            <a:noAutofit/>
          </a:bodyPr>
          <a:lstStyle/>
          <a:p>
            <a:pPr marL="0" lvl="0" indent="0" algn="l" rtl="0">
              <a:lnSpc>
                <a:spcPct val="100000"/>
              </a:lnSpc>
              <a:spcBef>
                <a:spcPts val="0"/>
              </a:spcBef>
              <a:spcAft>
                <a:spcPts val="0"/>
              </a:spcAft>
              <a:buSzPts val="2300"/>
              <a:buNone/>
            </a:pPr>
            <a:r>
              <a:rPr lang="en"/>
              <a:t>Balance Sheet - Yearly</a:t>
            </a:r>
            <a:endParaRPr/>
          </a:p>
        </p:txBody>
      </p:sp>
      <p:pic>
        <p:nvPicPr>
          <p:cNvPr id="769" name="Google Shape;769;p11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870846" y="501026"/>
            <a:ext cx="929455" cy="798825"/>
          </a:xfrm>
          <a:prstGeom prst="rect">
            <a:avLst/>
          </a:prstGeom>
          <a:noFill/>
          <a:ln>
            <a:noFill/>
          </a:ln>
        </p:spPr>
      </p:pic>
      <p:pic>
        <p:nvPicPr>
          <p:cNvPr id="770" name="Google Shape;770;p119"/>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19149" y="1478821"/>
            <a:ext cx="7505699" cy="3295145"/>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120"/>
          <p:cNvSpPr txBox="1">
            <a:spLocks noGrp="1"/>
          </p:cNvSpPr>
          <p:nvPr>
            <p:ph type="title"/>
          </p:nvPr>
        </p:nvSpPr>
        <p:spPr>
          <a:xfrm>
            <a:off x="727650" y="557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2300"/>
              <a:buFont typeface="Arial"/>
              <a:buNone/>
            </a:pPr>
            <a:r>
              <a:rPr lang="en"/>
              <a:t>Balance Sheet - Quarterly</a:t>
            </a:r>
            <a:endParaRPr/>
          </a:p>
          <a:p>
            <a:pPr marL="0" lvl="0" indent="0" algn="l" rtl="0">
              <a:spcBef>
                <a:spcPts val="0"/>
              </a:spcBef>
              <a:spcAft>
                <a:spcPts val="0"/>
              </a:spcAft>
              <a:buNone/>
            </a:pPr>
            <a:endParaRPr/>
          </a:p>
        </p:txBody>
      </p:sp>
      <p:pic>
        <p:nvPicPr>
          <p:cNvPr id="776" name="Google Shape;776;p12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860120" y="519820"/>
            <a:ext cx="929455" cy="798825"/>
          </a:xfrm>
          <a:prstGeom prst="rect">
            <a:avLst/>
          </a:prstGeom>
          <a:noFill/>
          <a:ln>
            <a:noFill/>
          </a:ln>
        </p:spPr>
      </p:pic>
      <p:pic>
        <p:nvPicPr>
          <p:cNvPr id="777" name="Google Shape;777;p120"/>
          <p:cNvPicPr preferRelativeResize="0"/>
          <p:nvPr/>
        </p:nvPicPr>
        <p:blipFill>
          <a:blip r:embed="rId4">
            <a:alphaModFix/>
          </a:blip>
          <a:stretch>
            <a:fillRect/>
          </a:stretch>
        </p:blipFill>
        <p:spPr>
          <a:xfrm>
            <a:off x="2595550" y="1234725"/>
            <a:ext cx="4060878" cy="374565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121"/>
          <p:cNvSpPr txBox="1">
            <a:spLocks noGrp="1"/>
          </p:cNvSpPr>
          <p:nvPr>
            <p:ph type="title"/>
          </p:nvPr>
        </p:nvSpPr>
        <p:spPr>
          <a:xfrm>
            <a:off x="727650" y="519300"/>
            <a:ext cx="7688700" cy="535200"/>
          </a:xfrm>
          <a:prstGeom prst="rect">
            <a:avLst/>
          </a:prstGeom>
          <a:noFill/>
          <a:ln>
            <a:noFill/>
          </a:ln>
        </p:spPr>
        <p:txBody>
          <a:bodyPr spcFirstLastPara="1" wrap="square" lIns="68575" tIns="68575" rIns="68575" bIns="68575" anchor="t" anchorCtr="0">
            <a:noAutofit/>
          </a:bodyPr>
          <a:lstStyle/>
          <a:p>
            <a:pPr marL="0" lvl="0" indent="0" algn="l" rtl="0">
              <a:lnSpc>
                <a:spcPct val="100000"/>
              </a:lnSpc>
              <a:spcBef>
                <a:spcPts val="0"/>
              </a:spcBef>
              <a:spcAft>
                <a:spcPts val="0"/>
              </a:spcAft>
              <a:buSzPts val="2300"/>
              <a:buNone/>
            </a:pPr>
            <a:r>
              <a:rPr lang="en"/>
              <a:t>Cash Flow Statement - Yearly</a:t>
            </a:r>
            <a:endParaRPr/>
          </a:p>
        </p:txBody>
      </p:sp>
      <p:pic>
        <p:nvPicPr>
          <p:cNvPr id="783" name="Google Shape;783;p12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870821" y="519288"/>
            <a:ext cx="929455" cy="798825"/>
          </a:xfrm>
          <a:prstGeom prst="rect">
            <a:avLst/>
          </a:prstGeom>
          <a:noFill/>
          <a:ln>
            <a:noFill/>
          </a:ln>
        </p:spPr>
      </p:pic>
      <p:pic>
        <p:nvPicPr>
          <p:cNvPr id="784" name="Google Shape;784;p12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2143125" y="1318125"/>
            <a:ext cx="5261376" cy="35896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3"/>
          <p:cNvSpPr txBox="1">
            <a:spLocks noGrp="1"/>
          </p:cNvSpPr>
          <p:nvPr>
            <p:ph type="title"/>
          </p:nvPr>
        </p:nvSpPr>
        <p:spPr>
          <a:xfrm>
            <a:off x="727650" y="6065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Market Share</a:t>
            </a:r>
            <a:endParaRPr/>
          </a:p>
        </p:txBody>
      </p:sp>
      <p:pic>
        <p:nvPicPr>
          <p:cNvPr id="154" name="Google Shape;154;p23"/>
          <p:cNvPicPr preferRelativeResize="0"/>
          <p:nvPr/>
        </p:nvPicPr>
        <p:blipFill>
          <a:blip r:embed="rId3">
            <a:alphaModFix/>
          </a:blip>
          <a:stretch>
            <a:fillRect/>
          </a:stretch>
        </p:blipFill>
        <p:spPr>
          <a:xfrm>
            <a:off x="571025" y="2180125"/>
            <a:ext cx="8001950" cy="783260"/>
          </a:xfrm>
          <a:prstGeom prst="rect">
            <a:avLst/>
          </a:prstGeom>
          <a:noFill/>
          <a:ln>
            <a:noFill/>
          </a:ln>
        </p:spPr>
      </p:pic>
      <p:pic>
        <p:nvPicPr>
          <p:cNvPr id="155" name="Google Shape;155;p23"/>
          <p:cNvPicPr preferRelativeResize="0"/>
          <p:nvPr/>
        </p:nvPicPr>
        <p:blipFill>
          <a:blip r:embed="rId4">
            <a:alphaModFix/>
          </a:blip>
          <a:stretch>
            <a:fillRect/>
          </a:stretch>
        </p:blipFill>
        <p:spPr>
          <a:xfrm>
            <a:off x="571025" y="3032725"/>
            <a:ext cx="8001950" cy="804429"/>
          </a:xfrm>
          <a:prstGeom prst="rect">
            <a:avLst/>
          </a:prstGeom>
          <a:noFill/>
          <a:ln>
            <a:noFill/>
          </a:ln>
        </p:spPr>
      </p:pic>
      <p:pic>
        <p:nvPicPr>
          <p:cNvPr id="156" name="Google Shape;156;p23"/>
          <p:cNvPicPr preferRelativeResize="0"/>
          <p:nvPr/>
        </p:nvPicPr>
        <p:blipFill>
          <a:blip r:embed="rId5">
            <a:alphaModFix/>
          </a:blip>
          <a:stretch>
            <a:fillRect/>
          </a:stretch>
        </p:blipFill>
        <p:spPr>
          <a:xfrm>
            <a:off x="563538" y="1398950"/>
            <a:ext cx="8211026" cy="711825"/>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122"/>
          <p:cNvSpPr txBox="1">
            <a:spLocks noGrp="1"/>
          </p:cNvSpPr>
          <p:nvPr>
            <p:ph type="title"/>
          </p:nvPr>
        </p:nvSpPr>
        <p:spPr>
          <a:xfrm>
            <a:off x="727650" y="519300"/>
            <a:ext cx="7688700" cy="5352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SzPts val="2300"/>
              <a:buNone/>
            </a:pPr>
            <a:r>
              <a:rPr lang="en"/>
              <a:t>Cash Flow Statement - Yearly</a:t>
            </a:r>
            <a:endParaRPr/>
          </a:p>
          <a:p>
            <a:pPr marL="0" lvl="0" indent="0" algn="l" rtl="0">
              <a:lnSpc>
                <a:spcPct val="100000"/>
              </a:lnSpc>
              <a:spcBef>
                <a:spcPts val="0"/>
              </a:spcBef>
              <a:spcAft>
                <a:spcPts val="0"/>
              </a:spcAft>
              <a:buSzPts val="2300"/>
              <a:buNone/>
            </a:pPr>
            <a:endParaRPr/>
          </a:p>
        </p:txBody>
      </p:sp>
      <p:pic>
        <p:nvPicPr>
          <p:cNvPr id="790" name="Google Shape;790;p12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849396" y="519288"/>
            <a:ext cx="929455" cy="798825"/>
          </a:xfrm>
          <a:prstGeom prst="rect">
            <a:avLst/>
          </a:prstGeom>
          <a:noFill/>
          <a:ln>
            <a:noFill/>
          </a:ln>
        </p:spPr>
      </p:pic>
      <p:pic>
        <p:nvPicPr>
          <p:cNvPr id="791" name="Google Shape;791;p122"/>
          <p:cNvPicPr preferRelativeResize="0"/>
          <p:nvPr/>
        </p:nvPicPr>
        <p:blipFill rotWithShape="1">
          <a:blip r:embed="rId4">
            <a:alphaModFix/>
          </a:blip>
          <a:srcRect/>
          <a:stretch/>
        </p:blipFill>
        <p:spPr>
          <a:xfrm>
            <a:off x="819150" y="1318126"/>
            <a:ext cx="7505698" cy="3435875"/>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123"/>
          <p:cNvSpPr txBox="1">
            <a:spLocks noGrp="1"/>
          </p:cNvSpPr>
          <p:nvPr>
            <p:ph type="title"/>
          </p:nvPr>
        </p:nvSpPr>
        <p:spPr>
          <a:xfrm>
            <a:off x="727650" y="57927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2300"/>
              <a:buFont typeface="Arial"/>
              <a:buNone/>
            </a:pPr>
            <a:r>
              <a:rPr lang="en"/>
              <a:t>Cash Flow Statement - Quarterly</a:t>
            </a:r>
            <a:endParaRPr/>
          </a:p>
          <a:p>
            <a:pPr marL="0" lvl="0" indent="0" algn="l" rtl="0">
              <a:spcBef>
                <a:spcPts val="0"/>
              </a:spcBef>
              <a:spcAft>
                <a:spcPts val="0"/>
              </a:spcAft>
              <a:buNone/>
            </a:pPr>
            <a:endParaRPr/>
          </a:p>
        </p:txBody>
      </p:sp>
      <p:pic>
        <p:nvPicPr>
          <p:cNvPr id="797" name="Google Shape;797;p12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870846" y="501026"/>
            <a:ext cx="929455" cy="798825"/>
          </a:xfrm>
          <a:prstGeom prst="rect">
            <a:avLst/>
          </a:prstGeom>
          <a:noFill/>
          <a:ln>
            <a:noFill/>
          </a:ln>
        </p:spPr>
      </p:pic>
      <p:pic>
        <p:nvPicPr>
          <p:cNvPr id="798" name="Google Shape;798;p123"/>
          <p:cNvPicPr preferRelativeResize="0"/>
          <p:nvPr/>
        </p:nvPicPr>
        <p:blipFill>
          <a:blip r:embed="rId4">
            <a:alphaModFix/>
          </a:blip>
          <a:stretch>
            <a:fillRect/>
          </a:stretch>
        </p:blipFill>
        <p:spPr>
          <a:xfrm>
            <a:off x="2764626" y="1234725"/>
            <a:ext cx="4141325" cy="3724224"/>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124"/>
          <p:cNvSpPr txBox="1">
            <a:spLocks noGrp="1"/>
          </p:cNvSpPr>
          <p:nvPr>
            <p:ph type="title"/>
          </p:nvPr>
        </p:nvSpPr>
        <p:spPr>
          <a:xfrm>
            <a:off x="727650" y="57927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Cash Flow Statement - Quarterly</a:t>
            </a:r>
            <a:endParaRPr/>
          </a:p>
          <a:p>
            <a:pPr marL="0" lvl="0" indent="0" algn="l" rtl="0">
              <a:spcBef>
                <a:spcPts val="0"/>
              </a:spcBef>
              <a:spcAft>
                <a:spcPts val="0"/>
              </a:spcAft>
              <a:buNone/>
            </a:pPr>
            <a:endParaRPr/>
          </a:p>
        </p:txBody>
      </p:sp>
      <p:pic>
        <p:nvPicPr>
          <p:cNvPr id="804" name="Google Shape;804;p12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870846" y="501026"/>
            <a:ext cx="929455" cy="798825"/>
          </a:xfrm>
          <a:prstGeom prst="rect">
            <a:avLst/>
          </a:prstGeom>
          <a:noFill/>
          <a:ln>
            <a:noFill/>
          </a:ln>
        </p:spPr>
      </p:pic>
      <p:pic>
        <p:nvPicPr>
          <p:cNvPr id="805" name="Google Shape;805;p124"/>
          <p:cNvPicPr preferRelativeResize="0"/>
          <p:nvPr/>
        </p:nvPicPr>
        <p:blipFill>
          <a:blip r:embed="rId4">
            <a:alphaModFix/>
          </a:blip>
          <a:stretch>
            <a:fillRect/>
          </a:stretch>
        </p:blipFill>
        <p:spPr>
          <a:xfrm>
            <a:off x="795325" y="1624013"/>
            <a:ext cx="7334250" cy="1895475"/>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125"/>
          <p:cNvSpPr txBox="1">
            <a:spLocks noGrp="1"/>
          </p:cNvSpPr>
          <p:nvPr>
            <p:ph type="title"/>
          </p:nvPr>
        </p:nvSpPr>
        <p:spPr>
          <a:xfrm>
            <a:off x="727650" y="519300"/>
            <a:ext cx="7688700" cy="884400"/>
          </a:xfrm>
          <a:prstGeom prst="rect">
            <a:avLst/>
          </a:prstGeom>
          <a:noFill/>
          <a:ln>
            <a:noFill/>
          </a:ln>
        </p:spPr>
        <p:txBody>
          <a:bodyPr spcFirstLastPara="1" wrap="square" lIns="68575" tIns="68575" rIns="68575" bIns="68575" anchor="t" anchorCtr="0">
            <a:noAutofit/>
          </a:bodyPr>
          <a:lstStyle/>
          <a:p>
            <a:pPr marL="0" lvl="0" indent="0" algn="ctr" rtl="0">
              <a:lnSpc>
                <a:spcPct val="100000"/>
              </a:lnSpc>
              <a:spcBef>
                <a:spcPts val="0"/>
              </a:spcBef>
              <a:spcAft>
                <a:spcPts val="0"/>
              </a:spcAft>
              <a:buSzPts val="2300"/>
              <a:buNone/>
            </a:pPr>
            <a:r>
              <a:rPr lang="en"/>
              <a:t>Consolidated Statement of Shareholders </a:t>
            </a:r>
            <a:endParaRPr/>
          </a:p>
          <a:p>
            <a:pPr marL="0" lvl="0" indent="0" algn="ctr" rtl="0">
              <a:lnSpc>
                <a:spcPct val="100000"/>
              </a:lnSpc>
              <a:spcBef>
                <a:spcPts val="0"/>
              </a:spcBef>
              <a:spcAft>
                <a:spcPts val="0"/>
              </a:spcAft>
              <a:buSzPts val="2300"/>
              <a:buNone/>
            </a:pPr>
            <a:r>
              <a:rPr lang="en"/>
              <a:t>Equity - Yearly</a:t>
            </a:r>
            <a:endParaRPr/>
          </a:p>
        </p:txBody>
      </p:sp>
      <p:pic>
        <p:nvPicPr>
          <p:cNvPr id="811" name="Google Shape;811;p12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945821" y="519288"/>
            <a:ext cx="929455" cy="798825"/>
          </a:xfrm>
          <a:prstGeom prst="rect">
            <a:avLst/>
          </a:prstGeom>
          <a:noFill/>
          <a:ln>
            <a:noFill/>
          </a:ln>
        </p:spPr>
      </p:pic>
      <p:pic>
        <p:nvPicPr>
          <p:cNvPr id="812" name="Google Shape;812;p12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19150" y="1403700"/>
            <a:ext cx="7505700" cy="339025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126"/>
          <p:cNvSpPr txBox="1">
            <a:spLocks noGrp="1"/>
          </p:cNvSpPr>
          <p:nvPr>
            <p:ph type="title"/>
          </p:nvPr>
        </p:nvSpPr>
        <p:spPr>
          <a:xfrm>
            <a:off x="727650" y="519300"/>
            <a:ext cx="7688700" cy="884400"/>
          </a:xfrm>
          <a:prstGeom prst="rect">
            <a:avLst/>
          </a:prstGeom>
          <a:noFill/>
          <a:ln>
            <a:noFill/>
          </a:ln>
        </p:spPr>
        <p:txBody>
          <a:bodyPr spcFirstLastPara="1" wrap="square" lIns="68575" tIns="68575" rIns="68575" bIns="68575" anchor="t" anchorCtr="0">
            <a:noAutofit/>
          </a:bodyPr>
          <a:lstStyle/>
          <a:p>
            <a:pPr marL="0" lvl="0" indent="0" algn="ctr" rtl="0">
              <a:lnSpc>
                <a:spcPct val="100000"/>
              </a:lnSpc>
              <a:spcBef>
                <a:spcPts val="0"/>
              </a:spcBef>
              <a:spcAft>
                <a:spcPts val="0"/>
              </a:spcAft>
              <a:buSzPts val="2300"/>
              <a:buNone/>
            </a:pPr>
            <a:r>
              <a:rPr lang="en"/>
              <a:t>Consolidated Statement of Shareholders </a:t>
            </a:r>
            <a:endParaRPr/>
          </a:p>
          <a:p>
            <a:pPr marL="0" lvl="0" indent="0" algn="ctr" rtl="0">
              <a:lnSpc>
                <a:spcPct val="100000"/>
              </a:lnSpc>
              <a:spcBef>
                <a:spcPts val="0"/>
              </a:spcBef>
              <a:spcAft>
                <a:spcPts val="0"/>
              </a:spcAft>
              <a:buSzPts val="2300"/>
              <a:buNone/>
            </a:pPr>
            <a:r>
              <a:rPr lang="en"/>
              <a:t>Equity - Quarterly</a:t>
            </a:r>
            <a:endParaRPr/>
          </a:p>
        </p:txBody>
      </p:sp>
      <p:pic>
        <p:nvPicPr>
          <p:cNvPr id="818" name="Google Shape;818;p12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945821" y="519288"/>
            <a:ext cx="929455" cy="798825"/>
          </a:xfrm>
          <a:prstGeom prst="rect">
            <a:avLst/>
          </a:prstGeom>
          <a:noFill/>
          <a:ln>
            <a:noFill/>
          </a:ln>
        </p:spPr>
      </p:pic>
      <p:pic>
        <p:nvPicPr>
          <p:cNvPr id="819" name="Google Shape;819;p126"/>
          <p:cNvPicPr preferRelativeResize="0"/>
          <p:nvPr/>
        </p:nvPicPr>
        <p:blipFill>
          <a:blip r:embed="rId4">
            <a:alphaModFix/>
          </a:blip>
          <a:stretch>
            <a:fillRect/>
          </a:stretch>
        </p:blipFill>
        <p:spPr>
          <a:xfrm>
            <a:off x="1081600" y="1534675"/>
            <a:ext cx="6980807" cy="3435000"/>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127"/>
          <p:cNvSpPr txBox="1">
            <a:spLocks noGrp="1"/>
          </p:cNvSpPr>
          <p:nvPr>
            <p:ph type="title"/>
          </p:nvPr>
        </p:nvSpPr>
        <p:spPr>
          <a:xfrm>
            <a:off x="727650" y="519300"/>
            <a:ext cx="7688700" cy="535200"/>
          </a:xfrm>
          <a:prstGeom prst="rect">
            <a:avLst/>
          </a:prstGeom>
          <a:noFill/>
          <a:ln>
            <a:noFill/>
          </a:ln>
        </p:spPr>
        <p:txBody>
          <a:bodyPr spcFirstLastPara="1" wrap="square" lIns="68575" tIns="68575" rIns="68575" bIns="68575" anchor="t" anchorCtr="0">
            <a:noAutofit/>
          </a:bodyPr>
          <a:lstStyle/>
          <a:p>
            <a:pPr marL="0" lvl="0" indent="0" algn="l" rtl="0">
              <a:lnSpc>
                <a:spcPct val="100000"/>
              </a:lnSpc>
              <a:spcBef>
                <a:spcPts val="0"/>
              </a:spcBef>
              <a:spcAft>
                <a:spcPts val="0"/>
              </a:spcAft>
              <a:buSzPts val="2300"/>
              <a:buNone/>
            </a:pPr>
            <a:r>
              <a:rPr lang="en"/>
              <a:t>Disaggregated Revenues</a:t>
            </a:r>
            <a:endParaRPr/>
          </a:p>
        </p:txBody>
      </p:sp>
      <p:pic>
        <p:nvPicPr>
          <p:cNvPr id="825" name="Google Shape;825;p12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860121" y="519288"/>
            <a:ext cx="929455" cy="798825"/>
          </a:xfrm>
          <a:prstGeom prst="rect">
            <a:avLst/>
          </a:prstGeom>
          <a:noFill/>
          <a:ln>
            <a:noFill/>
          </a:ln>
        </p:spPr>
      </p:pic>
      <p:pic>
        <p:nvPicPr>
          <p:cNvPr id="826" name="Google Shape;826;p127"/>
          <p:cNvPicPr preferRelativeResize="0"/>
          <p:nvPr/>
        </p:nvPicPr>
        <p:blipFill rotWithShape="1">
          <a:blip r:embed="rId4">
            <a:alphaModFix/>
          </a:blip>
          <a:srcRect/>
          <a:stretch/>
        </p:blipFill>
        <p:spPr>
          <a:xfrm>
            <a:off x="819150" y="1318125"/>
            <a:ext cx="7505700" cy="274310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128"/>
          <p:cNvSpPr txBox="1">
            <a:spLocks noGrp="1"/>
          </p:cNvSpPr>
          <p:nvPr>
            <p:ph type="title"/>
          </p:nvPr>
        </p:nvSpPr>
        <p:spPr>
          <a:xfrm>
            <a:off x="727650" y="519300"/>
            <a:ext cx="7688700" cy="535200"/>
          </a:xfrm>
          <a:prstGeom prst="rect">
            <a:avLst/>
          </a:prstGeom>
          <a:noFill/>
          <a:ln>
            <a:noFill/>
          </a:ln>
        </p:spPr>
        <p:txBody>
          <a:bodyPr spcFirstLastPara="1" wrap="square" lIns="68575" tIns="68575" rIns="68575" bIns="68575" anchor="t" anchorCtr="0">
            <a:noAutofit/>
          </a:bodyPr>
          <a:lstStyle/>
          <a:p>
            <a:pPr marL="0" lvl="0" indent="0" algn="l" rtl="0">
              <a:lnSpc>
                <a:spcPct val="100000"/>
              </a:lnSpc>
              <a:spcBef>
                <a:spcPts val="0"/>
              </a:spcBef>
              <a:spcAft>
                <a:spcPts val="0"/>
              </a:spcAft>
              <a:buSzPts val="2300"/>
              <a:buNone/>
            </a:pPr>
            <a:r>
              <a:rPr lang="en"/>
              <a:t>Disaggregated Revenues - Quarterly</a:t>
            </a:r>
            <a:endParaRPr/>
          </a:p>
        </p:txBody>
      </p:sp>
      <p:pic>
        <p:nvPicPr>
          <p:cNvPr id="832" name="Google Shape;832;p12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860121" y="519288"/>
            <a:ext cx="929455" cy="798825"/>
          </a:xfrm>
          <a:prstGeom prst="rect">
            <a:avLst/>
          </a:prstGeom>
          <a:noFill/>
          <a:ln>
            <a:noFill/>
          </a:ln>
        </p:spPr>
      </p:pic>
      <p:pic>
        <p:nvPicPr>
          <p:cNvPr id="833" name="Google Shape;833;p128"/>
          <p:cNvPicPr preferRelativeResize="0"/>
          <p:nvPr/>
        </p:nvPicPr>
        <p:blipFill>
          <a:blip r:embed="rId4">
            <a:alphaModFix/>
          </a:blip>
          <a:stretch>
            <a:fillRect/>
          </a:stretch>
        </p:blipFill>
        <p:spPr>
          <a:xfrm>
            <a:off x="525075" y="1470525"/>
            <a:ext cx="7891275" cy="2504975"/>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129"/>
          <p:cNvSpPr txBox="1">
            <a:spLocks noGrp="1"/>
          </p:cNvSpPr>
          <p:nvPr>
            <p:ph type="title"/>
          </p:nvPr>
        </p:nvSpPr>
        <p:spPr>
          <a:xfrm>
            <a:off x="727650" y="519300"/>
            <a:ext cx="7688700" cy="535200"/>
          </a:xfrm>
          <a:prstGeom prst="rect">
            <a:avLst/>
          </a:prstGeom>
          <a:noFill/>
          <a:ln>
            <a:noFill/>
          </a:ln>
        </p:spPr>
        <p:txBody>
          <a:bodyPr spcFirstLastPara="1" wrap="square" lIns="68575" tIns="68575" rIns="68575" bIns="68575" anchor="t" anchorCtr="0">
            <a:noAutofit/>
          </a:bodyPr>
          <a:lstStyle/>
          <a:p>
            <a:pPr marL="0" lvl="0" indent="0" algn="l" rtl="0">
              <a:lnSpc>
                <a:spcPct val="100000"/>
              </a:lnSpc>
              <a:spcBef>
                <a:spcPts val="0"/>
              </a:spcBef>
              <a:spcAft>
                <a:spcPts val="0"/>
              </a:spcAft>
              <a:buSzPts val="2300"/>
              <a:buNone/>
            </a:pPr>
            <a:r>
              <a:rPr lang="en"/>
              <a:t>Risks</a:t>
            </a:r>
            <a:endParaRPr/>
          </a:p>
        </p:txBody>
      </p:sp>
      <p:pic>
        <p:nvPicPr>
          <p:cNvPr id="839" name="Google Shape;839;p12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838696" y="519288"/>
            <a:ext cx="929455" cy="798825"/>
          </a:xfrm>
          <a:prstGeom prst="rect">
            <a:avLst/>
          </a:prstGeom>
          <a:noFill/>
          <a:ln>
            <a:noFill/>
          </a:ln>
        </p:spPr>
      </p:pic>
      <p:pic>
        <p:nvPicPr>
          <p:cNvPr id="840" name="Google Shape;840;p129"/>
          <p:cNvPicPr preferRelativeResize="0"/>
          <p:nvPr/>
        </p:nvPicPr>
        <p:blipFill rotWithShape="1">
          <a:blip r:embed="rId4">
            <a:alphaModFix/>
          </a:blip>
          <a:srcRect/>
          <a:stretch/>
        </p:blipFill>
        <p:spPr>
          <a:xfrm>
            <a:off x="819150" y="1372850"/>
            <a:ext cx="7505699" cy="3274601"/>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130"/>
          <p:cNvSpPr txBox="1">
            <a:spLocks noGrp="1"/>
          </p:cNvSpPr>
          <p:nvPr>
            <p:ph type="title"/>
          </p:nvPr>
        </p:nvSpPr>
        <p:spPr>
          <a:xfrm>
            <a:off x="727650" y="547125"/>
            <a:ext cx="7688700" cy="535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300"/>
              <a:buNone/>
            </a:pPr>
            <a:r>
              <a:rPr lang="en"/>
              <a:t>Price/Availability of Fuel </a:t>
            </a:r>
            <a:endParaRPr/>
          </a:p>
        </p:txBody>
      </p:sp>
      <p:sp>
        <p:nvSpPr>
          <p:cNvPr id="846" name="Google Shape;846;p130"/>
          <p:cNvSpPr txBox="1">
            <a:spLocks noGrp="1"/>
          </p:cNvSpPr>
          <p:nvPr>
            <p:ph type="body" idx="1"/>
          </p:nvPr>
        </p:nvSpPr>
        <p:spPr>
          <a:xfrm>
            <a:off x="819150" y="1420650"/>
            <a:ext cx="5077500" cy="3018000"/>
          </a:xfrm>
          <a:prstGeom prst="rect">
            <a:avLst/>
          </a:prstGeom>
          <a:noFill/>
          <a:ln>
            <a:noFill/>
          </a:ln>
        </p:spPr>
        <p:txBody>
          <a:bodyPr spcFirstLastPara="1" wrap="square" lIns="91425" tIns="91425" rIns="91425" bIns="91425" anchor="t" anchorCtr="0">
            <a:noAutofit/>
          </a:bodyPr>
          <a:lstStyle/>
          <a:p>
            <a:pPr marL="457200" lvl="0" indent="-336550" algn="l" rtl="0">
              <a:lnSpc>
                <a:spcPct val="115000"/>
              </a:lnSpc>
              <a:spcBef>
                <a:spcPts val="0"/>
              </a:spcBef>
              <a:spcAft>
                <a:spcPts val="0"/>
              </a:spcAft>
              <a:buSzPts val="1300"/>
              <a:buChar char="●"/>
            </a:pPr>
            <a:r>
              <a:rPr lang="en" sz="1700"/>
              <a:t>A rise in fuel prices not only impacts fuel costs, but also other aspects of business like crew travel, freight expenses and commodity prices.</a:t>
            </a:r>
            <a:endParaRPr sz="1700"/>
          </a:p>
          <a:p>
            <a:pPr marL="457200" lvl="0" indent="-336550" algn="l" rtl="0">
              <a:lnSpc>
                <a:spcPct val="115000"/>
              </a:lnSpc>
              <a:spcBef>
                <a:spcPts val="0"/>
              </a:spcBef>
              <a:spcAft>
                <a:spcPts val="0"/>
              </a:spcAft>
              <a:buSzPts val="1300"/>
              <a:buChar char="●"/>
            </a:pPr>
            <a:r>
              <a:rPr lang="en" sz="1700"/>
              <a:t>The International Maritime Organization 2020 Low Sulphur Regulation creates uncertainty to the future price and availability of certain fuel types.</a:t>
            </a:r>
            <a:endParaRPr sz="1700"/>
          </a:p>
        </p:txBody>
      </p:sp>
      <p:pic>
        <p:nvPicPr>
          <p:cNvPr id="847" name="Google Shape;847;p13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054325" y="1420650"/>
            <a:ext cx="2458276" cy="3018074"/>
          </a:xfrm>
          <a:prstGeom prst="rect">
            <a:avLst/>
          </a:prstGeom>
          <a:noFill/>
          <a:ln>
            <a:noFill/>
          </a:ln>
        </p:spPr>
      </p:pic>
      <p:pic>
        <p:nvPicPr>
          <p:cNvPr id="848" name="Google Shape;848;p130"/>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838696" y="519288"/>
            <a:ext cx="929455" cy="798825"/>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p131"/>
          <p:cNvSpPr txBox="1">
            <a:spLocks noGrp="1"/>
          </p:cNvSpPr>
          <p:nvPr>
            <p:ph type="title"/>
          </p:nvPr>
        </p:nvSpPr>
        <p:spPr>
          <a:xfrm>
            <a:off x="727650" y="568575"/>
            <a:ext cx="7688700" cy="535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300"/>
              <a:buNone/>
            </a:pPr>
            <a:r>
              <a:rPr lang="en"/>
              <a:t>Change in Interest Rate </a:t>
            </a:r>
            <a:endParaRPr/>
          </a:p>
        </p:txBody>
      </p:sp>
      <p:sp>
        <p:nvSpPr>
          <p:cNvPr id="854" name="Google Shape;854;p131"/>
          <p:cNvSpPr txBox="1">
            <a:spLocks noGrp="1"/>
          </p:cNvSpPr>
          <p:nvPr>
            <p:ph type="body" idx="1"/>
          </p:nvPr>
        </p:nvSpPr>
        <p:spPr>
          <a:xfrm>
            <a:off x="819150" y="1990725"/>
            <a:ext cx="5258100" cy="2448000"/>
          </a:xfrm>
          <a:prstGeom prst="rect">
            <a:avLst/>
          </a:prstGeom>
          <a:noFill/>
          <a:ln>
            <a:noFill/>
          </a:ln>
        </p:spPr>
        <p:txBody>
          <a:bodyPr spcFirstLastPara="1" wrap="square" lIns="91425" tIns="91425" rIns="91425" bIns="91425" anchor="t" anchorCtr="0">
            <a:noAutofit/>
          </a:bodyPr>
          <a:lstStyle/>
          <a:p>
            <a:pPr marL="457200" lvl="0" indent="-336550" algn="l" rtl="0">
              <a:lnSpc>
                <a:spcPct val="115000"/>
              </a:lnSpc>
              <a:spcBef>
                <a:spcPts val="0"/>
              </a:spcBef>
              <a:spcAft>
                <a:spcPts val="0"/>
              </a:spcAft>
              <a:buSzPts val="1300"/>
              <a:buChar char="●"/>
            </a:pPr>
            <a:r>
              <a:rPr lang="en" sz="1700"/>
              <a:t>A rise in interest rates would negatively impact the cost of Royal Caribbean's floating rate debt</a:t>
            </a:r>
            <a:endParaRPr sz="1700"/>
          </a:p>
          <a:p>
            <a:pPr marL="457200" lvl="0" indent="-336550" algn="l" rtl="0">
              <a:lnSpc>
                <a:spcPct val="115000"/>
              </a:lnSpc>
              <a:spcBef>
                <a:spcPts val="0"/>
              </a:spcBef>
              <a:spcAft>
                <a:spcPts val="0"/>
              </a:spcAft>
              <a:buSzPts val="1300"/>
              <a:buChar char="●"/>
            </a:pPr>
            <a:r>
              <a:rPr lang="en" sz="1700"/>
              <a:t>Also the UK’s announcement to alter LIBOR by 2021 could negatively impact Royal Caribbean's portfolio of debt instruments and derivatives</a:t>
            </a:r>
            <a:endParaRPr sz="1700"/>
          </a:p>
        </p:txBody>
      </p:sp>
      <p:pic>
        <p:nvPicPr>
          <p:cNvPr id="855" name="Google Shape;855;p13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077200" y="1800200"/>
            <a:ext cx="2247650" cy="2638524"/>
          </a:xfrm>
          <a:prstGeom prst="rect">
            <a:avLst/>
          </a:prstGeom>
          <a:noFill/>
          <a:ln>
            <a:noFill/>
          </a:ln>
        </p:spPr>
      </p:pic>
      <p:pic>
        <p:nvPicPr>
          <p:cNvPr id="856" name="Google Shape;856;p13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838696" y="519288"/>
            <a:ext cx="929455" cy="7988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4"/>
          <p:cNvSpPr txBox="1">
            <a:spLocks noGrp="1"/>
          </p:cNvSpPr>
          <p:nvPr>
            <p:ph type="title"/>
          </p:nvPr>
        </p:nvSpPr>
        <p:spPr>
          <a:xfrm>
            <a:off x="813075" y="52162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Market Share- Others</a:t>
            </a:r>
            <a:endParaRPr/>
          </a:p>
        </p:txBody>
      </p:sp>
      <p:pic>
        <p:nvPicPr>
          <p:cNvPr id="162" name="Google Shape;162;p24"/>
          <p:cNvPicPr preferRelativeResize="0"/>
          <p:nvPr/>
        </p:nvPicPr>
        <p:blipFill>
          <a:blip r:embed="rId3">
            <a:alphaModFix/>
          </a:blip>
          <a:stretch>
            <a:fillRect/>
          </a:stretch>
        </p:blipFill>
        <p:spPr>
          <a:xfrm>
            <a:off x="1129075" y="1156925"/>
            <a:ext cx="7190225" cy="3861099"/>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132"/>
          <p:cNvSpPr txBox="1">
            <a:spLocks noGrp="1"/>
          </p:cNvSpPr>
          <p:nvPr>
            <p:ph type="title"/>
          </p:nvPr>
        </p:nvSpPr>
        <p:spPr>
          <a:xfrm>
            <a:off x="727650" y="505600"/>
            <a:ext cx="7688700" cy="535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300"/>
              <a:buNone/>
            </a:pPr>
            <a:r>
              <a:rPr lang="en"/>
              <a:t>Fluctuations in Exchange Rate </a:t>
            </a:r>
            <a:endParaRPr/>
          </a:p>
        </p:txBody>
      </p:sp>
      <p:sp>
        <p:nvSpPr>
          <p:cNvPr id="862" name="Google Shape;862;p132"/>
          <p:cNvSpPr txBox="1">
            <a:spLocks noGrp="1"/>
          </p:cNvSpPr>
          <p:nvPr>
            <p:ph type="body" idx="1"/>
          </p:nvPr>
        </p:nvSpPr>
        <p:spPr>
          <a:xfrm>
            <a:off x="819150" y="1318125"/>
            <a:ext cx="4167600" cy="30981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endParaRPr sz="1700"/>
          </a:p>
          <a:p>
            <a:pPr marL="457200" lvl="0" indent="-336550" algn="l" rtl="0">
              <a:lnSpc>
                <a:spcPct val="115000"/>
              </a:lnSpc>
              <a:spcBef>
                <a:spcPts val="0"/>
              </a:spcBef>
              <a:spcAft>
                <a:spcPts val="0"/>
              </a:spcAft>
              <a:buSzPts val="1300"/>
              <a:buChar char="●"/>
            </a:pPr>
            <a:r>
              <a:rPr lang="en" sz="1700"/>
              <a:t>Much  of Royal Caribbean's earnings in foreign currencies can adversely be affected by a high US$</a:t>
            </a:r>
            <a:endParaRPr sz="1700"/>
          </a:p>
          <a:p>
            <a:pPr marL="457200" lvl="0" indent="-336550" algn="l" rtl="0">
              <a:lnSpc>
                <a:spcPct val="115000"/>
              </a:lnSpc>
              <a:spcBef>
                <a:spcPts val="0"/>
              </a:spcBef>
              <a:spcAft>
                <a:spcPts val="0"/>
              </a:spcAft>
              <a:buSzPts val="1300"/>
              <a:buChar char="●"/>
            </a:pPr>
            <a:r>
              <a:rPr lang="en" sz="1700"/>
              <a:t>Another key currency for the company is the Euro as ship contracts are predominately in that currency.</a:t>
            </a:r>
            <a:endParaRPr sz="1700"/>
          </a:p>
          <a:p>
            <a:pPr marL="0" lvl="0" indent="0" algn="l" rtl="0">
              <a:lnSpc>
                <a:spcPct val="115000"/>
              </a:lnSpc>
              <a:spcBef>
                <a:spcPts val="1600"/>
              </a:spcBef>
              <a:spcAft>
                <a:spcPts val="1600"/>
              </a:spcAft>
              <a:buSzPts val="1000"/>
              <a:buNone/>
            </a:pPr>
            <a:endParaRPr sz="1100"/>
          </a:p>
        </p:txBody>
      </p:sp>
      <p:pic>
        <p:nvPicPr>
          <p:cNvPr id="863" name="Google Shape;863;p13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986750" y="1703775"/>
            <a:ext cx="3338099" cy="2218276"/>
          </a:xfrm>
          <a:prstGeom prst="rect">
            <a:avLst/>
          </a:prstGeom>
          <a:noFill/>
          <a:ln>
            <a:noFill/>
          </a:ln>
        </p:spPr>
      </p:pic>
      <p:pic>
        <p:nvPicPr>
          <p:cNvPr id="864" name="Google Shape;864;p13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838696" y="519288"/>
            <a:ext cx="929455" cy="798825"/>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133"/>
          <p:cNvSpPr txBox="1">
            <a:spLocks noGrp="1"/>
          </p:cNvSpPr>
          <p:nvPr>
            <p:ph type="title"/>
          </p:nvPr>
        </p:nvSpPr>
        <p:spPr>
          <a:xfrm>
            <a:off x="729450" y="505600"/>
            <a:ext cx="7688700" cy="535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300"/>
              <a:buNone/>
            </a:pPr>
            <a:r>
              <a:rPr lang="en"/>
              <a:t>Other Risks</a:t>
            </a:r>
            <a:endParaRPr/>
          </a:p>
        </p:txBody>
      </p:sp>
      <p:sp>
        <p:nvSpPr>
          <p:cNvPr id="870" name="Google Shape;870;p133"/>
          <p:cNvSpPr txBox="1">
            <a:spLocks noGrp="1"/>
          </p:cNvSpPr>
          <p:nvPr>
            <p:ph type="body" idx="1"/>
          </p:nvPr>
        </p:nvSpPr>
        <p:spPr>
          <a:xfrm>
            <a:off x="729450" y="1446600"/>
            <a:ext cx="7688700" cy="2893500"/>
          </a:xfrm>
          <a:prstGeom prst="rect">
            <a:avLst/>
          </a:prstGeom>
          <a:noFill/>
          <a:ln>
            <a:noFill/>
          </a:ln>
        </p:spPr>
        <p:txBody>
          <a:bodyPr spcFirstLastPara="1" wrap="square" lIns="91425" tIns="91425" rIns="91425" bIns="91425" anchor="t" anchorCtr="0">
            <a:noAutofit/>
          </a:bodyPr>
          <a:lstStyle/>
          <a:p>
            <a:pPr marL="457200" lvl="0" indent="-336550" algn="l" rtl="0">
              <a:lnSpc>
                <a:spcPct val="115000"/>
              </a:lnSpc>
              <a:spcBef>
                <a:spcPts val="0"/>
              </a:spcBef>
              <a:spcAft>
                <a:spcPts val="0"/>
              </a:spcAft>
              <a:buSzPts val="1300"/>
              <a:buChar char="●"/>
            </a:pPr>
            <a:r>
              <a:rPr lang="en" sz="1700"/>
              <a:t>Acts of terrorism/sabotage</a:t>
            </a:r>
            <a:endParaRPr sz="1700"/>
          </a:p>
          <a:p>
            <a:pPr marL="457200" lvl="0" indent="-336550" algn="l" rtl="0">
              <a:lnSpc>
                <a:spcPct val="115000"/>
              </a:lnSpc>
              <a:spcBef>
                <a:spcPts val="0"/>
              </a:spcBef>
              <a:spcAft>
                <a:spcPts val="0"/>
              </a:spcAft>
              <a:buSzPts val="1300"/>
              <a:buChar char="●"/>
            </a:pPr>
            <a:r>
              <a:rPr lang="en" sz="1700"/>
              <a:t>Economic conditions that reduce the demand for cruises</a:t>
            </a:r>
            <a:endParaRPr sz="1700"/>
          </a:p>
          <a:p>
            <a:pPr marL="457200" lvl="0" indent="-336550" algn="l" rtl="0">
              <a:lnSpc>
                <a:spcPct val="115000"/>
              </a:lnSpc>
              <a:spcBef>
                <a:spcPts val="0"/>
              </a:spcBef>
              <a:spcAft>
                <a:spcPts val="0"/>
              </a:spcAft>
              <a:buSzPts val="1300"/>
              <a:buChar char="●"/>
            </a:pPr>
            <a:r>
              <a:rPr lang="en" sz="1700"/>
              <a:t>Change in US Foreign travel policy </a:t>
            </a:r>
            <a:endParaRPr sz="1700"/>
          </a:p>
          <a:p>
            <a:pPr marL="457200" lvl="0" indent="-336550" algn="l" rtl="0">
              <a:lnSpc>
                <a:spcPct val="115000"/>
              </a:lnSpc>
              <a:spcBef>
                <a:spcPts val="0"/>
              </a:spcBef>
              <a:spcAft>
                <a:spcPts val="0"/>
              </a:spcAft>
              <a:buSzPts val="1300"/>
              <a:buChar char="●"/>
            </a:pPr>
            <a:r>
              <a:rPr lang="en" sz="1700"/>
              <a:t>Incidents on ships/at port that receive negative media coverage</a:t>
            </a:r>
            <a:endParaRPr sz="1700"/>
          </a:p>
          <a:p>
            <a:pPr marL="457200" lvl="0" indent="-336550" algn="l" rtl="0">
              <a:lnSpc>
                <a:spcPct val="115000"/>
              </a:lnSpc>
              <a:spcBef>
                <a:spcPts val="0"/>
              </a:spcBef>
              <a:spcAft>
                <a:spcPts val="0"/>
              </a:spcAft>
              <a:buSzPts val="1300"/>
              <a:buChar char="●"/>
            </a:pPr>
            <a:r>
              <a:rPr lang="en" sz="1700"/>
              <a:t>Rise in the costs of airfare</a:t>
            </a:r>
            <a:endParaRPr sz="1700"/>
          </a:p>
          <a:p>
            <a:pPr marL="457200" lvl="0" indent="-336550" algn="l" rtl="0">
              <a:lnSpc>
                <a:spcPct val="115000"/>
              </a:lnSpc>
              <a:spcBef>
                <a:spcPts val="0"/>
              </a:spcBef>
              <a:spcAft>
                <a:spcPts val="0"/>
              </a:spcAft>
              <a:buSzPts val="1300"/>
              <a:buChar char="●"/>
            </a:pPr>
            <a:r>
              <a:rPr lang="en" sz="1700"/>
              <a:t>Natural disasters</a:t>
            </a:r>
            <a:endParaRPr sz="1700"/>
          </a:p>
          <a:p>
            <a:pPr marL="457200" lvl="0" indent="-336550" algn="l" rtl="0">
              <a:lnSpc>
                <a:spcPct val="115000"/>
              </a:lnSpc>
              <a:spcBef>
                <a:spcPts val="0"/>
              </a:spcBef>
              <a:spcAft>
                <a:spcPts val="0"/>
              </a:spcAft>
              <a:buSzPts val="1300"/>
              <a:buChar char="●"/>
            </a:pPr>
            <a:r>
              <a:rPr lang="en" sz="1700"/>
              <a:t>Disease outbreaks</a:t>
            </a:r>
            <a:endParaRPr sz="1700"/>
          </a:p>
        </p:txBody>
      </p:sp>
      <p:pic>
        <p:nvPicPr>
          <p:cNvPr id="871" name="Google Shape;871;p13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838696" y="519288"/>
            <a:ext cx="929455" cy="798825"/>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134"/>
          <p:cNvSpPr txBox="1">
            <a:spLocks noGrp="1"/>
          </p:cNvSpPr>
          <p:nvPr>
            <p:ph type="title"/>
          </p:nvPr>
        </p:nvSpPr>
        <p:spPr>
          <a:xfrm>
            <a:off x="727650" y="475975"/>
            <a:ext cx="7688700" cy="535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300"/>
              <a:buNone/>
            </a:pPr>
            <a:r>
              <a:rPr lang="en"/>
              <a:t>Other Risks Continued</a:t>
            </a:r>
            <a:endParaRPr/>
          </a:p>
        </p:txBody>
      </p:sp>
      <p:sp>
        <p:nvSpPr>
          <p:cNvPr id="877" name="Google Shape;877;p134"/>
          <p:cNvSpPr txBox="1">
            <a:spLocks noGrp="1"/>
          </p:cNvSpPr>
          <p:nvPr>
            <p:ph type="body" idx="1"/>
          </p:nvPr>
        </p:nvSpPr>
        <p:spPr>
          <a:xfrm>
            <a:off x="729450" y="1575200"/>
            <a:ext cx="7688700" cy="2764500"/>
          </a:xfrm>
          <a:prstGeom prst="rect">
            <a:avLst/>
          </a:prstGeom>
          <a:noFill/>
          <a:ln>
            <a:noFill/>
          </a:ln>
        </p:spPr>
        <p:txBody>
          <a:bodyPr spcFirstLastPara="1" wrap="square" lIns="91425" tIns="91425" rIns="91425" bIns="91425" anchor="t" anchorCtr="0">
            <a:noAutofit/>
          </a:bodyPr>
          <a:lstStyle/>
          <a:p>
            <a:pPr marL="457200" lvl="0" indent="-336550" algn="l" rtl="0">
              <a:lnSpc>
                <a:spcPct val="115000"/>
              </a:lnSpc>
              <a:spcBef>
                <a:spcPts val="0"/>
              </a:spcBef>
              <a:spcAft>
                <a:spcPts val="0"/>
              </a:spcAft>
              <a:buSzPts val="1300"/>
              <a:buChar char="●"/>
            </a:pPr>
            <a:r>
              <a:rPr lang="en" sz="1700"/>
              <a:t>Increase in ship capacity exceeding market demand</a:t>
            </a:r>
            <a:endParaRPr sz="1700"/>
          </a:p>
          <a:p>
            <a:pPr marL="457200" lvl="0" indent="-336550" algn="l" rtl="0">
              <a:lnSpc>
                <a:spcPct val="115000"/>
              </a:lnSpc>
              <a:spcBef>
                <a:spcPts val="0"/>
              </a:spcBef>
              <a:spcAft>
                <a:spcPts val="0"/>
              </a:spcAft>
              <a:buSzPts val="1300"/>
              <a:buChar char="●"/>
            </a:pPr>
            <a:r>
              <a:rPr lang="en" sz="1700"/>
              <a:t>Unavailability of ports</a:t>
            </a:r>
            <a:endParaRPr sz="1700"/>
          </a:p>
          <a:p>
            <a:pPr marL="457200" lvl="0" indent="-336550" algn="l" rtl="0">
              <a:lnSpc>
                <a:spcPct val="115000"/>
              </a:lnSpc>
              <a:spcBef>
                <a:spcPts val="0"/>
              </a:spcBef>
              <a:spcAft>
                <a:spcPts val="0"/>
              </a:spcAft>
              <a:buSzPts val="1300"/>
              <a:buChar char="●"/>
            </a:pPr>
            <a:r>
              <a:rPr lang="en" sz="1700"/>
              <a:t>Over reliance on dockyards and subcontractors</a:t>
            </a:r>
            <a:endParaRPr sz="1700"/>
          </a:p>
          <a:p>
            <a:pPr marL="457200" lvl="0" indent="-336550" algn="l" rtl="0">
              <a:lnSpc>
                <a:spcPct val="115000"/>
              </a:lnSpc>
              <a:spcBef>
                <a:spcPts val="0"/>
              </a:spcBef>
              <a:spcAft>
                <a:spcPts val="0"/>
              </a:spcAft>
              <a:buSzPts val="1300"/>
              <a:buChar char="●"/>
            </a:pPr>
            <a:r>
              <a:rPr lang="en" sz="1700"/>
              <a:t>Growing anti tourism sentiments</a:t>
            </a:r>
            <a:endParaRPr sz="1700"/>
          </a:p>
          <a:p>
            <a:pPr marL="457200" lvl="0" indent="-336550" algn="l" rtl="0">
              <a:lnSpc>
                <a:spcPct val="115000"/>
              </a:lnSpc>
              <a:spcBef>
                <a:spcPts val="0"/>
              </a:spcBef>
              <a:spcAft>
                <a:spcPts val="0"/>
              </a:spcAft>
              <a:buSzPts val="1300"/>
              <a:buChar char="●"/>
            </a:pPr>
            <a:r>
              <a:rPr lang="en" sz="1700"/>
              <a:t>Losing business to a competitor</a:t>
            </a:r>
            <a:endParaRPr sz="1700"/>
          </a:p>
          <a:p>
            <a:pPr marL="457200" lvl="0" indent="-336550" algn="l" rtl="0">
              <a:lnSpc>
                <a:spcPct val="115000"/>
              </a:lnSpc>
              <a:spcBef>
                <a:spcPts val="0"/>
              </a:spcBef>
              <a:spcAft>
                <a:spcPts val="0"/>
              </a:spcAft>
              <a:buSzPts val="1300"/>
              <a:buChar char="●"/>
            </a:pPr>
            <a:r>
              <a:rPr lang="en" sz="1700"/>
              <a:t>Unable to keep up with technological advancements</a:t>
            </a:r>
            <a:endParaRPr sz="1700"/>
          </a:p>
          <a:p>
            <a:pPr marL="457200" lvl="0" indent="-336550" algn="l" rtl="0">
              <a:lnSpc>
                <a:spcPct val="115000"/>
              </a:lnSpc>
              <a:spcBef>
                <a:spcPts val="0"/>
              </a:spcBef>
              <a:spcAft>
                <a:spcPts val="0"/>
              </a:spcAft>
              <a:buSzPts val="1300"/>
              <a:buChar char="●"/>
            </a:pPr>
            <a:r>
              <a:rPr lang="en" sz="1700"/>
              <a:t>Loss of key personnel</a:t>
            </a:r>
            <a:endParaRPr sz="1700"/>
          </a:p>
        </p:txBody>
      </p:sp>
      <p:pic>
        <p:nvPicPr>
          <p:cNvPr id="878" name="Google Shape;878;p13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838696" y="519288"/>
            <a:ext cx="929455" cy="798825"/>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p135"/>
          <p:cNvSpPr txBox="1">
            <a:spLocks noGrp="1"/>
          </p:cNvSpPr>
          <p:nvPr>
            <p:ph type="title"/>
          </p:nvPr>
        </p:nvSpPr>
        <p:spPr>
          <a:xfrm>
            <a:off x="729450" y="557825"/>
            <a:ext cx="7688700" cy="535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300"/>
              <a:buNone/>
            </a:pPr>
            <a:r>
              <a:rPr lang="en"/>
              <a:t>Hedging Strategies</a:t>
            </a:r>
            <a:endParaRPr/>
          </a:p>
        </p:txBody>
      </p:sp>
      <p:pic>
        <p:nvPicPr>
          <p:cNvPr id="884" name="Google Shape;884;p135"/>
          <p:cNvPicPr preferRelativeResize="0"/>
          <p:nvPr/>
        </p:nvPicPr>
        <p:blipFill rotWithShape="1">
          <a:blip r:embed="rId3">
            <a:alphaModFix/>
          </a:blip>
          <a:srcRect/>
          <a:stretch/>
        </p:blipFill>
        <p:spPr>
          <a:xfrm>
            <a:off x="819150" y="1425175"/>
            <a:ext cx="7505699" cy="3013549"/>
          </a:xfrm>
          <a:prstGeom prst="rect">
            <a:avLst/>
          </a:prstGeom>
          <a:noFill/>
          <a:ln>
            <a:noFill/>
          </a:ln>
        </p:spPr>
      </p:pic>
      <p:pic>
        <p:nvPicPr>
          <p:cNvPr id="885" name="Google Shape;885;p13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838696" y="519288"/>
            <a:ext cx="929455" cy="798825"/>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p136"/>
          <p:cNvSpPr txBox="1">
            <a:spLocks noGrp="1"/>
          </p:cNvSpPr>
          <p:nvPr>
            <p:ph type="title"/>
          </p:nvPr>
        </p:nvSpPr>
        <p:spPr>
          <a:xfrm>
            <a:off x="727650" y="547125"/>
            <a:ext cx="7688700" cy="535200"/>
          </a:xfrm>
          <a:prstGeom prst="rect">
            <a:avLst/>
          </a:prstGeom>
          <a:noFill/>
          <a:ln>
            <a:noFill/>
          </a:ln>
        </p:spPr>
        <p:txBody>
          <a:bodyPr spcFirstLastPara="1" wrap="square" lIns="68575" tIns="68575" rIns="68575" bIns="68575" anchor="t" anchorCtr="0">
            <a:noAutofit/>
          </a:bodyPr>
          <a:lstStyle/>
          <a:p>
            <a:pPr marL="0" lvl="0" indent="0" algn="l" rtl="0">
              <a:lnSpc>
                <a:spcPct val="100000"/>
              </a:lnSpc>
              <a:spcBef>
                <a:spcPts val="0"/>
              </a:spcBef>
              <a:spcAft>
                <a:spcPts val="0"/>
              </a:spcAft>
              <a:buSzPts val="2300"/>
              <a:buNone/>
            </a:pPr>
            <a:r>
              <a:rPr lang="en"/>
              <a:t>A. </a:t>
            </a:r>
            <a:r>
              <a:rPr lang="en" u="none" strike="noStrike">
                <a:latin typeface="Arial"/>
                <a:ea typeface="Arial"/>
                <a:cs typeface="Arial"/>
                <a:sym typeface="Arial"/>
              </a:rPr>
              <a:t>Non-Derivative Instruments</a:t>
            </a:r>
            <a:endParaRPr/>
          </a:p>
        </p:txBody>
      </p:sp>
      <p:sp>
        <p:nvSpPr>
          <p:cNvPr id="891" name="Google Shape;891;p136"/>
          <p:cNvSpPr txBox="1">
            <a:spLocks noGrp="1"/>
          </p:cNvSpPr>
          <p:nvPr>
            <p:ph type="body" idx="1"/>
          </p:nvPr>
        </p:nvSpPr>
        <p:spPr>
          <a:xfrm>
            <a:off x="819150" y="1849900"/>
            <a:ext cx="7505700" cy="2448000"/>
          </a:xfrm>
          <a:prstGeom prst="rect">
            <a:avLst/>
          </a:prstGeom>
          <a:noFill/>
          <a:ln>
            <a:noFill/>
          </a:ln>
        </p:spPr>
        <p:txBody>
          <a:bodyPr spcFirstLastPara="1" wrap="square" lIns="68575" tIns="68575" rIns="68575" bIns="68575" anchor="t" anchorCtr="0">
            <a:noAutofit/>
          </a:bodyPr>
          <a:lstStyle/>
          <a:p>
            <a:pPr marL="457200" lvl="0" indent="-317500" algn="l" rtl="0">
              <a:lnSpc>
                <a:spcPct val="115000"/>
              </a:lnSpc>
              <a:spcBef>
                <a:spcPts val="0"/>
              </a:spcBef>
              <a:spcAft>
                <a:spcPts val="0"/>
              </a:spcAft>
              <a:buSzPts val="1000"/>
              <a:buChar char="●"/>
            </a:pPr>
            <a:r>
              <a:rPr lang="en" sz="1400" b="0" i="0" u="none" strike="noStrike">
                <a:latin typeface="Arial"/>
                <a:ea typeface="Arial"/>
                <a:cs typeface="Arial"/>
                <a:sym typeface="Arial"/>
              </a:rPr>
              <a:t>As </a:t>
            </a:r>
            <a:r>
              <a:rPr lang="en" sz="1400">
                <a:latin typeface="Arial"/>
                <a:ea typeface="Arial"/>
                <a:cs typeface="Arial"/>
                <a:sym typeface="Arial"/>
              </a:rPr>
              <a:t>of December 30, 2020, </a:t>
            </a:r>
            <a:r>
              <a:rPr lang="en" sz="1400" b="0" i="0" u="none" strike="noStrike">
                <a:latin typeface="Arial"/>
                <a:ea typeface="Arial"/>
                <a:cs typeface="Arial"/>
                <a:sym typeface="Arial"/>
              </a:rPr>
              <a:t>designated debt as a hedge of our net investments primarily in TUI Cruises of €</a:t>
            </a:r>
            <a:r>
              <a:rPr lang="en" sz="1400">
                <a:latin typeface="Arial"/>
                <a:ea typeface="Arial"/>
                <a:cs typeface="Arial"/>
                <a:sym typeface="Arial"/>
              </a:rPr>
              <a:t>284.0</a:t>
            </a:r>
            <a:r>
              <a:rPr lang="en" sz="1400" b="0" i="0" u="none" strike="noStrike">
                <a:latin typeface="Arial"/>
                <a:ea typeface="Arial"/>
                <a:cs typeface="Arial"/>
                <a:sym typeface="Arial"/>
              </a:rPr>
              <a:t> million, or approximately $3</a:t>
            </a:r>
            <a:r>
              <a:rPr lang="en" sz="1400">
                <a:latin typeface="Arial"/>
                <a:ea typeface="Arial"/>
                <a:cs typeface="Arial"/>
                <a:sym typeface="Arial"/>
              </a:rPr>
              <a:t>33</a:t>
            </a:r>
            <a:r>
              <a:rPr lang="en" sz="1400" b="0" i="0" u="none" strike="noStrike">
                <a:latin typeface="Arial"/>
                <a:ea typeface="Arial"/>
                <a:cs typeface="Arial"/>
                <a:sym typeface="Arial"/>
              </a:rPr>
              <a:t>.1 million.</a:t>
            </a:r>
            <a:endParaRPr sz="1100"/>
          </a:p>
          <a:p>
            <a:pPr marL="457200" lvl="0" indent="-317500" algn="l" rtl="0">
              <a:lnSpc>
                <a:spcPct val="115000"/>
              </a:lnSpc>
              <a:spcBef>
                <a:spcPts val="0"/>
              </a:spcBef>
              <a:spcAft>
                <a:spcPts val="0"/>
              </a:spcAft>
              <a:buSzPts val="1000"/>
              <a:buChar char="●"/>
            </a:pPr>
            <a:r>
              <a:rPr lang="en" sz="1400" b="0" i="0" u="none" strike="noStrike">
                <a:latin typeface="Arial"/>
                <a:ea typeface="Arial"/>
                <a:cs typeface="Arial"/>
                <a:sym typeface="Arial"/>
              </a:rPr>
              <a:t>As of December 31, 201</a:t>
            </a:r>
            <a:r>
              <a:rPr lang="en" sz="1400">
                <a:latin typeface="Arial"/>
                <a:ea typeface="Arial"/>
                <a:cs typeface="Arial"/>
                <a:sym typeface="Arial"/>
              </a:rPr>
              <a:t>9</a:t>
            </a:r>
            <a:r>
              <a:rPr lang="en" sz="1400" b="0" i="0" u="none" strike="noStrike">
                <a:latin typeface="Arial"/>
                <a:ea typeface="Arial"/>
                <a:cs typeface="Arial"/>
                <a:sym typeface="Arial"/>
              </a:rPr>
              <a:t>, designated debt as a hedge of our net investments primarily in TUI Cruises of €</a:t>
            </a:r>
            <a:r>
              <a:rPr lang="en" sz="1400">
                <a:latin typeface="Arial"/>
                <a:ea typeface="Arial"/>
                <a:cs typeface="Arial"/>
                <a:sym typeface="Arial"/>
              </a:rPr>
              <a:t>319</a:t>
            </a:r>
            <a:r>
              <a:rPr lang="en" sz="1400" b="0" i="0" u="none" strike="noStrike">
                <a:latin typeface="Arial"/>
                <a:ea typeface="Arial"/>
                <a:cs typeface="Arial"/>
                <a:sym typeface="Arial"/>
              </a:rPr>
              <a:t>.0 million, or approximately $3</a:t>
            </a:r>
            <a:r>
              <a:rPr lang="en" sz="1400">
                <a:latin typeface="Arial"/>
                <a:ea typeface="Arial"/>
                <a:cs typeface="Arial"/>
                <a:sym typeface="Arial"/>
              </a:rPr>
              <a:t>58.1</a:t>
            </a:r>
            <a:r>
              <a:rPr lang="en" sz="1400" b="0" i="0" u="none" strike="noStrike">
                <a:latin typeface="Arial"/>
                <a:ea typeface="Arial"/>
                <a:cs typeface="Arial"/>
                <a:sym typeface="Arial"/>
              </a:rPr>
              <a:t> million</a:t>
            </a:r>
            <a:endParaRPr sz="1100"/>
          </a:p>
        </p:txBody>
      </p:sp>
      <p:pic>
        <p:nvPicPr>
          <p:cNvPr id="892" name="Google Shape;892;p13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838696" y="519288"/>
            <a:ext cx="929455" cy="798825"/>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137"/>
          <p:cNvSpPr txBox="1">
            <a:spLocks noGrp="1"/>
          </p:cNvSpPr>
          <p:nvPr>
            <p:ph type="title"/>
          </p:nvPr>
        </p:nvSpPr>
        <p:spPr>
          <a:xfrm>
            <a:off x="729450" y="475975"/>
            <a:ext cx="7688700" cy="535200"/>
          </a:xfrm>
          <a:prstGeom prst="rect">
            <a:avLst/>
          </a:prstGeom>
          <a:noFill/>
          <a:ln>
            <a:noFill/>
          </a:ln>
        </p:spPr>
        <p:txBody>
          <a:bodyPr spcFirstLastPara="1" wrap="square" lIns="68575" tIns="68575" rIns="68575" bIns="68575" anchor="t" anchorCtr="0">
            <a:noAutofit/>
          </a:bodyPr>
          <a:lstStyle/>
          <a:p>
            <a:pPr marL="0" lvl="0" indent="0" algn="l" rtl="0">
              <a:lnSpc>
                <a:spcPct val="100000"/>
              </a:lnSpc>
              <a:spcBef>
                <a:spcPts val="0"/>
              </a:spcBef>
              <a:spcAft>
                <a:spcPts val="0"/>
              </a:spcAft>
              <a:buSzPts val="2300"/>
              <a:buNone/>
            </a:pPr>
            <a:r>
              <a:rPr lang="en"/>
              <a:t>B. Fuel Price Risk</a:t>
            </a:r>
            <a:endParaRPr/>
          </a:p>
        </p:txBody>
      </p:sp>
      <p:sp>
        <p:nvSpPr>
          <p:cNvPr id="898" name="Google Shape;898;p137"/>
          <p:cNvSpPr txBox="1">
            <a:spLocks noGrp="1"/>
          </p:cNvSpPr>
          <p:nvPr>
            <p:ph type="body" idx="1"/>
          </p:nvPr>
        </p:nvSpPr>
        <p:spPr>
          <a:xfrm>
            <a:off x="729450" y="1693075"/>
            <a:ext cx="7688700" cy="2646900"/>
          </a:xfrm>
          <a:prstGeom prst="rect">
            <a:avLst/>
          </a:prstGeom>
          <a:noFill/>
          <a:ln>
            <a:noFill/>
          </a:ln>
        </p:spPr>
        <p:txBody>
          <a:bodyPr spcFirstLastPara="1" wrap="square" lIns="68575" tIns="68575" rIns="68575" bIns="68575" anchor="t" anchorCtr="0">
            <a:noAutofit/>
          </a:bodyPr>
          <a:lstStyle/>
          <a:p>
            <a:pPr marL="457200" lvl="0" indent="-317500" algn="l" rtl="0">
              <a:lnSpc>
                <a:spcPct val="115000"/>
              </a:lnSpc>
              <a:spcBef>
                <a:spcPts val="0"/>
              </a:spcBef>
              <a:spcAft>
                <a:spcPts val="0"/>
              </a:spcAft>
              <a:buSzPts val="1000"/>
              <a:buChar char="●"/>
            </a:pPr>
            <a:r>
              <a:rPr lang="en" sz="1400" b="0" i="0" u="none" strike="noStrike">
                <a:latin typeface="Arial"/>
                <a:ea typeface="Arial"/>
                <a:cs typeface="Arial"/>
                <a:sym typeface="Arial"/>
              </a:rPr>
              <a:t>The exposure to market risk for changes in fuel prices relates primarily to the consumption of fuel on our ships. </a:t>
            </a:r>
            <a:endParaRPr sz="1100"/>
          </a:p>
          <a:p>
            <a:pPr marL="457200" lvl="0" indent="-317500" algn="l" rtl="0">
              <a:lnSpc>
                <a:spcPct val="115000"/>
              </a:lnSpc>
              <a:spcBef>
                <a:spcPts val="0"/>
              </a:spcBef>
              <a:spcAft>
                <a:spcPts val="0"/>
              </a:spcAft>
              <a:buSzPts val="1000"/>
              <a:buChar char="●"/>
            </a:pPr>
            <a:r>
              <a:rPr lang="en" sz="1400" b="0" i="0" u="none" strike="noStrike">
                <a:latin typeface="Arial"/>
                <a:ea typeface="Arial"/>
                <a:cs typeface="Arial"/>
                <a:sym typeface="Arial"/>
              </a:rPr>
              <a:t>Use of fuel swap agreements to mitigate the financial impact of fluctuations in fuel prices.</a:t>
            </a:r>
            <a:endParaRPr sz="1100"/>
          </a:p>
          <a:p>
            <a:pPr marL="457200" lvl="0" indent="-342900" algn="l" rtl="0">
              <a:lnSpc>
                <a:spcPct val="115000"/>
              </a:lnSpc>
              <a:spcBef>
                <a:spcPts val="0"/>
              </a:spcBef>
              <a:spcAft>
                <a:spcPts val="0"/>
              </a:spcAft>
              <a:buSzPts val="1400"/>
              <a:buFont typeface="Arial"/>
              <a:buChar char="●"/>
            </a:pPr>
            <a:r>
              <a:rPr lang="en" sz="1400">
                <a:latin typeface="Arial"/>
                <a:ea typeface="Arial"/>
                <a:cs typeface="Arial"/>
                <a:sym typeface="Arial"/>
              </a:rPr>
              <a:t>As of September 30, 2020, the company discounted cash flow hedge accounting on 0.5 million metric tons of our fuel swap agreements maturing in 2020 and 2021. </a:t>
            </a:r>
            <a:endParaRPr sz="1400">
              <a:latin typeface="Arial"/>
              <a:ea typeface="Arial"/>
              <a:cs typeface="Arial"/>
              <a:sym typeface="Arial"/>
            </a:endParaRPr>
          </a:p>
        </p:txBody>
      </p:sp>
      <p:pic>
        <p:nvPicPr>
          <p:cNvPr id="899" name="Google Shape;899;p13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838696" y="519288"/>
            <a:ext cx="929455" cy="798825"/>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p138"/>
          <p:cNvSpPr txBox="1">
            <a:spLocks noGrp="1"/>
          </p:cNvSpPr>
          <p:nvPr>
            <p:ph type="title"/>
          </p:nvPr>
        </p:nvSpPr>
        <p:spPr>
          <a:xfrm>
            <a:off x="727650" y="475975"/>
            <a:ext cx="7688700" cy="535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300"/>
              <a:buNone/>
            </a:pPr>
            <a:r>
              <a:rPr lang="en"/>
              <a:t>Price of Fuel Hedge </a:t>
            </a:r>
            <a:endParaRPr/>
          </a:p>
        </p:txBody>
      </p:sp>
      <p:pic>
        <p:nvPicPr>
          <p:cNvPr id="905" name="Google Shape;905;p13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838696" y="519288"/>
            <a:ext cx="929455" cy="798825"/>
          </a:xfrm>
          <a:prstGeom prst="rect">
            <a:avLst/>
          </a:prstGeom>
          <a:noFill/>
          <a:ln>
            <a:noFill/>
          </a:ln>
        </p:spPr>
      </p:pic>
      <p:pic>
        <p:nvPicPr>
          <p:cNvPr id="906" name="Google Shape;906;p138"/>
          <p:cNvPicPr preferRelativeResize="0"/>
          <p:nvPr/>
        </p:nvPicPr>
        <p:blipFill>
          <a:blip r:embed="rId4">
            <a:alphaModFix/>
          </a:blip>
          <a:stretch>
            <a:fillRect/>
          </a:stretch>
        </p:blipFill>
        <p:spPr>
          <a:xfrm>
            <a:off x="152400" y="2186000"/>
            <a:ext cx="8839199" cy="1435875"/>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139"/>
          <p:cNvSpPr txBox="1">
            <a:spLocks noGrp="1"/>
          </p:cNvSpPr>
          <p:nvPr>
            <p:ph type="title"/>
          </p:nvPr>
        </p:nvSpPr>
        <p:spPr>
          <a:xfrm>
            <a:off x="727650" y="568525"/>
            <a:ext cx="7688700" cy="535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300"/>
              <a:buNone/>
            </a:pPr>
            <a:r>
              <a:rPr lang="en"/>
              <a:t>Amount of Fuel Swap Agreements - Yearly</a:t>
            </a:r>
            <a:endParaRPr/>
          </a:p>
        </p:txBody>
      </p:sp>
      <p:sp>
        <p:nvSpPr>
          <p:cNvPr id="912" name="Google Shape;912;p139"/>
          <p:cNvSpPr txBox="1">
            <a:spLocks noGrp="1"/>
          </p:cNvSpPr>
          <p:nvPr>
            <p:ph type="body" idx="1"/>
          </p:nvPr>
        </p:nvSpPr>
        <p:spPr>
          <a:xfrm>
            <a:off x="819150" y="1990725"/>
            <a:ext cx="7505700" cy="133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000"/>
              <a:buNone/>
            </a:pPr>
            <a:endParaRPr sz="1100"/>
          </a:p>
        </p:txBody>
      </p:sp>
      <p:pic>
        <p:nvPicPr>
          <p:cNvPr id="913" name="Google Shape;913;p139"/>
          <p:cNvPicPr preferRelativeResize="0"/>
          <p:nvPr/>
        </p:nvPicPr>
        <p:blipFill rotWithShape="1">
          <a:blip r:embed="rId3">
            <a:alphaModFix/>
          </a:blip>
          <a:srcRect/>
          <a:stretch/>
        </p:blipFill>
        <p:spPr>
          <a:xfrm>
            <a:off x="417900" y="1880025"/>
            <a:ext cx="7906952" cy="2031575"/>
          </a:xfrm>
          <a:prstGeom prst="rect">
            <a:avLst/>
          </a:prstGeom>
          <a:noFill/>
          <a:ln>
            <a:noFill/>
          </a:ln>
        </p:spPr>
      </p:pic>
      <p:pic>
        <p:nvPicPr>
          <p:cNvPr id="914" name="Google Shape;914;p139"/>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838696" y="519288"/>
            <a:ext cx="929455" cy="798825"/>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140"/>
          <p:cNvSpPr txBox="1">
            <a:spLocks noGrp="1"/>
          </p:cNvSpPr>
          <p:nvPr>
            <p:ph type="title"/>
          </p:nvPr>
        </p:nvSpPr>
        <p:spPr>
          <a:xfrm>
            <a:off x="727650" y="568525"/>
            <a:ext cx="7688700" cy="921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300"/>
              <a:buNone/>
            </a:pPr>
            <a:r>
              <a:rPr lang="en"/>
              <a:t>Amount of Fuel Swap Agreements - </a:t>
            </a:r>
            <a:endParaRPr/>
          </a:p>
          <a:p>
            <a:pPr marL="2286000" lvl="0" indent="457200" algn="l" rtl="0">
              <a:lnSpc>
                <a:spcPct val="100000"/>
              </a:lnSpc>
              <a:spcBef>
                <a:spcPts val="0"/>
              </a:spcBef>
              <a:spcAft>
                <a:spcPts val="0"/>
              </a:spcAft>
              <a:buSzPts val="2300"/>
              <a:buNone/>
            </a:pPr>
            <a:r>
              <a:rPr lang="en"/>
              <a:t>Quarterly</a:t>
            </a:r>
            <a:endParaRPr/>
          </a:p>
        </p:txBody>
      </p:sp>
      <p:pic>
        <p:nvPicPr>
          <p:cNvPr id="920" name="Google Shape;920;p14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838696" y="519288"/>
            <a:ext cx="929455" cy="798825"/>
          </a:xfrm>
          <a:prstGeom prst="rect">
            <a:avLst/>
          </a:prstGeom>
          <a:noFill/>
          <a:ln>
            <a:noFill/>
          </a:ln>
        </p:spPr>
      </p:pic>
      <p:pic>
        <p:nvPicPr>
          <p:cNvPr id="921" name="Google Shape;921;p140"/>
          <p:cNvPicPr preferRelativeResize="0"/>
          <p:nvPr/>
        </p:nvPicPr>
        <p:blipFill>
          <a:blip r:embed="rId4">
            <a:alphaModFix/>
          </a:blip>
          <a:stretch>
            <a:fillRect/>
          </a:stretch>
        </p:blipFill>
        <p:spPr>
          <a:xfrm>
            <a:off x="152400" y="2270150"/>
            <a:ext cx="8839201" cy="1417608"/>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p141"/>
          <p:cNvSpPr txBox="1">
            <a:spLocks noGrp="1"/>
          </p:cNvSpPr>
          <p:nvPr>
            <p:ph type="title"/>
          </p:nvPr>
        </p:nvSpPr>
        <p:spPr>
          <a:xfrm>
            <a:off x="727650" y="579275"/>
            <a:ext cx="7688700" cy="535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300"/>
              <a:buNone/>
            </a:pPr>
            <a:r>
              <a:rPr lang="en"/>
              <a:t>% of Fuel Hedged (Estimated Usage) - Yearly</a:t>
            </a:r>
            <a:endParaRPr/>
          </a:p>
        </p:txBody>
      </p:sp>
      <p:sp>
        <p:nvSpPr>
          <p:cNvPr id="927" name="Google Shape;927;p141"/>
          <p:cNvSpPr txBox="1">
            <a:spLocks noGrp="1"/>
          </p:cNvSpPr>
          <p:nvPr>
            <p:ph type="body" idx="1"/>
          </p:nvPr>
        </p:nvSpPr>
        <p:spPr>
          <a:xfrm>
            <a:off x="819150" y="1990725"/>
            <a:ext cx="7505700" cy="1387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000"/>
              <a:buNone/>
            </a:pPr>
            <a:endParaRPr sz="1100"/>
          </a:p>
        </p:txBody>
      </p:sp>
      <p:pic>
        <p:nvPicPr>
          <p:cNvPr id="928" name="Google Shape;928;p141"/>
          <p:cNvPicPr preferRelativeResize="0"/>
          <p:nvPr/>
        </p:nvPicPr>
        <p:blipFill rotWithShape="1">
          <a:blip r:embed="rId3">
            <a:alphaModFix/>
          </a:blip>
          <a:srcRect/>
          <a:stretch/>
        </p:blipFill>
        <p:spPr>
          <a:xfrm>
            <a:off x="636150" y="1990725"/>
            <a:ext cx="7688702" cy="1679575"/>
          </a:xfrm>
          <a:prstGeom prst="rect">
            <a:avLst/>
          </a:prstGeom>
          <a:noFill/>
          <a:ln>
            <a:noFill/>
          </a:ln>
        </p:spPr>
      </p:pic>
      <p:pic>
        <p:nvPicPr>
          <p:cNvPr id="929" name="Google Shape;929;p14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838696" y="519288"/>
            <a:ext cx="929455" cy="7988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5"/>
          <p:cNvSpPr txBox="1">
            <a:spLocks noGrp="1"/>
          </p:cNvSpPr>
          <p:nvPr>
            <p:ph type="title"/>
          </p:nvPr>
        </p:nvSpPr>
        <p:spPr>
          <a:xfrm>
            <a:off x="727650" y="521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Number of ocean cruise passengers worldwide</a:t>
            </a:r>
            <a:endParaRPr>
              <a:solidFill>
                <a:srgbClr val="000000"/>
              </a:solidFill>
            </a:endParaRPr>
          </a:p>
        </p:txBody>
      </p:sp>
      <p:pic>
        <p:nvPicPr>
          <p:cNvPr id="168" name="Google Shape;168;p25"/>
          <p:cNvPicPr preferRelativeResize="0"/>
          <p:nvPr/>
        </p:nvPicPr>
        <p:blipFill>
          <a:blip r:embed="rId3">
            <a:alphaModFix/>
          </a:blip>
          <a:stretch>
            <a:fillRect/>
          </a:stretch>
        </p:blipFill>
        <p:spPr>
          <a:xfrm>
            <a:off x="492725" y="1334400"/>
            <a:ext cx="7968274" cy="3614899"/>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142"/>
          <p:cNvSpPr txBox="1">
            <a:spLocks noGrp="1"/>
          </p:cNvSpPr>
          <p:nvPr>
            <p:ph type="title"/>
          </p:nvPr>
        </p:nvSpPr>
        <p:spPr>
          <a:xfrm>
            <a:off x="727650" y="579275"/>
            <a:ext cx="7688700" cy="888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300"/>
              <a:buNone/>
            </a:pPr>
            <a:r>
              <a:rPr lang="en"/>
              <a:t>% of Fuel Hedged (Estimated Usage) -</a:t>
            </a:r>
            <a:endParaRPr/>
          </a:p>
          <a:p>
            <a:pPr marL="2286000" lvl="0" indent="457200" algn="l" rtl="0">
              <a:lnSpc>
                <a:spcPct val="100000"/>
              </a:lnSpc>
              <a:spcBef>
                <a:spcPts val="0"/>
              </a:spcBef>
              <a:spcAft>
                <a:spcPts val="0"/>
              </a:spcAft>
              <a:buSzPts val="2300"/>
              <a:buNone/>
            </a:pPr>
            <a:r>
              <a:rPr lang="en"/>
              <a:t>Quarterly</a:t>
            </a:r>
            <a:endParaRPr/>
          </a:p>
        </p:txBody>
      </p:sp>
      <p:pic>
        <p:nvPicPr>
          <p:cNvPr id="935" name="Google Shape;935;p14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838696" y="519288"/>
            <a:ext cx="929455" cy="798825"/>
          </a:xfrm>
          <a:prstGeom prst="rect">
            <a:avLst/>
          </a:prstGeom>
          <a:noFill/>
          <a:ln>
            <a:noFill/>
          </a:ln>
        </p:spPr>
      </p:pic>
      <p:pic>
        <p:nvPicPr>
          <p:cNvPr id="936" name="Google Shape;936;p142"/>
          <p:cNvPicPr preferRelativeResize="0"/>
          <p:nvPr/>
        </p:nvPicPr>
        <p:blipFill>
          <a:blip r:embed="rId4">
            <a:alphaModFix/>
          </a:blip>
          <a:stretch>
            <a:fillRect/>
          </a:stretch>
        </p:blipFill>
        <p:spPr>
          <a:xfrm>
            <a:off x="152400" y="2351900"/>
            <a:ext cx="8451163" cy="1460475"/>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p143"/>
          <p:cNvSpPr txBox="1">
            <a:spLocks noGrp="1"/>
          </p:cNvSpPr>
          <p:nvPr>
            <p:ph type="title"/>
          </p:nvPr>
        </p:nvSpPr>
        <p:spPr>
          <a:xfrm>
            <a:off x="727650" y="475975"/>
            <a:ext cx="7688700" cy="535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300"/>
              <a:buNone/>
            </a:pPr>
            <a:r>
              <a:rPr lang="en"/>
              <a:t>Exchange Rate Hedge</a:t>
            </a:r>
            <a:endParaRPr/>
          </a:p>
        </p:txBody>
      </p:sp>
      <p:sp>
        <p:nvSpPr>
          <p:cNvPr id="942" name="Google Shape;942;p143"/>
          <p:cNvSpPr txBox="1">
            <a:spLocks noGrp="1"/>
          </p:cNvSpPr>
          <p:nvPr>
            <p:ph type="body" idx="1"/>
          </p:nvPr>
        </p:nvSpPr>
        <p:spPr>
          <a:xfrm>
            <a:off x="819150" y="1990725"/>
            <a:ext cx="7505700" cy="1079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000"/>
              <a:buNone/>
            </a:pPr>
            <a:endParaRPr sz="1100"/>
          </a:p>
        </p:txBody>
      </p:sp>
      <p:pic>
        <p:nvPicPr>
          <p:cNvPr id="943" name="Google Shape;943;p143"/>
          <p:cNvPicPr preferRelativeResize="0"/>
          <p:nvPr/>
        </p:nvPicPr>
        <p:blipFill rotWithShape="1">
          <a:blip r:embed="rId3">
            <a:alphaModFix/>
          </a:blip>
          <a:srcRect/>
          <a:stretch/>
        </p:blipFill>
        <p:spPr>
          <a:xfrm>
            <a:off x="819150" y="1990726"/>
            <a:ext cx="7505702" cy="1326225"/>
          </a:xfrm>
          <a:prstGeom prst="rect">
            <a:avLst/>
          </a:prstGeom>
          <a:noFill/>
          <a:ln>
            <a:noFill/>
          </a:ln>
        </p:spPr>
      </p:pic>
      <p:pic>
        <p:nvPicPr>
          <p:cNvPr id="944" name="Google Shape;944;p143"/>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838696" y="519288"/>
            <a:ext cx="929455" cy="798825"/>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p144"/>
          <p:cNvSpPr txBox="1">
            <a:spLocks noGrp="1"/>
          </p:cNvSpPr>
          <p:nvPr>
            <p:ph type="title"/>
          </p:nvPr>
        </p:nvSpPr>
        <p:spPr>
          <a:xfrm>
            <a:off x="727650" y="475975"/>
            <a:ext cx="7688700" cy="535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300"/>
              <a:buNone/>
            </a:pPr>
            <a:r>
              <a:rPr lang="en"/>
              <a:t>Exchange Rate Hedge Details - Quarterly</a:t>
            </a:r>
            <a:endParaRPr/>
          </a:p>
        </p:txBody>
      </p:sp>
      <p:pic>
        <p:nvPicPr>
          <p:cNvPr id="950" name="Google Shape;950;p14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838696" y="519288"/>
            <a:ext cx="929455" cy="798825"/>
          </a:xfrm>
          <a:prstGeom prst="rect">
            <a:avLst/>
          </a:prstGeom>
          <a:noFill/>
          <a:ln>
            <a:noFill/>
          </a:ln>
        </p:spPr>
      </p:pic>
      <p:pic>
        <p:nvPicPr>
          <p:cNvPr id="951" name="Google Shape;951;p144"/>
          <p:cNvPicPr preferRelativeResize="0"/>
          <p:nvPr/>
        </p:nvPicPr>
        <p:blipFill>
          <a:blip r:embed="rId4">
            <a:alphaModFix/>
          </a:blip>
          <a:stretch>
            <a:fillRect/>
          </a:stretch>
        </p:blipFill>
        <p:spPr>
          <a:xfrm>
            <a:off x="155188" y="1855762"/>
            <a:ext cx="8833613" cy="1431975"/>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6" name="Google Shape;956;p145"/>
          <p:cNvSpPr txBox="1">
            <a:spLocks noGrp="1"/>
          </p:cNvSpPr>
          <p:nvPr>
            <p:ph type="title"/>
          </p:nvPr>
        </p:nvSpPr>
        <p:spPr>
          <a:xfrm>
            <a:off x="727650" y="475975"/>
            <a:ext cx="7688700" cy="535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300"/>
              <a:buNone/>
            </a:pPr>
            <a:r>
              <a:rPr lang="en"/>
              <a:t>Exchange Rate Hedge Details - Yearly</a:t>
            </a:r>
            <a:endParaRPr/>
          </a:p>
        </p:txBody>
      </p:sp>
      <p:sp>
        <p:nvSpPr>
          <p:cNvPr id="957" name="Google Shape;957;p145"/>
          <p:cNvSpPr txBox="1">
            <a:spLocks noGrp="1"/>
          </p:cNvSpPr>
          <p:nvPr>
            <p:ph type="body" idx="1"/>
          </p:nvPr>
        </p:nvSpPr>
        <p:spPr>
          <a:xfrm>
            <a:off x="819150" y="1990725"/>
            <a:ext cx="7505700" cy="141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000"/>
              <a:buNone/>
            </a:pPr>
            <a:endParaRPr sz="1100"/>
          </a:p>
        </p:txBody>
      </p:sp>
      <p:pic>
        <p:nvPicPr>
          <p:cNvPr id="958" name="Google Shape;958;p145"/>
          <p:cNvPicPr preferRelativeResize="0"/>
          <p:nvPr/>
        </p:nvPicPr>
        <p:blipFill rotWithShape="1">
          <a:blip r:embed="rId3">
            <a:alphaModFix/>
          </a:blip>
          <a:srcRect/>
          <a:stretch/>
        </p:blipFill>
        <p:spPr>
          <a:xfrm>
            <a:off x="819150" y="1706101"/>
            <a:ext cx="7505700" cy="2238376"/>
          </a:xfrm>
          <a:prstGeom prst="rect">
            <a:avLst/>
          </a:prstGeom>
          <a:noFill/>
          <a:ln>
            <a:noFill/>
          </a:ln>
        </p:spPr>
      </p:pic>
      <p:pic>
        <p:nvPicPr>
          <p:cNvPr id="959" name="Google Shape;959;p14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838696" y="519288"/>
            <a:ext cx="929455" cy="798825"/>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p146"/>
          <p:cNvSpPr txBox="1">
            <a:spLocks noGrp="1"/>
          </p:cNvSpPr>
          <p:nvPr>
            <p:ph type="title"/>
          </p:nvPr>
        </p:nvSpPr>
        <p:spPr>
          <a:xfrm>
            <a:off x="727650" y="475975"/>
            <a:ext cx="7688700" cy="535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300"/>
              <a:buNone/>
            </a:pPr>
            <a:r>
              <a:rPr lang="en"/>
              <a:t>Change in Interest Rate Hedge - Yearly</a:t>
            </a:r>
            <a:endParaRPr/>
          </a:p>
        </p:txBody>
      </p:sp>
      <p:pic>
        <p:nvPicPr>
          <p:cNvPr id="965" name="Google Shape;965;p14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19151" y="1800200"/>
            <a:ext cx="7505700" cy="2638524"/>
          </a:xfrm>
          <a:prstGeom prst="rect">
            <a:avLst/>
          </a:prstGeom>
          <a:noFill/>
          <a:ln>
            <a:noFill/>
          </a:ln>
        </p:spPr>
      </p:pic>
      <p:pic>
        <p:nvPicPr>
          <p:cNvPr id="966" name="Google Shape;966;p146"/>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838696" y="519288"/>
            <a:ext cx="929455" cy="798825"/>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p147"/>
          <p:cNvSpPr txBox="1">
            <a:spLocks noGrp="1"/>
          </p:cNvSpPr>
          <p:nvPr>
            <p:ph type="title"/>
          </p:nvPr>
        </p:nvSpPr>
        <p:spPr>
          <a:xfrm>
            <a:off x="729450" y="475975"/>
            <a:ext cx="7688700" cy="842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300"/>
              <a:buNone/>
            </a:pPr>
            <a:r>
              <a:rPr lang="en"/>
              <a:t>Change in Interest Rate Hedge Continued -</a:t>
            </a:r>
            <a:endParaRPr/>
          </a:p>
          <a:p>
            <a:pPr marL="0" lvl="0" indent="0" algn="l" rtl="0">
              <a:lnSpc>
                <a:spcPct val="100000"/>
              </a:lnSpc>
              <a:spcBef>
                <a:spcPts val="0"/>
              </a:spcBef>
              <a:spcAft>
                <a:spcPts val="0"/>
              </a:spcAft>
              <a:buSzPts val="2300"/>
              <a:buNone/>
            </a:pPr>
            <a:r>
              <a:rPr lang="en"/>
              <a:t>							Yearly</a:t>
            </a:r>
            <a:endParaRPr/>
          </a:p>
        </p:txBody>
      </p:sp>
      <p:sp>
        <p:nvSpPr>
          <p:cNvPr id="972" name="Google Shape;972;p147"/>
          <p:cNvSpPr txBox="1">
            <a:spLocks noGrp="1"/>
          </p:cNvSpPr>
          <p:nvPr>
            <p:ph type="body" idx="1"/>
          </p:nvPr>
        </p:nvSpPr>
        <p:spPr>
          <a:xfrm>
            <a:off x="729450" y="2078875"/>
            <a:ext cx="7688700" cy="2261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000"/>
              <a:buNone/>
            </a:pPr>
            <a:endParaRPr sz="1100"/>
          </a:p>
        </p:txBody>
      </p:sp>
      <p:pic>
        <p:nvPicPr>
          <p:cNvPr id="973" name="Google Shape;973;p14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19150" y="1800201"/>
            <a:ext cx="7505702" cy="2638525"/>
          </a:xfrm>
          <a:prstGeom prst="rect">
            <a:avLst/>
          </a:prstGeom>
          <a:noFill/>
          <a:ln>
            <a:noFill/>
          </a:ln>
        </p:spPr>
      </p:pic>
      <p:pic>
        <p:nvPicPr>
          <p:cNvPr id="974" name="Google Shape;974;p14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838696" y="519288"/>
            <a:ext cx="929455" cy="798825"/>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148"/>
          <p:cNvSpPr txBox="1">
            <a:spLocks noGrp="1"/>
          </p:cNvSpPr>
          <p:nvPr>
            <p:ph type="title"/>
          </p:nvPr>
        </p:nvSpPr>
        <p:spPr>
          <a:xfrm>
            <a:off x="727650" y="475975"/>
            <a:ext cx="7688700" cy="535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300"/>
              <a:buNone/>
            </a:pPr>
            <a:r>
              <a:rPr lang="en"/>
              <a:t>Change in Interest Rate Hedge - Quarterly</a:t>
            </a:r>
            <a:endParaRPr/>
          </a:p>
        </p:txBody>
      </p:sp>
      <p:pic>
        <p:nvPicPr>
          <p:cNvPr id="980" name="Google Shape;980;p14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838696" y="519288"/>
            <a:ext cx="929455" cy="798825"/>
          </a:xfrm>
          <a:prstGeom prst="rect">
            <a:avLst/>
          </a:prstGeom>
          <a:noFill/>
          <a:ln>
            <a:noFill/>
          </a:ln>
        </p:spPr>
      </p:pic>
      <p:pic>
        <p:nvPicPr>
          <p:cNvPr id="981" name="Google Shape;981;p148"/>
          <p:cNvPicPr preferRelativeResize="0"/>
          <p:nvPr/>
        </p:nvPicPr>
        <p:blipFill>
          <a:blip r:embed="rId4">
            <a:alphaModFix/>
          </a:blip>
          <a:stretch>
            <a:fillRect/>
          </a:stretch>
        </p:blipFill>
        <p:spPr>
          <a:xfrm>
            <a:off x="152400" y="1470513"/>
            <a:ext cx="8839201" cy="1305055"/>
          </a:xfrm>
          <a:prstGeom prst="rect">
            <a:avLst/>
          </a:prstGeom>
          <a:noFill/>
          <a:ln>
            <a:noFill/>
          </a:ln>
        </p:spPr>
      </p:pic>
      <p:pic>
        <p:nvPicPr>
          <p:cNvPr id="982" name="Google Shape;982;p148"/>
          <p:cNvPicPr preferRelativeResize="0"/>
          <p:nvPr/>
        </p:nvPicPr>
        <p:blipFill>
          <a:blip r:embed="rId5">
            <a:alphaModFix/>
          </a:blip>
          <a:stretch>
            <a:fillRect/>
          </a:stretch>
        </p:blipFill>
        <p:spPr>
          <a:xfrm>
            <a:off x="152400" y="2927968"/>
            <a:ext cx="8839201" cy="1175475"/>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p149"/>
          <p:cNvSpPr txBox="1">
            <a:spLocks noGrp="1"/>
          </p:cNvSpPr>
          <p:nvPr>
            <p:ph type="title"/>
          </p:nvPr>
        </p:nvSpPr>
        <p:spPr>
          <a:xfrm>
            <a:off x="727650" y="475975"/>
            <a:ext cx="7688700" cy="927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300"/>
              <a:buNone/>
            </a:pPr>
            <a:r>
              <a:rPr lang="en"/>
              <a:t>Change in Interest Rate Hedge Continue -</a:t>
            </a:r>
            <a:endParaRPr/>
          </a:p>
          <a:p>
            <a:pPr marL="2743200" lvl="0" indent="457200" algn="l" rtl="0">
              <a:lnSpc>
                <a:spcPct val="100000"/>
              </a:lnSpc>
              <a:spcBef>
                <a:spcPts val="0"/>
              </a:spcBef>
              <a:spcAft>
                <a:spcPts val="0"/>
              </a:spcAft>
              <a:buSzPts val="2300"/>
              <a:buNone/>
            </a:pPr>
            <a:r>
              <a:rPr lang="en"/>
              <a:t> Quarterly</a:t>
            </a:r>
            <a:endParaRPr/>
          </a:p>
        </p:txBody>
      </p:sp>
      <p:pic>
        <p:nvPicPr>
          <p:cNvPr id="988" name="Google Shape;988;p14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838696" y="519288"/>
            <a:ext cx="929455" cy="798825"/>
          </a:xfrm>
          <a:prstGeom prst="rect">
            <a:avLst/>
          </a:prstGeom>
          <a:noFill/>
          <a:ln>
            <a:noFill/>
          </a:ln>
        </p:spPr>
      </p:pic>
      <p:pic>
        <p:nvPicPr>
          <p:cNvPr id="989" name="Google Shape;989;p149"/>
          <p:cNvPicPr preferRelativeResize="0"/>
          <p:nvPr/>
        </p:nvPicPr>
        <p:blipFill>
          <a:blip r:embed="rId4">
            <a:alphaModFix/>
          </a:blip>
          <a:stretch>
            <a:fillRect/>
          </a:stretch>
        </p:blipFill>
        <p:spPr>
          <a:xfrm>
            <a:off x="152400" y="1556275"/>
            <a:ext cx="8839200" cy="1975497"/>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Google Shape;994;p150"/>
          <p:cNvSpPr txBox="1">
            <a:spLocks noGrp="1"/>
          </p:cNvSpPr>
          <p:nvPr>
            <p:ph type="title"/>
          </p:nvPr>
        </p:nvSpPr>
        <p:spPr>
          <a:xfrm>
            <a:off x="727650" y="557850"/>
            <a:ext cx="7688700" cy="856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300"/>
              <a:buNone/>
            </a:pPr>
            <a:r>
              <a:rPr lang="en"/>
              <a:t>Gain or Loss on Interest Rate Derivatives -</a:t>
            </a:r>
            <a:endParaRPr/>
          </a:p>
          <a:p>
            <a:pPr marL="2743200" lvl="0" indent="457200" algn="l" rtl="0">
              <a:lnSpc>
                <a:spcPct val="100000"/>
              </a:lnSpc>
              <a:spcBef>
                <a:spcPts val="0"/>
              </a:spcBef>
              <a:spcAft>
                <a:spcPts val="0"/>
              </a:spcAft>
              <a:buSzPts val="2300"/>
              <a:buNone/>
            </a:pPr>
            <a:r>
              <a:rPr lang="en"/>
              <a:t> Yearly</a:t>
            </a:r>
            <a:endParaRPr/>
          </a:p>
        </p:txBody>
      </p:sp>
      <p:sp>
        <p:nvSpPr>
          <p:cNvPr id="995" name="Google Shape;995;p150"/>
          <p:cNvSpPr txBox="1">
            <a:spLocks noGrp="1"/>
          </p:cNvSpPr>
          <p:nvPr>
            <p:ph type="body" idx="1"/>
          </p:nvPr>
        </p:nvSpPr>
        <p:spPr>
          <a:xfrm>
            <a:off x="819150" y="1990725"/>
            <a:ext cx="7505700" cy="1222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000"/>
              <a:buNone/>
            </a:pPr>
            <a:endParaRPr sz="1100"/>
          </a:p>
        </p:txBody>
      </p:sp>
      <p:pic>
        <p:nvPicPr>
          <p:cNvPr id="996" name="Google Shape;996;p150"/>
          <p:cNvPicPr preferRelativeResize="0"/>
          <p:nvPr/>
        </p:nvPicPr>
        <p:blipFill rotWithShape="1">
          <a:blip r:embed="rId3">
            <a:alphaModFix/>
          </a:blip>
          <a:srcRect/>
          <a:stretch/>
        </p:blipFill>
        <p:spPr>
          <a:xfrm>
            <a:off x="819150" y="1800200"/>
            <a:ext cx="7505700" cy="1730400"/>
          </a:xfrm>
          <a:prstGeom prst="rect">
            <a:avLst/>
          </a:prstGeom>
          <a:noFill/>
          <a:ln>
            <a:noFill/>
          </a:ln>
        </p:spPr>
      </p:pic>
      <p:pic>
        <p:nvPicPr>
          <p:cNvPr id="997" name="Google Shape;997;p150"/>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838696" y="519288"/>
            <a:ext cx="929455" cy="798825"/>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151"/>
          <p:cNvSpPr txBox="1">
            <a:spLocks noGrp="1"/>
          </p:cNvSpPr>
          <p:nvPr>
            <p:ph type="title"/>
          </p:nvPr>
        </p:nvSpPr>
        <p:spPr>
          <a:xfrm>
            <a:off x="727650" y="557850"/>
            <a:ext cx="7688700" cy="846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300"/>
              <a:buNone/>
            </a:pPr>
            <a:r>
              <a:rPr lang="en"/>
              <a:t>Gain or Loss on Interest Rate Derivatives - 	</a:t>
            </a:r>
            <a:endParaRPr/>
          </a:p>
          <a:p>
            <a:pPr marL="0" lvl="0" indent="0" algn="l" rtl="0">
              <a:lnSpc>
                <a:spcPct val="100000"/>
              </a:lnSpc>
              <a:spcBef>
                <a:spcPts val="0"/>
              </a:spcBef>
              <a:spcAft>
                <a:spcPts val="0"/>
              </a:spcAft>
              <a:buSzPts val="2300"/>
              <a:buNone/>
            </a:pPr>
            <a:r>
              <a:rPr lang="en"/>
              <a:t>							Quarterly</a:t>
            </a:r>
            <a:endParaRPr/>
          </a:p>
        </p:txBody>
      </p:sp>
      <p:pic>
        <p:nvPicPr>
          <p:cNvPr id="1003" name="Google Shape;1003;p15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838696" y="519288"/>
            <a:ext cx="929455" cy="798825"/>
          </a:xfrm>
          <a:prstGeom prst="rect">
            <a:avLst/>
          </a:prstGeom>
          <a:noFill/>
          <a:ln>
            <a:noFill/>
          </a:ln>
        </p:spPr>
      </p:pic>
      <p:pic>
        <p:nvPicPr>
          <p:cNvPr id="1004" name="Google Shape;1004;p151"/>
          <p:cNvPicPr preferRelativeResize="0"/>
          <p:nvPr/>
        </p:nvPicPr>
        <p:blipFill>
          <a:blip r:embed="rId4">
            <a:alphaModFix/>
          </a:blip>
          <a:stretch>
            <a:fillRect/>
          </a:stretch>
        </p:blipFill>
        <p:spPr>
          <a:xfrm>
            <a:off x="1147900" y="1759013"/>
            <a:ext cx="6848197" cy="16254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6"/>
          <p:cNvSpPr txBox="1">
            <a:spLocks noGrp="1"/>
          </p:cNvSpPr>
          <p:nvPr>
            <p:ph type="title"/>
          </p:nvPr>
        </p:nvSpPr>
        <p:spPr>
          <a:xfrm>
            <a:off x="830313" y="558000"/>
            <a:ext cx="7688700" cy="535200"/>
          </a:xfrm>
          <a:prstGeom prst="rect">
            <a:avLst/>
          </a:prstGeom>
        </p:spPr>
        <p:txBody>
          <a:bodyPr spcFirstLastPara="1" wrap="square" lIns="91425" tIns="91425" rIns="91425" bIns="91425" anchor="t" anchorCtr="0">
            <a:noAutofit/>
          </a:bodyPr>
          <a:lstStyle/>
          <a:p>
            <a:pPr marL="177800" marR="330200" lvl="0" indent="0" algn="l" rtl="0">
              <a:lnSpc>
                <a:spcPct val="115000"/>
              </a:lnSpc>
              <a:spcBef>
                <a:spcPts val="0"/>
              </a:spcBef>
              <a:spcAft>
                <a:spcPts val="0"/>
              </a:spcAft>
              <a:buNone/>
            </a:pPr>
            <a:r>
              <a:rPr lang="en">
                <a:solidFill>
                  <a:srgbClr val="19232D"/>
                </a:solidFill>
              </a:rPr>
              <a:t>How Old is the Average Cruise Passenger?</a:t>
            </a:r>
            <a:endParaRPr>
              <a:solidFill>
                <a:srgbClr val="19232D"/>
              </a:solidFill>
            </a:endParaRPr>
          </a:p>
          <a:p>
            <a:pPr marL="0" lvl="0" indent="0" algn="l" rtl="0">
              <a:spcBef>
                <a:spcPts val="0"/>
              </a:spcBef>
              <a:spcAft>
                <a:spcPts val="0"/>
              </a:spcAft>
              <a:buNone/>
            </a:pPr>
            <a:endParaRPr/>
          </a:p>
        </p:txBody>
      </p:sp>
      <p:pic>
        <p:nvPicPr>
          <p:cNvPr id="174" name="Google Shape;174;p26"/>
          <p:cNvPicPr preferRelativeResize="0"/>
          <p:nvPr/>
        </p:nvPicPr>
        <p:blipFill rotWithShape="1">
          <a:blip r:embed="rId3" cstate="print">
            <a:alphaModFix/>
            <a:extLst>
              <a:ext uri="{28A0092B-C50C-407E-A947-70E740481C1C}">
                <a14:useLocalDpi xmlns:a14="http://schemas.microsoft.com/office/drawing/2010/main"/>
              </a:ext>
            </a:extLst>
          </a:blip>
          <a:srcRect l="10434"/>
          <a:stretch/>
        </p:blipFill>
        <p:spPr>
          <a:xfrm>
            <a:off x="1006875" y="1261625"/>
            <a:ext cx="7335576" cy="3729476"/>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p152"/>
          <p:cNvSpPr txBox="1">
            <a:spLocks noGrp="1"/>
          </p:cNvSpPr>
          <p:nvPr>
            <p:ph type="title"/>
          </p:nvPr>
        </p:nvSpPr>
        <p:spPr>
          <a:xfrm>
            <a:off x="727650" y="475975"/>
            <a:ext cx="7688700" cy="535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300"/>
              <a:buNone/>
            </a:pPr>
            <a:r>
              <a:rPr lang="en"/>
              <a:t>Fair Value of Derivatives - Yearly</a:t>
            </a:r>
            <a:endParaRPr/>
          </a:p>
        </p:txBody>
      </p:sp>
      <p:sp>
        <p:nvSpPr>
          <p:cNvPr id="1010" name="Google Shape;1010;p152"/>
          <p:cNvSpPr txBox="1">
            <a:spLocks noGrp="1"/>
          </p:cNvSpPr>
          <p:nvPr>
            <p:ph type="body" idx="1"/>
          </p:nvPr>
        </p:nvSpPr>
        <p:spPr>
          <a:xfrm>
            <a:off x="729450" y="2078875"/>
            <a:ext cx="7688700" cy="2261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000"/>
              <a:buNone/>
            </a:pPr>
            <a:endParaRPr sz="1100"/>
          </a:p>
        </p:txBody>
      </p:sp>
      <p:pic>
        <p:nvPicPr>
          <p:cNvPr id="1011" name="Google Shape;1011;p152"/>
          <p:cNvPicPr preferRelativeResize="0"/>
          <p:nvPr/>
        </p:nvPicPr>
        <p:blipFill rotWithShape="1">
          <a:blip r:embed="rId3">
            <a:alphaModFix/>
          </a:blip>
          <a:srcRect/>
          <a:stretch/>
        </p:blipFill>
        <p:spPr>
          <a:xfrm>
            <a:off x="584200" y="1371600"/>
            <a:ext cx="8013701" cy="3225800"/>
          </a:xfrm>
          <a:prstGeom prst="rect">
            <a:avLst/>
          </a:prstGeom>
          <a:noFill/>
          <a:ln>
            <a:noFill/>
          </a:ln>
        </p:spPr>
      </p:pic>
      <p:pic>
        <p:nvPicPr>
          <p:cNvPr id="1012" name="Google Shape;1012;p15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838696" y="519288"/>
            <a:ext cx="929455" cy="798825"/>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p153"/>
          <p:cNvSpPr txBox="1">
            <a:spLocks noGrp="1"/>
          </p:cNvSpPr>
          <p:nvPr>
            <p:ph type="title"/>
          </p:nvPr>
        </p:nvSpPr>
        <p:spPr>
          <a:xfrm>
            <a:off x="727650" y="475975"/>
            <a:ext cx="7688700" cy="535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300"/>
              <a:buNone/>
            </a:pPr>
            <a:r>
              <a:rPr lang="en"/>
              <a:t>Fair Value of Derivatives - Quarterly</a:t>
            </a:r>
            <a:endParaRPr/>
          </a:p>
        </p:txBody>
      </p:sp>
      <p:pic>
        <p:nvPicPr>
          <p:cNvPr id="1018" name="Google Shape;1018;p15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838696" y="519288"/>
            <a:ext cx="929455" cy="798825"/>
          </a:xfrm>
          <a:prstGeom prst="rect">
            <a:avLst/>
          </a:prstGeom>
          <a:noFill/>
          <a:ln>
            <a:noFill/>
          </a:ln>
        </p:spPr>
      </p:pic>
      <p:pic>
        <p:nvPicPr>
          <p:cNvPr id="1019" name="Google Shape;1019;p153"/>
          <p:cNvPicPr preferRelativeResize="0"/>
          <p:nvPr/>
        </p:nvPicPr>
        <p:blipFill>
          <a:blip r:embed="rId4">
            <a:alphaModFix/>
          </a:blip>
          <a:stretch>
            <a:fillRect/>
          </a:stretch>
        </p:blipFill>
        <p:spPr>
          <a:xfrm>
            <a:off x="727650" y="1446600"/>
            <a:ext cx="7111050" cy="3514725"/>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p154"/>
          <p:cNvSpPr txBox="1">
            <a:spLocks noGrp="1"/>
          </p:cNvSpPr>
          <p:nvPr>
            <p:ph type="title"/>
          </p:nvPr>
        </p:nvSpPr>
        <p:spPr>
          <a:xfrm>
            <a:off x="690550" y="550478"/>
            <a:ext cx="7505700" cy="89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300"/>
              <a:buNone/>
            </a:pPr>
            <a:r>
              <a:rPr lang="en"/>
              <a:t>Gain or (Loss) on Hedging Instruments - </a:t>
            </a:r>
            <a:endParaRPr/>
          </a:p>
          <a:p>
            <a:pPr marL="0" lvl="0" indent="0" algn="l" rtl="0">
              <a:lnSpc>
                <a:spcPct val="100000"/>
              </a:lnSpc>
              <a:spcBef>
                <a:spcPts val="0"/>
              </a:spcBef>
              <a:spcAft>
                <a:spcPts val="0"/>
              </a:spcAft>
              <a:buSzPts val="2300"/>
              <a:buNone/>
            </a:pPr>
            <a:r>
              <a:rPr lang="en"/>
              <a:t>						Yearly</a:t>
            </a:r>
            <a:endParaRPr/>
          </a:p>
          <a:p>
            <a:pPr marL="0" lvl="0" indent="0" algn="l" rtl="0">
              <a:lnSpc>
                <a:spcPct val="100000"/>
              </a:lnSpc>
              <a:spcBef>
                <a:spcPts val="0"/>
              </a:spcBef>
              <a:spcAft>
                <a:spcPts val="0"/>
              </a:spcAft>
              <a:buSzPts val="2300"/>
              <a:buNone/>
            </a:pPr>
            <a:endParaRPr/>
          </a:p>
        </p:txBody>
      </p:sp>
      <p:pic>
        <p:nvPicPr>
          <p:cNvPr id="1025" name="Google Shape;1025;p154"/>
          <p:cNvPicPr preferRelativeResize="0"/>
          <p:nvPr/>
        </p:nvPicPr>
        <p:blipFill rotWithShape="1">
          <a:blip r:embed="rId3">
            <a:alphaModFix/>
          </a:blip>
          <a:srcRect/>
          <a:stretch/>
        </p:blipFill>
        <p:spPr>
          <a:xfrm>
            <a:off x="690550" y="1446600"/>
            <a:ext cx="7148151" cy="3214299"/>
          </a:xfrm>
          <a:prstGeom prst="rect">
            <a:avLst/>
          </a:prstGeom>
          <a:noFill/>
          <a:ln>
            <a:noFill/>
          </a:ln>
        </p:spPr>
      </p:pic>
      <p:pic>
        <p:nvPicPr>
          <p:cNvPr id="1026" name="Google Shape;1026;p154"/>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838696" y="519288"/>
            <a:ext cx="929455" cy="798825"/>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p155"/>
          <p:cNvSpPr txBox="1">
            <a:spLocks noGrp="1"/>
          </p:cNvSpPr>
          <p:nvPr>
            <p:ph type="title"/>
          </p:nvPr>
        </p:nvSpPr>
        <p:spPr>
          <a:xfrm>
            <a:off x="690550" y="550478"/>
            <a:ext cx="7505700" cy="89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300"/>
              <a:buNone/>
            </a:pPr>
            <a:r>
              <a:rPr lang="en"/>
              <a:t>Gain or (Loss) on Hedging Instruments - </a:t>
            </a:r>
            <a:endParaRPr/>
          </a:p>
          <a:p>
            <a:pPr marL="0" lvl="0" indent="0" algn="l" rtl="0">
              <a:lnSpc>
                <a:spcPct val="100000"/>
              </a:lnSpc>
              <a:spcBef>
                <a:spcPts val="0"/>
              </a:spcBef>
              <a:spcAft>
                <a:spcPts val="0"/>
              </a:spcAft>
              <a:buSzPts val="2300"/>
              <a:buNone/>
            </a:pPr>
            <a:r>
              <a:rPr lang="en"/>
              <a:t>						Quarterly</a:t>
            </a:r>
            <a:endParaRPr/>
          </a:p>
          <a:p>
            <a:pPr marL="0" lvl="0" indent="0" algn="l" rtl="0">
              <a:lnSpc>
                <a:spcPct val="100000"/>
              </a:lnSpc>
              <a:spcBef>
                <a:spcPts val="0"/>
              </a:spcBef>
              <a:spcAft>
                <a:spcPts val="0"/>
              </a:spcAft>
              <a:buSzPts val="2300"/>
              <a:buNone/>
            </a:pPr>
            <a:endParaRPr/>
          </a:p>
        </p:txBody>
      </p:sp>
      <p:pic>
        <p:nvPicPr>
          <p:cNvPr id="1032" name="Google Shape;1032;p15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838696" y="519288"/>
            <a:ext cx="929455" cy="798825"/>
          </a:xfrm>
          <a:prstGeom prst="rect">
            <a:avLst/>
          </a:prstGeom>
          <a:noFill/>
          <a:ln>
            <a:noFill/>
          </a:ln>
        </p:spPr>
      </p:pic>
      <p:pic>
        <p:nvPicPr>
          <p:cNvPr id="1033" name="Google Shape;1033;p155"/>
          <p:cNvPicPr preferRelativeResize="0"/>
          <p:nvPr/>
        </p:nvPicPr>
        <p:blipFill>
          <a:blip r:embed="rId4">
            <a:alphaModFix/>
          </a:blip>
          <a:stretch>
            <a:fillRect/>
          </a:stretch>
        </p:blipFill>
        <p:spPr>
          <a:xfrm>
            <a:off x="690550" y="1577550"/>
            <a:ext cx="7148150" cy="3392124"/>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p156"/>
          <p:cNvSpPr txBox="1">
            <a:spLocks noGrp="1"/>
          </p:cNvSpPr>
          <p:nvPr>
            <p:ph type="title"/>
          </p:nvPr>
        </p:nvSpPr>
        <p:spPr>
          <a:xfrm>
            <a:off x="633000" y="475975"/>
            <a:ext cx="7688700" cy="1249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300"/>
              <a:buNone/>
            </a:pPr>
            <a:r>
              <a:rPr lang="en"/>
              <a:t>Effect of Hedging Instruments on The Consolidated Financial Statements -</a:t>
            </a:r>
            <a:endParaRPr/>
          </a:p>
          <a:p>
            <a:pPr marL="0" lvl="0" indent="0" algn="ctr" rtl="0">
              <a:lnSpc>
                <a:spcPct val="100000"/>
              </a:lnSpc>
              <a:spcBef>
                <a:spcPts val="0"/>
              </a:spcBef>
              <a:spcAft>
                <a:spcPts val="0"/>
              </a:spcAft>
              <a:buSzPts val="2300"/>
              <a:buNone/>
            </a:pPr>
            <a:r>
              <a:rPr lang="en"/>
              <a:t>Yearly</a:t>
            </a:r>
            <a:endParaRPr/>
          </a:p>
        </p:txBody>
      </p:sp>
      <p:sp>
        <p:nvSpPr>
          <p:cNvPr id="1039" name="Google Shape;1039;p156"/>
          <p:cNvSpPr txBox="1">
            <a:spLocks noGrp="1"/>
          </p:cNvSpPr>
          <p:nvPr>
            <p:ph type="body" idx="1"/>
          </p:nvPr>
        </p:nvSpPr>
        <p:spPr>
          <a:xfrm>
            <a:off x="729450" y="2078875"/>
            <a:ext cx="7688700" cy="2261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000"/>
              <a:buNone/>
            </a:pPr>
            <a:endParaRPr sz="1100"/>
          </a:p>
        </p:txBody>
      </p:sp>
      <p:pic>
        <p:nvPicPr>
          <p:cNvPr id="1040" name="Google Shape;1040;p156"/>
          <p:cNvPicPr preferRelativeResize="0"/>
          <p:nvPr/>
        </p:nvPicPr>
        <p:blipFill rotWithShape="1">
          <a:blip r:embed="rId3">
            <a:alphaModFix/>
          </a:blip>
          <a:srcRect/>
          <a:stretch/>
        </p:blipFill>
        <p:spPr>
          <a:xfrm>
            <a:off x="587825" y="1725175"/>
            <a:ext cx="8039425" cy="3000425"/>
          </a:xfrm>
          <a:prstGeom prst="rect">
            <a:avLst/>
          </a:prstGeom>
          <a:noFill/>
          <a:ln>
            <a:noFill/>
          </a:ln>
        </p:spPr>
      </p:pic>
      <p:pic>
        <p:nvPicPr>
          <p:cNvPr id="1041" name="Google Shape;1041;p156"/>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838696" y="519288"/>
            <a:ext cx="929455" cy="798825"/>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157"/>
          <p:cNvSpPr txBox="1">
            <a:spLocks noGrp="1"/>
          </p:cNvSpPr>
          <p:nvPr>
            <p:ph type="title"/>
          </p:nvPr>
        </p:nvSpPr>
        <p:spPr>
          <a:xfrm>
            <a:off x="633000" y="475975"/>
            <a:ext cx="7688700" cy="885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300"/>
              <a:buNone/>
            </a:pPr>
            <a:r>
              <a:rPr lang="en"/>
              <a:t>Effect of Hedging Instruments on The Consolidated Financial Statements -</a:t>
            </a:r>
            <a:endParaRPr/>
          </a:p>
          <a:p>
            <a:pPr marL="0" lvl="0" indent="0" algn="ctr" rtl="0">
              <a:lnSpc>
                <a:spcPct val="100000"/>
              </a:lnSpc>
              <a:spcBef>
                <a:spcPts val="0"/>
              </a:spcBef>
              <a:spcAft>
                <a:spcPts val="0"/>
              </a:spcAft>
              <a:buSzPts val="2300"/>
              <a:buNone/>
            </a:pPr>
            <a:r>
              <a:rPr lang="en"/>
              <a:t>Quarterly</a:t>
            </a:r>
            <a:endParaRPr/>
          </a:p>
        </p:txBody>
      </p:sp>
      <p:pic>
        <p:nvPicPr>
          <p:cNvPr id="1047" name="Google Shape;1047;p15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838696" y="519288"/>
            <a:ext cx="929455" cy="798825"/>
          </a:xfrm>
          <a:prstGeom prst="rect">
            <a:avLst/>
          </a:prstGeom>
          <a:noFill/>
          <a:ln>
            <a:noFill/>
          </a:ln>
        </p:spPr>
      </p:pic>
      <p:pic>
        <p:nvPicPr>
          <p:cNvPr id="1048" name="Google Shape;1048;p157"/>
          <p:cNvPicPr preferRelativeResize="0"/>
          <p:nvPr/>
        </p:nvPicPr>
        <p:blipFill>
          <a:blip r:embed="rId4">
            <a:alphaModFix/>
          </a:blip>
          <a:stretch>
            <a:fillRect/>
          </a:stretch>
        </p:blipFill>
        <p:spPr>
          <a:xfrm>
            <a:off x="152400" y="1778799"/>
            <a:ext cx="8839200" cy="2925500"/>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p158"/>
          <p:cNvSpPr txBox="1">
            <a:spLocks noGrp="1"/>
          </p:cNvSpPr>
          <p:nvPr>
            <p:ph type="title"/>
          </p:nvPr>
        </p:nvSpPr>
        <p:spPr>
          <a:xfrm>
            <a:off x="727650" y="579250"/>
            <a:ext cx="7688700" cy="1242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300"/>
              <a:buNone/>
            </a:pPr>
            <a:r>
              <a:rPr lang="en"/>
              <a:t>Effect of Non-Hedging Derivatives on the Consolidated Financial Statements - </a:t>
            </a:r>
            <a:endParaRPr/>
          </a:p>
          <a:p>
            <a:pPr marL="0" lvl="0" indent="0" algn="ctr" rtl="0">
              <a:lnSpc>
                <a:spcPct val="100000"/>
              </a:lnSpc>
              <a:spcBef>
                <a:spcPts val="0"/>
              </a:spcBef>
              <a:spcAft>
                <a:spcPts val="0"/>
              </a:spcAft>
              <a:buSzPts val="2300"/>
              <a:buNone/>
            </a:pPr>
            <a:r>
              <a:rPr lang="en"/>
              <a:t>Yearly</a:t>
            </a:r>
            <a:endParaRPr/>
          </a:p>
        </p:txBody>
      </p:sp>
      <p:pic>
        <p:nvPicPr>
          <p:cNvPr id="1054" name="Google Shape;1054;p15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838696" y="519288"/>
            <a:ext cx="929455" cy="798825"/>
          </a:xfrm>
          <a:prstGeom prst="rect">
            <a:avLst/>
          </a:prstGeom>
          <a:noFill/>
          <a:ln>
            <a:noFill/>
          </a:ln>
        </p:spPr>
      </p:pic>
      <p:pic>
        <p:nvPicPr>
          <p:cNvPr id="1055" name="Google Shape;1055;p158"/>
          <p:cNvPicPr preferRelativeResize="0"/>
          <p:nvPr/>
        </p:nvPicPr>
        <p:blipFill>
          <a:blip r:embed="rId4">
            <a:alphaModFix/>
          </a:blip>
          <a:stretch>
            <a:fillRect/>
          </a:stretch>
        </p:blipFill>
        <p:spPr>
          <a:xfrm>
            <a:off x="356025" y="1919288"/>
            <a:ext cx="8286750" cy="1304925"/>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sp>
        <p:nvSpPr>
          <p:cNvPr id="1060" name="Google Shape;1060;p159"/>
          <p:cNvSpPr txBox="1">
            <a:spLocks noGrp="1"/>
          </p:cNvSpPr>
          <p:nvPr>
            <p:ph type="title"/>
          </p:nvPr>
        </p:nvSpPr>
        <p:spPr>
          <a:xfrm>
            <a:off x="727650" y="579250"/>
            <a:ext cx="7688700" cy="1242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300"/>
              <a:buNone/>
            </a:pPr>
            <a:r>
              <a:rPr lang="en"/>
              <a:t>Effect of Non-Hedging Derivatives on the Consolidated Financial Statements - </a:t>
            </a:r>
            <a:endParaRPr/>
          </a:p>
          <a:p>
            <a:pPr marL="0" lvl="0" indent="0" algn="ctr" rtl="0">
              <a:lnSpc>
                <a:spcPct val="100000"/>
              </a:lnSpc>
              <a:spcBef>
                <a:spcPts val="0"/>
              </a:spcBef>
              <a:spcAft>
                <a:spcPts val="0"/>
              </a:spcAft>
              <a:buSzPts val="2300"/>
              <a:buNone/>
            </a:pPr>
            <a:r>
              <a:rPr lang="en"/>
              <a:t>Quarterly</a:t>
            </a:r>
            <a:endParaRPr/>
          </a:p>
        </p:txBody>
      </p:sp>
      <p:pic>
        <p:nvPicPr>
          <p:cNvPr id="1061" name="Google Shape;1061;p15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838696" y="519288"/>
            <a:ext cx="929455" cy="798825"/>
          </a:xfrm>
          <a:prstGeom prst="rect">
            <a:avLst/>
          </a:prstGeom>
          <a:noFill/>
          <a:ln>
            <a:noFill/>
          </a:ln>
        </p:spPr>
      </p:pic>
      <p:pic>
        <p:nvPicPr>
          <p:cNvPr id="1062" name="Google Shape;1062;p159"/>
          <p:cNvPicPr preferRelativeResize="0"/>
          <p:nvPr/>
        </p:nvPicPr>
        <p:blipFill>
          <a:blip r:embed="rId4">
            <a:alphaModFix/>
          </a:blip>
          <a:stretch>
            <a:fillRect/>
          </a:stretch>
        </p:blipFill>
        <p:spPr>
          <a:xfrm>
            <a:off x="152400" y="1973950"/>
            <a:ext cx="8839199" cy="15259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7"/>
          <p:cNvSpPr txBox="1">
            <a:spLocks noGrp="1"/>
          </p:cNvSpPr>
          <p:nvPr>
            <p:ph type="title"/>
          </p:nvPr>
        </p:nvSpPr>
        <p:spPr>
          <a:xfrm>
            <a:off x="821450" y="5095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Passenger Geographical Locations</a:t>
            </a:r>
            <a:endParaRPr/>
          </a:p>
        </p:txBody>
      </p:sp>
      <p:pic>
        <p:nvPicPr>
          <p:cNvPr id="180" name="Google Shape;180;p27"/>
          <p:cNvPicPr preferRelativeResize="0"/>
          <p:nvPr/>
        </p:nvPicPr>
        <p:blipFill>
          <a:blip r:embed="rId3">
            <a:alphaModFix/>
          </a:blip>
          <a:stretch>
            <a:fillRect/>
          </a:stretch>
        </p:blipFill>
        <p:spPr>
          <a:xfrm>
            <a:off x="821450" y="1334400"/>
            <a:ext cx="6808575" cy="35019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8"/>
          <p:cNvSpPr txBox="1">
            <a:spLocks noGrp="1"/>
          </p:cNvSpPr>
          <p:nvPr>
            <p:ph type="title"/>
          </p:nvPr>
        </p:nvSpPr>
        <p:spPr>
          <a:xfrm>
            <a:off x="727650" y="543625"/>
            <a:ext cx="7688700" cy="53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Cruise Passengers Worldwide (2018)</a:t>
            </a:r>
            <a:endParaRPr/>
          </a:p>
        </p:txBody>
      </p:sp>
      <p:pic>
        <p:nvPicPr>
          <p:cNvPr id="186" name="Google Shape;186;p28"/>
          <p:cNvPicPr preferRelativeResize="0"/>
          <p:nvPr/>
        </p:nvPicPr>
        <p:blipFill>
          <a:blip r:embed="rId3">
            <a:alphaModFix/>
          </a:blip>
          <a:stretch>
            <a:fillRect/>
          </a:stretch>
        </p:blipFill>
        <p:spPr>
          <a:xfrm>
            <a:off x="821475" y="1370800"/>
            <a:ext cx="7705075" cy="36202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9"/>
          <p:cNvSpPr txBox="1">
            <a:spLocks noGrp="1"/>
          </p:cNvSpPr>
          <p:nvPr>
            <p:ph type="title"/>
          </p:nvPr>
        </p:nvSpPr>
        <p:spPr>
          <a:xfrm>
            <a:off x="727650" y="537700"/>
            <a:ext cx="7688700" cy="53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Cruise Passengers Worldwide (2018)</a:t>
            </a:r>
            <a:endParaRPr/>
          </a:p>
        </p:txBody>
      </p:sp>
      <p:pic>
        <p:nvPicPr>
          <p:cNvPr id="192" name="Google Shape;192;p29"/>
          <p:cNvPicPr preferRelativeResize="0"/>
          <p:nvPr/>
        </p:nvPicPr>
        <p:blipFill rotWithShape="1">
          <a:blip r:embed="rId3" cstate="print">
            <a:alphaModFix/>
            <a:extLst>
              <a:ext uri="{28A0092B-C50C-407E-A947-70E740481C1C}">
                <a14:useLocalDpi xmlns:a14="http://schemas.microsoft.com/office/drawing/2010/main"/>
              </a:ext>
            </a:extLst>
          </a:blip>
          <a:srcRect r="14361"/>
          <a:stretch/>
        </p:blipFill>
        <p:spPr>
          <a:xfrm>
            <a:off x="787088" y="1072888"/>
            <a:ext cx="7569825" cy="37504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0"/>
          <p:cNvSpPr txBox="1">
            <a:spLocks noGrp="1"/>
          </p:cNvSpPr>
          <p:nvPr>
            <p:ph type="title"/>
          </p:nvPr>
        </p:nvSpPr>
        <p:spPr>
          <a:xfrm>
            <a:off x="729450" y="621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North American Market</a:t>
            </a:r>
            <a:endParaRPr/>
          </a:p>
        </p:txBody>
      </p:sp>
      <p:pic>
        <p:nvPicPr>
          <p:cNvPr id="198" name="Google Shape;198;p30"/>
          <p:cNvPicPr preferRelativeResize="0"/>
          <p:nvPr/>
        </p:nvPicPr>
        <p:blipFill>
          <a:blip r:embed="rId3">
            <a:alphaModFix/>
          </a:blip>
          <a:stretch>
            <a:fillRect/>
          </a:stretch>
        </p:blipFill>
        <p:spPr>
          <a:xfrm>
            <a:off x="2940200" y="1818688"/>
            <a:ext cx="1162050" cy="1171575"/>
          </a:xfrm>
          <a:prstGeom prst="rect">
            <a:avLst/>
          </a:prstGeom>
          <a:noFill/>
          <a:ln>
            <a:noFill/>
          </a:ln>
        </p:spPr>
      </p:pic>
      <p:pic>
        <p:nvPicPr>
          <p:cNvPr id="199" name="Google Shape;199;p30"/>
          <p:cNvPicPr preferRelativeResize="0"/>
          <p:nvPr/>
        </p:nvPicPr>
        <p:blipFill>
          <a:blip r:embed="rId4">
            <a:alphaModFix/>
          </a:blip>
          <a:stretch>
            <a:fillRect/>
          </a:stretch>
        </p:blipFill>
        <p:spPr>
          <a:xfrm>
            <a:off x="2940200" y="3221213"/>
            <a:ext cx="1162050" cy="466725"/>
          </a:xfrm>
          <a:prstGeom prst="rect">
            <a:avLst/>
          </a:prstGeom>
          <a:noFill/>
          <a:ln>
            <a:noFill/>
          </a:ln>
        </p:spPr>
      </p:pic>
      <p:pic>
        <p:nvPicPr>
          <p:cNvPr id="200" name="Google Shape;200;p30"/>
          <p:cNvPicPr preferRelativeResize="0"/>
          <p:nvPr/>
        </p:nvPicPr>
        <p:blipFill>
          <a:blip r:embed="rId5">
            <a:alphaModFix/>
          </a:blip>
          <a:stretch>
            <a:fillRect/>
          </a:stretch>
        </p:blipFill>
        <p:spPr>
          <a:xfrm>
            <a:off x="2873525" y="4072225"/>
            <a:ext cx="1295400" cy="504825"/>
          </a:xfrm>
          <a:prstGeom prst="rect">
            <a:avLst/>
          </a:prstGeom>
          <a:noFill/>
          <a:ln>
            <a:noFill/>
          </a:ln>
        </p:spPr>
      </p:pic>
      <p:sp>
        <p:nvSpPr>
          <p:cNvPr id="201" name="Google Shape;201;p30"/>
          <p:cNvSpPr txBox="1"/>
          <p:nvPr/>
        </p:nvSpPr>
        <p:spPr>
          <a:xfrm>
            <a:off x="1630850" y="2076925"/>
            <a:ext cx="669000" cy="199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100" b="1">
                <a:latin typeface="Lato"/>
                <a:ea typeface="Lato"/>
                <a:cs typeface="Lato"/>
                <a:sym typeface="Lato"/>
              </a:rPr>
              <a:t>1.</a:t>
            </a:r>
            <a:endParaRPr sz="3100" b="1">
              <a:latin typeface="Lato"/>
              <a:ea typeface="Lato"/>
              <a:cs typeface="Lato"/>
              <a:sym typeface="Lato"/>
            </a:endParaRPr>
          </a:p>
          <a:p>
            <a:pPr marL="0" lvl="0" indent="0" algn="l" rtl="0">
              <a:spcBef>
                <a:spcPts val="0"/>
              </a:spcBef>
              <a:spcAft>
                <a:spcPts val="0"/>
              </a:spcAft>
              <a:buNone/>
            </a:pPr>
            <a:endParaRPr sz="3100" b="1">
              <a:latin typeface="Lato"/>
              <a:ea typeface="Lato"/>
              <a:cs typeface="Lato"/>
              <a:sym typeface="Lato"/>
            </a:endParaRPr>
          </a:p>
          <a:p>
            <a:pPr marL="0" lvl="0" indent="0" algn="l" rtl="0">
              <a:spcBef>
                <a:spcPts val="0"/>
              </a:spcBef>
              <a:spcAft>
                <a:spcPts val="0"/>
              </a:spcAft>
              <a:buNone/>
            </a:pPr>
            <a:r>
              <a:rPr lang="en" sz="3100" b="1">
                <a:latin typeface="Lato"/>
                <a:ea typeface="Lato"/>
                <a:cs typeface="Lato"/>
                <a:sym typeface="Lato"/>
              </a:rPr>
              <a:t>2.</a:t>
            </a:r>
            <a:endParaRPr sz="3100" b="1">
              <a:latin typeface="Lato"/>
              <a:ea typeface="Lato"/>
              <a:cs typeface="Lato"/>
              <a:sym typeface="Lato"/>
            </a:endParaRPr>
          </a:p>
          <a:p>
            <a:pPr marL="0" lvl="0" indent="0" algn="l" rtl="0">
              <a:spcBef>
                <a:spcPts val="0"/>
              </a:spcBef>
              <a:spcAft>
                <a:spcPts val="0"/>
              </a:spcAft>
              <a:buNone/>
            </a:pPr>
            <a:endParaRPr sz="3100" b="1">
              <a:latin typeface="Lato"/>
              <a:ea typeface="Lato"/>
              <a:cs typeface="Lato"/>
              <a:sym typeface="Lato"/>
            </a:endParaRPr>
          </a:p>
          <a:p>
            <a:pPr marL="0" lvl="0" indent="0" algn="l" rtl="0">
              <a:spcBef>
                <a:spcPts val="0"/>
              </a:spcBef>
              <a:spcAft>
                <a:spcPts val="0"/>
              </a:spcAft>
              <a:buNone/>
            </a:pPr>
            <a:r>
              <a:rPr lang="en" sz="3100" b="1">
                <a:latin typeface="Lato"/>
                <a:ea typeface="Lato"/>
                <a:cs typeface="Lato"/>
                <a:sym typeface="Lato"/>
              </a:rPr>
              <a:t>3.</a:t>
            </a:r>
            <a:endParaRPr sz="3100" b="1">
              <a:latin typeface="Lato"/>
              <a:ea typeface="Lato"/>
              <a:cs typeface="Lato"/>
              <a:sym typeface="Lato"/>
            </a:endParaRPr>
          </a:p>
        </p:txBody>
      </p:sp>
      <p:sp>
        <p:nvSpPr>
          <p:cNvPr id="202" name="Google Shape;202;p30"/>
          <p:cNvSpPr txBox="1"/>
          <p:nvPr/>
        </p:nvSpPr>
        <p:spPr>
          <a:xfrm>
            <a:off x="766650" y="1463600"/>
            <a:ext cx="5018100" cy="35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The North American Market is dominated by the following:- </a:t>
            </a:r>
            <a:endParaRPr>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1"/>
          <p:cNvSpPr txBox="1">
            <a:spLocks noGrp="1"/>
          </p:cNvSpPr>
          <p:nvPr>
            <p:ph type="title"/>
          </p:nvPr>
        </p:nvSpPr>
        <p:spPr>
          <a:xfrm>
            <a:off x="813075" y="5575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08" name="Google Shape;208;p31"/>
          <p:cNvPicPr preferRelativeResize="0"/>
          <p:nvPr/>
        </p:nvPicPr>
        <p:blipFill>
          <a:blip r:embed="rId3">
            <a:alphaModFix/>
          </a:blip>
          <a:stretch>
            <a:fillRect/>
          </a:stretch>
        </p:blipFill>
        <p:spPr>
          <a:xfrm>
            <a:off x="2190825" y="1589050"/>
            <a:ext cx="4933200" cy="3250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727650" y="57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Presenters</a:t>
            </a:r>
            <a:endParaRPr/>
          </a:p>
        </p:txBody>
      </p:sp>
      <p:sp>
        <p:nvSpPr>
          <p:cNvPr id="93" name="Google Shape;93;p14"/>
          <p:cNvSpPr txBox="1">
            <a:spLocks noGrp="1"/>
          </p:cNvSpPr>
          <p:nvPr>
            <p:ph type="body" idx="1"/>
          </p:nvPr>
        </p:nvSpPr>
        <p:spPr>
          <a:xfrm>
            <a:off x="2834400" y="3966800"/>
            <a:ext cx="1125000" cy="346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400" dirty="0" err="1">
                <a:solidFill>
                  <a:srgbClr val="000000"/>
                </a:solidFill>
              </a:rPr>
              <a:t>Rajan</a:t>
            </a:r>
            <a:r>
              <a:rPr lang="en" sz="1400" dirty="0">
                <a:solidFill>
                  <a:srgbClr val="000000"/>
                </a:solidFill>
              </a:rPr>
              <a:t> </a:t>
            </a:r>
            <a:r>
              <a:rPr lang="en" sz="1400" dirty="0" err="1">
                <a:solidFill>
                  <a:srgbClr val="000000"/>
                </a:solidFill>
              </a:rPr>
              <a:t>Sohal</a:t>
            </a:r>
            <a:endParaRPr sz="1400" dirty="0">
              <a:solidFill>
                <a:srgbClr val="000000"/>
              </a:solidFill>
            </a:endParaRPr>
          </a:p>
        </p:txBody>
      </p:sp>
      <p:sp>
        <p:nvSpPr>
          <p:cNvPr id="94" name="Google Shape;94;p14"/>
          <p:cNvSpPr txBox="1"/>
          <p:nvPr/>
        </p:nvSpPr>
        <p:spPr>
          <a:xfrm>
            <a:off x="4957650" y="3617075"/>
            <a:ext cx="1818300" cy="41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Lato"/>
                <a:ea typeface="Lato"/>
                <a:cs typeface="Lato"/>
                <a:sym typeface="Lato"/>
              </a:rPr>
              <a:t>Shubh Thind</a:t>
            </a:r>
            <a:endParaRPr>
              <a:solidFill>
                <a:schemeClr val="lt1"/>
              </a:solidFill>
              <a:latin typeface="Lato"/>
              <a:ea typeface="Lato"/>
              <a:cs typeface="Lato"/>
              <a:sym typeface="Lato"/>
            </a:endParaRPr>
          </a:p>
        </p:txBody>
      </p:sp>
      <p:pic>
        <p:nvPicPr>
          <p:cNvPr id="95" name="Google Shape;95;p14"/>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04037" y="1870637"/>
            <a:ext cx="1864949" cy="1935050"/>
          </a:xfrm>
          <a:prstGeom prst="rect">
            <a:avLst/>
          </a:prstGeom>
          <a:noFill/>
          <a:ln>
            <a:noFill/>
          </a:ln>
        </p:spPr>
      </p:pic>
      <p:pic>
        <p:nvPicPr>
          <p:cNvPr id="96" name="Google Shape;96;p14"/>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6866075" y="1789750"/>
            <a:ext cx="2013750" cy="2063250"/>
          </a:xfrm>
          <a:prstGeom prst="rect">
            <a:avLst/>
          </a:prstGeom>
          <a:noFill/>
          <a:ln>
            <a:noFill/>
          </a:ln>
        </p:spPr>
      </p:pic>
      <p:sp>
        <p:nvSpPr>
          <p:cNvPr id="97" name="Google Shape;97;p14"/>
          <p:cNvSpPr txBox="1"/>
          <p:nvPr/>
        </p:nvSpPr>
        <p:spPr>
          <a:xfrm>
            <a:off x="7017650" y="3966800"/>
            <a:ext cx="1710600" cy="41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Shubh Thind</a:t>
            </a:r>
            <a:endParaRPr>
              <a:latin typeface="Lato"/>
              <a:ea typeface="Lato"/>
              <a:cs typeface="Lato"/>
              <a:sym typeface="Lato"/>
            </a:endParaRPr>
          </a:p>
        </p:txBody>
      </p:sp>
      <p:pic>
        <p:nvPicPr>
          <p:cNvPr id="98" name="Google Shape;98;p14"/>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284100" y="1806525"/>
            <a:ext cx="1752524" cy="2029676"/>
          </a:xfrm>
          <a:prstGeom prst="rect">
            <a:avLst/>
          </a:prstGeom>
          <a:noFill/>
          <a:ln>
            <a:noFill/>
          </a:ln>
        </p:spPr>
      </p:pic>
      <p:sp>
        <p:nvSpPr>
          <p:cNvPr id="99" name="Google Shape;99;p14"/>
          <p:cNvSpPr txBox="1"/>
          <p:nvPr/>
        </p:nvSpPr>
        <p:spPr>
          <a:xfrm>
            <a:off x="382050" y="3934100"/>
            <a:ext cx="1454100" cy="41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latin typeface="Lato"/>
                <a:ea typeface="Lato"/>
                <a:cs typeface="Lato"/>
                <a:sym typeface="Lato"/>
              </a:rPr>
              <a:t>Gurmehar Gill</a:t>
            </a:r>
            <a:endParaRPr>
              <a:solidFill>
                <a:schemeClr val="dk2"/>
              </a:solidFill>
              <a:latin typeface="Lato"/>
              <a:ea typeface="Lato"/>
              <a:cs typeface="Lato"/>
              <a:sym typeface="Lato"/>
            </a:endParaRPr>
          </a:p>
        </p:txBody>
      </p:sp>
      <p:pic>
        <p:nvPicPr>
          <p:cNvPr id="100" name="Google Shape;100;p14"/>
          <p:cNvPicPr preferRelativeResize="0"/>
          <p:nvPr/>
        </p:nvPicPr>
        <p:blipFill>
          <a:blip r:embed="rId6">
            <a:alphaModFix/>
          </a:blip>
          <a:stretch>
            <a:fillRect/>
          </a:stretch>
        </p:blipFill>
        <p:spPr>
          <a:xfrm>
            <a:off x="4836400" y="1823325"/>
            <a:ext cx="1826100" cy="2029675"/>
          </a:xfrm>
          <a:prstGeom prst="rect">
            <a:avLst/>
          </a:prstGeom>
          <a:noFill/>
          <a:ln>
            <a:noFill/>
          </a:ln>
        </p:spPr>
      </p:pic>
      <p:sp>
        <p:nvSpPr>
          <p:cNvPr id="101" name="Google Shape;101;p14"/>
          <p:cNvSpPr txBox="1"/>
          <p:nvPr/>
        </p:nvSpPr>
        <p:spPr>
          <a:xfrm>
            <a:off x="5036850" y="3966800"/>
            <a:ext cx="1659900" cy="3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Aytan Isgandarli </a:t>
            </a:r>
            <a:endParaRPr>
              <a:latin typeface="Lato"/>
              <a:ea typeface="Lato"/>
              <a:cs typeface="Lato"/>
              <a:sym typeface="Lato"/>
            </a:endParaRPr>
          </a:p>
        </p:txBody>
      </p:sp>
      <p:pic>
        <p:nvPicPr>
          <p:cNvPr id="13" name="Google Shape;153;p14" descr="Carnival Cruise Line - Ships and Itineraries 2020, 2021, 2022 ...">
            <a:extLst>
              <a:ext uri="{FF2B5EF4-FFF2-40B4-BE49-F238E27FC236}">
                <a16:creationId xmlns:a16="http://schemas.microsoft.com/office/drawing/2014/main" id="{FCE81935-82D6-4D4F-83ED-2D3F55300B0F}"/>
              </a:ext>
            </a:extLst>
          </p:cNvPr>
          <p:cNvPicPr preferRelativeResize="0"/>
          <p:nvPr/>
        </p:nvPicPr>
        <p:blipFill rotWithShape="1">
          <a:blip r:embed="rId7" cstate="print">
            <a:alphaModFix/>
            <a:extLst>
              <a:ext uri="{28A0092B-C50C-407E-A947-70E740481C1C}">
                <a14:useLocalDpi xmlns:a14="http://schemas.microsoft.com/office/drawing/2010/main"/>
              </a:ext>
            </a:extLst>
          </a:blip>
          <a:srcRect t="19376" b="29417"/>
          <a:stretch/>
        </p:blipFill>
        <p:spPr>
          <a:xfrm>
            <a:off x="5036850" y="1263790"/>
            <a:ext cx="1185150" cy="456906"/>
          </a:xfrm>
          <a:prstGeom prst="rect">
            <a:avLst/>
          </a:prstGeom>
          <a:noFill/>
          <a:ln>
            <a:noFill/>
          </a:ln>
        </p:spPr>
      </p:pic>
      <p:pic>
        <p:nvPicPr>
          <p:cNvPr id="14" name="Google Shape;150;p14">
            <a:extLst>
              <a:ext uri="{FF2B5EF4-FFF2-40B4-BE49-F238E27FC236}">
                <a16:creationId xmlns:a16="http://schemas.microsoft.com/office/drawing/2014/main" id="{90B4953F-8C59-F44F-979D-3A5DC910A86A}"/>
              </a:ext>
            </a:extLst>
          </p:cNvPr>
          <p:cNvPicPr preferRelativeResize="0"/>
          <p:nvPr/>
        </p:nvPicPr>
        <p:blipFill>
          <a:blip r:embed="rId8" cstate="print">
            <a:alphaModFix/>
            <a:extLst>
              <a:ext uri="{28A0092B-C50C-407E-A947-70E740481C1C}">
                <a14:useLocalDpi xmlns:a14="http://schemas.microsoft.com/office/drawing/2010/main"/>
              </a:ext>
            </a:extLst>
          </a:blip>
          <a:stretch>
            <a:fillRect/>
          </a:stretch>
        </p:blipFill>
        <p:spPr>
          <a:xfrm>
            <a:off x="2821100" y="1133854"/>
            <a:ext cx="1230822" cy="492329"/>
          </a:xfrm>
          <a:prstGeom prst="rect">
            <a:avLst/>
          </a:prstGeom>
          <a:noFill/>
          <a:ln>
            <a:noFill/>
          </a:ln>
        </p:spPr>
      </p:pic>
      <p:sp>
        <p:nvSpPr>
          <p:cNvPr id="2" name="TextBox 1">
            <a:extLst>
              <a:ext uri="{FF2B5EF4-FFF2-40B4-BE49-F238E27FC236}">
                <a16:creationId xmlns:a16="http://schemas.microsoft.com/office/drawing/2014/main" id="{5A778494-A134-7F4F-83CB-8428B1FD38F4}"/>
              </a:ext>
            </a:extLst>
          </p:cNvPr>
          <p:cNvSpPr txBox="1"/>
          <p:nvPr/>
        </p:nvSpPr>
        <p:spPr>
          <a:xfrm>
            <a:off x="637525" y="1230633"/>
            <a:ext cx="1399099" cy="523220"/>
          </a:xfrm>
          <a:prstGeom prst="rect">
            <a:avLst/>
          </a:prstGeom>
          <a:noFill/>
        </p:spPr>
        <p:txBody>
          <a:bodyPr wrap="square" rtlCol="0">
            <a:spAutoFit/>
          </a:bodyPr>
          <a:lstStyle/>
          <a:p>
            <a:pPr algn="ctr"/>
            <a:r>
              <a:rPr lang="en-CA" b="1" dirty="0"/>
              <a:t>Market Overview</a:t>
            </a:r>
          </a:p>
        </p:txBody>
      </p:sp>
      <p:pic>
        <p:nvPicPr>
          <p:cNvPr id="17" name="Google Shape;155;p14">
            <a:extLst>
              <a:ext uri="{FF2B5EF4-FFF2-40B4-BE49-F238E27FC236}">
                <a16:creationId xmlns:a16="http://schemas.microsoft.com/office/drawing/2014/main" id="{32B4919D-DB5E-8048-B082-094624588CFB}"/>
              </a:ext>
            </a:extLst>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7295287" y="1186650"/>
            <a:ext cx="1155325" cy="546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2"/>
          <p:cNvSpPr txBox="1">
            <a:spLocks noGrp="1"/>
          </p:cNvSpPr>
          <p:nvPr>
            <p:ph type="title"/>
          </p:nvPr>
        </p:nvSpPr>
        <p:spPr>
          <a:xfrm>
            <a:off x="729450" y="5799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European Market</a:t>
            </a:r>
            <a:endParaRPr/>
          </a:p>
        </p:txBody>
      </p:sp>
      <p:sp>
        <p:nvSpPr>
          <p:cNvPr id="214" name="Google Shape;214;p32"/>
          <p:cNvSpPr txBox="1"/>
          <p:nvPr/>
        </p:nvSpPr>
        <p:spPr>
          <a:xfrm>
            <a:off x="1630850" y="2076925"/>
            <a:ext cx="669000" cy="199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100" b="1">
                <a:latin typeface="Lato"/>
                <a:ea typeface="Lato"/>
                <a:cs typeface="Lato"/>
                <a:sym typeface="Lato"/>
              </a:rPr>
              <a:t>1.</a:t>
            </a:r>
            <a:endParaRPr sz="3100" b="1">
              <a:latin typeface="Lato"/>
              <a:ea typeface="Lato"/>
              <a:cs typeface="Lato"/>
              <a:sym typeface="Lato"/>
            </a:endParaRPr>
          </a:p>
          <a:p>
            <a:pPr marL="0" lvl="0" indent="0" algn="l" rtl="0">
              <a:spcBef>
                <a:spcPts val="0"/>
              </a:spcBef>
              <a:spcAft>
                <a:spcPts val="0"/>
              </a:spcAft>
              <a:buNone/>
            </a:pPr>
            <a:endParaRPr sz="3100" b="1">
              <a:latin typeface="Lato"/>
              <a:ea typeface="Lato"/>
              <a:cs typeface="Lato"/>
              <a:sym typeface="Lato"/>
            </a:endParaRPr>
          </a:p>
          <a:p>
            <a:pPr marL="0" lvl="0" indent="0" algn="l" rtl="0">
              <a:spcBef>
                <a:spcPts val="0"/>
              </a:spcBef>
              <a:spcAft>
                <a:spcPts val="0"/>
              </a:spcAft>
              <a:buNone/>
            </a:pPr>
            <a:r>
              <a:rPr lang="en" sz="3100" b="1">
                <a:latin typeface="Lato"/>
                <a:ea typeface="Lato"/>
                <a:cs typeface="Lato"/>
                <a:sym typeface="Lato"/>
              </a:rPr>
              <a:t>2.</a:t>
            </a:r>
            <a:endParaRPr sz="3100" b="1">
              <a:latin typeface="Lato"/>
              <a:ea typeface="Lato"/>
              <a:cs typeface="Lato"/>
              <a:sym typeface="Lato"/>
            </a:endParaRPr>
          </a:p>
        </p:txBody>
      </p:sp>
      <p:pic>
        <p:nvPicPr>
          <p:cNvPr id="215" name="Google Shape;215;p32"/>
          <p:cNvPicPr preferRelativeResize="0"/>
          <p:nvPr/>
        </p:nvPicPr>
        <p:blipFill>
          <a:blip r:embed="rId3">
            <a:alphaModFix/>
          </a:blip>
          <a:stretch>
            <a:fillRect/>
          </a:stretch>
        </p:blipFill>
        <p:spPr>
          <a:xfrm>
            <a:off x="2424375" y="1825050"/>
            <a:ext cx="2362200" cy="904875"/>
          </a:xfrm>
          <a:prstGeom prst="rect">
            <a:avLst/>
          </a:prstGeom>
          <a:noFill/>
          <a:ln>
            <a:noFill/>
          </a:ln>
        </p:spPr>
      </p:pic>
      <p:pic>
        <p:nvPicPr>
          <p:cNvPr id="216" name="Google Shape;216;p32"/>
          <p:cNvPicPr preferRelativeResize="0"/>
          <p:nvPr/>
        </p:nvPicPr>
        <p:blipFill>
          <a:blip r:embed="rId4">
            <a:alphaModFix/>
          </a:blip>
          <a:stretch>
            <a:fillRect/>
          </a:stretch>
        </p:blipFill>
        <p:spPr>
          <a:xfrm>
            <a:off x="2657563" y="2729925"/>
            <a:ext cx="1895825" cy="1423900"/>
          </a:xfrm>
          <a:prstGeom prst="rect">
            <a:avLst/>
          </a:prstGeom>
          <a:noFill/>
          <a:ln>
            <a:noFill/>
          </a:ln>
        </p:spPr>
      </p:pic>
      <p:sp>
        <p:nvSpPr>
          <p:cNvPr id="217" name="Google Shape;217;p32"/>
          <p:cNvSpPr txBox="1"/>
          <p:nvPr/>
        </p:nvSpPr>
        <p:spPr>
          <a:xfrm>
            <a:off x="766650" y="1463600"/>
            <a:ext cx="6063600" cy="35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The European market on the other hand,  is dominated by the following:- </a:t>
            </a:r>
            <a:endParaRPr>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3"/>
          <p:cNvSpPr txBox="1">
            <a:spLocks noGrp="1"/>
          </p:cNvSpPr>
          <p:nvPr>
            <p:ph type="title"/>
          </p:nvPr>
        </p:nvSpPr>
        <p:spPr>
          <a:xfrm>
            <a:off x="729450" y="6077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European Market</a:t>
            </a:r>
            <a:endParaRPr/>
          </a:p>
        </p:txBody>
      </p:sp>
      <p:sp>
        <p:nvSpPr>
          <p:cNvPr id="223" name="Google Shape;223;p33"/>
          <p:cNvSpPr txBox="1">
            <a:spLocks noGrp="1"/>
          </p:cNvSpPr>
          <p:nvPr>
            <p:ph type="body" idx="1"/>
          </p:nvPr>
        </p:nvSpPr>
        <p:spPr>
          <a:xfrm>
            <a:off x="727650" y="1591000"/>
            <a:ext cx="7688700" cy="3162300"/>
          </a:xfrm>
          <a:prstGeom prst="rect">
            <a:avLst/>
          </a:prstGeom>
        </p:spPr>
        <p:txBody>
          <a:bodyPr spcFirstLastPara="1" wrap="square" lIns="91425" tIns="91425" rIns="91425" bIns="91425" anchor="t" anchorCtr="0">
            <a:noAutofit/>
          </a:bodyPr>
          <a:lstStyle/>
          <a:p>
            <a:pPr marL="457200" marR="241300" lvl="0" indent="-320675" algn="l" rtl="0">
              <a:spcBef>
                <a:spcPts val="0"/>
              </a:spcBef>
              <a:spcAft>
                <a:spcPts val="0"/>
              </a:spcAft>
              <a:buClr>
                <a:srgbClr val="000000"/>
              </a:buClr>
              <a:buSzPts val="1450"/>
              <a:buFont typeface="Times New Roman"/>
              <a:buChar char="●"/>
            </a:pPr>
            <a:r>
              <a:rPr lang="en" sz="1450">
                <a:solidFill>
                  <a:srgbClr val="000000"/>
                </a:solidFill>
                <a:highlight>
                  <a:srgbClr val="FFFFFF"/>
                </a:highlight>
                <a:latin typeface="Times New Roman"/>
                <a:ea typeface="Times New Roman"/>
                <a:cs typeface="Times New Roman"/>
                <a:sym typeface="Times New Roman"/>
              </a:rPr>
              <a:t>After North America, Europe is the largest cruise market in the world, where it is the fastest growing tourism submarket. </a:t>
            </a:r>
            <a:endParaRPr sz="1450">
              <a:solidFill>
                <a:srgbClr val="000000"/>
              </a:solidFill>
              <a:highlight>
                <a:srgbClr val="FFFFFF"/>
              </a:highlight>
              <a:latin typeface="Times New Roman"/>
              <a:ea typeface="Times New Roman"/>
              <a:cs typeface="Times New Roman"/>
              <a:sym typeface="Times New Roman"/>
            </a:endParaRPr>
          </a:p>
          <a:p>
            <a:pPr marL="457200" marR="241300" lvl="0" indent="-320675" algn="l" rtl="0">
              <a:spcBef>
                <a:spcPts val="0"/>
              </a:spcBef>
              <a:spcAft>
                <a:spcPts val="0"/>
              </a:spcAft>
              <a:buClr>
                <a:srgbClr val="000000"/>
              </a:buClr>
              <a:buSzPts val="1450"/>
              <a:buFont typeface="Times New Roman"/>
              <a:buChar char="●"/>
            </a:pPr>
            <a:r>
              <a:rPr lang="en" sz="1450">
                <a:solidFill>
                  <a:srgbClr val="000000"/>
                </a:solidFill>
                <a:highlight>
                  <a:srgbClr val="FFFFFF"/>
                </a:highlight>
                <a:latin typeface="Times New Roman"/>
                <a:ea typeface="Times New Roman"/>
                <a:cs typeface="Times New Roman"/>
                <a:sym typeface="Times New Roman"/>
              </a:rPr>
              <a:t>From 2016 to 2018, </a:t>
            </a:r>
            <a:r>
              <a:rPr lang="en" sz="1450">
                <a:solidFill>
                  <a:srgbClr val="000000"/>
                </a:solidFill>
                <a:highlight>
                  <a:srgbClr val="FFFFFF"/>
                </a:highlight>
                <a:uFill>
                  <a:noFill/>
                </a:u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passenger volume of cruises in Europe increased from 6.79 million to 7.17 million</a:t>
            </a:r>
            <a:r>
              <a:rPr lang="en" sz="1450">
                <a:solidFill>
                  <a:srgbClr val="000000"/>
                </a:solidFill>
                <a:highlight>
                  <a:srgbClr val="FFFFFF"/>
                </a:highlight>
                <a:latin typeface="Times New Roman"/>
                <a:ea typeface="Times New Roman"/>
                <a:cs typeface="Times New Roman"/>
                <a:sym typeface="Times New Roman"/>
              </a:rPr>
              <a:t>, of which 6.96 million were European residents. </a:t>
            </a:r>
            <a:endParaRPr sz="1450">
              <a:solidFill>
                <a:srgbClr val="000000"/>
              </a:solidFill>
              <a:highlight>
                <a:srgbClr val="FFFFFF"/>
              </a:highlight>
              <a:latin typeface="Times New Roman"/>
              <a:ea typeface="Times New Roman"/>
              <a:cs typeface="Times New Roman"/>
              <a:sym typeface="Times New Roman"/>
            </a:endParaRPr>
          </a:p>
          <a:p>
            <a:pPr marL="457200" marR="241300" lvl="0" indent="-320675" algn="l" rtl="0">
              <a:spcBef>
                <a:spcPts val="0"/>
              </a:spcBef>
              <a:spcAft>
                <a:spcPts val="0"/>
              </a:spcAft>
              <a:buClr>
                <a:srgbClr val="000000"/>
              </a:buClr>
              <a:buSzPts val="1450"/>
              <a:buFont typeface="Times New Roman"/>
              <a:buChar char="●"/>
            </a:pPr>
            <a:r>
              <a:rPr lang="en" sz="1450">
                <a:solidFill>
                  <a:srgbClr val="000000"/>
                </a:solidFill>
                <a:highlight>
                  <a:srgbClr val="FFFFFF"/>
                </a:highlight>
                <a:latin typeface="Times New Roman"/>
                <a:ea typeface="Times New Roman"/>
                <a:cs typeface="Times New Roman"/>
                <a:sym typeface="Times New Roman"/>
              </a:rPr>
              <a:t>The global cruise tourism market is expected to grow incrementally between 2018 and 2022 by 6%. </a:t>
            </a:r>
            <a:endParaRPr sz="1450">
              <a:solidFill>
                <a:srgbClr val="000000"/>
              </a:solidFill>
              <a:highlight>
                <a:srgbClr val="FFFFFF"/>
              </a:highlight>
              <a:latin typeface="Times New Roman"/>
              <a:ea typeface="Times New Roman"/>
              <a:cs typeface="Times New Roman"/>
              <a:sym typeface="Times New Roman"/>
            </a:endParaRPr>
          </a:p>
          <a:p>
            <a:pPr marL="457200" marR="241300" lvl="0" indent="-320675" algn="l" rtl="0">
              <a:spcBef>
                <a:spcPts val="0"/>
              </a:spcBef>
              <a:spcAft>
                <a:spcPts val="0"/>
              </a:spcAft>
              <a:buClr>
                <a:srgbClr val="000000"/>
              </a:buClr>
              <a:buSzPts val="1450"/>
              <a:buFont typeface="Times New Roman"/>
              <a:buChar char="●"/>
            </a:pPr>
            <a:r>
              <a:rPr lang="en" sz="1450">
                <a:solidFill>
                  <a:srgbClr val="000000"/>
                </a:solidFill>
                <a:highlight>
                  <a:srgbClr val="FFFFFF"/>
                </a:highlight>
                <a:latin typeface="Times New Roman"/>
                <a:ea typeface="Times New Roman"/>
                <a:cs typeface="Times New Roman"/>
                <a:sym typeface="Times New Roman"/>
              </a:rPr>
              <a:t>According to the 2018 </a:t>
            </a:r>
            <a:r>
              <a:rPr lang="en" sz="1450">
                <a:solidFill>
                  <a:srgbClr val="000000"/>
                </a:solidFill>
                <a:highlight>
                  <a:srgbClr val="FFFFFF"/>
                </a:highlight>
                <a:uFill>
                  <a:noFill/>
                </a:u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Cruise Industry News Annual Report</a:t>
            </a:r>
            <a:r>
              <a:rPr lang="en" sz="1450">
                <a:solidFill>
                  <a:srgbClr val="000000"/>
                </a:solidFill>
                <a:highlight>
                  <a:srgbClr val="FFFFFF"/>
                </a:highlight>
                <a:latin typeface="Times New Roman"/>
                <a:ea typeface="Times New Roman"/>
                <a:cs typeface="Times New Roman"/>
                <a:sym typeface="Times New Roman"/>
              </a:rPr>
              <a:t>, the biggest growth in passenger numbers will come from Europe. </a:t>
            </a:r>
            <a:endParaRPr sz="1450">
              <a:solidFill>
                <a:srgbClr val="000000"/>
              </a:solidFill>
              <a:highlight>
                <a:srgbClr val="FFFFFF"/>
              </a:highlight>
              <a:latin typeface="Times New Roman"/>
              <a:ea typeface="Times New Roman"/>
              <a:cs typeface="Times New Roman"/>
              <a:sym typeface="Times New Roman"/>
            </a:endParaRPr>
          </a:p>
          <a:p>
            <a:pPr marL="457200" marR="241300" lvl="0" indent="-320675" algn="l" rtl="0">
              <a:spcBef>
                <a:spcPts val="0"/>
              </a:spcBef>
              <a:spcAft>
                <a:spcPts val="0"/>
              </a:spcAft>
              <a:buClr>
                <a:srgbClr val="000000"/>
              </a:buClr>
              <a:buSzPts val="1450"/>
              <a:buFont typeface="Times New Roman"/>
              <a:buChar char="●"/>
            </a:pPr>
            <a:r>
              <a:rPr lang="en" sz="1450">
                <a:solidFill>
                  <a:srgbClr val="000000"/>
                </a:solidFill>
                <a:highlight>
                  <a:srgbClr val="FFFFFF"/>
                </a:highlight>
                <a:latin typeface="Times New Roman"/>
                <a:ea typeface="Times New Roman"/>
                <a:cs typeface="Times New Roman"/>
                <a:sym typeface="Times New Roman"/>
              </a:rPr>
              <a:t>By 2027, 51% of cruise passengers will probably be coming from North America (14% in 2019), 31.5% from Europe (</a:t>
            </a:r>
            <a:r>
              <a:rPr lang="en" sz="1450">
                <a:solidFill>
                  <a:srgbClr val="000000"/>
                </a:solidFill>
                <a:highlight>
                  <a:srgbClr val="FFFFFF"/>
                </a:highlight>
                <a:uFill>
                  <a:noFill/>
                </a:u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7.17% in 2019</a:t>
            </a:r>
            <a:r>
              <a:rPr lang="en" sz="1450">
                <a:solidFill>
                  <a:srgbClr val="000000"/>
                </a:solidFill>
                <a:highlight>
                  <a:srgbClr val="FFFFFF"/>
                </a:highlight>
                <a:latin typeface="Times New Roman"/>
                <a:ea typeface="Times New Roman"/>
                <a:cs typeface="Times New Roman"/>
                <a:sym typeface="Times New Roman"/>
              </a:rPr>
              <a:t>) and 17.5% from Asia-Pacific (5.7% in 2019). That means that the growth rate of cruise tourism in Europe is anticipated to be bigger than in the US and Canada, but the absolute number of cruise passengers in Europe will not exceed the number in North America.</a:t>
            </a:r>
            <a:endParaRPr sz="1450">
              <a:solidFill>
                <a:srgbClr val="000000"/>
              </a:solidFill>
              <a:highlight>
                <a:srgbClr val="FFFFFF"/>
              </a:highlight>
              <a:latin typeface="Times New Roman"/>
              <a:ea typeface="Times New Roman"/>
              <a:cs typeface="Times New Roman"/>
              <a:sym typeface="Times New Roman"/>
            </a:endParaRPr>
          </a:p>
          <a:p>
            <a:pPr marL="0" lvl="0" indent="0" algn="l" rtl="0">
              <a:spcBef>
                <a:spcPts val="1800"/>
              </a:spcBef>
              <a:spcAft>
                <a:spcPts val="160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4"/>
          <p:cNvSpPr txBox="1">
            <a:spLocks noGrp="1"/>
          </p:cNvSpPr>
          <p:nvPr>
            <p:ph type="title"/>
          </p:nvPr>
        </p:nvSpPr>
        <p:spPr>
          <a:xfrm>
            <a:off x="729450" y="62167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Cruise line industry Expenditure</a:t>
            </a:r>
            <a:endParaRPr/>
          </a:p>
        </p:txBody>
      </p:sp>
      <p:pic>
        <p:nvPicPr>
          <p:cNvPr id="229" name="Google Shape;229;p34"/>
          <p:cNvPicPr preferRelativeResize="0"/>
          <p:nvPr/>
        </p:nvPicPr>
        <p:blipFill>
          <a:blip r:embed="rId3">
            <a:alphaModFix/>
          </a:blip>
          <a:stretch>
            <a:fillRect/>
          </a:stretch>
        </p:blipFill>
        <p:spPr>
          <a:xfrm>
            <a:off x="1662113" y="1506750"/>
            <a:ext cx="5819775" cy="3143250"/>
          </a:xfrm>
          <a:prstGeom prst="rect">
            <a:avLst/>
          </a:prstGeom>
          <a:noFill/>
          <a:ln>
            <a:noFill/>
          </a:ln>
        </p:spPr>
      </p:pic>
      <p:pic>
        <p:nvPicPr>
          <p:cNvPr id="230" name="Google Shape;230;p34"/>
          <p:cNvPicPr preferRelativeResize="0"/>
          <p:nvPr/>
        </p:nvPicPr>
        <p:blipFill>
          <a:blip r:embed="rId4">
            <a:alphaModFix/>
          </a:blip>
          <a:stretch>
            <a:fillRect/>
          </a:stretch>
        </p:blipFill>
        <p:spPr>
          <a:xfrm>
            <a:off x="2034150" y="1281400"/>
            <a:ext cx="5967384" cy="368182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5"/>
          <p:cNvSpPr txBox="1">
            <a:spLocks noGrp="1"/>
          </p:cNvSpPr>
          <p:nvPr>
            <p:ph type="title"/>
          </p:nvPr>
        </p:nvSpPr>
        <p:spPr>
          <a:xfrm>
            <a:off x="727650" y="55802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Market Projection - Revenue</a:t>
            </a:r>
            <a:endParaRPr/>
          </a:p>
        </p:txBody>
      </p:sp>
      <p:pic>
        <p:nvPicPr>
          <p:cNvPr id="236" name="Google Shape;236;p35"/>
          <p:cNvPicPr preferRelativeResize="0"/>
          <p:nvPr/>
        </p:nvPicPr>
        <p:blipFill>
          <a:blip r:embed="rId3">
            <a:alphaModFix/>
          </a:blip>
          <a:stretch>
            <a:fillRect/>
          </a:stretch>
        </p:blipFill>
        <p:spPr>
          <a:xfrm>
            <a:off x="152400" y="1395050"/>
            <a:ext cx="8839199" cy="34492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6"/>
          <p:cNvSpPr txBox="1">
            <a:spLocks noGrp="1"/>
          </p:cNvSpPr>
          <p:nvPr>
            <p:ph type="title"/>
          </p:nvPr>
        </p:nvSpPr>
        <p:spPr>
          <a:xfrm>
            <a:off x="727650" y="58227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Market Projection - Revenue Growth</a:t>
            </a:r>
            <a:endParaRPr/>
          </a:p>
        </p:txBody>
      </p:sp>
      <p:pic>
        <p:nvPicPr>
          <p:cNvPr id="242" name="Google Shape;242;p36"/>
          <p:cNvPicPr preferRelativeResize="0"/>
          <p:nvPr/>
        </p:nvPicPr>
        <p:blipFill>
          <a:blip r:embed="rId3">
            <a:alphaModFix/>
          </a:blip>
          <a:stretch>
            <a:fillRect/>
          </a:stretch>
        </p:blipFill>
        <p:spPr>
          <a:xfrm>
            <a:off x="152400" y="1488525"/>
            <a:ext cx="8839201" cy="365496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7"/>
          <p:cNvSpPr txBox="1">
            <a:spLocks noGrp="1"/>
          </p:cNvSpPr>
          <p:nvPr>
            <p:ph type="title"/>
          </p:nvPr>
        </p:nvSpPr>
        <p:spPr>
          <a:xfrm>
            <a:off x="1885500" y="2114700"/>
            <a:ext cx="53730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300"/>
              <a:t>Norwegian Cruise Lines</a:t>
            </a:r>
            <a:endParaRPr sz="3300"/>
          </a:p>
        </p:txBody>
      </p:sp>
      <p:pic>
        <p:nvPicPr>
          <p:cNvPr id="248" name="Google Shape;248;p37"/>
          <p:cNvPicPr preferRelativeResize="0"/>
          <p:nvPr/>
        </p:nvPicPr>
        <p:blipFill>
          <a:blip r:embed="rId3">
            <a:alphaModFix/>
          </a:blip>
          <a:stretch>
            <a:fillRect/>
          </a:stretch>
        </p:blipFill>
        <p:spPr>
          <a:xfrm>
            <a:off x="3528488" y="2978550"/>
            <a:ext cx="2087014" cy="18099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8"/>
          <p:cNvSpPr txBox="1">
            <a:spLocks noGrp="1"/>
          </p:cNvSpPr>
          <p:nvPr>
            <p:ph type="title"/>
          </p:nvPr>
        </p:nvSpPr>
        <p:spPr>
          <a:xfrm>
            <a:off x="727650" y="615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Company Leadership</a:t>
            </a:r>
            <a:endParaRPr/>
          </a:p>
        </p:txBody>
      </p:sp>
      <p:pic>
        <p:nvPicPr>
          <p:cNvPr id="254" name="Google Shape;254;p38"/>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386325" y="1954300"/>
            <a:ext cx="2172326" cy="2352325"/>
          </a:xfrm>
          <a:prstGeom prst="rect">
            <a:avLst/>
          </a:prstGeom>
          <a:noFill/>
          <a:ln>
            <a:noFill/>
          </a:ln>
        </p:spPr>
      </p:pic>
      <p:pic>
        <p:nvPicPr>
          <p:cNvPr id="255" name="Google Shape;255;p38"/>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5565425" y="1974400"/>
            <a:ext cx="2172331" cy="2312125"/>
          </a:xfrm>
          <a:prstGeom prst="rect">
            <a:avLst/>
          </a:prstGeom>
          <a:noFill/>
          <a:ln>
            <a:noFill/>
          </a:ln>
        </p:spPr>
      </p:pic>
      <p:sp>
        <p:nvSpPr>
          <p:cNvPr id="256" name="Google Shape;256;p38"/>
          <p:cNvSpPr txBox="1"/>
          <p:nvPr/>
        </p:nvSpPr>
        <p:spPr>
          <a:xfrm>
            <a:off x="984500" y="4407075"/>
            <a:ext cx="3726900" cy="53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Frank J. Del Rio, President and CEO of Norwegian Cruise Line Holdings Ltd.</a:t>
            </a:r>
            <a:endParaRPr>
              <a:latin typeface="Lato"/>
              <a:ea typeface="Lato"/>
              <a:cs typeface="Lato"/>
              <a:sym typeface="Lato"/>
            </a:endParaRPr>
          </a:p>
        </p:txBody>
      </p:sp>
      <p:sp>
        <p:nvSpPr>
          <p:cNvPr id="257" name="Google Shape;257;p38"/>
          <p:cNvSpPr txBox="1"/>
          <p:nvPr/>
        </p:nvSpPr>
        <p:spPr>
          <a:xfrm>
            <a:off x="5044188" y="4407075"/>
            <a:ext cx="3214800" cy="53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Harry Sommer, President and CEO of Norwegian Cruise Line</a:t>
            </a:r>
            <a:endParaRPr>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9"/>
          <p:cNvSpPr txBox="1">
            <a:spLocks noGrp="1"/>
          </p:cNvSpPr>
          <p:nvPr>
            <p:ph type="title"/>
          </p:nvPr>
        </p:nvSpPr>
        <p:spPr>
          <a:xfrm>
            <a:off x="727650" y="5908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Mission &amp; Vision Statement</a:t>
            </a:r>
            <a:endParaRPr/>
          </a:p>
        </p:txBody>
      </p:sp>
      <p:sp>
        <p:nvSpPr>
          <p:cNvPr id="263" name="Google Shape;263;p39"/>
          <p:cNvSpPr txBox="1">
            <a:spLocks noGrp="1"/>
          </p:cNvSpPr>
          <p:nvPr>
            <p:ph type="body" idx="1"/>
          </p:nvPr>
        </p:nvSpPr>
        <p:spPr>
          <a:xfrm>
            <a:off x="727650" y="1506275"/>
            <a:ext cx="7688700" cy="22611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700"/>
              <a:t>Mission Statement: Provide exceptional vacation experiences, delivered by passionate team members committed to world-class hospitality and innovation</a:t>
            </a:r>
            <a:endParaRPr sz="1700"/>
          </a:p>
          <a:p>
            <a:pPr marL="0" lvl="0" indent="0" algn="l" rtl="0">
              <a:lnSpc>
                <a:spcPct val="150000"/>
              </a:lnSpc>
              <a:spcBef>
                <a:spcPts val="1600"/>
              </a:spcBef>
              <a:spcAft>
                <a:spcPts val="0"/>
              </a:spcAft>
              <a:buNone/>
            </a:pPr>
            <a:endParaRPr sz="1700"/>
          </a:p>
          <a:p>
            <a:pPr marL="0" lvl="0" indent="0" algn="l" rtl="0">
              <a:lnSpc>
                <a:spcPct val="150000"/>
              </a:lnSpc>
              <a:spcBef>
                <a:spcPts val="1600"/>
              </a:spcBef>
              <a:spcAft>
                <a:spcPts val="1600"/>
              </a:spcAft>
              <a:buNone/>
            </a:pPr>
            <a:r>
              <a:rPr lang="en" sz="1700"/>
              <a:t>Vision Statement: To be the vacation of choice for everyone around the world </a:t>
            </a:r>
            <a:endParaRPr sz="17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0"/>
          <p:cNvSpPr txBox="1">
            <a:spLocks noGrp="1"/>
          </p:cNvSpPr>
          <p:nvPr>
            <p:ph type="title"/>
          </p:nvPr>
        </p:nvSpPr>
        <p:spPr>
          <a:xfrm>
            <a:off x="729450" y="62092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About the Company</a:t>
            </a:r>
            <a:endParaRPr/>
          </a:p>
        </p:txBody>
      </p:sp>
      <p:sp>
        <p:nvSpPr>
          <p:cNvPr id="269" name="Google Shape;269;p40"/>
          <p:cNvSpPr txBox="1">
            <a:spLocks noGrp="1"/>
          </p:cNvSpPr>
          <p:nvPr>
            <p:ph type="body" idx="1"/>
          </p:nvPr>
        </p:nvSpPr>
        <p:spPr>
          <a:xfrm>
            <a:off x="729450" y="1737325"/>
            <a:ext cx="7688700" cy="2261100"/>
          </a:xfrm>
          <a:prstGeom prst="rect">
            <a:avLst/>
          </a:prstGeom>
        </p:spPr>
        <p:txBody>
          <a:bodyPr spcFirstLastPara="1" wrap="square" lIns="91425" tIns="91425" rIns="91425" bIns="91425" anchor="t" anchorCtr="0">
            <a:noAutofit/>
          </a:bodyPr>
          <a:lstStyle/>
          <a:p>
            <a:pPr marL="457200" lvl="0" indent="-336550" algn="l" rtl="0">
              <a:lnSpc>
                <a:spcPct val="150000"/>
              </a:lnSpc>
              <a:spcBef>
                <a:spcPts val="0"/>
              </a:spcBef>
              <a:spcAft>
                <a:spcPts val="0"/>
              </a:spcAft>
              <a:buSzPts val="1700"/>
              <a:buChar char="●"/>
            </a:pPr>
            <a:r>
              <a:rPr lang="en" sz="1700"/>
              <a:t>Founded in 1966, originally called Norwegian Caribbean Line</a:t>
            </a:r>
            <a:endParaRPr sz="1700"/>
          </a:p>
          <a:p>
            <a:pPr marL="457200" lvl="0" indent="-336550" algn="l" rtl="0">
              <a:lnSpc>
                <a:spcPct val="150000"/>
              </a:lnSpc>
              <a:spcBef>
                <a:spcPts val="0"/>
              </a:spcBef>
              <a:spcAft>
                <a:spcPts val="0"/>
              </a:spcAft>
              <a:buSzPts val="1700"/>
              <a:buChar char="●"/>
            </a:pPr>
            <a:r>
              <a:rPr lang="en" sz="1700"/>
              <a:t>Began with just one ship known as Sunward</a:t>
            </a:r>
            <a:endParaRPr sz="1700"/>
          </a:p>
          <a:p>
            <a:pPr marL="457200" lvl="0" indent="-336550" algn="l" rtl="0">
              <a:lnSpc>
                <a:spcPct val="150000"/>
              </a:lnSpc>
              <a:spcBef>
                <a:spcPts val="0"/>
              </a:spcBef>
              <a:spcAft>
                <a:spcPts val="0"/>
              </a:spcAft>
              <a:buSzPts val="1700"/>
              <a:buChar char="●"/>
            </a:pPr>
            <a:r>
              <a:rPr lang="en" sz="1700"/>
              <a:t>Known for being the first cruise line to allow dining on their ships at any time </a:t>
            </a:r>
            <a:endParaRPr sz="1700"/>
          </a:p>
          <a:p>
            <a:pPr marL="457200" lvl="0" indent="-336550" algn="l" rtl="0">
              <a:lnSpc>
                <a:spcPct val="150000"/>
              </a:lnSpc>
              <a:spcBef>
                <a:spcPts val="0"/>
              </a:spcBef>
              <a:spcAft>
                <a:spcPts val="0"/>
              </a:spcAft>
              <a:buSzPts val="1700"/>
              <a:buChar char="●"/>
            </a:pPr>
            <a:r>
              <a:rPr lang="en" sz="1700"/>
              <a:t>Now have a fleet of 28 ships that contain approximately 59,150 berths</a:t>
            </a:r>
            <a:endParaRPr sz="17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1"/>
          <p:cNvSpPr txBox="1">
            <a:spLocks noGrp="1"/>
          </p:cNvSpPr>
          <p:nvPr>
            <p:ph type="title"/>
          </p:nvPr>
        </p:nvSpPr>
        <p:spPr>
          <a:xfrm>
            <a:off x="727650" y="53012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Stock Price</a:t>
            </a:r>
            <a:endParaRPr/>
          </a:p>
        </p:txBody>
      </p:sp>
      <p:pic>
        <p:nvPicPr>
          <p:cNvPr id="275" name="Google Shape;275;p41"/>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953075" y="1322275"/>
            <a:ext cx="5774299" cy="35673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800"/>
              <a:t>Agenda</a:t>
            </a:r>
            <a:endParaRPr sz="3800"/>
          </a:p>
        </p:txBody>
      </p:sp>
      <p:sp>
        <p:nvSpPr>
          <p:cNvPr id="107" name="Google Shape;107;p15"/>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457200" lvl="0" indent="-406400" algn="l" rtl="0">
              <a:spcBef>
                <a:spcPts val="0"/>
              </a:spcBef>
              <a:spcAft>
                <a:spcPts val="0"/>
              </a:spcAft>
              <a:buSzPts val="2800"/>
              <a:buAutoNum type="arabicPeriod"/>
            </a:pPr>
            <a:r>
              <a:rPr lang="en" sz="2800"/>
              <a:t>Market Overview</a:t>
            </a:r>
            <a:endParaRPr sz="2800"/>
          </a:p>
          <a:p>
            <a:pPr marL="457200" lvl="0" indent="-406400" algn="l" rtl="0">
              <a:spcBef>
                <a:spcPts val="0"/>
              </a:spcBef>
              <a:spcAft>
                <a:spcPts val="0"/>
              </a:spcAft>
              <a:buSzPts val="2800"/>
              <a:buAutoNum type="arabicPeriod"/>
            </a:pPr>
            <a:r>
              <a:rPr lang="en" sz="2800"/>
              <a:t>Norwegian Cruise Lines</a:t>
            </a:r>
            <a:endParaRPr sz="2800"/>
          </a:p>
          <a:p>
            <a:pPr marL="457200" lvl="0" indent="-406400" algn="l" rtl="0">
              <a:spcBef>
                <a:spcPts val="0"/>
              </a:spcBef>
              <a:spcAft>
                <a:spcPts val="0"/>
              </a:spcAft>
              <a:buSzPts val="2800"/>
              <a:buAutoNum type="arabicPeriod"/>
            </a:pPr>
            <a:r>
              <a:rPr lang="en" sz="2800"/>
              <a:t>Carnival Cruise Lines</a:t>
            </a:r>
            <a:endParaRPr sz="2800"/>
          </a:p>
          <a:p>
            <a:pPr marL="457200" lvl="0" indent="-406400" algn="l" rtl="0">
              <a:spcBef>
                <a:spcPts val="0"/>
              </a:spcBef>
              <a:spcAft>
                <a:spcPts val="0"/>
              </a:spcAft>
              <a:buSzPts val="2800"/>
              <a:buAutoNum type="arabicPeriod"/>
            </a:pPr>
            <a:r>
              <a:rPr lang="en" sz="2800"/>
              <a:t>Royal Caribbean Cruises</a:t>
            </a:r>
            <a:endParaRPr sz="2800"/>
          </a:p>
          <a:p>
            <a:pPr marL="457200" lvl="0" indent="0" algn="l" rtl="0">
              <a:spcBef>
                <a:spcPts val="1600"/>
              </a:spcBef>
              <a:spcAft>
                <a:spcPts val="1600"/>
              </a:spcAft>
              <a:buNone/>
            </a:pPr>
            <a:endParaRPr sz="28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2"/>
          <p:cNvSpPr txBox="1">
            <a:spLocks noGrp="1"/>
          </p:cNvSpPr>
          <p:nvPr>
            <p:ph type="title"/>
          </p:nvPr>
        </p:nvSpPr>
        <p:spPr>
          <a:xfrm>
            <a:off x="2253750" y="2114700"/>
            <a:ext cx="46365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300"/>
              <a:t>Company Financials</a:t>
            </a:r>
            <a:endParaRPr sz="33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3"/>
          <p:cNvSpPr txBox="1">
            <a:spLocks noGrp="1"/>
          </p:cNvSpPr>
          <p:nvPr>
            <p:ph type="title"/>
          </p:nvPr>
        </p:nvSpPr>
        <p:spPr>
          <a:xfrm>
            <a:off x="418025" y="58527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Statement of Comprehensive Income 10K</a:t>
            </a:r>
            <a:endParaRPr/>
          </a:p>
        </p:txBody>
      </p:sp>
      <p:pic>
        <p:nvPicPr>
          <p:cNvPr id="286" name="Google Shape;286;p43"/>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81175" y="1848424"/>
            <a:ext cx="8181648" cy="212974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4"/>
          <p:cNvSpPr txBox="1">
            <a:spLocks noGrp="1"/>
          </p:cNvSpPr>
          <p:nvPr>
            <p:ph type="title"/>
          </p:nvPr>
        </p:nvSpPr>
        <p:spPr>
          <a:xfrm>
            <a:off x="297475" y="585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Statement of Comprehensive Income 10Q</a:t>
            </a:r>
            <a:endParaRPr/>
          </a:p>
        </p:txBody>
      </p:sp>
      <p:pic>
        <p:nvPicPr>
          <p:cNvPr id="292" name="Google Shape;292;p44"/>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44574" y="1798225"/>
            <a:ext cx="8254848" cy="24310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5"/>
          <p:cNvSpPr txBox="1">
            <a:spLocks noGrp="1"/>
          </p:cNvSpPr>
          <p:nvPr>
            <p:ph type="title"/>
          </p:nvPr>
        </p:nvSpPr>
        <p:spPr>
          <a:xfrm>
            <a:off x="727650" y="5752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Balance Sheet 10K</a:t>
            </a:r>
            <a:endParaRPr/>
          </a:p>
        </p:txBody>
      </p:sp>
      <p:pic>
        <p:nvPicPr>
          <p:cNvPr id="298" name="Google Shape;298;p45"/>
          <p:cNvPicPr preferRelativeResize="0"/>
          <p:nvPr/>
        </p:nvPicPr>
        <p:blipFill>
          <a:blip r:embed="rId3">
            <a:alphaModFix/>
          </a:blip>
          <a:stretch>
            <a:fillRect/>
          </a:stretch>
        </p:blipFill>
        <p:spPr>
          <a:xfrm>
            <a:off x="1858500" y="1058200"/>
            <a:ext cx="5736199" cy="40853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6"/>
          <p:cNvSpPr txBox="1">
            <a:spLocks noGrp="1"/>
          </p:cNvSpPr>
          <p:nvPr>
            <p:ph type="title"/>
          </p:nvPr>
        </p:nvSpPr>
        <p:spPr>
          <a:xfrm>
            <a:off x="727650" y="5752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Balance Sheet 10Q</a:t>
            </a:r>
            <a:endParaRPr/>
          </a:p>
        </p:txBody>
      </p:sp>
      <p:pic>
        <p:nvPicPr>
          <p:cNvPr id="304" name="Google Shape;304;p46"/>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3988225" y="510775"/>
            <a:ext cx="5053075" cy="448202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7"/>
          <p:cNvSpPr txBox="1">
            <a:spLocks noGrp="1"/>
          </p:cNvSpPr>
          <p:nvPr>
            <p:ph type="title"/>
          </p:nvPr>
        </p:nvSpPr>
        <p:spPr>
          <a:xfrm>
            <a:off x="727650" y="59532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Consolidated Cash Flow Statement 10K</a:t>
            </a:r>
            <a:endParaRPr/>
          </a:p>
        </p:txBody>
      </p:sp>
      <p:pic>
        <p:nvPicPr>
          <p:cNvPr id="310" name="Google Shape;310;p47"/>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2109650" y="1027550"/>
            <a:ext cx="5032973" cy="39251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8"/>
          <p:cNvSpPr txBox="1">
            <a:spLocks noGrp="1"/>
          </p:cNvSpPr>
          <p:nvPr>
            <p:ph type="title"/>
          </p:nvPr>
        </p:nvSpPr>
        <p:spPr>
          <a:xfrm>
            <a:off x="727650" y="59532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Consolidated Cash Flow Statement 10Q</a:t>
            </a:r>
            <a:endParaRPr/>
          </a:p>
        </p:txBody>
      </p:sp>
      <p:pic>
        <p:nvPicPr>
          <p:cNvPr id="316" name="Google Shape;316;p48"/>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992225" y="1130525"/>
            <a:ext cx="5159549" cy="39577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9"/>
          <p:cNvSpPr txBox="1">
            <a:spLocks noGrp="1"/>
          </p:cNvSpPr>
          <p:nvPr>
            <p:ph type="title"/>
          </p:nvPr>
        </p:nvSpPr>
        <p:spPr>
          <a:xfrm>
            <a:off x="74675" y="585300"/>
            <a:ext cx="91440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Consolidated Statement of Shareholder’s Equity (10K)</a:t>
            </a:r>
            <a:endParaRPr/>
          </a:p>
        </p:txBody>
      </p:sp>
      <p:pic>
        <p:nvPicPr>
          <p:cNvPr id="322" name="Google Shape;322;p49"/>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2211213" y="1120500"/>
            <a:ext cx="4721573" cy="388672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50"/>
          <p:cNvSpPr txBox="1">
            <a:spLocks noGrp="1"/>
          </p:cNvSpPr>
          <p:nvPr>
            <p:ph type="title"/>
          </p:nvPr>
        </p:nvSpPr>
        <p:spPr>
          <a:xfrm>
            <a:off x="396900" y="525025"/>
            <a:ext cx="90972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Consolidated Statement of Shareholder’s Equity (10Q)</a:t>
            </a:r>
            <a:endParaRPr/>
          </a:p>
        </p:txBody>
      </p:sp>
      <p:pic>
        <p:nvPicPr>
          <p:cNvPr id="328" name="Google Shape;328;p50"/>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808250" y="1242125"/>
            <a:ext cx="5615674" cy="380094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51"/>
          <p:cNvSpPr txBox="1">
            <a:spLocks noGrp="1"/>
          </p:cNvSpPr>
          <p:nvPr>
            <p:ph type="title"/>
          </p:nvPr>
        </p:nvSpPr>
        <p:spPr>
          <a:xfrm>
            <a:off x="727650" y="595350"/>
            <a:ext cx="80325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Disaggregated Revenues 10K</a:t>
            </a:r>
            <a:endParaRPr/>
          </a:p>
        </p:txBody>
      </p:sp>
      <p:pic>
        <p:nvPicPr>
          <p:cNvPr id="334" name="Google Shape;334;p51"/>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98440" y="2129725"/>
            <a:ext cx="8747126" cy="15973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6"/>
          <p:cNvSpPr txBox="1">
            <a:spLocks noGrp="1"/>
          </p:cNvSpPr>
          <p:nvPr>
            <p:ph type="title"/>
          </p:nvPr>
        </p:nvSpPr>
        <p:spPr>
          <a:xfrm>
            <a:off x="2670600" y="2114700"/>
            <a:ext cx="38028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300"/>
              <a:t>Market Overview</a:t>
            </a:r>
            <a:endParaRPr sz="33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52"/>
          <p:cNvSpPr txBox="1">
            <a:spLocks noGrp="1"/>
          </p:cNvSpPr>
          <p:nvPr>
            <p:ph type="title"/>
          </p:nvPr>
        </p:nvSpPr>
        <p:spPr>
          <a:xfrm>
            <a:off x="727650" y="61542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Disaggregated Revenues 10Q</a:t>
            </a:r>
            <a:endParaRPr/>
          </a:p>
        </p:txBody>
      </p:sp>
      <p:pic>
        <p:nvPicPr>
          <p:cNvPr id="340" name="Google Shape;340;p52"/>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73747" y="1778125"/>
            <a:ext cx="8196499" cy="228040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53"/>
          <p:cNvSpPr txBox="1">
            <a:spLocks noGrp="1"/>
          </p:cNvSpPr>
          <p:nvPr>
            <p:ph type="title"/>
          </p:nvPr>
        </p:nvSpPr>
        <p:spPr>
          <a:xfrm>
            <a:off x="549300" y="691300"/>
            <a:ext cx="7688700" cy="126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Accounting Methods</a:t>
            </a:r>
            <a:endParaRPr/>
          </a:p>
          <a:p>
            <a:pPr marL="0" lvl="0" indent="0" algn="ctr" rtl="0">
              <a:spcBef>
                <a:spcPts val="0"/>
              </a:spcBef>
              <a:spcAft>
                <a:spcPts val="0"/>
              </a:spcAft>
              <a:buNone/>
            </a:pPr>
            <a:endParaRPr/>
          </a:p>
        </p:txBody>
      </p:sp>
      <p:pic>
        <p:nvPicPr>
          <p:cNvPr id="346" name="Google Shape;346;p53"/>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549300" y="1853850"/>
            <a:ext cx="8049000" cy="292334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54"/>
          <p:cNvSpPr txBox="1">
            <a:spLocks noGrp="1"/>
          </p:cNvSpPr>
          <p:nvPr>
            <p:ph type="title"/>
          </p:nvPr>
        </p:nvSpPr>
        <p:spPr>
          <a:xfrm>
            <a:off x="727650" y="6272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Insurance</a:t>
            </a:r>
            <a:endParaRPr/>
          </a:p>
        </p:txBody>
      </p:sp>
      <p:pic>
        <p:nvPicPr>
          <p:cNvPr id="352" name="Google Shape;352;p54"/>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165300" y="1358650"/>
            <a:ext cx="6792576" cy="341825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55"/>
          <p:cNvSpPr txBox="1">
            <a:spLocks noGrp="1"/>
          </p:cNvSpPr>
          <p:nvPr>
            <p:ph type="title"/>
          </p:nvPr>
        </p:nvSpPr>
        <p:spPr>
          <a:xfrm>
            <a:off x="727650" y="6029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Risks Related to the Company (Item 1A)</a:t>
            </a:r>
            <a:endParaRPr/>
          </a:p>
        </p:txBody>
      </p:sp>
      <p:sp>
        <p:nvSpPr>
          <p:cNvPr id="358" name="Google Shape;358;p55"/>
          <p:cNvSpPr txBox="1">
            <a:spLocks noGrp="1"/>
          </p:cNvSpPr>
          <p:nvPr>
            <p:ph type="body" idx="1"/>
          </p:nvPr>
        </p:nvSpPr>
        <p:spPr>
          <a:xfrm>
            <a:off x="1287475" y="1540625"/>
            <a:ext cx="7038900" cy="3180600"/>
          </a:xfrm>
          <a:prstGeom prst="rect">
            <a:avLst/>
          </a:prstGeom>
        </p:spPr>
        <p:txBody>
          <a:bodyPr spcFirstLastPara="1" wrap="square" lIns="91425" tIns="91425" rIns="91425" bIns="91425" anchor="t" anchorCtr="0">
            <a:noAutofit/>
          </a:bodyPr>
          <a:lstStyle/>
          <a:p>
            <a:pPr marL="457200" lvl="0" indent="-355600" algn="l" rtl="0">
              <a:lnSpc>
                <a:spcPct val="150000"/>
              </a:lnSpc>
              <a:spcBef>
                <a:spcPts val="0"/>
              </a:spcBef>
              <a:spcAft>
                <a:spcPts val="0"/>
              </a:spcAft>
              <a:buSzPts val="2000"/>
              <a:buChar char="●"/>
            </a:pPr>
            <a:r>
              <a:rPr lang="en" sz="2000"/>
              <a:t>Acts of Piracy and Terrorism</a:t>
            </a:r>
            <a:endParaRPr sz="2000"/>
          </a:p>
          <a:p>
            <a:pPr marL="457200" lvl="0" indent="-355600" algn="l" rtl="0">
              <a:lnSpc>
                <a:spcPct val="150000"/>
              </a:lnSpc>
              <a:spcBef>
                <a:spcPts val="0"/>
              </a:spcBef>
              <a:spcAft>
                <a:spcPts val="0"/>
              </a:spcAft>
              <a:buSzPts val="2000"/>
              <a:buChar char="●"/>
            </a:pPr>
            <a:r>
              <a:rPr lang="en" sz="2000"/>
              <a:t>Adverse Incidents involving Ships</a:t>
            </a:r>
            <a:endParaRPr sz="2000"/>
          </a:p>
          <a:p>
            <a:pPr marL="914400" lvl="1" indent="-342900" algn="l" rtl="0">
              <a:lnSpc>
                <a:spcPct val="150000"/>
              </a:lnSpc>
              <a:spcBef>
                <a:spcPts val="0"/>
              </a:spcBef>
              <a:spcAft>
                <a:spcPts val="0"/>
              </a:spcAft>
              <a:buSzPts val="1800"/>
              <a:buChar char="○"/>
            </a:pPr>
            <a:r>
              <a:rPr lang="en" sz="1800"/>
              <a:t>i.e. Shipwreck in adverse weather conditions</a:t>
            </a:r>
            <a:endParaRPr sz="1800"/>
          </a:p>
          <a:p>
            <a:pPr marL="457200" lvl="0" indent="-355600" algn="l" rtl="0">
              <a:lnSpc>
                <a:spcPct val="150000"/>
              </a:lnSpc>
              <a:spcBef>
                <a:spcPts val="0"/>
              </a:spcBef>
              <a:spcAft>
                <a:spcPts val="0"/>
              </a:spcAft>
              <a:buSzPts val="2000"/>
              <a:buChar char="●"/>
            </a:pPr>
            <a:r>
              <a:rPr lang="en" sz="2000"/>
              <a:t>Epidemics and Viral Outbreaks</a:t>
            </a:r>
            <a:endParaRPr sz="2000"/>
          </a:p>
          <a:p>
            <a:pPr marL="457200" lvl="0" indent="-355600" algn="l" rtl="0">
              <a:lnSpc>
                <a:spcPct val="150000"/>
              </a:lnSpc>
              <a:spcBef>
                <a:spcPts val="0"/>
              </a:spcBef>
              <a:spcAft>
                <a:spcPts val="0"/>
              </a:spcAft>
              <a:buSzPts val="2000"/>
              <a:buChar char="●"/>
            </a:pPr>
            <a:r>
              <a:rPr lang="en" sz="2000"/>
              <a:t>Changes in Foreign Currency Rates</a:t>
            </a:r>
            <a:endParaRPr sz="2000"/>
          </a:p>
          <a:p>
            <a:pPr marL="457200" lvl="0" indent="-355600" algn="l" rtl="0">
              <a:lnSpc>
                <a:spcPct val="150000"/>
              </a:lnSpc>
              <a:spcBef>
                <a:spcPts val="0"/>
              </a:spcBef>
              <a:spcAft>
                <a:spcPts val="0"/>
              </a:spcAft>
              <a:buSzPts val="2000"/>
              <a:buChar char="●"/>
            </a:pPr>
            <a:r>
              <a:rPr lang="en" sz="2000"/>
              <a:t>Changes in Fuel Price</a:t>
            </a:r>
            <a:endParaRPr sz="2000"/>
          </a:p>
          <a:p>
            <a:pPr marL="457200" lvl="0" indent="-355600" algn="l" rtl="0">
              <a:lnSpc>
                <a:spcPct val="150000"/>
              </a:lnSpc>
              <a:spcBef>
                <a:spcPts val="0"/>
              </a:spcBef>
              <a:spcAft>
                <a:spcPts val="0"/>
              </a:spcAft>
              <a:buSzPts val="2000"/>
              <a:buChar char="●"/>
            </a:pPr>
            <a:r>
              <a:rPr lang="en" sz="2000"/>
              <a:t>Mechanical Malfunctions and Repair</a:t>
            </a:r>
            <a:endParaRPr sz="2000"/>
          </a:p>
          <a:p>
            <a:pPr marL="457200" lvl="0" indent="0" algn="l" rtl="0">
              <a:spcBef>
                <a:spcPts val="1600"/>
              </a:spcBef>
              <a:spcAft>
                <a:spcPts val="1600"/>
              </a:spcAft>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6"/>
          <p:cNvSpPr txBox="1">
            <a:spLocks noGrp="1"/>
          </p:cNvSpPr>
          <p:nvPr>
            <p:ph type="title"/>
          </p:nvPr>
        </p:nvSpPr>
        <p:spPr>
          <a:xfrm>
            <a:off x="1357775" y="47410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Market Risks (Item 7A): Interest Rate Risk</a:t>
            </a:r>
            <a:endParaRPr/>
          </a:p>
        </p:txBody>
      </p:sp>
      <p:pic>
        <p:nvPicPr>
          <p:cNvPr id="364" name="Google Shape;364;p56"/>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024625" y="1388200"/>
            <a:ext cx="7705200" cy="280322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57"/>
          <p:cNvSpPr txBox="1">
            <a:spLocks noGrp="1"/>
          </p:cNvSpPr>
          <p:nvPr>
            <p:ph type="title"/>
          </p:nvPr>
        </p:nvSpPr>
        <p:spPr>
          <a:xfrm>
            <a:off x="727650" y="6029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Foreign Currency Exchange Rate Risk</a:t>
            </a:r>
            <a:endParaRPr/>
          </a:p>
        </p:txBody>
      </p:sp>
      <p:pic>
        <p:nvPicPr>
          <p:cNvPr id="370" name="Google Shape;370;p57"/>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874875" y="1395050"/>
            <a:ext cx="7394251" cy="30084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58"/>
          <p:cNvSpPr txBox="1">
            <a:spLocks noGrp="1"/>
          </p:cNvSpPr>
          <p:nvPr>
            <p:ph type="title"/>
          </p:nvPr>
        </p:nvSpPr>
        <p:spPr>
          <a:xfrm>
            <a:off x="727638" y="62717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Market Risks (Item 7A): Fuel Price Risk</a:t>
            </a:r>
            <a:endParaRPr/>
          </a:p>
        </p:txBody>
      </p:sp>
      <p:pic>
        <p:nvPicPr>
          <p:cNvPr id="376" name="Google Shape;376;p58"/>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640225" y="1358650"/>
            <a:ext cx="7863523" cy="333819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59"/>
          <p:cNvSpPr txBox="1">
            <a:spLocks noGrp="1"/>
          </p:cNvSpPr>
          <p:nvPr>
            <p:ph type="title"/>
          </p:nvPr>
        </p:nvSpPr>
        <p:spPr>
          <a:xfrm>
            <a:off x="727650" y="57867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Hedging Strategy with Derivatives</a:t>
            </a:r>
            <a:endParaRPr/>
          </a:p>
        </p:txBody>
      </p:sp>
      <p:pic>
        <p:nvPicPr>
          <p:cNvPr id="382" name="Google Shape;382;p59"/>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729450" y="1395050"/>
            <a:ext cx="7795848" cy="33348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60"/>
          <p:cNvSpPr txBox="1">
            <a:spLocks noGrp="1"/>
          </p:cNvSpPr>
          <p:nvPr>
            <p:ph type="title"/>
          </p:nvPr>
        </p:nvSpPr>
        <p:spPr>
          <a:xfrm>
            <a:off x="727650" y="5665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Fuel Contracts</a:t>
            </a:r>
            <a:endParaRPr/>
          </a:p>
          <a:p>
            <a:pPr marL="0" lvl="0" indent="0" algn="l" rtl="0">
              <a:spcBef>
                <a:spcPts val="0"/>
              </a:spcBef>
              <a:spcAft>
                <a:spcPts val="0"/>
              </a:spcAft>
              <a:buNone/>
            </a:pPr>
            <a:endParaRPr/>
          </a:p>
        </p:txBody>
      </p:sp>
      <p:pic>
        <p:nvPicPr>
          <p:cNvPr id="388" name="Google Shape;388;p60"/>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365723" y="4127825"/>
            <a:ext cx="8412552" cy="600901"/>
          </a:xfrm>
          <a:prstGeom prst="rect">
            <a:avLst/>
          </a:prstGeom>
          <a:noFill/>
          <a:ln>
            <a:noFill/>
          </a:ln>
        </p:spPr>
      </p:pic>
      <p:pic>
        <p:nvPicPr>
          <p:cNvPr id="389" name="Google Shape;389;p60"/>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365725" y="1346525"/>
            <a:ext cx="8412552" cy="286829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61"/>
          <p:cNvSpPr txBox="1">
            <a:spLocks noGrp="1"/>
          </p:cNvSpPr>
          <p:nvPr>
            <p:ph type="title"/>
          </p:nvPr>
        </p:nvSpPr>
        <p:spPr>
          <a:xfrm>
            <a:off x="591800" y="5823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Foreign Currency Contracts</a:t>
            </a:r>
            <a:endParaRPr/>
          </a:p>
        </p:txBody>
      </p:sp>
      <p:pic>
        <p:nvPicPr>
          <p:cNvPr id="395" name="Google Shape;395;p61"/>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659400" y="3787300"/>
            <a:ext cx="7809302" cy="954374"/>
          </a:xfrm>
          <a:prstGeom prst="rect">
            <a:avLst/>
          </a:prstGeom>
          <a:noFill/>
          <a:ln>
            <a:noFill/>
          </a:ln>
        </p:spPr>
      </p:pic>
      <p:pic>
        <p:nvPicPr>
          <p:cNvPr id="396" name="Google Shape;396;p61"/>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591800" y="1382925"/>
            <a:ext cx="7876901" cy="24596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7"/>
          <p:cNvSpPr txBox="1">
            <a:spLocks noGrp="1"/>
          </p:cNvSpPr>
          <p:nvPr>
            <p:ph type="title"/>
          </p:nvPr>
        </p:nvSpPr>
        <p:spPr>
          <a:xfrm>
            <a:off x="729450" y="55802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Sector Overview</a:t>
            </a:r>
            <a:endParaRPr>
              <a:solidFill>
                <a:srgbClr val="000000"/>
              </a:solidFill>
            </a:endParaRPr>
          </a:p>
        </p:txBody>
      </p:sp>
      <p:sp>
        <p:nvSpPr>
          <p:cNvPr id="118" name="Google Shape;118;p17"/>
          <p:cNvSpPr txBox="1">
            <a:spLocks noGrp="1"/>
          </p:cNvSpPr>
          <p:nvPr>
            <p:ph type="body" idx="1"/>
          </p:nvPr>
        </p:nvSpPr>
        <p:spPr>
          <a:xfrm>
            <a:off x="729450" y="1702500"/>
            <a:ext cx="7688700" cy="2261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700">
                <a:solidFill>
                  <a:srgbClr val="233A44"/>
                </a:solidFill>
                <a:latin typeface="Calibri"/>
                <a:ea typeface="Calibri"/>
                <a:cs typeface="Calibri"/>
                <a:sym typeface="Calibri"/>
              </a:rPr>
              <a:t>●The cruise line sector is organized by several entities, with the Cruise Line International Association (CLIA) being one of the most important.</a:t>
            </a:r>
            <a:endParaRPr sz="1700">
              <a:solidFill>
                <a:srgbClr val="233A44"/>
              </a:solidFill>
              <a:latin typeface="Calibri"/>
              <a:ea typeface="Calibri"/>
              <a:cs typeface="Calibri"/>
              <a:sym typeface="Calibri"/>
            </a:endParaRPr>
          </a:p>
          <a:p>
            <a:pPr marL="0" lvl="0" indent="0" algn="l" rtl="0">
              <a:lnSpc>
                <a:spcPct val="115000"/>
              </a:lnSpc>
              <a:spcBef>
                <a:spcPts val="0"/>
              </a:spcBef>
              <a:spcAft>
                <a:spcPts val="0"/>
              </a:spcAft>
              <a:buNone/>
            </a:pPr>
            <a:r>
              <a:rPr lang="en" sz="1700">
                <a:solidFill>
                  <a:srgbClr val="233A44"/>
                </a:solidFill>
                <a:latin typeface="Calibri"/>
                <a:ea typeface="Calibri"/>
                <a:cs typeface="Calibri"/>
                <a:sym typeface="Calibri"/>
              </a:rPr>
              <a:t>●According to the CLIA, the cruise industry was set towards fast growth:</a:t>
            </a:r>
            <a:endParaRPr sz="1700">
              <a:solidFill>
                <a:srgbClr val="233A44"/>
              </a:solidFill>
              <a:latin typeface="Calibri"/>
              <a:ea typeface="Calibri"/>
              <a:cs typeface="Calibri"/>
              <a:sym typeface="Calibri"/>
            </a:endParaRPr>
          </a:p>
          <a:p>
            <a:pPr marL="0" lvl="0" indent="0" algn="l" rtl="0">
              <a:lnSpc>
                <a:spcPct val="115000"/>
              </a:lnSpc>
              <a:spcBef>
                <a:spcPts val="0"/>
              </a:spcBef>
              <a:spcAft>
                <a:spcPts val="0"/>
              </a:spcAft>
              <a:buNone/>
            </a:pPr>
            <a:r>
              <a:rPr lang="en" sz="1700">
                <a:solidFill>
                  <a:srgbClr val="233A44"/>
                </a:solidFill>
                <a:latin typeface="Calibri"/>
                <a:ea typeface="Calibri"/>
                <a:cs typeface="Calibri"/>
                <a:sym typeface="Calibri"/>
              </a:rPr>
              <a:t>○32 million passengers are set to travel on cruise ships in 2020, up from 30 million in 2019. Since 2009, cruise ship passengers have grown from 17.8 million to 30 million, an annual growth rate of 5.4%.</a:t>
            </a:r>
            <a:endParaRPr sz="1700">
              <a:solidFill>
                <a:srgbClr val="233A44"/>
              </a:solidFill>
              <a:latin typeface="Calibri"/>
              <a:ea typeface="Calibri"/>
              <a:cs typeface="Calibri"/>
              <a:sym typeface="Calibri"/>
            </a:endParaRPr>
          </a:p>
          <a:p>
            <a:pPr marL="0" lvl="0" indent="0" algn="l" rtl="0">
              <a:lnSpc>
                <a:spcPct val="115000"/>
              </a:lnSpc>
              <a:spcBef>
                <a:spcPts val="0"/>
              </a:spcBef>
              <a:spcAft>
                <a:spcPts val="0"/>
              </a:spcAft>
              <a:buNone/>
            </a:pPr>
            <a:r>
              <a:rPr lang="en" sz="1700">
                <a:solidFill>
                  <a:srgbClr val="233A44"/>
                </a:solidFill>
                <a:latin typeface="Calibri"/>
                <a:ea typeface="Calibri"/>
                <a:cs typeface="Calibri"/>
                <a:sym typeface="Calibri"/>
              </a:rPr>
              <a:t>○Cruise industry revenues have grown even faster, from approximately 15.7 billion in 2010 to an estimated 31.5 billion in 2020, a compounded rate of growth of 7.2%.</a:t>
            </a:r>
            <a:endParaRPr sz="1700">
              <a:solidFill>
                <a:srgbClr val="233A44"/>
              </a:solidFill>
              <a:latin typeface="Calibri"/>
              <a:ea typeface="Calibri"/>
              <a:cs typeface="Calibri"/>
              <a:sym typeface="Calibri"/>
            </a:endParaRPr>
          </a:p>
          <a:p>
            <a:pPr marL="0" lvl="0" indent="0" algn="l" rtl="0">
              <a:lnSpc>
                <a:spcPct val="115000"/>
              </a:lnSpc>
              <a:spcBef>
                <a:spcPts val="0"/>
              </a:spcBef>
              <a:spcAft>
                <a:spcPts val="0"/>
              </a:spcAft>
              <a:buNone/>
            </a:pPr>
            <a:r>
              <a:rPr lang="en" sz="1700">
                <a:solidFill>
                  <a:srgbClr val="233A44"/>
                </a:solidFill>
                <a:latin typeface="Calibri"/>
                <a:ea typeface="Calibri"/>
                <a:cs typeface="Calibri"/>
                <a:sym typeface="Calibri"/>
              </a:rPr>
              <a:t>●This industry is highly influenced by macro-economic and human conditions: it is likely that these numbers are hindered due to COVID-19 (all have cancellations)</a:t>
            </a:r>
            <a:endParaRPr sz="1700">
              <a:solidFill>
                <a:srgbClr val="233A44"/>
              </a:solidFill>
              <a:latin typeface="Calibri"/>
              <a:ea typeface="Calibri"/>
              <a:cs typeface="Calibri"/>
              <a:sym typeface="Calibri"/>
            </a:endParaRPr>
          </a:p>
          <a:p>
            <a:pPr marL="0" lvl="0" indent="0" algn="l" rtl="0">
              <a:spcBef>
                <a:spcPts val="0"/>
              </a:spcBef>
              <a:spcAft>
                <a:spcPts val="160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62"/>
          <p:cNvSpPr txBox="1">
            <a:spLocks noGrp="1"/>
          </p:cNvSpPr>
          <p:nvPr>
            <p:ph type="title"/>
          </p:nvPr>
        </p:nvSpPr>
        <p:spPr>
          <a:xfrm>
            <a:off x="727650" y="5908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Interest Rate Contracts</a:t>
            </a:r>
            <a:endParaRPr/>
          </a:p>
        </p:txBody>
      </p:sp>
      <p:pic>
        <p:nvPicPr>
          <p:cNvPr id="402" name="Google Shape;402;p62"/>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934250" y="1407175"/>
            <a:ext cx="6383050" cy="2821751"/>
          </a:xfrm>
          <a:prstGeom prst="rect">
            <a:avLst/>
          </a:prstGeom>
          <a:noFill/>
          <a:ln>
            <a:noFill/>
          </a:ln>
        </p:spPr>
      </p:pic>
      <p:pic>
        <p:nvPicPr>
          <p:cNvPr id="403" name="Google Shape;403;p62"/>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934250" y="4162575"/>
            <a:ext cx="6740827" cy="91410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p63"/>
          <p:cNvPicPr preferRelativeResize="0"/>
          <p:nvPr/>
        </p:nvPicPr>
        <p:blipFill>
          <a:blip r:embed="rId3">
            <a:alphaModFix/>
          </a:blip>
          <a:stretch>
            <a:fillRect/>
          </a:stretch>
        </p:blipFill>
        <p:spPr>
          <a:xfrm>
            <a:off x="1999425" y="1550400"/>
            <a:ext cx="5072676" cy="28992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64"/>
          <p:cNvSpPr txBox="1">
            <a:spLocks noGrp="1"/>
          </p:cNvSpPr>
          <p:nvPr>
            <p:ph type="title"/>
          </p:nvPr>
        </p:nvSpPr>
        <p:spPr>
          <a:xfrm>
            <a:off x="727650" y="599559"/>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Brief History </a:t>
            </a:r>
            <a:endParaRPr dirty="0"/>
          </a:p>
        </p:txBody>
      </p:sp>
      <p:sp>
        <p:nvSpPr>
          <p:cNvPr id="414" name="Google Shape;414;p6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rgbClr val="000000"/>
                </a:solidFill>
                <a:latin typeface="Arial"/>
                <a:ea typeface="Arial"/>
                <a:cs typeface="Arial"/>
                <a:sym typeface="Arial"/>
              </a:rPr>
              <a:t>1972: Carnival Cruise lines formed  by Ted Arison</a:t>
            </a:r>
            <a:endParaRPr sz="1400">
              <a:solidFill>
                <a:srgbClr val="000000"/>
              </a:solidFill>
              <a:latin typeface="Arial"/>
              <a:ea typeface="Arial"/>
              <a:cs typeface="Arial"/>
              <a:sym typeface="Arial"/>
            </a:endParaRPr>
          </a:p>
          <a:p>
            <a:pPr marL="0" lvl="0" indent="0" algn="l" rtl="0">
              <a:lnSpc>
                <a:spcPct val="115000"/>
              </a:lnSpc>
              <a:spcBef>
                <a:spcPts val="1600"/>
              </a:spcBef>
              <a:spcAft>
                <a:spcPts val="0"/>
              </a:spcAft>
              <a:buNone/>
            </a:pPr>
            <a:r>
              <a:rPr lang="en" sz="1400">
                <a:solidFill>
                  <a:srgbClr val="000000"/>
                </a:solidFill>
                <a:latin typeface="Arial"/>
                <a:ea typeface="Arial"/>
                <a:cs typeface="Arial"/>
                <a:sym typeface="Arial"/>
              </a:rPr>
              <a:t>1987: Carnival releases IPO of 20% of Common stock</a:t>
            </a:r>
            <a:endParaRPr sz="1400">
              <a:solidFill>
                <a:srgbClr val="000000"/>
              </a:solidFill>
              <a:latin typeface="Arial"/>
              <a:ea typeface="Arial"/>
              <a:cs typeface="Arial"/>
              <a:sym typeface="Arial"/>
            </a:endParaRPr>
          </a:p>
          <a:p>
            <a:pPr marL="0" lvl="0" indent="0" algn="l" rtl="0">
              <a:lnSpc>
                <a:spcPct val="115000"/>
              </a:lnSpc>
              <a:spcBef>
                <a:spcPts val="1600"/>
              </a:spcBef>
              <a:spcAft>
                <a:spcPts val="0"/>
              </a:spcAft>
              <a:buNone/>
            </a:pPr>
            <a:r>
              <a:rPr lang="en" sz="1400">
                <a:solidFill>
                  <a:srgbClr val="000000"/>
                </a:solidFill>
                <a:latin typeface="Arial"/>
                <a:ea typeface="Arial"/>
                <a:cs typeface="Arial"/>
                <a:sym typeface="Arial"/>
              </a:rPr>
              <a:t>1994: Carnival Corporation formed</a:t>
            </a:r>
            <a:endParaRPr sz="1400">
              <a:solidFill>
                <a:srgbClr val="000000"/>
              </a:solidFill>
              <a:latin typeface="Arial"/>
              <a:ea typeface="Arial"/>
              <a:cs typeface="Arial"/>
              <a:sym typeface="Arial"/>
            </a:endParaRPr>
          </a:p>
          <a:p>
            <a:pPr marL="0" lvl="0" indent="0" algn="l" rtl="0">
              <a:lnSpc>
                <a:spcPct val="115000"/>
              </a:lnSpc>
              <a:spcBef>
                <a:spcPts val="1600"/>
              </a:spcBef>
              <a:spcAft>
                <a:spcPts val="0"/>
              </a:spcAft>
              <a:buNone/>
            </a:pPr>
            <a:r>
              <a:rPr lang="en" sz="1400">
                <a:solidFill>
                  <a:srgbClr val="000000"/>
                </a:solidFill>
                <a:latin typeface="Arial"/>
                <a:ea typeface="Arial"/>
                <a:cs typeface="Arial"/>
                <a:sym typeface="Arial"/>
              </a:rPr>
              <a:t>2003: Carnival Corporation merges with Princess Cruises, creating one of the world’s largest leisure travel companies</a:t>
            </a:r>
            <a:endParaRPr sz="1400">
              <a:solidFill>
                <a:srgbClr val="000000"/>
              </a:solidFill>
              <a:latin typeface="Arial"/>
              <a:ea typeface="Arial"/>
              <a:cs typeface="Arial"/>
              <a:sym typeface="Arial"/>
            </a:endParaRPr>
          </a:p>
          <a:p>
            <a:pPr marL="0" lvl="0" indent="0" algn="l" rtl="0">
              <a:spcBef>
                <a:spcPts val="0"/>
              </a:spcBef>
              <a:spcAft>
                <a:spcPts val="1600"/>
              </a:spcAft>
              <a:buNone/>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65"/>
          <p:cNvSpPr txBox="1">
            <a:spLocks noGrp="1"/>
          </p:cNvSpPr>
          <p:nvPr>
            <p:ph type="title"/>
          </p:nvPr>
        </p:nvSpPr>
        <p:spPr>
          <a:xfrm>
            <a:off x="350972" y="592056"/>
            <a:ext cx="42552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Company Overview </a:t>
            </a:r>
            <a:endParaRPr dirty="0"/>
          </a:p>
        </p:txBody>
      </p:sp>
      <p:sp>
        <p:nvSpPr>
          <p:cNvPr id="420" name="Google Shape;420;p65"/>
          <p:cNvSpPr txBox="1">
            <a:spLocks noGrp="1"/>
          </p:cNvSpPr>
          <p:nvPr>
            <p:ph type="body" idx="1"/>
          </p:nvPr>
        </p:nvSpPr>
        <p:spPr>
          <a:xfrm>
            <a:off x="86100" y="1439000"/>
            <a:ext cx="9057900" cy="2916900"/>
          </a:xfrm>
          <a:prstGeom prst="rect">
            <a:avLst/>
          </a:prstGeom>
        </p:spPr>
        <p:txBody>
          <a:bodyPr spcFirstLastPara="1" wrap="square" lIns="91425" tIns="91425" rIns="91425" bIns="91425" anchor="t" anchorCtr="0">
            <a:noAutofit/>
          </a:bodyPr>
          <a:lstStyle/>
          <a:p>
            <a:pPr marL="457200" lvl="0" indent="-317500" algn="l" rtl="0">
              <a:lnSpc>
                <a:spcPct val="200000"/>
              </a:lnSpc>
              <a:spcBef>
                <a:spcPts val="0"/>
              </a:spcBef>
              <a:spcAft>
                <a:spcPts val="0"/>
              </a:spcAft>
              <a:buClr>
                <a:srgbClr val="000000"/>
              </a:buClr>
              <a:buSzPts val="1400"/>
              <a:buFont typeface="Arial"/>
              <a:buChar char="●"/>
            </a:pPr>
            <a:r>
              <a:rPr lang="en" sz="1400">
                <a:solidFill>
                  <a:srgbClr val="000000"/>
                </a:solidFill>
                <a:highlight>
                  <a:srgbClr val="FFFFFF"/>
                </a:highlight>
                <a:latin typeface="Arial"/>
                <a:ea typeface="Arial"/>
                <a:cs typeface="Arial"/>
                <a:sym typeface="Arial"/>
              </a:rPr>
              <a:t>Carnival Cruise Line is an international cruise line with headquarters in Doral, Florida. </a:t>
            </a:r>
            <a:endParaRPr sz="1400">
              <a:solidFill>
                <a:srgbClr val="000000"/>
              </a:solidFill>
              <a:highlight>
                <a:srgbClr val="FFFFFF"/>
              </a:highlight>
              <a:latin typeface="Arial"/>
              <a:ea typeface="Arial"/>
              <a:cs typeface="Arial"/>
              <a:sym typeface="Arial"/>
            </a:endParaRPr>
          </a:p>
          <a:p>
            <a:pPr marL="457200" lvl="0" indent="-317500" algn="l" rtl="0">
              <a:lnSpc>
                <a:spcPct val="200000"/>
              </a:lnSpc>
              <a:spcBef>
                <a:spcPts val="0"/>
              </a:spcBef>
              <a:spcAft>
                <a:spcPts val="0"/>
              </a:spcAft>
              <a:buClr>
                <a:srgbClr val="000000"/>
              </a:buClr>
              <a:buSzPts val="1400"/>
              <a:buFont typeface="Arial"/>
              <a:buChar char="●"/>
            </a:pPr>
            <a:r>
              <a:rPr lang="en" sz="1400">
                <a:solidFill>
                  <a:srgbClr val="000000"/>
                </a:solidFill>
                <a:highlight>
                  <a:srgbClr val="FFFFFF"/>
                </a:highlight>
                <a:latin typeface="Arial"/>
                <a:ea typeface="Arial"/>
                <a:cs typeface="Arial"/>
                <a:sym typeface="Arial"/>
              </a:rPr>
              <a:t>It is a subsidiary of Carnival Corporation &amp; plc. </a:t>
            </a:r>
            <a:endParaRPr sz="1400">
              <a:solidFill>
                <a:srgbClr val="000000"/>
              </a:solidFill>
              <a:highlight>
                <a:srgbClr val="FFFFFF"/>
              </a:highlight>
              <a:latin typeface="Arial"/>
              <a:ea typeface="Arial"/>
              <a:cs typeface="Arial"/>
              <a:sym typeface="Arial"/>
            </a:endParaRPr>
          </a:p>
          <a:p>
            <a:pPr marL="457200" lvl="0" indent="-317500" algn="l" rtl="0">
              <a:lnSpc>
                <a:spcPct val="200000"/>
              </a:lnSpc>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Carnival is ranked first on the list of largest cruise lines based on passengers carried annually and total number of ships in fleet.</a:t>
            </a:r>
            <a:endParaRPr sz="1400">
              <a:solidFill>
                <a:srgbClr val="000000"/>
              </a:solidFill>
              <a:latin typeface="Arial"/>
              <a:ea typeface="Arial"/>
              <a:cs typeface="Arial"/>
              <a:sym typeface="Arial"/>
            </a:endParaRPr>
          </a:p>
          <a:p>
            <a:pPr marL="457200" lvl="0" indent="-317500" algn="l" rtl="0">
              <a:lnSpc>
                <a:spcPct val="115000"/>
              </a:lnSpc>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Company Cruise line portfolio includes: Carnival Cruise Line, Princess Cruises, Holland America Line, Seabourn, P&amp;O Cruises (Australia), Costa Cruises, AIDA Cruises, P&amp;O Cruises (UK), Cunard and Holland America Princess Alaska Tours.</a:t>
            </a:r>
            <a:endParaRPr sz="1400">
              <a:solidFill>
                <a:srgbClr val="000000"/>
              </a:solidFill>
              <a:latin typeface="Arial"/>
              <a:ea typeface="Arial"/>
              <a:cs typeface="Arial"/>
              <a:sym typeface="Arial"/>
            </a:endParaRPr>
          </a:p>
          <a:p>
            <a:pPr marL="0" lvl="0" indent="0" algn="l" rtl="0">
              <a:lnSpc>
                <a:spcPct val="200000"/>
              </a:lnSpc>
              <a:spcBef>
                <a:spcPts val="0"/>
              </a:spcBef>
              <a:spcAft>
                <a:spcPts val="0"/>
              </a:spcAft>
              <a:buNone/>
            </a:pPr>
            <a:endParaRPr sz="1400">
              <a:solidFill>
                <a:srgbClr val="000000"/>
              </a:solidFill>
              <a:latin typeface="Arial"/>
              <a:ea typeface="Arial"/>
              <a:cs typeface="Arial"/>
              <a:sym typeface="Arial"/>
            </a:endParaRPr>
          </a:p>
          <a:p>
            <a:pPr marL="0" lvl="0" indent="0" algn="l" rtl="0">
              <a:spcBef>
                <a:spcPts val="0"/>
              </a:spcBef>
              <a:spcAft>
                <a:spcPts val="1600"/>
              </a:spcAft>
              <a:buNone/>
            </a:pP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66"/>
          <p:cNvSpPr txBox="1">
            <a:spLocks noGrp="1"/>
          </p:cNvSpPr>
          <p:nvPr>
            <p:ph type="title"/>
          </p:nvPr>
        </p:nvSpPr>
        <p:spPr>
          <a:xfrm>
            <a:off x="558297" y="592652"/>
            <a:ext cx="36912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Company Leadership </a:t>
            </a:r>
            <a:endParaRPr dirty="0"/>
          </a:p>
        </p:txBody>
      </p:sp>
      <p:sp>
        <p:nvSpPr>
          <p:cNvPr id="426" name="Google Shape;426;p66"/>
          <p:cNvSpPr txBox="1"/>
          <p:nvPr/>
        </p:nvSpPr>
        <p:spPr>
          <a:xfrm>
            <a:off x="3906550" y="3896650"/>
            <a:ext cx="1696200" cy="53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latin typeface="Calibri"/>
                <a:ea typeface="Calibri"/>
                <a:cs typeface="Calibri"/>
                <a:sym typeface="Calibri"/>
              </a:rPr>
              <a:t>Arnold W. Donald</a:t>
            </a:r>
            <a:endParaRPr b="1">
              <a:latin typeface="Calibri"/>
              <a:ea typeface="Calibri"/>
              <a:cs typeface="Calibri"/>
              <a:sym typeface="Calibri"/>
            </a:endParaRPr>
          </a:p>
          <a:p>
            <a:pPr marL="0" lvl="0" indent="0" algn="l" rtl="0">
              <a:lnSpc>
                <a:spcPct val="115000"/>
              </a:lnSpc>
              <a:spcBef>
                <a:spcPts val="0"/>
              </a:spcBef>
              <a:spcAft>
                <a:spcPts val="0"/>
              </a:spcAft>
              <a:buNone/>
            </a:pPr>
            <a:r>
              <a:rPr lang="en">
                <a:latin typeface="Calibri"/>
                <a:ea typeface="Calibri"/>
                <a:cs typeface="Calibri"/>
                <a:sym typeface="Calibri"/>
              </a:rPr>
              <a:t>President and CEO</a:t>
            </a:r>
            <a:endParaRPr>
              <a:latin typeface="Calibri"/>
              <a:ea typeface="Calibri"/>
              <a:cs typeface="Calibri"/>
              <a:sym typeface="Calibri"/>
            </a:endParaRPr>
          </a:p>
        </p:txBody>
      </p:sp>
      <p:pic>
        <p:nvPicPr>
          <p:cNvPr id="427" name="Google Shape;427;p66"/>
          <p:cNvPicPr preferRelativeResize="0"/>
          <p:nvPr/>
        </p:nvPicPr>
        <p:blipFill>
          <a:blip r:embed="rId3">
            <a:alphaModFix/>
          </a:blip>
          <a:stretch>
            <a:fillRect/>
          </a:stretch>
        </p:blipFill>
        <p:spPr>
          <a:xfrm>
            <a:off x="4111725" y="1936725"/>
            <a:ext cx="1285875" cy="1857375"/>
          </a:xfrm>
          <a:prstGeom prst="rect">
            <a:avLst/>
          </a:prstGeom>
          <a:noFill/>
          <a:ln>
            <a:noFill/>
          </a:ln>
        </p:spPr>
      </p:pic>
      <p:sp>
        <p:nvSpPr>
          <p:cNvPr id="428" name="Google Shape;428;p66"/>
          <p:cNvSpPr txBox="1"/>
          <p:nvPr/>
        </p:nvSpPr>
        <p:spPr>
          <a:xfrm>
            <a:off x="6241700" y="3866050"/>
            <a:ext cx="2736000" cy="596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b="1">
                <a:latin typeface="Calibri"/>
                <a:ea typeface="Calibri"/>
                <a:cs typeface="Calibri"/>
                <a:sym typeface="Calibri"/>
              </a:rPr>
              <a:t>David Bernstein</a:t>
            </a:r>
            <a:endParaRPr b="1">
              <a:latin typeface="Calibri"/>
              <a:ea typeface="Calibri"/>
              <a:cs typeface="Calibri"/>
              <a:sym typeface="Calibri"/>
            </a:endParaRPr>
          </a:p>
          <a:p>
            <a:pPr marL="0" lvl="0" indent="0" algn="ctr" rtl="0">
              <a:lnSpc>
                <a:spcPct val="115000"/>
              </a:lnSpc>
              <a:spcBef>
                <a:spcPts val="0"/>
              </a:spcBef>
              <a:spcAft>
                <a:spcPts val="0"/>
              </a:spcAft>
              <a:buNone/>
            </a:pPr>
            <a:r>
              <a:rPr lang="en">
                <a:latin typeface="Calibri"/>
                <a:ea typeface="Calibri"/>
                <a:cs typeface="Calibri"/>
                <a:sym typeface="Calibri"/>
              </a:rPr>
              <a:t>CFO and Chief Accounting Officer</a:t>
            </a:r>
            <a:endParaRPr>
              <a:latin typeface="Calibri"/>
              <a:ea typeface="Calibri"/>
              <a:cs typeface="Calibri"/>
              <a:sym typeface="Calibri"/>
            </a:endParaRPr>
          </a:p>
        </p:txBody>
      </p:sp>
      <p:pic>
        <p:nvPicPr>
          <p:cNvPr id="429" name="Google Shape;429;p66"/>
          <p:cNvPicPr preferRelativeResize="0"/>
          <p:nvPr/>
        </p:nvPicPr>
        <p:blipFill>
          <a:blip r:embed="rId4">
            <a:alphaModFix/>
          </a:blip>
          <a:stretch>
            <a:fillRect/>
          </a:stretch>
        </p:blipFill>
        <p:spPr>
          <a:xfrm>
            <a:off x="6966750" y="1927200"/>
            <a:ext cx="1285875" cy="1876425"/>
          </a:xfrm>
          <a:prstGeom prst="rect">
            <a:avLst/>
          </a:prstGeom>
          <a:noFill/>
          <a:ln>
            <a:noFill/>
          </a:ln>
        </p:spPr>
      </p:pic>
      <p:pic>
        <p:nvPicPr>
          <p:cNvPr id="430" name="Google Shape;430;p66"/>
          <p:cNvPicPr preferRelativeResize="0"/>
          <p:nvPr/>
        </p:nvPicPr>
        <p:blipFill>
          <a:blip r:embed="rId5">
            <a:alphaModFix/>
          </a:blip>
          <a:stretch>
            <a:fillRect/>
          </a:stretch>
        </p:blipFill>
        <p:spPr>
          <a:xfrm>
            <a:off x="1180488" y="1908150"/>
            <a:ext cx="1362075" cy="1914525"/>
          </a:xfrm>
          <a:prstGeom prst="rect">
            <a:avLst/>
          </a:prstGeom>
          <a:noFill/>
          <a:ln>
            <a:noFill/>
          </a:ln>
        </p:spPr>
      </p:pic>
      <p:sp>
        <p:nvSpPr>
          <p:cNvPr id="431" name="Google Shape;431;p66"/>
          <p:cNvSpPr txBox="1"/>
          <p:nvPr/>
        </p:nvSpPr>
        <p:spPr>
          <a:xfrm>
            <a:off x="874988" y="3896650"/>
            <a:ext cx="1973100" cy="708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b="1">
                <a:latin typeface="Calibri"/>
                <a:ea typeface="Calibri"/>
                <a:cs typeface="Calibri"/>
                <a:sym typeface="Calibri"/>
              </a:rPr>
              <a:t>Micky Arison</a:t>
            </a:r>
            <a:endParaRPr b="1">
              <a:latin typeface="Calibri"/>
              <a:ea typeface="Calibri"/>
              <a:cs typeface="Calibri"/>
              <a:sym typeface="Calibri"/>
            </a:endParaRPr>
          </a:p>
          <a:p>
            <a:pPr marL="0" lvl="0" indent="0" algn="ctr" rtl="0">
              <a:lnSpc>
                <a:spcPct val="115000"/>
              </a:lnSpc>
              <a:spcBef>
                <a:spcPts val="0"/>
              </a:spcBef>
              <a:spcAft>
                <a:spcPts val="0"/>
              </a:spcAft>
              <a:buNone/>
            </a:pPr>
            <a:r>
              <a:rPr lang="en">
                <a:latin typeface="Calibri"/>
                <a:ea typeface="Calibri"/>
                <a:cs typeface="Calibri"/>
                <a:sym typeface="Calibri"/>
              </a:rPr>
              <a:t>Chairman of the Board</a:t>
            </a:r>
            <a:endParaRPr>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67"/>
          <p:cNvSpPr txBox="1">
            <a:spLocks noGrp="1"/>
          </p:cNvSpPr>
          <p:nvPr>
            <p:ph type="title"/>
          </p:nvPr>
        </p:nvSpPr>
        <p:spPr>
          <a:xfrm>
            <a:off x="664700" y="6341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Stock Information </a:t>
            </a:r>
            <a:endParaRPr/>
          </a:p>
        </p:txBody>
      </p:sp>
      <p:pic>
        <p:nvPicPr>
          <p:cNvPr id="437" name="Google Shape;437;p67"/>
          <p:cNvPicPr preferRelativeResize="0"/>
          <p:nvPr/>
        </p:nvPicPr>
        <p:blipFill>
          <a:blip r:embed="rId3">
            <a:alphaModFix/>
          </a:blip>
          <a:stretch>
            <a:fillRect/>
          </a:stretch>
        </p:blipFill>
        <p:spPr>
          <a:xfrm>
            <a:off x="1083363" y="1454250"/>
            <a:ext cx="6181725" cy="336232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8"/>
          <p:cNvSpPr txBox="1">
            <a:spLocks noGrp="1"/>
          </p:cNvSpPr>
          <p:nvPr>
            <p:ph type="title"/>
          </p:nvPr>
        </p:nvSpPr>
        <p:spPr>
          <a:xfrm>
            <a:off x="670750" y="53187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Diamond Princess - Covid Outbreak on January </a:t>
            </a:r>
            <a:endParaRPr/>
          </a:p>
        </p:txBody>
      </p:sp>
      <p:pic>
        <p:nvPicPr>
          <p:cNvPr id="443" name="Google Shape;443;p68"/>
          <p:cNvPicPr preferRelativeResize="0"/>
          <p:nvPr/>
        </p:nvPicPr>
        <p:blipFill>
          <a:blip r:embed="rId3">
            <a:alphaModFix/>
          </a:blip>
          <a:stretch>
            <a:fillRect/>
          </a:stretch>
        </p:blipFill>
        <p:spPr>
          <a:xfrm>
            <a:off x="1201700" y="1569375"/>
            <a:ext cx="6181725" cy="3216567"/>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p69"/>
          <p:cNvPicPr preferRelativeResize="0"/>
          <p:nvPr/>
        </p:nvPicPr>
        <p:blipFill>
          <a:blip r:embed="rId3">
            <a:alphaModFix/>
          </a:blip>
          <a:stretch>
            <a:fillRect/>
          </a:stretch>
        </p:blipFill>
        <p:spPr>
          <a:xfrm>
            <a:off x="1042375" y="1853850"/>
            <a:ext cx="6800850" cy="2743200"/>
          </a:xfrm>
          <a:prstGeom prst="rect">
            <a:avLst/>
          </a:prstGeom>
          <a:noFill/>
          <a:ln>
            <a:noFill/>
          </a:ln>
        </p:spPr>
      </p:pic>
      <p:sp>
        <p:nvSpPr>
          <p:cNvPr id="449" name="Google Shape;449;p69"/>
          <p:cNvSpPr txBox="1"/>
          <p:nvPr/>
        </p:nvSpPr>
        <p:spPr>
          <a:xfrm>
            <a:off x="150450" y="611200"/>
            <a:ext cx="7654200" cy="53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chemeClr val="dk2"/>
                </a:solidFill>
                <a:latin typeface="Raleway"/>
                <a:ea typeface="Raleway"/>
                <a:cs typeface="Raleway"/>
                <a:sym typeface="Raleway"/>
              </a:rPr>
              <a:t>Operations </a:t>
            </a:r>
            <a:endParaRPr sz="2600" b="1">
              <a:solidFill>
                <a:schemeClr val="dk2"/>
              </a:solidFill>
              <a:latin typeface="Raleway"/>
              <a:ea typeface="Raleway"/>
              <a:cs typeface="Raleway"/>
              <a:sym typeface="Raleway"/>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70"/>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5" name="Google Shape;455;p70"/>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456" name="Google Shape;456;p70"/>
          <p:cNvPicPr preferRelativeResize="0"/>
          <p:nvPr/>
        </p:nvPicPr>
        <p:blipFill>
          <a:blip r:embed="rId3">
            <a:alphaModFix/>
          </a:blip>
          <a:stretch>
            <a:fillRect/>
          </a:stretch>
        </p:blipFill>
        <p:spPr>
          <a:xfrm>
            <a:off x="516975" y="811651"/>
            <a:ext cx="8420100" cy="4069901"/>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71"/>
          <p:cNvSpPr txBox="1">
            <a:spLocks noGrp="1"/>
          </p:cNvSpPr>
          <p:nvPr>
            <p:ph type="title"/>
          </p:nvPr>
        </p:nvSpPr>
        <p:spPr>
          <a:xfrm>
            <a:off x="620250" y="630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Revenues by Geographic Areas</a:t>
            </a:r>
            <a:endParaRPr/>
          </a:p>
        </p:txBody>
      </p:sp>
      <p:pic>
        <p:nvPicPr>
          <p:cNvPr id="462" name="Google Shape;462;p71"/>
          <p:cNvPicPr preferRelativeResize="0"/>
          <p:nvPr/>
        </p:nvPicPr>
        <p:blipFill>
          <a:blip r:embed="rId3">
            <a:alphaModFix/>
          </a:blip>
          <a:stretch>
            <a:fillRect/>
          </a:stretch>
        </p:blipFill>
        <p:spPr>
          <a:xfrm>
            <a:off x="981400" y="1987525"/>
            <a:ext cx="7086600" cy="21211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8"/>
          <p:cNvSpPr txBox="1">
            <a:spLocks noGrp="1"/>
          </p:cNvSpPr>
          <p:nvPr>
            <p:ph type="title"/>
          </p:nvPr>
        </p:nvSpPr>
        <p:spPr>
          <a:xfrm>
            <a:off x="727650" y="5701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Continued</a:t>
            </a:r>
            <a:endParaRPr/>
          </a:p>
        </p:txBody>
      </p:sp>
      <p:sp>
        <p:nvSpPr>
          <p:cNvPr id="124" name="Google Shape;124;p18"/>
          <p:cNvSpPr txBox="1">
            <a:spLocks noGrp="1"/>
          </p:cNvSpPr>
          <p:nvPr>
            <p:ph type="body" idx="1"/>
          </p:nvPr>
        </p:nvSpPr>
        <p:spPr>
          <a:xfrm>
            <a:off x="727650" y="1646750"/>
            <a:ext cx="7688700" cy="2261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700">
                <a:solidFill>
                  <a:srgbClr val="233A44"/>
                </a:solidFill>
                <a:latin typeface="Calibri"/>
                <a:ea typeface="Calibri"/>
                <a:cs typeface="Calibri"/>
                <a:sym typeface="Calibri"/>
              </a:rPr>
              <a:t>●Norwegian and Royal Caribbean have created a joint task force to develop and improve safety standards amid the COVID-19 pandemic</a:t>
            </a:r>
            <a:endParaRPr sz="1700">
              <a:solidFill>
                <a:srgbClr val="233A44"/>
              </a:solidFill>
              <a:latin typeface="Calibri"/>
              <a:ea typeface="Calibri"/>
              <a:cs typeface="Calibri"/>
              <a:sym typeface="Calibri"/>
            </a:endParaRPr>
          </a:p>
          <a:p>
            <a:pPr marL="0" lvl="0" indent="0" algn="l" rtl="0">
              <a:lnSpc>
                <a:spcPct val="115000"/>
              </a:lnSpc>
              <a:spcBef>
                <a:spcPts val="0"/>
              </a:spcBef>
              <a:spcAft>
                <a:spcPts val="0"/>
              </a:spcAft>
              <a:buNone/>
            </a:pPr>
            <a:r>
              <a:rPr lang="en" sz="1700">
                <a:solidFill>
                  <a:srgbClr val="233A44"/>
                </a:solidFill>
                <a:latin typeface="Calibri"/>
                <a:ea typeface="Calibri"/>
                <a:cs typeface="Calibri"/>
                <a:sym typeface="Calibri"/>
              </a:rPr>
              <a:t>●The group, which is called the “Healthy Sail Panel,” aims to develop public-health recommendations that will enable cruise lines to restart operations while keeping passengers and crew safe from COVID</a:t>
            </a:r>
            <a:endParaRPr sz="1700">
              <a:solidFill>
                <a:srgbClr val="233A44"/>
              </a:solidFill>
              <a:latin typeface="Calibri"/>
              <a:ea typeface="Calibri"/>
              <a:cs typeface="Calibri"/>
              <a:sym typeface="Calibri"/>
            </a:endParaRPr>
          </a:p>
          <a:p>
            <a:pPr marL="0" lvl="0" indent="0" algn="l" rtl="0">
              <a:lnSpc>
                <a:spcPct val="115000"/>
              </a:lnSpc>
              <a:spcBef>
                <a:spcPts val="0"/>
              </a:spcBef>
              <a:spcAft>
                <a:spcPts val="0"/>
              </a:spcAft>
              <a:buNone/>
            </a:pPr>
            <a:r>
              <a:rPr lang="en" sz="1700">
                <a:solidFill>
                  <a:srgbClr val="233A44"/>
                </a:solidFill>
                <a:latin typeface="Calibri"/>
                <a:ea typeface="Calibri"/>
                <a:cs typeface="Calibri"/>
                <a:sym typeface="Calibri"/>
              </a:rPr>
              <a:t>●They have been working for close to a month, and plan to release their initial recommendations and findings by the end of August</a:t>
            </a:r>
            <a:endParaRPr sz="1700">
              <a:solidFill>
                <a:srgbClr val="233A44"/>
              </a:solidFill>
              <a:latin typeface="Calibri"/>
              <a:ea typeface="Calibri"/>
              <a:cs typeface="Calibri"/>
              <a:sym typeface="Calibri"/>
            </a:endParaRPr>
          </a:p>
          <a:p>
            <a:pPr marL="0" lvl="0" indent="0" algn="l" rtl="0">
              <a:lnSpc>
                <a:spcPct val="115000"/>
              </a:lnSpc>
              <a:spcBef>
                <a:spcPts val="0"/>
              </a:spcBef>
              <a:spcAft>
                <a:spcPts val="0"/>
              </a:spcAft>
              <a:buNone/>
            </a:pPr>
            <a:r>
              <a:rPr lang="en" sz="1700">
                <a:solidFill>
                  <a:srgbClr val="233A44"/>
                </a:solidFill>
                <a:latin typeface="Calibri"/>
                <a:ea typeface="Calibri"/>
                <a:cs typeface="Calibri"/>
                <a:sym typeface="Calibri"/>
              </a:rPr>
              <a:t>●The panel is headed by Mike Leavitt, former governor of Utah and Secretary of the US Health and Human Services, and</a:t>
            </a:r>
            <a:endParaRPr sz="1700">
              <a:solidFill>
                <a:srgbClr val="233A44"/>
              </a:solidFill>
              <a:latin typeface="Calibri"/>
              <a:ea typeface="Calibri"/>
              <a:cs typeface="Calibri"/>
              <a:sym typeface="Calibri"/>
            </a:endParaRPr>
          </a:p>
          <a:p>
            <a:pPr marL="0" lvl="0" indent="0" algn="l" rtl="0">
              <a:lnSpc>
                <a:spcPct val="115000"/>
              </a:lnSpc>
              <a:spcBef>
                <a:spcPts val="0"/>
              </a:spcBef>
              <a:spcAft>
                <a:spcPts val="0"/>
              </a:spcAft>
              <a:buNone/>
            </a:pPr>
            <a:r>
              <a:rPr lang="en" sz="1700">
                <a:solidFill>
                  <a:srgbClr val="233A44"/>
                </a:solidFill>
                <a:latin typeface="Calibri"/>
                <a:ea typeface="Calibri"/>
                <a:cs typeface="Calibri"/>
                <a:sym typeface="Calibri"/>
              </a:rPr>
              <a:t>●Dr. Scott Gottlieb, Commissioner of the FDA from 2017-2019</a:t>
            </a:r>
            <a:endParaRPr sz="1700">
              <a:solidFill>
                <a:srgbClr val="233A44"/>
              </a:solidFill>
              <a:latin typeface="Calibri"/>
              <a:ea typeface="Calibri"/>
              <a:cs typeface="Calibri"/>
              <a:sym typeface="Calibri"/>
            </a:endParaRPr>
          </a:p>
          <a:p>
            <a:pPr marL="0" lvl="0" indent="0" algn="l" rtl="0">
              <a:spcBef>
                <a:spcPts val="0"/>
              </a:spcBef>
              <a:spcAft>
                <a:spcPts val="1600"/>
              </a:spcAft>
              <a:buNone/>
            </a:pP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72"/>
          <p:cNvSpPr txBox="1">
            <a:spLocks noGrp="1"/>
          </p:cNvSpPr>
          <p:nvPr>
            <p:ph type="title"/>
          </p:nvPr>
        </p:nvSpPr>
        <p:spPr>
          <a:xfrm>
            <a:off x="605150" y="641825"/>
            <a:ext cx="7688700" cy="535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rgbClr val="000000"/>
                </a:solidFill>
              </a:rPr>
              <a:t>Passenger Capacity and Cruise Guests Carried </a:t>
            </a:r>
            <a:endParaRPr>
              <a:solidFill>
                <a:srgbClr val="000000"/>
              </a:solidFill>
            </a:endParaRPr>
          </a:p>
          <a:p>
            <a:pPr marL="0" lvl="0" indent="0" algn="l" rtl="0">
              <a:spcBef>
                <a:spcPts val="0"/>
              </a:spcBef>
              <a:spcAft>
                <a:spcPts val="0"/>
              </a:spcAft>
              <a:buNone/>
            </a:pPr>
            <a:endParaRPr/>
          </a:p>
        </p:txBody>
      </p:sp>
      <p:pic>
        <p:nvPicPr>
          <p:cNvPr id="468" name="Google Shape;468;p72"/>
          <p:cNvPicPr preferRelativeResize="0"/>
          <p:nvPr/>
        </p:nvPicPr>
        <p:blipFill>
          <a:blip r:embed="rId3">
            <a:alphaModFix/>
          </a:blip>
          <a:stretch>
            <a:fillRect/>
          </a:stretch>
        </p:blipFill>
        <p:spPr>
          <a:xfrm>
            <a:off x="467000" y="2077275"/>
            <a:ext cx="8414549" cy="18177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Google Shape;473;p73"/>
          <p:cNvPicPr preferRelativeResize="0"/>
          <p:nvPr/>
        </p:nvPicPr>
        <p:blipFill>
          <a:blip r:embed="rId3">
            <a:alphaModFix/>
          </a:blip>
          <a:stretch>
            <a:fillRect/>
          </a:stretch>
        </p:blipFill>
        <p:spPr>
          <a:xfrm>
            <a:off x="972375" y="1900150"/>
            <a:ext cx="7286625" cy="2197525"/>
          </a:xfrm>
          <a:prstGeom prst="rect">
            <a:avLst/>
          </a:prstGeom>
          <a:noFill/>
          <a:ln>
            <a:noFill/>
          </a:ln>
        </p:spPr>
      </p:pic>
      <p:sp>
        <p:nvSpPr>
          <p:cNvPr id="474" name="Google Shape;474;p73"/>
          <p:cNvSpPr txBox="1">
            <a:spLocks noGrp="1"/>
          </p:cNvSpPr>
          <p:nvPr>
            <p:ph type="title"/>
          </p:nvPr>
        </p:nvSpPr>
        <p:spPr>
          <a:xfrm>
            <a:off x="663950" y="5979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Property and Equipment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74"/>
          <p:cNvSpPr txBox="1">
            <a:spLocks noGrp="1"/>
          </p:cNvSpPr>
          <p:nvPr>
            <p:ph type="title"/>
          </p:nvPr>
        </p:nvSpPr>
        <p:spPr>
          <a:xfrm>
            <a:off x="634900" y="5651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a:t>Growth Capital Commitments </a:t>
            </a:r>
            <a:endParaRPr sz="1900"/>
          </a:p>
        </p:txBody>
      </p:sp>
      <p:pic>
        <p:nvPicPr>
          <p:cNvPr id="480" name="Google Shape;480;p74"/>
          <p:cNvPicPr preferRelativeResize="0"/>
          <p:nvPr/>
        </p:nvPicPr>
        <p:blipFill>
          <a:blip r:embed="rId3">
            <a:alphaModFix/>
          </a:blip>
          <a:stretch>
            <a:fillRect/>
          </a:stretch>
        </p:blipFill>
        <p:spPr>
          <a:xfrm>
            <a:off x="723325" y="1241200"/>
            <a:ext cx="8303650" cy="1816500"/>
          </a:xfrm>
          <a:prstGeom prst="rect">
            <a:avLst/>
          </a:prstGeom>
          <a:noFill/>
          <a:ln>
            <a:noFill/>
          </a:ln>
        </p:spPr>
      </p:pic>
      <p:pic>
        <p:nvPicPr>
          <p:cNvPr id="481" name="Google Shape;481;p74"/>
          <p:cNvPicPr preferRelativeResize="0"/>
          <p:nvPr/>
        </p:nvPicPr>
        <p:blipFill>
          <a:blip r:embed="rId4">
            <a:alphaModFix/>
          </a:blip>
          <a:stretch>
            <a:fillRect/>
          </a:stretch>
        </p:blipFill>
        <p:spPr>
          <a:xfrm>
            <a:off x="634900" y="3057700"/>
            <a:ext cx="7524750" cy="15621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75"/>
          <p:cNvSpPr txBox="1">
            <a:spLocks noGrp="1"/>
          </p:cNvSpPr>
          <p:nvPr>
            <p:ph type="title"/>
          </p:nvPr>
        </p:nvSpPr>
        <p:spPr>
          <a:xfrm>
            <a:off x="262150" y="613425"/>
            <a:ext cx="64986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a:t>Consolidated Statements of Income- 10K</a:t>
            </a:r>
            <a:endParaRPr sz="1900"/>
          </a:p>
        </p:txBody>
      </p:sp>
      <p:pic>
        <p:nvPicPr>
          <p:cNvPr id="487" name="Google Shape;487;p75"/>
          <p:cNvPicPr preferRelativeResize="0"/>
          <p:nvPr/>
        </p:nvPicPr>
        <p:blipFill>
          <a:blip r:embed="rId3">
            <a:alphaModFix/>
          </a:blip>
          <a:stretch>
            <a:fillRect/>
          </a:stretch>
        </p:blipFill>
        <p:spPr>
          <a:xfrm>
            <a:off x="1257400" y="1260000"/>
            <a:ext cx="6629200" cy="37701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76"/>
          <p:cNvSpPr txBox="1">
            <a:spLocks noGrp="1"/>
          </p:cNvSpPr>
          <p:nvPr>
            <p:ph type="title"/>
          </p:nvPr>
        </p:nvSpPr>
        <p:spPr>
          <a:xfrm>
            <a:off x="150425" y="586000"/>
            <a:ext cx="8650800" cy="59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a:t>Consolidated Statements of Income(Loss) - Unaudited 10Q</a:t>
            </a:r>
            <a:endParaRPr sz="1900"/>
          </a:p>
        </p:txBody>
      </p:sp>
      <p:pic>
        <p:nvPicPr>
          <p:cNvPr id="493" name="Google Shape;493;p76"/>
          <p:cNvPicPr preferRelativeResize="0"/>
          <p:nvPr/>
        </p:nvPicPr>
        <p:blipFill>
          <a:blip r:embed="rId3">
            <a:alphaModFix/>
          </a:blip>
          <a:stretch>
            <a:fillRect/>
          </a:stretch>
        </p:blipFill>
        <p:spPr>
          <a:xfrm>
            <a:off x="1429275" y="1184800"/>
            <a:ext cx="6234251" cy="389075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77"/>
          <p:cNvSpPr txBox="1">
            <a:spLocks noGrp="1"/>
          </p:cNvSpPr>
          <p:nvPr>
            <p:ph type="title"/>
          </p:nvPr>
        </p:nvSpPr>
        <p:spPr>
          <a:xfrm>
            <a:off x="607225" y="5852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t>Consolidated Statements Of Comprehensive Income</a:t>
            </a:r>
            <a:endParaRPr sz="1900"/>
          </a:p>
        </p:txBody>
      </p:sp>
      <p:pic>
        <p:nvPicPr>
          <p:cNvPr id="499" name="Google Shape;499;p77"/>
          <p:cNvPicPr preferRelativeResize="0"/>
          <p:nvPr/>
        </p:nvPicPr>
        <p:blipFill>
          <a:blip r:embed="rId3">
            <a:alphaModFix/>
          </a:blip>
          <a:stretch>
            <a:fillRect/>
          </a:stretch>
        </p:blipFill>
        <p:spPr>
          <a:xfrm>
            <a:off x="152400" y="1272800"/>
            <a:ext cx="7106799" cy="2074700"/>
          </a:xfrm>
          <a:prstGeom prst="rect">
            <a:avLst/>
          </a:prstGeom>
          <a:noFill/>
          <a:ln>
            <a:noFill/>
          </a:ln>
        </p:spPr>
      </p:pic>
      <p:pic>
        <p:nvPicPr>
          <p:cNvPr id="500" name="Google Shape;500;p77"/>
          <p:cNvPicPr preferRelativeResize="0"/>
          <p:nvPr/>
        </p:nvPicPr>
        <p:blipFill>
          <a:blip r:embed="rId4">
            <a:alphaModFix/>
          </a:blip>
          <a:stretch>
            <a:fillRect/>
          </a:stretch>
        </p:blipFill>
        <p:spPr>
          <a:xfrm>
            <a:off x="255838" y="3499900"/>
            <a:ext cx="6899925" cy="1491200"/>
          </a:xfrm>
          <a:prstGeom prst="rect">
            <a:avLst/>
          </a:prstGeom>
          <a:noFill/>
          <a:ln>
            <a:noFill/>
          </a:ln>
        </p:spPr>
      </p:pic>
      <p:sp>
        <p:nvSpPr>
          <p:cNvPr id="501" name="Google Shape;501;p77"/>
          <p:cNvSpPr txBox="1"/>
          <p:nvPr/>
        </p:nvSpPr>
        <p:spPr>
          <a:xfrm>
            <a:off x="7616525" y="2388400"/>
            <a:ext cx="611100" cy="38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10 K</a:t>
            </a:r>
            <a:endParaRPr>
              <a:latin typeface="Lato"/>
              <a:ea typeface="Lato"/>
              <a:cs typeface="Lato"/>
              <a:sym typeface="Lato"/>
            </a:endParaRPr>
          </a:p>
        </p:txBody>
      </p:sp>
      <p:sp>
        <p:nvSpPr>
          <p:cNvPr id="502" name="Google Shape;502;p77"/>
          <p:cNvSpPr txBox="1"/>
          <p:nvPr/>
        </p:nvSpPr>
        <p:spPr>
          <a:xfrm>
            <a:off x="7616525" y="4176950"/>
            <a:ext cx="611100" cy="38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10 Q</a:t>
            </a:r>
            <a:endParaRPr>
              <a:latin typeface="Lato"/>
              <a:ea typeface="Lato"/>
              <a:cs typeface="Lato"/>
              <a:sym typeface="Lato"/>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78"/>
          <p:cNvSpPr txBox="1">
            <a:spLocks noGrp="1"/>
          </p:cNvSpPr>
          <p:nvPr>
            <p:ph type="title"/>
          </p:nvPr>
        </p:nvSpPr>
        <p:spPr>
          <a:xfrm>
            <a:off x="445350" y="622825"/>
            <a:ext cx="82533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a:t>Consolidated Balance Sheet - 10K</a:t>
            </a:r>
            <a:endParaRPr sz="1900"/>
          </a:p>
        </p:txBody>
      </p:sp>
      <p:pic>
        <p:nvPicPr>
          <p:cNvPr id="508" name="Google Shape;508;p78"/>
          <p:cNvPicPr preferRelativeResize="0"/>
          <p:nvPr/>
        </p:nvPicPr>
        <p:blipFill>
          <a:blip r:embed="rId3">
            <a:alphaModFix/>
          </a:blip>
          <a:stretch>
            <a:fillRect/>
          </a:stretch>
        </p:blipFill>
        <p:spPr>
          <a:xfrm>
            <a:off x="1354050" y="1231800"/>
            <a:ext cx="6403525" cy="39117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79"/>
          <p:cNvSpPr txBox="1">
            <a:spLocks noGrp="1"/>
          </p:cNvSpPr>
          <p:nvPr>
            <p:ph type="title"/>
          </p:nvPr>
        </p:nvSpPr>
        <p:spPr>
          <a:xfrm>
            <a:off x="78600" y="597375"/>
            <a:ext cx="74532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a:t>Consolidated Balance  Sheets - Unaudited 10Q </a:t>
            </a:r>
            <a:endParaRPr sz="1900"/>
          </a:p>
        </p:txBody>
      </p:sp>
      <p:pic>
        <p:nvPicPr>
          <p:cNvPr id="514" name="Google Shape;514;p79"/>
          <p:cNvPicPr preferRelativeResize="0"/>
          <p:nvPr/>
        </p:nvPicPr>
        <p:blipFill>
          <a:blip r:embed="rId3">
            <a:alphaModFix/>
          </a:blip>
          <a:stretch>
            <a:fillRect/>
          </a:stretch>
        </p:blipFill>
        <p:spPr>
          <a:xfrm>
            <a:off x="1372850" y="1184800"/>
            <a:ext cx="6384726" cy="3958699"/>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80"/>
          <p:cNvSpPr txBox="1">
            <a:spLocks noGrp="1"/>
          </p:cNvSpPr>
          <p:nvPr>
            <p:ph type="title"/>
          </p:nvPr>
        </p:nvSpPr>
        <p:spPr>
          <a:xfrm>
            <a:off x="0" y="629250"/>
            <a:ext cx="80586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Consolidated Statements of Cash Flow - 10K</a:t>
            </a:r>
            <a:endParaRPr sz="2000"/>
          </a:p>
        </p:txBody>
      </p:sp>
      <p:pic>
        <p:nvPicPr>
          <p:cNvPr id="520" name="Google Shape;520;p80"/>
          <p:cNvPicPr preferRelativeResize="0"/>
          <p:nvPr/>
        </p:nvPicPr>
        <p:blipFill>
          <a:blip r:embed="rId3">
            <a:alphaModFix/>
          </a:blip>
          <a:stretch>
            <a:fillRect/>
          </a:stretch>
        </p:blipFill>
        <p:spPr>
          <a:xfrm>
            <a:off x="1372850" y="1164450"/>
            <a:ext cx="6394124" cy="3979051"/>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81"/>
          <p:cNvSpPr txBox="1">
            <a:spLocks noGrp="1"/>
          </p:cNvSpPr>
          <p:nvPr>
            <p:ph type="title"/>
          </p:nvPr>
        </p:nvSpPr>
        <p:spPr>
          <a:xfrm>
            <a:off x="219475" y="604000"/>
            <a:ext cx="82716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a:t>Consolidated Statement of Cash Flows - Unaudited 10Q</a:t>
            </a:r>
            <a:endParaRPr sz="1900"/>
          </a:p>
        </p:txBody>
      </p:sp>
      <p:pic>
        <p:nvPicPr>
          <p:cNvPr id="526" name="Google Shape;526;p81"/>
          <p:cNvPicPr preferRelativeResize="0"/>
          <p:nvPr/>
        </p:nvPicPr>
        <p:blipFill>
          <a:blip r:embed="rId3">
            <a:alphaModFix/>
          </a:blip>
          <a:stretch>
            <a:fillRect/>
          </a:stretch>
        </p:blipFill>
        <p:spPr>
          <a:xfrm>
            <a:off x="1372850" y="1006125"/>
            <a:ext cx="6394125" cy="41373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9"/>
          <p:cNvSpPr txBox="1">
            <a:spLocks noGrp="1"/>
          </p:cNvSpPr>
          <p:nvPr>
            <p:ph type="title"/>
          </p:nvPr>
        </p:nvSpPr>
        <p:spPr>
          <a:xfrm>
            <a:off x="729450" y="54587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Sector Trends</a:t>
            </a:r>
            <a:endParaRPr>
              <a:solidFill>
                <a:srgbClr val="000000"/>
              </a:solidFill>
            </a:endParaRPr>
          </a:p>
        </p:txBody>
      </p:sp>
      <p:sp>
        <p:nvSpPr>
          <p:cNvPr id="130" name="Google Shape;130;p19"/>
          <p:cNvSpPr txBox="1">
            <a:spLocks noGrp="1"/>
          </p:cNvSpPr>
          <p:nvPr>
            <p:ph type="body" idx="1"/>
          </p:nvPr>
        </p:nvSpPr>
        <p:spPr>
          <a:xfrm>
            <a:off x="729450" y="1441200"/>
            <a:ext cx="7688700" cy="2261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700">
                <a:solidFill>
                  <a:srgbClr val="233A44"/>
                </a:solidFill>
                <a:latin typeface="Calibri"/>
                <a:ea typeface="Calibri"/>
                <a:cs typeface="Calibri"/>
                <a:sym typeface="Calibri"/>
              </a:rPr>
              <a:t>1.</a:t>
            </a:r>
            <a:r>
              <a:rPr lang="en" sz="1700" b="1">
                <a:solidFill>
                  <a:srgbClr val="233A44"/>
                </a:solidFill>
                <a:latin typeface="Calibri"/>
                <a:ea typeface="Calibri"/>
                <a:cs typeface="Calibri"/>
                <a:sym typeface="Calibri"/>
              </a:rPr>
              <a:t>Environmental Sustainability: </a:t>
            </a:r>
            <a:r>
              <a:rPr lang="en" sz="1700">
                <a:solidFill>
                  <a:srgbClr val="233A44"/>
                </a:solidFill>
                <a:latin typeface="Calibri"/>
                <a:ea typeface="Calibri"/>
                <a:cs typeface="Calibri"/>
                <a:sym typeface="Calibri"/>
              </a:rPr>
              <a:t>development and identification of new technologies for cleaner fuels is a top priority</a:t>
            </a:r>
            <a:endParaRPr sz="1700">
              <a:solidFill>
                <a:srgbClr val="233A44"/>
              </a:solidFill>
              <a:latin typeface="Calibri"/>
              <a:ea typeface="Calibri"/>
              <a:cs typeface="Calibri"/>
              <a:sym typeface="Calibri"/>
            </a:endParaRPr>
          </a:p>
          <a:p>
            <a:pPr marL="0" lvl="0" indent="0" algn="l" rtl="0">
              <a:lnSpc>
                <a:spcPct val="115000"/>
              </a:lnSpc>
              <a:spcBef>
                <a:spcPts val="0"/>
              </a:spcBef>
              <a:spcAft>
                <a:spcPts val="0"/>
              </a:spcAft>
              <a:buNone/>
            </a:pPr>
            <a:r>
              <a:rPr lang="en" sz="1700">
                <a:solidFill>
                  <a:srgbClr val="233A44"/>
                </a:solidFill>
                <a:latin typeface="Calibri"/>
                <a:ea typeface="Calibri"/>
                <a:cs typeface="Calibri"/>
                <a:sym typeface="Calibri"/>
              </a:rPr>
              <a:t>2.</a:t>
            </a:r>
            <a:r>
              <a:rPr lang="en" sz="1700" b="1">
                <a:solidFill>
                  <a:srgbClr val="233A44"/>
                </a:solidFill>
                <a:latin typeface="Calibri"/>
                <a:ea typeface="Calibri"/>
                <a:cs typeface="Calibri"/>
                <a:sym typeface="Calibri"/>
              </a:rPr>
              <a:t>Destination Stewardship: </a:t>
            </a:r>
            <a:r>
              <a:rPr lang="en" sz="1700">
                <a:solidFill>
                  <a:srgbClr val="233A44"/>
                </a:solidFill>
                <a:latin typeface="Calibri"/>
                <a:ea typeface="Calibri"/>
                <a:cs typeface="Calibri"/>
                <a:sym typeface="Calibri"/>
              </a:rPr>
              <a:t>exploring new and creative ways to manage the flow of visitors and implement the highest standards of responsible tourism</a:t>
            </a:r>
            <a:endParaRPr sz="1700">
              <a:solidFill>
                <a:srgbClr val="233A44"/>
              </a:solidFill>
              <a:latin typeface="Calibri"/>
              <a:ea typeface="Calibri"/>
              <a:cs typeface="Calibri"/>
              <a:sym typeface="Calibri"/>
            </a:endParaRPr>
          </a:p>
          <a:p>
            <a:pPr marL="0" lvl="0" indent="0" algn="l" rtl="0">
              <a:lnSpc>
                <a:spcPct val="115000"/>
              </a:lnSpc>
              <a:spcBef>
                <a:spcPts val="0"/>
              </a:spcBef>
              <a:spcAft>
                <a:spcPts val="0"/>
              </a:spcAft>
              <a:buNone/>
            </a:pPr>
            <a:r>
              <a:rPr lang="en" sz="1700">
                <a:solidFill>
                  <a:srgbClr val="233A44"/>
                </a:solidFill>
                <a:latin typeface="Calibri"/>
                <a:ea typeface="Calibri"/>
                <a:cs typeface="Calibri"/>
                <a:sym typeface="Calibri"/>
              </a:rPr>
              <a:t>3.</a:t>
            </a:r>
            <a:r>
              <a:rPr lang="en" sz="1700" b="1">
                <a:solidFill>
                  <a:srgbClr val="233A44"/>
                </a:solidFill>
                <a:latin typeface="Calibri"/>
                <a:ea typeface="Calibri"/>
                <a:cs typeface="Calibri"/>
                <a:sym typeface="Calibri"/>
              </a:rPr>
              <a:t>Cruise and Stay:</a:t>
            </a:r>
            <a:r>
              <a:rPr lang="en" sz="1700">
                <a:solidFill>
                  <a:srgbClr val="233A44"/>
                </a:solidFill>
                <a:latin typeface="Calibri"/>
                <a:ea typeface="Calibri"/>
                <a:cs typeface="Calibri"/>
                <a:sym typeface="Calibri"/>
              </a:rPr>
              <a:t> more travellers are spending time in and near cruise ports</a:t>
            </a:r>
            <a:endParaRPr sz="1700">
              <a:solidFill>
                <a:srgbClr val="233A44"/>
              </a:solidFill>
              <a:latin typeface="Calibri"/>
              <a:ea typeface="Calibri"/>
              <a:cs typeface="Calibri"/>
              <a:sym typeface="Calibri"/>
            </a:endParaRPr>
          </a:p>
          <a:p>
            <a:pPr marL="0" lvl="0" indent="0" algn="l" rtl="0">
              <a:lnSpc>
                <a:spcPct val="115000"/>
              </a:lnSpc>
              <a:spcBef>
                <a:spcPts val="0"/>
              </a:spcBef>
              <a:spcAft>
                <a:spcPts val="0"/>
              </a:spcAft>
              <a:buNone/>
            </a:pPr>
            <a:r>
              <a:rPr lang="en" sz="1700">
                <a:solidFill>
                  <a:srgbClr val="233A44"/>
                </a:solidFill>
                <a:latin typeface="Calibri"/>
                <a:ea typeface="Calibri"/>
                <a:cs typeface="Calibri"/>
                <a:sym typeface="Calibri"/>
              </a:rPr>
              <a:t>4.</a:t>
            </a:r>
            <a:r>
              <a:rPr lang="en" sz="1700" b="1">
                <a:solidFill>
                  <a:srgbClr val="233A44"/>
                </a:solidFill>
                <a:latin typeface="Calibri"/>
                <a:ea typeface="Calibri"/>
                <a:cs typeface="Calibri"/>
                <a:sym typeface="Calibri"/>
              </a:rPr>
              <a:t>Reduce Single-Use Plastic: </a:t>
            </a:r>
            <a:r>
              <a:rPr lang="en" sz="1700">
                <a:solidFill>
                  <a:srgbClr val="233A44"/>
                </a:solidFill>
                <a:latin typeface="Calibri"/>
                <a:ea typeface="Calibri"/>
                <a:cs typeface="Calibri"/>
                <a:sym typeface="Calibri"/>
              </a:rPr>
              <a:t>travelers value sustainability and more than 8/10 passengers recycle plastics or forego plastic straws</a:t>
            </a:r>
            <a:endParaRPr sz="1700">
              <a:solidFill>
                <a:srgbClr val="233A44"/>
              </a:solidFill>
              <a:latin typeface="Calibri"/>
              <a:ea typeface="Calibri"/>
              <a:cs typeface="Calibri"/>
              <a:sym typeface="Calibri"/>
            </a:endParaRPr>
          </a:p>
          <a:p>
            <a:pPr marL="0" lvl="0" indent="0" algn="l" rtl="0">
              <a:lnSpc>
                <a:spcPct val="115000"/>
              </a:lnSpc>
              <a:spcBef>
                <a:spcPts val="0"/>
              </a:spcBef>
              <a:spcAft>
                <a:spcPts val="0"/>
              </a:spcAft>
              <a:buNone/>
            </a:pPr>
            <a:r>
              <a:rPr lang="en" sz="1700">
                <a:solidFill>
                  <a:srgbClr val="233A44"/>
                </a:solidFill>
                <a:latin typeface="Calibri"/>
                <a:ea typeface="Calibri"/>
                <a:cs typeface="Calibri"/>
                <a:sym typeface="Calibri"/>
              </a:rPr>
              <a:t>5.</a:t>
            </a:r>
            <a:r>
              <a:rPr lang="en" sz="1700" b="1">
                <a:solidFill>
                  <a:srgbClr val="233A44"/>
                </a:solidFill>
                <a:latin typeface="Calibri"/>
                <a:ea typeface="Calibri"/>
                <a:cs typeface="Calibri"/>
                <a:sym typeface="Calibri"/>
              </a:rPr>
              <a:t>Generation Gruise Positive:</a:t>
            </a:r>
            <a:r>
              <a:rPr lang="en" sz="1700">
                <a:solidFill>
                  <a:srgbClr val="233A44"/>
                </a:solidFill>
                <a:latin typeface="Calibri"/>
                <a:ea typeface="Calibri"/>
                <a:cs typeface="Calibri"/>
                <a:sym typeface="Calibri"/>
              </a:rPr>
              <a:t> there is a increasing positive attitude towards cruising compared to two years ago (probably changed by now)</a:t>
            </a:r>
            <a:endParaRPr sz="1700">
              <a:solidFill>
                <a:srgbClr val="233A44"/>
              </a:solidFill>
              <a:latin typeface="Calibri"/>
              <a:ea typeface="Calibri"/>
              <a:cs typeface="Calibri"/>
              <a:sym typeface="Calibri"/>
            </a:endParaRPr>
          </a:p>
          <a:p>
            <a:pPr marL="0" lvl="0" indent="0" algn="l" rtl="0">
              <a:lnSpc>
                <a:spcPct val="115000"/>
              </a:lnSpc>
              <a:spcBef>
                <a:spcPts val="0"/>
              </a:spcBef>
              <a:spcAft>
                <a:spcPts val="0"/>
              </a:spcAft>
              <a:buNone/>
            </a:pPr>
            <a:r>
              <a:rPr lang="en" sz="1700">
                <a:solidFill>
                  <a:srgbClr val="233A44"/>
                </a:solidFill>
                <a:latin typeface="Calibri"/>
                <a:ea typeface="Calibri"/>
                <a:cs typeface="Calibri"/>
                <a:sym typeface="Calibri"/>
              </a:rPr>
              <a:t>6.</a:t>
            </a:r>
            <a:r>
              <a:rPr lang="en" sz="1700" b="1">
                <a:solidFill>
                  <a:srgbClr val="233A44"/>
                </a:solidFill>
                <a:latin typeface="Calibri"/>
                <a:ea typeface="Calibri"/>
                <a:cs typeface="Calibri"/>
                <a:sym typeface="Calibri"/>
              </a:rPr>
              <a:t>Lone Cruisers: </a:t>
            </a:r>
            <a:r>
              <a:rPr lang="en" sz="1700">
                <a:solidFill>
                  <a:srgbClr val="233A44"/>
                </a:solidFill>
                <a:latin typeface="Calibri"/>
                <a:ea typeface="Calibri"/>
                <a:cs typeface="Calibri"/>
                <a:sym typeface="Calibri"/>
              </a:rPr>
              <a:t>marriage rates are declining → cruise lines offering studio cabin</a:t>
            </a:r>
            <a:endParaRPr sz="1700">
              <a:solidFill>
                <a:srgbClr val="233A44"/>
              </a:solidFill>
              <a:latin typeface="Calibri"/>
              <a:ea typeface="Calibri"/>
              <a:cs typeface="Calibri"/>
              <a:sym typeface="Calibri"/>
            </a:endParaRPr>
          </a:p>
          <a:p>
            <a:pPr marL="0" lvl="0" indent="0" algn="l" rtl="0">
              <a:spcBef>
                <a:spcPts val="0"/>
              </a:spcBef>
              <a:spcAft>
                <a:spcPts val="1600"/>
              </a:spcAft>
              <a:buNone/>
            </a:pPr>
            <a:r>
              <a:rPr lang="en" sz="1700" b="1">
                <a:solidFill>
                  <a:srgbClr val="233A44"/>
                </a:solidFill>
                <a:latin typeface="Calibri"/>
                <a:ea typeface="Calibri"/>
                <a:cs typeface="Calibri"/>
                <a:sym typeface="Calibri"/>
              </a:rPr>
              <a:t>Micro Travel: </a:t>
            </a:r>
            <a:r>
              <a:rPr lang="en" sz="1700">
                <a:solidFill>
                  <a:srgbClr val="233A44"/>
                </a:solidFill>
                <a:latin typeface="Calibri"/>
                <a:ea typeface="Calibri"/>
                <a:cs typeface="Calibri"/>
                <a:sym typeface="Calibri"/>
              </a:rPr>
              <a:t>travelers preferring quick short trips (3~5 days)</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82"/>
          <p:cNvSpPr txBox="1">
            <a:spLocks noGrp="1"/>
          </p:cNvSpPr>
          <p:nvPr>
            <p:ph type="title"/>
          </p:nvPr>
        </p:nvSpPr>
        <p:spPr>
          <a:xfrm>
            <a:off x="541375" y="532075"/>
            <a:ext cx="8156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Consolidated Statements of Shareholders Equity - 10K</a:t>
            </a:r>
            <a:endParaRPr sz="2000"/>
          </a:p>
        </p:txBody>
      </p:sp>
      <p:pic>
        <p:nvPicPr>
          <p:cNvPr id="532" name="Google Shape;532;p82"/>
          <p:cNvPicPr preferRelativeResize="0"/>
          <p:nvPr/>
        </p:nvPicPr>
        <p:blipFill>
          <a:blip r:embed="rId3">
            <a:alphaModFix/>
          </a:blip>
          <a:stretch>
            <a:fillRect/>
          </a:stretch>
        </p:blipFill>
        <p:spPr>
          <a:xfrm>
            <a:off x="1382250" y="1250625"/>
            <a:ext cx="6375325" cy="381765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83"/>
          <p:cNvSpPr txBox="1">
            <a:spLocks noGrp="1"/>
          </p:cNvSpPr>
          <p:nvPr>
            <p:ph type="title"/>
          </p:nvPr>
        </p:nvSpPr>
        <p:spPr>
          <a:xfrm>
            <a:off x="162375" y="594625"/>
            <a:ext cx="86952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a:t>Consolidated Statements of Shareholders Equity - Unaudited 10Q</a:t>
            </a:r>
            <a:endParaRPr sz="1900"/>
          </a:p>
        </p:txBody>
      </p:sp>
      <p:pic>
        <p:nvPicPr>
          <p:cNvPr id="538" name="Google Shape;538;p83"/>
          <p:cNvPicPr preferRelativeResize="0"/>
          <p:nvPr/>
        </p:nvPicPr>
        <p:blipFill>
          <a:blip r:embed="rId3">
            <a:alphaModFix/>
          </a:blip>
          <a:stretch>
            <a:fillRect/>
          </a:stretch>
        </p:blipFill>
        <p:spPr>
          <a:xfrm>
            <a:off x="1372850" y="1310425"/>
            <a:ext cx="6403526" cy="383307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84"/>
          <p:cNvSpPr txBox="1">
            <a:spLocks noGrp="1"/>
          </p:cNvSpPr>
          <p:nvPr>
            <p:ph type="title"/>
          </p:nvPr>
        </p:nvSpPr>
        <p:spPr>
          <a:xfrm>
            <a:off x="162375" y="594625"/>
            <a:ext cx="86952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a:t>Consolidated Statements of Shareholders Equity - Unaudited 10Q</a:t>
            </a:r>
            <a:endParaRPr sz="1900"/>
          </a:p>
        </p:txBody>
      </p:sp>
      <p:pic>
        <p:nvPicPr>
          <p:cNvPr id="544" name="Google Shape;544;p84"/>
          <p:cNvPicPr preferRelativeResize="0"/>
          <p:nvPr/>
        </p:nvPicPr>
        <p:blipFill>
          <a:blip r:embed="rId3">
            <a:alphaModFix/>
          </a:blip>
          <a:stretch>
            <a:fillRect/>
          </a:stretch>
        </p:blipFill>
        <p:spPr>
          <a:xfrm>
            <a:off x="1382250" y="1338650"/>
            <a:ext cx="6384725" cy="380485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49" name="Google Shape;549;p85"/>
          <p:cNvPicPr preferRelativeResize="0"/>
          <p:nvPr/>
        </p:nvPicPr>
        <p:blipFill>
          <a:blip r:embed="rId3">
            <a:alphaModFix/>
          </a:blip>
          <a:stretch>
            <a:fillRect/>
          </a:stretch>
        </p:blipFill>
        <p:spPr>
          <a:xfrm>
            <a:off x="1640513" y="472566"/>
            <a:ext cx="5866576" cy="4584184"/>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86"/>
          <p:cNvSpPr txBox="1">
            <a:spLocks noGrp="1"/>
          </p:cNvSpPr>
          <p:nvPr>
            <p:ph type="title"/>
          </p:nvPr>
        </p:nvSpPr>
        <p:spPr>
          <a:xfrm>
            <a:off x="727650" y="5343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Carnival Risk Factors</a:t>
            </a:r>
            <a:r>
              <a:rPr lang="en"/>
              <a:t> </a:t>
            </a:r>
            <a:endParaRPr/>
          </a:p>
        </p:txBody>
      </p:sp>
      <p:sp>
        <p:nvSpPr>
          <p:cNvPr id="555" name="Google Shape;555;p86"/>
          <p:cNvSpPr txBox="1">
            <a:spLocks noGrp="1"/>
          </p:cNvSpPr>
          <p:nvPr>
            <p:ph type="body" idx="1"/>
          </p:nvPr>
        </p:nvSpPr>
        <p:spPr>
          <a:xfrm>
            <a:off x="729450" y="1367950"/>
            <a:ext cx="7688700" cy="2972100"/>
          </a:xfrm>
          <a:prstGeom prst="rect">
            <a:avLst/>
          </a:prstGeom>
        </p:spPr>
        <p:txBody>
          <a:bodyPr spcFirstLastPara="1" wrap="square" lIns="91425" tIns="91425" rIns="91425" bIns="91425" anchor="t" anchorCtr="0">
            <a:noAutofit/>
          </a:bodyPr>
          <a:lstStyle/>
          <a:p>
            <a:pPr marL="488950" lvl="0" indent="-342900" algn="l" rtl="0">
              <a:lnSpc>
                <a:spcPct val="100000"/>
              </a:lnSpc>
              <a:spcBef>
                <a:spcPts val="0"/>
              </a:spcBef>
              <a:spcAft>
                <a:spcPts val="0"/>
              </a:spcAft>
              <a:buSzPts val="1300"/>
              <a:buFont typeface="+mj-lt"/>
              <a:buAutoNum type="arabicPeriod"/>
            </a:pPr>
            <a:r>
              <a:rPr lang="en" dirty="0">
                <a:solidFill>
                  <a:schemeClr val="bg2"/>
                </a:solidFill>
              </a:rPr>
              <a:t>Covid 19 Risk</a:t>
            </a:r>
            <a:endParaRPr dirty="0">
              <a:solidFill>
                <a:schemeClr val="bg2"/>
              </a:solidFill>
            </a:endParaRPr>
          </a:p>
          <a:p>
            <a:pPr marL="488950" lvl="0" indent="-342900" algn="l" rtl="0">
              <a:lnSpc>
                <a:spcPct val="100000"/>
              </a:lnSpc>
              <a:spcBef>
                <a:spcPts val="0"/>
              </a:spcBef>
              <a:spcAft>
                <a:spcPts val="0"/>
              </a:spcAft>
              <a:buSzPts val="1300"/>
              <a:buFont typeface="+mj-lt"/>
              <a:buAutoNum type="arabicPeriod"/>
            </a:pPr>
            <a:r>
              <a:rPr lang="en" dirty="0">
                <a:solidFill>
                  <a:schemeClr val="bg2"/>
                </a:solidFill>
              </a:rPr>
              <a:t>Economic Risk  </a:t>
            </a:r>
            <a:endParaRPr dirty="0">
              <a:solidFill>
                <a:schemeClr val="bg2"/>
              </a:solidFill>
            </a:endParaRPr>
          </a:p>
          <a:p>
            <a:pPr marL="488950" lvl="0" indent="-342900" algn="l" rtl="0">
              <a:lnSpc>
                <a:spcPct val="100000"/>
              </a:lnSpc>
              <a:spcBef>
                <a:spcPts val="0"/>
              </a:spcBef>
              <a:spcAft>
                <a:spcPts val="0"/>
              </a:spcAft>
              <a:buSzPts val="1300"/>
              <a:buFont typeface="+mj-lt"/>
              <a:buAutoNum type="arabicPeriod"/>
            </a:pPr>
            <a:r>
              <a:rPr lang="en" dirty="0">
                <a:solidFill>
                  <a:schemeClr val="bg2"/>
                </a:solidFill>
              </a:rPr>
              <a:t>Ship or the Cruise Vacation Industry  Incidents</a:t>
            </a:r>
            <a:endParaRPr dirty="0">
              <a:solidFill>
                <a:schemeClr val="bg2"/>
              </a:solidFill>
            </a:endParaRPr>
          </a:p>
          <a:p>
            <a:pPr marL="488950" lvl="0" indent="-342900" algn="l" rtl="0">
              <a:lnSpc>
                <a:spcPct val="100000"/>
              </a:lnSpc>
              <a:spcBef>
                <a:spcPts val="0"/>
              </a:spcBef>
              <a:spcAft>
                <a:spcPts val="0"/>
              </a:spcAft>
              <a:buSzPts val="1300"/>
              <a:buFont typeface="+mj-lt"/>
              <a:buAutoNum type="arabicPeriod"/>
            </a:pPr>
            <a:r>
              <a:rPr lang="en" dirty="0">
                <a:solidFill>
                  <a:schemeClr val="bg2"/>
                </a:solidFill>
              </a:rPr>
              <a:t>Natural Disasters and Adverse Weather Conditions   </a:t>
            </a:r>
            <a:endParaRPr dirty="0">
              <a:solidFill>
                <a:schemeClr val="bg2"/>
              </a:solidFill>
            </a:endParaRPr>
          </a:p>
          <a:p>
            <a:pPr marL="488950" lvl="0" indent="-342900" algn="l" rtl="0">
              <a:lnSpc>
                <a:spcPct val="100000"/>
              </a:lnSpc>
              <a:spcBef>
                <a:spcPts val="0"/>
              </a:spcBef>
              <a:spcAft>
                <a:spcPts val="0"/>
              </a:spcAft>
              <a:buSzPts val="1300"/>
              <a:buFont typeface="+mj-lt"/>
              <a:buAutoNum type="arabicPeriod"/>
            </a:pPr>
            <a:r>
              <a:rPr lang="en" dirty="0">
                <a:solidFill>
                  <a:schemeClr val="bg2"/>
                </a:solidFill>
              </a:rPr>
              <a:t>Changes in and Non Compliance with Laws and Regulations   </a:t>
            </a:r>
            <a:endParaRPr dirty="0">
              <a:solidFill>
                <a:schemeClr val="bg2"/>
              </a:solidFill>
            </a:endParaRPr>
          </a:p>
          <a:p>
            <a:pPr marL="488950" lvl="0" indent="-342900" algn="l" rtl="0">
              <a:lnSpc>
                <a:spcPct val="100000"/>
              </a:lnSpc>
              <a:spcBef>
                <a:spcPts val="0"/>
              </a:spcBef>
              <a:spcAft>
                <a:spcPts val="0"/>
              </a:spcAft>
              <a:buSzPts val="1300"/>
              <a:buFont typeface="+mj-lt"/>
              <a:buAutoNum type="arabicPeriod"/>
            </a:pPr>
            <a:r>
              <a:rPr lang="en" dirty="0">
                <a:solidFill>
                  <a:schemeClr val="bg2"/>
                </a:solidFill>
              </a:rPr>
              <a:t>Data security/Data Privacy</a:t>
            </a:r>
            <a:endParaRPr dirty="0">
              <a:solidFill>
                <a:schemeClr val="bg2"/>
              </a:solidFill>
            </a:endParaRPr>
          </a:p>
          <a:p>
            <a:pPr marL="488950" lvl="0" indent="-342900" algn="l" rtl="0">
              <a:lnSpc>
                <a:spcPct val="100000"/>
              </a:lnSpc>
              <a:spcBef>
                <a:spcPts val="0"/>
              </a:spcBef>
              <a:spcAft>
                <a:spcPts val="0"/>
              </a:spcAft>
              <a:buSzPts val="1300"/>
              <a:buFont typeface="+mj-lt"/>
              <a:buAutoNum type="arabicPeriod"/>
            </a:pPr>
            <a:r>
              <a:rPr lang="en" dirty="0">
                <a:solidFill>
                  <a:schemeClr val="bg2"/>
                </a:solidFill>
              </a:rPr>
              <a:t>Lack of Qualified shipboard personnel </a:t>
            </a:r>
            <a:endParaRPr dirty="0">
              <a:solidFill>
                <a:schemeClr val="bg2"/>
              </a:solidFill>
            </a:endParaRPr>
          </a:p>
          <a:p>
            <a:pPr marL="488950" lvl="0" indent="-342900" algn="l" rtl="0">
              <a:lnSpc>
                <a:spcPct val="100000"/>
              </a:lnSpc>
              <a:spcBef>
                <a:spcPts val="0"/>
              </a:spcBef>
              <a:spcAft>
                <a:spcPts val="0"/>
              </a:spcAft>
              <a:buSzPts val="1300"/>
              <a:buFont typeface="+mj-lt"/>
              <a:buAutoNum type="arabicPeriod"/>
            </a:pPr>
            <a:r>
              <a:rPr lang="en" dirty="0">
                <a:solidFill>
                  <a:schemeClr val="bg2"/>
                </a:solidFill>
              </a:rPr>
              <a:t>Overcapacity and Competition </a:t>
            </a:r>
            <a:endParaRPr dirty="0">
              <a:solidFill>
                <a:schemeClr val="bg2"/>
              </a:solidFill>
            </a:endParaRPr>
          </a:p>
          <a:p>
            <a:pPr marL="488950" lvl="0" indent="-342900" algn="l" rtl="0">
              <a:lnSpc>
                <a:spcPct val="100000"/>
              </a:lnSpc>
              <a:spcBef>
                <a:spcPts val="0"/>
              </a:spcBef>
              <a:spcAft>
                <a:spcPts val="0"/>
              </a:spcAft>
              <a:buSzPts val="1300"/>
              <a:buFont typeface="+mj-lt"/>
              <a:buAutoNum type="arabicPeriod"/>
            </a:pPr>
            <a:r>
              <a:rPr lang="en" dirty="0">
                <a:solidFill>
                  <a:schemeClr val="bg2"/>
                </a:solidFill>
              </a:rPr>
              <a:t>Geographic Regions</a:t>
            </a:r>
            <a:endParaRPr dirty="0">
              <a:solidFill>
                <a:schemeClr val="bg2"/>
              </a:solidFill>
            </a:endParaRPr>
          </a:p>
          <a:p>
            <a:pPr marL="488950" lvl="0" indent="-342900" algn="l" rtl="0">
              <a:lnSpc>
                <a:spcPct val="100000"/>
              </a:lnSpc>
              <a:spcBef>
                <a:spcPts val="0"/>
              </a:spcBef>
              <a:spcAft>
                <a:spcPts val="0"/>
              </a:spcAft>
              <a:buSzPts val="1300"/>
              <a:buFont typeface="+mj-lt"/>
              <a:buAutoNum type="arabicPeriod"/>
            </a:pPr>
            <a:r>
              <a:rPr lang="en" dirty="0">
                <a:solidFill>
                  <a:schemeClr val="bg2"/>
                </a:solidFill>
              </a:rPr>
              <a:t>Ship Repairs </a:t>
            </a:r>
          </a:p>
          <a:p>
            <a:pPr marL="488950" lvl="0" indent="-342900">
              <a:lnSpc>
                <a:spcPct val="100000"/>
              </a:lnSpc>
              <a:buFont typeface="+mj-lt"/>
              <a:buAutoNum type="arabicPeriod"/>
            </a:pPr>
            <a:r>
              <a:rPr lang="en" dirty="0">
                <a:solidFill>
                  <a:schemeClr val="bg2"/>
                </a:solidFill>
              </a:rPr>
              <a:t>Newbuild Currency Risk </a:t>
            </a:r>
          </a:p>
          <a:p>
            <a:pPr marL="488950" indent="-342900">
              <a:lnSpc>
                <a:spcPct val="100000"/>
              </a:lnSpc>
              <a:buFont typeface="+mj-lt"/>
              <a:buAutoNum type="arabicPeriod"/>
            </a:pPr>
            <a:r>
              <a:rPr lang="en-US" dirty="0">
                <a:solidFill>
                  <a:schemeClr val="bg2"/>
                </a:solidFill>
              </a:rPr>
              <a:t>Foreign Currency Exchange Risk </a:t>
            </a:r>
            <a:endParaRPr dirty="0">
              <a:solidFill>
                <a:schemeClr val="bg2"/>
              </a:solidFill>
            </a:endParaRPr>
          </a:p>
          <a:p>
            <a:pPr marL="488950" lvl="0" indent="-342900" algn="l" rtl="0">
              <a:lnSpc>
                <a:spcPct val="100000"/>
              </a:lnSpc>
              <a:spcBef>
                <a:spcPts val="0"/>
              </a:spcBef>
              <a:spcAft>
                <a:spcPts val="0"/>
              </a:spcAft>
              <a:buSzPts val="1300"/>
              <a:buFont typeface="+mj-lt"/>
              <a:buAutoNum type="arabicPeriod"/>
            </a:pPr>
            <a:r>
              <a:rPr lang="en" dirty="0">
                <a:solidFill>
                  <a:schemeClr val="bg2"/>
                </a:solidFill>
              </a:rPr>
              <a:t>Fuel price and Availability  Risk </a:t>
            </a:r>
            <a:endParaRPr dirty="0">
              <a:solidFill>
                <a:schemeClr val="bg2"/>
              </a:solidFill>
            </a:endParaRPr>
          </a:p>
          <a:p>
            <a:pPr marL="488950" lvl="0" indent="-342900" algn="l" rtl="0">
              <a:lnSpc>
                <a:spcPct val="100000"/>
              </a:lnSpc>
              <a:spcBef>
                <a:spcPts val="0"/>
              </a:spcBef>
              <a:spcAft>
                <a:spcPts val="0"/>
              </a:spcAft>
              <a:buSzPts val="1300"/>
              <a:buFont typeface="+mj-lt"/>
              <a:buAutoNum type="arabicPeriod"/>
            </a:pPr>
            <a:r>
              <a:rPr lang="en" dirty="0">
                <a:solidFill>
                  <a:schemeClr val="bg2"/>
                </a:solidFill>
              </a:rPr>
              <a:t>Interest Rate Risk</a:t>
            </a:r>
          </a:p>
          <a:p>
            <a:pPr marL="488950" lvl="0" indent="-342900">
              <a:lnSpc>
                <a:spcPct val="100000"/>
              </a:lnSpc>
              <a:buFont typeface="+mj-lt"/>
              <a:buAutoNum type="arabicPeriod"/>
            </a:pPr>
            <a:r>
              <a:rPr lang="en" dirty="0">
                <a:solidFill>
                  <a:schemeClr val="bg2"/>
                </a:solidFill>
              </a:rPr>
              <a:t>Credit Risk During Trade </a:t>
            </a:r>
            <a:endParaRPr dirty="0">
              <a:solidFill>
                <a:schemeClr val="bg2"/>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87"/>
          <p:cNvSpPr txBox="1">
            <a:spLocks noGrp="1"/>
          </p:cNvSpPr>
          <p:nvPr>
            <p:ph type="title"/>
          </p:nvPr>
        </p:nvSpPr>
        <p:spPr>
          <a:xfrm>
            <a:off x="673050" y="65102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Covid- 19 </a:t>
            </a:r>
            <a:endParaRPr/>
          </a:p>
        </p:txBody>
      </p:sp>
      <p:sp>
        <p:nvSpPr>
          <p:cNvPr id="561" name="Google Shape;561;p87"/>
          <p:cNvSpPr txBox="1">
            <a:spLocks noGrp="1"/>
          </p:cNvSpPr>
          <p:nvPr>
            <p:ph type="body" idx="1"/>
          </p:nvPr>
        </p:nvSpPr>
        <p:spPr>
          <a:xfrm>
            <a:off x="727650" y="1842700"/>
            <a:ext cx="7688700" cy="2877900"/>
          </a:xfrm>
          <a:prstGeom prst="rect">
            <a:avLst/>
          </a:prstGeom>
        </p:spPr>
        <p:txBody>
          <a:bodyPr spcFirstLastPara="1" wrap="square" lIns="91425" tIns="91425" rIns="91425" bIns="91425" anchor="ctr" anchorCtr="0">
            <a:noAutofit/>
          </a:bodyPr>
          <a:lstStyle/>
          <a:p>
            <a:pPr marL="457200" lvl="0" indent="-317500" algn="l" rtl="0">
              <a:lnSpc>
                <a:spcPct val="115000"/>
              </a:lnSpc>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Carnival implemented a pause on cruise operations in mid-MArch 2020 across all brands,</a:t>
            </a:r>
            <a:endParaRPr sz="1400">
              <a:solidFill>
                <a:srgbClr val="000000"/>
              </a:solidFill>
              <a:latin typeface="Arial"/>
              <a:ea typeface="Arial"/>
              <a:cs typeface="Arial"/>
              <a:sym typeface="Arial"/>
            </a:endParaRPr>
          </a:p>
          <a:p>
            <a:pPr marL="457200" lvl="0" indent="-317500" algn="l" rtl="0">
              <a:lnSpc>
                <a:spcPct val="115000"/>
              </a:lnSpc>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Limited operations were resumed in September 2020, but the pause might be prolonged. </a:t>
            </a:r>
            <a:endParaRPr sz="1400">
              <a:solidFill>
                <a:srgbClr val="000000"/>
              </a:solidFill>
              <a:latin typeface="Arial"/>
              <a:ea typeface="Arial"/>
              <a:cs typeface="Arial"/>
              <a:sym typeface="Arial"/>
            </a:endParaRPr>
          </a:p>
          <a:p>
            <a:pPr marL="457200" lvl="0" indent="-317500" algn="l" rtl="0">
              <a:lnSpc>
                <a:spcPct val="115000"/>
              </a:lnSpc>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Covid 19 expected to continue to have a significant impact on the company’s financial condition. Operations.and all aspects of the business.</a:t>
            </a:r>
            <a:endParaRPr sz="1400">
              <a:solidFill>
                <a:srgbClr val="000000"/>
              </a:solidFill>
              <a:latin typeface="Arial"/>
              <a:ea typeface="Arial"/>
              <a:cs typeface="Arial"/>
              <a:sym typeface="Arial"/>
            </a:endParaRPr>
          </a:p>
          <a:p>
            <a:pPr marL="457200" lvl="0" indent="-317500" algn="l" rtl="0">
              <a:lnSpc>
                <a:spcPct val="115000"/>
              </a:lnSpc>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Heightened government regulations and travel advisories have a significant impact on global guest sourcing and access to various ports. </a:t>
            </a:r>
            <a:endParaRPr sz="1400">
              <a:solidFill>
                <a:srgbClr val="000000"/>
              </a:solidFill>
              <a:latin typeface="Arial"/>
              <a:ea typeface="Arial"/>
              <a:cs typeface="Arial"/>
              <a:sym typeface="Arial"/>
            </a:endParaRPr>
          </a:p>
          <a:p>
            <a:pPr marL="457200" lvl="0" indent="-317500" algn="l" rtl="0">
              <a:lnSpc>
                <a:spcPct val="115000"/>
              </a:lnSpc>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The company has incurred significant costs due to Covid-19 (including sanitation costs)</a:t>
            </a:r>
            <a:endParaRPr sz="1400">
              <a:solidFill>
                <a:srgbClr val="000000"/>
              </a:solidFill>
              <a:latin typeface="Arial"/>
              <a:ea typeface="Arial"/>
              <a:cs typeface="Arial"/>
              <a:sym typeface="Arial"/>
            </a:endParaRPr>
          </a:p>
          <a:p>
            <a:pPr marL="457200" lvl="0" indent="-317500" algn="l" rtl="0">
              <a:lnSpc>
                <a:spcPct val="115000"/>
              </a:lnSpc>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The company has received, and may continue to receive, lawsuits, other governmental investigations and other actions stemming from COVID-19.</a:t>
            </a:r>
            <a:endParaRPr sz="1400">
              <a:solidFill>
                <a:srgbClr val="000000"/>
              </a:solidFill>
              <a:latin typeface="Arial"/>
              <a:ea typeface="Arial"/>
              <a:cs typeface="Arial"/>
              <a:sym typeface="Arial"/>
            </a:endParaRPr>
          </a:p>
          <a:p>
            <a:pPr marL="457200" lvl="0" indent="0" algn="l" rtl="0">
              <a:lnSpc>
                <a:spcPct val="100000"/>
              </a:lnSpc>
              <a:spcBef>
                <a:spcPts val="0"/>
              </a:spcBef>
              <a:spcAft>
                <a:spcPts val="0"/>
              </a:spcAft>
              <a:buNone/>
            </a:pPr>
            <a:r>
              <a:rPr lang="en" sz="1400">
                <a:latin typeface="Arial"/>
                <a:ea typeface="Arial"/>
                <a:cs typeface="Arial"/>
                <a:sym typeface="Arial"/>
              </a:rPr>
              <a:t>  </a:t>
            </a:r>
            <a:endParaRPr sz="1400">
              <a:latin typeface="Arial"/>
              <a:ea typeface="Arial"/>
              <a:cs typeface="Arial"/>
              <a:sym typeface="Arial"/>
            </a:endParaRPr>
          </a:p>
          <a:p>
            <a:pPr marL="0" lvl="0" indent="0" algn="l" rtl="0">
              <a:lnSpc>
                <a:spcPct val="100000"/>
              </a:lnSpc>
              <a:spcBef>
                <a:spcPts val="0"/>
              </a:spcBef>
              <a:spcAft>
                <a:spcPts val="1600"/>
              </a:spcAft>
              <a:buNone/>
            </a:pPr>
            <a:endParaRPr sz="1400">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88"/>
          <p:cNvSpPr txBox="1">
            <a:spLocks noGrp="1"/>
          </p:cNvSpPr>
          <p:nvPr>
            <p:ph type="title"/>
          </p:nvPr>
        </p:nvSpPr>
        <p:spPr>
          <a:xfrm>
            <a:off x="646575" y="54512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Economic Risk</a:t>
            </a:r>
            <a:endParaRPr/>
          </a:p>
        </p:txBody>
      </p:sp>
      <p:sp>
        <p:nvSpPr>
          <p:cNvPr id="567" name="Google Shape;567;p88"/>
          <p:cNvSpPr txBox="1">
            <a:spLocks noGrp="1"/>
          </p:cNvSpPr>
          <p:nvPr>
            <p:ph type="body" idx="1"/>
          </p:nvPr>
        </p:nvSpPr>
        <p:spPr>
          <a:xfrm>
            <a:off x="729450" y="1284575"/>
            <a:ext cx="7688700" cy="30555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The company may be impacted by the public’s concerns regarding the health, safety and security of travel, including government travel advisories and travel restrictions, political instability and civil unrest, and other general concerns. </a:t>
            </a:r>
            <a:endParaRPr sz="1400">
              <a:solidFill>
                <a:srgbClr val="000000"/>
              </a:solidFill>
              <a:latin typeface="Arial"/>
              <a:ea typeface="Arial"/>
              <a:cs typeface="Arial"/>
              <a:sym typeface="Arial"/>
            </a:endParaRPr>
          </a:p>
          <a:p>
            <a:pPr marL="457200" lvl="0" indent="-317500" algn="l" rtl="0">
              <a:lnSpc>
                <a:spcPct val="115000"/>
              </a:lnSpc>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It may be impacted by heightened regulations around customs and border control, travel bans to and from certain geographical areas government policies increasing the difficulty of travel and limitations on issuing international travel visas. </a:t>
            </a:r>
            <a:endParaRPr sz="1400">
              <a:solidFill>
                <a:srgbClr val="000000"/>
              </a:solidFill>
              <a:latin typeface="Arial"/>
              <a:ea typeface="Arial"/>
              <a:cs typeface="Arial"/>
              <a:sym typeface="Arial"/>
            </a:endParaRPr>
          </a:p>
          <a:p>
            <a:pPr marL="457200" lvl="0" indent="-317500" algn="l" rtl="0">
              <a:lnSpc>
                <a:spcPct val="115000"/>
              </a:lnSpc>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Adverse changes in the perceived or actual economic climate, such as global or regional recessions, higher unemployment and underemployment rates and declines in income levels may have a significant impact on profits. </a:t>
            </a:r>
            <a:endParaRPr sz="1400">
              <a:solidFill>
                <a:srgbClr val="000000"/>
              </a:solidFill>
              <a:latin typeface="Arial"/>
              <a:ea typeface="Arial"/>
              <a:cs typeface="Arial"/>
              <a:sym typeface="Arial"/>
            </a:endParaRPr>
          </a:p>
          <a:p>
            <a:pPr marL="457200" lvl="0" indent="-317500" algn="l" rtl="0">
              <a:lnSpc>
                <a:spcPct val="115000"/>
              </a:lnSpc>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Uncertainties resulting from the UK’s expected exit from the European Union may impact the operations</a:t>
            </a:r>
            <a:endParaRPr sz="1400">
              <a:solidFill>
                <a:srgbClr val="000000"/>
              </a:solidFill>
              <a:latin typeface="Arial"/>
              <a:ea typeface="Arial"/>
              <a:cs typeface="Arial"/>
              <a:sym typeface="Arial"/>
            </a:endParaRPr>
          </a:p>
          <a:p>
            <a:pPr marL="0" lvl="0" indent="0" algn="l" rtl="0">
              <a:spcBef>
                <a:spcPts val="0"/>
              </a:spcBef>
              <a:spcAft>
                <a:spcPts val="1600"/>
              </a:spcAft>
              <a:buNone/>
            </a:pP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89"/>
          <p:cNvSpPr txBox="1">
            <a:spLocks noGrp="1"/>
          </p:cNvSpPr>
          <p:nvPr>
            <p:ph type="title"/>
          </p:nvPr>
        </p:nvSpPr>
        <p:spPr>
          <a:xfrm>
            <a:off x="549900" y="53132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Ship or the Cruise Vacation Industry  Incidents.</a:t>
            </a:r>
            <a:endParaRPr/>
          </a:p>
        </p:txBody>
      </p:sp>
      <p:sp>
        <p:nvSpPr>
          <p:cNvPr id="573" name="Google Shape;573;p89"/>
          <p:cNvSpPr txBox="1">
            <a:spLocks noGrp="1"/>
          </p:cNvSpPr>
          <p:nvPr>
            <p:ph type="body" idx="1"/>
          </p:nvPr>
        </p:nvSpPr>
        <p:spPr>
          <a:xfrm>
            <a:off x="727650" y="1429675"/>
            <a:ext cx="7688700" cy="20235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Operations involve the risk of incidents and media coverage thereof. Such incidents include, but are not limited to, the improper operation or maintenance of ships, motorcoaches and trains; guest and crew illnesses; mechanical failures, fires and collisions; repair delays, groundings and navigational errors; oil spills and other maritime and environmental issues as well as the incidents at sea or while in port or on land which may cause guest and crew discomfort, injury, or death. </a:t>
            </a:r>
            <a:endParaRPr sz="1400">
              <a:solidFill>
                <a:srgbClr val="000000"/>
              </a:solidFill>
              <a:latin typeface="Arial"/>
              <a:ea typeface="Arial"/>
              <a:cs typeface="Arial"/>
              <a:sym typeface="Arial"/>
            </a:endParaRPr>
          </a:p>
          <a:p>
            <a:pPr marL="457200" lvl="0" indent="-317500" algn="l"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The company’s ships have been involved in accidents and other incidents in the past and similar or other incidents may happen in the future. Carnival’s ability to attract and retain guests and crew, depends in part, upon the perception and reputation of the company.</a:t>
            </a:r>
            <a:endParaRPr sz="1400">
              <a:solidFill>
                <a:srgbClr val="000000"/>
              </a:solidFill>
              <a:latin typeface="Arial"/>
              <a:ea typeface="Arial"/>
              <a:cs typeface="Arial"/>
              <a:sym typeface="Arial"/>
            </a:endParaRPr>
          </a:p>
          <a:p>
            <a:pPr marL="0" lvl="0" indent="0" algn="l" rtl="0">
              <a:spcBef>
                <a:spcPts val="0"/>
              </a:spcBef>
              <a:spcAft>
                <a:spcPts val="1600"/>
              </a:spcAft>
              <a:buNone/>
            </a:pP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90"/>
          <p:cNvSpPr txBox="1">
            <a:spLocks noGrp="1"/>
          </p:cNvSpPr>
          <p:nvPr>
            <p:ph type="title"/>
          </p:nvPr>
        </p:nvSpPr>
        <p:spPr>
          <a:xfrm>
            <a:off x="536075" y="572775"/>
            <a:ext cx="84561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Natural Disasters and Adverse Weather Conditions</a:t>
            </a:r>
            <a:endParaRPr/>
          </a:p>
        </p:txBody>
      </p:sp>
      <p:sp>
        <p:nvSpPr>
          <p:cNvPr id="579" name="Google Shape;579;p90"/>
          <p:cNvSpPr txBox="1"/>
          <p:nvPr/>
        </p:nvSpPr>
        <p:spPr>
          <a:xfrm>
            <a:off x="497250" y="1547025"/>
            <a:ext cx="8149500" cy="3000000"/>
          </a:xfrm>
          <a:prstGeom prst="rect">
            <a:avLst/>
          </a:prstGeom>
          <a:noFill/>
          <a:ln>
            <a:noFill/>
          </a:ln>
        </p:spPr>
        <p:txBody>
          <a:bodyPr spcFirstLastPara="1" wrap="square" lIns="91425" tIns="91425" rIns="91425" bIns="91425" anchor="t" anchorCtr="0">
            <a:noAutofit/>
          </a:bodyPr>
          <a:lstStyle/>
          <a:p>
            <a:pPr marL="457200" lvl="0" indent="-320675" algn="l" rtl="0">
              <a:lnSpc>
                <a:spcPct val="115000"/>
              </a:lnSpc>
              <a:spcBef>
                <a:spcPts val="0"/>
              </a:spcBef>
              <a:spcAft>
                <a:spcPts val="0"/>
              </a:spcAft>
              <a:buSzPts val="1450"/>
              <a:buChar char="●"/>
            </a:pPr>
            <a:r>
              <a:rPr lang="en" sz="1450"/>
              <a:t>The cruise ships, hotels, land tours, port and related commercial facilities and shore excursions may be impacted by adverse weather patterns or other natural disasters, such as hurricanes, earthquakes, floods, fires, tornadoes, tsunamis, typhoons and volcanic eruptions. The company could be forced to alter itineraries or cancel a cruise or a series of cruises or tours due to these or other types of disruptions.</a:t>
            </a:r>
            <a:endParaRPr sz="1450"/>
          </a:p>
          <a:p>
            <a:pPr marL="457200" lvl="0" indent="-320675" algn="l" rtl="0">
              <a:lnSpc>
                <a:spcPct val="115000"/>
              </a:lnSpc>
              <a:spcBef>
                <a:spcPts val="0"/>
              </a:spcBef>
              <a:spcAft>
                <a:spcPts val="0"/>
              </a:spcAft>
              <a:buSzPts val="1450"/>
              <a:buChar char="●"/>
            </a:pPr>
            <a:r>
              <a:rPr lang="en" sz="1450"/>
              <a:t>Changes in climate may increase the frequency and intensity of adverse weather patterns, make certain destinations less desirable or impact our business in other ways. In addition, these and any other events which impact the travel industry more generally may negatively impact guests’ or crew’s ability or desire to travel to or from our ships and/or interrupt the supply of critical goods and services.</a:t>
            </a:r>
            <a:endParaRPr sz="145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91"/>
          <p:cNvSpPr txBox="1">
            <a:spLocks noGrp="1"/>
          </p:cNvSpPr>
          <p:nvPr>
            <p:ph type="title"/>
          </p:nvPr>
        </p:nvSpPr>
        <p:spPr>
          <a:xfrm>
            <a:off x="190750" y="558925"/>
            <a:ext cx="91440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Changes in and Non Compliance with Laws and Regulations   </a:t>
            </a:r>
            <a:endParaRPr sz="2400"/>
          </a:p>
        </p:txBody>
      </p:sp>
      <p:sp>
        <p:nvSpPr>
          <p:cNvPr id="585" name="Google Shape;585;p91"/>
          <p:cNvSpPr txBox="1">
            <a:spLocks noGrp="1"/>
          </p:cNvSpPr>
          <p:nvPr>
            <p:ph type="body" idx="1"/>
          </p:nvPr>
        </p:nvSpPr>
        <p:spPr>
          <a:xfrm>
            <a:off x="660400" y="1554000"/>
            <a:ext cx="7688700" cy="22611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Clr>
                <a:srgbClr val="000000"/>
              </a:buClr>
              <a:buSzPts val="1300"/>
              <a:buFont typeface="Arial"/>
              <a:buChar char="●"/>
            </a:pPr>
            <a:r>
              <a:rPr lang="en">
                <a:solidFill>
                  <a:srgbClr val="000000"/>
                </a:solidFill>
                <a:latin typeface="Arial"/>
                <a:ea typeface="Arial"/>
                <a:cs typeface="Arial"/>
                <a:sym typeface="Arial"/>
              </a:rPr>
              <a:t>The company is subject to numerous international, national, state and local laws, regulations, treaties and other legal requirements that govern health, environmental, safety and security matters in relation to our guests, crew and ships. </a:t>
            </a:r>
            <a:endParaRPr>
              <a:solidFill>
                <a:srgbClr val="000000"/>
              </a:solidFill>
              <a:latin typeface="Arial"/>
              <a:ea typeface="Arial"/>
              <a:cs typeface="Arial"/>
              <a:sym typeface="Arial"/>
            </a:endParaRPr>
          </a:p>
          <a:p>
            <a:pPr marL="457200" lvl="0" indent="-311150" algn="l" rtl="0">
              <a:spcBef>
                <a:spcPts val="0"/>
              </a:spcBef>
              <a:spcAft>
                <a:spcPts val="0"/>
              </a:spcAft>
              <a:buClr>
                <a:srgbClr val="000000"/>
              </a:buClr>
              <a:buSzPts val="1300"/>
              <a:buFont typeface="Arial"/>
              <a:buChar char="●"/>
            </a:pPr>
            <a:r>
              <a:rPr lang="en">
                <a:solidFill>
                  <a:srgbClr val="000000"/>
                </a:solidFill>
                <a:latin typeface="Arial"/>
                <a:ea typeface="Arial"/>
                <a:cs typeface="Arial"/>
                <a:sym typeface="Arial"/>
              </a:rPr>
              <a:t>These requirements change regularly, sometimes on a daily basis, depending on the itineraries of our ships and the ports and countries visited. </a:t>
            </a:r>
            <a:endParaRPr>
              <a:solidFill>
                <a:srgbClr val="000000"/>
              </a:solidFill>
              <a:latin typeface="Arial"/>
              <a:ea typeface="Arial"/>
              <a:cs typeface="Arial"/>
              <a:sym typeface="Arial"/>
            </a:endParaRPr>
          </a:p>
          <a:p>
            <a:pPr marL="457200" lvl="0" indent="-311150" algn="l" rtl="0">
              <a:spcBef>
                <a:spcPts val="0"/>
              </a:spcBef>
              <a:spcAft>
                <a:spcPts val="0"/>
              </a:spcAft>
              <a:buClr>
                <a:srgbClr val="000000"/>
              </a:buClr>
              <a:buSzPts val="1300"/>
              <a:buFont typeface="Arial"/>
              <a:buChar char="●"/>
            </a:pPr>
            <a:r>
              <a:rPr lang="en">
                <a:solidFill>
                  <a:srgbClr val="000000"/>
                </a:solidFill>
                <a:latin typeface="Arial"/>
                <a:ea typeface="Arial"/>
                <a:cs typeface="Arial"/>
                <a:sym typeface="Arial"/>
              </a:rPr>
              <a:t>Failure to comply with any of these laws, regulations, treaties and other requirements have previously been fined or otherwise sanctioned by regulators and this may happen in the future. </a:t>
            </a:r>
            <a:endParaRPr>
              <a:solidFill>
                <a:srgbClr val="000000"/>
              </a:solidFill>
              <a:latin typeface="Arial"/>
              <a:ea typeface="Arial"/>
              <a:cs typeface="Arial"/>
              <a:sym typeface="Arial"/>
            </a:endParaRPr>
          </a:p>
          <a:p>
            <a:pPr marL="457200" lvl="0" indent="-311150" algn="l" rtl="0">
              <a:spcBef>
                <a:spcPts val="0"/>
              </a:spcBef>
              <a:spcAft>
                <a:spcPts val="0"/>
              </a:spcAft>
              <a:buClr>
                <a:srgbClr val="000000"/>
              </a:buClr>
              <a:buSzPts val="1300"/>
              <a:buFont typeface="Arial"/>
              <a:buChar char="●"/>
            </a:pPr>
            <a:r>
              <a:rPr lang="en">
                <a:solidFill>
                  <a:srgbClr val="000000"/>
                </a:solidFill>
                <a:latin typeface="Arial"/>
                <a:ea typeface="Arial"/>
                <a:cs typeface="Arial"/>
                <a:sym typeface="Arial"/>
              </a:rPr>
              <a:t>There is increased global focus on climate change, which may lead to additional regulatory requirements. Failure to comply with the requirements of this environmental compliance plan or other special conditions of probation could result in fines, which the court has imposed in the past, and restrictions on operations.</a:t>
            </a:r>
            <a:endParaRPr>
              <a:solidFill>
                <a:srgbClr val="000000"/>
              </a:solidFill>
              <a:latin typeface="Arial"/>
              <a:ea typeface="Arial"/>
              <a:cs typeface="Arial"/>
              <a:sym typeface="Arial"/>
            </a:endParaRPr>
          </a:p>
          <a:p>
            <a:pPr marL="0" lvl="0" indent="0" algn="l" rtl="0">
              <a:spcBef>
                <a:spcPts val="0"/>
              </a:spcBef>
              <a:spcAft>
                <a:spcPts val="0"/>
              </a:spcAft>
              <a:buNone/>
            </a:pPr>
            <a:endParaRPr sz="750">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0"/>
          <p:cNvSpPr txBox="1">
            <a:spLocks noGrp="1"/>
          </p:cNvSpPr>
          <p:nvPr>
            <p:ph type="title"/>
          </p:nvPr>
        </p:nvSpPr>
        <p:spPr>
          <a:xfrm>
            <a:off x="727650" y="57017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Risk Factors</a:t>
            </a:r>
            <a:endParaRPr>
              <a:solidFill>
                <a:srgbClr val="000000"/>
              </a:solidFill>
            </a:endParaRPr>
          </a:p>
        </p:txBody>
      </p:sp>
      <p:sp>
        <p:nvSpPr>
          <p:cNvPr id="136" name="Google Shape;136;p20"/>
          <p:cNvSpPr txBox="1">
            <a:spLocks noGrp="1"/>
          </p:cNvSpPr>
          <p:nvPr>
            <p:ph type="body" idx="1"/>
          </p:nvPr>
        </p:nvSpPr>
        <p:spPr>
          <a:xfrm>
            <a:off x="727650" y="1441200"/>
            <a:ext cx="7688700" cy="2261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700">
                <a:solidFill>
                  <a:srgbClr val="233A44"/>
                </a:solidFill>
                <a:latin typeface="Calibri"/>
                <a:ea typeface="Calibri"/>
                <a:cs typeface="Calibri"/>
                <a:sym typeface="Calibri"/>
              </a:rPr>
              <a:t>●Environmental Risk</a:t>
            </a:r>
            <a:endParaRPr sz="1700">
              <a:solidFill>
                <a:srgbClr val="233A44"/>
              </a:solidFill>
              <a:latin typeface="Calibri"/>
              <a:ea typeface="Calibri"/>
              <a:cs typeface="Calibri"/>
              <a:sym typeface="Calibri"/>
            </a:endParaRPr>
          </a:p>
          <a:p>
            <a:pPr marL="0" lvl="0" indent="0" algn="l" rtl="0">
              <a:lnSpc>
                <a:spcPct val="115000"/>
              </a:lnSpc>
              <a:spcBef>
                <a:spcPts val="0"/>
              </a:spcBef>
              <a:spcAft>
                <a:spcPts val="0"/>
              </a:spcAft>
              <a:buNone/>
            </a:pPr>
            <a:r>
              <a:rPr lang="en" sz="1700">
                <a:solidFill>
                  <a:srgbClr val="233A44"/>
                </a:solidFill>
                <a:latin typeface="Calibri"/>
                <a:ea typeface="Calibri"/>
                <a:cs typeface="Calibri"/>
                <a:sym typeface="Calibri"/>
              </a:rPr>
              <a:t>●Regulation Risk</a:t>
            </a:r>
            <a:endParaRPr sz="1700">
              <a:solidFill>
                <a:srgbClr val="233A44"/>
              </a:solidFill>
              <a:latin typeface="Calibri"/>
              <a:ea typeface="Calibri"/>
              <a:cs typeface="Calibri"/>
              <a:sym typeface="Calibri"/>
            </a:endParaRPr>
          </a:p>
          <a:p>
            <a:pPr marL="0" lvl="0" indent="0" algn="l" rtl="0">
              <a:lnSpc>
                <a:spcPct val="115000"/>
              </a:lnSpc>
              <a:spcBef>
                <a:spcPts val="0"/>
              </a:spcBef>
              <a:spcAft>
                <a:spcPts val="0"/>
              </a:spcAft>
              <a:buNone/>
            </a:pPr>
            <a:r>
              <a:rPr lang="en" sz="1700">
                <a:solidFill>
                  <a:srgbClr val="233A44"/>
                </a:solidFill>
                <a:latin typeface="Calibri"/>
                <a:ea typeface="Calibri"/>
                <a:cs typeface="Calibri"/>
                <a:sym typeface="Calibri"/>
              </a:rPr>
              <a:t>●Fuel Price Risk</a:t>
            </a:r>
            <a:endParaRPr sz="1700">
              <a:solidFill>
                <a:srgbClr val="233A44"/>
              </a:solidFill>
              <a:latin typeface="Calibri"/>
              <a:ea typeface="Calibri"/>
              <a:cs typeface="Calibri"/>
              <a:sym typeface="Calibri"/>
            </a:endParaRPr>
          </a:p>
          <a:p>
            <a:pPr marL="0" lvl="0" indent="0" algn="l" rtl="0">
              <a:lnSpc>
                <a:spcPct val="115000"/>
              </a:lnSpc>
              <a:spcBef>
                <a:spcPts val="0"/>
              </a:spcBef>
              <a:spcAft>
                <a:spcPts val="0"/>
              </a:spcAft>
              <a:buNone/>
            </a:pPr>
            <a:r>
              <a:rPr lang="en" sz="1700">
                <a:solidFill>
                  <a:srgbClr val="233A44"/>
                </a:solidFill>
                <a:latin typeface="Calibri"/>
                <a:ea typeface="Calibri"/>
                <a:cs typeface="Calibri"/>
                <a:sym typeface="Calibri"/>
              </a:rPr>
              <a:t>●Political Risk</a:t>
            </a:r>
            <a:endParaRPr sz="1700">
              <a:solidFill>
                <a:srgbClr val="233A44"/>
              </a:solidFill>
              <a:latin typeface="Calibri"/>
              <a:ea typeface="Calibri"/>
              <a:cs typeface="Calibri"/>
              <a:sym typeface="Calibri"/>
            </a:endParaRPr>
          </a:p>
          <a:p>
            <a:pPr marL="0" lvl="0" indent="0" algn="l" rtl="0">
              <a:lnSpc>
                <a:spcPct val="115000"/>
              </a:lnSpc>
              <a:spcBef>
                <a:spcPts val="0"/>
              </a:spcBef>
              <a:spcAft>
                <a:spcPts val="0"/>
              </a:spcAft>
              <a:buNone/>
            </a:pPr>
            <a:r>
              <a:rPr lang="en" sz="1700">
                <a:solidFill>
                  <a:srgbClr val="233A44"/>
                </a:solidFill>
                <a:latin typeface="Calibri"/>
                <a:ea typeface="Calibri"/>
                <a:cs typeface="Calibri"/>
                <a:sym typeface="Calibri"/>
              </a:rPr>
              <a:t>●Human Risk</a:t>
            </a:r>
            <a:endParaRPr sz="1700">
              <a:solidFill>
                <a:srgbClr val="233A44"/>
              </a:solidFill>
              <a:latin typeface="Calibri"/>
              <a:ea typeface="Calibri"/>
              <a:cs typeface="Calibri"/>
              <a:sym typeface="Calibri"/>
            </a:endParaRPr>
          </a:p>
          <a:p>
            <a:pPr marL="0" lvl="0" indent="0" algn="l" rtl="0">
              <a:lnSpc>
                <a:spcPct val="115000"/>
              </a:lnSpc>
              <a:spcBef>
                <a:spcPts val="0"/>
              </a:spcBef>
              <a:spcAft>
                <a:spcPts val="0"/>
              </a:spcAft>
              <a:buNone/>
            </a:pPr>
            <a:r>
              <a:rPr lang="en" sz="1700">
                <a:solidFill>
                  <a:srgbClr val="233A44"/>
                </a:solidFill>
                <a:latin typeface="Calibri"/>
                <a:ea typeface="Calibri"/>
                <a:cs typeface="Calibri"/>
                <a:sym typeface="Calibri"/>
              </a:rPr>
              <a:t>●Health Risk</a:t>
            </a:r>
            <a:endParaRPr sz="1700">
              <a:solidFill>
                <a:srgbClr val="233A44"/>
              </a:solidFill>
              <a:latin typeface="Calibri"/>
              <a:ea typeface="Calibri"/>
              <a:cs typeface="Calibri"/>
              <a:sym typeface="Calibri"/>
            </a:endParaRPr>
          </a:p>
          <a:p>
            <a:pPr marL="0" lvl="0" indent="0" algn="l" rtl="0">
              <a:lnSpc>
                <a:spcPct val="115000"/>
              </a:lnSpc>
              <a:spcBef>
                <a:spcPts val="0"/>
              </a:spcBef>
              <a:spcAft>
                <a:spcPts val="0"/>
              </a:spcAft>
              <a:buNone/>
            </a:pPr>
            <a:r>
              <a:rPr lang="en" sz="1700">
                <a:solidFill>
                  <a:srgbClr val="233A44"/>
                </a:solidFill>
                <a:latin typeface="Calibri"/>
                <a:ea typeface="Calibri"/>
                <a:cs typeface="Calibri"/>
                <a:sym typeface="Calibri"/>
              </a:rPr>
              <a:t>●Black Swan Risk e.g., COVID</a:t>
            </a:r>
            <a:endParaRPr sz="1700">
              <a:solidFill>
                <a:srgbClr val="233A44"/>
              </a:solidFill>
              <a:latin typeface="Calibri"/>
              <a:ea typeface="Calibri"/>
              <a:cs typeface="Calibri"/>
              <a:sym typeface="Calibri"/>
            </a:endParaRPr>
          </a:p>
          <a:p>
            <a:pPr marL="0" lvl="0" indent="0" algn="l" rtl="0">
              <a:spcBef>
                <a:spcPts val="0"/>
              </a:spcBef>
              <a:spcAft>
                <a:spcPts val="1600"/>
              </a:spcAft>
              <a:buNone/>
            </a:pP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92"/>
          <p:cNvSpPr txBox="1">
            <a:spLocks noGrp="1"/>
          </p:cNvSpPr>
          <p:nvPr>
            <p:ph type="title"/>
          </p:nvPr>
        </p:nvSpPr>
        <p:spPr>
          <a:xfrm>
            <a:off x="536075" y="58657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Data security/Data Privacy</a:t>
            </a:r>
            <a:endParaRPr/>
          </a:p>
        </p:txBody>
      </p:sp>
      <p:sp>
        <p:nvSpPr>
          <p:cNvPr id="591" name="Google Shape;591;p92"/>
          <p:cNvSpPr txBox="1">
            <a:spLocks noGrp="1"/>
          </p:cNvSpPr>
          <p:nvPr>
            <p:ph type="body" idx="1"/>
          </p:nvPr>
        </p:nvSpPr>
        <p:spPr>
          <a:xfrm>
            <a:off x="469625" y="1441200"/>
            <a:ext cx="8017500" cy="22611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The company may be impacted by breaches in data security and lapses in data privacy, which occur from time to time. </a:t>
            </a:r>
            <a:endParaRPr sz="1400">
              <a:solidFill>
                <a:srgbClr val="000000"/>
              </a:solidFill>
              <a:latin typeface="Arial"/>
              <a:ea typeface="Arial"/>
              <a:cs typeface="Arial"/>
              <a:sym typeface="Arial"/>
            </a:endParaRPr>
          </a:p>
          <a:p>
            <a:pPr marL="457200" lvl="0" indent="-317500" algn="l"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These can vary in scope and intent from economically driven attacks to malicious attacks targeting key operating systems with the intent to disrupt or compromise shoreside and shipboard operations.</a:t>
            </a:r>
            <a:endParaRPr sz="1400">
              <a:solidFill>
                <a:srgbClr val="000000"/>
              </a:solidFill>
              <a:latin typeface="Arial"/>
              <a:ea typeface="Arial"/>
              <a:cs typeface="Arial"/>
              <a:sym typeface="Arial"/>
            </a:endParaRPr>
          </a:p>
          <a:p>
            <a:pPr marL="457200" lvl="0" indent="-317500" algn="l"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The company has been and continue to be subject to unauthorized access or use of digital systems and networks through human error or for purposes of misappropriating assets or obtaining sensitive financial, medical or other personal or business information.</a:t>
            </a:r>
            <a:endParaRPr sz="1400">
              <a:solidFill>
                <a:srgbClr val="000000"/>
              </a:solidFill>
              <a:latin typeface="Arial"/>
              <a:ea typeface="Arial"/>
              <a:cs typeface="Arial"/>
              <a:sym typeface="Arial"/>
            </a:endParaRPr>
          </a:p>
          <a:p>
            <a:pPr marL="0" lvl="0" indent="0" algn="l" rtl="0">
              <a:spcBef>
                <a:spcPts val="0"/>
              </a:spcBef>
              <a:spcAft>
                <a:spcPts val="1600"/>
              </a:spcAft>
              <a:buNone/>
            </a:pP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93"/>
          <p:cNvSpPr txBox="1">
            <a:spLocks noGrp="1"/>
          </p:cNvSpPr>
          <p:nvPr>
            <p:ph type="title"/>
          </p:nvPr>
        </p:nvSpPr>
        <p:spPr>
          <a:xfrm>
            <a:off x="605150" y="64182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Lack of Qualified Shipboard Personnel </a:t>
            </a:r>
            <a:endParaRPr/>
          </a:p>
        </p:txBody>
      </p:sp>
      <p:sp>
        <p:nvSpPr>
          <p:cNvPr id="597" name="Google Shape;597;p93"/>
          <p:cNvSpPr txBox="1">
            <a:spLocks noGrp="1"/>
          </p:cNvSpPr>
          <p:nvPr>
            <p:ph type="body" idx="1"/>
          </p:nvPr>
        </p:nvSpPr>
        <p:spPr>
          <a:xfrm>
            <a:off x="727650" y="1441200"/>
            <a:ext cx="7688700" cy="22611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Carnival hires a significant number of qualified shipboard personnel each year and, thus, ability to adequately recruit, develop and retain these individuals is critical to company’s success. </a:t>
            </a:r>
            <a:endParaRPr sz="1400">
              <a:solidFill>
                <a:srgbClr val="000000"/>
              </a:solidFill>
              <a:latin typeface="Arial"/>
              <a:ea typeface="Arial"/>
              <a:cs typeface="Arial"/>
              <a:sym typeface="Arial"/>
            </a:endParaRPr>
          </a:p>
          <a:p>
            <a:pPr marL="457200" lvl="0" indent="0" algn="l" rtl="0">
              <a:spcBef>
                <a:spcPts val="0"/>
              </a:spcBef>
              <a:spcAft>
                <a:spcPts val="0"/>
              </a:spcAft>
              <a:buNone/>
            </a:pPr>
            <a:endParaRPr sz="1400">
              <a:solidFill>
                <a:srgbClr val="000000"/>
              </a:solidFill>
              <a:latin typeface="Arial"/>
              <a:ea typeface="Arial"/>
              <a:cs typeface="Arial"/>
              <a:sym typeface="Arial"/>
            </a:endParaRPr>
          </a:p>
          <a:p>
            <a:pPr marL="457200" lvl="0" indent="-317500" algn="l"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Incidents involving cruise ships and the related adverse media publicity, adverse economic conditions that negatively affect profitability and increasing demand and the industry’s projected growth could negatively impact the  ability to recruit, develop and retain sufficient qualified shipboard personnel.</a:t>
            </a:r>
            <a:endParaRPr sz="1400">
              <a:solidFill>
                <a:srgbClr val="000000"/>
              </a:solidFill>
              <a:latin typeface="Arial"/>
              <a:ea typeface="Arial"/>
              <a:cs typeface="Arial"/>
              <a:sym typeface="Arial"/>
            </a:endParaRPr>
          </a:p>
          <a:p>
            <a:pPr marL="0" lvl="0" indent="0" algn="l" rtl="0">
              <a:spcBef>
                <a:spcPts val="0"/>
              </a:spcBef>
              <a:spcAft>
                <a:spcPts val="1600"/>
              </a:spcAft>
              <a:buNone/>
            </a:pP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94"/>
          <p:cNvSpPr txBox="1">
            <a:spLocks noGrp="1"/>
          </p:cNvSpPr>
          <p:nvPr>
            <p:ph type="title"/>
          </p:nvPr>
        </p:nvSpPr>
        <p:spPr>
          <a:xfrm>
            <a:off x="727650" y="6280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Overcapacity and Competition </a:t>
            </a:r>
            <a:endParaRPr/>
          </a:p>
        </p:txBody>
      </p:sp>
      <p:sp>
        <p:nvSpPr>
          <p:cNvPr id="603" name="Google Shape;603;p94"/>
          <p:cNvSpPr txBox="1">
            <a:spLocks noGrp="1"/>
          </p:cNvSpPr>
          <p:nvPr>
            <p:ph type="body" idx="1"/>
          </p:nvPr>
        </p:nvSpPr>
        <p:spPr>
          <a:xfrm>
            <a:off x="727650" y="1498725"/>
            <a:ext cx="7688700" cy="22611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Carnival may be impacted by increases in capacity in the cruise and land-based vacation industry, which may result in capacity growth beyond demand, either globally or for a region, or for a particular itinerary.</a:t>
            </a:r>
            <a:endParaRPr sz="1400">
              <a:solidFill>
                <a:srgbClr val="000000"/>
              </a:solidFill>
              <a:latin typeface="Arial"/>
              <a:ea typeface="Arial"/>
              <a:cs typeface="Arial"/>
              <a:sym typeface="Arial"/>
            </a:endParaRPr>
          </a:p>
          <a:p>
            <a:pPr marL="457200" lvl="0" indent="0" algn="l" rtl="0">
              <a:spcBef>
                <a:spcPts val="0"/>
              </a:spcBef>
              <a:spcAft>
                <a:spcPts val="0"/>
              </a:spcAft>
              <a:buNone/>
            </a:pPr>
            <a:endParaRPr sz="1400">
              <a:solidFill>
                <a:srgbClr val="000000"/>
              </a:solidFill>
              <a:latin typeface="Arial"/>
              <a:ea typeface="Arial"/>
              <a:cs typeface="Arial"/>
              <a:sym typeface="Arial"/>
            </a:endParaRPr>
          </a:p>
          <a:p>
            <a:pPr marL="457200" lvl="0" indent="-317500" algn="l"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The company faces competition from other cruise brands on the basis of overall experience, destinations, types and sizes of ships and cabins, travel agent preferences and value.</a:t>
            </a:r>
            <a:endParaRPr sz="1400">
              <a:solidFill>
                <a:srgbClr val="000000"/>
              </a:solidFill>
              <a:latin typeface="Arial"/>
              <a:ea typeface="Arial"/>
              <a:cs typeface="Arial"/>
              <a:sym typeface="Arial"/>
            </a:endParaRPr>
          </a:p>
          <a:p>
            <a:pPr marL="457200" lvl="0" indent="0" algn="l" rtl="0">
              <a:spcBef>
                <a:spcPts val="0"/>
              </a:spcBef>
              <a:spcAft>
                <a:spcPts val="0"/>
              </a:spcAft>
              <a:buNone/>
            </a:pPr>
            <a:endParaRPr sz="1400">
              <a:solidFill>
                <a:srgbClr val="000000"/>
              </a:solidFill>
              <a:latin typeface="Arial"/>
              <a:ea typeface="Arial"/>
              <a:cs typeface="Arial"/>
              <a:sym typeface="Arial"/>
            </a:endParaRPr>
          </a:p>
          <a:p>
            <a:pPr marL="457200" lvl="0" indent="-317500" algn="l"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In addition the company competes with land-based vacation alternatives ( ex: airlines) throughout the world on the basis of overall experience, destinations and value.</a:t>
            </a:r>
            <a:endParaRPr sz="1400">
              <a:solidFill>
                <a:srgbClr val="000000"/>
              </a:solidFill>
              <a:latin typeface="Arial"/>
              <a:ea typeface="Arial"/>
              <a:cs typeface="Arial"/>
              <a:sym typeface="Arial"/>
            </a:endParaRPr>
          </a:p>
          <a:p>
            <a:pPr marL="0" lvl="0" indent="0" algn="l" rtl="0">
              <a:spcBef>
                <a:spcPts val="0"/>
              </a:spcBef>
              <a:spcAft>
                <a:spcPts val="1600"/>
              </a:spcAft>
              <a:buNone/>
            </a:pP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95"/>
          <p:cNvSpPr txBox="1">
            <a:spLocks noGrp="1"/>
          </p:cNvSpPr>
          <p:nvPr>
            <p:ph type="title"/>
          </p:nvPr>
        </p:nvSpPr>
        <p:spPr>
          <a:xfrm>
            <a:off x="591325" y="57277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Geographic Regions</a:t>
            </a:r>
            <a:endParaRPr/>
          </a:p>
        </p:txBody>
      </p:sp>
      <p:sp>
        <p:nvSpPr>
          <p:cNvPr id="609" name="Google Shape;609;p95"/>
          <p:cNvSpPr txBox="1">
            <a:spLocks noGrp="1"/>
          </p:cNvSpPr>
          <p:nvPr>
            <p:ph type="body" idx="1"/>
          </p:nvPr>
        </p:nvSpPr>
        <p:spPr>
          <a:xfrm>
            <a:off x="591325" y="1526375"/>
            <a:ext cx="7688700" cy="22611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The company has been expanding its global presence,but this requires, among other things, significant levels of management resources, capital and other investments. For example, the company may be required to localize cruise products and services to conform to local cultures, standards, policies and regulations. </a:t>
            </a:r>
            <a:endParaRPr sz="1400">
              <a:solidFill>
                <a:srgbClr val="000000"/>
              </a:solidFill>
              <a:latin typeface="Arial"/>
              <a:ea typeface="Arial"/>
              <a:cs typeface="Arial"/>
              <a:sym typeface="Arial"/>
            </a:endParaRPr>
          </a:p>
          <a:p>
            <a:pPr marL="457200" lvl="0" indent="0" algn="l" rtl="0">
              <a:spcBef>
                <a:spcPts val="0"/>
              </a:spcBef>
              <a:spcAft>
                <a:spcPts val="0"/>
              </a:spcAft>
              <a:buNone/>
            </a:pPr>
            <a:endParaRPr sz="1400">
              <a:solidFill>
                <a:srgbClr val="000000"/>
              </a:solidFill>
              <a:latin typeface="Arial"/>
              <a:ea typeface="Arial"/>
              <a:cs typeface="Arial"/>
              <a:sym typeface="Arial"/>
            </a:endParaRPr>
          </a:p>
          <a:p>
            <a:pPr marL="457200" lvl="0" indent="-317500" algn="l"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As a result, it may be more difficult to replicate successful core business models and the company may not be able to recover investments in these markets. In addition, some developing markets such as China might not develop as expected and may cause losses for the company </a:t>
            </a:r>
            <a:endParaRPr sz="1400">
              <a:solidFill>
                <a:srgbClr val="000000"/>
              </a:solidFill>
              <a:latin typeface="Arial"/>
              <a:ea typeface="Arial"/>
              <a:cs typeface="Arial"/>
              <a:sym typeface="Arial"/>
            </a:endParaRPr>
          </a:p>
          <a:p>
            <a:pPr marL="0" lvl="0" indent="0" algn="l" rtl="0">
              <a:spcBef>
                <a:spcPts val="0"/>
              </a:spcBef>
              <a:spcAft>
                <a:spcPts val="1600"/>
              </a:spcAft>
              <a:buNone/>
            </a:pP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96"/>
          <p:cNvSpPr txBox="1">
            <a:spLocks noGrp="1"/>
          </p:cNvSpPr>
          <p:nvPr>
            <p:ph type="title"/>
          </p:nvPr>
        </p:nvSpPr>
        <p:spPr>
          <a:xfrm>
            <a:off x="727650" y="60037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Ship Repairs </a:t>
            </a:r>
            <a:endParaRPr/>
          </a:p>
        </p:txBody>
      </p:sp>
      <p:sp>
        <p:nvSpPr>
          <p:cNvPr id="615" name="Google Shape;615;p96"/>
          <p:cNvSpPr txBox="1">
            <a:spLocks noGrp="1"/>
          </p:cNvSpPr>
          <p:nvPr>
            <p:ph type="body" idx="1"/>
          </p:nvPr>
        </p:nvSpPr>
        <p:spPr>
          <a:xfrm>
            <a:off x="605150" y="1441200"/>
            <a:ext cx="7688700" cy="22611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Carnival may be impacted by unforeseen events, such as work stoppages, insolvencies, “force majeure” events or other financial difficulties experienced by shipyards, their subcontractors and suppliers. </a:t>
            </a:r>
            <a:endParaRPr sz="1400">
              <a:solidFill>
                <a:srgbClr val="000000"/>
              </a:solidFill>
              <a:latin typeface="Arial"/>
              <a:ea typeface="Arial"/>
              <a:cs typeface="Arial"/>
              <a:sym typeface="Arial"/>
            </a:endParaRPr>
          </a:p>
          <a:p>
            <a:pPr marL="457200" lvl="0" indent="0" algn="l" rtl="0">
              <a:spcBef>
                <a:spcPts val="0"/>
              </a:spcBef>
              <a:spcAft>
                <a:spcPts val="0"/>
              </a:spcAft>
              <a:buNone/>
            </a:pPr>
            <a:endParaRPr sz="1400">
              <a:solidFill>
                <a:srgbClr val="000000"/>
              </a:solidFill>
              <a:latin typeface="Arial"/>
              <a:ea typeface="Arial"/>
              <a:cs typeface="Arial"/>
              <a:sym typeface="Arial"/>
            </a:endParaRPr>
          </a:p>
          <a:p>
            <a:pPr marL="457200" lvl="0" indent="-317500" algn="l"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This may result in less shipyard availability resulting in delays or preventing the delivery of our ships under construction and/or the completion of the repair, maintenance, or refurbishment of existing ships. This may lead to potential delays or cancellations of cruises. </a:t>
            </a:r>
            <a:endParaRPr sz="1400">
              <a:solidFill>
                <a:srgbClr val="000000"/>
              </a:solidFill>
              <a:latin typeface="Arial"/>
              <a:ea typeface="Arial"/>
              <a:cs typeface="Arial"/>
              <a:sym typeface="Arial"/>
            </a:endParaRPr>
          </a:p>
          <a:p>
            <a:pPr marL="457200" lvl="0" indent="0" algn="l" rtl="0">
              <a:spcBef>
                <a:spcPts val="0"/>
              </a:spcBef>
              <a:spcAft>
                <a:spcPts val="0"/>
              </a:spcAft>
              <a:buNone/>
            </a:pPr>
            <a:endParaRPr sz="1400">
              <a:solidFill>
                <a:srgbClr val="000000"/>
              </a:solidFill>
              <a:latin typeface="Arial"/>
              <a:ea typeface="Arial"/>
              <a:cs typeface="Arial"/>
              <a:sym typeface="Arial"/>
            </a:endParaRPr>
          </a:p>
          <a:p>
            <a:pPr marL="457200" lvl="0" indent="-317500" algn="l"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The prices of various commodities that are used in the construction of ships and for repair, maintenance and refurbishment of existing ships, such as steel, are subject to volatility.</a:t>
            </a:r>
            <a:endParaRPr sz="1400">
              <a:solidFill>
                <a:srgbClr val="000000"/>
              </a:solidFill>
              <a:latin typeface="Arial"/>
              <a:ea typeface="Arial"/>
              <a:cs typeface="Arial"/>
              <a:sym typeface="Arial"/>
            </a:endParaRPr>
          </a:p>
          <a:p>
            <a:pPr marL="0" lvl="0" indent="0" algn="l" rtl="0">
              <a:spcBef>
                <a:spcPts val="0"/>
              </a:spcBef>
              <a:spcAft>
                <a:spcPts val="1600"/>
              </a:spcAft>
              <a:buNone/>
            </a:pP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97"/>
          <p:cNvSpPr txBox="1">
            <a:spLocks noGrp="1"/>
          </p:cNvSpPr>
          <p:nvPr>
            <p:ph type="title"/>
          </p:nvPr>
        </p:nvSpPr>
        <p:spPr>
          <a:xfrm>
            <a:off x="629125" y="5799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Insurance</a:t>
            </a:r>
            <a:endParaRPr/>
          </a:p>
        </p:txBody>
      </p:sp>
      <p:sp>
        <p:nvSpPr>
          <p:cNvPr id="621" name="Google Shape;621;p97"/>
          <p:cNvSpPr txBox="1">
            <a:spLocks noGrp="1"/>
          </p:cNvSpPr>
          <p:nvPr>
            <p:ph type="body" idx="1"/>
          </p:nvPr>
        </p:nvSpPr>
        <p:spPr>
          <a:xfrm>
            <a:off x="727650" y="1595525"/>
            <a:ext cx="7688700" cy="22611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A combination of insurance and self-insurance is used to cover a number of risks including i</a:t>
            </a:r>
            <a:r>
              <a:rPr lang="en" sz="1400" b="1">
                <a:solidFill>
                  <a:srgbClr val="000000"/>
                </a:solidFill>
                <a:latin typeface="Arial"/>
                <a:ea typeface="Arial"/>
                <a:cs typeface="Arial"/>
                <a:sym typeface="Arial"/>
              </a:rPr>
              <a:t>llness and injury to crew, guest injuries, pollution, other third-party claims in connection with our cruise activities, damage to hull and machinery for each of our ships, war risks, workers’ compensation, directors’ and officers’ liability, property damage and general liability for shoreside third-party claims</a:t>
            </a:r>
            <a:r>
              <a:rPr lang="en" sz="1400">
                <a:solidFill>
                  <a:srgbClr val="000000"/>
                </a:solidFill>
                <a:latin typeface="Arial"/>
                <a:ea typeface="Arial"/>
                <a:cs typeface="Arial"/>
                <a:sym typeface="Arial"/>
              </a:rPr>
              <a:t>. </a:t>
            </a:r>
            <a:endParaRPr sz="1400">
              <a:solidFill>
                <a:srgbClr val="000000"/>
              </a:solidFill>
              <a:latin typeface="Arial"/>
              <a:ea typeface="Arial"/>
              <a:cs typeface="Arial"/>
              <a:sym typeface="Arial"/>
            </a:endParaRPr>
          </a:p>
          <a:p>
            <a:pPr marL="457200" lvl="0" indent="0" algn="l" rtl="0">
              <a:spcBef>
                <a:spcPts val="0"/>
              </a:spcBef>
              <a:spcAft>
                <a:spcPts val="0"/>
              </a:spcAft>
              <a:buNone/>
            </a:pPr>
            <a:r>
              <a:rPr lang="en" sz="1400">
                <a:solidFill>
                  <a:srgbClr val="000000"/>
                </a:solidFill>
                <a:latin typeface="Arial"/>
                <a:ea typeface="Arial"/>
                <a:cs typeface="Arial"/>
                <a:sym typeface="Arial"/>
              </a:rPr>
              <a:t> </a:t>
            </a:r>
            <a:endParaRPr sz="1400">
              <a:solidFill>
                <a:srgbClr val="000000"/>
              </a:solidFill>
              <a:latin typeface="Arial"/>
              <a:ea typeface="Arial"/>
              <a:cs typeface="Arial"/>
              <a:sym typeface="Arial"/>
            </a:endParaRPr>
          </a:p>
          <a:p>
            <a:pPr marL="457200" lvl="0" indent="-317500" algn="l"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Insurance recoverables from third-party insurers up to the amount of recorded losses at the time the recovery is probable and upon settlement for amounts in excess of the recorded losses. All of the company’s insurance policies are subject to coverage limits, exclusions and deductible levels. </a:t>
            </a:r>
            <a:endParaRPr sz="1400">
              <a:solidFill>
                <a:srgbClr val="000000"/>
              </a:solidFill>
              <a:latin typeface="Arial"/>
              <a:ea typeface="Arial"/>
              <a:cs typeface="Arial"/>
              <a:sym typeface="Arial"/>
            </a:endParaRPr>
          </a:p>
          <a:p>
            <a:pPr marL="0" lvl="0" indent="0" algn="l" rtl="0">
              <a:spcBef>
                <a:spcPts val="0"/>
              </a:spcBef>
              <a:spcAft>
                <a:spcPts val="1600"/>
              </a:spcAft>
              <a:buNone/>
            </a:pP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98"/>
          <p:cNvSpPr txBox="1">
            <a:spLocks noGrp="1"/>
          </p:cNvSpPr>
          <p:nvPr>
            <p:ph type="title"/>
          </p:nvPr>
        </p:nvSpPr>
        <p:spPr>
          <a:xfrm>
            <a:off x="727650" y="6088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Newbuild Currency Risk </a:t>
            </a:r>
            <a:endParaRPr dirty="0"/>
          </a:p>
        </p:txBody>
      </p:sp>
      <p:sp>
        <p:nvSpPr>
          <p:cNvPr id="627" name="Google Shape;627;p98"/>
          <p:cNvSpPr txBox="1">
            <a:spLocks noGrp="1"/>
          </p:cNvSpPr>
          <p:nvPr>
            <p:ph type="body" idx="1"/>
          </p:nvPr>
        </p:nvSpPr>
        <p:spPr>
          <a:xfrm>
            <a:off x="500100" y="1434575"/>
            <a:ext cx="7974000" cy="199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000000"/>
                </a:solidFill>
                <a:latin typeface="Arial"/>
                <a:ea typeface="Arial"/>
                <a:cs typeface="Arial"/>
                <a:sym typeface="Arial"/>
              </a:rPr>
              <a:t>Shipbuilding contracts are typically denominated in euros. Decision to hedge a non-functional currency ship commitment for cruise brands is made on a case-by-case basis, considering </a:t>
            </a:r>
            <a:r>
              <a:rPr lang="en" sz="1400" b="1">
                <a:solidFill>
                  <a:srgbClr val="000000"/>
                </a:solidFill>
                <a:latin typeface="Arial"/>
                <a:ea typeface="Arial"/>
                <a:cs typeface="Arial"/>
                <a:sym typeface="Arial"/>
              </a:rPr>
              <a:t>the amount and duration of the exposure, market volatility, economic trends, our overall expected net cash flows by currency and other offsetting risks</a:t>
            </a:r>
            <a:r>
              <a:rPr lang="en" sz="1400">
                <a:solidFill>
                  <a:srgbClr val="000000"/>
                </a:solidFill>
                <a:latin typeface="Arial"/>
                <a:ea typeface="Arial"/>
                <a:cs typeface="Arial"/>
                <a:sym typeface="Arial"/>
              </a:rPr>
              <a:t>. Foreign currency derivative contracts are used to manage foreign currency exchange rate risk for some ship construction payments. Shipbuilding contracts are typically denominated in euros.</a:t>
            </a:r>
            <a:endParaRPr sz="1400">
              <a:solidFill>
                <a:srgbClr val="000000"/>
              </a:solidFill>
              <a:latin typeface="Arial"/>
              <a:ea typeface="Arial"/>
              <a:cs typeface="Arial"/>
              <a:sym typeface="Arial"/>
            </a:endParaRPr>
          </a:p>
          <a:p>
            <a:pPr marL="0" lvl="0" indent="0" algn="l" rtl="0">
              <a:spcBef>
                <a:spcPts val="0"/>
              </a:spcBef>
              <a:spcAft>
                <a:spcPts val="1600"/>
              </a:spcAft>
              <a:buNone/>
            </a:pPr>
            <a:endParaRPr/>
          </a:p>
        </p:txBody>
      </p:sp>
      <p:pic>
        <p:nvPicPr>
          <p:cNvPr id="628" name="Google Shape;628;p98"/>
          <p:cNvPicPr preferRelativeResize="0"/>
          <p:nvPr/>
        </p:nvPicPr>
        <p:blipFill>
          <a:blip r:embed="rId3">
            <a:alphaModFix/>
          </a:blip>
          <a:stretch>
            <a:fillRect/>
          </a:stretch>
        </p:blipFill>
        <p:spPr>
          <a:xfrm>
            <a:off x="433388" y="3603200"/>
            <a:ext cx="8277225" cy="103822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pic>
        <p:nvPicPr>
          <p:cNvPr id="633" name="Google Shape;633;p99"/>
          <p:cNvPicPr preferRelativeResize="0"/>
          <p:nvPr/>
        </p:nvPicPr>
        <p:blipFill>
          <a:blip r:embed="rId3">
            <a:alphaModFix/>
          </a:blip>
          <a:stretch>
            <a:fillRect/>
          </a:stretch>
        </p:blipFill>
        <p:spPr>
          <a:xfrm>
            <a:off x="831725" y="1322350"/>
            <a:ext cx="7480575" cy="365962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100"/>
          <p:cNvSpPr txBox="1">
            <a:spLocks noGrp="1"/>
          </p:cNvSpPr>
          <p:nvPr>
            <p:ph type="title"/>
          </p:nvPr>
        </p:nvSpPr>
        <p:spPr>
          <a:xfrm>
            <a:off x="563700" y="60037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Foreign Currency Exchange Risk </a:t>
            </a:r>
            <a:endParaRPr/>
          </a:p>
          <a:p>
            <a:pPr marL="0" lvl="0" indent="0" algn="l" rtl="0">
              <a:spcBef>
                <a:spcPts val="0"/>
              </a:spcBef>
              <a:spcAft>
                <a:spcPts val="0"/>
              </a:spcAft>
              <a:buNone/>
            </a:pPr>
            <a:endParaRPr/>
          </a:p>
        </p:txBody>
      </p:sp>
      <p:sp>
        <p:nvSpPr>
          <p:cNvPr id="639" name="Google Shape;639;p100"/>
          <p:cNvSpPr txBox="1">
            <a:spLocks noGrp="1"/>
          </p:cNvSpPr>
          <p:nvPr>
            <p:ph type="body" idx="1"/>
          </p:nvPr>
        </p:nvSpPr>
        <p:spPr>
          <a:xfrm>
            <a:off x="563700" y="1403950"/>
            <a:ext cx="7688700" cy="9672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The company earns revenues, pays expenses, purchases and owns assets and incurs liabilities in currencies other than the U.S. dollar. Movements in foreign currency exchange rates will affect the company’s financial results.</a:t>
            </a:r>
            <a:endParaRPr sz="1400">
              <a:solidFill>
                <a:srgbClr val="000000"/>
              </a:solidFill>
              <a:latin typeface="Arial"/>
              <a:ea typeface="Arial"/>
              <a:cs typeface="Arial"/>
              <a:sym typeface="Arial"/>
            </a:endParaRPr>
          </a:p>
          <a:p>
            <a:pPr marL="0" lvl="0" indent="0" algn="l" rtl="0">
              <a:spcBef>
                <a:spcPts val="0"/>
              </a:spcBef>
              <a:spcAft>
                <a:spcPts val="1600"/>
              </a:spcAft>
              <a:buNone/>
            </a:pPr>
            <a:endParaRPr/>
          </a:p>
        </p:txBody>
      </p:sp>
      <p:sp>
        <p:nvSpPr>
          <p:cNvPr id="640" name="Google Shape;640;p100"/>
          <p:cNvSpPr txBox="1"/>
          <p:nvPr/>
        </p:nvSpPr>
        <p:spPr>
          <a:xfrm>
            <a:off x="563700" y="2315125"/>
            <a:ext cx="7873500" cy="22713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SzPts val="1400"/>
              <a:buChar char="●"/>
            </a:pPr>
            <a:r>
              <a:rPr lang="en"/>
              <a:t>Exposure to fluctuations in foreign currency exchange rates are managed through normal operating and financing activities, including netting certain exposures to take advantage of any natural offsets and, when considered appropriate, through the use of derivative and non-derivative financial instruments. The primary focus is to monitor the company's exposure exposure to, and manage, the economic foreign currency exchange risks faced by company operations and realized if the company should exchange one currency for another. Carnival currently only hedges certain of its ship commitments and net investments in foreign operations. </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101"/>
          <p:cNvSpPr txBox="1">
            <a:spLocks noGrp="1"/>
          </p:cNvSpPr>
          <p:nvPr>
            <p:ph type="title"/>
          </p:nvPr>
        </p:nvSpPr>
        <p:spPr>
          <a:xfrm>
            <a:off x="587475" y="60882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Foreign Currency Exchange Risk Hedge</a:t>
            </a:r>
            <a:endParaRPr/>
          </a:p>
        </p:txBody>
      </p:sp>
      <p:sp>
        <p:nvSpPr>
          <p:cNvPr id="646" name="Google Shape;646;p101"/>
          <p:cNvSpPr txBox="1">
            <a:spLocks noGrp="1"/>
          </p:cNvSpPr>
          <p:nvPr>
            <p:ph type="body" idx="1"/>
          </p:nvPr>
        </p:nvSpPr>
        <p:spPr>
          <a:xfrm>
            <a:off x="663925" y="1332975"/>
            <a:ext cx="7688700" cy="161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000000"/>
                </a:solidFill>
                <a:latin typeface="Arial"/>
                <a:ea typeface="Arial"/>
                <a:cs typeface="Arial"/>
                <a:sym typeface="Arial"/>
              </a:rPr>
              <a:t>Operational Currency Risks</a:t>
            </a:r>
            <a:endParaRPr b="1">
              <a:solidFill>
                <a:srgbClr val="000000"/>
              </a:solidFill>
              <a:latin typeface="Arial"/>
              <a:ea typeface="Arial"/>
              <a:cs typeface="Arial"/>
              <a:sym typeface="Arial"/>
            </a:endParaRPr>
          </a:p>
          <a:p>
            <a:pPr marL="0" lvl="0" indent="0" algn="l" rtl="0">
              <a:spcBef>
                <a:spcPts val="0"/>
              </a:spcBef>
              <a:spcAft>
                <a:spcPts val="0"/>
              </a:spcAft>
              <a:buNone/>
            </a:pPr>
            <a:r>
              <a:rPr lang="en">
                <a:solidFill>
                  <a:srgbClr val="000000"/>
                </a:solidFill>
                <a:latin typeface="Arial"/>
                <a:ea typeface="Arial"/>
                <a:cs typeface="Arial"/>
                <a:sym typeface="Arial"/>
              </a:rPr>
              <a:t>Operations primarily utilize the U.S. dollar, Australian dollar, euro or sterling as their functional currencies. Company operations also have revenue and expenses denominated in non-functional currencies. Movements in foreign currency exchange rates will affect company’s financial statements.</a:t>
            </a:r>
            <a:endParaRPr>
              <a:solidFill>
                <a:srgbClr val="000000"/>
              </a:solidFill>
              <a:latin typeface="Arial"/>
              <a:ea typeface="Arial"/>
              <a:cs typeface="Arial"/>
              <a:sym typeface="Arial"/>
            </a:endParaRPr>
          </a:p>
          <a:p>
            <a:pPr marL="0" lvl="0" indent="0" algn="l" rtl="0">
              <a:spcBef>
                <a:spcPts val="0"/>
              </a:spcBef>
              <a:spcAft>
                <a:spcPts val="1600"/>
              </a:spcAft>
              <a:buNone/>
            </a:pPr>
            <a:endParaRPr/>
          </a:p>
        </p:txBody>
      </p:sp>
      <p:sp>
        <p:nvSpPr>
          <p:cNvPr id="647" name="Google Shape;647;p101"/>
          <p:cNvSpPr txBox="1"/>
          <p:nvPr/>
        </p:nvSpPr>
        <p:spPr>
          <a:xfrm>
            <a:off x="663925" y="2795600"/>
            <a:ext cx="7862700" cy="218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b="1"/>
              <a:t>Investment Currency Risks</a:t>
            </a:r>
            <a:endParaRPr sz="1300" b="1"/>
          </a:p>
          <a:p>
            <a:pPr marL="0" lvl="0" indent="0" algn="l" rtl="0">
              <a:lnSpc>
                <a:spcPct val="115000"/>
              </a:lnSpc>
              <a:spcBef>
                <a:spcPts val="0"/>
              </a:spcBef>
              <a:spcAft>
                <a:spcPts val="0"/>
              </a:spcAft>
              <a:buNone/>
            </a:pPr>
            <a:r>
              <a:rPr lang="en" sz="1300"/>
              <a:t>Investments in foreign operations are denominated in stable currencies and are of a long-term nature. The currency exposure of company investments in foreign operations are partially mitigated by designating a portion of foreign currency debt and derivatives as hedges of these investments. </a:t>
            </a:r>
            <a:endParaRPr sz="750"/>
          </a:p>
          <a:p>
            <a:pPr marL="0" lvl="0" indent="0" algn="l" rtl="0">
              <a:lnSpc>
                <a:spcPct val="115000"/>
              </a:lnSpc>
              <a:spcBef>
                <a:spcPts val="0"/>
              </a:spcBef>
              <a:spcAft>
                <a:spcPts val="0"/>
              </a:spcAft>
              <a:buNone/>
            </a:pPr>
            <a:endParaRPr sz="75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1"/>
          <p:cNvSpPr txBox="1">
            <a:spLocks noGrp="1"/>
          </p:cNvSpPr>
          <p:nvPr>
            <p:ph type="title"/>
          </p:nvPr>
        </p:nvSpPr>
        <p:spPr>
          <a:xfrm>
            <a:off x="800425" y="582275"/>
            <a:ext cx="7688700" cy="53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Growth of Worldwide Passengers</a:t>
            </a:r>
            <a:endParaRPr/>
          </a:p>
        </p:txBody>
      </p:sp>
      <p:pic>
        <p:nvPicPr>
          <p:cNvPr id="142" name="Google Shape;142;p21"/>
          <p:cNvPicPr preferRelativeResize="0"/>
          <p:nvPr/>
        </p:nvPicPr>
        <p:blipFill>
          <a:blip r:embed="rId3">
            <a:alphaModFix/>
          </a:blip>
          <a:stretch>
            <a:fillRect/>
          </a:stretch>
        </p:blipFill>
        <p:spPr>
          <a:xfrm>
            <a:off x="2109575" y="1273750"/>
            <a:ext cx="4924849" cy="356495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102"/>
          <p:cNvSpPr txBox="1">
            <a:spLocks noGrp="1"/>
          </p:cNvSpPr>
          <p:nvPr>
            <p:ph type="title"/>
          </p:nvPr>
        </p:nvSpPr>
        <p:spPr>
          <a:xfrm>
            <a:off x="494625" y="64182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Fuel price and Availability  Risk </a:t>
            </a:r>
            <a:endParaRPr/>
          </a:p>
        </p:txBody>
      </p:sp>
      <p:sp>
        <p:nvSpPr>
          <p:cNvPr id="653" name="Google Shape;653;p102"/>
          <p:cNvSpPr txBox="1">
            <a:spLocks noGrp="1"/>
          </p:cNvSpPr>
          <p:nvPr>
            <p:ph type="body" idx="1"/>
          </p:nvPr>
        </p:nvSpPr>
        <p:spPr>
          <a:xfrm>
            <a:off x="660375" y="1332975"/>
            <a:ext cx="76887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000000"/>
                </a:solidFill>
                <a:latin typeface="Arial"/>
                <a:ea typeface="Arial"/>
                <a:cs typeface="Arial"/>
                <a:sym typeface="Arial"/>
              </a:rPr>
              <a:t>The company may be impacted, and have been impacted in the past, by economic, market and political conditions around the world, such as fuel demand, regulatory requirements, supply disruptions and related infrastructure needs, which make it difficult to predict the future price and availability of fuel. </a:t>
            </a:r>
            <a:endParaRPr sz="1400">
              <a:solidFill>
                <a:srgbClr val="000000"/>
              </a:solidFill>
              <a:latin typeface="Arial"/>
              <a:ea typeface="Arial"/>
              <a:cs typeface="Arial"/>
              <a:sym typeface="Arial"/>
            </a:endParaRPr>
          </a:p>
          <a:p>
            <a:pPr marL="0" lvl="0" indent="0" algn="l" rtl="0">
              <a:spcBef>
                <a:spcPts val="0"/>
              </a:spcBef>
              <a:spcAft>
                <a:spcPts val="0"/>
              </a:spcAft>
              <a:buNone/>
            </a:pPr>
            <a:r>
              <a:rPr lang="en" sz="1400">
                <a:solidFill>
                  <a:srgbClr val="000000"/>
                </a:solidFill>
                <a:latin typeface="Arial"/>
                <a:ea typeface="Arial"/>
                <a:cs typeface="Arial"/>
                <a:sym typeface="Arial"/>
              </a:rPr>
              <a:t>Future increases in the global price of fuel would increase the cost of  cruise ship operations as well as some of other expenses, such as crew travel, freight and commodity prices. Increases in airfares, which could result from increases in the price of fuel, would increase guests’ overall vacation costs as many of company’s guests depend on airlines to transport them to or from the airports near the ports where company cruises embark and disembark.</a:t>
            </a:r>
            <a:endParaRPr sz="1400">
              <a:solidFill>
                <a:srgbClr val="000000"/>
              </a:solidFill>
              <a:latin typeface="Arial"/>
              <a:ea typeface="Arial"/>
              <a:cs typeface="Arial"/>
              <a:sym typeface="Arial"/>
            </a:endParaRPr>
          </a:p>
          <a:p>
            <a:pPr marL="0" lvl="0" indent="0" algn="l" rtl="0">
              <a:spcBef>
                <a:spcPts val="0"/>
              </a:spcBef>
              <a:spcAft>
                <a:spcPts val="0"/>
              </a:spcAft>
              <a:buNone/>
            </a:pPr>
            <a:r>
              <a:rPr lang="en" sz="1400">
                <a:solidFill>
                  <a:srgbClr val="000000"/>
                </a:solidFill>
                <a:latin typeface="Arial"/>
                <a:ea typeface="Arial"/>
                <a:cs typeface="Arial"/>
                <a:sym typeface="Arial"/>
              </a:rPr>
              <a:t>As a result of changes in regulations, the company expects to consume a larger percentage of low sulfur fuel in 2020, which will likely increase fuel costs. Additionally, certain ships are designed to use LNG as their primary fuel source. At this time, the marine LNG distribution infrastructure is in the early stages of development with a limited number of suppliers.</a:t>
            </a:r>
            <a:endParaRPr sz="1400">
              <a:solidFill>
                <a:srgbClr val="000000"/>
              </a:solidFill>
              <a:latin typeface="Arial"/>
              <a:ea typeface="Arial"/>
              <a:cs typeface="Arial"/>
              <a:sym typeface="Arial"/>
            </a:endParaRPr>
          </a:p>
          <a:p>
            <a:pPr marL="0" lvl="0" indent="0" algn="l" rtl="0">
              <a:spcBef>
                <a:spcPts val="0"/>
              </a:spcBef>
              <a:spcAft>
                <a:spcPts val="1600"/>
              </a:spcAft>
              <a:buNone/>
            </a:pPr>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103"/>
          <p:cNvSpPr txBox="1">
            <a:spLocks noGrp="1"/>
          </p:cNvSpPr>
          <p:nvPr>
            <p:ph type="title"/>
          </p:nvPr>
        </p:nvSpPr>
        <p:spPr>
          <a:xfrm>
            <a:off x="729450" y="5982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Fuel Price Hedge </a:t>
            </a:r>
            <a:endParaRPr/>
          </a:p>
        </p:txBody>
      </p:sp>
      <p:sp>
        <p:nvSpPr>
          <p:cNvPr id="659" name="Google Shape;659;p103"/>
          <p:cNvSpPr txBox="1">
            <a:spLocks noGrp="1"/>
          </p:cNvSpPr>
          <p:nvPr>
            <p:ph type="body" idx="1"/>
          </p:nvPr>
        </p:nvSpPr>
        <p:spPr>
          <a:xfrm>
            <a:off x="729450" y="1441200"/>
            <a:ext cx="7688700" cy="1422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000000"/>
                </a:solidFill>
                <a:latin typeface="Arial"/>
                <a:ea typeface="Arial"/>
                <a:cs typeface="Arial"/>
                <a:sym typeface="Arial"/>
              </a:rPr>
              <a:t>Exposure to fuel price risk is managed by managing consumption of fuel. Substantially all of the company’s exposure to market risk for changes in fuel prices relates to the consumption of fuel on company’s ships. Fuel consumption is managed through ship maintenance practices, modifying itineraries and implementing innovative technologies. The company is also adding new, more fuel efficient ships to fleet and are strategically disposing of smaller, less fuel efficient ships.</a:t>
            </a:r>
            <a:endParaRPr sz="1400">
              <a:solidFill>
                <a:srgbClr val="000000"/>
              </a:solidFill>
              <a:latin typeface="Arial"/>
              <a:ea typeface="Arial"/>
              <a:cs typeface="Arial"/>
              <a:sym typeface="Arial"/>
            </a:endParaRPr>
          </a:p>
          <a:p>
            <a:pPr marL="0" lvl="0" indent="0" algn="l" rtl="0">
              <a:spcBef>
                <a:spcPts val="0"/>
              </a:spcBef>
              <a:spcAft>
                <a:spcPts val="1600"/>
              </a:spcAft>
              <a:buNone/>
            </a:pPr>
            <a:endParaRPr/>
          </a:p>
        </p:txBody>
      </p:sp>
      <p:pic>
        <p:nvPicPr>
          <p:cNvPr id="660" name="Google Shape;660;p103"/>
          <p:cNvPicPr preferRelativeResize="0"/>
          <p:nvPr/>
        </p:nvPicPr>
        <p:blipFill>
          <a:blip r:embed="rId3">
            <a:alphaModFix/>
          </a:blip>
          <a:stretch>
            <a:fillRect/>
          </a:stretch>
        </p:blipFill>
        <p:spPr>
          <a:xfrm>
            <a:off x="990600" y="3006775"/>
            <a:ext cx="7162800" cy="146685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104"/>
          <p:cNvSpPr txBox="1">
            <a:spLocks noGrp="1"/>
          </p:cNvSpPr>
          <p:nvPr>
            <p:ph type="title"/>
          </p:nvPr>
        </p:nvSpPr>
        <p:spPr>
          <a:xfrm>
            <a:off x="565650" y="64157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Interest Rate Risks Hedge</a:t>
            </a:r>
            <a:endParaRPr/>
          </a:p>
        </p:txBody>
      </p:sp>
      <p:sp>
        <p:nvSpPr>
          <p:cNvPr id="666" name="Google Shape;666;p104"/>
          <p:cNvSpPr txBox="1">
            <a:spLocks noGrp="1"/>
          </p:cNvSpPr>
          <p:nvPr>
            <p:ph type="body" idx="1"/>
          </p:nvPr>
        </p:nvSpPr>
        <p:spPr>
          <a:xfrm>
            <a:off x="727650" y="1484650"/>
            <a:ext cx="7688700" cy="180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solidFill>
                <a:srgbClr val="000000"/>
              </a:solidFill>
              <a:latin typeface="Arial"/>
              <a:ea typeface="Arial"/>
              <a:cs typeface="Arial"/>
              <a:sym typeface="Arial"/>
            </a:endParaRPr>
          </a:p>
          <a:p>
            <a:pPr marL="457200" lvl="0" indent="-317500" algn="l"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The exposure to fluctuations in interest rates are hedged through debt portfolio management and investment strategies. The company evaluates debt portfolio to determine whether to make periodic adjustments to the mix of fixed and floating rate debt through the use of:</a:t>
            </a:r>
            <a:endParaRPr sz="1400">
              <a:solidFill>
                <a:srgbClr val="000000"/>
              </a:solidFill>
              <a:latin typeface="Arial"/>
              <a:ea typeface="Arial"/>
              <a:cs typeface="Arial"/>
              <a:sym typeface="Arial"/>
            </a:endParaRPr>
          </a:p>
          <a:p>
            <a:pPr marL="457200" lvl="0" indent="-317500" algn="l"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interest rate swaps</a:t>
            </a:r>
            <a:endParaRPr sz="1400">
              <a:solidFill>
                <a:srgbClr val="000000"/>
              </a:solidFill>
              <a:latin typeface="Arial"/>
              <a:ea typeface="Arial"/>
              <a:cs typeface="Arial"/>
              <a:sym typeface="Arial"/>
            </a:endParaRPr>
          </a:p>
          <a:p>
            <a:pPr marL="457200" lvl="0" indent="-317500" algn="l"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issuance of new debt</a:t>
            </a:r>
            <a:endParaRPr sz="1400">
              <a:solidFill>
                <a:srgbClr val="000000"/>
              </a:solidFill>
              <a:latin typeface="Arial"/>
              <a:ea typeface="Arial"/>
              <a:cs typeface="Arial"/>
              <a:sym typeface="Arial"/>
            </a:endParaRPr>
          </a:p>
          <a:p>
            <a:pPr marL="457200" lvl="0" indent="-317500" algn="l"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amendment of existing debt </a:t>
            </a:r>
            <a:endParaRPr sz="1400">
              <a:solidFill>
                <a:srgbClr val="000000"/>
              </a:solidFill>
              <a:latin typeface="Arial"/>
              <a:ea typeface="Arial"/>
              <a:cs typeface="Arial"/>
              <a:sym typeface="Arial"/>
            </a:endParaRPr>
          </a:p>
          <a:p>
            <a:pPr marL="457200" lvl="0" indent="-317500" algn="l"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early retirement of existing debt.</a:t>
            </a:r>
            <a:endParaRPr sz="1400">
              <a:solidFill>
                <a:srgbClr val="000000"/>
              </a:solidFill>
              <a:latin typeface="Arial"/>
              <a:ea typeface="Arial"/>
              <a:cs typeface="Arial"/>
              <a:sym typeface="Arial"/>
            </a:endParaRPr>
          </a:p>
          <a:p>
            <a:pPr marL="0" lvl="0" indent="0" algn="l" rtl="0">
              <a:spcBef>
                <a:spcPts val="0"/>
              </a:spcBef>
              <a:spcAft>
                <a:spcPts val="1600"/>
              </a:spcAft>
              <a:buNone/>
            </a:pP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105"/>
          <p:cNvSpPr txBox="1">
            <a:spLocks noGrp="1"/>
          </p:cNvSpPr>
          <p:nvPr>
            <p:ph type="title"/>
          </p:nvPr>
        </p:nvSpPr>
        <p:spPr>
          <a:xfrm>
            <a:off x="727650" y="60882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Credit Risk During Trade </a:t>
            </a:r>
            <a:endParaRPr dirty="0"/>
          </a:p>
        </p:txBody>
      </p:sp>
      <p:pic>
        <p:nvPicPr>
          <p:cNvPr id="672" name="Google Shape;672;p105"/>
          <p:cNvPicPr preferRelativeResize="0"/>
          <p:nvPr/>
        </p:nvPicPr>
        <p:blipFill>
          <a:blip r:embed="rId3">
            <a:alphaModFix/>
          </a:blip>
          <a:stretch>
            <a:fillRect/>
          </a:stretch>
        </p:blipFill>
        <p:spPr>
          <a:xfrm>
            <a:off x="381000" y="1525750"/>
            <a:ext cx="8382000" cy="306705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106"/>
          <p:cNvSpPr txBox="1">
            <a:spLocks noGrp="1"/>
          </p:cNvSpPr>
          <p:nvPr>
            <p:ph type="title"/>
          </p:nvPr>
        </p:nvSpPr>
        <p:spPr>
          <a:xfrm>
            <a:off x="508450" y="5727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Derivative Instruments and Hedging Activities </a:t>
            </a:r>
            <a:endParaRPr/>
          </a:p>
        </p:txBody>
      </p:sp>
      <p:pic>
        <p:nvPicPr>
          <p:cNvPr id="678" name="Google Shape;678;p106"/>
          <p:cNvPicPr preferRelativeResize="0"/>
          <p:nvPr/>
        </p:nvPicPr>
        <p:blipFill>
          <a:blip r:embed="rId3">
            <a:alphaModFix/>
          </a:blip>
          <a:stretch>
            <a:fillRect/>
          </a:stretch>
        </p:blipFill>
        <p:spPr>
          <a:xfrm>
            <a:off x="990600" y="1301800"/>
            <a:ext cx="7162800" cy="36195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107"/>
          <p:cNvSpPr txBox="1">
            <a:spLocks noGrp="1"/>
          </p:cNvSpPr>
          <p:nvPr>
            <p:ph type="body" idx="1"/>
          </p:nvPr>
        </p:nvSpPr>
        <p:spPr>
          <a:xfrm>
            <a:off x="3574175" y="1945625"/>
            <a:ext cx="789300" cy="4221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1600"/>
              </a:spcAft>
              <a:buClr>
                <a:schemeClr val="dk1"/>
              </a:buClr>
              <a:buSzPts val="1000"/>
              <a:buNone/>
            </a:pPr>
            <a:endParaRPr sz="1100"/>
          </a:p>
        </p:txBody>
      </p:sp>
      <p:pic>
        <p:nvPicPr>
          <p:cNvPr id="684" name="Google Shape;684;p107"/>
          <p:cNvPicPr preferRelativeResize="0"/>
          <p:nvPr/>
        </p:nvPicPr>
        <p:blipFill rotWithShape="1">
          <a:blip r:embed="rId3">
            <a:alphaModFix/>
          </a:blip>
          <a:srcRect/>
          <a:stretch/>
        </p:blipFill>
        <p:spPr>
          <a:xfrm>
            <a:off x="2090650" y="578650"/>
            <a:ext cx="4718000" cy="435325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108"/>
          <p:cNvSpPr txBox="1">
            <a:spLocks noGrp="1"/>
          </p:cNvSpPr>
          <p:nvPr>
            <p:ph type="title"/>
          </p:nvPr>
        </p:nvSpPr>
        <p:spPr>
          <a:xfrm>
            <a:off x="727650" y="571125"/>
            <a:ext cx="7688700" cy="535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300"/>
              <a:buNone/>
            </a:pPr>
            <a:r>
              <a:rPr lang="en"/>
              <a:t>Company Overview</a:t>
            </a:r>
            <a:endParaRPr/>
          </a:p>
        </p:txBody>
      </p:sp>
      <p:sp>
        <p:nvSpPr>
          <p:cNvPr id="690" name="Google Shape;690;p108"/>
          <p:cNvSpPr txBox="1">
            <a:spLocks noGrp="1"/>
          </p:cNvSpPr>
          <p:nvPr>
            <p:ph type="body" idx="1"/>
          </p:nvPr>
        </p:nvSpPr>
        <p:spPr>
          <a:xfrm>
            <a:off x="819150" y="1369950"/>
            <a:ext cx="5776800" cy="2638500"/>
          </a:xfrm>
          <a:prstGeom prst="rect">
            <a:avLst/>
          </a:prstGeom>
          <a:noFill/>
          <a:ln>
            <a:noFill/>
          </a:ln>
        </p:spPr>
        <p:txBody>
          <a:bodyPr spcFirstLastPara="1" wrap="square" lIns="91425" tIns="91425" rIns="91425" bIns="91425" anchor="t" anchorCtr="0">
            <a:noAutofit/>
          </a:bodyPr>
          <a:lstStyle/>
          <a:p>
            <a:pPr marL="457200" lvl="0" indent="-336550" algn="l" rtl="0">
              <a:lnSpc>
                <a:spcPct val="115000"/>
              </a:lnSpc>
              <a:spcBef>
                <a:spcPts val="0"/>
              </a:spcBef>
              <a:spcAft>
                <a:spcPts val="0"/>
              </a:spcAft>
              <a:buSzPts val="1300"/>
              <a:buChar char="●"/>
            </a:pPr>
            <a:r>
              <a:rPr lang="en" sz="1700"/>
              <a:t>Founded in Norway in 1968 under the name Royal Caribbean Cruise Line</a:t>
            </a:r>
            <a:endParaRPr sz="1700"/>
          </a:p>
          <a:p>
            <a:pPr marL="457200" lvl="0" indent="-336550" algn="l" rtl="0">
              <a:lnSpc>
                <a:spcPct val="115000"/>
              </a:lnSpc>
              <a:spcBef>
                <a:spcPts val="0"/>
              </a:spcBef>
              <a:spcAft>
                <a:spcPts val="0"/>
              </a:spcAft>
              <a:buSzPts val="1300"/>
              <a:buChar char="●"/>
            </a:pPr>
            <a:r>
              <a:rPr lang="en" sz="1700"/>
              <a:t>Merged with Celebrity Cruises in 1997, become Royal Caribbean International</a:t>
            </a:r>
            <a:endParaRPr sz="1700"/>
          </a:p>
          <a:p>
            <a:pPr marL="457200" lvl="0" indent="-336550" algn="l" rtl="0">
              <a:lnSpc>
                <a:spcPct val="115000"/>
              </a:lnSpc>
              <a:spcBef>
                <a:spcPts val="0"/>
              </a:spcBef>
              <a:spcAft>
                <a:spcPts val="0"/>
              </a:spcAft>
              <a:buSzPts val="1300"/>
              <a:buChar char="●"/>
            </a:pPr>
            <a:r>
              <a:rPr lang="en" sz="1700"/>
              <a:t>Holding company Royal Caribbean Cruises LTD was then formed to oversee both brands</a:t>
            </a:r>
            <a:endParaRPr sz="1700"/>
          </a:p>
          <a:p>
            <a:pPr marL="457200" lvl="0" indent="-336550" algn="l" rtl="0">
              <a:lnSpc>
                <a:spcPct val="115000"/>
              </a:lnSpc>
              <a:spcBef>
                <a:spcPts val="0"/>
              </a:spcBef>
              <a:spcAft>
                <a:spcPts val="0"/>
              </a:spcAft>
              <a:buSzPts val="1300"/>
              <a:buChar char="●"/>
            </a:pPr>
            <a:r>
              <a:rPr lang="en" sz="1700"/>
              <a:t>Incorporated in Liberia and operates out of Miami, Florida</a:t>
            </a:r>
            <a:endParaRPr sz="1700"/>
          </a:p>
        </p:txBody>
      </p:sp>
      <p:pic>
        <p:nvPicPr>
          <p:cNvPr id="691" name="Google Shape;691;p10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935739" y="571137"/>
            <a:ext cx="929455" cy="798825"/>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109"/>
          <p:cNvSpPr txBox="1">
            <a:spLocks noGrp="1"/>
          </p:cNvSpPr>
          <p:nvPr>
            <p:ph type="title"/>
          </p:nvPr>
        </p:nvSpPr>
        <p:spPr>
          <a:xfrm>
            <a:off x="727650" y="600700"/>
            <a:ext cx="7688700" cy="535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300"/>
              <a:buNone/>
            </a:pPr>
            <a:r>
              <a:rPr lang="en"/>
              <a:t>Subsidiaries and Brands</a:t>
            </a:r>
            <a:endParaRPr/>
          </a:p>
        </p:txBody>
      </p:sp>
      <p:sp>
        <p:nvSpPr>
          <p:cNvPr id="697" name="Google Shape;697;p109"/>
          <p:cNvSpPr txBox="1">
            <a:spLocks noGrp="1"/>
          </p:cNvSpPr>
          <p:nvPr>
            <p:ph type="body" idx="1"/>
          </p:nvPr>
        </p:nvSpPr>
        <p:spPr>
          <a:xfrm>
            <a:off x="819000" y="1712075"/>
            <a:ext cx="3753000" cy="2448000"/>
          </a:xfrm>
          <a:prstGeom prst="rect">
            <a:avLst/>
          </a:prstGeom>
          <a:noFill/>
          <a:ln>
            <a:noFill/>
          </a:ln>
        </p:spPr>
        <p:txBody>
          <a:bodyPr spcFirstLastPara="1" wrap="square" lIns="91425" tIns="91425" rIns="91425" bIns="91425" anchor="t" anchorCtr="0">
            <a:noAutofit/>
          </a:bodyPr>
          <a:lstStyle/>
          <a:p>
            <a:pPr marL="457200" lvl="0" indent="-336550" algn="l" rtl="0">
              <a:lnSpc>
                <a:spcPct val="115000"/>
              </a:lnSpc>
              <a:spcBef>
                <a:spcPts val="0"/>
              </a:spcBef>
              <a:spcAft>
                <a:spcPts val="0"/>
              </a:spcAft>
              <a:buSzPts val="1300"/>
              <a:buChar char="●"/>
            </a:pPr>
            <a:r>
              <a:rPr lang="en" sz="1700"/>
              <a:t>Royal Caribbean International</a:t>
            </a:r>
            <a:endParaRPr sz="1700"/>
          </a:p>
          <a:p>
            <a:pPr marL="457200" lvl="0" indent="-336550" algn="l" rtl="0">
              <a:lnSpc>
                <a:spcPct val="115000"/>
              </a:lnSpc>
              <a:spcBef>
                <a:spcPts val="0"/>
              </a:spcBef>
              <a:spcAft>
                <a:spcPts val="0"/>
              </a:spcAft>
              <a:buSzPts val="1300"/>
              <a:buChar char="●"/>
            </a:pPr>
            <a:r>
              <a:rPr lang="en" sz="1700"/>
              <a:t>Celebrity Cruises</a:t>
            </a:r>
            <a:endParaRPr sz="1700"/>
          </a:p>
          <a:p>
            <a:pPr marL="457200" lvl="0" indent="-336550" algn="l" rtl="0">
              <a:lnSpc>
                <a:spcPct val="115000"/>
              </a:lnSpc>
              <a:spcBef>
                <a:spcPts val="0"/>
              </a:spcBef>
              <a:spcAft>
                <a:spcPts val="0"/>
              </a:spcAft>
              <a:buSzPts val="1300"/>
              <a:buChar char="●"/>
            </a:pPr>
            <a:r>
              <a:rPr lang="en" sz="1700"/>
              <a:t>Azamara Cruises</a:t>
            </a:r>
            <a:endParaRPr sz="1700"/>
          </a:p>
          <a:p>
            <a:pPr marL="457200" lvl="0" indent="-336550" algn="l" rtl="0">
              <a:lnSpc>
                <a:spcPct val="115000"/>
              </a:lnSpc>
              <a:spcBef>
                <a:spcPts val="0"/>
              </a:spcBef>
              <a:spcAft>
                <a:spcPts val="0"/>
              </a:spcAft>
              <a:buSzPts val="1300"/>
              <a:buChar char="●"/>
            </a:pPr>
            <a:r>
              <a:rPr lang="en" sz="1700"/>
              <a:t>Tui Cruises</a:t>
            </a:r>
            <a:endParaRPr sz="1700"/>
          </a:p>
          <a:p>
            <a:pPr marL="457200" lvl="0" indent="-336550" algn="l" rtl="0">
              <a:lnSpc>
                <a:spcPct val="115000"/>
              </a:lnSpc>
              <a:spcBef>
                <a:spcPts val="0"/>
              </a:spcBef>
              <a:spcAft>
                <a:spcPts val="0"/>
              </a:spcAft>
              <a:buSzPts val="1300"/>
              <a:buChar char="●"/>
            </a:pPr>
            <a:r>
              <a:rPr lang="en" sz="1700"/>
              <a:t>Silversea Cruises</a:t>
            </a:r>
            <a:endParaRPr sz="1700"/>
          </a:p>
          <a:p>
            <a:pPr marL="457200" lvl="0" indent="-336550" algn="l" rtl="0">
              <a:lnSpc>
                <a:spcPct val="115000"/>
              </a:lnSpc>
              <a:spcBef>
                <a:spcPts val="0"/>
              </a:spcBef>
              <a:spcAft>
                <a:spcPts val="0"/>
              </a:spcAft>
              <a:buSzPts val="1300"/>
              <a:buChar char="●"/>
            </a:pPr>
            <a:r>
              <a:rPr lang="en" sz="1700"/>
              <a:t>Pallmantur Cruceros</a:t>
            </a:r>
            <a:endParaRPr sz="1700"/>
          </a:p>
        </p:txBody>
      </p:sp>
      <p:pic>
        <p:nvPicPr>
          <p:cNvPr id="698" name="Google Shape;698;p109"/>
          <p:cNvPicPr preferRelativeResize="0"/>
          <p:nvPr/>
        </p:nvPicPr>
        <p:blipFill rotWithShape="1">
          <a:blip r:embed="rId3">
            <a:alphaModFix/>
          </a:blip>
          <a:srcRect/>
          <a:stretch/>
        </p:blipFill>
        <p:spPr>
          <a:xfrm>
            <a:off x="4325875" y="1798200"/>
            <a:ext cx="4186926" cy="2275750"/>
          </a:xfrm>
          <a:prstGeom prst="rect">
            <a:avLst/>
          </a:prstGeom>
          <a:noFill/>
          <a:ln>
            <a:noFill/>
          </a:ln>
        </p:spPr>
      </p:pic>
      <p:pic>
        <p:nvPicPr>
          <p:cNvPr id="699" name="Google Shape;699;p109"/>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5689" y="519813"/>
            <a:ext cx="929455" cy="798825"/>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110"/>
          <p:cNvSpPr txBox="1">
            <a:spLocks noGrp="1"/>
          </p:cNvSpPr>
          <p:nvPr>
            <p:ph type="title"/>
          </p:nvPr>
        </p:nvSpPr>
        <p:spPr>
          <a:xfrm>
            <a:off x="671613" y="506212"/>
            <a:ext cx="7585500" cy="745200"/>
          </a:xfrm>
          <a:prstGeom prst="rect">
            <a:avLst/>
          </a:prstGeom>
          <a:noFill/>
          <a:ln>
            <a:noFill/>
          </a:ln>
        </p:spPr>
        <p:txBody>
          <a:bodyPr spcFirstLastPara="1" wrap="square" lIns="68575" tIns="68575" rIns="68575" bIns="68575" anchor="t" anchorCtr="0">
            <a:noAutofit/>
          </a:bodyPr>
          <a:lstStyle/>
          <a:p>
            <a:pPr marL="0" lvl="0" indent="0" algn="l" rtl="0">
              <a:lnSpc>
                <a:spcPct val="100000"/>
              </a:lnSpc>
              <a:spcBef>
                <a:spcPts val="0"/>
              </a:spcBef>
              <a:spcAft>
                <a:spcPts val="0"/>
              </a:spcAft>
              <a:buSzPts val="2300"/>
              <a:buNone/>
            </a:pPr>
            <a:r>
              <a:rPr lang="en"/>
              <a:t>Company Leadership</a:t>
            </a:r>
            <a:endParaRPr/>
          </a:p>
        </p:txBody>
      </p:sp>
      <p:pic>
        <p:nvPicPr>
          <p:cNvPr id="705" name="Google Shape;705;p110"/>
          <p:cNvPicPr preferRelativeResize="0"/>
          <p:nvPr/>
        </p:nvPicPr>
        <p:blipFill rotWithShape="1">
          <a:blip r:embed="rId3">
            <a:alphaModFix/>
          </a:blip>
          <a:srcRect/>
          <a:stretch/>
        </p:blipFill>
        <p:spPr>
          <a:xfrm>
            <a:off x="446103" y="1433997"/>
            <a:ext cx="8036510" cy="2713516"/>
          </a:xfrm>
          <a:prstGeom prst="rect">
            <a:avLst/>
          </a:prstGeom>
          <a:noFill/>
          <a:ln>
            <a:noFill/>
          </a:ln>
        </p:spPr>
      </p:pic>
      <p:pic>
        <p:nvPicPr>
          <p:cNvPr id="706" name="Google Shape;706;p110"/>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031688" y="479403"/>
            <a:ext cx="929455" cy="798825"/>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111"/>
          <p:cNvSpPr txBox="1">
            <a:spLocks noGrp="1"/>
          </p:cNvSpPr>
          <p:nvPr>
            <p:ph type="title"/>
          </p:nvPr>
        </p:nvSpPr>
        <p:spPr>
          <a:xfrm>
            <a:off x="712000" y="575539"/>
            <a:ext cx="7505700" cy="750600"/>
          </a:xfrm>
          <a:prstGeom prst="rect">
            <a:avLst/>
          </a:prstGeom>
          <a:noFill/>
          <a:ln>
            <a:noFill/>
          </a:ln>
        </p:spPr>
        <p:txBody>
          <a:bodyPr spcFirstLastPara="1" wrap="square" lIns="68575" tIns="68575" rIns="68575" bIns="68575" anchor="t" anchorCtr="0">
            <a:noAutofit/>
          </a:bodyPr>
          <a:lstStyle/>
          <a:p>
            <a:pPr marL="0" lvl="0" indent="0" algn="l" rtl="0">
              <a:lnSpc>
                <a:spcPct val="100000"/>
              </a:lnSpc>
              <a:spcBef>
                <a:spcPts val="0"/>
              </a:spcBef>
              <a:spcAft>
                <a:spcPts val="0"/>
              </a:spcAft>
              <a:buSzPts val="2300"/>
              <a:buNone/>
            </a:pPr>
            <a:r>
              <a:rPr lang="en"/>
              <a:t>Company Leadership</a:t>
            </a:r>
            <a:endParaRPr/>
          </a:p>
        </p:txBody>
      </p:sp>
      <p:pic>
        <p:nvPicPr>
          <p:cNvPr id="712" name="Google Shape;712;p111"/>
          <p:cNvPicPr preferRelativeResize="0"/>
          <p:nvPr/>
        </p:nvPicPr>
        <p:blipFill rotWithShape="1">
          <a:blip r:embed="rId3">
            <a:alphaModFix/>
          </a:blip>
          <a:srcRect/>
          <a:stretch/>
        </p:blipFill>
        <p:spPr>
          <a:xfrm>
            <a:off x="617900" y="1516606"/>
            <a:ext cx="7908200" cy="2791283"/>
          </a:xfrm>
          <a:prstGeom prst="rect">
            <a:avLst/>
          </a:prstGeom>
          <a:noFill/>
          <a:ln>
            <a:noFill/>
          </a:ln>
        </p:spPr>
      </p:pic>
      <p:pic>
        <p:nvPicPr>
          <p:cNvPr id="713" name="Google Shape;713;p11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899759" y="527319"/>
            <a:ext cx="929455" cy="798825"/>
          </a:xfrm>
          <a:prstGeom prst="rect">
            <a:avLst/>
          </a:prstGeom>
          <a:noFill/>
          <a:ln>
            <a:noFill/>
          </a:ln>
        </p:spPr>
      </p:pic>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4844</Words>
  <Application>Microsoft Office PowerPoint</Application>
  <PresentationFormat>On-screen Show (16:9)</PresentationFormat>
  <Paragraphs>376</Paragraphs>
  <Slides>147</Slides>
  <Notes>147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147</vt:i4>
      </vt:variant>
    </vt:vector>
  </HeadingPairs>
  <TitlesOfParts>
    <vt:vector size="153" baseType="lpstr">
      <vt:lpstr>Raleway</vt:lpstr>
      <vt:lpstr>Arial</vt:lpstr>
      <vt:lpstr>Lato</vt:lpstr>
      <vt:lpstr>Times New Roman</vt:lpstr>
      <vt:lpstr>Calibri</vt:lpstr>
      <vt:lpstr>Streamline</vt:lpstr>
      <vt:lpstr>Cruise Lines</vt:lpstr>
      <vt:lpstr>Presenters</vt:lpstr>
      <vt:lpstr>Agenda</vt:lpstr>
      <vt:lpstr>Market Overview</vt:lpstr>
      <vt:lpstr>Sector Overview</vt:lpstr>
      <vt:lpstr>Continued</vt:lpstr>
      <vt:lpstr>Sector Trends</vt:lpstr>
      <vt:lpstr>Risk Factors</vt:lpstr>
      <vt:lpstr>Growth of Worldwide Passengers</vt:lpstr>
      <vt:lpstr>Market Share</vt:lpstr>
      <vt:lpstr>Market Share</vt:lpstr>
      <vt:lpstr>Market Share- Others</vt:lpstr>
      <vt:lpstr>Number of ocean cruise passengers worldwide</vt:lpstr>
      <vt:lpstr>How Old is the Average Cruise Passenger? </vt:lpstr>
      <vt:lpstr>Passenger Geographical Locations</vt:lpstr>
      <vt:lpstr>Cruise Passengers Worldwide (2018)</vt:lpstr>
      <vt:lpstr>Cruise Passengers Worldwide (2018)</vt:lpstr>
      <vt:lpstr>North American Market</vt:lpstr>
      <vt:lpstr>PowerPoint Presentation</vt:lpstr>
      <vt:lpstr>European Market</vt:lpstr>
      <vt:lpstr>European Market</vt:lpstr>
      <vt:lpstr>Cruise line industry Expenditure</vt:lpstr>
      <vt:lpstr>Market Projection - Revenue</vt:lpstr>
      <vt:lpstr>Market Projection - Revenue Growth</vt:lpstr>
      <vt:lpstr>Norwegian Cruise Lines</vt:lpstr>
      <vt:lpstr>Company Leadership</vt:lpstr>
      <vt:lpstr>Mission &amp; Vision Statement</vt:lpstr>
      <vt:lpstr>About the Company</vt:lpstr>
      <vt:lpstr>Stock Price</vt:lpstr>
      <vt:lpstr>Company Financials</vt:lpstr>
      <vt:lpstr>Statement of Comprehensive Income 10K</vt:lpstr>
      <vt:lpstr>Statement of Comprehensive Income 10Q</vt:lpstr>
      <vt:lpstr>Balance Sheet 10K</vt:lpstr>
      <vt:lpstr>Balance Sheet 10Q</vt:lpstr>
      <vt:lpstr>Consolidated Cash Flow Statement 10K</vt:lpstr>
      <vt:lpstr>Consolidated Cash Flow Statement 10Q</vt:lpstr>
      <vt:lpstr>Consolidated Statement of Shareholder’s Equity (10K)</vt:lpstr>
      <vt:lpstr>Consolidated Statement of Shareholder’s Equity (10Q)</vt:lpstr>
      <vt:lpstr>Disaggregated Revenues 10K</vt:lpstr>
      <vt:lpstr>Disaggregated Revenues 10Q</vt:lpstr>
      <vt:lpstr>Accounting Methods </vt:lpstr>
      <vt:lpstr>Insurance</vt:lpstr>
      <vt:lpstr>Risks Related to the Company (Item 1A)</vt:lpstr>
      <vt:lpstr>Market Risks (Item 7A): Interest Rate Risk</vt:lpstr>
      <vt:lpstr>Foreign Currency Exchange Rate Risk</vt:lpstr>
      <vt:lpstr>Market Risks (Item 7A): Fuel Price Risk</vt:lpstr>
      <vt:lpstr>Hedging Strategy with Derivatives</vt:lpstr>
      <vt:lpstr>Fuel Contracts </vt:lpstr>
      <vt:lpstr>Foreign Currency Contracts</vt:lpstr>
      <vt:lpstr>Interest Rate Contracts</vt:lpstr>
      <vt:lpstr>PowerPoint Presentation</vt:lpstr>
      <vt:lpstr>Brief History </vt:lpstr>
      <vt:lpstr>Company Overview </vt:lpstr>
      <vt:lpstr>Company Leadership </vt:lpstr>
      <vt:lpstr>Stock Information </vt:lpstr>
      <vt:lpstr>Diamond Princess - Covid Outbreak on January </vt:lpstr>
      <vt:lpstr>PowerPoint Presentation</vt:lpstr>
      <vt:lpstr>PowerPoint Presentation</vt:lpstr>
      <vt:lpstr>Revenues by Geographic Areas</vt:lpstr>
      <vt:lpstr>Passenger Capacity and Cruise Guests Carried  </vt:lpstr>
      <vt:lpstr>Property and Equipment </vt:lpstr>
      <vt:lpstr>Growth Capital Commitments </vt:lpstr>
      <vt:lpstr>Consolidated Statements of Income- 10K</vt:lpstr>
      <vt:lpstr>Consolidated Statements of Income(Loss) - Unaudited 10Q</vt:lpstr>
      <vt:lpstr>Consolidated Statements Of Comprehensive Income</vt:lpstr>
      <vt:lpstr>Consolidated Balance Sheet - 10K</vt:lpstr>
      <vt:lpstr>Consolidated Balance  Sheets - Unaudited 10Q </vt:lpstr>
      <vt:lpstr>Consolidated Statements of Cash Flow - 10K</vt:lpstr>
      <vt:lpstr>Consolidated Statement of Cash Flows - Unaudited 10Q</vt:lpstr>
      <vt:lpstr>Consolidated Statements of Shareholders Equity - 10K</vt:lpstr>
      <vt:lpstr>Consolidated Statements of Shareholders Equity - Unaudited 10Q</vt:lpstr>
      <vt:lpstr>Consolidated Statements of Shareholders Equity - Unaudited 10Q</vt:lpstr>
      <vt:lpstr>PowerPoint Presentation</vt:lpstr>
      <vt:lpstr>Carnival Risk Factors </vt:lpstr>
      <vt:lpstr>Covid- 19 </vt:lpstr>
      <vt:lpstr>Economic Risk</vt:lpstr>
      <vt:lpstr>Ship or the Cruise Vacation Industry  Incidents.</vt:lpstr>
      <vt:lpstr>Natural Disasters and Adverse Weather Conditions</vt:lpstr>
      <vt:lpstr>Changes in and Non Compliance with Laws and Regulations   </vt:lpstr>
      <vt:lpstr>Data security/Data Privacy</vt:lpstr>
      <vt:lpstr>Lack of Qualified Shipboard Personnel </vt:lpstr>
      <vt:lpstr>Overcapacity and Competition </vt:lpstr>
      <vt:lpstr>Geographic Regions</vt:lpstr>
      <vt:lpstr>Ship Repairs </vt:lpstr>
      <vt:lpstr>Insurance</vt:lpstr>
      <vt:lpstr>Newbuild Currency Risk </vt:lpstr>
      <vt:lpstr>PowerPoint Presentation</vt:lpstr>
      <vt:lpstr>Foreign Currency Exchange Risk  </vt:lpstr>
      <vt:lpstr>Foreign Currency Exchange Risk Hedge</vt:lpstr>
      <vt:lpstr>Fuel price and Availability  Risk </vt:lpstr>
      <vt:lpstr>Fuel Price Hedge </vt:lpstr>
      <vt:lpstr>Interest Rate Risks Hedge</vt:lpstr>
      <vt:lpstr>Credit Risk During Trade </vt:lpstr>
      <vt:lpstr>Derivative Instruments and Hedging Activities </vt:lpstr>
      <vt:lpstr>PowerPoint Presentation</vt:lpstr>
      <vt:lpstr>Company Overview</vt:lpstr>
      <vt:lpstr>Subsidiaries and Brands</vt:lpstr>
      <vt:lpstr>Company Leadership</vt:lpstr>
      <vt:lpstr>Company Leadership</vt:lpstr>
      <vt:lpstr>Board of Directors</vt:lpstr>
      <vt:lpstr>Share Price</vt:lpstr>
      <vt:lpstr>Share Price 1 Year History</vt:lpstr>
      <vt:lpstr>Financials</vt:lpstr>
      <vt:lpstr>PowerPoint Presentation</vt:lpstr>
      <vt:lpstr>Income Statement - Quarterly </vt:lpstr>
      <vt:lpstr>Balance Sheet - Yearly</vt:lpstr>
      <vt:lpstr>Balance Sheet - Yearly</vt:lpstr>
      <vt:lpstr>Balance Sheet - Quarterly </vt:lpstr>
      <vt:lpstr>Cash Flow Statement - Yearly</vt:lpstr>
      <vt:lpstr>Cash Flow Statement - Yearly </vt:lpstr>
      <vt:lpstr>Cash Flow Statement - Quarterly </vt:lpstr>
      <vt:lpstr>Cash Flow Statement - Quarterly </vt:lpstr>
      <vt:lpstr>Consolidated Statement of Shareholders  Equity - Yearly</vt:lpstr>
      <vt:lpstr>Consolidated Statement of Shareholders  Equity - Quarterly</vt:lpstr>
      <vt:lpstr>Disaggregated Revenues</vt:lpstr>
      <vt:lpstr>Disaggregated Revenues - Quarterly</vt:lpstr>
      <vt:lpstr>Risks</vt:lpstr>
      <vt:lpstr>Price/Availability of Fuel </vt:lpstr>
      <vt:lpstr>Change in Interest Rate </vt:lpstr>
      <vt:lpstr>Fluctuations in Exchange Rate </vt:lpstr>
      <vt:lpstr>Other Risks</vt:lpstr>
      <vt:lpstr>Other Risks Continued</vt:lpstr>
      <vt:lpstr>Hedging Strategies</vt:lpstr>
      <vt:lpstr>A. Non-Derivative Instruments</vt:lpstr>
      <vt:lpstr>B. Fuel Price Risk</vt:lpstr>
      <vt:lpstr>Price of Fuel Hedge </vt:lpstr>
      <vt:lpstr>Amount of Fuel Swap Agreements - Yearly</vt:lpstr>
      <vt:lpstr>Amount of Fuel Swap Agreements -  Quarterly</vt:lpstr>
      <vt:lpstr>% of Fuel Hedged (Estimated Usage) - Yearly</vt:lpstr>
      <vt:lpstr>% of Fuel Hedged (Estimated Usage) - Quarterly</vt:lpstr>
      <vt:lpstr>Exchange Rate Hedge</vt:lpstr>
      <vt:lpstr>Exchange Rate Hedge Details - Quarterly</vt:lpstr>
      <vt:lpstr>Exchange Rate Hedge Details - Yearly</vt:lpstr>
      <vt:lpstr>Change in Interest Rate Hedge - Yearly</vt:lpstr>
      <vt:lpstr>Change in Interest Rate Hedge Continued -        Yearly</vt:lpstr>
      <vt:lpstr>Change in Interest Rate Hedge - Quarterly</vt:lpstr>
      <vt:lpstr>Change in Interest Rate Hedge Continue -  Quarterly</vt:lpstr>
      <vt:lpstr>Gain or Loss on Interest Rate Derivatives -  Yearly</vt:lpstr>
      <vt:lpstr>Gain or Loss on Interest Rate Derivatives -          Quarterly</vt:lpstr>
      <vt:lpstr>Fair Value of Derivatives - Yearly</vt:lpstr>
      <vt:lpstr>Fair Value of Derivatives - Quarterly</vt:lpstr>
      <vt:lpstr>Gain or (Loss) on Hedging Instruments -        Yearly </vt:lpstr>
      <vt:lpstr>Gain or (Loss) on Hedging Instruments -        Quarterly </vt:lpstr>
      <vt:lpstr>Effect of Hedging Instruments on The Consolidated Financial Statements - Yearly</vt:lpstr>
      <vt:lpstr>Effect of Hedging Instruments on The Consolidated Financial Statements - Quarterly</vt:lpstr>
      <vt:lpstr>Effect of Non-Hedging Derivatives on the Consolidated Financial Statements -  Yearly</vt:lpstr>
      <vt:lpstr>Effect of Non-Hedging Derivatives on the Consolidated Financial Statements -  Quarterly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Cruise Lines</dc:title>
  <dc:creator>poitras</dc:creator>
  <cp:lastModifiedBy>reviewer</cp:lastModifiedBy>
  <cp:revision>3</cp:revision>
  <dcterms:modified xsi:type="dcterms:W3CDTF">2020-11-13T07:52:28Z</dcterms:modified>
</cp:coreProperties>
</file>