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09"/>
  </p:notesMasterIdLst>
  <p:handoutMasterIdLst>
    <p:handoutMasterId r:id="rId110"/>
  </p:handoutMasterIdLst>
  <p:sldIdLst>
    <p:sldId id="256" r:id="rId2"/>
    <p:sldId id="268" r:id="rId3"/>
    <p:sldId id="259" r:id="rId4"/>
    <p:sldId id="317" r:id="rId5"/>
    <p:sldId id="318" r:id="rId6"/>
    <p:sldId id="319" r:id="rId7"/>
    <p:sldId id="320" r:id="rId8"/>
    <p:sldId id="321" r:id="rId9"/>
    <p:sldId id="322" r:id="rId10"/>
    <p:sldId id="323" r:id="rId11"/>
    <p:sldId id="324" r:id="rId12"/>
    <p:sldId id="325" r:id="rId13"/>
    <p:sldId id="326" r:id="rId14"/>
    <p:sldId id="327" r:id="rId15"/>
    <p:sldId id="328" r:id="rId16"/>
    <p:sldId id="271" r:id="rId17"/>
    <p:sldId id="260" r:id="rId18"/>
    <p:sldId id="272" r:id="rId19"/>
    <p:sldId id="273" r:id="rId20"/>
    <p:sldId id="275" r:id="rId21"/>
    <p:sldId id="276" r:id="rId22"/>
    <p:sldId id="283" r:id="rId23"/>
    <p:sldId id="287"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1" r:id="rId45"/>
    <p:sldId id="312" r:id="rId46"/>
    <p:sldId id="313" r:id="rId47"/>
    <p:sldId id="315" r:id="rId48"/>
    <p:sldId id="314" r:id="rId49"/>
    <p:sldId id="316" r:id="rId50"/>
    <p:sldId id="330" r:id="rId51"/>
    <p:sldId id="331" r:id="rId52"/>
    <p:sldId id="332" r:id="rId53"/>
    <p:sldId id="333" r:id="rId54"/>
    <p:sldId id="334" r:id="rId55"/>
    <p:sldId id="335" r:id="rId56"/>
    <p:sldId id="269" r:id="rId57"/>
    <p:sldId id="337" r:id="rId58"/>
    <p:sldId id="338" r:id="rId59"/>
    <p:sldId id="339" r:id="rId60"/>
    <p:sldId id="340" r:id="rId61"/>
    <p:sldId id="341" r:id="rId62"/>
    <p:sldId id="342" r:id="rId63"/>
    <p:sldId id="343" r:id="rId64"/>
    <p:sldId id="344" r:id="rId65"/>
    <p:sldId id="345" r:id="rId66"/>
    <p:sldId id="346" r:id="rId67"/>
    <p:sldId id="347" r:id="rId68"/>
    <p:sldId id="348" r:id="rId69"/>
    <p:sldId id="349" r:id="rId70"/>
    <p:sldId id="350" r:id="rId71"/>
    <p:sldId id="351" r:id="rId72"/>
    <p:sldId id="352" r:id="rId73"/>
    <p:sldId id="353" r:id="rId74"/>
    <p:sldId id="354" r:id="rId75"/>
    <p:sldId id="355" r:id="rId76"/>
    <p:sldId id="356" r:id="rId77"/>
    <p:sldId id="357" r:id="rId78"/>
    <p:sldId id="359" r:id="rId79"/>
    <p:sldId id="358" r:id="rId80"/>
    <p:sldId id="360" r:id="rId81"/>
    <p:sldId id="361" r:id="rId82"/>
    <p:sldId id="362" r:id="rId83"/>
    <p:sldId id="364" r:id="rId84"/>
    <p:sldId id="365" r:id="rId85"/>
    <p:sldId id="366" r:id="rId86"/>
    <p:sldId id="367" r:id="rId87"/>
    <p:sldId id="368" r:id="rId88"/>
    <p:sldId id="369" r:id="rId89"/>
    <p:sldId id="370" r:id="rId90"/>
    <p:sldId id="371" r:id="rId91"/>
    <p:sldId id="372" r:id="rId92"/>
    <p:sldId id="373" r:id="rId93"/>
    <p:sldId id="374" r:id="rId94"/>
    <p:sldId id="375" r:id="rId95"/>
    <p:sldId id="376" r:id="rId96"/>
    <p:sldId id="377" r:id="rId97"/>
    <p:sldId id="378" r:id="rId98"/>
    <p:sldId id="379" r:id="rId99"/>
    <p:sldId id="380" r:id="rId100"/>
    <p:sldId id="381" r:id="rId101"/>
    <p:sldId id="382" r:id="rId102"/>
    <p:sldId id="383" r:id="rId103"/>
    <p:sldId id="284" r:id="rId104"/>
    <p:sldId id="384" r:id="rId105"/>
    <p:sldId id="385" r:id="rId106"/>
    <p:sldId id="386" r:id="rId107"/>
    <p:sldId id="264"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3" pos="597" userDrawn="1">
          <p15:clr>
            <a:srgbClr val="A4A3A4"/>
          </p15:clr>
        </p15:guide>
        <p15:guide id="4" orient="horz" pos="216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3F3F"/>
    <a:srgbClr val="014067"/>
    <a:srgbClr val="014E7D"/>
    <a:srgbClr val="013657"/>
    <a:srgbClr val="01456F"/>
    <a:srgbClr val="014B79"/>
    <a:srgbClr val="0937C9"/>
    <a:srgbClr val="002774"/>
    <a:srgbClr val="929A4A"/>
    <a:srgbClr val="EAB2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55" autoAdjust="0"/>
    <p:restoredTop sz="94674" autoAdjust="0"/>
  </p:normalViewPr>
  <p:slideViewPr>
    <p:cSldViewPr snapToGrid="0" showGuides="1">
      <p:cViewPr varScale="1">
        <p:scale>
          <a:sx n="68" d="100"/>
          <a:sy n="68" d="100"/>
        </p:scale>
        <p:origin x="-126" y="54"/>
      </p:cViewPr>
      <p:guideLst>
        <p:guide orient="horz" pos="2160"/>
        <p:guide pos="3840"/>
        <p:guide pos="59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63" d="100"/>
          <a:sy n="63" d="100"/>
        </p:scale>
        <p:origin x="3134" y="72"/>
      </p:cViewPr>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965022-02B9-493D-8699-D081E48CDC60}"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F55E72FB-8754-466E-A3EB-31CE5776436B}">
      <dgm:prSet phldrT="[Text]"/>
      <dgm:spPr/>
      <dgm:t>
        <a:bodyPr/>
        <a:lstStyle/>
        <a:p>
          <a:r>
            <a:rPr lang="en-US" dirty="0"/>
            <a:t>Goldman Sachs</a:t>
          </a:r>
        </a:p>
      </dgm:t>
    </dgm:pt>
    <dgm:pt modelId="{65E4B41E-0499-4AAC-9C93-C49714EB7E1B}" type="parTrans" cxnId="{157C4D1E-DA93-46EA-B933-7C28E2B93A0E}">
      <dgm:prSet/>
      <dgm:spPr/>
      <dgm:t>
        <a:bodyPr/>
        <a:lstStyle/>
        <a:p>
          <a:endParaRPr lang="en-US"/>
        </a:p>
      </dgm:t>
    </dgm:pt>
    <dgm:pt modelId="{7D1EF480-5976-4C13-87E0-8542C0CEFEEC}" type="sibTrans" cxnId="{157C4D1E-DA93-46EA-B933-7C28E2B93A0E}">
      <dgm:prSet/>
      <dgm:spPr/>
      <dgm:t>
        <a:bodyPr/>
        <a:lstStyle/>
        <a:p>
          <a:endParaRPr lang="en-US"/>
        </a:p>
      </dgm:t>
    </dgm:pt>
    <dgm:pt modelId="{5C085681-42C8-4A53-8B6D-497A7F487916}">
      <dgm:prSet phldrT="[Text]"/>
      <dgm:spPr/>
      <dgm:t>
        <a:bodyPr/>
        <a:lstStyle/>
        <a:p>
          <a:r>
            <a:rPr lang="en-US" dirty="0"/>
            <a:t>Investment Banking</a:t>
          </a:r>
        </a:p>
      </dgm:t>
    </dgm:pt>
    <dgm:pt modelId="{8CC6A696-F2F2-4DBA-A1C0-9414CBF3B09E}" type="parTrans" cxnId="{DC60C52E-4E41-46C5-9076-9CBABA68E5E8}">
      <dgm:prSet/>
      <dgm:spPr/>
      <dgm:t>
        <a:bodyPr/>
        <a:lstStyle/>
        <a:p>
          <a:endParaRPr lang="en-US"/>
        </a:p>
      </dgm:t>
    </dgm:pt>
    <dgm:pt modelId="{3C4B6C57-A807-4EAA-A031-C6AE83B2CDAA}" type="sibTrans" cxnId="{DC60C52E-4E41-46C5-9076-9CBABA68E5E8}">
      <dgm:prSet/>
      <dgm:spPr/>
      <dgm:t>
        <a:bodyPr/>
        <a:lstStyle/>
        <a:p>
          <a:endParaRPr lang="en-US"/>
        </a:p>
      </dgm:t>
    </dgm:pt>
    <dgm:pt modelId="{6E9F627A-DCD8-4921-B7B1-C26DB42EF4FD}">
      <dgm:prSet phldrT="[Text]"/>
      <dgm:spPr/>
      <dgm:t>
        <a:bodyPr/>
        <a:lstStyle/>
        <a:p>
          <a:r>
            <a:rPr lang="en-US" dirty="0"/>
            <a:t>Investing &amp; Lending</a:t>
          </a:r>
        </a:p>
      </dgm:t>
    </dgm:pt>
    <dgm:pt modelId="{873AF33F-F21C-40DB-A7D6-72838438D768}" type="parTrans" cxnId="{0CA756D7-5F47-4A1B-B615-051D016C391F}">
      <dgm:prSet/>
      <dgm:spPr/>
      <dgm:t>
        <a:bodyPr/>
        <a:lstStyle/>
        <a:p>
          <a:endParaRPr lang="en-US"/>
        </a:p>
      </dgm:t>
    </dgm:pt>
    <dgm:pt modelId="{925592B5-DB39-4D68-BCC4-25DEF036036C}" type="sibTrans" cxnId="{0CA756D7-5F47-4A1B-B615-051D016C391F}">
      <dgm:prSet/>
      <dgm:spPr/>
      <dgm:t>
        <a:bodyPr/>
        <a:lstStyle/>
        <a:p>
          <a:endParaRPr lang="en-US"/>
        </a:p>
      </dgm:t>
    </dgm:pt>
    <dgm:pt modelId="{F3279A98-B0E9-4207-9892-BE6D81605C1A}">
      <dgm:prSet phldrT="[Text]"/>
      <dgm:spPr/>
      <dgm:t>
        <a:bodyPr/>
        <a:lstStyle/>
        <a:p>
          <a:r>
            <a:rPr lang="en-US" dirty="0"/>
            <a:t>Investment Management</a:t>
          </a:r>
        </a:p>
      </dgm:t>
    </dgm:pt>
    <dgm:pt modelId="{153FD3A7-F93A-4FDC-8F6B-0F07D32571F6}" type="parTrans" cxnId="{0FB24006-369B-4DA6-A7A2-F4E23BEF5E9F}">
      <dgm:prSet/>
      <dgm:spPr/>
      <dgm:t>
        <a:bodyPr/>
        <a:lstStyle/>
        <a:p>
          <a:endParaRPr lang="en-US"/>
        </a:p>
      </dgm:t>
    </dgm:pt>
    <dgm:pt modelId="{CBEB7BF4-0DE0-443B-8C01-5FBB2559FC12}" type="sibTrans" cxnId="{0FB24006-369B-4DA6-A7A2-F4E23BEF5E9F}">
      <dgm:prSet/>
      <dgm:spPr/>
      <dgm:t>
        <a:bodyPr/>
        <a:lstStyle/>
        <a:p>
          <a:endParaRPr lang="en-US"/>
        </a:p>
      </dgm:t>
    </dgm:pt>
    <dgm:pt modelId="{33978987-D390-4740-BC67-A305913731E4}">
      <dgm:prSet phldrT="[Text]"/>
      <dgm:spPr/>
      <dgm:t>
        <a:bodyPr/>
        <a:lstStyle/>
        <a:p>
          <a:r>
            <a:rPr lang="en-US" dirty="0"/>
            <a:t>Institutional Client Services</a:t>
          </a:r>
        </a:p>
      </dgm:t>
    </dgm:pt>
    <dgm:pt modelId="{07DE4F71-3C53-45BD-A7B1-6F36F0C0FF33}" type="parTrans" cxnId="{D9A3DED2-BE11-4AAF-8850-D7BE3554DADE}">
      <dgm:prSet/>
      <dgm:spPr/>
      <dgm:t>
        <a:bodyPr/>
        <a:lstStyle/>
        <a:p>
          <a:endParaRPr lang="en-US"/>
        </a:p>
      </dgm:t>
    </dgm:pt>
    <dgm:pt modelId="{1FAB192F-516D-41FD-9C01-BCC0745FDD72}" type="sibTrans" cxnId="{D9A3DED2-BE11-4AAF-8850-D7BE3554DADE}">
      <dgm:prSet/>
      <dgm:spPr/>
      <dgm:t>
        <a:bodyPr/>
        <a:lstStyle/>
        <a:p>
          <a:endParaRPr lang="en-US"/>
        </a:p>
      </dgm:t>
    </dgm:pt>
    <dgm:pt modelId="{06A28B7D-582A-490E-B1E9-69CCFB764F8D}">
      <dgm:prSet phldrT="[Text]"/>
      <dgm:spPr/>
      <dgm:t>
        <a:bodyPr/>
        <a:lstStyle/>
        <a:p>
          <a:r>
            <a:rPr lang="en-US" dirty="0"/>
            <a:t>Financial Advisory</a:t>
          </a:r>
        </a:p>
      </dgm:t>
    </dgm:pt>
    <dgm:pt modelId="{BF57CA97-0302-4244-9C6A-4184BD3B58D8}" type="parTrans" cxnId="{087F7A9B-D407-473E-A12D-E11B294A0CA9}">
      <dgm:prSet/>
      <dgm:spPr/>
      <dgm:t>
        <a:bodyPr/>
        <a:lstStyle/>
        <a:p>
          <a:endParaRPr lang="en-US"/>
        </a:p>
      </dgm:t>
    </dgm:pt>
    <dgm:pt modelId="{206BD213-5A93-4D7D-861D-C8BEA2C9549E}" type="sibTrans" cxnId="{087F7A9B-D407-473E-A12D-E11B294A0CA9}">
      <dgm:prSet/>
      <dgm:spPr/>
      <dgm:t>
        <a:bodyPr/>
        <a:lstStyle/>
        <a:p>
          <a:endParaRPr lang="en-US"/>
        </a:p>
      </dgm:t>
    </dgm:pt>
    <dgm:pt modelId="{9C4922DC-96D0-4437-9589-8ACBD7B8CF56}">
      <dgm:prSet phldrT="[Text]"/>
      <dgm:spPr/>
      <dgm:t>
        <a:bodyPr/>
        <a:lstStyle/>
        <a:p>
          <a:r>
            <a:rPr lang="en-US" dirty="0"/>
            <a:t>Underwriting</a:t>
          </a:r>
        </a:p>
      </dgm:t>
    </dgm:pt>
    <dgm:pt modelId="{9B221E55-D85D-4050-85BD-B3E95DE29BA3}" type="parTrans" cxnId="{7A0B6247-44A7-43F2-B65D-7C1DDB90E715}">
      <dgm:prSet/>
      <dgm:spPr/>
      <dgm:t>
        <a:bodyPr/>
        <a:lstStyle/>
        <a:p>
          <a:endParaRPr lang="en-US"/>
        </a:p>
      </dgm:t>
    </dgm:pt>
    <dgm:pt modelId="{A58CD452-BAA0-49E0-8D0A-5C2F44D9CC52}" type="sibTrans" cxnId="{7A0B6247-44A7-43F2-B65D-7C1DDB90E715}">
      <dgm:prSet/>
      <dgm:spPr/>
      <dgm:t>
        <a:bodyPr/>
        <a:lstStyle/>
        <a:p>
          <a:endParaRPr lang="en-US"/>
        </a:p>
      </dgm:t>
    </dgm:pt>
    <dgm:pt modelId="{3AB542D4-4F1B-44C8-8A5B-E7F3161E411A}">
      <dgm:prSet phldrT="[Text]"/>
      <dgm:spPr/>
      <dgm:t>
        <a:bodyPr/>
        <a:lstStyle/>
        <a:p>
          <a:r>
            <a:rPr lang="en-US" dirty="0"/>
            <a:t>Equity Underwriting</a:t>
          </a:r>
        </a:p>
      </dgm:t>
    </dgm:pt>
    <dgm:pt modelId="{41CB48C3-BB14-441E-9735-5F298B536E3E}" type="parTrans" cxnId="{6BFF374E-CC3C-401D-98A3-43333C577B13}">
      <dgm:prSet/>
      <dgm:spPr/>
      <dgm:t>
        <a:bodyPr/>
        <a:lstStyle/>
        <a:p>
          <a:endParaRPr lang="en-US"/>
        </a:p>
      </dgm:t>
    </dgm:pt>
    <dgm:pt modelId="{6E607EA1-51E3-440A-B7F4-FCFDF77322EB}" type="sibTrans" cxnId="{6BFF374E-CC3C-401D-98A3-43333C577B13}">
      <dgm:prSet/>
      <dgm:spPr/>
      <dgm:t>
        <a:bodyPr/>
        <a:lstStyle/>
        <a:p>
          <a:endParaRPr lang="en-US"/>
        </a:p>
      </dgm:t>
    </dgm:pt>
    <dgm:pt modelId="{3C9F1B5E-BF65-4126-BCB6-09EBC6984BA9}">
      <dgm:prSet phldrT="[Text]"/>
      <dgm:spPr/>
      <dgm:t>
        <a:bodyPr/>
        <a:lstStyle/>
        <a:p>
          <a:r>
            <a:rPr lang="en-US" dirty="0"/>
            <a:t>Debt Underwriting</a:t>
          </a:r>
        </a:p>
      </dgm:t>
    </dgm:pt>
    <dgm:pt modelId="{8B2DC438-31FF-4562-AC14-25B7BD656F6B}" type="parTrans" cxnId="{CE42188F-BE26-4D80-BD1D-7DBA2956813F}">
      <dgm:prSet/>
      <dgm:spPr/>
      <dgm:t>
        <a:bodyPr/>
        <a:lstStyle/>
        <a:p>
          <a:endParaRPr lang="en-US"/>
        </a:p>
      </dgm:t>
    </dgm:pt>
    <dgm:pt modelId="{DCDE262D-EB53-46F7-B70D-C699DBA6CE18}" type="sibTrans" cxnId="{CE42188F-BE26-4D80-BD1D-7DBA2956813F}">
      <dgm:prSet/>
      <dgm:spPr/>
      <dgm:t>
        <a:bodyPr/>
        <a:lstStyle/>
        <a:p>
          <a:endParaRPr lang="en-US"/>
        </a:p>
      </dgm:t>
    </dgm:pt>
    <dgm:pt modelId="{73E9B697-AF2C-4E9F-A053-2A624B3795B1}">
      <dgm:prSet phldrT="[Text]"/>
      <dgm:spPr/>
      <dgm:t>
        <a:bodyPr/>
        <a:lstStyle/>
        <a:p>
          <a:r>
            <a:rPr lang="en-US" dirty="0"/>
            <a:t>Fixed Income, Currency and Commodities Client Execution</a:t>
          </a:r>
        </a:p>
      </dgm:t>
    </dgm:pt>
    <dgm:pt modelId="{9B011A81-E0BC-419C-984D-BE0AB0277F48}" type="parTrans" cxnId="{59256630-B26A-418B-B8FE-FF13BBC6B9C0}">
      <dgm:prSet/>
      <dgm:spPr/>
      <dgm:t>
        <a:bodyPr/>
        <a:lstStyle/>
        <a:p>
          <a:endParaRPr lang="en-US"/>
        </a:p>
      </dgm:t>
    </dgm:pt>
    <dgm:pt modelId="{A0C17ADE-24F5-40DA-87B8-3EBFF1F88AC9}" type="sibTrans" cxnId="{59256630-B26A-418B-B8FE-FF13BBC6B9C0}">
      <dgm:prSet/>
      <dgm:spPr/>
      <dgm:t>
        <a:bodyPr/>
        <a:lstStyle/>
        <a:p>
          <a:endParaRPr lang="en-US"/>
        </a:p>
      </dgm:t>
    </dgm:pt>
    <dgm:pt modelId="{DFDEF748-4503-4DA8-9849-F39B80C30E32}">
      <dgm:prSet phldrT="[Text]"/>
      <dgm:spPr/>
      <dgm:t>
        <a:bodyPr/>
        <a:lstStyle/>
        <a:p>
          <a:r>
            <a:rPr lang="en-US" dirty="0"/>
            <a:t>Equities</a:t>
          </a:r>
        </a:p>
      </dgm:t>
    </dgm:pt>
    <dgm:pt modelId="{6FEB665D-D072-4C41-B953-350E978200CB}" type="parTrans" cxnId="{A4728AFE-B8B9-4CFB-BDC9-3A8078A5970B}">
      <dgm:prSet/>
      <dgm:spPr/>
      <dgm:t>
        <a:bodyPr/>
        <a:lstStyle/>
        <a:p>
          <a:endParaRPr lang="en-US"/>
        </a:p>
      </dgm:t>
    </dgm:pt>
    <dgm:pt modelId="{70878B66-10E3-4FE2-A1D2-361FAD2ADC80}" type="sibTrans" cxnId="{A4728AFE-B8B9-4CFB-BDC9-3A8078A5970B}">
      <dgm:prSet/>
      <dgm:spPr/>
      <dgm:t>
        <a:bodyPr/>
        <a:lstStyle/>
        <a:p>
          <a:endParaRPr lang="en-US"/>
        </a:p>
      </dgm:t>
    </dgm:pt>
    <dgm:pt modelId="{07021712-587C-43C2-8E5D-FA7A52B6756D}">
      <dgm:prSet phldrT="[Text]"/>
      <dgm:spPr/>
      <dgm:t>
        <a:bodyPr/>
        <a:lstStyle/>
        <a:p>
          <a:r>
            <a:rPr lang="en-US" dirty="0"/>
            <a:t>Equities Client Execution</a:t>
          </a:r>
        </a:p>
      </dgm:t>
    </dgm:pt>
    <dgm:pt modelId="{B1DC2007-F93B-4EDF-9701-9F2DBE2FA2A0}" type="parTrans" cxnId="{AA419534-3C83-4F89-A90E-B1A778BEB28B}">
      <dgm:prSet/>
      <dgm:spPr/>
      <dgm:t>
        <a:bodyPr/>
        <a:lstStyle/>
        <a:p>
          <a:endParaRPr lang="en-US"/>
        </a:p>
      </dgm:t>
    </dgm:pt>
    <dgm:pt modelId="{EB676402-1661-4847-A74D-213762DD99CD}" type="sibTrans" cxnId="{AA419534-3C83-4F89-A90E-B1A778BEB28B}">
      <dgm:prSet/>
      <dgm:spPr/>
      <dgm:t>
        <a:bodyPr/>
        <a:lstStyle/>
        <a:p>
          <a:endParaRPr lang="en-US"/>
        </a:p>
      </dgm:t>
    </dgm:pt>
    <dgm:pt modelId="{EF88BD05-0031-4137-A941-808F92C42AE7}">
      <dgm:prSet phldrT="[Text]"/>
      <dgm:spPr/>
      <dgm:t>
        <a:bodyPr/>
        <a:lstStyle/>
        <a:p>
          <a:r>
            <a:rPr lang="en-US" dirty="0"/>
            <a:t>Commissions and Fees</a:t>
          </a:r>
        </a:p>
      </dgm:t>
    </dgm:pt>
    <dgm:pt modelId="{CE48837B-773B-4E28-B2FA-8A8379D4AFB7}" type="parTrans" cxnId="{31E8739E-4C8B-42E3-8881-A9AEB901D231}">
      <dgm:prSet/>
      <dgm:spPr/>
      <dgm:t>
        <a:bodyPr/>
        <a:lstStyle/>
        <a:p>
          <a:endParaRPr lang="en-US"/>
        </a:p>
      </dgm:t>
    </dgm:pt>
    <dgm:pt modelId="{5BC468EB-FBA7-4121-82C9-836D0CD06C17}" type="sibTrans" cxnId="{31E8739E-4C8B-42E3-8881-A9AEB901D231}">
      <dgm:prSet/>
      <dgm:spPr/>
      <dgm:t>
        <a:bodyPr/>
        <a:lstStyle/>
        <a:p>
          <a:endParaRPr lang="en-US"/>
        </a:p>
      </dgm:t>
    </dgm:pt>
    <dgm:pt modelId="{06B22B34-BAE5-4F32-93D1-E61E41248515}">
      <dgm:prSet phldrT="[Text]"/>
      <dgm:spPr/>
      <dgm:t>
        <a:bodyPr/>
        <a:lstStyle/>
        <a:p>
          <a:r>
            <a:rPr lang="en-US" dirty="0"/>
            <a:t>Securities Services</a:t>
          </a:r>
        </a:p>
      </dgm:t>
    </dgm:pt>
    <dgm:pt modelId="{BBE1547C-BD9C-4B47-A49B-FE1C92735D91}" type="parTrans" cxnId="{1EE3C707-E130-4B4C-BC96-221326EC667D}">
      <dgm:prSet/>
      <dgm:spPr/>
      <dgm:t>
        <a:bodyPr/>
        <a:lstStyle/>
        <a:p>
          <a:endParaRPr lang="en-US"/>
        </a:p>
      </dgm:t>
    </dgm:pt>
    <dgm:pt modelId="{22973AD7-EAEC-436F-9C0A-536AFA9B0D81}" type="sibTrans" cxnId="{1EE3C707-E130-4B4C-BC96-221326EC667D}">
      <dgm:prSet/>
      <dgm:spPr/>
      <dgm:t>
        <a:bodyPr/>
        <a:lstStyle/>
        <a:p>
          <a:endParaRPr lang="en-US"/>
        </a:p>
      </dgm:t>
    </dgm:pt>
    <dgm:pt modelId="{FC27C363-1F13-44D5-A287-0F8F99A06857}">
      <dgm:prSet phldrT="[Text]"/>
      <dgm:spPr/>
      <dgm:t>
        <a:bodyPr/>
        <a:lstStyle/>
        <a:p>
          <a:r>
            <a:rPr lang="en-US" dirty="0"/>
            <a:t>Equity Securities</a:t>
          </a:r>
        </a:p>
      </dgm:t>
    </dgm:pt>
    <dgm:pt modelId="{BFFB16B9-39AF-45CC-9209-88A2903C09E3}" type="parTrans" cxnId="{960523DB-759D-4BFB-9014-FE26A62AF58A}">
      <dgm:prSet/>
      <dgm:spPr/>
      <dgm:t>
        <a:bodyPr/>
        <a:lstStyle/>
        <a:p>
          <a:endParaRPr lang="en-US"/>
        </a:p>
      </dgm:t>
    </dgm:pt>
    <dgm:pt modelId="{2477540C-5459-4ED0-BC9F-FFD2607366F7}" type="sibTrans" cxnId="{960523DB-759D-4BFB-9014-FE26A62AF58A}">
      <dgm:prSet/>
      <dgm:spPr/>
      <dgm:t>
        <a:bodyPr/>
        <a:lstStyle/>
        <a:p>
          <a:endParaRPr lang="en-US"/>
        </a:p>
      </dgm:t>
    </dgm:pt>
    <dgm:pt modelId="{9CC6C10A-EA12-4899-AD7A-C955B9C97A4C}">
      <dgm:prSet phldrT="[Text]"/>
      <dgm:spPr/>
      <dgm:t>
        <a:bodyPr/>
        <a:lstStyle/>
        <a:p>
          <a:r>
            <a:rPr lang="en-US" dirty="0"/>
            <a:t>Debt Securities and Loans</a:t>
          </a:r>
        </a:p>
      </dgm:t>
    </dgm:pt>
    <dgm:pt modelId="{D7B5EA5E-7904-4D8D-B453-77CB72930B68}" type="parTrans" cxnId="{2B2E058C-5B13-4F26-B556-253AE413DC27}">
      <dgm:prSet/>
      <dgm:spPr/>
      <dgm:t>
        <a:bodyPr/>
        <a:lstStyle/>
        <a:p>
          <a:endParaRPr lang="en-US"/>
        </a:p>
      </dgm:t>
    </dgm:pt>
    <dgm:pt modelId="{0B28058F-2577-4C83-843D-D9E049BE7B0F}" type="sibTrans" cxnId="{2B2E058C-5B13-4F26-B556-253AE413DC27}">
      <dgm:prSet/>
      <dgm:spPr/>
      <dgm:t>
        <a:bodyPr/>
        <a:lstStyle/>
        <a:p>
          <a:endParaRPr lang="en-US"/>
        </a:p>
      </dgm:t>
    </dgm:pt>
    <dgm:pt modelId="{FF3F44EB-C6DC-42E4-B3D9-2986B1990CEC}">
      <dgm:prSet phldrT="[Text]"/>
      <dgm:spPr/>
      <dgm:t>
        <a:bodyPr/>
        <a:lstStyle/>
        <a:p>
          <a:r>
            <a:rPr lang="en-US" dirty="0"/>
            <a:t>Other</a:t>
          </a:r>
        </a:p>
      </dgm:t>
    </dgm:pt>
    <dgm:pt modelId="{8A268334-A7A3-4E52-98E5-413C0F59ED22}" type="parTrans" cxnId="{043130CA-A55C-415D-90E6-9F7503886F90}">
      <dgm:prSet/>
      <dgm:spPr/>
      <dgm:t>
        <a:bodyPr/>
        <a:lstStyle/>
        <a:p>
          <a:endParaRPr lang="en-US"/>
        </a:p>
      </dgm:t>
    </dgm:pt>
    <dgm:pt modelId="{69A457B3-1AD4-4D17-A07A-5F29DCBE9158}" type="sibTrans" cxnId="{043130CA-A55C-415D-90E6-9F7503886F90}">
      <dgm:prSet/>
      <dgm:spPr/>
      <dgm:t>
        <a:bodyPr/>
        <a:lstStyle/>
        <a:p>
          <a:endParaRPr lang="en-US"/>
        </a:p>
      </dgm:t>
    </dgm:pt>
    <dgm:pt modelId="{BB89C077-6661-45C9-B51E-810C324D351A}">
      <dgm:prSet phldrT="[Text]"/>
      <dgm:spPr/>
      <dgm:t>
        <a:bodyPr/>
        <a:lstStyle/>
        <a:p>
          <a:r>
            <a:rPr lang="en-US" dirty="0"/>
            <a:t>Management and Other Fees</a:t>
          </a:r>
        </a:p>
      </dgm:t>
    </dgm:pt>
    <dgm:pt modelId="{C1BD5275-4481-49BF-873C-A0464D1E3417}" type="parTrans" cxnId="{AD83E8CC-6A1C-4CF9-9F34-F72E8E30CB45}">
      <dgm:prSet/>
      <dgm:spPr/>
      <dgm:t>
        <a:bodyPr/>
        <a:lstStyle/>
        <a:p>
          <a:endParaRPr lang="en-US"/>
        </a:p>
      </dgm:t>
    </dgm:pt>
    <dgm:pt modelId="{1E9143BA-D1ED-4543-A497-96FF9EA33912}" type="sibTrans" cxnId="{AD83E8CC-6A1C-4CF9-9F34-F72E8E30CB45}">
      <dgm:prSet/>
      <dgm:spPr/>
      <dgm:t>
        <a:bodyPr/>
        <a:lstStyle/>
        <a:p>
          <a:endParaRPr lang="en-US"/>
        </a:p>
      </dgm:t>
    </dgm:pt>
    <dgm:pt modelId="{01D849A3-C6EF-4987-9175-ED2A51A13854}">
      <dgm:prSet phldrT="[Text]"/>
      <dgm:spPr/>
      <dgm:t>
        <a:bodyPr/>
        <a:lstStyle/>
        <a:p>
          <a:r>
            <a:rPr lang="en-US" dirty="0"/>
            <a:t>Incentive Fees</a:t>
          </a:r>
        </a:p>
      </dgm:t>
    </dgm:pt>
    <dgm:pt modelId="{BB0EF8BD-DB59-4C2C-8965-0B40441860D4}" type="parTrans" cxnId="{29F7ACE3-ED15-46A4-BE6D-F52546EB802E}">
      <dgm:prSet/>
      <dgm:spPr/>
      <dgm:t>
        <a:bodyPr/>
        <a:lstStyle/>
        <a:p>
          <a:endParaRPr lang="en-US"/>
        </a:p>
      </dgm:t>
    </dgm:pt>
    <dgm:pt modelId="{59E9D6FA-F7E4-4671-A597-371BE8CB35B8}" type="sibTrans" cxnId="{29F7ACE3-ED15-46A4-BE6D-F52546EB802E}">
      <dgm:prSet/>
      <dgm:spPr/>
      <dgm:t>
        <a:bodyPr/>
        <a:lstStyle/>
        <a:p>
          <a:endParaRPr lang="en-US"/>
        </a:p>
      </dgm:t>
    </dgm:pt>
    <dgm:pt modelId="{4BEA2C4C-396A-417A-922D-932E6CDCFAE8}">
      <dgm:prSet phldrT="[Text]"/>
      <dgm:spPr/>
      <dgm:t>
        <a:bodyPr/>
        <a:lstStyle/>
        <a:p>
          <a:r>
            <a:rPr lang="en-US" dirty="0"/>
            <a:t>Transaction Revenues</a:t>
          </a:r>
        </a:p>
      </dgm:t>
    </dgm:pt>
    <dgm:pt modelId="{7385B4F2-C86D-48D3-8F80-5C4CBA68C388}" type="parTrans" cxnId="{B638AC4D-8A74-4AE5-AAC8-DCF9E4D456C6}">
      <dgm:prSet/>
      <dgm:spPr/>
      <dgm:t>
        <a:bodyPr/>
        <a:lstStyle/>
        <a:p>
          <a:endParaRPr lang="en-US"/>
        </a:p>
      </dgm:t>
    </dgm:pt>
    <dgm:pt modelId="{887A98A9-66B8-42A3-8E8A-B41B70D398B1}" type="sibTrans" cxnId="{B638AC4D-8A74-4AE5-AAC8-DCF9E4D456C6}">
      <dgm:prSet/>
      <dgm:spPr/>
      <dgm:t>
        <a:bodyPr/>
        <a:lstStyle/>
        <a:p>
          <a:endParaRPr lang="en-US"/>
        </a:p>
      </dgm:t>
    </dgm:pt>
    <dgm:pt modelId="{DCABB836-8D8B-4292-A7B1-960BAE0AE4F2}" type="pres">
      <dgm:prSet presAssocID="{9B965022-02B9-493D-8699-D081E48CDC60}" presName="Name0" presStyleCnt="0">
        <dgm:presLayoutVars>
          <dgm:chPref val="1"/>
          <dgm:dir/>
          <dgm:animOne val="branch"/>
          <dgm:animLvl val="lvl"/>
          <dgm:resizeHandles/>
        </dgm:presLayoutVars>
      </dgm:prSet>
      <dgm:spPr/>
      <dgm:t>
        <a:bodyPr/>
        <a:lstStyle/>
        <a:p>
          <a:endParaRPr lang="en-US"/>
        </a:p>
      </dgm:t>
    </dgm:pt>
    <dgm:pt modelId="{8D2E339A-8130-4541-81A7-40876FAA6B0B}" type="pres">
      <dgm:prSet presAssocID="{F55E72FB-8754-466E-A3EB-31CE5776436B}" presName="vertOne" presStyleCnt="0"/>
      <dgm:spPr/>
    </dgm:pt>
    <dgm:pt modelId="{8594837F-6036-4B6C-A51C-CDA56C00EAA3}" type="pres">
      <dgm:prSet presAssocID="{F55E72FB-8754-466E-A3EB-31CE5776436B}" presName="txOne" presStyleLbl="node0" presStyleIdx="0" presStyleCnt="1">
        <dgm:presLayoutVars>
          <dgm:chPref val="3"/>
        </dgm:presLayoutVars>
      </dgm:prSet>
      <dgm:spPr/>
      <dgm:t>
        <a:bodyPr/>
        <a:lstStyle/>
        <a:p>
          <a:endParaRPr lang="en-US"/>
        </a:p>
      </dgm:t>
    </dgm:pt>
    <dgm:pt modelId="{055956D5-2294-40AD-8DDD-332AF12B71BE}" type="pres">
      <dgm:prSet presAssocID="{F55E72FB-8754-466E-A3EB-31CE5776436B}" presName="parTransOne" presStyleCnt="0"/>
      <dgm:spPr/>
    </dgm:pt>
    <dgm:pt modelId="{15A4855A-36B9-43DB-81A4-69D974876D76}" type="pres">
      <dgm:prSet presAssocID="{F55E72FB-8754-466E-A3EB-31CE5776436B}" presName="horzOne" presStyleCnt="0"/>
      <dgm:spPr/>
    </dgm:pt>
    <dgm:pt modelId="{B426B5FD-E3BC-4850-B37D-86555F5D7F48}" type="pres">
      <dgm:prSet presAssocID="{5C085681-42C8-4A53-8B6D-497A7F487916}" presName="vertTwo" presStyleCnt="0"/>
      <dgm:spPr/>
    </dgm:pt>
    <dgm:pt modelId="{0FBA026F-8C63-42B0-B4E5-4C1FF1AAD40E}" type="pres">
      <dgm:prSet presAssocID="{5C085681-42C8-4A53-8B6D-497A7F487916}" presName="txTwo" presStyleLbl="node2" presStyleIdx="0" presStyleCnt="4">
        <dgm:presLayoutVars>
          <dgm:chPref val="3"/>
        </dgm:presLayoutVars>
      </dgm:prSet>
      <dgm:spPr/>
      <dgm:t>
        <a:bodyPr/>
        <a:lstStyle/>
        <a:p>
          <a:endParaRPr lang="en-US"/>
        </a:p>
      </dgm:t>
    </dgm:pt>
    <dgm:pt modelId="{4502931F-DD05-4B68-A2AF-6D01D3236C5E}" type="pres">
      <dgm:prSet presAssocID="{5C085681-42C8-4A53-8B6D-497A7F487916}" presName="parTransTwo" presStyleCnt="0"/>
      <dgm:spPr/>
    </dgm:pt>
    <dgm:pt modelId="{77F26C43-172D-4CC3-A6C9-338A02E0DC17}" type="pres">
      <dgm:prSet presAssocID="{5C085681-42C8-4A53-8B6D-497A7F487916}" presName="horzTwo" presStyleCnt="0"/>
      <dgm:spPr/>
    </dgm:pt>
    <dgm:pt modelId="{FB54ED82-4CEF-4617-BE31-EA8DD41EBA0F}" type="pres">
      <dgm:prSet presAssocID="{06A28B7D-582A-490E-B1E9-69CCFB764F8D}" presName="vertThree" presStyleCnt="0"/>
      <dgm:spPr/>
    </dgm:pt>
    <dgm:pt modelId="{2299C9FB-869D-4621-AC63-462759EF7E22}" type="pres">
      <dgm:prSet presAssocID="{06A28B7D-582A-490E-B1E9-69CCFB764F8D}" presName="txThree" presStyleLbl="node3" presStyleIdx="0" presStyleCnt="10">
        <dgm:presLayoutVars>
          <dgm:chPref val="3"/>
        </dgm:presLayoutVars>
      </dgm:prSet>
      <dgm:spPr/>
      <dgm:t>
        <a:bodyPr/>
        <a:lstStyle/>
        <a:p>
          <a:endParaRPr lang="en-US"/>
        </a:p>
      </dgm:t>
    </dgm:pt>
    <dgm:pt modelId="{9D67B01A-5154-4C5F-B46E-2A689ADCE2C7}" type="pres">
      <dgm:prSet presAssocID="{06A28B7D-582A-490E-B1E9-69CCFB764F8D}" presName="horzThree" presStyleCnt="0"/>
      <dgm:spPr/>
    </dgm:pt>
    <dgm:pt modelId="{36ABC30B-84A0-4FA3-BC36-BCADC16EBDA0}" type="pres">
      <dgm:prSet presAssocID="{206BD213-5A93-4D7D-861D-C8BEA2C9549E}" presName="sibSpaceThree" presStyleCnt="0"/>
      <dgm:spPr/>
    </dgm:pt>
    <dgm:pt modelId="{FD900A63-352B-4530-926A-C097D92A0217}" type="pres">
      <dgm:prSet presAssocID="{9C4922DC-96D0-4437-9589-8ACBD7B8CF56}" presName="vertThree" presStyleCnt="0"/>
      <dgm:spPr/>
    </dgm:pt>
    <dgm:pt modelId="{117FA2DA-F195-4D6F-A66E-0C89B28278D0}" type="pres">
      <dgm:prSet presAssocID="{9C4922DC-96D0-4437-9589-8ACBD7B8CF56}" presName="txThree" presStyleLbl="node3" presStyleIdx="1" presStyleCnt="10">
        <dgm:presLayoutVars>
          <dgm:chPref val="3"/>
        </dgm:presLayoutVars>
      </dgm:prSet>
      <dgm:spPr/>
      <dgm:t>
        <a:bodyPr/>
        <a:lstStyle/>
        <a:p>
          <a:endParaRPr lang="en-US"/>
        </a:p>
      </dgm:t>
    </dgm:pt>
    <dgm:pt modelId="{92227B9E-BA9A-4558-883C-229B2F5B6B30}" type="pres">
      <dgm:prSet presAssocID="{9C4922DC-96D0-4437-9589-8ACBD7B8CF56}" presName="parTransThree" presStyleCnt="0"/>
      <dgm:spPr/>
    </dgm:pt>
    <dgm:pt modelId="{DE8FBEB5-27A4-474B-8838-54131EFEAF22}" type="pres">
      <dgm:prSet presAssocID="{9C4922DC-96D0-4437-9589-8ACBD7B8CF56}" presName="horzThree" presStyleCnt="0"/>
      <dgm:spPr/>
    </dgm:pt>
    <dgm:pt modelId="{FA49A91F-F335-4C00-8992-2670C572766E}" type="pres">
      <dgm:prSet presAssocID="{3AB542D4-4F1B-44C8-8A5B-E7F3161E411A}" presName="vertFour" presStyleCnt="0">
        <dgm:presLayoutVars>
          <dgm:chPref val="3"/>
        </dgm:presLayoutVars>
      </dgm:prSet>
      <dgm:spPr/>
    </dgm:pt>
    <dgm:pt modelId="{735B321F-DEE8-4985-8FFA-8712CF02B013}" type="pres">
      <dgm:prSet presAssocID="{3AB542D4-4F1B-44C8-8A5B-E7F3161E411A}" presName="txFour" presStyleLbl="node4" presStyleIdx="0" presStyleCnt="5">
        <dgm:presLayoutVars>
          <dgm:chPref val="3"/>
        </dgm:presLayoutVars>
      </dgm:prSet>
      <dgm:spPr/>
      <dgm:t>
        <a:bodyPr/>
        <a:lstStyle/>
        <a:p>
          <a:endParaRPr lang="en-US"/>
        </a:p>
      </dgm:t>
    </dgm:pt>
    <dgm:pt modelId="{382F2D78-49F1-4FBC-A33A-B20DFE1AB8ED}" type="pres">
      <dgm:prSet presAssocID="{3AB542D4-4F1B-44C8-8A5B-E7F3161E411A}" presName="horzFour" presStyleCnt="0"/>
      <dgm:spPr/>
    </dgm:pt>
    <dgm:pt modelId="{F5DC1DEA-0D25-4727-B58F-C2640D1A8E52}" type="pres">
      <dgm:prSet presAssocID="{6E607EA1-51E3-440A-B7F4-FCFDF77322EB}" presName="sibSpaceFour" presStyleCnt="0"/>
      <dgm:spPr/>
    </dgm:pt>
    <dgm:pt modelId="{1ED7C449-9F77-4CDD-B007-E566E4E527B8}" type="pres">
      <dgm:prSet presAssocID="{3C9F1B5E-BF65-4126-BCB6-09EBC6984BA9}" presName="vertFour" presStyleCnt="0">
        <dgm:presLayoutVars>
          <dgm:chPref val="3"/>
        </dgm:presLayoutVars>
      </dgm:prSet>
      <dgm:spPr/>
    </dgm:pt>
    <dgm:pt modelId="{2975AFDB-756C-4655-B60A-46A19EA63873}" type="pres">
      <dgm:prSet presAssocID="{3C9F1B5E-BF65-4126-BCB6-09EBC6984BA9}" presName="txFour" presStyleLbl="node4" presStyleIdx="1" presStyleCnt="5">
        <dgm:presLayoutVars>
          <dgm:chPref val="3"/>
        </dgm:presLayoutVars>
      </dgm:prSet>
      <dgm:spPr/>
      <dgm:t>
        <a:bodyPr/>
        <a:lstStyle/>
        <a:p>
          <a:endParaRPr lang="en-US"/>
        </a:p>
      </dgm:t>
    </dgm:pt>
    <dgm:pt modelId="{46458B49-E875-48B2-A360-E41168BF5084}" type="pres">
      <dgm:prSet presAssocID="{3C9F1B5E-BF65-4126-BCB6-09EBC6984BA9}" presName="horzFour" presStyleCnt="0"/>
      <dgm:spPr/>
    </dgm:pt>
    <dgm:pt modelId="{E4BAB513-3710-4260-92BE-1A0B5A01ECCD}" type="pres">
      <dgm:prSet presAssocID="{3C4B6C57-A807-4EAA-A031-C6AE83B2CDAA}" presName="sibSpaceTwo" presStyleCnt="0"/>
      <dgm:spPr/>
    </dgm:pt>
    <dgm:pt modelId="{904210C8-8C2B-48B2-BEFC-711887AC3534}" type="pres">
      <dgm:prSet presAssocID="{33978987-D390-4740-BC67-A305913731E4}" presName="vertTwo" presStyleCnt="0"/>
      <dgm:spPr/>
    </dgm:pt>
    <dgm:pt modelId="{B558B468-34AE-4FF3-9B0B-DFF5BB5FDC05}" type="pres">
      <dgm:prSet presAssocID="{33978987-D390-4740-BC67-A305913731E4}" presName="txTwo" presStyleLbl="node2" presStyleIdx="1" presStyleCnt="4">
        <dgm:presLayoutVars>
          <dgm:chPref val="3"/>
        </dgm:presLayoutVars>
      </dgm:prSet>
      <dgm:spPr/>
      <dgm:t>
        <a:bodyPr/>
        <a:lstStyle/>
        <a:p>
          <a:endParaRPr lang="en-US"/>
        </a:p>
      </dgm:t>
    </dgm:pt>
    <dgm:pt modelId="{BA13AC96-BB2C-480B-9521-D6338264C4F9}" type="pres">
      <dgm:prSet presAssocID="{33978987-D390-4740-BC67-A305913731E4}" presName="parTransTwo" presStyleCnt="0"/>
      <dgm:spPr/>
    </dgm:pt>
    <dgm:pt modelId="{473DD8DF-3ADE-4916-91E7-4C3A525704FF}" type="pres">
      <dgm:prSet presAssocID="{33978987-D390-4740-BC67-A305913731E4}" presName="horzTwo" presStyleCnt="0"/>
      <dgm:spPr/>
    </dgm:pt>
    <dgm:pt modelId="{48661E0F-615C-428C-BFC2-5D5D0639D81C}" type="pres">
      <dgm:prSet presAssocID="{73E9B697-AF2C-4E9F-A053-2A624B3795B1}" presName="vertThree" presStyleCnt="0"/>
      <dgm:spPr/>
    </dgm:pt>
    <dgm:pt modelId="{EB5D6840-8A76-424C-BD1B-E87A219898EF}" type="pres">
      <dgm:prSet presAssocID="{73E9B697-AF2C-4E9F-A053-2A624B3795B1}" presName="txThree" presStyleLbl="node3" presStyleIdx="2" presStyleCnt="10">
        <dgm:presLayoutVars>
          <dgm:chPref val="3"/>
        </dgm:presLayoutVars>
      </dgm:prSet>
      <dgm:spPr/>
      <dgm:t>
        <a:bodyPr/>
        <a:lstStyle/>
        <a:p>
          <a:endParaRPr lang="en-US"/>
        </a:p>
      </dgm:t>
    </dgm:pt>
    <dgm:pt modelId="{DD8088EB-9778-4CD4-B749-88DC86AA553A}" type="pres">
      <dgm:prSet presAssocID="{73E9B697-AF2C-4E9F-A053-2A624B3795B1}" presName="horzThree" presStyleCnt="0"/>
      <dgm:spPr/>
    </dgm:pt>
    <dgm:pt modelId="{E5B644EF-3FDA-499C-9BA2-D760DFC539BB}" type="pres">
      <dgm:prSet presAssocID="{A0C17ADE-24F5-40DA-87B8-3EBFF1F88AC9}" presName="sibSpaceThree" presStyleCnt="0"/>
      <dgm:spPr/>
    </dgm:pt>
    <dgm:pt modelId="{8D7F427D-D68B-4866-A8E0-FB84FA1C64FA}" type="pres">
      <dgm:prSet presAssocID="{DFDEF748-4503-4DA8-9849-F39B80C30E32}" presName="vertThree" presStyleCnt="0"/>
      <dgm:spPr/>
    </dgm:pt>
    <dgm:pt modelId="{255AF5A0-EE69-4243-A9CD-C49AC447553E}" type="pres">
      <dgm:prSet presAssocID="{DFDEF748-4503-4DA8-9849-F39B80C30E32}" presName="txThree" presStyleLbl="node3" presStyleIdx="3" presStyleCnt="10">
        <dgm:presLayoutVars>
          <dgm:chPref val="3"/>
        </dgm:presLayoutVars>
      </dgm:prSet>
      <dgm:spPr/>
      <dgm:t>
        <a:bodyPr/>
        <a:lstStyle/>
        <a:p>
          <a:endParaRPr lang="en-US"/>
        </a:p>
      </dgm:t>
    </dgm:pt>
    <dgm:pt modelId="{E349EECA-324E-4A06-B687-632AB4053158}" type="pres">
      <dgm:prSet presAssocID="{DFDEF748-4503-4DA8-9849-F39B80C30E32}" presName="parTransThree" presStyleCnt="0"/>
      <dgm:spPr/>
    </dgm:pt>
    <dgm:pt modelId="{EC897DEC-C49D-4599-8FD8-E31442D757D6}" type="pres">
      <dgm:prSet presAssocID="{DFDEF748-4503-4DA8-9849-F39B80C30E32}" presName="horzThree" presStyleCnt="0"/>
      <dgm:spPr/>
    </dgm:pt>
    <dgm:pt modelId="{4CFC6AA6-4E5E-43D6-8ACF-D7DF39AB5868}" type="pres">
      <dgm:prSet presAssocID="{07021712-587C-43C2-8E5D-FA7A52B6756D}" presName="vertFour" presStyleCnt="0">
        <dgm:presLayoutVars>
          <dgm:chPref val="3"/>
        </dgm:presLayoutVars>
      </dgm:prSet>
      <dgm:spPr/>
    </dgm:pt>
    <dgm:pt modelId="{3D149E35-7CE4-4C03-8F0D-09F8DAB7F2D5}" type="pres">
      <dgm:prSet presAssocID="{07021712-587C-43C2-8E5D-FA7A52B6756D}" presName="txFour" presStyleLbl="node4" presStyleIdx="2" presStyleCnt="5">
        <dgm:presLayoutVars>
          <dgm:chPref val="3"/>
        </dgm:presLayoutVars>
      </dgm:prSet>
      <dgm:spPr/>
      <dgm:t>
        <a:bodyPr/>
        <a:lstStyle/>
        <a:p>
          <a:endParaRPr lang="en-US"/>
        </a:p>
      </dgm:t>
    </dgm:pt>
    <dgm:pt modelId="{76CD026A-24FE-4E4A-8810-7BEF31396606}" type="pres">
      <dgm:prSet presAssocID="{07021712-587C-43C2-8E5D-FA7A52B6756D}" presName="horzFour" presStyleCnt="0"/>
      <dgm:spPr/>
    </dgm:pt>
    <dgm:pt modelId="{3DE20097-E529-4E2F-AA3A-501BCCB81995}" type="pres">
      <dgm:prSet presAssocID="{EB676402-1661-4847-A74D-213762DD99CD}" presName="sibSpaceFour" presStyleCnt="0"/>
      <dgm:spPr/>
    </dgm:pt>
    <dgm:pt modelId="{C66200BF-B9EA-474D-ABA2-A3B0124DB541}" type="pres">
      <dgm:prSet presAssocID="{EF88BD05-0031-4137-A941-808F92C42AE7}" presName="vertFour" presStyleCnt="0">
        <dgm:presLayoutVars>
          <dgm:chPref val="3"/>
        </dgm:presLayoutVars>
      </dgm:prSet>
      <dgm:spPr/>
    </dgm:pt>
    <dgm:pt modelId="{4D15AA79-D11A-48A2-8D64-0DEB7558E4B1}" type="pres">
      <dgm:prSet presAssocID="{EF88BD05-0031-4137-A941-808F92C42AE7}" presName="txFour" presStyleLbl="node4" presStyleIdx="3" presStyleCnt="5">
        <dgm:presLayoutVars>
          <dgm:chPref val="3"/>
        </dgm:presLayoutVars>
      </dgm:prSet>
      <dgm:spPr/>
      <dgm:t>
        <a:bodyPr/>
        <a:lstStyle/>
        <a:p>
          <a:endParaRPr lang="en-US"/>
        </a:p>
      </dgm:t>
    </dgm:pt>
    <dgm:pt modelId="{25302A91-9271-4F1F-B13F-C0D95CD5013D}" type="pres">
      <dgm:prSet presAssocID="{EF88BD05-0031-4137-A941-808F92C42AE7}" presName="horzFour" presStyleCnt="0"/>
      <dgm:spPr/>
    </dgm:pt>
    <dgm:pt modelId="{6CBA04E5-4FFD-4636-9C95-A5061559F2F8}" type="pres">
      <dgm:prSet presAssocID="{5BC468EB-FBA7-4121-82C9-836D0CD06C17}" presName="sibSpaceFour" presStyleCnt="0"/>
      <dgm:spPr/>
    </dgm:pt>
    <dgm:pt modelId="{19EE7099-1250-4A63-BB6F-462B422B392B}" type="pres">
      <dgm:prSet presAssocID="{06B22B34-BAE5-4F32-93D1-E61E41248515}" presName="vertFour" presStyleCnt="0">
        <dgm:presLayoutVars>
          <dgm:chPref val="3"/>
        </dgm:presLayoutVars>
      </dgm:prSet>
      <dgm:spPr/>
    </dgm:pt>
    <dgm:pt modelId="{8C4EF5C6-0905-4944-8061-349EA78BA7B4}" type="pres">
      <dgm:prSet presAssocID="{06B22B34-BAE5-4F32-93D1-E61E41248515}" presName="txFour" presStyleLbl="node4" presStyleIdx="4" presStyleCnt="5">
        <dgm:presLayoutVars>
          <dgm:chPref val="3"/>
        </dgm:presLayoutVars>
      </dgm:prSet>
      <dgm:spPr/>
      <dgm:t>
        <a:bodyPr/>
        <a:lstStyle/>
        <a:p>
          <a:endParaRPr lang="en-US"/>
        </a:p>
      </dgm:t>
    </dgm:pt>
    <dgm:pt modelId="{6688740F-5679-413B-BD97-DE900B898482}" type="pres">
      <dgm:prSet presAssocID="{06B22B34-BAE5-4F32-93D1-E61E41248515}" presName="horzFour" presStyleCnt="0"/>
      <dgm:spPr/>
    </dgm:pt>
    <dgm:pt modelId="{6F5AD53C-DC73-42AC-8151-F86B329224A2}" type="pres">
      <dgm:prSet presAssocID="{1FAB192F-516D-41FD-9C01-BCC0745FDD72}" presName="sibSpaceTwo" presStyleCnt="0"/>
      <dgm:spPr/>
    </dgm:pt>
    <dgm:pt modelId="{3D06616B-48CE-4D4C-9F28-EFA8D7E7F4BD}" type="pres">
      <dgm:prSet presAssocID="{6E9F627A-DCD8-4921-B7B1-C26DB42EF4FD}" presName="vertTwo" presStyleCnt="0"/>
      <dgm:spPr/>
    </dgm:pt>
    <dgm:pt modelId="{9740B472-EA21-4F50-894F-22B114275BE9}" type="pres">
      <dgm:prSet presAssocID="{6E9F627A-DCD8-4921-B7B1-C26DB42EF4FD}" presName="txTwo" presStyleLbl="node2" presStyleIdx="2" presStyleCnt="4">
        <dgm:presLayoutVars>
          <dgm:chPref val="3"/>
        </dgm:presLayoutVars>
      </dgm:prSet>
      <dgm:spPr/>
      <dgm:t>
        <a:bodyPr/>
        <a:lstStyle/>
        <a:p>
          <a:endParaRPr lang="en-US"/>
        </a:p>
      </dgm:t>
    </dgm:pt>
    <dgm:pt modelId="{60021EB6-13B8-4C78-90A0-2F33E6801E44}" type="pres">
      <dgm:prSet presAssocID="{6E9F627A-DCD8-4921-B7B1-C26DB42EF4FD}" presName="parTransTwo" presStyleCnt="0"/>
      <dgm:spPr/>
    </dgm:pt>
    <dgm:pt modelId="{863AC46F-253B-474C-B504-E78654096039}" type="pres">
      <dgm:prSet presAssocID="{6E9F627A-DCD8-4921-B7B1-C26DB42EF4FD}" presName="horzTwo" presStyleCnt="0"/>
      <dgm:spPr/>
    </dgm:pt>
    <dgm:pt modelId="{F32009BF-D3DD-4E8E-B704-1D23CEB8D4D6}" type="pres">
      <dgm:prSet presAssocID="{FC27C363-1F13-44D5-A287-0F8F99A06857}" presName="vertThree" presStyleCnt="0"/>
      <dgm:spPr/>
    </dgm:pt>
    <dgm:pt modelId="{310D1FE4-4000-44FF-B1A5-DD5BBA10734A}" type="pres">
      <dgm:prSet presAssocID="{FC27C363-1F13-44D5-A287-0F8F99A06857}" presName="txThree" presStyleLbl="node3" presStyleIdx="4" presStyleCnt="10">
        <dgm:presLayoutVars>
          <dgm:chPref val="3"/>
        </dgm:presLayoutVars>
      </dgm:prSet>
      <dgm:spPr/>
      <dgm:t>
        <a:bodyPr/>
        <a:lstStyle/>
        <a:p>
          <a:endParaRPr lang="en-US"/>
        </a:p>
      </dgm:t>
    </dgm:pt>
    <dgm:pt modelId="{CCD0861B-E1CF-4CC3-942D-9CC81FF63CB3}" type="pres">
      <dgm:prSet presAssocID="{FC27C363-1F13-44D5-A287-0F8F99A06857}" presName="horzThree" presStyleCnt="0"/>
      <dgm:spPr/>
    </dgm:pt>
    <dgm:pt modelId="{82E0765B-F318-4583-B68A-39B73D798C54}" type="pres">
      <dgm:prSet presAssocID="{2477540C-5459-4ED0-BC9F-FFD2607366F7}" presName="sibSpaceThree" presStyleCnt="0"/>
      <dgm:spPr/>
    </dgm:pt>
    <dgm:pt modelId="{90E41BEF-E4FE-4C93-843C-F172D2DC81B3}" type="pres">
      <dgm:prSet presAssocID="{9CC6C10A-EA12-4899-AD7A-C955B9C97A4C}" presName="vertThree" presStyleCnt="0"/>
      <dgm:spPr/>
    </dgm:pt>
    <dgm:pt modelId="{20014065-16D6-4FEE-A612-B6C43CD94932}" type="pres">
      <dgm:prSet presAssocID="{9CC6C10A-EA12-4899-AD7A-C955B9C97A4C}" presName="txThree" presStyleLbl="node3" presStyleIdx="5" presStyleCnt="10">
        <dgm:presLayoutVars>
          <dgm:chPref val="3"/>
        </dgm:presLayoutVars>
      </dgm:prSet>
      <dgm:spPr/>
      <dgm:t>
        <a:bodyPr/>
        <a:lstStyle/>
        <a:p>
          <a:endParaRPr lang="en-US"/>
        </a:p>
      </dgm:t>
    </dgm:pt>
    <dgm:pt modelId="{13FED4A9-C5D8-45E5-9F2B-7A37804DF489}" type="pres">
      <dgm:prSet presAssocID="{9CC6C10A-EA12-4899-AD7A-C955B9C97A4C}" presName="horzThree" presStyleCnt="0"/>
      <dgm:spPr/>
    </dgm:pt>
    <dgm:pt modelId="{4B5C14F9-2518-4B1B-BB39-2652567B090F}" type="pres">
      <dgm:prSet presAssocID="{0B28058F-2577-4C83-843D-D9E049BE7B0F}" presName="sibSpaceThree" presStyleCnt="0"/>
      <dgm:spPr/>
    </dgm:pt>
    <dgm:pt modelId="{3029E65C-A562-4163-AA8B-E54A68A7E3C6}" type="pres">
      <dgm:prSet presAssocID="{FF3F44EB-C6DC-42E4-B3D9-2986B1990CEC}" presName="vertThree" presStyleCnt="0"/>
      <dgm:spPr/>
    </dgm:pt>
    <dgm:pt modelId="{2717A228-1FCB-4FC5-A4A6-ABACCDA4CEAA}" type="pres">
      <dgm:prSet presAssocID="{FF3F44EB-C6DC-42E4-B3D9-2986B1990CEC}" presName="txThree" presStyleLbl="node3" presStyleIdx="6" presStyleCnt="10">
        <dgm:presLayoutVars>
          <dgm:chPref val="3"/>
        </dgm:presLayoutVars>
      </dgm:prSet>
      <dgm:spPr/>
      <dgm:t>
        <a:bodyPr/>
        <a:lstStyle/>
        <a:p>
          <a:endParaRPr lang="en-US"/>
        </a:p>
      </dgm:t>
    </dgm:pt>
    <dgm:pt modelId="{F25D2BF9-092F-4CD1-ACED-42CF8ED0856F}" type="pres">
      <dgm:prSet presAssocID="{FF3F44EB-C6DC-42E4-B3D9-2986B1990CEC}" presName="horzThree" presStyleCnt="0"/>
      <dgm:spPr/>
    </dgm:pt>
    <dgm:pt modelId="{E5CC3F9E-FD68-4A1B-904D-B913A0A67978}" type="pres">
      <dgm:prSet presAssocID="{925592B5-DB39-4D68-BCC4-25DEF036036C}" presName="sibSpaceTwo" presStyleCnt="0"/>
      <dgm:spPr/>
    </dgm:pt>
    <dgm:pt modelId="{A8E0C244-69E2-4C00-BC26-2D82432ACAB1}" type="pres">
      <dgm:prSet presAssocID="{F3279A98-B0E9-4207-9892-BE6D81605C1A}" presName="vertTwo" presStyleCnt="0"/>
      <dgm:spPr/>
    </dgm:pt>
    <dgm:pt modelId="{29EB8E63-96C8-44D7-A5B9-940355B97850}" type="pres">
      <dgm:prSet presAssocID="{F3279A98-B0E9-4207-9892-BE6D81605C1A}" presName="txTwo" presStyleLbl="node2" presStyleIdx="3" presStyleCnt="4">
        <dgm:presLayoutVars>
          <dgm:chPref val="3"/>
        </dgm:presLayoutVars>
      </dgm:prSet>
      <dgm:spPr/>
      <dgm:t>
        <a:bodyPr/>
        <a:lstStyle/>
        <a:p>
          <a:endParaRPr lang="en-US"/>
        </a:p>
      </dgm:t>
    </dgm:pt>
    <dgm:pt modelId="{779AD7D7-F9EC-4D5D-827C-0F5A7C852B8F}" type="pres">
      <dgm:prSet presAssocID="{F3279A98-B0E9-4207-9892-BE6D81605C1A}" presName="parTransTwo" presStyleCnt="0"/>
      <dgm:spPr/>
    </dgm:pt>
    <dgm:pt modelId="{06599B55-DC89-4771-8B68-589814F410FA}" type="pres">
      <dgm:prSet presAssocID="{F3279A98-B0E9-4207-9892-BE6D81605C1A}" presName="horzTwo" presStyleCnt="0"/>
      <dgm:spPr/>
    </dgm:pt>
    <dgm:pt modelId="{A9BEE541-4285-4C81-AAAE-97AA06180EA8}" type="pres">
      <dgm:prSet presAssocID="{BB89C077-6661-45C9-B51E-810C324D351A}" presName="vertThree" presStyleCnt="0"/>
      <dgm:spPr/>
    </dgm:pt>
    <dgm:pt modelId="{C3A1B1EF-015C-4F2F-A1E5-CD786D85B257}" type="pres">
      <dgm:prSet presAssocID="{BB89C077-6661-45C9-B51E-810C324D351A}" presName="txThree" presStyleLbl="node3" presStyleIdx="7" presStyleCnt="10">
        <dgm:presLayoutVars>
          <dgm:chPref val="3"/>
        </dgm:presLayoutVars>
      </dgm:prSet>
      <dgm:spPr/>
      <dgm:t>
        <a:bodyPr/>
        <a:lstStyle/>
        <a:p>
          <a:endParaRPr lang="en-US"/>
        </a:p>
      </dgm:t>
    </dgm:pt>
    <dgm:pt modelId="{A40E9817-FBDE-406D-BAFD-A473FF7AD899}" type="pres">
      <dgm:prSet presAssocID="{BB89C077-6661-45C9-B51E-810C324D351A}" presName="horzThree" presStyleCnt="0"/>
      <dgm:spPr/>
    </dgm:pt>
    <dgm:pt modelId="{39FC8627-FDE5-4389-AF12-B4331391DABC}" type="pres">
      <dgm:prSet presAssocID="{1E9143BA-D1ED-4543-A497-96FF9EA33912}" presName="sibSpaceThree" presStyleCnt="0"/>
      <dgm:spPr/>
    </dgm:pt>
    <dgm:pt modelId="{98E16821-27C6-473B-8AF2-5673CBDB5D2E}" type="pres">
      <dgm:prSet presAssocID="{01D849A3-C6EF-4987-9175-ED2A51A13854}" presName="vertThree" presStyleCnt="0"/>
      <dgm:spPr/>
    </dgm:pt>
    <dgm:pt modelId="{97ABE49E-B552-4D6E-9443-B7762084A220}" type="pres">
      <dgm:prSet presAssocID="{01D849A3-C6EF-4987-9175-ED2A51A13854}" presName="txThree" presStyleLbl="node3" presStyleIdx="8" presStyleCnt="10">
        <dgm:presLayoutVars>
          <dgm:chPref val="3"/>
        </dgm:presLayoutVars>
      </dgm:prSet>
      <dgm:spPr/>
      <dgm:t>
        <a:bodyPr/>
        <a:lstStyle/>
        <a:p>
          <a:endParaRPr lang="en-US"/>
        </a:p>
      </dgm:t>
    </dgm:pt>
    <dgm:pt modelId="{1176557C-5AC3-4820-A494-A86CB2754287}" type="pres">
      <dgm:prSet presAssocID="{01D849A3-C6EF-4987-9175-ED2A51A13854}" presName="horzThree" presStyleCnt="0"/>
      <dgm:spPr/>
    </dgm:pt>
    <dgm:pt modelId="{8B5423A0-622F-45FD-8285-BE8BF9D9F1C6}" type="pres">
      <dgm:prSet presAssocID="{59E9D6FA-F7E4-4671-A597-371BE8CB35B8}" presName="sibSpaceThree" presStyleCnt="0"/>
      <dgm:spPr/>
    </dgm:pt>
    <dgm:pt modelId="{CDF8D5A9-5A5E-490B-B07D-2D48A5D98346}" type="pres">
      <dgm:prSet presAssocID="{4BEA2C4C-396A-417A-922D-932E6CDCFAE8}" presName="vertThree" presStyleCnt="0"/>
      <dgm:spPr/>
    </dgm:pt>
    <dgm:pt modelId="{443B01A7-90FB-45BD-BC9B-7BD5EF09F80E}" type="pres">
      <dgm:prSet presAssocID="{4BEA2C4C-396A-417A-922D-932E6CDCFAE8}" presName="txThree" presStyleLbl="node3" presStyleIdx="9" presStyleCnt="10">
        <dgm:presLayoutVars>
          <dgm:chPref val="3"/>
        </dgm:presLayoutVars>
      </dgm:prSet>
      <dgm:spPr/>
      <dgm:t>
        <a:bodyPr/>
        <a:lstStyle/>
        <a:p>
          <a:endParaRPr lang="en-US"/>
        </a:p>
      </dgm:t>
    </dgm:pt>
    <dgm:pt modelId="{2BBA9F4F-9EE4-45A8-9AD3-41AFA5ED98E3}" type="pres">
      <dgm:prSet presAssocID="{4BEA2C4C-396A-417A-922D-932E6CDCFAE8}" presName="horzThree" presStyleCnt="0"/>
      <dgm:spPr/>
    </dgm:pt>
  </dgm:ptLst>
  <dgm:cxnLst>
    <dgm:cxn modelId="{D505EA61-5A82-4D1A-88A6-3217C55233B3}" type="presOf" srcId="{DFDEF748-4503-4DA8-9849-F39B80C30E32}" destId="{255AF5A0-EE69-4243-A9CD-C49AC447553E}" srcOrd="0" destOrd="0" presId="urn:microsoft.com/office/officeart/2005/8/layout/hierarchy4"/>
    <dgm:cxn modelId="{7D5F72AF-84CC-4C95-89AB-252116955327}" type="presOf" srcId="{3AB542D4-4F1B-44C8-8A5B-E7F3161E411A}" destId="{735B321F-DEE8-4985-8FFA-8712CF02B013}" srcOrd="0" destOrd="0" presId="urn:microsoft.com/office/officeart/2005/8/layout/hierarchy4"/>
    <dgm:cxn modelId="{95B4994A-FBD8-4356-AA4A-499146EC3E1E}" type="presOf" srcId="{33978987-D390-4740-BC67-A305913731E4}" destId="{B558B468-34AE-4FF3-9B0B-DFF5BB5FDC05}" srcOrd="0" destOrd="0" presId="urn:microsoft.com/office/officeart/2005/8/layout/hierarchy4"/>
    <dgm:cxn modelId="{0CA756D7-5F47-4A1B-B615-051D016C391F}" srcId="{F55E72FB-8754-466E-A3EB-31CE5776436B}" destId="{6E9F627A-DCD8-4921-B7B1-C26DB42EF4FD}" srcOrd="2" destOrd="0" parTransId="{873AF33F-F21C-40DB-A7D6-72838438D768}" sibTransId="{925592B5-DB39-4D68-BCC4-25DEF036036C}"/>
    <dgm:cxn modelId="{9E3982A2-6A02-4324-BA20-8BB66CF5D3B4}" type="presOf" srcId="{5C085681-42C8-4A53-8B6D-497A7F487916}" destId="{0FBA026F-8C63-42B0-B4E5-4C1FF1AAD40E}" srcOrd="0" destOrd="0" presId="urn:microsoft.com/office/officeart/2005/8/layout/hierarchy4"/>
    <dgm:cxn modelId="{A4728AFE-B8B9-4CFB-BDC9-3A8078A5970B}" srcId="{33978987-D390-4740-BC67-A305913731E4}" destId="{DFDEF748-4503-4DA8-9849-F39B80C30E32}" srcOrd="1" destOrd="0" parTransId="{6FEB665D-D072-4C41-B953-350E978200CB}" sibTransId="{70878B66-10E3-4FE2-A1D2-361FAD2ADC80}"/>
    <dgm:cxn modelId="{0F8DCBC4-061E-4407-A73F-B271B62F6366}" type="presOf" srcId="{9CC6C10A-EA12-4899-AD7A-C955B9C97A4C}" destId="{20014065-16D6-4FEE-A612-B6C43CD94932}" srcOrd="0" destOrd="0" presId="urn:microsoft.com/office/officeart/2005/8/layout/hierarchy4"/>
    <dgm:cxn modelId="{7A0B6247-44A7-43F2-B65D-7C1DDB90E715}" srcId="{5C085681-42C8-4A53-8B6D-497A7F487916}" destId="{9C4922DC-96D0-4437-9589-8ACBD7B8CF56}" srcOrd="1" destOrd="0" parTransId="{9B221E55-D85D-4050-85BD-B3E95DE29BA3}" sibTransId="{A58CD452-BAA0-49E0-8D0A-5C2F44D9CC52}"/>
    <dgm:cxn modelId="{043130CA-A55C-415D-90E6-9F7503886F90}" srcId="{6E9F627A-DCD8-4921-B7B1-C26DB42EF4FD}" destId="{FF3F44EB-C6DC-42E4-B3D9-2986B1990CEC}" srcOrd="2" destOrd="0" parTransId="{8A268334-A7A3-4E52-98E5-413C0F59ED22}" sibTransId="{69A457B3-1AD4-4D17-A07A-5F29DCBE9158}"/>
    <dgm:cxn modelId="{1EE3C707-E130-4B4C-BC96-221326EC667D}" srcId="{DFDEF748-4503-4DA8-9849-F39B80C30E32}" destId="{06B22B34-BAE5-4F32-93D1-E61E41248515}" srcOrd="2" destOrd="0" parTransId="{BBE1547C-BD9C-4B47-A49B-FE1C92735D91}" sibTransId="{22973AD7-EAEC-436F-9C0A-536AFA9B0D81}"/>
    <dgm:cxn modelId="{6BFF374E-CC3C-401D-98A3-43333C577B13}" srcId="{9C4922DC-96D0-4437-9589-8ACBD7B8CF56}" destId="{3AB542D4-4F1B-44C8-8A5B-E7F3161E411A}" srcOrd="0" destOrd="0" parTransId="{41CB48C3-BB14-441E-9735-5F298B536E3E}" sibTransId="{6E607EA1-51E3-440A-B7F4-FCFDF77322EB}"/>
    <dgm:cxn modelId="{AD83E8CC-6A1C-4CF9-9F34-F72E8E30CB45}" srcId="{F3279A98-B0E9-4207-9892-BE6D81605C1A}" destId="{BB89C077-6661-45C9-B51E-810C324D351A}" srcOrd="0" destOrd="0" parTransId="{C1BD5275-4481-49BF-873C-A0464D1E3417}" sibTransId="{1E9143BA-D1ED-4543-A497-96FF9EA33912}"/>
    <dgm:cxn modelId="{12D62765-16F7-440D-BDEF-F8DA3B9F6EF9}" type="presOf" srcId="{4BEA2C4C-396A-417A-922D-932E6CDCFAE8}" destId="{443B01A7-90FB-45BD-BC9B-7BD5EF09F80E}" srcOrd="0" destOrd="0" presId="urn:microsoft.com/office/officeart/2005/8/layout/hierarchy4"/>
    <dgm:cxn modelId="{F7E01E1C-8447-4121-8FE2-54DD368FC20E}" type="presOf" srcId="{6E9F627A-DCD8-4921-B7B1-C26DB42EF4FD}" destId="{9740B472-EA21-4F50-894F-22B114275BE9}" srcOrd="0" destOrd="0" presId="urn:microsoft.com/office/officeart/2005/8/layout/hierarchy4"/>
    <dgm:cxn modelId="{2B2E058C-5B13-4F26-B556-253AE413DC27}" srcId="{6E9F627A-DCD8-4921-B7B1-C26DB42EF4FD}" destId="{9CC6C10A-EA12-4899-AD7A-C955B9C97A4C}" srcOrd="1" destOrd="0" parTransId="{D7B5EA5E-7904-4D8D-B453-77CB72930B68}" sibTransId="{0B28058F-2577-4C83-843D-D9E049BE7B0F}"/>
    <dgm:cxn modelId="{DC60C52E-4E41-46C5-9076-9CBABA68E5E8}" srcId="{F55E72FB-8754-466E-A3EB-31CE5776436B}" destId="{5C085681-42C8-4A53-8B6D-497A7F487916}" srcOrd="0" destOrd="0" parTransId="{8CC6A696-F2F2-4DBA-A1C0-9414CBF3B09E}" sibTransId="{3C4B6C57-A807-4EAA-A031-C6AE83B2CDAA}"/>
    <dgm:cxn modelId="{49477555-F645-4EF2-B777-0EBD1E6D90B4}" type="presOf" srcId="{01D849A3-C6EF-4987-9175-ED2A51A13854}" destId="{97ABE49E-B552-4D6E-9443-B7762084A220}" srcOrd="0" destOrd="0" presId="urn:microsoft.com/office/officeart/2005/8/layout/hierarchy4"/>
    <dgm:cxn modelId="{38C6C3C9-4673-48E6-9C27-B9DF4CBC11DE}" type="presOf" srcId="{06B22B34-BAE5-4F32-93D1-E61E41248515}" destId="{8C4EF5C6-0905-4944-8061-349EA78BA7B4}" srcOrd="0" destOrd="0" presId="urn:microsoft.com/office/officeart/2005/8/layout/hierarchy4"/>
    <dgm:cxn modelId="{A731E1E8-49D7-473C-BAA6-B9C845636D04}" type="presOf" srcId="{F55E72FB-8754-466E-A3EB-31CE5776436B}" destId="{8594837F-6036-4B6C-A51C-CDA56C00EAA3}" srcOrd="0" destOrd="0" presId="urn:microsoft.com/office/officeart/2005/8/layout/hierarchy4"/>
    <dgm:cxn modelId="{31E8739E-4C8B-42E3-8881-A9AEB901D231}" srcId="{DFDEF748-4503-4DA8-9849-F39B80C30E32}" destId="{EF88BD05-0031-4137-A941-808F92C42AE7}" srcOrd="1" destOrd="0" parTransId="{CE48837B-773B-4E28-B2FA-8A8379D4AFB7}" sibTransId="{5BC468EB-FBA7-4121-82C9-836D0CD06C17}"/>
    <dgm:cxn modelId="{808FCED7-32D5-4C61-AD84-04238CC20D2F}" type="presOf" srcId="{F3279A98-B0E9-4207-9892-BE6D81605C1A}" destId="{29EB8E63-96C8-44D7-A5B9-940355B97850}" srcOrd="0" destOrd="0" presId="urn:microsoft.com/office/officeart/2005/8/layout/hierarchy4"/>
    <dgm:cxn modelId="{AA419534-3C83-4F89-A90E-B1A778BEB28B}" srcId="{DFDEF748-4503-4DA8-9849-F39B80C30E32}" destId="{07021712-587C-43C2-8E5D-FA7A52B6756D}" srcOrd="0" destOrd="0" parTransId="{B1DC2007-F93B-4EDF-9701-9F2DBE2FA2A0}" sibTransId="{EB676402-1661-4847-A74D-213762DD99CD}"/>
    <dgm:cxn modelId="{B638AC4D-8A74-4AE5-AAC8-DCF9E4D456C6}" srcId="{F3279A98-B0E9-4207-9892-BE6D81605C1A}" destId="{4BEA2C4C-396A-417A-922D-932E6CDCFAE8}" srcOrd="2" destOrd="0" parTransId="{7385B4F2-C86D-48D3-8F80-5C4CBA68C388}" sibTransId="{887A98A9-66B8-42A3-8E8A-B41B70D398B1}"/>
    <dgm:cxn modelId="{B15E83AF-8BCA-4118-8A98-DD85CAE2CE0D}" type="presOf" srcId="{9C4922DC-96D0-4437-9589-8ACBD7B8CF56}" destId="{117FA2DA-F195-4D6F-A66E-0C89B28278D0}" srcOrd="0" destOrd="0" presId="urn:microsoft.com/office/officeart/2005/8/layout/hierarchy4"/>
    <dgm:cxn modelId="{CE42188F-BE26-4D80-BD1D-7DBA2956813F}" srcId="{9C4922DC-96D0-4437-9589-8ACBD7B8CF56}" destId="{3C9F1B5E-BF65-4126-BCB6-09EBC6984BA9}" srcOrd="1" destOrd="0" parTransId="{8B2DC438-31FF-4562-AC14-25B7BD656F6B}" sibTransId="{DCDE262D-EB53-46F7-B70D-C699DBA6CE18}"/>
    <dgm:cxn modelId="{5FCBB729-50C5-4309-9668-B9DB30B031A7}" type="presOf" srcId="{06A28B7D-582A-490E-B1E9-69CCFB764F8D}" destId="{2299C9FB-869D-4621-AC63-462759EF7E22}" srcOrd="0" destOrd="0" presId="urn:microsoft.com/office/officeart/2005/8/layout/hierarchy4"/>
    <dgm:cxn modelId="{0FB24006-369B-4DA6-A7A2-F4E23BEF5E9F}" srcId="{F55E72FB-8754-466E-A3EB-31CE5776436B}" destId="{F3279A98-B0E9-4207-9892-BE6D81605C1A}" srcOrd="3" destOrd="0" parTransId="{153FD3A7-F93A-4FDC-8F6B-0F07D32571F6}" sibTransId="{CBEB7BF4-0DE0-443B-8C01-5FBB2559FC12}"/>
    <dgm:cxn modelId="{087F7A9B-D407-473E-A12D-E11B294A0CA9}" srcId="{5C085681-42C8-4A53-8B6D-497A7F487916}" destId="{06A28B7D-582A-490E-B1E9-69CCFB764F8D}" srcOrd="0" destOrd="0" parTransId="{BF57CA97-0302-4244-9C6A-4184BD3B58D8}" sibTransId="{206BD213-5A93-4D7D-861D-C8BEA2C9549E}"/>
    <dgm:cxn modelId="{157C4D1E-DA93-46EA-B933-7C28E2B93A0E}" srcId="{9B965022-02B9-493D-8699-D081E48CDC60}" destId="{F55E72FB-8754-466E-A3EB-31CE5776436B}" srcOrd="0" destOrd="0" parTransId="{65E4B41E-0499-4AAC-9C93-C49714EB7E1B}" sibTransId="{7D1EF480-5976-4C13-87E0-8542C0CEFEEC}"/>
    <dgm:cxn modelId="{171BE5E3-961E-4234-9ECB-9D0E915BBEA8}" type="presOf" srcId="{9B965022-02B9-493D-8699-D081E48CDC60}" destId="{DCABB836-8D8B-4292-A7B1-960BAE0AE4F2}" srcOrd="0" destOrd="0" presId="urn:microsoft.com/office/officeart/2005/8/layout/hierarchy4"/>
    <dgm:cxn modelId="{CF514488-909A-4E93-8EFB-51A6F43ABFBD}" type="presOf" srcId="{BB89C077-6661-45C9-B51E-810C324D351A}" destId="{C3A1B1EF-015C-4F2F-A1E5-CD786D85B257}" srcOrd="0" destOrd="0" presId="urn:microsoft.com/office/officeart/2005/8/layout/hierarchy4"/>
    <dgm:cxn modelId="{59256630-B26A-418B-B8FE-FF13BBC6B9C0}" srcId="{33978987-D390-4740-BC67-A305913731E4}" destId="{73E9B697-AF2C-4E9F-A053-2A624B3795B1}" srcOrd="0" destOrd="0" parTransId="{9B011A81-E0BC-419C-984D-BE0AB0277F48}" sibTransId="{A0C17ADE-24F5-40DA-87B8-3EBFF1F88AC9}"/>
    <dgm:cxn modelId="{9DAA9594-5408-4ECD-BCDA-9A1FFD6B2842}" type="presOf" srcId="{07021712-587C-43C2-8E5D-FA7A52B6756D}" destId="{3D149E35-7CE4-4C03-8F0D-09F8DAB7F2D5}" srcOrd="0" destOrd="0" presId="urn:microsoft.com/office/officeart/2005/8/layout/hierarchy4"/>
    <dgm:cxn modelId="{78F738C5-EED5-40FC-8362-FB34E679B8D7}" type="presOf" srcId="{FF3F44EB-C6DC-42E4-B3D9-2986B1990CEC}" destId="{2717A228-1FCB-4FC5-A4A6-ABACCDA4CEAA}" srcOrd="0" destOrd="0" presId="urn:microsoft.com/office/officeart/2005/8/layout/hierarchy4"/>
    <dgm:cxn modelId="{DED729AE-879A-40DD-9603-36C5C7830826}" type="presOf" srcId="{EF88BD05-0031-4137-A941-808F92C42AE7}" destId="{4D15AA79-D11A-48A2-8D64-0DEB7558E4B1}" srcOrd="0" destOrd="0" presId="urn:microsoft.com/office/officeart/2005/8/layout/hierarchy4"/>
    <dgm:cxn modelId="{E33D72E2-B6AD-46D1-B201-A85636D3B76D}" type="presOf" srcId="{FC27C363-1F13-44D5-A287-0F8F99A06857}" destId="{310D1FE4-4000-44FF-B1A5-DD5BBA10734A}" srcOrd="0" destOrd="0" presId="urn:microsoft.com/office/officeart/2005/8/layout/hierarchy4"/>
    <dgm:cxn modelId="{29F7ACE3-ED15-46A4-BE6D-F52546EB802E}" srcId="{F3279A98-B0E9-4207-9892-BE6D81605C1A}" destId="{01D849A3-C6EF-4987-9175-ED2A51A13854}" srcOrd="1" destOrd="0" parTransId="{BB0EF8BD-DB59-4C2C-8965-0B40441860D4}" sibTransId="{59E9D6FA-F7E4-4671-A597-371BE8CB35B8}"/>
    <dgm:cxn modelId="{960523DB-759D-4BFB-9014-FE26A62AF58A}" srcId="{6E9F627A-DCD8-4921-B7B1-C26DB42EF4FD}" destId="{FC27C363-1F13-44D5-A287-0F8F99A06857}" srcOrd="0" destOrd="0" parTransId="{BFFB16B9-39AF-45CC-9209-88A2903C09E3}" sibTransId="{2477540C-5459-4ED0-BC9F-FFD2607366F7}"/>
    <dgm:cxn modelId="{1BB16CF5-32E3-421A-9A58-AB13090F7E13}" type="presOf" srcId="{3C9F1B5E-BF65-4126-BCB6-09EBC6984BA9}" destId="{2975AFDB-756C-4655-B60A-46A19EA63873}" srcOrd="0" destOrd="0" presId="urn:microsoft.com/office/officeart/2005/8/layout/hierarchy4"/>
    <dgm:cxn modelId="{D9A3DED2-BE11-4AAF-8850-D7BE3554DADE}" srcId="{F55E72FB-8754-466E-A3EB-31CE5776436B}" destId="{33978987-D390-4740-BC67-A305913731E4}" srcOrd="1" destOrd="0" parTransId="{07DE4F71-3C53-45BD-A7B1-6F36F0C0FF33}" sibTransId="{1FAB192F-516D-41FD-9C01-BCC0745FDD72}"/>
    <dgm:cxn modelId="{9EDD7C8E-EA20-46B5-96CF-F7F587D3D23F}" type="presOf" srcId="{73E9B697-AF2C-4E9F-A053-2A624B3795B1}" destId="{EB5D6840-8A76-424C-BD1B-E87A219898EF}" srcOrd="0" destOrd="0" presId="urn:microsoft.com/office/officeart/2005/8/layout/hierarchy4"/>
    <dgm:cxn modelId="{03FF6F9E-3A83-4115-AB2E-7D71A6034638}" type="presParOf" srcId="{DCABB836-8D8B-4292-A7B1-960BAE0AE4F2}" destId="{8D2E339A-8130-4541-81A7-40876FAA6B0B}" srcOrd="0" destOrd="0" presId="urn:microsoft.com/office/officeart/2005/8/layout/hierarchy4"/>
    <dgm:cxn modelId="{3BECAF32-C779-4A0F-9086-1F260ABB1AE6}" type="presParOf" srcId="{8D2E339A-8130-4541-81A7-40876FAA6B0B}" destId="{8594837F-6036-4B6C-A51C-CDA56C00EAA3}" srcOrd="0" destOrd="0" presId="urn:microsoft.com/office/officeart/2005/8/layout/hierarchy4"/>
    <dgm:cxn modelId="{BC56BD9C-652F-4917-8307-03F497F72F61}" type="presParOf" srcId="{8D2E339A-8130-4541-81A7-40876FAA6B0B}" destId="{055956D5-2294-40AD-8DDD-332AF12B71BE}" srcOrd="1" destOrd="0" presId="urn:microsoft.com/office/officeart/2005/8/layout/hierarchy4"/>
    <dgm:cxn modelId="{8471E532-8B68-4F73-9036-CE26F54EF77E}" type="presParOf" srcId="{8D2E339A-8130-4541-81A7-40876FAA6B0B}" destId="{15A4855A-36B9-43DB-81A4-69D974876D76}" srcOrd="2" destOrd="0" presId="urn:microsoft.com/office/officeart/2005/8/layout/hierarchy4"/>
    <dgm:cxn modelId="{00AFE82A-F217-4C13-AC12-54C6E60AA764}" type="presParOf" srcId="{15A4855A-36B9-43DB-81A4-69D974876D76}" destId="{B426B5FD-E3BC-4850-B37D-86555F5D7F48}" srcOrd="0" destOrd="0" presId="urn:microsoft.com/office/officeart/2005/8/layout/hierarchy4"/>
    <dgm:cxn modelId="{07ADA837-EBE8-4868-86FD-28C1B7D023AA}" type="presParOf" srcId="{B426B5FD-E3BC-4850-B37D-86555F5D7F48}" destId="{0FBA026F-8C63-42B0-B4E5-4C1FF1AAD40E}" srcOrd="0" destOrd="0" presId="urn:microsoft.com/office/officeart/2005/8/layout/hierarchy4"/>
    <dgm:cxn modelId="{02BE93E5-037D-486C-BCEA-074521FBF45C}" type="presParOf" srcId="{B426B5FD-E3BC-4850-B37D-86555F5D7F48}" destId="{4502931F-DD05-4B68-A2AF-6D01D3236C5E}" srcOrd="1" destOrd="0" presId="urn:microsoft.com/office/officeart/2005/8/layout/hierarchy4"/>
    <dgm:cxn modelId="{4BC8A642-DDE1-46F0-B79E-7DD486285D2A}" type="presParOf" srcId="{B426B5FD-E3BC-4850-B37D-86555F5D7F48}" destId="{77F26C43-172D-4CC3-A6C9-338A02E0DC17}" srcOrd="2" destOrd="0" presId="urn:microsoft.com/office/officeart/2005/8/layout/hierarchy4"/>
    <dgm:cxn modelId="{AE305C51-F095-44E5-834D-C4F9243CFD1F}" type="presParOf" srcId="{77F26C43-172D-4CC3-A6C9-338A02E0DC17}" destId="{FB54ED82-4CEF-4617-BE31-EA8DD41EBA0F}" srcOrd="0" destOrd="0" presId="urn:microsoft.com/office/officeart/2005/8/layout/hierarchy4"/>
    <dgm:cxn modelId="{4826B712-B166-4746-9E52-7EFD2E8C66F0}" type="presParOf" srcId="{FB54ED82-4CEF-4617-BE31-EA8DD41EBA0F}" destId="{2299C9FB-869D-4621-AC63-462759EF7E22}" srcOrd="0" destOrd="0" presId="urn:microsoft.com/office/officeart/2005/8/layout/hierarchy4"/>
    <dgm:cxn modelId="{E2C5F536-FA05-42B3-9D3F-1B5767F83836}" type="presParOf" srcId="{FB54ED82-4CEF-4617-BE31-EA8DD41EBA0F}" destId="{9D67B01A-5154-4C5F-B46E-2A689ADCE2C7}" srcOrd="1" destOrd="0" presId="urn:microsoft.com/office/officeart/2005/8/layout/hierarchy4"/>
    <dgm:cxn modelId="{35B6813C-195E-499E-9335-BE63F28BCD3B}" type="presParOf" srcId="{77F26C43-172D-4CC3-A6C9-338A02E0DC17}" destId="{36ABC30B-84A0-4FA3-BC36-BCADC16EBDA0}" srcOrd="1" destOrd="0" presId="urn:microsoft.com/office/officeart/2005/8/layout/hierarchy4"/>
    <dgm:cxn modelId="{D396FFA7-A9E5-4FF3-BCE9-F99A78A9997B}" type="presParOf" srcId="{77F26C43-172D-4CC3-A6C9-338A02E0DC17}" destId="{FD900A63-352B-4530-926A-C097D92A0217}" srcOrd="2" destOrd="0" presId="urn:microsoft.com/office/officeart/2005/8/layout/hierarchy4"/>
    <dgm:cxn modelId="{C9B12D75-4FAD-4C6C-9332-1D86636EA342}" type="presParOf" srcId="{FD900A63-352B-4530-926A-C097D92A0217}" destId="{117FA2DA-F195-4D6F-A66E-0C89B28278D0}" srcOrd="0" destOrd="0" presId="urn:microsoft.com/office/officeart/2005/8/layout/hierarchy4"/>
    <dgm:cxn modelId="{3AF75600-9A53-4F8D-A414-9AFF81ADC1DA}" type="presParOf" srcId="{FD900A63-352B-4530-926A-C097D92A0217}" destId="{92227B9E-BA9A-4558-883C-229B2F5B6B30}" srcOrd="1" destOrd="0" presId="urn:microsoft.com/office/officeart/2005/8/layout/hierarchy4"/>
    <dgm:cxn modelId="{36C3714E-DB49-43D4-BC82-8D3BAF5466BD}" type="presParOf" srcId="{FD900A63-352B-4530-926A-C097D92A0217}" destId="{DE8FBEB5-27A4-474B-8838-54131EFEAF22}" srcOrd="2" destOrd="0" presId="urn:microsoft.com/office/officeart/2005/8/layout/hierarchy4"/>
    <dgm:cxn modelId="{59F6A151-B6C0-4722-B050-6F138FFE9D3B}" type="presParOf" srcId="{DE8FBEB5-27A4-474B-8838-54131EFEAF22}" destId="{FA49A91F-F335-4C00-8992-2670C572766E}" srcOrd="0" destOrd="0" presId="urn:microsoft.com/office/officeart/2005/8/layout/hierarchy4"/>
    <dgm:cxn modelId="{9964F057-A95E-43FD-8340-540CBDB4034E}" type="presParOf" srcId="{FA49A91F-F335-4C00-8992-2670C572766E}" destId="{735B321F-DEE8-4985-8FFA-8712CF02B013}" srcOrd="0" destOrd="0" presId="urn:microsoft.com/office/officeart/2005/8/layout/hierarchy4"/>
    <dgm:cxn modelId="{0C406CC4-3110-4B15-B0A3-C02601AFEC73}" type="presParOf" srcId="{FA49A91F-F335-4C00-8992-2670C572766E}" destId="{382F2D78-49F1-4FBC-A33A-B20DFE1AB8ED}" srcOrd="1" destOrd="0" presId="urn:microsoft.com/office/officeart/2005/8/layout/hierarchy4"/>
    <dgm:cxn modelId="{517D5260-0207-4B91-8625-DDAD4041BB48}" type="presParOf" srcId="{DE8FBEB5-27A4-474B-8838-54131EFEAF22}" destId="{F5DC1DEA-0D25-4727-B58F-C2640D1A8E52}" srcOrd="1" destOrd="0" presId="urn:microsoft.com/office/officeart/2005/8/layout/hierarchy4"/>
    <dgm:cxn modelId="{32FEFE6C-EC4A-4B8B-B895-ED03C9063D2C}" type="presParOf" srcId="{DE8FBEB5-27A4-474B-8838-54131EFEAF22}" destId="{1ED7C449-9F77-4CDD-B007-E566E4E527B8}" srcOrd="2" destOrd="0" presId="urn:microsoft.com/office/officeart/2005/8/layout/hierarchy4"/>
    <dgm:cxn modelId="{166B4F01-C6D8-4775-8625-64394CCB040F}" type="presParOf" srcId="{1ED7C449-9F77-4CDD-B007-E566E4E527B8}" destId="{2975AFDB-756C-4655-B60A-46A19EA63873}" srcOrd="0" destOrd="0" presId="urn:microsoft.com/office/officeart/2005/8/layout/hierarchy4"/>
    <dgm:cxn modelId="{08DAD85B-EB9E-4EBE-BA5D-26B2E968A536}" type="presParOf" srcId="{1ED7C449-9F77-4CDD-B007-E566E4E527B8}" destId="{46458B49-E875-48B2-A360-E41168BF5084}" srcOrd="1" destOrd="0" presId="urn:microsoft.com/office/officeart/2005/8/layout/hierarchy4"/>
    <dgm:cxn modelId="{9674CCEC-81FA-42B5-B468-8FD58D072337}" type="presParOf" srcId="{15A4855A-36B9-43DB-81A4-69D974876D76}" destId="{E4BAB513-3710-4260-92BE-1A0B5A01ECCD}" srcOrd="1" destOrd="0" presId="urn:microsoft.com/office/officeart/2005/8/layout/hierarchy4"/>
    <dgm:cxn modelId="{39FAB1E5-B6A3-4F8D-AB73-A7226BDCBF8D}" type="presParOf" srcId="{15A4855A-36B9-43DB-81A4-69D974876D76}" destId="{904210C8-8C2B-48B2-BEFC-711887AC3534}" srcOrd="2" destOrd="0" presId="urn:microsoft.com/office/officeart/2005/8/layout/hierarchy4"/>
    <dgm:cxn modelId="{F02C55AC-1455-41E9-B50D-33D00EF4C663}" type="presParOf" srcId="{904210C8-8C2B-48B2-BEFC-711887AC3534}" destId="{B558B468-34AE-4FF3-9B0B-DFF5BB5FDC05}" srcOrd="0" destOrd="0" presId="urn:microsoft.com/office/officeart/2005/8/layout/hierarchy4"/>
    <dgm:cxn modelId="{5EBF92FE-4E69-4785-B49B-CC955F6C6ADD}" type="presParOf" srcId="{904210C8-8C2B-48B2-BEFC-711887AC3534}" destId="{BA13AC96-BB2C-480B-9521-D6338264C4F9}" srcOrd="1" destOrd="0" presId="urn:microsoft.com/office/officeart/2005/8/layout/hierarchy4"/>
    <dgm:cxn modelId="{16AD6A58-0DA2-4FBB-92F7-796BA5AABBCB}" type="presParOf" srcId="{904210C8-8C2B-48B2-BEFC-711887AC3534}" destId="{473DD8DF-3ADE-4916-91E7-4C3A525704FF}" srcOrd="2" destOrd="0" presId="urn:microsoft.com/office/officeart/2005/8/layout/hierarchy4"/>
    <dgm:cxn modelId="{4E3B768C-BE57-4B83-A085-DF354DBA6B0F}" type="presParOf" srcId="{473DD8DF-3ADE-4916-91E7-4C3A525704FF}" destId="{48661E0F-615C-428C-BFC2-5D5D0639D81C}" srcOrd="0" destOrd="0" presId="urn:microsoft.com/office/officeart/2005/8/layout/hierarchy4"/>
    <dgm:cxn modelId="{F2E64CAC-7AD9-4E40-8057-FC9C35D3DCBA}" type="presParOf" srcId="{48661E0F-615C-428C-BFC2-5D5D0639D81C}" destId="{EB5D6840-8A76-424C-BD1B-E87A219898EF}" srcOrd="0" destOrd="0" presId="urn:microsoft.com/office/officeart/2005/8/layout/hierarchy4"/>
    <dgm:cxn modelId="{4247CEA0-DEDB-424A-9B70-BFFB524C0329}" type="presParOf" srcId="{48661E0F-615C-428C-BFC2-5D5D0639D81C}" destId="{DD8088EB-9778-4CD4-B749-88DC86AA553A}" srcOrd="1" destOrd="0" presId="urn:microsoft.com/office/officeart/2005/8/layout/hierarchy4"/>
    <dgm:cxn modelId="{B7C11A17-4FE5-443A-AE57-6D21145EC185}" type="presParOf" srcId="{473DD8DF-3ADE-4916-91E7-4C3A525704FF}" destId="{E5B644EF-3FDA-499C-9BA2-D760DFC539BB}" srcOrd="1" destOrd="0" presId="urn:microsoft.com/office/officeart/2005/8/layout/hierarchy4"/>
    <dgm:cxn modelId="{B5800839-CFBC-4B59-A800-22EC0452D643}" type="presParOf" srcId="{473DD8DF-3ADE-4916-91E7-4C3A525704FF}" destId="{8D7F427D-D68B-4866-A8E0-FB84FA1C64FA}" srcOrd="2" destOrd="0" presId="urn:microsoft.com/office/officeart/2005/8/layout/hierarchy4"/>
    <dgm:cxn modelId="{7382B88D-2C51-4551-A5FA-08C30DF99F33}" type="presParOf" srcId="{8D7F427D-D68B-4866-A8E0-FB84FA1C64FA}" destId="{255AF5A0-EE69-4243-A9CD-C49AC447553E}" srcOrd="0" destOrd="0" presId="urn:microsoft.com/office/officeart/2005/8/layout/hierarchy4"/>
    <dgm:cxn modelId="{FED8EB7A-BC42-49CE-8A9E-A17301684954}" type="presParOf" srcId="{8D7F427D-D68B-4866-A8E0-FB84FA1C64FA}" destId="{E349EECA-324E-4A06-B687-632AB4053158}" srcOrd="1" destOrd="0" presId="urn:microsoft.com/office/officeart/2005/8/layout/hierarchy4"/>
    <dgm:cxn modelId="{6EEB9AF6-0CF0-433E-B909-637F0DAA9338}" type="presParOf" srcId="{8D7F427D-D68B-4866-A8E0-FB84FA1C64FA}" destId="{EC897DEC-C49D-4599-8FD8-E31442D757D6}" srcOrd="2" destOrd="0" presId="urn:microsoft.com/office/officeart/2005/8/layout/hierarchy4"/>
    <dgm:cxn modelId="{92E7B955-DB8F-4971-B44B-D4D10D743963}" type="presParOf" srcId="{EC897DEC-C49D-4599-8FD8-E31442D757D6}" destId="{4CFC6AA6-4E5E-43D6-8ACF-D7DF39AB5868}" srcOrd="0" destOrd="0" presId="urn:microsoft.com/office/officeart/2005/8/layout/hierarchy4"/>
    <dgm:cxn modelId="{EB162CE1-8103-4037-957A-74C92EEF4FEB}" type="presParOf" srcId="{4CFC6AA6-4E5E-43D6-8ACF-D7DF39AB5868}" destId="{3D149E35-7CE4-4C03-8F0D-09F8DAB7F2D5}" srcOrd="0" destOrd="0" presId="urn:microsoft.com/office/officeart/2005/8/layout/hierarchy4"/>
    <dgm:cxn modelId="{39688230-2D41-43E6-8D67-575B583AF4D1}" type="presParOf" srcId="{4CFC6AA6-4E5E-43D6-8ACF-D7DF39AB5868}" destId="{76CD026A-24FE-4E4A-8810-7BEF31396606}" srcOrd="1" destOrd="0" presId="urn:microsoft.com/office/officeart/2005/8/layout/hierarchy4"/>
    <dgm:cxn modelId="{C4CDD2F2-02E4-48CA-BDBB-6981C55A8A81}" type="presParOf" srcId="{EC897DEC-C49D-4599-8FD8-E31442D757D6}" destId="{3DE20097-E529-4E2F-AA3A-501BCCB81995}" srcOrd="1" destOrd="0" presId="urn:microsoft.com/office/officeart/2005/8/layout/hierarchy4"/>
    <dgm:cxn modelId="{5F291041-8E9C-45FD-AB3E-33E3FA18DF32}" type="presParOf" srcId="{EC897DEC-C49D-4599-8FD8-E31442D757D6}" destId="{C66200BF-B9EA-474D-ABA2-A3B0124DB541}" srcOrd="2" destOrd="0" presId="urn:microsoft.com/office/officeart/2005/8/layout/hierarchy4"/>
    <dgm:cxn modelId="{83CCEC5F-791F-4F47-838E-2964424DA055}" type="presParOf" srcId="{C66200BF-B9EA-474D-ABA2-A3B0124DB541}" destId="{4D15AA79-D11A-48A2-8D64-0DEB7558E4B1}" srcOrd="0" destOrd="0" presId="urn:microsoft.com/office/officeart/2005/8/layout/hierarchy4"/>
    <dgm:cxn modelId="{0E90964A-FF47-4133-AE5F-7D67F7D39A7C}" type="presParOf" srcId="{C66200BF-B9EA-474D-ABA2-A3B0124DB541}" destId="{25302A91-9271-4F1F-B13F-C0D95CD5013D}" srcOrd="1" destOrd="0" presId="urn:microsoft.com/office/officeart/2005/8/layout/hierarchy4"/>
    <dgm:cxn modelId="{8A3ADD15-FFF6-49E0-955E-E9A0191FE856}" type="presParOf" srcId="{EC897DEC-C49D-4599-8FD8-E31442D757D6}" destId="{6CBA04E5-4FFD-4636-9C95-A5061559F2F8}" srcOrd="3" destOrd="0" presId="urn:microsoft.com/office/officeart/2005/8/layout/hierarchy4"/>
    <dgm:cxn modelId="{D0E283A5-A3C1-4058-B7FB-533679CB9303}" type="presParOf" srcId="{EC897DEC-C49D-4599-8FD8-E31442D757D6}" destId="{19EE7099-1250-4A63-BB6F-462B422B392B}" srcOrd="4" destOrd="0" presId="urn:microsoft.com/office/officeart/2005/8/layout/hierarchy4"/>
    <dgm:cxn modelId="{0A158E71-8228-4B30-A9FE-9FDA3F5152FC}" type="presParOf" srcId="{19EE7099-1250-4A63-BB6F-462B422B392B}" destId="{8C4EF5C6-0905-4944-8061-349EA78BA7B4}" srcOrd="0" destOrd="0" presId="urn:microsoft.com/office/officeart/2005/8/layout/hierarchy4"/>
    <dgm:cxn modelId="{FC5E088A-3D5D-49A7-B708-24781D7E6F67}" type="presParOf" srcId="{19EE7099-1250-4A63-BB6F-462B422B392B}" destId="{6688740F-5679-413B-BD97-DE900B898482}" srcOrd="1" destOrd="0" presId="urn:microsoft.com/office/officeart/2005/8/layout/hierarchy4"/>
    <dgm:cxn modelId="{4FE4269A-FB9F-42AB-9124-0151244B1BB0}" type="presParOf" srcId="{15A4855A-36B9-43DB-81A4-69D974876D76}" destId="{6F5AD53C-DC73-42AC-8151-F86B329224A2}" srcOrd="3" destOrd="0" presId="urn:microsoft.com/office/officeart/2005/8/layout/hierarchy4"/>
    <dgm:cxn modelId="{4097E87B-FAB6-4B0A-A5EF-78DC67A7F1C1}" type="presParOf" srcId="{15A4855A-36B9-43DB-81A4-69D974876D76}" destId="{3D06616B-48CE-4D4C-9F28-EFA8D7E7F4BD}" srcOrd="4" destOrd="0" presId="urn:microsoft.com/office/officeart/2005/8/layout/hierarchy4"/>
    <dgm:cxn modelId="{46AF4A85-3295-4728-889D-9E2CF11A9FFB}" type="presParOf" srcId="{3D06616B-48CE-4D4C-9F28-EFA8D7E7F4BD}" destId="{9740B472-EA21-4F50-894F-22B114275BE9}" srcOrd="0" destOrd="0" presId="urn:microsoft.com/office/officeart/2005/8/layout/hierarchy4"/>
    <dgm:cxn modelId="{CADCAAAA-D78E-40D7-803F-2DF4CFDEFBA7}" type="presParOf" srcId="{3D06616B-48CE-4D4C-9F28-EFA8D7E7F4BD}" destId="{60021EB6-13B8-4C78-90A0-2F33E6801E44}" srcOrd="1" destOrd="0" presId="urn:microsoft.com/office/officeart/2005/8/layout/hierarchy4"/>
    <dgm:cxn modelId="{F01D5298-281D-4829-87CF-35F1111E52B8}" type="presParOf" srcId="{3D06616B-48CE-4D4C-9F28-EFA8D7E7F4BD}" destId="{863AC46F-253B-474C-B504-E78654096039}" srcOrd="2" destOrd="0" presId="urn:microsoft.com/office/officeart/2005/8/layout/hierarchy4"/>
    <dgm:cxn modelId="{2457D661-778F-4470-8967-9A3A485FDB07}" type="presParOf" srcId="{863AC46F-253B-474C-B504-E78654096039}" destId="{F32009BF-D3DD-4E8E-B704-1D23CEB8D4D6}" srcOrd="0" destOrd="0" presId="urn:microsoft.com/office/officeart/2005/8/layout/hierarchy4"/>
    <dgm:cxn modelId="{B810ED22-6023-46B0-9D30-CFC876B8263D}" type="presParOf" srcId="{F32009BF-D3DD-4E8E-B704-1D23CEB8D4D6}" destId="{310D1FE4-4000-44FF-B1A5-DD5BBA10734A}" srcOrd="0" destOrd="0" presId="urn:microsoft.com/office/officeart/2005/8/layout/hierarchy4"/>
    <dgm:cxn modelId="{B13C28C4-E43C-46CA-A8C3-51A30703C588}" type="presParOf" srcId="{F32009BF-D3DD-4E8E-B704-1D23CEB8D4D6}" destId="{CCD0861B-E1CF-4CC3-942D-9CC81FF63CB3}" srcOrd="1" destOrd="0" presId="urn:microsoft.com/office/officeart/2005/8/layout/hierarchy4"/>
    <dgm:cxn modelId="{2A8FA633-615D-4190-A3FF-A913A57446A1}" type="presParOf" srcId="{863AC46F-253B-474C-B504-E78654096039}" destId="{82E0765B-F318-4583-B68A-39B73D798C54}" srcOrd="1" destOrd="0" presId="urn:microsoft.com/office/officeart/2005/8/layout/hierarchy4"/>
    <dgm:cxn modelId="{707470A4-E520-4F10-BCB9-B26329289053}" type="presParOf" srcId="{863AC46F-253B-474C-B504-E78654096039}" destId="{90E41BEF-E4FE-4C93-843C-F172D2DC81B3}" srcOrd="2" destOrd="0" presId="urn:microsoft.com/office/officeart/2005/8/layout/hierarchy4"/>
    <dgm:cxn modelId="{B352CF92-D87D-404E-9AE0-C65A63D41E29}" type="presParOf" srcId="{90E41BEF-E4FE-4C93-843C-F172D2DC81B3}" destId="{20014065-16D6-4FEE-A612-B6C43CD94932}" srcOrd="0" destOrd="0" presId="urn:microsoft.com/office/officeart/2005/8/layout/hierarchy4"/>
    <dgm:cxn modelId="{B45937CE-D14F-4317-9149-1582AB3FE226}" type="presParOf" srcId="{90E41BEF-E4FE-4C93-843C-F172D2DC81B3}" destId="{13FED4A9-C5D8-45E5-9F2B-7A37804DF489}" srcOrd="1" destOrd="0" presId="urn:microsoft.com/office/officeart/2005/8/layout/hierarchy4"/>
    <dgm:cxn modelId="{BAB22128-BB10-4DB2-8AC2-8A42E03119C8}" type="presParOf" srcId="{863AC46F-253B-474C-B504-E78654096039}" destId="{4B5C14F9-2518-4B1B-BB39-2652567B090F}" srcOrd="3" destOrd="0" presId="urn:microsoft.com/office/officeart/2005/8/layout/hierarchy4"/>
    <dgm:cxn modelId="{F5A76109-3088-44A8-9E4F-1CB7F24824B6}" type="presParOf" srcId="{863AC46F-253B-474C-B504-E78654096039}" destId="{3029E65C-A562-4163-AA8B-E54A68A7E3C6}" srcOrd="4" destOrd="0" presId="urn:microsoft.com/office/officeart/2005/8/layout/hierarchy4"/>
    <dgm:cxn modelId="{F2BBEDE9-1FCC-4F76-AAE1-F92B1238506B}" type="presParOf" srcId="{3029E65C-A562-4163-AA8B-E54A68A7E3C6}" destId="{2717A228-1FCB-4FC5-A4A6-ABACCDA4CEAA}" srcOrd="0" destOrd="0" presId="urn:microsoft.com/office/officeart/2005/8/layout/hierarchy4"/>
    <dgm:cxn modelId="{EB751B9F-B28A-403C-9030-32175F16E4F5}" type="presParOf" srcId="{3029E65C-A562-4163-AA8B-E54A68A7E3C6}" destId="{F25D2BF9-092F-4CD1-ACED-42CF8ED0856F}" srcOrd="1" destOrd="0" presId="urn:microsoft.com/office/officeart/2005/8/layout/hierarchy4"/>
    <dgm:cxn modelId="{AA1AE51B-8351-4115-B5C4-D46FAB2C58F6}" type="presParOf" srcId="{15A4855A-36B9-43DB-81A4-69D974876D76}" destId="{E5CC3F9E-FD68-4A1B-904D-B913A0A67978}" srcOrd="5" destOrd="0" presId="urn:microsoft.com/office/officeart/2005/8/layout/hierarchy4"/>
    <dgm:cxn modelId="{97B4B69E-0ECC-4960-A3B6-68D8118EE88D}" type="presParOf" srcId="{15A4855A-36B9-43DB-81A4-69D974876D76}" destId="{A8E0C244-69E2-4C00-BC26-2D82432ACAB1}" srcOrd="6" destOrd="0" presId="urn:microsoft.com/office/officeart/2005/8/layout/hierarchy4"/>
    <dgm:cxn modelId="{F2736164-CABD-4FF4-A389-4FDEDABB3558}" type="presParOf" srcId="{A8E0C244-69E2-4C00-BC26-2D82432ACAB1}" destId="{29EB8E63-96C8-44D7-A5B9-940355B97850}" srcOrd="0" destOrd="0" presId="urn:microsoft.com/office/officeart/2005/8/layout/hierarchy4"/>
    <dgm:cxn modelId="{14CB8043-1F4F-4142-9BFB-B08D63A695BC}" type="presParOf" srcId="{A8E0C244-69E2-4C00-BC26-2D82432ACAB1}" destId="{779AD7D7-F9EC-4D5D-827C-0F5A7C852B8F}" srcOrd="1" destOrd="0" presId="urn:microsoft.com/office/officeart/2005/8/layout/hierarchy4"/>
    <dgm:cxn modelId="{3642158E-D0C1-4132-ABAD-35F28CB97112}" type="presParOf" srcId="{A8E0C244-69E2-4C00-BC26-2D82432ACAB1}" destId="{06599B55-DC89-4771-8B68-589814F410FA}" srcOrd="2" destOrd="0" presId="urn:microsoft.com/office/officeart/2005/8/layout/hierarchy4"/>
    <dgm:cxn modelId="{D330B095-5439-4916-A472-0D32301B6C6B}" type="presParOf" srcId="{06599B55-DC89-4771-8B68-589814F410FA}" destId="{A9BEE541-4285-4C81-AAAE-97AA06180EA8}" srcOrd="0" destOrd="0" presId="urn:microsoft.com/office/officeart/2005/8/layout/hierarchy4"/>
    <dgm:cxn modelId="{B598E07E-FD56-4C14-9ACA-B308E81707AE}" type="presParOf" srcId="{A9BEE541-4285-4C81-AAAE-97AA06180EA8}" destId="{C3A1B1EF-015C-4F2F-A1E5-CD786D85B257}" srcOrd="0" destOrd="0" presId="urn:microsoft.com/office/officeart/2005/8/layout/hierarchy4"/>
    <dgm:cxn modelId="{DBAB68FE-299B-44AE-BBC6-81298B586D0A}" type="presParOf" srcId="{A9BEE541-4285-4C81-AAAE-97AA06180EA8}" destId="{A40E9817-FBDE-406D-BAFD-A473FF7AD899}" srcOrd="1" destOrd="0" presId="urn:microsoft.com/office/officeart/2005/8/layout/hierarchy4"/>
    <dgm:cxn modelId="{F2F5C45D-0373-48A1-BD72-A8144418B374}" type="presParOf" srcId="{06599B55-DC89-4771-8B68-589814F410FA}" destId="{39FC8627-FDE5-4389-AF12-B4331391DABC}" srcOrd="1" destOrd="0" presId="urn:microsoft.com/office/officeart/2005/8/layout/hierarchy4"/>
    <dgm:cxn modelId="{21D0DCD0-DA36-428F-9E26-72C07495F44F}" type="presParOf" srcId="{06599B55-DC89-4771-8B68-589814F410FA}" destId="{98E16821-27C6-473B-8AF2-5673CBDB5D2E}" srcOrd="2" destOrd="0" presId="urn:microsoft.com/office/officeart/2005/8/layout/hierarchy4"/>
    <dgm:cxn modelId="{D3952FC5-2DCC-4012-AF04-9C6D2CC0E78B}" type="presParOf" srcId="{98E16821-27C6-473B-8AF2-5673CBDB5D2E}" destId="{97ABE49E-B552-4D6E-9443-B7762084A220}" srcOrd="0" destOrd="0" presId="urn:microsoft.com/office/officeart/2005/8/layout/hierarchy4"/>
    <dgm:cxn modelId="{90F35153-6D7B-4357-9834-8DD9B3629F91}" type="presParOf" srcId="{98E16821-27C6-473B-8AF2-5673CBDB5D2E}" destId="{1176557C-5AC3-4820-A494-A86CB2754287}" srcOrd="1" destOrd="0" presId="urn:microsoft.com/office/officeart/2005/8/layout/hierarchy4"/>
    <dgm:cxn modelId="{15FEE43B-FA62-44F2-B1DF-F71F66CA8DCE}" type="presParOf" srcId="{06599B55-DC89-4771-8B68-589814F410FA}" destId="{8B5423A0-622F-45FD-8285-BE8BF9D9F1C6}" srcOrd="3" destOrd="0" presId="urn:microsoft.com/office/officeart/2005/8/layout/hierarchy4"/>
    <dgm:cxn modelId="{279F7CD4-92EE-4DCB-906B-D6CFB6EF70B7}" type="presParOf" srcId="{06599B55-DC89-4771-8B68-589814F410FA}" destId="{CDF8D5A9-5A5E-490B-B07D-2D48A5D98346}" srcOrd="4" destOrd="0" presId="urn:microsoft.com/office/officeart/2005/8/layout/hierarchy4"/>
    <dgm:cxn modelId="{CD785AB4-C718-41C8-97AA-0BE8E84FA29F}" type="presParOf" srcId="{CDF8D5A9-5A5E-490B-B07D-2D48A5D98346}" destId="{443B01A7-90FB-45BD-BC9B-7BD5EF09F80E}" srcOrd="0" destOrd="0" presId="urn:microsoft.com/office/officeart/2005/8/layout/hierarchy4"/>
    <dgm:cxn modelId="{BD7199D9-F792-4B9D-A7E5-2A7670D2ABD8}" type="presParOf" srcId="{CDF8D5A9-5A5E-490B-B07D-2D48A5D98346}" destId="{2BBA9F4F-9EE4-45A8-9AD3-41AFA5ED98E3}"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94837F-6036-4B6C-A51C-CDA56C00EAA3}">
      <dsp:nvSpPr>
        <dsp:cNvPr id="0" name=""/>
        <dsp:cNvSpPr/>
      </dsp:nvSpPr>
      <dsp:spPr>
        <a:xfrm>
          <a:off x="7511" y="410"/>
          <a:ext cx="11072854"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a:t>Goldman Sachs</a:t>
          </a:r>
        </a:p>
      </dsp:txBody>
      <dsp:txXfrm>
        <a:off x="7511" y="410"/>
        <a:ext cx="11072854" cy="1165413"/>
      </dsp:txXfrm>
    </dsp:sp>
    <dsp:sp modelId="{0FBA026F-8C63-42B0-B4E5-4C1FF1AAD40E}">
      <dsp:nvSpPr>
        <dsp:cNvPr id="0" name=""/>
        <dsp:cNvSpPr/>
      </dsp:nvSpPr>
      <dsp:spPr>
        <a:xfrm>
          <a:off x="7511" y="1308016"/>
          <a:ext cx="249990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Investment Banking</a:t>
          </a:r>
        </a:p>
      </dsp:txBody>
      <dsp:txXfrm>
        <a:off x="7511" y="1308016"/>
        <a:ext cx="2499900" cy="1165413"/>
      </dsp:txXfrm>
    </dsp:sp>
    <dsp:sp modelId="{2299C9FB-869D-4621-AC63-462759EF7E22}">
      <dsp:nvSpPr>
        <dsp:cNvPr id="0" name=""/>
        <dsp:cNvSpPr/>
      </dsp:nvSpPr>
      <dsp:spPr>
        <a:xfrm>
          <a:off x="7511" y="2615623"/>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Financial Advisory</a:t>
          </a:r>
        </a:p>
      </dsp:txBody>
      <dsp:txXfrm>
        <a:off x="7511" y="2615623"/>
        <a:ext cx="816160" cy="1165413"/>
      </dsp:txXfrm>
    </dsp:sp>
    <dsp:sp modelId="{117FA2DA-F195-4D6F-A66E-0C89B28278D0}">
      <dsp:nvSpPr>
        <dsp:cNvPr id="0" name=""/>
        <dsp:cNvSpPr/>
      </dsp:nvSpPr>
      <dsp:spPr>
        <a:xfrm>
          <a:off x="857950" y="2615623"/>
          <a:ext cx="1649461"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Underwriting</a:t>
          </a:r>
        </a:p>
      </dsp:txBody>
      <dsp:txXfrm>
        <a:off x="857950" y="2615623"/>
        <a:ext cx="1649461" cy="1165413"/>
      </dsp:txXfrm>
    </dsp:sp>
    <dsp:sp modelId="{735B321F-DEE8-4985-8FFA-8712CF02B013}">
      <dsp:nvSpPr>
        <dsp:cNvPr id="0" name=""/>
        <dsp:cNvSpPr/>
      </dsp:nvSpPr>
      <dsp:spPr>
        <a:xfrm>
          <a:off x="857950" y="3923229"/>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Equity Underwriting</a:t>
          </a:r>
        </a:p>
      </dsp:txBody>
      <dsp:txXfrm>
        <a:off x="857950" y="3923229"/>
        <a:ext cx="816160" cy="1165413"/>
      </dsp:txXfrm>
    </dsp:sp>
    <dsp:sp modelId="{2975AFDB-756C-4655-B60A-46A19EA63873}">
      <dsp:nvSpPr>
        <dsp:cNvPr id="0" name=""/>
        <dsp:cNvSpPr/>
      </dsp:nvSpPr>
      <dsp:spPr>
        <a:xfrm>
          <a:off x="1691251" y="3923229"/>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Debt Underwriting</a:t>
          </a:r>
        </a:p>
      </dsp:txBody>
      <dsp:txXfrm>
        <a:off x="1691251" y="3923229"/>
        <a:ext cx="816160" cy="1165413"/>
      </dsp:txXfrm>
    </dsp:sp>
    <dsp:sp modelId="{B558B468-34AE-4FF3-9B0B-DFF5BB5FDC05}">
      <dsp:nvSpPr>
        <dsp:cNvPr id="0" name=""/>
        <dsp:cNvSpPr/>
      </dsp:nvSpPr>
      <dsp:spPr>
        <a:xfrm>
          <a:off x="2575969" y="1308016"/>
          <a:ext cx="333320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Institutional Client Services</a:t>
          </a:r>
        </a:p>
      </dsp:txBody>
      <dsp:txXfrm>
        <a:off x="2575969" y="1308016"/>
        <a:ext cx="3333200" cy="1165413"/>
      </dsp:txXfrm>
    </dsp:sp>
    <dsp:sp modelId="{EB5D6840-8A76-424C-BD1B-E87A219898EF}">
      <dsp:nvSpPr>
        <dsp:cNvPr id="0" name=""/>
        <dsp:cNvSpPr/>
      </dsp:nvSpPr>
      <dsp:spPr>
        <a:xfrm>
          <a:off x="2575969" y="2615623"/>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Fixed Income, Currency and Commodities Client Execution</a:t>
          </a:r>
        </a:p>
      </dsp:txBody>
      <dsp:txXfrm>
        <a:off x="2575969" y="2615623"/>
        <a:ext cx="816160" cy="1165413"/>
      </dsp:txXfrm>
    </dsp:sp>
    <dsp:sp modelId="{255AF5A0-EE69-4243-A9CD-C49AC447553E}">
      <dsp:nvSpPr>
        <dsp:cNvPr id="0" name=""/>
        <dsp:cNvSpPr/>
      </dsp:nvSpPr>
      <dsp:spPr>
        <a:xfrm>
          <a:off x="3426409" y="2615623"/>
          <a:ext cx="2482761"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Equities</a:t>
          </a:r>
        </a:p>
      </dsp:txBody>
      <dsp:txXfrm>
        <a:off x="3426409" y="2615623"/>
        <a:ext cx="2482761" cy="1165413"/>
      </dsp:txXfrm>
    </dsp:sp>
    <dsp:sp modelId="{3D149E35-7CE4-4C03-8F0D-09F8DAB7F2D5}">
      <dsp:nvSpPr>
        <dsp:cNvPr id="0" name=""/>
        <dsp:cNvSpPr/>
      </dsp:nvSpPr>
      <dsp:spPr>
        <a:xfrm>
          <a:off x="3426409" y="3923229"/>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Equities Client Execution</a:t>
          </a:r>
        </a:p>
      </dsp:txBody>
      <dsp:txXfrm>
        <a:off x="3426409" y="3923229"/>
        <a:ext cx="816160" cy="1165413"/>
      </dsp:txXfrm>
    </dsp:sp>
    <dsp:sp modelId="{4D15AA79-D11A-48A2-8D64-0DEB7558E4B1}">
      <dsp:nvSpPr>
        <dsp:cNvPr id="0" name=""/>
        <dsp:cNvSpPr/>
      </dsp:nvSpPr>
      <dsp:spPr>
        <a:xfrm>
          <a:off x="4259709" y="3923229"/>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Commissions and Fees</a:t>
          </a:r>
        </a:p>
      </dsp:txBody>
      <dsp:txXfrm>
        <a:off x="4259709" y="3923229"/>
        <a:ext cx="816160" cy="1165413"/>
      </dsp:txXfrm>
    </dsp:sp>
    <dsp:sp modelId="{8C4EF5C6-0905-4944-8061-349EA78BA7B4}">
      <dsp:nvSpPr>
        <dsp:cNvPr id="0" name=""/>
        <dsp:cNvSpPr/>
      </dsp:nvSpPr>
      <dsp:spPr>
        <a:xfrm>
          <a:off x="5093009" y="3923229"/>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Securities Services</a:t>
          </a:r>
        </a:p>
      </dsp:txBody>
      <dsp:txXfrm>
        <a:off x="5093009" y="3923229"/>
        <a:ext cx="816160" cy="1165413"/>
      </dsp:txXfrm>
    </dsp:sp>
    <dsp:sp modelId="{9740B472-EA21-4F50-894F-22B114275BE9}">
      <dsp:nvSpPr>
        <dsp:cNvPr id="0" name=""/>
        <dsp:cNvSpPr/>
      </dsp:nvSpPr>
      <dsp:spPr>
        <a:xfrm>
          <a:off x="5977728" y="1308016"/>
          <a:ext cx="251704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Investing &amp; Lending</a:t>
          </a:r>
        </a:p>
      </dsp:txBody>
      <dsp:txXfrm>
        <a:off x="5977728" y="1308016"/>
        <a:ext cx="2517040" cy="1165413"/>
      </dsp:txXfrm>
    </dsp:sp>
    <dsp:sp modelId="{310D1FE4-4000-44FF-B1A5-DD5BBA10734A}">
      <dsp:nvSpPr>
        <dsp:cNvPr id="0" name=""/>
        <dsp:cNvSpPr/>
      </dsp:nvSpPr>
      <dsp:spPr>
        <a:xfrm>
          <a:off x="5977728" y="2615623"/>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Equity Securities</a:t>
          </a:r>
        </a:p>
      </dsp:txBody>
      <dsp:txXfrm>
        <a:off x="5977728" y="2615623"/>
        <a:ext cx="816160" cy="1165413"/>
      </dsp:txXfrm>
    </dsp:sp>
    <dsp:sp modelId="{20014065-16D6-4FEE-A612-B6C43CD94932}">
      <dsp:nvSpPr>
        <dsp:cNvPr id="0" name=""/>
        <dsp:cNvSpPr/>
      </dsp:nvSpPr>
      <dsp:spPr>
        <a:xfrm>
          <a:off x="6828167" y="2615623"/>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Debt Securities and Loans</a:t>
          </a:r>
        </a:p>
      </dsp:txBody>
      <dsp:txXfrm>
        <a:off x="6828167" y="2615623"/>
        <a:ext cx="816160" cy="1165413"/>
      </dsp:txXfrm>
    </dsp:sp>
    <dsp:sp modelId="{2717A228-1FCB-4FC5-A4A6-ABACCDA4CEAA}">
      <dsp:nvSpPr>
        <dsp:cNvPr id="0" name=""/>
        <dsp:cNvSpPr/>
      </dsp:nvSpPr>
      <dsp:spPr>
        <a:xfrm>
          <a:off x="7678607" y="2615623"/>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Other</a:t>
          </a:r>
        </a:p>
      </dsp:txBody>
      <dsp:txXfrm>
        <a:off x="7678607" y="2615623"/>
        <a:ext cx="816160" cy="1165413"/>
      </dsp:txXfrm>
    </dsp:sp>
    <dsp:sp modelId="{29EB8E63-96C8-44D7-A5B9-940355B97850}">
      <dsp:nvSpPr>
        <dsp:cNvPr id="0" name=""/>
        <dsp:cNvSpPr/>
      </dsp:nvSpPr>
      <dsp:spPr>
        <a:xfrm>
          <a:off x="8563325" y="1308016"/>
          <a:ext cx="251704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Investment Management</a:t>
          </a:r>
        </a:p>
      </dsp:txBody>
      <dsp:txXfrm>
        <a:off x="8563325" y="1308016"/>
        <a:ext cx="2517040" cy="1165413"/>
      </dsp:txXfrm>
    </dsp:sp>
    <dsp:sp modelId="{C3A1B1EF-015C-4F2F-A1E5-CD786D85B257}">
      <dsp:nvSpPr>
        <dsp:cNvPr id="0" name=""/>
        <dsp:cNvSpPr/>
      </dsp:nvSpPr>
      <dsp:spPr>
        <a:xfrm>
          <a:off x="8563325" y="2615623"/>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Management and Other Fees</a:t>
          </a:r>
        </a:p>
      </dsp:txBody>
      <dsp:txXfrm>
        <a:off x="8563325" y="2615623"/>
        <a:ext cx="816160" cy="1165413"/>
      </dsp:txXfrm>
    </dsp:sp>
    <dsp:sp modelId="{97ABE49E-B552-4D6E-9443-B7762084A220}">
      <dsp:nvSpPr>
        <dsp:cNvPr id="0" name=""/>
        <dsp:cNvSpPr/>
      </dsp:nvSpPr>
      <dsp:spPr>
        <a:xfrm>
          <a:off x="9413765" y="2615623"/>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Incentive Fees</a:t>
          </a:r>
        </a:p>
      </dsp:txBody>
      <dsp:txXfrm>
        <a:off x="9413765" y="2615623"/>
        <a:ext cx="816160" cy="1165413"/>
      </dsp:txXfrm>
    </dsp:sp>
    <dsp:sp modelId="{443B01A7-90FB-45BD-BC9B-7BD5EF09F80E}">
      <dsp:nvSpPr>
        <dsp:cNvPr id="0" name=""/>
        <dsp:cNvSpPr/>
      </dsp:nvSpPr>
      <dsp:spPr>
        <a:xfrm>
          <a:off x="10264204" y="2615623"/>
          <a:ext cx="816160" cy="116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Transaction Revenues</a:t>
          </a:r>
        </a:p>
      </dsp:txBody>
      <dsp:txXfrm>
        <a:off x="10264204" y="2615623"/>
        <a:ext cx="816160" cy="11654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8BEDA40-91A9-49DC-B402-0EBE674AAE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a:extLst>
              <a:ext uri="{FF2B5EF4-FFF2-40B4-BE49-F238E27FC236}">
                <a16:creationId xmlns:a16="http://schemas.microsoft.com/office/drawing/2014/main" xmlns="" id="{E8CBB508-5589-42E7-A433-D119AC0FF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2BFC85-49E4-447A-A7E3-16153CB2FE2A}" type="datetimeFigureOut">
              <a:rPr lang="en-IN" smtClean="0"/>
              <a:pPr/>
              <a:t>11/7/2018</a:t>
            </a:fld>
            <a:endParaRPr lang="en-IN" dirty="0"/>
          </a:p>
        </p:txBody>
      </p:sp>
      <p:sp>
        <p:nvSpPr>
          <p:cNvPr id="4" name="Footer Placeholder 3">
            <a:extLst>
              <a:ext uri="{FF2B5EF4-FFF2-40B4-BE49-F238E27FC236}">
                <a16:creationId xmlns:a16="http://schemas.microsoft.com/office/drawing/2014/main" xmlns="" id="{E9232ABA-B33A-4B3B-8412-C1773FBF3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5" name="Slide Number Placeholder 4">
            <a:extLst>
              <a:ext uri="{FF2B5EF4-FFF2-40B4-BE49-F238E27FC236}">
                <a16:creationId xmlns:a16="http://schemas.microsoft.com/office/drawing/2014/main" xmlns="" id="{BAB1832E-3B48-42CB-80A7-CD8E48D52D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1072A3-100F-40A9-915F-8D2D9E6962D8}" type="slidenum">
              <a:rPr lang="en-IN" smtClean="0"/>
              <a:pPr/>
              <a:t>‹#›</a:t>
            </a:fld>
            <a:endParaRPr lang="en-IN" dirty="0"/>
          </a:p>
        </p:txBody>
      </p:sp>
    </p:spTree>
    <p:extLst>
      <p:ext uri="{BB962C8B-B14F-4D97-AF65-F5344CB8AC3E}">
        <p14:creationId xmlns:p14="http://schemas.microsoft.com/office/powerpoint/2010/main" xmlns="" val="51353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1B50E-4C60-4F9E-B773-52059170945B}" type="datetimeFigureOut">
              <a:rPr lang="en-IN" smtClean="0"/>
              <a:pPr/>
              <a:t>11/7/2018</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30CFA-805A-4FD3-B3A0-DAAA5993DA17}" type="slidenum">
              <a:rPr lang="en-IN" smtClean="0"/>
              <a:pPr/>
              <a:t>‹#›</a:t>
            </a:fld>
            <a:endParaRPr lang="en-IN" dirty="0"/>
          </a:p>
        </p:txBody>
      </p:sp>
    </p:spTree>
    <p:extLst>
      <p:ext uri="{BB962C8B-B14F-4D97-AF65-F5344CB8AC3E}">
        <p14:creationId xmlns:p14="http://schemas.microsoft.com/office/powerpoint/2010/main" xmlns="" val="79892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1" name="Shape 6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 val="1366431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1" name="Shape 6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 val="2996190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1" name="Shape 6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 val="3559800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xmlns=""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xmlns=""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xmlns=""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xmlns=""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a:extLst>
              <a:ext uri="{FF2B5EF4-FFF2-40B4-BE49-F238E27FC236}">
                <a16:creationId xmlns:a16="http://schemas.microsoft.com/office/drawing/2014/main" xmlns=""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xmlns=""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50045013"/>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7537" userDrawn="1">
          <p15:clr>
            <a:srgbClr val="FBAE40"/>
          </p15:clr>
        </p15:guide>
        <p15:guide id="3" pos="138"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xmlns=""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xmlns=""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a:extLst>
              <a:ext uri="{FF2B5EF4-FFF2-40B4-BE49-F238E27FC236}">
                <a16:creationId xmlns:a16="http://schemas.microsoft.com/office/drawing/2014/main" xmlns=""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xmlns=""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80920470"/>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33B31A5E-1244-4689-B513-C78E3C4E53B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Right Triangle 18">
            <a:extLst>
              <a:ext uri="{FF2B5EF4-FFF2-40B4-BE49-F238E27FC236}">
                <a16:creationId xmlns:a16="http://schemas.microsoft.com/office/drawing/2014/main" xmlns="" id="{71D0E8AA-902F-440D-9C55-2A391C22396A}"/>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a16="http://schemas.microsoft.com/office/drawing/2014/main" xmlns=""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xmlns=""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a:extLst>
              <a:ext uri="{FF2B5EF4-FFF2-40B4-BE49-F238E27FC236}">
                <a16:creationId xmlns:a16="http://schemas.microsoft.com/office/drawing/2014/main" xmlns=""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a:extLst>
              <a:ext uri="{FF2B5EF4-FFF2-40B4-BE49-F238E27FC236}">
                <a16:creationId xmlns:a16="http://schemas.microsoft.com/office/drawing/2014/main" xmlns=""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xmlns=""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xmlns="" id="{E123A0CF-50D6-46EC-8BF6-43E38AFCD588}"/>
              </a:ext>
            </a:extLst>
          </p:cNvPr>
          <p:cNvSpPr/>
          <p:nvPr userDrawn="1"/>
        </p:nvSpPr>
        <p:spPr>
          <a:xfrm>
            <a:off x="7754112" y="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a16="http://schemas.microsoft.com/office/drawing/2014/main" xmlns=""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xmlns="" id="{FC8C82F3-94EE-4B4F-A01D-993A41BC00B1}"/>
              </a:ext>
            </a:extLst>
          </p:cNvPr>
          <p:cNvSpPr/>
          <p:nvPr userDrawn="1"/>
        </p:nvSpPr>
        <p:spPr>
          <a:xfrm rot="19958790">
            <a:off x="-139035" y="3407045"/>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xmlns="" val="3289179159"/>
      </p:ext>
    </p:extLst>
  </p:cSld>
  <p:clrMapOvr>
    <a:masterClrMapping/>
  </p:clrMapOvr>
  <p:extLst mod="1">
    <p:ext uri="{DCECCB84-F9BA-43D5-87BE-67443E8EF086}">
      <p15:sldGuideLst xmlns:p15="http://schemas.microsoft.com/office/powerpoint/2012/main" xmlns="">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xmlns=""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xmlns=""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xmlns=""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xmlns=""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6" name="Parallelogram 35">
            <a:extLst>
              <a:ext uri="{FF2B5EF4-FFF2-40B4-BE49-F238E27FC236}">
                <a16:creationId xmlns:a16="http://schemas.microsoft.com/office/drawing/2014/main" xmlns=""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 name="Slide Number Placeholder 2">
            <a:extLst>
              <a:ext uri="{FF2B5EF4-FFF2-40B4-BE49-F238E27FC236}">
                <a16:creationId xmlns:a16="http://schemas.microsoft.com/office/drawing/2014/main" xmlns="" id="{B08BE157-60F2-194D-8C13-4AE120FC9EDE}"/>
              </a:ext>
            </a:extLst>
          </p:cNvPr>
          <p:cNvSpPr>
            <a:spLocks noGrp="1"/>
          </p:cNvSpPr>
          <p:nvPr>
            <p:ph type="sldNum" sz="quarter" idx="18"/>
          </p:nvPr>
        </p:nvSpPr>
        <p:spPr/>
        <p:txBody>
          <a:bodyPr/>
          <a:lstStyle/>
          <a:p>
            <a:fld id="{8699F50C-BE38-4BD0-BA84-9B090E1F2B9B}" type="slidenum">
              <a:rPr lang="en-IN" smtClean="0"/>
              <a:pPr/>
              <a:t>‹#›</a:t>
            </a:fld>
            <a:endParaRPr lang="en-IN" dirty="0"/>
          </a:p>
        </p:txBody>
      </p:sp>
      <p:sp>
        <p:nvSpPr>
          <p:cNvPr id="27" name="Title 1">
            <a:extLst>
              <a:ext uri="{FF2B5EF4-FFF2-40B4-BE49-F238E27FC236}">
                <a16:creationId xmlns:a16="http://schemas.microsoft.com/office/drawing/2014/main" xmlns=""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xmlns="" id="{1FAE0C34-9220-45F0-9FC2-9FE7C994E7BD}"/>
              </a:ext>
            </a:extLst>
          </p:cNvPr>
          <p:cNvSpPr>
            <a:spLocks noGrp="1"/>
          </p:cNvSpPr>
          <p:nvPr>
            <p:ph idx="1"/>
          </p:nvPr>
        </p:nvSpPr>
        <p:spPr>
          <a:xfrm>
            <a:off x="518678" y="1671924"/>
            <a:ext cx="10835122" cy="450503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2074596364"/>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xmlns=""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xmlns=""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xmlns=""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xmlns=""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6" name="Parallelogram 35">
            <a:extLst>
              <a:ext uri="{FF2B5EF4-FFF2-40B4-BE49-F238E27FC236}">
                <a16:creationId xmlns:a16="http://schemas.microsoft.com/office/drawing/2014/main" xmlns=""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 name="Slide Number Placeholder 2">
            <a:extLst>
              <a:ext uri="{FF2B5EF4-FFF2-40B4-BE49-F238E27FC236}">
                <a16:creationId xmlns:a16="http://schemas.microsoft.com/office/drawing/2014/main" xmlns="" id="{B08BE157-60F2-194D-8C13-4AE120FC9EDE}"/>
              </a:ext>
            </a:extLst>
          </p:cNvPr>
          <p:cNvSpPr>
            <a:spLocks noGrp="1"/>
          </p:cNvSpPr>
          <p:nvPr>
            <p:ph type="sldNum" sz="quarter" idx="18"/>
          </p:nvPr>
        </p:nvSpPr>
        <p:spPr/>
        <p:txBody>
          <a:bodyPr/>
          <a:lstStyle/>
          <a:p>
            <a:fld id="{8699F50C-BE38-4BD0-BA84-9B090E1F2B9B}" type="slidenum">
              <a:rPr lang="en-IN" smtClean="0"/>
              <a:pPr/>
              <a:t>‹#›</a:t>
            </a:fld>
            <a:endParaRPr lang="en-IN" dirty="0"/>
          </a:p>
        </p:txBody>
      </p:sp>
      <p:sp>
        <p:nvSpPr>
          <p:cNvPr id="27" name="Title 1">
            <a:extLst>
              <a:ext uri="{FF2B5EF4-FFF2-40B4-BE49-F238E27FC236}">
                <a16:creationId xmlns:a16="http://schemas.microsoft.com/office/drawing/2014/main" xmlns=""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xmlns="" id="{217F9213-0142-420B-A84D-C5627A0C81E4}"/>
              </a:ext>
            </a:extLst>
          </p:cNvPr>
          <p:cNvSpPr>
            <a:spLocks noGrp="1"/>
          </p:cNvSpPr>
          <p:nvPr>
            <p:ph sz="half" idx="1"/>
          </p:nvPr>
        </p:nvSpPr>
        <p:spPr>
          <a:xfrm>
            <a:off x="529687" y="1651044"/>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xmlns="" id="{8014328B-D576-4B5C-A4AE-CF98318929FE}"/>
              </a:ext>
            </a:extLst>
          </p:cNvPr>
          <p:cNvSpPr>
            <a:spLocks noGrp="1"/>
          </p:cNvSpPr>
          <p:nvPr>
            <p:ph sz="half" idx="2"/>
          </p:nvPr>
        </p:nvSpPr>
        <p:spPr>
          <a:xfrm>
            <a:off x="6172200" y="1651044"/>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2847377008"/>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xmlns=""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xmlns=""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xmlns=""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xmlns=""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6" name="Parallelogram 35">
            <a:extLst>
              <a:ext uri="{FF2B5EF4-FFF2-40B4-BE49-F238E27FC236}">
                <a16:creationId xmlns:a16="http://schemas.microsoft.com/office/drawing/2014/main" xmlns=""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 name="Slide Number Placeholder 2">
            <a:extLst>
              <a:ext uri="{FF2B5EF4-FFF2-40B4-BE49-F238E27FC236}">
                <a16:creationId xmlns:a16="http://schemas.microsoft.com/office/drawing/2014/main" xmlns="" id="{B08BE157-60F2-194D-8C13-4AE120FC9EDE}"/>
              </a:ext>
            </a:extLst>
          </p:cNvPr>
          <p:cNvSpPr>
            <a:spLocks noGrp="1"/>
          </p:cNvSpPr>
          <p:nvPr>
            <p:ph type="sldNum" sz="quarter" idx="18"/>
          </p:nvPr>
        </p:nvSpPr>
        <p:spPr/>
        <p:txBody>
          <a:bodyPr/>
          <a:lstStyle/>
          <a:p>
            <a:fld id="{8699F50C-BE38-4BD0-BA84-9B090E1F2B9B}" type="slidenum">
              <a:rPr lang="en-IN" smtClean="0"/>
              <a:pPr/>
              <a:t>‹#›</a:t>
            </a:fld>
            <a:endParaRPr lang="en-IN" dirty="0"/>
          </a:p>
        </p:txBody>
      </p:sp>
      <p:sp>
        <p:nvSpPr>
          <p:cNvPr id="27" name="Title 1">
            <a:extLst>
              <a:ext uri="{FF2B5EF4-FFF2-40B4-BE49-F238E27FC236}">
                <a16:creationId xmlns:a16="http://schemas.microsoft.com/office/drawing/2014/main" xmlns=""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xmlns="" id="{82BFF385-445D-4DBB-9773-F99669415884}"/>
              </a:ext>
            </a:extLst>
          </p:cNvPr>
          <p:cNvSpPr>
            <a:spLocks noGrp="1"/>
          </p:cNvSpPr>
          <p:nvPr>
            <p:ph type="body" idx="1"/>
          </p:nvPr>
        </p:nvSpPr>
        <p:spPr>
          <a:xfrm>
            <a:off x="518678" y="1681163"/>
            <a:ext cx="5382501" cy="823912"/>
          </a:xfrm>
          <a:prstGeom prst="rect">
            <a:avLst/>
          </a:prstGeom>
        </p:spPr>
        <p:txBody>
          <a:bodyPr anchor="b"/>
          <a:lstStyle>
            <a:lvl1pPr marL="0" indent="0">
              <a:buNone/>
              <a:defRPr lang="en-US" b="1" dirty="0">
                <a:solidFill>
                  <a:schemeClr val="bg1"/>
                </a:solidFill>
              </a:defRPr>
            </a:lvl1pPr>
          </a:lstStyle>
          <a:p>
            <a:pPr marL="228600" lvl="0" indent="-228600"/>
            <a:r>
              <a:rPr lang="en-US"/>
              <a:t>Edit Master text styles</a:t>
            </a:r>
          </a:p>
        </p:txBody>
      </p:sp>
      <p:sp>
        <p:nvSpPr>
          <p:cNvPr id="20" name="Text Placeholder 4">
            <a:extLst>
              <a:ext uri="{FF2B5EF4-FFF2-40B4-BE49-F238E27FC236}">
                <a16:creationId xmlns:a16="http://schemas.microsoft.com/office/drawing/2014/main" xmlns="" id="{311B1CFE-1B35-4B5C-B40A-DC5ADF211B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xmlns="" id="{1CE840E8-D596-479D-AE97-E88F42DC1B13}"/>
              </a:ext>
            </a:extLst>
          </p:cNvPr>
          <p:cNvSpPr>
            <a:spLocks noGrp="1"/>
          </p:cNvSpPr>
          <p:nvPr>
            <p:ph sz="quarter" idx="4"/>
          </p:nvPr>
        </p:nvSpPr>
        <p:spPr>
          <a:xfrm>
            <a:off x="6172200" y="25050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xmlns="" id="{B9A68D25-B19E-4E84-B65D-596EE8382DAD}"/>
              </a:ext>
            </a:extLst>
          </p:cNvPr>
          <p:cNvSpPr>
            <a:spLocks noGrp="1"/>
          </p:cNvSpPr>
          <p:nvPr>
            <p:ph sz="half" idx="2"/>
          </p:nvPr>
        </p:nvSpPr>
        <p:spPr>
          <a:xfrm>
            <a:off x="518678" y="2505075"/>
            <a:ext cx="5391749"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1860695037"/>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xmlns=""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xmlns=""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xmlns=""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xmlns=""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Content Placeholder 2">
            <a:extLst>
              <a:ext uri="{FF2B5EF4-FFF2-40B4-BE49-F238E27FC236}">
                <a16:creationId xmlns:a16="http://schemas.microsoft.com/office/drawing/2014/main" xmlns="" id="{C9A1E80C-1A76-4D3E-92A1-846866867DE1}"/>
              </a:ext>
            </a:extLst>
          </p:cNvPr>
          <p:cNvSpPr>
            <a:spLocks noGrp="1"/>
          </p:cNvSpPr>
          <p:nvPr>
            <p:ph idx="1"/>
          </p:nvPr>
        </p:nvSpPr>
        <p:spPr>
          <a:xfrm>
            <a:off x="6161316" y="2290713"/>
            <a:ext cx="5803672" cy="4341862"/>
          </a:xfrm>
          <a:prstGeom prst="rect">
            <a:avLst/>
          </a:prstGeo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1700659753"/>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ight Triangle 10">
            <a:extLst>
              <a:ext uri="{FF2B5EF4-FFF2-40B4-BE49-F238E27FC236}">
                <a16:creationId xmlns:a16="http://schemas.microsoft.com/office/drawing/2014/main" xmlns=""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xmlns=""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xmlns=""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xmlns=""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2">
            <a:extLst>
              <a:ext uri="{FF2B5EF4-FFF2-40B4-BE49-F238E27FC236}">
                <a16:creationId xmlns:a16="http://schemas.microsoft.com/office/drawing/2014/main" xmlns="" id="{22728E0A-430E-4C6A-BF56-06FA8510F29F}"/>
              </a:ext>
            </a:extLst>
          </p:cNvPr>
          <p:cNvSpPr>
            <a:spLocks noGrp="1"/>
          </p:cNvSpPr>
          <p:nvPr>
            <p:ph type="pic" idx="1"/>
          </p:nvPr>
        </p:nvSpPr>
        <p:spPr>
          <a:xfrm>
            <a:off x="6249970" y="2271860"/>
            <a:ext cx="5715017" cy="43607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xmlns="" val="3390840366"/>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37A5C384-78D0-4088-9411-AB6790574770}"/>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6" name="Group 25">
            <a:extLst>
              <a:ext uri="{FF2B5EF4-FFF2-40B4-BE49-F238E27FC236}">
                <a16:creationId xmlns:a16="http://schemas.microsoft.com/office/drawing/2014/main" xmlns="" id="{8A0030CD-8C9E-4AA5-8C5D-F9B2EDB7E17A}"/>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xmlns=""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xmlns=""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xmlns=""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0" name="Parallelogram 29">
            <a:extLst>
              <a:ext uri="{FF2B5EF4-FFF2-40B4-BE49-F238E27FC236}">
                <a16:creationId xmlns:a16="http://schemas.microsoft.com/office/drawing/2014/main" xmlns="" id="{406089BB-36DC-4E23-B215-527A8A18FCF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 name="Slide Number Placeholder 2">
            <a:extLst>
              <a:ext uri="{FF2B5EF4-FFF2-40B4-BE49-F238E27FC236}">
                <a16:creationId xmlns:a16="http://schemas.microsoft.com/office/drawing/2014/main" xmlns="" id="{ED91439B-965F-3548-AF77-89501B24F600}"/>
              </a:ext>
            </a:extLst>
          </p:cNvPr>
          <p:cNvSpPr>
            <a:spLocks noGrp="1"/>
          </p:cNvSpPr>
          <p:nvPr>
            <p:ph type="sldNum" sz="quarter" idx="11"/>
          </p:nvPr>
        </p:nvSpPr>
        <p:spPr/>
        <p:txBody>
          <a:bodyPr/>
          <a:lstStyle/>
          <a:p>
            <a:fld id="{8699F50C-BE38-4BD0-BA84-9B090E1F2B9B}" type="slidenum">
              <a:rPr lang="en-IN" smtClean="0"/>
              <a:pPr/>
              <a:t>‹#›</a:t>
            </a:fld>
            <a:endParaRPr lang="en-IN" dirty="0"/>
          </a:p>
        </p:txBody>
      </p:sp>
    </p:spTree>
    <p:extLst>
      <p:ext uri="{BB962C8B-B14F-4D97-AF65-F5344CB8AC3E}">
        <p14:creationId xmlns:p14="http://schemas.microsoft.com/office/powerpoint/2010/main" xmlns="" val="3419906843"/>
      </p:ext>
    </p:extLst>
  </p:cSld>
  <p:clrMapOvr>
    <a:masterClrMapping/>
  </p:clrMapOvr>
  <p:extLst mod="1">
    <p:ext uri="{DCECCB84-F9BA-43D5-87BE-67443E8EF086}">
      <p15:sldGuideLst xmlns:p15="http://schemas.microsoft.com/office/powerpoint/2012/main" xmlns="">
        <p15:guide id="1" orient="horz" pos="142">
          <p15:clr>
            <a:srgbClr val="FBAE40"/>
          </p15:clr>
        </p15:guide>
        <p15:guide id="2" pos="3840">
          <p15:clr>
            <a:srgbClr val="FBAE40"/>
          </p15:clr>
        </p15:guide>
        <p15:guide id="3" pos="7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85BB0367-1AFD-4191-AB6F-E9815D136F63}"/>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7" name="Group 26">
            <a:extLst>
              <a:ext uri="{FF2B5EF4-FFF2-40B4-BE49-F238E27FC236}">
                <a16:creationId xmlns:a16="http://schemas.microsoft.com/office/drawing/2014/main" xmlns="" id="{1B2FB48C-0C70-4DBE-B904-A134B6644DD3}"/>
              </a:ext>
            </a:extLst>
          </p:cNvPr>
          <p:cNvGrpSpPr/>
          <p:nvPr userDrawn="1"/>
        </p:nvGrpSpPr>
        <p:grpSpPr>
          <a:xfrm flipH="1">
            <a:off x="7561328" y="0"/>
            <a:ext cx="4831840" cy="3541007"/>
            <a:chOff x="-192127" y="-2"/>
            <a:chExt cx="4831840" cy="3367272"/>
          </a:xfrm>
        </p:grpSpPr>
        <p:sp>
          <p:nvSpPr>
            <p:cNvPr id="28" name="Diagonal Stripe 27">
              <a:extLst>
                <a:ext uri="{FF2B5EF4-FFF2-40B4-BE49-F238E27FC236}">
                  <a16:creationId xmlns:a16="http://schemas.microsoft.com/office/drawing/2014/main" xmlns=""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9" name="Straight Connector 28">
              <a:extLst>
                <a:ext uri="{FF2B5EF4-FFF2-40B4-BE49-F238E27FC236}">
                  <a16:creationId xmlns:a16="http://schemas.microsoft.com/office/drawing/2014/main" xmlns=""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xmlns=""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1" name="Parallelogram 30">
            <a:extLst>
              <a:ext uri="{FF2B5EF4-FFF2-40B4-BE49-F238E27FC236}">
                <a16:creationId xmlns:a16="http://schemas.microsoft.com/office/drawing/2014/main" xmlns=""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 name="Slide Number Placeholder 2">
            <a:extLst>
              <a:ext uri="{FF2B5EF4-FFF2-40B4-BE49-F238E27FC236}">
                <a16:creationId xmlns:a16="http://schemas.microsoft.com/office/drawing/2014/main" xmlns="" id="{5A154DC2-98C7-4D4B-A17A-AA4731217F17}"/>
              </a:ext>
            </a:extLst>
          </p:cNvPr>
          <p:cNvSpPr>
            <a:spLocks noGrp="1"/>
          </p:cNvSpPr>
          <p:nvPr>
            <p:ph type="sldNum" sz="quarter" idx="11"/>
          </p:nvPr>
        </p:nvSpPr>
        <p:spPr/>
        <p:txBody>
          <a:bodyPr/>
          <a:lstStyle/>
          <a:p>
            <a:fld id="{8699F50C-BE38-4BD0-BA84-9B090E1F2B9B}" type="slidenum">
              <a:rPr lang="en-IN" smtClean="0"/>
              <a:pPr/>
              <a:t>‹#›</a:t>
            </a:fld>
            <a:endParaRPr lang="en-IN" dirty="0"/>
          </a:p>
        </p:txBody>
      </p:sp>
      <p:sp>
        <p:nvSpPr>
          <p:cNvPr id="4" name="Title 3">
            <a:extLst>
              <a:ext uri="{FF2B5EF4-FFF2-40B4-BE49-F238E27FC236}">
                <a16:creationId xmlns:a16="http://schemas.microsoft.com/office/drawing/2014/main" xmlns="" id="{64D604A2-C574-42DB-B0C4-99715CAA10A7}"/>
              </a:ext>
            </a:extLst>
          </p:cNvPr>
          <p:cNvSpPr>
            <a:spLocks noGrp="1"/>
          </p:cNvSpPr>
          <p:nvPr>
            <p:ph type="title"/>
          </p:nvPr>
        </p:nvSpPr>
        <p:spPr>
          <a:xfrm>
            <a:off x="518678"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658419099"/>
      </p:ext>
    </p:extLst>
  </p:cSld>
  <p:clrMapOvr>
    <a:masterClrMapping/>
  </p:clrMapOvr>
  <p:extLst mod="1">
    <p:ext uri="{DCECCB84-F9BA-43D5-87BE-67443E8EF086}">
      <p15:sldGuideLst xmlns:p15="http://schemas.microsoft.com/office/powerpoint/2012/main" xmlns="">
        <p15:guide id="1" orient="horz" pos="142">
          <p15:clr>
            <a:srgbClr val="FBAE40"/>
          </p15:clr>
        </p15:guide>
        <p15:guide id="2" pos="3840">
          <p15:clr>
            <a:srgbClr val="FBAE40"/>
          </p15:clr>
        </p15:guide>
        <p15:guide id="3" pos="7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165891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33B31A5E-1244-4689-B513-C78E3C4E53B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Right Triangle 18">
            <a:extLst>
              <a:ext uri="{FF2B5EF4-FFF2-40B4-BE49-F238E27FC236}">
                <a16:creationId xmlns:a16="http://schemas.microsoft.com/office/drawing/2014/main" xmlns="" id="{71D0E8AA-902F-440D-9C55-2A391C22396A}"/>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a16="http://schemas.microsoft.com/office/drawing/2014/main" xmlns=""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xmlns=""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a:extLst>
              <a:ext uri="{FF2B5EF4-FFF2-40B4-BE49-F238E27FC236}">
                <a16:creationId xmlns:a16="http://schemas.microsoft.com/office/drawing/2014/main" xmlns=""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a:extLst>
              <a:ext uri="{FF2B5EF4-FFF2-40B4-BE49-F238E27FC236}">
                <a16:creationId xmlns:a16="http://schemas.microsoft.com/office/drawing/2014/main" xmlns=""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xmlns=""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xmlns="" id="{E123A0CF-50D6-46EC-8BF6-43E38AFCD588}"/>
              </a:ext>
            </a:extLst>
          </p:cNvPr>
          <p:cNvSpPr/>
          <p:nvPr userDrawn="1"/>
        </p:nvSpPr>
        <p:spPr>
          <a:xfrm>
            <a:off x="7754112" y="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a16="http://schemas.microsoft.com/office/drawing/2014/main" xmlns=""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xmlns=""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xmlns=""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xmlns="" id="{FC8C82F3-94EE-4B4F-A01D-993A41BC00B1}"/>
              </a:ext>
            </a:extLst>
          </p:cNvPr>
          <p:cNvSpPr/>
          <p:nvPr userDrawn="1"/>
        </p:nvSpPr>
        <p:spPr>
          <a:xfrm rot="19958790">
            <a:off x="-139035" y="3407045"/>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xmlns="" val="1123998309"/>
      </p:ext>
    </p:extLst>
  </p:cSld>
  <p:clrMapOvr>
    <a:masterClrMapping/>
  </p:clrMapOvr>
  <p:extLst mod="1">
    <p:ext uri="{DCECCB84-F9BA-43D5-87BE-67443E8EF086}">
      <p15:sldGuideLst xmlns:p15="http://schemas.microsoft.com/office/powerpoint/2012/main" xmlns="">
        <p15:guide id="1" orient="horz" pos="2183" userDrawn="1">
          <p15:clr>
            <a:srgbClr val="FBAE40"/>
          </p15:clr>
        </p15:guide>
        <p15:guide id="2" pos="3840" userDrawn="1">
          <p15:clr>
            <a:srgbClr val="FBAE40"/>
          </p15:clr>
        </p15:guide>
        <p15:guide id="3" pos="143" userDrawn="1">
          <p15:clr>
            <a:srgbClr val="FBAE40"/>
          </p15:clr>
        </p15:guide>
        <p15:guide id="4" orient="horz" pos="4170" userDrawn="1">
          <p15:clr>
            <a:srgbClr val="FBAE40"/>
          </p15:clr>
        </p15:guide>
        <p15:guide id="5" pos="7537" userDrawn="1">
          <p15:clr>
            <a:srgbClr val="FBAE40"/>
          </p15:clr>
        </p15:guide>
        <p15:guide id="6" orient="horz" pos="1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xmlns="" id="{BD6ACE60-499D-41AB-89C4-D537D7C3D22A}"/>
              </a:ext>
            </a:extLst>
          </p:cNvPr>
          <p:cNvSpPr/>
          <p:nvPr userDrawn="1"/>
        </p:nvSpPr>
        <p:spPr>
          <a:xfrm flipH="1" flipV="1">
            <a:off x="1839686" y="-6"/>
            <a:ext cx="10352314" cy="563880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Parallelogram 24">
            <a:extLst>
              <a:ext uri="{FF2B5EF4-FFF2-40B4-BE49-F238E27FC236}">
                <a16:creationId xmlns:a16="http://schemas.microsoft.com/office/drawing/2014/main" xmlns=""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a16="http://schemas.microsoft.com/office/drawing/2014/main" xmlns="" id="{1411C731-2333-41B0-927A-0A48EEC79964}"/>
              </a:ext>
            </a:extLst>
          </p:cNvPr>
          <p:cNvCxnSpPr>
            <a:cxnSpLocks/>
          </p:cNvCxnSpPr>
          <p:nvPr userDrawn="1"/>
        </p:nvCxnSpPr>
        <p:spPr>
          <a:xfrm flipV="1">
            <a:off x="6375400" y="5047077"/>
            <a:ext cx="1524574"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xmlns="" id="{D71EE635-EA0C-4139-8160-AE1EAD13AAEB}"/>
              </a:ext>
            </a:extLst>
          </p:cNvPr>
          <p:cNvSpPr>
            <a:spLocks noGrp="1"/>
          </p:cNvSpPr>
          <p:nvPr userDrawn="1">
            <p:ph type="body" sz="quarter" idx="13" hasCustomPrompt="1"/>
          </p:nvPr>
        </p:nvSpPr>
        <p:spPr>
          <a:xfrm>
            <a:off x="531379" y="2496102"/>
            <a:ext cx="734263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dirty="0"/>
              <a:t>CLICK TO SUBTITLE STYLE</a:t>
            </a:r>
          </a:p>
        </p:txBody>
      </p:sp>
      <p:sp>
        <p:nvSpPr>
          <p:cNvPr id="2" name="Title 1">
            <a:extLst>
              <a:ext uri="{FF2B5EF4-FFF2-40B4-BE49-F238E27FC236}">
                <a16:creationId xmlns:a16="http://schemas.microsoft.com/office/drawing/2014/main" xmlns="" id="{20237B57-91C6-4F8B-8AA0-18FA50B0FD1D}"/>
              </a:ext>
            </a:extLst>
          </p:cNvPr>
          <p:cNvSpPr>
            <a:spLocks noGrp="1"/>
          </p:cNvSpPr>
          <p:nvPr userDrawn="1">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xmlns=""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bg1"/>
                </a:solidFill>
              </a:defRPr>
            </a:lvl1pPr>
          </a:lstStyle>
          <a:p>
            <a:r>
              <a:rPr lang="en-US"/>
              <a:t>Click icon to add picture</a:t>
            </a:r>
            <a:endParaRPr lang="en-IN" dirty="0"/>
          </a:p>
        </p:txBody>
      </p:sp>
      <p:sp>
        <p:nvSpPr>
          <p:cNvPr id="6" name="Slide Number Placeholder 5">
            <a:extLst>
              <a:ext uri="{FF2B5EF4-FFF2-40B4-BE49-F238E27FC236}">
                <a16:creationId xmlns:a16="http://schemas.microsoft.com/office/drawing/2014/main" xmlns="" id="{D4B9B51B-EAA9-4B4D-A4F6-470CD95DAA79}"/>
              </a:ext>
            </a:extLst>
          </p:cNvPr>
          <p:cNvSpPr>
            <a:spLocks noGrp="1"/>
          </p:cNvSpPr>
          <p:nvPr>
            <p:ph type="sldNum" sz="quarter" idx="15"/>
          </p:nvPr>
        </p:nvSpPr>
        <p:spPr/>
        <p:txBody>
          <a:bodyPr/>
          <a:lstStyle/>
          <a:p>
            <a:fld id="{8699F50C-BE38-4BD0-BA84-9B090E1F2B9B}" type="slidenum">
              <a:rPr lang="en-IN" smtClean="0"/>
              <a:pPr/>
              <a:t>‹#›</a:t>
            </a:fld>
            <a:endParaRPr lang="en-IN" dirty="0"/>
          </a:p>
        </p:txBody>
      </p:sp>
    </p:spTree>
    <p:extLst>
      <p:ext uri="{BB962C8B-B14F-4D97-AF65-F5344CB8AC3E}">
        <p14:creationId xmlns:p14="http://schemas.microsoft.com/office/powerpoint/2010/main" xmlns="" val="3442230584"/>
      </p:ext>
    </p:extLst>
  </p:cSld>
  <p:clrMapOvr>
    <a:masterClrMapping/>
  </p:clrMapOvr>
  <p:extLst mod="1">
    <p:ext uri="{DCECCB84-F9BA-43D5-87BE-67443E8EF086}">
      <p15:sldGuideLst xmlns:p15="http://schemas.microsoft.com/office/powerpoint/2012/main" xmlns="">
        <p15:guide id="1" orient="horz" pos="142">
          <p15:clr>
            <a:srgbClr val="FBAE40"/>
          </p15:clr>
        </p15:guide>
        <p15:guide id="2" pos="3840">
          <p15:clr>
            <a:srgbClr val="FBAE40"/>
          </p15:clr>
        </p15:guide>
        <p15:guide id="3" pos="41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xmlns="" id="{805F1696-7D6B-4055-94C3-E4C179F63596}"/>
              </a:ext>
            </a:extLst>
          </p:cNvPr>
          <p:cNvSpPr/>
          <p:nvPr userDrawn="1"/>
        </p:nvSpPr>
        <p:spPr>
          <a:xfrm flipH="1" flipV="1">
            <a:off x="1839686" y="-6"/>
            <a:ext cx="10352314" cy="563880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Picture Placeholder 17">
            <a:extLst>
              <a:ext uri="{FF2B5EF4-FFF2-40B4-BE49-F238E27FC236}">
                <a16:creationId xmlns:a16="http://schemas.microsoft.com/office/drawing/2014/main" xmlns=""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457200"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a:extLst>
              <a:ext uri="{FF2B5EF4-FFF2-40B4-BE49-F238E27FC236}">
                <a16:creationId xmlns:a16="http://schemas.microsoft.com/office/drawing/2014/main" xmlns=""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xmlns=""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a16="http://schemas.microsoft.com/office/drawing/2014/main" xmlns="" id="{1411C731-2333-41B0-927A-0A48EEC79964}"/>
              </a:ext>
            </a:extLst>
          </p:cNvPr>
          <p:cNvCxnSpPr>
            <a:cxnSpLocks/>
          </p:cNvCxnSpPr>
          <p:nvPr userDrawn="1"/>
        </p:nvCxnSpPr>
        <p:spPr>
          <a:xfrm flipV="1">
            <a:off x="10352314" y="1185452"/>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xmlns="" id="{D71EE635-EA0C-4139-8160-AE1EAD13AAEB}"/>
              </a:ext>
            </a:extLst>
          </p:cNvPr>
          <p:cNvSpPr>
            <a:spLocks noGrp="1"/>
          </p:cNvSpPr>
          <p:nvPr userDrawn="1">
            <p:ph type="body" sz="quarter" idx="13" hasCustomPrompt="1"/>
          </p:nvPr>
        </p:nvSpPr>
        <p:spPr>
          <a:xfrm>
            <a:off x="531379" y="2496102"/>
            <a:ext cx="734262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dirty="0"/>
              <a:t>CLICK TO SUBTITLE STYLE</a:t>
            </a:r>
          </a:p>
        </p:txBody>
      </p:sp>
      <p:sp>
        <p:nvSpPr>
          <p:cNvPr id="19" name="Title 1">
            <a:extLst>
              <a:ext uri="{FF2B5EF4-FFF2-40B4-BE49-F238E27FC236}">
                <a16:creationId xmlns:a16="http://schemas.microsoft.com/office/drawing/2014/main" xmlns="" id="{2DB9D671-9FC8-4306-96B7-D9D585694B83}"/>
              </a:ext>
            </a:extLst>
          </p:cNvPr>
          <p:cNvSpPr>
            <a:spLocks noGrp="1"/>
          </p:cNvSpPr>
          <p:nvPr>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4" name="Slide Number Placeholder 3">
            <a:extLst>
              <a:ext uri="{FF2B5EF4-FFF2-40B4-BE49-F238E27FC236}">
                <a16:creationId xmlns:a16="http://schemas.microsoft.com/office/drawing/2014/main" xmlns="" id="{D0C29282-8AC7-494D-9A8E-A26C7F69948F}"/>
              </a:ext>
            </a:extLst>
          </p:cNvPr>
          <p:cNvSpPr>
            <a:spLocks noGrp="1"/>
          </p:cNvSpPr>
          <p:nvPr>
            <p:ph type="sldNum" sz="quarter" idx="16"/>
          </p:nvPr>
        </p:nvSpPr>
        <p:spPr/>
        <p:txBody>
          <a:bodyPr/>
          <a:lstStyle/>
          <a:p>
            <a:fld id="{8699F50C-BE38-4BD0-BA84-9B090E1F2B9B}" type="slidenum">
              <a:rPr lang="en-IN" smtClean="0"/>
              <a:pPr/>
              <a:t>‹#›</a:t>
            </a:fld>
            <a:endParaRPr lang="en-IN" dirty="0"/>
          </a:p>
        </p:txBody>
      </p:sp>
    </p:spTree>
    <p:extLst>
      <p:ext uri="{BB962C8B-B14F-4D97-AF65-F5344CB8AC3E}">
        <p14:creationId xmlns:p14="http://schemas.microsoft.com/office/powerpoint/2010/main" xmlns="" val="4283110927"/>
      </p:ext>
    </p:extLst>
  </p:cSld>
  <p:clrMapOvr>
    <a:masterClrMapping/>
  </p:clrMapOvr>
  <p:extLst mod="1">
    <p:ext uri="{DCECCB84-F9BA-43D5-87BE-67443E8EF086}">
      <p15:sldGuideLst xmlns:p15="http://schemas.microsoft.com/office/powerpoint/2012/main" xmlns="">
        <p15:guide id="1" orient="horz" pos="142">
          <p15:clr>
            <a:srgbClr val="FBAE40"/>
          </p15:clr>
        </p15:guide>
        <p15:guide id="2" pos="3840">
          <p15:clr>
            <a:srgbClr val="FBAE40"/>
          </p15:clr>
        </p15:guide>
        <p15:guide id="3" pos="41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xmlns=""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xmlns=""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xmlns=""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xmlns=""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7" name="Text Placeholder 2">
            <a:extLst>
              <a:ext uri="{FF2B5EF4-FFF2-40B4-BE49-F238E27FC236}">
                <a16:creationId xmlns:a16="http://schemas.microsoft.com/office/drawing/2014/main" xmlns=""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a:extLst>
              <a:ext uri="{FF2B5EF4-FFF2-40B4-BE49-F238E27FC236}">
                <a16:creationId xmlns:a16="http://schemas.microsoft.com/office/drawing/2014/main" xmlns=""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xmlns=""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xmlns=""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a:extLst>
              <a:ext uri="{FF2B5EF4-FFF2-40B4-BE49-F238E27FC236}">
                <a16:creationId xmlns:a16="http://schemas.microsoft.com/office/drawing/2014/main" xmlns=""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dirty="0"/>
              <a:t>CLICK TO SUBTITLE STYLE</a:t>
            </a:r>
          </a:p>
        </p:txBody>
      </p:sp>
      <p:sp>
        <p:nvSpPr>
          <p:cNvPr id="36" name="Parallelogram 35">
            <a:extLst>
              <a:ext uri="{FF2B5EF4-FFF2-40B4-BE49-F238E27FC236}">
                <a16:creationId xmlns:a16="http://schemas.microsoft.com/office/drawing/2014/main" xmlns=""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 name="Slide Number Placeholder 2">
            <a:extLst>
              <a:ext uri="{FF2B5EF4-FFF2-40B4-BE49-F238E27FC236}">
                <a16:creationId xmlns:a16="http://schemas.microsoft.com/office/drawing/2014/main" xmlns="" id="{B08BE157-60F2-194D-8C13-4AE120FC9EDE}"/>
              </a:ext>
            </a:extLst>
          </p:cNvPr>
          <p:cNvSpPr>
            <a:spLocks noGrp="1"/>
          </p:cNvSpPr>
          <p:nvPr>
            <p:ph type="sldNum" sz="quarter" idx="18"/>
          </p:nvPr>
        </p:nvSpPr>
        <p:spPr/>
        <p:txBody>
          <a:bodyPr/>
          <a:lstStyle/>
          <a:p>
            <a:fld id="{8699F50C-BE38-4BD0-BA84-9B090E1F2B9B}" type="slidenum">
              <a:rPr lang="en-IN" smtClean="0"/>
              <a:pPr/>
              <a:t>‹#›</a:t>
            </a:fld>
            <a:endParaRPr lang="en-IN" dirty="0"/>
          </a:p>
        </p:txBody>
      </p:sp>
      <p:sp>
        <p:nvSpPr>
          <p:cNvPr id="27" name="Title 1">
            <a:extLst>
              <a:ext uri="{FF2B5EF4-FFF2-40B4-BE49-F238E27FC236}">
                <a16:creationId xmlns:a16="http://schemas.microsoft.com/office/drawing/2014/main" xmlns=""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xmlns="" val="3256540265"/>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8FB39FF5-7AF5-4963-9346-2640496A3302}"/>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8" name="Group 27">
            <a:extLst>
              <a:ext uri="{FF2B5EF4-FFF2-40B4-BE49-F238E27FC236}">
                <a16:creationId xmlns:a16="http://schemas.microsoft.com/office/drawing/2014/main" xmlns=""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xmlns=""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30" name="Straight Connector 29">
              <a:extLst>
                <a:ext uri="{FF2B5EF4-FFF2-40B4-BE49-F238E27FC236}">
                  <a16:creationId xmlns:a16="http://schemas.microsoft.com/office/drawing/2014/main" xmlns=""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xmlns=""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3" name="Parallelogram 32">
            <a:extLst>
              <a:ext uri="{FF2B5EF4-FFF2-40B4-BE49-F238E27FC236}">
                <a16:creationId xmlns:a16="http://schemas.microsoft.com/office/drawing/2014/main" xmlns="" id="{F088C182-BF10-45B2-B159-7702E00D31D4}"/>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4" name="Text Placeholder 4">
            <a:extLst>
              <a:ext uri="{FF2B5EF4-FFF2-40B4-BE49-F238E27FC236}">
                <a16:creationId xmlns:a16="http://schemas.microsoft.com/office/drawing/2014/main" xmlns=""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dirty="0"/>
              <a:t>CLICK TO SUBTITLE STYLE</a:t>
            </a:r>
          </a:p>
        </p:txBody>
      </p:sp>
      <p:sp>
        <p:nvSpPr>
          <p:cNvPr id="3" name="Slide Number Placeholder 2">
            <a:extLst>
              <a:ext uri="{FF2B5EF4-FFF2-40B4-BE49-F238E27FC236}">
                <a16:creationId xmlns:a16="http://schemas.microsoft.com/office/drawing/2014/main" xmlns="" id="{4F03A7CC-E6DC-1544-BE55-15EC1718B77C}"/>
              </a:ext>
            </a:extLst>
          </p:cNvPr>
          <p:cNvSpPr>
            <a:spLocks noGrp="1"/>
          </p:cNvSpPr>
          <p:nvPr>
            <p:ph type="sldNum" sz="quarter" idx="18"/>
          </p:nvPr>
        </p:nvSpPr>
        <p:spPr/>
        <p:txBody>
          <a:bodyPr/>
          <a:lstStyle/>
          <a:p>
            <a:fld id="{8699F50C-BE38-4BD0-BA84-9B090E1F2B9B}" type="slidenum">
              <a:rPr lang="en-IN" smtClean="0"/>
              <a:pPr/>
              <a:t>‹#›</a:t>
            </a:fld>
            <a:endParaRPr lang="en-IN" dirty="0"/>
          </a:p>
        </p:txBody>
      </p:sp>
      <p:sp>
        <p:nvSpPr>
          <p:cNvPr id="17" name="Title 1">
            <a:extLst>
              <a:ext uri="{FF2B5EF4-FFF2-40B4-BE49-F238E27FC236}">
                <a16:creationId xmlns:a16="http://schemas.microsoft.com/office/drawing/2014/main" xmlns=""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xmlns=""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Text here</a:t>
            </a:r>
          </a:p>
        </p:txBody>
      </p:sp>
      <p:sp>
        <p:nvSpPr>
          <p:cNvPr id="20" name="Chart Placeholder 2">
            <a:extLst>
              <a:ext uri="{FF2B5EF4-FFF2-40B4-BE49-F238E27FC236}">
                <a16:creationId xmlns:a16="http://schemas.microsoft.com/office/drawing/2014/main" xmlns=""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xmlns="" val="2200477079"/>
      </p:ext>
    </p:extLst>
  </p:cSld>
  <p:clrMapOvr>
    <a:masterClrMapping/>
  </p:clrMapOvr>
  <p:extLst mod="1">
    <p:ext uri="{DCECCB84-F9BA-43D5-87BE-67443E8EF086}">
      <p15:sldGuideLst xmlns:p15="http://schemas.microsoft.com/office/powerpoint/2012/main" xmlns="">
        <p15:guide id="1" orient="horz" pos="142">
          <p15:clr>
            <a:srgbClr val="FBAE40"/>
          </p15:clr>
        </p15:guide>
        <p15:guide id="2" pos="3840">
          <p15:clr>
            <a:srgbClr val="FBAE40"/>
          </p15:clr>
        </p15:guide>
        <p15:guide id="3" pos="7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6" name="Group 25">
            <a:extLst>
              <a:ext uri="{FF2B5EF4-FFF2-40B4-BE49-F238E27FC236}">
                <a16:creationId xmlns:a16="http://schemas.microsoft.com/office/drawing/2014/main" xmlns=""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xmlns=""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xmlns=""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xmlns=""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6" name="Parallelogram 35">
            <a:extLst>
              <a:ext uri="{FF2B5EF4-FFF2-40B4-BE49-F238E27FC236}">
                <a16:creationId xmlns:a16="http://schemas.microsoft.com/office/drawing/2014/main" xmlns=""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37" name="Text Placeholder 4">
            <a:extLst>
              <a:ext uri="{FF2B5EF4-FFF2-40B4-BE49-F238E27FC236}">
                <a16:creationId xmlns:a16="http://schemas.microsoft.com/office/drawing/2014/main" xmlns=""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dirty="0"/>
              <a:t>CLICK TO SUBTITLE STYLE</a:t>
            </a:r>
          </a:p>
        </p:txBody>
      </p:sp>
      <p:sp>
        <p:nvSpPr>
          <p:cNvPr id="3" name="Slide Number Placeholder 2">
            <a:extLst>
              <a:ext uri="{FF2B5EF4-FFF2-40B4-BE49-F238E27FC236}">
                <a16:creationId xmlns:a16="http://schemas.microsoft.com/office/drawing/2014/main" xmlns="" id="{4A960C75-8FA7-5740-9388-2B5112B2C5B9}"/>
              </a:ext>
            </a:extLst>
          </p:cNvPr>
          <p:cNvSpPr>
            <a:spLocks noGrp="1"/>
          </p:cNvSpPr>
          <p:nvPr>
            <p:ph type="sldNum" sz="quarter" idx="18"/>
          </p:nvPr>
        </p:nvSpPr>
        <p:spPr/>
        <p:txBody>
          <a:bodyPr/>
          <a:lstStyle/>
          <a:p>
            <a:fld id="{8699F50C-BE38-4BD0-BA84-9B090E1F2B9B}" type="slidenum">
              <a:rPr lang="en-IN" smtClean="0"/>
              <a:pPr/>
              <a:t>‹#›</a:t>
            </a:fld>
            <a:endParaRPr lang="en-IN" dirty="0"/>
          </a:p>
        </p:txBody>
      </p:sp>
      <p:sp>
        <p:nvSpPr>
          <p:cNvPr id="17" name="Title 1">
            <a:extLst>
              <a:ext uri="{FF2B5EF4-FFF2-40B4-BE49-F238E27FC236}">
                <a16:creationId xmlns:a16="http://schemas.microsoft.com/office/drawing/2014/main" xmlns=""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5" name="Table Placeholder 11">
            <a:extLst>
              <a:ext uri="{FF2B5EF4-FFF2-40B4-BE49-F238E27FC236}">
                <a16:creationId xmlns:a16="http://schemas.microsoft.com/office/drawing/2014/main" xmlns=""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xmlns="" val="3415060917"/>
      </p:ext>
    </p:extLst>
  </p:cSld>
  <p:clrMapOvr>
    <a:masterClrMapping/>
  </p:clrMapOvr>
  <p:extLst mod="1">
    <p:ext uri="{DCECCB84-F9BA-43D5-87BE-67443E8EF086}">
      <p15:sldGuideLst xmlns:p15="http://schemas.microsoft.com/office/powerpoint/2012/main" xmlns="">
        <p15:guide id="1" orient="horz" pos="142">
          <p15:clr>
            <a:srgbClr val="FBAE40"/>
          </p15:clr>
        </p15:guide>
        <p15:guide id="2" pos="3840">
          <p15:clr>
            <a:srgbClr val="FBAE40"/>
          </p15:clr>
        </p15:guide>
        <p15:guide id="3" pos="7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CAFD81C-E6E5-4292-828B-BD147E6DEAB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ight Triangle 3">
            <a:extLst>
              <a:ext uri="{FF2B5EF4-FFF2-40B4-BE49-F238E27FC236}">
                <a16:creationId xmlns:a16="http://schemas.microsoft.com/office/drawing/2014/main" xmlns=""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Picture Placeholder 31">
            <a:extLst>
              <a:ext uri="{FF2B5EF4-FFF2-40B4-BE49-F238E27FC236}">
                <a16:creationId xmlns:a16="http://schemas.microsoft.com/office/drawing/2014/main" xmlns=""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xmlns=""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xmlns=""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xmlns="" val="4237576771"/>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40A6720D-B182-4290-BD91-1D1E4D930603}"/>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Text Placeholder 3">
            <a:extLst>
              <a:ext uri="{FF2B5EF4-FFF2-40B4-BE49-F238E27FC236}">
                <a16:creationId xmlns:a16="http://schemas.microsoft.com/office/drawing/2014/main" xmlns=""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xmlns=""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xmlns=""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xmlns=""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xmlns=""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15" name="Shape 4186">
            <a:extLst>
              <a:ext uri="{FF2B5EF4-FFF2-40B4-BE49-F238E27FC236}">
                <a16:creationId xmlns:a16="http://schemas.microsoft.com/office/drawing/2014/main" xmlns=""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19" name="Shape 4379">
            <a:extLst>
              <a:ext uri="{FF2B5EF4-FFF2-40B4-BE49-F238E27FC236}">
                <a16:creationId xmlns:a16="http://schemas.microsoft.com/office/drawing/2014/main" xmlns=""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0" name="Shape 4487">
            <a:extLst>
              <a:ext uri="{FF2B5EF4-FFF2-40B4-BE49-F238E27FC236}">
                <a16:creationId xmlns:a16="http://schemas.microsoft.com/office/drawing/2014/main" xmlns=""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1" name="Right Triangle 20">
            <a:extLst>
              <a:ext uri="{FF2B5EF4-FFF2-40B4-BE49-F238E27FC236}">
                <a16:creationId xmlns:a16="http://schemas.microsoft.com/office/drawing/2014/main" xmlns="" id="{FDDD2B84-3CB9-4567-8C91-C538E8A1C89F}"/>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xmlns=""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xmlns=""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oAutofit/>
          </a:bodyPr>
          <a:lstStyle>
            <a:lvl1pPr marL="0" indent="0">
              <a:buNone/>
              <a:defRPr>
                <a:solidFill>
                  <a:schemeClr val="bg1"/>
                </a:solidFill>
              </a:defRPr>
            </a:lvl1pPr>
          </a:lstStyle>
          <a:p>
            <a:r>
              <a:rPr lang="en-US"/>
              <a:t>Click icon to add picture</a:t>
            </a:r>
            <a:endParaRPr lang="en-IN" dirty="0"/>
          </a:p>
        </p:txBody>
      </p:sp>
      <p:sp>
        <p:nvSpPr>
          <p:cNvPr id="2" name="Title 1">
            <a:extLst>
              <a:ext uri="{FF2B5EF4-FFF2-40B4-BE49-F238E27FC236}">
                <a16:creationId xmlns:a16="http://schemas.microsoft.com/office/drawing/2014/main" xmlns=""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xmlns="" val="3839051282"/>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IN" smtClean="0"/>
              <a:pPr/>
              <a:t>‹#›</a:t>
            </a:fld>
            <a:endParaRPr lang="en-IN" dirty="0"/>
          </a:p>
        </p:txBody>
      </p:sp>
      <p:sp>
        <p:nvSpPr>
          <p:cNvPr id="9" name="Title Placeholder 8">
            <a:extLst>
              <a:ext uri="{FF2B5EF4-FFF2-40B4-BE49-F238E27FC236}">
                <a16:creationId xmlns:a16="http://schemas.microsoft.com/office/drawing/2014/main" xmlns=""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xmlns="" val="15648850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5" r:id="rId3"/>
    <p:sldLayoutId id="2147483706" r:id="rId4"/>
    <p:sldLayoutId id="2147483708" r:id="rId5"/>
    <p:sldLayoutId id="2147483704" r:id="rId6"/>
    <p:sldLayoutId id="2147483689" r:id="rId7"/>
    <p:sldLayoutId id="2147483668" r:id="rId8"/>
    <p:sldLayoutId id="2147483707" r:id="rId9"/>
    <p:sldLayoutId id="2147483710" r:id="rId10"/>
    <p:sldLayoutId id="2147483709" r:id="rId11"/>
    <p:sldLayoutId id="2147483711" r:id="rId12"/>
    <p:sldLayoutId id="2147483712" r:id="rId13"/>
    <p:sldLayoutId id="2147483713" r:id="rId14"/>
    <p:sldLayoutId id="2147483714" r:id="rId15"/>
    <p:sldLayoutId id="2147483715" r:id="rId16"/>
    <p:sldLayoutId id="2147483692" r:id="rId17"/>
    <p:sldLayoutId id="2147483697" r:id="rId18"/>
    <p:sldLayoutId id="2147483674" r:id="rId19"/>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jpeg"/><Relationship Id="rId1" Type="http://schemas.openxmlformats.org/officeDocument/2006/relationships/slideLayout" Target="../slideLayouts/slideLayout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xmlns="" id="{257F6BCE-75BB-4ECD-BEA5-21C36A9CC0E9}"/>
              </a:ext>
            </a:extLst>
          </p:cNvPr>
          <p:cNvPicPr>
            <a:picLocks noGrp="1" noChangeAspect="1"/>
          </p:cNvPicPr>
          <p:nvPr>
            <p:ph type="pic" sz="quarter" idx="13"/>
          </p:nvPr>
        </p:nvPicPr>
        <p:blipFill>
          <a:blip r:embed="rId2"/>
          <a:srcRect l="20743" r="20743"/>
          <a:stretch>
            <a:fillRect/>
          </a:stretch>
        </p:blipFill>
        <p:spPr/>
      </p:pic>
      <p:sp>
        <p:nvSpPr>
          <p:cNvPr id="2" name="Title 1">
            <a:extLst>
              <a:ext uri="{FF2B5EF4-FFF2-40B4-BE49-F238E27FC236}">
                <a16:creationId xmlns:a16="http://schemas.microsoft.com/office/drawing/2014/main" xmlns="" id="{3D638ACE-163E-40EB-A458-E794C67EA2A6}"/>
              </a:ext>
            </a:extLst>
          </p:cNvPr>
          <p:cNvSpPr>
            <a:spLocks noGrp="1"/>
          </p:cNvSpPr>
          <p:nvPr>
            <p:ph type="ctrTitle"/>
          </p:nvPr>
        </p:nvSpPr>
        <p:spPr/>
        <p:txBody>
          <a:bodyPr/>
          <a:lstStyle/>
          <a:p>
            <a:r>
              <a:rPr lang="en-US" dirty="0"/>
              <a:t>Goldman Sachs</a:t>
            </a:r>
            <a:endParaRPr lang="en-IN" b="0" dirty="0"/>
          </a:p>
        </p:txBody>
      </p:sp>
      <p:sp>
        <p:nvSpPr>
          <p:cNvPr id="3" name="Subtitle 2">
            <a:extLst>
              <a:ext uri="{FF2B5EF4-FFF2-40B4-BE49-F238E27FC236}">
                <a16:creationId xmlns:a16="http://schemas.microsoft.com/office/drawing/2014/main" xmlns="" id="{5C9205DF-8F5E-49F7-B00E-6F58293F5130}"/>
              </a:ext>
            </a:extLst>
          </p:cNvPr>
          <p:cNvSpPr>
            <a:spLocks noGrp="1"/>
          </p:cNvSpPr>
          <p:nvPr>
            <p:ph type="subTitle" idx="1"/>
          </p:nvPr>
        </p:nvSpPr>
        <p:spPr>
          <a:xfrm>
            <a:off x="6375214" y="3640998"/>
            <a:ext cx="4854339" cy="1803458"/>
          </a:xfrm>
        </p:spPr>
        <p:txBody>
          <a:bodyPr/>
          <a:lstStyle/>
          <a:p>
            <a:r>
              <a:rPr lang="en-IN" dirty="0"/>
              <a:t>Rajan Dhot</a:t>
            </a:r>
          </a:p>
          <a:p>
            <a:r>
              <a:rPr lang="en-IN" dirty="0"/>
              <a:t>Alex Lawrie</a:t>
            </a:r>
          </a:p>
          <a:p>
            <a:r>
              <a:rPr lang="en-IN" dirty="0"/>
              <a:t>Derek </a:t>
            </a:r>
            <a:r>
              <a:rPr lang="en-IN" dirty="0" err="1"/>
              <a:t>Qiao</a:t>
            </a:r>
            <a:endParaRPr lang="en-IN" dirty="0"/>
          </a:p>
          <a:p>
            <a:r>
              <a:rPr lang="en-IN" dirty="0"/>
              <a:t>Harsh </a:t>
            </a:r>
            <a:r>
              <a:rPr lang="en-IN" dirty="0" err="1"/>
              <a:t>Walia</a:t>
            </a:r>
            <a:endParaRPr lang="en-IN" dirty="0"/>
          </a:p>
        </p:txBody>
      </p:sp>
      <p:sp>
        <p:nvSpPr>
          <p:cNvPr id="13" name="Hexagon 12" descr="Solid dark colored hexagon in the middle of image accent">
            <a:extLst>
              <a:ext uri="{FF2B5EF4-FFF2-40B4-BE49-F238E27FC236}">
                <a16:creationId xmlns:a16="http://schemas.microsoft.com/office/drawing/2014/main" xmlns="" id="{CD830F29-383B-4B0A-A7E1-F754CA507081}"/>
              </a:ext>
            </a:extLst>
          </p:cNvPr>
          <p:cNvSpPr/>
          <p:nvPr/>
        </p:nvSpPr>
        <p:spPr>
          <a:xfrm rot="16200000">
            <a:off x="2679702" y="2388914"/>
            <a:ext cx="2412998" cy="208017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8" name="Picture 2" descr="https://cdn.logojoy.com/wp-content/uploads/2017/07/Goldman_Sachs_logo.png">
            <a:extLst>
              <a:ext uri="{FF2B5EF4-FFF2-40B4-BE49-F238E27FC236}">
                <a16:creationId xmlns:a16="http://schemas.microsoft.com/office/drawing/2014/main" xmlns="" id="{1872D54E-F18A-46F2-AAEF-FFF42E66120F}"/>
              </a:ext>
            </a:extLst>
          </p:cNvPr>
          <p:cNvPicPr>
            <a:picLocks noChangeAspect="1" noChangeArrowheads="1"/>
          </p:cNvPicPr>
          <p:nvPr/>
        </p:nvPicPr>
        <p:blipFill>
          <a:blip r:embed="rId3">
            <a:extLst>
              <a:ext uri="{BEBA8EAE-BF5A-486C-A8C5-ECC9F3942E4B}">
                <a14:imgProps xmlns:a14="http://schemas.microsoft.com/office/drawing/2010/main" xmlns="">
                  <a14:imgLayer r:embed="rId5">
                    <a14:imgEffect>
                      <a14:backgroundRemoval t="9097" b="90903" l="10000" r="90000">
                        <a14:foregroundMark x1="28639" y1="21011" x2="46194" y2="42383"/>
                        <a14:foregroundMark x1="46194" y1="42383" x2="59861" y2="19025"/>
                        <a14:foregroundMark x1="59861" y1="19025" x2="75222" y2="29458"/>
                        <a14:foregroundMark x1="27500" y1="19386" x2="29139" y2="27726"/>
                        <a14:foregroundMark x1="26361" y1="18520" x2="74139" y2="24585"/>
                        <a14:foregroundMark x1="74139" y1="24585" x2="27722" y2="41480"/>
                        <a14:foregroundMark x1="27722" y1="41480" x2="60056" y2="34585"/>
                        <a14:foregroundMark x1="60056" y1="34585" x2="38639" y2="43321"/>
                        <a14:foregroundMark x1="38639" y1="43321" x2="65861" y2="30614"/>
                        <a14:foregroundMark x1="65861" y1="30614" x2="35083" y2="36065"/>
                        <a14:foregroundMark x1="35083" y1="36065" x2="27333" y2="27726"/>
                        <a14:foregroundMark x1="25861" y1="18736" x2="22889" y2="33105"/>
                        <a14:foregroundMark x1="26833" y1="30108" x2="29639" y2="45740"/>
                        <a14:foregroundMark x1="36889" y1="19819" x2="39528" y2="34585"/>
                        <a14:foregroundMark x1="41667" y1="18087" x2="40361" y2="31588"/>
                        <a14:foregroundMark x1="48444" y1="21733" x2="49250" y2="36534"/>
                        <a14:foregroundMark x1="44806" y1="20036" x2="47944" y2="32022"/>
                        <a14:foregroundMark x1="53528" y1="20686" x2="53861" y2="34152"/>
                        <a14:foregroundMark x1="17944" y1="13394" x2="18278" y2="90072"/>
                        <a14:foregroundMark x1="20750" y1="89639" x2="44028" y2="88556"/>
                        <a14:foregroundMark x1="44028" y1="88556" x2="76944" y2="89206"/>
                        <a14:foregroundMark x1="19750" y1="91552" x2="43722" y2="90289"/>
                        <a14:foregroundMark x1="43722" y1="90289" x2="80889" y2="90903"/>
                        <a14:foregroundMark x1="81556" y1="90903" x2="81389" y2="10830"/>
                        <a14:foregroundMark x1="18111" y1="11047" x2="80722" y2="9097"/>
                        <a14:foregroundMark x1="36083" y1="22166" x2="35250" y2="31372"/>
                      </a14:backgroundRemoval>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2831439" y="2619347"/>
            <a:ext cx="2125852" cy="16358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80699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D729AB22-C223-C44C-923D-2FD441D54DE4}"/>
              </a:ext>
            </a:extLst>
          </p:cNvPr>
          <p:cNvSpPr>
            <a:spLocks noGrp="1"/>
          </p:cNvSpPr>
          <p:nvPr>
            <p:ph type="sldNum" sz="quarter" idx="11"/>
          </p:nvPr>
        </p:nvSpPr>
        <p:spPr/>
        <p:txBody>
          <a:bodyPr vert="horz" lIns="91440" tIns="45720" rIns="91440" bIns="45720" rtlCol="0" anchor="ctr">
            <a:normAutofit/>
          </a:bodyPr>
          <a:lstStyle/>
          <a:p>
            <a:pPr>
              <a:spcAft>
                <a:spcPts val="600"/>
              </a:spcAft>
            </a:pPr>
            <a:fld id="{8699F50C-BE38-4BD0-BA84-9B090E1F2B9B}" type="slidenum">
              <a:rPr lang="en-US" smtClean="0">
                <a:solidFill>
                  <a:schemeClr val="tx1">
                    <a:tint val="75000"/>
                  </a:schemeClr>
                </a:solidFill>
              </a:rPr>
              <a:pPr>
                <a:spcAft>
                  <a:spcPts val="600"/>
                </a:spcAft>
              </a:pPr>
              <a:t>10</a:t>
            </a:fld>
            <a:endParaRPr lang="en-US">
              <a:solidFill>
                <a:schemeClr val="tx1">
                  <a:tint val="75000"/>
                </a:schemeClr>
              </a:solidFill>
            </a:endParaRPr>
          </a:p>
        </p:txBody>
      </p:sp>
      <p:pic>
        <p:nvPicPr>
          <p:cNvPr id="5" name="Picture 4">
            <a:extLst>
              <a:ext uri="{FF2B5EF4-FFF2-40B4-BE49-F238E27FC236}">
                <a16:creationId xmlns:a16="http://schemas.microsoft.com/office/drawing/2014/main" xmlns="" id="{02445711-3AF8-CC40-8746-03BDDB08D3B2}"/>
              </a:ext>
            </a:extLst>
          </p:cNvPr>
          <p:cNvPicPr>
            <a:picLocks noChangeAspect="1"/>
          </p:cNvPicPr>
          <p:nvPr/>
        </p:nvPicPr>
        <p:blipFill>
          <a:blip r:embed="rId2"/>
          <a:stretch>
            <a:fillRect/>
          </a:stretch>
        </p:blipFill>
        <p:spPr>
          <a:xfrm>
            <a:off x="432413" y="2014248"/>
            <a:ext cx="11327173" cy="2829504"/>
          </a:xfrm>
          <a:prstGeom prst="rect">
            <a:avLst/>
          </a:prstGeom>
        </p:spPr>
      </p:pic>
    </p:spTree>
    <p:extLst>
      <p:ext uri="{BB962C8B-B14F-4D97-AF65-F5344CB8AC3E}">
        <p14:creationId xmlns:p14="http://schemas.microsoft.com/office/powerpoint/2010/main" xmlns="" val="3587246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100</a:t>
            </a:fld>
            <a:endParaRPr lang="en-IN"/>
          </a:p>
        </p:txBody>
      </p:sp>
      <p:pic>
        <p:nvPicPr>
          <p:cNvPr id="7" name="Picture 6">
            <a:extLst>
              <a:ext uri="{FF2B5EF4-FFF2-40B4-BE49-F238E27FC236}">
                <a16:creationId xmlns:a16="http://schemas.microsoft.com/office/drawing/2014/main" xmlns="" id="{5DDF79E0-5BEE-0A4A-BEF5-FE4A09724459}"/>
              </a:ext>
            </a:extLst>
          </p:cNvPr>
          <p:cNvPicPr>
            <a:picLocks noChangeAspect="1"/>
          </p:cNvPicPr>
          <p:nvPr/>
        </p:nvPicPr>
        <p:blipFill>
          <a:blip r:embed="rId2"/>
          <a:stretch>
            <a:fillRect/>
          </a:stretch>
        </p:blipFill>
        <p:spPr>
          <a:xfrm>
            <a:off x="1105448" y="377825"/>
            <a:ext cx="9981104" cy="6102350"/>
          </a:xfrm>
          <a:prstGeom prst="rect">
            <a:avLst/>
          </a:prstGeom>
        </p:spPr>
      </p:pic>
    </p:spTree>
    <p:extLst>
      <p:ext uri="{BB962C8B-B14F-4D97-AF65-F5344CB8AC3E}">
        <p14:creationId xmlns:p14="http://schemas.microsoft.com/office/powerpoint/2010/main" xmlns="" val="42891056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101</a:t>
            </a:fld>
            <a:endParaRPr lang="en-IN"/>
          </a:p>
        </p:txBody>
      </p:sp>
      <p:pic>
        <p:nvPicPr>
          <p:cNvPr id="4" name="Picture 3">
            <a:extLst>
              <a:ext uri="{FF2B5EF4-FFF2-40B4-BE49-F238E27FC236}">
                <a16:creationId xmlns:a16="http://schemas.microsoft.com/office/drawing/2014/main" xmlns="" id="{D382BCBF-935E-C548-975F-6AFD7C897C7F}"/>
              </a:ext>
            </a:extLst>
          </p:cNvPr>
          <p:cNvPicPr>
            <a:picLocks noChangeAspect="1"/>
          </p:cNvPicPr>
          <p:nvPr/>
        </p:nvPicPr>
        <p:blipFill>
          <a:blip r:embed="rId2"/>
          <a:stretch>
            <a:fillRect/>
          </a:stretch>
        </p:blipFill>
        <p:spPr>
          <a:xfrm>
            <a:off x="482419" y="1607129"/>
            <a:ext cx="11227161" cy="3643741"/>
          </a:xfrm>
          <a:prstGeom prst="rect">
            <a:avLst/>
          </a:prstGeom>
        </p:spPr>
      </p:pic>
    </p:spTree>
    <p:extLst>
      <p:ext uri="{BB962C8B-B14F-4D97-AF65-F5344CB8AC3E}">
        <p14:creationId xmlns:p14="http://schemas.microsoft.com/office/powerpoint/2010/main" xmlns="" val="18562278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102</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236768" y="-615580"/>
            <a:ext cx="10910203" cy="1861355"/>
          </a:xfrm>
        </p:spPr>
        <p:txBody>
          <a:bodyPr>
            <a:normAutofit/>
          </a:bodyPr>
          <a:lstStyle/>
          <a:p>
            <a:r>
              <a:rPr lang="en-US" dirty="0"/>
              <a:t>Shareholders Equity</a:t>
            </a:r>
          </a:p>
        </p:txBody>
      </p:sp>
      <p:pic>
        <p:nvPicPr>
          <p:cNvPr id="6" name="Picture 5">
            <a:extLst>
              <a:ext uri="{FF2B5EF4-FFF2-40B4-BE49-F238E27FC236}">
                <a16:creationId xmlns:a16="http://schemas.microsoft.com/office/drawing/2014/main" xmlns="" id="{E12DA3EB-DF28-A644-BF70-674BCB03A5CD}"/>
              </a:ext>
            </a:extLst>
          </p:cNvPr>
          <p:cNvPicPr>
            <a:picLocks noChangeAspect="1"/>
          </p:cNvPicPr>
          <p:nvPr/>
        </p:nvPicPr>
        <p:blipFill>
          <a:blip r:embed="rId2"/>
          <a:stretch>
            <a:fillRect/>
          </a:stretch>
        </p:blipFill>
        <p:spPr>
          <a:xfrm>
            <a:off x="399451" y="1537287"/>
            <a:ext cx="11393097" cy="4527550"/>
          </a:xfrm>
          <a:prstGeom prst="rect">
            <a:avLst/>
          </a:prstGeom>
        </p:spPr>
      </p:pic>
    </p:spTree>
    <p:extLst>
      <p:ext uri="{BB962C8B-B14F-4D97-AF65-F5344CB8AC3E}">
        <p14:creationId xmlns:p14="http://schemas.microsoft.com/office/powerpoint/2010/main" xmlns="" val="20097455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103</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783373" y="675602"/>
            <a:ext cx="8333222" cy="1147969"/>
          </a:xfrm>
        </p:spPr>
        <p:txBody>
          <a:bodyPr/>
          <a:lstStyle/>
          <a:p>
            <a:r>
              <a:rPr lang="en-US" dirty="0"/>
              <a:t>Funding Sources</a:t>
            </a:r>
          </a:p>
        </p:txBody>
      </p:sp>
      <p:sp>
        <p:nvSpPr>
          <p:cNvPr id="4" name="Content Placeholder 3">
            <a:extLst>
              <a:ext uri="{FF2B5EF4-FFF2-40B4-BE49-F238E27FC236}">
                <a16:creationId xmlns:a16="http://schemas.microsoft.com/office/drawing/2014/main" xmlns="" id="{E15C6C37-A49C-7A4C-949E-83D6FFDEB443}"/>
              </a:ext>
            </a:extLst>
          </p:cNvPr>
          <p:cNvSpPr>
            <a:spLocks noGrp="1"/>
          </p:cNvSpPr>
          <p:nvPr>
            <p:ph idx="1"/>
          </p:nvPr>
        </p:nvSpPr>
        <p:spPr>
          <a:xfrm>
            <a:off x="1794025" y="2352961"/>
            <a:ext cx="10835122" cy="4505039"/>
          </a:xfrm>
        </p:spPr>
        <p:txBody>
          <a:bodyPr/>
          <a:lstStyle/>
          <a:p>
            <a:r>
              <a:rPr lang="en-US" sz="2800" b="1" dirty="0"/>
              <a:t>Primary sources of funding are:</a:t>
            </a:r>
          </a:p>
          <a:p>
            <a:endParaRPr lang="en-US" sz="2800" b="1" dirty="0"/>
          </a:p>
          <a:p>
            <a:pPr marL="914400" lvl="1" indent="-457200">
              <a:buFont typeface="+mj-lt"/>
              <a:buAutoNum type="arabicPeriod"/>
            </a:pPr>
            <a:r>
              <a:rPr lang="en-US" sz="2800" b="1" dirty="0"/>
              <a:t>Secured financings</a:t>
            </a:r>
          </a:p>
          <a:p>
            <a:pPr marL="914400" lvl="1" indent="-457200">
              <a:buFont typeface="+mj-lt"/>
              <a:buAutoNum type="arabicPeriod"/>
            </a:pPr>
            <a:r>
              <a:rPr lang="en-US" sz="2800" b="1" dirty="0"/>
              <a:t>Unsecured long-term financing</a:t>
            </a:r>
          </a:p>
          <a:p>
            <a:pPr marL="914400" lvl="1" indent="-457200">
              <a:buFont typeface="+mj-lt"/>
              <a:buAutoNum type="arabicPeriod"/>
            </a:pPr>
            <a:r>
              <a:rPr lang="en-US" sz="2800" b="1" dirty="0"/>
              <a:t>Short-term borrowings</a:t>
            </a:r>
          </a:p>
          <a:p>
            <a:pPr marL="914400" lvl="1" indent="-457200">
              <a:buFont typeface="+mj-lt"/>
              <a:buAutoNum type="arabicPeriod"/>
            </a:pPr>
            <a:r>
              <a:rPr lang="en-US" sz="2800" b="1" dirty="0"/>
              <a:t>Deposits</a:t>
            </a:r>
          </a:p>
          <a:p>
            <a:pPr marL="914400" lvl="1" indent="-457200">
              <a:buFont typeface="+mj-lt"/>
              <a:buAutoNum type="arabicPeriod"/>
            </a:pPr>
            <a:endParaRPr lang="en-US" dirty="0"/>
          </a:p>
        </p:txBody>
      </p:sp>
    </p:spTree>
    <p:extLst>
      <p:ext uri="{BB962C8B-B14F-4D97-AF65-F5344CB8AC3E}">
        <p14:creationId xmlns:p14="http://schemas.microsoft.com/office/powerpoint/2010/main" xmlns="" val="32208085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104</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236768" y="-615580"/>
            <a:ext cx="10910203" cy="1861355"/>
          </a:xfrm>
        </p:spPr>
        <p:txBody>
          <a:bodyPr>
            <a:normAutofit/>
          </a:bodyPr>
          <a:lstStyle/>
          <a:p>
            <a:r>
              <a:rPr lang="en-US" dirty="0"/>
              <a:t>Unsecured Long-Term Borrowing</a:t>
            </a:r>
          </a:p>
        </p:txBody>
      </p:sp>
      <p:pic>
        <p:nvPicPr>
          <p:cNvPr id="6" name="Picture 5">
            <a:extLst>
              <a:ext uri="{FF2B5EF4-FFF2-40B4-BE49-F238E27FC236}">
                <a16:creationId xmlns:a16="http://schemas.microsoft.com/office/drawing/2014/main" xmlns="" id="{33879942-0E51-6F45-BC63-64F43435A1E7}"/>
              </a:ext>
            </a:extLst>
          </p:cNvPr>
          <p:cNvPicPr>
            <a:picLocks noChangeAspect="1"/>
          </p:cNvPicPr>
          <p:nvPr/>
        </p:nvPicPr>
        <p:blipFill>
          <a:blip r:embed="rId2"/>
          <a:stretch>
            <a:fillRect/>
          </a:stretch>
        </p:blipFill>
        <p:spPr>
          <a:xfrm>
            <a:off x="387667" y="1832800"/>
            <a:ext cx="11416665" cy="3837058"/>
          </a:xfrm>
          <a:prstGeom prst="rect">
            <a:avLst/>
          </a:prstGeom>
        </p:spPr>
      </p:pic>
    </p:spTree>
    <p:extLst>
      <p:ext uri="{BB962C8B-B14F-4D97-AF65-F5344CB8AC3E}">
        <p14:creationId xmlns:p14="http://schemas.microsoft.com/office/powerpoint/2010/main" xmlns="" val="42388651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105</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783373" y="675602"/>
            <a:ext cx="8333222" cy="1147969"/>
          </a:xfrm>
        </p:spPr>
        <p:txBody>
          <a:bodyPr>
            <a:normAutofit fontScale="90000"/>
          </a:bodyPr>
          <a:lstStyle/>
          <a:p>
            <a:r>
              <a:rPr lang="en-US" dirty="0"/>
              <a:t>Minimum Capital Ratios and Buffers</a:t>
            </a:r>
          </a:p>
        </p:txBody>
      </p:sp>
      <p:sp>
        <p:nvSpPr>
          <p:cNvPr id="4" name="Content Placeholder 3">
            <a:extLst>
              <a:ext uri="{FF2B5EF4-FFF2-40B4-BE49-F238E27FC236}">
                <a16:creationId xmlns:a16="http://schemas.microsoft.com/office/drawing/2014/main" xmlns="" id="{E15C6C37-A49C-7A4C-949E-83D6FFDEB443}"/>
              </a:ext>
            </a:extLst>
          </p:cNvPr>
          <p:cNvSpPr>
            <a:spLocks noGrp="1"/>
          </p:cNvSpPr>
          <p:nvPr>
            <p:ph idx="1"/>
          </p:nvPr>
        </p:nvSpPr>
        <p:spPr>
          <a:xfrm>
            <a:off x="1794025" y="2352961"/>
            <a:ext cx="8649386" cy="4505039"/>
          </a:xfrm>
        </p:spPr>
        <p:txBody>
          <a:bodyPr/>
          <a:lstStyle/>
          <a:p>
            <a:r>
              <a:rPr lang="en-US" sz="2800" b="1" dirty="0"/>
              <a:t>Minimum ratios required under Basel 3 and Revised Capital Framework</a:t>
            </a:r>
          </a:p>
          <a:p>
            <a:endParaRPr lang="en-US" sz="2800" b="1" dirty="0"/>
          </a:p>
          <a:p>
            <a:pPr lvl="1"/>
            <a:r>
              <a:rPr lang="en-US" sz="2800" b="1" dirty="0"/>
              <a:t>The ratio requirement increases incrementally every year, including the addition of new capital buffers</a:t>
            </a:r>
          </a:p>
          <a:p>
            <a:pPr lvl="1"/>
            <a:r>
              <a:rPr lang="en-US" sz="2800" b="1" dirty="0"/>
              <a:t>Common equity tier 1 (CET 1) is a measurement of firm’s core equity capital compared with its total risk-weighted assets</a:t>
            </a:r>
          </a:p>
          <a:p>
            <a:pPr marL="914400" lvl="1" indent="-457200">
              <a:buFont typeface="+mj-lt"/>
              <a:buAutoNum type="arabicPeriod"/>
            </a:pPr>
            <a:endParaRPr lang="en-US" dirty="0"/>
          </a:p>
        </p:txBody>
      </p:sp>
    </p:spTree>
    <p:extLst>
      <p:ext uri="{BB962C8B-B14F-4D97-AF65-F5344CB8AC3E}">
        <p14:creationId xmlns:p14="http://schemas.microsoft.com/office/powerpoint/2010/main" xmlns="" val="22754102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106</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236768" y="-615580"/>
            <a:ext cx="10910203" cy="1861355"/>
          </a:xfrm>
        </p:spPr>
        <p:txBody>
          <a:bodyPr>
            <a:normAutofit/>
          </a:bodyPr>
          <a:lstStyle/>
          <a:p>
            <a:r>
              <a:rPr lang="en-US" dirty="0"/>
              <a:t>Capital Ratios</a:t>
            </a:r>
          </a:p>
        </p:txBody>
      </p:sp>
      <p:pic>
        <p:nvPicPr>
          <p:cNvPr id="5" name="Shape 845" descr="Screen Shot 2017-07-05 at 7.14.40 PM.png">
            <a:extLst>
              <a:ext uri="{FF2B5EF4-FFF2-40B4-BE49-F238E27FC236}">
                <a16:creationId xmlns:a16="http://schemas.microsoft.com/office/drawing/2014/main" xmlns="" id="{9A7574CD-5EEC-7047-AAD0-23EF614FDEDC}"/>
              </a:ext>
            </a:extLst>
          </p:cNvPr>
          <p:cNvPicPr preferRelativeResize="0"/>
          <p:nvPr/>
        </p:nvPicPr>
        <p:blipFill rotWithShape="1">
          <a:blip r:embed="rId2">
            <a:alphaModFix/>
          </a:blip>
          <a:srcRect/>
          <a:stretch/>
        </p:blipFill>
        <p:spPr>
          <a:xfrm>
            <a:off x="1783214" y="1442544"/>
            <a:ext cx="8625572" cy="2643319"/>
          </a:xfrm>
          <a:prstGeom prst="rect">
            <a:avLst/>
          </a:prstGeom>
          <a:noFill/>
          <a:ln>
            <a:noFill/>
          </a:ln>
        </p:spPr>
      </p:pic>
      <p:pic>
        <p:nvPicPr>
          <p:cNvPr id="7" name="Picture 6">
            <a:extLst>
              <a:ext uri="{FF2B5EF4-FFF2-40B4-BE49-F238E27FC236}">
                <a16:creationId xmlns:a16="http://schemas.microsoft.com/office/drawing/2014/main" xmlns="" id="{1673FB9C-C84A-AD46-A030-618B93975A31}"/>
              </a:ext>
            </a:extLst>
          </p:cNvPr>
          <p:cNvPicPr>
            <a:picLocks noChangeAspect="1"/>
          </p:cNvPicPr>
          <p:nvPr/>
        </p:nvPicPr>
        <p:blipFill>
          <a:blip r:embed="rId3"/>
          <a:stretch>
            <a:fillRect/>
          </a:stretch>
        </p:blipFill>
        <p:spPr>
          <a:xfrm>
            <a:off x="1481195" y="4222360"/>
            <a:ext cx="9229610" cy="2386192"/>
          </a:xfrm>
          <a:prstGeom prst="rect">
            <a:avLst/>
          </a:prstGeom>
        </p:spPr>
      </p:pic>
    </p:spTree>
    <p:extLst>
      <p:ext uri="{BB962C8B-B14F-4D97-AF65-F5344CB8AC3E}">
        <p14:creationId xmlns:p14="http://schemas.microsoft.com/office/powerpoint/2010/main" xmlns="" val="31614737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6">
            <a:extLst>
              <a:ext uri="{FF2B5EF4-FFF2-40B4-BE49-F238E27FC236}">
                <a16:creationId xmlns:a16="http://schemas.microsoft.com/office/drawing/2014/main" xmlns="" id="{BA026684-ED32-4C82-8EFB-03E9E047EA33}"/>
              </a:ext>
            </a:extLst>
          </p:cNvPr>
          <p:cNvPicPr>
            <a:picLocks noGrp="1" noChangeAspect="1"/>
          </p:cNvPicPr>
          <p:nvPr>
            <p:ph type="pic" sz="quarter" idx="13"/>
          </p:nvPr>
        </p:nvPicPr>
        <p:blipFill>
          <a:blip r:embed="rId2"/>
          <a:srcRect l="20743" r="20743"/>
          <a:stretch>
            <a:fillRect/>
          </a:stretch>
        </p:blipFill>
        <p:spPr/>
      </p:pic>
      <p:sp>
        <p:nvSpPr>
          <p:cNvPr id="19" name="Hexagon 18" descr="Solid dark colored hexagon in the middle of image accent">
            <a:extLst>
              <a:ext uri="{FF2B5EF4-FFF2-40B4-BE49-F238E27FC236}">
                <a16:creationId xmlns:a16="http://schemas.microsoft.com/office/drawing/2014/main" xmlns="" id="{7CE8B54A-D8B2-498F-ACFB-31AC2DEB83FA}"/>
              </a:ext>
            </a:extLst>
          </p:cNvPr>
          <p:cNvSpPr/>
          <p:nvPr/>
        </p:nvSpPr>
        <p:spPr>
          <a:xfrm rot="16200000">
            <a:off x="2679702" y="2388914"/>
            <a:ext cx="2412998" cy="208017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Title 7">
            <a:extLst>
              <a:ext uri="{FF2B5EF4-FFF2-40B4-BE49-F238E27FC236}">
                <a16:creationId xmlns:a16="http://schemas.microsoft.com/office/drawing/2014/main" xmlns="" id="{8B6C5EAB-81FF-4827-A160-22F4363C611A}"/>
              </a:ext>
            </a:extLst>
          </p:cNvPr>
          <p:cNvSpPr>
            <a:spLocks noGrp="1"/>
          </p:cNvSpPr>
          <p:nvPr>
            <p:ph type="ctrTitle"/>
          </p:nvPr>
        </p:nvSpPr>
        <p:spPr/>
        <p:txBody>
          <a:bodyPr/>
          <a:lstStyle/>
          <a:p>
            <a:r>
              <a:rPr lang="en-IN" dirty="0"/>
              <a:t>Thank </a:t>
            </a:r>
            <a:r>
              <a:rPr lang="en-IN" b="0" dirty="0"/>
              <a:t>You.</a:t>
            </a:r>
          </a:p>
        </p:txBody>
      </p:sp>
      <p:pic>
        <p:nvPicPr>
          <p:cNvPr id="12" name="Picture 2" descr="https://cdn.logojoy.com/wp-content/uploads/2017/07/Goldman_Sachs_logo.png">
            <a:extLst>
              <a:ext uri="{FF2B5EF4-FFF2-40B4-BE49-F238E27FC236}">
                <a16:creationId xmlns:a16="http://schemas.microsoft.com/office/drawing/2014/main" xmlns="" id="{2982B8D2-FA8B-4019-B8B9-1AD6AEDDF36A}"/>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9097" b="90903" l="10000" r="90000">
                        <a14:foregroundMark x1="28639" y1="21011" x2="46194" y2="42383"/>
                        <a14:foregroundMark x1="46194" y1="42383" x2="59861" y2="19025"/>
                        <a14:foregroundMark x1="59861" y1="19025" x2="75222" y2="29458"/>
                        <a14:foregroundMark x1="27500" y1="19386" x2="29139" y2="27726"/>
                        <a14:foregroundMark x1="26361" y1="18520" x2="74139" y2="24585"/>
                        <a14:foregroundMark x1="74139" y1="24585" x2="27722" y2="41480"/>
                        <a14:foregroundMark x1="27722" y1="41480" x2="60056" y2="34585"/>
                        <a14:foregroundMark x1="60056" y1="34585" x2="38639" y2="43321"/>
                        <a14:foregroundMark x1="38639" y1="43321" x2="65861" y2="30614"/>
                        <a14:foregroundMark x1="65861" y1="30614" x2="35083" y2="36065"/>
                        <a14:foregroundMark x1="35083" y1="36065" x2="27333" y2="27726"/>
                        <a14:foregroundMark x1="25861" y1="18736" x2="22889" y2="33105"/>
                        <a14:foregroundMark x1="26833" y1="30108" x2="29639" y2="45740"/>
                        <a14:foregroundMark x1="36889" y1="19819" x2="39528" y2="34585"/>
                        <a14:foregroundMark x1="41667" y1="18087" x2="40361" y2="31588"/>
                        <a14:foregroundMark x1="48444" y1="21733" x2="49250" y2="36534"/>
                        <a14:foregroundMark x1="44806" y1="20036" x2="47944" y2="32022"/>
                        <a14:foregroundMark x1="53528" y1="20686" x2="53861" y2="34152"/>
                        <a14:foregroundMark x1="17944" y1="13394" x2="18278" y2="90072"/>
                        <a14:foregroundMark x1="20750" y1="89639" x2="44028" y2="88556"/>
                        <a14:foregroundMark x1="44028" y1="88556" x2="76944" y2="89206"/>
                        <a14:foregroundMark x1="19750" y1="91552" x2="43722" y2="90289"/>
                        <a14:foregroundMark x1="43722" y1="90289" x2="80889" y2="90903"/>
                        <a14:foregroundMark x1="81556" y1="90903" x2="81389" y2="10830"/>
                        <a14:foregroundMark x1="18111" y1="11047" x2="80722" y2="9097"/>
                        <a14:foregroundMark x1="36083" y1="22166" x2="35250" y2="3137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831439" y="2619347"/>
            <a:ext cx="2125852" cy="16358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60955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D729AB22-C223-C44C-923D-2FD441D54DE4}"/>
              </a:ext>
            </a:extLst>
          </p:cNvPr>
          <p:cNvSpPr>
            <a:spLocks noGrp="1"/>
          </p:cNvSpPr>
          <p:nvPr>
            <p:ph type="sldNum" sz="quarter" idx="11"/>
          </p:nvPr>
        </p:nvSpPr>
        <p:spPr/>
        <p:txBody>
          <a:bodyPr vert="horz" lIns="91440" tIns="45720" rIns="91440" bIns="45720" rtlCol="0" anchor="ctr">
            <a:normAutofit/>
          </a:bodyPr>
          <a:lstStyle/>
          <a:p>
            <a:pPr>
              <a:spcAft>
                <a:spcPts val="600"/>
              </a:spcAft>
            </a:pPr>
            <a:fld id="{8699F50C-BE38-4BD0-BA84-9B090E1F2B9B}" type="slidenum">
              <a:rPr lang="en-US" smtClean="0">
                <a:solidFill>
                  <a:schemeClr val="tx1">
                    <a:tint val="75000"/>
                  </a:schemeClr>
                </a:solidFill>
              </a:rPr>
              <a:pPr>
                <a:spcAft>
                  <a:spcPts val="600"/>
                </a:spcAft>
              </a:pPr>
              <a:t>11</a:t>
            </a:fld>
            <a:endParaRPr lang="en-US">
              <a:solidFill>
                <a:schemeClr val="tx1">
                  <a:tint val="75000"/>
                </a:schemeClr>
              </a:solidFill>
            </a:endParaRPr>
          </a:p>
        </p:txBody>
      </p:sp>
      <p:pic>
        <p:nvPicPr>
          <p:cNvPr id="4" name="Picture 3">
            <a:extLst>
              <a:ext uri="{FF2B5EF4-FFF2-40B4-BE49-F238E27FC236}">
                <a16:creationId xmlns:a16="http://schemas.microsoft.com/office/drawing/2014/main" xmlns="" id="{803A8FDC-6E1F-8F4A-8470-C4B0F1BD7A31}"/>
              </a:ext>
            </a:extLst>
          </p:cNvPr>
          <p:cNvPicPr>
            <a:picLocks noChangeAspect="1"/>
          </p:cNvPicPr>
          <p:nvPr/>
        </p:nvPicPr>
        <p:blipFill>
          <a:blip r:embed="rId2"/>
          <a:stretch>
            <a:fillRect/>
          </a:stretch>
        </p:blipFill>
        <p:spPr>
          <a:xfrm>
            <a:off x="529254" y="2104022"/>
            <a:ext cx="11133491" cy="2649955"/>
          </a:xfrm>
          <a:prstGeom prst="rect">
            <a:avLst/>
          </a:prstGeom>
        </p:spPr>
      </p:pic>
    </p:spTree>
    <p:extLst>
      <p:ext uri="{BB962C8B-B14F-4D97-AF65-F5344CB8AC3E}">
        <p14:creationId xmlns:p14="http://schemas.microsoft.com/office/powerpoint/2010/main" xmlns="" val="4121689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D729AB22-C223-C44C-923D-2FD441D54DE4}"/>
              </a:ext>
            </a:extLst>
          </p:cNvPr>
          <p:cNvSpPr>
            <a:spLocks noGrp="1"/>
          </p:cNvSpPr>
          <p:nvPr>
            <p:ph type="sldNum" sz="quarter" idx="11"/>
          </p:nvPr>
        </p:nvSpPr>
        <p:spPr/>
        <p:txBody>
          <a:bodyPr vert="horz" lIns="91440" tIns="45720" rIns="91440" bIns="45720" rtlCol="0" anchor="ctr">
            <a:normAutofit/>
          </a:bodyPr>
          <a:lstStyle/>
          <a:p>
            <a:pPr>
              <a:spcAft>
                <a:spcPts val="600"/>
              </a:spcAft>
            </a:pPr>
            <a:fld id="{8699F50C-BE38-4BD0-BA84-9B090E1F2B9B}" type="slidenum">
              <a:rPr lang="en-US" smtClean="0">
                <a:solidFill>
                  <a:schemeClr val="tx1">
                    <a:tint val="75000"/>
                  </a:schemeClr>
                </a:solidFill>
              </a:rPr>
              <a:pPr>
                <a:spcAft>
                  <a:spcPts val="600"/>
                </a:spcAft>
              </a:pPr>
              <a:t>12</a:t>
            </a:fld>
            <a:endParaRPr lang="en-US">
              <a:solidFill>
                <a:schemeClr val="tx1">
                  <a:tint val="75000"/>
                </a:schemeClr>
              </a:solidFill>
            </a:endParaRPr>
          </a:p>
        </p:txBody>
      </p:sp>
      <p:pic>
        <p:nvPicPr>
          <p:cNvPr id="5" name="Picture 4">
            <a:extLst>
              <a:ext uri="{FF2B5EF4-FFF2-40B4-BE49-F238E27FC236}">
                <a16:creationId xmlns:a16="http://schemas.microsoft.com/office/drawing/2014/main" xmlns="" id="{52C8CFA7-8264-B14D-8FE2-2ABE3F62F784}"/>
              </a:ext>
            </a:extLst>
          </p:cNvPr>
          <p:cNvPicPr>
            <a:picLocks noChangeAspect="1"/>
          </p:cNvPicPr>
          <p:nvPr/>
        </p:nvPicPr>
        <p:blipFill>
          <a:blip r:embed="rId2"/>
          <a:stretch>
            <a:fillRect/>
          </a:stretch>
        </p:blipFill>
        <p:spPr>
          <a:xfrm>
            <a:off x="1003883" y="1272763"/>
            <a:ext cx="10184233" cy="5083587"/>
          </a:xfrm>
          <a:prstGeom prst="rect">
            <a:avLst/>
          </a:prstGeom>
        </p:spPr>
      </p:pic>
      <p:sp>
        <p:nvSpPr>
          <p:cNvPr id="7" name="Title 7">
            <a:extLst>
              <a:ext uri="{FF2B5EF4-FFF2-40B4-BE49-F238E27FC236}">
                <a16:creationId xmlns:a16="http://schemas.microsoft.com/office/drawing/2014/main" xmlns="" id="{EE4EF22A-0E5E-F540-8D24-64075B77141F}"/>
              </a:ext>
            </a:extLst>
          </p:cNvPr>
          <p:cNvSpPr>
            <a:spLocks noGrp="1"/>
          </p:cNvSpPr>
          <p:nvPr>
            <p:ph type="title"/>
          </p:nvPr>
        </p:nvSpPr>
        <p:spPr>
          <a:xfrm>
            <a:off x="551335" y="-130629"/>
            <a:ext cx="8330184" cy="1147968"/>
          </a:xfrm>
        </p:spPr>
        <p:txBody>
          <a:bodyPr/>
          <a:lstStyle/>
          <a:p>
            <a:r>
              <a:rPr lang="en-US" dirty="0"/>
              <a:t>Net Revenues</a:t>
            </a:r>
          </a:p>
        </p:txBody>
      </p:sp>
    </p:spTree>
    <p:extLst>
      <p:ext uri="{BB962C8B-B14F-4D97-AF65-F5344CB8AC3E}">
        <p14:creationId xmlns:p14="http://schemas.microsoft.com/office/powerpoint/2010/main" xmlns="" val="743814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D729AB22-C223-C44C-923D-2FD441D54DE4}"/>
              </a:ext>
            </a:extLst>
          </p:cNvPr>
          <p:cNvSpPr>
            <a:spLocks noGrp="1"/>
          </p:cNvSpPr>
          <p:nvPr>
            <p:ph type="sldNum" sz="quarter" idx="11"/>
          </p:nvPr>
        </p:nvSpPr>
        <p:spPr/>
        <p:txBody>
          <a:bodyPr vert="horz" lIns="91440" tIns="45720" rIns="91440" bIns="45720" rtlCol="0" anchor="ctr">
            <a:normAutofit/>
          </a:bodyPr>
          <a:lstStyle/>
          <a:p>
            <a:pPr>
              <a:spcAft>
                <a:spcPts val="600"/>
              </a:spcAft>
            </a:pPr>
            <a:fld id="{8699F50C-BE38-4BD0-BA84-9B090E1F2B9B}" type="slidenum">
              <a:rPr lang="en-US" smtClean="0">
                <a:solidFill>
                  <a:schemeClr val="tx1">
                    <a:tint val="75000"/>
                  </a:schemeClr>
                </a:solidFill>
              </a:rPr>
              <a:pPr>
                <a:spcAft>
                  <a:spcPts val="600"/>
                </a:spcAft>
              </a:pPr>
              <a:t>13</a:t>
            </a:fld>
            <a:endParaRPr lang="en-US">
              <a:solidFill>
                <a:schemeClr val="tx1">
                  <a:tint val="75000"/>
                </a:schemeClr>
              </a:solidFill>
            </a:endParaRPr>
          </a:p>
        </p:txBody>
      </p:sp>
      <p:sp>
        <p:nvSpPr>
          <p:cNvPr id="7" name="Title 7">
            <a:extLst>
              <a:ext uri="{FF2B5EF4-FFF2-40B4-BE49-F238E27FC236}">
                <a16:creationId xmlns:a16="http://schemas.microsoft.com/office/drawing/2014/main" xmlns="" id="{EE4EF22A-0E5E-F540-8D24-64075B77141F}"/>
              </a:ext>
            </a:extLst>
          </p:cNvPr>
          <p:cNvSpPr>
            <a:spLocks noGrp="1"/>
          </p:cNvSpPr>
          <p:nvPr>
            <p:ph type="title"/>
          </p:nvPr>
        </p:nvSpPr>
        <p:spPr>
          <a:xfrm>
            <a:off x="551335" y="-130629"/>
            <a:ext cx="8330184" cy="1147968"/>
          </a:xfrm>
        </p:spPr>
        <p:txBody>
          <a:bodyPr/>
          <a:lstStyle/>
          <a:p>
            <a:r>
              <a:rPr lang="en-US" dirty="0"/>
              <a:t>Operating Expenses</a:t>
            </a:r>
          </a:p>
        </p:txBody>
      </p:sp>
      <p:pic>
        <p:nvPicPr>
          <p:cNvPr id="8" name="Picture 7">
            <a:extLst>
              <a:ext uri="{FF2B5EF4-FFF2-40B4-BE49-F238E27FC236}">
                <a16:creationId xmlns:a16="http://schemas.microsoft.com/office/drawing/2014/main" xmlns="" id="{F3CFE332-7E4F-6646-AD20-8E9DB872BE3B}"/>
              </a:ext>
            </a:extLst>
          </p:cNvPr>
          <p:cNvPicPr>
            <a:picLocks noChangeAspect="1"/>
          </p:cNvPicPr>
          <p:nvPr/>
        </p:nvPicPr>
        <p:blipFill>
          <a:blip r:embed="rId2"/>
          <a:stretch>
            <a:fillRect/>
          </a:stretch>
        </p:blipFill>
        <p:spPr>
          <a:xfrm>
            <a:off x="1628270" y="1325330"/>
            <a:ext cx="8935459" cy="5213582"/>
          </a:xfrm>
          <a:prstGeom prst="rect">
            <a:avLst/>
          </a:prstGeom>
        </p:spPr>
      </p:pic>
    </p:spTree>
    <p:extLst>
      <p:ext uri="{BB962C8B-B14F-4D97-AF65-F5344CB8AC3E}">
        <p14:creationId xmlns:p14="http://schemas.microsoft.com/office/powerpoint/2010/main" xmlns="" val="1386764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D729AB22-C223-C44C-923D-2FD441D54DE4}"/>
              </a:ext>
            </a:extLst>
          </p:cNvPr>
          <p:cNvSpPr>
            <a:spLocks noGrp="1"/>
          </p:cNvSpPr>
          <p:nvPr>
            <p:ph type="sldNum" sz="quarter" idx="11"/>
          </p:nvPr>
        </p:nvSpPr>
        <p:spPr/>
        <p:txBody>
          <a:bodyPr vert="horz" lIns="91440" tIns="45720" rIns="91440" bIns="45720" rtlCol="0" anchor="ctr">
            <a:normAutofit/>
          </a:bodyPr>
          <a:lstStyle/>
          <a:p>
            <a:pPr>
              <a:spcAft>
                <a:spcPts val="600"/>
              </a:spcAft>
            </a:pPr>
            <a:fld id="{8699F50C-BE38-4BD0-BA84-9B090E1F2B9B}" type="slidenum">
              <a:rPr lang="en-US" smtClean="0">
                <a:solidFill>
                  <a:schemeClr val="tx1">
                    <a:tint val="75000"/>
                  </a:schemeClr>
                </a:solidFill>
              </a:rPr>
              <a:pPr>
                <a:spcAft>
                  <a:spcPts val="600"/>
                </a:spcAft>
              </a:pPr>
              <a:t>14</a:t>
            </a:fld>
            <a:endParaRPr lang="en-US">
              <a:solidFill>
                <a:schemeClr val="tx1">
                  <a:tint val="75000"/>
                </a:schemeClr>
              </a:solidFill>
            </a:endParaRPr>
          </a:p>
        </p:txBody>
      </p:sp>
      <p:sp>
        <p:nvSpPr>
          <p:cNvPr id="7" name="Title 7">
            <a:extLst>
              <a:ext uri="{FF2B5EF4-FFF2-40B4-BE49-F238E27FC236}">
                <a16:creationId xmlns:a16="http://schemas.microsoft.com/office/drawing/2014/main" xmlns="" id="{EE4EF22A-0E5E-F540-8D24-64075B77141F}"/>
              </a:ext>
            </a:extLst>
          </p:cNvPr>
          <p:cNvSpPr>
            <a:spLocks noGrp="1"/>
          </p:cNvSpPr>
          <p:nvPr>
            <p:ph type="title"/>
          </p:nvPr>
        </p:nvSpPr>
        <p:spPr>
          <a:xfrm>
            <a:off x="304802" y="2855015"/>
            <a:ext cx="5223823" cy="1147968"/>
          </a:xfrm>
        </p:spPr>
        <p:txBody>
          <a:bodyPr>
            <a:normAutofit fontScale="90000"/>
          </a:bodyPr>
          <a:lstStyle/>
          <a:p>
            <a:r>
              <a:rPr lang="en-US" dirty="0"/>
              <a:t>Segment Operating Results</a:t>
            </a:r>
          </a:p>
        </p:txBody>
      </p:sp>
      <p:pic>
        <p:nvPicPr>
          <p:cNvPr id="5" name="Picture 4">
            <a:extLst>
              <a:ext uri="{FF2B5EF4-FFF2-40B4-BE49-F238E27FC236}">
                <a16:creationId xmlns:a16="http://schemas.microsoft.com/office/drawing/2014/main" xmlns="" id="{4C62E176-82D3-0C4D-8443-A04396815C13}"/>
              </a:ext>
            </a:extLst>
          </p:cNvPr>
          <p:cNvPicPr>
            <a:picLocks noChangeAspect="1"/>
          </p:cNvPicPr>
          <p:nvPr/>
        </p:nvPicPr>
        <p:blipFill>
          <a:blip r:embed="rId2"/>
          <a:stretch>
            <a:fillRect/>
          </a:stretch>
        </p:blipFill>
        <p:spPr>
          <a:xfrm>
            <a:off x="5219403" y="166386"/>
            <a:ext cx="6667795" cy="6525227"/>
          </a:xfrm>
          <a:prstGeom prst="rect">
            <a:avLst/>
          </a:prstGeom>
        </p:spPr>
      </p:pic>
    </p:spTree>
    <p:extLst>
      <p:ext uri="{BB962C8B-B14F-4D97-AF65-F5344CB8AC3E}">
        <p14:creationId xmlns:p14="http://schemas.microsoft.com/office/powerpoint/2010/main" xmlns="" val="3710458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xmlns="" id="{1ABD613F-111C-41D6-9F8E-8B2C42A5E047}"/>
              </a:ext>
            </a:extLst>
          </p:cNvPr>
          <p:cNvSpPr>
            <a:spLocks noGrp="1"/>
          </p:cNvSpPr>
          <p:nvPr>
            <p:ph type="title"/>
          </p:nvPr>
        </p:nvSpPr>
        <p:spPr/>
        <p:txBody>
          <a:bodyPr/>
          <a:lstStyle/>
          <a:p>
            <a:r>
              <a:rPr lang="en-IN" dirty="0"/>
              <a:t>Geographic </a:t>
            </a:r>
            <a:r>
              <a:rPr lang="en-IN" b="0" dirty="0"/>
              <a:t>Info</a:t>
            </a:r>
          </a:p>
        </p:txBody>
      </p:sp>
      <p:sp>
        <p:nvSpPr>
          <p:cNvPr id="42" name="Content Placeholder 6">
            <a:extLst>
              <a:ext uri="{FF2B5EF4-FFF2-40B4-BE49-F238E27FC236}">
                <a16:creationId xmlns:a16="http://schemas.microsoft.com/office/drawing/2014/main" xmlns="" id="{55EACD59-7C51-4810-94C6-BCB4D12346DC}"/>
              </a:ext>
            </a:extLst>
          </p:cNvPr>
          <p:cNvSpPr>
            <a:spLocks noGrp="1"/>
          </p:cNvSpPr>
          <p:nvPr>
            <p:ph idx="1"/>
          </p:nvPr>
        </p:nvSpPr>
        <p:spPr>
          <a:xfrm>
            <a:off x="531377" y="3178200"/>
            <a:ext cx="7342621" cy="2958275"/>
          </a:xfrm>
        </p:spPr>
        <p:txBody>
          <a:bodyPr>
            <a:normAutofit/>
          </a:bodyPr>
          <a:lstStyle/>
          <a:p>
            <a:pPr lvl="0"/>
            <a:r>
              <a:rPr lang="en-US" dirty="0"/>
              <a:t>Due to the highly integrated nature of international financial markets, the firm manages its businesses based on the profitability of the enterprise as a whole</a:t>
            </a:r>
          </a:p>
          <a:p>
            <a:pPr lvl="0"/>
            <a:r>
              <a:rPr lang="en-US" dirty="0"/>
              <a:t>The method for allocating profitability to geographic regions is dependent on estimates and management judgement because a large portion of the firm’s activities require cross-border coordination to meet client needs</a:t>
            </a:r>
          </a:p>
        </p:txBody>
      </p:sp>
      <p:sp>
        <p:nvSpPr>
          <p:cNvPr id="10" name="Slide Number Placeholder 9">
            <a:extLst>
              <a:ext uri="{FF2B5EF4-FFF2-40B4-BE49-F238E27FC236}">
                <a16:creationId xmlns:a16="http://schemas.microsoft.com/office/drawing/2014/main" xmlns="" id="{A267D224-5586-43DC-82CA-8605E158298B}"/>
              </a:ext>
            </a:extLst>
          </p:cNvPr>
          <p:cNvSpPr>
            <a:spLocks noGrp="1"/>
          </p:cNvSpPr>
          <p:nvPr>
            <p:ph type="sldNum" sz="quarter" idx="16"/>
          </p:nvPr>
        </p:nvSpPr>
        <p:spPr/>
        <p:txBody>
          <a:bodyPr/>
          <a:lstStyle/>
          <a:p>
            <a:fld id="{8699F50C-BE38-4BD0-BA84-9B090E1F2B9B}" type="slidenum">
              <a:rPr lang="en-IN" smtClean="0"/>
              <a:pPr/>
              <a:t>15</a:t>
            </a:fld>
            <a:endParaRPr lang="en-IN" dirty="0"/>
          </a:p>
        </p:txBody>
      </p:sp>
      <p:pic>
        <p:nvPicPr>
          <p:cNvPr id="7" name="Picture Placeholder 6">
            <a:extLst>
              <a:ext uri="{FF2B5EF4-FFF2-40B4-BE49-F238E27FC236}">
                <a16:creationId xmlns:a16="http://schemas.microsoft.com/office/drawing/2014/main" xmlns="" id="{BEAE1A81-870F-F349-A7DF-1687E1F57804}"/>
              </a:ext>
            </a:extLst>
          </p:cNvPr>
          <p:cNvPicPr>
            <a:picLocks noGrp="1" noChangeAspect="1"/>
          </p:cNvPicPr>
          <p:nvPr>
            <p:ph type="pic" sz="quarter" idx="14"/>
          </p:nvPr>
        </p:nvPicPr>
        <p:blipFill rotWithShape="1">
          <a:blip r:embed="rId2"/>
          <a:srcRect l="1422" r="50000"/>
          <a:stretch/>
        </p:blipFill>
        <p:spPr>
          <a:xfrm>
            <a:off x="6170177" y="1435100"/>
            <a:ext cx="6021821" cy="5422900"/>
          </a:xfrm>
        </p:spPr>
      </p:pic>
    </p:spTree>
    <p:extLst>
      <p:ext uri="{BB962C8B-B14F-4D97-AF65-F5344CB8AC3E}">
        <p14:creationId xmlns:p14="http://schemas.microsoft.com/office/powerpoint/2010/main" xmlns="" val="3073321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 id="{E3E5EE03-FBF6-46F5-8085-716AC6CE1C8C}"/>
              </a:ext>
            </a:extLst>
          </p:cNvPr>
          <p:cNvSpPr>
            <a:spLocks noGrp="1"/>
          </p:cNvSpPr>
          <p:nvPr>
            <p:ph type="title"/>
          </p:nvPr>
        </p:nvSpPr>
        <p:spPr>
          <a:xfrm>
            <a:off x="552061" y="-173778"/>
            <a:ext cx="8333222" cy="1147969"/>
          </a:xfrm>
        </p:spPr>
        <p:txBody>
          <a:bodyPr/>
          <a:lstStyle/>
          <a:p>
            <a:r>
              <a:rPr lang="en-ZA" dirty="0"/>
              <a:t>Firmwide Services</a:t>
            </a:r>
            <a:endParaRPr lang="en-IN" b="0" dirty="0"/>
          </a:p>
        </p:txBody>
      </p:sp>
      <p:sp>
        <p:nvSpPr>
          <p:cNvPr id="19" name="Text Placeholder 18">
            <a:extLst>
              <a:ext uri="{FF2B5EF4-FFF2-40B4-BE49-F238E27FC236}">
                <a16:creationId xmlns:a16="http://schemas.microsoft.com/office/drawing/2014/main" xmlns="" id="{DFE11F38-F66B-4F95-8224-6CCA69D57617}"/>
              </a:ext>
            </a:extLst>
          </p:cNvPr>
          <p:cNvSpPr>
            <a:spLocks noGrp="1"/>
          </p:cNvSpPr>
          <p:nvPr>
            <p:ph type="body" sz="quarter" idx="16"/>
          </p:nvPr>
        </p:nvSpPr>
        <p:spPr>
          <a:xfrm>
            <a:off x="552061" y="962848"/>
            <a:ext cx="7368596" cy="608895"/>
          </a:xfrm>
        </p:spPr>
        <p:txBody>
          <a:bodyPr/>
          <a:lstStyle/>
          <a:p>
            <a:r>
              <a:rPr lang="da-DK" dirty="0"/>
              <a:t>What does the company offer?</a:t>
            </a:r>
          </a:p>
        </p:txBody>
      </p:sp>
      <p:sp>
        <p:nvSpPr>
          <p:cNvPr id="21" name="Slide Number Placeholder 5">
            <a:extLst>
              <a:ext uri="{FF2B5EF4-FFF2-40B4-BE49-F238E27FC236}">
                <a16:creationId xmlns:a16="http://schemas.microsoft.com/office/drawing/2014/main" xmlns="" id="{C7C65DDB-24F2-44CF-AE02-F3A6C8B1858B}"/>
              </a:ext>
            </a:extLst>
          </p:cNvPr>
          <p:cNvSpPr>
            <a:spLocks noGrp="1"/>
          </p:cNvSpPr>
          <p:nvPr>
            <p:ph type="sldNum" sz="quarter" idx="18"/>
          </p:nvPr>
        </p:nvSpPr>
        <p:spPr/>
        <p:txBody>
          <a:bodyPr/>
          <a:lstStyle>
            <a:lvl1pPr algn="r">
              <a:defRPr sz="1200">
                <a:solidFill>
                  <a:schemeClr val="tx1">
                    <a:lumMod val="50000"/>
                    <a:lumOff val="50000"/>
                  </a:schemeClr>
                </a:solidFill>
              </a:defRPr>
            </a:lvl1pPr>
          </a:lstStyle>
          <a:p>
            <a:fld id="{8699F50C-BE38-4BD0-BA84-9B090E1F2B9B}" type="slidenum">
              <a:rPr lang="en-IN" smtClean="0"/>
              <a:pPr/>
              <a:t>16</a:t>
            </a:fld>
            <a:endParaRPr lang="en-IN" dirty="0"/>
          </a:p>
        </p:txBody>
      </p:sp>
      <p:graphicFrame>
        <p:nvGraphicFramePr>
          <p:cNvPr id="13" name="Diagram 12">
            <a:extLst>
              <a:ext uri="{FF2B5EF4-FFF2-40B4-BE49-F238E27FC236}">
                <a16:creationId xmlns:a16="http://schemas.microsoft.com/office/drawing/2014/main" xmlns="" id="{18216261-4097-44E1-9914-05FC8EB2CF8B}"/>
              </a:ext>
            </a:extLst>
          </p:cNvPr>
          <p:cNvGraphicFramePr/>
          <p:nvPr>
            <p:extLst>
              <p:ext uri="{D42A27DB-BD31-4B8C-83A1-F6EECF244321}">
                <p14:modId xmlns:p14="http://schemas.microsoft.com/office/powerpoint/2010/main" xmlns="" val="2680874139"/>
              </p:ext>
            </p:extLst>
          </p:nvPr>
        </p:nvGraphicFramePr>
        <p:xfrm>
          <a:off x="552061" y="1449859"/>
          <a:ext cx="11087877" cy="5089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a:extLst>
              <a:ext uri="{FF2B5EF4-FFF2-40B4-BE49-F238E27FC236}">
                <a16:creationId xmlns:a16="http://schemas.microsoft.com/office/drawing/2014/main" xmlns="" id="{8505F612-4D67-4DA1-9DC8-FEE9E323A8FD}"/>
              </a:ext>
            </a:extLst>
          </p:cNvPr>
          <p:cNvCxnSpPr/>
          <p:nvPr/>
        </p:nvCxnSpPr>
        <p:spPr>
          <a:xfrm>
            <a:off x="3093720" y="2712720"/>
            <a:ext cx="0" cy="258318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6B26C49C-8FA8-4684-BE6E-754746F8CB30}"/>
              </a:ext>
            </a:extLst>
          </p:cNvPr>
          <p:cNvCxnSpPr/>
          <p:nvPr/>
        </p:nvCxnSpPr>
        <p:spPr>
          <a:xfrm>
            <a:off x="6492240" y="2712720"/>
            <a:ext cx="0" cy="258318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xmlns="" id="{96985A29-366C-4DA0-BEC9-F13853C3F5B1}"/>
              </a:ext>
            </a:extLst>
          </p:cNvPr>
          <p:cNvCxnSpPr/>
          <p:nvPr/>
        </p:nvCxnSpPr>
        <p:spPr>
          <a:xfrm>
            <a:off x="9075420" y="2766060"/>
            <a:ext cx="0" cy="258318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xmlns="" val="1441300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xmlns="" id="{1ABD613F-111C-41D6-9F8E-8B2C42A5E047}"/>
              </a:ext>
            </a:extLst>
          </p:cNvPr>
          <p:cNvSpPr>
            <a:spLocks noGrp="1"/>
          </p:cNvSpPr>
          <p:nvPr>
            <p:ph type="title"/>
          </p:nvPr>
        </p:nvSpPr>
        <p:spPr/>
        <p:txBody>
          <a:bodyPr/>
          <a:lstStyle/>
          <a:p>
            <a:r>
              <a:rPr lang="en-IN" dirty="0"/>
              <a:t>Investment </a:t>
            </a:r>
            <a:r>
              <a:rPr lang="en-IN" b="0" dirty="0"/>
              <a:t>Banking</a:t>
            </a:r>
          </a:p>
        </p:txBody>
      </p:sp>
      <p:sp>
        <p:nvSpPr>
          <p:cNvPr id="43" name="Text Placeholder 8">
            <a:extLst>
              <a:ext uri="{FF2B5EF4-FFF2-40B4-BE49-F238E27FC236}">
                <a16:creationId xmlns:a16="http://schemas.microsoft.com/office/drawing/2014/main" xmlns="" id="{EA7C22CB-613A-4C0B-90B3-4A405F793D3C}"/>
              </a:ext>
            </a:extLst>
          </p:cNvPr>
          <p:cNvSpPr>
            <a:spLocks noGrp="1"/>
          </p:cNvSpPr>
          <p:nvPr>
            <p:ph type="body" sz="quarter" idx="13"/>
          </p:nvPr>
        </p:nvSpPr>
        <p:spPr/>
        <p:txBody>
          <a:bodyPr/>
          <a:lstStyle/>
          <a:p>
            <a:r>
              <a:rPr lang="da-DK" dirty="0"/>
              <a:t>Overview</a:t>
            </a:r>
            <a:endParaRPr lang="en-IN" dirty="0"/>
          </a:p>
        </p:txBody>
      </p:sp>
      <p:sp>
        <p:nvSpPr>
          <p:cNvPr id="42" name="Content Placeholder 6">
            <a:extLst>
              <a:ext uri="{FF2B5EF4-FFF2-40B4-BE49-F238E27FC236}">
                <a16:creationId xmlns:a16="http://schemas.microsoft.com/office/drawing/2014/main" xmlns="" id="{55EACD59-7C51-4810-94C6-BCB4D12346DC}"/>
              </a:ext>
            </a:extLst>
          </p:cNvPr>
          <p:cNvSpPr>
            <a:spLocks noGrp="1"/>
          </p:cNvSpPr>
          <p:nvPr>
            <p:ph idx="1"/>
          </p:nvPr>
        </p:nvSpPr>
        <p:spPr/>
        <p:txBody>
          <a:bodyPr>
            <a:normAutofit lnSpcReduction="10000"/>
          </a:bodyPr>
          <a:lstStyle/>
          <a:p>
            <a:pPr lvl="0"/>
            <a:r>
              <a:rPr lang="en-US" dirty="0"/>
              <a:t>Serve corporate and government clients around the world</a:t>
            </a:r>
          </a:p>
          <a:p>
            <a:pPr lvl="0"/>
            <a:r>
              <a:rPr lang="en-US" dirty="0"/>
              <a:t>Provide financial advisory services</a:t>
            </a:r>
          </a:p>
          <a:p>
            <a:pPr lvl="0"/>
            <a:r>
              <a:rPr lang="en-US" dirty="0"/>
              <a:t>Help companies raise capital</a:t>
            </a:r>
          </a:p>
          <a:p>
            <a:pPr lvl="0"/>
            <a:r>
              <a:rPr lang="en-US" dirty="0"/>
              <a:t>Try to develop and maintain long term relationships</a:t>
            </a:r>
          </a:p>
          <a:p>
            <a:pPr lvl="0"/>
            <a:r>
              <a:rPr lang="en-US" dirty="0"/>
              <a:t>Goal is to deliver all resources of the firm to benefit clients</a:t>
            </a:r>
          </a:p>
        </p:txBody>
      </p:sp>
      <p:sp>
        <p:nvSpPr>
          <p:cNvPr id="10" name="Slide Number Placeholder 9">
            <a:extLst>
              <a:ext uri="{FF2B5EF4-FFF2-40B4-BE49-F238E27FC236}">
                <a16:creationId xmlns:a16="http://schemas.microsoft.com/office/drawing/2014/main" xmlns="" id="{A267D224-5586-43DC-82CA-8605E158298B}"/>
              </a:ext>
            </a:extLst>
          </p:cNvPr>
          <p:cNvSpPr>
            <a:spLocks noGrp="1"/>
          </p:cNvSpPr>
          <p:nvPr>
            <p:ph type="sldNum" sz="quarter" idx="16"/>
          </p:nvPr>
        </p:nvSpPr>
        <p:spPr/>
        <p:txBody>
          <a:bodyPr/>
          <a:lstStyle/>
          <a:p>
            <a:fld id="{8699F50C-BE38-4BD0-BA84-9B090E1F2B9B}" type="slidenum">
              <a:rPr lang="en-IN" smtClean="0"/>
              <a:pPr/>
              <a:t>17</a:t>
            </a:fld>
            <a:endParaRPr lang="en-IN" dirty="0"/>
          </a:p>
        </p:txBody>
      </p:sp>
      <p:pic>
        <p:nvPicPr>
          <p:cNvPr id="18" name="Picture Placeholder 17">
            <a:extLst>
              <a:ext uri="{FF2B5EF4-FFF2-40B4-BE49-F238E27FC236}">
                <a16:creationId xmlns:a16="http://schemas.microsoft.com/office/drawing/2014/main" xmlns="" id="{19B62432-6749-4C54-BEC5-A95E30D6E520}"/>
              </a:ext>
            </a:extLst>
          </p:cNvPr>
          <p:cNvPicPr>
            <a:picLocks noGrp="1" noChangeAspect="1"/>
          </p:cNvPicPr>
          <p:nvPr>
            <p:ph type="pic" sz="quarter" idx="14"/>
          </p:nvPr>
        </p:nvPicPr>
        <p:blipFill rotWithShape="1">
          <a:blip r:embed="rId2"/>
          <a:srcRect l="28662" r="22760"/>
          <a:stretch/>
        </p:blipFill>
        <p:spPr>
          <a:xfrm>
            <a:off x="6170177" y="1435100"/>
            <a:ext cx="6021821" cy="5422900"/>
          </a:xfrm>
        </p:spPr>
      </p:pic>
    </p:spTree>
    <p:extLst>
      <p:ext uri="{BB962C8B-B14F-4D97-AF65-F5344CB8AC3E}">
        <p14:creationId xmlns:p14="http://schemas.microsoft.com/office/powerpoint/2010/main" xmlns="" val="3205466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xmlns="" id="{1ABD613F-111C-41D6-9F8E-8B2C42A5E047}"/>
              </a:ext>
            </a:extLst>
          </p:cNvPr>
          <p:cNvSpPr>
            <a:spLocks noGrp="1"/>
          </p:cNvSpPr>
          <p:nvPr>
            <p:ph type="title"/>
          </p:nvPr>
        </p:nvSpPr>
        <p:spPr/>
        <p:txBody>
          <a:bodyPr/>
          <a:lstStyle/>
          <a:p>
            <a:r>
              <a:rPr lang="en-IN" dirty="0"/>
              <a:t>Investment </a:t>
            </a:r>
            <a:r>
              <a:rPr lang="en-IN" b="0" dirty="0"/>
              <a:t>Banking</a:t>
            </a:r>
          </a:p>
        </p:txBody>
      </p:sp>
      <p:sp>
        <p:nvSpPr>
          <p:cNvPr id="43" name="Text Placeholder 8">
            <a:extLst>
              <a:ext uri="{FF2B5EF4-FFF2-40B4-BE49-F238E27FC236}">
                <a16:creationId xmlns:a16="http://schemas.microsoft.com/office/drawing/2014/main" xmlns="" id="{EA7C22CB-613A-4C0B-90B3-4A405F793D3C}"/>
              </a:ext>
            </a:extLst>
          </p:cNvPr>
          <p:cNvSpPr>
            <a:spLocks noGrp="1"/>
          </p:cNvSpPr>
          <p:nvPr>
            <p:ph type="body" sz="quarter" idx="13"/>
          </p:nvPr>
        </p:nvSpPr>
        <p:spPr/>
        <p:txBody>
          <a:bodyPr/>
          <a:lstStyle/>
          <a:p>
            <a:r>
              <a:rPr lang="da-DK" dirty="0"/>
              <a:t>Financial Advisory</a:t>
            </a:r>
            <a:endParaRPr lang="en-IN" dirty="0"/>
          </a:p>
        </p:txBody>
      </p:sp>
      <p:sp>
        <p:nvSpPr>
          <p:cNvPr id="42" name="Content Placeholder 6">
            <a:extLst>
              <a:ext uri="{FF2B5EF4-FFF2-40B4-BE49-F238E27FC236}">
                <a16:creationId xmlns:a16="http://schemas.microsoft.com/office/drawing/2014/main" xmlns="" id="{55EACD59-7C51-4810-94C6-BCB4D12346DC}"/>
              </a:ext>
            </a:extLst>
          </p:cNvPr>
          <p:cNvSpPr>
            <a:spLocks noGrp="1"/>
          </p:cNvSpPr>
          <p:nvPr>
            <p:ph idx="1"/>
          </p:nvPr>
        </p:nvSpPr>
        <p:spPr/>
        <p:txBody>
          <a:bodyPr>
            <a:normAutofit fontScale="92500" lnSpcReduction="10000"/>
          </a:bodyPr>
          <a:lstStyle/>
          <a:p>
            <a:pPr lvl="0"/>
            <a:r>
              <a:rPr lang="en-US" dirty="0"/>
              <a:t>Strategic advisory assignments</a:t>
            </a:r>
          </a:p>
          <a:p>
            <a:pPr lvl="0"/>
            <a:r>
              <a:rPr lang="en-US" dirty="0"/>
              <a:t>Help clients execute large, complex transactions</a:t>
            </a:r>
          </a:p>
          <a:p>
            <a:pPr lvl="0"/>
            <a:r>
              <a:rPr lang="en-US" dirty="0"/>
              <a:t>Revenue from derivative transactions</a:t>
            </a:r>
          </a:p>
          <a:p>
            <a:pPr lvl="0"/>
            <a:r>
              <a:rPr lang="en-US" dirty="0"/>
              <a:t>Assist the clients in managing their exposure to loss of capital</a:t>
            </a:r>
          </a:p>
          <a:p>
            <a:pPr lvl="0"/>
            <a:r>
              <a:rPr lang="en-US" dirty="0"/>
              <a:t>Provide lending commitments and bank/bridge loan facilities</a:t>
            </a:r>
          </a:p>
        </p:txBody>
      </p:sp>
      <p:sp>
        <p:nvSpPr>
          <p:cNvPr id="10" name="Slide Number Placeholder 9">
            <a:extLst>
              <a:ext uri="{FF2B5EF4-FFF2-40B4-BE49-F238E27FC236}">
                <a16:creationId xmlns:a16="http://schemas.microsoft.com/office/drawing/2014/main" xmlns="" id="{A267D224-5586-43DC-82CA-8605E158298B}"/>
              </a:ext>
            </a:extLst>
          </p:cNvPr>
          <p:cNvSpPr>
            <a:spLocks noGrp="1"/>
          </p:cNvSpPr>
          <p:nvPr>
            <p:ph type="sldNum" sz="quarter" idx="16"/>
          </p:nvPr>
        </p:nvSpPr>
        <p:spPr/>
        <p:txBody>
          <a:bodyPr/>
          <a:lstStyle/>
          <a:p>
            <a:fld id="{8699F50C-BE38-4BD0-BA84-9B090E1F2B9B}" type="slidenum">
              <a:rPr lang="en-IN" smtClean="0"/>
              <a:pPr/>
              <a:t>18</a:t>
            </a:fld>
            <a:endParaRPr lang="en-IN" dirty="0"/>
          </a:p>
        </p:txBody>
      </p:sp>
      <p:pic>
        <p:nvPicPr>
          <p:cNvPr id="18" name="Picture Placeholder 17">
            <a:extLst>
              <a:ext uri="{FF2B5EF4-FFF2-40B4-BE49-F238E27FC236}">
                <a16:creationId xmlns:a16="http://schemas.microsoft.com/office/drawing/2014/main" xmlns="" id="{19B62432-6749-4C54-BEC5-A95E30D6E520}"/>
              </a:ext>
            </a:extLst>
          </p:cNvPr>
          <p:cNvPicPr>
            <a:picLocks noGrp="1" noChangeAspect="1"/>
          </p:cNvPicPr>
          <p:nvPr>
            <p:ph type="pic" sz="quarter" idx="14"/>
          </p:nvPr>
        </p:nvPicPr>
        <p:blipFill rotWithShape="1">
          <a:blip r:embed="rId2"/>
          <a:srcRect l="28662" r="22760"/>
          <a:stretch/>
        </p:blipFill>
        <p:spPr>
          <a:xfrm>
            <a:off x="6170177" y="1435100"/>
            <a:ext cx="6021821" cy="5422900"/>
          </a:xfrm>
        </p:spPr>
      </p:pic>
    </p:spTree>
    <p:extLst>
      <p:ext uri="{BB962C8B-B14F-4D97-AF65-F5344CB8AC3E}">
        <p14:creationId xmlns:p14="http://schemas.microsoft.com/office/powerpoint/2010/main" xmlns="" val="2312999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xmlns="" id="{1ABD613F-111C-41D6-9F8E-8B2C42A5E047}"/>
              </a:ext>
            </a:extLst>
          </p:cNvPr>
          <p:cNvSpPr>
            <a:spLocks noGrp="1"/>
          </p:cNvSpPr>
          <p:nvPr>
            <p:ph type="title"/>
          </p:nvPr>
        </p:nvSpPr>
        <p:spPr/>
        <p:txBody>
          <a:bodyPr/>
          <a:lstStyle/>
          <a:p>
            <a:r>
              <a:rPr lang="en-IN" dirty="0"/>
              <a:t>Investment </a:t>
            </a:r>
            <a:r>
              <a:rPr lang="en-IN" b="0" dirty="0"/>
              <a:t>Banking</a:t>
            </a:r>
          </a:p>
        </p:txBody>
      </p:sp>
      <p:sp>
        <p:nvSpPr>
          <p:cNvPr id="43" name="Text Placeholder 8">
            <a:extLst>
              <a:ext uri="{FF2B5EF4-FFF2-40B4-BE49-F238E27FC236}">
                <a16:creationId xmlns:a16="http://schemas.microsoft.com/office/drawing/2014/main" xmlns="" id="{EA7C22CB-613A-4C0B-90B3-4A405F793D3C}"/>
              </a:ext>
            </a:extLst>
          </p:cNvPr>
          <p:cNvSpPr>
            <a:spLocks noGrp="1"/>
          </p:cNvSpPr>
          <p:nvPr>
            <p:ph type="body" sz="quarter" idx="13"/>
          </p:nvPr>
        </p:nvSpPr>
        <p:spPr/>
        <p:txBody>
          <a:bodyPr/>
          <a:lstStyle/>
          <a:p>
            <a:r>
              <a:rPr lang="da-DK" dirty="0"/>
              <a:t>Underwriting (Equity and Debt)</a:t>
            </a:r>
            <a:endParaRPr lang="en-IN" dirty="0"/>
          </a:p>
        </p:txBody>
      </p:sp>
      <p:sp>
        <p:nvSpPr>
          <p:cNvPr id="42" name="Content Placeholder 6">
            <a:extLst>
              <a:ext uri="{FF2B5EF4-FFF2-40B4-BE49-F238E27FC236}">
                <a16:creationId xmlns:a16="http://schemas.microsoft.com/office/drawing/2014/main" xmlns="" id="{55EACD59-7C51-4810-94C6-BCB4D12346DC}"/>
              </a:ext>
            </a:extLst>
          </p:cNvPr>
          <p:cNvSpPr>
            <a:spLocks noGrp="1"/>
          </p:cNvSpPr>
          <p:nvPr>
            <p:ph idx="1"/>
          </p:nvPr>
        </p:nvSpPr>
        <p:spPr>
          <a:xfrm>
            <a:off x="531378" y="3129540"/>
            <a:ext cx="5069322" cy="2958275"/>
          </a:xfrm>
        </p:spPr>
        <p:txBody>
          <a:bodyPr>
            <a:normAutofit/>
          </a:bodyPr>
          <a:lstStyle/>
          <a:p>
            <a:pPr lvl="0"/>
            <a:r>
              <a:rPr lang="en-US" dirty="0"/>
              <a:t>Helping companies raise capital to fund their businesses</a:t>
            </a:r>
          </a:p>
          <a:p>
            <a:pPr lvl="0"/>
            <a:r>
              <a:rPr lang="en-US" dirty="0"/>
              <a:t>Match client capital with needs</a:t>
            </a:r>
          </a:p>
          <a:p>
            <a:pPr lvl="0"/>
            <a:r>
              <a:rPr lang="en-US" dirty="0"/>
              <a:t>IPOs and private placements (worldwide)</a:t>
            </a:r>
          </a:p>
          <a:p>
            <a:pPr lvl="0"/>
            <a:r>
              <a:rPr lang="en-US" dirty="0"/>
              <a:t>Revenue from derivative transactions</a:t>
            </a:r>
          </a:p>
        </p:txBody>
      </p:sp>
      <p:sp>
        <p:nvSpPr>
          <p:cNvPr id="10" name="Slide Number Placeholder 9">
            <a:extLst>
              <a:ext uri="{FF2B5EF4-FFF2-40B4-BE49-F238E27FC236}">
                <a16:creationId xmlns:a16="http://schemas.microsoft.com/office/drawing/2014/main" xmlns="" id="{A267D224-5586-43DC-82CA-8605E158298B}"/>
              </a:ext>
            </a:extLst>
          </p:cNvPr>
          <p:cNvSpPr>
            <a:spLocks noGrp="1"/>
          </p:cNvSpPr>
          <p:nvPr>
            <p:ph type="sldNum" sz="quarter" idx="16"/>
          </p:nvPr>
        </p:nvSpPr>
        <p:spPr/>
        <p:txBody>
          <a:bodyPr/>
          <a:lstStyle/>
          <a:p>
            <a:fld id="{8699F50C-BE38-4BD0-BA84-9B090E1F2B9B}" type="slidenum">
              <a:rPr lang="en-IN" smtClean="0"/>
              <a:pPr/>
              <a:t>19</a:t>
            </a:fld>
            <a:endParaRPr lang="en-IN" dirty="0"/>
          </a:p>
        </p:txBody>
      </p:sp>
      <p:pic>
        <p:nvPicPr>
          <p:cNvPr id="18" name="Picture Placeholder 17">
            <a:extLst>
              <a:ext uri="{FF2B5EF4-FFF2-40B4-BE49-F238E27FC236}">
                <a16:creationId xmlns:a16="http://schemas.microsoft.com/office/drawing/2014/main" xmlns="" id="{19B62432-6749-4C54-BEC5-A95E30D6E520}"/>
              </a:ext>
            </a:extLst>
          </p:cNvPr>
          <p:cNvPicPr>
            <a:picLocks noGrp="1" noChangeAspect="1"/>
          </p:cNvPicPr>
          <p:nvPr>
            <p:ph type="pic" sz="quarter" idx="14"/>
          </p:nvPr>
        </p:nvPicPr>
        <p:blipFill rotWithShape="1">
          <a:blip r:embed="rId2"/>
          <a:srcRect l="28662" r="22760"/>
          <a:stretch/>
        </p:blipFill>
        <p:spPr>
          <a:xfrm>
            <a:off x="6170177" y="1435100"/>
            <a:ext cx="6021821" cy="5422900"/>
          </a:xfrm>
        </p:spPr>
      </p:pic>
    </p:spTree>
    <p:extLst>
      <p:ext uri="{BB962C8B-B14F-4D97-AF65-F5344CB8AC3E}">
        <p14:creationId xmlns:p14="http://schemas.microsoft.com/office/powerpoint/2010/main" xmlns="" val="3525391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xmlns="" id="{2D599535-C841-457B-BE92-EECA801ED768}"/>
              </a:ext>
            </a:extLst>
          </p:cNvPr>
          <p:cNvPicPr>
            <a:picLocks noGrp="1" noChangeAspect="1"/>
          </p:cNvPicPr>
          <p:nvPr>
            <p:ph type="pic" sz="quarter" idx="13"/>
          </p:nvPr>
        </p:nvPicPr>
        <p:blipFill>
          <a:blip r:embed="rId2">
            <a:extLst>
              <a:ext uri="{BEBA8EAE-BF5A-486C-A8C5-ECC9F3942E4B}">
                <a14:imgProps xmlns:a14="http://schemas.microsoft.com/office/drawing/2010/main" xmlns="">
                  <a14:imgLayer r:embed="rId3">
                    <a14:imgEffect>
                      <a14:saturation sat="0"/>
                    </a14:imgEffect>
                  </a14:imgLayer>
                </a14:imgProps>
              </a:ext>
            </a:extLst>
          </a:blip>
          <a:srcRect l="20810" r="20810"/>
          <a:stretch>
            <a:fillRect/>
          </a:stretch>
        </p:blipFill>
        <p:spPr/>
      </p:pic>
      <p:sp>
        <p:nvSpPr>
          <p:cNvPr id="4" name="Title 3">
            <a:extLst>
              <a:ext uri="{FF2B5EF4-FFF2-40B4-BE49-F238E27FC236}">
                <a16:creationId xmlns:a16="http://schemas.microsoft.com/office/drawing/2014/main" xmlns="" id="{291CA16A-993E-43BA-BDDC-9E427CF951B2}"/>
              </a:ext>
            </a:extLst>
          </p:cNvPr>
          <p:cNvSpPr>
            <a:spLocks noGrp="1"/>
          </p:cNvSpPr>
          <p:nvPr>
            <p:ph type="title"/>
          </p:nvPr>
        </p:nvSpPr>
        <p:spPr>
          <a:xfrm>
            <a:off x="6283842" y="1884780"/>
            <a:ext cx="4911633" cy="1789855"/>
          </a:xfrm>
        </p:spPr>
        <p:txBody>
          <a:bodyPr/>
          <a:lstStyle/>
          <a:p>
            <a:r>
              <a:rPr lang="en-IN" dirty="0"/>
              <a:t>Agenda</a:t>
            </a:r>
            <a:endParaRPr lang="en-IN" b="0" dirty="0"/>
          </a:p>
        </p:txBody>
      </p:sp>
      <p:sp>
        <p:nvSpPr>
          <p:cNvPr id="5" name="Text Placeholder 4">
            <a:extLst>
              <a:ext uri="{FF2B5EF4-FFF2-40B4-BE49-F238E27FC236}">
                <a16:creationId xmlns:a16="http://schemas.microsoft.com/office/drawing/2014/main" xmlns="" id="{F063A021-7C19-4C85-B48B-EFEA732C1906}"/>
              </a:ext>
            </a:extLst>
          </p:cNvPr>
          <p:cNvSpPr>
            <a:spLocks noGrp="1"/>
          </p:cNvSpPr>
          <p:nvPr>
            <p:ph type="body" idx="1"/>
          </p:nvPr>
        </p:nvSpPr>
        <p:spPr>
          <a:xfrm>
            <a:off x="6283842" y="3792046"/>
            <a:ext cx="4911633" cy="1974272"/>
          </a:xfrm>
        </p:spPr>
        <p:txBody>
          <a:bodyPr>
            <a:normAutofit/>
          </a:bodyPr>
          <a:lstStyle/>
          <a:p>
            <a:pPr marL="342900" indent="-342900">
              <a:buClr>
                <a:schemeClr val="accent1">
                  <a:lumMod val="90000"/>
                  <a:lumOff val="10000"/>
                </a:schemeClr>
              </a:buClr>
              <a:buFont typeface="Wingdings" panose="05000000000000000000" pitchFamily="2" charset="2"/>
              <a:buChar char="Ø"/>
            </a:pPr>
            <a:r>
              <a:rPr lang="en-US" dirty="0"/>
              <a:t>Economic Analysis</a:t>
            </a:r>
          </a:p>
          <a:p>
            <a:pPr marL="342900" indent="-342900">
              <a:buClr>
                <a:schemeClr val="accent1">
                  <a:lumMod val="90000"/>
                  <a:lumOff val="10000"/>
                </a:schemeClr>
              </a:buClr>
              <a:buFont typeface="Wingdings" panose="05000000000000000000" pitchFamily="2" charset="2"/>
              <a:buChar char="Ø"/>
            </a:pPr>
            <a:r>
              <a:rPr lang="en-US" dirty="0"/>
              <a:t>Risk Management Overview</a:t>
            </a:r>
          </a:p>
          <a:p>
            <a:pPr marL="342900" indent="-342900">
              <a:buClr>
                <a:schemeClr val="accent1">
                  <a:lumMod val="90000"/>
                  <a:lumOff val="10000"/>
                </a:schemeClr>
              </a:buClr>
              <a:buFont typeface="Wingdings" panose="05000000000000000000" pitchFamily="2" charset="2"/>
              <a:buChar char="Ø"/>
            </a:pPr>
            <a:r>
              <a:rPr lang="en-US" dirty="0"/>
              <a:t>Financial Statements</a:t>
            </a:r>
          </a:p>
          <a:p>
            <a:pPr marL="342900" indent="-342900">
              <a:buClr>
                <a:schemeClr val="accent1">
                  <a:lumMod val="90000"/>
                  <a:lumOff val="10000"/>
                </a:schemeClr>
              </a:buClr>
              <a:buFont typeface="Wingdings" panose="05000000000000000000" pitchFamily="2" charset="2"/>
              <a:buChar char="Ø"/>
            </a:pPr>
            <a:r>
              <a:rPr lang="en-US" dirty="0"/>
              <a:t>Recommendation About Risk Management</a:t>
            </a:r>
          </a:p>
        </p:txBody>
      </p:sp>
      <p:sp>
        <p:nvSpPr>
          <p:cNvPr id="12" name="Hexagon 11" descr="Solid dark colored hexagon in the middle of image accent">
            <a:extLst>
              <a:ext uri="{FF2B5EF4-FFF2-40B4-BE49-F238E27FC236}">
                <a16:creationId xmlns:a16="http://schemas.microsoft.com/office/drawing/2014/main" xmlns="" id="{72A835B9-8B8C-455C-951E-346A9AB58E61}"/>
              </a:ext>
            </a:extLst>
          </p:cNvPr>
          <p:cNvSpPr/>
          <p:nvPr/>
        </p:nvSpPr>
        <p:spPr>
          <a:xfrm rot="16200000">
            <a:off x="2679702" y="2388914"/>
            <a:ext cx="2412998" cy="2080172"/>
          </a:xfrm>
          <a:prstGeom prst="hex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3" name="Picture 2" descr="https://cdn.logojoy.com/wp-content/uploads/2017/07/Goldman_Sachs_logo.png">
            <a:extLst>
              <a:ext uri="{FF2B5EF4-FFF2-40B4-BE49-F238E27FC236}">
                <a16:creationId xmlns:a16="http://schemas.microsoft.com/office/drawing/2014/main" xmlns="" id="{1872D54E-F18A-46F2-AAEF-FFF42E66120F}"/>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9097" b="90903" l="10000" r="90000">
                        <a14:foregroundMark x1="28639" y1="21011" x2="46194" y2="42383"/>
                        <a14:foregroundMark x1="46194" y1="42383" x2="59861" y2="19025"/>
                        <a14:foregroundMark x1="59861" y1="19025" x2="75222" y2="29458"/>
                        <a14:foregroundMark x1="27500" y1="19386" x2="29139" y2="27726"/>
                        <a14:foregroundMark x1="26361" y1="18520" x2="74139" y2="24585"/>
                        <a14:foregroundMark x1="74139" y1="24585" x2="27722" y2="41480"/>
                        <a14:foregroundMark x1="27722" y1="41480" x2="60056" y2="34585"/>
                        <a14:foregroundMark x1="60056" y1="34585" x2="38639" y2="43321"/>
                        <a14:foregroundMark x1="38639" y1="43321" x2="65861" y2="30614"/>
                        <a14:foregroundMark x1="65861" y1="30614" x2="35083" y2="36065"/>
                        <a14:foregroundMark x1="35083" y1="36065" x2="27333" y2="27726"/>
                        <a14:foregroundMark x1="25861" y1="18736" x2="22889" y2="33105"/>
                        <a14:foregroundMark x1="26833" y1="30108" x2="29639" y2="45740"/>
                        <a14:foregroundMark x1="36889" y1="19819" x2="39528" y2="34585"/>
                        <a14:foregroundMark x1="41667" y1="18087" x2="40361" y2="31588"/>
                        <a14:foregroundMark x1="48444" y1="21733" x2="49250" y2="36534"/>
                        <a14:foregroundMark x1="44806" y1="20036" x2="47944" y2="32022"/>
                        <a14:foregroundMark x1="53528" y1="20686" x2="53861" y2="34152"/>
                        <a14:foregroundMark x1="17944" y1="13394" x2="18278" y2="90072"/>
                        <a14:foregroundMark x1="20750" y1="89639" x2="44028" y2="88556"/>
                        <a14:foregroundMark x1="44028" y1="88556" x2="76944" y2="89206"/>
                        <a14:foregroundMark x1="19750" y1="91552" x2="43722" y2="90289"/>
                        <a14:foregroundMark x1="43722" y1="90289" x2="80889" y2="90903"/>
                        <a14:foregroundMark x1="81556" y1="90903" x2="81389" y2="10830"/>
                        <a14:foregroundMark x1="18111" y1="11047" x2="80722" y2="9097"/>
                        <a14:foregroundMark x1="36083" y1="22166" x2="35250" y2="31372"/>
                      </a14:backgroundRemoval>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2831439" y="2619347"/>
            <a:ext cx="2125852" cy="16358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92661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FEADE4AE-477D-48C1-9F45-06D92AA12DE4}"/>
              </a:ext>
            </a:extLst>
          </p:cNvPr>
          <p:cNvSpPr>
            <a:spLocks noGrp="1"/>
          </p:cNvSpPr>
          <p:nvPr>
            <p:ph idx="1"/>
          </p:nvPr>
        </p:nvSpPr>
        <p:spPr>
          <a:xfrm>
            <a:off x="531378" y="3129540"/>
            <a:ext cx="5783697" cy="3080760"/>
          </a:xfrm>
        </p:spPr>
        <p:txBody>
          <a:bodyPr>
            <a:normAutofit/>
          </a:bodyPr>
          <a:lstStyle/>
          <a:p>
            <a:r>
              <a:rPr lang="en-US" dirty="0"/>
              <a:t>Assist clients with buying and selling financial products, raise funding, and managing risk</a:t>
            </a:r>
          </a:p>
          <a:p>
            <a:r>
              <a:rPr lang="en-US" dirty="0"/>
              <a:t>Offers market expertise by acting as a market maker</a:t>
            </a:r>
          </a:p>
          <a:p>
            <a:r>
              <a:rPr lang="en-US" dirty="0"/>
              <a:t>Facilitates client transactions in fixed income, equity, currency, and commodities</a:t>
            </a:r>
          </a:p>
        </p:txBody>
      </p:sp>
      <p:sp>
        <p:nvSpPr>
          <p:cNvPr id="3" name="Text Placeholder 2">
            <a:extLst>
              <a:ext uri="{FF2B5EF4-FFF2-40B4-BE49-F238E27FC236}">
                <a16:creationId xmlns:a16="http://schemas.microsoft.com/office/drawing/2014/main" xmlns="" id="{CBC71667-6642-46AC-BCD0-D5423C03774D}"/>
              </a:ext>
            </a:extLst>
          </p:cNvPr>
          <p:cNvSpPr>
            <a:spLocks noGrp="1"/>
          </p:cNvSpPr>
          <p:nvPr>
            <p:ph type="body" sz="quarter" idx="13"/>
          </p:nvPr>
        </p:nvSpPr>
        <p:spPr/>
        <p:txBody>
          <a:bodyPr/>
          <a:lstStyle/>
          <a:p>
            <a:r>
              <a:rPr lang="en-US" dirty="0"/>
              <a:t>Managing Client Risk</a:t>
            </a:r>
          </a:p>
        </p:txBody>
      </p:sp>
      <p:sp>
        <p:nvSpPr>
          <p:cNvPr id="4" name="Title 3">
            <a:extLst>
              <a:ext uri="{FF2B5EF4-FFF2-40B4-BE49-F238E27FC236}">
                <a16:creationId xmlns:a16="http://schemas.microsoft.com/office/drawing/2014/main" xmlns="" id="{6B682AC1-893A-4963-8006-76C163000E0F}"/>
              </a:ext>
            </a:extLst>
          </p:cNvPr>
          <p:cNvSpPr>
            <a:spLocks noGrp="1"/>
          </p:cNvSpPr>
          <p:nvPr>
            <p:ph type="title"/>
          </p:nvPr>
        </p:nvSpPr>
        <p:spPr/>
        <p:txBody>
          <a:bodyPr/>
          <a:lstStyle/>
          <a:p>
            <a:r>
              <a:rPr lang="en-IN" dirty="0"/>
              <a:t>Institutional </a:t>
            </a:r>
            <a:r>
              <a:rPr lang="en-IN" b="0" dirty="0"/>
              <a:t>Clients</a:t>
            </a:r>
            <a:endParaRPr lang="en-US" dirty="0"/>
          </a:p>
        </p:txBody>
      </p:sp>
      <p:sp>
        <p:nvSpPr>
          <p:cNvPr id="7" name="Slide Number Placeholder 6">
            <a:extLst>
              <a:ext uri="{FF2B5EF4-FFF2-40B4-BE49-F238E27FC236}">
                <a16:creationId xmlns:a16="http://schemas.microsoft.com/office/drawing/2014/main" xmlns="" id="{0126B897-5D8E-41FF-B8F1-F79869ED10CB}"/>
              </a:ext>
            </a:extLst>
          </p:cNvPr>
          <p:cNvSpPr>
            <a:spLocks noGrp="1"/>
          </p:cNvSpPr>
          <p:nvPr>
            <p:ph type="sldNum" sz="quarter" idx="15"/>
          </p:nvPr>
        </p:nvSpPr>
        <p:spPr/>
        <p:txBody>
          <a:bodyPr/>
          <a:lstStyle/>
          <a:p>
            <a:fld id="{8699F50C-BE38-4BD0-BA84-9B090E1F2B9B}" type="slidenum">
              <a:rPr lang="en-IN" smtClean="0"/>
              <a:pPr/>
              <a:t>20</a:t>
            </a:fld>
            <a:endParaRPr lang="en-IN" dirty="0"/>
          </a:p>
        </p:txBody>
      </p:sp>
      <p:pic>
        <p:nvPicPr>
          <p:cNvPr id="13" name="Picture Placeholder 12">
            <a:extLst>
              <a:ext uri="{FF2B5EF4-FFF2-40B4-BE49-F238E27FC236}">
                <a16:creationId xmlns:a16="http://schemas.microsoft.com/office/drawing/2014/main" xmlns="" id="{084B9C8D-B7A0-4DA6-AE61-7188329A61BD}"/>
              </a:ext>
            </a:extLst>
          </p:cNvPr>
          <p:cNvPicPr>
            <a:picLocks noGrp="1" noChangeAspect="1"/>
          </p:cNvPicPr>
          <p:nvPr>
            <p:ph type="pic" sz="quarter" idx="10"/>
          </p:nvPr>
        </p:nvPicPr>
        <p:blipFill rotWithShape="1">
          <a:blip r:embed="rId2"/>
          <a:srcRect l="23989" t="-1987" r="35354" b="1987"/>
          <a:stretch/>
        </p:blipFill>
        <p:spPr>
          <a:xfrm>
            <a:off x="6604000" y="0"/>
            <a:ext cx="5588000" cy="6872249"/>
          </a:xfrm>
        </p:spPr>
      </p:pic>
    </p:spTree>
    <p:extLst>
      <p:ext uri="{BB962C8B-B14F-4D97-AF65-F5344CB8AC3E}">
        <p14:creationId xmlns:p14="http://schemas.microsoft.com/office/powerpoint/2010/main" xmlns="" val="2798448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FEADE4AE-477D-48C1-9F45-06D92AA12DE4}"/>
              </a:ext>
            </a:extLst>
          </p:cNvPr>
          <p:cNvSpPr>
            <a:spLocks noGrp="1"/>
          </p:cNvSpPr>
          <p:nvPr>
            <p:ph idx="1"/>
          </p:nvPr>
        </p:nvSpPr>
        <p:spPr>
          <a:xfrm>
            <a:off x="531378" y="3129540"/>
            <a:ext cx="6450447" cy="3226810"/>
          </a:xfrm>
        </p:spPr>
        <p:txBody>
          <a:bodyPr>
            <a:normAutofit/>
          </a:bodyPr>
          <a:lstStyle/>
          <a:p>
            <a:pPr marL="457200" indent="-457200">
              <a:buFont typeface="+mj-lt"/>
              <a:buAutoNum type="arabicPeriod"/>
            </a:pPr>
            <a:r>
              <a:rPr lang="en-US" dirty="0"/>
              <a:t>Large, highly liquid markets: high volume of transactions for modest spread and fees</a:t>
            </a:r>
          </a:p>
          <a:p>
            <a:pPr marL="457200" indent="-457200">
              <a:buFont typeface="+mj-lt"/>
              <a:buAutoNum type="arabicPeriod"/>
            </a:pPr>
            <a:r>
              <a:rPr lang="en-US" dirty="0"/>
              <a:t>Large, less liquid markets: low volume of transactions for higher spread and fees</a:t>
            </a:r>
          </a:p>
          <a:p>
            <a:pPr marL="457200" indent="-457200">
              <a:buFont typeface="+mj-lt"/>
              <a:buAutoNum type="arabicPeriod"/>
            </a:pPr>
            <a:r>
              <a:rPr lang="en-US" dirty="0"/>
              <a:t>Highly custom markets: address client’s exposure to risk</a:t>
            </a:r>
          </a:p>
          <a:p>
            <a:pPr marL="457200" indent="-457200">
              <a:buFont typeface="+mj-lt"/>
              <a:buAutoNum type="arabicPeriod"/>
            </a:pPr>
            <a:r>
              <a:rPr lang="en-US" dirty="0"/>
              <a:t>Financing for clients</a:t>
            </a:r>
          </a:p>
        </p:txBody>
      </p:sp>
      <p:sp>
        <p:nvSpPr>
          <p:cNvPr id="3" name="Text Placeholder 2">
            <a:extLst>
              <a:ext uri="{FF2B5EF4-FFF2-40B4-BE49-F238E27FC236}">
                <a16:creationId xmlns:a16="http://schemas.microsoft.com/office/drawing/2014/main" xmlns="" id="{CBC71667-6642-46AC-BCD0-D5423C03774D}"/>
              </a:ext>
            </a:extLst>
          </p:cNvPr>
          <p:cNvSpPr>
            <a:spLocks noGrp="1"/>
          </p:cNvSpPr>
          <p:nvPr>
            <p:ph type="body" sz="quarter" idx="13"/>
          </p:nvPr>
        </p:nvSpPr>
        <p:spPr/>
        <p:txBody>
          <a:bodyPr/>
          <a:lstStyle/>
          <a:p>
            <a:r>
              <a:rPr lang="en-US" dirty="0"/>
              <a:t>How revenue is generated</a:t>
            </a:r>
          </a:p>
        </p:txBody>
      </p:sp>
      <p:sp>
        <p:nvSpPr>
          <p:cNvPr id="4" name="Title 3">
            <a:extLst>
              <a:ext uri="{FF2B5EF4-FFF2-40B4-BE49-F238E27FC236}">
                <a16:creationId xmlns:a16="http://schemas.microsoft.com/office/drawing/2014/main" xmlns="" id="{6B682AC1-893A-4963-8006-76C163000E0F}"/>
              </a:ext>
            </a:extLst>
          </p:cNvPr>
          <p:cNvSpPr>
            <a:spLocks noGrp="1"/>
          </p:cNvSpPr>
          <p:nvPr>
            <p:ph type="title"/>
          </p:nvPr>
        </p:nvSpPr>
        <p:spPr/>
        <p:txBody>
          <a:bodyPr/>
          <a:lstStyle/>
          <a:p>
            <a:r>
              <a:rPr lang="en-IN" dirty="0"/>
              <a:t>Institutional </a:t>
            </a:r>
            <a:r>
              <a:rPr lang="en-IN" b="0" dirty="0"/>
              <a:t>Clients</a:t>
            </a:r>
            <a:endParaRPr lang="en-US" dirty="0"/>
          </a:p>
        </p:txBody>
      </p:sp>
      <p:sp>
        <p:nvSpPr>
          <p:cNvPr id="7" name="Slide Number Placeholder 6">
            <a:extLst>
              <a:ext uri="{FF2B5EF4-FFF2-40B4-BE49-F238E27FC236}">
                <a16:creationId xmlns:a16="http://schemas.microsoft.com/office/drawing/2014/main" xmlns="" id="{0126B897-5D8E-41FF-B8F1-F79869ED10CB}"/>
              </a:ext>
            </a:extLst>
          </p:cNvPr>
          <p:cNvSpPr>
            <a:spLocks noGrp="1"/>
          </p:cNvSpPr>
          <p:nvPr>
            <p:ph type="sldNum" sz="quarter" idx="15"/>
          </p:nvPr>
        </p:nvSpPr>
        <p:spPr/>
        <p:txBody>
          <a:bodyPr/>
          <a:lstStyle/>
          <a:p>
            <a:fld id="{8699F50C-BE38-4BD0-BA84-9B090E1F2B9B}" type="slidenum">
              <a:rPr lang="en-IN" smtClean="0"/>
              <a:pPr/>
              <a:t>21</a:t>
            </a:fld>
            <a:endParaRPr lang="en-IN" dirty="0"/>
          </a:p>
        </p:txBody>
      </p:sp>
      <p:pic>
        <p:nvPicPr>
          <p:cNvPr id="13" name="Picture Placeholder 12">
            <a:extLst>
              <a:ext uri="{FF2B5EF4-FFF2-40B4-BE49-F238E27FC236}">
                <a16:creationId xmlns:a16="http://schemas.microsoft.com/office/drawing/2014/main" xmlns="" id="{084B9C8D-B7A0-4DA6-AE61-7188329A61BD}"/>
              </a:ext>
            </a:extLst>
          </p:cNvPr>
          <p:cNvPicPr>
            <a:picLocks noGrp="1" noChangeAspect="1"/>
          </p:cNvPicPr>
          <p:nvPr>
            <p:ph type="pic" sz="quarter" idx="10"/>
          </p:nvPr>
        </p:nvPicPr>
        <p:blipFill rotWithShape="1">
          <a:blip r:embed="rId2"/>
          <a:srcRect l="23989" t="-1987" r="35354" b="1987"/>
          <a:stretch/>
        </p:blipFill>
        <p:spPr>
          <a:xfrm>
            <a:off x="6604000" y="0"/>
            <a:ext cx="5588000" cy="6872249"/>
          </a:xfrm>
        </p:spPr>
      </p:pic>
    </p:spTree>
    <p:extLst>
      <p:ext uri="{BB962C8B-B14F-4D97-AF65-F5344CB8AC3E}">
        <p14:creationId xmlns:p14="http://schemas.microsoft.com/office/powerpoint/2010/main" xmlns="" val="582850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FEADE4AE-477D-48C1-9F45-06D92AA12DE4}"/>
              </a:ext>
            </a:extLst>
          </p:cNvPr>
          <p:cNvSpPr>
            <a:spLocks noGrp="1"/>
          </p:cNvSpPr>
          <p:nvPr>
            <p:ph idx="1"/>
          </p:nvPr>
        </p:nvSpPr>
        <p:spPr>
          <a:xfrm>
            <a:off x="531378" y="3129540"/>
            <a:ext cx="6450447" cy="3226810"/>
          </a:xfrm>
        </p:spPr>
        <p:txBody>
          <a:bodyPr>
            <a:normAutofit/>
          </a:bodyPr>
          <a:lstStyle/>
          <a:p>
            <a:r>
              <a:rPr lang="en-US" dirty="0"/>
              <a:t>Activities are organized by asset classes, primarily:</a:t>
            </a:r>
          </a:p>
          <a:p>
            <a:pPr lvl="1">
              <a:lnSpc>
                <a:spcPct val="150000"/>
              </a:lnSpc>
            </a:pPr>
            <a:r>
              <a:rPr lang="en-US" dirty="0"/>
              <a:t>Cash instruments: trading the underlying instrument</a:t>
            </a:r>
          </a:p>
          <a:p>
            <a:pPr lvl="1">
              <a:lnSpc>
                <a:spcPct val="150000"/>
              </a:lnSpc>
            </a:pPr>
            <a:r>
              <a:rPr lang="en-US" dirty="0"/>
              <a:t>Derivatives: including futures and options trading</a:t>
            </a:r>
          </a:p>
        </p:txBody>
      </p:sp>
      <p:sp>
        <p:nvSpPr>
          <p:cNvPr id="3" name="Text Placeholder 2">
            <a:extLst>
              <a:ext uri="{FF2B5EF4-FFF2-40B4-BE49-F238E27FC236}">
                <a16:creationId xmlns:a16="http://schemas.microsoft.com/office/drawing/2014/main" xmlns="" id="{CBC71667-6642-46AC-BCD0-D5423C03774D}"/>
              </a:ext>
            </a:extLst>
          </p:cNvPr>
          <p:cNvSpPr>
            <a:spLocks noGrp="1"/>
          </p:cNvSpPr>
          <p:nvPr>
            <p:ph type="body" sz="quarter" idx="13"/>
          </p:nvPr>
        </p:nvSpPr>
        <p:spPr/>
        <p:txBody>
          <a:bodyPr/>
          <a:lstStyle/>
          <a:p>
            <a:r>
              <a:rPr lang="en-US" dirty="0"/>
              <a:t>How revenue is generated</a:t>
            </a:r>
          </a:p>
        </p:txBody>
      </p:sp>
      <p:sp>
        <p:nvSpPr>
          <p:cNvPr id="4" name="Title 3">
            <a:extLst>
              <a:ext uri="{FF2B5EF4-FFF2-40B4-BE49-F238E27FC236}">
                <a16:creationId xmlns:a16="http://schemas.microsoft.com/office/drawing/2014/main" xmlns="" id="{6B682AC1-893A-4963-8006-76C163000E0F}"/>
              </a:ext>
            </a:extLst>
          </p:cNvPr>
          <p:cNvSpPr>
            <a:spLocks noGrp="1"/>
          </p:cNvSpPr>
          <p:nvPr>
            <p:ph type="title"/>
          </p:nvPr>
        </p:nvSpPr>
        <p:spPr/>
        <p:txBody>
          <a:bodyPr/>
          <a:lstStyle/>
          <a:p>
            <a:r>
              <a:rPr lang="en-IN" dirty="0"/>
              <a:t>Institutional </a:t>
            </a:r>
            <a:r>
              <a:rPr lang="en-IN" b="0" dirty="0"/>
              <a:t>Clients</a:t>
            </a:r>
            <a:endParaRPr lang="en-US" dirty="0"/>
          </a:p>
        </p:txBody>
      </p:sp>
      <p:sp>
        <p:nvSpPr>
          <p:cNvPr id="7" name="Slide Number Placeholder 6">
            <a:extLst>
              <a:ext uri="{FF2B5EF4-FFF2-40B4-BE49-F238E27FC236}">
                <a16:creationId xmlns:a16="http://schemas.microsoft.com/office/drawing/2014/main" xmlns="" id="{0126B897-5D8E-41FF-B8F1-F79869ED10CB}"/>
              </a:ext>
            </a:extLst>
          </p:cNvPr>
          <p:cNvSpPr>
            <a:spLocks noGrp="1"/>
          </p:cNvSpPr>
          <p:nvPr>
            <p:ph type="sldNum" sz="quarter" idx="15"/>
          </p:nvPr>
        </p:nvSpPr>
        <p:spPr/>
        <p:txBody>
          <a:bodyPr/>
          <a:lstStyle/>
          <a:p>
            <a:fld id="{8699F50C-BE38-4BD0-BA84-9B090E1F2B9B}" type="slidenum">
              <a:rPr lang="en-IN" smtClean="0"/>
              <a:pPr/>
              <a:t>22</a:t>
            </a:fld>
            <a:endParaRPr lang="en-IN" dirty="0"/>
          </a:p>
        </p:txBody>
      </p:sp>
      <p:pic>
        <p:nvPicPr>
          <p:cNvPr id="13" name="Picture Placeholder 12">
            <a:extLst>
              <a:ext uri="{FF2B5EF4-FFF2-40B4-BE49-F238E27FC236}">
                <a16:creationId xmlns:a16="http://schemas.microsoft.com/office/drawing/2014/main" xmlns="" id="{084B9C8D-B7A0-4DA6-AE61-7188329A61BD}"/>
              </a:ext>
            </a:extLst>
          </p:cNvPr>
          <p:cNvPicPr>
            <a:picLocks noGrp="1" noChangeAspect="1"/>
          </p:cNvPicPr>
          <p:nvPr>
            <p:ph type="pic" sz="quarter" idx="10"/>
          </p:nvPr>
        </p:nvPicPr>
        <p:blipFill rotWithShape="1">
          <a:blip r:embed="rId2"/>
          <a:srcRect l="23989" t="-1987" r="35354" b="1987"/>
          <a:stretch/>
        </p:blipFill>
        <p:spPr>
          <a:xfrm>
            <a:off x="6604000" y="0"/>
            <a:ext cx="5588000" cy="6872249"/>
          </a:xfrm>
        </p:spPr>
      </p:pic>
    </p:spTree>
    <p:extLst>
      <p:ext uri="{BB962C8B-B14F-4D97-AF65-F5344CB8AC3E}">
        <p14:creationId xmlns:p14="http://schemas.microsoft.com/office/powerpoint/2010/main" xmlns="" val="1950088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12074" y="3291465"/>
            <a:ext cx="6736451" cy="3290310"/>
          </a:xfrm>
        </p:spPr>
        <p:txBody>
          <a:bodyPr>
            <a:normAutofit fontScale="85000" lnSpcReduction="10000"/>
          </a:bodyPr>
          <a:lstStyle/>
          <a:p>
            <a:pPr marL="342900" indent="-342900"/>
            <a:r>
              <a:rPr lang="en-US" dirty="0"/>
              <a:t>Facilitates client transactions by providing liquidity with large blocks of stocks or options</a:t>
            </a:r>
          </a:p>
          <a:p>
            <a:pPr marL="342900" indent="-342900"/>
            <a:r>
              <a:rPr lang="en-US" dirty="0"/>
              <a:t>Engagement in insurance activities</a:t>
            </a:r>
          </a:p>
          <a:p>
            <a:pPr marL="342900" indent="-342900"/>
            <a:r>
              <a:rPr lang="en-US" dirty="0"/>
              <a:t>Structure and execute derivatives on indices, industry groups, financial measures and individual company stocks</a:t>
            </a:r>
          </a:p>
          <a:p>
            <a:pPr marL="342900" indent="-342900"/>
            <a:r>
              <a:rPr lang="en-US" dirty="0"/>
              <a:t>Developing of strategies and portfolio hedging and restructuring</a:t>
            </a:r>
          </a:p>
          <a:p>
            <a:pPr marL="342900" indent="-342900"/>
            <a:r>
              <a:rPr lang="en-US" dirty="0"/>
              <a:t>Asset allocation transactions</a:t>
            </a:r>
          </a:p>
          <a:p>
            <a:pPr marL="342900" indent="-342900"/>
            <a:r>
              <a:rPr lang="en-US" dirty="0"/>
              <a:t>Creation of tailored instruments to establish or undertake hedging strategies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152400" y="1703650"/>
            <a:ext cx="5943600" cy="1391976"/>
          </a:xfrm>
        </p:spPr>
        <p:txBody>
          <a:bodyPr>
            <a:normAutofit fontScale="90000"/>
          </a:bodyPr>
          <a:lstStyle/>
          <a:p>
            <a:r>
              <a:rPr lang="en-US" dirty="0"/>
              <a:t>Fixed Income, Currency, </a:t>
            </a:r>
            <a:r>
              <a:rPr lang="en-US" b="0" dirty="0"/>
              <a:t>and</a:t>
            </a:r>
            <a:r>
              <a:rPr lang="en-US" dirty="0"/>
              <a:t> </a:t>
            </a:r>
            <a:r>
              <a:rPr lang="en-US" b="0" dirty="0"/>
              <a:t>Commodities Execution</a:t>
            </a:r>
            <a:endParaRPr lang="en-US" dirty="0"/>
          </a:p>
        </p:txBody>
      </p:sp>
      <p:pic>
        <p:nvPicPr>
          <p:cNvPr id="14" name="Picture Placeholder 13">
            <a:extLst>
              <a:ext uri="{FF2B5EF4-FFF2-40B4-BE49-F238E27FC236}">
                <a16:creationId xmlns:a16="http://schemas.microsoft.com/office/drawing/2014/main" xmlns="" id="{0FD5FD0D-50C1-4E95-A9E8-FE3FF783F08D}"/>
              </a:ext>
            </a:extLst>
          </p:cNvPr>
          <p:cNvPicPr>
            <a:picLocks noGrp="1" noChangeAspect="1"/>
          </p:cNvPicPr>
          <p:nvPr>
            <p:ph type="pic" sz="quarter" idx="10"/>
          </p:nvPr>
        </p:nvPicPr>
        <p:blipFill rotWithShape="1">
          <a:blip r:embed="rId2"/>
          <a:srcRect l="29368" r="23472" b="7202"/>
          <a:stretch/>
        </p:blipFill>
        <p:spPr>
          <a:xfrm>
            <a:off x="6604000" y="0"/>
            <a:ext cx="5588000" cy="6872249"/>
          </a:xfrm>
        </p:spPr>
      </p:pic>
    </p:spTree>
    <p:extLst>
      <p:ext uri="{BB962C8B-B14F-4D97-AF65-F5344CB8AC3E}">
        <p14:creationId xmlns:p14="http://schemas.microsoft.com/office/powerpoint/2010/main" xmlns="" val="3195375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9" y="3586625"/>
            <a:ext cx="6736451" cy="3290310"/>
          </a:xfrm>
        </p:spPr>
        <p:txBody>
          <a:bodyPr>
            <a:normAutofit/>
          </a:bodyPr>
          <a:lstStyle/>
          <a:p>
            <a:pPr marL="342900" indent="-342900"/>
            <a:r>
              <a:rPr lang="en-US" dirty="0"/>
              <a:t>Generated from executing and clearing institutional client transactions on major stock, options and futures exchanges</a:t>
            </a:r>
          </a:p>
          <a:p>
            <a:pPr marL="342900" indent="-342900"/>
            <a:r>
              <a:rPr lang="en-US" dirty="0"/>
              <a:t>Access to electronic “low touch” equity trading platforms</a:t>
            </a:r>
          </a:p>
          <a:p>
            <a:pPr marL="342900" indent="-342900"/>
            <a:r>
              <a:rPr lang="en-US" dirty="0"/>
              <a:t>Most of the revenues continued to be derived from the “high-touch” handling</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152400" y="1703650"/>
            <a:ext cx="5943600" cy="1391976"/>
          </a:xfrm>
        </p:spPr>
        <p:txBody>
          <a:bodyPr>
            <a:normAutofit fontScale="90000"/>
          </a:bodyPr>
          <a:lstStyle/>
          <a:p>
            <a:r>
              <a:rPr lang="en-US" dirty="0"/>
              <a:t>Fixed Income, Currency, </a:t>
            </a:r>
            <a:r>
              <a:rPr lang="en-US" b="0" dirty="0"/>
              <a:t>and</a:t>
            </a:r>
            <a:r>
              <a:rPr lang="en-US" dirty="0"/>
              <a:t> </a:t>
            </a:r>
            <a:r>
              <a:rPr lang="en-US" b="0" dirty="0"/>
              <a:t>Commodities Execution</a:t>
            </a:r>
            <a:endParaRPr lang="en-US" dirty="0"/>
          </a:p>
        </p:txBody>
      </p:sp>
      <p:pic>
        <p:nvPicPr>
          <p:cNvPr id="14" name="Picture Placeholder 13">
            <a:extLst>
              <a:ext uri="{FF2B5EF4-FFF2-40B4-BE49-F238E27FC236}">
                <a16:creationId xmlns:a16="http://schemas.microsoft.com/office/drawing/2014/main" xmlns="" id="{0FD5FD0D-50C1-4E95-A9E8-FE3FF783F08D}"/>
              </a:ext>
            </a:extLst>
          </p:cNvPr>
          <p:cNvPicPr>
            <a:picLocks noGrp="1" noChangeAspect="1"/>
          </p:cNvPicPr>
          <p:nvPr>
            <p:ph type="pic" sz="quarter" idx="10"/>
          </p:nvPr>
        </p:nvPicPr>
        <p:blipFill rotWithShape="1">
          <a:blip r:embed="rId2"/>
          <a:srcRect l="29368" r="23472" b="7202"/>
          <a:stretch/>
        </p:blipFill>
        <p:spPr>
          <a:xfrm>
            <a:off x="6604000" y="0"/>
            <a:ext cx="5588000" cy="6872249"/>
          </a:xfrm>
        </p:spPr>
      </p:pic>
      <p:sp>
        <p:nvSpPr>
          <p:cNvPr id="5" name="Text Placeholder 2">
            <a:extLst>
              <a:ext uri="{FF2B5EF4-FFF2-40B4-BE49-F238E27FC236}">
                <a16:creationId xmlns:a16="http://schemas.microsoft.com/office/drawing/2014/main" xmlns="" id="{5C2EB3B6-D035-4487-A205-D66CA7F32B4F}"/>
              </a:ext>
            </a:extLst>
          </p:cNvPr>
          <p:cNvSpPr>
            <a:spLocks noGrp="1"/>
          </p:cNvSpPr>
          <p:nvPr>
            <p:ph type="body" sz="quarter" idx="13"/>
          </p:nvPr>
        </p:nvSpPr>
        <p:spPr>
          <a:xfrm>
            <a:off x="152400" y="3036678"/>
            <a:ext cx="7342631" cy="608895"/>
          </a:xfrm>
        </p:spPr>
        <p:txBody>
          <a:bodyPr/>
          <a:lstStyle/>
          <a:p>
            <a:r>
              <a:rPr lang="en-US" dirty="0"/>
              <a:t>Commissions and Fees</a:t>
            </a:r>
          </a:p>
        </p:txBody>
      </p:sp>
    </p:spTree>
    <p:extLst>
      <p:ext uri="{BB962C8B-B14F-4D97-AF65-F5344CB8AC3E}">
        <p14:creationId xmlns:p14="http://schemas.microsoft.com/office/powerpoint/2010/main" xmlns="" val="2448643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9" y="3586625"/>
            <a:ext cx="6736451" cy="3290310"/>
          </a:xfrm>
        </p:spPr>
        <p:txBody>
          <a:bodyPr>
            <a:normAutofit/>
          </a:bodyPr>
          <a:lstStyle/>
          <a:p>
            <a:pPr marL="342900" indent="-342900"/>
            <a:r>
              <a:rPr lang="en-US" dirty="0"/>
              <a:t>Financial services: through margin loans collateralized by securities and cash or collateral</a:t>
            </a:r>
          </a:p>
          <a:p>
            <a:pPr marL="342900" indent="-342900"/>
            <a:r>
              <a:rPr lang="en-US" dirty="0"/>
              <a:t>Securities lending services: borrowing and lending securities</a:t>
            </a:r>
          </a:p>
          <a:p>
            <a:pPr marL="342900" indent="-342900"/>
            <a:r>
              <a:rPr lang="en-US" dirty="0"/>
              <a:t>Other prime brokerage services: provide clearing, settlement and custody services, technology platform is provided </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152400" y="1703650"/>
            <a:ext cx="5943600" cy="1391976"/>
          </a:xfrm>
        </p:spPr>
        <p:txBody>
          <a:bodyPr>
            <a:normAutofit fontScale="90000"/>
          </a:bodyPr>
          <a:lstStyle/>
          <a:p>
            <a:r>
              <a:rPr lang="en-US" dirty="0"/>
              <a:t>Fixed Income, Currency, </a:t>
            </a:r>
            <a:r>
              <a:rPr lang="en-US" b="0" dirty="0"/>
              <a:t>and</a:t>
            </a:r>
            <a:r>
              <a:rPr lang="en-US" dirty="0"/>
              <a:t> </a:t>
            </a:r>
            <a:r>
              <a:rPr lang="en-US" b="0" dirty="0"/>
              <a:t>Commodities Execution</a:t>
            </a:r>
            <a:endParaRPr lang="en-US" dirty="0"/>
          </a:p>
        </p:txBody>
      </p:sp>
      <p:pic>
        <p:nvPicPr>
          <p:cNvPr id="14" name="Picture Placeholder 13">
            <a:extLst>
              <a:ext uri="{FF2B5EF4-FFF2-40B4-BE49-F238E27FC236}">
                <a16:creationId xmlns:a16="http://schemas.microsoft.com/office/drawing/2014/main" xmlns="" id="{0FD5FD0D-50C1-4E95-A9E8-FE3FF783F08D}"/>
              </a:ext>
            </a:extLst>
          </p:cNvPr>
          <p:cNvPicPr>
            <a:picLocks noGrp="1" noChangeAspect="1"/>
          </p:cNvPicPr>
          <p:nvPr>
            <p:ph type="pic" sz="quarter" idx="10"/>
          </p:nvPr>
        </p:nvPicPr>
        <p:blipFill rotWithShape="1">
          <a:blip r:embed="rId2"/>
          <a:srcRect l="29368" r="23472" b="7202"/>
          <a:stretch/>
        </p:blipFill>
        <p:spPr>
          <a:xfrm>
            <a:off x="6604000" y="0"/>
            <a:ext cx="5588000" cy="6872249"/>
          </a:xfrm>
        </p:spPr>
      </p:pic>
      <p:sp>
        <p:nvSpPr>
          <p:cNvPr id="5" name="Text Placeholder 2">
            <a:extLst>
              <a:ext uri="{FF2B5EF4-FFF2-40B4-BE49-F238E27FC236}">
                <a16:creationId xmlns:a16="http://schemas.microsoft.com/office/drawing/2014/main" xmlns="" id="{5C2EB3B6-D035-4487-A205-D66CA7F32B4F}"/>
              </a:ext>
            </a:extLst>
          </p:cNvPr>
          <p:cNvSpPr>
            <a:spLocks noGrp="1"/>
          </p:cNvSpPr>
          <p:nvPr>
            <p:ph type="body" sz="quarter" idx="13"/>
          </p:nvPr>
        </p:nvSpPr>
        <p:spPr>
          <a:xfrm>
            <a:off x="152400" y="3036678"/>
            <a:ext cx="7342631" cy="608895"/>
          </a:xfrm>
        </p:spPr>
        <p:txBody>
          <a:bodyPr/>
          <a:lstStyle/>
          <a:p>
            <a:r>
              <a:rPr lang="en-US" dirty="0"/>
              <a:t>Securities Services</a:t>
            </a:r>
          </a:p>
        </p:txBody>
      </p:sp>
    </p:spTree>
    <p:extLst>
      <p:ext uri="{BB962C8B-B14F-4D97-AF65-F5344CB8AC3E}">
        <p14:creationId xmlns:p14="http://schemas.microsoft.com/office/powerpoint/2010/main" xmlns="" val="3099412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9" y="2582019"/>
            <a:ext cx="6736451" cy="3849587"/>
          </a:xfrm>
        </p:spPr>
        <p:txBody>
          <a:bodyPr>
            <a:normAutofit/>
          </a:bodyPr>
          <a:lstStyle/>
          <a:p>
            <a:pPr marL="342900" indent="-342900"/>
            <a:r>
              <a:rPr lang="en-US" dirty="0"/>
              <a:t>Long-term activities</a:t>
            </a:r>
          </a:p>
          <a:p>
            <a:pPr marL="342900" indent="-342900"/>
            <a:r>
              <a:rPr lang="en-US" dirty="0"/>
              <a:t>Investing directly in publicly and privately traded securities and loans</a:t>
            </a:r>
          </a:p>
          <a:p>
            <a:pPr marL="342900" indent="-342900"/>
            <a:r>
              <a:rPr lang="en-US" dirty="0"/>
              <a:t>Managing diversified global portfolio of investments in equity securities and debt</a:t>
            </a:r>
          </a:p>
          <a:p>
            <a:pPr marL="342900" indent="-342900"/>
            <a:r>
              <a:rPr lang="en-US" dirty="0"/>
              <a:t>Provide financing to clients through bank loans, personal loans and mortgages</a:t>
            </a:r>
          </a:p>
          <a:p>
            <a:pPr marL="342900" indent="-342900"/>
            <a:r>
              <a:rPr lang="en-US" dirty="0"/>
              <a:t>Equity-related investments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9" y="959212"/>
            <a:ext cx="3676650" cy="1391976"/>
          </a:xfrm>
        </p:spPr>
        <p:txBody>
          <a:bodyPr>
            <a:normAutofit/>
          </a:bodyPr>
          <a:lstStyle/>
          <a:p>
            <a:r>
              <a:rPr lang="en-US" dirty="0"/>
              <a:t>Investing and </a:t>
            </a:r>
            <a:br>
              <a:rPr lang="en-US" dirty="0"/>
            </a:br>
            <a:r>
              <a:rPr lang="en-US" b="0" dirty="0"/>
              <a:t>Lending</a:t>
            </a:r>
            <a:endParaRPr lang="en-US" dirty="0"/>
          </a:p>
        </p:txBody>
      </p:sp>
      <p:pic>
        <p:nvPicPr>
          <p:cNvPr id="14" name="Picture Placeholder 13">
            <a:extLst>
              <a:ext uri="{FF2B5EF4-FFF2-40B4-BE49-F238E27FC236}">
                <a16:creationId xmlns:a16="http://schemas.microsoft.com/office/drawing/2014/main" xmlns="" id="{0FD5FD0D-50C1-4E95-A9E8-FE3FF783F08D}"/>
              </a:ext>
            </a:extLst>
          </p:cNvPr>
          <p:cNvPicPr>
            <a:picLocks noGrp="1" noChangeAspect="1"/>
          </p:cNvPicPr>
          <p:nvPr>
            <p:ph type="pic" sz="quarter" idx="10"/>
          </p:nvPr>
        </p:nvPicPr>
        <p:blipFill rotWithShape="1">
          <a:blip r:embed="rId2"/>
          <a:srcRect l="29368" r="23472" b="7202"/>
          <a:stretch/>
        </p:blipFill>
        <p:spPr>
          <a:xfrm>
            <a:off x="6604000" y="0"/>
            <a:ext cx="5588000" cy="6872249"/>
          </a:xfrm>
        </p:spPr>
      </p:pic>
    </p:spTree>
    <p:extLst>
      <p:ext uri="{BB962C8B-B14F-4D97-AF65-F5344CB8AC3E}">
        <p14:creationId xmlns:p14="http://schemas.microsoft.com/office/powerpoint/2010/main" xmlns="" val="506663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9" y="2447925"/>
            <a:ext cx="6736451" cy="4152785"/>
          </a:xfrm>
        </p:spPr>
        <p:txBody>
          <a:bodyPr>
            <a:normAutofit/>
          </a:bodyPr>
          <a:lstStyle/>
          <a:p>
            <a:pPr marL="342900" indent="-342900"/>
            <a:r>
              <a:rPr lang="en-US" dirty="0"/>
              <a:t>Provides investment and wealth advisory services to help clients preserve and grow their financial assets</a:t>
            </a:r>
          </a:p>
          <a:p>
            <a:pPr marL="342900" indent="-342900"/>
            <a:r>
              <a:rPr lang="en-US" dirty="0"/>
              <a:t>Managing client assets</a:t>
            </a:r>
          </a:p>
          <a:p>
            <a:pPr marL="342900" indent="-342900"/>
            <a:r>
              <a:rPr lang="en-US" dirty="0"/>
              <a:t>Income and liability management</a:t>
            </a:r>
          </a:p>
          <a:p>
            <a:pPr marL="342900" indent="-342900"/>
            <a:r>
              <a:rPr lang="en-US" dirty="0"/>
              <a:t>Trust and estate planning</a:t>
            </a:r>
          </a:p>
          <a:p>
            <a:pPr marL="342900" indent="-342900"/>
            <a:r>
              <a:rPr lang="en-US" dirty="0"/>
              <a:t>Philanthropic giving and tax planning</a:t>
            </a:r>
          </a:p>
          <a:p>
            <a:pPr marL="342900" indent="-342900"/>
            <a:r>
              <a:rPr lang="en-US" dirty="0"/>
              <a:t>Use global securities and derivative market-making capabilities to address the clients' needs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9" y="959212"/>
            <a:ext cx="3676650" cy="1391976"/>
          </a:xfrm>
        </p:spPr>
        <p:txBody>
          <a:bodyPr>
            <a:normAutofit/>
          </a:bodyPr>
          <a:lstStyle/>
          <a:p>
            <a:r>
              <a:rPr lang="en-US" dirty="0"/>
              <a:t>Investment </a:t>
            </a:r>
            <a:br>
              <a:rPr lang="en-US" dirty="0"/>
            </a:br>
            <a:r>
              <a:rPr lang="en-US" b="0" dirty="0"/>
              <a:t>Management</a:t>
            </a:r>
            <a:endParaRPr lang="en-US" dirty="0"/>
          </a:p>
        </p:txBody>
      </p:sp>
      <p:pic>
        <p:nvPicPr>
          <p:cNvPr id="14" name="Picture Placeholder 13">
            <a:extLst>
              <a:ext uri="{FF2B5EF4-FFF2-40B4-BE49-F238E27FC236}">
                <a16:creationId xmlns:a16="http://schemas.microsoft.com/office/drawing/2014/main" xmlns="" id="{0FD5FD0D-50C1-4E95-A9E8-FE3FF783F08D}"/>
              </a:ext>
            </a:extLst>
          </p:cNvPr>
          <p:cNvPicPr>
            <a:picLocks noGrp="1" noChangeAspect="1"/>
          </p:cNvPicPr>
          <p:nvPr>
            <p:ph type="pic" sz="quarter" idx="10"/>
          </p:nvPr>
        </p:nvPicPr>
        <p:blipFill rotWithShape="1">
          <a:blip r:embed="rId2"/>
          <a:srcRect l="29368" r="23472" b="7202"/>
          <a:stretch/>
        </p:blipFill>
        <p:spPr>
          <a:xfrm>
            <a:off x="6604000" y="0"/>
            <a:ext cx="5588000" cy="6872249"/>
          </a:xfrm>
        </p:spPr>
      </p:pic>
    </p:spTree>
    <p:extLst>
      <p:ext uri="{BB962C8B-B14F-4D97-AF65-F5344CB8AC3E}">
        <p14:creationId xmlns:p14="http://schemas.microsoft.com/office/powerpoint/2010/main" xmlns="" val="1943625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50429" y="2805575"/>
            <a:ext cx="6736451" cy="3585700"/>
          </a:xfrm>
        </p:spPr>
        <p:txBody>
          <a:bodyPr>
            <a:normAutofit/>
          </a:bodyPr>
          <a:lstStyle/>
          <a:p>
            <a:pPr marL="342900" indent="-342900"/>
            <a:r>
              <a:rPr lang="en-US" dirty="0"/>
              <a:t>Fees vary by asset class and affected by investment performance, asset inflows and redemptions</a:t>
            </a:r>
          </a:p>
          <a:p>
            <a:pPr marL="342900" indent="-342900"/>
            <a:r>
              <a:rPr lang="en-US" dirty="0"/>
              <a:t>Assets under supervision: earn a fee for managing assets on a discretionary basis</a:t>
            </a:r>
          </a:p>
          <a:p>
            <a:pPr marL="342900" indent="-342900"/>
            <a:r>
              <a:rPr lang="en-US" dirty="0"/>
              <a:t>Incentive Fees: when a return exceeds a specific benchmark</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247650" y="1252263"/>
            <a:ext cx="5943600" cy="1391976"/>
          </a:xfrm>
        </p:spPr>
        <p:txBody>
          <a:bodyPr>
            <a:normAutofit/>
          </a:bodyPr>
          <a:lstStyle/>
          <a:p>
            <a:r>
              <a:rPr lang="en-US" dirty="0"/>
              <a:t>Management and </a:t>
            </a:r>
            <a:r>
              <a:rPr lang="en-US" b="0" dirty="0"/>
              <a:t/>
            </a:r>
            <a:br>
              <a:rPr lang="en-US" b="0" dirty="0"/>
            </a:br>
            <a:r>
              <a:rPr lang="en-US" b="0" dirty="0"/>
              <a:t>Other Fees</a:t>
            </a:r>
            <a:endParaRPr lang="en-US" dirty="0"/>
          </a:p>
        </p:txBody>
      </p:sp>
      <p:pic>
        <p:nvPicPr>
          <p:cNvPr id="14" name="Picture Placeholder 13">
            <a:extLst>
              <a:ext uri="{FF2B5EF4-FFF2-40B4-BE49-F238E27FC236}">
                <a16:creationId xmlns:a16="http://schemas.microsoft.com/office/drawing/2014/main" xmlns="" id="{0FD5FD0D-50C1-4E95-A9E8-FE3FF783F08D}"/>
              </a:ext>
            </a:extLst>
          </p:cNvPr>
          <p:cNvPicPr>
            <a:picLocks noGrp="1" noChangeAspect="1"/>
          </p:cNvPicPr>
          <p:nvPr>
            <p:ph type="pic" sz="quarter" idx="10"/>
          </p:nvPr>
        </p:nvPicPr>
        <p:blipFill rotWithShape="1">
          <a:blip r:embed="rId2"/>
          <a:srcRect l="29368" r="23472" b="7202"/>
          <a:stretch/>
        </p:blipFill>
        <p:spPr>
          <a:xfrm>
            <a:off x="6604000" y="0"/>
            <a:ext cx="5588000" cy="6872249"/>
          </a:xfrm>
        </p:spPr>
      </p:pic>
    </p:spTree>
    <p:extLst>
      <p:ext uri="{BB962C8B-B14F-4D97-AF65-F5344CB8AC3E}">
        <p14:creationId xmlns:p14="http://schemas.microsoft.com/office/powerpoint/2010/main" xmlns="" val="3221242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C1D418B6-2A81-48A4-9094-3A7A37C4D65A}"/>
              </a:ext>
            </a:extLst>
          </p:cNvPr>
          <p:cNvPicPr>
            <a:picLocks noGrp="1" noChangeAspect="1"/>
          </p:cNvPicPr>
          <p:nvPr>
            <p:ph type="pic" sz="quarter" idx="14"/>
          </p:nvPr>
        </p:nvPicPr>
        <p:blipFill rotWithShape="1">
          <a:blip r:embed="rId2"/>
          <a:srcRect l="12988" r="12988"/>
          <a:stretch/>
        </p:blipFill>
        <p:spPr/>
      </p:pic>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888888" y="2431157"/>
            <a:ext cx="5616687" cy="4290435"/>
          </a:xfrm>
        </p:spPr>
        <p:txBody>
          <a:bodyPr>
            <a:normAutofit/>
          </a:bodyPr>
          <a:lstStyle/>
          <a:p>
            <a:pPr marL="342900" indent="-342900"/>
            <a:r>
              <a:rPr lang="en-US" dirty="0"/>
              <a:t>Business continuity and information security are high priorities</a:t>
            </a:r>
          </a:p>
          <a:p>
            <a:pPr marL="342900" indent="-342900"/>
            <a:r>
              <a:rPr lang="en-US" dirty="0"/>
              <a:t>Key elements of the program:</a:t>
            </a:r>
          </a:p>
          <a:p>
            <a:pPr marL="342900" indent="-342900"/>
            <a:r>
              <a:rPr lang="en-US" dirty="0"/>
              <a:t>Crisis planning and management</a:t>
            </a:r>
          </a:p>
          <a:p>
            <a:pPr marL="342900" indent="-342900"/>
            <a:r>
              <a:rPr lang="en-US" dirty="0"/>
              <a:t>People recovery</a:t>
            </a:r>
          </a:p>
          <a:p>
            <a:pPr marL="342900" indent="-342900"/>
            <a:r>
              <a:rPr lang="en-US" dirty="0"/>
              <a:t>Business recovery</a:t>
            </a:r>
          </a:p>
          <a:p>
            <a:pPr marL="342900" indent="-342900"/>
            <a:r>
              <a:rPr lang="en-US" dirty="0"/>
              <a:t>System and data recovery</a:t>
            </a:r>
          </a:p>
          <a:p>
            <a:pPr marL="342900" indent="-342900"/>
            <a:r>
              <a:rPr lang="en-US" dirty="0"/>
              <a:t>Process improvement</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079184"/>
            <a:ext cx="7342622" cy="1215566"/>
          </a:xfrm>
        </p:spPr>
        <p:txBody>
          <a:bodyPr>
            <a:normAutofit fontScale="90000"/>
          </a:bodyPr>
          <a:lstStyle/>
          <a:p>
            <a:r>
              <a:rPr lang="en-US" dirty="0"/>
              <a:t>Business</a:t>
            </a:r>
            <a:r>
              <a:rPr lang="en-US" b="0" dirty="0"/>
              <a:t/>
            </a:r>
            <a:br>
              <a:rPr lang="en-US" b="0" dirty="0"/>
            </a:br>
            <a:r>
              <a:rPr lang="en-US" b="0" dirty="0"/>
              <a:t>Continuity Program</a:t>
            </a:r>
            <a:endParaRPr lang="en-US" dirty="0"/>
          </a:p>
        </p:txBody>
      </p:sp>
    </p:spTree>
    <p:extLst>
      <p:ext uri="{BB962C8B-B14F-4D97-AF65-F5344CB8AC3E}">
        <p14:creationId xmlns:p14="http://schemas.microsoft.com/office/powerpoint/2010/main" xmlns="" val="4102761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ABE11BF-33A5-4653-A144-CCCBACF58C30}"/>
              </a:ext>
            </a:extLst>
          </p:cNvPr>
          <p:cNvSpPr>
            <a:spLocks noGrp="1"/>
          </p:cNvSpPr>
          <p:nvPr>
            <p:ph type="title"/>
          </p:nvPr>
        </p:nvSpPr>
        <p:spPr/>
        <p:txBody>
          <a:bodyPr/>
          <a:lstStyle/>
          <a:p>
            <a:r>
              <a:rPr lang="en-IN" dirty="0"/>
              <a:t>Company </a:t>
            </a:r>
            <a:r>
              <a:rPr lang="en-IN" b="0" dirty="0"/>
              <a:t>Overview</a:t>
            </a:r>
          </a:p>
        </p:txBody>
      </p:sp>
      <p:sp>
        <p:nvSpPr>
          <p:cNvPr id="9" name="Text Placeholder 8">
            <a:extLst>
              <a:ext uri="{FF2B5EF4-FFF2-40B4-BE49-F238E27FC236}">
                <a16:creationId xmlns:a16="http://schemas.microsoft.com/office/drawing/2014/main" xmlns="" id="{53469036-D1FB-4164-96AE-B6D8CECCFC96}"/>
              </a:ext>
            </a:extLst>
          </p:cNvPr>
          <p:cNvSpPr>
            <a:spLocks noGrp="1"/>
          </p:cNvSpPr>
          <p:nvPr>
            <p:ph type="body" sz="quarter" idx="13"/>
          </p:nvPr>
        </p:nvSpPr>
        <p:spPr/>
        <p:txBody>
          <a:bodyPr/>
          <a:lstStyle/>
          <a:p>
            <a:r>
              <a:rPr lang="da-DK" dirty="0"/>
              <a:t>More than just your average bank.</a:t>
            </a:r>
            <a:endParaRPr lang="en-IN" dirty="0"/>
          </a:p>
        </p:txBody>
      </p:sp>
      <p:sp>
        <p:nvSpPr>
          <p:cNvPr id="7" name="Content Placeholder 6">
            <a:extLst>
              <a:ext uri="{FF2B5EF4-FFF2-40B4-BE49-F238E27FC236}">
                <a16:creationId xmlns:a16="http://schemas.microsoft.com/office/drawing/2014/main" xmlns="" id="{2482DBEC-EE72-4155-ACC5-87E80C5606A9}"/>
              </a:ext>
            </a:extLst>
          </p:cNvPr>
          <p:cNvSpPr>
            <a:spLocks noGrp="1"/>
          </p:cNvSpPr>
          <p:nvPr>
            <p:ph idx="1"/>
          </p:nvPr>
        </p:nvSpPr>
        <p:spPr>
          <a:xfrm>
            <a:off x="531378" y="3129540"/>
            <a:ext cx="5056623" cy="2958275"/>
          </a:xfrm>
        </p:spPr>
        <p:txBody>
          <a:bodyPr anchor="t">
            <a:normAutofit/>
          </a:bodyPr>
          <a:lstStyle/>
          <a:p>
            <a:pPr lvl="0"/>
            <a:r>
              <a:rPr lang="en-US" dirty="0"/>
              <a:t>Founded in 1869 and headquartered in New York city while maintaining offices in major financial centers across the globe</a:t>
            </a:r>
          </a:p>
          <a:p>
            <a:pPr lvl="0"/>
            <a:r>
              <a:rPr lang="en-US" dirty="0"/>
              <a:t>Leader in investment banking, lending and management for a variety of clients including private entities, governments and individuals</a:t>
            </a:r>
          </a:p>
          <a:p>
            <a:pPr lvl="0"/>
            <a:endParaRPr lang="en-US" dirty="0"/>
          </a:p>
        </p:txBody>
      </p:sp>
      <p:pic>
        <p:nvPicPr>
          <p:cNvPr id="13" name="Picture Placeholder 12">
            <a:extLst>
              <a:ext uri="{FF2B5EF4-FFF2-40B4-BE49-F238E27FC236}">
                <a16:creationId xmlns:a16="http://schemas.microsoft.com/office/drawing/2014/main" xmlns="" id="{066FE296-3466-420F-AD6C-D3A37B973B7D}"/>
              </a:ext>
            </a:extLst>
          </p:cNvPr>
          <p:cNvPicPr>
            <a:picLocks noGrp="1" noChangeAspect="1"/>
          </p:cNvPicPr>
          <p:nvPr>
            <p:ph type="pic" sz="quarter" idx="10"/>
          </p:nvPr>
        </p:nvPicPr>
        <p:blipFill rotWithShape="1">
          <a:blip r:embed="rId2"/>
          <a:srcRect l="23313" r="23313"/>
          <a:stretch/>
        </p:blipFill>
        <p:spPr>
          <a:xfrm>
            <a:off x="6604000" y="0"/>
            <a:ext cx="5588000" cy="6872249"/>
          </a:xfrm>
        </p:spPr>
      </p:pic>
      <p:sp>
        <p:nvSpPr>
          <p:cNvPr id="12" name="Slide Number Placeholder 11">
            <a:extLst>
              <a:ext uri="{FF2B5EF4-FFF2-40B4-BE49-F238E27FC236}">
                <a16:creationId xmlns:a16="http://schemas.microsoft.com/office/drawing/2014/main" xmlns="" id="{FBA1BB58-7555-4382-B178-7ED04E137E77}"/>
              </a:ext>
            </a:extLst>
          </p:cNvPr>
          <p:cNvSpPr>
            <a:spLocks noGrp="1"/>
          </p:cNvSpPr>
          <p:nvPr>
            <p:ph type="sldNum" sz="quarter" idx="15"/>
          </p:nvPr>
        </p:nvSpPr>
        <p:spPr/>
        <p:txBody>
          <a:bodyPr/>
          <a:lstStyle/>
          <a:p>
            <a:fld id="{8699F50C-BE38-4BD0-BA84-9B090E1F2B9B}" type="slidenum">
              <a:rPr lang="en-IN" smtClean="0"/>
              <a:pPr/>
              <a:t>3</a:t>
            </a:fld>
            <a:endParaRPr lang="en-IN" dirty="0"/>
          </a:p>
        </p:txBody>
      </p:sp>
    </p:spTree>
    <p:extLst>
      <p:ext uri="{BB962C8B-B14F-4D97-AF65-F5344CB8AC3E}">
        <p14:creationId xmlns:p14="http://schemas.microsoft.com/office/powerpoint/2010/main" xmlns="" val="972005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C1D418B6-2A81-48A4-9094-3A7A37C4D65A}"/>
              </a:ext>
            </a:extLst>
          </p:cNvPr>
          <p:cNvPicPr>
            <a:picLocks noGrp="1" noChangeAspect="1"/>
          </p:cNvPicPr>
          <p:nvPr>
            <p:ph type="pic" sz="quarter" idx="14"/>
          </p:nvPr>
        </p:nvPicPr>
        <p:blipFill rotWithShape="1">
          <a:blip r:embed="rId2"/>
          <a:srcRect l="12988" r="12988"/>
          <a:stretch/>
        </p:blipFill>
        <p:spPr/>
      </p:pic>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622188" y="2431157"/>
            <a:ext cx="5673837" cy="4290435"/>
          </a:xfrm>
        </p:spPr>
        <p:txBody>
          <a:bodyPr>
            <a:normAutofit lnSpcReduction="10000"/>
          </a:bodyPr>
          <a:lstStyle/>
          <a:p>
            <a:pPr marL="342900" indent="-342900"/>
            <a:r>
              <a:rPr lang="en-US" dirty="0"/>
              <a:t>Strive to maintain a work environment of professionalism, excellence, diversity and cooperation among employees</a:t>
            </a:r>
          </a:p>
          <a:p>
            <a:pPr marL="342900" indent="-342900"/>
            <a:r>
              <a:rPr lang="en-US" dirty="0"/>
              <a:t>Competitors are other entities that provide investment banking, securities and investment management services (brokers, dealers, investment advisors)</a:t>
            </a:r>
          </a:p>
          <a:p>
            <a:pPr marL="342900" indent="-342900"/>
            <a:r>
              <a:rPr lang="en-US" dirty="0"/>
              <a:t>Advantages are taken from competing successfully with larger financial institutions (which have more capital and stronger local presence)</a:t>
            </a:r>
          </a:p>
          <a:p>
            <a:pPr marL="342900" indent="-342900"/>
            <a:r>
              <a:rPr lang="en-US" dirty="0"/>
              <a:t>Competition in attracting and retaining qualified employees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079184"/>
            <a:ext cx="7342622" cy="1215566"/>
          </a:xfrm>
        </p:spPr>
        <p:txBody>
          <a:bodyPr>
            <a:normAutofit fontScale="90000"/>
          </a:bodyPr>
          <a:lstStyle/>
          <a:p>
            <a:r>
              <a:rPr lang="en-US" dirty="0"/>
              <a:t>Employees</a:t>
            </a:r>
            <a:r>
              <a:rPr lang="en-US" b="0" dirty="0"/>
              <a:t/>
            </a:r>
            <a:br>
              <a:rPr lang="en-US" b="0" dirty="0"/>
            </a:br>
            <a:r>
              <a:rPr lang="en-US" b="0" dirty="0"/>
              <a:t>and Competition</a:t>
            </a:r>
            <a:endParaRPr lang="en-US" dirty="0"/>
          </a:p>
        </p:txBody>
      </p:sp>
    </p:spTree>
    <p:extLst>
      <p:ext uri="{BB962C8B-B14F-4D97-AF65-F5344CB8AC3E}">
        <p14:creationId xmlns:p14="http://schemas.microsoft.com/office/powerpoint/2010/main" xmlns="" val="3519452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C1D418B6-2A81-48A4-9094-3A7A37C4D65A}"/>
              </a:ext>
            </a:extLst>
          </p:cNvPr>
          <p:cNvPicPr>
            <a:picLocks noGrp="1" noChangeAspect="1"/>
          </p:cNvPicPr>
          <p:nvPr>
            <p:ph type="pic" sz="quarter" idx="14"/>
          </p:nvPr>
        </p:nvPicPr>
        <p:blipFill rotWithShape="1">
          <a:blip r:embed="rId2"/>
          <a:srcRect l="12988" r="12988"/>
          <a:stretch/>
        </p:blipFill>
        <p:spPr/>
      </p:pic>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622188" y="2431157"/>
            <a:ext cx="5673837" cy="4290435"/>
          </a:xfrm>
        </p:spPr>
        <p:txBody>
          <a:bodyPr>
            <a:normAutofit fontScale="92500" lnSpcReduction="20000"/>
          </a:bodyPr>
          <a:lstStyle/>
          <a:p>
            <a:pPr marL="342900" indent="-342900"/>
            <a:r>
              <a:rPr lang="en-US" dirty="0"/>
              <a:t>Dodd-Frank Act: enacted in July 2010, provides extension on the rules adopted by the Federal Reserve Board </a:t>
            </a:r>
          </a:p>
          <a:p>
            <a:pPr marL="342900" indent="-342900"/>
            <a:r>
              <a:rPr lang="en-US" dirty="0"/>
              <a:t>Supervision and examination by the Federal Reserve Board</a:t>
            </a:r>
          </a:p>
          <a:p>
            <a:pPr marL="342900" indent="-342900"/>
            <a:r>
              <a:rPr lang="en-US" dirty="0"/>
              <a:t>BHC Act restricts bank holding companies from engaging in business activities</a:t>
            </a:r>
          </a:p>
          <a:p>
            <a:pPr marL="342900" indent="-342900"/>
            <a:r>
              <a:rPr lang="en-US" dirty="0"/>
              <a:t>Fed board has the authority to limit the ability to conduct activities and it is necessary its approval before engaging in financial activities</a:t>
            </a:r>
          </a:p>
          <a:p>
            <a:pPr marL="342900" indent="-342900"/>
            <a:r>
              <a:rPr lang="en-US" dirty="0"/>
              <a:t>The Volcker Rule prohibits “proprietary trading”, sponsorship of “covered funds” and investment in hedge funds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398028" y="717563"/>
            <a:ext cx="7342622" cy="1215566"/>
          </a:xfrm>
        </p:spPr>
        <p:txBody>
          <a:bodyPr>
            <a:normAutofit/>
          </a:bodyPr>
          <a:lstStyle/>
          <a:p>
            <a:r>
              <a:rPr lang="en-US" dirty="0"/>
              <a:t>Regulation</a:t>
            </a:r>
          </a:p>
        </p:txBody>
      </p:sp>
    </p:spTree>
    <p:extLst>
      <p:ext uri="{BB962C8B-B14F-4D97-AF65-F5344CB8AC3E}">
        <p14:creationId xmlns:p14="http://schemas.microsoft.com/office/powerpoint/2010/main" xmlns="" val="3107012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C1D418B6-2A81-48A4-9094-3A7A37C4D65A}"/>
              </a:ext>
            </a:extLst>
          </p:cNvPr>
          <p:cNvPicPr>
            <a:picLocks noGrp="1" noChangeAspect="1"/>
          </p:cNvPicPr>
          <p:nvPr>
            <p:ph type="pic" sz="quarter" idx="14"/>
          </p:nvPr>
        </p:nvPicPr>
        <p:blipFill rotWithShape="1">
          <a:blip r:embed="rId2"/>
          <a:srcRect l="12988" r="12988"/>
          <a:stretch/>
        </p:blipFill>
        <p:spPr/>
      </p:pic>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98028" y="2096806"/>
            <a:ext cx="5950062" cy="4597517"/>
          </a:xfrm>
        </p:spPr>
        <p:txBody>
          <a:bodyPr>
            <a:normAutofit fontScale="77500" lnSpcReduction="20000"/>
          </a:bodyPr>
          <a:lstStyle/>
          <a:p>
            <a:pPr marL="342900" indent="-342900"/>
            <a:r>
              <a:rPr lang="en-US" dirty="0"/>
              <a:t>The Dodd-Frank Act, and the rules thereunder, significantly altered the financial regulatory regime within which GS operates</a:t>
            </a:r>
          </a:p>
          <a:p>
            <a:pPr marL="342900" indent="-342900"/>
            <a:r>
              <a:rPr lang="en-US" dirty="0"/>
              <a:t>The capital, liquidity and leverage ratios based on the Basel Committee’s final capital framework for strengthening international capital standards (Basel III), as implemented by the Federal Reserve, the PRA and FCA and other national regulators have also had a significant impact on GS businesses</a:t>
            </a:r>
          </a:p>
          <a:p>
            <a:pPr marL="342900" indent="-342900"/>
            <a:r>
              <a:rPr lang="en-US" dirty="0"/>
              <a:t>The implications of such regulations for our businesses continue to depend largely on their implementation by the relevant regulators globally, as well as the development of market practices and structures under the regime established by such regulations</a:t>
            </a:r>
          </a:p>
          <a:p>
            <a:pPr marL="342900" indent="-342900"/>
            <a:r>
              <a:rPr lang="en-US" dirty="0"/>
              <a:t>Other reforms have been adopted or are being considered by regulators and policy makers worldwide</a:t>
            </a:r>
          </a:p>
          <a:p>
            <a:pPr marL="342900" indent="-342900"/>
            <a:r>
              <a:rPr lang="en-US" dirty="0"/>
              <a:t>The Basel Committee is the primary global standard setter for prudential bank regulation </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398028" y="717563"/>
            <a:ext cx="7342622" cy="1215566"/>
          </a:xfrm>
        </p:spPr>
        <p:txBody>
          <a:bodyPr>
            <a:normAutofit/>
          </a:bodyPr>
          <a:lstStyle/>
          <a:p>
            <a:r>
              <a:rPr lang="en-US" dirty="0"/>
              <a:t>Regulation</a:t>
            </a:r>
          </a:p>
        </p:txBody>
      </p:sp>
    </p:spTree>
    <p:extLst>
      <p:ext uri="{BB962C8B-B14F-4D97-AF65-F5344CB8AC3E}">
        <p14:creationId xmlns:p14="http://schemas.microsoft.com/office/powerpoint/2010/main" xmlns="" val="401718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C1D418B6-2A81-48A4-9094-3A7A37C4D65A}"/>
              </a:ext>
            </a:extLst>
          </p:cNvPr>
          <p:cNvPicPr>
            <a:picLocks noGrp="1" noChangeAspect="1"/>
          </p:cNvPicPr>
          <p:nvPr>
            <p:ph type="pic" sz="quarter" idx="14"/>
          </p:nvPr>
        </p:nvPicPr>
        <p:blipFill rotWithShape="1">
          <a:blip r:embed="rId2"/>
          <a:srcRect l="12988" r="12988"/>
          <a:stretch/>
        </p:blipFill>
        <p:spPr/>
      </p:pic>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779028" y="2752725"/>
            <a:ext cx="5950062" cy="3941598"/>
          </a:xfrm>
        </p:spPr>
        <p:txBody>
          <a:bodyPr>
            <a:normAutofit/>
          </a:bodyPr>
          <a:lstStyle/>
          <a:p>
            <a:pPr marL="342900" indent="-342900"/>
            <a:r>
              <a:rPr lang="en-US" dirty="0"/>
              <a:t>Is expected to limit certain kind of transactions with the sponsored funds</a:t>
            </a:r>
          </a:p>
          <a:p>
            <a:pPr marL="342900" indent="-342900"/>
            <a:r>
              <a:rPr lang="en-US" dirty="0"/>
              <a:t>Many aspects remain unclear and very complex</a:t>
            </a:r>
          </a:p>
          <a:p>
            <a:pPr marL="342900" indent="-342900"/>
            <a:r>
              <a:rPr lang="en-US" dirty="0"/>
              <a:t>In October 2011 the rules to implement the Volcker Rule were issued</a:t>
            </a:r>
          </a:p>
          <a:p>
            <a:pPr marL="342900" indent="-342900"/>
            <a:r>
              <a:rPr lang="en-US" dirty="0"/>
              <a:t>The Volcker Rule limitation on investments in hedge funds and private equity funds required to reduce investments to 3% or less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398028" y="1106336"/>
            <a:ext cx="7342622" cy="1482712"/>
          </a:xfrm>
        </p:spPr>
        <p:txBody>
          <a:bodyPr>
            <a:normAutofit/>
          </a:bodyPr>
          <a:lstStyle/>
          <a:p>
            <a:r>
              <a:rPr lang="en-US" dirty="0"/>
              <a:t>The Volcker</a:t>
            </a:r>
            <a:br>
              <a:rPr lang="en-US" dirty="0"/>
            </a:br>
            <a:r>
              <a:rPr lang="en-US" b="0" dirty="0"/>
              <a:t>Rule</a:t>
            </a:r>
            <a:endParaRPr lang="en-US" dirty="0"/>
          </a:p>
        </p:txBody>
      </p:sp>
    </p:spTree>
    <p:extLst>
      <p:ext uri="{BB962C8B-B14F-4D97-AF65-F5344CB8AC3E}">
        <p14:creationId xmlns:p14="http://schemas.microsoft.com/office/powerpoint/2010/main" xmlns="" val="2395081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C1D418B6-2A81-48A4-9094-3A7A37C4D65A}"/>
              </a:ext>
            </a:extLst>
          </p:cNvPr>
          <p:cNvPicPr>
            <a:picLocks noGrp="1" noChangeAspect="1"/>
          </p:cNvPicPr>
          <p:nvPr>
            <p:ph type="pic" sz="quarter" idx="14"/>
          </p:nvPr>
        </p:nvPicPr>
        <p:blipFill rotWithShape="1">
          <a:blip r:embed="rId2"/>
          <a:srcRect l="12988" r="12988"/>
          <a:stretch/>
        </p:blipFill>
        <p:spPr/>
      </p:pic>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779028" y="2752725"/>
            <a:ext cx="5950062" cy="3941598"/>
          </a:xfrm>
        </p:spPr>
        <p:txBody>
          <a:bodyPr>
            <a:normAutofit/>
          </a:bodyPr>
          <a:lstStyle/>
          <a:p>
            <a:pPr marL="342900" indent="-342900"/>
            <a:r>
              <a:rPr lang="en-US" dirty="0"/>
              <a:t>As a bank holding company, Goldman Sachs is subject to consolidated regulatory capital requirements by fed board</a:t>
            </a:r>
          </a:p>
          <a:p>
            <a:pPr marL="342900" indent="-342900"/>
            <a:r>
              <a:rPr lang="en-US" dirty="0"/>
              <a:t>In January 2016, the Basel Committee finalized a revised framework for calculating minimum capital requirements for market risk</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398028" y="1106336"/>
            <a:ext cx="7342622" cy="1482712"/>
          </a:xfrm>
        </p:spPr>
        <p:txBody>
          <a:bodyPr>
            <a:normAutofit/>
          </a:bodyPr>
          <a:lstStyle/>
          <a:p>
            <a:r>
              <a:rPr lang="en-US" dirty="0"/>
              <a:t>Capital and</a:t>
            </a:r>
            <a:br>
              <a:rPr lang="en-US" dirty="0"/>
            </a:br>
            <a:r>
              <a:rPr lang="en-US" b="0" dirty="0"/>
              <a:t>Liquidity Requirements</a:t>
            </a:r>
            <a:endParaRPr lang="en-US" dirty="0"/>
          </a:p>
        </p:txBody>
      </p:sp>
    </p:spTree>
    <p:extLst>
      <p:ext uri="{BB962C8B-B14F-4D97-AF65-F5344CB8AC3E}">
        <p14:creationId xmlns:p14="http://schemas.microsoft.com/office/powerpoint/2010/main" xmlns="" val="1778596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769503" y="3065298"/>
            <a:ext cx="5950062" cy="3941598"/>
          </a:xfrm>
        </p:spPr>
        <p:txBody>
          <a:bodyPr>
            <a:normAutofit/>
          </a:bodyPr>
          <a:lstStyle/>
          <a:p>
            <a:pPr marL="342900" indent="-342900"/>
            <a:r>
              <a:rPr lang="en-US" dirty="0"/>
              <a:t>Subject to the oversight of the fed board based on capital plans and stress tests to judge the capital planning processes</a:t>
            </a:r>
          </a:p>
          <a:p>
            <a:pPr marL="342900" indent="-342900"/>
            <a:r>
              <a:rPr lang="en-US" dirty="0"/>
              <a:t>The amount of dividends that may be paid by GS is limited to the lesser of the amounts calculated under a “recent earnings” test and an “undivided profits” test</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152402" y="1582586"/>
            <a:ext cx="5869422" cy="1482712"/>
          </a:xfrm>
        </p:spPr>
        <p:txBody>
          <a:bodyPr>
            <a:normAutofit/>
          </a:bodyPr>
          <a:lstStyle/>
          <a:p>
            <a:r>
              <a:rPr lang="en-US" dirty="0"/>
              <a:t>Payments of Dividends</a:t>
            </a:r>
            <a:br>
              <a:rPr lang="en-US" dirty="0"/>
            </a:br>
            <a:r>
              <a:rPr lang="en-US" b="0" dirty="0"/>
              <a:t>and Stock Repurchases</a:t>
            </a:r>
            <a:endParaRPr lang="en-US" dirty="0"/>
          </a:p>
        </p:txBody>
      </p:sp>
      <p:pic>
        <p:nvPicPr>
          <p:cNvPr id="8" name="Picture Placeholder 7">
            <a:extLst>
              <a:ext uri="{FF2B5EF4-FFF2-40B4-BE49-F238E27FC236}">
                <a16:creationId xmlns:a16="http://schemas.microsoft.com/office/drawing/2014/main" xmlns="" id="{58F97484-CB2E-422A-A203-58A24D2C028C}"/>
              </a:ext>
            </a:extLst>
          </p:cNvPr>
          <p:cNvPicPr>
            <a:picLocks noGrp="1" noChangeAspect="1"/>
          </p:cNvPicPr>
          <p:nvPr>
            <p:ph type="pic" sz="quarter" idx="14"/>
          </p:nvPr>
        </p:nvPicPr>
        <p:blipFill rotWithShape="1">
          <a:blip r:embed="rId2"/>
          <a:srcRect l="892" t="-2257" r="26694" b="2257"/>
          <a:stretch/>
        </p:blipFill>
        <p:spPr>
          <a:xfrm>
            <a:off x="6170177" y="1435100"/>
            <a:ext cx="6021821" cy="5422900"/>
          </a:xfrm>
        </p:spPr>
      </p:pic>
    </p:spTree>
    <p:extLst>
      <p:ext uri="{BB962C8B-B14F-4D97-AF65-F5344CB8AC3E}">
        <p14:creationId xmlns:p14="http://schemas.microsoft.com/office/powerpoint/2010/main" xmlns="" val="1083967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740928" y="2360448"/>
            <a:ext cx="5950062" cy="3941598"/>
          </a:xfrm>
        </p:spPr>
        <p:txBody>
          <a:bodyPr>
            <a:normAutofit fontScale="92500"/>
          </a:bodyPr>
          <a:lstStyle/>
          <a:p>
            <a:pPr marL="342900" indent="-342900"/>
            <a:r>
              <a:rPr lang="en-US" dirty="0"/>
              <a:t>Oversight by the fed board</a:t>
            </a:r>
          </a:p>
          <a:p>
            <a:pPr marL="342900" indent="-342900"/>
            <a:r>
              <a:rPr lang="en-US" dirty="0"/>
              <a:t>Risk must be taken in account</a:t>
            </a:r>
          </a:p>
          <a:p>
            <a:pPr marL="342900" indent="-342900"/>
            <a:r>
              <a:rPr lang="en-US" dirty="0"/>
              <a:t>Incentives that balance risk and financial results</a:t>
            </a:r>
          </a:p>
          <a:p>
            <a:pPr marL="342900" indent="-342900"/>
            <a:r>
              <a:rPr lang="en-US" dirty="0"/>
              <a:t>Review of the incentive compensation policies</a:t>
            </a:r>
          </a:p>
          <a:p>
            <a:pPr marL="342900" indent="-342900"/>
            <a:r>
              <a:rPr lang="en-US" dirty="0"/>
              <a:t>Enforcement actions taken against the risk of the organization's safety caused by related risk management</a:t>
            </a:r>
          </a:p>
          <a:p>
            <a:pPr marL="342900" indent="-342900"/>
            <a:r>
              <a:rPr lang="en-US" dirty="0"/>
              <a:t>If the regulations are adopted the flexibility will be restricted</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300755" y="767487"/>
            <a:ext cx="5869422" cy="1482712"/>
          </a:xfrm>
        </p:spPr>
        <p:txBody>
          <a:bodyPr>
            <a:normAutofit/>
          </a:bodyPr>
          <a:lstStyle/>
          <a:p>
            <a:r>
              <a:rPr lang="en-US" dirty="0"/>
              <a:t>Compensation</a:t>
            </a:r>
            <a:br>
              <a:rPr lang="en-US" dirty="0"/>
            </a:br>
            <a:r>
              <a:rPr lang="en-US" b="0" dirty="0"/>
              <a:t>Practices</a:t>
            </a:r>
            <a:endParaRPr lang="en-US" dirty="0"/>
          </a:p>
        </p:txBody>
      </p:sp>
      <p:pic>
        <p:nvPicPr>
          <p:cNvPr id="8" name="Picture Placeholder 7">
            <a:extLst>
              <a:ext uri="{FF2B5EF4-FFF2-40B4-BE49-F238E27FC236}">
                <a16:creationId xmlns:a16="http://schemas.microsoft.com/office/drawing/2014/main" xmlns="" id="{58F97484-CB2E-422A-A203-58A24D2C028C}"/>
              </a:ext>
            </a:extLst>
          </p:cNvPr>
          <p:cNvPicPr>
            <a:picLocks noGrp="1" noChangeAspect="1"/>
          </p:cNvPicPr>
          <p:nvPr>
            <p:ph type="pic" sz="quarter" idx="14"/>
          </p:nvPr>
        </p:nvPicPr>
        <p:blipFill rotWithShape="1">
          <a:blip r:embed="rId2"/>
          <a:srcRect l="892" t="-2257" r="26694" b="2257"/>
          <a:stretch/>
        </p:blipFill>
        <p:spPr>
          <a:xfrm>
            <a:off x="6170177" y="1435100"/>
            <a:ext cx="6021821" cy="5422900"/>
          </a:xfrm>
        </p:spPr>
      </p:pic>
    </p:spTree>
    <p:extLst>
      <p:ext uri="{BB962C8B-B14F-4D97-AF65-F5344CB8AC3E}">
        <p14:creationId xmlns:p14="http://schemas.microsoft.com/office/powerpoint/2010/main" xmlns="" val="2600512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740928" y="2360448"/>
            <a:ext cx="5950062" cy="3941598"/>
          </a:xfrm>
        </p:spPr>
        <p:txBody>
          <a:bodyPr>
            <a:normAutofit/>
          </a:bodyPr>
          <a:lstStyle/>
          <a:p>
            <a:pPr marL="342900" indent="-342900"/>
            <a:r>
              <a:rPr lang="en-US" dirty="0"/>
              <a:t>Undertake stress test is required, according to Dodd-frank act and conducted by the fed board</a:t>
            </a:r>
          </a:p>
          <a:p>
            <a:pPr marL="342900" indent="-342900"/>
            <a:r>
              <a:rPr lang="en-US" dirty="0"/>
              <a:t>“Derivative push-out” will prevent GS from conducting certain swaps-related activities</a:t>
            </a:r>
          </a:p>
          <a:p>
            <a:pPr marL="342900" indent="-342900"/>
            <a:r>
              <a:rPr lang="en-US" dirty="0"/>
              <a:t>Transactions between GS bank USA and its subsidiaries are regulated by the fed board </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300755" y="767487"/>
            <a:ext cx="5869422" cy="1482712"/>
          </a:xfrm>
        </p:spPr>
        <p:txBody>
          <a:bodyPr>
            <a:normAutofit/>
          </a:bodyPr>
          <a:lstStyle/>
          <a:p>
            <a:r>
              <a:rPr lang="en-US" dirty="0"/>
              <a:t>Regulation of</a:t>
            </a:r>
            <a:br>
              <a:rPr lang="en-US" dirty="0"/>
            </a:br>
            <a:r>
              <a:rPr lang="en-US" b="0" dirty="0"/>
              <a:t>GS Bank USA</a:t>
            </a:r>
            <a:endParaRPr lang="en-US" dirty="0"/>
          </a:p>
        </p:txBody>
      </p:sp>
      <p:pic>
        <p:nvPicPr>
          <p:cNvPr id="8" name="Picture Placeholder 7">
            <a:extLst>
              <a:ext uri="{FF2B5EF4-FFF2-40B4-BE49-F238E27FC236}">
                <a16:creationId xmlns:a16="http://schemas.microsoft.com/office/drawing/2014/main" xmlns="" id="{58F97484-CB2E-422A-A203-58A24D2C028C}"/>
              </a:ext>
            </a:extLst>
          </p:cNvPr>
          <p:cNvPicPr>
            <a:picLocks noGrp="1" noChangeAspect="1"/>
          </p:cNvPicPr>
          <p:nvPr>
            <p:ph type="pic" sz="quarter" idx="14"/>
          </p:nvPr>
        </p:nvPicPr>
        <p:blipFill rotWithShape="1">
          <a:blip r:embed="rId2"/>
          <a:srcRect l="892" t="-2257" r="26694" b="2257"/>
          <a:stretch/>
        </p:blipFill>
        <p:spPr>
          <a:xfrm>
            <a:off x="6170177" y="1435100"/>
            <a:ext cx="6021821" cy="5422900"/>
          </a:xfrm>
        </p:spPr>
      </p:pic>
    </p:spTree>
    <p:extLst>
      <p:ext uri="{BB962C8B-B14F-4D97-AF65-F5344CB8AC3E}">
        <p14:creationId xmlns:p14="http://schemas.microsoft.com/office/powerpoint/2010/main" xmlns="" val="594715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712353" y="2777766"/>
            <a:ext cx="5950062" cy="3941598"/>
          </a:xfrm>
        </p:spPr>
        <p:txBody>
          <a:bodyPr>
            <a:normAutofit fontScale="92500" lnSpcReduction="10000"/>
          </a:bodyPr>
          <a:lstStyle/>
          <a:p>
            <a:pPr marL="342900" indent="-342900"/>
            <a:r>
              <a:rPr lang="en-US" dirty="0"/>
              <a:t>The US Federal Deposit Insurance Corporation Improvement Act of 1991 (FDCIA) establishes 5 capital categories:</a:t>
            </a:r>
          </a:p>
          <a:p>
            <a:pPr marL="342900" indent="-342900"/>
            <a:r>
              <a:rPr lang="en-US" dirty="0"/>
              <a:t>Well-capitalized depositary institution: if it has a tier 1 capital ratio of at least 6%, a total capital ratio of at least 10% and a tier 1 leverage ratio of at least 5%</a:t>
            </a:r>
          </a:p>
          <a:p>
            <a:pPr marL="342900" indent="-342900"/>
            <a:r>
              <a:rPr lang="en-US" dirty="0"/>
              <a:t>Adequately capitalized</a:t>
            </a:r>
          </a:p>
          <a:p>
            <a:pPr marL="342900" indent="-342900"/>
            <a:r>
              <a:rPr lang="en-US" dirty="0"/>
              <a:t>Undercapitalized</a:t>
            </a:r>
          </a:p>
          <a:p>
            <a:pPr marL="342900" indent="-342900"/>
            <a:r>
              <a:rPr lang="en-US" dirty="0"/>
              <a:t>Significantly undercapitalized</a:t>
            </a:r>
          </a:p>
          <a:p>
            <a:pPr marL="342900" indent="-342900"/>
            <a:r>
              <a:rPr lang="en-US" dirty="0"/>
              <a:t>Critically undercapitalized </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300755" y="1156418"/>
            <a:ext cx="5869422" cy="1482712"/>
          </a:xfrm>
        </p:spPr>
        <p:txBody>
          <a:bodyPr>
            <a:normAutofit/>
          </a:bodyPr>
          <a:lstStyle/>
          <a:p>
            <a:r>
              <a:rPr lang="en-US" dirty="0"/>
              <a:t>Prompt Corrective</a:t>
            </a:r>
            <a:br>
              <a:rPr lang="en-US" dirty="0"/>
            </a:br>
            <a:r>
              <a:rPr lang="en-US" b="0" dirty="0"/>
              <a:t>Actions &amp; Capital Ratios</a:t>
            </a:r>
            <a:endParaRPr lang="en-US" dirty="0"/>
          </a:p>
        </p:txBody>
      </p:sp>
      <p:pic>
        <p:nvPicPr>
          <p:cNvPr id="8" name="Picture Placeholder 7">
            <a:extLst>
              <a:ext uri="{FF2B5EF4-FFF2-40B4-BE49-F238E27FC236}">
                <a16:creationId xmlns:a16="http://schemas.microsoft.com/office/drawing/2014/main" xmlns="" id="{58F97484-CB2E-422A-A203-58A24D2C028C}"/>
              </a:ext>
            </a:extLst>
          </p:cNvPr>
          <p:cNvPicPr>
            <a:picLocks noGrp="1" noChangeAspect="1"/>
          </p:cNvPicPr>
          <p:nvPr>
            <p:ph type="pic" sz="quarter" idx="14"/>
          </p:nvPr>
        </p:nvPicPr>
        <p:blipFill rotWithShape="1">
          <a:blip r:embed="rId2"/>
          <a:srcRect l="892" t="-2257" r="26694" b="2257"/>
          <a:stretch/>
        </p:blipFill>
        <p:spPr>
          <a:xfrm>
            <a:off x="6170177" y="1435100"/>
            <a:ext cx="6021821" cy="5422900"/>
          </a:xfrm>
        </p:spPr>
      </p:pic>
    </p:spTree>
    <p:extLst>
      <p:ext uri="{BB962C8B-B14F-4D97-AF65-F5344CB8AC3E}">
        <p14:creationId xmlns:p14="http://schemas.microsoft.com/office/powerpoint/2010/main" xmlns="" val="1416002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712353" y="2777766"/>
            <a:ext cx="5950062" cy="3941598"/>
          </a:xfrm>
        </p:spPr>
        <p:txBody>
          <a:bodyPr>
            <a:normAutofit/>
          </a:bodyPr>
          <a:lstStyle/>
          <a:p>
            <a:pPr marL="342900" indent="-342900"/>
            <a:r>
              <a:rPr lang="en-US" dirty="0"/>
              <a:t>Transfer the depository institution's assets and liabilities to a new obligor</a:t>
            </a:r>
          </a:p>
          <a:p>
            <a:pPr marL="342900" indent="-342900"/>
            <a:r>
              <a:rPr lang="en-US" dirty="0"/>
              <a:t>Enforce the terms of the depository institution's contracts</a:t>
            </a:r>
          </a:p>
          <a:p>
            <a:pPr marL="342900" indent="-342900"/>
            <a:r>
              <a:rPr lang="en-US" dirty="0"/>
              <a:t>Repudiation of any contracts to which the institution is a Party </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300755" y="1156418"/>
            <a:ext cx="5869422" cy="1482712"/>
          </a:xfrm>
        </p:spPr>
        <p:txBody>
          <a:bodyPr>
            <a:normAutofit/>
          </a:bodyPr>
          <a:lstStyle/>
          <a:p>
            <a:r>
              <a:rPr lang="en-US" dirty="0"/>
              <a:t>Insolvency of an</a:t>
            </a:r>
            <a:br>
              <a:rPr lang="en-US" dirty="0"/>
            </a:br>
            <a:r>
              <a:rPr lang="en-US" b="0" dirty="0"/>
              <a:t>Insured Institution</a:t>
            </a:r>
            <a:endParaRPr lang="en-US" dirty="0"/>
          </a:p>
        </p:txBody>
      </p:sp>
      <p:pic>
        <p:nvPicPr>
          <p:cNvPr id="8" name="Picture Placeholder 7">
            <a:extLst>
              <a:ext uri="{FF2B5EF4-FFF2-40B4-BE49-F238E27FC236}">
                <a16:creationId xmlns:a16="http://schemas.microsoft.com/office/drawing/2014/main" xmlns="" id="{58F97484-CB2E-422A-A203-58A24D2C028C}"/>
              </a:ext>
            </a:extLst>
          </p:cNvPr>
          <p:cNvPicPr>
            <a:picLocks noGrp="1" noChangeAspect="1"/>
          </p:cNvPicPr>
          <p:nvPr>
            <p:ph type="pic" sz="quarter" idx="14"/>
          </p:nvPr>
        </p:nvPicPr>
        <p:blipFill rotWithShape="1">
          <a:blip r:embed="rId2"/>
          <a:srcRect l="892" t="-2257" r="26694" b="2257"/>
          <a:stretch/>
        </p:blipFill>
        <p:spPr>
          <a:xfrm>
            <a:off x="6170177" y="1435100"/>
            <a:ext cx="6021821" cy="5422900"/>
          </a:xfrm>
        </p:spPr>
      </p:pic>
    </p:spTree>
    <p:extLst>
      <p:ext uri="{BB962C8B-B14F-4D97-AF65-F5344CB8AC3E}">
        <p14:creationId xmlns:p14="http://schemas.microsoft.com/office/powerpoint/2010/main" xmlns="" val="3084788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5A1AF70-71BC-BC40-BC55-A83C32B10543}"/>
              </a:ext>
            </a:extLst>
          </p:cNvPr>
          <p:cNvPicPr>
            <a:picLocks noChangeAspect="1"/>
          </p:cNvPicPr>
          <p:nvPr/>
        </p:nvPicPr>
        <p:blipFill>
          <a:blip r:embed="rId2"/>
          <a:stretch>
            <a:fillRect/>
          </a:stretch>
        </p:blipFill>
        <p:spPr>
          <a:xfrm>
            <a:off x="1056964" y="1147968"/>
            <a:ext cx="8330183" cy="5227189"/>
          </a:xfrm>
          <a:prstGeom prst="rect">
            <a:avLst/>
          </a:prstGeom>
        </p:spPr>
      </p:pic>
      <p:sp>
        <p:nvSpPr>
          <p:cNvPr id="6" name="Slide Number Placeholder 5">
            <a:extLst>
              <a:ext uri="{FF2B5EF4-FFF2-40B4-BE49-F238E27FC236}">
                <a16:creationId xmlns:a16="http://schemas.microsoft.com/office/drawing/2014/main" xmlns="" id="{D729AB22-C223-C44C-923D-2FD441D54DE4}"/>
              </a:ext>
            </a:extLst>
          </p:cNvPr>
          <p:cNvSpPr>
            <a:spLocks noGrp="1"/>
          </p:cNvSpPr>
          <p:nvPr>
            <p:ph type="sldNum" sz="quarter" idx="11"/>
          </p:nvPr>
        </p:nvSpPr>
        <p:spPr/>
        <p:txBody>
          <a:bodyPr vert="horz" lIns="91440" tIns="45720" rIns="91440" bIns="45720" rtlCol="0" anchor="ctr">
            <a:normAutofit/>
          </a:bodyPr>
          <a:lstStyle/>
          <a:p>
            <a:pPr>
              <a:spcAft>
                <a:spcPts val="600"/>
              </a:spcAft>
            </a:pPr>
            <a:fld id="{8699F50C-BE38-4BD0-BA84-9B090E1F2B9B}" type="slidenum">
              <a:rPr lang="en-US" smtClean="0">
                <a:solidFill>
                  <a:schemeClr val="tx1">
                    <a:tint val="75000"/>
                  </a:schemeClr>
                </a:solidFill>
              </a:rPr>
              <a:pPr>
                <a:spcAft>
                  <a:spcPts val="600"/>
                </a:spcAft>
              </a:pPr>
              <a:t>4</a:t>
            </a:fld>
            <a:endParaRPr lang="en-US">
              <a:solidFill>
                <a:schemeClr val="tx1">
                  <a:tint val="75000"/>
                </a:schemeClr>
              </a:solidFill>
            </a:endParaRPr>
          </a:p>
        </p:txBody>
      </p:sp>
      <p:sp>
        <p:nvSpPr>
          <p:cNvPr id="8" name="Title 7">
            <a:extLst>
              <a:ext uri="{FF2B5EF4-FFF2-40B4-BE49-F238E27FC236}">
                <a16:creationId xmlns:a16="http://schemas.microsoft.com/office/drawing/2014/main" xmlns="" id="{A9895FFF-8D91-3B4C-9625-F545EF0476D4}"/>
              </a:ext>
            </a:extLst>
          </p:cNvPr>
          <p:cNvSpPr>
            <a:spLocks noGrp="1"/>
          </p:cNvSpPr>
          <p:nvPr>
            <p:ph type="title"/>
          </p:nvPr>
        </p:nvSpPr>
        <p:spPr>
          <a:xfrm>
            <a:off x="551335" y="-130629"/>
            <a:ext cx="8330184" cy="1147968"/>
          </a:xfrm>
        </p:spPr>
        <p:txBody>
          <a:bodyPr/>
          <a:lstStyle/>
          <a:p>
            <a:r>
              <a:rPr lang="en-US" dirty="0"/>
              <a:t>Financial Overview</a:t>
            </a:r>
          </a:p>
        </p:txBody>
      </p:sp>
    </p:spTree>
    <p:extLst>
      <p:ext uri="{BB962C8B-B14F-4D97-AF65-F5344CB8AC3E}">
        <p14:creationId xmlns:p14="http://schemas.microsoft.com/office/powerpoint/2010/main" xmlns="" val="595818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664728" y="2917812"/>
            <a:ext cx="5950062" cy="3941598"/>
          </a:xfrm>
        </p:spPr>
        <p:txBody>
          <a:bodyPr>
            <a:normAutofit/>
          </a:bodyPr>
          <a:lstStyle/>
          <a:p>
            <a:pPr marL="342900" indent="-342900"/>
            <a:r>
              <a:rPr lang="en-US" dirty="0"/>
              <a:t>Broker-dealer subsidiaries are subject to regulations that cover all aspects of the securities business </a:t>
            </a:r>
          </a:p>
          <a:p>
            <a:pPr marL="342900" indent="-342900"/>
            <a:r>
              <a:rPr lang="en-US" dirty="0"/>
              <a:t>It is required to maintain orderly markets in the securities assigned</a:t>
            </a:r>
          </a:p>
          <a:p>
            <a:pPr marL="342900" indent="-342900"/>
            <a:r>
              <a:rPr lang="en-US" dirty="0"/>
              <a:t>According to the Dodd-Frank Act, any person who organizes an asset-backed security transaction to retain a portion of any credit risk that the person conveys with a third party</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300755" y="1295054"/>
            <a:ext cx="5869422" cy="1482712"/>
          </a:xfrm>
        </p:spPr>
        <p:txBody>
          <a:bodyPr>
            <a:normAutofit/>
          </a:bodyPr>
          <a:lstStyle/>
          <a:p>
            <a:r>
              <a:rPr lang="en-US" dirty="0"/>
              <a:t>Broker-Dealer and</a:t>
            </a:r>
            <a:br>
              <a:rPr lang="en-US" dirty="0"/>
            </a:br>
            <a:r>
              <a:rPr lang="en-US" b="0" dirty="0"/>
              <a:t>Securities Regulation</a:t>
            </a:r>
            <a:endParaRPr lang="en-US" dirty="0"/>
          </a:p>
        </p:txBody>
      </p:sp>
      <p:pic>
        <p:nvPicPr>
          <p:cNvPr id="8" name="Picture Placeholder 7">
            <a:extLst>
              <a:ext uri="{FF2B5EF4-FFF2-40B4-BE49-F238E27FC236}">
                <a16:creationId xmlns:a16="http://schemas.microsoft.com/office/drawing/2014/main" xmlns="" id="{58F97484-CB2E-422A-A203-58A24D2C028C}"/>
              </a:ext>
            </a:extLst>
          </p:cNvPr>
          <p:cNvPicPr>
            <a:picLocks noGrp="1" noChangeAspect="1"/>
          </p:cNvPicPr>
          <p:nvPr>
            <p:ph type="pic" sz="quarter" idx="14"/>
          </p:nvPr>
        </p:nvPicPr>
        <p:blipFill rotWithShape="1">
          <a:blip r:embed="rId2"/>
          <a:srcRect l="892" t="-2257" r="26694" b="2257"/>
          <a:stretch/>
        </p:blipFill>
        <p:spPr>
          <a:xfrm>
            <a:off x="6170177" y="1435100"/>
            <a:ext cx="6021821" cy="5422900"/>
          </a:xfrm>
        </p:spPr>
      </p:pic>
    </p:spTree>
    <p:extLst>
      <p:ext uri="{BB962C8B-B14F-4D97-AF65-F5344CB8AC3E}">
        <p14:creationId xmlns:p14="http://schemas.microsoft.com/office/powerpoint/2010/main" xmlns="" val="637586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52425" y="2727312"/>
            <a:ext cx="6448425" cy="3941598"/>
          </a:xfrm>
        </p:spPr>
        <p:txBody>
          <a:bodyPr>
            <a:normAutofit fontScale="85000" lnSpcReduction="20000"/>
          </a:bodyPr>
          <a:lstStyle/>
          <a:p>
            <a:pPr marL="342900" indent="-342900"/>
            <a:r>
              <a:rPr lang="en-US" dirty="0"/>
              <a:t>Subject to regulation of the US Commodity Exchange Act</a:t>
            </a:r>
          </a:p>
          <a:p>
            <a:pPr marL="342900" indent="-342900"/>
            <a:r>
              <a:rPr lang="en-US" dirty="0"/>
              <a:t>The Dodd-Frank Act provides increased regulation, imposing the following requirements:</a:t>
            </a:r>
          </a:p>
          <a:p>
            <a:pPr marL="342900" indent="-342900"/>
            <a:r>
              <a:rPr lang="en-US" dirty="0"/>
              <a:t>Real time public and regulatory reporting of trade information for swaps</a:t>
            </a:r>
          </a:p>
          <a:p>
            <a:pPr marL="342900" indent="-342900"/>
            <a:r>
              <a:rPr lang="en-US" dirty="0"/>
              <a:t>Registration of swap dealers</a:t>
            </a:r>
          </a:p>
          <a:p>
            <a:pPr marL="342900" indent="-342900"/>
            <a:r>
              <a:rPr lang="en-US" dirty="0"/>
              <a:t>Position limits the cap exposure to derivatives on certain physical commodities</a:t>
            </a:r>
          </a:p>
          <a:p>
            <a:pPr marL="342900" indent="-342900"/>
            <a:r>
              <a:rPr lang="en-US" dirty="0"/>
              <a:t>Mandated clearing through central counterparties for certain swaps</a:t>
            </a:r>
          </a:p>
          <a:p>
            <a:pPr marL="342900" indent="-342900"/>
            <a:r>
              <a:rPr lang="en-US" dirty="0"/>
              <a:t>New business conduct standards for swap dealers</a:t>
            </a:r>
          </a:p>
          <a:p>
            <a:pPr marL="342900" indent="-342900"/>
            <a:r>
              <a:rPr lang="en-US" dirty="0"/>
              <a:t>Margin requirements for trades that are not cleared</a:t>
            </a:r>
          </a:p>
          <a:p>
            <a:pPr marL="342900" indent="-342900"/>
            <a:r>
              <a:rPr lang="en-US" dirty="0"/>
              <a:t>Entity level capital requirements for swap dealers </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226578" y="1119365"/>
            <a:ext cx="5869422" cy="1482712"/>
          </a:xfrm>
        </p:spPr>
        <p:txBody>
          <a:bodyPr>
            <a:normAutofit fontScale="90000"/>
          </a:bodyPr>
          <a:lstStyle/>
          <a:p>
            <a:r>
              <a:rPr lang="en-US" dirty="0"/>
              <a:t>Swap, Derivatives &amp;</a:t>
            </a:r>
            <a:br>
              <a:rPr lang="en-US" dirty="0"/>
            </a:br>
            <a:r>
              <a:rPr lang="en-US" b="0" dirty="0"/>
              <a:t>Commodities Regulations</a:t>
            </a:r>
            <a:endParaRPr lang="en-US" dirty="0"/>
          </a:p>
        </p:txBody>
      </p:sp>
      <p:pic>
        <p:nvPicPr>
          <p:cNvPr id="8" name="Picture Placeholder 7">
            <a:extLst>
              <a:ext uri="{FF2B5EF4-FFF2-40B4-BE49-F238E27FC236}">
                <a16:creationId xmlns:a16="http://schemas.microsoft.com/office/drawing/2014/main" xmlns="" id="{58F97484-CB2E-422A-A203-58A24D2C028C}"/>
              </a:ext>
            </a:extLst>
          </p:cNvPr>
          <p:cNvPicPr>
            <a:picLocks noGrp="1" noChangeAspect="1"/>
          </p:cNvPicPr>
          <p:nvPr>
            <p:ph type="pic" sz="quarter" idx="14"/>
          </p:nvPr>
        </p:nvPicPr>
        <p:blipFill rotWithShape="1">
          <a:blip r:embed="rId2"/>
          <a:srcRect l="892" t="-2257" r="26694" b="2257"/>
          <a:stretch/>
        </p:blipFill>
        <p:spPr>
          <a:xfrm>
            <a:off x="6170177" y="1435100"/>
            <a:ext cx="6021821" cy="5422900"/>
          </a:xfrm>
        </p:spPr>
      </p:pic>
    </p:spTree>
    <p:extLst>
      <p:ext uri="{BB962C8B-B14F-4D97-AF65-F5344CB8AC3E}">
        <p14:creationId xmlns:p14="http://schemas.microsoft.com/office/powerpoint/2010/main" xmlns="" val="1414421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52425" y="2727312"/>
            <a:ext cx="6448425" cy="3941598"/>
          </a:xfrm>
        </p:spPr>
        <p:txBody>
          <a:bodyPr>
            <a:normAutofit/>
          </a:bodyPr>
          <a:lstStyle/>
          <a:p>
            <a:pPr marL="342900" indent="-342900"/>
            <a:r>
              <a:rPr lang="en-US" dirty="0"/>
              <a:t>Insurance subsidiaries: subject to state insurance regulation in the states in which they are domiciled</a:t>
            </a:r>
          </a:p>
          <a:p>
            <a:pPr marL="342900" indent="-342900"/>
            <a:r>
              <a:rPr lang="en-US" dirty="0"/>
              <a:t>Investment management: subject to significant regulation in numerous jurisdictions around the world</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226578" y="1119365"/>
            <a:ext cx="5869422" cy="1482712"/>
          </a:xfrm>
        </p:spPr>
        <p:txBody>
          <a:bodyPr>
            <a:normAutofit/>
          </a:bodyPr>
          <a:lstStyle/>
          <a:p>
            <a:r>
              <a:rPr lang="en-US" dirty="0"/>
              <a:t>Other </a:t>
            </a:r>
            <a:r>
              <a:rPr lang="en-US" b="0" dirty="0"/>
              <a:t>Regulations</a:t>
            </a:r>
            <a:endParaRPr lang="en-US" dirty="0"/>
          </a:p>
        </p:txBody>
      </p:sp>
      <p:pic>
        <p:nvPicPr>
          <p:cNvPr id="8" name="Picture Placeholder 7">
            <a:extLst>
              <a:ext uri="{FF2B5EF4-FFF2-40B4-BE49-F238E27FC236}">
                <a16:creationId xmlns:a16="http://schemas.microsoft.com/office/drawing/2014/main" xmlns="" id="{58F97484-CB2E-422A-A203-58A24D2C028C}"/>
              </a:ext>
            </a:extLst>
          </p:cNvPr>
          <p:cNvPicPr>
            <a:picLocks noGrp="1" noChangeAspect="1"/>
          </p:cNvPicPr>
          <p:nvPr>
            <p:ph type="pic" sz="quarter" idx="14"/>
          </p:nvPr>
        </p:nvPicPr>
        <p:blipFill rotWithShape="1">
          <a:blip r:embed="rId2"/>
          <a:srcRect l="892" t="-2257" r="26694" b="2257"/>
          <a:stretch/>
        </p:blipFill>
        <p:spPr>
          <a:xfrm>
            <a:off x="6170177" y="1435100"/>
            <a:ext cx="6021821" cy="5422900"/>
          </a:xfrm>
        </p:spPr>
      </p:pic>
    </p:spTree>
    <p:extLst>
      <p:ext uri="{BB962C8B-B14F-4D97-AF65-F5344CB8AC3E}">
        <p14:creationId xmlns:p14="http://schemas.microsoft.com/office/powerpoint/2010/main" xmlns="" val="620515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p:txBody>
          <a:bodyPr>
            <a:normAutofit fontScale="92500"/>
          </a:bodyPr>
          <a:lstStyle/>
          <a:p>
            <a:pPr marL="342900" indent="-342900"/>
            <a:r>
              <a:rPr lang="en-US" dirty="0"/>
              <a:t>The Basel Capital Accord is a Framework set at the Basel Committee in 1988 and subsequently revised.</a:t>
            </a:r>
          </a:p>
          <a:p>
            <a:pPr marL="342900" indent="-342900"/>
            <a:r>
              <a:rPr lang="en-US" dirty="0"/>
              <a:t>The primary objectives are to promote the soundness of the international banking system and to provide an equitable basis for international cooperation among banks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612584"/>
            <a:ext cx="7342622" cy="1215566"/>
          </a:xfrm>
        </p:spPr>
        <p:txBody>
          <a:bodyPr>
            <a:normAutofit fontScale="90000"/>
          </a:bodyPr>
          <a:lstStyle/>
          <a:p>
            <a:r>
              <a:rPr lang="en-US" dirty="0"/>
              <a:t>The Basel </a:t>
            </a:r>
            <a:br>
              <a:rPr lang="en-US" dirty="0"/>
            </a:br>
            <a:r>
              <a:rPr lang="en-US" b="0" dirty="0"/>
              <a:t>Capital Accord</a:t>
            </a:r>
            <a:endParaRPr lang="en-US" dirty="0"/>
          </a:p>
        </p:txBody>
      </p:sp>
      <p:pic>
        <p:nvPicPr>
          <p:cNvPr id="14" name="Picture Placeholder 13">
            <a:extLst>
              <a:ext uri="{FF2B5EF4-FFF2-40B4-BE49-F238E27FC236}">
                <a16:creationId xmlns:a16="http://schemas.microsoft.com/office/drawing/2014/main" xmlns="" id="{278C9D4D-04CE-477D-96CC-E680880192B1}"/>
              </a:ext>
            </a:extLst>
          </p:cNvPr>
          <p:cNvPicPr>
            <a:picLocks noGrp="1" noChangeAspect="1"/>
          </p:cNvPicPr>
          <p:nvPr>
            <p:ph type="pic" sz="quarter" idx="10"/>
          </p:nvPr>
        </p:nvPicPr>
        <p:blipFill rotWithShape="1">
          <a:blip r:embed="rId2"/>
          <a:srcRect l="22896" r="22896"/>
          <a:stretch/>
        </p:blipFill>
        <p:spPr/>
      </p:pic>
    </p:spTree>
    <p:extLst>
      <p:ext uri="{BB962C8B-B14F-4D97-AF65-F5344CB8AC3E}">
        <p14:creationId xmlns:p14="http://schemas.microsoft.com/office/powerpoint/2010/main" xmlns="" val="931875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3129540"/>
            <a:ext cx="6174222" cy="3185535"/>
          </a:xfrm>
        </p:spPr>
        <p:txBody>
          <a:bodyPr>
            <a:normAutofit fontScale="92500" lnSpcReduction="10000"/>
          </a:bodyPr>
          <a:lstStyle/>
          <a:p>
            <a:pPr marL="342900" indent="-342900"/>
            <a:r>
              <a:rPr lang="en-US" dirty="0"/>
              <a:t>Basel I is the round of deliberations by central bankers from around the world, and in 1988, by the Basel Committee on Banking Supervision in Basel, Switzerland, published a set of minimum capital requirements for banks. </a:t>
            </a:r>
          </a:p>
          <a:p>
            <a:pPr marL="342900" indent="-342900"/>
            <a:r>
              <a:rPr lang="en-US" dirty="0"/>
              <a:t>This was also known as the 1988 Basel Accord, and was enforced by law in the Group of Ten (G-10) countries in 1992 </a:t>
            </a:r>
          </a:p>
          <a:p>
            <a:pPr marL="342900" indent="-342900"/>
            <a:r>
              <a:rPr lang="en-US" dirty="0"/>
              <a:t>Primarily focused on credit risk and appropriate risk-weighting of assets. </a:t>
            </a:r>
          </a:p>
        </p:txBody>
      </p:sp>
      <p:sp>
        <p:nvSpPr>
          <p:cNvPr id="15" name="Text Placeholder 14">
            <a:extLst>
              <a:ext uri="{FF2B5EF4-FFF2-40B4-BE49-F238E27FC236}">
                <a16:creationId xmlns:a16="http://schemas.microsoft.com/office/drawing/2014/main" xmlns="" id="{C628CC31-02C7-4FB2-90C3-7667DA9B55D4}"/>
              </a:ext>
            </a:extLst>
          </p:cNvPr>
          <p:cNvSpPr>
            <a:spLocks noGrp="1"/>
          </p:cNvSpPr>
          <p:nvPr>
            <p:ph type="body" sz="quarter" idx="13"/>
          </p:nvPr>
        </p:nvSpPr>
        <p:spPr/>
        <p:txBody>
          <a:bodyPr/>
          <a:lstStyle/>
          <a:p>
            <a:r>
              <a:rPr lang="en-US" dirty="0"/>
              <a:t>Basel 1</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p:txBody>
          <a:bodyPr>
            <a:normAutofit fontScale="90000"/>
          </a:bodyPr>
          <a:lstStyle/>
          <a:p>
            <a:r>
              <a:rPr lang="en-US" dirty="0"/>
              <a:t>The Basel </a:t>
            </a:r>
            <a:br>
              <a:rPr lang="en-US" dirty="0"/>
            </a:br>
            <a:r>
              <a:rPr lang="en-US" b="0" dirty="0"/>
              <a:t>Capital Accord</a:t>
            </a:r>
            <a:endParaRPr lang="en-US" dirty="0"/>
          </a:p>
        </p:txBody>
      </p:sp>
      <p:pic>
        <p:nvPicPr>
          <p:cNvPr id="14" name="Picture Placeholder 13">
            <a:extLst>
              <a:ext uri="{FF2B5EF4-FFF2-40B4-BE49-F238E27FC236}">
                <a16:creationId xmlns:a16="http://schemas.microsoft.com/office/drawing/2014/main" xmlns="" id="{278C9D4D-04CE-477D-96CC-E680880192B1}"/>
              </a:ext>
            </a:extLst>
          </p:cNvPr>
          <p:cNvPicPr>
            <a:picLocks noGrp="1" noChangeAspect="1"/>
          </p:cNvPicPr>
          <p:nvPr>
            <p:ph type="pic" sz="quarter" idx="10"/>
          </p:nvPr>
        </p:nvPicPr>
        <p:blipFill rotWithShape="1">
          <a:blip r:embed="rId2"/>
          <a:srcRect l="22896" r="22896"/>
          <a:stretch/>
        </p:blipFill>
        <p:spPr/>
      </p:pic>
    </p:spTree>
    <p:extLst>
      <p:ext uri="{BB962C8B-B14F-4D97-AF65-F5344CB8AC3E}">
        <p14:creationId xmlns:p14="http://schemas.microsoft.com/office/powerpoint/2010/main" xmlns="" val="958577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3129540"/>
            <a:ext cx="6174222" cy="3185535"/>
          </a:xfrm>
        </p:spPr>
        <p:txBody>
          <a:bodyPr>
            <a:normAutofit/>
          </a:bodyPr>
          <a:lstStyle/>
          <a:p>
            <a:pPr marL="342900" indent="-342900"/>
            <a:r>
              <a:rPr lang="en-US" dirty="0"/>
              <a:t>Basel IA was proposed as an intermediate between the current Basel I accord and the Basel II accord that is being implemented. Basel IA would have been more risk sensitive than Basel I but would not be as complex as the advanced approach under Basel II. </a:t>
            </a:r>
          </a:p>
          <a:p>
            <a:pPr marL="342900" indent="-342900"/>
            <a:r>
              <a:rPr lang="en-US" dirty="0"/>
              <a:t>It was decided to drop the proposed Basel 1A and allow Basel II standardized in its place. </a:t>
            </a:r>
          </a:p>
        </p:txBody>
      </p:sp>
      <p:sp>
        <p:nvSpPr>
          <p:cNvPr id="15" name="Text Placeholder 14">
            <a:extLst>
              <a:ext uri="{FF2B5EF4-FFF2-40B4-BE49-F238E27FC236}">
                <a16:creationId xmlns:a16="http://schemas.microsoft.com/office/drawing/2014/main" xmlns="" id="{C628CC31-02C7-4FB2-90C3-7667DA9B55D4}"/>
              </a:ext>
            </a:extLst>
          </p:cNvPr>
          <p:cNvSpPr>
            <a:spLocks noGrp="1"/>
          </p:cNvSpPr>
          <p:nvPr>
            <p:ph type="body" sz="quarter" idx="13"/>
          </p:nvPr>
        </p:nvSpPr>
        <p:spPr/>
        <p:txBody>
          <a:bodyPr/>
          <a:lstStyle/>
          <a:p>
            <a:r>
              <a:rPr lang="en-US" dirty="0"/>
              <a:t>Basel 1A</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p:txBody>
          <a:bodyPr>
            <a:normAutofit fontScale="90000"/>
          </a:bodyPr>
          <a:lstStyle/>
          <a:p>
            <a:r>
              <a:rPr lang="en-US" dirty="0"/>
              <a:t>The Basel </a:t>
            </a:r>
            <a:br>
              <a:rPr lang="en-US" dirty="0"/>
            </a:br>
            <a:r>
              <a:rPr lang="en-US" b="0" dirty="0"/>
              <a:t>Capital Accord</a:t>
            </a:r>
            <a:endParaRPr lang="en-US" dirty="0"/>
          </a:p>
        </p:txBody>
      </p:sp>
      <p:pic>
        <p:nvPicPr>
          <p:cNvPr id="14" name="Picture Placeholder 13">
            <a:extLst>
              <a:ext uri="{FF2B5EF4-FFF2-40B4-BE49-F238E27FC236}">
                <a16:creationId xmlns:a16="http://schemas.microsoft.com/office/drawing/2014/main" xmlns="" id="{278C9D4D-04CE-477D-96CC-E680880192B1}"/>
              </a:ext>
            </a:extLst>
          </p:cNvPr>
          <p:cNvPicPr>
            <a:picLocks noGrp="1" noChangeAspect="1"/>
          </p:cNvPicPr>
          <p:nvPr>
            <p:ph type="pic" sz="quarter" idx="10"/>
          </p:nvPr>
        </p:nvPicPr>
        <p:blipFill rotWithShape="1">
          <a:blip r:embed="rId2"/>
          <a:srcRect l="22896" r="22896"/>
          <a:stretch/>
        </p:blipFill>
        <p:spPr/>
      </p:pic>
    </p:spTree>
    <p:extLst>
      <p:ext uri="{BB962C8B-B14F-4D97-AF65-F5344CB8AC3E}">
        <p14:creationId xmlns:p14="http://schemas.microsoft.com/office/powerpoint/2010/main" xmlns="" val="1489183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7" y="3129540"/>
            <a:ext cx="6736197" cy="3404610"/>
          </a:xfrm>
        </p:spPr>
        <p:txBody>
          <a:bodyPr>
            <a:normAutofit fontScale="92500" lnSpcReduction="20000"/>
          </a:bodyPr>
          <a:lstStyle/>
          <a:p>
            <a:pPr marL="342900" indent="-342900"/>
            <a:r>
              <a:rPr lang="en-US" dirty="0"/>
              <a:t>Basel II was published in June 2004 and intended to amend international standards that controlled how much capital banks need to hold to guard against the financial and operational risks banks face. These rules sought to ensure that the greater the risk to which a bank is exposed, the greater the amount of capital the banks needs to hold to safeguard its solvency and economic stability. </a:t>
            </a:r>
          </a:p>
          <a:p>
            <a:pPr marL="342900" indent="-342900"/>
            <a:r>
              <a:rPr lang="en-US" dirty="0"/>
              <a:t>Basel II uses a “three pillars” concept </a:t>
            </a:r>
          </a:p>
          <a:p>
            <a:pPr marL="914400" lvl="1" indent="-457200">
              <a:buFont typeface="+mj-lt"/>
              <a:buAutoNum type="arabicPeriod"/>
            </a:pPr>
            <a:r>
              <a:rPr lang="en-US" dirty="0"/>
              <a:t>Minimum capital requirements </a:t>
            </a:r>
          </a:p>
          <a:p>
            <a:pPr marL="914400" lvl="1" indent="-457200">
              <a:buFont typeface="+mj-lt"/>
              <a:buAutoNum type="arabicPeriod"/>
            </a:pPr>
            <a:r>
              <a:rPr lang="en-US" dirty="0"/>
              <a:t>Supervisory review </a:t>
            </a:r>
          </a:p>
          <a:p>
            <a:pPr marL="914400" lvl="1" indent="-457200">
              <a:buFont typeface="+mj-lt"/>
              <a:buAutoNum type="arabicPeriod"/>
            </a:pPr>
            <a:r>
              <a:rPr lang="en-US" dirty="0"/>
              <a:t>Market discipline </a:t>
            </a:r>
          </a:p>
        </p:txBody>
      </p:sp>
      <p:sp>
        <p:nvSpPr>
          <p:cNvPr id="15" name="Text Placeholder 14">
            <a:extLst>
              <a:ext uri="{FF2B5EF4-FFF2-40B4-BE49-F238E27FC236}">
                <a16:creationId xmlns:a16="http://schemas.microsoft.com/office/drawing/2014/main" xmlns="" id="{C628CC31-02C7-4FB2-90C3-7667DA9B55D4}"/>
              </a:ext>
            </a:extLst>
          </p:cNvPr>
          <p:cNvSpPr>
            <a:spLocks noGrp="1"/>
          </p:cNvSpPr>
          <p:nvPr>
            <p:ph type="body" sz="quarter" idx="13"/>
          </p:nvPr>
        </p:nvSpPr>
        <p:spPr/>
        <p:txBody>
          <a:bodyPr/>
          <a:lstStyle/>
          <a:p>
            <a:r>
              <a:rPr lang="en-US" dirty="0"/>
              <a:t>Basel 2</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p:txBody>
          <a:bodyPr>
            <a:normAutofit fontScale="90000"/>
          </a:bodyPr>
          <a:lstStyle/>
          <a:p>
            <a:r>
              <a:rPr lang="en-US" dirty="0"/>
              <a:t>The Basel </a:t>
            </a:r>
            <a:br>
              <a:rPr lang="en-US" dirty="0"/>
            </a:br>
            <a:r>
              <a:rPr lang="en-US" b="0" dirty="0"/>
              <a:t>Capital Accord</a:t>
            </a:r>
            <a:endParaRPr lang="en-US" dirty="0"/>
          </a:p>
        </p:txBody>
      </p:sp>
      <p:pic>
        <p:nvPicPr>
          <p:cNvPr id="14" name="Picture Placeholder 13">
            <a:extLst>
              <a:ext uri="{FF2B5EF4-FFF2-40B4-BE49-F238E27FC236}">
                <a16:creationId xmlns:a16="http://schemas.microsoft.com/office/drawing/2014/main" xmlns="" id="{278C9D4D-04CE-477D-96CC-E680880192B1}"/>
              </a:ext>
            </a:extLst>
          </p:cNvPr>
          <p:cNvPicPr>
            <a:picLocks noGrp="1" noChangeAspect="1"/>
          </p:cNvPicPr>
          <p:nvPr>
            <p:ph type="pic" sz="quarter" idx="10"/>
          </p:nvPr>
        </p:nvPicPr>
        <p:blipFill rotWithShape="1">
          <a:blip r:embed="rId2"/>
          <a:srcRect l="22896" r="22896"/>
          <a:stretch/>
        </p:blipFill>
        <p:spPr/>
      </p:pic>
    </p:spTree>
    <p:extLst>
      <p:ext uri="{BB962C8B-B14F-4D97-AF65-F5344CB8AC3E}">
        <p14:creationId xmlns:p14="http://schemas.microsoft.com/office/powerpoint/2010/main" xmlns="" val="3530538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382">
            <a:extLst>
              <a:ext uri="{FF2B5EF4-FFF2-40B4-BE49-F238E27FC236}">
                <a16:creationId xmlns:a16="http://schemas.microsoft.com/office/drawing/2014/main" xmlns="" id="{D4718E4D-F98C-4AFC-830B-639C3ED5FF4D}"/>
              </a:ext>
            </a:extLst>
          </p:cNvPr>
          <p:cNvPicPr preferRelativeResize="0">
            <a:picLocks noGrp="1"/>
          </p:cNvPicPr>
          <p:nvPr>
            <p:ph type="pic" sz="quarter" idx="13"/>
          </p:nvPr>
        </p:nvPicPr>
        <p:blipFill>
          <a:blip r:embed="rId2">
            <a:alphaModFix/>
          </a:blip>
          <a:srcRect t="8960" b="8960"/>
          <a:stretch>
            <a:fillRect/>
          </a:stretch>
        </p:blipFill>
        <p:spPr>
          <a:xfrm>
            <a:off x="359229" y="326570"/>
            <a:ext cx="11473542" cy="6204859"/>
          </a:xfrm>
          <a:prstGeom prst="rect">
            <a:avLst/>
          </a:prstGeom>
          <a:noFill/>
          <a:ln>
            <a:noFill/>
          </a:ln>
        </p:spPr>
      </p:pic>
    </p:spTree>
    <p:extLst>
      <p:ext uri="{BB962C8B-B14F-4D97-AF65-F5344CB8AC3E}">
        <p14:creationId xmlns:p14="http://schemas.microsoft.com/office/powerpoint/2010/main" xmlns="" val="611055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7" y="2914650"/>
            <a:ext cx="6555223" cy="3619500"/>
          </a:xfrm>
        </p:spPr>
        <p:txBody>
          <a:bodyPr>
            <a:normAutofit fontScale="92500" lnSpcReduction="20000"/>
          </a:bodyPr>
          <a:lstStyle/>
          <a:p>
            <a:pPr marL="342900" indent="-342900"/>
            <a:r>
              <a:rPr lang="en-US" dirty="0"/>
              <a:t>The third installment of the Basel Accords was developed in response to the deficiencies in financial regulation revealed by the financial crisis of 2007-08. Basel III is intended to strengthen bank capital requirements by increasing liquidity and decreasing bank leverage. </a:t>
            </a:r>
          </a:p>
          <a:p>
            <a:pPr marL="342900" indent="-342900"/>
            <a:r>
              <a:rPr lang="en-US" dirty="0"/>
              <a:t>Tier 1 capital requirements increases from 4% in Basel II to 6%</a:t>
            </a:r>
          </a:p>
          <a:p>
            <a:pPr marL="342900" indent="-342900"/>
            <a:r>
              <a:rPr lang="en-US" dirty="0"/>
              <a:t>In July 2014, the U.S. Federal Reserve announced that the minimum Basel III leverage ratio would be 6% for 8 systemically important financial institution (SIFI) banks and 5% for their uninsured bank holding companies </a:t>
            </a:r>
          </a:p>
        </p:txBody>
      </p:sp>
      <p:sp>
        <p:nvSpPr>
          <p:cNvPr id="15" name="Text Placeholder 14">
            <a:extLst>
              <a:ext uri="{FF2B5EF4-FFF2-40B4-BE49-F238E27FC236}">
                <a16:creationId xmlns:a16="http://schemas.microsoft.com/office/drawing/2014/main" xmlns="" id="{C628CC31-02C7-4FB2-90C3-7667DA9B55D4}"/>
              </a:ext>
            </a:extLst>
          </p:cNvPr>
          <p:cNvSpPr>
            <a:spLocks noGrp="1"/>
          </p:cNvSpPr>
          <p:nvPr>
            <p:ph type="body" sz="quarter" idx="13"/>
          </p:nvPr>
        </p:nvSpPr>
        <p:spPr/>
        <p:txBody>
          <a:bodyPr/>
          <a:lstStyle/>
          <a:p>
            <a:r>
              <a:rPr lang="en-US" dirty="0"/>
              <a:t>Basel 3</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p:txBody>
          <a:bodyPr>
            <a:normAutofit fontScale="90000"/>
          </a:bodyPr>
          <a:lstStyle/>
          <a:p>
            <a:r>
              <a:rPr lang="en-US" dirty="0"/>
              <a:t>The Basel </a:t>
            </a:r>
            <a:br>
              <a:rPr lang="en-US" dirty="0"/>
            </a:br>
            <a:r>
              <a:rPr lang="en-US" b="0" dirty="0"/>
              <a:t>Capital Accord</a:t>
            </a:r>
            <a:endParaRPr lang="en-US" dirty="0"/>
          </a:p>
        </p:txBody>
      </p:sp>
      <p:pic>
        <p:nvPicPr>
          <p:cNvPr id="14" name="Picture Placeholder 13">
            <a:extLst>
              <a:ext uri="{FF2B5EF4-FFF2-40B4-BE49-F238E27FC236}">
                <a16:creationId xmlns:a16="http://schemas.microsoft.com/office/drawing/2014/main" xmlns="" id="{278C9D4D-04CE-477D-96CC-E680880192B1}"/>
              </a:ext>
            </a:extLst>
          </p:cNvPr>
          <p:cNvPicPr>
            <a:picLocks noGrp="1" noChangeAspect="1"/>
          </p:cNvPicPr>
          <p:nvPr>
            <p:ph type="pic" sz="quarter" idx="10"/>
          </p:nvPr>
        </p:nvPicPr>
        <p:blipFill rotWithShape="1">
          <a:blip r:embed="rId2"/>
          <a:srcRect l="22896" r="22896"/>
          <a:stretch/>
        </p:blipFill>
        <p:spPr/>
      </p:pic>
    </p:spTree>
    <p:extLst>
      <p:ext uri="{BB962C8B-B14F-4D97-AF65-F5344CB8AC3E}">
        <p14:creationId xmlns:p14="http://schemas.microsoft.com/office/powerpoint/2010/main" xmlns="" val="2072631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B1B3F6A-C6B8-48B1-AC2B-37B5374E3447}"/>
              </a:ext>
            </a:extLst>
          </p:cNvPr>
          <p:cNvSpPr>
            <a:spLocks noGrp="1"/>
          </p:cNvSpPr>
          <p:nvPr>
            <p:ph type="sldNum" sz="quarter" idx="11"/>
          </p:nvPr>
        </p:nvSpPr>
        <p:spPr/>
        <p:txBody>
          <a:bodyPr/>
          <a:lstStyle/>
          <a:p>
            <a:fld id="{8699F50C-BE38-4BD0-BA84-9B090E1F2B9B}" type="slidenum">
              <a:rPr lang="en-IN" smtClean="0"/>
              <a:pPr/>
              <a:t>49</a:t>
            </a:fld>
            <a:endParaRPr lang="en-IN" dirty="0"/>
          </a:p>
        </p:txBody>
      </p:sp>
      <p:sp>
        <p:nvSpPr>
          <p:cNvPr id="3" name="Title 2">
            <a:extLst>
              <a:ext uri="{FF2B5EF4-FFF2-40B4-BE49-F238E27FC236}">
                <a16:creationId xmlns:a16="http://schemas.microsoft.com/office/drawing/2014/main" xmlns="" id="{27937174-B0B8-4C93-B23A-A81B7CB60B08}"/>
              </a:ext>
            </a:extLst>
          </p:cNvPr>
          <p:cNvSpPr>
            <a:spLocks noGrp="1"/>
          </p:cNvSpPr>
          <p:nvPr>
            <p:ph type="title"/>
          </p:nvPr>
        </p:nvSpPr>
        <p:spPr>
          <a:xfrm>
            <a:off x="375802" y="3429000"/>
            <a:ext cx="9549247" cy="1147968"/>
          </a:xfrm>
        </p:spPr>
        <p:txBody>
          <a:bodyPr>
            <a:normAutofit/>
          </a:bodyPr>
          <a:lstStyle/>
          <a:p>
            <a:r>
              <a:rPr lang="en-US" dirty="0"/>
              <a:t>The Risk Management Environment</a:t>
            </a:r>
          </a:p>
        </p:txBody>
      </p:sp>
    </p:spTree>
    <p:extLst>
      <p:ext uri="{BB962C8B-B14F-4D97-AF65-F5344CB8AC3E}">
        <p14:creationId xmlns:p14="http://schemas.microsoft.com/office/powerpoint/2010/main" xmlns="" val="3814876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D729AB22-C223-C44C-923D-2FD441D54DE4}"/>
              </a:ext>
            </a:extLst>
          </p:cNvPr>
          <p:cNvSpPr>
            <a:spLocks noGrp="1"/>
          </p:cNvSpPr>
          <p:nvPr>
            <p:ph type="sldNum" sz="quarter" idx="11"/>
          </p:nvPr>
        </p:nvSpPr>
        <p:spPr/>
        <p:txBody>
          <a:bodyPr vert="horz" lIns="91440" tIns="45720" rIns="91440" bIns="45720" rtlCol="0" anchor="ctr">
            <a:normAutofit/>
          </a:bodyPr>
          <a:lstStyle/>
          <a:p>
            <a:pPr>
              <a:spcAft>
                <a:spcPts val="600"/>
              </a:spcAft>
            </a:pPr>
            <a:fld id="{8699F50C-BE38-4BD0-BA84-9B090E1F2B9B}" type="slidenum">
              <a:rPr lang="en-US" smtClean="0">
                <a:solidFill>
                  <a:schemeClr val="tx1">
                    <a:tint val="75000"/>
                  </a:schemeClr>
                </a:solidFill>
              </a:rPr>
              <a:pPr>
                <a:spcAft>
                  <a:spcPts val="600"/>
                </a:spcAft>
              </a:pPr>
              <a:t>5</a:t>
            </a:fld>
            <a:endParaRPr lang="en-US">
              <a:solidFill>
                <a:schemeClr val="tx1">
                  <a:tint val="75000"/>
                </a:schemeClr>
              </a:solidFill>
            </a:endParaRPr>
          </a:p>
        </p:txBody>
      </p:sp>
      <p:sp>
        <p:nvSpPr>
          <p:cNvPr id="8" name="Title 7">
            <a:extLst>
              <a:ext uri="{FF2B5EF4-FFF2-40B4-BE49-F238E27FC236}">
                <a16:creationId xmlns:a16="http://schemas.microsoft.com/office/drawing/2014/main" xmlns="" id="{A9895FFF-8D91-3B4C-9625-F545EF0476D4}"/>
              </a:ext>
            </a:extLst>
          </p:cNvPr>
          <p:cNvSpPr>
            <a:spLocks noGrp="1"/>
          </p:cNvSpPr>
          <p:nvPr>
            <p:ph type="title"/>
          </p:nvPr>
        </p:nvSpPr>
        <p:spPr>
          <a:xfrm>
            <a:off x="551335" y="-130629"/>
            <a:ext cx="8330184" cy="1147968"/>
          </a:xfrm>
        </p:spPr>
        <p:txBody>
          <a:bodyPr/>
          <a:lstStyle/>
          <a:p>
            <a:r>
              <a:rPr lang="en-US" dirty="0"/>
              <a:t>Income Sheet</a:t>
            </a:r>
          </a:p>
        </p:txBody>
      </p:sp>
      <p:pic>
        <p:nvPicPr>
          <p:cNvPr id="5" name="Picture 4">
            <a:extLst>
              <a:ext uri="{FF2B5EF4-FFF2-40B4-BE49-F238E27FC236}">
                <a16:creationId xmlns:a16="http://schemas.microsoft.com/office/drawing/2014/main" xmlns="" id="{F1665961-39B6-0340-A06F-7EC7F85DCEF8}"/>
              </a:ext>
            </a:extLst>
          </p:cNvPr>
          <p:cNvPicPr>
            <a:picLocks noChangeAspect="1"/>
          </p:cNvPicPr>
          <p:nvPr/>
        </p:nvPicPr>
        <p:blipFill>
          <a:blip r:embed="rId2"/>
          <a:stretch>
            <a:fillRect/>
          </a:stretch>
        </p:blipFill>
        <p:spPr>
          <a:xfrm>
            <a:off x="551335" y="1788583"/>
            <a:ext cx="10719448" cy="3846098"/>
          </a:xfrm>
          <a:prstGeom prst="rect">
            <a:avLst/>
          </a:prstGeom>
        </p:spPr>
      </p:pic>
    </p:spTree>
    <p:extLst>
      <p:ext uri="{BB962C8B-B14F-4D97-AF65-F5344CB8AC3E}">
        <p14:creationId xmlns:p14="http://schemas.microsoft.com/office/powerpoint/2010/main" xmlns="" val="1713635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B1B3F6A-C6B8-48B1-AC2B-37B5374E3447}"/>
              </a:ext>
            </a:extLst>
          </p:cNvPr>
          <p:cNvSpPr>
            <a:spLocks noGrp="1"/>
          </p:cNvSpPr>
          <p:nvPr>
            <p:ph type="sldNum" sz="quarter" idx="11"/>
          </p:nvPr>
        </p:nvSpPr>
        <p:spPr/>
        <p:txBody>
          <a:bodyPr/>
          <a:lstStyle/>
          <a:p>
            <a:fld id="{8699F50C-BE38-4BD0-BA84-9B090E1F2B9B}" type="slidenum">
              <a:rPr lang="en-IN" smtClean="0"/>
              <a:pPr/>
              <a:t>50</a:t>
            </a:fld>
            <a:endParaRPr lang="en-IN" dirty="0"/>
          </a:p>
        </p:txBody>
      </p:sp>
      <p:pic>
        <p:nvPicPr>
          <p:cNvPr id="6" name="Shape 398">
            <a:extLst>
              <a:ext uri="{FF2B5EF4-FFF2-40B4-BE49-F238E27FC236}">
                <a16:creationId xmlns:a16="http://schemas.microsoft.com/office/drawing/2014/main" xmlns="" id="{15D5E995-7E4B-5E4F-A01E-C0CAA566F9A8}"/>
              </a:ext>
            </a:extLst>
          </p:cNvPr>
          <p:cNvPicPr preferRelativeResize="0"/>
          <p:nvPr/>
        </p:nvPicPr>
        <p:blipFill>
          <a:blip r:embed="rId2">
            <a:alphaModFix/>
          </a:blip>
          <a:stretch>
            <a:fillRect/>
          </a:stretch>
        </p:blipFill>
        <p:spPr>
          <a:xfrm>
            <a:off x="1770092" y="446087"/>
            <a:ext cx="8651815" cy="5965825"/>
          </a:xfrm>
          <a:prstGeom prst="rect">
            <a:avLst/>
          </a:prstGeom>
          <a:noFill/>
          <a:ln>
            <a:noFill/>
          </a:ln>
        </p:spPr>
      </p:pic>
    </p:spTree>
    <p:extLst>
      <p:ext uri="{BB962C8B-B14F-4D97-AF65-F5344CB8AC3E}">
        <p14:creationId xmlns:p14="http://schemas.microsoft.com/office/powerpoint/2010/main" xmlns="" val="3311571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2591576"/>
            <a:ext cx="6555223" cy="3619500"/>
          </a:xfrm>
        </p:spPr>
        <p:txBody>
          <a:bodyPr>
            <a:normAutofit/>
          </a:bodyPr>
          <a:lstStyle/>
          <a:p>
            <a:pPr marL="342900" indent="-342900"/>
            <a:r>
              <a:rPr lang="en-US" dirty="0"/>
              <a:t>These results incorporate the following capital allocation assumptions, as prescribed by the Federal Reserve Board’s DFAST rules:</a:t>
            </a:r>
          </a:p>
          <a:p>
            <a:pPr marL="800100" lvl="1" indent="-342900"/>
            <a:r>
              <a:rPr lang="en-US" dirty="0"/>
              <a:t>Common stock dividends equal to the quarterly average dollar amount of common stock dividends that were paid in the second quarter of 2016 through and including the first quarter of 2017</a:t>
            </a:r>
          </a:p>
          <a:p>
            <a:pPr marL="800100" lvl="1" indent="-342900"/>
            <a:r>
              <a:rPr lang="en-US" dirty="0"/>
              <a:t>Payments on any other instrument that is eligible for inclusion in the numerator of a regulatory capital ratio equal to the stated dividend, interest, or principal due on such instrument during the quarter</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p:txBody>
          <a:bodyPr>
            <a:normAutofit fontScale="90000"/>
          </a:bodyPr>
          <a:lstStyle/>
          <a:p>
            <a:r>
              <a:rPr lang="en-US" dirty="0"/>
              <a:t>The Dodd-Frank </a:t>
            </a:r>
            <a:br>
              <a:rPr lang="en-US" dirty="0"/>
            </a:br>
            <a:r>
              <a:rPr lang="en-US" b="0" dirty="0"/>
              <a:t>Stress Test Disclosure</a:t>
            </a:r>
            <a:endParaRPr lang="en-US" dirty="0"/>
          </a:p>
        </p:txBody>
      </p:sp>
      <p:pic>
        <p:nvPicPr>
          <p:cNvPr id="14" name="Picture Placeholder 13">
            <a:extLst>
              <a:ext uri="{FF2B5EF4-FFF2-40B4-BE49-F238E27FC236}">
                <a16:creationId xmlns:a16="http://schemas.microsoft.com/office/drawing/2014/main" xmlns="" id="{278C9D4D-04CE-477D-96CC-E680880192B1}"/>
              </a:ext>
            </a:extLst>
          </p:cNvPr>
          <p:cNvPicPr>
            <a:picLocks noGrp="1" noChangeAspect="1"/>
          </p:cNvPicPr>
          <p:nvPr>
            <p:ph type="pic" sz="quarter" idx="10"/>
          </p:nvPr>
        </p:nvPicPr>
        <p:blipFill rotWithShape="1">
          <a:blip r:embed="rId2"/>
          <a:srcRect l="22896" r="22896"/>
          <a:stretch/>
        </p:blipFill>
        <p:spPr/>
      </p:pic>
    </p:spTree>
    <p:extLst>
      <p:ext uri="{BB962C8B-B14F-4D97-AF65-F5344CB8AC3E}">
        <p14:creationId xmlns:p14="http://schemas.microsoft.com/office/powerpoint/2010/main" xmlns="" val="4067321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B1B3F6A-C6B8-48B1-AC2B-37B5374E3447}"/>
              </a:ext>
            </a:extLst>
          </p:cNvPr>
          <p:cNvSpPr>
            <a:spLocks noGrp="1"/>
          </p:cNvSpPr>
          <p:nvPr>
            <p:ph type="sldNum" sz="quarter" idx="11"/>
          </p:nvPr>
        </p:nvSpPr>
        <p:spPr/>
        <p:txBody>
          <a:bodyPr/>
          <a:lstStyle/>
          <a:p>
            <a:fld id="{8699F50C-BE38-4BD0-BA84-9B090E1F2B9B}" type="slidenum">
              <a:rPr lang="en-IN" smtClean="0"/>
              <a:pPr/>
              <a:t>52</a:t>
            </a:fld>
            <a:endParaRPr lang="en-IN" dirty="0"/>
          </a:p>
        </p:txBody>
      </p:sp>
      <p:pic>
        <p:nvPicPr>
          <p:cNvPr id="4" name="Shape 411">
            <a:extLst>
              <a:ext uri="{FF2B5EF4-FFF2-40B4-BE49-F238E27FC236}">
                <a16:creationId xmlns:a16="http://schemas.microsoft.com/office/drawing/2014/main" xmlns="" id="{502A7EA9-C197-2741-BD0B-CB4CE8E7C595}"/>
              </a:ext>
            </a:extLst>
          </p:cNvPr>
          <p:cNvPicPr preferRelativeResize="0"/>
          <p:nvPr/>
        </p:nvPicPr>
        <p:blipFill>
          <a:blip r:embed="rId2">
            <a:alphaModFix/>
          </a:blip>
          <a:stretch>
            <a:fillRect/>
          </a:stretch>
        </p:blipFill>
        <p:spPr>
          <a:xfrm>
            <a:off x="275379" y="1290952"/>
            <a:ext cx="11641242" cy="4276095"/>
          </a:xfrm>
          <a:prstGeom prst="rect">
            <a:avLst/>
          </a:prstGeom>
          <a:noFill/>
          <a:ln>
            <a:noFill/>
          </a:ln>
        </p:spPr>
      </p:pic>
    </p:spTree>
    <p:extLst>
      <p:ext uri="{BB962C8B-B14F-4D97-AF65-F5344CB8AC3E}">
        <p14:creationId xmlns:p14="http://schemas.microsoft.com/office/powerpoint/2010/main" xmlns="" val="3689770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B1B3F6A-C6B8-48B1-AC2B-37B5374E3447}"/>
              </a:ext>
            </a:extLst>
          </p:cNvPr>
          <p:cNvSpPr>
            <a:spLocks noGrp="1"/>
          </p:cNvSpPr>
          <p:nvPr>
            <p:ph type="sldNum" sz="quarter" idx="11"/>
          </p:nvPr>
        </p:nvSpPr>
        <p:spPr/>
        <p:txBody>
          <a:bodyPr/>
          <a:lstStyle/>
          <a:p>
            <a:fld id="{8699F50C-BE38-4BD0-BA84-9B090E1F2B9B}" type="slidenum">
              <a:rPr lang="en-IN" smtClean="0"/>
              <a:pPr/>
              <a:t>53</a:t>
            </a:fld>
            <a:endParaRPr lang="en-IN" dirty="0"/>
          </a:p>
        </p:txBody>
      </p:sp>
      <p:pic>
        <p:nvPicPr>
          <p:cNvPr id="5" name="Shape 418">
            <a:extLst>
              <a:ext uri="{FF2B5EF4-FFF2-40B4-BE49-F238E27FC236}">
                <a16:creationId xmlns:a16="http://schemas.microsoft.com/office/drawing/2014/main" xmlns="" id="{D51AE909-DE11-C441-AF72-2C0871B7AF85}"/>
              </a:ext>
            </a:extLst>
          </p:cNvPr>
          <p:cNvPicPr preferRelativeResize="0"/>
          <p:nvPr/>
        </p:nvPicPr>
        <p:blipFill>
          <a:blip r:embed="rId2">
            <a:alphaModFix/>
          </a:blip>
          <a:stretch>
            <a:fillRect/>
          </a:stretch>
        </p:blipFill>
        <p:spPr>
          <a:xfrm>
            <a:off x="489363" y="1387200"/>
            <a:ext cx="11213273" cy="4083600"/>
          </a:xfrm>
          <a:prstGeom prst="rect">
            <a:avLst/>
          </a:prstGeom>
          <a:noFill/>
          <a:ln>
            <a:noFill/>
          </a:ln>
        </p:spPr>
      </p:pic>
    </p:spTree>
    <p:extLst>
      <p:ext uri="{BB962C8B-B14F-4D97-AF65-F5344CB8AC3E}">
        <p14:creationId xmlns:p14="http://schemas.microsoft.com/office/powerpoint/2010/main" xmlns="" val="3257254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2784755"/>
            <a:ext cx="6555223" cy="3619500"/>
          </a:xfrm>
        </p:spPr>
        <p:txBody>
          <a:bodyPr>
            <a:normAutofit fontScale="85000" lnSpcReduction="10000"/>
          </a:bodyPr>
          <a:lstStyle/>
          <a:p>
            <a:pPr marL="457200" lvl="0">
              <a:spcBef>
                <a:spcPts val="0"/>
              </a:spcBef>
            </a:pPr>
            <a:r>
              <a:rPr lang="en" dirty="0"/>
              <a:t>Our broker-dealer subsidiaries are subject to regulations that cover all aspects of the securities business, including sales methods, trade practices, use and safekeeping of clients’ funds and securities, capital structure, recordkeeping, the financing of clients’ purchases, and the conduct of directors, officers and employees. In the United States, the SEC is the federal agency responsible for the administration of the federal securities laws. </a:t>
            </a:r>
            <a:r>
              <a:rPr lang="en" dirty="0" err="1"/>
              <a:t>GS&amp;Co</a:t>
            </a:r>
            <a:r>
              <a:rPr lang="en" dirty="0"/>
              <a:t>. is registered as a broker-dealer, a municipal advisor and an investment adviser with the SEC and as a broker-dealer in all 50 states and the District of Columbia. Self-regulatory organizations, such as FINRA and the NYSE, adopt rules that apply to, and examine, broker-dealers such as </a:t>
            </a:r>
            <a:r>
              <a:rPr lang="en" dirty="0" err="1"/>
              <a:t>GS&amp;Co</a:t>
            </a:r>
            <a:r>
              <a:rPr lang="en" dirty="0"/>
              <a:t>.</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p:txBody>
          <a:bodyPr>
            <a:normAutofit fontScale="90000"/>
          </a:bodyPr>
          <a:lstStyle/>
          <a:p>
            <a:r>
              <a:rPr lang="en-US" dirty="0"/>
              <a:t>Broker-Dealer &amp;</a:t>
            </a:r>
            <a:br>
              <a:rPr lang="en-US" dirty="0"/>
            </a:br>
            <a:r>
              <a:rPr lang="en-US" b="0" dirty="0"/>
              <a:t>Securities Regulation</a:t>
            </a:r>
            <a:endParaRPr lang="en-US" dirty="0"/>
          </a:p>
        </p:txBody>
      </p:sp>
      <p:pic>
        <p:nvPicPr>
          <p:cNvPr id="14" name="Picture Placeholder 13">
            <a:extLst>
              <a:ext uri="{FF2B5EF4-FFF2-40B4-BE49-F238E27FC236}">
                <a16:creationId xmlns:a16="http://schemas.microsoft.com/office/drawing/2014/main" xmlns="" id="{278C9D4D-04CE-477D-96CC-E680880192B1}"/>
              </a:ext>
            </a:extLst>
          </p:cNvPr>
          <p:cNvPicPr>
            <a:picLocks noGrp="1" noChangeAspect="1"/>
          </p:cNvPicPr>
          <p:nvPr>
            <p:ph type="pic" sz="quarter" idx="10"/>
          </p:nvPr>
        </p:nvPicPr>
        <p:blipFill rotWithShape="1">
          <a:blip r:embed="rId2"/>
          <a:srcRect l="22896" r="22896"/>
          <a:stretch/>
        </p:blipFill>
        <p:spPr/>
      </p:pic>
    </p:spTree>
    <p:extLst>
      <p:ext uri="{BB962C8B-B14F-4D97-AF65-F5344CB8AC3E}">
        <p14:creationId xmlns:p14="http://schemas.microsoft.com/office/powerpoint/2010/main" xmlns="" val="664579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2784754"/>
            <a:ext cx="6555223" cy="3904803"/>
          </a:xfrm>
        </p:spPr>
        <p:txBody>
          <a:bodyPr>
            <a:normAutofit fontScale="85000" lnSpcReduction="10000"/>
          </a:bodyPr>
          <a:lstStyle/>
          <a:p>
            <a:pPr marL="457200">
              <a:spcBef>
                <a:spcPts val="0"/>
              </a:spcBef>
            </a:pPr>
            <a:r>
              <a:rPr lang="en" dirty="0"/>
              <a:t>Our broker-dealer and other subsidiaries are also subject to rules adopted by federal agencies pursuant to the Dodd-Frank Act that require any person who organizes or initiates an asset-backed security transaction to retain a portion (generally, at least five percent) of any credit risk that the person conveys to a third party. Securitizations would also be affected by rules proposed by the SEC to implement the Dodd-Frank Act’s prohibition against securitization participants engaging in any transaction that would involve or result in any material conflict of interest with an investor in a securitization transaction. The proposed rules would exempt bona fide market-making activities and risk-mitigating hedging activities in connection with securitization activities from the general prohibition.</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p:txBody>
          <a:bodyPr>
            <a:normAutofit fontScale="90000"/>
          </a:bodyPr>
          <a:lstStyle/>
          <a:p>
            <a:r>
              <a:rPr lang="en-US" dirty="0"/>
              <a:t>Broker-Dealer &amp;</a:t>
            </a:r>
            <a:br>
              <a:rPr lang="en-US" dirty="0"/>
            </a:br>
            <a:r>
              <a:rPr lang="en-US" b="0" dirty="0"/>
              <a:t>Securities Regulation</a:t>
            </a:r>
            <a:endParaRPr lang="en-US" dirty="0"/>
          </a:p>
        </p:txBody>
      </p:sp>
      <p:pic>
        <p:nvPicPr>
          <p:cNvPr id="14" name="Picture Placeholder 13">
            <a:extLst>
              <a:ext uri="{FF2B5EF4-FFF2-40B4-BE49-F238E27FC236}">
                <a16:creationId xmlns:a16="http://schemas.microsoft.com/office/drawing/2014/main" xmlns="" id="{278C9D4D-04CE-477D-96CC-E680880192B1}"/>
              </a:ext>
            </a:extLst>
          </p:cNvPr>
          <p:cNvPicPr>
            <a:picLocks noGrp="1" noChangeAspect="1"/>
          </p:cNvPicPr>
          <p:nvPr>
            <p:ph type="pic" sz="quarter" idx="10"/>
          </p:nvPr>
        </p:nvPicPr>
        <p:blipFill rotWithShape="1">
          <a:blip r:embed="rId2"/>
          <a:srcRect l="22896" r="22896"/>
          <a:stretch/>
        </p:blipFill>
        <p:spPr/>
      </p:pic>
    </p:spTree>
    <p:extLst>
      <p:ext uri="{BB962C8B-B14F-4D97-AF65-F5344CB8AC3E}">
        <p14:creationId xmlns:p14="http://schemas.microsoft.com/office/powerpoint/2010/main" xmlns="" val="2044702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 id="{E3E5EE03-FBF6-46F5-8085-716AC6CE1C8C}"/>
              </a:ext>
            </a:extLst>
          </p:cNvPr>
          <p:cNvSpPr>
            <a:spLocks noGrp="1"/>
          </p:cNvSpPr>
          <p:nvPr>
            <p:ph type="title"/>
          </p:nvPr>
        </p:nvSpPr>
        <p:spPr/>
        <p:txBody>
          <a:bodyPr/>
          <a:lstStyle/>
          <a:p>
            <a:r>
              <a:rPr lang="en-ZA" dirty="0"/>
              <a:t>Major Industry </a:t>
            </a:r>
            <a:r>
              <a:rPr lang="en-ZA" b="0" dirty="0"/>
              <a:t>Risks</a:t>
            </a:r>
            <a:endParaRPr lang="en-IN" b="0" dirty="0"/>
          </a:p>
        </p:txBody>
      </p:sp>
      <p:sp>
        <p:nvSpPr>
          <p:cNvPr id="21" name="Slide Number Placeholder 5">
            <a:extLst>
              <a:ext uri="{FF2B5EF4-FFF2-40B4-BE49-F238E27FC236}">
                <a16:creationId xmlns:a16="http://schemas.microsoft.com/office/drawing/2014/main" xmlns="" id="{C7C65DDB-24F2-44CF-AE02-F3A6C8B1858B}"/>
              </a:ext>
            </a:extLst>
          </p:cNvPr>
          <p:cNvSpPr>
            <a:spLocks noGrp="1"/>
          </p:cNvSpPr>
          <p:nvPr>
            <p:ph type="sldNum" sz="quarter" idx="18"/>
          </p:nvPr>
        </p:nvSpPr>
        <p:spPr/>
        <p:txBody>
          <a:bodyPr/>
          <a:lstStyle>
            <a:lvl1pPr algn="r">
              <a:defRPr sz="1200">
                <a:solidFill>
                  <a:schemeClr val="tx1">
                    <a:lumMod val="50000"/>
                    <a:lumOff val="50000"/>
                  </a:schemeClr>
                </a:solidFill>
              </a:defRPr>
            </a:lvl1pPr>
          </a:lstStyle>
          <a:p>
            <a:fld id="{8699F50C-BE38-4BD0-BA84-9B090E1F2B9B}" type="slidenum">
              <a:rPr lang="en-IN" smtClean="0"/>
              <a:pPr/>
              <a:t>56</a:t>
            </a:fld>
            <a:endParaRPr lang="en-IN" dirty="0"/>
          </a:p>
        </p:txBody>
      </p:sp>
      <p:graphicFrame>
        <p:nvGraphicFramePr>
          <p:cNvPr id="12" name="Table 11">
            <a:extLst>
              <a:ext uri="{FF2B5EF4-FFF2-40B4-BE49-F238E27FC236}">
                <a16:creationId xmlns:a16="http://schemas.microsoft.com/office/drawing/2014/main" xmlns="" id="{82BD6CB9-6EAE-4A48-9CEC-BBC88B06957A}"/>
              </a:ext>
            </a:extLst>
          </p:cNvPr>
          <p:cNvGraphicFramePr>
            <a:graphicFrameLocks noGrp="1"/>
          </p:cNvGraphicFramePr>
          <p:nvPr>
            <p:extLst>
              <p:ext uri="{D42A27DB-BD31-4B8C-83A1-F6EECF244321}">
                <p14:modId xmlns:p14="http://schemas.microsoft.com/office/powerpoint/2010/main" xmlns="" val="546756643"/>
              </p:ext>
            </p:extLst>
          </p:nvPr>
        </p:nvGraphicFramePr>
        <p:xfrm>
          <a:off x="1122270" y="2107149"/>
          <a:ext cx="9947460" cy="3695746"/>
        </p:xfrm>
        <a:graphic>
          <a:graphicData uri="http://schemas.openxmlformats.org/drawingml/2006/table">
            <a:tbl>
              <a:tblPr bandRow="1">
                <a:tableStyleId>{5C22544A-7EE6-4342-B048-85BDC9FD1C3A}</a:tableStyleId>
              </a:tblPr>
              <a:tblGrid>
                <a:gridCol w="2486865">
                  <a:extLst>
                    <a:ext uri="{9D8B030D-6E8A-4147-A177-3AD203B41FA5}">
                      <a16:colId xmlns:a16="http://schemas.microsoft.com/office/drawing/2014/main" xmlns="" val="2110861409"/>
                    </a:ext>
                  </a:extLst>
                </a:gridCol>
                <a:gridCol w="2486865">
                  <a:extLst>
                    <a:ext uri="{9D8B030D-6E8A-4147-A177-3AD203B41FA5}">
                      <a16:colId xmlns:a16="http://schemas.microsoft.com/office/drawing/2014/main" xmlns="" val="3941688915"/>
                    </a:ext>
                  </a:extLst>
                </a:gridCol>
                <a:gridCol w="2486865">
                  <a:extLst>
                    <a:ext uri="{9D8B030D-6E8A-4147-A177-3AD203B41FA5}">
                      <a16:colId xmlns:a16="http://schemas.microsoft.com/office/drawing/2014/main" xmlns="" val="3021723241"/>
                    </a:ext>
                  </a:extLst>
                </a:gridCol>
                <a:gridCol w="2486865">
                  <a:extLst>
                    <a:ext uri="{9D8B030D-6E8A-4147-A177-3AD203B41FA5}">
                      <a16:colId xmlns:a16="http://schemas.microsoft.com/office/drawing/2014/main" xmlns="" val="541909079"/>
                    </a:ext>
                  </a:extLst>
                </a:gridCol>
              </a:tblGrid>
              <a:tr h="1847873">
                <a:tc>
                  <a:txBody>
                    <a:bodyPr/>
                    <a:lstStyle/>
                    <a:p>
                      <a:pPr algn="ctr"/>
                      <a:endParaRPr lang="en-US" sz="2800" dirty="0"/>
                    </a:p>
                    <a:p>
                      <a:pPr algn="ctr"/>
                      <a:r>
                        <a:rPr lang="en-US" sz="2800" dirty="0"/>
                        <a:t>Liquidity</a:t>
                      </a:r>
                    </a:p>
                  </a:txBody>
                  <a:tcPr/>
                </a:tc>
                <a:tc>
                  <a:txBody>
                    <a:bodyPr/>
                    <a:lstStyle/>
                    <a:p>
                      <a:pPr algn="ctr"/>
                      <a:endParaRPr lang="en-US" sz="2800" dirty="0"/>
                    </a:p>
                    <a:p>
                      <a:pPr algn="ctr"/>
                      <a:r>
                        <a:rPr lang="en-US" sz="2800" dirty="0"/>
                        <a:t>Market</a:t>
                      </a:r>
                    </a:p>
                  </a:txBody>
                  <a:tcPr/>
                </a:tc>
                <a:tc>
                  <a:txBody>
                    <a:bodyPr/>
                    <a:lstStyle/>
                    <a:p>
                      <a:pPr algn="ctr"/>
                      <a:endParaRPr lang="en-US" sz="2800" dirty="0"/>
                    </a:p>
                    <a:p>
                      <a:pPr algn="ctr"/>
                      <a:r>
                        <a:rPr lang="en-US" sz="2800" dirty="0"/>
                        <a:t>Credit</a:t>
                      </a:r>
                    </a:p>
                  </a:txBody>
                  <a:tcPr/>
                </a:tc>
                <a:tc>
                  <a:txBody>
                    <a:bodyPr/>
                    <a:lstStyle/>
                    <a:p>
                      <a:pPr algn="ctr"/>
                      <a:endParaRPr lang="en-US" sz="2800" dirty="0"/>
                    </a:p>
                    <a:p>
                      <a:pPr algn="ctr"/>
                      <a:r>
                        <a:rPr lang="en-US" sz="2800" dirty="0"/>
                        <a:t>Operational</a:t>
                      </a:r>
                    </a:p>
                  </a:txBody>
                  <a:tcPr/>
                </a:tc>
                <a:extLst>
                  <a:ext uri="{0D108BD9-81ED-4DB2-BD59-A6C34878D82A}">
                    <a16:rowId xmlns:a16="http://schemas.microsoft.com/office/drawing/2014/main" xmlns="" val="1087177124"/>
                  </a:ext>
                </a:extLst>
              </a:tr>
              <a:tr h="1847873">
                <a:tc>
                  <a:txBody>
                    <a:bodyPr/>
                    <a:lstStyle/>
                    <a:p>
                      <a:pPr algn="ctr"/>
                      <a:endParaRPr lang="en-US" sz="2800" dirty="0"/>
                    </a:p>
                    <a:p>
                      <a:pPr algn="ctr"/>
                      <a:r>
                        <a:rPr lang="en-US" sz="2800" dirty="0"/>
                        <a:t>Model</a:t>
                      </a:r>
                    </a:p>
                  </a:txBody>
                  <a:tcPr/>
                </a:tc>
                <a:tc>
                  <a:txBody>
                    <a:bodyPr/>
                    <a:lstStyle/>
                    <a:p>
                      <a:pPr algn="ctr"/>
                      <a:endParaRPr lang="en-US" sz="2800" dirty="0"/>
                    </a:p>
                    <a:p>
                      <a:pPr algn="ctr"/>
                      <a:r>
                        <a:rPr lang="en-US" sz="2800" dirty="0"/>
                        <a:t>Legal</a:t>
                      </a:r>
                    </a:p>
                  </a:txBody>
                  <a:tcPr/>
                </a:tc>
                <a:tc>
                  <a:txBody>
                    <a:bodyPr/>
                    <a:lstStyle/>
                    <a:p>
                      <a:pPr algn="ctr"/>
                      <a:endParaRPr lang="en-US" sz="2800" dirty="0"/>
                    </a:p>
                    <a:p>
                      <a:pPr algn="ctr"/>
                      <a:r>
                        <a:rPr lang="en-US" sz="2800" dirty="0"/>
                        <a:t>Regulatory</a:t>
                      </a:r>
                    </a:p>
                  </a:txBody>
                  <a:tcPr/>
                </a:tc>
                <a:tc>
                  <a:txBody>
                    <a:bodyPr/>
                    <a:lstStyle/>
                    <a:p>
                      <a:pPr algn="ctr"/>
                      <a:endParaRPr lang="en-US" sz="2800" dirty="0"/>
                    </a:p>
                    <a:p>
                      <a:pPr algn="ctr"/>
                      <a:r>
                        <a:rPr lang="en-US" sz="2800" dirty="0"/>
                        <a:t>Reputational</a:t>
                      </a:r>
                    </a:p>
                  </a:txBody>
                  <a:tcPr/>
                </a:tc>
                <a:extLst>
                  <a:ext uri="{0D108BD9-81ED-4DB2-BD59-A6C34878D82A}">
                    <a16:rowId xmlns:a16="http://schemas.microsoft.com/office/drawing/2014/main" xmlns="" val="3462201961"/>
                  </a:ext>
                </a:extLst>
              </a:tr>
            </a:tbl>
          </a:graphicData>
        </a:graphic>
      </p:graphicFrame>
    </p:spTree>
    <p:extLst>
      <p:ext uri="{BB962C8B-B14F-4D97-AF65-F5344CB8AC3E}">
        <p14:creationId xmlns:p14="http://schemas.microsoft.com/office/powerpoint/2010/main" xmlns="" val="3891516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2752315"/>
            <a:ext cx="6555223" cy="4211052"/>
          </a:xfrm>
        </p:spPr>
        <p:txBody>
          <a:bodyPr>
            <a:normAutofit/>
          </a:bodyPr>
          <a:lstStyle/>
          <a:p>
            <a:pPr marL="457200">
              <a:spcBef>
                <a:spcPts val="0"/>
              </a:spcBef>
            </a:pPr>
            <a:r>
              <a:rPr lang="en" dirty="0"/>
              <a:t>Goldman Sachs may have been and may continue to be adversely affected by conditions in the </a:t>
            </a:r>
            <a:r>
              <a:rPr lang="en" dirty="0" err="1"/>
              <a:t>gl</a:t>
            </a:r>
            <a:r>
              <a:rPr lang="en-CA" dirty="0" err="1"/>
              <a:t>ob</a:t>
            </a:r>
            <a:r>
              <a:rPr lang="en" dirty="0"/>
              <a:t>al financial markets and economic </a:t>
            </a:r>
            <a:r>
              <a:rPr lang="en-CA" dirty="0"/>
              <a:t>conditions</a:t>
            </a:r>
            <a:endParaRPr lang="en" dirty="0"/>
          </a:p>
          <a:p>
            <a:pPr marL="457200">
              <a:spcBef>
                <a:spcPts val="0"/>
              </a:spcBef>
            </a:pPr>
            <a:r>
              <a:rPr lang="en" dirty="0"/>
              <a:t>Clients are subject to extensive and pervasive regulation around the world</a:t>
            </a:r>
          </a:p>
          <a:p>
            <a:pPr marL="457200">
              <a:spcBef>
                <a:spcPts val="0"/>
              </a:spcBef>
            </a:pPr>
            <a:r>
              <a:rPr lang="en" dirty="0"/>
              <a:t>Market-making activities may have been and may be affected by changes in levels of market volatility</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001162"/>
            <a:ext cx="7342622" cy="1215566"/>
          </a:xfrm>
        </p:spPr>
        <p:txBody>
          <a:bodyPr>
            <a:normAutofit/>
          </a:bodyPr>
          <a:lstStyle/>
          <a:p>
            <a:r>
              <a:rPr lang="en-US" dirty="0"/>
              <a:t>Risk </a:t>
            </a:r>
            <a:r>
              <a:rPr lang="en-US" b="0" dirty="0"/>
              <a:t>Factors</a:t>
            </a:r>
            <a:endParaRPr lang="en-US" dirty="0"/>
          </a:p>
        </p:txBody>
      </p:sp>
      <p:pic>
        <p:nvPicPr>
          <p:cNvPr id="7" name="Picture Placeholder 6">
            <a:extLst>
              <a:ext uri="{FF2B5EF4-FFF2-40B4-BE49-F238E27FC236}">
                <a16:creationId xmlns:a16="http://schemas.microsoft.com/office/drawing/2014/main" xmlns="" id="{AE9E4DB2-AB41-4B42-BEF3-F193D7434387}"/>
              </a:ext>
            </a:extLst>
          </p:cNvPr>
          <p:cNvPicPr>
            <a:picLocks noGrp="1" noChangeAspect="1"/>
          </p:cNvPicPr>
          <p:nvPr>
            <p:ph type="pic" sz="quarter" idx="10"/>
          </p:nvPr>
        </p:nvPicPr>
        <p:blipFill rotWithShape="1">
          <a:blip r:embed="rId2"/>
          <a:srcRect l="20364" t="207" r="38922" b="-207"/>
          <a:stretch/>
        </p:blipFill>
        <p:spPr>
          <a:xfrm>
            <a:off x="6604000" y="0"/>
            <a:ext cx="5588000" cy="6872249"/>
          </a:xfrm>
        </p:spPr>
      </p:pic>
    </p:spTree>
    <p:extLst>
      <p:ext uri="{BB962C8B-B14F-4D97-AF65-F5344CB8AC3E}">
        <p14:creationId xmlns:p14="http://schemas.microsoft.com/office/powerpoint/2010/main" xmlns="" val="843678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2752315"/>
            <a:ext cx="6555223" cy="4211052"/>
          </a:xfrm>
        </p:spPr>
        <p:txBody>
          <a:bodyPr>
            <a:normAutofit/>
          </a:bodyPr>
          <a:lstStyle/>
          <a:p>
            <a:pPr marL="457200">
              <a:spcBef>
                <a:spcPts val="0"/>
              </a:spcBef>
            </a:pPr>
            <a:r>
              <a:rPr lang="en-CA" dirty="0"/>
              <a:t>May be adversely affected by market uncertainty or lack of confidence among investors and CEOs due to general declines in economic activity and other unfavorable market conditions</a:t>
            </a:r>
          </a:p>
          <a:p>
            <a:pPr marL="457200">
              <a:spcBef>
                <a:spcPts val="0"/>
              </a:spcBef>
            </a:pPr>
            <a:r>
              <a:rPr lang="en-CA" dirty="0"/>
              <a:t>May be adversely affected by declining asset values, especially for those businesses in which the company has net long positions, or in businesses where Goldman Sachs receives fees based on value of assets manage</a:t>
            </a:r>
            <a:endParaRPr lang="en" dirty="0"/>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001162"/>
            <a:ext cx="7342622" cy="1215566"/>
          </a:xfrm>
        </p:spPr>
        <p:txBody>
          <a:bodyPr>
            <a:normAutofit/>
          </a:bodyPr>
          <a:lstStyle/>
          <a:p>
            <a:r>
              <a:rPr lang="en-US" dirty="0"/>
              <a:t>Risk </a:t>
            </a:r>
            <a:r>
              <a:rPr lang="en-US" b="0" dirty="0"/>
              <a:t>Factors</a:t>
            </a:r>
            <a:endParaRPr lang="en-US" dirty="0"/>
          </a:p>
        </p:txBody>
      </p:sp>
      <p:pic>
        <p:nvPicPr>
          <p:cNvPr id="7" name="Picture Placeholder 6">
            <a:extLst>
              <a:ext uri="{FF2B5EF4-FFF2-40B4-BE49-F238E27FC236}">
                <a16:creationId xmlns:a16="http://schemas.microsoft.com/office/drawing/2014/main" xmlns="" id="{AE9E4DB2-AB41-4B42-BEF3-F193D7434387}"/>
              </a:ext>
            </a:extLst>
          </p:cNvPr>
          <p:cNvPicPr>
            <a:picLocks noGrp="1" noChangeAspect="1"/>
          </p:cNvPicPr>
          <p:nvPr>
            <p:ph type="pic" sz="quarter" idx="10"/>
          </p:nvPr>
        </p:nvPicPr>
        <p:blipFill rotWithShape="1">
          <a:blip r:embed="rId2"/>
          <a:srcRect l="20364" t="207" r="38922" b="-207"/>
          <a:stretch/>
        </p:blipFill>
        <p:spPr>
          <a:xfrm>
            <a:off x="6604000" y="0"/>
            <a:ext cx="5588000" cy="6872249"/>
          </a:xfrm>
        </p:spPr>
      </p:pic>
    </p:spTree>
    <p:extLst>
      <p:ext uri="{BB962C8B-B14F-4D97-AF65-F5344CB8AC3E}">
        <p14:creationId xmlns:p14="http://schemas.microsoft.com/office/powerpoint/2010/main" xmlns="" val="2203400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2752315"/>
            <a:ext cx="6555223" cy="4211052"/>
          </a:xfrm>
        </p:spPr>
        <p:txBody>
          <a:bodyPr>
            <a:normAutofit/>
          </a:bodyPr>
          <a:lstStyle/>
          <a:p>
            <a:pPr marL="457200">
              <a:spcBef>
                <a:spcPts val="0"/>
              </a:spcBef>
            </a:pPr>
            <a:r>
              <a:rPr lang="en-CA" dirty="0"/>
              <a:t>Liquidity and profitability may be adversely affected by inability to access debt capital markets or to sell assets by a reduction in credit ratings or an increase in credit spreads</a:t>
            </a:r>
          </a:p>
          <a:p>
            <a:pPr marL="457200">
              <a:spcBef>
                <a:spcPts val="0"/>
              </a:spcBef>
            </a:pPr>
            <a:r>
              <a:rPr lang="en-CA" dirty="0"/>
              <a:t>Goldman Sachs may be adversely affected by disruptions in the credit markets, including reduced access to credit and higher costs of servicing debt</a:t>
            </a:r>
          </a:p>
          <a:p>
            <a:pPr marL="457200">
              <a:spcBef>
                <a:spcPts val="0"/>
              </a:spcBef>
            </a:pPr>
            <a:r>
              <a:rPr lang="en-CA" dirty="0"/>
              <a:t>Reduction in credit quality or increase in default risks of assets may also adversely impact the bank</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001162"/>
            <a:ext cx="7342622" cy="1215566"/>
          </a:xfrm>
        </p:spPr>
        <p:txBody>
          <a:bodyPr>
            <a:normAutofit/>
          </a:bodyPr>
          <a:lstStyle/>
          <a:p>
            <a:r>
              <a:rPr lang="en-US" dirty="0"/>
              <a:t>Risk </a:t>
            </a:r>
            <a:r>
              <a:rPr lang="en-US" b="0" dirty="0"/>
              <a:t>Factors</a:t>
            </a:r>
            <a:endParaRPr lang="en-US" dirty="0"/>
          </a:p>
        </p:txBody>
      </p:sp>
      <p:pic>
        <p:nvPicPr>
          <p:cNvPr id="7" name="Picture Placeholder 6">
            <a:extLst>
              <a:ext uri="{FF2B5EF4-FFF2-40B4-BE49-F238E27FC236}">
                <a16:creationId xmlns:a16="http://schemas.microsoft.com/office/drawing/2014/main" xmlns="" id="{AE9E4DB2-AB41-4B42-BEF3-F193D7434387}"/>
              </a:ext>
            </a:extLst>
          </p:cNvPr>
          <p:cNvPicPr>
            <a:picLocks noGrp="1" noChangeAspect="1"/>
          </p:cNvPicPr>
          <p:nvPr>
            <p:ph type="pic" sz="quarter" idx="10"/>
          </p:nvPr>
        </p:nvPicPr>
        <p:blipFill rotWithShape="1">
          <a:blip r:embed="rId2"/>
          <a:srcRect l="20364" t="207" r="38922" b="-207"/>
          <a:stretch/>
        </p:blipFill>
        <p:spPr>
          <a:xfrm>
            <a:off x="6604000" y="0"/>
            <a:ext cx="5588000" cy="6872249"/>
          </a:xfrm>
        </p:spPr>
      </p:pic>
    </p:spTree>
    <p:extLst>
      <p:ext uri="{BB962C8B-B14F-4D97-AF65-F5344CB8AC3E}">
        <p14:creationId xmlns:p14="http://schemas.microsoft.com/office/powerpoint/2010/main" xmlns="" val="1447138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D729AB22-C223-C44C-923D-2FD441D54DE4}"/>
              </a:ext>
            </a:extLst>
          </p:cNvPr>
          <p:cNvSpPr>
            <a:spLocks noGrp="1"/>
          </p:cNvSpPr>
          <p:nvPr>
            <p:ph type="sldNum" sz="quarter" idx="11"/>
          </p:nvPr>
        </p:nvSpPr>
        <p:spPr/>
        <p:txBody>
          <a:bodyPr vert="horz" lIns="91440" tIns="45720" rIns="91440" bIns="45720" rtlCol="0" anchor="ctr">
            <a:normAutofit/>
          </a:bodyPr>
          <a:lstStyle/>
          <a:p>
            <a:pPr>
              <a:spcAft>
                <a:spcPts val="600"/>
              </a:spcAft>
            </a:pPr>
            <a:fld id="{8699F50C-BE38-4BD0-BA84-9B090E1F2B9B}" type="slidenum">
              <a:rPr lang="en-US" smtClean="0">
                <a:solidFill>
                  <a:schemeClr val="tx1">
                    <a:tint val="75000"/>
                  </a:schemeClr>
                </a:solidFill>
              </a:rPr>
              <a:pPr>
                <a:spcAft>
                  <a:spcPts val="600"/>
                </a:spcAft>
              </a:pPr>
              <a:t>6</a:t>
            </a:fld>
            <a:endParaRPr lang="en-US">
              <a:solidFill>
                <a:schemeClr val="tx1">
                  <a:tint val="75000"/>
                </a:schemeClr>
              </a:solidFill>
            </a:endParaRPr>
          </a:p>
        </p:txBody>
      </p:sp>
      <p:pic>
        <p:nvPicPr>
          <p:cNvPr id="7" name="Picture 6">
            <a:extLst>
              <a:ext uri="{FF2B5EF4-FFF2-40B4-BE49-F238E27FC236}">
                <a16:creationId xmlns:a16="http://schemas.microsoft.com/office/drawing/2014/main" xmlns="" id="{B0139B20-2759-8B4B-BBCD-DA46659F5B7C}"/>
              </a:ext>
            </a:extLst>
          </p:cNvPr>
          <p:cNvPicPr>
            <a:picLocks noChangeAspect="1"/>
          </p:cNvPicPr>
          <p:nvPr/>
        </p:nvPicPr>
        <p:blipFill>
          <a:blip r:embed="rId2"/>
          <a:stretch>
            <a:fillRect/>
          </a:stretch>
        </p:blipFill>
        <p:spPr>
          <a:xfrm>
            <a:off x="895748" y="972991"/>
            <a:ext cx="10400504" cy="4912017"/>
          </a:xfrm>
          <a:prstGeom prst="rect">
            <a:avLst/>
          </a:prstGeom>
        </p:spPr>
      </p:pic>
    </p:spTree>
    <p:extLst>
      <p:ext uri="{BB962C8B-B14F-4D97-AF65-F5344CB8AC3E}">
        <p14:creationId xmlns:p14="http://schemas.microsoft.com/office/powerpoint/2010/main" xmlns="" val="41573778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439805" y="2625801"/>
            <a:ext cx="6851332" cy="4746639"/>
          </a:xfrm>
        </p:spPr>
        <p:txBody>
          <a:bodyPr>
            <a:normAutofit/>
          </a:bodyPr>
          <a:lstStyle/>
          <a:p>
            <a:pPr marL="457200">
              <a:spcBef>
                <a:spcPts val="0"/>
              </a:spcBef>
            </a:pPr>
            <a:r>
              <a:rPr lang="en-CA" dirty="0"/>
              <a:t>Failure in operational systems or infrastructure, including human error, could impair our liquidity or disrupt business practices, which may ultimately impact the bank’s reputation</a:t>
            </a:r>
          </a:p>
          <a:p>
            <a:pPr marL="457200">
              <a:spcBef>
                <a:spcPts val="0"/>
              </a:spcBef>
            </a:pPr>
            <a:r>
              <a:rPr lang="en-CA" dirty="0"/>
              <a:t>Poor investment management may reduce client confidence in the bank</a:t>
            </a:r>
          </a:p>
          <a:p>
            <a:pPr marL="457200">
              <a:spcBef>
                <a:spcPts val="0"/>
              </a:spcBef>
            </a:pPr>
            <a:r>
              <a:rPr lang="en-CA" dirty="0"/>
              <a:t>Failure to safeguard digital assets and information could impair ability to conduct business and result in the theft or destruction of private IP</a:t>
            </a:r>
          </a:p>
          <a:p>
            <a:pPr marL="457200">
              <a:spcBef>
                <a:spcPts val="0"/>
              </a:spcBef>
            </a:pPr>
            <a:r>
              <a:rPr lang="en-CA" dirty="0"/>
              <a:t>Inability to hire and retain qualified employees may adversely impact the business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001162"/>
            <a:ext cx="7342622" cy="1215566"/>
          </a:xfrm>
        </p:spPr>
        <p:txBody>
          <a:bodyPr>
            <a:normAutofit/>
          </a:bodyPr>
          <a:lstStyle/>
          <a:p>
            <a:r>
              <a:rPr lang="en-US" dirty="0"/>
              <a:t>Risk </a:t>
            </a:r>
            <a:r>
              <a:rPr lang="en-US" b="0" dirty="0"/>
              <a:t>Factors</a:t>
            </a:r>
            <a:endParaRPr lang="en-US" dirty="0"/>
          </a:p>
        </p:txBody>
      </p:sp>
      <p:pic>
        <p:nvPicPr>
          <p:cNvPr id="7" name="Picture Placeholder 6">
            <a:extLst>
              <a:ext uri="{FF2B5EF4-FFF2-40B4-BE49-F238E27FC236}">
                <a16:creationId xmlns:a16="http://schemas.microsoft.com/office/drawing/2014/main" xmlns="" id="{AE9E4DB2-AB41-4B42-BEF3-F193D7434387}"/>
              </a:ext>
            </a:extLst>
          </p:cNvPr>
          <p:cNvPicPr>
            <a:picLocks noGrp="1" noChangeAspect="1"/>
          </p:cNvPicPr>
          <p:nvPr>
            <p:ph type="pic" sz="quarter" idx="10"/>
          </p:nvPr>
        </p:nvPicPr>
        <p:blipFill rotWithShape="1">
          <a:blip r:embed="rId2"/>
          <a:srcRect l="20364" t="207" r="38922" b="-207"/>
          <a:stretch/>
        </p:blipFill>
        <p:spPr>
          <a:xfrm>
            <a:off x="6604000" y="0"/>
            <a:ext cx="5588000" cy="6872249"/>
          </a:xfrm>
        </p:spPr>
      </p:pic>
    </p:spTree>
    <p:extLst>
      <p:ext uri="{BB962C8B-B14F-4D97-AF65-F5344CB8AC3E}">
        <p14:creationId xmlns:p14="http://schemas.microsoft.com/office/powerpoint/2010/main" xmlns="" val="3389468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32189" y="2549257"/>
            <a:ext cx="6471001" cy="4746639"/>
          </a:xfrm>
        </p:spPr>
        <p:txBody>
          <a:bodyPr>
            <a:normAutofit/>
          </a:bodyPr>
          <a:lstStyle/>
          <a:p>
            <a:pPr marL="457200">
              <a:spcBef>
                <a:spcPts val="0"/>
              </a:spcBef>
            </a:pPr>
            <a:r>
              <a:rPr lang="en-CA" dirty="0"/>
              <a:t>Excessive exposure to derivative transactions or delayed settlements may expose the bank to unexpected risk and potential losses</a:t>
            </a:r>
          </a:p>
          <a:p>
            <a:pPr marL="457200">
              <a:spcBef>
                <a:spcPts val="0"/>
              </a:spcBef>
            </a:pPr>
            <a:r>
              <a:rPr lang="en-CA" dirty="0"/>
              <a:t>Concentration of risk increases the potential for more significant losses in market-making, underwriting, investing, and lending activities</a:t>
            </a:r>
          </a:p>
          <a:p>
            <a:pPr marL="457200">
              <a:spcBef>
                <a:spcPts val="0"/>
              </a:spcBef>
            </a:pPr>
            <a:r>
              <a:rPr lang="en-CA" dirty="0"/>
              <a:t>New innovations in trading technology may render some banking services obsolete, which could affect ongoing business</a:t>
            </a:r>
          </a:p>
          <a:p>
            <a:pPr marL="457200">
              <a:spcBef>
                <a:spcPts val="0"/>
              </a:spcBef>
            </a:pPr>
            <a:r>
              <a:rPr lang="en-CA" dirty="0"/>
              <a:t>Unforeseen catastrophic events, including natural disasters, acts of terrorism, and extreme weather events could harm business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001162"/>
            <a:ext cx="7342622" cy="1215566"/>
          </a:xfrm>
        </p:spPr>
        <p:txBody>
          <a:bodyPr>
            <a:normAutofit/>
          </a:bodyPr>
          <a:lstStyle/>
          <a:p>
            <a:r>
              <a:rPr lang="en-US" dirty="0"/>
              <a:t>Risk </a:t>
            </a:r>
            <a:r>
              <a:rPr lang="en-US" b="0" dirty="0"/>
              <a:t>Factors</a:t>
            </a:r>
            <a:endParaRPr lang="en-US" dirty="0"/>
          </a:p>
        </p:txBody>
      </p:sp>
      <p:pic>
        <p:nvPicPr>
          <p:cNvPr id="7" name="Picture Placeholder 6">
            <a:extLst>
              <a:ext uri="{FF2B5EF4-FFF2-40B4-BE49-F238E27FC236}">
                <a16:creationId xmlns:a16="http://schemas.microsoft.com/office/drawing/2014/main" xmlns="" id="{AE9E4DB2-AB41-4B42-BEF3-F193D7434387}"/>
              </a:ext>
            </a:extLst>
          </p:cNvPr>
          <p:cNvPicPr>
            <a:picLocks noGrp="1" noChangeAspect="1"/>
          </p:cNvPicPr>
          <p:nvPr>
            <p:ph type="pic" sz="quarter" idx="10"/>
          </p:nvPr>
        </p:nvPicPr>
        <p:blipFill rotWithShape="1">
          <a:blip r:embed="rId2"/>
          <a:srcRect l="20364" t="207" r="38922" b="-207"/>
          <a:stretch/>
        </p:blipFill>
        <p:spPr>
          <a:xfrm>
            <a:off x="6604000" y="0"/>
            <a:ext cx="5588000" cy="6872249"/>
          </a:xfrm>
        </p:spPr>
      </p:pic>
    </p:spTree>
    <p:extLst>
      <p:ext uri="{BB962C8B-B14F-4D97-AF65-F5344CB8AC3E}">
        <p14:creationId xmlns:p14="http://schemas.microsoft.com/office/powerpoint/2010/main" xmlns="" val="32510566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62</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518678" y="538785"/>
            <a:ext cx="8333222" cy="1147969"/>
          </a:xfrm>
        </p:spPr>
        <p:txBody>
          <a:bodyPr/>
          <a:lstStyle/>
          <a:p>
            <a:r>
              <a:rPr lang="en-US" dirty="0"/>
              <a:t>Risk Management Framework</a:t>
            </a:r>
          </a:p>
        </p:txBody>
      </p:sp>
      <p:grpSp>
        <p:nvGrpSpPr>
          <p:cNvPr id="8" name="Shape 483">
            <a:extLst>
              <a:ext uri="{FF2B5EF4-FFF2-40B4-BE49-F238E27FC236}">
                <a16:creationId xmlns:a16="http://schemas.microsoft.com/office/drawing/2014/main" xmlns="" id="{68FF1E2E-11EA-6D4B-A62B-88615FD506C9}"/>
              </a:ext>
            </a:extLst>
          </p:cNvPr>
          <p:cNvGrpSpPr/>
          <p:nvPr/>
        </p:nvGrpSpPr>
        <p:grpSpPr>
          <a:xfrm>
            <a:off x="887074" y="2334128"/>
            <a:ext cx="10417851" cy="3303328"/>
            <a:chOff x="304388" y="2854"/>
            <a:chExt cx="9297220" cy="3118487"/>
          </a:xfrm>
        </p:grpSpPr>
        <p:sp>
          <p:nvSpPr>
            <p:cNvPr id="9" name="Shape 484">
              <a:extLst>
                <a:ext uri="{FF2B5EF4-FFF2-40B4-BE49-F238E27FC236}">
                  <a16:creationId xmlns:a16="http://schemas.microsoft.com/office/drawing/2014/main" xmlns="" id="{4A344B3D-25D2-7E41-BF1E-2764BC2986FD}"/>
                </a:ext>
              </a:extLst>
            </p:cNvPr>
            <p:cNvSpPr/>
            <p:nvPr/>
          </p:nvSpPr>
          <p:spPr>
            <a:xfrm>
              <a:off x="304388" y="2854"/>
              <a:ext cx="2717720" cy="2028720"/>
            </a:xfrm>
            <a:prstGeom prst="round2SameRect">
              <a:avLst>
                <a:gd name="adj1" fmla="val 8000"/>
                <a:gd name="adj2" fmla="val 0"/>
              </a:avLst>
            </a:prstGeom>
            <a:solidFill>
              <a:schemeClr val="lt1">
                <a:alpha val="89803"/>
              </a:schemeClr>
            </a:solidFill>
            <a:ln w="9525" cap="rnd" cmpd="sng">
              <a:solidFill>
                <a:schemeClr val="accent1"/>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 name="Shape 485">
              <a:extLst>
                <a:ext uri="{FF2B5EF4-FFF2-40B4-BE49-F238E27FC236}">
                  <a16:creationId xmlns:a16="http://schemas.microsoft.com/office/drawing/2014/main" xmlns="" id="{A0B6DE02-7925-624E-B4FF-EB531C121F31}"/>
                </a:ext>
              </a:extLst>
            </p:cNvPr>
            <p:cNvSpPr txBox="1"/>
            <p:nvPr/>
          </p:nvSpPr>
          <p:spPr>
            <a:xfrm>
              <a:off x="351923" y="50389"/>
              <a:ext cx="2622650" cy="1981185"/>
            </a:xfrm>
            <a:prstGeom prst="rect">
              <a:avLst/>
            </a:prstGeom>
            <a:noFill/>
            <a:ln>
              <a:noFill/>
            </a:ln>
          </p:spPr>
          <p:txBody>
            <a:bodyPr lIns="19050" tIns="57150" rIns="19050" bIns="19050" anchor="t" anchorCtr="0">
              <a:noAutofit/>
            </a:bodyPr>
            <a:lstStyle/>
            <a:p>
              <a:pPr marL="177800" marR="0" lvl="1" indent="-171450" algn="l" rtl="0">
                <a:lnSpc>
                  <a:spcPct val="90000"/>
                </a:lnSpc>
                <a:spcBef>
                  <a:spcPts val="0"/>
                </a:spcBef>
                <a:spcAft>
                  <a:spcPts val="0"/>
                </a:spcAft>
                <a:buClr>
                  <a:srgbClr val="000000"/>
                </a:buClr>
                <a:buSzPct val="100000"/>
                <a:buFont typeface="Century Gothic"/>
                <a:buChar char="•"/>
              </a:pPr>
              <a:r>
                <a:rPr lang="en" sz="2000" b="0" i="0" u="none" strike="noStrike" cap="none" dirty="0">
                  <a:latin typeface="Century Gothic"/>
                  <a:ea typeface="Century Gothic"/>
                  <a:cs typeface="Century Gothic"/>
                  <a:sym typeface="Century Gothic"/>
                </a:rPr>
                <a:t>The board</a:t>
              </a:r>
            </a:p>
            <a:p>
              <a:pPr marL="177800" marR="0" lvl="1" indent="-171450" algn="l" rtl="0">
                <a:lnSpc>
                  <a:spcPct val="90000"/>
                </a:lnSpc>
                <a:spcBef>
                  <a:spcPts val="200"/>
                </a:spcBef>
                <a:spcAft>
                  <a:spcPts val="0"/>
                </a:spcAft>
                <a:buClr>
                  <a:srgbClr val="000000"/>
                </a:buClr>
                <a:buSzPct val="100000"/>
                <a:buFont typeface="Century Gothic"/>
                <a:buChar char="•"/>
              </a:pPr>
              <a:r>
                <a:rPr lang="en" sz="2000" b="0" i="0" u="none" strike="noStrike" cap="none" dirty="0">
                  <a:latin typeface="Century Gothic"/>
                  <a:ea typeface="Century Gothic"/>
                  <a:cs typeface="Century Gothic"/>
                  <a:sym typeface="Century Gothic"/>
                </a:rPr>
                <a:t>Independent control and support functions</a:t>
              </a:r>
            </a:p>
          </p:txBody>
        </p:sp>
        <p:sp>
          <p:nvSpPr>
            <p:cNvPr id="11" name="Shape 486">
              <a:extLst>
                <a:ext uri="{FF2B5EF4-FFF2-40B4-BE49-F238E27FC236}">
                  <a16:creationId xmlns:a16="http://schemas.microsoft.com/office/drawing/2014/main" xmlns="" id="{9EB72A75-DF3F-F943-8441-A20D7EA3CFEE}"/>
                </a:ext>
              </a:extLst>
            </p:cNvPr>
            <p:cNvSpPr/>
            <p:nvPr/>
          </p:nvSpPr>
          <p:spPr>
            <a:xfrm>
              <a:off x="304388" y="2031576"/>
              <a:ext cx="2717720" cy="872350"/>
            </a:xfrm>
            <a:prstGeom prst="rect">
              <a:avLst/>
            </a:prstGeom>
            <a:gradFill>
              <a:gsLst>
                <a:gs pos="0">
                  <a:srgbClr val="7D7D7D"/>
                </a:gs>
                <a:gs pos="100000">
                  <a:srgbClr val="555555"/>
                </a:gs>
              </a:gsLst>
              <a:lin ang="5400000" scaled="0"/>
            </a:gradFill>
            <a:ln w="9525" cap="rnd" cmpd="sng">
              <a:solidFill>
                <a:schemeClr val="accent1"/>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 name="Shape 487">
              <a:extLst>
                <a:ext uri="{FF2B5EF4-FFF2-40B4-BE49-F238E27FC236}">
                  <a16:creationId xmlns:a16="http://schemas.microsoft.com/office/drawing/2014/main" xmlns="" id="{A01E9051-4BC6-5044-AC35-BBFAFE46C689}"/>
                </a:ext>
              </a:extLst>
            </p:cNvPr>
            <p:cNvSpPr txBox="1"/>
            <p:nvPr/>
          </p:nvSpPr>
          <p:spPr>
            <a:xfrm>
              <a:off x="304388" y="2031576"/>
              <a:ext cx="1913887" cy="872350"/>
            </a:xfrm>
            <a:prstGeom prst="rect">
              <a:avLst/>
            </a:prstGeom>
            <a:noFill/>
            <a:ln>
              <a:noFill/>
            </a:ln>
          </p:spPr>
          <p:txBody>
            <a:bodyPr lIns="62850" tIns="0" rIns="20950" bIns="0" anchor="ctr" anchorCtr="0">
              <a:noAutofit/>
            </a:bodyPr>
            <a:lstStyle/>
            <a:p>
              <a:pPr marL="0" marR="0" lvl="0" indent="0" algn="l" rtl="0">
                <a:lnSpc>
                  <a:spcPct val="90000"/>
                </a:lnSpc>
                <a:spcBef>
                  <a:spcPts val="0"/>
                </a:spcBef>
                <a:spcAft>
                  <a:spcPts val="0"/>
                </a:spcAft>
                <a:buSzPct val="25000"/>
                <a:buNone/>
              </a:pPr>
              <a:r>
                <a:rPr lang="en" sz="1700" b="0" i="0" u="none" strike="noStrike" cap="none">
                  <a:solidFill>
                    <a:schemeClr val="lt1"/>
                  </a:solidFill>
                  <a:latin typeface="Century Gothic"/>
                  <a:ea typeface="Century Gothic"/>
                  <a:cs typeface="Century Gothic"/>
                  <a:sym typeface="Century Gothic"/>
                </a:rPr>
                <a:t>Governance</a:t>
              </a:r>
            </a:p>
          </p:txBody>
        </p:sp>
        <p:sp>
          <p:nvSpPr>
            <p:cNvPr id="13" name="Shape 488">
              <a:extLst>
                <a:ext uri="{FF2B5EF4-FFF2-40B4-BE49-F238E27FC236}">
                  <a16:creationId xmlns:a16="http://schemas.microsoft.com/office/drawing/2014/main" xmlns="" id="{60703A1D-1B91-8743-8C75-A8C9503040DC}"/>
                </a:ext>
              </a:extLst>
            </p:cNvPr>
            <p:cNvSpPr/>
            <p:nvPr/>
          </p:nvSpPr>
          <p:spPr>
            <a:xfrm>
              <a:off x="2295157" y="2170141"/>
              <a:ext cx="951201" cy="951201"/>
            </a:xfrm>
            <a:prstGeom prst="ellipse">
              <a:avLst/>
            </a:prstGeom>
            <a:solidFill>
              <a:srgbClr val="D4D4D4">
                <a:alpha val="89803"/>
              </a:srgbClr>
            </a:solidFill>
            <a:ln w="9525" cap="rnd" cmpd="sng">
              <a:solidFill>
                <a:srgbClr val="D4D4D4">
                  <a:alpha val="89803"/>
                </a:srgbClr>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 name="Shape 489">
              <a:extLst>
                <a:ext uri="{FF2B5EF4-FFF2-40B4-BE49-F238E27FC236}">
                  <a16:creationId xmlns:a16="http://schemas.microsoft.com/office/drawing/2014/main" xmlns="" id="{2A2C0A54-65AC-6C4A-8C7A-74E126A6990F}"/>
                </a:ext>
              </a:extLst>
            </p:cNvPr>
            <p:cNvSpPr/>
            <p:nvPr/>
          </p:nvSpPr>
          <p:spPr>
            <a:xfrm>
              <a:off x="3482014" y="2854"/>
              <a:ext cx="2717720" cy="2028720"/>
            </a:xfrm>
            <a:prstGeom prst="round2SameRect">
              <a:avLst>
                <a:gd name="adj1" fmla="val 8000"/>
                <a:gd name="adj2" fmla="val 0"/>
              </a:avLst>
            </a:prstGeom>
            <a:solidFill>
              <a:schemeClr val="lt1">
                <a:alpha val="89803"/>
              </a:schemeClr>
            </a:solidFill>
            <a:ln w="9525" cap="rnd" cmpd="sng">
              <a:solidFill>
                <a:schemeClr val="accent1"/>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 name="Shape 490">
              <a:extLst>
                <a:ext uri="{FF2B5EF4-FFF2-40B4-BE49-F238E27FC236}">
                  <a16:creationId xmlns:a16="http://schemas.microsoft.com/office/drawing/2014/main" xmlns="" id="{222DFDE2-678B-E541-A6F7-E4BB6FDCFE65}"/>
                </a:ext>
              </a:extLst>
            </p:cNvPr>
            <p:cNvSpPr txBox="1"/>
            <p:nvPr/>
          </p:nvSpPr>
          <p:spPr>
            <a:xfrm>
              <a:off x="3529548" y="50389"/>
              <a:ext cx="2622650" cy="1981185"/>
            </a:xfrm>
            <a:prstGeom prst="rect">
              <a:avLst/>
            </a:prstGeom>
            <a:noFill/>
            <a:ln>
              <a:noFill/>
            </a:ln>
          </p:spPr>
          <p:txBody>
            <a:bodyPr lIns="19050" tIns="57150" rIns="19050" bIns="19050" anchor="t" anchorCtr="0">
              <a:noAutofit/>
            </a:bodyPr>
            <a:lstStyle/>
            <a:p>
              <a:pPr marL="177800" marR="0" lvl="1" indent="-171450" algn="l" rtl="0">
                <a:lnSpc>
                  <a:spcPct val="90000"/>
                </a:lnSpc>
                <a:spcBef>
                  <a:spcPts val="0"/>
                </a:spcBef>
                <a:spcAft>
                  <a:spcPts val="0"/>
                </a:spcAft>
                <a:buClr>
                  <a:srgbClr val="000000"/>
                </a:buClr>
                <a:buSzPct val="100000"/>
                <a:buFont typeface="Century Gothic"/>
                <a:buChar char="•"/>
              </a:pPr>
              <a:r>
                <a:rPr lang="en" sz="2000" b="0" i="0" u="none" strike="noStrike" cap="none">
                  <a:latin typeface="Century Gothic"/>
                  <a:ea typeface="Century Gothic"/>
                  <a:cs typeface="Century Gothic"/>
                  <a:sym typeface="Century Gothic"/>
                </a:rPr>
                <a:t>Marking inventory to current market level</a:t>
              </a:r>
            </a:p>
            <a:p>
              <a:pPr marL="177800" marR="0" lvl="1" indent="-171450" algn="l" rtl="0">
                <a:lnSpc>
                  <a:spcPct val="90000"/>
                </a:lnSpc>
                <a:spcBef>
                  <a:spcPts val="200"/>
                </a:spcBef>
                <a:spcAft>
                  <a:spcPts val="0"/>
                </a:spcAft>
                <a:buClr>
                  <a:srgbClr val="000000"/>
                </a:buClr>
                <a:buSzPct val="100000"/>
                <a:buFont typeface="Century Gothic"/>
                <a:buChar char="•"/>
              </a:pPr>
              <a:r>
                <a:rPr lang="en" sz="2000" b="0" i="0" u="none" strike="noStrike" cap="none">
                  <a:latin typeface="Century Gothic"/>
                  <a:ea typeface="Century Gothic"/>
                  <a:cs typeface="Century Gothic"/>
                  <a:sym typeface="Century Gothic"/>
                </a:rPr>
                <a:t>Approving risk limits</a:t>
              </a:r>
            </a:p>
          </p:txBody>
        </p:sp>
        <p:sp>
          <p:nvSpPr>
            <p:cNvPr id="16" name="Shape 491">
              <a:extLst>
                <a:ext uri="{FF2B5EF4-FFF2-40B4-BE49-F238E27FC236}">
                  <a16:creationId xmlns:a16="http://schemas.microsoft.com/office/drawing/2014/main" xmlns="" id="{0A0B530E-E156-5B4D-8C7A-1BDB800BC3EA}"/>
                </a:ext>
              </a:extLst>
            </p:cNvPr>
            <p:cNvSpPr/>
            <p:nvPr/>
          </p:nvSpPr>
          <p:spPr>
            <a:xfrm>
              <a:off x="3482014" y="2031576"/>
              <a:ext cx="2717720" cy="872350"/>
            </a:xfrm>
            <a:prstGeom prst="rect">
              <a:avLst/>
            </a:prstGeom>
            <a:gradFill>
              <a:gsLst>
                <a:gs pos="0">
                  <a:srgbClr val="7D7D7D"/>
                </a:gs>
                <a:gs pos="100000">
                  <a:srgbClr val="555555"/>
                </a:gs>
              </a:gsLst>
              <a:lin ang="5400000" scaled="0"/>
            </a:gradFill>
            <a:ln w="9525" cap="rnd" cmpd="sng">
              <a:solidFill>
                <a:schemeClr val="accent1"/>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 name="Shape 492">
              <a:extLst>
                <a:ext uri="{FF2B5EF4-FFF2-40B4-BE49-F238E27FC236}">
                  <a16:creationId xmlns:a16="http://schemas.microsoft.com/office/drawing/2014/main" xmlns="" id="{7AEADD0A-AB9A-414F-B15F-3D25C4C55539}"/>
                </a:ext>
              </a:extLst>
            </p:cNvPr>
            <p:cNvSpPr txBox="1"/>
            <p:nvPr/>
          </p:nvSpPr>
          <p:spPr>
            <a:xfrm>
              <a:off x="3482014" y="2031576"/>
              <a:ext cx="1913887" cy="872350"/>
            </a:xfrm>
            <a:prstGeom prst="rect">
              <a:avLst/>
            </a:prstGeom>
            <a:noFill/>
            <a:ln>
              <a:noFill/>
            </a:ln>
          </p:spPr>
          <p:txBody>
            <a:bodyPr lIns="62850" tIns="0" rIns="20950" bIns="0" anchor="ctr" anchorCtr="0">
              <a:noAutofit/>
            </a:bodyPr>
            <a:lstStyle/>
            <a:p>
              <a:pPr marL="0" marR="0" lvl="0" indent="0" algn="l" rtl="0">
                <a:lnSpc>
                  <a:spcPct val="90000"/>
                </a:lnSpc>
                <a:spcBef>
                  <a:spcPts val="0"/>
                </a:spcBef>
                <a:spcAft>
                  <a:spcPts val="0"/>
                </a:spcAft>
                <a:buSzPct val="25000"/>
                <a:buNone/>
              </a:pPr>
              <a:r>
                <a:rPr lang="en" sz="1700" dirty="0">
                  <a:solidFill>
                    <a:schemeClr val="lt1"/>
                  </a:solidFill>
                  <a:latin typeface="Century Gothic"/>
                  <a:ea typeface="Century Gothic"/>
                  <a:cs typeface="Century Gothic"/>
                  <a:sym typeface="Century Gothic"/>
                </a:rPr>
                <a:t>P</a:t>
              </a:r>
              <a:r>
                <a:rPr lang="en" sz="1700" b="0" i="0" u="none" strike="noStrike" cap="none" dirty="0">
                  <a:solidFill>
                    <a:schemeClr val="lt1"/>
                  </a:solidFill>
                  <a:latin typeface="Century Gothic"/>
                  <a:ea typeface="Century Gothic"/>
                  <a:cs typeface="Century Gothic"/>
                  <a:sym typeface="Century Gothic"/>
                </a:rPr>
                <a:t>rocess</a:t>
              </a:r>
            </a:p>
          </p:txBody>
        </p:sp>
        <p:sp>
          <p:nvSpPr>
            <p:cNvPr id="18" name="Shape 493">
              <a:extLst>
                <a:ext uri="{FF2B5EF4-FFF2-40B4-BE49-F238E27FC236}">
                  <a16:creationId xmlns:a16="http://schemas.microsoft.com/office/drawing/2014/main" xmlns="" id="{B2486E0E-D8B1-414B-8C6A-801A8DEE4B70}"/>
                </a:ext>
              </a:extLst>
            </p:cNvPr>
            <p:cNvSpPr/>
            <p:nvPr/>
          </p:nvSpPr>
          <p:spPr>
            <a:xfrm>
              <a:off x="5472782" y="2170141"/>
              <a:ext cx="951201" cy="951201"/>
            </a:xfrm>
            <a:prstGeom prst="ellipse">
              <a:avLst/>
            </a:prstGeom>
            <a:solidFill>
              <a:srgbClr val="D4D4D4">
                <a:alpha val="89803"/>
              </a:srgbClr>
            </a:solidFill>
            <a:ln w="9525" cap="rnd" cmpd="sng">
              <a:solidFill>
                <a:srgbClr val="D4D4D4">
                  <a:alpha val="89803"/>
                </a:srgbClr>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 name="Shape 494">
              <a:extLst>
                <a:ext uri="{FF2B5EF4-FFF2-40B4-BE49-F238E27FC236}">
                  <a16:creationId xmlns:a16="http://schemas.microsoft.com/office/drawing/2014/main" xmlns="" id="{7348F43A-78AB-5F46-A6E9-C1765A5D1958}"/>
                </a:ext>
              </a:extLst>
            </p:cNvPr>
            <p:cNvSpPr/>
            <p:nvPr/>
          </p:nvSpPr>
          <p:spPr>
            <a:xfrm>
              <a:off x="6659639" y="36714"/>
              <a:ext cx="2717720" cy="2028720"/>
            </a:xfrm>
            <a:prstGeom prst="round2SameRect">
              <a:avLst>
                <a:gd name="adj1" fmla="val 8000"/>
                <a:gd name="adj2" fmla="val 0"/>
              </a:avLst>
            </a:prstGeom>
            <a:solidFill>
              <a:schemeClr val="lt1">
                <a:alpha val="89803"/>
              </a:schemeClr>
            </a:solidFill>
            <a:ln w="9525" cap="rnd" cmpd="sng">
              <a:solidFill>
                <a:schemeClr val="accent1"/>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 name="Shape 495">
              <a:extLst>
                <a:ext uri="{FF2B5EF4-FFF2-40B4-BE49-F238E27FC236}">
                  <a16:creationId xmlns:a16="http://schemas.microsoft.com/office/drawing/2014/main" xmlns="" id="{7FC2A840-8ECE-6A42-9935-8EBC91AAA7D7}"/>
                </a:ext>
              </a:extLst>
            </p:cNvPr>
            <p:cNvSpPr txBox="1"/>
            <p:nvPr/>
          </p:nvSpPr>
          <p:spPr>
            <a:xfrm>
              <a:off x="6707174" y="84248"/>
              <a:ext cx="2622650" cy="1981185"/>
            </a:xfrm>
            <a:prstGeom prst="rect">
              <a:avLst/>
            </a:prstGeom>
            <a:noFill/>
            <a:ln>
              <a:noFill/>
            </a:ln>
          </p:spPr>
          <p:txBody>
            <a:bodyPr lIns="19050" tIns="57150" rIns="19050" bIns="19050" anchor="t" anchorCtr="0">
              <a:noAutofit/>
            </a:bodyPr>
            <a:lstStyle/>
            <a:p>
              <a:pPr marL="177800" marR="0" lvl="1" indent="-171450" algn="l" rtl="0">
                <a:lnSpc>
                  <a:spcPct val="90000"/>
                </a:lnSpc>
                <a:spcBef>
                  <a:spcPts val="0"/>
                </a:spcBef>
                <a:spcAft>
                  <a:spcPts val="0"/>
                </a:spcAft>
                <a:buClr>
                  <a:srgbClr val="000000"/>
                </a:buClr>
                <a:buSzPct val="100000"/>
                <a:buFont typeface="Century Gothic"/>
                <a:buChar char="•"/>
              </a:pPr>
              <a:r>
                <a:rPr lang="en" sz="2000" b="0" i="0" u="none" strike="noStrike" cap="none">
                  <a:latin typeface="Century Gothic"/>
                  <a:ea typeface="Century Gothic"/>
                  <a:cs typeface="Century Gothic"/>
                  <a:sym typeface="Century Gothic"/>
                </a:rPr>
                <a:t>Training</a:t>
              </a:r>
            </a:p>
            <a:p>
              <a:pPr marL="177800" marR="0" lvl="1" indent="-171450" algn="l" rtl="0">
                <a:lnSpc>
                  <a:spcPct val="90000"/>
                </a:lnSpc>
                <a:spcBef>
                  <a:spcPts val="200"/>
                </a:spcBef>
                <a:spcAft>
                  <a:spcPts val="0"/>
                </a:spcAft>
                <a:buClr>
                  <a:srgbClr val="000000"/>
                </a:buClr>
                <a:buSzPct val="100000"/>
                <a:buFont typeface="Century Gothic"/>
                <a:buChar char="•"/>
              </a:pPr>
              <a:r>
                <a:rPr lang="en" sz="2000" b="0" i="0" u="none" strike="noStrike" cap="none">
                  <a:latin typeface="Century Gothic"/>
                  <a:ea typeface="Century Gothic"/>
                  <a:cs typeface="Century Gothic"/>
                  <a:sym typeface="Century Gothic"/>
                </a:rPr>
                <a:t>Evaluating </a:t>
              </a:r>
            </a:p>
            <a:p>
              <a:pPr marL="177800" marR="0" lvl="1" indent="-171450" algn="l" rtl="0">
                <a:lnSpc>
                  <a:spcPct val="90000"/>
                </a:lnSpc>
                <a:spcBef>
                  <a:spcPts val="200"/>
                </a:spcBef>
                <a:spcAft>
                  <a:spcPts val="0"/>
                </a:spcAft>
                <a:buClr>
                  <a:srgbClr val="000000"/>
                </a:buClr>
                <a:buSzPct val="100000"/>
                <a:buFont typeface="Century Gothic"/>
                <a:buChar char="•"/>
              </a:pPr>
              <a:r>
                <a:rPr lang="en" sz="2000" b="0" i="0" u="none" strike="noStrike" cap="none">
                  <a:latin typeface="Century Gothic"/>
                  <a:ea typeface="Century Gothic"/>
                  <a:cs typeface="Century Gothic"/>
                  <a:sym typeface="Century Gothic"/>
                </a:rPr>
                <a:t>rewarding</a:t>
              </a:r>
            </a:p>
          </p:txBody>
        </p:sp>
        <p:sp>
          <p:nvSpPr>
            <p:cNvPr id="21" name="Shape 496">
              <a:extLst>
                <a:ext uri="{FF2B5EF4-FFF2-40B4-BE49-F238E27FC236}">
                  <a16:creationId xmlns:a16="http://schemas.microsoft.com/office/drawing/2014/main" xmlns="" id="{EA0D78CB-D786-BE4E-AD4F-EE8EDA5A40BB}"/>
                </a:ext>
              </a:extLst>
            </p:cNvPr>
            <p:cNvSpPr/>
            <p:nvPr/>
          </p:nvSpPr>
          <p:spPr>
            <a:xfrm>
              <a:off x="6659639" y="2031576"/>
              <a:ext cx="2717720" cy="872350"/>
            </a:xfrm>
            <a:prstGeom prst="rect">
              <a:avLst/>
            </a:prstGeom>
            <a:gradFill>
              <a:gsLst>
                <a:gs pos="0">
                  <a:srgbClr val="7D7D7D"/>
                </a:gs>
                <a:gs pos="100000">
                  <a:srgbClr val="555555"/>
                </a:gs>
              </a:gsLst>
              <a:lin ang="5400000" scaled="0"/>
            </a:gradFill>
            <a:ln w="9525" cap="rnd" cmpd="sng">
              <a:solidFill>
                <a:schemeClr val="accent1"/>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2" name="Shape 497">
              <a:extLst>
                <a:ext uri="{FF2B5EF4-FFF2-40B4-BE49-F238E27FC236}">
                  <a16:creationId xmlns:a16="http://schemas.microsoft.com/office/drawing/2014/main" xmlns="" id="{F4EB9D28-EB65-E144-A9A9-5C5DC38ADF62}"/>
                </a:ext>
              </a:extLst>
            </p:cNvPr>
            <p:cNvSpPr txBox="1"/>
            <p:nvPr/>
          </p:nvSpPr>
          <p:spPr>
            <a:xfrm>
              <a:off x="6659639" y="2031576"/>
              <a:ext cx="1913887" cy="872350"/>
            </a:xfrm>
            <a:prstGeom prst="rect">
              <a:avLst/>
            </a:prstGeom>
            <a:noFill/>
            <a:ln>
              <a:noFill/>
            </a:ln>
          </p:spPr>
          <p:txBody>
            <a:bodyPr lIns="62850" tIns="0" rIns="20950" bIns="0" anchor="ctr" anchorCtr="0">
              <a:noAutofit/>
            </a:bodyPr>
            <a:lstStyle/>
            <a:p>
              <a:pPr marL="0" marR="0" lvl="0" indent="0" algn="l" rtl="0">
                <a:lnSpc>
                  <a:spcPct val="90000"/>
                </a:lnSpc>
                <a:spcBef>
                  <a:spcPts val="0"/>
                </a:spcBef>
                <a:spcAft>
                  <a:spcPts val="0"/>
                </a:spcAft>
                <a:buSzPct val="25000"/>
                <a:buNone/>
              </a:pPr>
              <a:r>
                <a:rPr lang="en" sz="1700" b="0" i="0" u="none" strike="noStrike" cap="none">
                  <a:solidFill>
                    <a:schemeClr val="lt1"/>
                  </a:solidFill>
                  <a:latin typeface="Century Gothic"/>
                  <a:ea typeface="Century Gothic"/>
                  <a:cs typeface="Century Gothic"/>
                  <a:sym typeface="Century Gothic"/>
                </a:rPr>
                <a:t>People</a:t>
              </a:r>
            </a:p>
          </p:txBody>
        </p:sp>
        <p:sp>
          <p:nvSpPr>
            <p:cNvPr id="23" name="Shape 498">
              <a:extLst>
                <a:ext uri="{FF2B5EF4-FFF2-40B4-BE49-F238E27FC236}">
                  <a16:creationId xmlns:a16="http://schemas.microsoft.com/office/drawing/2014/main" xmlns="" id="{3969FDF2-8862-624E-A2B3-174693313229}"/>
                </a:ext>
              </a:extLst>
            </p:cNvPr>
            <p:cNvSpPr/>
            <p:nvPr/>
          </p:nvSpPr>
          <p:spPr>
            <a:xfrm>
              <a:off x="8650407" y="2170141"/>
              <a:ext cx="951201" cy="951201"/>
            </a:xfrm>
            <a:prstGeom prst="ellipse">
              <a:avLst/>
            </a:prstGeom>
            <a:solidFill>
              <a:srgbClr val="D4D4D4">
                <a:alpha val="89803"/>
              </a:srgbClr>
            </a:solidFill>
            <a:ln w="9525" cap="rnd" cmpd="sng">
              <a:solidFill>
                <a:srgbClr val="D4D4D4">
                  <a:alpha val="89803"/>
                </a:srgbClr>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spTree>
    <p:extLst>
      <p:ext uri="{BB962C8B-B14F-4D97-AF65-F5344CB8AC3E}">
        <p14:creationId xmlns:p14="http://schemas.microsoft.com/office/powerpoint/2010/main" xmlns="" val="2922463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63</a:t>
            </a:fld>
            <a:endParaRPr lang="en-IN"/>
          </a:p>
        </p:txBody>
      </p:sp>
      <p:pic>
        <p:nvPicPr>
          <p:cNvPr id="24" name="Shape 504" descr="/Users/weden/Desktop/Screen Shot 2017-06-26 at 12.36.37 PM.png">
            <a:extLst>
              <a:ext uri="{FF2B5EF4-FFF2-40B4-BE49-F238E27FC236}">
                <a16:creationId xmlns:a16="http://schemas.microsoft.com/office/drawing/2014/main" xmlns="" id="{B49AC2C5-3BD8-0540-891B-0049B8E14808}"/>
              </a:ext>
            </a:extLst>
          </p:cNvPr>
          <p:cNvPicPr preferRelativeResize="0">
            <a:picLocks noGrp="1"/>
          </p:cNvPicPr>
          <p:nvPr>
            <p:ph idx="1"/>
          </p:nvPr>
        </p:nvPicPr>
        <p:blipFill rotWithShape="1">
          <a:blip r:embed="rId2">
            <a:alphaModFix/>
          </a:blip>
          <a:stretch/>
        </p:blipFill>
        <p:spPr>
          <a:xfrm>
            <a:off x="2604029" y="190328"/>
            <a:ext cx="6983941" cy="6477344"/>
          </a:xfrm>
          <a:prstGeom prst="rect">
            <a:avLst/>
          </a:prstGeom>
          <a:noFill/>
          <a:ln>
            <a:noFill/>
          </a:ln>
        </p:spPr>
      </p:pic>
    </p:spTree>
    <p:extLst>
      <p:ext uri="{BB962C8B-B14F-4D97-AF65-F5344CB8AC3E}">
        <p14:creationId xmlns:p14="http://schemas.microsoft.com/office/powerpoint/2010/main" xmlns="" val="1946563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439805" y="2625801"/>
            <a:ext cx="6851332" cy="4746639"/>
          </a:xfrm>
        </p:spPr>
        <p:txBody>
          <a:bodyPr>
            <a:normAutofit/>
          </a:bodyPr>
          <a:lstStyle/>
          <a:p>
            <a:pPr marL="457200">
              <a:spcBef>
                <a:spcPts val="0"/>
              </a:spcBef>
            </a:pPr>
            <a:r>
              <a:rPr lang="en-CA" dirty="0"/>
              <a:t>GOLA: meet liquidity needs and fund the firm in the event of firm-specific, broader industry or market liquidity stress events</a:t>
            </a:r>
          </a:p>
          <a:p>
            <a:pPr marL="457200">
              <a:spcBef>
                <a:spcPts val="0"/>
              </a:spcBef>
            </a:pPr>
            <a:endParaRPr lang="en-CA" dirty="0"/>
          </a:p>
          <a:p>
            <a:pPr marL="457200">
              <a:spcBef>
                <a:spcPts val="0"/>
              </a:spcBef>
            </a:pPr>
            <a:r>
              <a:rPr lang="en-CA" dirty="0"/>
              <a:t>Treasury: assessing monitoring and managing liquidity (CFO)</a:t>
            </a:r>
          </a:p>
          <a:p>
            <a:pPr marL="457200">
              <a:spcBef>
                <a:spcPts val="0"/>
              </a:spcBef>
            </a:pPr>
            <a:endParaRPr lang="en-CA" dirty="0"/>
          </a:p>
          <a:p>
            <a:pPr marL="457200">
              <a:spcBef>
                <a:spcPts val="0"/>
              </a:spcBef>
            </a:pPr>
            <a:r>
              <a:rPr lang="en-CA" dirty="0"/>
              <a:t>Liquidity Risk Management: independent, responsible for control and oversight (CRO)</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001162"/>
            <a:ext cx="7342622" cy="1215566"/>
          </a:xfrm>
        </p:spPr>
        <p:txBody>
          <a:bodyPr>
            <a:normAutofit/>
          </a:bodyPr>
          <a:lstStyle/>
          <a:p>
            <a:r>
              <a:rPr lang="en-US" dirty="0"/>
              <a:t>Liquidity </a:t>
            </a:r>
            <a:r>
              <a:rPr lang="en-US" b="0" dirty="0"/>
              <a:t>Risk</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Tree>
    <p:extLst>
      <p:ext uri="{BB962C8B-B14F-4D97-AF65-F5344CB8AC3E}">
        <p14:creationId xmlns:p14="http://schemas.microsoft.com/office/powerpoint/2010/main" xmlns="" val="25891330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3341176"/>
            <a:ext cx="6851332" cy="4746639"/>
          </a:xfrm>
        </p:spPr>
        <p:txBody>
          <a:bodyPr>
            <a:normAutofit/>
          </a:bodyPr>
          <a:lstStyle/>
          <a:p>
            <a:pPr marL="685800" indent="-457200">
              <a:spcBef>
                <a:spcPts val="0"/>
              </a:spcBef>
              <a:buFont typeface="+mj-lt"/>
              <a:buAutoNum type="arabicPeriod"/>
            </a:pPr>
            <a:r>
              <a:rPr lang="en-CA" dirty="0"/>
              <a:t>Hold excess liquidity with Global Core Liquid Assets (GCLA) to cover outflow</a:t>
            </a:r>
          </a:p>
          <a:p>
            <a:pPr marL="685800" indent="-457200">
              <a:spcBef>
                <a:spcPts val="0"/>
              </a:spcBef>
              <a:buFont typeface="+mj-lt"/>
              <a:buAutoNum type="arabicPeriod"/>
            </a:pPr>
            <a:endParaRPr lang="en-CA" dirty="0"/>
          </a:p>
          <a:p>
            <a:pPr marL="685800" indent="-457200">
              <a:spcBef>
                <a:spcPts val="0"/>
              </a:spcBef>
              <a:buFont typeface="+mj-lt"/>
              <a:buAutoNum type="arabicPeriod"/>
            </a:pPr>
            <a:r>
              <a:rPr lang="en-CA" dirty="0"/>
              <a:t>Maintain asset-liability management</a:t>
            </a:r>
          </a:p>
          <a:p>
            <a:pPr marL="685800" indent="-457200">
              <a:spcBef>
                <a:spcPts val="0"/>
              </a:spcBef>
              <a:buFont typeface="+mj-lt"/>
              <a:buAutoNum type="arabicPeriod"/>
            </a:pPr>
            <a:endParaRPr lang="en-CA" dirty="0"/>
          </a:p>
          <a:p>
            <a:pPr marL="685800" indent="-457200">
              <a:spcBef>
                <a:spcPts val="0"/>
              </a:spcBef>
              <a:buFont typeface="+mj-lt"/>
              <a:buAutoNum type="arabicPeriod"/>
            </a:pPr>
            <a:r>
              <a:rPr lang="en-CA" dirty="0"/>
              <a:t>Maintain a viable contingency funding plan</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001162"/>
            <a:ext cx="7342622" cy="1215566"/>
          </a:xfrm>
        </p:spPr>
        <p:txBody>
          <a:bodyPr>
            <a:normAutofit/>
          </a:bodyPr>
          <a:lstStyle/>
          <a:p>
            <a:r>
              <a:rPr lang="en-US" dirty="0"/>
              <a:t>Liquidity </a:t>
            </a:r>
            <a:r>
              <a:rPr lang="en-US" b="0" dirty="0"/>
              <a:t>Risk</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5" name="Text Placeholder 8">
            <a:extLst>
              <a:ext uri="{FF2B5EF4-FFF2-40B4-BE49-F238E27FC236}">
                <a16:creationId xmlns:a16="http://schemas.microsoft.com/office/drawing/2014/main" xmlns="" id="{AE37A202-A35A-F348-87D0-B33988815A17}"/>
              </a:ext>
            </a:extLst>
          </p:cNvPr>
          <p:cNvSpPr>
            <a:spLocks noGrp="1"/>
          </p:cNvSpPr>
          <p:nvPr>
            <p:ph type="body" sz="quarter" idx="13"/>
          </p:nvPr>
        </p:nvSpPr>
        <p:spPr>
          <a:xfrm>
            <a:off x="531379" y="2216728"/>
            <a:ext cx="7342621" cy="608895"/>
          </a:xfrm>
        </p:spPr>
        <p:txBody>
          <a:bodyPr/>
          <a:lstStyle/>
          <a:p>
            <a:r>
              <a:rPr lang="da-DK" dirty="0"/>
              <a:t>Three Principles</a:t>
            </a:r>
            <a:endParaRPr lang="en-IN" dirty="0"/>
          </a:p>
        </p:txBody>
      </p:sp>
    </p:spTree>
    <p:extLst>
      <p:ext uri="{BB962C8B-B14F-4D97-AF65-F5344CB8AC3E}">
        <p14:creationId xmlns:p14="http://schemas.microsoft.com/office/powerpoint/2010/main" xmlns="" val="26705636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3341176"/>
            <a:ext cx="6639443" cy="4746639"/>
          </a:xfrm>
        </p:spPr>
        <p:txBody>
          <a:bodyPr>
            <a:normAutofit/>
          </a:bodyPr>
          <a:lstStyle/>
          <a:p>
            <a:pPr marL="685800" indent="-457200">
              <a:spcBef>
                <a:spcPts val="0"/>
              </a:spcBef>
            </a:pPr>
            <a:r>
              <a:rPr lang="en-CA" dirty="0"/>
              <a:t>Goal: Long dated and diversified funding</a:t>
            </a:r>
          </a:p>
          <a:p>
            <a:pPr marL="685800" indent="-457200">
              <a:spcBef>
                <a:spcPts val="0"/>
              </a:spcBef>
            </a:pPr>
            <a:endParaRPr lang="en-CA" dirty="0"/>
          </a:p>
          <a:p>
            <a:pPr marL="685800" indent="-457200">
              <a:spcBef>
                <a:spcPts val="0"/>
              </a:spcBef>
              <a:buFont typeface="+mj-lt"/>
              <a:buAutoNum type="arabicPeriod"/>
            </a:pPr>
            <a:r>
              <a:rPr lang="en-CA" dirty="0"/>
              <a:t>Conservatively managing the overall funding book, and focus on long-term diversified sources of funding</a:t>
            </a:r>
          </a:p>
          <a:p>
            <a:pPr marL="685800" indent="-457200">
              <a:spcBef>
                <a:spcPts val="0"/>
              </a:spcBef>
              <a:buFont typeface="+mj-lt"/>
              <a:buAutoNum type="arabicPeriod"/>
            </a:pPr>
            <a:r>
              <a:rPr lang="en-CA" dirty="0"/>
              <a:t>Actively manage asset base</a:t>
            </a:r>
          </a:p>
          <a:p>
            <a:pPr marL="685800" indent="-457200">
              <a:spcBef>
                <a:spcPts val="0"/>
              </a:spcBef>
              <a:buFont typeface="+mj-lt"/>
              <a:buAutoNum type="arabicPeriod"/>
            </a:pPr>
            <a:r>
              <a:rPr lang="en-CA" dirty="0"/>
              <a:t>Raising secured and unsecured financing with longer tenure than the liquidity profile of assets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093392"/>
            <a:ext cx="7342622" cy="1215566"/>
          </a:xfrm>
        </p:spPr>
        <p:txBody>
          <a:bodyPr>
            <a:normAutofit fontScale="90000"/>
          </a:bodyPr>
          <a:lstStyle/>
          <a:p>
            <a:r>
              <a:rPr lang="en-US" dirty="0"/>
              <a:t>Asset-Liability </a:t>
            </a:r>
            <a:br>
              <a:rPr lang="en-US" dirty="0"/>
            </a:br>
            <a:r>
              <a:rPr lang="en-US" b="0" dirty="0"/>
              <a:t>Management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5" name="Text Placeholder 8">
            <a:extLst>
              <a:ext uri="{FF2B5EF4-FFF2-40B4-BE49-F238E27FC236}">
                <a16:creationId xmlns:a16="http://schemas.microsoft.com/office/drawing/2014/main" xmlns="" id="{AE37A202-A35A-F348-87D0-B33988815A17}"/>
              </a:ext>
            </a:extLst>
          </p:cNvPr>
          <p:cNvSpPr>
            <a:spLocks noGrp="1"/>
          </p:cNvSpPr>
          <p:nvPr>
            <p:ph type="body" sz="quarter" idx="13"/>
          </p:nvPr>
        </p:nvSpPr>
        <p:spPr>
          <a:xfrm>
            <a:off x="531379" y="2308958"/>
            <a:ext cx="7342621" cy="608895"/>
          </a:xfrm>
        </p:spPr>
        <p:txBody>
          <a:bodyPr/>
          <a:lstStyle/>
          <a:p>
            <a:r>
              <a:rPr lang="da-DK" dirty="0"/>
              <a:t>Three </a:t>
            </a:r>
            <a:r>
              <a:rPr lang="da-DK" dirty="0" err="1"/>
              <a:t>Approaches</a:t>
            </a:r>
            <a:endParaRPr lang="en-IN" dirty="0"/>
          </a:p>
        </p:txBody>
      </p:sp>
    </p:spTree>
    <p:extLst>
      <p:ext uri="{BB962C8B-B14F-4D97-AF65-F5344CB8AC3E}">
        <p14:creationId xmlns:p14="http://schemas.microsoft.com/office/powerpoint/2010/main" xmlns="" val="1301151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3004292"/>
            <a:ext cx="6639443" cy="4746639"/>
          </a:xfrm>
        </p:spPr>
        <p:txBody>
          <a:bodyPr>
            <a:normAutofit/>
          </a:bodyPr>
          <a:lstStyle/>
          <a:p>
            <a:pPr marL="685800" indent="-457200">
              <a:spcBef>
                <a:spcPts val="0"/>
              </a:spcBef>
            </a:pPr>
            <a:r>
              <a:rPr lang="en-CA" dirty="0"/>
              <a:t>Provide framework for analyzing liquidity risks</a:t>
            </a:r>
          </a:p>
          <a:p>
            <a:pPr marL="685800" indent="-457200">
              <a:spcBef>
                <a:spcPts val="0"/>
              </a:spcBef>
            </a:pPr>
            <a:endParaRPr lang="en-CA" dirty="0"/>
          </a:p>
          <a:p>
            <a:pPr marL="685800" indent="-457200">
              <a:spcBef>
                <a:spcPts val="0"/>
              </a:spcBef>
            </a:pPr>
            <a:r>
              <a:rPr lang="en-CA" dirty="0"/>
              <a:t>Outline list of potential risk factors</a:t>
            </a:r>
          </a:p>
          <a:p>
            <a:pPr marL="685800" indent="-457200">
              <a:spcBef>
                <a:spcPts val="0"/>
              </a:spcBef>
            </a:pPr>
            <a:endParaRPr lang="en-CA" dirty="0"/>
          </a:p>
          <a:p>
            <a:pPr marL="685800" indent="-457200">
              <a:spcBef>
                <a:spcPts val="0"/>
              </a:spcBef>
            </a:pPr>
            <a:r>
              <a:rPr lang="en-CA" dirty="0"/>
              <a:t>Identify key groups of individuals to foster effective coordination control and distribution of information</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093392"/>
            <a:ext cx="7342622" cy="1215566"/>
          </a:xfrm>
        </p:spPr>
        <p:txBody>
          <a:bodyPr>
            <a:normAutofit fontScale="90000"/>
          </a:bodyPr>
          <a:lstStyle/>
          <a:p>
            <a:r>
              <a:rPr lang="en-US" dirty="0"/>
              <a:t>Contingency </a:t>
            </a:r>
            <a:br>
              <a:rPr lang="en-US" dirty="0"/>
            </a:br>
            <a:r>
              <a:rPr lang="en-US" b="0" dirty="0"/>
              <a:t>Funding Plan</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Tree>
    <p:extLst>
      <p:ext uri="{BB962C8B-B14F-4D97-AF65-F5344CB8AC3E}">
        <p14:creationId xmlns:p14="http://schemas.microsoft.com/office/powerpoint/2010/main" xmlns="" val="23753058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3004292"/>
            <a:ext cx="6639443" cy="4746639"/>
          </a:xfrm>
        </p:spPr>
        <p:txBody>
          <a:bodyPr>
            <a:normAutofit/>
          </a:bodyPr>
          <a:lstStyle/>
          <a:p>
            <a:pPr marL="685800" indent="-457200">
              <a:spcBef>
                <a:spcPts val="0"/>
              </a:spcBef>
            </a:pPr>
            <a:r>
              <a:rPr lang="en-CA" dirty="0"/>
              <a:t>Modelled liquidity risks: captures and quantifies liquidity risks and conducts multiple scenarios that include market/firm wide risks</a:t>
            </a:r>
          </a:p>
          <a:p>
            <a:pPr marL="685800" indent="-457200">
              <a:spcBef>
                <a:spcPts val="0"/>
              </a:spcBef>
            </a:pPr>
            <a:endParaRPr lang="en-CA" dirty="0"/>
          </a:p>
          <a:p>
            <a:pPr marL="685800" indent="-457200">
              <a:spcBef>
                <a:spcPts val="0"/>
              </a:spcBef>
            </a:pPr>
            <a:r>
              <a:rPr lang="en-CA" dirty="0"/>
              <a:t>Intraday liquidity model: assess the risk of increased intraday liquidity requirements when access to sources of intraday may become constrained</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1517827"/>
            <a:ext cx="7342622" cy="1215566"/>
          </a:xfrm>
        </p:spPr>
        <p:txBody>
          <a:bodyPr>
            <a:normAutofit fontScale="90000"/>
          </a:bodyPr>
          <a:lstStyle/>
          <a:p>
            <a:r>
              <a:rPr lang="en-US" dirty="0"/>
              <a:t>Liquidity </a:t>
            </a:r>
            <a:br>
              <a:rPr lang="en-US" dirty="0"/>
            </a:br>
            <a:r>
              <a:rPr lang="en-US" b="0" dirty="0"/>
              <a:t>Stress Test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Tree>
    <p:extLst>
      <p:ext uri="{BB962C8B-B14F-4D97-AF65-F5344CB8AC3E}">
        <p14:creationId xmlns:p14="http://schemas.microsoft.com/office/powerpoint/2010/main" xmlns="" val="23944141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3004292"/>
            <a:ext cx="6639443" cy="4746639"/>
          </a:xfrm>
        </p:spPr>
        <p:txBody>
          <a:bodyPr>
            <a:normAutofit/>
          </a:bodyPr>
          <a:lstStyle/>
          <a:p>
            <a:pPr marL="685800" indent="-457200">
              <a:spcBef>
                <a:spcPts val="0"/>
              </a:spcBef>
              <a:buFont typeface="+mj-lt"/>
              <a:buAutoNum type="arabicPeriod"/>
            </a:pPr>
            <a:r>
              <a:rPr lang="en-CA" dirty="0"/>
              <a:t>Liquidity needs over 30-day scenario</a:t>
            </a:r>
          </a:p>
          <a:p>
            <a:pPr marL="685800" indent="-457200">
              <a:spcBef>
                <a:spcPts val="0"/>
              </a:spcBef>
              <a:buFont typeface="+mj-lt"/>
              <a:buAutoNum type="arabicPeriod"/>
            </a:pPr>
            <a:r>
              <a:rPr lang="en-CA" dirty="0"/>
              <a:t>Two-notch downgrade of long-term unsecured credit ratings</a:t>
            </a:r>
          </a:p>
          <a:p>
            <a:pPr marL="685800" indent="-457200">
              <a:spcBef>
                <a:spcPts val="0"/>
              </a:spcBef>
              <a:buFont typeface="+mj-lt"/>
              <a:buAutoNum type="arabicPeriod"/>
            </a:pPr>
            <a:r>
              <a:rPr lang="en-CA" dirty="0"/>
              <a:t>Combination of contractual outflows and contingent inflows</a:t>
            </a:r>
          </a:p>
          <a:p>
            <a:pPr marL="685800" indent="-457200">
              <a:spcBef>
                <a:spcPts val="0"/>
              </a:spcBef>
              <a:buFont typeface="+mj-lt"/>
              <a:buAutoNum type="arabicPeriod"/>
            </a:pPr>
            <a:r>
              <a:rPr lang="en-CA" dirty="0"/>
              <a:t>No issuance of equity or unsecured debt</a:t>
            </a:r>
          </a:p>
          <a:p>
            <a:pPr marL="685800" indent="-457200">
              <a:spcBef>
                <a:spcPts val="0"/>
              </a:spcBef>
              <a:buFont typeface="+mj-lt"/>
              <a:buAutoNum type="arabicPeriod"/>
            </a:pPr>
            <a:r>
              <a:rPr lang="en-CA" dirty="0"/>
              <a:t>No support from additional government funding</a:t>
            </a:r>
          </a:p>
          <a:p>
            <a:pPr marL="685800" indent="-457200">
              <a:spcBef>
                <a:spcPts val="0"/>
              </a:spcBef>
              <a:buFont typeface="+mj-lt"/>
              <a:buAutoNum type="arabicPeriod"/>
            </a:pPr>
            <a:r>
              <a:rPr lang="en-CA" dirty="0"/>
              <a:t>No asset liquidation other than GCLA</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215566"/>
          </a:xfrm>
        </p:spPr>
        <p:txBody>
          <a:bodyPr>
            <a:normAutofit fontScale="90000"/>
          </a:bodyPr>
          <a:lstStyle/>
          <a:p>
            <a:r>
              <a:rPr lang="en-US" dirty="0"/>
              <a:t>Liquidity </a:t>
            </a:r>
            <a:br>
              <a:rPr lang="en-US" dirty="0"/>
            </a:br>
            <a:r>
              <a:rPr lang="en-US" b="0" dirty="0"/>
              <a:t>Stress Test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5" name="Text Placeholder 8">
            <a:extLst>
              <a:ext uri="{FF2B5EF4-FFF2-40B4-BE49-F238E27FC236}">
                <a16:creationId xmlns:a16="http://schemas.microsoft.com/office/drawing/2014/main" xmlns="" id="{80A780F0-02A9-A942-AF4A-3B8835E3CD8C}"/>
              </a:ext>
            </a:extLst>
          </p:cNvPr>
          <p:cNvSpPr>
            <a:spLocks noGrp="1"/>
          </p:cNvSpPr>
          <p:nvPr>
            <p:ph type="body" sz="quarter" idx="13"/>
          </p:nvPr>
        </p:nvSpPr>
        <p:spPr>
          <a:xfrm>
            <a:off x="531379" y="2216728"/>
            <a:ext cx="7342621" cy="608895"/>
          </a:xfrm>
        </p:spPr>
        <p:txBody>
          <a:bodyPr/>
          <a:lstStyle/>
          <a:p>
            <a:r>
              <a:rPr lang="da-DK" dirty="0"/>
              <a:t>Modelled </a:t>
            </a:r>
            <a:r>
              <a:rPr lang="da-DK" dirty="0" err="1"/>
              <a:t>Liquidity</a:t>
            </a:r>
            <a:r>
              <a:rPr lang="da-DK" dirty="0"/>
              <a:t> </a:t>
            </a:r>
            <a:r>
              <a:rPr lang="da-DK" dirty="0" err="1"/>
              <a:t>Risk</a:t>
            </a:r>
            <a:r>
              <a:rPr lang="da-DK" dirty="0"/>
              <a:t> Parameters</a:t>
            </a:r>
            <a:endParaRPr lang="en-IN" dirty="0"/>
          </a:p>
        </p:txBody>
      </p:sp>
    </p:spTree>
    <p:extLst>
      <p:ext uri="{BB962C8B-B14F-4D97-AF65-F5344CB8AC3E}">
        <p14:creationId xmlns:p14="http://schemas.microsoft.com/office/powerpoint/2010/main" xmlns="" val="642391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D729AB22-C223-C44C-923D-2FD441D54DE4}"/>
              </a:ext>
            </a:extLst>
          </p:cNvPr>
          <p:cNvSpPr>
            <a:spLocks noGrp="1"/>
          </p:cNvSpPr>
          <p:nvPr>
            <p:ph type="sldNum" sz="quarter" idx="11"/>
          </p:nvPr>
        </p:nvSpPr>
        <p:spPr/>
        <p:txBody>
          <a:bodyPr vert="horz" lIns="91440" tIns="45720" rIns="91440" bIns="45720" rtlCol="0" anchor="ctr">
            <a:normAutofit/>
          </a:bodyPr>
          <a:lstStyle/>
          <a:p>
            <a:pPr>
              <a:spcAft>
                <a:spcPts val="600"/>
              </a:spcAft>
            </a:pPr>
            <a:fld id="{8699F50C-BE38-4BD0-BA84-9B090E1F2B9B}" type="slidenum">
              <a:rPr lang="en-US" smtClean="0">
                <a:solidFill>
                  <a:schemeClr val="tx1">
                    <a:tint val="75000"/>
                  </a:schemeClr>
                </a:solidFill>
              </a:rPr>
              <a:pPr>
                <a:spcAft>
                  <a:spcPts val="600"/>
                </a:spcAft>
              </a:pPr>
              <a:t>7</a:t>
            </a:fld>
            <a:endParaRPr lang="en-US">
              <a:solidFill>
                <a:schemeClr val="tx1">
                  <a:tint val="75000"/>
                </a:schemeClr>
              </a:solidFill>
            </a:endParaRPr>
          </a:p>
        </p:txBody>
      </p:sp>
      <p:pic>
        <p:nvPicPr>
          <p:cNvPr id="4" name="Picture 3">
            <a:extLst>
              <a:ext uri="{FF2B5EF4-FFF2-40B4-BE49-F238E27FC236}">
                <a16:creationId xmlns:a16="http://schemas.microsoft.com/office/drawing/2014/main" xmlns="" id="{7055756A-84E4-3D43-B9B8-C3E1FDCD16E5}"/>
              </a:ext>
            </a:extLst>
          </p:cNvPr>
          <p:cNvPicPr>
            <a:picLocks noChangeAspect="1"/>
          </p:cNvPicPr>
          <p:nvPr/>
        </p:nvPicPr>
        <p:blipFill>
          <a:blip r:embed="rId2"/>
          <a:stretch>
            <a:fillRect/>
          </a:stretch>
        </p:blipFill>
        <p:spPr>
          <a:xfrm>
            <a:off x="423279" y="1786549"/>
            <a:ext cx="11345441" cy="3284901"/>
          </a:xfrm>
          <a:prstGeom prst="rect">
            <a:avLst/>
          </a:prstGeom>
        </p:spPr>
      </p:pic>
    </p:spTree>
    <p:extLst>
      <p:ext uri="{BB962C8B-B14F-4D97-AF65-F5344CB8AC3E}">
        <p14:creationId xmlns:p14="http://schemas.microsoft.com/office/powerpoint/2010/main" xmlns="" val="2623409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3004292"/>
            <a:ext cx="6639443" cy="4746639"/>
          </a:xfrm>
        </p:spPr>
        <p:txBody>
          <a:bodyPr>
            <a:normAutofit/>
          </a:bodyPr>
          <a:lstStyle/>
          <a:p>
            <a:pPr marL="685800" indent="-457200">
              <a:spcBef>
                <a:spcPts val="0"/>
              </a:spcBef>
              <a:buFont typeface="+mj-lt"/>
              <a:buAutoNum type="arabicPeriod"/>
            </a:pPr>
            <a:r>
              <a:rPr lang="en-CA" dirty="0"/>
              <a:t>Liquidity needs over a one-day settlement period</a:t>
            </a:r>
          </a:p>
          <a:p>
            <a:pPr marL="685800" indent="-457200">
              <a:spcBef>
                <a:spcPts val="0"/>
              </a:spcBef>
              <a:buFont typeface="+mj-lt"/>
              <a:buAutoNum type="arabicPeriod"/>
            </a:pPr>
            <a:r>
              <a:rPr lang="en-CA" dirty="0"/>
              <a:t>Delays in receipt of counterparty cash payments</a:t>
            </a:r>
          </a:p>
          <a:p>
            <a:pPr marL="685800" indent="-457200">
              <a:spcBef>
                <a:spcPts val="0"/>
              </a:spcBef>
              <a:buFont typeface="+mj-lt"/>
              <a:buAutoNum type="arabicPeriod"/>
            </a:pPr>
            <a:r>
              <a:rPr lang="en-CA" dirty="0"/>
              <a:t>Reduction in the availability of intraday credit lines at third-party clearing agents</a:t>
            </a:r>
          </a:p>
          <a:p>
            <a:pPr marL="685800" indent="-457200">
              <a:spcBef>
                <a:spcPts val="0"/>
              </a:spcBef>
              <a:buFont typeface="+mj-lt"/>
              <a:buAutoNum type="arabicPeriod"/>
            </a:pPr>
            <a:r>
              <a:rPr lang="en-CA" dirty="0"/>
              <a:t>Higher settlement volumes due to an increase in activity</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215566"/>
          </a:xfrm>
        </p:spPr>
        <p:txBody>
          <a:bodyPr>
            <a:normAutofit fontScale="90000"/>
          </a:bodyPr>
          <a:lstStyle/>
          <a:p>
            <a:r>
              <a:rPr lang="en-US" dirty="0"/>
              <a:t>Liquidity </a:t>
            </a:r>
            <a:br>
              <a:rPr lang="en-US" dirty="0"/>
            </a:br>
            <a:r>
              <a:rPr lang="en-US" b="0" dirty="0"/>
              <a:t>Stress Test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5" name="Text Placeholder 8">
            <a:extLst>
              <a:ext uri="{FF2B5EF4-FFF2-40B4-BE49-F238E27FC236}">
                <a16:creationId xmlns:a16="http://schemas.microsoft.com/office/drawing/2014/main" xmlns="" id="{80A780F0-02A9-A942-AF4A-3B8835E3CD8C}"/>
              </a:ext>
            </a:extLst>
          </p:cNvPr>
          <p:cNvSpPr>
            <a:spLocks noGrp="1"/>
          </p:cNvSpPr>
          <p:nvPr>
            <p:ph type="body" sz="quarter" idx="13"/>
          </p:nvPr>
        </p:nvSpPr>
        <p:spPr>
          <a:xfrm>
            <a:off x="531379" y="2216728"/>
            <a:ext cx="7342621" cy="608895"/>
          </a:xfrm>
        </p:spPr>
        <p:txBody>
          <a:bodyPr/>
          <a:lstStyle/>
          <a:p>
            <a:r>
              <a:rPr lang="da-DK" dirty="0" err="1"/>
              <a:t>Intraday</a:t>
            </a:r>
            <a:r>
              <a:rPr lang="da-DK" dirty="0"/>
              <a:t> </a:t>
            </a:r>
            <a:r>
              <a:rPr lang="da-DK" dirty="0" err="1"/>
              <a:t>Liquidity</a:t>
            </a:r>
            <a:r>
              <a:rPr lang="da-DK" dirty="0"/>
              <a:t> Model Parameters</a:t>
            </a:r>
            <a:endParaRPr lang="en-IN" dirty="0"/>
          </a:p>
        </p:txBody>
      </p:sp>
    </p:spTree>
    <p:extLst>
      <p:ext uri="{BB962C8B-B14F-4D97-AF65-F5344CB8AC3E}">
        <p14:creationId xmlns:p14="http://schemas.microsoft.com/office/powerpoint/2010/main" xmlns="" val="36473246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2923390"/>
            <a:ext cx="6639443" cy="4746639"/>
          </a:xfrm>
        </p:spPr>
        <p:txBody>
          <a:bodyPr>
            <a:normAutofit/>
          </a:bodyPr>
          <a:lstStyle/>
          <a:p>
            <a:pPr marL="685800" indent="-457200">
              <a:spcBef>
                <a:spcPts val="0"/>
              </a:spcBef>
            </a:pPr>
            <a:r>
              <a:rPr lang="en-CA" dirty="0"/>
              <a:t>Use liquidity limits at various levels and across liquidity risk types to manage the size of liquidity exposures</a:t>
            </a:r>
          </a:p>
          <a:p>
            <a:pPr marL="685800" indent="-457200">
              <a:spcBef>
                <a:spcPts val="0"/>
              </a:spcBef>
            </a:pPr>
            <a:r>
              <a:rPr lang="en-CA" dirty="0"/>
              <a:t>Approved by risk committee of the board and the firm wide finance committee</a:t>
            </a:r>
          </a:p>
          <a:p>
            <a:pPr marL="685800" indent="-457200">
              <a:spcBef>
                <a:spcPts val="0"/>
              </a:spcBef>
            </a:pPr>
            <a:r>
              <a:rPr lang="en-CA" dirty="0"/>
              <a:t>Monitored by treasury and liquidity risk management</a:t>
            </a:r>
          </a:p>
          <a:p>
            <a:pPr marL="685800" indent="-457200">
              <a:spcBef>
                <a:spcPts val="0"/>
              </a:spcBef>
            </a:pPr>
            <a:r>
              <a:rPr lang="en-CA" dirty="0"/>
              <a:t>Minimum liquidity standards approved by the US Federal Bank regulatory agencies call for a liquidity coverage ratio (LCR)</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215566"/>
          </a:xfrm>
        </p:spPr>
        <p:txBody>
          <a:bodyPr>
            <a:normAutofit/>
          </a:bodyPr>
          <a:lstStyle/>
          <a:p>
            <a:r>
              <a:rPr lang="en-US" dirty="0"/>
              <a:t>Limits </a:t>
            </a:r>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Tree>
    <p:extLst>
      <p:ext uri="{BB962C8B-B14F-4D97-AF65-F5344CB8AC3E}">
        <p14:creationId xmlns:p14="http://schemas.microsoft.com/office/powerpoint/2010/main" xmlns="" val="20111554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72</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470551" y="2855015"/>
            <a:ext cx="8333222" cy="1147969"/>
          </a:xfrm>
        </p:spPr>
        <p:txBody>
          <a:bodyPr/>
          <a:lstStyle/>
          <a:p>
            <a:r>
              <a:rPr lang="en-US" dirty="0"/>
              <a:t>Credit Ratings</a:t>
            </a:r>
          </a:p>
        </p:txBody>
      </p:sp>
      <p:pic>
        <p:nvPicPr>
          <p:cNvPr id="24" name="Picture 23">
            <a:extLst>
              <a:ext uri="{FF2B5EF4-FFF2-40B4-BE49-F238E27FC236}">
                <a16:creationId xmlns:a16="http://schemas.microsoft.com/office/drawing/2014/main" xmlns="" id="{864A32BB-1EF2-C04D-8EAE-2DCA9ADD9B0B}"/>
              </a:ext>
            </a:extLst>
          </p:cNvPr>
          <p:cNvPicPr>
            <a:picLocks noChangeAspect="1"/>
          </p:cNvPicPr>
          <p:nvPr/>
        </p:nvPicPr>
        <p:blipFill>
          <a:blip r:embed="rId2"/>
          <a:stretch>
            <a:fillRect/>
          </a:stretch>
        </p:blipFill>
        <p:spPr>
          <a:xfrm>
            <a:off x="4842890" y="419911"/>
            <a:ext cx="7044308" cy="6182690"/>
          </a:xfrm>
          <a:prstGeom prst="rect">
            <a:avLst/>
          </a:prstGeom>
        </p:spPr>
      </p:pic>
    </p:spTree>
    <p:extLst>
      <p:ext uri="{BB962C8B-B14F-4D97-AF65-F5344CB8AC3E}">
        <p14:creationId xmlns:p14="http://schemas.microsoft.com/office/powerpoint/2010/main" xmlns="" val="8794523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2923390"/>
            <a:ext cx="6639443" cy="4746639"/>
          </a:xfrm>
        </p:spPr>
        <p:txBody>
          <a:bodyPr>
            <a:normAutofit/>
          </a:bodyPr>
          <a:lstStyle/>
          <a:p>
            <a:pPr marL="685800" indent="-457200">
              <a:spcBef>
                <a:spcPts val="0"/>
              </a:spcBef>
            </a:pPr>
            <a:r>
              <a:rPr lang="en-CA" dirty="0"/>
              <a:t>Risk of loss in the value of inventory and certain other financial assets/liabilities due to change in market conditions</a:t>
            </a:r>
          </a:p>
          <a:p>
            <a:pPr indent="0">
              <a:spcBef>
                <a:spcPts val="0"/>
              </a:spcBef>
              <a:buNone/>
            </a:pPr>
            <a:endParaRPr lang="en-CA" dirty="0"/>
          </a:p>
          <a:p>
            <a:pPr marL="685800" indent="-457200">
              <a:spcBef>
                <a:spcPts val="0"/>
              </a:spcBef>
            </a:pPr>
            <a:r>
              <a:rPr lang="en-CA" dirty="0"/>
              <a:t>Inventory changed based on client demands and investment opportunities which is accounted for at fair value and fluctuates on a daily basis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Market Risk</a:t>
            </a:r>
            <a:br>
              <a:rPr lang="en-US" dirty="0"/>
            </a:br>
            <a:r>
              <a:rPr lang="en-US" b="0" dirty="0"/>
              <a:t>Management</a:t>
            </a:r>
            <a:r>
              <a:rPr lang="en-US" dirty="0"/>
              <a:t> </a:t>
            </a:r>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Tree>
    <p:extLst>
      <p:ext uri="{BB962C8B-B14F-4D97-AF65-F5344CB8AC3E}">
        <p14:creationId xmlns:p14="http://schemas.microsoft.com/office/powerpoint/2010/main" xmlns="" val="33240501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3263158"/>
            <a:ext cx="6639443" cy="4746639"/>
          </a:xfrm>
        </p:spPr>
        <p:txBody>
          <a:bodyPr>
            <a:normAutofit/>
          </a:bodyPr>
          <a:lstStyle/>
          <a:p>
            <a:pPr marL="685800" indent="-457200">
              <a:spcBef>
                <a:spcPts val="0"/>
              </a:spcBef>
            </a:pPr>
            <a:r>
              <a:rPr lang="en-CA" dirty="0"/>
              <a:t>Interest Rate Risk</a:t>
            </a:r>
          </a:p>
          <a:p>
            <a:pPr marL="685800" indent="-457200">
              <a:spcBef>
                <a:spcPts val="0"/>
              </a:spcBef>
            </a:pPr>
            <a:endParaRPr lang="en-CA" dirty="0"/>
          </a:p>
          <a:p>
            <a:pPr marL="685800" indent="-457200">
              <a:spcBef>
                <a:spcPts val="0"/>
              </a:spcBef>
            </a:pPr>
            <a:r>
              <a:rPr lang="en-CA" dirty="0"/>
              <a:t>Equity Price Risk</a:t>
            </a:r>
          </a:p>
          <a:p>
            <a:pPr marL="685800" indent="-457200">
              <a:spcBef>
                <a:spcPts val="0"/>
              </a:spcBef>
            </a:pPr>
            <a:endParaRPr lang="en-CA" dirty="0"/>
          </a:p>
          <a:p>
            <a:pPr marL="685800" indent="-457200">
              <a:spcBef>
                <a:spcPts val="0"/>
              </a:spcBef>
            </a:pPr>
            <a:r>
              <a:rPr lang="en-CA" dirty="0"/>
              <a:t>Currency Rate Risk</a:t>
            </a:r>
          </a:p>
          <a:p>
            <a:pPr marL="685800" indent="-457200">
              <a:spcBef>
                <a:spcPts val="0"/>
              </a:spcBef>
            </a:pPr>
            <a:endParaRPr lang="en-CA" dirty="0"/>
          </a:p>
          <a:p>
            <a:pPr marL="685800" indent="-457200">
              <a:spcBef>
                <a:spcPts val="0"/>
              </a:spcBef>
            </a:pPr>
            <a:r>
              <a:rPr lang="en-CA" dirty="0"/>
              <a:t>Commodity Price Risk</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Market Risk</a:t>
            </a:r>
            <a:br>
              <a:rPr lang="en-US" dirty="0"/>
            </a:br>
            <a:r>
              <a:rPr lang="en-US" b="0" dirty="0"/>
              <a:t>Management</a:t>
            </a:r>
            <a:r>
              <a:rPr lang="en-US" dirty="0"/>
              <a:t> </a:t>
            </a:r>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5" name="Text Placeholder 8">
            <a:extLst>
              <a:ext uri="{FF2B5EF4-FFF2-40B4-BE49-F238E27FC236}">
                <a16:creationId xmlns:a16="http://schemas.microsoft.com/office/drawing/2014/main" xmlns="" id="{0EC1420F-2BE6-F34D-8C24-C95C01202BCD}"/>
              </a:ext>
            </a:extLst>
          </p:cNvPr>
          <p:cNvSpPr>
            <a:spLocks noGrp="1"/>
          </p:cNvSpPr>
          <p:nvPr>
            <p:ph type="body" sz="quarter" idx="13"/>
          </p:nvPr>
        </p:nvSpPr>
        <p:spPr>
          <a:xfrm>
            <a:off x="531379" y="2502568"/>
            <a:ext cx="7342621" cy="608895"/>
          </a:xfrm>
        </p:spPr>
        <p:txBody>
          <a:bodyPr/>
          <a:lstStyle/>
          <a:p>
            <a:r>
              <a:rPr lang="da-DK" dirty="0" err="1"/>
              <a:t>Categories</a:t>
            </a:r>
            <a:endParaRPr lang="en-IN" dirty="0"/>
          </a:p>
        </p:txBody>
      </p:sp>
    </p:spTree>
    <p:extLst>
      <p:ext uri="{BB962C8B-B14F-4D97-AF65-F5344CB8AC3E}">
        <p14:creationId xmlns:p14="http://schemas.microsoft.com/office/powerpoint/2010/main" xmlns="" val="3159472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531378" y="3263158"/>
            <a:ext cx="6639443" cy="4746639"/>
          </a:xfrm>
        </p:spPr>
        <p:txBody>
          <a:bodyPr>
            <a:normAutofit/>
          </a:bodyPr>
          <a:lstStyle/>
          <a:p>
            <a:pPr marL="685800" indent="-457200">
              <a:spcBef>
                <a:spcPts val="0"/>
              </a:spcBef>
            </a:pPr>
            <a:r>
              <a:rPr lang="en-CA" dirty="0"/>
              <a:t>Accurate and timely exposure information incorporating multiple risk metrics</a:t>
            </a:r>
          </a:p>
          <a:p>
            <a:pPr marL="685800" indent="-457200">
              <a:spcBef>
                <a:spcPts val="0"/>
              </a:spcBef>
            </a:pPr>
            <a:endParaRPr lang="en-CA" dirty="0"/>
          </a:p>
          <a:p>
            <a:pPr marL="685800" indent="-457200">
              <a:spcBef>
                <a:spcPts val="0"/>
              </a:spcBef>
            </a:pPr>
            <a:r>
              <a:rPr lang="en-CA" dirty="0"/>
              <a:t>Set a dynamic limit setting framework</a:t>
            </a:r>
          </a:p>
          <a:p>
            <a:pPr marL="685800" indent="-457200">
              <a:spcBef>
                <a:spcPts val="0"/>
              </a:spcBef>
            </a:pPr>
            <a:endParaRPr lang="en-CA" dirty="0"/>
          </a:p>
          <a:p>
            <a:pPr marL="685800" indent="-457200">
              <a:spcBef>
                <a:spcPts val="0"/>
              </a:spcBef>
            </a:pPr>
            <a:r>
              <a:rPr lang="en-CA" dirty="0"/>
              <a:t>Constant communication among revenue-producing units, risk managers and senior management</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Market Risk</a:t>
            </a:r>
            <a:br>
              <a:rPr lang="en-US" dirty="0"/>
            </a:br>
            <a:r>
              <a:rPr lang="en-US" b="0" dirty="0"/>
              <a:t>Management</a:t>
            </a:r>
            <a:r>
              <a:rPr lang="en-US" dirty="0"/>
              <a:t> </a:t>
            </a:r>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5" name="Text Placeholder 8">
            <a:extLst>
              <a:ext uri="{FF2B5EF4-FFF2-40B4-BE49-F238E27FC236}">
                <a16:creationId xmlns:a16="http://schemas.microsoft.com/office/drawing/2014/main" xmlns="" id="{0EC1420F-2BE6-F34D-8C24-C95C01202BCD}"/>
              </a:ext>
            </a:extLst>
          </p:cNvPr>
          <p:cNvSpPr>
            <a:spLocks noGrp="1"/>
          </p:cNvSpPr>
          <p:nvPr>
            <p:ph type="body" sz="quarter" idx="13"/>
          </p:nvPr>
        </p:nvSpPr>
        <p:spPr>
          <a:xfrm>
            <a:off x="531379" y="2502568"/>
            <a:ext cx="7342621" cy="608895"/>
          </a:xfrm>
        </p:spPr>
        <p:txBody>
          <a:bodyPr/>
          <a:lstStyle/>
          <a:p>
            <a:r>
              <a:rPr lang="da-DK" dirty="0" err="1"/>
              <a:t>Process</a:t>
            </a:r>
            <a:endParaRPr lang="en-IN" dirty="0"/>
          </a:p>
        </p:txBody>
      </p:sp>
    </p:spTree>
    <p:extLst>
      <p:ext uri="{BB962C8B-B14F-4D97-AF65-F5344CB8AC3E}">
        <p14:creationId xmlns:p14="http://schemas.microsoft.com/office/powerpoint/2010/main" xmlns="" val="11336772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36884" y="2502568"/>
            <a:ext cx="6833937" cy="4746639"/>
          </a:xfrm>
        </p:spPr>
        <p:txBody>
          <a:bodyPr>
            <a:normAutofit/>
          </a:bodyPr>
          <a:lstStyle/>
          <a:p>
            <a:pPr marL="685800" indent="-457200">
              <a:spcBef>
                <a:spcPts val="0"/>
              </a:spcBef>
            </a:pPr>
            <a:r>
              <a:rPr lang="en-CA" dirty="0"/>
              <a:t>Primary short-term risk measure</a:t>
            </a:r>
          </a:p>
          <a:p>
            <a:pPr marL="685800" indent="-457200">
              <a:spcBef>
                <a:spcPts val="0"/>
              </a:spcBef>
            </a:pPr>
            <a:r>
              <a:rPr lang="en-CA" dirty="0"/>
              <a:t>Potential loss in value due to adverse market movements over a defined period</a:t>
            </a:r>
          </a:p>
          <a:p>
            <a:pPr marL="685800" indent="-457200">
              <a:spcBef>
                <a:spcPts val="0"/>
              </a:spcBef>
            </a:pPr>
            <a:r>
              <a:rPr lang="en-CA" dirty="0"/>
              <a:t>Use a single </a:t>
            </a:r>
            <a:r>
              <a:rPr lang="en-CA" dirty="0" err="1"/>
              <a:t>VaR</a:t>
            </a:r>
            <a:r>
              <a:rPr lang="en-CA" dirty="0"/>
              <a:t> model which captures risk (including interest rates, equity prices, currency rate, and commodity prices)</a:t>
            </a:r>
          </a:p>
          <a:p>
            <a:pPr marL="685800" indent="-457200">
              <a:spcBef>
                <a:spcPts val="0"/>
              </a:spcBef>
            </a:pPr>
            <a:r>
              <a:rPr lang="en-CA" dirty="0"/>
              <a:t>Captures the diversification of aggregated risk at the firm-wide level</a:t>
            </a:r>
          </a:p>
          <a:p>
            <a:pPr marL="685800" indent="-457200">
              <a:spcBef>
                <a:spcPts val="0"/>
              </a:spcBef>
            </a:pPr>
            <a:r>
              <a:rPr lang="en-CA" dirty="0"/>
              <a:t>Full valuation of approximately 70,000 market factors</a:t>
            </a:r>
          </a:p>
          <a:p>
            <a:pPr marL="685800" indent="-457200">
              <a:spcBef>
                <a:spcPts val="0"/>
              </a:spcBef>
            </a:pPr>
            <a:r>
              <a:rPr lang="en-CA" dirty="0"/>
              <a:t>Sample from 5 years of historical data to generate scenarios</a:t>
            </a:r>
          </a:p>
          <a:p>
            <a:pPr marL="685800" indent="-457200">
              <a:spcBef>
                <a:spcPts val="0"/>
              </a:spcBef>
            </a:pPr>
            <a:r>
              <a:rPr lang="en-CA" dirty="0"/>
              <a:t>Daly </a:t>
            </a:r>
            <a:r>
              <a:rPr lang="en-CA" dirty="0" err="1"/>
              <a:t>backtesting</a:t>
            </a:r>
            <a:r>
              <a:rPr lang="en-CA" dirty="0"/>
              <a:t> of </a:t>
            </a:r>
            <a:r>
              <a:rPr lang="en-CA" dirty="0" err="1"/>
              <a:t>VaR</a:t>
            </a:r>
            <a:r>
              <a:rPr lang="en-CA" dirty="0"/>
              <a:t> models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Value at </a:t>
            </a:r>
            <a:br>
              <a:rPr lang="en-US" dirty="0"/>
            </a:br>
            <a:r>
              <a:rPr lang="en-US" b="0" dirty="0"/>
              <a:t>Risk (</a:t>
            </a:r>
            <a:r>
              <a:rPr lang="en-US" b="0" dirty="0" err="1"/>
              <a:t>VaR</a:t>
            </a:r>
            <a:r>
              <a:rPr lang="en-US" b="0" dirty="0"/>
              <a: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Tree>
    <p:extLst>
      <p:ext uri="{BB962C8B-B14F-4D97-AF65-F5344CB8AC3E}">
        <p14:creationId xmlns:p14="http://schemas.microsoft.com/office/powerpoint/2010/main" xmlns="" val="7346046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71608" y="3111463"/>
            <a:ext cx="6833937" cy="4746639"/>
          </a:xfrm>
        </p:spPr>
        <p:txBody>
          <a:bodyPr>
            <a:normAutofit/>
          </a:bodyPr>
          <a:lstStyle/>
          <a:p>
            <a:pPr marL="685800" indent="-457200">
              <a:spcBef>
                <a:spcPts val="0"/>
              </a:spcBef>
            </a:pPr>
            <a:r>
              <a:rPr lang="en-CA" dirty="0" err="1"/>
              <a:t>VaR</a:t>
            </a:r>
            <a:r>
              <a:rPr lang="en-CA" dirty="0"/>
              <a:t> does not estimate potential losses over longer time horizons where moves may not be extreme</a:t>
            </a:r>
          </a:p>
          <a:p>
            <a:pPr marL="685800" indent="-457200">
              <a:spcBef>
                <a:spcPts val="0"/>
              </a:spcBef>
            </a:pPr>
            <a:r>
              <a:rPr lang="en-CA" dirty="0" err="1"/>
              <a:t>VaR</a:t>
            </a:r>
            <a:r>
              <a:rPr lang="en-CA" dirty="0"/>
              <a:t> does not take account of the relative liquidity of different risk positions</a:t>
            </a:r>
          </a:p>
          <a:p>
            <a:pPr marL="685800" indent="-457200">
              <a:spcBef>
                <a:spcPts val="0"/>
              </a:spcBef>
            </a:pPr>
            <a:r>
              <a:rPr lang="en-CA" dirty="0"/>
              <a:t>Previous moves in market risk factors may not produce accurate predictions of all future market moves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Value at </a:t>
            </a:r>
            <a:br>
              <a:rPr lang="en-US" dirty="0"/>
            </a:br>
            <a:r>
              <a:rPr lang="en-US" b="0" dirty="0"/>
              <a:t>Risk (</a:t>
            </a:r>
            <a:r>
              <a:rPr lang="en-US" b="0" dirty="0" err="1"/>
              <a:t>VaR</a:t>
            </a:r>
            <a:r>
              <a:rPr lang="en-US" b="0" dirty="0"/>
              <a: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5" name="Text Placeholder 8">
            <a:extLst>
              <a:ext uri="{FF2B5EF4-FFF2-40B4-BE49-F238E27FC236}">
                <a16:creationId xmlns:a16="http://schemas.microsoft.com/office/drawing/2014/main" xmlns="" id="{421779E6-E26A-3F48-A3BB-77EC0B2A6E11}"/>
              </a:ext>
            </a:extLst>
          </p:cNvPr>
          <p:cNvSpPr>
            <a:spLocks noGrp="1"/>
          </p:cNvSpPr>
          <p:nvPr>
            <p:ph type="body" sz="quarter" idx="13"/>
          </p:nvPr>
        </p:nvSpPr>
        <p:spPr>
          <a:xfrm>
            <a:off x="531379" y="2502568"/>
            <a:ext cx="7342621" cy="608895"/>
          </a:xfrm>
        </p:spPr>
        <p:txBody>
          <a:bodyPr/>
          <a:lstStyle/>
          <a:p>
            <a:r>
              <a:rPr lang="da-DK" dirty="0" err="1"/>
              <a:t>Limitations</a:t>
            </a:r>
            <a:endParaRPr lang="en-IN" dirty="0"/>
          </a:p>
        </p:txBody>
      </p:sp>
    </p:spTree>
    <p:extLst>
      <p:ext uri="{BB962C8B-B14F-4D97-AF65-F5344CB8AC3E}">
        <p14:creationId xmlns:p14="http://schemas.microsoft.com/office/powerpoint/2010/main" xmlns="" val="28628790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36884" y="3111463"/>
            <a:ext cx="6833937" cy="4746639"/>
          </a:xfrm>
        </p:spPr>
        <p:txBody>
          <a:bodyPr>
            <a:normAutofit/>
          </a:bodyPr>
          <a:lstStyle/>
          <a:p>
            <a:pPr marL="685800" indent="-457200">
              <a:spcBef>
                <a:spcPts val="0"/>
              </a:spcBef>
            </a:pPr>
            <a:r>
              <a:rPr lang="en-CA" dirty="0"/>
              <a:t>Set based on </a:t>
            </a:r>
            <a:r>
              <a:rPr lang="en-CA" dirty="0" err="1"/>
              <a:t>VaR</a:t>
            </a:r>
            <a:r>
              <a:rPr lang="en-CA" dirty="0"/>
              <a:t> and on a range of stress relevant to exposure</a:t>
            </a:r>
          </a:p>
          <a:p>
            <a:pPr marL="685800" indent="-457200">
              <a:spcBef>
                <a:spcPts val="0"/>
              </a:spcBef>
            </a:pPr>
            <a:endParaRPr lang="en-CA" dirty="0"/>
          </a:p>
          <a:p>
            <a:pPr marL="685800" indent="-457200">
              <a:spcBef>
                <a:spcPts val="0"/>
              </a:spcBef>
            </a:pPr>
            <a:r>
              <a:rPr lang="en-CA" dirty="0"/>
              <a:t>Risk committee of the board and risk governance committee approves market risk limits on firm-wide basis</a:t>
            </a:r>
          </a:p>
          <a:p>
            <a:pPr marL="685800" indent="-457200">
              <a:spcBef>
                <a:spcPts val="0"/>
              </a:spcBef>
            </a:pPr>
            <a:endParaRPr lang="en-CA" dirty="0"/>
          </a:p>
          <a:p>
            <a:pPr marL="685800" indent="-457200">
              <a:spcBef>
                <a:spcPts val="0"/>
              </a:spcBef>
            </a:pPr>
            <a:r>
              <a:rPr lang="en-CA" dirty="0"/>
              <a:t>Market risk management to monitor the limit each day. If excessive, senior management or risk committee reviews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Value at </a:t>
            </a:r>
            <a:br>
              <a:rPr lang="en-US" dirty="0"/>
            </a:br>
            <a:r>
              <a:rPr lang="en-US" b="0" dirty="0"/>
              <a:t>Risk (</a:t>
            </a:r>
            <a:r>
              <a:rPr lang="en-US" b="0" dirty="0" err="1"/>
              <a:t>VaR</a:t>
            </a:r>
            <a:r>
              <a:rPr lang="en-US" b="0" dirty="0"/>
              <a: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5" name="Text Placeholder 8">
            <a:extLst>
              <a:ext uri="{FF2B5EF4-FFF2-40B4-BE49-F238E27FC236}">
                <a16:creationId xmlns:a16="http://schemas.microsoft.com/office/drawing/2014/main" xmlns="" id="{421779E6-E26A-3F48-A3BB-77EC0B2A6E11}"/>
              </a:ext>
            </a:extLst>
          </p:cNvPr>
          <p:cNvSpPr>
            <a:spLocks noGrp="1"/>
          </p:cNvSpPr>
          <p:nvPr>
            <p:ph type="body" sz="quarter" idx="13"/>
          </p:nvPr>
        </p:nvSpPr>
        <p:spPr>
          <a:xfrm>
            <a:off x="531379" y="2502568"/>
            <a:ext cx="7342621" cy="608895"/>
          </a:xfrm>
        </p:spPr>
        <p:txBody>
          <a:bodyPr/>
          <a:lstStyle/>
          <a:p>
            <a:r>
              <a:rPr lang="da-DK" dirty="0" err="1"/>
              <a:t>Limitations</a:t>
            </a:r>
            <a:r>
              <a:rPr lang="da-DK" dirty="0"/>
              <a:t> of Tests</a:t>
            </a:r>
            <a:endParaRPr lang="en-IN" dirty="0"/>
          </a:p>
        </p:txBody>
      </p:sp>
    </p:spTree>
    <p:extLst>
      <p:ext uri="{BB962C8B-B14F-4D97-AF65-F5344CB8AC3E}">
        <p14:creationId xmlns:p14="http://schemas.microsoft.com/office/powerpoint/2010/main" xmlns="" val="17274987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681849" y="3134765"/>
            <a:ext cx="6833937" cy="2441335"/>
          </a:xfrm>
        </p:spPr>
        <p:txBody>
          <a:bodyPr>
            <a:normAutofit/>
          </a:bodyPr>
          <a:lstStyle/>
          <a:p>
            <a:pPr marL="685800" indent="-457200">
              <a:spcBef>
                <a:spcPts val="0"/>
              </a:spcBef>
            </a:pPr>
            <a:r>
              <a:rPr lang="en-CA" dirty="0"/>
              <a:t>Firm-wide stress test</a:t>
            </a:r>
          </a:p>
          <a:p>
            <a:pPr marL="685800" indent="-457200">
              <a:spcBef>
                <a:spcPts val="0"/>
              </a:spcBef>
            </a:pPr>
            <a:endParaRPr lang="en-CA" dirty="0"/>
          </a:p>
          <a:p>
            <a:pPr marL="685800" indent="-457200">
              <a:spcBef>
                <a:spcPts val="0"/>
              </a:spcBef>
            </a:pPr>
            <a:r>
              <a:rPr lang="en-CA" dirty="0"/>
              <a:t>Sensitivity analysis</a:t>
            </a:r>
          </a:p>
          <a:p>
            <a:pPr marL="685800" indent="-457200">
              <a:spcBef>
                <a:spcPts val="0"/>
              </a:spcBef>
            </a:pPr>
            <a:endParaRPr lang="en-CA" dirty="0"/>
          </a:p>
          <a:p>
            <a:pPr marL="685800" indent="-457200">
              <a:spcBef>
                <a:spcPts val="0"/>
              </a:spcBef>
            </a:pPr>
            <a:r>
              <a:rPr lang="en-CA" dirty="0"/>
              <a:t>Scenario analysis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Stress </a:t>
            </a:r>
            <a:r>
              <a:rPr lang="en-US" b="0" dirty="0"/>
              <a:t>Testing</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9" name="Text Placeholder 8">
            <a:extLst>
              <a:ext uri="{FF2B5EF4-FFF2-40B4-BE49-F238E27FC236}">
                <a16:creationId xmlns:a16="http://schemas.microsoft.com/office/drawing/2014/main" xmlns="" id="{31900EB8-8A75-544C-91A3-7F0034AED685}"/>
              </a:ext>
            </a:extLst>
          </p:cNvPr>
          <p:cNvSpPr>
            <a:spLocks noGrp="1"/>
          </p:cNvSpPr>
          <p:nvPr>
            <p:ph type="body" sz="quarter" idx="13"/>
          </p:nvPr>
        </p:nvSpPr>
        <p:spPr>
          <a:xfrm>
            <a:off x="531379" y="2502568"/>
            <a:ext cx="7342621" cy="608895"/>
          </a:xfrm>
        </p:spPr>
        <p:txBody>
          <a:bodyPr/>
          <a:lstStyle/>
          <a:p>
            <a:r>
              <a:rPr lang="da-DK" dirty="0"/>
              <a:t>Alternative Tests</a:t>
            </a:r>
            <a:endParaRPr lang="en-IN" dirty="0"/>
          </a:p>
        </p:txBody>
      </p:sp>
    </p:spTree>
    <p:extLst>
      <p:ext uri="{BB962C8B-B14F-4D97-AF65-F5344CB8AC3E}">
        <p14:creationId xmlns:p14="http://schemas.microsoft.com/office/powerpoint/2010/main" xmlns="" val="713564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D729AB22-C223-C44C-923D-2FD441D54DE4}"/>
              </a:ext>
            </a:extLst>
          </p:cNvPr>
          <p:cNvSpPr>
            <a:spLocks noGrp="1"/>
          </p:cNvSpPr>
          <p:nvPr>
            <p:ph type="sldNum" sz="quarter" idx="11"/>
          </p:nvPr>
        </p:nvSpPr>
        <p:spPr/>
        <p:txBody>
          <a:bodyPr vert="horz" lIns="91440" tIns="45720" rIns="91440" bIns="45720" rtlCol="0" anchor="ctr">
            <a:normAutofit/>
          </a:bodyPr>
          <a:lstStyle/>
          <a:p>
            <a:pPr>
              <a:spcAft>
                <a:spcPts val="600"/>
              </a:spcAft>
            </a:pPr>
            <a:fld id="{8699F50C-BE38-4BD0-BA84-9B090E1F2B9B}" type="slidenum">
              <a:rPr lang="en-US" smtClean="0">
                <a:solidFill>
                  <a:schemeClr val="tx1">
                    <a:tint val="75000"/>
                  </a:schemeClr>
                </a:solidFill>
              </a:rPr>
              <a:pPr>
                <a:spcAft>
                  <a:spcPts val="600"/>
                </a:spcAft>
              </a:pPr>
              <a:t>8</a:t>
            </a:fld>
            <a:endParaRPr lang="en-US">
              <a:solidFill>
                <a:schemeClr val="tx1">
                  <a:tint val="75000"/>
                </a:schemeClr>
              </a:solidFill>
            </a:endParaRPr>
          </a:p>
        </p:txBody>
      </p:sp>
      <p:pic>
        <p:nvPicPr>
          <p:cNvPr id="5" name="Picture 4">
            <a:extLst>
              <a:ext uri="{FF2B5EF4-FFF2-40B4-BE49-F238E27FC236}">
                <a16:creationId xmlns:a16="http://schemas.microsoft.com/office/drawing/2014/main" xmlns="" id="{A0017EAE-DF2B-1C46-BC66-9F470324AF31}"/>
              </a:ext>
            </a:extLst>
          </p:cNvPr>
          <p:cNvPicPr>
            <a:picLocks noChangeAspect="1"/>
          </p:cNvPicPr>
          <p:nvPr/>
        </p:nvPicPr>
        <p:blipFill>
          <a:blip r:embed="rId2"/>
          <a:stretch>
            <a:fillRect/>
          </a:stretch>
        </p:blipFill>
        <p:spPr>
          <a:xfrm>
            <a:off x="377527" y="1405195"/>
            <a:ext cx="11436945" cy="4149217"/>
          </a:xfrm>
          <a:prstGeom prst="rect">
            <a:avLst/>
          </a:prstGeom>
        </p:spPr>
      </p:pic>
    </p:spTree>
    <p:extLst>
      <p:ext uri="{BB962C8B-B14F-4D97-AF65-F5344CB8AC3E}">
        <p14:creationId xmlns:p14="http://schemas.microsoft.com/office/powerpoint/2010/main" xmlns="" val="19837661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80</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326172" y="184004"/>
            <a:ext cx="8333222" cy="1147969"/>
          </a:xfrm>
        </p:spPr>
        <p:txBody>
          <a:bodyPr/>
          <a:lstStyle/>
          <a:p>
            <a:r>
              <a:rPr lang="en-US" dirty="0" err="1"/>
              <a:t>VaR</a:t>
            </a:r>
            <a:r>
              <a:rPr lang="en-US" dirty="0"/>
              <a:t> Metrics – Daily Average</a:t>
            </a:r>
          </a:p>
        </p:txBody>
      </p:sp>
      <p:pic>
        <p:nvPicPr>
          <p:cNvPr id="5" name="Picture 4">
            <a:extLst>
              <a:ext uri="{FF2B5EF4-FFF2-40B4-BE49-F238E27FC236}">
                <a16:creationId xmlns:a16="http://schemas.microsoft.com/office/drawing/2014/main" xmlns="" id="{95E47D3C-5812-BE44-B0E1-297F14C924FB}"/>
              </a:ext>
            </a:extLst>
          </p:cNvPr>
          <p:cNvPicPr>
            <a:picLocks noChangeAspect="1"/>
          </p:cNvPicPr>
          <p:nvPr/>
        </p:nvPicPr>
        <p:blipFill>
          <a:blip r:embed="rId2"/>
          <a:stretch>
            <a:fillRect/>
          </a:stretch>
        </p:blipFill>
        <p:spPr>
          <a:xfrm>
            <a:off x="820437" y="2101486"/>
            <a:ext cx="10551125" cy="3725975"/>
          </a:xfrm>
          <a:prstGeom prst="rect">
            <a:avLst/>
          </a:prstGeom>
        </p:spPr>
      </p:pic>
    </p:spTree>
    <p:extLst>
      <p:ext uri="{BB962C8B-B14F-4D97-AF65-F5344CB8AC3E}">
        <p14:creationId xmlns:p14="http://schemas.microsoft.com/office/powerpoint/2010/main" xmlns="" val="39901701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81</a:t>
            </a:fld>
            <a:endParaRPr lang="en-IN"/>
          </a:p>
        </p:txBody>
      </p:sp>
      <p:pic>
        <p:nvPicPr>
          <p:cNvPr id="7" name="Picture 6">
            <a:extLst>
              <a:ext uri="{FF2B5EF4-FFF2-40B4-BE49-F238E27FC236}">
                <a16:creationId xmlns:a16="http://schemas.microsoft.com/office/drawing/2014/main" xmlns="" id="{5A490557-15B6-404C-83A4-953E6B96EF95}"/>
              </a:ext>
            </a:extLst>
          </p:cNvPr>
          <p:cNvPicPr>
            <a:picLocks noChangeAspect="1"/>
          </p:cNvPicPr>
          <p:nvPr/>
        </p:nvPicPr>
        <p:blipFill>
          <a:blip r:embed="rId2"/>
          <a:stretch>
            <a:fillRect/>
          </a:stretch>
        </p:blipFill>
        <p:spPr>
          <a:xfrm>
            <a:off x="832677" y="403225"/>
            <a:ext cx="10526646" cy="6051550"/>
          </a:xfrm>
          <a:prstGeom prst="rect">
            <a:avLst/>
          </a:prstGeom>
        </p:spPr>
      </p:pic>
    </p:spTree>
    <p:extLst>
      <p:ext uri="{BB962C8B-B14F-4D97-AF65-F5344CB8AC3E}">
        <p14:creationId xmlns:p14="http://schemas.microsoft.com/office/powerpoint/2010/main" xmlns="" val="10133710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82</a:t>
            </a:fld>
            <a:endParaRPr lang="en-IN"/>
          </a:p>
        </p:txBody>
      </p:sp>
      <p:pic>
        <p:nvPicPr>
          <p:cNvPr id="4" name="Picture 3">
            <a:extLst>
              <a:ext uri="{FF2B5EF4-FFF2-40B4-BE49-F238E27FC236}">
                <a16:creationId xmlns:a16="http://schemas.microsoft.com/office/drawing/2014/main" xmlns="" id="{F1D4E0EF-EF73-CC46-BDBD-30C488595228}"/>
              </a:ext>
            </a:extLst>
          </p:cNvPr>
          <p:cNvPicPr>
            <a:picLocks noChangeAspect="1"/>
          </p:cNvPicPr>
          <p:nvPr/>
        </p:nvPicPr>
        <p:blipFill>
          <a:blip r:embed="rId2"/>
          <a:stretch>
            <a:fillRect/>
          </a:stretch>
        </p:blipFill>
        <p:spPr>
          <a:xfrm>
            <a:off x="575985" y="606061"/>
            <a:ext cx="11040029" cy="5645878"/>
          </a:xfrm>
          <a:prstGeom prst="rect">
            <a:avLst/>
          </a:prstGeom>
        </p:spPr>
      </p:pic>
    </p:spTree>
    <p:extLst>
      <p:ext uri="{BB962C8B-B14F-4D97-AF65-F5344CB8AC3E}">
        <p14:creationId xmlns:p14="http://schemas.microsoft.com/office/powerpoint/2010/main" xmlns="" val="18104088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2" name="Picture 1">
            <a:extLst>
              <a:ext uri="{FF2B5EF4-FFF2-40B4-BE49-F238E27FC236}">
                <a16:creationId xmlns:a16="http://schemas.microsoft.com/office/drawing/2014/main" xmlns="" id="{79D7CA3A-BC3D-0042-81FB-E3F537ADECAE}"/>
              </a:ext>
            </a:extLst>
          </p:cNvPr>
          <p:cNvPicPr>
            <a:picLocks noChangeAspect="1"/>
          </p:cNvPicPr>
          <p:nvPr/>
        </p:nvPicPr>
        <p:blipFill>
          <a:blip r:embed="rId3"/>
          <a:stretch>
            <a:fillRect/>
          </a:stretch>
        </p:blipFill>
        <p:spPr>
          <a:xfrm>
            <a:off x="186110" y="2143835"/>
            <a:ext cx="11819779" cy="3617510"/>
          </a:xfrm>
          <a:prstGeom prst="rect">
            <a:avLst/>
          </a:prstGeom>
        </p:spPr>
      </p:pic>
      <p:sp>
        <p:nvSpPr>
          <p:cNvPr id="4" name="Title 3">
            <a:extLst>
              <a:ext uri="{FF2B5EF4-FFF2-40B4-BE49-F238E27FC236}">
                <a16:creationId xmlns:a16="http://schemas.microsoft.com/office/drawing/2014/main" xmlns="" id="{8DABF1F0-33EA-D04C-B1EA-C3586127C0B7}"/>
              </a:ext>
            </a:extLst>
          </p:cNvPr>
          <p:cNvSpPr>
            <a:spLocks noGrp="1"/>
          </p:cNvSpPr>
          <p:nvPr>
            <p:ph type="title"/>
          </p:nvPr>
        </p:nvSpPr>
        <p:spPr/>
        <p:txBody>
          <a:bodyPr/>
          <a:lstStyle/>
          <a:p>
            <a:r>
              <a:rPr lang="en-US" dirty="0" err="1"/>
              <a:t>VaR</a:t>
            </a:r>
            <a:r>
              <a:rPr lang="en-US" dirty="0"/>
              <a:t> Metrics – Year End</a:t>
            </a:r>
          </a:p>
        </p:txBody>
      </p:sp>
    </p:spTree>
    <p:extLst>
      <p:ext uri="{BB962C8B-B14F-4D97-AF65-F5344CB8AC3E}">
        <p14:creationId xmlns:p14="http://schemas.microsoft.com/office/powerpoint/2010/main" xmlns="" val="19676233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36884" y="3111463"/>
            <a:ext cx="6833937" cy="4746639"/>
          </a:xfrm>
        </p:spPr>
        <p:txBody>
          <a:bodyPr>
            <a:normAutofit/>
          </a:bodyPr>
          <a:lstStyle/>
          <a:p>
            <a:pPr marL="685800" indent="-457200">
              <a:spcBef>
                <a:spcPts val="0"/>
              </a:spcBef>
            </a:pPr>
            <a:r>
              <a:rPr lang="en-CA" dirty="0" err="1"/>
              <a:t>VaR</a:t>
            </a:r>
            <a:r>
              <a:rPr lang="en-CA" dirty="0"/>
              <a:t> is not always the most appropriate measure of risk</a:t>
            </a:r>
          </a:p>
          <a:p>
            <a:pPr marL="685800" indent="-457200">
              <a:spcBef>
                <a:spcPts val="0"/>
              </a:spcBef>
            </a:pPr>
            <a:endParaRPr lang="en-CA" dirty="0"/>
          </a:p>
          <a:p>
            <a:pPr marL="685800" indent="-457200">
              <a:spcBef>
                <a:spcPts val="0"/>
              </a:spcBef>
            </a:pPr>
            <a:r>
              <a:rPr lang="en-CA" dirty="0"/>
              <a:t>10% sensitivity measure</a:t>
            </a:r>
          </a:p>
          <a:p>
            <a:pPr indent="0">
              <a:spcBef>
                <a:spcPts val="0"/>
              </a:spcBef>
              <a:buNone/>
            </a:pPr>
            <a:endParaRPr lang="en-CA" dirty="0"/>
          </a:p>
          <a:p>
            <a:pPr marL="685800" indent="-457200">
              <a:spcBef>
                <a:spcPts val="0"/>
              </a:spcBef>
            </a:pPr>
            <a:r>
              <a:rPr lang="en-CA" dirty="0"/>
              <a:t>Credit spread sensitivity on derivatives and financial liabilities</a:t>
            </a:r>
          </a:p>
          <a:p>
            <a:pPr marL="685800" indent="-457200">
              <a:spcBef>
                <a:spcPts val="0"/>
              </a:spcBef>
            </a:pPr>
            <a:endParaRPr lang="en-CA" dirty="0"/>
          </a:p>
          <a:p>
            <a:pPr marL="685800" indent="-457200">
              <a:spcBef>
                <a:spcPts val="0"/>
              </a:spcBef>
            </a:pPr>
            <a:r>
              <a:rPr lang="en-CA" dirty="0"/>
              <a:t>Interest rate sensitivity</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Sensitivity </a:t>
            </a:r>
            <a:r>
              <a:rPr lang="en-US" b="0" dirty="0"/>
              <a:t>Measures</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Tree>
    <p:extLst>
      <p:ext uri="{BB962C8B-B14F-4D97-AF65-F5344CB8AC3E}">
        <p14:creationId xmlns:p14="http://schemas.microsoft.com/office/powerpoint/2010/main" xmlns="" val="3992916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4" name="Title 3">
            <a:extLst>
              <a:ext uri="{FF2B5EF4-FFF2-40B4-BE49-F238E27FC236}">
                <a16:creationId xmlns:a16="http://schemas.microsoft.com/office/drawing/2014/main" xmlns="" id="{8DABF1F0-33EA-D04C-B1EA-C3586127C0B7}"/>
              </a:ext>
            </a:extLst>
          </p:cNvPr>
          <p:cNvSpPr>
            <a:spLocks noGrp="1"/>
          </p:cNvSpPr>
          <p:nvPr>
            <p:ph type="title"/>
          </p:nvPr>
        </p:nvSpPr>
        <p:spPr/>
        <p:txBody>
          <a:bodyPr/>
          <a:lstStyle/>
          <a:p>
            <a:r>
              <a:rPr lang="en-US" dirty="0"/>
              <a:t>10% Sensitivity Analysis</a:t>
            </a:r>
          </a:p>
        </p:txBody>
      </p:sp>
      <p:pic>
        <p:nvPicPr>
          <p:cNvPr id="5" name="Picture 4">
            <a:extLst>
              <a:ext uri="{FF2B5EF4-FFF2-40B4-BE49-F238E27FC236}">
                <a16:creationId xmlns:a16="http://schemas.microsoft.com/office/drawing/2014/main" xmlns="" id="{3C1BA794-F5FC-4A40-8C88-73EFAAB57F40}"/>
              </a:ext>
            </a:extLst>
          </p:cNvPr>
          <p:cNvPicPr>
            <a:picLocks noChangeAspect="1"/>
          </p:cNvPicPr>
          <p:nvPr/>
        </p:nvPicPr>
        <p:blipFill>
          <a:blip r:embed="rId3"/>
          <a:stretch>
            <a:fillRect/>
          </a:stretch>
        </p:blipFill>
        <p:spPr>
          <a:xfrm>
            <a:off x="91092" y="2563021"/>
            <a:ext cx="12009816" cy="2973304"/>
          </a:xfrm>
          <a:prstGeom prst="rect">
            <a:avLst/>
          </a:prstGeom>
        </p:spPr>
      </p:pic>
    </p:spTree>
    <p:extLst>
      <p:ext uri="{BB962C8B-B14F-4D97-AF65-F5344CB8AC3E}">
        <p14:creationId xmlns:p14="http://schemas.microsoft.com/office/powerpoint/2010/main" xmlns="" val="27430062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4" name="Title 3">
            <a:extLst>
              <a:ext uri="{FF2B5EF4-FFF2-40B4-BE49-F238E27FC236}">
                <a16:creationId xmlns:a16="http://schemas.microsoft.com/office/drawing/2014/main" xmlns="" id="{8DABF1F0-33EA-D04C-B1EA-C3586127C0B7}"/>
              </a:ext>
            </a:extLst>
          </p:cNvPr>
          <p:cNvSpPr>
            <a:spLocks noGrp="1"/>
          </p:cNvSpPr>
          <p:nvPr>
            <p:ph type="title"/>
          </p:nvPr>
        </p:nvSpPr>
        <p:spPr>
          <a:xfrm>
            <a:off x="518678" y="209028"/>
            <a:ext cx="8333222" cy="1427267"/>
          </a:xfrm>
        </p:spPr>
        <p:txBody>
          <a:bodyPr>
            <a:normAutofit/>
          </a:bodyPr>
          <a:lstStyle/>
          <a:p>
            <a:r>
              <a:rPr lang="en-US" dirty="0"/>
              <a:t>Financial Statement Linkage to </a:t>
            </a:r>
            <a:br>
              <a:rPr lang="en-US" dirty="0"/>
            </a:br>
            <a:r>
              <a:rPr lang="en-US" dirty="0"/>
              <a:t>Risk Measures</a:t>
            </a:r>
          </a:p>
        </p:txBody>
      </p:sp>
      <p:pic>
        <p:nvPicPr>
          <p:cNvPr id="6" name="Shape 678">
            <a:extLst>
              <a:ext uri="{FF2B5EF4-FFF2-40B4-BE49-F238E27FC236}">
                <a16:creationId xmlns:a16="http://schemas.microsoft.com/office/drawing/2014/main" xmlns="" id="{BC93ACCF-35D8-AD40-AF6B-F763FB1412A8}"/>
              </a:ext>
            </a:extLst>
          </p:cNvPr>
          <p:cNvPicPr preferRelativeResize="0">
            <a:picLocks noGrp="1"/>
          </p:cNvPicPr>
          <p:nvPr>
            <p:ph idx="1"/>
          </p:nvPr>
        </p:nvPicPr>
        <p:blipFill rotWithShape="1">
          <a:blip r:embed="rId3">
            <a:alphaModFix/>
          </a:blip>
          <a:stretch/>
        </p:blipFill>
        <p:spPr>
          <a:xfrm>
            <a:off x="6198637" y="2231856"/>
            <a:ext cx="5746436" cy="4032106"/>
          </a:xfrm>
          <a:prstGeom prst="rect">
            <a:avLst/>
          </a:prstGeom>
          <a:noFill/>
          <a:ln>
            <a:noFill/>
          </a:ln>
        </p:spPr>
      </p:pic>
      <p:pic>
        <p:nvPicPr>
          <p:cNvPr id="7" name="Shape 677">
            <a:extLst>
              <a:ext uri="{FF2B5EF4-FFF2-40B4-BE49-F238E27FC236}">
                <a16:creationId xmlns:a16="http://schemas.microsoft.com/office/drawing/2014/main" xmlns="" id="{28361A54-2171-3241-8D12-362E158921F9}"/>
              </a:ext>
            </a:extLst>
          </p:cNvPr>
          <p:cNvPicPr preferRelativeResize="0"/>
          <p:nvPr/>
        </p:nvPicPr>
        <p:blipFill rotWithShape="1">
          <a:blip r:embed="rId4">
            <a:alphaModFix/>
          </a:blip>
          <a:srcRect/>
          <a:stretch/>
        </p:blipFill>
        <p:spPr>
          <a:xfrm>
            <a:off x="305801" y="2231856"/>
            <a:ext cx="5687564" cy="4032106"/>
          </a:xfrm>
          <a:prstGeom prst="rect">
            <a:avLst/>
          </a:prstGeom>
          <a:noFill/>
          <a:ln>
            <a:noFill/>
          </a:ln>
        </p:spPr>
      </p:pic>
    </p:spTree>
    <p:extLst>
      <p:ext uri="{BB962C8B-B14F-4D97-AF65-F5344CB8AC3E}">
        <p14:creationId xmlns:p14="http://schemas.microsoft.com/office/powerpoint/2010/main" xmlns="" val="4007070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36884" y="3111463"/>
            <a:ext cx="6833937" cy="4746639"/>
          </a:xfrm>
        </p:spPr>
        <p:txBody>
          <a:bodyPr>
            <a:normAutofit/>
          </a:bodyPr>
          <a:lstStyle/>
          <a:p>
            <a:pPr marL="685800" indent="-457200">
              <a:spcBef>
                <a:spcPts val="0"/>
              </a:spcBef>
            </a:pPr>
            <a:r>
              <a:rPr lang="en-CA" dirty="0"/>
              <a:t>Approving transactions and setting up credit exposure limits</a:t>
            </a:r>
          </a:p>
          <a:p>
            <a:pPr marL="685800" indent="-457200">
              <a:spcBef>
                <a:spcPts val="0"/>
              </a:spcBef>
            </a:pPr>
            <a:r>
              <a:rPr lang="en-CA" dirty="0"/>
              <a:t>Establishing underwriting standards</a:t>
            </a:r>
          </a:p>
          <a:p>
            <a:pPr marL="685800" indent="-457200">
              <a:spcBef>
                <a:spcPts val="0"/>
              </a:spcBef>
            </a:pPr>
            <a:r>
              <a:rPr lang="en-CA" dirty="0"/>
              <a:t>Monitoring compliance with established credit exposure limits</a:t>
            </a:r>
          </a:p>
          <a:p>
            <a:pPr marL="685800" indent="-457200">
              <a:spcBef>
                <a:spcPts val="0"/>
              </a:spcBef>
            </a:pPr>
            <a:r>
              <a:rPr lang="en-CA" dirty="0"/>
              <a:t>Assessing likelihood that a counter-party will default on payment obligations</a:t>
            </a:r>
          </a:p>
          <a:p>
            <a:pPr marL="685800" indent="-457200">
              <a:spcBef>
                <a:spcPts val="0"/>
              </a:spcBef>
            </a:pPr>
            <a:r>
              <a:rPr lang="en-CA" dirty="0"/>
              <a:t>Measuring current and potential credit exposure and losses</a:t>
            </a:r>
          </a:p>
          <a:p>
            <a:pPr marL="685800" indent="-457200">
              <a:spcBef>
                <a:spcPts val="0"/>
              </a:spcBef>
            </a:pPr>
            <a:r>
              <a:rPr lang="en-CA" dirty="0"/>
              <a:t>Reporting credit exposures to senior management, the board and regulators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Credit Risk</a:t>
            </a:r>
            <a:br>
              <a:rPr lang="en-US" dirty="0"/>
            </a:br>
            <a:r>
              <a:rPr lang="en-US" b="0" dirty="0"/>
              <a:t>Management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9" name="Text Placeholder 8">
            <a:extLst>
              <a:ext uri="{FF2B5EF4-FFF2-40B4-BE49-F238E27FC236}">
                <a16:creationId xmlns:a16="http://schemas.microsoft.com/office/drawing/2014/main" xmlns="" id="{57D6A439-258F-6047-91FB-BEF0B0EBDF7C}"/>
              </a:ext>
            </a:extLst>
          </p:cNvPr>
          <p:cNvSpPr>
            <a:spLocks noGrp="1"/>
          </p:cNvSpPr>
          <p:nvPr>
            <p:ph type="body" sz="quarter" idx="13"/>
          </p:nvPr>
        </p:nvSpPr>
        <p:spPr>
          <a:xfrm>
            <a:off x="531379" y="2502568"/>
            <a:ext cx="7342621" cy="608895"/>
          </a:xfrm>
        </p:spPr>
        <p:txBody>
          <a:bodyPr/>
          <a:lstStyle/>
          <a:p>
            <a:r>
              <a:rPr lang="da-DK" dirty="0" err="1"/>
              <a:t>Process</a:t>
            </a:r>
            <a:endParaRPr lang="en-IN" dirty="0"/>
          </a:p>
        </p:txBody>
      </p:sp>
    </p:spTree>
    <p:extLst>
      <p:ext uri="{BB962C8B-B14F-4D97-AF65-F5344CB8AC3E}">
        <p14:creationId xmlns:p14="http://schemas.microsoft.com/office/powerpoint/2010/main" xmlns="" val="33355618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36884" y="3111463"/>
            <a:ext cx="6833937" cy="4746639"/>
          </a:xfrm>
        </p:spPr>
        <p:txBody>
          <a:bodyPr>
            <a:normAutofit/>
          </a:bodyPr>
          <a:lstStyle/>
          <a:p>
            <a:pPr marL="685800" indent="-457200">
              <a:spcBef>
                <a:spcPts val="0"/>
              </a:spcBef>
            </a:pPr>
            <a:r>
              <a:rPr lang="en-CA" dirty="0"/>
              <a:t>For derivatives and securities financing transactions, the primary measure is potential exposure</a:t>
            </a:r>
          </a:p>
          <a:p>
            <a:pPr marL="685800" indent="-457200">
              <a:spcBef>
                <a:spcPts val="0"/>
              </a:spcBef>
            </a:pPr>
            <a:r>
              <a:rPr lang="en-CA" dirty="0"/>
              <a:t>For loans and lending commitments, the primary measure is a function of the position</a:t>
            </a:r>
          </a:p>
          <a:p>
            <a:pPr marL="685800" indent="-457200">
              <a:spcBef>
                <a:spcPts val="0"/>
              </a:spcBef>
            </a:pPr>
            <a:r>
              <a:rPr lang="en-CA" dirty="0"/>
              <a:t>The firm uses credit limits at various levels to control the size of credit exposures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Credit Risk</a:t>
            </a:r>
            <a:br>
              <a:rPr lang="en-US" dirty="0"/>
            </a:br>
            <a:r>
              <a:rPr lang="en-US" b="0" dirty="0"/>
              <a:t>Management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9" name="Text Placeholder 8">
            <a:extLst>
              <a:ext uri="{FF2B5EF4-FFF2-40B4-BE49-F238E27FC236}">
                <a16:creationId xmlns:a16="http://schemas.microsoft.com/office/drawing/2014/main" xmlns="" id="{57D6A439-258F-6047-91FB-BEF0B0EBDF7C}"/>
              </a:ext>
            </a:extLst>
          </p:cNvPr>
          <p:cNvSpPr>
            <a:spLocks noGrp="1"/>
          </p:cNvSpPr>
          <p:nvPr>
            <p:ph type="body" sz="quarter" idx="13"/>
          </p:nvPr>
        </p:nvSpPr>
        <p:spPr>
          <a:xfrm>
            <a:off x="531379" y="2502568"/>
            <a:ext cx="7342621" cy="608895"/>
          </a:xfrm>
        </p:spPr>
        <p:txBody>
          <a:bodyPr/>
          <a:lstStyle/>
          <a:p>
            <a:r>
              <a:rPr lang="da-DK" dirty="0"/>
              <a:t>Limits</a:t>
            </a:r>
            <a:endParaRPr lang="en-IN" dirty="0"/>
          </a:p>
        </p:txBody>
      </p:sp>
    </p:spTree>
    <p:extLst>
      <p:ext uri="{BB962C8B-B14F-4D97-AF65-F5344CB8AC3E}">
        <p14:creationId xmlns:p14="http://schemas.microsoft.com/office/powerpoint/2010/main" xmlns="" val="27889640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36884" y="3111463"/>
            <a:ext cx="6833937" cy="4746639"/>
          </a:xfrm>
        </p:spPr>
        <p:txBody>
          <a:bodyPr>
            <a:normAutofit/>
          </a:bodyPr>
          <a:lstStyle/>
          <a:p>
            <a:pPr marL="685800" indent="-457200">
              <a:spcBef>
                <a:spcPts val="0"/>
              </a:spcBef>
            </a:pPr>
            <a:r>
              <a:rPr lang="en-CA" dirty="0"/>
              <a:t>Use regular stress tests to calculate credit exposures</a:t>
            </a:r>
          </a:p>
          <a:p>
            <a:pPr marL="685800" indent="-457200">
              <a:spcBef>
                <a:spcPts val="0"/>
              </a:spcBef>
            </a:pPr>
            <a:r>
              <a:rPr lang="en-CA" dirty="0"/>
              <a:t>Apply shocks to counter-party credit ratings or credit risk factors (currency rates, interest rates, etc.)</a:t>
            </a:r>
          </a:p>
          <a:p>
            <a:pPr marL="685800" indent="-457200">
              <a:spcBef>
                <a:spcPts val="0"/>
              </a:spcBef>
            </a:pPr>
            <a:r>
              <a:rPr lang="en-CA" dirty="0"/>
              <a:t>Some of the stress tests include shocks to multiple risk factors</a:t>
            </a:r>
          </a:p>
          <a:p>
            <a:pPr marL="685800" indent="-457200">
              <a:spcBef>
                <a:spcPts val="0"/>
              </a:spcBef>
            </a:pPr>
            <a:r>
              <a:rPr lang="en-CA" dirty="0"/>
              <a:t>Run stress tests on a regular basis as part of routine risk management processes, conducted jointly with the market and liquidity risk functions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Credit Risk</a:t>
            </a:r>
            <a:br>
              <a:rPr lang="en-US" dirty="0"/>
            </a:br>
            <a:r>
              <a:rPr lang="en-US" b="0" dirty="0"/>
              <a:t>Management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9" name="Text Placeholder 8">
            <a:extLst>
              <a:ext uri="{FF2B5EF4-FFF2-40B4-BE49-F238E27FC236}">
                <a16:creationId xmlns:a16="http://schemas.microsoft.com/office/drawing/2014/main" xmlns="" id="{57D6A439-258F-6047-91FB-BEF0B0EBDF7C}"/>
              </a:ext>
            </a:extLst>
          </p:cNvPr>
          <p:cNvSpPr>
            <a:spLocks noGrp="1"/>
          </p:cNvSpPr>
          <p:nvPr>
            <p:ph type="body" sz="quarter" idx="13"/>
          </p:nvPr>
        </p:nvSpPr>
        <p:spPr>
          <a:xfrm>
            <a:off x="531379" y="2502568"/>
            <a:ext cx="7342621" cy="608895"/>
          </a:xfrm>
        </p:spPr>
        <p:txBody>
          <a:bodyPr/>
          <a:lstStyle/>
          <a:p>
            <a:r>
              <a:rPr lang="da-DK" dirty="0"/>
              <a:t>Stress Test</a:t>
            </a:r>
            <a:endParaRPr lang="en-IN" dirty="0"/>
          </a:p>
        </p:txBody>
      </p:sp>
    </p:spTree>
    <p:extLst>
      <p:ext uri="{BB962C8B-B14F-4D97-AF65-F5344CB8AC3E}">
        <p14:creationId xmlns:p14="http://schemas.microsoft.com/office/powerpoint/2010/main" xmlns="" val="391450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D729AB22-C223-C44C-923D-2FD441D54DE4}"/>
              </a:ext>
            </a:extLst>
          </p:cNvPr>
          <p:cNvSpPr>
            <a:spLocks noGrp="1"/>
          </p:cNvSpPr>
          <p:nvPr>
            <p:ph type="sldNum" sz="quarter" idx="11"/>
          </p:nvPr>
        </p:nvSpPr>
        <p:spPr/>
        <p:txBody>
          <a:bodyPr vert="horz" lIns="91440" tIns="45720" rIns="91440" bIns="45720" rtlCol="0" anchor="ctr">
            <a:normAutofit/>
          </a:bodyPr>
          <a:lstStyle/>
          <a:p>
            <a:pPr>
              <a:spcAft>
                <a:spcPts val="600"/>
              </a:spcAft>
            </a:pPr>
            <a:fld id="{8699F50C-BE38-4BD0-BA84-9B090E1F2B9B}" type="slidenum">
              <a:rPr lang="en-US" smtClean="0">
                <a:solidFill>
                  <a:schemeClr val="tx1">
                    <a:tint val="75000"/>
                  </a:schemeClr>
                </a:solidFill>
              </a:rPr>
              <a:pPr>
                <a:spcAft>
                  <a:spcPts val="600"/>
                </a:spcAft>
              </a:pPr>
              <a:t>9</a:t>
            </a:fld>
            <a:endParaRPr lang="en-US">
              <a:solidFill>
                <a:schemeClr val="tx1">
                  <a:tint val="75000"/>
                </a:schemeClr>
              </a:solidFill>
            </a:endParaRPr>
          </a:p>
        </p:txBody>
      </p:sp>
      <p:pic>
        <p:nvPicPr>
          <p:cNvPr id="4" name="Picture 3">
            <a:extLst>
              <a:ext uri="{FF2B5EF4-FFF2-40B4-BE49-F238E27FC236}">
                <a16:creationId xmlns:a16="http://schemas.microsoft.com/office/drawing/2014/main" xmlns="" id="{1D36D8DB-9772-1540-947E-3627E757BF91}"/>
              </a:ext>
            </a:extLst>
          </p:cNvPr>
          <p:cNvPicPr>
            <a:picLocks noChangeAspect="1"/>
          </p:cNvPicPr>
          <p:nvPr/>
        </p:nvPicPr>
        <p:blipFill>
          <a:blip r:embed="rId2"/>
          <a:stretch>
            <a:fillRect/>
          </a:stretch>
        </p:blipFill>
        <p:spPr>
          <a:xfrm>
            <a:off x="268729" y="1862457"/>
            <a:ext cx="11654542" cy="3133086"/>
          </a:xfrm>
          <a:prstGeom prst="rect">
            <a:avLst/>
          </a:prstGeom>
        </p:spPr>
      </p:pic>
    </p:spTree>
    <p:extLst>
      <p:ext uri="{BB962C8B-B14F-4D97-AF65-F5344CB8AC3E}">
        <p14:creationId xmlns:p14="http://schemas.microsoft.com/office/powerpoint/2010/main" xmlns="" val="3970770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36884" y="3111463"/>
            <a:ext cx="6833937" cy="4746639"/>
          </a:xfrm>
        </p:spPr>
        <p:txBody>
          <a:bodyPr>
            <a:normAutofit/>
          </a:bodyPr>
          <a:lstStyle/>
          <a:p>
            <a:pPr marL="685800" indent="-457200">
              <a:spcBef>
                <a:spcPts val="0"/>
              </a:spcBef>
            </a:pPr>
            <a:r>
              <a:rPr lang="en-CA" dirty="0"/>
              <a:t>For derivatives and securities: netting agreements to offset receivables and payables to obtain collateral on an upfront or contingent basis and/or to terminate transactions that fall below acceptable credit rating</a:t>
            </a:r>
          </a:p>
          <a:p>
            <a:pPr indent="0">
              <a:spcBef>
                <a:spcPts val="0"/>
              </a:spcBef>
              <a:buNone/>
            </a:pPr>
            <a:endParaRPr lang="en-CA" dirty="0"/>
          </a:p>
          <a:p>
            <a:pPr marL="685800" indent="-457200">
              <a:spcBef>
                <a:spcPts val="0"/>
              </a:spcBef>
            </a:pPr>
            <a:r>
              <a:rPr lang="en-CA" dirty="0"/>
              <a:t>For loans/lending: collateral provisions, guarantees, covenants, lending commitments, pricing structure, and other terms</a:t>
            </a:r>
          </a:p>
          <a:p>
            <a:pPr marL="685800" indent="-457200">
              <a:spcBef>
                <a:spcPts val="0"/>
              </a:spcBef>
            </a:pPr>
            <a:endParaRPr lang="en-CA" dirty="0"/>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Credit Risk</a:t>
            </a:r>
            <a:br>
              <a:rPr lang="en-US" dirty="0"/>
            </a:br>
            <a:r>
              <a:rPr lang="en-US" b="0" dirty="0"/>
              <a:t>Management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9" name="Text Placeholder 8">
            <a:extLst>
              <a:ext uri="{FF2B5EF4-FFF2-40B4-BE49-F238E27FC236}">
                <a16:creationId xmlns:a16="http://schemas.microsoft.com/office/drawing/2014/main" xmlns="" id="{57D6A439-258F-6047-91FB-BEF0B0EBDF7C}"/>
              </a:ext>
            </a:extLst>
          </p:cNvPr>
          <p:cNvSpPr>
            <a:spLocks noGrp="1"/>
          </p:cNvSpPr>
          <p:nvPr>
            <p:ph type="body" sz="quarter" idx="13"/>
          </p:nvPr>
        </p:nvSpPr>
        <p:spPr>
          <a:xfrm>
            <a:off x="531379" y="2502568"/>
            <a:ext cx="7342621" cy="608895"/>
          </a:xfrm>
        </p:spPr>
        <p:txBody>
          <a:bodyPr/>
          <a:lstStyle/>
          <a:p>
            <a:r>
              <a:rPr lang="da-DK" dirty="0" err="1"/>
              <a:t>Mitigants</a:t>
            </a:r>
            <a:endParaRPr lang="en-IN" dirty="0"/>
          </a:p>
        </p:txBody>
      </p:sp>
    </p:spTree>
    <p:extLst>
      <p:ext uri="{BB962C8B-B14F-4D97-AF65-F5344CB8AC3E}">
        <p14:creationId xmlns:p14="http://schemas.microsoft.com/office/powerpoint/2010/main" xmlns="" val="7479848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91</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236768" y="2498322"/>
            <a:ext cx="5037384" cy="1861355"/>
          </a:xfrm>
        </p:spPr>
        <p:txBody>
          <a:bodyPr>
            <a:normAutofit/>
          </a:bodyPr>
          <a:lstStyle/>
          <a:p>
            <a:r>
              <a:rPr lang="en-US" dirty="0"/>
              <a:t>Credit Risk Management:</a:t>
            </a:r>
            <a:br>
              <a:rPr lang="en-US" dirty="0"/>
            </a:br>
            <a:r>
              <a:rPr lang="en-US" dirty="0"/>
              <a:t>Credit Exposures</a:t>
            </a:r>
          </a:p>
        </p:txBody>
      </p:sp>
      <p:pic>
        <p:nvPicPr>
          <p:cNvPr id="6" name="Picture 5">
            <a:extLst>
              <a:ext uri="{FF2B5EF4-FFF2-40B4-BE49-F238E27FC236}">
                <a16:creationId xmlns:a16="http://schemas.microsoft.com/office/drawing/2014/main" xmlns="" id="{CE200697-E7E2-8A41-AB56-BD5EAC32C56D}"/>
              </a:ext>
            </a:extLst>
          </p:cNvPr>
          <p:cNvPicPr>
            <a:picLocks noChangeAspect="1"/>
          </p:cNvPicPr>
          <p:nvPr/>
        </p:nvPicPr>
        <p:blipFill>
          <a:blip r:embed="rId2"/>
          <a:stretch>
            <a:fillRect/>
          </a:stretch>
        </p:blipFill>
        <p:spPr>
          <a:xfrm>
            <a:off x="5363556" y="819568"/>
            <a:ext cx="6591676" cy="5218864"/>
          </a:xfrm>
          <a:prstGeom prst="rect">
            <a:avLst/>
          </a:prstGeom>
        </p:spPr>
      </p:pic>
    </p:spTree>
    <p:extLst>
      <p:ext uri="{BB962C8B-B14F-4D97-AF65-F5344CB8AC3E}">
        <p14:creationId xmlns:p14="http://schemas.microsoft.com/office/powerpoint/2010/main" xmlns="" val="35403979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36884" y="3111463"/>
            <a:ext cx="6833937" cy="4746639"/>
          </a:xfrm>
        </p:spPr>
        <p:txBody>
          <a:bodyPr>
            <a:normAutofit/>
          </a:bodyPr>
          <a:lstStyle/>
          <a:p>
            <a:pPr marL="685800" indent="-457200">
              <a:spcBef>
                <a:spcPts val="0"/>
              </a:spcBef>
            </a:pPr>
            <a:r>
              <a:rPr lang="en-CA" dirty="0"/>
              <a:t>Risk of loss resulting from inadequate or failed internal processes, people and/or systems from external events</a:t>
            </a:r>
          </a:p>
          <a:p>
            <a:pPr marL="685800" indent="-457200">
              <a:spcBef>
                <a:spcPts val="0"/>
              </a:spcBef>
            </a:pPr>
            <a:endParaRPr lang="en-CA" dirty="0"/>
          </a:p>
          <a:p>
            <a:pPr marL="685800" indent="-457200">
              <a:spcBef>
                <a:spcPts val="0"/>
              </a:spcBef>
            </a:pPr>
            <a:r>
              <a:rPr lang="en-CA" dirty="0"/>
              <a:t>Arises from routine processing errors as well as extraordinary incidents such as major systems failures or legal and regulatory matters</a:t>
            </a:r>
          </a:p>
          <a:p>
            <a:pPr marL="685800" indent="-457200">
              <a:spcBef>
                <a:spcPts val="0"/>
              </a:spcBef>
            </a:pPr>
            <a:endParaRPr lang="en-CA" dirty="0"/>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Operational Risk</a:t>
            </a:r>
            <a:br>
              <a:rPr lang="en-US" dirty="0"/>
            </a:br>
            <a:r>
              <a:rPr lang="en-US" b="0" dirty="0"/>
              <a:t>Management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Tree>
    <p:extLst>
      <p:ext uri="{BB962C8B-B14F-4D97-AF65-F5344CB8AC3E}">
        <p14:creationId xmlns:p14="http://schemas.microsoft.com/office/powerpoint/2010/main" xmlns="" val="17530682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36884" y="3111463"/>
            <a:ext cx="6833937" cy="3746537"/>
          </a:xfrm>
        </p:spPr>
        <p:txBody>
          <a:bodyPr>
            <a:normAutofit lnSpcReduction="10000"/>
          </a:bodyPr>
          <a:lstStyle/>
          <a:p>
            <a:pPr marL="685800" indent="-457200">
              <a:lnSpc>
                <a:spcPct val="150000"/>
              </a:lnSpc>
              <a:spcBef>
                <a:spcPts val="0"/>
              </a:spcBef>
            </a:pPr>
            <a:r>
              <a:rPr lang="en-CA" dirty="0"/>
              <a:t>Clients, products and business practices</a:t>
            </a:r>
          </a:p>
          <a:p>
            <a:pPr marL="685800" indent="-457200">
              <a:lnSpc>
                <a:spcPct val="150000"/>
              </a:lnSpc>
              <a:spcBef>
                <a:spcPts val="0"/>
              </a:spcBef>
            </a:pPr>
            <a:r>
              <a:rPr lang="en-CA" dirty="0"/>
              <a:t>Execution, delivery and process management</a:t>
            </a:r>
          </a:p>
          <a:p>
            <a:pPr marL="685800" indent="-457200">
              <a:lnSpc>
                <a:spcPct val="150000"/>
              </a:lnSpc>
              <a:spcBef>
                <a:spcPts val="0"/>
              </a:spcBef>
            </a:pPr>
            <a:r>
              <a:rPr lang="en-CA" dirty="0"/>
              <a:t>Business disruption and system failures</a:t>
            </a:r>
          </a:p>
          <a:p>
            <a:pPr marL="685800" indent="-457200">
              <a:lnSpc>
                <a:spcPct val="150000"/>
              </a:lnSpc>
              <a:spcBef>
                <a:spcPts val="0"/>
              </a:spcBef>
            </a:pPr>
            <a:r>
              <a:rPr lang="en-CA" dirty="0"/>
              <a:t>Employment practices and workplace safety</a:t>
            </a:r>
          </a:p>
          <a:p>
            <a:pPr marL="685800" indent="-457200">
              <a:lnSpc>
                <a:spcPct val="150000"/>
              </a:lnSpc>
              <a:spcBef>
                <a:spcPts val="0"/>
              </a:spcBef>
            </a:pPr>
            <a:r>
              <a:rPr lang="en-CA" dirty="0"/>
              <a:t>Damage to physical assets</a:t>
            </a:r>
          </a:p>
          <a:p>
            <a:pPr marL="685800" indent="-457200">
              <a:lnSpc>
                <a:spcPct val="150000"/>
              </a:lnSpc>
              <a:spcBef>
                <a:spcPts val="0"/>
              </a:spcBef>
            </a:pPr>
            <a:r>
              <a:rPr lang="en-CA" dirty="0"/>
              <a:t>Internal fraud</a:t>
            </a:r>
          </a:p>
          <a:p>
            <a:pPr marL="685800" indent="-457200">
              <a:lnSpc>
                <a:spcPct val="150000"/>
              </a:lnSpc>
              <a:spcBef>
                <a:spcPts val="0"/>
              </a:spcBef>
            </a:pPr>
            <a:r>
              <a:rPr lang="en-CA" dirty="0"/>
              <a:t>External fraud</a:t>
            </a:r>
          </a:p>
          <a:p>
            <a:pPr marL="685800" indent="-457200">
              <a:spcBef>
                <a:spcPts val="0"/>
              </a:spcBef>
            </a:pPr>
            <a:endParaRPr lang="en-CA" dirty="0"/>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Operational Risk</a:t>
            </a:r>
            <a:br>
              <a:rPr lang="en-US" dirty="0"/>
            </a:br>
            <a:r>
              <a:rPr lang="en-US" b="0" dirty="0"/>
              <a:t>Management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9" name="Text Placeholder 8">
            <a:extLst>
              <a:ext uri="{FF2B5EF4-FFF2-40B4-BE49-F238E27FC236}">
                <a16:creationId xmlns:a16="http://schemas.microsoft.com/office/drawing/2014/main" xmlns="" id="{57D6A439-258F-6047-91FB-BEF0B0EBDF7C}"/>
              </a:ext>
            </a:extLst>
          </p:cNvPr>
          <p:cNvSpPr>
            <a:spLocks noGrp="1"/>
          </p:cNvSpPr>
          <p:nvPr>
            <p:ph type="body" sz="quarter" idx="13"/>
          </p:nvPr>
        </p:nvSpPr>
        <p:spPr>
          <a:xfrm>
            <a:off x="531379" y="2502568"/>
            <a:ext cx="7342621" cy="608895"/>
          </a:xfrm>
        </p:spPr>
        <p:txBody>
          <a:bodyPr/>
          <a:lstStyle/>
          <a:p>
            <a:r>
              <a:rPr lang="da-DK" dirty="0"/>
              <a:t>Types</a:t>
            </a:r>
            <a:endParaRPr lang="en-IN" dirty="0"/>
          </a:p>
        </p:txBody>
      </p:sp>
    </p:spTree>
    <p:extLst>
      <p:ext uri="{BB962C8B-B14F-4D97-AF65-F5344CB8AC3E}">
        <p14:creationId xmlns:p14="http://schemas.microsoft.com/office/powerpoint/2010/main" xmlns="" val="13283639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36884" y="3111463"/>
            <a:ext cx="6833937" cy="3746537"/>
          </a:xfrm>
        </p:spPr>
        <p:txBody>
          <a:bodyPr>
            <a:normAutofit/>
          </a:bodyPr>
          <a:lstStyle/>
          <a:p>
            <a:pPr marL="685800" indent="-457200">
              <a:lnSpc>
                <a:spcPct val="100000"/>
              </a:lnSpc>
              <a:spcBef>
                <a:spcPts val="0"/>
              </a:spcBef>
            </a:pPr>
            <a:r>
              <a:rPr lang="en-CA" dirty="0"/>
              <a:t>Top-down perspective: senior management assesses firm-wide and business level operational risk profiles</a:t>
            </a:r>
          </a:p>
          <a:p>
            <a:pPr indent="0">
              <a:lnSpc>
                <a:spcPct val="100000"/>
              </a:lnSpc>
              <a:spcBef>
                <a:spcPts val="0"/>
              </a:spcBef>
              <a:buNone/>
            </a:pPr>
            <a:endParaRPr lang="en-CA" dirty="0"/>
          </a:p>
          <a:p>
            <a:pPr marL="685800" indent="-457200">
              <a:lnSpc>
                <a:spcPct val="100000"/>
              </a:lnSpc>
              <a:spcBef>
                <a:spcPts val="0"/>
              </a:spcBef>
            </a:pPr>
            <a:r>
              <a:rPr lang="en-CA" dirty="0"/>
              <a:t>Bottom-up perspective: revenue-producing units, independent control and support functions are responsible for risk management on a day-to-day basis</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Operational Risk</a:t>
            </a:r>
            <a:br>
              <a:rPr lang="en-US" dirty="0"/>
            </a:br>
            <a:r>
              <a:rPr lang="en-US" b="0" dirty="0"/>
              <a:t>Management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9" name="Text Placeholder 8">
            <a:extLst>
              <a:ext uri="{FF2B5EF4-FFF2-40B4-BE49-F238E27FC236}">
                <a16:creationId xmlns:a16="http://schemas.microsoft.com/office/drawing/2014/main" xmlns="" id="{57D6A439-258F-6047-91FB-BEF0B0EBDF7C}"/>
              </a:ext>
            </a:extLst>
          </p:cNvPr>
          <p:cNvSpPr>
            <a:spLocks noGrp="1"/>
          </p:cNvSpPr>
          <p:nvPr>
            <p:ph type="body" sz="quarter" idx="13"/>
          </p:nvPr>
        </p:nvSpPr>
        <p:spPr>
          <a:xfrm>
            <a:off x="531379" y="2502568"/>
            <a:ext cx="7342621" cy="608895"/>
          </a:xfrm>
        </p:spPr>
        <p:txBody>
          <a:bodyPr/>
          <a:lstStyle/>
          <a:p>
            <a:r>
              <a:rPr lang="da-DK" dirty="0" err="1"/>
              <a:t>Perspectives</a:t>
            </a:r>
            <a:endParaRPr lang="en-IN" dirty="0"/>
          </a:p>
        </p:txBody>
      </p:sp>
    </p:spTree>
    <p:extLst>
      <p:ext uri="{BB962C8B-B14F-4D97-AF65-F5344CB8AC3E}">
        <p14:creationId xmlns:p14="http://schemas.microsoft.com/office/powerpoint/2010/main" xmlns="" val="30127426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788A51E-0F89-4F65-8CD8-3C860908F309}"/>
              </a:ext>
            </a:extLst>
          </p:cNvPr>
          <p:cNvSpPr>
            <a:spLocks noGrp="1"/>
          </p:cNvSpPr>
          <p:nvPr>
            <p:ph idx="1"/>
          </p:nvPr>
        </p:nvSpPr>
        <p:spPr>
          <a:xfrm>
            <a:off x="336884" y="3111463"/>
            <a:ext cx="6833937" cy="3746537"/>
          </a:xfrm>
        </p:spPr>
        <p:txBody>
          <a:bodyPr>
            <a:normAutofit/>
          </a:bodyPr>
          <a:lstStyle/>
          <a:p>
            <a:pPr marL="685800" indent="-457200">
              <a:lnSpc>
                <a:spcPct val="100000"/>
              </a:lnSpc>
              <a:spcBef>
                <a:spcPts val="0"/>
              </a:spcBef>
            </a:pPr>
            <a:r>
              <a:rPr lang="en-CA" dirty="0"/>
              <a:t>Designed to comply with operational risk measurement rules under Basel 3</a:t>
            </a:r>
          </a:p>
          <a:p>
            <a:pPr marL="685800" indent="-457200">
              <a:lnSpc>
                <a:spcPct val="100000"/>
              </a:lnSpc>
              <a:spcBef>
                <a:spcPts val="0"/>
              </a:spcBef>
            </a:pPr>
            <a:endParaRPr lang="en-CA" dirty="0"/>
          </a:p>
          <a:p>
            <a:pPr marL="685800" indent="-457200">
              <a:lnSpc>
                <a:spcPct val="100000"/>
              </a:lnSpc>
              <a:spcBef>
                <a:spcPts val="0"/>
              </a:spcBef>
            </a:pPr>
            <a:r>
              <a:rPr lang="en-CA" dirty="0"/>
              <a:t>The framework comprises of:</a:t>
            </a:r>
          </a:p>
          <a:p>
            <a:pPr marL="1143000" lvl="1" indent="-457200">
              <a:lnSpc>
                <a:spcPct val="100000"/>
              </a:lnSpc>
              <a:spcBef>
                <a:spcPts val="0"/>
              </a:spcBef>
            </a:pPr>
            <a:r>
              <a:rPr lang="en-CA" dirty="0"/>
              <a:t>Risk identification and reporting</a:t>
            </a:r>
          </a:p>
          <a:p>
            <a:pPr marL="1143000" lvl="1" indent="-457200">
              <a:lnSpc>
                <a:spcPct val="100000"/>
              </a:lnSpc>
              <a:spcBef>
                <a:spcPts val="0"/>
              </a:spcBef>
            </a:pPr>
            <a:r>
              <a:rPr lang="en-CA" dirty="0"/>
              <a:t>Risk measurement</a:t>
            </a:r>
          </a:p>
          <a:p>
            <a:pPr marL="1143000" lvl="1" indent="-457200">
              <a:lnSpc>
                <a:spcPct val="100000"/>
              </a:lnSpc>
              <a:spcBef>
                <a:spcPts val="0"/>
              </a:spcBef>
            </a:pPr>
            <a:r>
              <a:rPr lang="en-CA" dirty="0"/>
              <a:t>Risk monitoring</a:t>
            </a:r>
          </a:p>
        </p:txBody>
      </p:sp>
      <p:sp>
        <p:nvSpPr>
          <p:cNvPr id="2" name="Title 1">
            <a:extLst>
              <a:ext uri="{FF2B5EF4-FFF2-40B4-BE49-F238E27FC236}">
                <a16:creationId xmlns:a16="http://schemas.microsoft.com/office/drawing/2014/main" xmlns="" id="{BF472576-42E9-49DD-997F-F9FC4748E433}"/>
              </a:ext>
            </a:extLst>
          </p:cNvPr>
          <p:cNvSpPr>
            <a:spLocks noGrp="1"/>
          </p:cNvSpPr>
          <p:nvPr>
            <p:ph type="title"/>
          </p:nvPr>
        </p:nvSpPr>
        <p:spPr>
          <a:xfrm>
            <a:off x="531378" y="910044"/>
            <a:ext cx="7342622" cy="1592524"/>
          </a:xfrm>
        </p:spPr>
        <p:txBody>
          <a:bodyPr>
            <a:normAutofit/>
          </a:bodyPr>
          <a:lstStyle/>
          <a:p>
            <a:r>
              <a:rPr lang="en-US" dirty="0"/>
              <a:t>Operational Risk</a:t>
            </a:r>
            <a:br>
              <a:rPr lang="en-US" dirty="0"/>
            </a:br>
            <a:r>
              <a:rPr lang="en-US" b="0" dirty="0"/>
              <a:t>Management</a:t>
            </a:r>
            <a:endParaRPr lang="en-US" dirty="0"/>
          </a:p>
        </p:txBody>
      </p:sp>
      <p:pic>
        <p:nvPicPr>
          <p:cNvPr id="8" name="Picture Placeholder 7">
            <a:extLst>
              <a:ext uri="{FF2B5EF4-FFF2-40B4-BE49-F238E27FC236}">
                <a16:creationId xmlns:a16="http://schemas.microsoft.com/office/drawing/2014/main" xmlns="" id="{EE1DDBC3-43B3-2C4D-83E0-CA81A7D8E3F0}"/>
              </a:ext>
            </a:extLst>
          </p:cNvPr>
          <p:cNvPicPr>
            <a:picLocks noGrp="1" noChangeAspect="1"/>
          </p:cNvPicPr>
          <p:nvPr>
            <p:ph type="pic" sz="quarter" idx="10"/>
          </p:nvPr>
        </p:nvPicPr>
        <p:blipFill>
          <a:blip r:embed="rId2"/>
          <a:srcRect l="34436" r="34436"/>
          <a:stretch>
            <a:fillRect/>
          </a:stretch>
        </p:blipFill>
        <p:spPr>
          <a:xfrm>
            <a:off x="6604000" y="0"/>
            <a:ext cx="5588000" cy="6872249"/>
          </a:xfrm>
        </p:spPr>
      </p:pic>
      <p:sp>
        <p:nvSpPr>
          <p:cNvPr id="9" name="Text Placeholder 8">
            <a:extLst>
              <a:ext uri="{FF2B5EF4-FFF2-40B4-BE49-F238E27FC236}">
                <a16:creationId xmlns:a16="http://schemas.microsoft.com/office/drawing/2014/main" xmlns="" id="{57D6A439-258F-6047-91FB-BEF0B0EBDF7C}"/>
              </a:ext>
            </a:extLst>
          </p:cNvPr>
          <p:cNvSpPr>
            <a:spLocks noGrp="1"/>
          </p:cNvSpPr>
          <p:nvPr>
            <p:ph type="body" sz="quarter" idx="13"/>
          </p:nvPr>
        </p:nvSpPr>
        <p:spPr>
          <a:xfrm>
            <a:off x="531379" y="2502568"/>
            <a:ext cx="7342621" cy="608895"/>
          </a:xfrm>
        </p:spPr>
        <p:txBody>
          <a:bodyPr/>
          <a:lstStyle/>
          <a:p>
            <a:r>
              <a:rPr lang="da-DK" dirty="0"/>
              <a:t>Types</a:t>
            </a:r>
            <a:endParaRPr lang="en-IN" dirty="0"/>
          </a:p>
        </p:txBody>
      </p:sp>
    </p:spTree>
    <p:extLst>
      <p:ext uri="{BB962C8B-B14F-4D97-AF65-F5344CB8AC3E}">
        <p14:creationId xmlns:p14="http://schemas.microsoft.com/office/powerpoint/2010/main" xmlns="" val="6748815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96</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236768" y="-615580"/>
            <a:ext cx="10910203" cy="1861355"/>
          </a:xfrm>
        </p:spPr>
        <p:txBody>
          <a:bodyPr>
            <a:normAutofit/>
          </a:bodyPr>
          <a:lstStyle/>
          <a:p>
            <a:r>
              <a:rPr lang="en-US" dirty="0"/>
              <a:t>Investment Banking Operational Results</a:t>
            </a:r>
          </a:p>
        </p:txBody>
      </p:sp>
      <p:pic>
        <p:nvPicPr>
          <p:cNvPr id="5" name="Picture 4">
            <a:extLst>
              <a:ext uri="{FF2B5EF4-FFF2-40B4-BE49-F238E27FC236}">
                <a16:creationId xmlns:a16="http://schemas.microsoft.com/office/drawing/2014/main" xmlns="" id="{57AFF346-8422-B24A-ACCA-93BDD865F32A}"/>
              </a:ext>
            </a:extLst>
          </p:cNvPr>
          <p:cNvPicPr>
            <a:picLocks noChangeAspect="1"/>
          </p:cNvPicPr>
          <p:nvPr/>
        </p:nvPicPr>
        <p:blipFill>
          <a:blip r:embed="rId2"/>
          <a:stretch>
            <a:fillRect/>
          </a:stretch>
        </p:blipFill>
        <p:spPr>
          <a:xfrm>
            <a:off x="767481" y="1468934"/>
            <a:ext cx="10657037" cy="4887416"/>
          </a:xfrm>
          <a:prstGeom prst="rect">
            <a:avLst/>
          </a:prstGeom>
        </p:spPr>
      </p:pic>
    </p:spTree>
    <p:extLst>
      <p:ext uri="{BB962C8B-B14F-4D97-AF65-F5344CB8AC3E}">
        <p14:creationId xmlns:p14="http://schemas.microsoft.com/office/powerpoint/2010/main" xmlns="" val="26496401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97</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915280" y="315096"/>
            <a:ext cx="5180720" cy="1861355"/>
          </a:xfrm>
        </p:spPr>
        <p:txBody>
          <a:bodyPr>
            <a:normAutofit/>
          </a:bodyPr>
          <a:lstStyle/>
          <a:p>
            <a:r>
              <a:rPr lang="en-US" dirty="0"/>
              <a:t>Balance Sheet Allocation</a:t>
            </a:r>
          </a:p>
        </p:txBody>
      </p:sp>
      <p:pic>
        <p:nvPicPr>
          <p:cNvPr id="6" name="Picture 5">
            <a:extLst>
              <a:ext uri="{FF2B5EF4-FFF2-40B4-BE49-F238E27FC236}">
                <a16:creationId xmlns:a16="http://schemas.microsoft.com/office/drawing/2014/main" xmlns="" id="{988334F1-76E5-8443-9197-1912B56DEAB6}"/>
              </a:ext>
            </a:extLst>
          </p:cNvPr>
          <p:cNvPicPr>
            <a:picLocks noChangeAspect="1"/>
          </p:cNvPicPr>
          <p:nvPr/>
        </p:nvPicPr>
        <p:blipFill>
          <a:blip r:embed="rId2"/>
          <a:stretch>
            <a:fillRect/>
          </a:stretch>
        </p:blipFill>
        <p:spPr>
          <a:xfrm>
            <a:off x="5417488" y="497659"/>
            <a:ext cx="6469710" cy="6041253"/>
          </a:xfrm>
          <a:prstGeom prst="rect">
            <a:avLst/>
          </a:prstGeom>
        </p:spPr>
      </p:pic>
      <p:sp>
        <p:nvSpPr>
          <p:cNvPr id="7" name="Content Placeholder 5">
            <a:extLst>
              <a:ext uri="{FF2B5EF4-FFF2-40B4-BE49-F238E27FC236}">
                <a16:creationId xmlns:a16="http://schemas.microsoft.com/office/drawing/2014/main" xmlns="" id="{89E6D61A-5EE3-E345-A47E-10774089269B}"/>
              </a:ext>
            </a:extLst>
          </p:cNvPr>
          <p:cNvSpPr>
            <a:spLocks noGrp="1"/>
          </p:cNvSpPr>
          <p:nvPr>
            <p:ph idx="1"/>
          </p:nvPr>
        </p:nvSpPr>
        <p:spPr>
          <a:xfrm>
            <a:off x="304802" y="2176451"/>
            <a:ext cx="5080604" cy="3746537"/>
          </a:xfrm>
        </p:spPr>
        <p:txBody>
          <a:bodyPr>
            <a:normAutofit/>
          </a:bodyPr>
          <a:lstStyle/>
          <a:p>
            <a:pPr marL="685800" indent="-457200">
              <a:lnSpc>
                <a:spcPct val="150000"/>
              </a:lnSpc>
              <a:spcBef>
                <a:spcPts val="0"/>
              </a:spcBef>
            </a:pPr>
            <a:r>
              <a:rPr lang="en-CA" dirty="0"/>
              <a:t>Risk management discipline to manage the size and composition of the balance sheet</a:t>
            </a:r>
          </a:p>
          <a:p>
            <a:pPr marL="685800" indent="-457200">
              <a:lnSpc>
                <a:spcPct val="150000"/>
              </a:lnSpc>
              <a:spcBef>
                <a:spcPts val="0"/>
              </a:spcBef>
            </a:pPr>
            <a:r>
              <a:rPr lang="en-CA" dirty="0"/>
              <a:t>Used to reflect factors of overall risk tolerance, amount of equity capital held, funding profiles</a:t>
            </a:r>
          </a:p>
          <a:p>
            <a:pPr marL="685800" indent="-457200">
              <a:spcBef>
                <a:spcPts val="0"/>
              </a:spcBef>
            </a:pPr>
            <a:endParaRPr lang="en-CA" dirty="0"/>
          </a:p>
        </p:txBody>
      </p:sp>
    </p:spTree>
    <p:extLst>
      <p:ext uri="{BB962C8B-B14F-4D97-AF65-F5344CB8AC3E}">
        <p14:creationId xmlns:p14="http://schemas.microsoft.com/office/powerpoint/2010/main" xmlns="" val="11889459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98</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236768" y="1783513"/>
            <a:ext cx="5180720" cy="1861355"/>
          </a:xfrm>
        </p:spPr>
        <p:txBody>
          <a:bodyPr>
            <a:normAutofit/>
          </a:bodyPr>
          <a:lstStyle/>
          <a:p>
            <a:r>
              <a:rPr lang="en-US" dirty="0"/>
              <a:t>Cash Flow Statement</a:t>
            </a:r>
          </a:p>
        </p:txBody>
      </p:sp>
      <p:pic>
        <p:nvPicPr>
          <p:cNvPr id="8" name="Picture 7">
            <a:extLst>
              <a:ext uri="{FF2B5EF4-FFF2-40B4-BE49-F238E27FC236}">
                <a16:creationId xmlns:a16="http://schemas.microsoft.com/office/drawing/2014/main" xmlns="" id="{01F06730-1F94-4248-94F3-E81FDA389F4F}"/>
              </a:ext>
            </a:extLst>
          </p:cNvPr>
          <p:cNvPicPr>
            <a:picLocks noChangeAspect="1"/>
          </p:cNvPicPr>
          <p:nvPr/>
        </p:nvPicPr>
        <p:blipFill>
          <a:blip r:embed="rId2"/>
          <a:stretch>
            <a:fillRect/>
          </a:stretch>
        </p:blipFill>
        <p:spPr>
          <a:xfrm>
            <a:off x="5417488" y="585035"/>
            <a:ext cx="6706339" cy="5687929"/>
          </a:xfrm>
          <a:prstGeom prst="rect">
            <a:avLst/>
          </a:prstGeom>
        </p:spPr>
      </p:pic>
    </p:spTree>
    <p:extLst>
      <p:ext uri="{BB962C8B-B14F-4D97-AF65-F5344CB8AC3E}">
        <p14:creationId xmlns:p14="http://schemas.microsoft.com/office/powerpoint/2010/main" xmlns="" val="5551144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91C06E-6B5B-494A-9DE6-989D4AF38202}"/>
              </a:ext>
            </a:extLst>
          </p:cNvPr>
          <p:cNvSpPr>
            <a:spLocks noGrp="1"/>
          </p:cNvSpPr>
          <p:nvPr>
            <p:ph type="sldNum" sz="quarter" idx="18"/>
          </p:nvPr>
        </p:nvSpPr>
        <p:spPr/>
        <p:txBody>
          <a:bodyPr/>
          <a:lstStyle/>
          <a:p>
            <a:fld id="{8699F50C-BE38-4BD0-BA84-9B090E1F2B9B}" type="slidenum">
              <a:rPr lang="en-IN" smtClean="0"/>
              <a:pPr/>
              <a:t>99</a:t>
            </a:fld>
            <a:endParaRPr lang="en-IN"/>
          </a:p>
        </p:txBody>
      </p:sp>
      <p:sp>
        <p:nvSpPr>
          <p:cNvPr id="3" name="Title 2">
            <a:extLst>
              <a:ext uri="{FF2B5EF4-FFF2-40B4-BE49-F238E27FC236}">
                <a16:creationId xmlns:a16="http://schemas.microsoft.com/office/drawing/2014/main" xmlns="" id="{A9D71217-1524-7D4C-94DF-48364B9E04EB}"/>
              </a:ext>
            </a:extLst>
          </p:cNvPr>
          <p:cNvSpPr>
            <a:spLocks noGrp="1"/>
          </p:cNvSpPr>
          <p:nvPr>
            <p:ph type="title"/>
          </p:nvPr>
        </p:nvSpPr>
        <p:spPr>
          <a:xfrm>
            <a:off x="641292" y="2144461"/>
            <a:ext cx="5180720" cy="1861355"/>
          </a:xfrm>
        </p:spPr>
        <p:txBody>
          <a:bodyPr>
            <a:normAutofit/>
          </a:bodyPr>
          <a:lstStyle/>
          <a:p>
            <a:r>
              <a:rPr lang="en-US" dirty="0"/>
              <a:t>Fully Phased-In Capital Ratios</a:t>
            </a:r>
          </a:p>
        </p:txBody>
      </p:sp>
      <p:pic>
        <p:nvPicPr>
          <p:cNvPr id="5" name="Picture 4">
            <a:extLst>
              <a:ext uri="{FF2B5EF4-FFF2-40B4-BE49-F238E27FC236}">
                <a16:creationId xmlns:a16="http://schemas.microsoft.com/office/drawing/2014/main" xmlns="" id="{FFBF1651-77F7-794C-AE36-00FC450E2F67}"/>
              </a:ext>
            </a:extLst>
          </p:cNvPr>
          <p:cNvPicPr>
            <a:picLocks noChangeAspect="1"/>
          </p:cNvPicPr>
          <p:nvPr/>
        </p:nvPicPr>
        <p:blipFill>
          <a:blip r:embed="rId2"/>
          <a:stretch>
            <a:fillRect/>
          </a:stretch>
        </p:blipFill>
        <p:spPr>
          <a:xfrm>
            <a:off x="6096000" y="221414"/>
            <a:ext cx="5454708" cy="6415171"/>
          </a:xfrm>
          <a:prstGeom prst="rect">
            <a:avLst/>
          </a:prstGeom>
        </p:spPr>
      </p:pic>
    </p:spTree>
    <p:extLst>
      <p:ext uri="{BB962C8B-B14F-4D97-AF65-F5344CB8AC3E}">
        <p14:creationId xmlns:p14="http://schemas.microsoft.com/office/powerpoint/2010/main" xmlns="" val="1894122603"/>
      </p:ext>
    </p:extLst>
  </p:cSld>
  <p:clrMapOvr>
    <a:masterClrMapping/>
  </p:clrMapOvr>
</p:sld>
</file>

<file path=ppt/theme/theme1.xml><?xml version="1.0" encoding="utf-8"?>
<a:theme xmlns:a="http://schemas.openxmlformats.org/drawingml/2006/main" name="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ark-03 Presentation Layout_CA -v6.potx" id="{9FD5D463-2B33-42F3-81B0-0B3C3C07F674}" vid="{A96E6666-7943-4E22-B401-67432B4C0C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3808</Words>
  <Application>Microsoft Office PowerPoint</Application>
  <PresentationFormat>Custom</PresentationFormat>
  <Paragraphs>496</Paragraphs>
  <Slides>107</Slides>
  <Notes>3</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Office Theme</vt:lpstr>
      <vt:lpstr>Goldman Sachs</vt:lpstr>
      <vt:lpstr>Agenda</vt:lpstr>
      <vt:lpstr>Company Overview</vt:lpstr>
      <vt:lpstr>Financial Overview</vt:lpstr>
      <vt:lpstr>Income Sheet</vt:lpstr>
      <vt:lpstr>Slide 6</vt:lpstr>
      <vt:lpstr>Slide 7</vt:lpstr>
      <vt:lpstr>Slide 8</vt:lpstr>
      <vt:lpstr>Slide 9</vt:lpstr>
      <vt:lpstr>Slide 10</vt:lpstr>
      <vt:lpstr>Slide 11</vt:lpstr>
      <vt:lpstr>Net Revenues</vt:lpstr>
      <vt:lpstr>Operating Expenses</vt:lpstr>
      <vt:lpstr>Segment Operating Results</vt:lpstr>
      <vt:lpstr>Geographic Info</vt:lpstr>
      <vt:lpstr>Firmwide Services</vt:lpstr>
      <vt:lpstr>Investment Banking</vt:lpstr>
      <vt:lpstr>Investment Banking</vt:lpstr>
      <vt:lpstr>Investment Banking</vt:lpstr>
      <vt:lpstr>Institutional Clients</vt:lpstr>
      <vt:lpstr>Institutional Clients</vt:lpstr>
      <vt:lpstr>Institutional Clients</vt:lpstr>
      <vt:lpstr>Fixed Income, Currency, and Commodities Execution</vt:lpstr>
      <vt:lpstr>Fixed Income, Currency, and Commodities Execution</vt:lpstr>
      <vt:lpstr>Fixed Income, Currency, and Commodities Execution</vt:lpstr>
      <vt:lpstr>Investing and  Lending</vt:lpstr>
      <vt:lpstr>Investment  Management</vt:lpstr>
      <vt:lpstr>Management and  Other Fees</vt:lpstr>
      <vt:lpstr>Business Continuity Program</vt:lpstr>
      <vt:lpstr>Employees and Competition</vt:lpstr>
      <vt:lpstr>Regulation</vt:lpstr>
      <vt:lpstr>Regulation</vt:lpstr>
      <vt:lpstr>The Volcker Rule</vt:lpstr>
      <vt:lpstr>Capital and Liquidity Requirements</vt:lpstr>
      <vt:lpstr>Payments of Dividends and Stock Repurchases</vt:lpstr>
      <vt:lpstr>Compensation Practices</vt:lpstr>
      <vt:lpstr>Regulation of GS Bank USA</vt:lpstr>
      <vt:lpstr>Prompt Corrective Actions &amp; Capital Ratios</vt:lpstr>
      <vt:lpstr>Insolvency of an Insured Institution</vt:lpstr>
      <vt:lpstr>Broker-Dealer and Securities Regulation</vt:lpstr>
      <vt:lpstr>Swap, Derivatives &amp; Commodities Regulations</vt:lpstr>
      <vt:lpstr>Other Regulations</vt:lpstr>
      <vt:lpstr>The Basel  Capital Accord</vt:lpstr>
      <vt:lpstr>The Basel  Capital Accord</vt:lpstr>
      <vt:lpstr>The Basel  Capital Accord</vt:lpstr>
      <vt:lpstr>The Basel  Capital Accord</vt:lpstr>
      <vt:lpstr>Slide 47</vt:lpstr>
      <vt:lpstr>The Basel  Capital Accord</vt:lpstr>
      <vt:lpstr>The Risk Management Environment</vt:lpstr>
      <vt:lpstr>Slide 50</vt:lpstr>
      <vt:lpstr>The Dodd-Frank  Stress Test Disclosure</vt:lpstr>
      <vt:lpstr>Slide 52</vt:lpstr>
      <vt:lpstr>Slide 53</vt:lpstr>
      <vt:lpstr>Broker-Dealer &amp; Securities Regulation</vt:lpstr>
      <vt:lpstr>Broker-Dealer &amp; Securities Regulation</vt:lpstr>
      <vt:lpstr>Major Industry Risks</vt:lpstr>
      <vt:lpstr>Risk Factors</vt:lpstr>
      <vt:lpstr>Risk Factors</vt:lpstr>
      <vt:lpstr>Risk Factors</vt:lpstr>
      <vt:lpstr>Risk Factors</vt:lpstr>
      <vt:lpstr>Risk Factors</vt:lpstr>
      <vt:lpstr>Risk Management Framework</vt:lpstr>
      <vt:lpstr>Slide 63</vt:lpstr>
      <vt:lpstr>Liquidity Risk</vt:lpstr>
      <vt:lpstr>Liquidity Risk</vt:lpstr>
      <vt:lpstr>Asset-Liability  Management</vt:lpstr>
      <vt:lpstr>Contingency  Funding Plan</vt:lpstr>
      <vt:lpstr>Liquidity  Stress Test</vt:lpstr>
      <vt:lpstr>Liquidity  Stress Test</vt:lpstr>
      <vt:lpstr>Liquidity  Stress Test</vt:lpstr>
      <vt:lpstr>Limits </vt:lpstr>
      <vt:lpstr>Credit Ratings</vt:lpstr>
      <vt:lpstr>Market Risk Management </vt:lpstr>
      <vt:lpstr>Market Risk Management </vt:lpstr>
      <vt:lpstr>Market Risk Management </vt:lpstr>
      <vt:lpstr>Value at  Risk (VaR)</vt:lpstr>
      <vt:lpstr>Value at  Risk (VaR)</vt:lpstr>
      <vt:lpstr>Value at  Risk (VaR)</vt:lpstr>
      <vt:lpstr>Stress Testing</vt:lpstr>
      <vt:lpstr>VaR Metrics – Daily Average</vt:lpstr>
      <vt:lpstr>Slide 81</vt:lpstr>
      <vt:lpstr>Slide 82</vt:lpstr>
      <vt:lpstr>VaR Metrics – Year End</vt:lpstr>
      <vt:lpstr>Sensitivity Measures</vt:lpstr>
      <vt:lpstr>10% Sensitivity Analysis</vt:lpstr>
      <vt:lpstr>Financial Statement Linkage to  Risk Measures</vt:lpstr>
      <vt:lpstr>Credit Risk Management</vt:lpstr>
      <vt:lpstr>Credit Risk Management</vt:lpstr>
      <vt:lpstr>Credit Risk Management</vt:lpstr>
      <vt:lpstr>Credit Risk Management</vt:lpstr>
      <vt:lpstr>Credit Risk Management: Credit Exposures</vt:lpstr>
      <vt:lpstr>Operational Risk Management</vt:lpstr>
      <vt:lpstr>Operational Risk Management</vt:lpstr>
      <vt:lpstr>Operational Risk Management</vt:lpstr>
      <vt:lpstr>Operational Risk Management</vt:lpstr>
      <vt:lpstr>Investment Banking Operational Results</vt:lpstr>
      <vt:lpstr>Balance Sheet Allocation</vt:lpstr>
      <vt:lpstr>Cash Flow Statement</vt:lpstr>
      <vt:lpstr>Fully Phased-In Capital Ratios</vt:lpstr>
      <vt:lpstr>Slide 100</vt:lpstr>
      <vt:lpstr>Slide 101</vt:lpstr>
      <vt:lpstr>Shareholders Equity</vt:lpstr>
      <vt:lpstr>Funding Sources</vt:lpstr>
      <vt:lpstr>Unsecured Long-Term Borrowing</vt:lpstr>
      <vt:lpstr>Minimum Capital Ratios and Buffers</vt:lpstr>
      <vt:lpstr>Capital Ratios</vt:lpstr>
      <vt:lpstr>Thank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2018-11-07T18:50:47Z</dcterms:created>
  <dcterms:modified xsi:type="dcterms:W3CDTF">2018-11-07T21:37:34Z</dcterms:modified>
</cp:coreProperties>
</file>