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Lst>
  <p:notesMasterIdLst>
    <p:notesMasterId r:id="rId108"/>
  </p:notesMasterIdLst>
  <p:sldIdLst>
    <p:sldId id="256" r:id="rId2"/>
    <p:sldId id="257" r:id="rId3"/>
    <p:sldId id="258" r:id="rId4"/>
    <p:sldId id="259" r:id="rId5"/>
    <p:sldId id="366"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369"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7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65" r:id="rId99"/>
    <p:sldId id="354" r:id="rId100"/>
    <p:sldId id="355" r:id="rId101"/>
    <p:sldId id="356" r:id="rId102"/>
    <p:sldId id="357" r:id="rId103"/>
    <p:sldId id="358" r:id="rId104"/>
    <p:sldId id="363" r:id="rId105"/>
    <p:sldId id="360" r:id="rId106"/>
    <p:sldId id="361" r:id="rId10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78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2654" autoAdjust="0"/>
  </p:normalViewPr>
  <p:slideViewPr>
    <p:cSldViewPr snapToGrid="0">
      <p:cViewPr varScale="1">
        <p:scale>
          <a:sx n="90" d="100"/>
          <a:sy n="90" d="100"/>
        </p:scale>
        <p:origin x="2280"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103D7F-B861-4DEA-A129-A144839E5CD1}"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6C2F4907-A560-4883-814E-A6E699BE192E}">
      <dgm:prSet/>
      <dgm:spPr/>
      <dgm:t>
        <a:bodyPr/>
        <a:lstStyle/>
        <a:p>
          <a:pPr>
            <a:lnSpc>
              <a:spcPct val="100000"/>
            </a:lnSpc>
          </a:pPr>
          <a:r>
            <a:rPr lang="en-GB"/>
            <a:t>Market risk </a:t>
          </a:r>
          <a:endParaRPr lang="en-US"/>
        </a:p>
      </dgm:t>
    </dgm:pt>
    <dgm:pt modelId="{80025566-0C12-4BB6-9FCA-69873D73A400}" type="parTrans" cxnId="{48F3E37D-83F3-44CE-BF96-B2ABFFB5599B}">
      <dgm:prSet/>
      <dgm:spPr/>
      <dgm:t>
        <a:bodyPr/>
        <a:lstStyle/>
        <a:p>
          <a:endParaRPr lang="en-US"/>
        </a:p>
      </dgm:t>
    </dgm:pt>
    <dgm:pt modelId="{1207AAE8-1B3C-4526-8A4B-23E8BAD99001}" type="sibTrans" cxnId="{48F3E37D-83F3-44CE-BF96-B2ABFFB5599B}">
      <dgm:prSet/>
      <dgm:spPr/>
      <dgm:t>
        <a:bodyPr/>
        <a:lstStyle/>
        <a:p>
          <a:endParaRPr lang="en-US"/>
        </a:p>
      </dgm:t>
    </dgm:pt>
    <dgm:pt modelId="{06039F57-48C7-48A1-B53B-937CC395A18E}">
      <dgm:prSet/>
      <dgm:spPr/>
      <dgm:t>
        <a:bodyPr/>
        <a:lstStyle/>
        <a:p>
          <a:pPr>
            <a:lnSpc>
              <a:spcPct val="100000"/>
            </a:lnSpc>
          </a:pPr>
          <a:r>
            <a:rPr lang="en-GB"/>
            <a:t>Operational risk</a:t>
          </a:r>
          <a:endParaRPr lang="en-US"/>
        </a:p>
      </dgm:t>
    </dgm:pt>
    <dgm:pt modelId="{8218DEAA-DEDC-4641-9A28-BE0597E78846}" type="parTrans" cxnId="{12F51CE0-03B3-4AC7-B61E-9C35E9BB6E52}">
      <dgm:prSet/>
      <dgm:spPr/>
      <dgm:t>
        <a:bodyPr/>
        <a:lstStyle/>
        <a:p>
          <a:endParaRPr lang="en-US"/>
        </a:p>
      </dgm:t>
    </dgm:pt>
    <dgm:pt modelId="{081A6B77-0F81-48F4-B5BA-5F2E1288557A}" type="sibTrans" cxnId="{12F51CE0-03B3-4AC7-B61E-9C35E9BB6E52}">
      <dgm:prSet/>
      <dgm:spPr/>
      <dgm:t>
        <a:bodyPr/>
        <a:lstStyle/>
        <a:p>
          <a:endParaRPr lang="en-US"/>
        </a:p>
      </dgm:t>
    </dgm:pt>
    <dgm:pt modelId="{7CF30122-DEC0-4EE2-A8C6-5548E80F73DD}">
      <dgm:prSet/>
      <dgm:spPr/>
      <dgm:t>
        <a:bodyPr/>
        <a:lstStyle/>
        <a:p>
          <a:pPr>
            <a:lnSpc>
              <a:spcPct val="100000"/>
            </a:lnSpc>
          </a:pPr>
          <a:r>
            <a:rPr lang="en-GB"/>
            <a:t>Liquidity risk</a:t>
          </a:r>
          <a:endParaRPr lang="en-US"/>
        </a:p>
      </dgm:t>
    </dgm:pt>
    <dgm:pt modelId="{9579F666-63D7-44E9-87AD-62141699E64C}" type="parTrans" cxnId="{8F208F23-8ABA-4EBD-A072-8BBE73A4239A}">
      <dgm:prSet/>
      <dgm:spPr/>
      <dgm:t>
        <a:bodyPr/>
        <a:lstStyle/>
        <a:p>
          <a:endParaRPr lang="en-US"/>
        </a:p>
      </dgm:t>
    </dgm:pt>
    <dgm:pt modelId="{2302CD65-849C-4226-98DB-3A001B94A36B}" type="sibTrans" cxnId="{8F208F23-8ABA-4EBD-A072-8BBE73A4239A}">
      <dgm:prSet/>
      <dgm:spPr/>
      <dgm:t>
        <a:bodyPr/>
        <a:lstStyle/>
        <a:p>
          <a:endParaRPr lang="en-US"/>
        </a:p>
      </dgm:t>
    </dgm:pt>
    <dgm:pt modelId="{12C36E99-42EC-413F-B483-ED9CF802DF5D}">
      <dgm:prSet/>
      <dgm:spPr/>
      <dgm:t>
        <a:bodyPr/>
        <a:lstStyle/>
        <a:p>
          <a:pPr>
            <a:lnSpc>
              <a:spcPct val="100000"/>
            </a:lnSpc>
          </a:pPr>
          <a:r>
            <a:rPr lang="en-GB"/>
            <a:t>Credit risk</a:t>
          </a:r>
          <a:endParaRPr lang="en-US"/>
        </a:p>
      </dgm:t>
    </dgm:pt>
    <dgm:pt modelId="{2DC1B683-C4BD-42F2-8D91-EB633F1D2C33}" type="parTrans" cxnId="{F4C1E8B3-28CA-4180-A6D3-EA737E4774EE}">
      <dgm:prSet/>
      <dgm:spPr/>
      <dgm:t>
        <a:bodyPr/>
        <a:lstStyle/>
        <a:p>
          <a:endParaRPr lang="en-US"/>
        </a:p>
      </dgm:t>
    </dgm:pt>
    <dgm:pt modelId="{A74859C4-0DA3-4E3D-BCEE-2C6D21AC32A1}" type="sibTrans" cxnId="{F4C1E8B3-28CA-4180-A6D3-EA737E4774EE}">
      <dgm:prSet/>
      <dgm:spPr/>
      <dgm:t>
        <a:bodyPr/>
        <a:lstStyle/>
        <a:p>
          <a:endParaRPr lang="en-US"/>
        </a:p>
      </dgm:t>
    </dgm:pt>
    <dgm:pt modelId="{71BF0BD8-F7CA-4A16-9EA8-35ECFC68E6FA}">
      <dgm:prSet/>
      <dgm:spPr/>
      <dgm:t>
        <a:bodyPr/>
        <a:lstStyle/>
        <a:p>
          <a:pPr>
            <a:lnSpc>
              <a:spcPct val="100000"/>
            </a:lnSpc>
          </a:pPr>
          <a:r>
            <a:rPr lang="en-GB"/>
            <a:t>Model risk</a:t>
          </a:r>
          <a:endParaRPr lang="en-US"/>
        </a:p>
      </dgm:t>
    </dgm:pt>
    <dgm:pt modelId="{C30112D6-9FF6-4204-83FB-13D455FACEF8}" type="parTrans" cxnId="{85C1C97B-87E9-4C96-944C-651ED99812FD}">
      <dgm:prSet/>
      <dgm:spPr/>
      <dgm:t>
        <a:bodyPr/>
        <a:lstStyle/>
        <a:p>
          <a:endParaRPr lang="en-US"/>
        </a:p>
      </dgm:t>
    </dgm:pt>
    <dgm:pt modelId="{A05B416A-C701-4ACA-B5D7-2DF9FF5BBB9F}" type="sibTrans" cxnId="{85C1C97B-87E9-4C96-944C-651ED99812FD}">
      <dgm:prSet/>
      <dgm:spPr/>
      <dgm:t>
        <a:bodyPr/>
        <a:lstStyle/>
        <a:p>
          <a:endParaRPr lang="en-US"/>
        </a:p>
      </dgm:t>
    </dgm:pt>
    <dgm:pt modelId="{26CFFEE7-B29F-4E06-9887-C1FFC6EC5C4B}" type="pres">
      <dgm:prSet presAssocID="{ED103D7F-B861-4DEA-A129-A144839E5CD1}" presName="root" presStyleCnt="0">
        <dgm:presLayoutVars>
          <dgm:dir/>
          <dgm:resizeHandles val="exact"/>
        </dgm:presLayoutVars>
      </dgm:prSet>
      <dgm:spPr/>
    </dgm:pt>
    <dgm:pt modelId="{9002BBBE-B18E-45D4-91A0-DAF69BECCDCC}" type="pres">
      <dgm:prSet presAssocID="{6C2F4907-A560-4883-814E-A6E699BE192E}" presName="compNode" presStyleCnt="0"/>
      <dgm:spPr/>
    </dgm:pt>
    <dgm:pt modelId="{B98B1BF9-85A7-4A43-8739-6AB35C8983AB}" type="pres">
      <dgm:prSet presAssocID="{6C2F4907-A560-4883-814E-A6E699BE192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E2CDC1BB-420B-40BC-AA7A-B61129F4BA2D}" type="pres">
      <dgm:prSet presAssocID="{6C2F4907-A560-4883-814E-A6E699BE192E}" presName="spaceRect" presStyleCnt="0"/>
      <dgm:spPr/>
    </dgm:pt>
    <dgm:pt modelId="{7801DED8-A1BF-457E-BC2B-DE9641F2F2D0}" type="pres">
      <dgm:prSet presAssocID="{6C2F4907-A560-4883-814E-A6E699BE192E}" presName="textRect" presStyleLbl="revTx" presStyleIdx="0" presStyleCnt="5">
        <dgm:presLayoutVars>
          <dgm:chMax val="1"/>
          <dgm:chPref val="1"/>
        </dgm:presLayoutVars>
      </dgm:prSet>
      <dgm:spPr/>
    </dgm:pt>
    <dgm:pt modelId="{1379C58C-774E-43C1-8D55-E6035116D81C}" type="pres">
      <dgm:prSet presAssocID="{1207AAE8-1B3C-4526-8A4B-23E8BAD99001}" presName="sibTrans" presStyleCnt="0"/>
      <dgm:spPr/>
    </dgm:pt>
    <dgm:pt modelId="{25782768-1E46-4522-ABA4-F254E0D563FE}" type="pres">
      <dgm:prSet presAssocID="{06039F57-48C7-48A1-B53B-937CC395A18E}" presName="compNode" presStyleCnt="0"/>
      <dgm:spPr/>
    </dgm:pt>
    <dgm:pt modelId="{D750A9FA-4AF4-42E3-9874-64A47B75CA05}" type="pres">
      <dgm:prSet presAssocID="{06039F57-48C7-48A1-B53B-937CC395A18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警告"/>
        </a:ext>
      </dgm:extLst>
    </dgm:pt>
    <dgm:pt modelId="{C48D6FAD-7EE3-4891-AE9B-AF8A3FA42AD3}" type="pres">
      <dgm:prSet presAssocID="{06039F57-48C7-48A1-B53B-937CC395A18E}" presName="spaceRect" presStyleCnt="0"/>
      <dgm:spPr/>
    </dgm:pt>
    <dgm:pt modelId="{6711AC8A-1FE1-4C67-81FC-792C0E6C7FE7}" type="pres">
      <dgm:prSet presAssocID="{06039F57-48C7-48A1-B53B-937CC395A18E}" presName="textRect" presStyleLbl="revTx" presStyleIdx="1" presStyleCnt="5">
        <dgm:presLayoutVars>
          <dgm:chMax val="1"/>
          <dgm:chPref val="1"/>
        </dgm:presLayoutVars>
      </dgm:prSet>
      <dgm:spPr/>
    </dgm:pt>
    <dgm:pt modelId="{2D020AC9-F483-4053-9B02-98587144D72C}" type="pres">
      <dgm:prSet presAssocID="{081A6B77-0F81-48F4-B5BA-5F2E1288557A}" presName="sibTrans" presStyleCnt="0"/>
      <dgm:spPr/>
    </dgm:pt>
    <dgm:pt modelId="{D1DA1E9D-51EA-4CEB-9376-5D5413C36BC4}" type="pres">
      <dgm:prSet presAssocID="{7CF30122-DEC0-4EE2-A8C6-5548E80F73DD}" presName="compNode" presStyleCnt="0"/>
      <dgm:spPr/>
    </dgm:pt>
    <dgm:pt modelId="{2DBEE3BE-A0BD-40BB-AD8F-4EE631A7E67A}" type="pres">
      <dgm:prSet presAssocID="{7CF30122-DEC0-4EE2-A8C6-5548E80F73D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传输 1"/>
        </a:ext>
      </dgm:extLst>
    </dgm:pt>
    <dgm:pt modelId="{D261C617-B50E-4D12-98BC-A2351C0B2163}" type="pres">
      <dgm:prSet presAssocID="{7CF30122-DEC0-4EE2-A8C6-5548E80F73DD}" presName="spaceRect" presStyleCnt="0"/>
      <dgm:spPr/>
    </dgm:pt>
    <dgm:pt modelId="{CB40A136-A31E-4779-B566-ACEDD86EB564}" type="pres">
      <dgm:prSet presAssocID="{7CF30122-DEC0-4EE2-A8C6-5548E80F73DD}" presName="textRect" presStyleLbl="revTx" presStyleIdx="2" presStyleCnt="5">
        <dgm:presLayoutVars>
          <dgm:chMax val="1"/>
          <dgm:chPref val="1"/>
        </dgm:presLayoutVars>
      </dgm:prSet>
      <dgm:spPr/>
    </dgm:pt>
    <dgm:pt modelId="{153B0B69-55F5-427B-8673-C01D21F382DD}" type="pres">
      <dgm:prSet presAssocID="{2302CD65-849C-4226-98DB-3A001B94A36B}" presName="sibTrans" presStyleCnt="0"/>
      <dgm:spPr/>
    </dgm:pt>
    <dgm:pt modelId="{7824260C-FCE1-4267-B394-61D02D6F1497}" type="pres">
      <dgm:prSet presAssocID="{12C36E99-42EC-413F-B483-ED9CF802DF5D}" presName="compNode" presStyleCnt="0"/>
      <dgm:spPr/>
    </dgm:pt>
    <dgm:pt modelId="{A03FD5C8-62F9-418D-9CAD-03BB530DBB03}" type="pres">
      <dgm:prSet presAssocID="{12C36E99-42EC-413F-B483-ED9CF802DF5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redit card"/>
        </a:ext>
      </dgm:extLst>
    </dgm:pt>
    <dgm:pt modelId="{A4EB3218-7B69-490C-9A5D-0AA0997F52D4}" type="pres">
      <dgm:prSet presAssocID="{12C36E99-42EC-413F-B483-ED9CF802DF5D}" presName="spaceRect" presStyleCnt="0"/>
      <dgm:spPr/>
    </dgm:pt>
    <dgm:pt modelId="{082042C2-1CBA-481D-9093-A9155B6F0D8E}" type="pres">
      <dgm:prSet presAssocID="{12C36E99-42EC-413F-B483-ED9CF802DF5D}" presName="textRect" presStyleLbl="revTx" presStyleIdx="3" presStyleCnt="5">
        <dgm:presLayoutVars>
          <dgm:chMax val="1"/>
          <dgm:chPref val="1"/>
        </dgm:presLayoutVars>
      </dgm:prSet>
      <dgm:spPr/>
    </dgm:pt>
    <dgm:pt modelId="{F5E89B39-4139-4370-94B3-8E367E8FC243}" type="pres">
      <dgm:prSet presAssocID="{A74859C4-0DA3-4E3D-BCEE-2C6D21AC32A1}" presName="sibTrans" presStyleCnt="0"/>
      <dgm:spPr/>
    </dgm:pt>
    <dgm:pt modelId="{A623DB3C-CD6F-4BF3-BA29-82C525BF4031}" type="pres">
      <dgm:prSet presAssocID="{71BF0BD8-F7CA-4A16-9EA8-35ECFC68E6FA}" presName="compNode" presStyleCnt="0"/>
      <dgm:spPr/>
    </dgm:pt>
    <dgm:pt modelId="{A1FC8637-4CA8-47F1-9B5B-576283212A5D}" type="pres">
      <dgm:prSet presAssocID="{71BF0BD8-F7CA-4A16-9EA8-35ECFC68E6F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人体模型"/>
        </a:ext>
      </dgm:extLst>
    </dgm:pt>
    <dgm:pt modelId="{A46F9327-7E96-4525-9DFD-8A020134B338}" type="pres">
      <dgm:prSet presAssocID="{71BF0BD8-F7CA-4A16-9EA8-35ECFC68E6FA}" presName="spaceRect" presStyleCnt="0"/>
      <dgm:spPr/>
    </dgm:pt>
    <dgm:pt modelId="{B72FC49C-3E00-4AB4-B54B-E8250D46CEEA}" type="pres">
      <dgm:prSet presAssocID="{71BF0BD8-F7CA-4A16-9EA8-35ECFC68E6FA}" presName="textRect" presStyleLbl="revTx" presStyleIdx="4" presStyleCnt="5">
        <dgm:presLayoutVars>
          <dgm:chMax val="1"/>
          <dgm:chPref val="1"/>
        </dgm:presLayoutVars>
      </dgm:prSet>
      <dgm:spPr/>
    </dgm:pt>
  </dgm:ptLst>
  <dgm:cxnLst>
    <dgm:cxn modelId="{8F208F23-8ABA-4EBD-A072-8BBE73A4239A}" srcId="{ED103D7F-B861-4DEA-A129-A144839E5CD1}" destId="{7CF30122-DEC0-4EE2-A8C6-5548E80F73DD}" srcOrd="2" destOrd="0" parTransId="{9579F666-63D7-44E9-87AD-62141699E64C}" sibTransId="{2302CD65-849C-4226-98DB-3A001B94A36B}"/>
    <dgm:cxn modelId="{F3C4A330-7342-4AFE-B7C7-263BC43B3D2D}" type="presOf" srcId="{06039F57-48C7-48A1-B53B-937CC395A18E}" destId="{6711AC8A-1FE1-4C67-81FC-792C0E6C7FE7}" srcOrd="0" destOrd="0" presId="urn:microsoft.com/office/officeart/2018/2/layout/IconLabelList"/>
    <dgm:cxn modelId="{86F40161-D86E-467C-862F-26D423061375}" type="presOf" srcId="{71BF0BD8-F7CA-4A16-9EA8-35ECFC68E6FA}" destId="{B72FC49C-3E00-4AB4-B54B-E8250D46CEEA}" srcOrd="0" destOrd="0" presId="urn:microsoft.com/office/officeart/2018/2/layout/IconLabelList"/>
    <dgm:cxn modelId="{21C9636E-7A66-45F4-994E-0153B67C110F}" type="presOf" srcId="{7CF30122-DEC0-4EE2-A8C6-5548E80F73DD}" destId="{CB40A136-A31E-4779-B566-ACEDD86EB564}" srcOrd="0" destOrd="0" presId="urn:microsoft.com/office/officeart/2018/2/layout/IconLabelList"/>
    <dgm:cxn modelId="{71AD5B6F-BE88-4E61-8B66-B07EBB539137}" type="presOf" srcId="{6C2F4907-A560-4883-814E-A6E699BE192E}" destId="{7801DED8-A1BF-457E-BC2B-DE9641F2F2D0}" srcOrd="0" destOrd="0" presId="urn:microsoft.com/office/officeart/2018/2/layout/IconLabelList"/>
    <dgm:cxn modelId="{85C1C97B-87E9-4C96-944C-651ED99812FD}" srcId="{ED103D7F-B861-4DEA-A129-A144839E5CD1}" destId="{71BF0BD8-F7CA-4A16-9EA8-35ECFC68E6FA}" srcOrd="4" destOrd="0" parTransId="{C30112D6-9FF6-4204-83FB-13D455FACEF8}" sibTransId="{A05B416A-C701-4ACA-B5D7-2DF9FF5BBB9F}"/>
    <dgm:cxn modelId="{48F3E37D-83F3-44CE-BF96-B2ABFFB5599B}" srcId="{ED103D7F-B861-4DEA-A129-A144839E5CD1}" destId="{6C2F4907-A560-4883-814E-A6E699BE192E}" srcOrd="0" destOrd="0" parTransId="{80025566-0C12-4BB6-9FCA-69873D73A400}" sibTransId="{1207AAE8-1B3C-4526-8A4B-23E8BAD99001}"/>
    <dgm:cxn modelId="{1A6B8883-59E4-49B1-B2F4-A09665109EE4}" type="presOf" srcId="{12C36E99-42EC-413F-B483-ED9CF802DF5D}" destId="{082042C2-1CBA-481D-9093-A9155B6F0D8E}" srcOrd="0" destOrd="0" presId="urn:microsoft.com/office/officeart/2018/2/layout/IconLabelList"/>
    <dgm:cxn modelId="{F4C1E8B3-28CA-4180-A6D3-EA737E4774EE}" srcId="{ED103D7F-B861-4DEA-A129-A144839E5CD1}" destId="{12C36E99-42EC-413F-B483-ED9CF802DF5D}" srcOrd="3" destOrd="0" parTransId="{2DC1B683-C4BD-42F2-8D91-EB633F1D2C33}" sibTransId="{A74859C4-0DA3-4E3D-BCEE-2C6D21AC32A1}"/>
    <dgm:cxn modelId="{76BEB1CC-F1B1-47CE-B957-50DE6F253A1E}" type="presOf" srcId="{ED103D7F-B861-4DEA-A129-A144839E5CD1}" destId="{26CFFEE7-B29F-4E06-9887-C1FFC6EC5C4B}" srcOrd="0" destOrd="0" presId="urn:microsoft.com/office/officeart/2018/2/layout/IconLabelList"/>
    <dgm:cxn modelId="{12F51CE0-03B3-4AC7-B61E-9C35E9BB6E52}" srcId="{ED103D7F-B861-4DEA-A129-A144839E5CD1}" destId="{06039F57-48C7-48A1-B53B-937CC395A18E}" srcOrd="1" destOrd="0" parTransId="{8218DEAA-DEDC-4641-9A28-BE0597E78846}" sibTransId="{081A6B77-0F81-48F4-B5BA-5F2E1288557A}"/>
    <dgm:cxn modelId="{E42114A3-9F80-445D-BE4A-A197FC7F00F5}" type="presParOf" srcId="{26CFFEE7-B29F-4E06-9887-C1FFC6EC5C4B}" destId="{9002BBBE-B18E-45D4-91A0-DAF69BECCDCC}" srcOrd="0" destOrd="0" presId="urn:microsoft.com/office/officeart/2018/2/layout/IconLabelList"/>
    <dgm:cxn modelId="{937185DE-DBCE-431E-95C5-33D2249E9DAF}" type="presParOf" srcId="{9002BBBE-B18E-45D4-91A0-DAF69BECCDCC}" destId="{B98B1BF9-85A7-4A43-8739-6AB35C8983AB}" srcOrd="0" destOrd="0" presId="urn:microsoft.com/office/officeart/2018/2/layout/IconLabelList"/>
    <dgm:cxn modelId="{CD34D543-82E8-48B7-924A-6F4D8B8037A2}" type="presParOf" srcId="{9002BBBE-B18E-45D4-91A0-DAF69BECCDCC}" destId="{E2CDC1BB-420B-40BC-AA7A-B61129F4BA2D}" srcOrd="1" destOrd="0" presId="urn:microsoft.com/office/officeart/2018/2/layout/IconLabelList"/>
    <dgm:cxn modelId="{E06420B4-4D46-4E0A-AF08-912F1BA5B47A}" type="presParOf" srcId="{9002BBBE-B18E-45D4-91A0-DAF69BECCDCC}" destId="{7801DED8-A1BF-457E-BC2B-DE9641F2F2D0}" srcOrd="2" destOrd="0" presId="urn:microsoft.com/office/officeart/2018/2/layout/IconLabelList"/>
    <dgm:cxn modelId="{D535ED9C-B914-4890-A87A-4B5B5069CEFB}" type="presParOf" srcId="{26CFFEE7-B29F-4E06-9887-C1FFC6EC5C4B}" destId="{1379C58C-774E-43C1-8D55-E6035116D81C}" srcOrd="1" destOrd="0" presId="urn:microsoft.com/office/officeart/2018/2/layout/IconLabelList"/>
    <dgm:cxn modelId="{0B18A406-84AF-4A9E-8C27-1D6D8C8C01D2}" type="presParOf" srcId="{26CFFEE7-B29F-4E06-9887-C1FFC6EC5C4B}" destId="{25782768-1E46-4522-ABA4-F254E0D563FE}" srcOrd="2" destOrd="0" presId="urn:microsoft.com/office/officeart/2018/2/layout/IconLabelList"/>
    <dgm:cxn modelId="{A6E0EC5A-E3EB-42D4-8EA4-81F4C8C6EC52}" type="presParOf" srcId="{25782768-1E46-4522-ABA4-F254E0D563FE}" destId="{D750A9FA-4AF4-42E3-9874-64A47B75CA05}" srcOrd="0" destOrd="0" presId="urn:microsoft.com/office/officeart/2018/2/layout/IconLabelList"/>
    <dgm:cxn modelId="{45C54549-0048-4BA1-ABED-522C3219CA62}" type="presParOf" srcId="{25782768-1E46-4522-ABA4-F254E0D563FE}" destId="{C48D6FAD-7EE3-4891-AE9B-AF8A3FA42AD3}" srcOrd="1" destOrd="0" presId="urn:microsoft.com/office/officeart/2018/2/layout/IconLabelList"/>
    <dgm:cxn modelId="{463A282E-37F7-4325-A7C1-31CCE9995BA9}" type="presParOf" srcId="{25782768-1E46-4522-ABA4-F254E0D563FE}" destId="{6711AC8A-1FE1-4C67-81FC-792C0E6C7FE7}" srcOrd="2" destOrd="0" presId="urn:microsoft.com/office/officeart/2018/2/layout/IconLabelList"/>
    <dgm:cxn modelId="{17737E5B-3C27-41E3-9FE0-F31B3C86F449}" type="presParOf" srcId="{26CFFEE7-B29F-4E06-9887-C1FFC6EC5C4B}" destId="{2D020AC9-F483-4053-9B02-98587144D72C}" srcOrd="3" destOrd="0" presId="urn:microsoft.com/office/officeart/2018/2/layout/IconLabelList"/>
    <dgm:cxn modelId="{BEFC5DB9-535A-4574-B188-154AAD4BD77D}" type="presParOf" srcId="{26CFFEE7-B29F-4E06-9887-C1FFC6EC5C4B}" destId="{D1DA1E9D-51EA-4CEB-9376-5D5413C36BC4}" srcOrd="4" destOrd="0" presId="urn:microsoft.com/office/officeart/2018/2/layout/IconLabelList"/>
    <dgm:cxn modelId="{8CFC6BD3-4ADF-4BD8-97E6-24F295F0D388}" type="presParOf" srcId="{D1DA1E9D-51EA-4CEB-9376-5D5413C36BC4}" destId="{2DBEE3BE-A0BD-40BB-AD8F-4EE631A7E67A}" srcOrd="0" destOrd="0" presId="urn:microsoft.com/office/officeart/2018/2/layout/IconLabelList"/>
    <dgm:cxn modelId="{4A5D73F9-7C74-422B-A16A-90CF8367F948}" type="presParOf" srcId="{D1DA1E9D-51EA-4CEB-9376-5D5413C36BC4}" destId="{D261C617-B50E-4D12-98BC-A2351C0B2163}" srcOrd="1" destOrd="0" presId="urn:microsoft.com/office/officeart/2018/2/layout/IconLabelList"/>
    <dgm:cxn modelId="{959E0BD4-6891-4120-85DE-174BAEB03407}" type="presParOf" srcId="{D1DA1E9D-51EA-4CEB-9376-5D5413C36BC4}" destId="{CB40A136-A31E-4779-B566-ACEDD86EB564}" srcOrd="2" destOrd="0" presId="urn:microsoft.com/office/officeart/2018/2/layout/IconLabelList"/>
    <dgm:cxn modelId="{55FD8EB6-F402-4C6E-B697-A49D41B41D93}" type="presParOf" srcId="{26CFFEE7-B29F-4E06-9887-C1FFC6EC5C4B}" destId="{153B0B69-55F5-427B-8673-C01D21F382DD}" srcOrd="5" destOrd="0" presId="urn:microsoft.com/office/officeart/2018/2/layout/IconLabelList"/>
    <dgm:cxn modelId="{5DA986A7-C9D9-42B0-85EC-87F5D3C65886}" type="presParOf" srcId="{26CFFEE7-B29F-4E06-9887-C1FFC6EC5C4B}" destId="{7824260C-FCE1-4267-B394-61D02D6F1497}" srcOrd="6" destOrd="0" presId="urn:microsoft.com/office/officeart/2018/2/layout/IconLabelList"/>
    <dgm:cxn modelId="{290104CE-6EC5-4AC6-A626-8618177BC0C8}" type="presParOf" srcId="{7824260C-FCE1-4267-B394-61D02D6F1497}" destId="{A03FD5C8-62F9-418D-9CAD-03BB530DBB03}" srcOrd="0" destOrd="0" presId="urn:microsoft.com/office/officeart/2018/2/layout/IconLabelList"/>
    <dgm:cxn modelId="{CD61740A-F3CF-4F34-96C4-324311BBCE52}" type="presParOf" srcId="{7824260C-FCE1-4267-B394-61D02D6F1497}" destId="{A4EB3218-7B69-490C-9A5D-0AA0997F52D4}" srcOrd="1" destOrd="0" presId="urn:microsoft.com/office/officeart/2018/2/layout/IconLabelList"/>
    <dgm:cxn modelId="{FD7713D2-40B2-4B82-9A73-BEC29051BB3E}" type="presParOf" srcId="{7824260C-FCE1-4267-B394-61D02D6F1497}" destId="{082042C2-1CBA-481D-9093-A9155B6F0D8E}" srcOrd="2" destOrd="0" presId="urn:microsoft.com/office/officeart/2018/2/layout/IconLabelList"/>
    <dgm:cxn modelId="{4AD12141-B82B-47BC-8F3A-80A74A3CFA4B}" type="presParOf" srcId="{26CFFEE7-B29F-4E06-9887-C1FFC6EC5C4B}" destId="{F5E89B39-4139-4370-94B3-8E367E8FC243}" srcOrd="7" destOrd="0" presId="urn:microsoft.com/office/officeart/2018/2/layout/IconLabelList"/>
    <dgm:cxn modelId="{A55E6A43-F3C2-4487-AB01-DE08A86CC235}" type="presParOf" srcId="{26CFFEE7-B29F-4E06-9887-C1FFC6EC5C4B}" destId="{A623DB3C-CD6F-4BF3-BA29-82C525BF4031}" srcOrd="8" destOrd="0" presId="urn:microsoft.com/office/officeart/2018/2/layout/IconLabelList"/>
    <dgm:cxn modelId="{BCE1BBE0-C11B-4A1A-BE42-993990CF5D8A}" type="presParOf" srcId="{A623DB3C-CD6F-4BF3-BA29-82C525BF4031}" destId="{A1FC8637-4CA8-47F1-9B5B-576283212A5D}" srcOrd="0" destOrd="0" presId="urn:microsoft.com/office/officeart/2018/2/layout/IconLabelList"/>
    <dgm:cxn modelId="{0464A46A-9374-4F68-912F-0CE444334B0F}" type="presParOf" srcId="{A623DB3C-CD6F-4BF3-BA29-82C525BF4031}" destId="{A46F9327-7E96-4525-9DFD-8A020134B338}" srcOrd="1" destOrd="0" presId="urn:microsoft.com/office/officeart/2018/2/layout/IconLabelList"/>
    <dgm:cxn modelId="{DB8FFCE0-05F4-4B3C-821F-874C7A07B194}" type="presParOf" srcId="{A623DB3C-CD6F-4BF3-BA29-82C525BF4031}" destId="{B72FC49C-3E00-4AB4-B54B-E8250D46CEEA}" srcOrd="2" destOrd="0" presId="urn:microsoft.com/office/officeart/2018/2/layout/IconLabelList"/>
  </dgm:cxnLst>
  <dgm:bg>
    <a:solidFill>
      <a:schemeClr val="bg1">
        <a:alpha val="68000"/>
      </a:scheme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8B1BF9-85A7-4A43-8739-6AB35C8983AB}">
      <dsp:nvSpPr>
        <dsp:cNvPr id="0" name=""/>
        <dsp:cNvSpPr/>
      </dsp:nvSpPr>
      <dsp:spPr>
        <a:xfrm>
          <a:off x="381099" y="939974"/>
          <a:ext cx="622529" cy="6225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01DED8-A1BF-457E-BC2B-DE9641F2F2D0}">
      <dsp:nvSpPr>
        <dsp:cNvPr id="0" name=""/>
        <dsp:cNvSpPr/>
      </dsp:nvSpPr>
      <dsp:spPr>
        <a:xfrm>
          <a:off x="664" y="1770169"/>
          <a:ext cx="1383398" cy="553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GB" sz="1700" kern="1200"/>
            <a:t>Market risk </a:t>
          </a:r>
          <a:endParaRPr lang="en-US" sz="1700" kern="1200"/>
        </a:p>
      </dsp:txBody>
      <dsp:txXfrm>
        <a:off x="664" y="1770169"/>
        <a:ext cx="1383398" cy="553359"/>
      </dsp:txXfrm>
    </dsp:sp>
    <dsp:sp modelId="{D750A9FA-4AF4-42E3-9874-64A47B75CA05}">
      <dsp:nvSpPr>
        <dsp:cNvPr id="0" name=""/>
        <dsp:cNvSpPr/>
      </dsp:nvSpPr>
      <dsp:spPr>
        <a:xfrm>
          <a:off x="2006592" y="939974"/>
          <a:ext cx="622529" cy="6225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11AC8A-1FE1-4C67-81FC-792C0E6C7FE7}">
      <dsp:nvSpPr>
        <dsp:cNvPr id="0" name=""/>
        <dsp:cNvSpPr/>
      </dsp:nvSpPr>
      <dsp:spPr>
        <a:xfrm>
          <a:off x="1626157" y="1770169"/>
          <a:ext cx="1383398" cy="553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GB" sz="1700" kern="1200"/>
            <a:t>Operational risk</a:t>
          </a:r>
          <a:endParaRPr lang="en-US" sz="1700" kern="1200"/>
        </a:p>
      </dsp:txBody>
      <dsp:txXfrm>
        <a:off x="1626157" y="1770169"/>
        <a:ext cx="1383398" cy="553359"/>
      </dsp:txXfrm>
    </dsp:sp>
    <dsp:sp modelId="{2DBEE3BE-A0BD-40BB-AD8F-4EE631A7E67A}">
      <dsp:nvSpPr>
        <dsp:cNvPr id="0" name=""/>
        <dsp:cNvSpPr/>
      </dsp:nvSpPr>
      <dsp:spPr>
        <a:xfrm>
          <a:off x="3632085" y="939974"/>
          <a:ext cx="622529" cy="6225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40A136-A31E-4779-B566-ACEDD86EB564}">
      <dsp:nvSpPr>
        <dsp:cNvPr id="0" name=""/>
        <dsp:cNvSpPr/>
      </dsp:nvSpPr>
      <dsp:spPr>
        <a:xfrm>
          <a:off x="3251650" y="1770169"/>
          <a:ext cx="1383398" cy="553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GB" sz="1700" kern="1200"/>
            <a:t>Liquidity risk</a:t>
          </a:r>
          <a:endParaRPr lang="en-US" sz="1700" kern="1200"/>
        </a:p>
      </dsp:txBody>
      <dsp:txXfrm>
        <a:off x="3251650" y="1770169"/>
        <a:ext cx="1383398" cy="553359"/>
      </dsp:txXfrm>
    </dsp:sp>
    <dsp:sp modelId="{A03FD5C8-62F9-418D-9CAD-03BB530DBB03}">
      <dsp:nvSpPr>
        <dsp:cNvPr id="0" name=""/>
        <dsp:cNvSpPr/>
      </dsp:nvSpPr>
      <dsp:spPr>
        <a:xfrm>
          <a:off x="5257578" y="939974"/>
          <a:ext cx="622529" cy="6225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2042C2-1CBA-481D-9093-A9155B6F0D8E}">
      <dsp:nvSpPr>
        <dsp:cNvPr id="0" name=""/>
        <dsp:cNvSpPr/>
      </dsp:nvSpPr>
      <dsp:spPr>
        <a:xfrm>
          <a:off x="4877143" y="1770169"/>
          <a:ext cx="1383398" cy="553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GB" sz="1700" kern="1200"/>
            <a:t>Credit risk</a:t>
          </a:r>
          <a:endParaRPr lang="en-US" sz="1700" kern="1200"/>
        </a:p>
      </dsp:txBody>
      <dsp:txXfrm>
        <a:off x="4877143" y="1770169"/>
        <a:ext cx="1383398" cy="553359"/>
      </dsp:txXfrm>
    </dsp:sp>
    <dsp:sp modelId="{A1FC8637-4CA8-47F1-9B5B-576283212A5D}">
      <dsp:nvSpPr>
        <dsp:cNvPr id="0" name=""/>
        <dsp:cNvSpPr/>
      </dsp:nvSpPr>
      <dsp:spPr>
        <a:xfrm>
          <a:off x="6883071" y="939974"/>
          <a:ext cx="622529" cy="62252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2FC49C-3E00-4AB4-B54B-E8250D46CEEA}">
      <dsp:nvSpPr>
        <dsp:cNvPr id="0" name=""/>
        <dsp:cNvSpPr/>
      </dsp:nvSpPr>
      <dsp:spPr>
        <a:xfrm>
          <a:off x="6502637" y="1770169"/>
          <a:ext cx="1383398" cy="553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GB" sz="1700" kern="1200"/>
            <a:t>Model risk</a:t>
          </a:r>
          <a:endParaRPr lang="en-US" sz="1700" kern="1200"/>
        </a:p>
      </dsp:txBody>
      <dsp:txXfrm>
        <a:off x="6502637" y="1770169"/>
        <a:ext cx="1383398" cy="55335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8bc8f35d5a_32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8bc8f35d5a_32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8bc8f35d5a_44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8bc8f35d5a_44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8bc8f35d5a_44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8bc8f35d5a_44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8bc8f35d5a_44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8bc8f35d5a_44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8bc8f35d5a_44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8bc8f35d5a_44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bc8f35d5a_44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bc8f35d5a_44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983252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8bc8f35d5a_44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8bc8f35d5a_44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8bc8f35d5a_44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8bc8f35d5a_44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8bc8f35d5a_3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8bc8f35d5a_3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8bc8f35d5a_3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8bc8f35d5a_3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8bc8f35d5a_3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8bc8f35d5a_3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8bc8f35d5a_3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8bc8f35d5a_3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bc8f35d5a_3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bc8f35d5a_3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8bc8f35d5a_33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8bc8f35d5a_33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8bc8f35d5a_33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8bc8f35d5a_33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8bc8f35d5a_44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8bc8f35d5a_44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8bc8f35d5a_44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8bc8f35d5a_44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8bc8f35d55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8bc8f35d55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8bc8f35d5a_6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8bc8f35d5a_6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8bc8f35d5a_6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8bc8f35d5a_6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8bc8f35d5a_6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8bc8f35d5a_6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8bc8f35d5a_44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8bc8f35d5a_44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8bc8f35d5a_33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8bc8f35d5a_33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8bc8f35d5a_33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8bc8f35d5a_33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8bc8f35d5a_33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8bc8f35d5a_33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8bc8f35d5a_33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8bc8f35d5a_33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8bc8f35d5a_33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8bc8f35d5a_33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8bc8f35d5a_33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8bc8f35d5a_33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8bc8f35d5a_3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8bc8f35d5a_3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bc8f35d5a_44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bc8f35d5a_44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2829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8bc8f35d5a_5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8bc8f35d5a_5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8bc8f35d5a_58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8bc8f35d5a_58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8bc8f35d5a_58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8bc8f35d5a_58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8bc8f35d5a_58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8bc8f35d5a_58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8bc8f35d5a_58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8bc8f35d5a_58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8bc8f35d5a_58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8bc8f35d5a_58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8bc8f35d5a_58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8bc8f35d5a_58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8bc8f35d5a_58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80;g8bc8f35d5a_58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8bc8f35d5a_58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g8bc8f35d5a_58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8bc8f35d5a_3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8bc8f35d5a_3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8bc8f35d5a_13_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 name="Google Shape;295;g8bc8f35d5a_13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8bc8f35d5a_13_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 name="Google Shape;302;g8bc8f35d5a_13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8bc8f35d5a_13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g8bc8f35d5a_13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8bc8f35d5a_55_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g8bc8f35d5a_55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8bc8f35d5a_55_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2" name="Google Shape;322;g8bc8f35d5a_55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8bc8f35d5a_13_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g8bc8f35d5a_13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8bc8f35d5a_13_2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g8bc8f35d5a_13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8bc8f35d5a_13_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g8bc8f35d5a_13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8bc8f35d5a_13_2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g8bc8f35d5a_13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8bc8f35d5a_6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8bc8f35d5a_6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bc8f35d5a_44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bc8f35d5a_44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042567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8bc8f35d5a_13_2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g8bc8f35d5a_13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8bc8f35d5a_13_2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g8bc8f35d5a_13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8bc8f35d5a_13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5" name="Google Shape;375;g8bc8f35d5a_13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8bc8f35d5a_53_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8bc8f35d5a_53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8bc8f35d5a_13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8" name="Google Shape;388;g8bc8f35d5a_13_2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bc8f35d5a_44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bc8f35d5a_44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33625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8bc8f35d5a_19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8bc8f35d5a_19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8bc8f35d5a_2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8bc8f35d5a_2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8bc8f35d5a_44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8bc8f35d5a_44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8bc8f35d5a_44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8bc8f35d5a_44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8bc8f35d5a_3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8bc8f35d5a_3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8bc8f35d5a_44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8bc8f35d5a_44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8bc8f35d5a_44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8bc8f35d5a_44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8bc8f35d5a_44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8bc8f35d5a_44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8bc8f35d5a_19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8bc8f35d5a_19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8bc8f35d5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8bc8f35d5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8b8713cab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8b8713cab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8bc8f35d5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8bc8f35d5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8bc8f35d5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8bc8f35d5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8bc8f35d55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8bc8f35d55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8b8713cab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8b8713cab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8bc8f35d5a_3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8bc8f35d5a_3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8bc8f35d55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8bc8f35d55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8bc8f35d5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8bc8f35d5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8bc8f35d55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8bc8f35d55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8bc8f35d55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8bc8f35d55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8bc8f35d5a_19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8bc8f35d5a_19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8bc8f35d55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8bc8f35d55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8bc8f35d55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8bc8f35d5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8bc8f35d5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8bc8f35d5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8bc8f35d55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8bc8f35d55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8bc8f35d55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8bc8f35d55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8bc8f35d5a_3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8bc8f35d5a_3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8b8713cab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8b8713cab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8bc8f35d55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8bc8f35d55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8bc8f35d55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8bc8f35d55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8bc8f35d55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8bc8f35d55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8bc8f35d55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8bc8f35d5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8bc8f35d55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8bc8f35d5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8bc8f35d55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8bc8f35d55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8bc8f35d55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8bc8f35d55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bc8f35d5a_44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bc8f35d5a_44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8bc8f35d5a_44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8bc8f35d5a_44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bc8f35d5a_32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8bc8f35d5a_3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8bc8f35d5a_44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8bc8f35d5a_44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8bc8f35d5a_44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8bc8f35d5a_44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8bc8f35d5a_44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8bc8f35d5a_44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8bc8f35d5a_44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8bc8f35d5a_44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8bc8f35d5a_44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8bc8f35d5a_44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8bc8f35d5a_44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8bc8f35d5a_44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8bc8f35d5a_44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8bc8f35d5a_44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8bc8f35d5a_44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8bc8f35d5a_44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bc8f35d5a_44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bc8f35d5a_44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82019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8bc8f35d5a_44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8bc8f35d5a_44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99776172-81EA-4903-A82C-9A95EA0CCFFA}" type="datetimeFigureOut">
              <a:rPr lang="en-US" smtClean="0"/>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3452599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99776172-81EA-4903-A82C-9A95EA0CCFFA}" type="datetimeFigureOut">
              <a:rPr lang="en-US" smtClean="0"/>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05937769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99776172-81EA-4903-A82C-9A95EA0CCFFA}" type="datetimeFigureOut">
              <a:rPr lang="en-US" smtClean="0"/>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11586241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23585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17281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9693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99776172-81EA-4903-A82C-9A95EA0CCFFA}" type="datetimeFigureOut">
              <a:rPr lang="en-US" smtClean="0"/>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65509919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99776172-81EA-4903-A82C-9A95EA0CCFFA}" type="datetimeFigureOut">
              <a:rPr lang="en-US" smtClean="0"/>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94444940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99776172-81EA-4903-A82C-9A95EA0CCFFA}" type="datetimeFigureOut">
              <a:rPr lang="en-US" smtClean="0"/>
              <a:t>7/10/20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57253293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99776172-81EA-4903-A82C-9A95EA0CCFFA}" type="datetimeFigureOut">
              <a:rPr lang="en-US" smtClean="0"/>
              <a:t>7/10/20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97249499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99776172-81EA-4903-A82C-9A95EA0CCFFA}" type="datetimeFigureOut">
              <a:rPr lang="en-US" smtClean="0"/>
              <a:t>7/10/20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3929014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776172-81EA-4903-A82C-9A95EA0CCFFA}" type="datetimeFigureOut">
              <a:rPr lang="en-US" smtClean="0"/>
              <a:t>7/10/20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57556630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9776172-81EA-4903-A82C-9A95EA0CCFFA}" type="datetimeFigureOut">
              <a:rPr lang="en-US" smtClean="0"/>
              <a:t>7/10/20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87919988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9776172-81EA-4903-A82C-9A95EA0CCFFA}" type="datetimeFigureOut">
              <a:rPr lang="en-US" smtClean="0"/>
              <a:t>7/10/20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55859047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9776172-81EA-4903-A82C-9A95EA0CCFFA}" type="datetimeFigureOut">
              <a:rPr lang="en-US" smtClean="0"/>
              <a:t>7/10/20</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25406532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3.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63.jp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3.jpg"/><Relationship Id="rId7" Type="http://schemas.openxmlformats.org/officeDocument/2006/relationships/diagramQuickStyle" Target="../diagrams/quickStyle1.xml"/><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png"/><Relationship Id="rId9" Type="http://schemas.microsoft.com/office/2007/relationships/diagramDrawing" Target="../diagrams/drawing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46.png"/></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1.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50.png"/></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9.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rcRect/>
          <a:stretch>
            <a:fillRect/>
          </a:stretch>
        </a:blipFill>
        <a:effectLst/>
      </p:bgPr>
    </p:bg>
    <p:spTree>
      <p:nvGrpSpPr>
        <p:cNvPr id="1" name="Shape 53"/>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04614" y="1766839"/>
            <a:ext cx="3739311" cy="264830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Google Shape;54;p13"/>
          <p:cNvSpPr txBox="1">
            <a:spLocks noGrp="1"/>
          </p:cNvSpPr>
          <p:nvPr>
            <p:ph type="ctrTitle"/>
          </p:nvPr>
        </p:nvSpPr>
        <p:spPr>
          <a:xfrm>
            <a:off x="5669859" y="2042491"/>
            <a:ext cx="2632766" cy="1677554"/>
          </a:xfrm>
          <a:prstGeom prst="rect">
            <a:avLst/>
          </a:prstGeom>
        </p:spPr>
        <p:txBody>
          <a:bodyPr spcFirstLastPara="1" lIns="91425" tIns="91425" rIns="91425" bIns="91425" anchorCtr="0">
            <a:normAutofit/>
          </a:bodyPr>
          <a:lstStyle/>
          <a:p>
            <a:pPr lvl="0" algn="l">
              <a:spcBef>
                <a:spcPts val="0"/>
              </a:spcBef>
            </a:pPr>
            <a:r>
              <a:rPr lang="en-GB" sz="2000" b="1" dirty="0">
                <a:solidFill>
                  <a:srgbClr val="FFFFFF"/>
                </a:solidFill>
              </a:rPr>
              <a:t>BUS419 </a:t>
            </a:r>
            <a:br>
              <a:rPr lang="en-GB" sz="2000" b="1" dirty="0">
                <a:solidFill>
                  <a:srgbClr val="FFFFFF"/>
                </a:solidFill>
              </a:rPr>
            </a:br>
            <a:r>
              <a:rPr lang="en-US" altLang="zh-CN" sz="2000" b="1" dirty="0">
                <a:solidFill>
                  <a:srgbClr val="FFFFFF"/>
                </a:solidFill>
              </a:rPr>
              <a:t>Group</a:t>
            </a:r>
            <a:r>
              <a:rPr lang="en-GB" sz="2000" b="1" dirty="0">
                <a:solidFill>
                  <a:srgbClr val="FFFFFF"/>
                </a:solidFill>
              </a:rPr>
              <a:t> </a:t>
            </a:r>
            <a:r>
              <a:rPr lang="en-US" altLang="zh-CN" sz="2000" b="1" dirty="0">
                <a:solidFill>
                  <a:srgbClr val="FFFFFF"/>
                </a:solidFill>
              </a:rPr>
              <a:t>Presentation</a:t>
            </a:r>
            <a:br>
              <a:rPr lang="en-US" altLang="zh-CN" sz="2000" b="1" dirty="0">
                <a:solidFill>
                  <a:srgbClr val="FFFFFF"/>
                </a:solidFill>
              </a:rPr>
            </a:br>
            <a:r>
              <a:rPr lang="en-US" altLang="zh-CN" sz="2000" b="1" dirty="0">
                <a:solidFill>
                  <a:srgbClr val="FFFFFF"/>
                </a:solidFill>
              </a:rPr>
              <a:t>Group 2:</a:t>
            </a:r>
            <a:br>
              <a:rPr lang="en-US" altLang="zh-CN" sz="2000" b="1" dirty="0">
                <a:solidFill>
                  <a:srgbClr val="FFFFFF"/>
                </a:solidFill>
              </a:rPr>
            </a:br>
            <a:r>
              <a:rPr lang="en-GB" sz="2000" b="1" dirty="0">
                <a:solidFill>
                  <a:srgbClr val="FFFFFF"/>
                </a:solidFill>
              </a:rPr>
              <a:t>Goldman Sachs</a:t>
            </a:r>
            <a:endParaRPr lang="en-GB" sz="1800" b="1" dirty="0">
              <a:solidFill>
                <a:srgbClr val="FFFFFF"/>
              </a:solidFill>
            </a:endParaRPr>
          </a:p>
        </p:txBody>
      </p:sp>
      <p:sp>
        <p:nvSpPr>
          <p:cNvPr id="64"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07336" y="1240626"/>
            <a:ext cx="616870" cy="3174519"/>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8390" y="983352"/>
            <a:ext cx="515815" cy="2865177"/>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8390" y="845052"/>
            <a:ext cx="260400" cy="277477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55" name="Google Shape;55;p13"/>
          <p:cNvPicPr preferRelativeResize="0"/>
          <p:nvPr/>
        </p:nvPicPr>
        <p:blipFill rotWithShape="1">
          <a:blip r:embed="rId4"/>
          <a:srcRect t="16461" r="-2" b="21267"/>
          <a:stretch/>
        </p:blipFill>
        <p:spPr>
          <a:xfrm>
            <a:off x="944144" y="840034"/>
            <a:ext cx="4226864" cy="2632128"/>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Balance Sheet </a:t>
            </a:r>
            <a:r>
              <a:rPr lang="en-GB" sz="1200" dirty="0"/>
              <a:t>(Page 106 in Financial Report)</a:t>
            </a:r>
            <a:endParaRPr sz="1200" dirty="0"/>
          </a:p>
          <a:p>
            <a:pPr marL="0" lvl="0" indent="0" algn="l" rtl="0">
              <a:spcBef>
                <a:spcPts val="0"/>
              </a:spcBef>
              <a:spcAft>
                <a:spcPts val="0"/>
              </a:spcAft>
              <a:buNone/>
            </a:pPr>
            <a:r>
              <a:rPr lang="en-GB" dirty="0"/>
              <a:t> </a:t>
            </a:r>
            <a:endParaRPr dirty="0"/>
          </a:p>
        </p:txBody>
      </p:sp>
      <p:pic>
        <p:nvPicPr>
          <p:cNvPr id="113" name="Google Shape;113;p22"/>
          <p:cNvPicPr preferRelativeResize="0"/>
          <p:nvPr/>
        </p:nvPicPr>
        <p:blipFill>
          <a:blip r:embed="rId3">
            <a:alphaModFix/>
          </a:blip>
          <a:stretch>
            <a:fillRect/>
          </a:stretch>
        </p:blipFill>
        <p:spPr>
          <a:xfrm>
            <a:off x="285275" y="965800"/>
            <a:ext cx="8618600" cy="2820500"/>
          </a:xfrm>
          <a:prstGeom prst="rect">
            <a:avLst/>
          </a:prstGeom>
          <a:noFill/>
          <a:ln>
            <a:noFill/>
          </a:ln>
        </p:spPr>
      </p:pic>
      <p:pic>
        <p:nvPicPr>
          <p:cNvPr id="5" name="Google Shape;332;p57">
            <a:extLst>
              <a:ext uri="{FF2B5EF4-FFF2-40B4-BE49-F238E27FC236}">
                <a16:creationId xmlns:a16="http://schemas.microsoft.com/office/drawing/2014/main" id="{F45F6889-CBAD-403F-88C8-A9511EA97CC2}"/>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11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Measuring Credit Risk</a:t>
            </a:r>
            <a:endParaRPr dirty="0">
              <a:solidFill>
                <a:schemeClr val="accent1">
                  <a:lumMod val="75000"/>
                </a:schemeClr>
              </a:solidFill>
            </a:endParaRPr>
          </a:p>
        </p:txBody>
      </p:sp>
      <p:sp>
        <p:nvSpPr>
          <p:cNvPr id="684" name="Google Shape;684;p112"/>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measure of credit risk based on the potential loss in the event of non-payment by a counterparty using current and potential exposure. </a:t>
            </a:r>
            <a:endParaRPr dirty="0"/>
          </a:p>
          <a:p>
            <a:pPr marL="457200" lvl="0" indent="-342900" algn="l" rtl="0">
              <a:spcBef>
                <a:spcPts val="1600"/>
              </a:spcBef>
              <a:spcAft>
                <a:spcPts val="0"/>
              </a:spcAft>
              <a:buSzPts val="1800"/>
              <a:buChar char="●"/>
            </a:pPr>
            <a:r>
              <a:rPr lang="en-GB" dirty="0"/>
              <a:t>Potential Exposure to credit risk</a:t>
            </a:r>
            <a:endParaRPr dirty="0"/>
          </a:p>
          <a:p>
            <a:pPr marL="914400" lvl="1" indent="-317500" algn="l" rtl="0">
              <a:spcBef>
                <a:spcPts val="0"/>
              </a:spcBef>
              <a:spcAft>
                <a:spcPts val="0"/>
              </a:spcAft>
              <a:buSzPts val="1400"/>
              <a:buChar char="○"/>
            </a:pPr>
            <a:r>
              <a:rPr lang="en-GB" dirty="0"/>
              <a:t>Estimate credit exposure within a given confidence level, during the life of the transaction and market movement</a:t>
            </a:r>
            <a:endParaRPr dirty="0"/>
          </a:p>
          <a:p>
            <a:pPr marL="457200" lvl="0" indent="-342900" algn="l" rtl="0">
              <a:spcBef>
                <a:spcPts val="0"/>
              </a:spcBef>
              <a:spcAft>
                <a:spcPts val="0"/>
              </a:spcAft>
              <a:buSzPts val="1800"/>
              <a:buChar char="●"/>
            </a:pPr>
            <a:r>
              <a:rPr lang="en-GB" dirty="0"/>
              <a:t>Changes in Credit Spread (</a:t>
            </a:r>
            <a:r>
              <a:rPr lang="en-GB" dirty="0" err="1"/>
              <a:t>VaR</a:t>
            </a:r>
            <a:r>
              <a:rPr lang="en-GB" dirty="0"/>
              <a:t>) </a:t>
            </a:r>
            <a:endParaRPr dirty="0"/>
          </a:p>
          <a:p>
            <a:pPr marL="457200" lvl="0" indent="-342900" algn="l" rtl="0">
              <a:spcBef>
                <a:spcPts val="0"/>
              </a:spcBef>
              <a:spcAft>
                <a:spcPts val="0"/>
              </a:spcAft>
              <a:buSzPts val="1800"/>
              <a:buChar char="●"/>
            </a:pPr>
            <a:r>
              <a:rPr lang="en-GB" dirty="0"/>
              <a:t>Scenario analysis / Stress Test</a:t>
            </a:r>
            <a:endParaRPr dirty="0"/>
          </a:p>
          <a:p>
            <a:pPr marL="914400" lvl="1" indent="-317500" algn="l" rtl="0">
              <a:spcBef>
                <a:spcPts val="0"/>
              </a:spcBef>
              <a:spcAft>
                <a:spcPts val="0"/>
              </a:spcAft>
              <a:buSzPts val="1400"/>
              <a:buChar char="○"/>
            </a:pPr>
            <a:r>
              <a:rPr lang="en-GB" dirty="0"/>
              <a:t>Applying shocks to counterparty credit ratings or credit risk factors. </a:t>
            </a:r>
            <a:endParaRPr dirty="0"/>
          </a:p>
          <a:p>
            <a:pPr marL="0" lvl="0" indent="0" algn="l" rtl="0">
              <a:spcBef>
                <a:spcPts val="1600"/>
              </a:spcBef>
              <a:spcAft>
                <a:spcPts val="0"/>
              </a:spcAft>
              <a:buNone/>
            </a:pPr>
            <a:endParaRPr dirty="0"/>
          </a:p>
          <a:p>
            <a:pPr marL="1371600" lvl="0" indent="0" algn="l" rtl="0">
              <a:spcBef>
                <a:spcPts val="1600"/>
              </a:spcBef>
              <a:spcAft>
                <a:spcPts val="1600"/>
              </a:spcAft>
              <a:buNone/>
            </a:pPr>
            <a:endParaRPr dirty="0"/>
          </a:p>
        </p:txBody>
      </p:sp>
      <p:pic>
        <p:nvPicPr>
          <p:cNvPr id="4" name="Google Shape;392;p66">
            <a:extLst>
              <a:ext uri="{FF2B5EF4-FFF2-40B4-BE49-F238E27FC236}">
                <a16:creationId xmlns:a16="http://schemas.microsoft.com/office/drawing/2014/main" id="{948FC530-3351-4BEE-88D9-0643638B09CB}"/>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11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Mitigating Credit Risk</a:t>
            </a:r>
            <a:endParaRPr dirty="0">
              <a:solidFill>
                <a:schemeClr val="accent1">
                  <a:lumMod val="75000"/>
                </a:schemeClr>
              </a:solidFill>
            </a:endParaRPr>
          </a:p>
        </p:txBody>
      </p:sp>
      <p:sp>
        <p:nvSpPr>
          <p:cNvPr id="690" name="Google Shape;690;p113"/>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GB" dirty="0">
                <a:solidFill>
                  <a:srgbClr val="000000"/>
                </a:solidFill>
              </a:rPr>
              <a:t>To Reduce credit exposures on derivatives and securities financing transactions:</a:t>
            </a:r>
            <a:endParaRPr dirty="0">
              <a:solidFill>
                <a:srgbClr val="000000"/>
              </a:solidFill>
            </a:endParaRPr>
          </a:p>
          <a:p>
            <a:pPr marL="0" lvl="0" indent="0" algn="l" rtl="0">
              <a:spcBef>
                <a:spcPts val="600"/>
              </a:spcBef>
              <a:spcAft>
                <a:spcPts val="0"/>
              </a:spcAft>
              <a:buClr>
                <a:schemeClr val="dk1"/>
              </a:buClr>
              <a:buSzPts val="1100"/>
              <a:buFont typeface="Arial"/>
              <a:buNone/>
            </a:pPr>
            <a:endParaRPr dirty="0">
              <a:solidFill>
                <a:srgbClr val="000000"/>
              </a:solidFill>
            </a:endParaRPr>
          </a:p>
          <a:p>
            <a:pPr marL="457200" lvl="0" indent="-342900" algn="l" rtl="0">
              <a:spcBef>
                <a:spcPts val="500"/>
              </a:spcBef>
              <a:spcAft>
                <a:spcPts val="0"/>
              </a:spcAft>
              <a:buClr>
                <a:srgbClr val="000000"/>
              </a:buClr>
              <a:buSzPts val="1800"/>
              <a:buChar char="●"/>
            </a:pPr>
            <a:r>
              <a:rPr lang="en-GB" dirty="0">
                <a:solidFill>
                  <a:srgbClr val="000000"/>
                </a:solidFill>
              </a:rPr>
              <a:t>Enter into netting agreements with counterparties that allow to offset receivables and payables</a:t>
            </a:r>
            <a:endParaRPr dirty="0">
              <a:solidFill>
                <a:srgbClr val="000000"/>
              </a:solidFill>
            </a:endParaRPr>
          </a:p>
          <a:p>
            <a:pPr marL="457200" lvl="0" indent="-342900" algn="l" rtl="0">
              <a:spcBef>
                <a:spcPts val="0"/>
              </a:spcBef>
              <a:spcAft>
                <a:spcPts val="0"/>
              </a:spcAft>
              <a:buClr>
                <a:srgbClr val="000000"/>
              </a:buClr>
              <a:buSzPts val="1800"/>
              <a:buChar char="●"/>
            </a:pPr>
            <a:r>
              <a:rPr lang="en-GB" dirty="0">
                <a:solidFill>
                  <a:srgbClr val="000000"/>
                </a:solidFill>
              </a:rPr>
              <a:t>Obtain collateral or contingent basis</a:t>
            </a:r>
            <a:endParaRPr dirty="0">
              <a:solidFill>
                <a:srgbClr val="000000"/>
              </a:solidFill>
            </a:endParaRPr>
          </a:p>
          <a:p>
            <a:pPr marL="457200" lvl="0" indent="-342900" algn="l" rtl="0">
              <a:spcBef>
                <a:spcPts val="0"/>
              </a:spcBef>
              <a:spcAft>
                <a:spcPts val="0"/>
              </a:spcAft>
              <a:buClr>
                <a:srgbClr val="000000"/>
              </a:buClr>
              <a:buSzPts val="1800"/>
              <a:buChar char="●"/>
            </a:pPr>
            <a:r>
              <a:rPr lang="en-GB" dirty="0">
                <a:solidFill>
                  <a:srgbClr val="000000"/>
                </a:solidFill>
              </a:rPr>
              <a:t>Ability to terminate transactions if counterparty credit rating falls below a specified level</a:t>
            </a:r>
            <a:endParaRPr dirty="0">
              <a:solidFill>
                <a:srgbClr val="000000"/>
              </a:solidFill>
            </a:endParaRPr>
          </a:p>
        </p:txBody>
      </p:sp>
      <p:pic>
        <p:nvPicPr>
          <p:cNvPr id="4" name="Google Shape;392;p66">
            <a:extLst>
              <a:ext uri="{FF2B5EF4-FFF2-40B4-BE49-F238E27FC236}">
                <a16:creationId xmlns:a16="http://schemas.microsoft.com/office/drawing/2014/main" id="{8D5E516F-FA29-444D-A019-68AC4C8F884F}"/>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11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Mitigating Credit Risk continue... </a:t>
            </a:r>
            <a:endParaRPr dirty="0">
              <a:solidFill>
                <a:schemeClr val="accent1">
                  <a:lumMod val="75000"/>
                </a:schemeClr>
              </a:solidFill>
            </a:endParaRPr>
          </a:p>
        </p:txBody>
      </p:sp>
      <p:sp>
        <p:nvSpPr>
          <p:cNvPr id="696" name="Google Shape;696;p114"/>
          <p:cNvSpPr txBox="1">
            <a:spLocks noGrp="1"/>
          </p:cNvSpPr>
          <p:nvPr>
            <p:ph type="body" idx="1"/>
          </p:nvPr>
        </p:nvSpPr>
        <p:spPr>
          <a:prstGeom prst="rect">
            <a:avLst/>
          </a:prstGeom>
        </p:spPr>
        <p:txBody>
          <a:bodyPr spcFirstLastPara="1" wrap="square" lIns="91425" tIns="91425" rIns="91425" bIns="91425" anchor="t" anchorCtr="0">
            <a:noAutofit/>
          </a:bodyPr>
          <a:lstStyle/>
          <a:p>
            <a:pPr>
              <a:spcBef>
                <a:spcPts val="500"/>
              </a:spcBef>
            </a:pPr>
            <a:r>
              <a:rPr lang="en-US" sz="2000" dirty="0">
                <a:solidFill>
                  <a:srgbClr val="282828"/>
                </a:solidFill>
              </a:rPr>
              <a:t>For loans and lending commitments</a:t>
            </a:r>
            <a:endParaRPr lang="en-GB" sz="2000" dirty="0">
              <a:solidFill>
                <a:srgbClr val="282828"/>
              </a:solidFill>
            </a:endParaRPr>
          </a:p>
          <a:p>
            <a:pPr marL="914400" lvl="1" indent="-330200" algn="l" rtl="0">
              <a:spcBef>
                <a:spcPts val="0"/>
              </a:spcBef>
              <a:spcAft>
                <a:spcPts val="0"/>
              </a:spcAft>
              <a:buClr>
                <a:srgbClr val="282828"/>
              </a:buClr>
              <a:buSzPts val="1600"/>
              <a:buChar char="○"/>
            </a:pPr>
            <a:r>
              <a:rPr lang="en-GB" sz="1600" dirty="0">
                <a:solidFill>
                  <a:srgbClr val="282828"/>
                </a:solidFill>
              </a:rPr>
              <a:t>Obtain upfront or contingent collaterals</a:t>
            </a:r>
            <a:endParaRPr sz="1600" dirty="0">
              <a:solidFill>
                <a:srgbClr val="282828"/>
              </a:solidFill>
            </a:endParaRPr>
          </a:p>
          <a:p>
            <a:pPr marL="914400" lvl="1" indent="-330200" algn="l" rtl="0">
              <a:spcBef>
                <a:spcPts val="0"/>
              </a:spcBef>
              <a:spcAft>
                <a:spcPts val="0"/>
              </a:spcAft>
              <a:buClr>
                <a:srgbClr val="282828"/>
              </a:buClr>
              <a:buSzPts val="1600"/>
              <a:buChar char="○"/>
            </a:pPr>
            <a:r>
              <a:rPr lang="en-GB" sz="1600" dirty="0">
                <a:solidFill>
                  <a:srgbClr val="282828"/>
                </a:solidFill>
              </a:rPr>
              <a:t>Have 3</a:t>
            </a:r>
            <a:r>
              <a:rPr lang="en-GB" sz="1600" baseline="30000" dirty="0">
                <a:solidFill>
                  <a:srgbClr val="282828"/>
                </a:solidFill>
              </a:rPr>
              <a:t>rd</a:t>
            </a:r>
            <a:r>
              <a:rPr lang="en-GB" sz="1600" dirty="0">
                <a:solidFill>
                  <a:srgbClr val="282828"/>
                </a:solidFill>
              </a:rPr>
              <a:t> party as guarantor for the counterparties’ obligations</a:t>
            </a:r>
            <a:endParaRPr sz="1600" dirty="0">
              <a:solidFill>
                <a:srgbClr val="282828"/>
              </a:solidFill>
            </a:endParaRPr>
          </a:p>
          <a:p>
            <a:pPr marL="914400" lvl="1" indent="-330200" algn="l" rtl="0">
              <a:spcBef>
                <a:spcPts val="0"/>
              </a:spcBef>
              <a:spcAft>
                <a:spcPts val="0"/>
              </a:spcAft>
              <a:buClr>
                <a:srgbClr val="282828"/>
              </a:buClr>
              <a:buSzPts val="1600"/>
              <a:buChar char="○"/>
            </a:pPr>
            <a:r>
              <a:rPr lang="en-GB" sz="1600" dirty="0">
                <a:solidFill>
                  <a:srgbClr val="282828"/>
                </a:solidFill>
              </a:rPr>
              <a:t>Transfer credit risk through hedging with available derivatives</a:t>
            </a:r>
            <a:endParaRPr sz="1600" dirty="0">
              <a:solidFill>
                <a:srgbClr val="282828"/>
              </a:solidFill>
            </a:endParaRPr>
          </a:p>
          <a:p>
            <a:pPr marL="914400" lvl="1" indent="-330200" algn="l" rtl="0">
              <a:spcBef>
                <a:spcPts val="0"/>
              </a:spcBef>
              <a:spcAft>
                <a:spcPts val="0"/>
              </a:spcAft>
              <a:buClr>
                <a:srgbClr val="282828"/>
              </a:buClr>
              <a:buSzPts val="1600"/>
              <a:buChar char="○"/>
            </a:pPr>
            <a:r>
              <a:rPr lang="en-GB" sz="1600" dirty="0">
                <a:solidFill>
                  <a:srgbClr val="282828"/>
                </a:solidFill>
              </a:rPr>
              <a:t>Covenants/ Guarantees</a:t>
            </a:r>
            <a:endParaRPr sz="1600" dirty="0">
              <a:solidFill>
                <a:srgbClr val="282828"/>
              </a:solidFill>
            </a:endParaRPr>
          </a:p>
          <a:p>
            <a:pPr>
              <a:buClr>
                <a:srgbClr val="282828"/>
              </a:buClr>
            </a:pPr>
            <a:r>
              <a:rPr lang="en-GB" sz="2000" dirty="0">
                <a:solidFill>
                  <a:srgbClr val="282828"/>
                </a:solidFill>
              </a:rPr>
              <a:t>For cash and cash equivalent</a:t>
            </a:r>
            <a:endParaRPr sz="2000" dirty="0">
              <a:solidFill>
                <a:srgbClr val="282828"/>
              </a:solidFill>
            </a:endParaRPr>
          </a:p>
          <a:p>
            <a:pPr marL="914400" lvl="1" indent="-330200" algn="l" rtl="0">
              <a:spcBef>
                <a:spcPts val="0"/>
              </a:spcBef>
              <a:spcAft>
                <a:spcPts val="0"/>
              </a:spcAft>
              <a:buClr>
                <a:srgbClr val="282828"/>
              </a:buClr>
              <a:buSzPts val="1600"/>
              <a:buChar char="○"/>
            </a:pPr>
            <a:r>
              <a:rPr lang="en-GB" sz="1600" dirty="0">
                <a:solidFill>
                  <a:srgbClr val="282828"/>
                </a:solidFill>
              </a:rPr>
              <a:t>All deposits with highly rated banks and central banks</a:t>
            </a:r>
            <a:endParaRPr sz="1600" dirty="0">
              <a:solidFill>
                <a:srgbClr val="282828"/>
              </a:solidFill>
            </a:endParaRPr>
          </a:p>
          <a:p>
            <a:pPr marL="457200" lvl="0" indent="-342900" algn="l" rtl="0">
              <a:spcBef>
                <a:spcPts val="0"/>
              </a:spcBef>
              <a:spcAft>
                <a:spcPts val="0"/>
              </a:spcAft>
              <a:buClr>
                <a:srgbClr val="282828"/>
              </a:buClr>
              <a:buSzPts val="1800"/>
              <a:buChar char="●"/>
            </a:pPr>
            <a:r>
              <a:rPr lang="en-GB" sz="2000" dirty="0">
                <a:solidFill>
                  <a:srgbClr val="282828"/>
                </a:solidFill>
              </a:rPr>
              <a:t>For OTC Derivatives</a:t>
            </a:r>
            <a:endParaRPr sz="2000" dirty="0">
              <a:solidFill>
                <a:srgbClr val="282828"/>
              </a:solidFill>
            </a:endParaRPr>
          </a:p>
          <a:p>
            <a:pPr marL="914400" lvl="1" indent="-317500" algn="l" rtl="0">
              <a:spcBef>
                <a:spcPts val="0"/>
              </a:spcBef>
              <a:spcAft>
                <a:spcPts val="0"/>
              </a:spcAft>
              <a:buClr>
                <a:srgbClr val="282828"/>
              </a:buClr>
              <a:buSzPts val="1400"/>
              <a:buChar char="○"/>
            </a:pPr>
            <a:r>
              <a:rPr lang="en-GB" sz="1400" dirty="0">
                <a:solidFill>
                  <a:srgbClr val="282828"/>
                </a:solidFill>
              </a:rPr>
              <a:t>Enter into OTC derivatives transactions under bilateral collateral arrangements that require the daily exchange of collateral. </a:t>
            </a:r>
            <a:endParaRPr sz="1400" dirty="0">
              <a:solidFill>
                <a:srgbClr val="282828"/>
              </a:solidFill>
            </a:endParaRPr>
          </a:p>
          <a:p>
            <a:pPr marL="914400" lvl="1" indent="-317500" algn="l" rtl="0">
              <a:spcBef>
                <a:spcPts val="0"/>
              </a:spcBef>
              <a:spcAft>
                <a:spcPts val="0"/>
              </a:spcAft>
              <a:buClr>
                <a:srgbClr val="282828"/>
              </a:buClr>
              <a:buSzPts val="1400"/>
              <a:buChar char="○"/>
            </a:pPr>
            <a:r>
              <a:rPr lang="en-GB" sz="1400" dirty="0">
                <a:solidFill>
                  <a:srgbClr val="282828"/>
                </a:solidFill>
              </a:rPr>
              <a:t>GS includes a credit value adjustment (CVA) in the fair value of derivatives to reflect the counterparty credit risk. </a:t>
            </a:r>
            <a:endParaRPr sz="1400" dirty="0">
              <a:solidFill>
                <a:srgbClr val="282828"/>
              </a:solidFill>
            </a:endParaRPr>
          </a:p>
          <a:p>
            <a:pPr marL="914400" lvl="1" indent="-317500" algn="l" rtl="0">
              <a:spcBef>
                <a:spcPts val="0"/>
              </a:spcBef>
              <a:spcAft>
                <a:spcPts val="0"/>
              </a:spcAft>
              <a:buClr>
                <a:srgbClr val="282828"/>
              </a:buClr>
              <a:buSzPts val="1400"/>
              <a:buChar char="○"/>
            </a:pPr>
            <a:r>
              <a:rPr lang="en-GB" sz="1400" dirty="0">
                <a:solidFill>
                  <a:srgbClr val="282828"/>
                </a:solidFill>
              </a:rPr>
              <a:t>CVA is a function of the present value of expected exposure, the probability of the counterparty default and the assumed recovery upon default.</a:t>
            </a:r>
            <a:endParaRPr sz="1400" dirty="0">
              <a:solidFill>
                <a:srgbClr val="282828"/>
              </a:solidFill>
            </a:endParaRPr>
          </a:p>
        </p:txBody>
      </p:sp>
      <p:pic>
        <p:nvPicPr>
          <p:cNvPr id="4" name="Google Shape;392;p66">
            <a:extLst>
              <a:ext uri="{FF2B5EF4-FFF2-40B4-BE49-F238E27FC236}">
                <a16:creationId xmlns:a16="http://schemas.microsoft.com/office/drawing/2014/main" id="{ACCE78FE-D964-4817-9E90-4CFDE5DCC43A}"/>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1" name="Google Shape;701;p115"/>
          <p:cNvPicPr preferRelativeResize="0"/>
          <p:nvPr/>
        </p:nvPicPr>
        <p:blipFill>
          <a:blip r:embed="rId3">
            <a:alphaModFix/>
          </a:blip>
          <a:stretch>
            <a:fillRect/>
          </a:stretch>
        </p:blipFill>
        <p:spPr>
          <a:xfrm>
            <a:off x="233900" y="49925"/>
            <a:ext cx="3664801" cy="3829250"/>
          </a:xfrm>
          <a:prstGeom prst="rect">
            <a:avLst/>
          </a:prstGeom>
          <a:noFill/>
          <a:ln>
            <a:noFill/>
          </a:ln>
        </p:spPr>
      </p:pic>
      <p:sp>
        <p:nvSpPr>
          <p:cNvPr id="702" name="Google Shape;702;p115"/>
          <p:cNvSpPr txBox="1"/>
          <p:nvPr/>
        </p:nvSpPr>
        <p:spPr>
          <a:xfrm>
            <a:off x="233900" y="3744200"/>
            <a:ext cx="3716700" cy="119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600">
                <a:solidFill>
                  <a:schemeClr val="dk2"/>
                </a:solidFill>
              </a:rPr>
              <a:t>Table represents GS credit exposure from commercial loans and lending commitment and the concentration by industry and credit quality.</a:t>
            </a:r>
            <a:endParaRPr sz="1600">
              <a:solidFill>
                <a:schemeClr val="dk2"/>
              </a:solidFill>
            </a:endParaRPr>
          </a:p>
          <a:p>
            <a:pPr marL="0" lvl="0" indent="0" algn="l" rtl="0">
              <a:spcBef>
                <a:spcPts val="1600"/>
              </a:spcBef>
              <a:spcAft>
                <a:spcPts val="0"/>
              </a:spcAft>
              <a:buNone/>
            </a:pPr>
            <a:endParaRPr/>
          </a:p>
        </p:txBody>
      </p:sp>
      <p:sp>
        <p:nvSpPr>
          <p:cNvPr id="703" name="Google Shape;703;p115"/>
          <p:cNvSpPr txBox="1"/>
          <p:nvPr/>
        </p:nvSpPr>
        <p:spPr>
          <a:xfrm>
            <a:off x="4434625" y="3796100"/>
            <a:ext cx="3664800" cy="108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600" dirty="0">
                <a:solidFill>
                  <a:schemeClr val="dk2"/>
                </a:solidFill>
              </a:rPr>
              <a:t>The table below presents GS credit exposure from OTC derivatives and the concentration by industry and region. </a:t>
            </a:r>
            <a:endParaRPr sz="1600" dirty="0">
              <a:solidFill>
                <a:schemeClr val="dk2"/>
              </a:solidFill>
            </a:endParaRPr>
          </a:p>
          <a:p>
            <a:pPr marL="0" lvl="0" indent="0" algn="l" rtl="0">
              <a:spcBef>
                <a:spcPts val="1600"/>
              </a:spcBef>
              <a:spcAft>
                <a:spcPts val="0"/>
              </a:spcAft>
              <a:buNone/>
            </a:pPr>
            <a:endParaRPr dirty="0"/>
          </a:p>
        </p:txBody>
      </p:sp>
      <p:pic>
        <p:nvPicPr>
          <p:cNvPr id="704" name="Google Shape;704;p115"/>
          <p:cNvPicPr preferRelativeResize="0"/>
          <p:nvPr/>
        </p:nvPicPr>
        <p:blipFill>
          <a:blip r:embed="rId4">
            <a:alphaModFix/>
          </a:blip>
          <a:stretch>
            <a:fillRect/>
          </a:stretch>
        </p:blipFill>
        <p:spPr>
          <a:xfrm>
            <a:off x="4219413" y="319875"/>
            <a:ext cx="3559300" cy="3559300"/>
          </a:xfrm>
          <a:prstGeom prst="rect">
            <a:avLst/>
          </a:prstGeom>
          <a:noFill/>
          <a:ln>
            <a:noFill/>
          </a:ln>
        </p:spPr>
      </p:pic>
      <p:pic>
        <p:nvPicPr>
          <p:cNvPr id="6" name="Google Shape;392;p66">
            <a:extLst>
              <a:ext uri="{FF2B5EF4-FFF2-40B4-BE49-F238E27FC236}">
                <a16:creationId xmlns:a16="http://schemas.microsoft.com/office/drawing/2014/main" id="{A0DA9A19-835A-42CE-B442-D5E41115BE39}"/>
              </a:ext>
            </a:extLst>
          </p:cNvPr>
          <p:cNvPicPr preferRelativeResize="0"/>
          <p:nvPr/>
        </p:nvPicPr>
        <p:blipFill rotWithShape="1">
          <a:blip r:embed="rId5">
            <a:alphaModFix/>
          </a:blip>
          <a:srcRect/>
          <a:stretch/>
        </p:blipFill>
        <p:spPr>
          <a:xfrm>
            <a:off x="8099425" y="206375"/>
            <a:ext cx="687387" cy="6858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1"/>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1" name="Group 10">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7550" y="2988"/>
            <a:ext cx="7329573" cy="5143500"/>
            <a:chOff x="1303402" y="36937"/>
            <a:chExt cx="9772765" cy="6858000"/>
          </a:xfrm>
        </p:grpSpPr>
        <p:sp>
          <p:nvSpPr>
            <p:cNvPr id="12" name="Freeform: Shape 11">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标题 1">
            <a:extLst>
              <a:ext uri="{FF2B5EF4-FFF2-40B4-BE49-F238E27FC236}">
                <a16:creationId xmlns:a16="http://schemas.microsoft.com/office/drawing/2014/main" id="{9F03112D-5D97-4E44-821E-68A4FEA23A71}"/>
              </a:ext>
            </a:extLst>
          </p:cNvPr>
          <p:cNvSpPr>
            <a:spLocks noGrp="1"/>
          </p:cNvSpPr>
          <p:nvPr>
            <p:ph type="title"/>
          </p:nvPr>
        </p:nvSpPr>
        <p:spPr>
          <a:xfrm>
            <a:off x="2284026" y="1532747"/>
            <a:ext cx="4578895" cy="1523291"/>
          </a:xfrm>
        </p:spPr>
        <p:txBody>
          <a:bodyPr vert="horz" lIns="91440" tIns="45720" rIns="91440" bIns="45720" rtlCol="0" anchor="b">
            <a:normAutofit/>
          </a:bodyPr>
          <a:lstStyle/>
          <a:p>
            <a:pPr defTabSz="914400">
              <a:spcBef>
                <a:spcPct val="0"/>
              </a:spcBef>
            </a:pPr>
            <a:r>
              <a:rPr lang="en-US" sz="3900" b="1" kern="1200" dirty="0">
                <a:solidFill>
                  <a:srgbClr val="3C78D8"/>
                </a:solidFill>
                <a:latin typeface="+mj-lt"/>
                <a:ea typeface="+mj-ea"/>
                <a:cs typeface="+mj-cs"/>
              </a:rPr>
              <a:t>GS - </a:t>
            </a:r>
            <a:r>
              <a:rPr lang="en-US" altLang="zh-CN" sz="3900" b="1" kern="1200" dirty="0">
                <a:solidFill>
                  <a:srgbClr val="3C78D8"/>
                </a:solidFill>
                <a:latin typeface="+mj-lt"/>
                <a:ea typeface="+mj-ea"/>
                <a:cs typeface="+mj-cs"/>
              </a:rPr>
              <a:t>Model</a:t>
            </a:r>
            <a:r>
              <a:rPr lang="en-US" sz="3900" b="1" kern="1200" dirty="0">
                <a:solidFill>
                  <a:srgbClr val="3C78D8"/>
                </a:solidFill>
                <a:latin typeface="+mj-lt"/>
                <a:ea typeface="+mj-ea"/>
                <a:cs typeface="+mj-cs"/>
              </a:rPr>
              <a:t> Risk</a:t>
            </a:r>
          </a:p>
        </p:txBody>
      </p:sp>
    </p:spTree>
    <p:extLst>
      <p:ext uri="{BB962C8B-B14F-4D97-AF65-F5344CB8AC3E}">
        <p14:creationId xmlns:p14="http://schemas.microsoft.com/office/powerpoint/2010/main" val="35571000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11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Model Risk Management</a:t>
            </a:r>
            <a:endParaRPr dirty="0">
              <a:solidFill>
                <a:schemeClr val="accent1">
                  <a:lumMod val="75000"/>
                </a:schemeClr>
              </a:solidFill>
            </a:endParaRPr>
          </a:p>
          <a:p>
            <a:pPr marL="0" lvl="0" indent="0" algn="l" rtl="0">
              <a:spcBef>
                <a:spcPts val="0"/>
              </a:spcBef>
              <a:spcAft>
                <a:spcPts val="0"/>
              </a:spcAft>
              <a:buClr>
                <a:schemeClr val="dk1"/>
              </a:buClr>
              <a:buSzPts val="1100"/>
              <a:buFont typeface="Arial"/>
              <a:buNone/>
            </a:pPr>
            <a:endParaRPr dirty="0">
              <a:solidFill>
                <a:schemeClr val="accent1">
                  <a:lumMod val="75000"/>
                </a:schemeClr>
              </a:solidFill>
            </a:endParaRPr>
          </a:p>
          <a:p>
            <a:pPr marL="0" lvl="0" indent="0" algn="l" rtl="0">
              <a:spcBef>
                <a:spcPts val="0"/>
              </a:spcBef>
              <a:spcAft>
                <a:spcPts val="0"/>
              </a:spcAft>
              <a:buNone/>
            </a:pPr>
            <a:endParaRPr dirty="0">
              <a:solidFill>
                <a:schemeClr val="accent1">
                  <a:lumMod val="75000"/>
                </a:schemeClr>
              </a:solidFill>
            </a:endParaRPr>
          </a:p>
        </p:txBody>
      </p:sp>
      <p:sp>
        <p:nvSpPr>
          <p:cNvPr id="715" name="Google Shape;715;p117"/>
          <p:cNvSpPr txBox="1">
            <a:spLocks noGrp="1"/>
          </p:cNvSpPr>
          <p:nvPr>
            <p:ph type="body" idx="1"/>
          </p:nvPr>
        </p:nvSpPr>
        <p:spPr>
          <a:prstGeom prst="rect">
            <a:avLst/>
          </a:prstGeom>
        </p:spPr>
        <p:txBody>
          <a:bodyPr spcFirstLastPara="1" wrap="square" lIns="91425" tIns="91425" rIns="91425" bIns="91425" anchor="t" anchorCtr="0">
            <a:noAutofit/>
          </a:bodyPr>
          <a:lstStyle/>
          <a:p>
            <a:pPr>
              <a:lnSpc>
                <a:spcPct val="100000"/>
              </a:lnSpc>
            </a:pPr>
            <a:r>
              <a:rPr lang="en-GB" sz="2000" dirty="0"/>
              <a:t>Model risk is the potential for adverse consequences from decisions made based on model outputs that may be incorrect or used inappropriately</a:t>
            </a:r>
            <a:endParaRPr sz="2000" dirty="0"/>
          </a:p>
          <a:p>
            <a:pPr>
              <a:lnSpc>
                <a:spcPct val="100000"/>
              </a:lnSpc>
            </a:pPr>
            <a:endParaRPr lang="en-GB" sz="2000" dirty="0"/>
          </a:p>
          <a:p>
            <a:pPr>
              <a:lnSpc>
                <a:spcPct val="100000"/>
              </a:lnSpc>
            </a:pPr>
            <a:r>
              <a:rPr lang="en-GB" sz="2000" dirty="0"/>
              <a:t>Managed through a governance structure and risk management controls</a:t>
            </a:r>
            <a:endParaRPr sz="2000" dirty="0"/>
          </a:p>
          <a:p>
            <a:pPr>
              <a:lnSpc>
                <a:spcPct val="100000"/>
              </a:lnSpc>
            </a:pPr>
            <a:endParaRPr lang="en-GB" sz="2000" dirty="0"/>
          </a:p>
          <a:p>
            <a:pPr>
              <a:lnSpc>
                <a:spcPct val="100000"/>
              </a:lnSpc>
            </a:pPr>
            <a:r>
              <a:rPr lang="en-GB" sz="2000" dirty="0"/>
              <a:t>The Firmwide Model Risk Control Committee oversees the model risk management framework. </a:t>
            </a:r>
            <a:endParaRPr sz="2000" dirty="0"/>
          </a:p>
          <a:p>
            <a:pPr marL="342900">
              <a:lnSpc>
                <a:spcPct val="100000"/>
              </a:lnSpc>
              <a:spcBef>
                <a:spcPts val="1600"/>
              </a:spcBef>
              <a:spcAft>
                <a:spcPts val="1600"/>
              </a:spcAft>
            </a:pPr>
            <a:endParaRPr sz="2000" dirty="0"/>
          </a:p>
        </p:txBody>
      </p:sp>
      <p:pic>
        <p:nvPicPr>
          <p:cNvPr id="4" name="Google Shape;392;p66">
            <a:extLst>
              <a:ext uri="{FF2B5EF4-FFF2-40B4-BE49-F238E27FC236}">
                <a16:creationId xmlns:a16="http://schemas.microsoft.com/office/drawing/2014/main" id="{7161932E-7042-454D-83ED-16110CB70E36}"/>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11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Model Risk Management Process</a:t>
            </a:r>
            <a:endParaRPr dirty="0">
              <a:solidFill>
                <a:schemeClr val="accent1">
                  <a:lumMod val="75000"/>
                </a:schemeClr>
              </a:solidFill>
            </a:endParaRPr>
          </a:p>
          <a:p>
            <a:pPr marL="0" lvl="0" indent="0" algn="l" rtl="0">
              <a:spcBef>
                <a:spcPts val="0"/>
              </a:spcBef>
              <a:spcAft>
                <a:spcPts val="0"/>
              </a:spcAft>
              <a:buClr>
                <a:schemeClr val="dk1"/>
              </a:buClr>
              <a:buSzPts val="1100"/>
              <a:buFont typeface="Arial"/>
              <a:buNone/>
            </a:pPr>
            <a:endParaRPr dirty="0">
              <a:solidFill>
                <a:schemeClr val="accent1">
                  <a:lumMod val="75000"/>
                </a:schemeClr>
              </a:solidFill>
            </a:endParaRPr>
          </a:p>
          <a:p>
            <a:pPr marL="0" lvl="0" indent="0" algn="l" rtl="0">
              <a:spcBef>
                <a:spcPts val="0"/>
              </a:spcBef>
              <a:spcAft>
                <a:spcPts val="0"/>
              </a:spcAft>
              <a:buNone/>
            </a:pPr>
            <a:endParaRPr dirty="0">
              <a:solidFill>
                <a:schemeClr val="accent1">
                  <a:lumMod val="75000"/>
                </a:schemeClr>
              </a:solidFill>
            </a:endParaRPr>
          </a:p>
        </p:txBody>
      </p:sp>
      <p:sp>
        <p:nvSpPr>
          <p:cNvPr id="721" name="Google Shape;721;p118"/>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GB" sz="1800" dirty="0"/>
              <a:t>The model’s conceptual soundness, including the reasonableness of model assumptions, and suitability for intended use; </a:t>
            </a:r>
            <a:endParaRPr sz="1800" dirty="0"/>
          </a:p>
          <a:p>
            <a:pPr marL="457200" lvl="0" indent="-317500" algn="l" rtl="0">
              <a:lnSpc>
                <a:spcPct val="100000"/>
              </a:lnSpc>
              <a:spcBef>
                <a:spcPts val="0"/>
              </a:spcBef>
              <a:spcAft>
                <a:spcPts val="0"/>
              </a:spcAft>
              <a:buSzPts val="1400"/>
              <a:buChar char="●"/>
            </a:pPr>
            <a:r>
              <a:rPr lang="en-GB" sz="1800" dirty="0"/>
              <a:t>The testing strategy utilized by the model developers to ensure that the models function as intended; </a:t>
            </a:r>
            <a:endParaRPr sz="1800" dirty="0"/>
          </a:p>
          <a:p>
            <a:pPr marL="457200" lvl="0" indent="-317500" algn="l" rtl="0">
              <a:lnSpc>
                <a:spcPct val="100000"/>
              </a:lnSpc>
              <a:spcBef>
                <a:spcPts val="0"/>
              </a:spcBef>
              <a:spcAft>
                <a:spcPts val="0"/>
              </a:spcAft>
              <a:buSzPts val="1400"/>
              <a:buChar char="●"/>
            </a:pPr>
            <a:r>
              <a:rPr lang="en-GB" sz="1800" dirty="0"/>
              <a:t>The suitability of the calculation techniques incorporated in the model; </a:t>
            </a:r>
            <a:endParaRPr sz="1800" dirty="0"/>
          </a:p>
          <a:p>
            <a:pPr marL="457200" lvl="0" indent="-317500" algn="l" rtl="0">
              <a:lnSpc>
                <a:spcPct val="100000"/>
              </a:lnSpc>
              <a:spcBef>
                <a:spcPts val="0"/>
              </a:spcBef>
              <a:spcAft>
                <a:spcPts val="0"/>
              </a:spcAft>
              <a:buSzPts val="1400"/>
              <a:buChar char="●"/>
            </a:pPr>
            <a:r>
              <a:rPr lang="en-GB" sz="1800" dirty="0"/>
              <a:t>The model’s accuracy in reflecting the characteristics of the related product and its significant risks; </a:t>
            </a:r>
            <a:endParaRPr sz="1800" dirty="0"/>
          </a:p>
          <a:p>
            <a:pPr marL="457200" lvl="0" indent="-317500" algn="l" rtl="0">
              <a:lnSpc>
                <a:spcPct val="100000"/>
              </a:lnSpc>
              <a:spcBef>
                <a:spcPts val="0"/>
              </a:spcBef>
              <a:spcAft>
                <a:spcPts val="0"/>
              </a:spcAft>
              <a:buSzPts val="1400"/>
              <a:buChar char="●"/>
            </a:pPr>
            <a:r>
              <a:rPr lang="en-GB" sz="1800" dirty="0"/>
              <a:t>The model’s consistency with models for similar products; and </a:t>
            </a:r>
            <a:endParaRPr sz="1800" dirty="0"/>
          </a:p>
          <a:p>
            <a:pPr marL="457200" lvl="0" indent="-317500" algn="l" rtl="0">
              <a:lnSpc>
                <a:spcPct val="100000"/>
              </a:lnSpc>
              <a:spcBef>
                <a:spcPts val="0"/>
              </a:spcBef>
              <a:spcAft>
                <a:spcPts val="0"/>
              </a:spcAft>
              <a:buSzPts val="1400"/>
              <a:buChar char="●"/>
            </a:pPr>
            <a:r>
              <a:rPr lang="en-GB" sz="1800" dirty="0"/>
              <a:t>The model’s sensitivity to input parameters and assumptions.</a:t>
            </a:r>
            <a:endParaRPr sz="1800" dirty="0"/>
          </a:p>
        </p:txBody>
      </p:sp>
      <p:pic>
        <p:nvPicPr>
          <p:cNvPr id="4" name="Google Shape;392;p66">
            <a:extLst>
              <a:ext uri="{FF2B5EF4-FFF2-40B4-BE49-F238E27FC236}">
                <a16:creationId xmlns:a16="http://schemas.microsoft.com/office/drawing/2014/main" id="{2C1D3913-4164-48E4-96BC-EC29FC5B836C}"/>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Balance Sheet </a:t>
            </a:r>
            <a:r>
              <a:rPr lang="en-GB" sz="1200" dirty="0"/>
              <a:t>(Page 106 in Financial Report)</a:t>
            </a:r>
            <a:endParaRPr sz="1200" dirty="0"/>
          </a:p>
          <a:p>
            <a:pPr marL="0" lvl="0" indent="0" algn="l" rtl="0">
              <a:spcBef>
                <a:spcPts val="0"/>
              </a:spcBef>
              <a:spcAft>
                <a:spcPts val="0"/>
              </a:spcAft>
              <a:buClr>
                <a:schemeClr val="dk1"/>
              </a:buClr>
              <a:buSzPts val="1100"/>
              <a:buFont typeface="Arial"/>
              <a:buNone/>
            </a:pPr>
            <a:r>
              <a:rPr lang="en-GB" dirty="0"/>
              <a:t> </a:t>
            </a:r>
            <a:endParaRPr dirty="0"/>
          </a:p>
          <a:p>
            <a:pPr marL="0" lvl="0" indent="0" algn="l" rtl="0">
              <a:spcBef>
                <a:spcPts val="0"/>
              </a:spcBef>
              <a:spcAft>
                <a:spcPts val="0"/>
              </a:spcAft>
              <a:buNone/>
            </a:pPr>
            <a:endParaRPr dirty="0"/>
          </a:p>
        </p:txBody>
      </p:sp>
      <p:pic>
        <p:nvPicPr>
          <p:cNvPr id="119" name="Google Shape;119;p23"/>
          <p:cNvPicPr preferRelativeResize="0"/>
          <p:nvPr/>
        </p:nvPicPr>
        <p:blipFill>
          <a:blip r:embed="rId3">
            <a:alphaModFix/>
          </a:blip>
          <a:stretch>
            <a:fillRect/>
          </a:stretch>
        </p:blipFill>
        <p:spPr>
          <a:xfrm>
            <a:off x="310313" y="1492375"/>
            <a:ext cx="8523375" cy="2035525"/>
          </a:xfrm>
          <a:prstGeom prst="rect">
            <a:avLst/>
          </a:prstGeom>
          <a:noFill/>
          <a:ln>
            <a:noFill/>
          </a:ln>
        </p:spPr>
      </p:pic>
      <p:pic>
        <p:nvPicPr>
          <p:cNvPr id="4" name="Google Shape;332;p57">
            <a:extLst>
              <a:ext uri="{FF2B5EF4-FFF2-40B4-BE49-F238E27FC236}">
                <a16:creationId xmlns:a16="http://schemas.microsoft.com/office/drawing/2014/main" id="{69879A0C-2CA0-4B00-AF09-9447AB0F3558}"/>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Balance Sheet </a:t>
            </a:r>
            <a:r>
              <a:rPr lang="en-GB" sz="1200" dirty="0"/>
              <a:t>(Page 106 in Financial Report)</a:t>
            </a:r>
            <a:endParaRPr sz="1200" dirty="0"/>
          </a:p>
          <a:p>
            <a:pPr marL="0" lvl="0" indent="0" algn="l" rtl="0">
              <a:spcBef>
                <a:spcPts val="0"/>
              </a:spcBef>
              <a:spcAft>
                <a:spcPts val="0"/>
              </a:spcAft>
              <a:buClr>
                <a:schemeClr val="dk1"/>
              </a:buClr>
              <a:buSzPts val="1100"/>
              <a:buFont typeface="Arial"/>
              <a:buNone/>
            </a:pPr>
            <a:r>
              <a:rPr lang="en-GB" dirty="0"/>
              <a:t> </a:t>
            </a:r>
            <a:endParaRPr dirty="0"/>
          </a:p>
          <a:p>
            <a:pPr marL="0" lvl="0" indent="0" algn="l" rtl="0">
              <a:spcBef>
                <a:spcPts val="0"/>
              </a:spcBef>
              <a:spcAft>
                <a:spcPts val="0"/>
              </a:spcAft>
              <a:buNone/>
            </a:pPr>
            <a:endParaRPr dirty="0"/>
          </a:p>
        </p:txBody>
      </p:sp>
      <p:pic>
        <p:nvPicPr>
          <p:cNvPr id="125" name="Google Shape;125;p24"/>
          <p:cNvPicPr preferRelativeResize="0"/>
          <p:nvPr/>
        </p:nvPicPr>
        <p:blipFill>
          <a:blip r:embed="rId3">
            <a:alphaModFix/>
          </a:blip>
          <a:stretch>
            <a:fillRect/>
          </a:stretch>
        </p:blipFill>
        <p:spPr>
          <a:xfrm>
            <a:off x="311700" y="1766269"/>
            <a:ext cx="8508226" cy="2006100"/>
          </a:xfrm>
          <a:prstGeom prst="rect">
            <a:avLst/>
          </a:prstGeom>
          <a:noFill/>
          <a:ln>
            <a:noFill/>
          </a:ln>
        </p:spPr>
      </p:pic>
      <p:pic>
        <p:nvPicPr>
          <p:cNvPr id="5" name="Google Shape;332;p57">
            <a:extLst>
              <a:ext uri="{FF2B5EF4-FFF2-40B4-BE49-F238E27FC236}">
                <a16:creationId xmlns:a16="http://schemas.microsoft.com/office/drawing/2014/main" id="{BD40437B-10B8-40DA-8FAB-9BC84E7DE628}"/>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Average Equity </a:t>
            </a:r>
            <a:r>
              <a:rPr lang="en-GB" sz="1200" dirty="0"/>
              <a:t>(Page 50 in Financial Report)</a:t>
            </a:r>
            <a:endParaRPr sz="12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pic>
        <p:nvPicPr>
          <p:cNvPr id="131" name="Google Shape;131;p25"/>
          <p:cNvPicPr preferRelativeResize="0"/>
          <p:nvPr/>
        </p:nvPicPr>
        <p:blipFill>
          <a:blip r:embed="rId3">
            <a:alphaModFix/>
          </a:blip>
          <a:stretch>
            <a:fillRect/>
          </a:stretch>
        </p:blipFill>
        <p:spPr>
          <a:xfrm>
            <a:off x="334625" y="1678475"/>
            <a:ext cx="7925725" cy="3120375"/>
          </a:xfrm>
          <a:prstGeom prst="rect">
            <a:avLst/>
          </a:prstGeom>
          <a:noFill/>
          <a:ln>
            <a:noFill/>
          </a:ln>
        </p:spPr>
      </p:pic>
      <p:pic>
        <p:nvPicPr>
          <p:cNvPr id="5" name="Google Shape;332;p57">
            <a:extLst>
              <a:ext uri="{FF2B5EF4-FFF2-40B4-BE49-F238E27FC236}">
                <a16:creationId xmlns:a16="http://schemas.microsoft.com/office/drawing/2014/main" id="{A3047FA8-9FDB-4926-B52D-583A015588ED}"/>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Net Revenue </a:t>
            </a:r>
            <a:r>
              <a:rPr lang="en-GB" sz="1200" dirty="0">
                <a:solidFill>
                  <a:srgbClr val="000000"/>
                </a:solidFill>
              </a:rPr>
              <a:t>(Page 51 in Financial Report)</a:t>
            </a:r>
            <a:endParaRPr sz="1200" dirty="0">
              <a:solidFill>
                <a:srgbClr val="000000"/>
              </a:solidFill>
            </a:endParaRPr>
          </a:p>
          <a:p>
            <a:pPr marL="0" lvl="0" indent="0" algn="l" rtl="0">
              <a:spcBef>
                <a:spcPts val="0"/>
              </a:spcBef>
              <a:spcAft>
                <a:spcPts val="0"/>
              </a:spcAft>
              <a:buClr>
                <a:schemeClr val="dk1"/>
              </a:buClr>
              <a:buSzPts val="1100"/>
              <a:buFont typeface="Arial"/>
              <a:buNone/>
            </a:pPr>
            <a:endParaRPr dirty="0">
              <a:solidFill>
                <a:srgbClr val="000000"/>
              </a:solidFill>
            </a:endParaRPr>
          </a:p>
          <a:p>
            <a:pPr marL="0" lvl="0" indent="0" algn="l" rtl="0">
              <a:spcBef>
                <a:spcPts val="0"/>
              </a:spcBef>
              <a:spcAft>
                <a:spcPts val="0"/>
              </a:spcAft>
              <a:buNone/>
            </a:pPr>
            <a:endParaRPr dirty="0">
              <a:solidFill>
                <a:srgbClr val="000000"/>
              </a:solidFill>
            </a:endParaRPr>
          </a:p>
        </p:txBody>
      </p:sp>
      <p:pic>
        <p:nvPicPr>
          <p:cNvPr id="137" name="Google Shape;137;p26"/>
          <p:cNvPicPr preferRelativeResize="0"/>
          <p:nvPr/>
        </p:nvPicPr>
        <p:blipFill>
          <a:blip r:embed="rId3">
            <a:alphaModFix/>
          </a:blip>
          <a:stretch>
            <a:fillRect/>
          </a:stretch>
        </p:blipFill>
        <p:spPr>
          <a:xfrm>
            <a:off x="840400" y="1017725"/>
            <a:ext cx="7109639" cy="3820975"/>
          </a:xfrm>
          <a:prstGeom prst="rect">
            <a:avLst/>
          </a:prstGeom>
          <a:noFill/>
          <a:ln>
            <a:noFill/>
          </a:ln>
        </p:spPr>
      </p:pic>
      <p:pic>
        <p:nvPicPr>
          <p:cNvPr id="5" name="Google Shape;332;p57">
            <a:extLst>
              <a:ext uri="{FF2B5EF4-FFF2-40B4-BE49-F238E27FC236}">
                <a16:creationId xmlns:a16="http://schemas.microsoft.com/office/drawing/2014/main" id="{358BC9D3-35E2-44D6-8532-EE0CB519B69D}"/>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Operating Expense </a:t>
            </a:r>
            <a:r>
              <a:rPr lang="en-GB" sz="1200" dirty="0"/>
              <a:t>(Page 53 in Financial Report)</a:t>
            </a:r>
            <a:endParaRPr sz="12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pic>
        <p:nvPicPr>
          <p:cNvPr id="143" name="Google Shape;143;p27"/>
          <p:cNvPicPr preferRelativeResize="0"/>
          <p:nvPr/>
        </p:nvPicPr>
        <p:blipFill>
          <a:blip r:embed="rId3">
            <a:alphaModFix/>
          </a:blip>
          <a:stretch>
            <a:fillRect/>
          </a:stretch>
        </p:blipFill>
        <p:spPr>
          <a:xfrm>
            <a:off x="1356375" y="1121000"/>
            <a:ext cx="6601111" cy="3820975"/>
          </a:xfrm>
          <a:prstGeom prst="rect">
            <a:avLst/>
          </a:prstGeom>
          <a:noFill/>
          <a:ln>
            <a:noFill/>
          </a:ln>
        </p:spPr>
      </p:pic>
      <p:pic>
        <p:nvPicPr>
          <p:cNvPr id="5" name="Google Shape;332;p57">
            <a:extLst>
              <a:ext uri="{FF2B5EF4-FFF2-40B4-BE49-F238E27FC236}">
                <a16:creationId xmlns:a16="http://schemas.microsoft.com/office/drawing/2014/main" id="{B7958348-C5CA-47E8-819F-DCFD8692B861}"/>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Segment Operating Result </a:t>
            </a:r>
            <a:r>
              <a:rPr lang="en-GB" sz="1200" dirty="0"/>
              <a:t>(Page 55 in Financial Report)</a:t>
            </a:r>
            <a:endParaRPr sz="12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pic>
        <p:nvPicPr>
          <p:cNvPr id="149" name="Google Shape;149;p28"/>
          <p:cNvPicPr preferRelativeResize="0"/>
          <p:nvPr/>
        </p:nvPicPr>
        <p:blipFill>
          <a:blip r:embed="rId3">
            <a:alphaModFix/>
          </a:blip>
          <a:stretch>
            <a:fillRect/>
          </a:stretch>
        </p:blipFill>
        <p:spPr>
          <a:xfrm>
            <a:off x="1323600" y="1024975"/>
            <a:ext cx="5768587" cy="3820975"/>
          </a:xfrm>
          <a:prstGeom prst="rect">
            <a:avLst/>
          </a:prstGeom>
          <a:noFill/>
          <a:ln>
            <a:noFill/>
          </a:ln>
        </p:spPr>
      </p:pic>
      <p:pic>
        <p:nvPicPr>
          <p:cNvPr id="5" name="Google Shape;332;p57">
            <a:extLst>
              <a:ext uri="{FF2B5EF4-FFF2-40B4-BE49-F238E27FC236}">
                <a16:creationId xmlns:a16="http://schemas.microsoft.com/office/drawing/2014/main" id="{A62A1744-E0AF-49BF-943E-C824192E9ABF}"/>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Segment Operating Result </a:t>
            </a:r>
            <a:r>
              <a:rPr lang="en-GB" sz="1200" dirty="0"/>
              <a:t>(Page 55 in Financial Report)</a:t>
            </a:r>
            <a:endParaRPr sz="12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pic>
        <p:nvPicPr>
          <p:cNvPr id="155" name="Google Shape;155;p29"/>
          <p:cNvPicPr preferRelativeResize="0"/>
          <p:nvPr/>
        </p:nvPicPr>
        <p:blipFill>
          <a:blip r:embed="rId3">
            <a:alphaModFix/>
          </a:blip>
          <a:stretch>
            <a:fillRect/>
          </a:stretch>
        </p:blipFill>
        <p:spPr>
          <a:xfrm>
            <a:off x="2044350" y="1129175"/>
            <a:ext cx="4551863" cy="3820975"/>
          </a:xfrm>
          <a:prstGeom prst="rect">
            <a:avLst/>
          </a:prstGeom>
          <a:noFill/>
          <a:ln>
            <a:noFill/>
          </a:ln>
        </p:spPr>
      </p:pic>
      <p:pic>
        <p:nvPicPr>
          <p:cNvPr id="5" name="Google Shape;332;p57">
            <a:extLst>
              <a:ext uri="{FF2B5EF4-FFF2-40B4-BE49-F238E27FC236}">
                <a16:creationId xmlns:a16="http://schemas.microsoft.com/office/drawing/2014/main" id="{2FCAE55E-EBEE-4960-A29F-3D7BD137D18B}"/>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Cash Flow Statement </a:t>
            </a:r>
            <a:r>
              <a:rPr lang="en-GB" sz="1200" dirty="0"/>
              <a:t>(Page 108 in Financial Report)</a:t>
            </a:r>
            <a:endParaRPr sz="1200" dirty="0"/>
          </a:p>
          <a:p>
            <a:pPr marL="0" lvl="0" indent="0" algn="l" rtl="0">
              <a:spcBef>
                <a:spcPts val="0"/>
              </a:spcBef>
              <a:spcAft>
                <a:spcPts val="0"/>
              </a:spcAft>
              <a:buNone/>
            </a:pPr>
            <a:endParaRPr dirty="0"/>
          </a:p>
        </p:txBody>
      </p:sp>
      <p:pic>
        <p:nvPicPr>
          <p:cNvPr id="161" name="Google Shape;161;p30"/>
          <p:cNvPicPr preferRelativeResize="0"/>
          <p:nvPr/>
        </p:nvPicPr>
        <p:blipFill>
          <a:blip r:embed="rId3">
            <a:alphaModFix/>
          </a:blip>
          <a:stretch>
            <a:fillRect/>
          </a:stretch>
        </p:blipFill>
        <p:spPr>
          <a:xfrm>
            <a:off x="472013" y="1072425"/>
            <a:ext cx="8199965" cy="3820975"/>
          </a:xfrm>
          <a:prstGeom prst="rect">
            <a:avLst/>
          </a:prstGeom>
          <a:noFill/>
          <a:ln>
            <a:noFill/>
          </a:ln>
        </p:spPr>
      </p:pic>
      <p:pic>
        <p:nvPicPr>
          <p:cNvPr id="5" name="Google Shape;332;p57">
            <a:extLst>
              <a:ext uri="{FF2B5EF4-FFF2-40B4-BE49-F238E27FC236}">
                <a16:creationId xmlns:a16="http://schemas.microsoft.com/office/drawing/2014/main" id="{D305EC8F-1EC3-47D9-A976-3BD92C191228}"/>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Cash Flow Statement </a:t>
            </a:r>
            <a:r>
              <a:rPr lang="en-GB" sz="1200" dirty="0"/>
              <a:t>(Page 108 in Financial Report)</a:t>
            </a:r>
            <a:endParaRPr sz="12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pic>
        <p:nvPicPr>
          <p:cNvPr id="167" name="Google Shape;167;p31"/>
          <p:cNvPicPr preferRelativeResize="0"/>
          <p:nvPr/>
        </p:nvPicPr>
        <p:blipFill>
          <a:blip r:embed="rId3">
            <a:alphaModFix/>
          </a:blip>
          <a:stretch>
            <a:fillRect/>
          </a:stretch>
        </p:blipFill>
        <p:spPr>
          <a:xfrm>
            <a:off x="669275" y="1072997"/>
            <a:ext cx="7655564" cy="3820975"/>
          </a:xfrm>
          <a:prstGeom prst="rect">
            <a:avLst/>
          </a:prstGeom>
          <a:noFill/>
          <a:ln>
            <a:noFill/>
          </a:ln>
        </p:spPr>
      </p:pic>
      <p:pic>
        <p:nvPicPr>
          <p:cNvPr id="5" name="Google Shape;332;p57">
            <a:extLst>
              <a:ext uri="{FF2B5EF4-FFF2-40B4-BE49-F238E27FC236}">
                <a16:creationId xmlns:a16="http://schemas.microsoft.com/office/drawing/2014/main" id="{E957798A-E9D5-4B5E-A040-C6496CAF8A7F}"/>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Presenters </a:t>
            </a:r>
            <a:endParaRPr sz="2300" dirty="0">
              <a:solidFill>
                <a:schemeClr val="accent1">
                  <a:lumMod val="75000"/>
                </a:schemeClr>
              </a:solidFill>
            </a:endParaRPr>
          </a:p>
        </p:txBody>
      </p:sp>
      <p:sp>
        <p:nvSpPr>
          <p:cNvPr id="61" name="Google Shape;61;p14"/>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400" dirty="0"/>
              <a:t>       </a:t>
            </a:r>
            <a:r>
              <a:rPr lang="en-GB" sz="1400" dirty="0" err="1"/>
              <a:t>Ruiting</a:t>
            </a:r>
            <a:r>
              <a:rPr lang="en-GB" sz="1400" dirty="0"/>
              <a:t> Na                    </a:t>
            </a:r>
            <a:r>
              <a:rPr lang="en-GB" sz="1400" dirty="0" err="1"/>
              <a:t>Harchetan</a:t>
            </a:r>
            <a:r>
              <a:rPr lang="en-GB" sz="1400" dirty="0"/>
              <a:t> Bhatti                 Vicky </a:t>
            </a:r>
            <a:r>
              <a:rPr lang="en-GB" sz="1400" dirty="0" err="1"/>
              <a:t>Duan</a:t>
            </a:r>
            <a:r>
              <a:rPr lang="en-GB" sz="1400" dirty="0"/>
              <a:t>                        </a:t>
            </a:r>
            <a:r>
              <a:rPr lang="en-US" altLang="zh-CN" sz="1400" dirty="0"/>
              <a:t>H</a:t>
            </a:r>
            <a:r>
              <a:rPr lang="en-GB" sz="1400" dirty="0" err="1"/>
              <a:t>ebe</a:t>
            </a:r>
            <a:r>
              <a:rPr lang="en-GB" sz="1400" dirty="0"/>
              <a:t> Wang                      Will Song</a:t>
            </a:r>
            <a:endParaRPr sz="1400" dirty="0"/>
          </a:p>
        </p:txBody>
      </p:sp>
      <p:pic>
        <p:nvPicPr>
          <p:cNvPr id="62" name="Google Shape;62;p14"/>
          <p:cNvPicPr preferRelativeResize="0"/>
          <p:nvPr/>
        </p:nvPicPr>
        <p:blipFill rotWithShape="1">
          <a:blip r:embed="rId3">
            <a:alphaModFix/>
          </a:blip>
          <a:srcRect l="31023" t="24265" r="10263"/>
          <a:stretch/>
        </p:blipFill>
        <p:spPr>
          <a:xfrm>
            <a:off x="5482026" y="1891663"/>
            <a:ext cx="1613901" cy="2047376"/>
          </a:xfrm>
          <a:prstGeom prst="rect">
            <a:avLst/>
          </a:prstGeom>
          <a:noFill/>
          <a:ln>
            <a:noFill/>
          </a:ln>
        </p:spPr>
      </p:pic>
      <p:pic>
        <p:nvPicPr>
          <p:cNvPr id="63" name="Google Shape;63;p14"/>
          <p:cNvPicPr preferRelativeResize="0"/>
          <p:nvPr/>
        </p:nvPicPr>
        <p:blipFill rotWithShape="1">
          <a:blip r:embed="rId4">
            <a:alphaModFix/>
          </a:blip>
          <a:srcRect l="18054" r="25979"/>
          <a:stretch/>
        </p:blipFill>
        <p:spPr>
          <a:xfrm>
            <a:off x="1904842" y="1891675"/>
            <a:ext cx="1784749" cy="2047377"/>
          </a:xfrm>
          <a:prstGeom prst="rect">
            <a:avLst/>
          </a:prstGeom>
          <a:noFill/>
          <a:ln>
            <a:noFill/>
          </a:ln>
        </p:spPr>
      </p:pic>
      <p:pic>
        <p:nvPicPr>
          <p:cNvPr id="64" name="Google Shape;64;p14"/>
          <p:cNvPicPr preferRelativeResize="0"/>
          <p:nvPr/>
        </p:nvPicPr>
        <p:blipFill rotWithShape="1">
          <a:blip r:embed="rId5">
            <a:alphaModFix/>
          </a:blip>
          <a:srcRect l="35945" t="41758" r="34192" b="32910"/>
          <a:stretch/>
        </p:blipFill>
        <p:spPr>
          <a:xfrm>
            <a:off x="3689592" y="1891675"/>
            <a:ext cx="1784751" cy="2047374"/>
          </a:xfrm>
          <a:prstGeom prst="rect">
            <a:avLst/>
          </a:prstGeom>
          <a:noFill/>
          <a:ln>
            <a:noFill/>
          </a:ln>
        </p:spPr>
      </p:pic>
      <p:pic>
        <p:nvPicPr>
          <p:cNvPr id="65" name="Google Shape;65;p14"/>
          <p:cNvPicPr preferRelativeResize="0"/>
          <p:nvPr/>
        </p:nvPicPr>
        <p:blipFill rotWithShape="1">
          <a:blip r:embed="rId6">
            <a:alphaModFix/>
          </a:blip>
          <a:srcRect l="4632" t="2676" r="-2787" b="18601"/>
          <a:stretch/>
        </p:blipFill>
        <p:spPr>
          <a:xfrm>
            <a:off x="7111468" y="1891675"/>
            <a:ext cx="1701821" cy="2047378"/>
          </a:xfrm>
          <a:prstGeom prst="rect">
            <a:avLst/>
          </a:prstGeom>
          <a:noFill/>
          <a:ln>
            <a:noFill/>
          </a:ln>
        </p:spPr>
      </p:pic>
      <p:pic>
        <p:nvPicPr>
          <p:cNvPr id="66" name="Google Shape;66;p14"/>
          <p:cNvPicPr preferRelativeResize="0"/>
          <p:nvPr/>
        </p:nvPicPr>
        <p:blipFill rotWithShape="1">
          <a:blip r:embed="rId7">
            <a:alphaModFix/>
          </a:blip>
          <a:srcRect t="2428" b="2428"/>
          <a:stretch/>
        </p:blipFill>
        <p:spPr>
          <a:xfrm>
            <a:off x="290942" y="1891663"/>
            <a:ext cx="1613898" cy="2047374"/>
          </a:xfrm>
          <a:prstGeom prst="rect">
            <a:avLst/>
          </a:prstGeom>
          <a:noFill/>
          <a:ln>
            <a:noFill/>
          </a:ln>
        </p:spPr>
      </p:pic>
      <p:pic>
        <p:nvPicPr>
          <p:cNvPr id="9" name="Google Shape;299;p52">
            <a:extLst>
              <a:ext uri="{FF2B5EF4-FFF2-40B4-BE49-F238E27FC236}">
                <a16:creationId xmlns:a16="http://schemas.microsoft.com/office/drawing/2014/main" id="{E4ABA075-66DB-4530-8A0A-92BDED355209}"/>
              </a:ext>
            </a:extLst>
          </p:cNvPr>
          <p:cNvPicPr preferRelativeResize="0"/>
          <p:nvPr/>
        </p:nvPicPr>
        <p:blipFill rotWithShape="1">
          <a:blip r:embed="rId8">
            <a:alphaModFix/>
          </a:blip>
          <a:srcRect/>
          <a:stretch/>
        </p:blipFill>
        <p:spPr>
          <a:xfrm>
            <a:off x="8099425" y="206375"/>
            <a:ext cx="687387" cy="685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32"/>
          <p:cNvPicPr preferRelativeResize="0"/>
          <p:nvPr/>
        </p:nvPicPr>
        <p:blipFill rotWithShape="1">
          <a:blip r:embed="rId3">
            <a:alphaModFix/>
          </a:blip>
          <a:srcRect t="14324"/>
          <a:stretch/>
        </p:blipFill>
        <p:spPr>
          <a:xfrm>
            <a:off x="2032024" y="1115026"/>
            <a:ext cx="4283376" cy="3583449"/>
          </a:xfrm>
          <a:prstGeom prst="rect">
            <a:avLst/>
          </a:prstGeom>
          <a:noFill/>
          <a:ln>
            <a:noFill/>
          </a:ln>
        </p:spPr>
      </p:pic>
      <p:sp>
        <p:nvSpPr>
          <p:cNvPr id="173" name="Google Shape;173;p3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Risk-based Capital Ratios</a:t>
            </a:r>
            <a:endParaRPr dirty="0">
              <a:solidFill>
                <a:schemeClr val="accent1">
                  <a:lumMod val="75000"/>
                </a:schemeClr>
              </a:solidFill>
            </a:endParaRPr>
          </a:p>
        </p:txBody>
      </p:sp>
      <p:pic>
        <p:nvPicPr>
          <p:cNvPr id="5" name="Google Shape;332;p57">
            <a:extLst>
              <a:ext uri="{FF2B5EF4-FFF2-40B4-BE49-F238E27FC236}">
                <a16:creationId xmlns:a16="http://schemas.microsoft.com/office/drawing/2014/main" id="{531C9860-8385-4438-9575-6C3001A3D751}"/>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Risk-based Capital </a:t>
            </a:r>
            <a:endParaRPr dirty="0">
              <a:solidFill>
                <a:schemeClr val="accent1">
                  <a:lumMod val="75000"/>
                </a:schemeClr>
              </a:solidFill>
            </a:endParaRPr>
          </a:p>
        </p:txBody>
      </p:sp>
      <p:pic>
        <p:nvPicPr>
          <p:cNvPr id="179" name="Google Shape;179;p33"/>
          <p:cNvPicPr preferRelativeResize="0"/>
          <p:nvPr/>
        </p:nvPicPr>
        <p:blipFill rotWithShape="1">
          <a:blip r:embed="rId3">
            <a:alphaModFix/>
          </a:blip>
          <a:srcRect t="2954"/>
          <a:stretch/>
        </p:blipFill>
        <p:spPr>
          <a:xfrm>
            <a:off x="2286579" y="986989"/>
            <a:ext cx="3776124" cy="4125775"/>
          </a:xfrm>
          <a:prstGeom prst="rect">
            <a:avLst/>
          </a:prstGeom>
          <a:noFill/>
          <a:ln>
            <a:noFill/>
          </a:ln>
        </p:spPr>
      </p:pic>
      <p:pic>
        <p:nvPicPr>
          <p:cNvPr id="5" name="Google Shape;332;p57">
            <a:extLst>
              <a:ext uri="{FF2B5EF4-FFF2-40B4-BE49-F238E27FC236}">
                <a16:creationId xmlns:a16="http://schemas.microsoft.com/office/drawing/2014/main" id="{F0984065-2CF7-43A4-A4D3-0CB7D5802BB4}"/>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4"/>
          <p:cNvPicPr preferRelativeResize="0"/>
          <p:nvPr/>
        </p:nvPicPr>
        <p:blipFill rotWithShape="1">
          <a:blip r:embed="rId3">
            <a:alphaModFix/>
          </a:blip>
          <a:srcRect t="18606"/>
          <a:stretch/>
        </p:blipFill>
        <p:spPr>
          <a:xfrm>
            <a:off x="1443037" y="1282282"/>
            <a:ext cx="6257925" cy="3178700"/>
          </a:xfrm>
          <a:prstGeom prst="rect">
            <a:avLst/>
          </a:prstGeom>
          <a:noFill/>
          <a:ln>
            <a:noFill/>
          </a:ln>
        </p:spPr>
      </p:pic>
      <p:sp>
        <p:nvSpPr>
          <p:cNvPr id="185" name="Google Shape;185;p3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Leverage Ratios</a:t>
            </a:r>
            <a:endParaRPr dirty="0">
              <a:solidFill>
                <a:schemeClr val="accent1">
                  <a:lumMod val="75000"/>
                </a:schemeClr>
              </a:solidFill>
            </a:endParaRPr>
          </a:p>
        </p:txBody>
      </p:sp>
      <p:pic>
        <p:nvPicPr>
          <p:cNvPr id="5" name="Google Shape;332;p57">
            <a:extLst>
              <a:ext uri="{FF2B5EF4-FFF2-40B4-BE49-F238E27FC236}">
                <a16:creationId xmlns:a16="http://schemas.microsoft.com/office/drawing/2014/main" id="{5FC541EC-AFAB-425B-998F-3A3063D8FFF2}"/>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Significant Accounting Policies </a:t>
            </a:r>
            <a:r>
              <a:rPr lang="en-GB" sz="1200" dirty="0"/>
              <a:t>(Page 110 in Financial Report)</a:t>
            </a:r>
            <a:endParaRPr sz="1200" dirty="0"/>
          </a:p>
          <a:p>
            <a:pPr marL="0" lvl="0" indent="0" algn="l" rtl="0">
              <a:spcBef>
                <a:spcPts val="0"/>
              </a:spcBef>
              <a:spcAft>
                <a:spcPts val="0"/>
              </a:spcAft>
              <a:buNone/>
            </a:pPr>
            <a:endParaRPr dirty="0"/>
          </a:p>
        </p:txBody>
      </p:sp>
      <p:sp>
        <p:nvSpPr>
          <p:cNvPr id="191" name="Google Shape;191;p35"/>
          <p:cNvSpPr txBox="1">
            <a:spLocks noGrp="1"/>
          </p:cNvSpPr>
          <p:nvPr>
            <p:ph type="body" idx="1"/>
          </p:nvPr>
        </p:nvSpPr>
        <p:spPr>
          <a:prstGeom prst="rect">
            <a:avLst/>
          </a:prstGeom>
        </p:spPr>
        <p:txBody>
          <a:bodyPr spcFirstLastPara="1" wrap="square" lIns="91425" tIns="91425" rIns="91425" bIns="91425" anchor="t" anchorCtr="0">
            <a:noAutofit/>
          </a:bodyPr>
          <a:lstStyle/>
          <a:p>
            <a:pPr marL="419100">
              <a:lnSpc>
                <a:spcPct val="100000"/>
              </a:lnSpc>
              <a:buClr>
                <a:srgbClr val="000000"/>
              </a:buClr>
              <a:buSzPts val="2400"/>
              <a:buFont typeface="Arial" panose="020B0604020202020204" pitchFamily="34" charset="0"/>
              <a:buChar char="•"/>
            </a:pPr>
            <a:r>
              <a:rPr lang="en-GB" sz="2200" dirty="0">
                <a:solidFill>
                  <a:srgbClr val="000000"/>
                </a:solidFill>
              </a:rPr>
              <a:t>Policies on fair value measurements</a:t>
            </a:r>
          </a:p>
          <a:p>
            <a:pPr marL="419100">
              <a:lnSpc>
                <a:spcPct val="100000"/>
              </a:lnSpc>
              <a:buClr>
                <a:srgbClr val="000000"/>
              </a:buClr>
              <a:buSzPts val="2400"/>
              <a:buFont typeface="Arial" panose="020B0604020202020204" pitchFamily="34" charset="0"/>
              <a:buChar char="•"/>
            </a:pPr>
            <a:endParaRPr sz="2200" dirty="0">
              <a:solidFill>
                <a:srgbClr val="000000"/>
              </a:solidFill>
            </a:endParaRPr>
          </a:p>
          <a:p>
            <a:pPr marL="419100">
              <a:lnSpc>
                <a:spcPct val="100000"/>
              </a:lnSpc>
              <a:buClr>
                <a:srgbClr val="000000"/>
              </a:buClr>
              <a:buSzPts val="2400"/>
              <a:buFont typeface="Arial" panose="020B0604020202020204" pitchFamily="34" charset="0"/>
              <a:buChar char="•"/>
            </a:pPr>
            <a:r>
              <a:rPr lang="en-GB" sz="2200" dirty="0">
                <a:solidFill>
                  <a:srgbClr val="000000"/>
                </a:solidFill>
              </a:rPr>
              <a:t>Policies on the allowance for credit losses</a:t>
            </a:r>
            <a:endParaRPr sz="2200" dirty="0">
              <a:solidFill>
                <a:srgbClr val="000000"/>
              </a:solidFill>
            </a:endParaRPr>
          </a:p>
          <a:p>
            <a:pPr marL="419100">
              <a:lnSpc>
                <a:spcPct val="100000"/>
              </a:lnSpc>
              <a:buClr>
                <a:srgbClr val="000000"/>
              </a:buClr>
              <a:buSzPts val="2400"/>
              <a:buFont typeface="Arial" panose="020B0604020202020204" pitchFamily="34" charset="0"/>
              <a:buChar char="•"/>
            </a:pPr>
            <a:endParaRPr lang="en-GB" sz="2200" dirty="0">
              <a:solidFill>
                <a:srgbClr val="000000"/>
              </a:solidFill>
            </a:endParaRPr>
          </a:p>
          <a:p>
            <a:pPr marL="419100">
              <a:lnSpc>
                <a:spcPct val="100000"/>
              </a:lnSpc>
              <a:buClr>
                <a:srgbClr val="000000"/>
              </a:buClr>
              <a:buSzPts val="2400"/>
              <a:buFont typeface="Arial" panose="020B0604020202020204" pitchFamily="34" charset="0"/>
              <a:buChar char="•"/>
            </a:pPr>
            <a:r>
              <a:rPr lang="en-GB" sz="2200" dirty="0">
                <a:solidFill>
                  <a:srgbClr val="000000"/>
                </a:solidFill>
              </a:rPr>
              <a:t>Policies on consolidation accounting</a:t>
            </a:r>
            <a:endParaRPr sz="2200" dirty="0">
              <a:solidFill>
                <a:srgbClr val="000000"/>
              </a:solidFill>
            </a:endParaRPr>
          </a:p>
        </p:txBody>
      </p:sp>
      <p:pic>
        <p:nvPicPr>
          <p:cNvPr id="5" name="Google Shape;332;p57">
            <a:extLst>
              <a:ext uri="{FF2B5EF4-FFF2-40B4-BE49-F238E27FC236}">
                <a16:creationId xmlns:a16="http://schemas.microsoft.com/office/drawing/2014/main" id="{3D391BDD-11A8-44CF-98A1-1A1D46C0B822}"/>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Geographic Info</a:t>
            </a:r>
            <a:endParaRPr dirty="0">
              <a:solidFill>
                <a:schemeClr val="accent1">
                  <a:lumMod val="75000"/>
                </a:schemeClr>
              </a:solidFill>
            </a:endParaRPr>
          </a:p>
        </p:txBody>
      </p:sp>
      <p:sp>
        <p:nvSpPr>
          <p:cNvPr id="197" name="Google Shape;197;p36"/>
          <p:cNvSpPr txBox="1">
            <a:spLocks noGrp="1"/>
          </p:cNvSpPr>
          <p:nvPr>
            <p:ph type="body" idx="1"/>
          </p:nvPr>
        </p:nvSpPr>
        <p:spPr>
          <a:prstGeom prst="rect">
            <a:avLst/>
          </a:prstGeom>
        </p:spPr>
        <p:txBody>
          <a:bodyPr spcFirstLastPara="1" wrap="square" lIns="91425" tIns="91425" rIns="91425" bIns="91425" anchor="t" anchorCtr="0">
            <a:noAutofit/>
          </a:bodyPr>
          <a:lstStyle/>
          <a:p>
            <a:pPr marL="431800">
              <a:buClr>
                <a:srgbClr val="000000"/>
              </a:buClr>
              <a:buSzPts val="2200"/>
              <a:buFont typeface="Arial" panose="020B0604020202020204" pitchFamily="34" charset="0"/>
              <a:buChar char="•"/>
            </a:pPr>
            <a:r>
              <a:rPr lang="en-GB" sz="2200" dirty="0">
                <a:solidFill>
                  <a:srgbClr val="000000"/>
                </a:solidFill>
              </a:rPr>
              <a:t>Because of the highly integrated nature of international financial markets, the firm manages its businesses based on the entire profitability of the enterprise.</a:t>
            </a:r>
          </a:p>
          <a:p>
            <a:pPr marL="431800">
              <a:buClr>
                <a:srgbClr val="000000"/>
              </a:buClr>
              <a:buSzPts val="2200"/>
              <a:buFont typeface="Arial" panose="020B0604020202020204" pitchFamily="34" charset="0"/>
              <a:buChar char="•"/>
            </a:pPr>
            <a:endParaRPr sz="2200" dirty="0">
              <a:solidFill>
                <a:srgbClr val="000000"/>
              </a:solidFill>
            </a:endParaRPr>
          </a:p>
          <a:p>
            <a:pPr marL="431800">
              <a:buClr>
                <a:srgbClr val="000000"/>
              </a:buClr>
              <a:buSzPts val="2200"/>
              <a:buFont typeface="Arial" panose="020B0604020202020204" pitchFamily="34" charset="0"/>
              <a:buChar char="•"/>
            </a:pPr>
            <a:r>
              <a:rPr lang="en-GB" sz="2200" dirty="0">
                <a:solidFill>
                  <a:srgbClr val="000000"/>
                </a:solidFill>
              </a:rPr>
              <a:t>Allocating profitability to geographic regions is dependent on estimates and management judgement, because most of the firm’s activities require cross-border coordination to meet the client needs</a:t>
            </a:r>
            <a:endParaRPr sz="2200" dirty="0">
              <a:solidFill>
                <a:srgbClr val="000000"/>
              </a:solidFill>
            </a:endParaRPr>
          </a:p>
          <a:p>
            <a:pPr marL="342900">
              <a:buFont typeface="Arial" panose="020B0604020202020204" pitchFamily="34" charset="0"/>
              <a:buChar char="•"/>
            </a:pPr>
            <a:endParaRPr sz="2400" dirty="0">
              <a:solidFill>
                <a:srgbClr val="000000"/>
              </a:solidFill>
            </a:endParaRPr>
          </a:p>
          <a:p>
            <a:pPr marL="342900">
              <a:buClr>
                <a:schemeClr val="dk1"/>
              </a:buClr>
              <a:buSzPts val="1100"/>
              <a:buFont typeface="Arial" panose="020B0604020202020204" pitchFamily="34" charset="0"/>
              <a:buChar char="•"/>
            </a:pPr>
            <a:endParaRPr sz="2400" dirty="0">
              <a:solidFill>
                <a:srgbClr val="000000"/>
              </a:solidFill>
            </a:endParaRPr>
          </a:p>
          <a:p>
            <a:pPr marL="342900">
              <a:spcAft>
                <a:spcPts val="1600"/>
              </a:spcAft>
              <a:buFont typeface="Arial" panose="020B0604020202020204" pitchFamily="34" charset="0"/>
              <a:buChar char="•"/>
            </a:pPr>
            <a:endParaRPr sz="2400" dirty="0">
              <a:solidFill>
                <a:srgbClr val="000000"/>
              </a:solidFill>
            </a:endParaRPr>
          </a:p>
        </p:txBody>
      </p:sp>
      <p:pic>
        <p:nvPicPr>
          <p:cNvPr id="4" name="Google Shape;332;p57">
            <a:extLst>
              <a:ext uri="{FF2B5EF4-FFF2-40B4-BE49-F238E27FC236}">
                <a16:creationId xmlns:a16="http://schemas.microsoft.com/office/drawing/2014/main" id="{CA3B3FE6-0B0A-4B0B-9032-0589E2F54308}"/>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Business Segments </a:t>
            </a:r>
            <a:r>
              <a:rPr lang="en-GB" sz="1200" dirty="0"/>
              <a:t>(Page 1 in Financial Report)</a:t>
            </a:r>
            <a:endParaRPr dirty="0"/>
          </a:p>
          <a:p>
            <a:pPr marL="0" lvl="0" indent="0" algn="l" rtl="0">
              <a:spcBef>
                <a:spcPts val="0"/>
              </a:spcBef>
              <a:spcAft>
                <a:spcPts val="0"/>
              </a:spcAft>
              <a:buNone/>
            </a:pPr>
            <a:endParaRPr dirty="0"/>
          </a:p>
        </p:txBody>
      </p:sp>
      <p:pic>
        <p:nvPicPr>
          <p:cNvPr id="203" name="Google Shape;203;p37"/>
          <p:cNvPicPr preferRelativeResize="0"/>
          <p:nvPr/>
        </p:nvPicPr>
        <p:blipFill>
          <a:blip r:embed="rId3">
            <a:alphaModFix/>
          </a:blip>
          <a:stretch>
            <a:fillRect/>
          </a:stretch>
        </p:blipFill>
        <p:spPr>
          <a:xfrm>
            <a:off x="584350" y="1017725"/>
            <a:ext cx="7975298" cy="3820976"/>
          </a:xfrm>
          <a:prstGeom prst="rect">
            <a:avLst/>
          </a:prstGeom>
          <a:noFill/>
          <a:ln>
            <a:noFill/>
          </a:ln>
        </p:spPr>
      </p:pic>
      <p:pic>
        <p:nvPicPr>
          <p:cNvPr id="4" name="Google Shape;332;p57">
            <a:extLst>
              <a:ext uri="{FF2B5EF4-FFF2-40B4-BE49-F238E27FC236}">
                <a16:creationId xmlns:a16="http://schemas.microsoft.com/office/drawing/2014/main" id="{1E24F7D0-AA8D-49AB-A59E-B41853AD218F}"/>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Investment Banking </a:t>
            </a:r>
            <a:r>
              <a:rPr lang="en-GB" sz="1200" dirty="0"/>
              <a:t>(Page 2 in Financial Report)</a:t>
            </a:r>
            <a:endParaRPr sz="1200" dirty="0"/>
          </a:p>
          <a:p>
            <a:pPr marL="0" lvl="0" indent="0" algn="l" rtl="0">
              <a:spcBef>
                <a:spcPts val="0"/>
              </a:spcBef>
              <a:spcAft>
                <a:spcPts val="0"/>
              </a:spcAft>
              <a:buNone/>
            </a:pPr>
            <a:endParaRPr dirty="0"/>
          </a:p>
        </p:txBody>
      </p:sp>
      <p:sp>
        <p:nvSpPr>
          <p:cNvPr id="209" name="Google Shape;209;p38"/>
          <p:cNvSpPr txBox="1">
            <a:spLocks noGrp="1"/>
          </p:cNvSpPr>
          <p:nvPr>
            <p:ph type="body" idx="1"/>
          </p:nvPr>
        </p:nvSpPr>
        <p:spPr>
          <a:prstGeom prst="rect">
            <a:avLst/>
          </a:prstGeom>
        </p:spPr>
        <p:txBody>
          <a:bodyPr spcFirstLastPara="1" wrap="square" lIns="91425" tIns="91425" rIns="91425" bIns="91425" anchor="t" anchorCtr="0">
            <a:noAutofit/>
          </a:bodyPr>
          <a:lstStyle/>
          <a:p>
            <a:pPr marL="342900">
              <a:spcBef>
                <a:spcPts val="1200"/>
              </a:spcBef>
              <a:buClr>
                <a:schemeClr val="dk1"/>
              </a:buClr>
              <a:buSzPts val="1100"/>
            </a:pPr>
            <a:r>
              <a:rPr lang="en-GB" sz="2000" dirty="0">
                <a:solidFill>
                  <a:srgbClr val="000000"/>
                </a:solidFill>
              </a:rPr>
              <a:t>Investment Banking serves public and private sector clients around the world.</a:t>
            </a:r>
            <a:endParaRPr sz="2000" dirty="0">
              <a:solidFill>
                <a:srgbClr val="000000"/>
              </a:solidFill>
            </a:endParaRPr>
          </a:p>
          <a:p>
            <a:pPr marL="342900">
              <a:spcBef>
                <a:spcPts val="1200"/>
              </a:spcBef>
              <a:buClr>
                <a:schemeClr val="dk1"/>
              </a:buClr>
              <a:buSzPts val="1100"/>
            </a:pPr>
            <a:r>
              <a:rPr lang="en-GB" sz="2000" dirty="0">
                <a:solidFill>
                  <a:srgbClr val="000000"/>
                </a:solidFill>
              </a:rPr>
              <a:t>We provide financial advisory services, help companies raise capital to strengthen and grow their businesses and provide financing to corporate clients.</a:t>
            </a:r>
            <a:endParaRPr sz="2000" dirty="0">
              <a:solidFill>
                <a:srgbClr val="000000"/>
              </a:solidFill>
            </a:endParaRPr>
          </a:p>
          <a:p>
            <a:pPr marL="342900">
              <a:spcBef>
                <a:spcPts val="1200"/>
              </a:spcBef>
              <a:buClr>
                <a:schemeClr val="dk1"/>
              </a:buClr>
              <a:buSzPts val="1100"/>
            </a:pPr>
            <a:r>
              <a:rPr lang="en-GB" sz="2000" dirty="0">
                <a:solidFill>
                  <a:srgbClr val="000000"/>
                </a:solidFill>
              </a:rPr>
              <a:t>We seek to develop and maintain long-term relationships with a diverse global group of institutional clients.</a:t>
            </a:r>
            <a:endParaRPr sz="2000" dirty="0">
              <a:solidFill>
                <a:srgbClr val="000000"/>
              </a:solidFill>
            </a:endParaRPr>
          </a:p>
          <a:p>
            <a:pPr marL="342900">
              <a:spcBef>
                <a:spcPts val="1200"/>
              </a:spcBef>
              <a:buClr>
                <a:schemeClr val="dk1"/>
              </a:buClr>
              <a:buSzPts val="1100"/>
            </a:pPr>
            <a:r>
              <a:rPr lang="en-GB" sz="2000" dirty="0">
                <a:solidFill>
                  <a:srgbClr val="000000"/>
                </a:solidFill>
              </a:rPr>
              <a:t>Our goal is to deliver to our institutional clients all of our resources in a seamless fashion, with investment banking serving as the main initial point of contact.</a:t>
            </a:r>
            <a:endParaRPr sz="2000" dirty="0">
              <a:solidFill>
                <a:srgbClr val="000000"/>
              </a:solidFill>
            </a:endParaRPr>
          </a:p>
          <a:p>
            <a:pPr marL="342900">
              <a:spcBef>
                <a:spcPts val="1200"/>
              </a:spcBef>
              <a:spcAft>
                <a:spcPts val="1600"/>
              </a:spcAft>
            </a:pPr>
            <a:endParaRPr sz="2000" dirty="0">
              <a:solidFill>
                <a:srgbClr val="000000"/>
              </a:solidFill>
            </a:endParaRPr>
          </a:p>
        </p:txBody>
      </p:sp>
      <p:pic>
        <p:nvPicPr>
          <p:cNvPr id="4" name="Google Shape;332;p57">
            <a:extLst>
              <a:ext uri="{FF2B5EF4-FFF2-40B4-BE49-F238E27FC236}">
                <a16:creationId xmlns:a16="http://schemas.microsoft.com/office/drawing/2014/main" id="{2FCFD262-7A21-46F8-8EE3-50FCA88F8A44}"/>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Global Markets (FICC and Equities) </a:t>
            </a:r>
            <a:r>
              <a:rPr lang="en-GB" sz="1200" dirty="0"/>
              <a:t>(Page 3 in Financial Report)</a:t>
            </a:r>
            <a:endParaRPr dirty="0"/>
          </a:p>
          <a:p>
            <a:pPr marL="0" lvl="0" indent="0" algn="l" rtl="0">
              <a:spcBef>
                <a:spcPts val="0"/>
              </a:spcBef>
              <a:spcAft>
                <a:spcPts val="0"/>
              </a:spcAft>
              <a:buNone/>
            </a:pPr>
            <a:endParaRPr dirty="0"/>
          </a:p>
        </p:txBody>
      </p:sp>
      <p:sp>
        <p:nvSpPr>
          <p:cNvPr id="215" name="Google Shape;215;p39"/>
          <p:cNvSpPr txBox="1">
            <a:spLocks noGrp="1"/>
          </p:cNvSpPr>
          <p:nvPr>
            <p:ph type="body" idx="1"/>
          </p:nvPr>
        </p:nvSpPr>
        <p:spPr>
          <a:prstGeom prst="rect">
            <a:avLst/>
          </a:prstGeom>
        </p:spPr>
        <p:txBody>
          <a:bodyPr spcFirstLastPara="1" wrap="square" lIns="91425" tIns="91425" rIns="91425" bIns="91425" anchor="t" anchorCtr="0">
            <a:noAutofit/>
          </a:bodyPr>
          <a:lstStyle/>
          <a:p>
            <a:pPr marL="342900">
              <a:spcBef>
                <a:spcPts val="1200"/>
              </a:spcBef>
              <a:buClr>
                <a:schemeClr val="dk1"/>
              </a:buClr>
              <a:buSzPts val="1100"/>
            </a:pPr>
            <a:r>
              <a:rPr lang="en-GB" dirty="0">
                <a:solidFill>
                  <a:srgbClr val="000000"/>
                </a:solidFill>
              </a:rPr>
              <a:t>Global Markets serves our clients who buy and sell financial products, raise funding and manage risk.</a:t>
            </a:r>
            <a:endParaRPr dirty="0">
              <a:solidFill>
                <a:srgbClr val="000000"/>
              </a:solidFill>
            </a:endParaRPr>
          </a:p>
          <a:p>
            <a:pPr marL="342900">
              <a:spcBef>
                <a:spcPts val="1200"/>
              </a:spcBef>
              <a:buClr>
                <a:schemeClr val="dk1"/>
              </a:buClr>
              <a:buSzPts val="1100"/>
            </a:pPr>
            <a:r>
              <a:rPr lang="en-GB" dirty="0">
                <a:solidFill>
                  <a:srgbClr val="000000"/>
                </a:solidFill>
              </a:rPr>
              <a:t>We do this by acting as a market maker and offering market expertise on a global basis.</a:t>
            </a:r>
            <a:endParaRPr dirty="0">
              <a:solidFill>
                <a:srgbClr val="000000"/>
              </a:solidFill>
            </a:endParaRPr>
          </a:p>
          <a:p>
            <a:pPr marL="342900">
              <a:spcBef>
                <a:spcPts val="1200"/>
              </a:spcBef>
              <a:buClr>
                <a:schemeClr val="dk1"/>
              </a:buClr>
              <a:buSzPts val="1100"/>
            </a:pPr>
            <a:r>
              <a:rPr lang="en-GB" dirty="0">
                <a:solidFill>
                  <a:srgbClr val="000000"/>
                </a:solidFill>
              </a:rPr>
              <a:t>Global Markets makes markets and facilitates client transactions in fixed income, equity, currency and commodity products. </a:t>
            </a:r>
            <a:endParaRPr dirty="0">
              <a:solidFill>
                <a:srgbClr val="000000"/>
              </a:solidFill>
            </a:endParaRPr>
          </a:p>
          <a:p>
            <a:pPr marL="342900">
              <a:spcBef>
                <a:spcPts val="1200"/>
              </a:spcBef>
              <a:spcAft>
                <a:spcPts val="1600"/>
              </a:spcAft>
            </a:pPr>
            <a:endParaRPr dirty="0">
              <a:solidFill>
                <a:srgbClr val="000000"/>
              </a:solidFill>
            </a:endParaRPr>
          </a:p>
        </p:txBody>
      </p:sp>
      <p:pic>
        <p:nvPicPr>
          <p:cNvPr id="4" name="Google Shape;332;p57">
            <a:extLst>
              <a:ext uri="{FF2B5EF4-FFF2-40B4-BE49-F238E27FC236}">
                <a16:creationId xmlns:a16="http://schemas.microsoft.com/office/drawing/2014/main" id="{F9D6A42D-4C06-4173-B2E7-C4071992BD79}"/>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0"/>
          <p:cNvSpPr txBox="1">
            <a:spLocks noGrp="1"/>
          </p:cNvSpPr>
          <p:nvPr>
            <p:ph type="title"/>
          </p:nvPr>
        </p:nvSpPr>
        <p:spPr>
          <a:prstGeom prst="rect">
            <a:avLst/>
          </a:prstGeom>
        </p:spPr>
        <p:txBody>
          <a:bodyPr spcFirstLastPara="1" wrap="square" lIns="91425" tIns="91425" rIns="91425" bIns="91425" anchor="t" anchorCtr="0">
            <a:noAutofit/>
          </a:bodyPr>
          <a:lstStyle/>
          <a:p>
            <a:pPr lvl="0" algn="l" rtl="0">
              <a:spcBef>
                <a:spcPts val="0"/>
              </a:spcBef>
              <a:spcAft>
                <a:spcPts val="0"/>
              </a:spcAft>
            </a:pPr>
            <a:r>
              <a:rPr lang="en-GB" dirty="0">
                <a:solidFill>
                  <a:schemeClr val="accent1">
                    <a:lumMod val="75000"/>
                  </a:schemeClr>
                </a:solidFill>
              </a:rPr>
              <a:t>Asset Management </a:t>
            </a:r>
            <a:r>
              <a:rPr lang="en-GB" sz="1200" dirty="0"/>
              <a:t>(Page 4 in Financial Report)</a:t>
            </a:r>
            <a:endParaRPr dirty="0"/>
          </a:p>
          <a:p>
            <a:pPr marL="0" lvl="0" indent="0" algn="l" rtl="0">
              <a:spcBef>
                <a:spcPts val="0"/>
              </a:spcBef>
              <a:spcAft>
                <a:spcPts val="0"/>
              </a:spcAft>
              <a:buNone/>
            </a:pPr>
            <a:endParaRPr dirty="0"/>
          </a:p>
        </p:txBody>
      </p:sp>
      <p:sp>
        <p:nvSpPr>
          <p:cNvPr id="221" name="Google Shape;221;p40"/>
          <p:cNvSpPr txBox="1">
            <a:spLocks noGrp="1"/>
          </p:cNvSpPr>
          <p:nvPr>
            <p:ph type="body" idx="1"/>
          </p:nvPr>
        </p:nvSpPr>
        <p:spPr>
          <a:prstGeom prst="rect">
            <a:avLst/>
          </a:prstGeom>
        </p:spPr>
        <p:txBody>
          <a:bodyPr spcFirstLastPara="1" wrap="square" lIns="91425" tIns="91425" rIns="91425" bIns="91425" anchor="t" anchorCtr="0">
            <a:noAutofit/>
          </a:bodyPr>
          <a:lstStyle/>
          <a:p>
            <a:pPr marL="342900">
              <a:spcBef>
                <a:spcPts val="1200"/>
              </a:spcBef>
              <a:buClr>
                <a:schemeClr val="dk1"/>
              </a:buClr>
              <a:buSzPts val="1100"/>
            </a:pPr>
            <a:r>
              <a:rPr lang="en-GB" dirty="0">
                <a:solidFill>
                  <a:srgbClr val="000000"/>
                </a:solidFill>
              </a:rPr>
              <a:t>Asset Management provides investment services to help clients preserve and grow their financial assets.</a:t>
            </a:r>
            <a:endParaRPr dirty="0">
              <a:solidFill>
                <a:srgbClr val="000000"/>
              </a:solidFill>
            </a:endParaRPr>
          </a:p>
          <a:p>
            <a:pPr marL="342900">
              <a:spcBef>
                <a:spcPts val="1200"/>
              </a:spcBef>
              <a:buClr>
                <a:schemeClr val="dk1"/>
              </a:buClr>
              <a:buSzPts val="1100"/>
            </a:pPr>
            <a:r>
              <a:rPr lang="en-GB" dirty="0">
                <a:solidFill>
                  <a:srgbClr val="000000"/>
                </a:solidFill>
              </a:rPr>
              <a:t>We provide these services to our institutional clients</a:t>
            </a:r>
            <a:endParaRPr dirty="0">
              <a:solidFill>
                <a:srgbClr val="000000"/>
              </a:solidFill>
            </a:endParaRPr>
          </a:p>
          <a:p>
            <a:pPr marL="342900">
              <a:spcBef>
                <a:spcPts val="1200"/>
              </a:spcBef>
              <a:buClr>
                <a:schemeClr val="dk1"/>
              </a:buClr>
              <a:buSzPts val="1100"/>
            </a:pPr>
            <a:r>
              <a:rPr lang="en-GB" dirty="0">
                <a:solidFill>
                  <a:srgbClr val="000000"/>
                </a:solidFill>
              </a:rPr>
              <a:t>As well as investors who primarily access our products through a network of third-party distributors around the world.</a:t>
            </a:r>
            <a:endParaRPr dirty="0">
              <a:solidFill>
                <a:srgbClr val="000000"/>
              </a:solidFill>
            </a:endParaRPr>
          </a:p>
          <a:p>
            <a:pPr marL="342900">
              <a:spcBef>
                <a:spcPts val="1200"/>
              </a:spcBef>
              <a:spcAft>
                <a:spcPts val="1600"/>
              </a:spcAft>
            </a:pPr>
            <a:endParaRPr dirty="0">
              <a:solidFill>
                <a:srgbClr val="000000"/>
              </a:solidFill>
            </a:endParaRPr>
          </a:p>
        </p:txBody>
      </p:sp>
      <p:pic>
        <p:nvPicPr>
          <p:cNvPr id="4" name="Google Shape;332;p57">
            <a:extLst>
              <a:ext uri="{FF2B5EF4-FFF2-40B4-BE49-F238E27FC236}">
                <a16:creationId xmlns:a16="http://schemas.microsoft.com/office/drawing/2014/main" id="{9A9E19D1-D699-49E3-8FAE-0C848193DC79}"/>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Consumer &amp; Wealth Management</a:t>
            </a:r>
            <a:endParaRPr dirty="0">
              <a:solidFill>
                <a:schemeClr val="accent1">
                  <a:lumMod val="75000"/>
                </a:schemeClr>
              </a:solidFill>
            </a:endParaRPr>
          </a:p>
        </p:txBody>
      </p:sp>
      <p:sp>
        <p:nvSpPr>
          <p:cNvPr id="227" name="Google Shape;227;p41"/>
          <p:cNvSpPr txBox="1">
            <a:spLocks noGrp="1"/>
          </p:cNvSpPr>
          <p:nvPr>
            <p:ph type="body" idx="1"/>
          </p:nvPr>
        </p:nvSpPr>
        <p:spPr>
          <a:prstGeom prst="rect">
            <a:avLst/>
          </a:prstGeom>
        </p:spPr>
        <p:txBody>
          <a:bodyPr spcFirstLastPara="1" wrap="square" lIns="91425" tIns="91425" rIns="91425" bIns="91425" anchor="t" anchorCtr="0">
            <a:noAutofit/>
          </a:bodyPr>
          <a:lstStyle/>
          <a:p>
            <a:pPr marL="342900">
              <a:spcBef>
                <a:spcPts val="1200"/>
              </a:spcBef>
              <a:buClr>
                <a:schemeClr val="dk1"/>
              </a:buClr>
              <a:buSzPts val="1100"/>
            </a:pPr>
            <a:r>
              <a:rPr lang="en-GB" dirty="0">
                <a:solidFill>
                  <a:srgbClr val="000000"/>
                </a:solidFill>
              </a:rPr>
              <a:t>Consumer &amp; Wealth Management helps clients achieve their individual financial goals by providing a broad range of wealth advisory and banking services</a:t>
            </a:r>
            <a:endParaRPr dirty="0">
              <a:solidFill>
                <a:srgbClr val="000000"/>
              </a:solidFill>
            </a:endParaRPr>
          </a:p>
          <a:p>
            <a:pPr marL="342900">
              <a:spcBef>
                <a:spcPts val="1200"/>
              </a:spcBef>
              <a:buClr>
                <a:schemeClr val="dk1"/>
              </a:buClr>
              <a:buSzPts val="1100"/>
            </a:pPr>
            <a:r>
              <a:rPr lang="en-GB" dirty="0">
                <a:solidFill>
                  <a:srgbClr val="000000"/>
                </a:solidFill>
              </a:rPr>
              <a:t>Including financial planning, investment management, deposit taking, and lending.</a:t>
            </a:r>
            <a:endParaRPr dirty="0">
              <a:solidFill>
                <a:srgbClr val="000000"/>
              </a:solidFill>
            </a:endParaRPr>
          </a:p>
          <a:p>
            <a:pPr marL="342900">
              <a:spcBef>
                <a:spcPts val="1200"/>
              </a:spcBef>
              <a:buClr>
                <a:schemeClr val="dk1"/>
              </a:buClr>
              <a:buSzPts val="1100"/>
            </a:pPr>
            <a:r>
              <a:rPr lang="en-GB" dirty="0">
                <a:solidFill>
                  <a:srgbClr val="000000"/>
                </a:solidFill>
              </a:rPr>
              <a:t>Services are offered through our global network of advisors and our digital platforms.</a:t>
            </a:r>
            <a:endParaRPr dirty="0">
              <a:solidFill>
                <a:srgbClr val="000000"/>
              </a:solidFill>
            </a:endParaRPr>
          </a:p>
          <a:p>
            <a:pPr marL="342900">
              <a:spcBef>
                <a:spcPts val="1200"/>
              </a:spcBef>
              <a:spcAft>
                <a:spcPts val="1600"/>
              </a:spcAft>
            </a:pPr>
            <a:endParaRPr dirty="0">
              <a:solidFill>
                <a:srgbClr val="000000"/>
              </a:solidFill>
            </a:endParaRPr>
          </a:p>
        </p:txBody>
      </p:sp>
      <p:pic>
        <p:nvPicPr>
          <p:cNvPr id="4" name="Google Shape;332;p57">
            <a:extLst>
              <a:ext uri="{FF2B5EF4-FFF2-40B4-BE49-F238E27FC236}">
                <a16:creationId xmlns:a16="http://schemas.microsoft.com/office/drawing/2014/main" id="{2B408D0B-AA8C-4495-B255-232A85F640F6}"/>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0"/>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476786"/>
            <a:ext cx="8356656" cy="1861602"/>
            <a:chOff x="409710" y="635715"/>
            <a:chExt cx="11142208" cy="2482136"/>
          </a:xfrm>
        </p:grpSpPr>
        <p:sp>
          <p:nvSpPr>
            <p:cNvPr id="90"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Rectangle 93">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1" name="Google Shape;71;p15"/>
          <p:cNvSpPr txBox="1">
            <a:spLocks noGrp="1"/>
          </p:cNvSpPr>
          <p:nvPr>
            <p:ph type="title"/>
          </p:nvPr>
        </p:nvSpPr>
        <p:spPr>
          <a:xfrm>
            <a:off x="785460" y="569853"/>
            <a:ext cx="7729890" cy="994173"/>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000" b="1">
                <a:solidFill>
                  <a:srgbClr val="FFFFFF"/>
                </a:solidFill>
              </a:rPr>
              <a:t>Agenda</a:t>
            </a:r>
            <a:endParaRPr lang="en-US" sz="3000">
              <a:solidFill>
                <a:srgbClr val="FFFFFF"/>
              </a:solidFill>
            </a:endParaRPr>
          </a:p>
        </p:txBody>
      </p:sp>
      <p:sp>
        <p:nvSpPr>
          <p:cNvPr id="72" name="Google Shape;72;p15"/>
          <p:cNvSpPr txBox="1">
            <a:spLocks noGrp="1"/>
          </p:cNvSpPr>
          <p:nvPr>
            <p:ph type="body" idx="1"/>
          </p:nvPr>
        </p:nvSpPr>
        <p:spPr>
          <a:xfrm>
            <a:off x="1068678" y="1870837"/>
            <a:ext cx="3040158" cy="2672369"/>
          </a:xfrm>
          <a:prstGeom prst="rect">
            <a:avLst/>
          </a:prstGeom>
        </p:spPr>
        <p:txBody>
          <a:bodyPr spcFirstLastPara="1" vert="horz" lIns="91440" tIns="45720" rIns="91440" bIns="45720" rtlCol="0" anchorCtr="0">
            <a:normAutofit/>
          </a:bodyPr>
          <a:lstStyle/>
          <a:p>
            <a:pPr marL="457200" lvl="0" indent="-228600" defTabSz="914400">
              <a:spcBef>
                <a:spcPts val="0"/>
              </a:spcBef>
              <a:spcAft>
                <a:spcPts val="600"/>
              </a:spcAft>
              <a:buSzPts val="2600"/>
              <a:buFont typeface="Arial" panose="020B0604020202020204" pitchFamily="34" charset="0"/>
              <a:buChar char="•"/>
            </a:pPr>
            <a:r>
              <a:rPr lang="en-US" sz="1800"/>
              <a:t>Company Overview</a:t>
            </a:r>
          </a:p>
          <a:p>
            <a:pPr marL="457200" lvl="0" indent="-228600" defTabSz="914400">
              <a:spcBef>
                <a:spcPts val="0"/>
              </a:spcBef>
              <a:spcAft>
                <a:spcPts val="600"/>
              </a:spcAft>
              <a:buSzPts val="2600"/>
              <a:buFont typeface="Arial" panose="020B0604020202020204" pitchFamily="34" charset="0"/>
              <a:buChar char="•"/>
            </a:pPr>
            <a:r>
              <a:rPr lang="en-US" sz="1800"/>
              <a:t>Financial Statement Analysis</a:t>
            </a:r>
          </a:p>
          <a:p>
            <a:pPr marL="457200" lvl="0" indent="-228600" defTabSz="914400">
              <a:spcBef>
                <a:spcPts val="0"/>
              </a:spcBef>
              <a:spcAft>
                <a:spcPts val="600"/>
              </a:spcAft>
              <a:buSzPts val="2600"/>
              <a:buFont typeface="Arial" panose="020B0604020202020204" pitchFamily="34" charset="0"/>
              <a:buChar char="•"/>
            </a:pPr>
            <a:r>
              <a:rPr lang="en-US" sz="1800"/>
              <a:t>Basel and Regulations</a:t>
            </a:r>
          </a:p>
          <a:p>
            <a:pPr marL="457200" lvl="0" indent="-228600" defTabSz="914400">
              <a:spcBef>
                <a:spcPts val="0"/>
              </a:spcBef>
              <a:spcAft>
                <a:spcPts val="600"/>
              </a:spcAft>
              <a:buSzPts val="2600"/>
              <a:buFont typeface="Arial" panose="020B0604020202020204" pitchFamily="34" charset="0"/>
              <a:buChar char="•"/>
            </a:pPr>
            <a:r>
              <a:rPr lang="en-US" sz="1800"/>
              <a:t>Risk Management Overview</a:t>
            </a:r>
          </a:p>
          <a:p>
            <a:pPr marL="457200" lvl="0" indent="-228600" defTabSz="914400">
              <a:spcBef>
                <a:spcPts val="0"/>
              </a:spcBef>
              <a:spcAft>
                <a:spcPts val="600"/>
              </a:spcAft>
              <a:buSzPts val="2600"/>
              <a:buFont typeface="Arial" panose="020B0604020202020204" pitchFamily="34" charset="0"/>
              <a:buChar char="•"/>
            </a:pPr>
            <a:r>
              <a:rPr lang="en-US" sz="1800"/>
              <a:t>Risk Management Analysis</a:t>
            </a:r>
          </a:p>
        </p:txBody>
      </p:sp>
      <p:pic>
        <p:nvPicPr>
          <p:cNvPr id="2" name="图片 1">
            <a:extLst>
              <a:ext uri="{FF2B5EF4-FFF2-40B4-BE49-F238E27FC236}">
                <a16:creationId xmlns:a16="http://schemas.microsoft.com/office/drawing/2014/main" id="{2D3017FE-B085-4F0F-B762-61D65D55C771}"/>
              </a:ext>
            </a:extLst>
          </p:cNvPr>
          <p:cNvPicPr>
            <a:picLocks noChangeAspect="1"/>
          </p:cNvPicPr>
          <p:nvPr/>
        </p:nvPicPr>
        <p:blipFill rotWithShape="1">
          <a:blip r:embed="rId3"/>
          <a:srcRect l="1046" r="23146" b="1"/>
          <a:stretch/>
        </p:blipFill>
        <p:spPr>
          <a:xfrm>
            <a:off x="4574169" y="1869282"/>
            <a:ext cx="3601803" cy="267252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1"/>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 name="Freeform: Shape 10">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2700" y="2988"/>
            <a:ext cx="7032474" cy="51435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7550" y="2988"/>
            <a:ext cx="7329573" cy="5143500"/>
            <a:chOff x="1303402" y="36937"/>
            <a:chExt cx="9772765" cy="6858000"/>
          </a:xfrm>
          <a:solidFill>
            <a:schemeClr val="bg1">
              <a:alpha val="30000"/>
            </a:schemeClr>
          </a:solidFill>
        </p:grpSpPr>
        <p:sp>
          <p:nvSpPr>
            <p:cNvPr id="14" name="Freeform: Shape 13">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标题 1">
            <a:extLst>
              <a:ext uri="{FF2B5EF4-FFF2-40B4-BE49-F238E27FC236}">
                <a16:creationId xmlns:a16="http://schemas.microsoft.com/office/drawing/2014/main" id="{9F03112D-5D97-4E44-821E-68A4FEA23A71}"/>
              </a:ext>
            </a:extLst>
          </p:cNvPr>
          <p:cNvSpPr>
            <a:spLocks noGrp="1"/>
          </p:cNvSpPr>
          <p:nvPr>
            <p:ph type="title"/>
          </p:nvPr>
        </p:nvSpPr>
        <p:spPr>
          <a:xfrm>
            <a:off x="2627048" y="1156801"/>
            <a:ext cx="3890131" cy="1790939"/>
          </a:xfrm>
        </p:spPr>
        <p:txBody>
          <a:bodyPr vert="horz" lIns="91440" tIns="45720" rIns="91440" bIns="45720" rtlCol="0" anchor="b">
            <a:normAutofit/>
          </a:bodyPr>
          <a:lstStyle/>
          <a:p>
            <a:pPr defTabSz="914400">
              <a:spcBef>
                <a:spcPct val="0"/>
              </a:spcBef>
            </a:pPr>
            <a:r>
              <a:rPr lang="en-US" sz="3900" b="1" dirty="0">
                <a:solidFill>
                  <a:schemeClr val="tx2"/>
                </a:solidFill>
              </a:rPr>
              <a:t>Regulations	</a:t>
            </a:r>
            <a:endParaRPr lang="en-US" sz="3900" b="1" kern="1200" dirty="0">
              <a:solidFill>
                <a:schemeClr val="tx2"/>
              </a:solidFill>
              <a:latin typeface="+mj-lt"/>
              <a:ea typeface="+mj-ea"/>
              <a:cs typeface="+mj-cs"/>
            </a:endParaRPr>
          </a:p>
        </p:txBody>
      </p:sp>
      <p:grpSp>
        <p:nvGrpSpPr>
          <p:cNvPr id="22" name="Group 21">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3116"/>
            <a:ext cx="1886210" cy="1630749"/>
            <a:chOff x="-305" y="-4155"/>
            <a:chExt cx="2514948" cy="2174333"/>
          </a:xfrm>
        </p:grpSpPr>
        <p:sp>
          <p:nvSpPr>
            <p:cNvPr id="23" name="Freeform: Shape 22">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6" name="Freeform: Shape 25">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264295" y="3512749"/>
            <a:ext cx="1886211" cy="1630750"/>
            <a:chOff x="-305" y="-4155"/>
            <a:chExt cx="2514948" cy="2174333"/>
          </a:xfrm>
        </p:grpSpPr>
        <p:sp>
          <p:nvSpPr>
            <p:cNvPr id="29" name="Freeform: Shape 28">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2" name="Freeform: Shape 31">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71128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Regulations</a:t>
            </a:r>
            <a:endParaRPr dirty="0">
              <a:solidFill>
                <a:schemeClr val="accent1">
                  <a:lumMod val="75000"/>
                </a:schemeClr>
              </a:solidFill>
            </a:endParaRPr>
          </a:p>
        </p:txBody>
      </p:sp>
      <p:sp>
        <p:nvSpPr>
          <p:cNvPr id="239" name="Google Shape;239;p43"/>
          <p:cNvSpPr txBox="1">
            <a:spLocks noGrp="1"/>
          </p:cNvSpPr>
          <p:nvPr>
            <p:ph type="body" idx="1"/>
          </p:nvPr>
        </p:nvSpPr>
        <p:spPr>
          <a:prstGeom prst="rect">
            <a:avLst/>
          </a:prstGeom>
        </p:spPr>
        <p:txBody>
          <a:bodyPr spcFirstLastPara="1" wrap="square" lIns="91425" tIns="91425" rIns="91425" bIns="91425" anchor="t" anchorCtr="0">
            <a:noAutofit/>
          </a:bodyPr>
          <a:lstStyle/>
          <a:p>
            <a:pPr marL="342900">
              <a:spcBef>
                <a:spcPts val="1000"/>
              </a:spcBef>
              <a:buClr>
                <a:schemeClr val="dk1"/>
              </a:buClr>
              <a:buSzPts val="1100"/>
            </a:pPr>
            <a:r>
              <a:rPr lang="en-GB" sz="2200" dirty="0">
                <a:latin typeface="Calibri"/>
                <a:ea typeface="Calibri"/>
                <a:cs typeface="Calibri"/>
                <a:sym typeface="Calibri"/>
              </a:rPr>
              <a:t>Dodd-Frank Act: enacted in July 2010, provides extension on the rules adopted by the Federal Reserve Board</a:t>
            </a:r>
            <a:endParaRPr sz="2200" dirty="0">
              <a:latin typeface="Calibri"/>
              <a:ea typeface="Calibri"/>
              <a:cs typeface="Calibri"/>
              <a:sym typeface="Calibri"/>
            </a:endParaRPr>
          </a:p>
          <a:p>
            <a:pPr marL="342900">
              <a:spcBef>
                <a:spcPts val="1000"/>
              </a:spcBef>
              <a:buClr>
                <a:schemeClr val="dk1"/>
              </a:buClr>
              <a:buSzPts val="1100"/>
            </a:pPr>
            <a:r>
              <a:rPr lang="en-GB" sz="2200" dirty="0">
                <a:latin typeface="Calibri"/>
                <a:ea typeface="Calibri"/>
                <a:cs typeface="Calibri"/>
                <a:sym typeface="Calibri"/>
              </a:rPr>
              <a:t>Supervision and examination by the Federal Reserve Board</a:t>
            </a:r>
            <a:endParaRPr sz="2200" dirty="0">
              <a:latin typeface="Calibri"/>
              <a:ea typeface="Calibri"/>
              <a:cs typeface="Calibri"/>
              <a:sym typeface="Calibri"/>
            </a:endParaRPr>
          </a:p>
          <a:p>
            <a:pPr marL="342900">
              <a:spcBef>
                <a:spcPts val="1000"/>
              </a:spcBef>
              <a:buClr>
                <a:schemeClr val="dk1"/>
              </a:buClr>
              <a:buSzPts val="1100"/>
            </a:pPr>
            <a:r>
              <a:rPr lang="en-GB" sz="2200" dirty="0">
                <a:latin typeface="Calibri"/>
                <a:ea typeface="Calibri"/>
                <a:cs typeface="Calibri"/>
                <a:sym typeface="Calibri"/>
              </a:rPr>
              <a:t>BHC Act restricts bank holding companies from engaging in business activities</a:t>
            </a:r>
            <a:endParaRPr sz="2200" dirty="0">
              <a:latin typeface="Calibri"/>
              <a:ea typeface="Calibri"/>
              <a:cs typeface="Calibri"/>
              <a:sym typeface="Calibri"/>
            </a:endParaRPr>
          </a:p>
          <a:p>
            <a:pPr marL="342900">
              <a:spcBef>
                <a:spcPts val="1000"/>
              </a:spcBef>
              <a:buClr>
                <a:schemeClr val="dk1"/>
              </a:buClr>
              <a:buSzPts val="1100"/>
            </a:pPr>
            <a:r>
              <a:rPr lang="en-GB" sz="2200" dirty="0">
                <a:latin typeface="Calibri"/>
                <a:ea typeface="Calibri"/>
                <a:cs typeface="Calibri"/>
                <a:sym typeface="Calibri"/>
              </a:rPr>
              <a:t>Fed board has the authority to limit the ability to conduct activities and it is necessary its approval before engaging in financial activities</a:t>
            </a:r>
            <a:endParaRPr sz="2200" dirty="0">
              <a:latin typeface="Calibri"/>
              <a:ea typeface="Calibri"/>
              <a:cs typeface="Calibri"/>
              <a:sym typeface="Calibri"/>
            </a:endParaRPr>
          </a:p>
          <a:p>
            <a:pPr marL="342900">
              <a:spcBef>
                <a:spcPts val="1000"/>
              </a:spcBef>
              <a:buClr>
                <a:schemeClr val="dk1"/>
              </a:buClr>
              <a:buSzPts val="1100"/>
            </a:pPr>
            <a:r>
              <a:rPr lang="en-GB" sz="2200" dirty="0">
                <a:latin typeface="Calibri"/>
                <a:ea typeface="Calibri"/>
                <a:cs typeface="Calibri"/>
                <a:sym typeface="Calibri"/>
              </a:rPr>
              <a:t>The Volcker Rule prohibits “proprietary trading”, sponsorship of “covered funds” and investment in hedge funds</a:t>
            </a:r>
            <a:endParaRPr sz="2200" dirty="0">
              <a:latin typeface="Calibri"/>
              <a:ea typeface="Calibri"/>
              <a:cs typeface="Calibri"/>
              <a:sym typeface="Calibri"/>
            </a:endParaRPr>
          </a:p>
          <a:p>
            <a:pPr marL="342900">
              <a:spcAft>
                <a:spcPts val="1600"/>
              </a:spcAft>
            </a:pPr>
            <a:endParaRPr dirty="0"/>
          </a:p>
        </p:txBody>
      </p:sp>
      <p:pic>
        <p:nvPicPr>
          <p:cNvPr id="4" name="Google Shape;332;p57">
            <a:extLst>
              <a:ext uri="{FF2B5EF4-FFF2-40B4-BE49-F238E27FC236}">
                <a16:creationId xmlns:a16="http://schemas.microsoft.com/office/drawing/2014/main" id="{7F73B569-2EFF-41BD-B729-B987CDC1F7C7}"/>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Basel 1</a:t>
            </a:r>
            <a:endParaRPr dirty="0">
              <a:solidFill>
                <a:schemeClr val="accent1">
                  <a:lumMod val="75000"/>
                </a:schemeClr>
              </a:solidFill>
            </a:endParaRPr>
          </a:p>
        </p:txBody>
      </p:sp>
      <p:sp>
        <p:nvSpPr>
          <p:cNvPr id="245" name="Google Shape;245;p44"/>
          <p:cNvSpPr txBox="1">
            <a:spLocks noGrp="1"/>
          </p:cNvSpPr>
          <p:nvPr>
            <p:ph type="body" idx="1"/>
          </p:nvPr>
        </p:nvSpPr>
        <p:spPr>
          <a:prstGeom prst="rect">
            <a:avLst/>
          </a:prstGeom>
        </p:spPr>
        <p:txBody>
          <a:bodyPr spcFirstLastPara="1" wrap="square" lIns="91425" tIns="91425" rIns="91425" bIns="91425" anchor="t" anchorCtr="0">
            <a:noAutofit/>
          </a:bodyPr>
          <a:lstStyle/>
          <a:p>
            <a:pPr marL="342900">
              <a:spcBef>
                <a:spcPts val="1000"/>
              </a:spcBef>
              <a:buClr>
                <a:schemeClr val="dk1"/>
              </a:buClr>
              <a:buSzPts val="1100"/>
            </a:pPr>
            <a:r>
              <a:rPr lang="en-GB" sz="2200" dirty="0">
                <a:latin typeface="Calibri"/>
                <a:ea typeface="Calibri"/>
                <a:cs typeface="Calibri"/>
                <a:sym typeface="Calibri"/>
              </a:rPr>
              <a:t>Basel I is the round of deliberations by central bankers from around the world, and in 1988, by the Basel Committee on Banking Supervision in Basel, Switzerland, published a set of minimum capital requirements for banks.</a:t>
            </a:r>
            <a:endParaRPr sz="2200" dirty="0">
              <a:latin typeface="Calibri"/>
              <a:ea typeface="Calibri"/>
              <a:cs typeface="Calibri"/>
              <a:sym typeface="Calibri"/>
            </a:endParaRPr>
          </a:p>
          <a:p>
            <a:pPr marL="342900">
              <a:spcBef>
                <a:spcPts val="1000"/>
              </a:spcBef>
              <a:buClr>
                <a:schemeClr val="dk1"/>
              </a:buClr>
              <a:buSzPts val="1100"/>
            </a:pPr>
            <a:r>
              <a:rPr lang="en-GB" sz="2200" dirty="0">
                <a:latin typeface="Calibri"/>
                <a:ea typeface="Calibri"/>
                <a:cs typeface="Calibri"/>
                <a:sym typeface="Calibri"/>
              </a:rPr>
              <a:t>This was also known as the 1988 Basel Accord, and was enforced by law in the Group of Ten (G-10) countries in 1992</a:t>
            </a:r>
            <a:endParaRPr sz="2200" dirty="0">
              <a:latin typeface="Calibri"/>
              <a:ea typeface="Calibri"/>
              <a:cs typeface="Calibri"/>
              <a:sym typeface="Calibri"/>
            </a:endParaRPr>
          </a:p>
          <a:p>
            <a:pPr marL="342900">
              <a:spcBef>
                <a:spcPts val="1000"/>
              </a:spcBef>
              <a:buClr>
                <a:schemeClr val="dk1"/>
              </a:buClr>
              <a:buSzPts val="1100"/>
            </a:pPr>
            <a:r>
              <a:rPr lang="en-GB" sz="2200" dirty="0">
                <a:latin typeface="Calibri"/>
                <a:ea typeface="Calibri"/>
                <a:cs typeface="Calibri"/>
                <a:sym typeface="Calibri"/>
              </a:rPr>
              <a:t>Primarily focused on credit risk and appropriate risk-weighting of assets. </a:t>
            </a:r>
            <a:endParaRPr sz="2200" dirty="0">
              <a:latin typeface="Calibri"/>
              <a:ea typeface="Calibri"/>
              <a:cs typeface="Calibri"/>
              <a:sym typeface="Calibri"/>
            </a:endParaRPr>
          </a:p>
          <a:p>
            <a:pPr marL="342900">
              <a:spcAft>
                <a:spcPts val="1600"/>
              </a:spcAft>
            </a:pPr>
            <a:endParaRPr dirty="0"/>
          </a:p>
        </p:txBody>
      </p:sp>
      <p:pic>
        <p:nvPicPr>
          <p:cNvPr id="4" name="Google Shape;332;p57">
            <a:extLst>
              <a:ext uri="{FF2B5EF4-FFF2-40B4-BE49-F238E27FC236}">
                <a16:creationId xmlns:a16="http://schemas.microsoft.com/office/drawing/2014/main" id="{1DE0581F-A733-454E-A46E-71F811C388DD}"/>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GB" dirty="0">
                <a:solidFill>
                  <a:schemeClr val="accent1">
                    <a:lumMod val="75000"/>
                  </a:schemeClr>
                </a:solidFill>
              </a:rPr>
              <a:t>Basel 1A</a:t>
            </a:r>
            <a:endParaRPr dirty="0">
              <a:solidFill>
                <a:schemeClr val="accent1">
                  <a:lumMod val="75000"/>
                </a:schemeClr>
              </a:solidFill>
            </a:endParaRPr>
          </a:p>
          <a:p>
            <a:pPr marL="0" lvl="0" indent="0" algn="l" rtl="0">
              <a:spcBef>
                <a:spcPts val="0"/>
              </a:spcBef>
              <a:spcAft>
                <a:spcPts val="0"/>
              </a:spcAft>
              <a:buNone/>
            </a:pPr>
            <a:endParaRPr dirty="0">
              <a:solidFill>
                <a:schemeClr val="accent1">
                  <a:lumMod val="75000"/>
                </a:schemeClr>
              </a:solidFill>
            </a:endParaRPr>
          </a:p>
        </p:txBody>
      </p:sp>
      <p:sp>
        <p:nvSpPr>
          <p:cNvPr id="251" name="Google Shape;251;p45"/>
          <p:cNvSpPr txBox="1">
            <a:spLocks noGrp="1"/>
          </p:cNvSpPr>
          <p:nvPr>
            <p:ph type="body" idx="1"/>
          </p:nvPr>
        </p:nvSpPr>
        <p:spPr>
          <a:prstGeom prst="rect">
            <a:avLst/>
          </a:prstGeom>
        </p:spPr>
        <p:txBody>
          <a:bodyPr spcFirstLastPara="1" wrap="square" lIns="91425" tIns="91425" rIns="91425" bIns="91425" anchor="t" anchorCtr="0">
            <a:noAutofit/>
          </a:bodyPr>
          <a:lstStyle/>
          <a:p>
            <a:pPr marL="342900">
              <a:spcBef>
                <a:spcPts val="1000"/>
              </a:spcBef>
              <a:buClr>
                <a:schemeClr val="dk1"/>
              </a:buClr>
              <a:buSzPts val="1100"/>
            </a:pPr>
            <a:r>
              <a:rPr lang="en-GB" sz="2400" dirty="0">
                <a:latin typeface="Calibri"/>
                <a:ea typeface="Calibri"/>
                <a:cs typeface="Calibri"/>
                <a:sym typeface="Calibri"/>
              </a:rPr>
              <a:t>Basel IA was proposed as an intermediate between the current Basel I accord and the Basel II accord that is being implemented. Basel IA would have been more risk sensitive than Basel I but would not be as complex as the advanced approach under Basel II.</a:t>
            </a:r>
            <a:endParaRPr sz="2400" dirty="0">
              <a:latin typeface="Calibri"/>
              <a:ea typeface="Calibri"/>
              <a:cs typeface="Calibri"/>
              <a:sym typeface="Calibri"/>
            </a:endParaRPr>
          </a:p>
          <a:p>
            <a:pPr marL="342900">
              <a:spcBef>
                <a:spcPts val="1000"/>
              </a:spcBef>
              <a:buClr>
                <a:schemeClr val="dk1"/>
              </a:buClr>
              <a:buSzPts val="1100"/>
            </a:pPr>
            <a:r>
              <a:rPr lang="en-GB" sz="2400" dirty="0">
                <a:latin typeface="Calibri"/>
                <a:ea typeface="Calibri"/>
                <a:cs typeface="Calibri"/>
                <a:sym typeface="Calibri"/>
              </a:rPr>
              <a:t>It was decided to drop the proposed Basel 1A and allow Basel II standardized in its place. </a:t>
            </a:r>
            <a:endParaRPr sz="2400" dirty="0">
              <a:latin typeface="Calibri"/>
              <a:ea typeface="Calibri"/>
              <a:cs typeface="Calibri"/>
              <a:sym typeface="Calibri"/>
            </a:endParaRPr>
          </a:p>
          <a:p>
            <a:pPr marL="342900">
              <a:spcAft>
                <a:spcPts val="1600"/>
              </a:spcAft>
            </a:pPr>
            <a:endParaRPr dirty="0"/>
          </a:p>
        </p:txBody>
      </p:sp>
      <p:pic>
        <p:nvPicPr>
          <p:cNvPr id="4" name="Google Shape;332;p57">
            <a:extLst>
              <a:ext uri="{FF2B5EF4-FFF2-40B4-BE49-F238E27FC236}">
                <a16:creationId xmlns:a16="http://schemas.microsoft.com/office/drawing/2014/main" id="{BC54ACA0-438B-4343-B292-520D9DCB1B63}"/>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GB" dirty="0">
                <a:solidFill>
                  <a:schemeClr val="accent1">
                    <a:lumMod val="75000"/>
                  </a:schemeClr>
                </a:solidFill>
              </a:rPr>
              <a:t>Basel 2</a:t>
            </a:r>
            <a:endParaRPr dirty="0">
              <a:solidFill>
                <a:schemeClr val="accent1">
                  <a:lumMod val="75000"/>
                </a:schemeClr>
              </a:solidFill>
            </a:endParaRPr>
          </a:p>
          <a:p>
            <a:pPr marL="0" lvl="0" indent="0" algn="l" rtl="0">
              <a:spcBef>
                <a:spcPts val="0"/>
              </a:spcBef>
              <a:spcAft>
                <a:spcPts val="0"/>
              </a:spcAft>
              <a:buNone/>
            </a:pPr>
            <a:endParaRPr dirty="0">
              <a:solidFill>
                <a:schemeClr val="accent1">
                  <a:lumMod val="75000"/>
                </a:schemeClr>
              </a:solidFill>
            </a:endParaRPr>
          </a:p>
        </p:txBody>
      </p:sp>
      <p:sp>
        <p:nvSpPr>
          <p:cNvPr id="257" name="Google Shape;257;p46"/>
          <p:cNvSpPr txBox="1">
            <a:spLocks noGrp="1"/>
          </p:cNvSpPr>
          <p:nvPr>
            <p:ph type="body" idx="1"/>
          </p:nvPr>
        </p:nvSpPr>
        <p:spPr>
          <a:prstGeom prst="rect">
            <a:avLst/>
          </a:prstGeom>
        </p:spPr>
        <p:txBody>
          <a:bodyPr spcFirstLastPara="1" wrap="square" lIns="91425" tIns="91425" rIns="91425" bIns="91425" anchor="t" anchorCtr="0">
            <a:noAutofit/>
          </a:bodyPr>
          <a:lstStyle/>
          <a:p>
            <a:pPr marL="342900">
              <a:spcBef>
                <a:spcPts val="1000"/>
              </a:spcBef>
              <a:buClr>
                <a:schemeClr val="dk1"/>
              </a:buClr>
              <a:buSzPts val="1100"/>
            </a:pPr>
            <a:r>
              <a:rPr lang="en-GB" sz="2200" dirty="0">
                <a:latin typeface="Calibri"/>
                <a:ea typeface="Calibri"/>
                <a:cs typeface="Calibri"/>
                <a:sym typeface="Calibri"/>
              </a:rPr>
              <a:t>Basel II was published in June 2004 and intended to amend international standards that controlled how much capital banks need to hold to guard against the financial and operational risks banks face. These rules sought to ensure that the greater the risk to which a bank is exposed, the greater the amount of capital the banks needs to hold to safeguard its solvency and economic stability.</a:t>
            </a:r>
            <a:endParaRPr sz="2200" dirty="0">
              <a:latin typeface="Calibri"/>
              <a:ea typeface="Calibri"/>
              <a:cs typeface="Calibri"/>
              <a:sym typeface="Calibri"/>
            </a:endParaRPr>
          </a:p>
          <a:p>
            <a:pPr marL="342900">
              <a:spcBef>
                <a:spcPts val="1000"/>
              </a:spcBef>
              <a:buClr>
                <a:schemeClr val="dk1"/>
              </a:buClr>
              <a:buSzPts val="1100"/>
            </a:pPr>
            <a:r>
              <a:rPr lang="en-GB" sz="2200" dirty="0">
                <a:latin typeface="Calibri"/>
                <a:ea typeface="Calibri"/>
                <a:cs typeface="Calibri"/>
                <a:sym typeface="Calibri"/>
              </a:rPr>
              <a:t>Basel II uses a “three pillars” concept</a:t>
            </a:r>
          </a:p>
          <a:p>
            <a:pPr indent="-457200">
              <a:spcBef>
                <a:spcPts val="1000"/>
              </a:spcBef>
              <a:buClr>
                <a:schemeClr val="dk1"/>
              </a:buClr>
              <a:buSzPts val="1100"/>
              <a:buFont typeface="+mj-lt"/>
              <a:buAutoNum type="arabicPeriod"/>
            </a:pPr>
            <a:r>
              <a:rPr lang="en-GB" sz="1900" dirty="0">
                <a:latin typeface="Calibri"/>
                <a:ea typeface="Calibri"/>
                <a:cs typeface="Calibri"/>
                <a:sym typeface="Calibri"/>
              </a:rPr>
              <a:t>Minimum capital requirements </a:t>
            </a:r>
          </a:p>
          <a:p>
            <a:pPr indent="-457200">
              <a:spcBef>
                <a:spcPts val="1000"/>
              </a:spcBef>
              <a:buClr>
                <a:schemeClr val="dk1"/>
              </a:buClr>
              <a:buSzPts val="1100"/>
              <a:buFont typeface="+mj-lt"/>
              <a:buAutoNum type="arabicPeriod"/>
            </a:pPr>
            <a:r>
              <a:rPr lang="en-GB" sz="1900" dirty="0">
                <a:latin typeface="Calibri"/>
                <a:ea typeface="Calibri"/>
                <a:cs typeface="Calibri"/>
                <a:sym typeface="Calibri"/>
              </a:rPr>
              <a:t>Supervisory review</a:t>
            </a:r>
          </a:p>
          <a:p>
            <a:pPr indent="-457200">
              <a:spcBef>
                <a:spcPts val="1000"/>
              </a:spcBef>
              <a:buClr>
                <a:schemeClr val="dk1"/>
              </a:buClr>
              <a:buSzPts val="1100"/>
              <a:buFont typeface="+mj-lt"/>
              <a:buAutoNum type="arabicPeriod"/>
            </a:pPr>
            <a:r>
              <a:rPr lang="en-GB" sz="1900" dirty="0">
                <a:latin typeface="Calibri"/>
                <a:ea typeface="Calibri"/>
                <a:cs typeface="Calibri"/>
                <a:sym typeface="Calibri"/>
              </a:rPr>
              <a:t>Market discipline </a:t>
            </a:r>
            <a:endParaRPr sz="1900" dirty="0">
              <a:latin typeface="Calibri"/>
              <a:ea typeface="Calibri"/>
              <a:cs typeface="Calibri"/>
              <a:sym typeface="Calibri"/>
            </a:endParaRPr>
          </a:p>
          <a:p>
            <a:pPr marL="0" lvl="0" indent="0" algn="l" rtl="0">
              <a:spcBef>
                <a:spcPts val="0"/>
              </a:spcBef>
              <a:spcAft>
                <a:spcPts val="1600"/>
              </a:spcAft>
              <a:buNone/>
            </a:pPr>
            <a:endParaRPr dirty="0"/>
          </a:p>
        </p:txBody>
      </p:sp>
      <p:pic>
        <p:nvPicPr>
          <p:cNvPr id="4" name="Google Shape;332;p57">
            <a:extLst>
              <a:ext uri="{FF2B5EF4-FFF2-40B4-BE49-F238E27FC236}">
                <a16:creationId xmlns:a16="http://schemas.microsoft.com/office/drawing/2014/main" id="{E535F575-F271-4146-8337-E4E4009FD3C1}"/>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p47"/>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64" name="Google Shape;264;p47"/>
          <p:cNvPicPr preferRelativeResize="0"/>
          <p:nvPr/>
        </p:nvPicPr>
        <p:blipFill>
          <a:blip r:embed="rId3">
            <a:alphaModFix/>
          </a:blip>
          <a:stretch>
            <a:fillRect/>
          </a:stretch>
        </p:blipFill>
        <p:spPr>
          <a:xfrm>
            <a:off x="0" y="95883"/>
            <a:ext cx="9144001" cy="495173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8"/>
          <p:cNvSpPr txBox="1">
            <a:spLocks noGrp="1"/>
          </p:cNvSpPr>
          <p:nvPr>
            <p:ph type="title"/>
          </p:nvPr>
        </p:nvSpPr>
        <p:spPr>
          <a:xfrm>
            <a:off x="311700" y="457425"/>
            <a:ext cx="8520600" cy="572700"/>
          </a:xfrm>
          <a:prstGeom prst="rect">
            <a:avLst/>
          </a:prstGeom>
        </p:spPr>
        <p:txBody>
          <a:bodyPr spcFirstLastPara="1" wrap="square" lIns="91425" tIns="91425" rIns="91425" bIns="91425" anchor="ctr" anchorCtr="0">
            <a:noAutofit/>
          </a:bodyPr>
          <a:lstStyle/>
          <a:p>
            <a:pPr marL="0" lvl="0" indent="0" algn="l" rtl="0">
              <a:lnSpc>
                <a:spcPct val="90000"/>
              </a:lnSpc>
              <a:spcBef>
                <a:spcPts val="1000"/>
              </a:spcBef>
              <a:spcAft>
                <a:spcPts val="0"/>
              </a:spcAft>
              <a:buClr>
                <a:schemeClr val="dk1"/>
              </a:buClr>
              <a:buSzPts val="1100"/>
              <a:buFont typeface="Arial"/>
              <a:buNone/>
            </a:pPr>
            <a:r>
              <a:rPr lang="en-GB" dirty="0">
                <a:solidFill>
                  <a:schemeClr val="accent1">
                    <a:lumMod val="75000"/>
                  </a:schemeClr>
                </a:solidFill>
              </a:rPr>
              <a:t>Basel 3</a:t>
            </a:r>
            <a:endParaRPr dirty="0">
              <a:solidFill>
                <a:schemeClr val="accent1">
                  <a:lumMod val="75000"/>
                </a:schemeClr>
              </a:solidFill>
            </a:endParaRPr>
          </a:p>
        </p:txBody>
      </p:sp>
      <p:sp>
        <p:nvSpPr>
          <p:cNvPr id="270" name="Google Shape;270;p48"/>
          <p:cNvSpPr txBox="1">
            <a:spLocks noGrp="1"/>
          </p:cNvSpPr>
          <p:nvPr>
            <p:ph type="body" idx="1"/>
          </p:nvPr>
        </p:nvSpPr>
        <p:spPr>
          <a:xfrm>
            <a:off x="398475" y="941800"/>
            <a:ext cx="8520600" cy="3416400"/>
          </a:xfrm>
          <a:prstGeom prst="rect">
            <a:avLst/>
          </a:prstGeom>
        </p:spPr>
        <p:txBody>
          <a:bodyPr spcFirstLastPara="1" wrap="square" lIns="91425" tIns="91425" rIns="91425" bIns="91425" anchor="t" anchorCtr="0">
            <a:noAutofit/>
          </a:bodyPr>
          <a:lstStyle/>
          <a:p>
            <a:pPr marL="342900">
              <a:spcBef>
                <a:spcPts val="1000"/>
              </a:spcBef>
              <a:buClr>
                <a:schemeClr val="dk1"/>
              </a:buClr>
              <a:buSzPts val="1100"/>
            </a:pPr>
            <a:r>
              <a:rPr lang="en-GB" sz="2300" dirty="0">
                <a:latin typeface="Calibri"/>
                <a:ea typeface="Calibri"/>
                <a:cs typeface="Calibri"/>
                <a:sym typeface="Calibri"/>
              </a:rPr>
              <a:t>The third instalment of the Basel Accords was developed in response to the deficiencies in financial regulation revealed by the financial crisis of 2007-08. Basel III is intended to strengthen bank capital requirements by increasing liquidity and decreasing bank leverage.</a:t>
            </a:r>
            <a:endParaRPr sz="2300" dirty="0">
              <a:latin typeface="Calibri"/>
              <a:ea typeface="Calibri"/>
              <a:cs typeface="Calibri"/>
              <a:sym typeface="Calibri"/>
            </a:endParaRPr>
          </a:p>
          <a:p>
            <a:pPr marL="342900">
              <a:spcBef>
                <a:spcPts val="1000"/>
              </a:spcBef>
              <a:buClr>
                <a:schemeClr val="dk1"/>
              </a:buClr>
              <a:buSzPts val="1100"/>
            </a:pPr>
            <a:r>
              <a:rPr lang="en-GB" sz="2300" dirty="0">
                <a:latin typeface="Calibri"/>
                <a:ea typeface="Calibri"/>
                <a:cs typeface="Calibri"/>
                <a:sym typeface="Calibri"/>
              </a:rPr>
              <a:t>Tier 1 capital requirements increases from 4% in Basel II to 6%</a:t>
            </a:r>
            <a:endParaRPr sz="2300" dirty="0">
              <a:latin typeface="Calibri"/>
              <a:ea typeface="Calibri"/>
              <a:cs typeface="Calibri"/>
              <a:sym typeface="Calibri"/>
            </a:endParaRPr>
          </a:p>
          <a:p>
            <a:pPr marL="342900">
              <a:spcBef>
                <a:spcPts val="1000"/>
              </a:spcBef>
              <a:buClr>
                <a:schemeClr val="dk1"/>
              </a:buClr>
              <a:buSzPts val="1100"/>
            </a:pPr>
            <a:r>
              <a:rPr lang="en-GB" sz="2300" dirty="0">
                <a:latin typeface="Calibri"/>
                <a:ea typeface="Calibri"/>
                <a:cs typeface="Calibri"/>
                <a:sym typeface="Calibri"/>
              </a:rPr>
              <a:t>In July 2014, the U.S. Federal Reserve announced that the minimum Basel III leverage ratio would be 6% for 8 systemically important financial institution (SIFI) banks and 5% for their uninsured bank holding companies </a:t>
            </a:r>
            <a:endParaRPr sz="2300" dirty="0">
              <a:latin typeface="Calibri"/>
              <a:ea typeface="Calibri"/>
              <a:cs typeface="Calibri"/>
              <a:sym typeface="Calibri"/>
            </a:endParaRPr>
          </a:p>
          <a:p>
            <a:pPr marL="342900">
              <a:spcAft>
                <a:spcPts val="1600"/>
              </a:spcAft>
            </a:pPr>
            <a:endParaRPr sz="1900" dirty="0"/>
          </a:p>
        </p:txBody>
      </p:sp>
      <p:pic>
        <p:nvPicPr>
          <p:cNvPr id="4" name="Google Shape;332;p57">
            <a:extLst>
              <a:ext uri="{FF2B5EF4-FFF2-40B4-BE49-F238E27FC236}">
                <a16:creationId xmlns:a16="http://schemas.microsoft.com/office/drawing/2014/main" id="{80581A60-D405-496B-A9A3-5F6D5A3C0E2C}"/>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p49"/>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77" name="Google Shape;277;p49"/>
          <p:cNvPicPr preferRelativeResize="0"/>
          <p:nvPr/>
        </p:nvPicPr>
        <p:blipFill>
          <a:blip r:embed="rId3">
            <a:alphaModFix/>
          </a:blip>
          <a:stretch>
            <a:fillRect/>
          </a:stretch>
        </p:blipFill>
        <p:spPr>
          <a:xfrm>
            <a:off x="207469" y="0"/>
            <a:ext cx="8729062"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3" name="Google Shape;283;p50"/>
          <p:cNvSpPr txBox="1">
            <a:spLocks noGrp="1"/>
          </p:cNvSpPr>
          <p:nvPr>
            <p:ph type="title"/>
          </p:nvPr>
        </p:nvSpPr>
        <p:spPr>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4000"/>
              <a:buFont typeface="Trebuchet MS"/>
              <a:buNone/>
            </a:pPr>
            <a:r>
              <a:rPr lang="en-GB" sz="4000" b="1" i="0" u="none">
                <a:solidFill>
                  <a:srgbClr val="FFFFFF"/>
                </a:solidFill>
                <a:latin typeface="Trebuchet MS"/>
                <a:ea typeface="Trebuchet MS"/>
                <a:cs typeface="Trebuchet MS"/>
                <a:sym typeface="Trebuchet MS"/>
              </a:rPr>
              <a:t>The Volker Rule </a:t>
            </a:r>
            <a:endParaRPr/>
          </a:p>
        </p:txBody>
      </p:sp>
      <p:sp>
        <p:nvSpPr>
          <p:cNvPr id="282" name="Google Shape;282;p50"/>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342900" lvl="0" indent="-317500" algn="l" rtl="0">
              <a:lnSpc>
                <a:spcPct val="115000"/>
              </a:lnSpc>
              <a:spcBef>
                <a:spcPts val="0"/>
              </a:spcBef>
              <a:spcAft>
                <a:spcPts val="0"/>
              </a:spcAft>
              <a:buClr>
                <a:srgbClr val="00387E"/>
              </a:buClr>
              <a:buSzPts val="2000"/>
              <a:buFont typeface="Trebuchet MS"/>
              <a:buChar char="•"/>
            </a:pPr>
            <a:r>
              <a:rPr lang="en-GB" dirty="0">
                <a:ea typeface="Trebuchet MS"/>
                <a:cs typeface="Trebuchet MS"/>
                <a:sym typeface="Trebuchet MS"/>
              </a:rPr>
              <a:t>E</a:t>
            </a:r>
            <a:r>
              <a:rPr lang="en-GB" b="0" i="0" u="none" dirty="0">
                <a:ea typeface="Trebuchet MS"/>
                <a:cs typeface="Trebuchet MS"/>
                <a:sym typeface="Trebuchet MS"/>
              </a:rPr>
              <a:t>xpected to limit certain kind of transactions with the sponsored funds </a:t>
            </a:r>
            <a:endParaRPr dirty="0"/>
          </a:p>
          <a:p>
            <a:pPr marL="342900" lvl="0" indent="-317500" algn="l" rtl="0">
              <a:lnSpc>
                <a:spcPct val="115000"/>
              </a:lnSpc>
              <a:spcBef>
                <a:spcPts val="0"/>
              </a:spcBef>
              <a:spcAft>
                <a:spcPts val="0"/>
              </a:spcAft>
              <a:buClr>
                <a:srgbClr val="00387E"/>
              </a:buClr>
              <a:buSzPts val="2000"/>
              <a:buFont typeface="Trebuchet MS"/>
              <a:buChar char="•"/>
            </a:pPr>
            <a:r>
              <a:rPr lang="en-GB" dirty="0">
                <a:ea typeface="Trebuchet MS"/>
                <a:cs typeface="Trebuchet MS"/>
                <a:sym typeface="Trebuchet MS"/>
              </a:rPr>
              <a:t>Prohibits proprietary trading</a:t>
            </a:r>
            <a:endParaRPr dirty="0"/>
          </a:p>
          <a:p>
            <a:pPr marL="342900" lvl="0" indent="-317500" algn="l" rtl="0">
              <a:lnSpc>
                <a:spcPct val="115000"/>
              </a:lnSpc>
              <a:spcBef>
                <a:spcPts val="0"/>
              </a:spcBef>
              <a:spcAft>
                <a:spcPts val="0"/>
              </a:spcAft>
              <a:buClr>
                <a:srgbClr val="00387E"/>
              </a:buClr>
              <a:buSzPts val="2000"/>
              <a:buFont typeface="Trebuchet MS"/>
              <a:buChar char="•"/>
            </a:pPr>
            <a:r>
              <a:rPr lang="en-GB" b="0" i="0" u="none" dirty="0">
                <a:ea typeface="Trebuchet MS"/>
                <a:cs typeface="Trebuchet MS"/>
                <a:sym typeface="Trebuchet MS"/>
              </a:rPr>
              <a:t>The Volcker Rule limitation on investments in hedge funds and private equity funds required to reduce investments to 3% or less of Tier 1 Capital</a:t>
            </a:r>
            <a:endParaRPr b="0" i="0" u="none" dirty="0">
              <a:ea typeface="Trebuchet MS"/>
              <a:cs typeface="Trebuchet MS"/>
              <a:sym typeface="Trebuchet MS"/>
            </a:endParaRPr>
          </a:p>
          <a:p>
            <a:pPr marL="342900" lvl="0" indent="-317500" algn="l" rtl="0">
              <a:lnSpc>
                <a:spcPct val="115000"/>
              </a:lnSpc>
              <a:spcBef>
                <a:spcPts val="0"/>
              </a:spcBef>
              <a:spcAft>
                <a:spcPts val="0"/>
              </a:spcAft>
              <a:buClr>
                <a:srgbClr val="00387E"/>
              </a:buClr>
              <a:buSzPts val="2000"/>
              <a:buFont typeface="Trebuchet MS"/>
              <a:buChar char="•"/>
            </a:pPr>
            <a:r>
              <a:rPr lang="en-GB" dirty="0">
                <a:ea typeface="Trebuchet MS"/>
                <a:cs typeface="Trebuchet MS"/>
                <a:sym typeface="Trebuchet MS"/>
              </a:rPr>
              <a:t>FRB, OCC, FDIC, CFTC and SEC finalized amendments in October 2019</a:t>
            </a:r>
            <a:endParaRPr dirty="0">
              <a:ea typeface="Trebuchet MS"/>
              <a:cs typeface="Trebuchet MS"/>
              <a:sym typeface="Trebuchet MS"/>
            </a:endParaRPr>
          </a:p>
          <a:p>
            <a:pPr marL="342900" lvl="0" indent="-317500" algn="l" rtl="0">
              <a:lnSpc>
                <a:spcPct val="115000"/>
              </a:lnSpc>
              <a:spcBef>
                <a:spcPts val="0"/>
              </a:spcBef>
              <a:spcAft>
                <a:spcPts val="0"/>
              </a:spcAft>
              <a:buClr>
                <a:srgbClr val="00387E"/>
              </a:buClr>
              <a:buSzPts val="2000"/>
              <a:buFont typeface="Trebuchet MS"/>
              <a:buChar char="•"/>
            </a:pPr>
            <a:r>
              <a:rPr lang="en-GB" dirty="0">
                <a:ea typeface="Trebuchet MS"/>
                <a:cs typeface="Trebuchet MS"/>
                <a:sym typeface="Trebuchet MS"/>
              </a:rPr>
              <a:t>These amendments became effective on January 1, 2020 but with a required compliance date of January 1, 2021.</a:t>
            </a:r>
            <a:endParaRPr dirty="0">
              <a:ea typeface="Trebuchet MS"/>
              <a:cs typeface="Trebuchet MS"/>
              <a:sym typeface="Trebuchet MS"/>
            </a:endParaRPr>
          </a:p>
          <a:p>
            <a:pPr marL="0" lvl="0" indent="0" algn="l" rtl="0">
              <a:spcBef>
                <a:spcPts val="0"/>
              </a:spcBef>
              <a:spcAft>
                <a:spcPts val="0"/>
              </a:spcAft>
              <a:buNone/>
            </a:pPr>
            <a:endParaRPr b="0" i="0" u="none" dirty="0">
              <a:ea typeface="Trebuchet MS"/>
              <a:cs typeface="Trebuchet MS"/>
              <a:sym typeface="Trebuchet MS"/>
            </a:endParaRPr>
          </a:p>
        </p:txBody>
      </p:sp>
      <p:pic>
        <p:nvPicPr>
          <p:cNvPr id="284" name="Google Shape;284;p50"/>
          <p:cNvPicPr preferRelativeResize="0"/>
          <p:nvPr/>
        </p:nvPicPr>
        <p:blipFill rotWithShape="1">
          <a:blip r:embed="rId3">
            <a:alphaModFix/>
          </a:blip>
          <a:srcRect/>
          <a:stretch/>
        </p:blipFill>
        <p:spPr>
          <a:xfrm>
            <a:off x="8099425" y="206375"/>
            <a:ext cx="687385" cy="685800"/>
          </a:xfrm>
          <a:prstGeom prst="rect">
            <a:avLst/>
          </a:prstGeom>
          <a:noFill/>
          <a:ln>
            <a:noFill/>
          </a:ln>
        </p:spPr>
      </p:pic>
      <p:sp>
        <p:nvSpPr>
          <p:cNvPr id="6" name="Google Shape;256;p46">
            <a:extLst>
              <a:ext uri="{FF2B5EF4-FFF2-40B4-BE49-F238E27FC236}">
                <a16:creationId xmlns:a16="http://schemas.microsoft.com/office/drawing/2014/main" id="{821DBE54-3A80-4028-B1AF-7A30E744FA80}"/>
              </a:ext>
            </a:extLst>
          </p:cNvPr>
          <p:cNvSpPr txBox="1">
            <a:spLocks/>
          </p:cNvSpPr>
          <p:nvPr/>
        </p:nvSpPr>
        <p:spPr>
          <a:xfrm>
            <a:off x="464100" y="597425"/>
            <a:ext cx="8520600" cy="572700"/>
          </a:xfrm>
          <a:prstGeom prst="rect">
            <a:avLst/>
          </a:prstGeom>
        </p:spPr>
        <p:txBody>
          <a:bodyPr spcFirstLastPara="1" vert="horz" wrap="square" lIns="91425" tIns="91425" rIns="91425" bIns="91425" rtlCol="0" anchor="ctr" anchorCtr="0">
            <a:no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spcBef>
                <a:spcPts val="1000"/>
              </a:spcBef>
              <a:buClr>
                <a:schemeClr val="dk1"/>
              </a:buClr>
              <a:buSzPts val="1100"/>
            </a:pPr>
            <a:r>
              <a:rPr lang="en-GB" dirty="0">
                <a:solidFill>
                  <a:schemeClr val="accent1">
                    <a:lumMod val="75000"/>
                  </a:schemeClr>
                </a:solidFill>
              </a:rPr>
              <a:t>The Volcker Rule</a:t>
            </a:r>
          </a:p>
        </p:txBody>
      </p:sp>
    </p:spTree>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1" name="Google Shape;291;p51"/>
          <p:cNvSpPr txBox="1">
            <a:spLocks noGrp="1"/>
          </p:cNvSpPr>
          <p:nvPr>
            <p:ph type="title"/>
          </p:nvPr>
        </p:nvSpPr>
        <p:spPr>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4000"/>
              <a:buFont typeface="Trebuchet MS"/>
              <a:buNone/>
            </a:pPr>
            <a:r>
              <a:rPr lang="en-GB" i="0" u="none" dirty="0">
                <a:solidFill>
                  <a:schemeClr val="accent1">
                    <a:lumMod val="75000"/>
                  </a:schemeClr>
                </a:solidFill>
              </a:rPr>
              <a:t>Capital and Liquidity Requirements</a:t>
            </a:r>
            <a:r>
              <a:rPr lang="en-GB" sz="4000" i="0" u="none" dirty="0">
                <a:solidFill>
                  <a:schemeClr val="accent1">
                    <a:lumMod val="75000"/>
                  </a:schemeClr>
                </a:solidFill>
              </a:rPr>
              <a:t> </a:t>
            </a:r>
            <a:endParaRPr dirty="0">
              <a:solidFill>
                <a:schemeClr val="accent1">
                  <a:lumMod val="75000"/>
                </a:schemeClr>
              </a:solidFill>
            </a:endParaRPr>
          </a:p>
        </p:txBody>
      </p:sp>
      <p:sp>
        <p:nvSpPr>
          <p:cNvPr id="290" name="Google Shape;290;p51"/>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lvl="0" algn="l" rtl="0">
              <a:lnSpc>
                <a:spcPct val="100000"/>
              </a:lnSpc>
              <a:spcBef>
                <a:spcPts val="0"/>
              </a:spcBef>
              <a:spcAft>
                <a:spcPts val="0"/>
              </a:spcAft>
              <a:buClr>
                <a:srgbClr val="000000"/>
              </a:buClr>
              <a:buSzPts val="1800"/>
              <a:buFont typeface="Arial" panose="020B0604020202020204" pitchFamily="34" charset="0"/>
              <a:buChar char="•"/>
            </a:pPr>
            <a:r>
              <a:rPr lang="en-GB" sz="2200" b="0" i="0" u="none" dirty="0">
                <a:solidFill>
                  <a:srgbClr val="000000"/>
                </a:solidFill>
                <a:ea typeface="Trebuchet MS"/>
                <a:cs typeface="Trebuchet MS"/>
                <a:sym typeface="Trebuchet MS"/>
              </a:rPr>
              <a:t>As a bank holding company, Goldman Sachs is subject to consolidated regulatory capital requirements by fed </a:t>
            </a:r>
            <a:r>
              <a:rPr lang="en-GB" sz="2200" dirty="0">
                <a:solidFill>
                  <a:srgbClr val="000000"/>
                </a:solidFill>
                <a:ea typeface="Trebuchet MS"/>
                <a:cs typeface="Trebuchet MS"/>
                <a:sym typeface="Trebuchet MS"/>
              </a:rPr>
              <a:t>board </a:t>
            </a:r>
            <a:endParaRPr sz="2200" dirty="0">
              <a:solidFill>
                <a:srgbClr val="000000"/>
              </a:solidFill>
              <a:ea typeface="Trebuchet MS"/>
              <a:cs typeface="Trebuchet MS"/>
              <a:sym typeface="Trebuchet MS"/>
            </a:endParaRPr>
          </a:p>
          <a:p>
            <a:pPr lvl="0" algn="l" rtl="0">
              <a:lnSpc>
                <a:spcPct val="100000"/>
              </a:lnSpc>
              <a:spcBef>
                <a:spcPts val="0"/>
              </a:spcBef>
              <a:spcAft>
                <a:spcPts val="0"/>
              </a:spcAft>
              <a:buClr>
                <a:srgbClr val="000000"/>
              </a:buClr>
              <a:buSzPts val="1800"/>
              <a:buFont typeface="Arial" panose="020B0604020202020204" pitchFamily="34" charset="0"/>
              <a:buChar char="•"/>
            </a:pPr>
            <a:endParaRPr lang="en-GB" sz="2200" dirty="0">
              <a:solidFill>
                <a:srgbClr val="000000"/>
              </a:solidFill>
              <a:ea typeface="Trebuchet MS"/>
              <a:cs typeface="Trebuchet MS"/>
              <a:sym typeface="Trebuchet MS"/>
            </a:endParaRPr>
          </a:p>
          <a:p>
            <a:pPr lvl="0" algn="l" rtl="0">
              <a:lnSpc>
                <a:spcPct val="100000"/>
              </a:lnSpc>
              <a:spcBef>
                <a:spcPts val="0"/>
              </a:spcBef>
              <a:spcAft>
                <a:spcPts val="0"/>
              </a:spcAft>
              <a:buClr>
                <a:srgbClr val="000000"/>
              </a:buClr>
              <a:buSzPts val="1800"/>
              <a:buFont typeface="Arial" panose="020B0604020202020204" pitchFamily="34" charset="0"/>
              <a:buChar char="•"/>
            </a:pPr>
            <a:r>
              <a:rPr lang="en-GB" sz="2200" dirty="0">
                <a:solidFill>
                  <a:srgbClr val="000000"/>
                </a:solidFill>
                <a:ea typeface="Trebuchet MS"/>
                <a:cs typeface="Trebuchet MS"/>
                <a:sym typeface="Trebuchet MS"/>
              </a:rPr>
              <a:t>In January 2016, the Basel Committee finalized a revised framework for calculating minimum capital requirements for market risk</a:t>
            </a:r>
            <a:endParaRPr sz="2200" dirty="0">
              <a:solidFill>
                <a:srgbClr val="3F3F3F"/>
              </a:solidFill>
              <a:ea typeface="Calibri"/>
              <a:cs typeface="Calibri"/>
              <a:sym typeface="Calibri"/>
            </a:endParaRPr>
          </a:p>
          <a:p>
            <a:pPr marL="342900" lvl="0" algn="l" rtl="0">
              <a:spcBef>
                <a:spcPts val="0"/>
              </a:spcBef>
              <a:spcAft>
                <a:spcPts val="0"/>
              </a:spcAft>
              <a:buFont typeface="Arial" panose="020B0604020202020204" pitchFamily="34" charset="0"/>
              <a:buChar char="•"/>
            </a:pPr>
            <a:endParaRPr sz="2200" dirty="0">
              <a:solidFill>
                <a:srgbClr val="000000"/>
              </a:solidFill>
              <a:ea typeface="Trebuchet MS"/>
              <a:cs typeface="Trebuchet MS"/>
              <a:sym typeface="Trebuchet MS"/>
            </a:endParaRPr>
          </a:p>
        </p:txBody>
      </p:sp>
      <p:pic>
        <p:nvPicPr>
          <p:cNvPr id="292" name="Google Shape;292;p51"/>
          <p:cNvPicPr preferRelativeResize="0"/>
          <p:nvPr/>
        </p:nvPicPr>
        <p:blipFill rotWithShape="1">
          <a:blip r:embed="rId3">
            <a:alphaModFix/>
          </a:blip>
          <a:srcRect/>
          <a:stretch/>
        </p:blipFill>
        <p:spPr>
          <a:xfrm>
            <a:off x="8099425" y="206375"/>
            <a:ext cx="687385" cy="685800"/>
          </a:xfrm>
          <a:prstGeom prst="rect">
            <a:avLst/>
          </a:prstGeom>
          <a:noFill/>
          <a:ln>
            <a:noFill/>
          </a:ln>
        </p:spPr>
      </p:pic>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6"/>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1A45CD7D-0EAA-4286-89CB-17B096B47E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Google Shape;78;p16"/>
          <p:cNvSpPr txBox="1">
            <a:spLocks noGrp="1"/>
          </p:cNvSpPr>
          <p:nvPr>
            <p:ph type="body" idx="1"/>
          </p:nvPr>
        </p:nvSpPr>
        <p:spPr>
          <a:xfrm>
            <a:off x="623066" y="1152605"/>
            <a:ext cx="3651884" cy="3168902"/>
          </a:xfrm>
          <a:prstGeom prst="rect">
            <a:avLst/>
          </a:prstGeom>
        </p:spPr>
        <p:txBody>
          <a:bodyPr spcFirstLastPara="1" vert="horz" lIns="91440" tIns="45720" rIns="91440" bIns="45720" rtlCol="0" anchor="b" anchorCtr="0">
            <a:noAutofit/>
          </a:bodyPr>
          <a:lstStyle/>
          <a:p>
            <a:pPr marL="285750" indent="-228600" defTabSz="914400">
              <a:buFont typeface="Arial" panose="020B0604020202020204" pitchFamily="34" charset="0"/>
              <a:buChar char="•"/>
            </a:pPr>
            <a:r>
              <a:rPr lang="en-US" sz="1400" dirty="0"/>
              <a:t>The Goldman Sachs Group, Inc. was founded in 1869, the firm is headquartered in New York and maintains offices in all major financial centers around the world.</a:t>
            </a:r>
          </a:p>
          <a:p>
            <a:pPr marL="285750" indent="-228600" defTabSz="914400">
              <a:spcBef>
                <a:spcPts val="1600"/>
              </a:spcBef>
              <a:spcAft>
                <a:spcPts val="1600"/>
              </a:spcAft>
              <a:buFont typeface="Arial" panose="020B0604020202020204" pitchFamily="34" charset="0"/>
              <a:buChar char="•"/>
            </a:pPr>
            <a:r>
              <a:rPr lang="en-US" sz="1400" dirty="0"/>
              <a:t>It is a leading global investment banking, securities and investment management firm that provides a wide range of financial services to a substantial and diversified client base that includes corporations, financial institutions, governments and individuals.</a:t>
            </a:r>
          </a:p>
        </p:txBody>
      </p:sp>
      <p:pic>
        <p:nvPicPr>
          <p:cNvPr id="2" name="图片 1">
            <a:extLst>
              <a:ext uri="{FF2B5EF4-FFF2-40B4-BE49-F238E27FC236}">
                <a16:creationId xmlns:a16="http://schemas.microsoft.com/office/drawing/2014/main" id="{627F6315-6AAF-4B6E-9B79-247081881DD3}"/>
              </a:ext>
            </a:extLst>
          </p:cNvPr>
          <p:cNvPicPr>
            <a:picLocks noChangeAspect="1"/>
          </p:cNvPicPr>
          <p:nvPr/>
        </p:nvPicPr>
        <p:blipFill rotWithShape="1">
          <a:blip r:embed="rId3"/>
          <a:srcRect l="14643" r="23803"/>
          <a:stretch/>
        </p:blipFill>
        <p:spPr>
          <a:xfrm>
            <a:off x="4400550" y="10"/>
            <a:ext cx="4743108" cy="5143490"/>
          </a:xfrm>
          <a:prstGeom prst="rect">
            <a:avLst/>
          </a:prstGeom>
        </p:spPr>
      </p:pic>
      <p:grpSp>
        <p:nvGrpSpPr>
          <p:cNvPr id="85" name="Group 84">
            <a:extLst>
              <a:ext uri="{FF2B5EF4-FFF2-40B4-BE49-F238E27FC236}">
                <a16:creationId xmlns:a16="http://schemas.microsoft.com/office/drawing/2014/main" id="{48286062-8D5C-4E35-B944-FB01FCCC50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27842" y="0"/>
            <a:ext cx="4816158" cy="5143500"/>
            <a:chOff x="5770456" y="0"/>
            <a:chExt cx="6421545" cy="6858000"/>
          </a:xfrm>
        </p:grpSpPr>
        <p:sp>
          <p:nvSpPr>
            <p:cNvPr id="86" name="Freeform: Shape 85">
              <a:extLst>
                <a:ext uri="{FF2B5EF4-FFF2-40B4-BE49-F238E27FC236}">
                  <a16:creationId xmlns:a16="http://schemas.microsoft.com/office/drawing/2014/main" id="{082852A4-72C6-4F67-8305-BBAB26BAA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6158" y="25327"/>
              <a:ext cx="6015842" cy="6832673"/>
            </a:xfrm>
            <a:custGeom>
              <a:avLst/>
              <a:gdLst>
                <a:gd name="connsiteX0" fmla="*/ 6015842 w 6015842"/>
                <a:gd name="connsiteY0" fmla="*/ 6607627 h 6832673"/>
                <a:gd name="connsiteX1" fmla="*/ 6015842 w 6015842"/>
                <a:gd name="connsiteY1" fmla="*/ 6832673 h 6832673"/>
                <a:gd name="connsiteX2" fmla="*/ 5735634 w 6015842"/>
                <a:gd name="connsiteY2" fmla="*/ 6832673 h 6832673"/>
                <a:gd name="connsiteX3" fmla="*/ 5818530 w 6015842"/>
                <a:gd name="connsiteY3" fmla="*/ 6767255 h 6832673"/>
                <a:gd name="connsiteX4" fmla="*/ 4633062 w 6015842"/>
                <a:gd name="connsiteY4" fmla="*/ 499 h 6832673"/>
                <a:gd name="connsiteX5" fmla="*/ 4830740 w 6015842"/>
                <a:gd name="connsiteY5" fmla="*/ 7861 h 6832673"/>
                <a:gd name="connsiteX6" fmla="*/ 5614049 w 6015842"/>
                <a:gd name="connsiteY6" fmla="*/ 130835 h 6832673"/>
                <a:gd name="connsiteX7" fmla="*/ 5900717 w 6015842"/>
                <a:gd name="connsiteY7" fmla="*/ 218147 h 6832673"/>
                <a:gd name="connsiteX8" fmla="*/ 6015842 w 6015842"/>
                <a:gd name="connsiteY8" fmla="*/ 264101 h 6832673"/>
                <a:gd name="connsiteX9" fmla="*/ 6015842 w 6015842"/>
                <a:gd name="connsiteY9" fmla="*/ 662291 h 6832673"/>
                <a:gd name="connsiteX10" fmla="*/ 5865183 w 6015842"/>
                <a:gd name="connsiteY10" fmla="*/ 601873 h 6832673"/>
                <a:gd name="connsiteX11" fmla="*/ 5522516 w 6015842"/>
                <a:gd name="connsiteY11" fmla="*/ 496937 h 6832673"/>
                <a:gd name="connsiteX12" fmla="*/ 4809762 w 6015842"/>
                <a:gd name="connsiteY12" fmla="*/ 394287 h 6832673"/>
                <a:gd name="connsiteX13" fmla="*/ 4087181 w 6015842"/>
                <a:gd name="connsiteY13" fmla="*/ 420838 h 6832673"/>
                <a:gd name="connsiteX14" fmla="*/ 3378242 w 6015842"/>
                <a:gd name="connsiteY14" fmla="*/ 571551 h 6832673"/>
                <a:gd name="connsiteX15" fmla="*/ 1488325 w 6015842"/>
                <a:gd name="connsiteY15" fmla="*/ 1639596 h 6832673"/>
                <a:gd name="connsiteX16" fmla="*/ 993256 w 6015842"/>
                <a:gd name="connsiteY16" fmla="*/ 2176884 h 6832673"/>
                <a:gd name="connsiteX17" fmla="*/ 601602 w 6015842"/>
                <a:gd name="connsiteY17" fmla="*/ 2794422 h 6832673"/>
                <a:gd name="connsiteX18" fmla="*/ 335805 w 6015842"/>
                <a:gd name="connsiteY18" fmla="*/ 3476785 h 6832673"/>
                <a:gd name="connsiteX19" fmla="*/ 238991 w 6015842"/>
                <a:gd name="connsiteY19" fmla="*/ 4205577 h 6832673"/>
                <a:gd name="connsiteX20" fmla="*/ 279770 w 6015842"/>
                <a:gd name="connsiteY20" fmla="*/ 4561593 h 6832673"/>
                <a:gd name="connsiteX21" fmla="*/ 400346 w 6015842"/>
                <a:gd name="connsiteY21" fmla="*/ 4894912 h 6832673"/>
                <a:gd name="connsiteX22" fmla="*/ 484398 w 6015842"/>
                <a:gd name="connsiteY22" fmla="*/ 5051706 h 6832673"/>
                <a:gd name="connsiteX23" fmla="*/ 580920 w 6015842"/>
                <a:gd name="connsiteY23" fmla="*/ 5203606 h 6832673"/>
                <a:gd name="connsiteX24" fmla="*/ 803883 w 6015842"/>
                <a:gd name="connsiteY24" fmla="*/ 5497171 h 6832673"/>
                <a:gd name="connsiteX25" fmla="*/ 1045184 w 6015842"/>
                <a:gd name="connsiteY25" fmla="*/ 5792959 h 6832673"/>
                <a:gd name="connsiteX26" fmla="*/ 1165173 w 6015842"/>
                <a:gd name="connsiteY26" fmla="*/ 5947381 h 6832673"/>
                <a:gd name="connsiteX27" fmla="*/ 1222822 w 6015842"/>
                <a:gd name="connsiteY27" fmla="*/ 6023035 h 6832673"/>
                <a:gd name="connsiteX28" fmla="*/ 1279296 w 6015842"/>
                <a:gd name="connsiteY28" fmla="*/ 6095720 h 6832673"/>
                <a:gd name="connsiteX29" fmla="*/ 1764538 w 6015842"/>
                <a:gd name="connsiteY29" fmla="*/ 6631821 h 6832673"/>
                <a:gd name="connsiteX30" fmla="*/ 1979400 w 6015842"/>
                <a:gd name="connsiteY30" fmla="*/ 6832673 h 6832673"/>
                <a:gd name="connsiteX31" fmla="*/ 1213789 w 6015842"/>
                <a:gd name="connsiteY31" fmla="*/ 6832673 h 6832673"/>
                <a:gd name="connsiteX32" fmla="*/ 1117208 w 6015842"/>
                <a:gd name="connsiteY32" fmla="*/ 6706732 h 6832673"/>
                <a:gd name="connsiteX33" fmla="*/ 894535 w 6015842"/>
                <a:gd name="connsiteY33" fmla="*/ 6375343 h 6832673"/>
                <a:gd name="connsiteX34" fmla="*/ 842461 w 6015842"/>
                <a:gd name="connsiteY34" fmla="*/ 6291085 h 6832673"/>
                <a:gd name="connsiteX35" fmla="*/ 792736 w 6015842"/>
                <a:gd name="connsiteY35" fmla="*/ 6209052 h 6832673"/>
                <a:gd name="connsiteX36" fmla="*/ 694454 w 6015842"/>
                <a:gd name="connsiteY36" fmla="*/ 6050330 h 6832673"/>
                <a:gd name="connsiteX37" fmla="*/ 490706 w 6015842"/>
                <a:gd name="connsiteY37" fmla="*/ 5724130 h 6832673"/>
                <a:gd name="connsiteX38" fmla="*/ 292239 w 6015842"/>
                <a:gd name="connsiteY38" fmla="*/ 5381020 h 6832673"/>
                <a:gd name="connsiteX39" fmla="*/ 202759 w 6015842"/>
                <a:gd name="connsiteY39" fmla="*/ 5199305 h 6832673"/>
                <a:gd name="connsiteX40" fmla="*/ 126628 w 6015842"/>
                <a:gd name="connsiteY40" fmla="*/ 5010171 h 6832673"/>
                <a:gd name="connsiteX41" fmla="*/ 67953 w 6015842"/>
                <a:gd name="connsiteY41" fmla="*/ 4812881 h 6832673"/>
                <a:gd name="connsiteX42" fmla="*/ 46243 w 6015842"/>
                <a:gd name="connsiteY42" fmla="*/ 4712306 h 6832673"/>
                <a:gd name="connsiteX43" fmla="*/ 36709 w 6015842"/>
                <a:gd name="connsiteY43" fmla="*/ 4661870 h 6832673"/>
                <a:gd name="connsiteX44" fmla="*/ 28789 w 6015842"/>
                <a:gd name="connsiteY44" fmla="*/ 4611286 h 6832673"/>
                <a:gd name="connsiteX45" fmla="*/ 38 w 6015842"/>
                <a:gd name="connsiteY45" fmla="*/ 4205577 h 6832673"/>
                <a:gd name="connsiteX46" fmla="*/ 81448 w 6015842"/>
                <a:gd name="connsiteY46" fmla="*/ 3416115 h 6832673"/>
                <a:gd name="connsiteX47" fmla="*/ 326122 w 6015842"/>
                <a:gd name="connsiteY47" fmla="*/ 2659581 h 6832673"/>
                <a:gd name="connsiteX48" fmla="*/ 1243505 w 6015842"/>
                <a:gd name="connsiteY48" fmla="*/ 1374811 h 6832673"/>
                <a:gd name="connsiteX49" fmla="*/ 1851817 w 6015842"/>
                <a:gd name="connsiteY49" fmla="*/ 871494 h 6832673"/>
                <a:gd name="connsiteX50" fmla="*/ 4040976 w 6015842"/>
                <a:gd name="connsiteY50" fmla="*/ 31151 h 6832673"/>
                <a:gd name="connsiteX51" fmla="*/ 4633062 w 6015842"/>
                <a:gd name="connsiteY51" fmla="*/ 499 h 683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15842" h="6832673">
                  <a:moveTo>
                    <a:pt x="6015842" y="6607627"/>
                  </a:moveTo>
                  <a:lnTo>
                    <a:pt x="6015842" y="6832673"/>
                  </a:lnTo>
                  <a:lnTo>
                    <a:pt x="5735634" y="6832673"/>
                  </a:lnTo>
                  <a:lnTo>
                    <a:pt x="5818530" y="6767255"/>
                  </a:lnTo>
                  <a:close/>
                  <a:moveTo>
                    <a:pt x="4633062" y="499"/>
                  </a:moveTo>
                  <a:cubicBezTo>
                    <a:pt x="4698976" y="1486"/>
                    <a:pt x="4764884" y="3940"/>
                    <a:pt x="4830740" y="7861"/>
                  </a:cubicBezTo>
                  <a:cubicBezTo>
                    <a:pt x="5095128" y="23382"/>
                    <a:pt x="5357448" y="64564"/>
                    <a:pt x="5614049" y="130835"/>
                  </a:cubicBezTo>
                  <a:cubicBezTo>
                    <a:pt x="5710834" y="155913"/>
                    <a:pt x="5806471" y="185048"/>
                    <a:pt x="5900717" y="218147"/>
                  </a:cubicBezTo>
                  <a:lnTo>
                    <a:pt x="6015842" y="264101"/>
                  </a:lnTo>
                  <a:lnTo>
                    <a:pt x="6015842" y="662291"/>
                  </a:lnTo>
                  <a:lnTo>
                    <a:pt x="5865183" y="601873"/>
                  </a:lnTo>
                  <a:cubicBezTo>
                    <a:pt x="5753061" y="560521"/>
                    <a:pt x="5638663" y="525479"/>
                    <a:pt x="5522516" y="496937"/>
                  </a:cubicBezTo>
                  <a:cubicBezTo>
                    <a:pt x="5288740" y="439663"/>
                    <a:pt x="5050052" y="405286"/>
                    <a:pt x="4809762" y="394287"/>
                  </a:cubicBezTo>
                  <a:cubicBezTo>
                    <a:pt x="4568594" y="381810"/>
                    <a:pt x="4326810" y="390696"/>
                    <a:pt x="4087181" y="420838"/>
                  </a:cubicBezTo>
                  <a:cubicBezTo>
                    <a:pt x="3847216" y="451509"/>
                    <a:pt x="3610112" y="501913"/>
                    <a:pt x="3378242" y="571551"/>
                  </a:cubicBezTo>
                  <a:cubicBezTo>
                    <a:pt x="2679220" y="784970"/>
                    <a:pt x="2034383" y="1149380"/>
                    <a:pt x="1488325" y="1639596"/>
                  </a:cubicBezTo>
                  <a:cubicBezTo>
                    <a:pt x="1308517" y="1804150"/>
                    <a:pt x="1142887" y="1983894"/>
                    <a:pt x="993256" y="2176884"/>
                  </a:cubicBezTo>
                  <a:cubicBezTo>
                    <a:pt x="843445" y="2369563"/>
                    <a:pt x="712290" y="2576362"/>
                    <a:pt x="601602" y="2794422"/>
                  </a:cubicBezTo>
                  <a:cubicBezTo>
                    <a:pt x="489834" y="3011933"/>
                    <a:pt x="400757" y="3240628"/>
                    <a:pt x="335805" y="3476785"/>
                  </a:cubicBezTo>
                  <a:cubicBezTo>
                    <a:pt x="271624" y="3714276"/>
                    <a:pt x="239065" y="3959377"/>
                    <a:pt x="238991" y="4205577"/>
                  </a:cubicBezTo>
                  <a:cubicBezTo>
                    <a:pt x="239262" y="4325420"/>
                    <a:pt x="252943" y="4444849"/>
                    <a:pt x="279770" y="4561593"/>
                  </a:cubicBezTo>
                  <a:cubicBezTo>
                    <a:pt x="307988" y="4676763"/>
                    <a:pt x="348413" y="4788524"/>
                    <a:pt x="400346" y="4894912"/>
                  </a:cubicBezTo>
                  <a:cubicBezTo>
                    <a:pt x="426018" y="4948165"/>
                    <a:pt x="454327" y="5000381"/>
                    <a:pt x="484398" y="5051706"/>
                  </a:cubicBezTo>
                  <a:cubicBezTo>
                    <a:pt x="514468" y="5103033"/>
                    <a:pt x="547181" y="5153617"/>
                    <a:pt x="580920" y="5203606"/>
                  </a:cubicBezTo>
                  <a:cubicBezTo>
                    <a:pt x="649275" y="5303291"/>
                    <a:pt x="725259" y="5400008"/>
                    <a:pt x="803883" y="5497171"/>
                  </a:cubicBezTo>
                  <a:cubicBezTo>
                    <a:pt x="882508" y="5594333"/>
                    <a:pt x="965240" y="5691644"/>
                    <a:pt x="1045184" y="5792959"/>
                  </a:cubicBezTo>
                  <a:cubicBezTo>
                    <a:pt x="1085571" y="5843395"/>
                    <a:pt x="1125568" y="5894870"/>
                    <a:pt x="1165173" y="5947381"/>
                  </a:cubicBezTo>
                  <a:lnTo>
                    <a:pt x="1222822" y="6023035"/>
                  </a:lnTo>
                  <a:cubicBezTo>
                    <a:pt x="1241744" y="6047215"/>
                    <a:pt x="1259787" y="6072135"/>
                    <a:pt x="1279296" y="6095720"/>
                  </a:cubicBezTo>
                  <a:cubicBezTo>
                    <a:pt x="1430649" y="6283772"/>
                    <a:pt x="1592663" y="6462773"/>
                    <a:pt x="1764538" y="6631821"/>
                  </a:cubicBezTo>
                  <a:lnTo>
                    <a:pt x="1979400" y="6832673"/>
                  </a:lnTo>
                  <a:lnTo>
                    <a:pt x="1213789" y="6832673"/>
                  </a:lnTo>
                  <a:lnTo>
                    <a:pt x="1117208" y="6706732"/>
                  </a:lnTo>
                  <a:cubicBezTo>
                    <a:pt x="1038730" y="6598297"/>
                    <a:pt x="964066" y="6487930"/>
                    <a:pt x="894535" y="6375343"/>
                  </a:cubicBezTo>
                  <a:cubicBezTo>
                    <a:pt x="876640" y="6347454"/>
                    <a:pt x="859771" y="6319121"/>
                    <a:pt x="842461" y="6291085"/>
                  </a:cubicBezTo>
                  <a:lnTo>
                    <a:pt x="792736" y="6209052"/>
                  </a:lnTo>
                  <a:cubicBezTo>
                    <a:pt x="760903" y="6156245"/>
                    <a:pt x="727753" y="6103584"/>
                    <a:pt x="694454" y="6050330"/>
                  </a:cubicBezTo>
                  <a:lnTo>
                    <a:pt x="490706" y="5724130"/>
                  </a:lnTo>
                  <a:cubicBezTo>
                    <a:pt x="422643" y="5613617"/>
                    <a:pt x="355167" y="5499692"/>
                    <a:pt x="292239" y="5381020"/>
                  </a:cubicBezTo>
                  <a:cubicBezTo>
                    <a:pt x="260847" y="5321686"/>
                    <a:pt x="230631" y="5261310"/>
                    <a:pt x="202759" y="5199305"/>
                  </a:cubicBezTo>
                  <a:cubicBezTo>
                    <a:pt x="174889" y="5137299"/>
                    <a:pt x="149511" y="5074254"/>
                    <a:pt x="126628" y="5010171"/>
                  </a:cubicBezTo>
                  <a:cubicBezTo>
                    <a:pt x="103745" y="4946089"/>
                    <a:pt x="84529" y="4879485"/>
                    <a:pt x="67953" y="4812881"/>
                  </a:cubicBezTo>
                  <a:cubicBezTo>
                    <a:pt x="60179" y="4779355"/>
                    <a:pt x="52551" y="4745979"/>
                    <a:pt x="46243" y="4712306"/>
                  </a:cubicBezTo>
                  <a:lnTo>
                    <a:pt x="36709" y="4661870"/>
                  </a:lnTo>
                  <a:lnTo>
                    <a:pt x="28789" y="4611286"/>
                  </a:lnTo>
                  <a:cubicBezTo>
                    <a:pt x="8927" y="4476995"/>
                    <a:pt x="-684" y="4341352"/>
                    <a:pt x="38" y="4205577"/>
                  </a:cubicBezTo>
                  <a:cubicBezTo>
                    <a:pt x="735" y="3940316"/>
                    <a:pt x="28012" y="3675812"/>
                    <a:pt x="81448" y="3416115"/>
                  </a:cubicBezTo>
                  <a:cubicBezTo>
                    <a:pt x="134458" y="3155392"/>
                    <a:pt x="216542" y="2901597"/>
                    <a:pt x="326122" y="2659581"/>
                  </a:cubicBezTo>
                  <a:cubicBezTo>
                    <a:pt x="546153" y="2175993"/>
                    <a:pt x="866666" y="1743286"/>
                    <a:pt x="1243505" y="1374811"/>
                  </a:cubicBezTo>
                  <a:cubicBezTo>
                    <a:pt x="1432510" y="1190706"/>
                    <a:pt x="1635952" y="1022387"/>
                    <a:pt x="1851817" y="871494"/>
                  </a:cubicBezTo>
                  <a:cubicBezTo>
                    <a:pt x="2502124" y="413640"/>
                    <a:pt x="3254043" y="125004"/>
                    <a:pt x="4040976" y="31151"/>
                  </a:cubicBezTo>
                  <a:cubicBezTo>
                    <a:pt x="4237529" y="7767"/>
                    <a:pt x="4435320" y="-2463"/>
                    <a:pt x="4633062" y="49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7" name="Freeform: Shape 86">
              <a:extLst>
                <a:ext uri="{FF2B5EF4-FFF2-40B4-BE49-F238E27FC236}">
                  <a16:creationId xmlns:a16="http://schemas.microsoft.com/office/drawing/2014/main" id="{82154C63-89CC-45F5-9D0E-6FF8027BD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97958" y="45549"/>
              <a:ext cx="5994043" cy="6812451"/>
            </a:xfrm>
            <a:custGeom>
              <a:avLst/>
              <a:gdLst>
                <a:gd name="connsiteX0" fmla="*/ 5994043 w 5994043"/>
                <a:gd name="connsiteY0" fmla="*/ 6088971 h 6812451"/>
                <a:gd name="connsiteX1" fmla="*/ 5994043 w 5994043"/>
                <a:gd name="connsiteY1" fmla="*/ 6812451 h 6812451"/>
                <a:gd name="connsiteX2" fmla="*/ 4989355 w 5994043"/>
                <a:gd name="connsiteY2" fmla="*/ 6812451 h 6812451"/>
                <a:gd name="connsiteX3" fmla="*/ 5129829 w 5994043"/>
                <a:gd name="connsiteY3" fmla="*/ 6731039 h 6812451"/>
                <a:gd name="connsiteX4" fmla="*/ 5840791 w 5994043"/>
                <a:gd name="connsiteY4" fmla="*/ 6209052 h 6812451"/>
                <a:gd name="connsiteX5" fmla="*/ 4646021 w 5994043"/>
                <a:gd name="connsiteY5" fmla="*/ 0 h 6812451"/>
                <a:gd name="connsiteX6" fmla="*/ 5834943 w 5994043"/>
                <a:gd name="connsiteY6" fmla="*/ 187955 h 6812451"/>
                <a:gd name="connsiteX7" fmla="*/ 5994043 w 5994043"/>
                <a:gd name="connsiteY7" fmla="*/ 246737 h 6812451"/>
                <a:gd name="connsiteX8" fmla="*/ 5994043 w 5994043"/>
                <a:gd name="connsiteY8" fmla="*/ 1234190 h 6812451"/>
                <a:gd name="connsiteX9" fmla="*/ 5813213 w 5994043"/>
                <a:gd name="connsiteY9" fmla="*/ 1136134 h 6812451"/>
                <a:gd name="connsiteX10" fmla="*/ 4645435 w 5994043"/>
                <a:gd name="connsiteY10" fmla="*/ 890335 h 6812451"/>
                <a:gd name="connsiteX11" fmla="*/ 3262616 w 5994043"/>
                <a:gd name="connsiteY11" fmla="*/ 1158830 h 6812451"/>
                <a:gd name="connsiteX12" fmla="*/ 2030445 w 5994043"/>
                <a:gd name="connsiteY12" fmla="*/ 1900528 h 6812451"/>
                <a:gd name="connsiteX13" fmla="*/ 1183473 w 5994043"/>
                <a:gd name="connsiteY13" fmla="*/ 2961898 h 6812451"/>
                <a:gd name="connsiteX14" fmla="*/ 880124 w 5994043"/>
                <a:gd name="connsiteY14" fmla="*/ 4180805 h 6812451"/>
                <a:gd name="connsiteX15" fmla="*/ 1381647 w 5994043"/>
                <a:gd name="connsiteY15" fmla="*/ 5288309 h 6812451"/>
                <a:gd name="connsiteX16" fmla="*/ 1651257 w 5994043"/>
                <a:gd name="connsiteY16" fmla="*/ 5671767 h 6812451"/>
                <a:gd name="connsiteX17" fmla="*/ 2679827 w 5994043"/>
                <a:gd name="connsiteY17" fmla="*/ 6733581 h 6812451"/>
                <a:gd name="connsiteX18" fmla="*/ 2818128 w 5994043"/>
                <a:gd name="connsiteY18" fmla="*/ 6812451 h 6812451"/>
                <a:gd name="connsiteX19" fmla="*/ 1420330 w 5994043"/>
                <a:gd name="connsiteY19" fmla="*/ 6812451 h 6812451"/>
                <a:gd name="connsiteX20" fmla="*/ 1286880 w 5994043"/>
                <a:gd name="connsiteY20" fmla="*/ 6661555 h 6812451"/>
                <a:gd name="connsiteX21" fmla="*/ 922515 w 5994043"/>
                <a:gd name="connsiteY21" fmla="*/ 6171671 h 6812451"/>
                <a:gd name="connsiteX22" fmla="*/ 0 w 5994043"/>
                <a:gd name="connsiteY22" fmla="*/ 4180805 h 6812451"/>
                <a:gd name="connsiteX23" fmla="*/ 4645435 w 5994043"/>
                <a:gd name="connsiteY23" fmla="*/ 298 h 6812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94043" h="6812451">
                  <a:moveTo>
                    <a:pt x="5994043" y="6088971"/>
                  </a:moveTo>
                  <a:lnTo>
                    <a:pt x="5994043" y="6812451"/>
                  </a:lnTo>
                  <a:lnTo>
                    <a:pt x="4989355" y="6812451"/>
                  </a:lnTo>
                  <a:lnTo>
                    <a:pt x="5129829" y="6731039"/>
                  </a:lnTo>
                  <a:cubicBezTo>
                    <a:pt x="5358317" y="6586623"/>
                    <a:pt x="5590395" y="6406975"/>
                    <a:pt x="5840791" y="6209052"/>
                  </a:cubicBezTo>
                  <a:close/>
                  <a:moveTo>
                    <a:pt x="4646021" y="0"/>
                  </a:moveTo>
                  <a:cubicBezTo>
                    <a:pt x="5075935" y="0"/>
                    <a:pt x="5473199" y="65804"/>
                    <a:pt x="5834943" y="187955"/>
                  </a:cubicBezTo>
                  <a:lnTo>
                    <a:pt x="5994043" y="246737"/>
                  </a:lnTo>
                  <a:lnTo>
                    <a:pt x="5994043" y="1234190"/>
                  </a:lnTo>
                  <a:lnTo>
                    <a:pt x="5813213" y="1136134"/>
                  </a:lnTo>
                  <a:cubicBezTo>
                    <a:pt x="5466151" y="973109"/>
                    <a:pt x="5073323" y="890335"/>
                    <a:pt x="4645435" y="890335"/>
                  </a:cubicBezTo>
                  <a:cubicBezTo>
                    <a:pt x="4193787" y="890335"/>
                    <a:pt x="3715146" y="983493"/>
                    <a:pt x="3262616" y="1158830"/>
                  </a:cubicBezTo>
                  <a:cubicBezTo>
                    <a:pt x="2813519" y="1334122"/>
                    <a:pt x="2396942" y="1584891"/>
                    <a:pt x="2030445" y="1900528"/>
                  </a:cubicBezTo>
                  <a:cubicBezTo>
                    <a:pt x="1672528" y="2210706"/>
                    <a:pt x="1379593" y="2577698"/>
                    <a:pt x="1183473" y="2961898"/>
                  </a:cubicBezTo>
                  <a:cubicBezTo>
                    <a:pt x="982804" y="3356334"/>
                    <a:pt x="880124" y="3766345"/>
                    <a:pt x="880124" y="4180805"/>
                  </a:cubicBezTo>
                  <a:cubicBezTo>
                    <a:pt x="880124" y="4577020"/>
                    <a:pt x="1033705" y="4806798"/>
                    <a:pt x="1381647" y="5288309"/>
                  </a:cubicBezTo>
                  <a:cubicBezTo>
                    <a:pt x="1468632" y="5408909"/>
                    <a:pt x="1558551" y="5533662"/>
                    <a:pt x="1651257" y="5671767"/>
                  </a:cubicBezTo>
                  <a:cubicBezTo>
                    <a:pt x="1979104" y="6160396"/>
                    <a:pt x="2315457" y="6507809"/>
                    <a:pt x="2679827" y="6733581"/>
                  </a:cubicBezTo>
                  <a:lnTo>
                    <a:pt x="2818128" y="6812451"/>
                  </a:lnTo>
                  <a:lnTo>
                    <a:pt x="1420330" y="6812451"/>
                  </a:lnTo>
                  <a:lnTo>
                    <a:pt x="1286880" y="6661555"/>
                  </a:lnTo>
                  <a:cubicBezTo>
                    <a:pt x="1160113" y="6509154"/>
                    <a:pt x="1039064" y="6345506"/>
                    <a:pt x="922515" y="6171671"/>
                  </a:cubicBezTo>
                  <a:cubicBezTo>
                    <a:pt x="474827" y="5504440"/>
                    <a:pt x="0" y="5046663"/>
                    <a:pt x="0" y="4180805"/>
                  </a:cubicBezTo>
                  <a:cubicBezTo>
                    <a:pt x="0" y="1872047"/>
                    <a:pt x="2339074" y="298"/>
                    <a:pt x="4645435" y="29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Freeform: Shape 87">
              <a:extLst>
                <a:ext uri="{FF2B5EF4-FFF2-40B4-BE49-F238E27FC236}">
                  <a16:creationId xmlns:a16="http://schemas.microsoft.com/office/drawing/2014/main" id="{30B13941-99A3-4EAC-8E5F-8F18AA9689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8976" y="45549"/>
              <a:ext cx="6013025" cy="6812451"/>
            </a:xfrm>
            <a:custGeom>
              <a:avLst/>
              <a:gdLst>
                <a:gd name="connsiteX0" fmla="*/ 6013025 w 6013025"/>
                <a:gd name="connsiteY0" fmla="*/ 6261711 h 6812451"/>
                <a:gd name="connsiteX1" fmla="*/ 6013025 w 6013025"/>
                <a:gd name="connsiteY1" fmla="*/ 6812451 h 6812451"/>
                <a:gd name="connsiteX2" fmla="*/ 5273640 w 6013025"/>
                <a:gd name="connsiteY2" fmla="*/ 6812451 h 6812451"/>
                <a:gd name="connsiteX3" fmla="*/ 5321464 w 6013025"/>
                <a:gd name="connsiteY3" fmla="*/ 6781445 h 6812451"/>
                <a:gd name="connsiteX4" fmla="*/ 5931296 w 6013025"/>
                <a:gd name="connsiteY4" fmla="*/ 6325796 h 6812451"/>
                <a:gd name="connsiteX5" fmla="*/ 4646022 w 6013025"/>
                <a:gd name="connsiteY5" fmla="*/ 0 h 6812451"/>
                <a:gd name="connsiteX6" fmla="*/ 6012842 w 6013025"/>
                <a:gd name="connsiteY6" fmla="*/ 253682 h 6812451"/>
                <a:gd name="connsiteX7" fmla="*/ 6013025 w 6013025"/>
                <a:gd name="connsiteY7" fmla="*/ 253762 h 6812451"/>
                <a:gd name="connsiteX8" fmla="*/ 6013025 w 6013025"/>
                <a:gd name="connsiteY8" fmla="*/ 1076411 h 6812451"/>
                <a:gd name="connsiteX9" fmla="*/ 5874968 w 6013025"/>
                <a:gd name="connsiteY9" fmla="*/ 1001590 h 6812451"/>
                <a:gd name="connsiteX10" fmla="*/ 4645435 w 6013025"/>
                <a:gd name="connsiteY10" fmla="*/ 741995 h 6812451"/>
                <a:gd name="connsiteX11" fmla="*/ 3209956 w 6013025"/>
                <a:gd name="connsiteY11" fmla="*/ 1021170 h 6812451"/>
                <a:gd name="connsiteX12" fmla="*/ 1935097 w 6013025"/>
                <a:gd name="connsiteY12" fmla="*/ 1787938 h 6812451"/>
                <a:gd name="connsiteX13" fmla="*/ 1053214 w 6013025"/>
                <a:gd name="connsiteY13" fmla="*/ 2893811 h 6812451"/>
                <a:gd name="connsiteX14" fmla="*/ 733436 w 6013025"/>
                <a:gd name="connsiteY14" fmla="*/ 4180805 h 6812451"/>
                <a:gd name="connsiteX15" fmla="*/ 1262683 w 6013025"/>
                <a:gd name="connsiteY15" fmla="*/ 5375977 h 6812451"/>
                <a:gd name="connsiteX16" fmla="*/ 1529361 w 6013025"/>
                <a:gd name="connsiteY16" fmla="*/ 5755283 h 6812451"/>
                <a:gd name="connsiteX17" fmla="*/ 2477042 w 6013025"/>
                <a:gd name="connsiteY17" fmla="*/ 6776885 h 6812451"/>
                <a:gd name="connsiteX18" fmla="*/ 2533056 w 6013025"/>
                <a:gd name="connsiteY18" fmla="*/ 6812451 h 6812451"/>
                <a:gd name="connsiteX19" fmla="*/ 1420329 w 6013025"/>
                <a:gd name="connsiteY19" fmla="*/ 6812451 h 6812451"/>
                <a:gd name="connsiteX20" fmla="*/ 1286880 w 6013025"/>
                <a:gd name="connsiteY20" fmla="*/ 6661555 h 6812451"/>
                <a:gd name="connsiteX21" fmla="*/ 922515 w 6013025"/>
                <a:gd name="connsiteY21" fmla="*/ 6171671 h 6812451"/>
                <a:gd name="connsiteX22" fmla="*/ 0 w 6013025"/>
                <a:gd name="connsiteY22" fmla="*/ 4180805 h 6812451"/>
                <a:gd name="connsiteX23" fmla="*/ 4645435 w 6013025"/>
                <a:gd name="connsiteY23" fmla="*/ 298 h 6812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13025" h="6812451">
                  <a:moveTo>
                    <a:pt x="6013025" y="6261711"/>
                  </a:moveTo>
                  <a:lnTo>
                    <a:pt x="6013025" y="6812451"/>
                  </a:lnTo>
                  <a:lnTo>
                    <a:pt x="5273640" y="6812451"/>
                  </a:lnTo>
                  <a:lnTo>
                    <a:pt x="5321464" y="6781445"/>
                  </a:lnTo>
                  <a:cubicBezTo>
                    <a:pt x="5513938" y="6651587"/>
                    <a:pt x="5713420" y="6497963"/>
                    <a:pt x="5931296" y="6325796"/>
                  </a:cubicBezTo>
                  <a:close/>
                  <a:moveTo>
                    <a:pt x="4646022" y="0"/>
                  </a:moveTo>
                  <a:cubicBezTo>
                    <a:pt x="5147587" y="0"/>
                    <a:pt x="5604713" y="89566"/>
                    <a:pt x="6012842" y="253682"/>
                  </a:cubicBezTo>
                  <a:lnTo>
                    <a:pt x="6013025" y="253762"/>
                  </a:lnTo>
                  <a:lnTo>
                    <a:pt x="6013025" y="1076411"/>
                  </a:lnTo>
                  <a:lnTo>
                    <a:pt x="5874968" y="1001590"/>
                  </a:lnTo>
                  <a:cubicBezTo>
                    <a:pt x="5508543" y="829367"/>
                    <a:pt x="5094739" y="741995"/>
                    <a:pt x="4645435" y="741995"/>
                  </a:cubicBezTo>
                  <a:cubicBezTo>
                    <a:pt x="4168703" y="741995"/>
                    <a:pt x="3685809" y="835895"/>
                    <a:pt x="3209956" y="1021170"/>
                  </a:cubicBezTo>
                  <a:cubicBezTo>
                    <a:pt x="2745309" y="1202264"/>
                    <a:pt x="2314283" y="1461517"/>
                    <a:pt x="1935097" y="1787938"/>
                  </a:cubicBezTo>
                  <a:cubicBezTo>
                    <a:pt x="1557525" y="2115028"/>
                    <a:pt x="1260777" y="2487212"/>
                    <a:pt x="1053214" y="2893811"/>
                  </a:cubicBezTo>
                  <a:cubicBezTo>
                    <a:pt x="840958" y="3309458"/>
                    <a:pt x="733436" y="3742460"/>
                    <a:pt x="733436" y="4180805"/>
                  </a:cubicBezTo>
                  <a:cubicBezTo>
                    <a:pt x="733436" y="4622561"/>
                    <a:pt x="905208" y="4880374"/>
                    <a:pt x="1262683" y="5375977"/>
                  </a:cubicBezTo>
                  <a:cubicBezTo>
                    <a:pt x="1348936" y="5495539"/>
                    <a:pt x="1438122" y="5619106"/>
                    <a:pt x="1529361" y="5755283"/>
                  </a:cubicBezTo>
                  <a:cubicBezTo>
                    <a:pt x="1828942" y="6201779"/>
                    <a:pt x="2138082" y="6538284"/>
                    <a:pt x="2477042" y="6776885"/>
                  </a:cubicBezTo>
                  <a:lnTo>
                    <a:pt x="2533056" y="6812451"/>
                  </a:lnTo>
                  <a:lnTo>
                    <a:pt x="1420329" y="6812451"/>
                  </a:lnTo>
                  <a:lnTo>
                    <a:pt x="1286880" y="6661555"/>
                  </a:lnTo>
                  <a:cubicBezTo>
                    <a:pt x="1160113" y="6509154"/>
                    <a:pt x="1039064" y="6345506"/>
                    <a:pt x="922515" y="6171671"/>
                  </a:cubicBezTo>
                  <a:cubicBezTo>
                    <a:pt x="474827" y="5504440"/>
                    <a:pt x="0" y="5046663"/>
                    <a:pt x="0" y="4180805"/>
                  </a:cubicBezTo>
                  <a:cubicBezTo>
                    <a:pt x="0" y="1872047"/>
                    <a:pt x="2339075" y="298"/>
                    <a:pt x="4645435" y="29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89" name="Freeform: Shape 88">
              <a:extLst>
                <a:ext uri="{FF2B5EF4-FFF2-40B4-BE49-F238E27FC236}">
                  <a16:creationId xmlns:a16="http://schemas.microsoft.com/office/drawing/2014/main" id="{D29D3E4A-261C-4E2A-80F0-862C63B4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5112" y="0"/>
              <a:ext cx="6156889" cy="6858000"/>
            </a:xfrm>
            <a:custGeom>
              <a:avLst/>
              <a:gdLst>
                <a:gd name="connsiteX0" fmla="*/ 2697511 w 6156889"/>
                <a:gd name="connsiteY0" fmla="*/ 0 h 6858000"/>
                <a:gd name="connsiteX1" fmla="*/ 6012777 w 6156889"/>
                <a:gd name="connsiteY1" fmla="*/ 0 h 6858000"/>
                <a:gd name="connsiteX2" fmla="*/ 6130331 w 6156889"/>
                <a:gd name="connsiteY2" fmla="*/ 54136 h 6858000"/>
                <a:gd name="connsiteX3" fmla="*/ 6156889 w 6156889"/>
                <a:gd name="connsiteY3" fmla="*/ 68258 h 6858000"/>
                <a:gd name="connsiteX4" fmla="*/ 6156889 w 6156889"/>
                <a:gd name="connsiteY4" fmla="*/ 430986 h 6858000"/>
                <a:gd name="connsiteX5" fmla="*/ 5996798 w 6156889"/>
                <a:gd name="connsiteY5" fmla="*/ 361212 h 6858000"/>
                <a:gd name="connsiteX6" fmla="*/ 5637513 w 6156889"/>
                <a:gd name="connsiteY6" fmla="*/ 243549 h 6858000"/>
                <a:gd name="connsiteX7" fmla="*/ 5269544 w 6156889"/>
                <a:gd name="connsiteY7" fmla="*/ 169380 h 6858000"/>
                <a:gd name="connsiteX8" fmla="*/ 4898545 w 6156889"/>
                <a:gd name="connsiteY8" fmla="*/ 136002 h 6858000"/>
                <a:gd name="connsiteX9" fmla="*/ 4736575 w 6156889"/>
                <a:gd name="connsiteY9" fmla="*/ 132591 h 6858000"/>
                <a:gd name="connsiteX10" fmla="*/ 4152501 w 6156889"/>
                <a:gd name="connsiteY10" fmla="*/ 177093 h 6858000"/>
                <a:gd name="connsiteX11" fmla="*/ 3785688 w 6156889"/>
                <a:gd name="connsiteY11" fmla="*/ 251263 h 6858000"/>
                <a:gd name="connsiteX12" fmla="*/ 3424793 w 6156889"/>
                <a:gd name="connsiteY12" fmla="*/ 356583 h 6858000"/>
                <a:gd name="connsiteX13" fmla="*/ 3073425 w 6156889"/>
                <a:gd name="connsiteY13" fmla="*/ 490979 h 6858000"/>
                <a:gd name="connsiteX14" fmla="*/ 2732162 w 6156889"/>
                <a:gd name="connsiteY14" fmla="*/ 653411 h 6858000"/>
                <a:gd name="connsiteX15" fmla="*/ 2083562 w 6156889"/>
                <a:gd name="connsiteY15" fmla="*/ 1054373 h 6858000"/>
                <a:gd name="connsiteX16" fmla="*/ 1930543 w 6156889"/>
                <a:gd name="connsiteY16" fmla="*/ 1169336 h 6858000"/>
                <a:gd name="connsiteX17" fmla="*/ 1867890 w 6156889"/>
                <a:gd name="connsiteY17" fmla="*/ 1218733 h 6858000"/>
                <a:gd name="connsiteX18" fmla="*/ 1855187 w 6156889"/>
                <a:gd name="connsiteY18" fmla="*/ 1228968 h 6858000"/>
                <a:gd name="connsiteX19" fmla="*/ 1781565 w 6156889"/>
                <a:gd name="connsiteY19" fmla="*/ 1289343 h 6858000"/>
                <a:gd name="connsiteX20" fmla="*/ 1495015 w 6156889"/>
                <a:gd name="connsiteY20" fmla="*/ 1547751 h 6858000"/>
                <a:gd name="connsiteX21" fmla="*/ 984708 w 6156889"/>
                <a:gd name="connsiteY21" fmla="*/ 2132951 h 6858000"/>
                <a:gd name="connsiteX22" fmla="*/ 767305 w 6156889"/>
                <a:gd name="connsiteY22" fmla="*/ 2459299 h 6858000"/>
                <a:gd name="connsiteX23" fmla="*/ 582382 w 6156889"/>
                <a:gd name="connsiteY23" fmla="*/ 2806859 h 6858000"/>
                <a:gd name="connsiteX24" fmla="*/ 541818 w 6156889"/>
                <a:gd name="connsiteY24" fmla="*/ 2895863 h 6858000"/>
                <a:gd name="connsiteX25" fmla="*/ 521896 w 6156889"/>
                <a:gd name="connsiteY25" fmla="*/ 2940364 h 6858000"/>
                <a:gd name="connsiteX26" fmla="*/ 503130 w 6156889"/>
                <a:gd name="connsiteY26" fmla="*/ 2985756 h 6858000"/>
                <a:gd name="connsiteX27" fmla="*/ 500243 w 6156889"/>
                <a:gd name="connsiteY27" fmla="*/ 2992728 h 6858000"/>
                <a:gd name="connsiteX28" fmla="*/ 467329 w 6156889"/>
                <a:gd name="connsiteY28" fmla="*/ 3077133 h 6858000"/>
                <a:gd name="connsiteX29" fmla="*/ 454626 w 6156889"/>
                <a:gd name="connsiteY29" fmla="*/ 3111399 h 6858000"/>
                <a:gd name="connsiteX30" fmla="*/ 433548 w 6156889"/>
                <a:gd name="connsiteY30" fmla="*/ 3170735 h 6858000"/>
                <a:gd name="connsiteX31" fmla="*/ 433548 w 6156889"/>
                <a:gd name="connsiteY31" fmla="*/ 3171477 h 6858000"/>
                <a:gd name="connsiteX32" fmla="*/ 323692 w 6156889"/>
                <a:gd name="connsiteY32" fmla="*/ 3552414 h 6858000"/>
                <a:gd name="connsiteX33" fmla="*/ 234768 w 6156889"/>
                <a:gd name="connsiteY33" fmla="*/ 4341877 h 6858000"/>
                <a:gd name="connsiteX34" fmla="*/ 273600 w 6156889"/>
                <a:gd name="connsiteY34" fmla="*/ 4733940 h 6858000"/>
                <a:gd name="connsiteX35" fmla="*/ 386489 w 6156889"/>
                <a:gd name="connsiteY35" fmla="*/ 5105974 h 6858000"/>
                <a:gd name="connsiteX36" fmla="*/ 413628 w 6156889"/>
                <a:gd name="connsiteY36" fmla="*/ 5168870 h 6858000"/>
                <a:gd name="connsiteX37" fmla="*/ 425176 w 6156889"/>
                <a:gd name="connsiteY37" fmla="*/ 5194384 h 6858000"/>
                <a:gd name="connsiteX38" fmla="*/ 435570 w 6156889"/>
                <a:gd name="connsiteY38" fmla="*/ 5215745 h 6858000"/>
                <a:gd name="connsiteX39" fmla="*/ 468194 w 6156889"/>
                <a:gd name="connsiteY39" fmla="*/ 5280867 h 6858000"/>
                <a:gd name="connsiteX40" fmla="*/ 564915 w 6156889"/>
                <a:gd name="connsiteY40" fmla="*/ 5450715 h 6858000"/>
                <a:gd name="connsiteX41" fmla="*/ 672174 w 6156889"/>
                <a:gd name="connsiteY41" fmla="*/ 5615521 h 6858000"/>
                <a:gd name="connsiteX42" fmla="*/ 787660 w 6156889"/>
                <a:gd name="connsiteY42" fmla="*/ 5777360 h 6858000"/>
                <a:gd name="connsiteX43" fmla="*/ 933894 w 6156889"/>
                <a:gd name="connsiteY43" fmla="*/ 5971536 h 6858000"/>
                <a:gd name="connsiteX44" fmla="*/ 1030614 w 6156889"/>
                <a:gd name="connsiteY44" fmla="*/ 6098961 h 6858000"/>
                <a:gd name="connsiteX45" fmla="*/ 1152885 w 6156889"/>
                <a:gd name="connsiteY45" fmla="*/ 6263172 h 6858000"/>
                <a:gd name="connsiteX46" fmla="*/ 1215248 w 6156889"/>
                <a:gd name="connsiteY46" fmla="*/ 6350397 h 6858000"/>
                <a:gd name="connsiteX47" fmla="*/ 1271259 w 6156889"/>
                <a:gd name="connsiteY47" fmla="*/ 6428720 h 6858000"/>
                <a:gd name="connsiteX48" fmla="*/ 1369279 w 6156889"/>
                <a:gd name="connsiteY48" fmla="*/ 6561483 h 6858000"/>
                <a:gd name="connsiteX49" fmla="*/ 1388190 w 6156889"/>
                <a:gd name="connsiteY49" fmla="*/ 6586701 h 6858000"/>
                <a:gd name="connsiteX50" fmla="*/ 1397717 w 6156889"/>
                <a:gd name="connsiteY50" fmla="*/ 6598865 h 6858000"/>
                <a:gd name="connsiteX51" fmla="*/ 1510605 w 6156889"/>
                <a:gd name="connsiteY51" fmla="*/ 6739342 h 6858000"/>
                <a:gd name="connsiteX52" fmla="*/ 1613307 w 6156889"/>
                <a:gd name="connsiteY52" fmla="*/ 6858000 h 6858000"/>
                <a:gd name="connsiteX53" fmla="*/ 916995 w 6156889"/>
                <a:gd name="connsiteY53" fmla="*/ 6858000 h 6858000"/>
                <a:gd name="connsiteX54" fmla="*/ 818055 w 6156889"/>
                <a:gd name="connsiteY54" fmla="*/ 6724213 h 6858000"/>
                <a:gd name="connsiteX55" fmla="*/ 590467 w 6156889"/>
                <a:gd name="connsiteY55" fmla="*/ 6365824 h 6858000"/>
                <a:gd name="connsiteX56" fmla="*/ 1 w 6156889"/>
                <a:gd name="connsiteY56" fmla="*/ 4123180 h 6858000"/>
                <a:gd name="connsiteX57" fmla="*/ 2644788 w 6156889"/>
                <a:gd name="connsiteY57" fmla="*/ 213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156889" h="6858000">
                  <a:moveTo>
                    <a:pt x="2697511" y="0"/>
                  </a:moveTo>
                  <a:lnTo>
                    <a:pt x="6012777" y="0"/>
                  </a:lnTo>
                  <a:lnTo>
                    <a:pt x="6130331" y="54136"/>
                  </a:lnTo>
                  <a:lnTo>
                    <a:pt x="6156889" y="68258"/>
                  </a:lnTo>
                  <a:lnTo>
                    <a:pt x="6156889" y="430986"/>
                  </a:lnTo>
                  <a:lnTo>
                    <a:pt x="5996798" y="361212"/>
                  </a:lnTo>
                  <a:cubicBezTo>
                    <a:pt x="5879619" y="314469"/>
                    <a:pt x="5759632" y="275159"/>
                    <a:pt x="5637513" y="243549"/>
                  </a:cubicBezTo>
                  <a:cubicBezTo>
                    <a:pt x="5516267" y="211953"/>
                    <a:pt x="5393420" y="187194"/>
                    <a:pt x="5269544" y="169380"/>
                  </a:cubicBezTo>
                  <a:cubicBezTo>
                    <a:pt x="5146509" y="151850"/>
                    <a:pt x="5022677" y="140710"/>
                    <a:pt x="4898545" y="136002"/>
                  </a:cubicBezTo>
                  <a:cubicBezTo>
                    <a:pt x="4844843" y="133778"/>
                    <a:pt x="4790421" y="132591"/>
                    <a:pt x="4736575" y="132591"/>
                  </a:cubicBezTo>
                  <a:cubicBezTo>
                    <a:pt x="4541085" y="132750"/>
                    <a:pt x="4345869" y="147625"/>
                    <a:pt x="4152501" y="177093"/>
                  </a:cubicBezTo>
                  <a:cubicBezTo>
                    <a:pt x="4025611" y="197711"/>
                    <a:pt x="3902184" y="222484"/>
                    <a:pt x="3785688" y="251263"/>
                  </a:cubicBezTo>
                  <a:cubicBezTo>
                    <a:pt x="3659662" y="282414"/>
                    <a:pt x="3538548" y="318163"/>
                    <a:pt x="3424793" y="356583"/>
                  </a:cubicBezTo>
                  <a:cubicBezTo>
                    <a:pt x="3306130" y="396636"/>
                    <a:pt x="3188333" y="441582"/>
                    <a:pt x="3073425" y="490979"/>
                  </a:cubicBezTo>
                  <a:cubicBezTo>
                    <a:pt x="2958516" y="540376"/>
                    <a:pt x="2843751" y="595114"/>
                    <a:pt x="2732162" y="653411"/>
                  </a:cubicBezTo>
                  <a:cubicBezTo>
                    <a:pt x="2507123" y="771357"/>
                    <a:pt x="2290398" y="905336"/>
                    <a:pt x="2083562" y="1054373"/>
                  </a:cubicBezTo>
                  <a:cubicBezTo>
                    <a:pt x="2041265" y="1085080"/>
                    <a:pt x="1985686" y="1125874"/>
                    <a:pt x="1930543" y="1169336"/>
                  </a:cubicBezTo>
                  <a:cubicBezTo>
                    <a:pt x="1909611" y="1185209"/>
                    <a:pt x="1888390" y="1202268"/>
                    <a:pt x="1867890" y="1218733"/>
                  </a:cubicBezTo>
                  <a:lnTo>
                    <a:pt x="1855187" y="1228968"/>
                  </a:lnTo>
                  <a:cubicBezTo>
                    <a:pt x="1828481" y="1249736"/>
                    <a:pt x="1803074" y="1271097"/>
                    <a:pt x="1781565" y="1289343"/>
                  </a:cubicBezTo>
                  <a:cubicBezTo>
                    <a:pt x="1674740" y="1379238"/>
                    <a:pt x="1581630" y="1463791"/>
                    <a:pt x="1495015" y="1547751"/>
                  </a:cubicBezTo>
                  <a:cubicBezTo>
                    <a:pt x="1309115" y="1727642"/>
                    <a:pt x="1138401" y="1923407"/>
                    <a:pt x="984708" y="2132951"/>
                  </a:cubicBezTo>
                  <a:cubicBezTo>
                    <a:pt x="906322" y="2240646"/>
                    <a:pt x="833132" y="2350417"/>
                    <a:pt x="767305" y="2459299"/>
                  </a:cubicBezTo>
                  <a:cubicBezTo>
                    <a:pt x="693682" y="2584350"/>
                    <a:pt x="633197" y="2697681"/>
                    <a:pt x="582382" y="2806859"/>
                  </a:cubicBezTo>
                  <a:cubicBezTo>
                    <a:pt x="567369" y="2837564"/>
                    <a:pt x="553511" y="2868864"/>
                    <a:pt x="541818" y="2895863"/>
                  </a:cubicBezTo>
                  <a:lnTo>
                    <a:pt x="521896" y="2940364"/>
                  </a:lnTo>
                  <a:lnTo>
                    <a:pt x="503130" y="2985756"/>
                  </a:lnTo>
                  <a:lnTo>
                    <a:pt x="500243" y="2992728"/>
                  </a:lnTo>
                  <a:cubicBezTo>
                    <a:pt x="488550" y="3021655"/>
                    <a:pt x="477433" y="3049097"/>
                    <a:pt x="467329" y="3077133"/>
                  </a:cubicBezTo>
                  <a:cubicBezTo>
                    <a:pt x="463143" y="3088555"/>
                    <a:pt x="458955" y="3099978"/>
                    <a:pt x="454626" y="3111399"/>
                  </a:cubicBezTo>
                  <a:cubicBezTo>
                    <a:pt x="447119" y="3132315"/>
                    <a:pt x="439900" y="3151302"/>
                    <a:pt x="433548" y="3170735"/>
                  </a:cubicBezTo>
                  <a:lnTo>
                    <a:pt x="433548" y="3171477"/>
                  </a:lnTo>
                  <a:cubicBezTo>
                    <a:pt x="389714" y="3296142"/>
                    <a:pt x="353032" y="3423342"/>
                    <a:pt x="323692" y="3552414"/>
                  </a:cubicBezTo>
                  <a:cubicBezTo>
                    <a:pt x="264660" y="3811192"/>
                    <a:pt x="234820" y="4076083"/>
                    <a:pt x="234768" y="4341877"/>
                  </a:cubicBezTo>
                  <a:cubicBezTo>
                    <a:pt x="235675" y="4473528"/>
                    <a:pt x="248676" y="4604795"/>
                    <a:pt x="273600" y="4733940"/>
                  </a:cubicBezTo>
                  <a:cubicBezTo>
                    <a:pt x="298849" y="4861570"/>
                    <a:pt x="336674" y="4986220"/>
                    <a:pt x="386489" y="5105974"/>
                  </a:cubicBezTo>
                  <a:cubicBezTo>
                    <a:pt x="394716" y="5126742"/>
                    <a:pt x="403955" y="5147213"/>
                    <a:pt x="413628" y="5168870"/>
                  </a:cubicBezTo>
                  <a:cubicBezTo>
                    <a:pt x="417526" y="5177327"/>
                    <a:pt x="421423" y="5185781"/>
                    <a:pt x="425176" y="5194384"/>
                  </a:cubicBezTo>
                  <a:lnTo>
                    <a:pt x="435570" y="5215745"/>
                  </a:lnTo>
                  <a:cubicBezTo>
                    <a:pt x="446542" y="5238442"/>
                    <a:pt x="456936" y="5259803"/>
                    <a:pt x="468194" y="5280867"/>
                  </a:cubicBezTo>
                  <a:cubicBezTo>
                    <a:pt x="494035" y="5332043"/>
                    <a:pt x="523773" y="5383816"/>
                    <a:pt x="564915" y="5450715"/>
                  </a:cubicBezTo>
                  <a:cubicBezTo>
                    <a:pt x="597108" y="5503526"/>
                    <a:pt x="631176" y="5554998"/>
                    <a:pt x="672174" y="5615521"/>
                  </a:cubicBezTo>
                  <a:cubicBezTo>
                    <a:pt x="710284" y="5671296"/>
                    <a:pt x="750127" y="5726035"/>
                    <a:pt x="787660" y="5777360"/>
                  </a:cubicBezTo>
                  <a:cubicBezTo>
                    <a:pt x="835442" y="5842333"/>
                    <a:pt x="885534" y="5908046"/>
                    <a:pt x="933894" y="5971536"/>
                  </a:cubicBezTo>
                  <a:cubicBezTo>
                    <a:pt x="965654" y="6013219"/>
                    <a:pt x="996978" y="6054311"/>
                    <a:pt x="1030614" y="6098961"/>
                  </a:cubicBezTo>
                  <a:cubicBezTo>
                    <a:pt x="1064250" y="6143611"/>
                    <a:pt x="1108567" y="6202502"/>
                    <a:pt x="1152885" y="6263172"/>
                  </a:cubicBezTo>
                  <a:cubicBezTo>
                    <a:pt x="1173816" y="6291949"/>
                    <a:pt x="1195904" y="6322954"/>
                    <a:pt x="1215248" y="6350397"/>
                  </a:cubicBezTo>
                  <a:cubicBezTo>
                    <a:pt x="1234593" y="6377839"/>
                    <a:pt x="1252925" y="6403651"/>
                    <a:pt x="1271259" y="6428720"/>
                  </a:cubicBezTo>
                  <a:cubicBezTo>
                    <a:pt x="1302873" y="6473517"/>
                    <a:pt x="1336653" y="6518317"/>
                    <a:pt x="1369279" y="6561483"/>
                  </a:cubicBezTo>
                  <a:lnTo>
                    <a:pt x="1388190" y="6586701"/>
                  </a:lnTo>
                  <a:lnTo>
                    <a:pt x="1397717" y="6598865"/>
                  </a:lnTo>
                  <a:cubicBezTo>
                    <a:pt x="1434238" y="6645443"/>
                    <a:pt x="1472061" y="6693653"/>
                    <a:pt x="1510605" y="6739342"/>
                  </a:cubicBezTo>
                  <a:lnTo>
                    <a:pt x="1613307" y="6858000"/>
                  </a:lnTo>
                  <a:lnTo>
                    <a:pt x="916995" y="6858000"/>
                  </a:lnTo>
                  <a:lnTo>
                    <a:pt x="818055" y="6724213"/>
                  </a:lnTo>
                  <a:cubicBezTo>
                    <a:pt x="736876" y="6608833"/>
                    <a:pt x="660902" y="6489255"/>
                    <a:pt x="590467" y="6365824"/>
                  </a:cubicBezTo>
                  <a:cubicBezTo>
                    <a:pt x="203909" y="5685167"/>
                    <a:pt x="149" y="4911263"/>
                    <a:pt x="1" y="4123180"/>
                  </a:cubicBezTo>
                  <a:cubicBezTo>
                    <a:pt x="-341" y="2279490"/>
                    <a:pt x="1090234" y="697390"/>
                    <a:pt x="2644788" y="2137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90" name="Freeform: Shape 89">
              <a:extLst>
                <a:ext uri="{FF2B5EF4-FFF2-40B4-BE49-F238E27FC236}">
                  <a16:creationId xmlns:a16="http://schemas.microsoft.com/office/drawing/2014/main" id="{999573BB-B159-46A3-BE3E-50BBD6D0C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0456" y="0"/>
              <a:ext cx="6421544" cy="6858000"/>
            </a:xfrm>
            <a:custGeom>
              <a:avLst/>
              <a:gdLst>
                <a:gd name="connsiteX0" fmla="*/ 6209767 w 6421544"/>
                <a:gd name="connsiteY0" fmla="*/ 0 h 6858000"/>
                <a:gd name="connsiteX1" fmla="*/ 6421544 w 6421544"/>
                <a:gd name="connsiteY1" fmla="*/ 0 h 6858000"/>
                <a:gd name="connsiteX2" fmla="*/ 6421544 w 6421544"/>
                <a:gd name="connsiteY2" fmla="*/ 85748 h 6858000"/>
                <a:gd name="connsiteX3" fmla="*/ 6399563 w 6421544"/>
                <a:gd name="connsiteY3" fmla="*/ 75695 h 6858000"/>
                <a:gd name="connsiteX4" fmla="*/ 0 w 6421544"/>
                <a:gd name="connsiteY4" fmla="*/ 0 h 6858000"/>
                <a:gd name="connsiteX5" fmla="*/ 3188107 w 6421544"/>
                <a:gd name="connsiteY5" fmla="*/ 0 h 6858000"/>
                <a:gd name="connsiteX6" fmla="*/ 2888485 w 6421544"/>
                <a:gd name="connsiteY6" fmla="*/ 124347 h 6858000"/>
                <a:gd name="connsiteX7" fmla="*/ 329300 w 6421544"/>
                <a:gd name="connsiteY7" fmla="*/ 4148123 h 6858000"/>
                <a:gd name="connsiteX8" fmla="*/ 1105238 w 6421544"/>
                <a:gd name="connsiteY8" fmla="*/ 6663148 h 6858000"/>
                <a:gd name="connsiteX9" fmla="*/ 1251097 w 6421544"/>
                <a:gd name="connsiteY9" fmla="*/ 6858000 h 6858000"/>
                <a:gd name="connsiteX10" fmla="*/ 0 w 6421544"/>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1544" h="6858000">
                  <a:moveTo>
                    <a:pt x="6209767" y="0"/>
                  </a:moveTo>
                  <a:lnTo>
                    <a:pt x="6421544" y="0"/>
                  </a:lnTo>
                  <a:lnTo>
                    <a:pt x="6421544" y="85748"/>
                  </a:lnTo>
                  <a:lnTo>
                    <a:pt x="6399563" y="75695"/>
                  </a:lnTo>
                  <a:close/>
                  <a:moveTo>
                    <a:pt x="0" y="0"/>
                  </a:moveTo>
                  <a:lnTo>
                    <a:pt x="3188107" y="0"/>
                  </a:lnTo>
                  <a:lnTo>
                    <a:pt x="2888485" y="124347"/>
                  </a:lnTo>
                  <a:cubicBezTo>
                    <a:pt x="1378729" y="820423"/>
                    <a:pt x="329300" y="2360309"/>
                    <a:pt x="329300" y="4148123"/>
                  </a:cubicBezTo>
                  <a:cubicBezTo>
                    <a:pt x="329300" y="5082555"/>
                    <a:pt x="615984" y="5949257"/>
                    <a:pt x="1105238" y="6663148"/>
                  </a:cubicBezTo>
                  <a:lnTo>
                    <a:pt x="1251097"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Google Shape;299;p52">
            <a:extLst>
              <a:ext uri="{FF2B5EF4-FFF2-40B4-BE49-F238E27FC236}">
                <a16:creationId xmlns:a16="http://schemas.microsoft.com/office/drawing/2014/main" id="{1E7F96EF-AD95-4A6A-8688-4E53F3E3CAC9}"/>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
        <p:nvSpPr>
          <p:cNvPr id="13" name="Google Shape;88;p18">
            <a:extLst>
              <a:ext uri="{FF2B5EF4-FFF2-40B4-BE49-F238E27FC236}">
                <a16:creationId xmlns:a16="http://schemas.microsoft.com/office/drawing/2014/main" id="{333848D6-ECD4-4C1F-B2E4-D4F73D30945B}"/>
              </a:ext>
            </a:extLst>
          </p:cNvPr>
          <p:cNvSpPr txBox="1">
            <a:spLocks/>
          </p:cNvSpPr>
          <p:nvPr/>
        </p:nvSpPr>
        <p:spPr>
          <a:xfrm>
            <a:off x="311700" y="445025"/>
            <a:ext cx="8520600" cy="572700"/>
          </a:xfrm>
          <a:prstGeom prst="rect">
            <a:avLst/>
          </a:prstGeom>
        </p:spPr>
        <p:txBody>
          <a:bodyPr spcFirstLastPara="1" vert="horz" wrap="square" lIns="91425" tIns="91425" rIns="91425" bIns="91425" rtlCol="0" anchor="t" anchorCtr="0">
            <a:no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dirty="0">
                <a:solidFill>
                  <a:schemeClr val="accent1">
                    <a:lumMod val="75000"/>
                  </a:schemeClr>
                </a:solidFill>
              </a:rPr>
              <a:t>Company Overview</a:t>
            </a:r>
            <a:endParaRPr lang="en-US" sz="1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8" name="Google Shape;298;p52"/>
          <p:cNvSpPr txBox="1">
            <a:spLocks noGrp="1"/>
          </p:cNvSpPr>
          <p:nvPr>
            <p:ph type="title"/>
          </p:nvPr>
        </p:nvSpPr>
        <p:spPr>
          <a:xfrm>
            <a:off x="457200" y="206375"/>
            <a:ext cx="7642225" cy="108426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FFFFFF"/>
              </a:buClr>
              <a:buSzPts val="3600"/>
              <a:buFont typeface="Trebuchet MS"/>
              <a:buNone/>
            </a:pPr>
            <a:r>
              <a:rPr lang="en-GB" i="0" u="none" dirty="0">
                <a:solidFill>
                  <a:schemeClr val="accent1">
                    <a:lumMod val="75000"/>
                  </a:schemeClr>
                </a:solidFill>
                <a:ea typeface="Trebuchet MS"/>
                <a:cs typeface="Trebuchet MS"/>
                <a:sym typeface="Trebuchet MS"/>
              </a:rPr>
              <a:t>Changes in Capital Requirements (1)</a:t>
            </a:r>
            <a:endParaRPr dirty="0">
              <a:solidFill>
                <a:schemeClr val="accent1">
                  <a:lumMod val="75000"/>
                </a:schemeClr>
              </a:solidFill>
            </a:endParaRPr>
          </a:p>
        </p:txBody>
      </p:sp>
      <p:sp>
        <p:nvSpPr>
          <p:cNvPr id="297" name="Google Shape;297;p52"/>
          <p:cNvSpPr txBox="1">
            <a:spLocks noGrp="1"/>
          </p:cNvSpPr>
          <p:nvPr>
            <p:ph type="body" idx="1"/>
          </p:nvPr>
        </p:nvSpPr>
        <p:spPr>
          <a:xfrm>
            <a:off x="457200" y="1244600"/>
            <a:ext cx="8229600" cy="3630612"/>
          </a:xfrm>
          <a:prstGeom prst="rect">
            <a:avLst/>
          </a:prstGeom>
          <a:noFill/>
          <a:ln>
            <a:noFill/>
          </a:ln>
        </p:spPr>
        <p:txBody>
          <a:bodyPr spcFirstLastPara="1" wrap="square" lIns="91425" tIns="91425" rIns="91425" bIns="91425" anchor="t" anchorCtr="0">
            <a:noAutofit/>
          </a:bodyPr>
          <a:lstStyle/>
          <a:p>
            <a:pPr marL="457200" lvl="0" indent="-419100" algn="l" rtl="0">
              <a:lnSpc>
                <a:spcPct val="115000"/>
              </a:lnSpc>
              <a:spcBef>
                <a:spcPts val="0"/>
              </a:spcBef>
              <a:spcAft>
                <a:spcPts val="0"/>
              </a:spcAft>
              <a:buClr>
                <a:srgbClr val="00387E"/>
              </a:buClr>
              <a:buSzPts val="1800"/>
              <a:buFont typeface="Trebuchet MS"/>
              <a:buChar char="•"/>
            </a:pPr>
            <a:r>
              <a:rPr lang="en-GB" sz="2000" b="0" i="0" u="none" dirty="0">
                <a:ea typeface="Trebuchet MS"/>
                <a:cs typeface="Trebuchet MS"/>
                <a:sym typeface="Trebuchet MS"/>
              </a:rPr>
              <a:t>Changes to the market risk capital rules became effective on January 1, 2013 and these required the addition of new model based capital requirements </a:t>
            </a:r>
            <a:endParaRPr sz="2000" dirty="0"/>
          </a:p>
          <a:p>
            <a:pPr marL="457200" lvl="0" indent="-419100" algn="l" rtl="0">
              <a:lnSpc>
                <a:spcPct val="115000"/>
              </a:lnSpc>
              <a:spcBef>
                <a:spcPts val="0"/>
              </a:spcBef>
              <a:spcAft>
                <a:spcPts val="0"/>
              </a:spcAft>
              <a:buClr>
                <a:srgbClr val="00387E"/>
              </a:buClr>
              <a:buSzPts val="1800"/>
              <a:buFont typeface="Trebuchet MS"/>
              <a:buChar char="•"/>
            </a:pPr>
            <a:r>
              <a:rPr lang="en-GB" sz="2000" b="0" i="0" u="none" dirty="0">
                <a:ea typeface="Trebuchet MS"/>
                <a:cs typeface="Trebuchet MS"/>
                <a:sym typeface="Trebuchet MS"/>
              </a:rPr>
              <a:t>Basel 2 revises the regulatory capital framework for credit risk and equity investments and will be adopted once the regulators will approve GS to do so </a:t>
            </a:r>
            <a:endParaRPr sz="2000" b="0" i="0" u="none" dirty="0">
              <a:ea typeface="Trebuchet MS"/>
              <a:cs typeface="Trebuchet MS"/>
              <a:sym typeface="Trebuchet MS"/>
            </a:endParaRPr>
          </a:p>
          <a:p>
            <a:pPr marL="457200" lvl="0" indent="-419100" algn="l" rtl="0">
              <a:lnSpc>
                <a:spcPct val="115000"/>
              </a:lnSpc>
              <a:spcBef>
                <a:spcPts val="0"/>
              </a:spcBef>
              <a:spcAft>
                <a:spcPts val="0"/>
              </a:spcAft>
              <a:buClr>
                <a:srgbClr val="00387E"/>
              </a:buClr>
              <a:buSzPts val="1800"/>
              <a:buFont typeface="Trebuchet MS"/>
              <a:buChar char="•"/>
            </a:pPr>
            <a:r>
              <a:rPr lang="en-GB" sz="2000" dirty="0">
                <a:ea typeface="Trebuchet MS"/>
                <a:cs typeface="Trebuchet MS"/>
                <a:sym typeface="Trebuchet MS"/>
              </a:rPr>
              <a:t>Under the tailoring rules adopted by the U.S. federal bank regulatory agencies in October 2019, subject to “Category I” standards because they have been designated as a global systemically important bank (G-SIB).</a:t>
            </a:r>
            <a:endParaRPr sz="2000" dirty="0">
              <a:ea typeface="Trebuchet MS"/>
              <a:cs typeface="Trebuchet MS"/>
              <a:sym typeface="Trebuchet MS"/>
            </a:endParaRPr>
          </a:p>
          <a:p>
            <a:pPr marL="0" lvl="0" indent="0" algn="l" rtl="0">
              <a:spcBef>
                <a:spcPts val="0"/>
              </a:spcBef>
              <a:spcAft>
                <a:spcPts val="0"/>
              </a:spcAft>
              <a:buNone/>
            </a:pPr>
            <a:endParaRPr sz="2000" b="0" i="0" u="none" dirty="0">
              <a:ea typeface="Trebuchet MS"/>
              <a:cs typeface="Trebuchet MS"/>
              <a:sym typeface="Trebuchet MS"/>
            </a:endParaRPr>
          </a:p>
        </p:txBody>
      </p:sp>
      <p:pic>
        <p:nvPicPr>
          <p:cNvPr id="299" name="Google Shape;299;p52"/>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6" name="Google Shape;306;p53"/>
          <p:cNvSpPr txBox="1">
            <a:spLocks noGrp="1"/>
          </p:cNvSpPr>
          <p:nvPr>
            <p:ph type="title"/>
          </p:nvPr>
        </p:nvSpPr>
        <p:spPr>
          <a:xfrm>
            <a:off x="457200" y="206375"/>
            <a:ext cx="7642225" cy="108426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FFFFFF"/>
              </a:buClr>
              <a:buSzPts val="3600"/>
              <a:buFont typeface="Trebuchet MS"/>
              <a:buNone/>
            </a:pPr>
            <a:r>
              <a:rPr lang="en-GB" i="0" u="none" dirty="0">
                <a:solidFill>
                  <a:schemeClr val="accent1">
                    <a:lumMod val="75000"/>
                  </a:schemeClr>
                </a:solidFill>
                <a:ea typeface="Trebuchet MS"/>
                <a:cs typeface="Trebuchet MS"/>
                <a:sym typeface="Trebuchet MS"/>
              </a:rPr>
              <a:t>Changes in Capital Requirements (2)</a:t>
            </a:r>
            <a:endParaRPr dirty="0">
              <a:solidFill>
                <a:schemeClr val="accent1">
                  <a:lumMod val="75000"/>
                </a:schemeClr>
              </a:solidFill>
            </a:endParaRPr>
          </a:p>
        </p:txBody>
      </p:sp>
      <p:sp>
        <p:nvSpPr>
          <p:cNvPr id="304" name="Google Shape;304;p53"/>
          <p:cNvSpPr txBox="1">
            <a:spLocks noGrp="1"/>
          </p:cNvSpPr>
          <p:nvPr>
            <p:ph type="body" idx="1"/>
          </p:nvPr>
        </p:nvSpPr>
        <p:spPr>
          <a:xfrm>
            <a:off x="382587" y="1200150"/>
            <a:ext cx="8229600" cy="363061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387E"/>
              </a:buClr>
              <a:buSzPts val="2400"/>
              <a:buNone/>
            </a:pPr>
            <a:endParaRPr lang="en-GB" sz="2400" b="0" i="0" u="none" dirty="0">
              <a:ea typeface="Trebuchet MS"/>
              <a:cs typeface="Trebuchet MS"/>
              <a:sym typeface="Trebuchet MS"/>
            </a:endParaRPr>
          </a:p>
          <a:p>
            <a:pPr marL="0" lvl="0" indent="0" algn="l" rtl="0">
              <a:lnSpc>
                <a:spcPct val="115000"/>
              </a:lnSpc>
              <a:spcBef>
                <a:spcPts val="0"/>
              </a:spcBef>
              <a:spcAft>
                <a:spcPts val="0"/>
              </a:spcAft>
              <a:buClr>
                <a:srgbClr val="00387E"/>
              </a:buClr>
              <a:buSzPts val="2400"/>
              <a:buNone/>
            </a:pPr>
            <a:r>
              <a:rPr lang="en-GB" sz="2400" b="0" i="0" u="none" dirty="0">
                <a:ea typeface="Trebuchet MS"/>
                <a:cs typeface="Trebuchet MS"/>
                <a:sym typeface="Trebuchet MS"/>
              </a:rPr>
              <a:t>“The Collins Amendment” of the Dodd-Frank Act requires advanced approach banking organization to continue upon adoption of Basel 2 to calculate risk-based capital ratios under both Basel 2 and the fed reserve board's risk-based capital requirements </a:t>
            </a:r>
            <a:endParaRPr dirty="0"/>
          </a:p>
          <a:p>
            <a:pPr marL="0" lvl="0" indent="0" algn="l" rtl="0">
              <a:spcBef>
                <a:spcPts val="0"/>
              </a:spcBef>
              <a:spcAft>
                <a:spcPts val="0"/>
              </a:spcAft>
              <a:buNone/>
            </a:pPr>
            <a:endParaRPr sz="2400" b="0" i="0" u="none" dirty="0">
              <a:ea typeface="Trebuchet MS"/>
              <a:cs typeface="Trebuchet MS"/>
              <a:sym typeface="Trebuchet MS"/>
            </a:endParaRPr>
          </a:p>
        </p:txBody>
      </p:sp>
      <p:pic>
        <p:nvPicPr>
          <p:cNvPr id="305" name="Google Shape;305;p53"/>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3" name="Google Shape;313;p54"/>
          <p:cNvSpPr txBox="1">
            <a:spLocks noGrp="1"/>
          </p:cNvSpPr>
          <p:nvPr>
            <p:ph type="title"/>
          </p:nvPr>
        </p:nvSpPr>
        <p:spPr>
          <a:xfrm>
            <a:off x="457200" y="206375"/>
            <a:ext cx="7642225" cy="108426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FFFFFF"/>
              </a:buClr>
              <a:buSzPts val="3600"/>
              <a:buFont typeface="Trebuchet MS"/>
              <a:buNone/>
            </a:pPr>
            <a:r>
              <a:rPr lang="en-GB" i="0" u="none" dirty="0">
                <a:solidFill>
                  <a:schemeClr val="accent1">
                    <a:lumMod val="75000"/>
                  </a:schemeClr>
                </a:solidFill>
                <a:ea typeface="Trebuchet MS"/>
                <a:cs typeface="Trebuchet MS"/>
                <a:sym typeface="Trebuchet MS"/>
              </a:rPr>
              <a:t>Changes in Capital Requirements (3)</a:t>
            </a:r>
            <a:endParaRPr dirty="0">
              <a:solidFill>
                <a:schemeClr val="accent1">
                  <a:lumMod val="75000"/>
                </a:schemeClr>
              </a:solidFill>
            </a:endParaRPr>
          </a:p>
        </p:txBody>
      </p:sp>
      <p:sp>
        <p:nvSpPr>
          <p:cNvPr id="311" name="Google Shape;311;p54"/>
          <p:cNvSpPr txBox="1">
            <a:spLocks noGrp="1"/>
          </p:cNvSpPr>
          <p:nvPr>
            <p:ph type="body" idx="1"/>
          </p:nvPr>
        </p:nvSpPr>
        <p:spPr>
          <a:xfrm>
            <a:off x="457200" y="1244600"/>
            <a:ext cx="8229600" cy="3630612"/>
          </a:xfrm>
          <a:prstGeom prst="rect">
            <a:avLst/>
          </a:prstGeom>
          <a:noFill/>
          <a:ln>
            <a:noFill/>
          </a:ln>
        </p:spPr>
        <p:txBody>
          <a:bodyPr spcFirstLastPara="1" wrap="square" lIns="91425" tIns="91425" rIns="91425" bIns="91425" anchor="t" anchorCtr="0">
            <a:noAutofit/>
          </a:bodyPr>
          <a:lstStyle/>
          <a:p>
            <a:pPr marL="457200" lvl="0" indent="-457200" algn="l" rtl="0">
              <a:lnSpc>
                <a:spcPct val="115000"/>
              </a:lnSpc>
              <a:spcBef>
                <a:spcPts val="0"/>
              </a:spcBef>
              <a:spcAft>
                <a:spcPts val="0"/>
              </a:spcAft>
              <a:buClr>
                <a:srgbClr val="00387E"/>
              </a:buClr>
              <a:buSzPts val="2400"/>
              <a:buFont typeface="Trebuchet MS"/>
              <a:buChar char="•"/>
            </a:pPr>
            <a:r>
              <a:rPr lang="en-GB" b="0" i="0" u="none" dirty="0">
                <a:ea typeface="Trebuchet MS"/>
                <a:cs typeface="Trebuchet MS"/>
                <a:sym typeface="Trebuchet MS"/>
              </a:rPr>
              <a:t>More stringent capital standards: </a:t>
            </a:r>
            <a:endParaRPr dirty="0"/>
          </a:p>
          <a:p>
            <a:pPr marL="457200" lvl="0" indent="-457200" algn="l" rtl="0">
              <a:lnSpc>
                <a:spcPct val="115000"/>
              </a:lnSpc>
              <a:spcBef>
                <a:spcPts val="0"/>
              </a:spcBef>
              <a:spcAft>
                <a:spcPts val="0"/>
              </a:spcAft>
              <a:buClr>
                <a:srgbClr val="00387E"/>
              </a:buClr>
              <a:buSzPts val="2400"/>
              <a:buFont typeface="Trebuchet MS"/>
              <a:buChar char="•"/>
            </a:pPr>
            <a:r>
              <a:rPr lang="en-GB" b="0" i="0" u="none" dirty="0">
                <a:ea typeface="Trebuchet MS"/>
                <a:cs typeface="Trebuchet MS"/>
                <a:sym typeface="Trebuchet MS"/>
              </a:rPr>
              <a:t>New Basel 3 requirements </a:t>
            </a:r>
            <a:r>
              <a:rPr lang="en-GB" dirty="0">
                <a:ea typeface="Trebuchet MS"/>
                <a:cs typeface="Trebuchet MS"/>
                <a:sym typeface="Trebuchet MS"/>
              </a:rPr>
              <a:t>include </a:t>
            </a:r>
            <a:endParaRPr dirty="0">
              <a:ea typeface="Trebuchet MS"/>
              <a:cs typeface="Trebuchet MS"/>
              <a:sym typeface="Trebuchet MS"/>
            </a:endParaRPr>
          </a:p>
          <a:p>
            <a:pPr marL="914400" lvl="1" indent="-381000" algn="l" rtl="0">
              <a:lnSpc>
                <a:spcPct val="115000"/>
              </a:lnSpc>
              <a:spcBef>
                <a:spcPts val="0"/>
              </a:spcBef>
              <a:spcAft>
                <a:spcPts val="0"/>
              </a:spcAft>
              <a:buClr>
                <a:srgbClr val="00387E"/>
              </a:buClr>
              <a:buSzPts val="2400"/>
              <a:buFont typeface="Trebuchet MS"/>
              <a:buChar char="○"/>
            </a:pPr>
            <a:r>
              <a:rPr lang="en-GB" sz="2100" dirty="0">
                <a:ea typeface="Trebuchet MS"/>
                <a:cs typeface="Trebuchet MS"/>
                <a:sym typeface="Trebuchet MS"/>
              </a:rPr>
              <a:t>The capital conservation buffer</a:t>
            </a:r>
            <a:endParaRPr sz="2100" dirty="0">
              <a:ea typeface="Trebuchet MS"/>
              <a:cs typeface="Trebuchet MS"/>
              <a:sym typeface="Trebuchet MS"/>
            </a:endParaRPr>
          </a:p>
          <a:p>
            <a:pPr marL="914400" lvl="1" indent="-381000" algn="l" rtl="0">
              <a:lnSpc>
                <a:spcPct val="115000"/>
              </a:lnSpc>
              <a:spcBef>
                <a:spcPts val="0"/>
              </a:spcBef>
              <a:spcAft>
                <a:spcPts val="0"/>
              </a:spcAft>
              <a:buClr>
                <a:srgbClr val="00387E"/>
              </a:buClr>
              <a:buSzPts val="2400"/>
              <a:buFont typeface="Trebuchet MS"/>
              <a:buChar char="○"/>
            </a:pPr>
            <a:r>
              <a:rPr lang="en-GB" sz="2100" dirty="0">
                <a:ea typeface="Trebuchet MS"/>
                <a:cs typeface="Trebuchet MS"/>
                <a:sym typeface="Trebuchet MS"/>
              </a:rPr>
              <a:t>Countercyclical capital buffer</a:t>
            </a:r>
            <a:endParaRPr sz="2100" dirty="0">
              <a:ea typeface="Trebuchet MS"/>
              <a:cs typeface="Trebuchet MS"/>
              <a:sym typeface="Trebuchet MS"/>
            </a:endParaRPr>
          </a:p>
          <a:p>
            <a:pPr marL="914400" lvl="1" indent="-381000" algn="l" rtl="0">
              <a:lnSpc>
                <a:spcPct val="115000"/>
              </a:lnSpc>
              <a:spcBef>
                <a:spcPts val="0"/>
              </a:spcBef>
              <a:spcAft>
                <a:spcPts val="0"/>
              </a:spcAft>
              <a:buClr>
                <a:srgbClr val="00387E"/>
              </a:buClr>
              <a:buSzPts val="2400"/>
              <a:buFont typeface="Trebuchet MS"/>
              <a:buChar char="○"/>
            </a:pPr>
            <a:r>
              <a:rPr lang="en-GB" sz="2100" dirty="0">
                <a:ea typeface="Trebuchet MS"/>
                <a:cs typeface="Trebuchet MS"/>
                <a:sym typeface="Trebuchet MS"/>
              </a:rPr>
              <a:t>G-SIB surcharge</a:t>
            </a:r>
            <a:endParaRPr sz="2100" dirty="0">
              <a:ea typeface="Trebuchet MS"/>
              <a:cs typeface="Trebuchet MS"/>
              <a:sym typeface="Trebuchet MS"/>
            </a:endParaRPr>
          </a:p>
          <a:p>
            <a:pPr marL="457200" lvl="0" indent="-342900" algn="l" rtl="0">
              <a:lnSpc>
                <a:spcPct val="115000"/>
              </a:lnSpc>
              <a:spcBef>
                <a:spcPts val="0"/>
              </a:spcBef>
              <a:spcAft>
                <a:spcPts val="0"/>
              </a:spcAft>
              <a:buClr>
                <a:srgbClr val="00387E"/>
              </a:buClr>
              <a:buSzPts val="1800"/>
              <a:buFont typeface="Trebuchet MS"/>
              <a:buChar char="●"/>
            </a:pPr>
            <a:r>
              <a:rPr lang="en-GB" dirty="0">
                <a:ea typeface="Trebuchet MS"/>
                <a:cs typeface="Trebuchet MS"/>
                <a:sym typeface="Trebuchet MS"/>
              </a:rPr>
              <a:t>All of these must consist entirely of capital that qualifies as Common Equity Tier 1 (CET1) capital.</a:t>
            </a:r>
            <a:endParaRPr dirty="0"/>
          </a:p>
          <a:p>
            <a:pPr marL="0" lvl="0" indent="0" algn="l" rtl="0">
              <a:spcBef>
                <a:spcPts val="0"/>
              </a:spcBef>
              <a:spcAft>
                <a:spcPts val="0"/>
              </a:spcAft>
              <a:buNone/>
            </a:pPr>
            <a:endParaRPr b="0" i="0" u="none" dirty="0">
              <a:ea typeface="Trebuchet MS"/>
              <a:cs typeface="Trebuchet MS"/>
              <a:sym typeface="Trebuchet MS"/>
            </a:endParaRPr>
          </a:p>
        </p:txBody>
      </p:sp>
      <p:pic>
        <p:nvPicPr>
          <p:cNvPr id="312" name="Google Shape;312;p54"/>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9" name="Google Shape;319;p55"/>
          <p:cNvSpPr txBox="1">
            <a:spLocks noGrp="1"/>
          </p:cNvSpPr>
          <p:nvPr>
            <p:ph type="title"/>
          </p:nvPr>
        </p:nvSpPr>
        <p:spPr>
          <a:prstGeom prst="rect">
            <a:avLst/>
          </a:prstGeom>
          <a:noFill/>
          <a:ln>
            <a:noFill/>
          </a:ln>
        </p:spPr>
        <p:txBody>
          <a:bodyPr spcFirstLastPara="1" wrap="square" lIns="68575" tIns="34275" rIns="68575" bIns="0" anchor="ctr" anchorCtr="0">
            <a:noAutofit/>
          </a:bodyPr>
          <a:lstStyle/>
          <a:p>
            <a:pPr marL="0" lvl="0" indent="0" algn="l" rtl="0">
              <a:lnSpc>
                <a:spcPct val="90000"/>
              </a:lnSpc>
              <a:spcBef>
                <a:spcPts val="0"/>
              </a:spcBef>
              <a:spcAft>
                <a:spcPts val="0"/>
              </a:spcAft>
              <a:buClr>
                <a:schemeClr val="accent1"/>
              </a:buClr>
              <a:buSzPts val="3000"/>
              <a:buFont typeface="Calibri"/>
              <a:buNone/>
            </a:pPr>
            <a:r>
              <a:rPr lang="en-GB" dirty="0">
                <a:solidFill>
                  <a:schemeClr val="accent1">
                    <a:lumMod val="75000"/>
                  </a:schemeClr>
                </a:solidFill>
              </a:rPr>
              <a:t>Broker-Dealer &amp; </a:t>
            </a:r>
            <a:r>
              <a:rPr lang="en-GB" b="0" dirty="0">
                <a:solidFill>
                  <a:schemeClr val="accent1">
                    <a:lumMod val="75000"/>
                  </a:schemeClr>
                </a:solidFill>
              </a:rPr>
              <a:t>Securities Regulation</a:t>
            </a:r>
            <a:endParaRPr dirty="0">
              <a:solidFill>
                <a:schemeClr val="accent1">
                  <a:lumMod val="75000"/>
                </a:schemeClr>
              </a:solidFill>
            </a:endParaRPr>
          </a:p>
        </p:txBody>
      </p:sp>
      <p:sp>
        <p:nvSpPr>
          <p:cNvPr id="318" name="Google Shape;318;p55"/>
          <p:cNvSpPr txBox="1">
            <a:spLocks noGrp="1"/>
          </p:cNvSpPr>
          <p:nvPr>
            <p:ph type="body" idx="1"/>
          </p:nvPr>
        </p:nvSpPr>
        <p:spPr>
          <a:prstGeom prst="rect">
            <a:avLst/>
          </a:prstGeom>
          <a:noFill/>
          <a:ln>
            <a:noFill/>
          </a:ln>
        </p:spPr>
        <p:txBody>
          <a:bodyPr spcFirstLastPara="1" wrap="square" lIns="68575" tIns="34275" rIns="68575" bIns="34275" anchor="t" anchorCtr="0">
            <a:noAutofit/>
          </a:bodyPr>
          <a:lstStyle/>
          <a:p>
            <a:pPr marL="469900" lvl="0" algn="l" rtl="0">
              <a:lnSpc>
                <a:spcPct val="80000"/>
              </a:lnSpc>
              <a:spcBef>
                <a:spcPts val="0"/>
              </a:spcBef>
              <a:spcAft>
                <a:spcPts val="0"/>
              </a:spcAft>
              <a:buSzPts val="2200"/>
              <a:buFont typeface="Arial" panose="020B0604020202020204" pitchFamily="34" charset="0"/>
              <a:buChar char="•"/>
            </a:pPr>
            <a:r>
              <a:rPr lang="en-GB" sz="2000" dirty="0"/>
              <a:t>Their broker-dealer subsidiaries are subject to regulations that cover all aspects of the securities business, including sales methods, trade practices, use and safekeeping of clients’ funds and securities, capital structure, recordkeeping, the financing of clients’ purchases, and the conduct of directors, officers and employees. </a:t>
            </a:r>
            <a:endParaRPr sz="2000" dirty="0"/>
          </a:p>
          <a:p>
            <a:pPr marL="469900" lvl="0" algn="l" rtl="0">
              <a:lnSpc>
                <a:spcPct val="80000"/>
              </a:lnSpc>
              <a:spcBef>
                <a:spcPts val="1600"/>
              </a:spcBef>
              <a:spcAft>
                <a:spcPts val="0"/>
              </a:spcAft>
              <a:buSzPts val="2200"/>
              <a:buFont typeface="Arial" panose="020B0604020202020204" pitchFamily="34" charset="0"/>
              <a:buChar char="•"/>
            </a:pPr>
            <a:r>
              <a:rPr lang="en-GB" sz="2000" dirty="0"/>
              <a:t>In the United States, the SEC is the federal agency responsible for the administration of the federal securities laws. </a:t>
            </a:r>
            <a:endParaRPr sz="2000" dirty="0"/>
          </a:p>
          <a:p>
            <a:pPr marL="469900" lvl="0" algn="l" rtl="0">
              <a:lnSpc>
                <a:spcPct val="80000"/>
              </a:lnSpc>
              <a:spcBef>
                <a:spcPts val="1600"/>
              </a:spcBef>
              <a:spcAft>
                <a:spcPts val="0"/>
              </a:spcAft>
              <a:buSzPts val="2200"/>
              <a:buFont typeface="Arial" panose="020B0604020202020204" pitchFamily="34" charset="0"/>
              <a:buChar char="•"/>
            </a:pPr>
            <a:r>
              <a:rPr lang="en-GB" sz="2000" dirty="0" err="1"/>
              <a:t>GS&amp;Co</a:t>
            </a:r>
            <a:r>
              <a:rPr lang="en-GB" sz="2000" dirty="0"/>
              <a:t>. is registered as a broker-dealer, a municipal advisor and an investment adviser with the SEC and as a broker-dealer in all 50 states and the District of Columbia. </a:t>
            </a:r>
            <a:endParaRPr sz="2000" dirty="0"/>
          </a:p>
          <a:p>
            <a:pPr marL="469900" lvl="0" algn="l" rtl="0">
              <a:lnSpc>
                <a:spcPct val="80000"/>
              </a:lnSpc>
              <a:spcBef>
                <a:spcPts val="1600"/>
              </a:spcBef>
              <a:spcAft>
                <a:spcPts val="1600"/>
              </a:spcAft>
              <a:buSzPts val="2200"/>
              <a:buFont typeface="Arial" panose="020B0604020202020204" pitchFamily="34" charset="0"/>
              <a:buChar char="•"/>
            </a:pPr>
            <a:r>
              <a:rPr lang="en-GB" sz="2000" dirty="0"/>
              <a:t>Self-regulatory organizations, such as FINRA and the NYSE, adopt rules that apply to, and examine, broker-dealers such as </a:t>
            </a:r>
            <a:r>
              <a:rPr lang="en-GB" sz="2000" dirty="0" err="1"/>
              <a:t>GS&amp;Co</a:t>
            </a:r>
            <a:r>
              <a:rPr lang="en-GB" sz="2000" dirty="0"/>
              <a:t>.</a:t>
            </a:r>
            <a:endParaRPr sz="2000" dirty="0"/>
          </a:p>
        </p:txBody>
      </p:sp>
      <p:pic>
        <p:nvPicPr>
          <p:cNvPr id="4" name="Google Shape;332;p57">
            <a:extLst>
              <a:ext uri="{FF2B5EF4-FFF2-40B4-BE49-F238E27FC236}">
                <a16:creationId xmlns:a16="http://schemas.microsoft.com/office/drawing/2014/main" id="{64D08262-6FB8-4FDE-A30F-DE3738F38F6F}"/>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5" name="Google Shape;325;p56"/>
          <p:cNvSpPr txBox="1">
            <a:spLocks noGrp="1"/>
          </p:cNvSpPr>
          <p:nvPr>
            <p:ph type="title"/>
          </p:nvPr>
        </p:nvSpPr>
        <p:spPr>
          <a:prstGeom prst="rect">
            <a:avLst/>
          </a:prstGeom>
          <a:noFill/>
          <a:ln>
            <a:noFill/>
          </a:ln>
        </p:spPr>
        <p:txBody>
          <a:bodyPr spcFirstLastPara="1" wrap="square" lIns="68575" tIns="34275" rIns="68575" bIns="0" anchor="ctr" anchorCtr="0">
            <a:noAutofit/>
          </a:bodyPr>
          <a:lstStyle/>
          <a:p>
            <a:pPr marL="0" lvl="0" indent="0" algn="l" rtl="0">
              <a:lnSpc>
                <a:spcPct val="90000"/>
              </a:lnSpc>
              <a:spcBef>
                <a:spcPts val="0"/>
              </a:spcBef>
              <a:spcAft>
                <a:spcPts val="0"/>
              </a:spcAft>
              <a:buClr>
                <a:schemeClr val="accent1"/>
              </a:buClr>
              <a:buSzPts val="3000"/>
              <a:buFont typeface="Calibri"/>
              <a:buNone/>
            </a:pPr>
            <a:r>
              <a:rPr lang="en-GB" dirty="0">
                <a:solidFill>
                  <a:schemeClr val="accent1">
                    <a:lumMod val="75000"/>
                  </a:schemeClr>
                </a:solidFill>
              </a:rPr>
              <a:t>Broker-Dealer &amp; </a:t>
            </a:r>
            <a:r>
              <a:rPr lang="en-GB" b="0" dirty="0">
                <a:solidFill>
                  <a:schemeClr val="accent1">
                    <a:lumMod val="75000"/>
                  </a:schemeClr>
                </a:solidFill>
              </a:rPr>
              <a:t>Securities Regulation</a:t>
            </a:r>
            <a:endParaRPr dirty="0">
              <a:solidFill>
                <a:schemeClr val="accent1">
                  <a:lumMod val="75000"/>
                </a:schemeClr>
              </a:solidFill>
            </a:endParaRPr>
          </a:p>
        </p:txBody>
      </p:sp>
      <p:sp>
        <p:nvSpPr>
          <p:cNvPr id="324" name="Google Shape;324;p56"/>
          <p:cNvSpPr txBox="1">
            <a:spLocks noGrp="1"/>
          </p:cNvSpPr>
          <p:nvPr>
            <p:ph type="body" idx="1"/>
          </p:nvPr>
        </p:nvSpPr>
        <p:spPr>
          <a:prstGeom prst="rect">
            <a:avLst/>
          </a:prstGeom>
          <a:noFill/>
          <a:ln>
            <a:noFill/>
          </a:ln>
        </p:spPr>
        <p:txBody>
          <a:bodyPr spcFirstLastPara="1" wrap="square" lIns="68575" tIns="34275" rIns="68575" bIns="34275" anchor="t" anchorCtr="0">
            <a:noAutofit/>
          </a:bodyPr>
          <a:lstStyle/>
          <a:p>
            <a:pPr marL="476250" lvl="0" algn="l" rtl="0">
              <a:lnSpc>
                <a:spcPct val="80000"/>
              </a:lnSpc>
              <a:spcBef>
                <a:spcPts val="0"/>
              </a:spcBef>
              <a:spcAft>
                <a:spcPts val="0"/>
              </a:spcAft>
              <a:buSzPts val="2100"/>
              <a:buFont typeface="Arial" panose="020B0604020202020204" pitchFamily="34" charset="0"/>
              <a:buChar char="•"/>
            </a:pPr>
            <a:r>
              <a:rPr lang="en-GB" sz="2000" dirty="0"/>
              <a:t>Their broker-dealer and other subsidiaries are also subject to rules adopted by federal agencies pursuant to the Dodd-Frank Act that require any person who organizes or initiates an asset-backed security transaction to retain a portion (generally, at least five percent) of any credit risk that the person conveys to a third party. </a:t>
            </a:r>
            <a:endParaRPr sz="2000" dirty="0"/>
          </a:p>
          <a:p>
            <a:pPr marL="476250" lvl="0" algn="l" rtl="0">
              <a:lnSpc>
                <a:spcPct val="80000"/>
              </a:lnSpc>
              <a:spcBef>
                <a:spcPts val="1600"/>
              </a:spcBef>
              <a:spcAft>
                <a:spcPts val="1600"/>
              </a:spcAft>
              <a:buSzPts val="2100"/>
              <a:buFont typeface="Arial" panose="020B0604020202020204" pitchFamily="34" charset="0"/>
              <a:buChar char="•"/>
            </a:pPr>
            <a:r>
              <a:rPr lang="en-GB" sz="2000" dirty="0"/>
              <a:t>Securitizations would also be affected by rules proposed by the SEC to implement the Dodd-Frank Act’s prohibition against securitization participants engaging in any transaction that would involve or result in any material conflict of interest with an investor in a securitization transaction. The proposed rules would exempt bona fide market-making activities and risk-mitigating hedging activities in connection with securitization activities from the general prohibition.</a:t>
            </a:r>
            <a:endParaRPr sz="2000" dirty="0"/>
          </a:p>
        </p:txBody>
      </p:sp>
      <p:pic>
        <p:nvPicPr>
          <p:cNvPr id="4" name="Google Shape;332;p57">
            <a:extLst>
              <a:ext uri="{FF2B5EF4-FFF2-40B4-BE49-F238E27FC236}">
                <a16:creationId xmlns:a16="http://schemas.microsoft.com/office/drawing/2014/main" id="{F1FDEC08-F64D-4446-8253-5F91A6DC9ACD}"/>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1" name="Google Shape;331;p57"/>
          <p:cNvSpPr txBox="1">
            <a:spLocks noGrp="1"/>
          </p:cNvSpPr>
          <p:nvPr>
            <p:ph type="title"/>
          </p:nvPr>
        </p:nvSpPr>
        <p:spPr>
          <a:xfrm>
            <a:off x="418780" y="206375"/>
            <a:ext cx="8229600" cy="133985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FFFFFF"/>
              </a:buClr>
              <a:buSzPts val="4000"/>
              <a:buFont typeface="Trebuchet MS"/>
              <a:buNone/>
            </a:pPr>
            <a:r>
              <a:rPr lang="en-GB" i="0" u="none" dirty="0">
                <a:solidFill>
                  <a:schemeClr val="accent1">
                    <a:lumMod val="75000"/>
                  </a:schemeClr>
                </a:solidFill>
                <a:ea typeface="Trebuchet MS"/>
                <a:cs typeface="Trebuchet MS"/>
                <a:sym typeface="Trebuchet MS"/>
              </a:rPr>
              <a:t>Payment of Dividends and Stock Repurchases </a:t>
            </a:r>
            <a:endParaRPr dirty="0">
              <a:solidFill>
                <a:schemeClr val="accent1">
                  <a:lumMod val="75000"/>
                </a:schemeClr>
              </a:solidFill>
            </a:endParaRPr>
          </a:p>
        </p:txBody>
      </p:sp>
      <p:sp>
        <p:nvSpPr>
          <p:cNvPr id="330" name="Google Shape;330;p57"/>
          <p:cNvSpPr txBox="1">
            <a:spLocks noGrp="1"/>
          </p:cNvSpPr>
          <p:nvPr>
            <p:ph type="body" idx="1"/>
          </p:nvPr>
        </p:nvSpPr>
        <p:spPr>
          <a:xfrm>
            <a:off x="457200" y="1512887"/>
            <a:ext cx="8229600" cy="3630612"/>
          </a:xfrm>
          <a:prstGeom prst="rect">
            <a:avLst/>
          </a:prstGeom>
          <a:noFill/>
          <a:ln>
            <a:noFill/>
          </a:ln>
        </p:spPr>
        <p:txBody>
          <a:bodyPr spcFirstLastPara="1" wrap="square" lIns="91425" tIns="91425" rIns="91425" bIns="91425" anchor="t" anchorCtr="0">
            <a:noAutofit/>
          </a:bodyPr>
          <a:lstStyle/>
          <a:p>
            <a:pPr marL="457200" lvl="0" indent="-457200" algn="l" rtl="0">
              <a:lnSpc>
                <a:spcPct val="115000"/>
              </a:lnSpc>
              <a:spcBef>
                <a:spcPts val="0"/>
              </a:spcBef>
              <a:spcAft>
                <a:spcPts val="0"/>
              </a:spcAft>
              <a:buClr>
                <a:srgbClr val="00387E"/>
              </a:buClr>
              <a:buSzPts val="2400"/>
              <a:buFont typeface="Trebuchet MS"/>
              <a:buChar char="•"/>
            </a:pPr>
            <a:r>
              <a:rPr lang="en-US" sz="2200" b="0" i="0" u="none" dirty="0">
                <a:ea typeface="Trebuchet MS"/>
                <a:cs typeface="Trebuchet MS"/>
                <a:sym typeface="Trebuchet MS"/>
              </a:rPr>
              <a:t>Subject to the oversight of the fed board based on capital plans and stress tests to judge the capital planning processes </a:t>
            </a:r>
            <a:endParaRPr lang="en-US" sz="2200" dirty="0"/>
          </a:p>
          <a:p>
            <a:pPr marL="457200" lvl="0" indent="-457200" algn="l" rtl="0">
              <a:lnSpc>
                <a:spcPct val="115000"/>
              </a:lnSpc>
              <a:spcBef>
                <a:spcPts val="0"/>
              </a:spcBef>
              <a:spcAft>
                <a:spcPts val="0"/>
              </a:spcAft>
              <a:buClr>
                <a:srgbClr val="00387E"/>
              </a:buClr>
              <a:buSzPts val="2400"/>
              <a:buFont typeface="Trebuchet MS"/>
              <a:buChar char="•"/>
            </a:pPr>
            <a:r>
              <a:rPr lang="en-US" sz="2200" dirty="0">
                <a:ea typeface="Trebuchet MS"/>
                <a:cs typeface="Trebuchet MS"/>
                <a:sym typeface="Trebuchet MS"/>
              </a:rPr>
              <a:t>The applicable U.S. banking regulators have authority to prohibit or limit the payment of dividends if, in the banking regulator’s opinion, payment of a dividend would constitute an unsafe or unsound practice in light of the financial condition of the banking organization.</a:t>
            </a:r>
            <a:endParaRPr lang="en-US" sz="2200" dirty="0"/>
          </a:p>
          <a:p>
            <a:pPr marL="0" lvl="0" indent="0" algn="l" rtl="0">
              <a:spcBef>
                <a:spcPts val="0"/>
              </a:spcBef>
              <a:spcAft>
                <a:spcPts val="0"/>
              </a:spcAft>
              <a:buNone/>
            </a:pPr>
            <a:endParaRPr lang="en-US" sz="2200" b="0" i="0" u="none" dirty="0">
              <a:ea typeface="Trebuchet MS"/>
              <a:cs typeface="Trebuchet MS"/>
              <a:sym typeface="Trebuchet MS"/>
            </a:endParaRPr>
          </a:p>
        </p:txBody>
      </p:sp>
      <p:pic>
        <p:nvPicPr>
          <p:cNvPr id="332" name="Google Shape;332;p57"/>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8" name="Google Shape;338;p58"/>
          <p:cNvSpPr txBox="1">
            <a:spLocks noGrp="1"/>
          </p:cNvSpPr>
          <p:nvPr>
            <p:ph type="title"/>
          </p:nvPr>
        </p:nvSpPr>
        <p:spPr>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4000"/>
              <a:buFont typeface="Trebuchet MS"/>
              <a:buNone/>
            </a:pPr>
            <a:r>
              <a:rPr lang="en-GB" i="0" u="none" dirty="0">
                <a:solidFill>
                  <a:schemeClr val="accent1">
                    <a:lumMod val="75000"/>
                  </a:schemeClr>
                </a:solidFill>
                <a:ea typeface="Trebuchet MS"/>
                <a:cs typeface="Trebuchet MS"/>
                <a:sym typeface="Trebuchet MS"/>
              </a:rPr>
              <a:t>Compensation Practices </a:t>
            </a:r>
            <a:endParaRPr dirty="0">
              <a:solidFill>
                <a:schemeClr val="accent1">
                  <a:lumMod val="75000"/>
                </a:schemeClr>
              </a:solidFill>
            </a:endParaRPr>
          </a:p>
        </p:txBody>
      </p:sp>
      <p:sp>
        <p:nvSpPr>
          <p:cNvPr id="337" name="Google Shape;337;p58"/>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457200" lvl="0" indent="-457200" algn="l" rtl="0">
              <a:lnSpc>
                <a:spcPct val="115000"/>
              </a:lnSpc>
              <a:spcBef>
                <a:spcPts val="0"/>
              </a:spcBef>
              <a:spcAft>
                <a:spcPts val="0"/>
              </a:spcAft>
              <a:buClr>
                <a:srgbClr val="00387E"/>
              </a:buClr>
              <a:buSzPts val="2200"/>
              <a:buFont typeface="Trebuchet MS"/>
              <a:buChar char="•"/>
            </a:pPr>
            <a:r>
              <a:rPr lang="en-GB" sz="2200" b="0" i="0" u="none" dirty="0">
                <a:ea typeface="Trebuchet MS"/>
                <a:cs typeface="Trebuchet MS"/>
                <a:sym typeface="Trebuchet MS"/>
              </a:rPr>
              <a:t>Oversight by the fed board </a:t>
            </a:r>
            <a:endParaRPr sz="2200" dirty="0"/>
          </a:p>
          <a:p>
            <a:pPr marL="457200" lvl="0" indent="-457200" algn="l" rtl="0">
              <a:lnSpc>
                <a:spcPct val="115000"/>
              </a:lnSpc>
              <a:spcBef>
                <a:spcPts val="0"/>
              </a:spcBef>
              <a:spcAft>
                <a:spcPts val="0"/>
              </a:spcAft>
              <a:buClr>
                <a:srgbClr val="00387E"/>
              </a:buClr>
              <a:buSzPts val="2200"/>
              <a:buFont typeface="Trebuchet MS"/>
              <a:buChar char="•"/>
            </a:pPr>
            <a:r>
              <a:rPr lang="en-GB" sz="2200" b="0" i="0" u="none" dirty="0">
                <a:ea typeface="Trebuchet MS"/>
                <a:cs typeface="Trebuchet MS"/>
                <a:sym typeface="Trebuchet MS"/>
              </a:rPr>
              <a:t>Risk must be taken in account </a:t>
            </a:r>
            <a:endParaRPr sz="2200" dirty="0"/>
          </a:p>
          <a:p>
            <a:pPr marL="457200" lvl="0" indent="-457200" algn="l" rtl="0">
              <a:lnSpc>
                <a:spcPct val="115000"/>
              </a:lnSpc>
              <a:spcBef>
                <a:spcPts val="0"/>
              </a:spcBef>
              <a:spcAft>
                <a:spcPts val="0"/>
              </a:spcAft>
              <a:buClr>
                <a:srgbClr val="00387E"/>
              </a:buClr>
              <a:buSzPts val="2200"/>
              <a:buFont typeface="Trebuchet MS"/>
              <a:buChar char="•"/>
            </a:pPr>
            <a:r>
              <a:rPr lang="en-GB" sz="2200" b="0" i="0" u="none" dirty="0">
                <a:ea typeface="Trebuchet MS"/>
                <a:cs typeface="Trebuchet MS"/>
                <a:sym typeface="Trebuchet MS"/>
              </a:rPr>
              <a:t>Incentives that balance risk and financial results </a:t>
            </a:r>
            <a:endParaRPr sz="2200" dirty="0"/>
          </a:p>
          <a:p>
            <a:pPr marL="457200" lvl="0" indent="-457200" algn="l" rtl="0">
              <a:lnSpc>
                <a:spcPct val="115000"/>
              </a:lnSpc>
              <a:spcBef>
                <a:spcPts val="0"/>
              </a:spcBef>
              <a:spcAft>
                <a:spcPts val="0"/>
              </a:spcAft>
              <a:buClr>
                <a:srgbClr val="00387E"/>
              </a:buClr>
              <a:buSzPts val="2200"/>
              <a:buFont typeface="Trebuchet MS"/>
              <a:buChar char="•"/>
            </a:pPr>
            <a:r>
              <a:rPr lang="en-GB" sz="2200" b="0" i="0" u="none" dirty="0">
                <a:ea typeface="Trebuchet MS"/>
                <a:cs typeface="Trebuchet MS"/>
                <a:sym typeface="Trebuchet MS"/>
              </a:rPr>
              <a:t>Review of the incentive compensation policies </a:t>
            </a:r>
            <a:endParaRPr sz="2200" dirty="0"/>
          </a:p>
          <a:p>
            <a:pPr marL="457200" lvl="0" indent="-457200" algn="l" rtl="0">
              <a:lnSpc>
                <a:spcPct val="115000"/>
              </a:lnSpc>
              <a:spcBef>
                <a:spcPts val="0"/>
              </a:spcBef>
              <a:spcAft>
                <a:spcPts val="0"/>
              </a:spcAft>
              <a:buClr>
                <a:srgbClr val="00387E"/>
              </a:buClr>
              <a:buSzPts val="2200"/>
              <a:buFont typeface="Trebuchet MS"/>
              <a:buChar char="•"/>
            </a:pPr>
            <a:r>
              <a:rPr lang="en-GB" sz="2200" b="0" i="0" u="none" dirty="0">
                <a:ea typeface="Trebuchet MS"/>
                <a:cs typeface="Trebuchet MS"/>
                <a:sym typeface="Trebuchet MS"/>
              </a:rPr>
              <a:t>Enforcement actions taken against the risk of the organization's safety caused by related risk management </a:t>
            </a:r>
            <a:endParaRPr sz="2200" dirty="0"/>
          </a:p>
          <a:p>
            <a:pPr marL="457200" lvl="0" indent="-457200" algn="l" rtl="0">
              <a:lnSpc>
                <a:spcPct val="115000"/>
              </a:lnSpc>
              <a:spcBef>
                <a:spcPts val="0"/>
              </a:spcBef>
              <a:spcAft>
                <a:spcPts val="0"/>
              </a:spcAft>
              <a:buClr>
                <a:srgbClr val="00387E"/>
              </a:buClr>
              <a:buSzPts val="2200"/>
              <a:buFont typeface="Trebuchet MS"/>
              <a:buChar char="•"/>
            </a:pPr>
            <a:r>
              <a:rPr lang="en-GB" sz="2200" b="0" i="0" u="none" dirty="0">
                <a:ea typeface="Trebuchet MS"/>
                <a:cs typeface="Trebuchet MS"/>
                <a:sym typeface="Trebuchet MS"/>
              </a:rPr>
              <a:t>If the regulations are adopted the flexibility will be restricted </a:t>
            </a:r>
            <a:endParaRPr sz="2200" dirty="0"/>
          </a:p>
          <a:p>
            <a:pPr marL="0" lvl="0" indent="0" algn="l" rtl="0">
              <a:spcBef>
                <a:spcPts val="0"/>
              </a:spcBef>
              <a:spcAft>
                <a:spcPts val="0"/>
              </a:spcAft>
              <a:buNone/>
            </a:pPr>
            <a:endParaRPr sz="2200" b="0" i="0" u="none" dirty="0">
              <a:ea typeface="Trebuchet MS"/>
              <a:cs typeface="Trebuchet MS"/>
              <a:sym typeface="Trebuchet MS"/>
            </a:endParaRPr>
          </a:p>
        </p:txBody>
      </p:sp>
      <p:pic>
        <p:nvPicPr>
          <p:cNvPr id="339" name="Google Shape;339;p58"/>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5" name="Google Shape;345;p59"/>
          <p:cNvSpPr txBox="1">
            <a:spLocks noGrp="1"/>
          </p:cNvSpPr>
          <p:nvPr>
            <p:ph type="title"/>
          </p:nvPr>
        </p:nvSpPr>
        <p:spPr>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4000"/>
              <a:buFont typeface="Trebuchet MS"/>
              <a:buNone/>
            </a:pPr>
            <a:r>
              <a:rPr lang="en-GB" i="0" u="none" dirty="0">
                <a:solidFill>
                  <a:schemeClr val="accent1">
                    <a:lumMod val="75000"/>
                  </a:schemeClr>
                </a:solidFill>
                <a:ea typeface="Trebuchet MS"/>
                <a:cs typeface="Trebuchet MS"/>
                <a:sym typeface="Trebuchet MS"/>
              </a:rPr>
              <a:t>Regulation of GS Bank USA </a:t>
            </a:r>
            <a:endParaRPr dirty="0">
              <a:solidFill>
                <a:schemeClr val="accent1">
                  <a:lumMod val="75000"/>
                </a:schemeClr>
              </a:solidFill>
            </a:endParaRPr>
          </a:p>
        </p:txBody>
      </p:sp>
      <p:sp>
        <p:nvSpPr>
          <p:cNvPr id="344" name="Google Shape;344;p59"/>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457200" lvl="0" indent="-457200" algn="l" rtl="0">
              <a:lnSpc>
                <a:spcPct val="115000"/>
              </a:lnSpc>
              <a:spcBef>
                <a:spcPts val="0"/>
              </a:spcBef>
              <a:spcAft>
                <a:spcPts val="0"/>
              </a:spcAft>
              <a:buClr>
                <a:srgbClr val="00387E"/>
              </a:buClr>
              <a:buSzPts val="2400"/>
              <a:buFont typeface="Trebuchet MS"/>
              <a:buChar char="•"/>
            </a:pPr>
            <a:r>
              <a:rPr lang="en-GB" sz="2200" b="0" i="0" u="none" dirty="0">
                <a:ea typeface="Trebuchet MS"/>
                <a:cs typeface="Trebuchet MS"/>
                <a:sym typeface="Trebuchet MS"/>
              </a:rPr>
              <a:t>Undertake stress test is required, according to Dodd-frank act and submit them to the fed board </a:t>
            </a:r>
            <a:endParaRPr sz="2200" dirty="0"/>
          </a:p>
          <a:p>
            <a:pPr marL="457200" lvl="0" indent="-457200" algn="l" rtl="0">
              <a:lnSpc>
                <a:spcPct val="115000"/>
              </a:lnSpc>
              <a:spcBef>
                <a:spcPts val="0"/>
              </a:spcBef>
              <a:spcAft>
                <a:spcPts val="0"/>
              </a:spcAft>
              <a:buClr>
                <a:srgbClr val="00387E"/>
              </a:buClr>
              <a:buSzPts val="2400"/>
              <a:buFont typeface="Trebuchet MS"/>
              <a:buChar char="•"/>
            </a:pPr>
            <a:r>
              <a:rPr lang="en-GB" sz="2200" b="0" i="0" u="none" dirty="0">
                <a:ea typeface="Trebuchet MS"/>
                <a:cs typeface="Trebuchet MS"/>
                <a:sym typeface="Trebuchet MS"/>
              </a:rPr>
              <a:t>“Derivative push-out” will prevent GS from conducting certain swaps-related activities </a:t>
            </a:r>
            <a:endParaRPr sz="2200" dirty="0"/>
          </a:p>
          <a:p>
            <a:pPr marL="457200" lvl="0" indent="-457200" algn="l" rtl="0">
              <a:lnSpc>
                <a:spcPct val="115000"/>
              </a:lnSpc>
              <a:spcBef>
                <a:spcPts val="0"/>
              </a:spcBef>
              <a:spcAft>
                <a:spcPts val="0"/>
              </a:spcAft>
              <a:buClr>
                <a:srgbClr val="00387E"/>
              </a:buClr>
              <a:buSzPts val="2400"/>
              <a:buFont typeface="Trebuchet MS"/>
              <a:buChar char="•"/>
            </a:pPr>
            <a:r>
              <a:rPr lang="en-GB" sz="2200" b="0" i="0" u="none" dirty="0">
                <a:ea typeface="Trebuchet MS"/>
                <a:cs typeface="Trebuchet MS"/>
                <a:sym typeface="Trebuchet MS"/>
              </a:rPr>
              <a:t>Transactions between GS bank USA and its subsidiaries are regulated by the fed board </a:t>
            </a:r>
            <a:endParaRPr sz="2200" dirty="0"/>
          </a:p>
          <a:p>
            <a:pPr marL="0" lvl="0" indent="0" algn="l" rtl="0">
              <a:spcBef>
                <a:spcPts val="0"/>
              </a:spcBef>
              <a:spcAft>
                <a:spcPts val="0"/>
              </a:spcAft>
              <a:buNone/>
            </a:pPr>
            <a:endParaRPr sz="2200" b="0" i="0" u="none" dirty="0">
              <a:ea typeface="Trebuchet MS"/>
              <a:cs typeface="Trebuchet MS"/>
              <a:sym typeface="Trebuchet MS"/>
            </a:endParaRPr>
          </a:p>
        </p:txBody>
      </p:sp>
      <p:pic>
        <p:nvPicPr>
          <p:cNvPr id="346" name="Google Shape;346;p59"/>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p60"/>
          <p:cNvSpPr txBox="1">
            <a:spLocks noGrp="1"/>
          </p:cNvSpPr>
          <p:nvPr>
            <p:ph type="title"/>
          </p:nvPr>
        </p:nvSpPr>
        <p:spPr>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4000"/>
              <a:buFont typeface="Trebuchet MS"/>
              <a:buNone/>
            </a:pPr>
            <a:r>
              <a:rPr lang="en-GB" i="0" u="none" dirty="0">
                <a:solidFill>
                  <a:schemeClr val="accent1">
                    <a:lumMod val="75000"/>
                  </a:schemeClr>
                </a:solidFill>
                <a:ea typeface="Trebuchet MS"/>
                <a:cs typeface="Trebuchet MS"/>
                <a:sym typeface="Trebuchet MS"/>
              </a:rPr>
              <a:t>Prompt Corrective Actions and Capital Ratios </a:t>
            </a:r>
            <a:endParaRPr dirty="0">
              <a:solidFill>
                <a:schemeClr val="accent1">
                  <a:lumMod val="75000"/>
                </a:schemeClr>
              </a:solidFill>
            </a:endParaRPr>
          </a:p>
        </p:txBody>
      </p:sp>
      <p:sp>
        <p:nvSpPr>
          <p:cNvPr id="351" name="Google Shape;351;p60"/>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Clr>
                <a:srgbClr val="00387E"/>
              </a:buClr>
              <a:buSzPts val="2000"/>
              <a:buFont typeface="Trebuchet MS"/>
              <a:buChar char="•"/>
            </a:pPr>
            <a:r>
              <a:rPr lang="en-GB" sz="2000" b="0" i="0" u="none" dirty="0">
                <a:ea typeface="Trebuchet MS"/>
                <a:cs typeface="Trebuchet MS"/>
                <a:sym typeface="Trebuchet MS"/>
              </a:rPr>
              <a:t>The US Federal Deposit Insurance Corporation Improvement Act of 1991 (FDCIA) establishes 5 capital categories: </a:t>
            </a:r>
            <a:endParaRPr sz="2000" dirty="0"/>
          </a:p>
          <a:p>
            <a:pPr marL="457200" lvl="0" indent="-457200" algn="l" rtl="0">
              <a:lnSpc>
                <a:spcPct val="100000"/>
              </a:lnSpc>
              <a:spcBef>
                <a:spcPts val="0"/>
              </a:spcBef>
              <a:spcAft>
                <a:spcPts val="0"/>
              </a:spcAft>
              <a:buClr>
                <a:srgbClr val="000000"/>
              </a:buClr>
              <a:buSzPts val="2000"/>
              <a:buFont typeface="Arial"/>
              <a:buNone/>
            </a:pPr>
            <a:endParaRPr sz="2000" b="0" i="0" u="none" dirty="0">
              <a:ea typeface="Trebuchet MS"/>
              <a:cs typeface="Trebuchet MS"/>
              <a:sym typeface="Trebuchet MS"/>
            </a:endParaRPr>
          </a:p>
          <a:p>
            <a:pPr marL="457200" lvl="0" indent="-457200" algn="l" rtl="0">
              <a:lnSpc>
                <a:spcPct val="100000"/>
              </a:lnSpc>
              <a:spcBef>
                <a:spcPts val="0"/>
              </a:spcBef>
              <a:spcAft>
                <a:spcPts val="0"/>
              </a:spcAft>
              <a:buClr>
                <a:srgbClr val="00387E"/>
              </a:buClr>
              <a:buSzPts val="2000"/>
              <a:buFont typeface="Trebuchet MS"/>
              <a:buChar char="•"/>
            </a:pPr>
            <a:r>
              <a:rPr lang="en-GB" sz="2000" b="0" i="0" u="none" dirty="0">
                <a:ea typeface="Trebuchet MS"/>
                <a:cs typeface="Trebuchet MS"/>
                <a:sym typeface="Trebuchet MS"/>
              </a:rPr>
              <a:t>Well-capitalized depositary institution: if it has a tier 1 capital ratio of at least 6%, a total capital ratio of at least 10% and a tier 1 leverage ratio of at least 5% </a:t>
            </a:r>
            <a:endParaRPr sz="2000" dirty="0"/>
          </a:p>
          <a:p>
            <a:pPr marL="457200" lvl="0" indent="-457200" algn="l" rtl="0">
              <a:lnSpc>
                <a:spcPct val="100000"/>
              </a:lnSpc>
              <a:spcBef>
                <a:spcPts val="0"/>
              </a:spcBef>
              <a:spcAft>
                <a:spcPts val="0"/>
              </a:spcAft>
              <a:buClr>
                <a:srgbClr val="000000"/>
              </a:buClr>
              <a:buSzPts val="2000"/>
              <a:buFont typeface="Arial"/>
              <a:buNone/>
            </a:pPr>
            <a:endParaRPr sz="2000" b="0" i="0" u="none" dirty="0">
              <a:ea typeface="Trebuchet MS"/>
              <a:cs typeface="Trebuchet MS"/>
              <a:sym typeface="Trebuchet MS"/>
            </a:endParaRPr>
          </a:p>
          <a:p>
            <a:pPr marL="457200" lvl="0" indent="-457200" algn="l" rtl="0">
              <a:lnSpc>
                <a:spcPct val="100000"/>
              </a:lnSpc>
              <a:spcBef>
                <a:spcPts val="0"/>
              </a:spcBef>
              <a:spcAft>
                <a:spcPts val="0"/>
              </a:spcAft>
              <a:buClr>
                <a:srgbClr val="00387E"/>
              </a:buClr>
              <a:buSzPts val="2000"/>
              <a:buFont typeface="Trebuchet MS"/>
              <a:buChar char="•"/>
            </a:pPr>
            <a:r>
              <a:rPr lang="en-GB" sz="2000" b="0" i="0" u="none" dirty="0">
                <a:ea typeface="Trebuchet MS"/>
                <a:cs typeface="Trebuchet MS"/>
                <a:sym typeface="Trebuchet MS"/>
              </a:rPr>
              <a:t>Adequately capitalized </a:t>
            </a:r>
            <a:endParaRPr sz="2000" dirty="0"/>
          </a:p>
          <a:p>
            <a:pPr marL="457200" lvl="0" indent="-457200" algn="l" rtl="0">
              <a:lnSpc>
                <a:spcPct val="100000"/>
              </a:lnSpc>
              <a:spcBef>
                <a:spcPts val="0"/>
              </a:spcBef>
              <a:spcAft>
                <a:spcPts val="0"/>
              </a:spcAft>
              <a:buClr>
                <a:srgbClr val="00387E"/>
              </a:buClr>
              <a:buSzPts val="2000"/>
              <a:buFont typeface="Trebuchet MS"/>
              <a:buChar char="•"/>
            </a:pPr>
            <a:r>
              <a:rPr lang="en-GB" sz="2000" b="0" i="0" u="none" dirty="0">
                <a:ea typeface="Trebuchet MS"/>
                <a:cs typeface="Trebuchet MS"/>
                <a:sym typeface="Trebuchet MS"/>
              </a:rPr>
              <a:t>Undercapitalized </a:t>
            </a:r>
            <a:endParaRPr sz="2000" dirty="0"/>
          </a:p>
          <a:p>
            <a:pPr marL="457200" lvl="0" indent="-457200" algn="l" rtl="0">
              <a:lnSpc>
                <a:spcPct val="100000"/>
              </a:lnSpc>
              <a:spcBef>
                <a:spcPts val="0"/>
              </a:spcBef>
              <a:spcAft>
                <a:spcPts val="0"/>
              </a:spcAft>
              <a:buClr>
                <a:srgbClr val="00387E"/>
              </a:buClr>
              <a:buSzPts val="2000"/>
              <a:buFont typeface="Trebuchet MS"/>
              <a:buChar char="•"/>
            </a:pPr>
            <a:r>
              <a:rPr lang="en-GB" sz="2000" b="0" i="0" u="none" dirty="0">
                <a:ea typeface="Trebuchet MS"/>
                <a:cs typeface="Trebuchet MS"/>
                <a:sym typeface="Trebuchet MS"/>
              </a:rPr>
              <a:t>Significantly undercapitalized </a:t>
            </a:r>
            <a:endParaRPr sz="2000" dirty="0"/>
          </a:p>
          <a:p>
            <a:pPr marL="457200" lvl="0" indent="-457200" algn="l" rtl="0">
              <a:lnSpc>
                <a:spcPct val="100000"/>
              </a:lnSpc>
              <a:spcBef>
                <a:spcPts val="0"/>
              </a:spcBef>
              <a:spcAft>
                <a:spcPts val="0"/>
              </a:spcAft>
              <a:buClr>
                <a:srgbClr val="00387E"/>
              </a:buClr>
              <a:buSzPts val="2000"/>
              <a:buFont typeface="Trebuchet MS"/>
              <a:buChar char="•"/>
            </a:pPr>
            <a:r>
              <a:rPr lang="en-GB" sz="2000" b="0" i="0" u="none" dirty="0">
                <a:ea typeface="Trebuchet MS"/>
                <a:cs typeface="Trebuchet MS"/>
                <a:sym typeface="Trebuchet MS"/>
              </a:rPr>
              <a:t>Critically undercapitalized </a:t>
            </a:r>
            <a:endParaRPr sz="2000" dirty="0"/>
          </a:p>
        </p:txBody>
      </p:sp>
      <p:pic>
        <p:nvPicPr>
          <p:cNvPr id="353" name="Google Shape;353;p60"/>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61"/>
          <p:cNvPicPr preferRelativeResize="0"/>
          <p:nvPr/>
        </p:nvPicPr>
        <p:blipFill>
          <a:blip r:embed="rId3">
            <a:alphaModFix/>
          </a:blip>
          <a:stretch>
            <a:fillRect/>
          </a:stretch>
        </p:blipFill>
        <p:spPr>
          <a:xfrm>
            <a:off x="1255807" y="650096"/>
            <a:ext cx="6476750" cy="4146700"/>
          </a:xfrm>
          <a:prstGeom prst="rect">
            <a:avLst/>
          </a:prstGeom>
          <a:noFill/>
          <a:ln>
            <a:noFill/>
          </a:ln>
        </p:spPr>
      </p:pic>
      <p:pic>
        <p:nvPicPr>
          <p:cNvPr id="4" name="Google Shape;365;p62">
            <a:extLst>
              <a:ext uri="{FF2B5EF4-FFF2-40B4-BE49-F238E27FC236}">
                <a16:creationId xmlns:a16="http://schemas.microsoft.com/office/drawing/2014/main" id="{0ECBAD7A-93E7-42F0-9F6A-8331B63F1AA5}"/>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1"/>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 name="Freeform: Shape 10">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2700" y="2988"/>
            <a:ext cx="7032474" cy="51435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7550" y="2988"/>
            <a:ext cx="7329573" cy="5143500"/>
            <a:chOff x="1303402" y="36937"/>
            <a:chExt cx="9772765" cy="6858000"/>
          </a:xfrm>
          <a:solidFill>
            <a:schemeClr val="bg1">
              <a:alpha val="30000"/>
            </a:schemeClr>
          </a:solidFill>
        </p:grpSpPr>
        <p:sp>
          <p:nvSpPr>
            <p:cNvPr id="14" name="Freeform: Shape 13">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标题 1">
            <a:extLst>
              <a:ext uri="{FF2B5EF4-FFF2-40B4-BE49-F238E27FC236}">
                <a16:creationId xmlns:a16="http://schemas.microsoft.com/office/drawing/2014/main" id="{9F03112D-5D97-4E44-821E-68A4FEA23A71}"/>
              </a:ext>
            </a:extLst>
          </p:cNvPr>
          <p:cNvSpPr>
            <a:spLocks noGrp="1"/>
          </p:cNvSpPr>
          <p:nvPr>
            <p:ph type="title"/>
          </p:nvPr>
        </p:nvSpPr>
        <p:spPr>
          <a:xfrm>
            <a:off x="2627048" y="1156801"/>
            <a:ext cx="3890131" cy="1790939"/>
          </a:xfrm>
        </p:spPr>
        <p:txBody>
          <a:bodyPr vert="horz" lIns="91440" tIns="45720" rIns="91440" bIns="45720" rtlCol="0" anchor="b">
            <a:normAutofit/>
          </a:bodyPr>
          <a:lstStyle/>
          <a:p>
            <a:pPr defTabSz="914400">
              <a:spcBef>
                <a:spcPct val="0"/>
              </a:spcBef>
            </a:pPr>
            <a:r>
              <a:rPr lang="en-US" sz="3900" b="1" dirty="0">
                <a:solidFill>
                  <a:schemeClr val="tx2"/>
                </a:solidFill>
              </a:rPr>
              <a:t>Financial Statement Analysis</a:t>
            </a:r>
            <a:endParaRPr lang="en-US" sz="3900" b="1" kern="1200" dirty="0">
              <a:solidFill>
                <a:schemeClr val="tx2"/>
              </a:solidFill>
              <a:latin typeface="+mj-lt"/>
              <a:ea typeface="+mj-ea"/>
              <a:cs typeface="+mj-cs"/>
            </a:endParaRPr>
          </a:p>
        </p:txBody>
      </p:sp>
      <p:grpSp>
        <p:nvGrpSpPr>
          <p:cNvPr id="22" name="Group 21">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3116"/>
            <a:ext cx="1886210" cy="1630749"/>
            <a:chOff x="-305" y="-4155"/>
            <a:chExt cx="2514948" cy="2174333"/>
          </a:xfrm>
        </p:grpSpPr>
        <p:sp>
          <p:nvSpPr>
            <p:cNvPr id="23" name="Freeform: Shape 22">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6" name="Freeform: Shape 25">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264295" y="3512749"/>
            <a:ext cx="1886211" cy="1630750"/>
            <a:chOff x="-305" y="-4155"/>
            <a:chExt cx="2514948" cy="2174333"/>
          </a:xfrm>
        </p:grpSpPr>
        <p:sp>
          <p:nvSpPr>
            <p:cNvPr id="29" name="Freeform: Shape 28">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2" name="Freeform: Shape 31">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86065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4" name="Google Shape;364;p62"/>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FFFFFF"/>
              </a:buClr>
              <a:buSzPts val="4000"/>
              <a:buFont typeface="Trebuchet MS"/>
              <a:buNone/>
            </a:pPr>
            <a:r>
              <a:rPr lang="en-GB" i="0" u="none" dirty="0">
                <a:solidFill>
                  <a:schemeClr val="accent1">
                    <a:lumMod val="75000"/>
                  </a:schemeClr>
                </a:solidFill>
                <a:ea typeface="Trebuchet MS"/>
                <a:cs typeface="Trebuchet MS"/>
                <a:sym typeface="Trebuchet MS"/>
              </a:rPr>
              <a:t>Insolvency of an Insured </a:t>
            </a:r>
            <a:br>
              <a:rPr lang="en-GB" i="0" u="none" dirty="0">
                <a:solidFill>
                  <a:schemeClr val="accent1">
                    <a:lumMod val="75000"/>
                  </a:schemeClr>
                </a:solidFill>
                <a:ea typeface="Trebuchet MS"/>
                <a:cs typeface="Trebuchet MS"/>
                <a:sym typeface="Trebuchet MS"/>
              </a:rPr>
            </a:br>
            <a:r>
              <a:rPr lang="en-GB" i="0" u="none" dirty="0">
                <a:solidFill>
                  <a:schemeClr val="accent1">
                    <a:lumMod val="75000"/>
                  </a:schemeClr>
                </a:solidFill>
                <a:ea typeface="Trebuchet MS"/>
                <a:cs typeface="Trebuchet MS"/>
                <a:sym typeface="Trebuchet MS"/>
              </a:rPr>
              <a:t>Depository Institution </a:t>
            </a:r>
            <a:endParaRPr dirty="0">
              <a:solidFill>
                <a:schemeClr val="accent1">
                  <a:lumMod val="75000"/>
                </a:schemeClr>
              </a:solidFill>
            </a:endParaRPr>
          </a:p>
        </p:txBody>
      </p:sp>
      <p:sp>
        <p:nvSpPr>
          <p:cNvPr id="363" name="Google Shape;363;p62"/>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342900">
              <a:lnSpc>
                <a:spcPct val="100000"/>
              </a:lnSpc>
              <a:buClr>
                <a:srgbClr val="000000"/>
              </a:buClr>
              <a:buSzPts val="2000"/>
              <a:buFont typeface="Arial" panose="020B0604020202020204" pitchFamily="34" charset="0"/>
              <a:buChar char="•"/>
            </a:pPr>
            <a:endParaRPr sz="2200" b="0" i="0" u="none" dirty="0">
              <a:ea typeface="Trebuchet MS"/>
              <a:cs typeface="Trebuchet MS"/>
              <a:sym typeface="Trebuchet MS"/>
            </a:endParaRPr>
          </a:p>
          <a:p>
            <a:pPr marL="342900">
              <a:lnSpc>
                <a:spcPct val="100000"/>
              </a:lnSpc>
              <a:buClr>
                <a:srgbClr val="00387E"/>
              </a:buClr>
              <a:buSzPts val="2200"/>
              <a:buFont typeface="Arial" panose="020B0604020202020204" pitchFamily="34" charset="0"/>
              <a:buChar char="•"/>
            </a:pPr>
            <a:r>
              <a:rPr lang="en-GB" sz="2200" b="0" i="0" u="none" dirty="0">
                <a:ea typeface="Trebuchet MS"/>
                <a:cs typeface="Trebuchet MS"/>
                <a:sym typeface="Trebuchet MS"/>
              </a:rPr>
              <a:t>Transfer the depository institution's assets and liabilities to a new obligor </a:t>
            </a:r>
            <a:endParaRPr sz="2200" dirty="0"/>
          </a:p>
          <a:p>
            <a:pPr marL="342900">
              <a:lnSpc>
                <a:spcPct val="100000"/>
              </a:lnSpc>
              <a:buClr>
                <a:srgbClr val="00387E"/>
              </a:buClr>
              <a:buSzPts val="2200"/>
              <a:buFont typeface="Arial" panose="020B0604020202020204" pitchFamily="34" charset="0"/>
              <a:buChar char="•"/>
            </a:pPr>
            <a:r>
              <a:rPr lang="en-GB" sz="2200" b="0" i="0" u="none" dirty="0">
                <a:ea typeface="Trebuchet MS"/>
                <a:cs typeface="Trebuchet MS"/>
                <a:sym typeface="Trebuchet MS"/>
              </a:rPr>
              <a:t>Enforce the terms of the depository institution's contracts</a:t>
            </a:r>
            <a:endParaRPr sz="2200" dirty="0"/>
          </a:p>
          <a:p>
            <a:pPr marL="342900">
              <a:lnSpc>
                <a:spcPct val="100000"/>
              </a:lnSpc>
              <a:buClr>
                <a:srgbClr val="00387E"/>
              </a:buClr>
              <a:buSzPts val="2200"/>
              <a:buFont typeface="Arial" panose="020B0604020202020204" pitchFamily="34" charset="0"/>
              <a:buChar char="•"/>
            </a:pPr>
            <a:r>
              <a:rPr lang="en-GB" sz="2200" b="0" i="0" u="none" dirty="0">
                <a:ea typeface="Trebuchet MS"/>
                <a:cs typeface="Trebuchet MS"/>
                <a:sym typeface="Trebuchet MS"/>
              </a:rPr>
              <a:t>Repudiation of any contracts to which the institution is a Party </a:t>
            </a:r>
            <a:endParaRPr sz="2200" dirty="0"/>
          </a:p>
          <a:p>
            <a:pPr marL="342900">
              <a:lnSpc>
                <a:spcPct val="100000"/>
              </a:lnSpc>
              <a:buClr>
                <a:srgbClr val="00387E"/>
              </a:buClr>
              <a:buSzPts val="2200"/>
              <a:buFont typeface="Arial" panose="020B0604020202020204" pitchFamily="34" charset="0"/>
              <a:buChar char="•"/>
            </a:pPr>
            <a:r>
              <a:rPr lang="en-GB" sz="2200" b="0" i="0" u="none" dirty="0">
                <a:ea typeface="Trebuchet MS"/>
                <a:cs typeface="Trebuchet MS"/>
                <a:sym typeface="Trebuchet MS"/>
              </a:rPr>
              <a:t>Resolution plan: submitted to the regulators on June 29, 2012, which established GS bank USA is protected from risks </a:t>
            </a:r>
            <a:endParaRPr sz="2200" dirty="0"/>
          </a:p>
        </p:txBody>
      </p:sp>
      <p:pic>
        <p:nvPicPr>
          <p:cNvPr id="365" name="Google Shape;365;p62"/>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1" name="Google Shape;371;p63"/>
          <p:cNvSpPr txBox="1">
            <a:spLocks noGrp="1"/>
          </p:cNvSpPr>
          <p:nvPr>
            <p:ph type="title"/>
          </p:nvPr>
        </p:nvSpPr>
        <p:spPr>
          <a:xfrm>
            <a:off x="457200" y="206375"/>
            <a:ext cx="8229600" cy="123825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FFFFFF"/>
              </a:buClr>
              <a:buSzPts val="4000"/>
              <a:buFont typeface="Trebuchet MS"/>
              <a:buNone/>
            </a:pPr>
            <a:r>
              <a:rPr lang="en-GB" i="0" u="none" dirty="0">
                <a:solidFill>
                  <a:schemeClr val="accent1">
                    <a:lumMod val="75000"/>
                  </a:schemeClr>
                </a:solidFill>
                <a:ea typeface="Trebuchet MS"/>
                <a:cs typeface="Trebuchet MS"/>
                <a:sym typeface="Trebuchet MS"/>
              </a:rPr>
              <a:t>Broker-Dealer and Securities Regulation </a:t>
            </a:r>
            <a:endParaRPr dirty="0">
              <a:solidFill>
                <a:schemeClr val="accent1">
                  <a:lumMod val="75000"/>
                </a:schemeClr>
              </a:solidFill>
            </a:endParaRPr>
          </a:p>
        </p:txBody>
      </p:sp>
      <p:sp>
        <p:nvSpPr>
          <p:cNvPr id="370" name="Google Shape;370;p63"/>
          <p:cNvSpPr txBox="1">
            <a:spLocks noGrp="1"/>
          </p:cNvSpPr>
          <p:nvPr>
            <p:ph type="body" idx="1"/>
          </p:nvPr>
        </p:nvSpPr>
        <p:spPr>
          <a:xfrm>
            <a:off x="457200" y="1244600"/>
            <a:ext cx="8229600" cy="3630612"/>
          </a:xfrm>
          <a:prstGeom prst="rect">
            <a:avLst/>
          </a:prstGeom>
          <a:noFill/>
          <a:ln>
            <a:noFill/>
          </a:ln>
        </p:spPr>
        <p:txBody>
          <a:bodyPr spcFirstLastPara="1" wrap="square" lIns="91425" tIns="91425" rIns="91425" bIns="91425" anchor="t" anchorCtr="0">
            <a:noAutofit/>
          </a:bodyPr>
          <a:lstStyle/>
          <a:p>
            <a:pPr marL="190500" lvl="0" algn="l" rtl="0">
              <a:lnSpc>
                <a:spcPct val="100000"/>
              </a:lnSpc>
              <a:spcBef>
                <a:spcPts val="0"/>
              </a:spcBef>
              <a:spcAft>
                <a:spcPts val="0"/>
              </a:spcAft>
              <a:buClr>
                <a:srgbClr val="00387E"/>
              </a:buClr>
              <a:buSzPts val="2400"/>
              <a:buFont typeface="Arial" panose="020B0604020202020204" pitchFamily="34" charset="0"/>
              <a:buChar char="•"/>
            </a:pPr>
            <a:r>
              <a:rPr lang="en-GB" sz="2200" b="0" i="0" u="none" dirty="0">
                <a:ea typeface="Trebuchet MS"/>
                <a:cs typeface="Trebuchet MS"/>
                <a:sym typeface="Trebuchet MS"/>
              </a:rPr>
              <a:t>It is required to maintain orderly markets in the securities assigned </a:t>
            </a:r>
            <a:endParaRPr sz="2200" dirty="0"/>
          </a:p>
          <a:p>
            <a:pPr marL="190500" lvl="0" algn="l" rtl="0">
              <a:lnSpc>
                <a:spcPct val="100000"/>
              </a:lnSpc>
              <a:spcBef>
                <a:spcPts val="0"/>
              </a:spcBef>
              <a:spcAft>
                <a:spcPts val="0"/>
              </a:spcAft>
              <a:buClr>
                <a:srgbClr val="00387E"/>
              </a:buClr>
              <a:buSzPts val="2400"/>
              <a:buFont typeface="Arial" panose="020B0604020202020204" pitchFamily="34" charset="0"/>
              <a:buChar char="•"/>
            </a:pPr>
            <a:endParaRPr lang="en-GB" sz="2200" b="0" i="0" u="none" dirty="0">
              <a:ea typeface="Trebuchet MS"/>
              <a:cs typeface="Trebuchet MS"/>
              <a:sym typeface="Trebuchet MS"/>
            </a:endParaRPr>
          </a:p>
          <a:p>
            <a:pPr marL="190500" lvl="0" algn="l" rtl="0">
              <a:lnSpc>
                <a:spcPct val="100000"/>
              </a:lnSpc>
              <a:spcBef>
                <a:spcPts val="0"/>
              </a:spcBef>
              <a:spcAft>
                <a:spcPts val="0"/>
              </a:spcAft>
              <a:buClr>
                <a:srgbClr val="00387E"/>
              </a:buClr>
              <a:buSzPts val="2400"/>
              <a:buFont typeface="Arial" panose="020B0604020202020204" pitchFamily="34" charset="0"/>
              <a:buChar char="•"/>
            </a:pPr>
            <a:r>
              <a:rPr lang="en-GB" sz="2200" b="0" i="0" u="none" dirty="0">
                <a:ea typeface="Trebuchet MS"/>
                <a:cs typeface="Trebuchet MS"/>
                <a:sym typeface="Trebuchet MS"/>
              </a:rPr>
              <a:t>According to the Dodd-Frank Act, any person who organizes an asset-backed security transaction to retain a portion of any credit risk that the person conveys with a third party </a:t>
            </a:r>
            <a:endParaRPr sz="2200" dirty="0"/>
          </a:p>
        </p:txBody>
      </p:sp>
      <p:pic>
        <p:nvPicPr>
          <p:cNvPr id="372" name="Google Shape;372;p63"/>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8" name="Google Shape;378;p64"/>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FFFFFF"/>
              </a:buClr>
              <a:buSzPts val="4000"/>
              <a:buFont typeface="Trebuchet MS"/>
              <a:buNone/>
            </a:pPr>
            <a:r>
              <a:rPr lang="en-GB" i="0" u="none" dirty="0">
                <a:solidFill>
                  <a:schemeClr val="accent1">
                    <a:lumMod val="75000"/>
                  </a:schemeClr>
                </a:solidFill>
                <a:ea typeface="Trebuchet MS"/>
                <a:cs typeface="Trebuchet MS"/>
                <a:sym typeface="Trebuchet MS"/>
              </a:rPr>
              <a:t>Swap, Derivatives </a:t>
            </a:r>
            <a:br>
              <a:rPr lang="en-GB" i="0" u="none" dirty="0">
                <a:solidFill>
                  <a:schemeClr val="accent1">
                    <a:lumMod val="75000"/>
                  </a:schemeClr>
                </a:solidFill>
                <a:ea typeface="Trebuchet MS"/>
                <a:cs typeface="Trebuchet MS"/>
                <a:sym typeface="Trebuchet MS"/>
              </a:rPr>
            </a:br>
            <a:r>
              <a:rPr lang="en-GB" i="0" u="none" dirty="0">
                <a:solidFill>
                  <a:schemeClr val="accent1">
                    <a:lumMod val="75000"/>
                  </a:schemeClr>
                </a:solidFill>
                <a:ea typeface="Trebuchet MS"/>
                <a:cs typeface="Trebuchet MS"/>
                <a:sym typeface="Trebuchet MS"/>
              </a:rPr>
              <a:t>and Commodities Regulations </a:t>
            </a:r>
            <a:endParaRPr dirty="0">
              <a:solidFill>
                <a:schemeClr val="accent1">
                  <a:lumMod val="75000"/>
                </a:schemeClr>
              </a:solidFill>
            </a:endParaRPr>
          </a:p>
        </p:txBody>
      </p:sp>
      <p:sp>
        <p:nvSpPr>
          <p:cNvPr id="377" name="Google Shape;377;p64"/>
          <p:cNvSpPr txBox="1">
            <a:spLocks noGrp="1"/>
          </p:cNvSpPr>
          <p:nvPr>
            <p:ph type="body" idx="1"/>
          </p:nvPr>
        </p:nvSpPr>
        <p:spPr>
          <a:prstGeom prst="rect">
            <a:avLst/>
          </a:prstGeom>
          <a:noFill/>
          <a:ln>
            <a:noFill/>
          </a:ln>
        </p:spPr>
        <p:txBody>
          <a:bodyPr spcFirstLastPara="1" wrap="square" lIns="91425" tIns="91425" rIns="91425" bIns="91425" anchor="ctr" anchorCtr="0">
            <a:noAutofit/>
          </a:bodyPr>
          <a:lstStyle/>
          <a:p>
            <a:pPr marL="342900" lvl="0" indent="-342900" algn="l" rtl="0">
              <a:lnSpc>
                <a:spcPct val="100000"/>
              </a:lnSpc>
              <a:spcBef>
                <a:spcPts val="0"/>
              </a:spcBef>
              <a:spcAft>
                <a:spcPts val="0"/>
              </a:spcAft>
              <a:buClr>
                <a:srgbClr val="00387E"/>
              </a:buClr>
              <a:buSzPts val="2000"/>
              <a:buFont typeface="Arial" panose="020B0604020202020204" pitchFamily="34" charset="0"/>
              <a:buChar char="•"/>
            </a:pPr>
            <a:r>
              <a:rPr lang="en-GB" sz="2000" b="0" i="0" u="none" dirty="0">
                <a:ea typeface="Trebuchet MS"/>
                <a:cs typeface="Trebuchet MS"/>
                <a:sym typeface="Trebuchet MS"/>
              </a:rPr>
              <a:t> Subject to regulation of us commodity exchange act</a:t>
            </a:r>
            <a:endParaRPr dirty="0"/>
          </a:p>
          <a:p>
            <a:pPr marL="342900" lvl="0" indent="-342900" algn="l" rtl="0">
              <a:lnSpc>
                <a:spcPct val="100000"/>
              </a:lnSpc>
              <a:spcBef>
                <a:spcPts val="0"/>
              </a:spcBef>
              <a:spcAft>
                <a:spcPts val="0"/>
              </a:spcAft>
              <a:buClr>
                <a:srgbClr val="00387E"/>
              </a:buClr>
              <a:buSzPts val="2000"/>
              <a:buFont typeface="Arial" panose="020B0604020202020204" pitchFamily="34" charset="0"/>
              <a:buChar char="•"/>
            </a:pPr>
            <a:r>
              <a:rPr lang="en-GB" sz="2000" b="0" i="0" u="none" dirty="0">
                <a:ea typeface="Trebuchet MS"/>
                <a:cs typeface="Trebuchet MS"/>
                <a:sym typeface="Trebuchet MS"/>
              </a:rPr>
              <a:t>The Dodd-frank act provides increased regulation, imposing the following</a:t>
            </a:r>
            <a:r>
              <a:rPr lang="en-GB" sz="1400" b="0" i="0" u="none" dirty="0">
                <a:ea typeface="Trebuchet MS"/>
                <a:cs typeface="Trebuchet MS"/>
                <a:sym typeface="Trebuchet MS"/>
              </a:rPr>
              <a:t> </a:t>
            </a:r>
            <a:r>
              <a:rPr lang="en-GB" sz="2000" b="0" i="0" u="none" dirty="0">
                <a:ea typeface="Trebuchet MS"/>
                <a:cs typeface="Trebuchet MS"/>
                <a:sym typeface="Trebuchet MS"/>
              </a:rPr>
              <a:t>requirements: </a:t>
            </a:r>
            <a:endParaRPr dirty="0"/>
          </a:p>
          <a:p>
            <a:pPr marL="914400" lvl="1" indent="-342900" algn="l" rtl="0">
              <a:lnSpc>
                <a:spcPct val="100000"/>
              </a:lnSpc>
              <a:spcBef>
                <a:spcPts val="0"/>
              </a:spcBef>
              <a:spcAft>
                <a:spcPts val="0"/>
              </a:spcAft>
              <a:buClr>
                <a:srgbClr val="00387E"/>
              </a:buClr>
              <a:buSzPts val="1800"/>
              <a:buFontTx/>
              <a:buChar char="-"/>
            </a:pPr>
            <a:r>
              <a:rPr lang="en-GB" sz="1800" b="0" i="0" u="none" dirty="0">
                <a:ea typeface="Trebuchet MS"/>
                <a:cs typeface="Trebuchet MS"/>
                <a:sym typeface="Trebuchet MS"/>
              </a:rPr>
              <a:t>Real time public and regulatory reporting of trade information for swaps Registration of swap dealers </a:t>
            </a:r>
            <a:endParaRPr dirty="0"/>
          </a:p>
          <a:p>
            <a:pPr marL="914400" lvl="1" indent="-342900" algn="l" rtl="0">
              <a:lnSpc>
                <a:spcPct val="100000"/>
              </a:lnSpc>
              <a:spcBef>
                <a:spcPts val="0"/>
              </a:spcBef>
              <a:spcAft>
                <a:spcPts val="0"/>
              </a:spcAft>
              <a:buClr>
                <a:srgbClr val="00387E"/>
              </a:buClr>
              <a:buSzPts val="1800"/>
              <a:buFontTx/>
              <a:buChar char="-"/>
            </a:pPr>
            <a:r>
              <a:rPr lang="en-GB" sz="1800" b="0" i="0" u="none" dirty="0">
                <a:ea typeface="Trebuchet MS"/>
                <a:cs typeface="Trebuchet MS"/>
                <a:sym typeface="Trebuchet MS"/>
              </a:rPr>
              <a:t>Position limits the cap exposure to derivatives on certain physical commodities </a:t>
            </a:r>
            <a:endParaRPr dirty="0"/>
          </a:p>
          <a:p>
            <a:pPr marL="914400" lvl="1" indent="-342900" algn="l" rtl="0">
              <a:lnSpc>
                <a:spcPct val="100000"/>
              </a:lnSpc>
              <a:spcBef>
                <a:spcPts val="0"/>
              </a:spcBef>
              <a:spcAft>
                <a:spcPts val="0"/>
              </a:spcAft>
              <a:buClr>
                <a:srgbClr val="00387E"/>
              </a:buClr>
              <a:buSzPts val="1800"/>
              <a:buFontTx/>
              <a:buChar char="-"/>
            </a:pPr>
            <a:r>
              <a:rPr lang="en-GB" sz="1800" b="0" i="0" u="none" dirty="0">
                <a:ea typeface="Trebuchet MS"/>
                <a:cs typeface="Trebuchet MS"/>
                <a:sym typeface="Trebuchet MS"/>
              </a:rPr>
              <a:t>Mandated clearing through central counterparties for certain swaps</a:t>
            </a:r>
            <a:endParaRPr dirty="0"/>
          </a:p>
          <a:p>
            <a:pPr marL="914400" lvl="1" indent="-342900" algn="l" rtl="0">
              <a:lnSpc>
                <a:spcPct val="100000"/>
              </a:lnSpc>
              <a:spcBef>
                <a:spcPts val="0"/>
              </a:spcBef>
              <a:spcAft>
                <a:spcPts val="0"/>
              </a:spcAft>
              <a:buClr>
                <a:srgbClr val="00387E"/>
              </a:buClr>
              <a:buSzPts val="1800"/>
              <a:buFontTx/>
              <a:buChar char="-"/>
            </a:pPr>
            <a:r>
              <a:rPr lang="en-GB" sz="1800" b="0" i="0" u="none" dirty="0">
                <a:ea typeface="Trebuchet MS"/>
                <a:cs typeface="Trebuchet MS"/>
                <a:sym typeface="Trebuchet MS"/>
              </a:rPr>
              <a:t>New business conduct standards for swap dealers </a:t>
            </a:r>
            <a:endParaRPr dirty="0"/>
          </a:p>
          <a:p>
            <a:pPr marL="914400" lvl="1" indent="-342900" algn="l" rtl="0">
              <a:lnSpc>
                <a:spcPct val="100000"/>
              </a:lnSpc>
              <a:spcBef>
                <a:spcPts val="0"/>
              </a:spcBef>
              <a:spcAft>
                <a:spcPts val="0"/>
              </a:spcAft>
              <a:buClr>
                <a:srgbClr val="00387E"/>
              </a:buClr>
              <a:buSzPts val="1800"/>
              <a:buFontTx/>
              <a:buChar char="-"/>
            </a:pPr>
            <a:r>
              <a:rPr lang="en-GB" sz="1800" b="0" i="0" u="none" dirty="0">
                <a:ea typeface="Trebuchet MS"/>
                <a:cs typeface="Trebuchet MS"/>
                <a:sym typeface="Trebuchet MS"/>
              </a:rPr>
              <a:t>Margin requirements for trades that are not cleared </a:t>
            </a:r>
            <a:endParaRPr dirty="0"/>
          </a:p>
          <a:p>
            <a:pPr marL="914400" lvl="1" indent="-342900" algn="l" rtl="0">
              <a:lnSpc>
                <a:spcPct val="100000"/>
              </a:lnSpc>
              <a:spcBef>
                <a:spcPts val="0"/>
              </a:spcBef>
              <a:spcAft>
                <a:spcPts val="0"/>
              </a:spcAft>
              <a:buClr>
                <a:srgbClr val="00387E"/>
              </a:buClr>
              <a:buSzPts val="1800"/>
              <a:buFontTx/>
              <a:buChar char="-"/>
            </a:pPr>
            <a:r>
              <a:rPr lang="en-GB" sz="1800" b="0" i="0" u="none" dirty="0">
                <a:ea typeface="Trebuchet MS"/>
                <a:cs typeface="Trebuchet MS"/>
                <a:sym typeface="Trebuchet MS"/>
              </a:rPr>
              <a:t>Entity level capital requirements for swap dealers </a:t>
            </a:r>
            <a:endParaRPr dirty="0"/>
          </a:p>
        </p:txBody>
      </p:sp>
      <p:pic>
        <p:nvPicPr>
          <p:cNvPr id="379" name="Google Shape;379;p64"/>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6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Brexit and Future Regulations</a:t>
            </a:r>
            <a:endParaRPr dirty="0">
              <a:solidFill>
                <a:schemeClr val="accent1">
                  <a:lumMod val="75000"/>
                </a:schemeClr>
              </a:solidFill>
            </a:endParaRPr>
          </a:p>
        </p:txBody>
      </p:sp>
      <p:sp>
        <p:nvSpPr>
          <p:cNvPr id="385" name="Google Shape;385;p65"/>
          <p:cNvSpPr txBox="1">
            <a:spLocks noGrp="1"/>
          </p:cNvSpPr>
          <p:nvPr>
            <p:ph type="body" idx="1"/>
          </p:nvPr>
        </p:nvSpPr>
        <p:spPr>
          <a:prstGeom prst="rect">
            <a:avLst/>
          </a:prstGeom>
        </p:spPr>
        <p:txBody>
          <a:bodyPr spcFirstLastPara="1" wrap="square" lIns="91425" tIns="91425" rIns="91425" bIns="91425" anchor="t" anchorCtr="0">
            <a:noAutofit/>
          </a:bodyPr>
          <a:lstStyle/>
          <a:p>
            <a:pPr lvl="0" algn="l" rtl="0">
              <a:lnSpc>
                <a:spcPct val="100000"/>
              </a:lnSpc>
              <a:spcBef>
                <a:spcPts val="0"/>
              </a:spcBef>
              <a:spcAft>
                <a:spcPts val="0"/>
              </a:spcAft>
              <a:buSzPts val="1800"/>
              <a:buFont typeface="Arial" panose="020B0604020202020204" pitchFamily="34" charset="0"/>
              <a:buChar char="•"/>
            </a:pPr>
            <a:r>
              <a:rPr lang="en-GB" dirty="0"/>
              <a:t>GS expects considerable change in the regulatory framework that will govern transactions and business undertaken by their U.K. subsidiaries.</a:t>
            </a:r>
          </a:p>
          <a:p>
            <a:pPr lvl="0" algn="l" rtl="0">
              <a:lnSpc>
                <a:spcPct val="100000"/>
              </a:lnSpc>
              <a:spcBef>
                <a:spcPts val="0"/>
              </a:spcBef>
              <a:spcAft>
                <a:spcPts val="0"/>
              </a:spcAft>
              <a:buSzPts val="1800"/>
              <a:buFont typeface="Arial" panose="020B0604020202020204" pitchFamily="34" charset="0"/>
              <a:buChar char="•"/>
            </a:pPr>
            <a:endParaRPr dirty="0"/>
          </a:p>
          <a:p>
            <a:pPr lvl="0" algn="l" rtl="0">
              <a:lnSpc>
                <a:spcPct val="100000"/>
              </a:lnSpc>
              <a:spcBef>
                <a:spcPts val="0"/>
              </a:spcBef>
              <a:spcAft>
                <a:spcPts val="0"/>
              </a:spcAft>
              <a:buSzPts val="1800"/>
              <a:buFont typeface="Arial" panose="020B0604020202020204" pitchFamily="34" charset="0"/>
              <a:buChar char="•"/>
            </a:pPr>
            <a:r>
              <a:rPr lang="en-GB" dirty="0"/>
              <a:t>Withdrawal agreement- became effective on January 31, 2020 when the U.K. ceased to be an E.U. member state.</a:t>
            </a:r>
          </a:p>
          <a:p>
            <a:pPr lvl="0" algn="l" rtl="0">
              <a:lnSpc>
                <a:spcPct val="100000"/>
              </a:lnSpc>
              <a:spcBef>
                <a:spcPts val="0"/>
              </a:spcBef>
              <a:spcAft>
                <a:spcPts val="0"/>
              </a:spcAft>
              <a:buSzPts val="1800"/>
              <a:buFont typeface="Arial" panose="020B0604020202020204" pitchFamily="34" charset="0"/>
              <a:buChar char="•"/>
            </a:pPr>
            <a:endParaRPr dirty="0"/>
          </a:p>
          <a:p>
            <a:pPr lvl="0" algn="l" rtl="0">
              <a:lnSpc>
                <a:spcPct val="100000"/>
              </a:lnSpc>
              <a:spcBef>
                <a:spcPts val="0"/>
              </a:spcBef>
              <a:spcAft>
                <a:spcPts val="0"/>
              </a:spcAft>
              <a:buSzPts val="1800"/>
              <a:buFont typeface="Arial" panose="020B0604020202020204" pitchFamily="34" charset="0"/>
              <a:buChar char="•"/>
            </a:pPr>
            <a:r>
              <a:rPr lang="en-GB" dirty="0"/>
              <a:t>After the end of the transition period, the U.K. will not be required to continue to apply E.U. financial services legislation and may not adopt rules that correspond to E.U. legislation not already operative in the U.K.</a:t>
            </a:r>
            <a:endParaRPr dirty="0"/>
          </a:p>
        </p:txBody>
      </p:sp>
      <p:pic>
        <p:nvPicPr>
          <p:cNvPr id="4" name="Google Shape;392;p66">
            <a:extLst>
              <a:ext uri="{FF2B5EF4-FFF2-40B4-BE49-F238E27FC236}">
                <a16:creationId xmlns:a16="http://schemas.microsoft.com/office/drawing/2014/main" id="{AEB85434-FE3E-49DE-9F4A-6C99D12DDCF5}"/>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1" name="Google Shape;391;p66"/>
          <p:cNvSpPr txBox="1">
            <a:spLocks noGrp="1"/>
          </p:cNvSpPr>
          <p:nvPr>
            <p:ph type="title"/>
          </p:nvPr>
        </p:nvSpPr>
        <p:spPr>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rgbClr val="FFFFFF"/>
              </a:buClr>
              <a:buSzPts val="4000"/>
              <a:buFont typeface="Trebuchet MS"/>
              <a:buNone/>
            </a:pPr>
            <a:r>
              <a:rPr lang="en-GB" i="0" u="none" dirty="0">
                <a:solidFill>
                  <a:schemeClr val="accent1">
                    <a:lumMod val="75000"/>
                  </a:schemeClr>
                </a:solidFill>
                <a:ea typeface="Trebuchet MS"/>
                <a:cs typeface="Trebuchet MS"/>
                <a:sym typeface="Trebuchet MS"/>
              </a:rPr>
              <a:t>Other Regulations </a:t>
            </a:r>
            <a:endParaRPr dirty="0">
              <a:solidFill>
                <a:schemeClr val="accent1">
                  <a:lumMod val="75000"/>
                </a:schemeClr>
              </a:solidFill>
            </a:endParaRPr>
          </a:p>
        </p:txBody>
      </p:sp>
      <p:sp>
        <p:nvSpPr>
          <p:cNvPr id="390" name="Google Shape;390;p66"/>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387E"/>
              </a:buClr>
              <a:buSzPts val="2400"/>
              <a:buFont typeface="Trebuchet MS"/>
              <a:buNone/>
            </a:pPr>
            <a:r>
              <a:rPr lang="en-GB" sz="2200" b="0" i="0" u="none" dirty="0">
                <a:ea typeface="Trebuchet MS"/>
                <a:cs typeface="Trebuchet MS"/>
                <a:sym typeface="Trebuchet MS"/>
              </a:rPr>
              <a:t>Some examples... </a:t>
            </a:r>
            <a:endParaRPr sz="2200" dirty="0"/>
          </a:p>
          <a:p>
            <a:pPr marL="342900" lvl="0" algn="l" rtl="0">
              <a:lnSpc>
                <a:spcPct val="115000"/>
              </a:lnSpc>
              <a:spcBef>
                <a:spcPts val="0"/>
              </a:spcBef>
              <a:spcAft>
                <a:spcPts val="0"/>
              </a:spcAft>
              <a:buClr>
                <a:srgbClr val="00387E"/>
              </a:buClr>
              <a:buSzPts val="2400"/>
              <a:buFont typeface="Arial" panose="020B0604020202020204" pitchFamily="34" charset="0"/>
              <a:buChar char="•"/>
            </a:pPr>
            <a:r>
              <a:rPr lang="en-GB" sz="2200" b="1" u="none" dirty="0">
                <a:ea typeface="Trebuchet MS"/>
                <a:cs typeface="Trebuchet MS"/>
                <a:sym typeface="Trebuchet MS"/>
              </a:rPr>
              <a:t>I</a:t>
            </a:r>
            <a:r>
              <a:rPr lang="en-GB" sz="2200" b="1" i="0" u="none" dirty="0">
                <a:ea typeface="Trebuchet MS"/>
                <a:cs typeface="Trebuchet MS"/>
                <a:sym typeface="Trebuchet MS"/>
              </a:rPr>
              <a:t>nsurance subsidiaries</a:t>
            </a:r>
            <a:r>
              <a:rPr lang="en-GB" sz="2200" b="0" i="0" u="none" dirty="0">
                <a:ea typeface="Trebuchet MS"/>
                <a:cs typeface="Trebuchet MS"/>
                <a:sym typeface="Trebuchet MS"/>
              </a:rPr>
              <a:t>: subject to state insurance regulation in the states in which they are domiciled </a:t>
            </a:r>
            <a:endParaRPr sz="2200" dirty="0"/>
          </a:p>
          <a:p>
            <a:pPr marL="342900" lvl="0" algn="l" rtl="0">
              <a:lnSpc>
                <a:spcPct val="115000"/>
              </a:lnSpc>
              <a:spcBef>
                <a:spcPts val="0"/>
              </a:spcBef>
              <a:spcAft>
                <a:spcPts val="0"/>
              </a:spcAft>
              <a:buClr>
                <a:srgbClr val="00387E"/>
              </a:buClr>
              <a:buSzPts val="2400"/>
              <a:buFont typeface="Arial" panose="020B0604020202020204" pitchFamily="34" charset="0"/>
              <a:buChar char="•"/>
            </a:pPr>
            <a:r>
              <a:rPr lang="en-GB" sz="2200" b="1" i="0" u="none" dirty="0">
                <a:ea typeface="Trebuchet MS"/>
                <a:cs typeface="Trebuchet MS"/>
                <a:sym typeface="Trebuchet MS"/>
              </a:rPr>
              <a:t>Investment management</a:t>
            </a:r>
            <a:r>
              <a:rPr lang="en-GB" sz="2200" b="0" i="0" u="none" dirty="0">
                <a:ea typeface="Trebuchet MS"/>
                <a:cs typeface="Trebuchet MS"/>
                <a:sym typeface="Trebuchet MS"/>
              </a:rPr>
              <a:t>: subject to significant regulation in numerous jurisdictions around the world </a:t>
            </a:r>
            <a:endParaRPr sz="2200" dirty="0"/>
          </a:p>
        </p:txBody>
      </p:sp>
      <p:pic>
        <p:nvPicPr>
          <p:cNvPr id="392" name="Google Shape;392;p66"/>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1"/>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 name="Freeform: Shape 10">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2700" y="2988"/>
            <a:ext cx="7032474" cy="51435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7550" y="2988"/>
            <a:ext cx="7329573" cy="5143500"/>
            <a:chOff x="1303402" y="36937"/>
            <a:chExt cx="9772765" cy="6858000"/>
          </a:xfrm>
          <a:solidFill>
            <a:schemeClr val="bg1">
              <a:alpha val="30000"/>
            </a:schemeClr>
          </a:solidFill>
        </p:grpSpPr>
        <p:sp>
          <p:nvSpPr>
            <p:cNvPr id="14" name="Freeform: Shape 13">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标题 1">
            <a:extLst>
              <a:ext uri="{FF2B5EF4-FFF2-40B4-BE49-F238E27FC236}">
                <a16:creationId xmlns:a16="http://schemas.microsoft.com/office/drawing/2014/main" id="{9F03112D-5D97-4E44-821E-68A4FEA23A71}"/>
              </a:ext>
            </a:extLst>
          </p:cNvPr>
          <p:cNvSpPr>
            <a:spLocks noGrp="1"/>
          </p:cNvSpPr>
          <p:nvPr>
            <p:ph type="title"/>
          </p:nvPr>
        </p:nvSpPr>
        <p:spPr>
          <a:xfrm>
            <a:off x="2627048" y="1156801"/>
            <a:ext cx="3890131" cy="1790939"/>
          </a:xfrm>
        </p:spPr>
        <p:txBody>
          <a:bodyPr vert="horz" lIns="91440" tIns="45720" rIns="91440" bIns="45720" rtlCol="0" anchor="b">
            <a:normAutofit/>
          </a:bodyPr>
          <a:lstStyle/>
          <a:p>
            <a:pPr defTabSz="914400">
              <a:spcBef>
                <a:spcPct val="0"/>
              </a:spcBef>
            </a:pPr>
            <a:r>
              <a:rPr lang="en-US" sz="3900" b="1" kern="1200">
                <a:solidFill>
                  <a:schemeClr val="tx2"/>
                </a:solidFill>
                <a:latin typeface="+mj-lt"/>
                <a:ea typeface="+mj-ea"/>
                <a:cs typeface="+mj-cs"/>
              </a:rPr>
              <a:t>Risk Management</a:t>
            </a:r>
          </a:p>
        </p:txBody>
      </p:sp>
      <p:grpSp>
        <p:nvGrpSpPr>
          <p:cNvPr id="22" name="Group 21">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3116"/>
            <a:ext cx="1886210" cy="1630749"/>
            <a:chOff x="-305" y="-4155"/>
            <a:chExt cx="2514948" cy="2174333"/>
          </a:xfrm>
        </p:grpSpPr>
        <p:sp>
          <p:nvSpPr>
            <p:cNvPr id="23" name="Freeform: Shape 22">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6" name="Freeform: Shape 25">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264295" y="3512749"/>
            <a:ext cx="1886211" cy="1630750"/>
            <a:chOff x="-305" y="-4155"/>
            <a:chExt cx="2514948" cy="2174333"/>
          </a:xfrm>
        </p:grpSpPr>
        <p:sp>
          <p:nvSpPr>
            <p:cNvPr id="29" name="Freeform: Shape 28">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2" name="Freeform: Shape 31">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253005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6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Components of Risk Management </a:t>
            </a:r>
            <a:endParaRPr dirty="0">
              <a:solidFill>
                <a:schemeClr val="accent1">
                  <a:lumMod val="75000"/>
                </a:schemeClr>
              </a:solidFill>
            </a:endParaRPr>
          </a:p>
        </p:txBody>
      </p:sp>
      <p:sp>
        <p:nvSpPr>
          <p:cNvPr id="403" name="Google Shape;403;p68"/>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solidFill>
                  <a:srgbClr val="000000"/>
                </a:solidFill>
              </a:rPr>
              <a:t>Governance</a:t>
            </a:r>
            <a:r>
              <a:rPr lang="en-GB" dirty="0">
                <a:solidFill>
                  <a:srgbClr val="000000"/>
                </a:solidFill>
              </a:rPr>
              <a:t>: review and approve by the  board, followed by a risk-oriented committees run by senior managers. This structure provides the protocol for decision-making. </a:t>
            </a:r>
          </a:p>
          <a:p>
            <a:pPr marL="0" lvl="0" indent="0" algn="l" rtl="0">
              <a:spcBef>
                <a:spcPts val="0"/>
              </a:spcBef>
              <a:spcAft>
                <a:spcPts val="0"/>
              </a:spcAft>
              <a:buNone/>
            </a:pPr>
            <a:endParaRPr dirty="0">
              <a:solidFill>
                <a:srgbClr val="000000"/>
              </a:solidFill>
            </a:endParaRPr>
          </a:p>
          <a:p>
            <a:pPr marL="0" lvl="0" indent="0" rtl="0">
              <a:lnSpc>
                <a:spcPct val="100000"/>
              </a:lnSpc>
              <a:spcBef>
                <a:spcPts val="1600"/>
              </a:spcBef>
              <a:spcAft>
                <a:spcPts val="0"/>
              </a:spcAft>
              <a:buNone/>
            </a:pPr>
            <a:r>
              <a:rPr lang="en-GB" b="1" dirty="0">
                <a:solidFill>
                  <a:srgbClr val="000000"/>
                </a:solidFill>
              </a:rPr>
              <a:t>Processes</a:t>
            </a:r>
            <a:r>
              <a:rPr lang="en-GB" dirty="0">
                <a:solidFill>
                  <a:srgbClr val="000000"/>
                </a:solidFill>
              </a:rPr>
              <a:t>: </a:t>
            </a:r>
            <a:r>
              <a:rPr lang="en-US" dirty="0">
                <a:solidFill>
                  <a:srgbClr val="000000"/>
                </a:solidFill>
              </a:rPr>
              <a:t>discipline the inventory to current market level to provide transparency. Apply a framework of limits to control risk. Using active management to ensure high quality information.</a:t>
            </a:r>
          </a:p>
          <a:p>
            <a:pPr marL="0" lvl="0" indent="0" rtl="0">
              <a:spcBef>
                <a:spcPts val="1600"/>
              </a:spcBef>
              <a:spcAft>
                <a:spcPts val="0"/>
              </a:spcAft>
              <a:buNone/>
            </a:pPr>
            <a:endParaRPr lang="en-US" sz="800" dirty="0">
              <a:solidFill>
                <a:srgbClr val="000000"/>
              </a:solidFill>
            </a:endParaRPr>
          </a:p>
          <a:p>
            <a:pPr marL="0" lvl="0" indent="0" rtl="0">
              <a:spcBef>
                <a:spcPts val="1600"/>
              </a:spcBef>
              <a:spcAft>
                <a:spcPts val="0"/>
              </a:spcAft>
              <a:buNone/>
            </a:pPr>
            <a:r>
              <a:rPr lang="en-GB" b="1" dirty="0">
                <a:solidFill>
                  <a:srgbClr val="000000"/>
                </a:solidFill>
              </a:rPr>
              <a:t>People</a:t>
            </a:r>
            <a:r>
              <a:rPr lang="en-GB" dirty="0">
                <a:solidFill>
                  <a:srgbClr val="000000"/>
                </a:solidFill>
              </a:rPr>
              <a:t>: by proper training and rewarding experienced professionals to ensure their high risk management and reputational performance.</a:t>
            </a:r>
            <a:endParaRPr dirty="0">
              <a:solidFill>
                <a:srgbClr val="000000"/>
              </a:solidFill>
            </a:endParaRPr>
          </a:p>
          <a:p>
            <a:pPr marL="0" lvl="0" indent="0" algn="l" rtl="0">
              <a:spcBef>
                <a:spcPts val="1600"/>
              </a:spcBef>
              <a:spcAft>
                <a:spcPts val="0"/>
              </a:spcAft>
              <a:buNone/>
            </a:pPr>
            <a:br>
              <a:rPr lang="en-GB" dirty="0">
                <a:solidFill>
                  <a:srgbClr val="000000"/>
                </a:solidFill>
              </a:rPr>
            </a:br>
            <a:br>
              <a:rPr lang="en-GB" dirty="0">
                <a:solidFill>
                  <a:srgbClr val="000000"/>
                </a:solidFill>
              </a:rPr>
            </a:br>
            <a:endParaRPr dirty="0">
              <a:solidFill>
                <a:srgbClr val="000000"/>
              </a:solidFill>
            </a:endParaRPr>
          </a:p>
          <a:p>
            <a:pPr marL="0" lvl="0" indent="0" algn="l" rtl="0">
              <a:spcBef>
                <a:spcPts val="1600"/>
              </a:spcBef>
              <a:spcAft>
                <a:spcPts val="1600"/>
              </a:spcAft>
              <a:buNone/>
            </a:pPr>
            <a:endParaRPr dirty="0">
              <a:solidFill>
                <a:srgbClr val="000000"/>
              </a:solidFill>
            </a:endParaRPr>
          </a:p>
        </p:txBody>
      </p:sp>
      <p:sp>
        <p:nvSpPr>
          <p:cNvPr id="404" name="Google Shape;404;p68"/>
          <p:cNvSpPr txBox="1">
            <a:spLocks noGrp="1"/>
          </p:cNvSpPr>
          <p:nvPr>
            <p:ph type="body" idx="2"/>
          </p:nvPr>
        </p:nvSpPr>
        <p:spPr>
          <a:xfrm>
            <a:off x="5078289" y="2229745"/>
            <a:ext cx="3999900" cy="1006738"/>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Char char="●"/>
            </a:pPr>
            <a:r>
              <a:rPr lang="en-GB" dirty="0">
                <a:solidFill>
                  <a:srgbClr val="000000"/>
                </a:solidFill>
              </a:rPr>
              <a:t>risk identification and assessment</a:t>
            </a:r>
            <a:endParaRPr dirty="0">
              <a:solidFill>
                <a:srgbClr val="000000"/>
              </a:solidFill>
            </a:endParaRPr>
          </a:p>
          <a:p>
            <a:pPr marL="457200" lvl="0" indent="-317500" algn="l" rtl="0">
              <a:spcBef>
                <a:spcPts val="0"/>
              </a:spcBef>
              <a:spcAft>
                <a:spcPts val="0"/>
              </a:spcAft>
              <a:buClr>
                <a:srgbClr val="000000"/>
              </a:buClr>
              <a:buSzPts val="1400"/>
              <a:buChar char="●"/>
            </a:pPr>
            <a:r>
              <a:rPr lang="en-GB" dirty="0">
                <a:solidFill>
                  <a:srgbClr val="000000"/>
                </a:solidFill>
              </a:rPr>
              <a:t>risk appetite, limit and threshold setting</a:t>
            </a:r>
            <a:endParaRPr dirty="0">
              <a:solidFill>
                <a:srgbClr val="000000"/>
              </a:solidFill>
            </a:endParaRPr>
          </a:p>
          <a:p>
            <a:pPr marL="457200" lvl="0" indent="-317500" algn="l" rtl="0">
              <a:spcBef>
                <a:spcPts val="0"/>
              </a:spcBef>
              <a:spcAft>
                <a:spcPts val="0"/>
              </a:spcAft>
              <a:buClr>
                <a:srgbClr val="000000"/>
              </a:buClr>
              <a:buSzPts val="1400"/>
              <a:buChar char="●"/>
            </a:pPr>
            <a:r>
              <a:rPr lang="en-GB" dirty="0">
                <a:solidFill>
                  <a:srgbClr val="000000"/>
                </a:solidFill>
              </a:rPr>
              <a:t>risk reporting and monitoring</a:t>
            </a:r>
            <a:endParaRPr dirty="0">
              <a:solidFill>
                <a:srgbClr val="000000"/>
              </a:solidFill>
            </a:endParaRPr>
          </a:p>
          <a:p>
            <a:pPr marL="457200" lvl="0" indent="-317500" algn="l" rtl="0">
              <a:spcBef>
                <a:spcPts val="0"/>
              </a:spcBef>
              <a:spcAft>
                <a:spcPts val="0"/>
              </a:spcAft>
              <a:buClr>
                <a:srgbClr val="000000"/>
              </a:buClr>
              <a:buSzPts val="1400"/>
              <a:buChar char="●"/>
            </a:pPr>
            <a:r>
              <a:rPr lang="en-GB" dirty="0">
                <a:solidFill>
                  <a:srgbClr val="000000"/>
                </a:solidFill>
              </a:rPr>
              <a:t>risk decision-making</a:t>
            </a:r>
            <a:endParaRPr dirty="0">
              <a:solidFill>
                <a:srgbClr val="000000"/>
              </a:solidFill>
            </a:endParaRPr>
          </a:p>
        </p:txBody>
      </p:sp>
      <p:sp>
        <p:nvSpPr>
          <p:cNvPr id="405" name="Google Shape;405;p68"/>
          <p:cNvSpPr/>
          <p:nvPr/>
        </p:nvSpPr>
        <p:spPr>
          <a:xfrm>
            <a:off x="4392715" y="2567964"/>
            <a:ext cx="840111" cy="330300"/>
          </a:xfrm>
          <a:prstGeom prst="rightArrow">
            <a:avLst>
              <a:gd name="adj1" fmla="val 50000"/>
              <a:gd name="adj2" fmla="val 50000"/>
            </a:avLst>
          </a:prstGeom>
          <a:solidFill>
            <a:srgbClr val="549FFF">
              <a:alpha val="815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Google Shape;392;p66">
            <a:extLst>
              <a:ext uri="{FF2B5EF4-FFF2-40B4-BE49-F238E27FC236}">
                <a16:creationId xmlns:a16="http://schemas.microsoft.com/office/drawing/2014/main" id="{E9195C42-45D4-4D52-B168-DA6E44109FDD}"/>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Structure of Risk Management</a:t>
            </a:r>
            <a:endParaRPr dirty="0">
              <a:solidFill>
                <a:schemeClr val="accent1">
                  <a:lumMod val="75000"/>
                </a:schemeClr>
              </a:solidFill>
            </a:endParaRPr>
          </a:p>
          <a:p>
            <a:pPr marL="0" lvl="0" indent="0" algn="l" rtl="0">
              <a:spcBef>
                <a:spcPts val="0"/>
              </a:spcBef>
              <a:spcAft>
                <a:spcPts val="0"/>
              </a:spcAft>
              <a:buNone/>
            </a:pPr>
            <a:endParaRPr dirty="0">
              <a:solidFill>
                <a:schemeClr val="accent1">
                  <a:lumMod val="75000"/>
                </a:schemeClr>
              </a:solidFill>
            </a:endParaRPr>
          </a:p>
        </p:txBody>
      </p:sp>
      <p:pic>
        <p:nvPicPr>
          <p:cNvPr id="411" name="Google Shape;411;p69"/>
          <p:cNvPicPr preferRelativeResize="0"/>
          <p:nvPr/>
        </p:nvPicPr>
        <p:blipFill>
          <a:blip r:embed="rId3">
            <a:alphaModFix/>
          </a:blip>
          <a:stretch>
            <a:fillRect/>
          </a:stretch>
        </p:blipFill>
        <p:spPr>
          <a:xfrm>
            <a:off x="1844175" y="1466350"/>
            <a:ext cx="5358499" cy="3032850"/>
          </a:xfrm>
          <a:prstGeom prst="rect">
            <a:avLst/>
          </a:prstGeom>
          <a:noFill/>
          <a:ln>
            <a:noFill/>
          </a:ln>
        </p:spPr>
      </p:pic>
      <p:pic>
        <p:nvPicPr>
          <p:cNvPr id="4" name="Google Shape;392;p66">
            <a:extLst>
              <a:ext uri="{FF2B5EF4-FFF2-40B4-BE49-F238E27FC236}">
                <a16:creationId xmlns:a16="http://schemas.microsoft.com/office/drawing/2014/main" id="{A309F2F4-760E-4725-9168-E8D5AAECB052}"/>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7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solidFill>
                  <a:schemeClr val="accent1">
                    <a:lumMod val="75000"/>
                  </a:schemeClr>
                </a:solidFill>
              </a:rPr>
              <a:t>Risk Management Governance Structure</a:t>
            </a:r>
            <a:endParaRPr dirty="0">
              <a:solidFill>
                <a:schemeClr val="accent1">
                  <a:lumMod val="75000"/>
                </a:schemeClr>
              </a:solidFill>
            </a:endParaRPr>
          </a:p>
          <a:p>
            <a:pPr marL="0" lvl="0" indent="0" algn="l" rtl="0">
              <a:spcBef>
                <a:spcPts val="1600"/>
              </a:spcBef>
              <a:spcAft>
                <a:spcPts val="0"/>
              </a:spcAft>
              <a:buNone/>
            </a:pPr>
            <a:endParaRPr dirty="0">
              <a:solidFill>
                <a:schemeClr val="accent1">
                  <a:lumMod val="75000"/>
                </a:schemeClr>
              </a:solidFill>
            </a:endParaRPr>
          </a:p>
        </p:txBody>
      </p:sp>
      <p:sp>
        <p:nvSpPr>
          <p:cNvPr id="417" name="Google Shape;417;p70"/>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700" dirty="0">
                <a:solidFill>
                  <a:srgbClr val="000000"/>
                </a:solidFill>
              </a:rPr>
              <a:t>1. Start with the</a:t>
            </a:r>
            <a:r>
              <a:rPr lang="en-GB" sz="1700" b="1" dirty="0">
                <a:solidFill>
                  <a:srgbClr val="000000"/>
                </a:solidFill>
              </a:rPr>
              <a:t> Risk Committee</a:t>
            </a:r>
            <a:r>
              <a:rPr lang="en-GB" sz="1700" dirty="0">
                <a:solidFill>
                  <a:srgbClr val="000000"/>
                </a:solidFill>
              </a:rPr>
              <a:t> to oversee the risk management policy and practice implemented through the enterprise risk management framework.</a:t>
            </a:r>
            <a:endParaRPr sz="1700" dirty="0">
              <a:solidFill>
                <a:srgbClr val="000000"/>
              </a:solidFill>
            </a:endParaRPr>
          </a:p>
          <a:p>
            <a:pPr marL="457200" lvl="0" indent="-330200" algn="l" rtl="0">
              <a:lnSpc>
                <a:spcPct val="100000"/>
              </a:lnSpc>
              <a:spcBef>
                <a:spcPts val="0"/>
              </a:spcBef>
              <a:spcAft>
                <a:spcPts val="0"/>
              </a:spcAft>
              <a:buClr>
                <a:srgbClr val="000000"/>
              </a:buClr>
              <a:buSzPts val="1600"/>
              <a:buFont typeface="Arial" panose="020B0604020202020204" pitchFamily="34" charset="0"/>
              <a:buChar char="•"/>
            </a:pPr>
            <a:r>
              <a:rPr lang="en-GB" sz="1600" i="1" dirty="0">
                <a:solidFill>
                  <a:srgbClr val="000000"/>
                </a:solidFill>
              </a:rPr>
              <a:t>The Board Risk Committee is also responsible for the annual review and approval of risk appetite statement</a:t>
            </a:r>
            <a:endParaRPr sz="1600" i="1" dirty="0">
              <a:solidFill>
                <a:srgbClr val="000000"/>
              </a:solidFill>
            </a:endParaRPr>
          </a:p>
          <a:p>
            <a:pPr marL="457200" lvl="0" indent="-330200" algn="l" rtl="0">
              <a:lnSpc>
                <a:spcPct val="100000"/>
              </a:lnSpc>
              <a:spcBef>
                <a:spcPts val="0"/>
              </a:spcBef>
              <a:spcAft>
                <a:spcPts val="0"/>
              </a:spcAft>
              <a:buClr>
                <a:srgbClr val="000000"/>
              </a:buClr>
              <a:buSzPts val="1600"/>
              <a:buFont typeface="Arial" panose="020B0604020202020204" pitchFamily="34" charset="0"/>
              <a:buChar char="•"/>
            </a:pPr>
            <a:r>
              <a:rPr lang="en-GB" sz="1600" i="1" dirty="0">
                <a:solidFill>
                  <a:srgbClr val="000000"/>
                </a:solidFill>
              </a:rPr>
              <a:t>The risk appetite describes the level and </a:t>
            </a:r>
            <a:r>
              <a:rPr lang="en-GB" sz="1600" i="1" dirty="0" err="1">
                <a:solidFill>
                  <a:srgbClr val="000000"/>
                </a:solidFill>
              </a:rPr>
              <a:t>and</a:t>
            </a:r>
            <a:r>
              <a:rPr lang="en-GB" sz="1600" i="1" dirty="0">
                <a:solidFill>
                  <a:srgbClr val="000000"/>
                </a:solidFill>
              </a:rPr>
              <a:t> types of risk, which are willing to accept or avoid. </a:t>
            </a:r>
            <a:endParaRPr sz="1600" i="1" dirty="0">
              <a:solidFill>
                <a:srgbClr val="000000"/>
              </a:solidFill>
            </a:endParaRPr>
          </a:p>
          <a:p>
            <a:pPr marL="0" lvl="0" indent="0" algn="l" rtl="0">
              <a:lnSpc>
                <a:spcPct val="100000"/>
              </a:lnSpc>
              <a:spcBef>
                <a:spcPts val="0"/>
              </a:spcBef>
              <a:spcAft>
                <a:spcPts val="0"/>
              </a:spcAft>
              <a:buNone/>
            </a:pPr>
            <a:r>
              <a:rPr lang="en-GB" sz="1700" dirty="0">
                <a:solidFill>
                  <a:srgbClr val="000000"/>
                </a:solidFill>
              </a:rPr>
              <a:t>2. Independent risk oversight and control function by </a:t>
            </a:r>
            <a:r>
              <a:rPr lang="en-GB" sz="1700" b="1" dirty="0">
                <a:solidFill>
                  <a:srgbClr val="000000"/>
                </a:solidFill>
              </a:rPr>
              <a:t>management team</a:t>
            </a:r>
            <a:r>
              <a:rPr lang="en-GB" sz="1700" dirty="0">
                <a:solidFill>
                  <a:srgbClr val="000000"/>
                </a:solidFill>
              </a:rPr>
              <a:t> are second line of </a:t>
            </a:r>
            <a:r>
              <a:rPr lang="en-GB" sz="1700" dirty="0" err="1">
                <a:solidFill>
                  <a:srgbClr val="000000"/>
                </a:solidFill>
              </a:rPr>
              <a:t>defense</a:t>
            </a:r>
            <a:r>
              <a:rPr lang="en-GB" sz="1700" dirty="0">
                <a:solidFill>
                  <a:srgbClr val="000000"/>
                </a:solidFill>
              </a:rPr>
              <a:t>.</a:t>
            </a:r>
            <a:endParaRPr sz="1700" dirty="0">
              <a:solidFill>
                <a:srgbClr val="000000"/>
              </a:solidFill>
            </a:endParaRPr>
          </a:p>
          <a:p>
            <a:pPr marL="412750" indent="-285750">
              <a:lnSpc>
                <a:spcPct val="100000"/>
              </a:lnSpc>
              <a:buClr>
                <a:srgbClr val="000000"/>
              </a:buClr>
              <a:buSzPts val="1600"/>
              <a:buFont typeface="Arial" panose="020B0604020202020204" pitchFamily="34" charset="0"/>
              <a:buChar char="•"/>
            </a:pPr>
            <a:r>
              <a:rPr lang="en-GB" sz="1600" i="1" dirty="0">
                <a:solidFill>
                  <a:srgbClr val="000000"/>
                </a:solidFill>
              </a:rPr>
              <a:t>Include Compliance, Enterprise Risk, Legal, Liquidity Risk, Market Risk, Model Risk, Operational Risk and Tax</a:t>
            </a:r>
            <a:endParaRPr sz="1600" i="1" dirty="0">
              <a:solidFill>
                <a:srgbClr val="000000"/>
              </a:solidFill>
            </a:endParaRPr>
          </a:p>
          <a:p>
            <a:pPr marL="0" lvl="0" indent="0" algn="l" rtl="0">
              <a:lnSpc>
                <a:spcPct val="100000"/>
              </a:lnSpc>
              <a:spcBef>
                <a:spcPts val="0"/>
              </a:spcBef>
              <a:spcAft>
                <a:spcPts val="0"/>
              </a:spcAft>
              <a:buNone/>
            </a:pPr>
            <a:r>
              <a:rPr lang="en-GB" sz="1700" dirty="0">
                <a:solidFill>
                  <a:srgbClr val="000000"/>
                </a:solidFill>
              </a:rPr>
              <a:t>3. The third lane of </a:t>
            </a:r>
            <a:r>
              <a:rPr lang="en-GB" sz="1700" dirty="0" err="1">
                <a:solidFill>
                  <a:srgbClr val="000000"/>
                </a:solidFill>
              </a:rPr>
              <a:t>defense</a:t>
            </a:r>
            <a:r>
              <a:rPr lang="en-GB" sz="1700" dirty="0">
                <a:solidFill>
                  <a:srgbClr val="000000"/>
                </a:solidFill>
              </a:rPr>
              <a:t> is </a:t>
            </a:r>
            <a:r>
              <a:rPr lang="en-GB" sz="1700" b="1" dirty="0">
                <a:solidFill>
                  <a:srgbClr val="000000"/>
                </a:solidFill>
              </a:rPr>
              <a:t>Internal Audit</a:t>
            </a:r>
            <a:r>
              <a:rPr lang="en-GB" sz="1700" dirty="0">
                <a:solidFill>
                  <a:srgbClr val="000000"/>
                </a:solidFill>
              </a:rPr>
              <a:t>, which is accountable to the </a:t>
            </a:r>
            <a:r>
              <a:rPr lang="en-GB" sz="1700" b="1" dirty="0">
                <a:solidFill>
                  <a:srgbClr val="000000"/>
                </a:solidFill>
              </a:rPr>
              <a:t>Audit Committee of the Board. </a:t>
            </a:r>
            <a:endParaRPr sz="1700" b="1" dirty="0">
              <a:solidFill>
                <a:srgbClr val="000000"/>
              </a:solidFill>
            </a:endParaRPr>
          </a:p>
          <a:p>
            <a:pPr marL="457200" lvl="0" indent="-330200" algn="l" rtl="0">
              <a:lnSpc>
                <a:spcPct val="100000"/>
              </a:lnSpc>
              <a:spcBef>
                <a:spcPts val="0"/>
              </a:spcBef>
              <a:spcAft>
                <a:spcPts val="0"/>
              </a:spcAft>
              <a:buClr>
                <a:srgbClr val="000000"/>
              </a:buClr>
              <a:buSzPts val="1600"/>
              <a:buFont typeface="Arial" panose="020B0604020202020204" pitchFamily="34" charset="0"/>
              <a:buChar char="•"/>
            </a:pPr>
            <a:r>
              <a:rPr lang="en-GB" sz="1600" i="1" dirty="0">
                <a:solidFill>
                  <a:srgbClr val="000000"/>
                </a:solidFill>
              </a:rPr>
              <a:t>Internal Audit is responsible for the independently assessing and validating the effectiveness of key controls. </a:t>
            </a:r>
            <a:endParaRPr sz="1600" i="1" dirty="0">
              <a:solidFill>
                <a:srgbClr val="000000"/>
              </a:solidFill>
            </a:endParaRPr>
          </a:p>
          <a:p>
            <a:pPr marL="457200" lvl="0" indent="-330200" algn="l" rtl="0">
              <a:lnSpc>
                <a:spcPct val="100000"/>
              </a:lnSpc>
              <a:spcBef>
                <a:spcPts val="0"/>
              </a:spcBef>
              <a:spcAft>
                <a:spcPts val="0"/>
              </a:spcAft>
              <a:buClr>
                <a:srgbClr val="000000"/>
              </a:buClr>
              <a:buSzPts val="1600"/>
              <a:buFont typeface="Arial" panose="020B0604020202020204" pitchFamily="34" charset="0"/>
              <a:buChar char="•"/>
            </a:pPr>
            <a:r>
              <a:rPr lang="en-GB" sz="1600" i="1" dirty="0">
                <a:solidFill>
                  <a:srgbClr val="000000"/>
                </a:solidFill>
              </a:rPr>
              <a:t>Providing timely reporting to the Audit Committee, senior management and regulators.</a:t>
            </a:r>
            <a:r>
              <a:rPr lang="en-GB" sz="1600" dirty="0">
                <a:solidFill>
                  <a:srgbClr val="000000"/>
                </a:solidFill>
              </a:rPr>
              <a:t> </a:t>
            </a:r>
            <a:endParaRPr sz="1600" dirty="0">
              <a:solidFill>
                <a:srgbClr val="000000"/>
              </a:solidFill>
            </a:endParaRPr>
          </a:p>
        </p:txBody>
      </p:sp>
      <p:pic>
        <p:nvPicPr>
          <p:cNvPr id="4" name="Google Shape;392;p66">
            <a:extLst>
              <a:ext uri="{FF2B5EF4-FFF2-40B4-BE49-F238E27FC236}">
                <a16:creationId xmlns:a16="http://schemas.microsoft.com/office/drawing/2014/main" id="{370F5455-DF7A-4376-AADE-D7AA6F86741C}"/>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7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Risk Factors</a:t>
            </a:r>
            <a:endParaRPr dirty="0">
              <a:solidFill>
                <a:schemeClr val="accent1">
                  <a:lumMod val="75000"/>
                </a:schemeClr>
              </a:solidFill>
            </a:endParaRPr>
          </a:p>
        </p:txBody>
      </p:sp>
      <p:sp>
        <p:nvSpPr>
          <p:cNvPr id="423" name="Google Shape;423;p71"/>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23850" algn="l" rtl="0">
              <a:lnSpc>
                <a:spcPct val="100000"/>
              </a:lnSpc>
              <a:spcBef>
                <a:spcPts val="0"/>
              </a:spcBef>
              <a:spcAft>
                <a:spcPts val="0"/>
              </a:spcAft>
              <a:buClr>
                <a:srgbClr val="000000"/>
              </a:buClr>
              <a:buSzPts val="1500"/>
              <a:buChar char="●"/>
            </a:pPr>
            <a:r>
              <a:rPr lang="en-GB" sz="1500">
                <a:solidFill>
                  <a:srgbClr val="000000"/>
                </a:solidFill>
              </a:rPr>
              <a:t>Goldman Sachs may have been and may continue to be adversely affected by conditions in the </a:t>
            </a:r>
            <a:r>
              <a:rPr lang="en-GB" sz="1500" b="1">
                <a:solidFill>
                  <a:srgbClr val="000000"/>
                </a:solidFill>
              </a:rPr>
              <a:t>global financial markets and economic conditions</a:t>
            </a:r>
            <a:endParaRPr sz="1500" b="1">
              <a:solidFill>
                <a:srgbClr val="000000"/>
              </a:solidFill>
            </a:endParaRPr>
          </a:p>
          <a:p>
            <a:pPr marL="457200" lvl="0" indent="-323850" algn="l" rtl="0">
              <a:lnSpc>
                <a:spcPct val="100000"/>
              </a:lnSpc>
              <a:spcBef>
                <a:spcPts val="0"/>
              </a:spcBef>
              <a:spcAft>
                <a:spcPts val="0"/>
              </a:spcAft>
              <a:buClr>
                <a:srgbClr val="000000"/>
              </a:buClr>
              <a:buSzPts val="1500"/>
              <a:buChar char="●"/>
            </a:pPr>
            <a:r>
              <a:rPr lang="en-GB" sz="1500" b="1">
                <a:solidFill>
                  <a:srgbClr val="000000"/>
                </a:solidFill>
              </a:rPr>
              <a:t>Clients </a:t>
            </a:r>
            <a:r>
              <a:rPr lang="en-GB" sz="1500">
                <a:solidFill>
                  <a:srgbClr val="000000"/>
                </a:solidFill>
              </a:rPr>
              <a:t>are subject to extensive and pervasive </a:t>
            </a:r>
            <a:r>
              <a:rPr lang="en-GB" sz="1500" b="1">
                <a:solidFill>
                  <a:srgbClr val="000000"/>
                </a:solidFill>
              </a:rPr>
              <a:t>regulation </a:t>
            </a:r>
            <a:r>
              <a:rPr lang="en-GB" sz="1500">
                <a:solidFill>
                  <a:srgbClr val="000000"/>
                </a:solidFill>
              </a:rPr>
              <a:t>around the world</a:t>
            </a:r>
            <a:endParaRPr sz="1500">
              <a:solidFill>
                <a:srgbClr val="000000"/>
              </a:solidFill>
            </a:endParaRPr>
          </a:p>
          <a:p>
            <a:pPr marL="457200" lvl="0" indent="-323850" algn="l" rtl="0">
              <a:lnSpc>
                <a:spcPct val="100000"/>
              </a:lnSpc>
              <a:spcBef>
                <a:spcPts val="0"/>
              </a:spcBef>
              <a:spcAft>
                <a:spcPts val="0"/>
              </a:spcAft>
              <a:buClr>
                <a:srgbClr val="000000"/>
              </a:buClr>
              <a:buSzPts val="1500"/>
              <a:buChar char="●"/>
            </a:pPr>
            <a:r>
              <a:rPr lang="en-GB" sz="1500">
                <a:solidFill>
                  <a:srgbClr val="000000"/>
                </a:solidFill>
              </a:rPr>
              <a:t>GS may be adversely affected by </a:t>
            </a:r>
            <a:r>
              <a:rPr lang="en-GB" sz="1500" b="1">
                <a:solidFill>
                  <a:srgbClr val="000000"/>
                </a:solidFill>
              </a:rPr>
              <a:t>declining asset values</a:t>
            </a:r>
            <a:r>
              <a:rPr lang="en-GB" sz="1500">
                <a:solidFill>
                  <a:srgbClr val="000000"/>
                </a:solidFill>
              </a:rPr>
              <a:t>, especially for those businesses in which the company has net long positions, or in businesses where Goldman Sachs receives fees based on value of assets manage</a:t>
            </a:r>
            <a:endParaRPr sz="1500">
              <a:solidFill>
                <a:srgbClr val="000000"/>
              </a:solidFill>
            </a:endParaRPr>
          </a:p>
          <a:p>
            <a:pPr marL="457200" lvl="0" indent="-323850" algn="l" rtl="0">
              <a:lnSpc>
                <a:spcPct val="100000"/>
              </a:lnSpc>
              <a:spcBef>
                <a:spcPts val="0"/>
              </a:spcBef>
              <a:spcAft>
                <a:spcPts val="0"/>
              </a:spcAft>
              <a:buClr>
                <a:srgbClr val="000000"/>
              </a:buClr>
              <a:buSzPts val="1500"/>
              <a:buChar char="●"/>
            </a:pPr>
            <a:r>
              <a:rPr lang="en-GB" sz="1500">
                <a:solidFill>
                  <a:srgbClr val="000000"/>
                </a:solidFill>
              </a:rPr>
              <a:t>Goldman Sachs may be adversely affected by </a:t>
            </a:r>
            <a:r>
              <a:rPr lang="en-GB" sz="1500" b="1">
                <a:solidFill>
                  <a:srgbClr val="000000"/>
                </a:solidFill>
              </a:rPr>
              <a:t>disruptions in the credit markets</a:t>
            </a:r>
            <a:r>
              <a:rPr lang="en-GB" sz="1500">
                <a:solidFill>
                  <a:srgbClr val="000000"/>
                </a:solidFill>
              </a:rPr>
              <a:t>, including reduced access to credit and higher costs of servicing debt</a:t>
            </a:r>
            <a:endParaRPr sz="1500">
              <a:solidFill>
                <a:srgbClr val="000000"/>
              </a:solidFill>
            </a:endParaRPr>
          </a:p>
          <a:p>
            <a:pPr marL="457200" lvl="0" indent="-323850" algn="l" rtl="0">
              <a:lnSpc>
                <a:spcPct val="100000"/>
              </a:lnSpc>
              <a:spcBef>
                <a:spcPts val="0"/>
              </a:spcBef>
              <a:spcAft>
                <a:spcPts val="0"/>
              </a:spcAft>
              <a:buClr>
                <a:srgbClr val="000000"/>
              </a:buClr>
              <a:buSzPts val="1500"/>
              <a:buChar char="●"/>
            </a:pPr>
            <a:r>
              <a:rPr lang="en-GB" sz="1500">
                <a:solidFill>
                  <a:srgbClr val="000000"/>
                </a:solidFill>
              </a:rPr>
              <a:t>Market-making activities may have been and may be affected by</a:t>
            </a:r>
            <a:r>
              <a:rPr lang="en-GB" sz="1500" b="1">
                <a:solidFill>
                  <a:srgbClr val="000000"/>
                </a:solidFill>
              </a:rPr>
              <a:t> changes in levels of market volatility</a:t>
            </a:r>
            <a:endParaRPr sz="1500" b="1">
              <a:solidFill>
                <a:srgbClr val="000000"/>
              </a:solidFill>
            </a:endParaRPr>
          </a:p>
          <a:p>
            <a:pPr marL="457200" lvl="0" indent="-323850" algn="l" rtl="0">
              <a:lnSpc>
                <a:spcPct val="100000"/>
              </a:lnSpc>
              <a:spcBef>
                <a:spcPts val="0"/>
              </a:spcBef>
              <a:spcAft>
                <a:spcPts val="0"/>
              </a:spcAft>
              <a:buClr>
                <a:srgbClr val="000000"/>
              </a:buClr>
              <a:buSzPts val="1500"/>
              <a:buChar char="●"/>
            </a:pPr>
            <a:r>
              <a:rPr lang="en-GB" sz="1500">
                <a:solidFill>
                  <a:srgbClr val="000000"/>
                </a:solidFill>
              </a:rPr>
              <a:t>May be adversely affected by </a:t>
            </a:r>
            <a:r>
              <a:rPr lang="en-GB" sz="1500" b="1">
                <a:solidFill>
                  <a:srgbClr val="000000"/>
                </a:solidFill>
              </a:rPr>
              <a:t>market uncertainty or lack of</a:t>
            </a:r>
            <a:r>
              <a:rPr lang="en-GB" sz="1500">
                <a:solidFill>
                  <a:srgbClr val="000000"/>
                </a:solidFill>
              </a:rPr>
              <a:t> </a:t>
            </a:r>
            <a:r>
              <a:rPr lang="en-GB" sz="1500" b="1">
                <a:solidFill>
                  <a:srgbClr val="000000"/>
                </a:solidFill>
              </a:rPr>
              <a:t>confidence </a:t>
            </a:r>
            <a:r>
              <a:rPr lang="en-GB" sz="1500">
                <a:solidFill>
                  <a:srgbClr val="000000"/>
                </a:solidFill>
              </a:rPr>
              <a:t>among investors and CEOs due to general declines in economic activity and other unfavorable market conditions</a:t>
            </a:r>
            <a:endParaRPr sz="1500">
              <a:solidFill>
                <a:srgbClr val="000000"/>
              </a:solidFill>
            </a:endParaRPr>
          </a:p>
          <a:p>
            <a:pPr marL="457200" lvl="0" indent="-323850" algn="l" rtl="0">
              <a:lnSpc>
                <a:spcPct val="100000"/>
              </a:lnSpc>
              <a:spcBef>
                <a:spcPts val="0"/>
              </a:spcBef>
              <a:spcAft>
                <a:spcPts val="0"/>
              </a:spcAft>
              <a:buClr>
                <a:srgbClr val="000000"/>
              </a:buClr>
              <a:buSzPts val="1500"/>
              <a:buChar char="●"/>
            </a:pPr>
            <a:r>
              <a:rPr lang="en-GB" sz="1500">
                <a:solidFill>
                  <a:srgbClr val="000000"/>
                </a:solidFill>
              </a:rPr>
              <a:t>The </a:t>
            </a:r>
            <a:r>
              <a:rPr lang="en-GB" sz="1500" b="1">
                <a:solidFill>
                  <a:srgbClr val="000000"/>
                </a:solidFill>
              </a:rPr>
              <a:t>poor investment performance</a:t>
            </a:r>
            <a:r>
              <a:rPr lang="en-GB" sz="1500">
                <a:solidFill>
                  <a:srgbClr val="000000"/>
                </a:solidFill>
              </a:rPr>
              <a:t> of investment products or a client </a:t>
            </a:r>
            <a:r>
              <a:rPr lang="en-GB" sz="1500" b="1">
                <a:solidFill>
                  <a:srgbClr val="000000"/>
                </a:solidFill>
              </a:rPr>
              <a:t>preference</a:t>
            </a:r>
            <a:r>
              <a:rPr lang="en-GB" sz="1500">
                <a:solidFill>
                  <a:srgbClr val="000000"/>
                </a:solidFill>
              </a:rPr>
              <a:t> may affected asset management and wealth management businesses</a:t>
            </a:r>
            <a:endParaRPr sz="1500">
              <a:solidFill>
                <a:srgbClr val="000000"/>
              </a:solidFill>
            </a:endParaRPr>
          </a:p>
        </p:txBody>
      </p:sp>
      <p:pic>
        <p:nvPicPr>
          <p:cNvPr id="4" name="Google Shape;392;p66">
            <a:extLst>
              <a:ext uri="{FF2B5EF4-FFF2-40B4-BE49-F238E27FC236}">
                <a16:creationId xmlns:a16="http://schemas.microsoft.com/office/drawing/2014/main" id="{2B0F757E-9C3D-4D3D-AF81-30A4DFB832C9}"/>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Financial Overview </a:t>
            </a:r>
            <a:r>
              <a:rPr lang="en-GB" sz="1200" dirty="0"/>
              <a:t>(Page 50 in Financial Report)</a:t>
            </a:r>
            <a:endParaRPr sz="1200" dirty="0"/>
          </a:p>
        </p:txBody>
      </p:sp>
      <p:pic>
        <p:nvPicPr>
          <p:cNvPr id="89" name="Google Shape;89;p18"/>
          <p:cNvPicPr preferRelativeResize="0"/>
          <p:nvPr/>
        </p:nvPicPr>
        <p:blipFill>
          <a:blip r:embed="rId3">
            <a:alphaModFix/>
          </a:blip>
          <a:stretch>
            <a:fillRect/>
          </a:stretch>
        </p:blipFill>
        <p:spPr>
          <a:xfrm>
            <a:off x="772463" y="1017725"/>
            <a:ext cx="7599087" cy="3820975"/>
          </a:xfrm>
          <a:prstGeom prst="rect">
            <a:avLst/>
          </a:prstGeom>
          <a:noFill/>
          <a:ln>
            <a:noFill/>
          </a:ln>
        </p:spPr>
      </p:pic>
      <p:pic>
        <p:nvPicPr>
          <p:cNvPr id="6" name="Google Shape;332;p57">
            <a:extLst>
              <a:ext uri="{FF2B5EF4-FFF2-40B4-BE49-F238E27FC236}">
                <a16:creationId xmlns:a16="http://schemas.microsoft.com/office/drawing/2014/main" id="{DC364301-36E8-420E-8AF7-3099F4980177}"/>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7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Risk Factors</a:t>
            </a:r>
            <a:endParaRPr dirty="0">
              <a:solidFill>
                <a:schemeClr val="accent1">
                  <a:lumMod val="75000"/>
                </a:schemeClr>
              </a:solidFill>
            </a:endParaRPr>
          </a:p>
        </p:txBody>
      </p:sp>
      <p:sp>
        <p:nvSpPr>
          <p:cNvPr id="429" name="Google Shape;429;p72"/>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23850" algn="l" rtl="0">
              <a:lnSpc>
                <a:spcPct val="100000"/>
              </a:lnSpc>
              <a:spcBef>
                <a:spcPts val="0"/>
              </a:spcBef>
              <a:spcAft>
                <a:spcPts val="0"/>
              </a:spcAft>
              <a:buClr>
                <a:srgbClr val="000000"/>
              </a:buClr>
              <a:buSzPts val="1500"/>
              <a:buChar char="●"/>
            </a:pPr>
            <a:r>
              <a:rPr lang="en-GB" sz="1500">
                <a:solidFill>
                  <a:srgbClr val="000000"/>
                </a:solidFill>
              </a:rPr>
              <a:t>GS may incur losses as a result of </a:t>
            </a:r>
            <a:r>
              <a:rPr lang="en-GB" sz="1500" b="1">
                <a:solidFill>
                  <a:srgbClr val="000000"/>
                </a:solidFill>
              </a:rPr>
              <a:t>ineffective risk management processes and strategies.</a:t>
            </a:r>
            <a:endParaRPr sz="1500" b="1">
              <a:solidFill>
                <a:srgbClr val="000000"/>
              </a:solidFill>
            </a:endParaRPr>
          </a:p>
          <a:p>
            <a:pPr marL="457200" lvl="0" indent="-323850" algn="l" rtl="0">
              <a:lnSpc>
                <a:spcPct val="100000"/>
              </a:lnSpc>
              <a:spcBef>
                <a:spcPts val="0"/>
              </a:spcBef>
              <a:spcAft>
                <a:spcPts val="0"/>
              </a:spcAft>
              <a:buClr>
                <a:srgbClr val="000000"/>
              </a:buClr>
              <a:buSzPts val="1500"/>
              <a:buChar char="●"/>
            </a:pPr>
            <a:r>
              <a:rPr lang="en-GB" sz="1500">
                <a:solidFill>
                  <a:srgbClr val="000000"/>
                </a:solidFill>
              </a:rPr>
              <a:t>Liquidity and profitability may be adversely affected by inability to access debt capital markets or to sell assets by </a:t>
            </a:r>
            <a:r>
              <a:rPr lang="en-GB" sz="1500" b="1">
                <a:solidFill>
                  <a:srgbClr val="000000"/>
                </a:solidFill>
              </a:rPr>
              <a:t>a reduction in credit ratings or an increase in credit spreads</a:t>
            </a:r>
            <a:endParaRPr sz="1500" b="1">
              <a:solidFill>
                <a:srgbClr val="000000"/>
              </a:solidFill>
            </a:endParaRPr>
          </a:p>
          <a:p>
            <a:pPr marL="457200" lvl="0" indent="-323850" algn="l" rtl="0">
              <a:lnSpc>
                <a:spcPct val="100000"/>
              </a:lnSpc>
              <a:spcBef>
                <a:spcPts val="0"/>
              </a:spcBef>
              <a:spcAft>
                <a:spcPts val="0"/>
              </a:spcAft>
              <a:buClr>
                <a:srgbClr val="000000"/>
              </a:buClr>
              <a:buSzPts val="1500"/>
              <a:buChar char="●"/>
            </a:pPr>
            <a:r>
              <a:rPr lang="en-GB" sz="1500">
                <a:solidFill>
                  <a:srgbClr val="000000"/>
                </a:solidFill>
              </a:rPr>
              <a:t>GS faces enhanced risks as </a:t>
            </a:r>
            <a:r>
              <a:rPr lang="en-GB" sz="1500" b="1">
                <a:solidFill>
                  <a:srgbClr val="000000"/>
                </a:solidFill>
              </a:rPr>
              <a:t>new business initiatives and acquisitions</a:t>
            </a:r>
            <a:r>
              <a:rPr lang="en-GB" sz="1500">
                <a:solidFill>
                  <a:srgbClr val="000000"/>
                </a:solidFill>
              </a:rPr>
              <a:t> lead us to engage in new activities, transact with a broader array of clients and counterparties and expose us to new asset classes and new markets.</a:t>
            </a:r>
            <a:endParaRPr sz="1500">
              <a:solidFill>
                <a:srgbClr val="000000"/>
              </a:solidFill>
            </a:endParaRPr>
          </a:p>
          <a:p>
            <a:pPr marL="457200" lvl="0" indent="-323850" algn="l" rtl="0">
              <a:lnSpc>
                <a:spcPct val="100000"/>
              </a:lnSpc>
              <a:spcBef>
                <a:spcPts val="0"/>
              </a:spcBef>
              <a:spcAft>
                <a:spcPts val="0"/>
              </a:spcAft>
              <a:buClr>
                <a:srgbClr val="000000"/>
              </a:buClr>
              <a:buSzPts val="1500"/>
              <a:buChar char="●"/>
            </a:pPr>
            <a:r>
              <a:rPr lang="en-GB" sz="1500" b="1">
                <a:solidFill>
                  <a:srgbClr val="000000"/>
                </a:solidFill>
              </a:rPr>
              <a:t>Failure in operational systems or infrastructure</a:t>
            </a:r>
            <a:r>
              <a:rPr lang="en-GB" sz="1500">
                <a:solidFill>
                  <a:srgbClr val="000000"/>
                </a:solidFill>
              </a:rPr>
              <a:t>, including human error, could impair our liquidity or disrupt business practices, which may ultimately impact the bank’s reputation</a:t>
            </a:r>
            <a:endParaRPr sz="1500">
              <a:solidFill>
                <a:srgbClr val="000000"/>
              </a:solidFill>
            </a:endParaRPr>
          </a:p>
          <a:p>
            <a:pPr marL="457200" lvl="0" indent="-323850" algn="l" rtl="0">
              <a:lnSpc>
                <a:spcPct val="100000"/>
              </a:lnSpc>
              <a:spcBef>
                <a:spcPts val="0"/>
              </a:spcBef>
              <a:spcAft>
                <a:spcPts val="0"/>
              </a:spcAft>
              <a:buClr>
                <a:srgbClr val="000000"/>
              </a:buClr>
              <a:buSzPts val="1500"/>
              <a:buChar char="●"/>
            </a:pPr>
            <a:r>
              <a:rPr lang="en-GB" sz="1500" b="1">
                <a:solidFill>
                  <a:srgbClr val="000000"/>
                </a:solidFill>
              </a:rPr>
              <a:t>Failure to safeguard digital assets and information</a:t>
            </a:r>
            <a:r>
              <a:rPr lang="en-GB" sz="1500">
                <a:solidFill>
                  <a:srgbClr val="000000"/>
                </a:solidFill>
              </a:rPr>
              <a:t> could impair ability to conduct business and result in the theft or destruction of private IP</a:t>
            </a:r>
            <a:endParaRPr sz="1500">
              <a:solidFill>
                <a:srgbClr val="000000"/>
              </a:solidFill>
            </a:endParaRPr>
          </a:p>
          <a:p>
            <a:pPr marL="457200" lvl="0" indent="-323850" algn="l" rtl="0">
              <a:lnSpc>
                <a:spcPct val="100000"/>
              </a:lnSpc>
              <a:spcBef>
                <a:spcPts val="0"/>
              </a:spcBef>
              <a:spcAft>
                <a:spcPts val="0"/>
              </a:spcAft>
              <a:buClr>
                <a:srgbClr val="000000"/>
              </a:buClr>
              <a:buSzPts val="1500"/>
              <a:buChar char="●"/>
            </a:pPr>
            <a:r>
              <a:rPr lang="en-GB" sz="1500" b="1">
                <a:solidFill>
                  <a:srgbClr val="000000"/>
                </a:solidFill>
              </a:rPr>
              <a:t>Brexit</a:t>
            </a:r>
            <a:r>
              <a:rPr lang="en-GB" sz="1500">
                <a:solidFill>
                  <a:srgbClr val="000000"/>
                </a:solidFill>
              </a:rPr>
              <a:t> may affect the businesses, profitability and liquidity.</a:t>
            </a:r>
            <a:endParaRPr sz="1500">
              <a:solidFill>
                <a:srgbClr val="000000"/>
              </a:solidFill>
            </a:endParaRPr>
          </a:p>
          <a:p>
            <a:pPr marL="457200" lvl="0" indent="-323850" algn="l" rtl="0">
              <a:lnSpc>
                <a:spcPct val="100000"/>
              </a:lnSpc>
              <a:spcBef>
                <a:spcPts val="0"/>
              </a:spcBef>
              <a:spcAft>
                <a:spcPts val="0"/>
              </a:spcAft>
              <a:buClr>
                <a:srgbClr val="000000"/>
              </a:buClr>
              <a:buSzPts val="1500"/>
              <a:buChar char="●"/>
            </a:pPr>
            <a:r>
              <a:rPr lang="en-GB" sz="1500">
                <a:solidFill>
                  <a:srgbClr val="000000"/>
                </a:solidFill>
              </a:rPr>
              <a:t>Deterioration in the credit quality of, or defaults by, </a:t>
            </a:r>
            <a:r>
              <a:rPr lang="en-GB" sz="1500" b="1">
                <a:solidFill>
                  <a:srgbClr val="000000"/>
                </a:solidFill>
              </a:rPr>
              <a:t>third parties</a:t>
            </a:r>
            <a:r>
              <a:rPr lang="en-GB" sz="1500">
                <a:solidFill>
                  <a:srgbClr val="000000"/>
                </a:solidFill>
              </a:rPr>
              <a:t> who owe the money, securities or other assets or whose securities or obligations GS hold may affect GS.</a:t>
            </a:r>
            <a:endParaRPr sz="1500">
              <a:solidFill>
                <a:srgbClr val="000000"/>
              </a:solidFill>
            </a:endParaRPr>
          </a:p>
          <a:p>
            <a:pPr marL="457200" lvl="0" indent="-323850" algn="l" rtl="0">
              <a:lnSpc>
                <a:spcPct val="100000"/>
              </a:lnSpc>
              <a:spcBef>
                <a:spcPts val="0"/>
              </a:spcBef>
              <a:spcAft>
                <a:spcPts val="0"/>
              </a:spcAft>
              <a:buClr>
                <a:srgbClr val="000000"/>
              </a:buClr>
              <a:buSzPts val="1500"/>
              <a:buChar char="●"/>
            </a:pPr>
            <a:r>
              <a:rPr lang="en-GB" sz="1500" b="1">
                <a:solidFill>
                  <a:srgbClr val="000000"/>
                </a:solidFill>
              </a:rPr>
              <a:t>Concentration of risk</a:t>
            </a:r>
            <a:r>
              <a:rPr lang="en-GB" sz="1500">
                <a:solidFill>
                  <a:srgbClr val="000000"/>
                </a:solidFill>
              </a:rPr>
              <a:t> increases the potential for more significant losses in market-making, underwriting, investing, and lending activities</a:t>
            </a:r>
            <a:endParaRPr sz="1400"/>
          </a:p>
        </p:txBody>
      </p:sp>
      <p:pic>
        <p:nvPicPr>
          <p:cNvPr id="4" name="Google Shape;392;p66">
            <a:extLst>
              <a:ext uri="{FF2B5EF4-FFF2-40B4-BE49-F238E27FC236}">
                <a16:creationId xmlns:a16="http://schemas.microsoft.com/office/drawing/2014/main" id="{A778D0AF-96A6-40F0-A322-0A4DC98B7136}"/>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7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Risk Factors</a:t>
            </a:r>
            <a:endParaRPr dirty="0">
              <a:solidFill>
                <a:schemeClr val="accent1">
                  <a:lumMod val="75000"/>
                </a:schemeClr>
              </a:solidFill>
            </a:endParaRPr>
          </a:p>
        </p:txBody>
      </p:sp>
      <p:sp>
        <p:nvSpPr>
          <p:cNvPr id="435" name="Google Shape;435;p73"/>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23850" algn="l" rtl="0">
              <a:lnSpc>
                <a:spcPct val="100000"/>
              </a:lnSpc>
              <a:spcBef>
                <a:spcPts val="0"/>
              </a:spcBef>
              <a:spcAft>
                <a:spcPts val="0"/>
              </a:spcAft>
              <a:buClr>
                <a:srgbClr val="000000"/>
              </a:buClr>
              <a:buSzPts val="1500"/>
              <a:buChar char="●"/>
            </a:pPr>
            <a:r>
              <a:rPr lang="en-GB" sz="1500">
                <a:solidFill>
                  <a:srgbClr val="000000"/>
                </a:solidFill>
              </a:rPr>
              <a:t>The </a:t>
            </a:r>
            <a:r>
              <a:rPr lang="en-GB" sz="1500" b="1">
                <a:solidFill>
                  <a:srgbClr val="000000"/>
                </a:solidFill>
              </a:rPr>
              <a:t>financial services industry</a:t>
            </a:r>
            <a:r>
              <a:rPr lang="en-GB" sz="1500">
                <a:solidFill>
                  <a:srgbClr val="000000"/>
                </a:solidFill>
              </a:rPr>
              <a:t> is both highly competitive and interrelated.</a:t>
            </a:r>
            <a:endParaRPr sz="1500">
              <a:solidFill>
                <a:srgbClr val="000000"/>
              </a:solidFill>
            </a:endParaRPr>
          </a:p>
          <a:p>
            <a:pPr marL="457200" lvl="0" indent="-323850" algn="l" rtl="0">
              <a:lnSpc>
                <a:spcPct val="100000"/>
              </a:lnSpc>
              <a:spcBef>
                <a:spcPts val="0"/>
              </a:spcBef>
              <a:spcAft>
                <a:spcPts val="0"/>
              </a:spcAft>
              <a:buClr>
                <a:srgbClr val="000000"/>
              </a:buClr>
              <a:buSzPts val="1500"/>
              <a:buChar char="●"/>
            </a:pPr>
            <a:r>
              <a:rPr lang="en-GB" sz="1500">
                <a:solidFill>
                  <a:srgbClr val="000000"/>
                </a:solidFill>
              </a:rPr>
              <a:t>A </a:t>
            </a:r>
            <a:r>
              <a:rPr lang="en-GB" sz="1500" b="1">
                <a:solidFill>
                  <a:srgbClr val="000000"/>
                </a:solidFill>
              </a:rPr>
              <a:t>failure to appropriately identify and address potential conflicts</a:t>
            </a:r>
            <a:r>
              <a:rPr lang="en-GB" sz="1500">
                <a:solidFill>
                  <a:srgbClr val="000000"/>
                </a:solidFill>
              </a:rPr>
              <a:t> of interest could adversely affect our businesses.</a:t>
            </a:r>
            <a:endParaRPr sz="1500">
              <a:solidFill>
                <a:srgbClr val="000000"/>
              </a:solidFill>
            </a:endParaRPr>
          </a:p>
          <a:p>
            <a:pPr marL="457200" lvl="0" indent="-323850" algn="l" rtl="0">
              <a:lnSpc>
                <a:spcPct val="100000"/>
              </a:lnSpc>
              <a:spcBef>
                <a:spcPts val="0"/>
              </a:spcBef>
              <a:spcAft>
                <a:spcPts val="0"/>
              </a:spcAft>
              <a:buClr>
                <a:srgbClr val="000000"/>
              </a:buClr>
              <a:buSzPts val="1500"/>
              <a:buChar char="●"/>
            </a:pPr>
            <a:r>
              <a:rPr lang="en-GB" sz="1500" b="1">
                <a:solidFill>
                  <a:srgbClr val="000000"/>
                </a:solidFill>
              </a:rPr>
              <a:t>Derivative transactions</a:t>
            </a:r>
            <a:r>
              <a:rPr lang="en-GB" sz="1500">
                <a:solidFill>
                  <a:srgbClr val="000000"/>
                </a:solidFill>
              </a:rPr>
              <a:t> </a:t>
            </a:r>
            <a:r>
              <a:rPr lang="en-GB" sz="1500" b="1">
                <a:solidFill>
                  <a:srgbClr val="000000"/>
                </a:solidFill>
              </a:rPr>
              <a:t>and delayed settlements</a:t>
            </a:r>
            <a:r>
              <a:rPr lang="en-GB" sz="1500">
                <a:solidFill>
                  <a:srgbClr val="000000"/>
                </a:solidFill>
              </a:rPr>
              <a:t> may expose us to unexpected risk and potential losses.</a:t>
            </a:r>
            <a:endParaRPr sz="1500">
              <a:solidFill>
                <a:srgbClr val="000000"/>
              </a:solidFill>
            </a:endParaRPr>
          </a:p>
          <a:p>
            <a:pPr marL="457200" lvl="0" indent="-323850" algn="l" rtl="0">
              <a:lnSpc>
                <a:spcPct val="100000"/>
              </a:lnSpc>
              <a:spcBef>
                <a:spcPts val="0"/>
              </a:spcBef>
              <a:spcAft>
                <a:spcPts val="0"/>
              </a:spcAft>
              <a:buClr>
                <a:srgbClr val="000000"/>
              </a:buClr>
              <a:buSzPts val="1500"/>
              <a:buChar char="●"/>
            </a:pPr>
            <a:r>
              <a:rPr lang="en-GB" sz="1500">
                <a:solidFill>
                  <a:srgbClr val="000000"/>
                </a:solidFill>
              </a:rPr>
              <a:t>May be adversely affected by changes in or the discontinuance of </a:t>
            </a:r>
            <a:r>
              <a:rPr lang="en-GB" sz="1500" b="1">
                <a:solidFill>
                  <a:srgbClr val="000000"/>
                </a:solidFill>
              </a:rPr>
              <a:t>Interbank Offered Rates (IBORs)</a:t>
            </a:r>
            <a:r>
              <a:rPr lang="en-GB" sz="1500">
                <a:solidFill>
                  <a:srgbClr val="000000"/>
                </a:solidFill>
              </a:rPr>
              <a:t>, in particular LIBOR, or </a:t>
            </a:r>
            <a:r>
              <a:rPr lang="en-GB" sz="1500" b="1">
                <a:solidFill>
                  <a:srgbClr val="000000"/>
                </a:solidFill>
              </a:rPr>
              <a:t>changes in other reference rates, currencies, indexes, baskets or ETFs</a:t>
            </a:r>
            <a:endParaRPr sz="1500" b="1">
              <a:solidFill>
                <a:srgbClr val="000000"/>
              </a:solidFill>
            </a:endParaRPr>
          </a:p>
          <a:p>
            <a:pPr marL="457200" lvl="0" indent="-323850" algn="l" rtl="0">
              <a:lnSpc>
                <a:spcPct val="100000"/>
              </a:lnSpc>
              <a:spcBef>
                <a:spcPts val="0"/>
              </a:spcBef>
              <a:spcAft>
                <a:spcPts val="0"/>
              </a:spcAft>
              <a:buClr>
                <a:srgbClr val="000000"/>
              </a:buClr>
              <a:buSzPts val="1500"/>
              <a:buChar char="●"/>
            </a:pPr>
            <a:r>
              <a:rPr lang="en-GB" sz="1500" b="1">
                <a:solidFill>
                  <a:srgbClr val="000000"/>
                </a:solidFill>
              </a:rPr>
              <a:t>Inability to hire and retain qualified employees</a:t>
            </a:r>
            <a:r>
              <a:rPr lang="en-GB" sz="1500">
                <a:solidFill>
                  <a:srgbClr val="000000"/>
                </a:solidFill>
              </a:rPr>
              <a:t> may adversely impact the business</a:t>
            </a:r>
            <a:endParaRPr sz="1500">
              <a:solidFill>
                <a:srgbClr val="000000"/>
              </a:solidFill>
            </a:endParaRPr>
          </a:p>
          <a:p>
            <a:pPr marL="457200" lvl="0" indent="-323850" algn="l" rtl="0">
              <a:lnSpc>
                <a:spcPct val="100000"/>
              </a:lnSpc>
              <a:spcBef>
                <a:spcPts val="0"/>
              </a:spcBef>
              <a:spcAft>
                <a:spcPts val="0"/>
              </a:spcAft>
              <a:buClr>
                <a:srgbClr val="000000"/>
              </a:buClr>
              <a:buSzPts val="1500"/>
              <a:buChar char="●"/>
            </a:pPr>
            <a:r>
              <a:rPr lang="en-GB" sz="1500" b="1">
                <a:solidFill>
                  <a:srgbClr val="000000"/>
                </a:solidFill>
              </a:rPr>
              <a:t>Increased governmental and regulatory scrutiny or negative publicity </a:t>
            </a:r>
            <a:r>
              <a:rPr lang="en-GB" sz="1500">
                <a:solidFill>
                  <a:srgbClr val="000000"/>
                </a:solidFill>
              </a:rPr>
              <a:t>adversely affect the business.</a:t>
            </a:r>
            <a:endParaRPr sz="1500">
              <a:solidFill>
                <a:srgbClr val="000000"/>
              </a:solidFill>
            </a:endParaRPr>
          </a:p>
          <a:p>
            <a:pPr marL="457200" lvl="0" indent="-323850" algn="l" rtl="0">
              <a:lnSpc>
                <a:spcPct val="100000"/>
              </a:lnSpc>
              <a:spcBef>
                <a:spcPts val="0"/>
              </a:spcBef>
              <a:spcAft>
                <a:spcPts val="0"/>
              </a:spcAft>
              <a:buClr>
                <a:srgbClr val="000000"/>
              </a:buClr>
              <a:buSzPts val="1500"/>
              <a:buChar char="●"/>
            </a:pPr>
            <a:r>
              <a:rPr lang="en-GB" sz="1500" b="1">
                <a:solidFill>
                  <a:srgbClr val="000000"/>
                </a:solidFill>
              </a:rPr>
              <a:t>Substantial civil or criminal liability or significant regulatory action </a:t>
            </a:r>
            <a:r>
              <a:rPr lang="en-GB" sz="1500">
                <a:solidFill>
                  <a:srgbClr val="000000"/>
                </a:solidFill>
              </a:rPr>
              <a:t>could have material adverse financial effects or cause significant reputational harm</a:t>
            </a:r>
            <a:endParaRPr sz="1500">
              <a:solidFill>
                <a:srgbClr val="000000"/>
              </a:solidFill>
            </a:endParaRPr>
          </a:p>
          <a:p>
            <a:pPr marL="0" lvl="0" indent="0" algn="l" rtl="0">
              <a:lnSpc>
                <a:spcPct val="100000"/>
              </a:lnSpc>
              <a:spcBef>
                <a:spcPts val="1200"/>
              </a:spcBef>
              <a:spcAft>
                <a:spcPts val="0"/>
              </a:spcAft>
              <a:buNone/>
            </a:pPr>
            <a:endParaRPr sz="1500">
              <a:solidFill>
                <a:srgbClr val="000000"/>
              </a:solidFill>
            </a:endParaRPr>
          </a:p>
          <a:p>
            <a:pPr marL="457200" lvl="0" indent="0" algn="l" rtl="0">
              <a:spcBef>
                <a:spcPts val="1600"/>
              </a:spcBef>
              <a:spcAft>
                <a:spcPts val="1600"/>
              </a:spcAft>
              <a:buNone/>
            </a:pPr>
            <a:endParaRPr sz="1500">
              <a:solidFill>
                <a:srgbClr val="000000"/>
              </a:solidFill>
            </a:endParaRPr>
          </a:p>
        </p:txBody>
      </p:sp>
      <p:pic>
        <p:nvPicPr>
          <p:cNvPr id="4" name="Google Shape;392;p66">
            <a:extLst>
              <a:ext uri="{FF2B5EF4-FFF2-40B4-BE49-F238E27FC236}">
                <a16:creationId xmlns:a16="http://schemas.microsoft.com/office/drawing/2014/main" id="{FDCA28D2-65C5-4B24-923A-29E6DEFE2F3A}"/>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7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Risk Factors</a:t>
            </a:r>
            <a:endParaRPr dirty="0">
              <a:solidFill>
                <a:schemeClr val="accent1">
                  <a:lumMod val="75000"/>
                </a:schemeClr>
              </a:solidFill>
            </a:endParaRPr>
          </a:p>
        </p:txBody>
      </p:sp>
      <p:sp>
        <p:nvSpPr>
          <p:cNvPr id="441" name="Google Shape;441;p74"/>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23850" algn="l" rtl="0">
              <a:lnSpc>
                <a:spcPct val="100000"/>
              </a:lnSpc>
              <a:spcBef>
                <a:spcPts val="1200"/>
              </a:spcBef>
              <a:spcAft>
                <a:spcPts val="0"/>
              </a:spcAft>
              <a:buClr>
                <a:srgbClr val="000000"/>
              </a:buClr>
              <a:buSzPts val="1500"/>
              <a:buChar char="●"/>
            </a:pPr>
            <a:r>
              <a:rPr lang="en-GB" sz="1500">
                <a:solidFill>
                  <a:srgbClr val="000000"/>
                </a:solidFill>
              </a:rPr>
              <a:t>Group Inc. is dependent for liquidity on payments from its</a:t>
            </a:r>
            <a:r>
              <a:rPr lang="en-GB" sz="1500" b="1">
                <a:solidFill>
                  <a:srgbClr val="000000"/>
                </a:solidFill>
              </a:rPr>
              <a:t> subsidiaries; </a:t>
            </a:r>
            <a:r>
              <a:rPr lang="en-GB" sz="1500">
                <a:solidFill>
                  <a:srgbClr val="000000"/>
                </a:solidFill>
              </a:rPr>
              <a:t>the application of </a:t>
            </a:r>
            <a:r>
              <a:rPr lang="en-GB" sz="1500" b="1">
                <a:solidFill>
                  <a:srgbClr val="000000"/>
                </a:solidFill>
              </a:rPr>
              <a:t>regulatory strategies</a:t>
            </a:r>
            <a:r>
              <a:rPr lang="en-GB" sz="1500">
                <a:solidFill>
                  <a:srgbClr val="000000"/>
                </a:solidFill>
              </a:rPr>
              <a:t> and requirements in the</a:t>
            </a:r>
            <a:r>
              <a:rPr lang="en-GB" sz="1500" b="1">
                <a:solidFill>
                  <a:srgbClr val="000000"/>
                </a:solidFill>
              </a:rPr>
              <a:t> U.S. and non-U.S. jurisdictions </a:t>
            </a:r>
            <a:r>
              <a:rPr lang="en-GB" sz="1500">
                <a:solidFill>
                  <a:srgbClr val="000000"/>
                </a:solidFill>
              </a:rPr>
              <a:t>to facilitate the orderly resolution of large financial institutions could create greater risk of loss for Group Inc.’s security holders.</a:t>
            </a:r>
            <a:endParaRPr sz="1500">
              <a:solidFill>
                <a:srgbClr val="000000"/>
              </a:solidFill>
            </a:endParaRPr>
          </a:p>
          <a:p>
            <a:pPr marL="457200" lvl="0" indent="-323850" algn="l" rtl="0">
              <a:lnSpc>
                <a:spcPct val="100000"/>
              </a:lnSpc>
              <a:spcBef>
                <a:spcPts val="0"/>
              </a:spcBef>
              <a:spcAft>
                <a:spcPts val="0"/>
              </a:spcAft>
              <a:buClr>
                <a:srgbClr val="000000"/>
              </a:buClr>
              <a:buSzPts val="1500"/>
              <a:buChar char="●"/>
            </a:pPr>
            <a:r>
              <a:rPr lang="en-GB" sz="1500">
                <a:solidFill>
                  <a:srgbClr val="000000"/>
                </a:solidFill>
              </a:rPr>
              <a:t>The </a:t>
            </a:r>
            <a:r>
              <a:rPr lang="en-GB" sz="1500" b="1">
                <a:solidFill>
                  <a:srgbClr val="000000"/>
                </a:solidFill>
              </a:rPr>
              <a:t>growth of electronic trading</a:t>
            </a:r>
            <a:r>
              <a:rPr lang="en-GB" sz="1500">
                <a:solidFill>
                  <a:srgbClr val="000000"/>
                </a:solidFill>
              </a:rPr>
              <a:t> and the introduction of </a:t>
            </a:r>
            <a:r>
              <a:rPr lang="en-GB" sz="1500" b="1">
                <a:solidFill>
                  <a:srgbClr val="000000"/>
                </a:solidFill>
              </a:rPr>
              <a:t>new trading technology</a:t>
            </a:r>
            <a:r>
              <a:rPr lang="en-GB" sz="1500">
                <a:solidFill>
                  <a:srgbClr val="000000"/>
                </a:solidFill>
              </a:rPr>
              <a:t> may adversely affect business and may increase competition.</a:t>
            </a:r>
            <a:endParaRPr sz="1500">
              <a:solidFill>
                <a:srgbClr val="000000"/>
              </a:solidFill>
            </a:endParaRPr>
          </a:p>
          <a:p>
            <a:pPr marL="457200" lvl="0" indent="-323850" algn="l" rtl="0">
              <a:lnSpc>
                <a:spcPct val="100000"/>
              </a:lnSpc>
              <a:spcBef>
                <a:spcPts val="0"/>
              </a:spcBef>
              <a:spcAft>
                <a:spcPts val="0"/>
              </a:spcAft>
              <a:buClr>
                <a:srgbClr val="000000"/>
              </a:buClr>
              <a:buSzPts val="1500"/>
              <a:buChar char="●"/>
            </a:pPr>
            <a:r>
              <a:rPr lang="en-GB" sz="1500">
                <a:solidFill>
                  <a:srgbClr val="000000"/>
                </a:solidFill>
              </a:rPr>
              <a:t>GS is subject to different </a:t>
            </a:r>
            <a:r>
              <a:rPr lang="en-GB" sz="1500" b="1">
                <a:solidFill>
                  <a:srgbClr val="000000"/>
                </a:solidFill>
              </a:rPr>
              <a:t>political, economic, legal, operational and other risk</a:t>
            </a:r>
            <a:r>
              <a:rPr lang="en-GB" sz="1500">
                <a:solidFill>
                  <a:srgbClr val="000000"/>
                </a:solidFill>
              </a:rPr>
              <a:t>s that are inherent in operating in many countries.</a:t>
            </a:r>
            <a:endParaRPr sz="1500">
              <a:solidFill>
                <a:srgbClr val="000000"/>
              </a:solidFill>
            </a:endParaRPr>
          </a:p>
          <a:p>
            <a:pPr marL="457200" lvl="0" indent="-323850" algn="l" rtl="0">
              <a:lnSpc>
                <a:spcPct val="100000"/>
              </a:lnSpc>
              <a:spcBef>
                <a:spcPts val="0"/>
              </a:spcBef>
              <a:spcAft>
                <a:spcPts val="0"/>
              </a:spcAft>
              <a:buClr>
                <a:srgbClr val="000000"/>
              </a:buClr>
              <a:buSzPts val="1500"/>
              <a:buChar char="●"/>
            </a:pPr>
            <a:r>
              <a:rPr lang="en-GB" sz="1500" b="1">
                <a:solidFill>
                  <a:srgbClr val="000000"/>
                </a:solidFill>
              </a:rPr>
              <a:t>Commodities activities</a:t>
            </a:r>
            <a:r>
              <a:rPr lang="en-GB" sz="1500">
                <a:solidFill>
                  <a:srgbClr val="000000"/>
                </a:solidFill>
              </a:rPr>
              <a:t>, particularly our physical commodities activities, subject to extensive regulation and involve certain potential risks</a:t>
            </a:r>
            <a:endParaRPr sz="1500">
              <a:solidFill>
                <a:srgbClr val="000000"/>
              </a:solidFill>
            </a:endParaRPr>
          </a:p>
          <a:p>
            <a:pPr marL="457200" lvl="0" indent="-323850" algn="l" rtl="0">
              <a:lnSpc>
                <a:spcPct val="100000"/>
              </a:lnSpc>
              <a:spcBef>
                <a:spcPts val="0"/>
              </a:spcBef>
              <a:spcAft>
                <a:spcPts val="0"/>
              </a:spcAft>
              <a:buClr>
                <a:srgbClr val="000000"/>
              </a:buClr>
              <a:buSzPts val="1500"/>
              <a:buChar char="●"/>
            </a:pPr>
            <a:r>
              <a:rPr lang="en-GB" sz="1500" b="1">
                <a:solidFill>
                  <a:srgbClr val="000000"/>
                </a:solidFill>
              </a:rPr>
              <a:t>Unforeseen catastrophic events</a:t>
            </a:r>
            <a:r>
              <a:rPr lang="en-GB" sz="1500">
                <a:solidFill>
                  <a:srgbClr val="000000"/>
                </a:solidFill>
              </a:rPr>
              <a:t> or </a:t>
            </a:r>
            <a:r>
              <a:rPr lang="en-GB" sz="1500" b="1">
                <a:solidFill>
                  <a:srgbClr val="000000"/>
                </a:solidFill>
              </a:rPr>
              <a:t>climate changes</a:t>
            </a:r>
            <a:r>
              <a:rPr lang="en-GB" sz="1500">
                <a:solidFill>
                  <a:srgbClr val="000000"/>
                </a:solidFill>
              </a:rPr>
              <a:t>, including natural disasters, acts of terrorism, and extreme weather events could harm business</a:t>
            </a:r>
            <a:endParaRPr sz="1500">
              <a:solidFill>
                <a:srgbClr val="000000"/>
              </a:solidFill>
            </a:endParaRPr>
          </a:p>
        </p:txBody>
      </p:sp>
      <p:pic>
        <p:nvPicPr>
          <p:cNvPr id="4" name="Google Shape;392;p66">
            <a:extLst>
              <a:ext uri="{FF2B5EF4-FFF2-40B4-BE49-F238E27FC236}">
                <a16:creationId xmlns:a16="http://schemas.microsoft.com/office/drawing/2014/main" id="{15B9DAF2-A45F-4B40-B359-D81C9E00B36E}"/>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blip>
          <a:srcRect/>
          <a:stretch>
            <a:fillRect t="-4000" b="-4000"/>
          </a:stretch>
        </a:blipFill>
        <a:effectLst/>
      </p:bgPr>
    </p:bg>
    <p:spTree>
      <p:nvGrpSpPr>
        <p:cNvPr id="1" name="Shape 445"/>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392;p66" descr="图片包含 游戏机&#10;&#10;描述已自动生成">
            <a:extLst>
              <a:ext uri="{FF2B5EF4-FFF2-40B4-BE49-F238E27FC236}">
                <a16:creationId xmlns:a16="http://schemas.microsoft.com/office/drawing/2014/main" id="{4AE8BDE7-7031-4D36-95C1-063D154CF286}"/>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graphicFrame>
        <p:nvGraphicFramePr>
          <p:cNvPr id="449" name="Google Shape;447;p75">
            <a:extLst>
              <a:ext uri="{FF2B5EF4-FFF2-40B4-BE49-F238E27FC236}">
                <a16:creationId xmlns:a16="http://schemas.microsoft.com/office/drawing/2014/main" id="{162AFBCB-E9E7-4906-B09E-5126E1484C70}"/>
              </a:ext>
            </a:extLst>
          </p:cNvPr>
          <p:cNvGraphicFramePr/>
          <p:nvPr>
            <p:extLst>
              <p:ext uri="{D42A27DB-BD31-4B8C-83A1-F6EECF244321}">
                <p14:modId xmlns:p14="http://schemas.microsoft.com/office/powerpoint/2010/main" val="3818816534"/>
              </p:ext>
            </p:extLst>
          </p:nvPr>
        </p:nvGraphicFramePr>
        <p:xfrm>
          <a:off x="628650" y="1369218"/>
          <a:ext cx="7886700" cy="32635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Google Shape;440;p74">
            <a:extLst>
              <a:ext uri="{FF2B5EF4-FFF2-40B4-BE49-F238E27FC236}">
                <a16:creationId xmlns:a16="http://schemas.microsoft.com/office/drawing/2014/main" id="{70EA33C0-FC21-4CF2-8D96-585C10F206C3}"/>
              </a:ext>
            </a:extLst>
          </p:cNvPr>
          <p:cNvSpPr txBox="1">
            <a:spLocks/>
          </p:cNvSpPr>
          <p:nvPr/>
        </p:nvSpPr>
        <p:spPr>
          <a:xfrm>
            <a:off x="311700" y="445025"/>
            <a:ext cx="8520600" cy="572700"/>
          </a:xfrm>
          <a:prstGeom prst="rect">
            <a:avLst/>
          </a:prstGeom>
        </p:spPr>
        <p:txBody>
          <a:bodyPr spcFirstLastPara="1" vert="horz" wrap="square" lIns="91425" tIns="91425" rIns="91425" bIns="91425" rtlCol="0" anchor="t" anchorCtr="0">
            <a:no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GB" dirty="0">
                <a:solidFill>
                  <a:schemeClr val="accent1">
                    <a:lumMod val="75000"/>
                  </a:schemeClr>
                </a:solidFill>
              </a:rPr>
              <a:t>Major Risk Factors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1"/>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1" name="Group 10">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7550" y="2988"/>
            <a:ext cx="7329573" cy="5143500"/>
            <a:chOff x="1303402" y="36937"/>
            <a:chExt cx="9772765" cy="6858000"/>
          </a:xfrm>
        </p:grpSpPr>
        <p:sp>
          <p:nvSpPr>
            <p:cNvPr id="12" name="Freeform: Shape 11">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标题 1">
            <a:extLst>
              <a:ext uri="{FF2B5EF4-FFF2-40B4-BE49-F238E27FC236}">
                <a16:creationId xmlns:a16="http://schemas.microsoft.com/office/drawing/2014/main" id="{CD37A25A-EF7B-40B3-8E18-DF875F79D6E8}"/>
              </a:ext>
            </a:extLst>
          </p:cNvPr>
          <p:cNvSpPr>
            <a:spLocks noGrp="1"/>
          </p:cNvSpPr>
          <p:nvPr>
            <p:ph type="title"/>
          </p:nvPr>
        </p:nvSpPr>
        <p:spPr>
          <a:xfrm>
            <a:off x="2284026" y="1532747"/>
            <a:ext cx="4578895" cy="1523291"/>
          </a:xfrm>
        </p:spPr>
        <p:txBody>
          <a:bodyPr vert="horz" lIns="91440" tIns="45720" rIns="91440" bIns="45720" rtlCol="0" anchor="b">
            <a:normAutofit/>
          </a:bodyPr>
          <a:lstStyle/>
          <a:p>
            <a:pPr lvl="0" defTabSz="914400">
              <a:spcBef>
                <a:spcPct val="0"/>
              </a:spcBef>
            </a:pPr>
            <a:r>
              <a:rPr lang="en-US" sz="3900" b="1" kern="1200" dirty="0">
                <a:solidFill>
                  <a:srgbClr val="3C78D8"/>
                </a:solidFill>
                <a:latin typeface="+mj-lt"/>
                <a:ea typeface="+mj-ea"/>
                <a:cs typeface="+mj-cs"/>
              </a:rPr>
              <a:t>GS – Market Risk</a:t>
            </a:r>
            <a:endParaRPr lang="en-US" sz="3900" kern="1200" dirty="0">
              <a:solidFill>
                <a:srgbClr val="3C78D8"/>
              </a:solidFill>
              <a:latin typeface="+mj-lt"/>
              <a:ea typeface="+mj-ea"/>
              <a:cs typeface="+mj-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7"/>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chemeClr val="accent1">
                    <a:lumMod val="75000"/>
                  </a:schemeClr>
                </a:solidFill>
              </a:rPr>
              <a:t>Market Risk </a:t>
            </a:r>
            <a:endParaRPr dirty="0">
              <a:solidFill>
                <a:schemeClr val="accent1">
                  <a:lumMod val="75000"/>
                </a:schemeClr>
              </a:solidFill>
            </a:endParaRPr>
          </a:p>
        </p:txBody>
      </p:sp>
      <p:sp>
        <p:nvSpPr>
          <p:cNvPr id="458" name="Google Shape;458;p77"/>
          <p:cNvSpPr txBox="1">
            <a:spLocks noGrp="1"/>
          </p:cNvSpPr>
          <p:nvPr>
            <p:ph sz="half"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Definition: </a:t>
            </a:r>
            <a:endParaRPr b="1"/>
          </a:p>
          <a:p>
            <a:pPr marL="457200" lvl="0" indent="-311150" algn="l" rtl="0">
              <a:spcBef>
                <a:spcPts val="1600"/>
              </a:spcBef>
              <a:spcAft>
                <a:spcPts val="0"/>
              </a:spcAft>
              <a:buClr>
                <a:srgbClr val="111111"/>
              </a:buClr>
              <a:buSzPts val="1300"/>
              <a:buChar char="●"/>
            </a:pPr>
            <a:r>
              <a:rPr lang="en-GB" sz="1300">
                <a:solidFill>
                  <a:srgbClr val="111111"/>
                </a:solidFill>
                <a:highlight>
                  <a:srgbClr val="FFFFFF"/>
                </a:highlight>
              </a:rPr>
              <a:t>Market risk is the </a:t>
            </a:r>
            <a:r>
              <a:rPr lang="en-GB" sz="1300" b="1">
                <a:solidFill>
                  <a:srgbClr val="111111"/>
                </a:solidFill>
                <a:highlight>
                  <a:srgbClr val="FFFFFF"/>
                </a:highlight>
              </a:rPr>
              <a:t>possibility</a:t>
            </a:r>
            <a:r>
              <a:rPr lang="en-GB" sz="1300">
                <a:solidFill>
                  <a:srgbClr val="111111"/>
                </a:solidFill>
                <a:highlight>
                  <a:srgbClr val="FFFFFF"/>
                </a:highlight>
              </a:rPr>
              <a:t> of an investor experiencing losses due to factors that affect the overall performance of the financial markets in which he or she is involved. </a:t>
            </a:r>
            <a:endParaRPr sz="1300">
              <a:solidFill>
                <a:srgbClr val="111111"/>
              </a:solidFill>
              <a:highlight>
                <a:srgbClr val="FFFFFF"/>
              </a:highlight>
            </a:endParaRPr>
          </a:p>
          <a:p>
            <a:pPr marL="457200" lvl="0" indent="-311150" algn="l" rtl="0">
              <a:spcBef>
                <a:spcPts val="0"/>
              </a:spcBef>
              <a:spcAft>
                <a:spcPts val="0"/>
              </a:spcAft>
              <a:buClr>
                <a:srgbClr val="111111"/>
              </a:buClr>
              <a:buSzPts val="1300"/>
              <a:buChar char="●"/>
            </a:pPr>
            <a:r>
              <a:rPr lang="en-GB" sz="1300" b="1">
                <a:solidFill>
                  <a:srgbClr val="111111"/>
                </a:solidFill>
                <a:highlight>
                  <a:schemeClr val="lt1"/>
                </a:highlight>
              </a:rPr>
              <a:t>Sources of market risk</a:t>
            </a:r>
            <a:r>
              <a:rPr lang="en-GB" sz="1300">
                <a:solidFill>
                  <a:srgbClr val="111111"/>
                </a:solidFill>
                <a:highlight>
                  <a:schemeClr val="lt1"/>
                </a:highlight>
              </a:rPr>
              <a:t> include recessions, political turmoil, changes in interest rates, natural disasters and terrorist attacks. Systematic, or market risk tends to influence the entire market at the same time.</a:t>
            </a:r>
            <a:endParaRPr sz="1300">
              <a:solidFill>
                <a:srgbClr val="111111"/>
              </a:solidFill>
              <a:highlight>
                <a:schemeClr val="lt1"/>
              </a:highlight>
            </a:endParaRPr>
          </a:p>
          <a:p>
            <a:pPr marL="0" lvl="0" indent="0" algn="l" rtl="0">
              <a:spcBef>
                <a:spcPts val="1600"/>
              </a:spcBef>
              <a:spcAft>
                <a:spcPts val="0"/>
              </a:spcAft>
              <a:buNone/>
            </a:pPr>
            <a:endParaRPr sz="1300">
              <a:solidFill>
                <a:srgbClr val="111111"/>
              </a:solidFill>
              <a:highlight>
                <a:srgbClr val="FFFFFF"/>
              </a:highlight>
            </a:endParaRPr>
          </a:p>
          <a:p>
            <a:pPr marL="0" lvl="0" indent="0" algn="l" rtl="0">
              <a:spcBef>
                <a:spcPts val="1600"/>
              </a:spcBef>
              <a:spcAft>
                <a:spcPts val="0"/>
              </a:spcAft>
              <a:buNone/>
            </a:pPr>
            <a:endParaRPr sz="1300">
              <a:solidFill>
                <a:srgbClr val="111111"/>
              </a:solidFill>
              <a:highlight>
                <a:srgbClr val="FFFFFF"/>
              </a:highlight>
            </a:endParaRPr>
          </a:p>
          <a:p>
            <a:pPr marL="457200" lvl="0" indent="0" algn="l" rtl="0">
              <a:spcBef>
                <a:spcPts val="1600"/>
              </a:spcBef>
              <a:spcAft>
                <a:spcPts val="0"/>
              </a:spcAft>
              <a:buNone/>
            </a:pPr>
            <a:endParaRPr sz="1300">
              <a:solidFill>
                <a:srgbClr val="111111"/>
              </a:solidFill>
              <a:highlight>
                <a:srgbClr val="FFFFFF"/>
              </a:highlight>
            </a:endParaRPr>
          </a:p>
          <a:p>
            <a:pPr marL="0" lvl="0" indent="0" algn="l" rtl="0">
              <a:spcBef>
                <a:spcPts val="1600"/>
              </a:spcBef>
              <a:spcAft>
                <a:spcPts val="1600"/>
              </a:spcAft>
              <a:buNone/>
            </a:pPr>
            <a:endParaRPr/>
          </a:p>
        </p:txBody>
      </p:sp>
      <p:pic>
        <p:nvPicPr>
          <p:cNvPr id="459" name="Google Shape;459;p77"/>
          <p:cNvPicPr preferRelativeResize="0"/>
          <p:nvPr/>
        </p:nvPicPr>
        <p:blipFill>
          <a:blip r:embed="rId3">
            <a:alphaModFix/>
          </a:blip>
          <a:stretch>
            <a:fillRect/>
          </a:stretch>
        </p:blipFill>
        <p:spPr>
          <a:xfrm>
            <a:off x="4782625" y="1381925"/>
            <a:ext cx="3952875" cy="2857500"/>
          </a:xfrm>
          <a:prstGeom prst="rect">
            <a:avLst/>
          </a:prstGeom>
          <a:noFill/>
          <a:ln>
            <a:noFill/>
          </a:ln>
        </p:spPr>
      </p:pic>
      <p:pic>
        <p:nvPicPr>
          <p:cNvPr id="5" name="Google Shape;392;p66">
            <a:extLst>
              <a:ext uri="{FF2B5EF4-FFF2-40B4-BE49-F238E27FC236}">
                <a16:creationId xmlns:a16="http://schemas.microsoft.com/office/drawing/2014/main" id="{8BF959E6-A6AF-4165-BBCA-018175681E74}"/>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7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Market Risk </a:t>
            </a:r>
            <a:endParaRPr dirty="0">
              <a:solidFill>
                <a:schemeClr val="accent1">
                  <a:lumMod val="75000"/>
                </a:schemeClr>
              </a:solidFill>
            </a:endParaRPr>
          </a:p>
        </p:txBody>
      </p:sp>
      <p:sp>
        <p:nvSpPr>
          <p:cNvPr id="465" name="Google Shape;465;p78"/>
          <p:cNvSpPr txBox="1">
            <a:spLocks noGrp="1"/>
          </p:cNvSpPr>
          <p:nvPr>
            <p:ph sz="half"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Definition: </a:t>
            </a:r>
            <a:endParaRPr sz="1300">
              <a:solidFill>
                <a:srgbClr val="111111"/>
              </a:solidFill>
              <a:highlight>
                <a:schemeClr val="lt1"/>
              </a:highlight>
            </a:endParaRPr>
          </a:p>
          <a:p>
            <a:pPr marL="0" lvl="0" indent="0" algn="l" rtl="0">
              <a:spcBef>
                <a:spcPts val="1600"/>
              </a:spcBef>
              <a:spcAft>
                <a:spcPts val="0"/>
              </a:spcAft>
              <a:buNone/>
            </a:pPr>
            <a:r>
              <a:rPr lang="en-GB" sz="1300" b="1">
                <a:solidFill>
                  <a:srgbClr val="111111"/>
                </a:solidFill>
                <a:highlight>
                  <a:schemeClr val="lt1"/>
                </a:highlight>
              </a:rPr>
              <a:t>Market risk,</a:t>
            </a:r>
            <a:r>
              <a:rPr lang="en-GB" sz="1300">
                <a:solidFill>
                  <a:srgbClr val="111111"/>
                </a:solidFill>
                <a:highlight>
                  <a:schemeClr val="lt1"/>
                </a:highlight>
              </a:rPr>
              <a:t> also called </a:t>
            </a:r>
            <a:r>
              <a:rPr lang="en-GB" sz="1300" b="1">
                <a:solidFill>
                  <a:srgbClr val="111111"/>
                </a:solidFill>
                <a:highlight>
                  <a:schemeClr val="lt1"/>
                </a:highlight>
              </a:rPr>
              <a:t>"systematic risk," </a:t>
            </a:r>
            <a:r>
              <a:rPr lang="en-GB" sz="1300" i="1">
                <a:solidFill>
                  <a:srgbClr val="111111"/>
                </a:solidFill>
                <a:highlight>
                  <a:schemeClr val="lt1"/>
                </a:highlight>
              </a:rPr>
              <a:t>cannot </a:t>
            </a:r>
            <a:r>
              <a:rPr lang="en-GB" sz="1300">
                <a:solidFill>
                  <a:srgbClr val="111111"/>
                </a:solidFill>
                <a:highlight>
                  <a:schemeClr val="lt1"/>
                </a:highlight>
              </a:rPr>
              <a:t>be eliminated through diversification, though it can be hedged against in other ways. </a:t>
            </a:r>
            <a:endParaRPr sz="1300">
              <a:solidFill>
                <a:srgbClr val="111111"/>
              </a:solidFill>
              <a:highlight>
                <a:schemeClr val="lt1"/>
              </a:highlight>
            </a:endParaRPr>
          </a:p>
          <a:p>
            <a:pPr marL="0" lvl="0" indent="0" algn="l" rtl="0">
              <a:spcBef>
                <a:spcPts val="1600"/>
              </a:spcBef>
              <a:spcAft>
                <a:spcPts val="1600"/>
              </a:spcAft>
              <a:buNone/>
            </a:pPr>
            <a:endParaRPr/>
          </a:p>
        </p:txBody>
      </p:sp>
      <p:pic>
        <p:nvPicPr>
          <p:cNvPr id="466" name="Google Shape;466;p78"/>
          <p:cNvPicPr preferRelativeResize="0"/>
          <p:nvPr/>
        </p:nvPicPr>
        <p:blipFill>
          <a:blip r:embed="rId3">
            <a:alphaModFix/>
          </a:blip>
          <a:stretch>
            <a:fillRect/>
          </a:stretch>
        </p:blipFill>
        <p:spPr>
          <a:xfrm>
            <a:off x="628650" y="2600132"/>
            <a:ext cx="3451371" cy="2269524"/>
          </a:xfrm>
          <a:prstGeom prst="rect">
            <a:avLst/>
          </a:prstGeom>
          <a:noFill/>
          <a:ln>
            <a:noFill/>
          </a:ln>
        </p:spPr>
      </p:pic>
      <p:pic>
        <p:nvPicPr>
          <p:cNvPr id="467" name="Google Shape;467;p78"/>
          <p:cNvPicPr preferRelativeResize="0"/>
          <p:nvPr/>
        </p:nvPicPr>
        <p:blipFill>
          <a:blip r:embed="rId4">
            <a:alphaModFix/>
          </a:blip>
          <a:stretch>
            <a:fillRect/>
          </a:stretch>
        </p:blipFill>
        <p:spPr>
          <a:xfrm>
            <a:off x="4420380" y="1589266"/>
            <a:ext cx="4496456" cy="2617625"/>
          </a:xfrm>
          <a:prstGeom prst="rect">
            <a:avLst/>
          </a:prstGeom>
          <a:noFill/>
          <a:ln>
            <a:noFill/>
          </a:ln>
        </p:spPr>
      </p:pic>
      <p:pic>
        <p:nvPicPr>
          <p:cNvPr id="6" name="Google Shape;392;p66">
            <a:extLst>
              <a:ext uri="{FF2B5EF4-FFF2-40B4-BE49-F238E27FC236}">
                <a16:creationId xmlns:a16="http://schemas.microsoft.com/office/drawing/2014/main" id="{F7FD8E1E-0885-4C36-9C6E-51761D8D3465}"/>
              </a:ext>
            </a:extLst>
          </p:cNvPr>
          <p:cNvPicPr preferRelativeResize="0"/>
          <p:nvPr/>
        </p:nvPicPr>
        <p:blipFill rotWithShape="1">
          <a:blip r:embed="rId5">
            <a:alphaModFix/>
          </a:blip>
          <a:srcRect/>
          <a:stretch/>
        </p:blipFill>
        <p:spPr>
          <a:xfrm>
            <a:off x="8099425" y="206375"/>
            <a:ext cx="687387" cy="6858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79"/>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Market Risk - Sources</a:t>
            </a:r>
            <a:endParaRPr dirty="0">
              <a:solidFill>
                <a:schemeClr val="accent1">
                  <a:lumMod val="75000"/>
                </a:schemeClr>
              </a:solidFill>
            </a:endParaRPr>
          </a:p>
        </p:txBody>
      </p:sp>
      <p:sp>
        <p:nvSpPr>
          <p:cNvPr id="473" name="Google Shape;473;p79"/>
          <p:cNvSpPr txBox="1">
            <a:spLocks noGrp="1"/>
          </p:cNvSpPr>
          <p:nvPr>
            <p:ph sz="half" idx="1"/>
          </p:nvPr>
        </p:nvSpPr>
        <p:spPr>
          <a:xfrm>
            <a:off x="551810" y="1154067"/>
            <a:ext cx="3886200" cy="3263504"/>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111111"/>
              </a:buClr>
              <a:buSzPts val="1300"/>
              <a:buChar char="●"/>
            </a:pPr>
            <a:r>
              <a:rPr lang="en-GB" sz="1300" dirty="0">
                <a:solidFill>
                  <a:srgbClr val="1E1A1A"/>
                </a:solidFill>
                <a:highlight>
                  <a:srgbClr val="FFFFFF"/>
                </a:highlight>
              </a:rPr>
              <a:t>Market risk depends on the type of security being traded, as well as the geographical boundaries of the trade.</a:t>
            </a:r>
            <a:endParaRPr sz="1300" dirty="0">
              <a:solidFill>
                <a:srgbClr val="1E1A1A"/>
              </a:solidFill>
              <a:highlight>
                <a:srgbClr val="FFFFFF"/>
              </a:highlight>
            </a:endParaRPr>
          </a:p>
          <a:p>
            <a:pPr marL="0" lvl="0" indent="0" algn="l" rtl="0">
              <a:spcBef>
                <a:spcPts val="1600"/>
              </a:spcBef>
              <a:spcAft>
                <a:spcPts val="0"/>
              </a:spcAft>
              <a:buNone/>
            </a:pPr>
            <a:endParaRPr sz="1300" dirty="0">
              <a:solidFill>
                <a:srgbClr val="1E1A1A"/>
              </a:solidFill>
              <a:highlight>
                <a:srgbClr val="FFFFFF"/>
              </a:highlight>
            </a:endParaRPr>
          </a:p>
          <a:p>
            <a:pPr marL="0" lvl="0" indent="0" algn="l" rtl="0">
              <a:spcBef>
                <a:spcPts val="1600"/>
              </a:spcBef>
              <a:spcAft>
                <a:spcPts val="1600"/>
              </a:spcAft>
              <a:buNone/>
            </a:pPr>
            <a:endParaRPr dirty="0"/>
          </a:p>
        </p:txBody>
      </p:sp>
      <p:pic>
        <p:nvPicPr>
          <p:cNvPr id="474" name="Google Shape;474;p79"/>
          <p:cNvPicPr preferRelativeResize="0"/>
          <p:nvPr/>
        </p:nvPicPr>
        <p:blipFill>
          <a:blip r:embed="rId3">
            <a:alphaModFix/>
          </a:blip>
          <a:stretch>
            <a:fillRect/>
          </a:stretch>
        </p:blipFill>
        <p:spPr>
          <a:xfrm>
            <a:off x="113025" y="1805100"/>
            <a:ext cx="4296900" cy="2356450"/>
          </a:xfrm>
          <a:prstGeom prst="rect">
            <a:avLst/>
          </a:prstGeom>
          <a:noFill/>
          <a:ln>
            <a:noFill/>
          </a:ln>
        </p:spPr>
      </p:pic>
      <p:sp>
        <p:nvSpPr>
          <p:cNvPr id="475" name="Google Shape;475;p79"/>
          <p:cNvSpPr txBox="1"/>
          <p:nvPr/>
        </p:nvSpPr>
        <p:spPr>
          <a:xfrm>
            <a:off x="4104750" y="966575"/>
            <a:ext cx="4907400" cy="3280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GB" sz="1300" b="1">
                <a:solidFill>
                  <a:schemeClr val="dk1"/>
                </a:solidFill>
              </a:rPr>
              <a:t>Interest rate risk:</a:t>
            </a:r>
            <a:r>
              <a:rPr lang="en-GB" sz="1300">
                <a:solidFill>
                  <a:schemeClr val="dk1"/>
                </a:solidFill>
              </a:rPr>
              <a:t> results from exposures to changes in the level, slope and curvature of yield curves, the volatilities of interest rates, prepayment speeds and credit spreads;</a:t>
            </a:r>
            <a:r>
              <a:rPr lang="en-GB">
                <a:solidFill>
                  <a:schemeClr val="dk1"/>
                </a:solidFill>
              </a:rPr>
              <a:t>		</a:t>
            </a:r>
            <a:endParaRPr>
              <a:solidFill>
                <a:schemeClr val="dk1"/>
              </a:solidFill>
            </a:endParaRPr>
          </a:p>
          <a:p>
            <a:pPr marL="457200" lvl="0" indent="0" algn="l" rtl="0">
              <a:spcBef>
                <a:spcPts val="0"/>
              </a:spcBef>
              <a:spcAft>
                <a:spcPts val="0"/>
              </a:spcAft>
              <a:buNone/>
            </a:pPr>
            <a:endParaRPr sz="1300" b="1">
              <a:solidFill>
                <a:schemeClr val="dk1"/>
              </a:solidFill>
            </a:endParaRPr>
          </a:p>
          <a:p>
            <a:pPr marL="457200" lvl="0" indent="-317500" algn="l" rtl="0">
              <a:spcBef>
                <a:spcPts val="0"/>
              </a:spcBef>
              <a:spcAft>
                <a:spcPts val="0"/>
              </a:spcAft>
              <a:buClr>
                <a:schemeClr val="dk1"/>
              </a:buClr>
              <a:buSzPts val="1400"/>
              <a:buChar char="●"/>
            </a:pPr>
            <a:r>
              <a:rPr lang="en-GB" sz="1300" b="1">
                <a:solidFill>
                  <a:schemeClr val="dk1"/>
                </a:solidFill>
              </a:rPr>
              <a:t>Equity price risk:</a:t>
            </a:r>
            <a:r>
              <a:rPr lang="en-GB" sz="1300">
                <a:solidFill>
                  <a:schemeClr val="dk1"/>
                </a:solidFill>
              </a:rPr>
              <a:t> results from exposures to changes in prices and volatilities of individual equities, baskets of equities and equity indices;</a:t>
            </a:r>
            <a:r>
              <a:rPr lang="en-GB">
                <a:solidFill>
                  <a:schemeClr val="dk1"/>
                </a:solidFill>
              </a:rPr>
              <a:t>	</a:t>
            </a:r>
            <a:endParaRPr>
              <a:solidFill>
                <a:schemeClr val="dk1"/>
              </a:solidFill>
            </a:endParaRPr>
          </a:p>
          <a:p>
            <a:pPr marL="457200" lvl="0" indent="0" algn="l" rtl="0">
              <a:spcBef>
                <a:spcPts val="0"/>
              </a:spcBef>
              <a:spcAft>
                <a:spcPts val="0"/>
              </a:spcAft>
              <a:buNone/>
            </a:pPr>
            <a:endParaRPr sz="1300" b="1">
              <a:solidFill>
                <a:schemeClr val="dk1"/>
              </a:solidFill>
            </a:endParaRPr>
          </a:p>
          <a:p>
            <a:pPr marL="457200" lvl="0" indent="-317500" algn="l" rtl="0">
              <a:spcBef>
                <a:spcPts val="0"/>
              </a:spcBef>
              <a:spcAft>
                <a:spcPts val="0"/>
              </a:spcAft>
              <a:buClr>
                <a:schemeClr val="dk1"/>
              </a:buClr>
              <a:buSzPts val="1400"/>
              <a:buChar char="●"/>
            </a:pPr>
            <a:r>
              <a:rPr lang="en-GB" sz="1300" b="1">
                <a:solidFill>
                  <a:schemeClr val="dk1"/>
                </a:solidFill>
              </a:rPr>
              <a:t>Currency rate risk: </a:t>
            </a:r>
            <a:r>
              <a:rPr lang="en-GB" sz="1300">
                <a:solidFill>
                  <a:schemeClr val="dk1"/>
                </a:solidFill>
              </a:rPr>
              <a:t>results from exposures to changes in spot prices, forward prices and volatilities of currency rates; </a:t>
            </a:r>
            <a:r>
              <a:rPr lang="en-GB">
                <a:solidFill>
                  <a:schemeClr val="dk1"/>
                </a:solidFill>
              </a:rPr>
              <a:t>	</a:t>
            </a:r>
            <a:endParaRPr>
              <a:solidFill>
                <a:schemeClr val="dk1"/>
              </a:solidFill>
            </a:endParaRPr>
          </a:p>
          <a:p>
            <a:pPr marL="457200" lvl="0" indent="0" algn="l" rtl="0">
              <a:lnSpc>
                <a:spcPct val="115000"/>
              </a:lnSpc>
              <a:spcBef>
                <a:spcPts val="0"/>
              </a:spcBef>
              <a:spcAft>
                <a:spcPts val="0"/>
              </a:spcAft>
              <a:buNone/>
            </a:pPr>
            <a:endParaRPr sz="1300" b="1">
              <a:solidFill>
                <a:schemeClr val="dk1"/>
              </a:solidFill>
            </a:endParaRPr>
          </a:p>
          <a:p>
            <a:pPr marL="457200" lvl="0" indent="-311150" algn="l" rtl="0">
              <a:lnSpc>
                <a:spcPct val="115000"/>
              </a:lnSpc>
              <a:spcBef>
                <a:spcPts val="0"/>
              </a:spcBef>
              <a:spcAft>
                <a:spcPts val="0"/>
              </a:spcAft>
              <a:buClr>
                <a:schemeClr val="dk1"/>
              </a:buClr>
              <a:buSzPts val="1300"/>
              <a:buChar char="●"/>
            </a:pPr>
            <a:r>
              <a:rPr lang="en-GB" sz="1300" b="1">
                <a:solidFill>
                  <a:schemeClr val="dk1"/>
                </a:solidFill>
              </a:rPr>
              <a:t>Commodity price risk</a:t>
            </a:r>
            <a:r>
              <a:rPr lang="en-GB" sz="1300">
                <a:solidFill>
                  <a:schemeClr val="dk1"/>
                </a:solidFill>
              </a:rPr>
              <a:t>: results from exposures to changes in spot prices, forward prices and volatilities of commodities, such as crude oil, petroleum products, natural gas, electricity, and precious and base metals. </a:t>
            </a:r>
            <a:endParaRPr sz="1300">
              <a:solidFill>
                <a:schemeClr val="dk1"/>
              </a:solidFill>
            </a:endParaRPr>
          </a:p>
          <a:p>
            <a:pPr marL="457200" lvl="0" indent="0" algn="l" rtl="0">
              <a:lnSpc>
                <a:spcPct val="115000"/>
              </a:lnSpc>
              <a:spcBef>
                <a:spcPts val="0"/>
              </a:spcBef>
              <a:spcAft>
                <a:spcPts val="0"/>
              </a:spcAft>
              <a:buNone/>
            </a:pPr>
            <a:endParaRPr sz="1700"/>
          </a:p>
        </p:txBody>
      </p:sp>
      <p:pic>
        <p:nvPicPr>
          <p:cNvPr id="6" name="Google Shape;392;p66">
            <a:extLst>
              <a:ext uri="{FF2B5EF4-FFF2-40B4-BE49-F238E27FC236}">
                <a16:creationId xmlns:a16="http://schemas.microsoft.com/office/drawing/2014/main" id="{DF60CF63-C540-4969-BA23-46B35374AB0B}"/>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8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solidFill>
                  <a:schemeClr val="accent1">
                    <a:lumMod val="75000"/>
                  </a:schemeClr>
                </a:solidFill>
              </a:rPr>
              <a:t>M</a:t>
            </a:r>
            <a:r>
              <a:rPr lang="en-GB" dirty="0" err="1">
                <a:solidFill>
                  <a:schemeClr val="accent1">
                    <a:lumMod val="75000"/>
                  </a:schemeClr>
                </a:solidFill>
              </a:rPr>
              <a:t>arket</a:t>
            </a:r>
            <a:r>
              <a:rPr lang="en-GB" dirty="0">
                <a:solidFill>
                  <a:schemeClr val="accent1">
                    <a:lumMod val="75000"/>
                  </a:schemeClr>
                </a:solidFill>
              </a:rPr>
              <a:t> Risk Management Process </a:t>
            </a:r>
            <a:endParaRPr dirty="0">
              <a:solidFill>
                <a:schemeClr val="accent1">
                  <a:lumMod val="75000"/>
                </a:schemeClr>
              </a:solidFill>
            </a:endParaRPr>
          </a:p>
          <a:p>
            <a:pPr marL="0" lvl="0" indent="0" algn="l" rtl="0">
              <a:lnSpc>
                <a:spcPct val="115000"/>
              </a:lnSpc>
              <a:spcBef>
                <a:spcPts val="0"/>
              </a:spcBef>
              <a:spcAft>
                <a:spcPts val="0"/>
              </a:spcAft>
              <a:buNone/>
            </a:pPr>
            <a:r>
              <a:rPr lang="en-GB" dirty="0">
                <a:solidFill>
                  <a:schemeClr val="accent1">
                    <a:lumMod val="75000"/>
                  </a:schemeClr>
                </a:solidFill>
              </a:rPr>
              <a:t>				</a:t>
            </a:r>
            <a:endParaRPr dirty="0">
              <a:solidFill>
                <a:schemeClr val="accent1">
                  <a:lumMod val="75000"/>
                </a:schemeClr>
              </a:solidFill>
            </a:endParaRPr>
          </a:p>
          <a:p>
            <a:pPr marL="0" lvl="0" indent="0" algn="l" rtl="0">
              <a:spcBef>
                <a:spcPts val="0"/>
              </a:spcBef>
              <a:spcAft>
                <a:spcPts val="0"/>
              </a:spcAft>
              <a:buNone/>
            </a:pPr>
            <a:r>
              <a:rPr lang="en-GB" dirty="0">
                <a:solidFill>
                  <a:schemeClr val="accent1">
                    <a:lumMod val="75000"/>
                  </a:schemeClr>
                </a:solidFill>
              </a:rPr>
              <a:t>			</a:t>
            </a:r>
            <a:endParaRPr dirty="0">
              <a:solidFill>
                <a:schemeClr val="accent1">
                  <a:lumMod val="75000"/>
                </a:schemeClr>
              </a:solidFill>
            </a:endParaRPr>
          </a:p>
          <a:p>
            <a:pPr marL="0" lvl="0" indent="0" algn="l" rtl="0">
              <a:spcBef>
                <a:spcPts val="0"/>
              </a:spcBef>
              <a:spcAft>
                <a:spcPts val="0"/>
              </a:spcAft>
              <a:buNone/>
            </a:pPr>
            <a:r>
              <a:rPr lang="en-GB" dirty="0">
                <a:solidFill>
                  <a:schemeClr val="accent1">
                    <a:lumMod val="75000"/>
                  </a:schemeClr>
                </a:solidFill>
              </a:rPr>
              <a:t>		</a:t>
            </a:r>
            <a:endParaRPr dirty="0">
              <a:solidFill>
                <a:schemeClr val="accent1">
                  <a:lumMod val="75000"/>
                </a:schemeClr>
              </a:solidFill>
            </a:endParaRPr>
          </a:p>
          <a:p>
            <a:pPr marL="0" lvl="0" indent="0" algn="l" rtl="0">
              <a:spcBef>
                <a:spcPts val="0"/>
              </a:spcBef>
              <a:spcAft>
                <a:spcPts val="0"/>
              </a:spcAft>
              <a:buNone/>
            </a:pPr>
            <a:endParaRPr dirty="0">
              <a:solidFill>
                <a:schemeClr val="accent1">
                  <a:lumMod val="75000"/>
                </a:schemeClr>
              </a:solidFill>
            </a:endParaRPr>
          </a:p>
        </p:txBody>
      </p:sp>
      <p:sp>
        <p:nvSpPr>
          <p:cNvPr id="481" name="Google Shape;481;p80"/>
          <p:cNvSpPr txBox="1">
            <a:spLocks noGrp="1"/>
          </p:cNvSpPr>
          <p:nvPr>
            <p:ph type="body" idx="1"/>
          </p:nvPr>
        </p:nvSpPr>
        <p:spPr>
          <a:prstGeom prst="rect">
            <a:avLst/>
          </a:prstGeom>
        </p:spPr>
        <p:txBody>
          <a:bodyPr spcFirstLastPara="1" wrap="square" lIns="91425" tIns="91425" rIns="91425" bIns="91425" anchor="t" anchorCtr="0">
            <a:noAutofit/>
          </a:bodyPr>
          <a:lstStyle/>
          <a:p>
            <a:pPr lvl="0" indent="-457200" algn="l" rtl="0">
              <a:spcBef>
                <a:spcPts val="0"/>
              </a:spcBef>
              <a:spcAft>
                <a:spcPts val="0"/>
              </a:spcAft>
              <a:buFont typeface="+mj-lt"/>
              <a:buAutoNum type="arabicPeriod"/>
            </a:pPr>
            <a:r>
              <a:rPr lang="en-GB" sz="2000" dirty="0">
                <a:solidFill>
                  <a:srgbClr val="000000"/>
                </a:solidFill>
              </a:rPr>
              <a:t>Monitoring compliance with established market risk limits and reporting our exposures</a:t>
            </a:r>
            <a:br>
              <a:rPr lang="en-GB" sz="2000" dirty="0">
                <a:solidFill>
                  <a:srgbClr val="000000"/>
                </a:solidFill>
              </a:rPr>
            </a:br>
            <a:r>
              <a:rPr lang="en-GB" sz="2000" dirty="0">
                <a:solidFill>
                  <a:srgbClr val="000000"/>
                </a:solidFill>
              </a:rPr>
              <a:t> 						</a:t>
            </a:r>
            <a:endParaRPr sz="2000" dirty="0">
              <a:solidFill>
                <a:srgbClr val="000000"/>
              </a:solidFill>
            </a:endParaRPr>
          </a:p>
          <a:p>
            <a:pPr lvl="0" indent="-457200" algn="l" rtl="0">
              <a:spcBef>
                <a:spcPts val="1200"/>
              </a:spcBef>
              <a:spcAft>
                <a:spcPts val="0"/>
              </a:spcAft>
              <a:buFont typeface="+mj-lt"/>
              <a:buAutoNum type="arabicPeriod"/>
            </a:pPr>
            <a:r>
              <a:rPr lang="en-GB" sz="2000" dirty="0">
                <a:solidFill>
                  <a:srgbClr val="000000"/>
                </a:solidFill>
              </a:rPr>
              <a:t>Diversifying exposures</a:t>
            </a:r>
            <a:br>
              <a:rPr lang="en-GB" sz="2000" dirty="0">
                <a:solidFill>
                  <a:srgbClr val="000000"/>
                </a:solidFill>
              </a:rPr>
            </a:br>
            <a:r>
              <a:rPr lang="en-GB" sz="2000" dirty="0">
                <a:solidFill>
                  <a:srgbClr val="000000"/>
                </a:solidFill>
              </a:rPr>
              <a:t> 						</a:t>
            </a:r>
            <a:endParaRPr sz="2000" dirty="0">
              <a:solidFill>
                <a:srgbClr val="000000"/>
              </a:solidFill>
            </a:endParaRPr>
          </a:p>
          <a:p>
            <a:pPr lvl="0" indent="-457200" algn="l" rtl="0">
              <a:spcBef>
                <a:spcPts val="1200"/>
              </a:spcBef>
              <a:spcAft>
                <a:spcPts val="0"/>
              </a:spcAft>
              <a:buFont typeface="+mj-lt"/>
              <a:buAutoNum type="arabicPeriod"/>
            </a:pPr>
            <a:r>
              <a:rPr lang="en-GB" sz="2000" dirty="0">
                <a:solidFill>
                  <a:srgbClr val="000000"/>
                </a:solidFill>
              </a:rPr>
              <a:t>Controlling position sizes</a:t>
            </a:r>
            <a:br>
              <a:rPr lang="en-GB" sz="2000" dirty="0">
                <a:solidFill>
                  <a:srgbClr val="000000"/>
                </a:solidFill>
              </a:rPr>
            </a:br>
            <a:r>
              <a:rPr lang="en-GB" sz="2000" dirty="0">
                <a:solidFill>
                  <a:srgbClr val="000000"/>
                </a:solidFill>
              </a:rPr>
              <a:t> 						</a:t>
            </a:r>
            <a:endParaRPr sz="2000" dirty="0">
              <a:solidFill>
                <a:srgbClr val="000000"/>
              </a:solidFill>
            </a:endParaRPr>
          </a:p>
          <a:p>
            <a:pPr lvl="0" indent="-457200" algn="l" rtl="0">
              <a:spcBef>
                <a:spcPts val="1200"/>
              </a:spcBef>
              <a:spcAft>
                <a:spcPts val="0"/>
              </a:spcAft>
              <a:buFont typeface="+mj-lt"/>
              <a:buAutoNum type="arabicPeriod"/>
            </a:pPr>
            <a:r>
              <a:rPr lang="en-GB" sz="2000" dirty="0">
                <a:solidFill>
                  <a:srgbClr val="000000"/>
                </a:solidFill>
              </a:rPr>
              <a:t>Evaluating mitigants, such as economic hedges in related securities or derivatives. </a:t>
            </a:r>
            <a:br>
              <a:rPr lang="en-GB" sz="2000" dirty="0">
                <a:solidFill>
                  <a:srgbClr val="000000"/>
                </a:solidFill>
              </a:rPr>
            </a:br>
            <a:r>
              <a:rPr lang="en-GB" sz="2000" dirty="0">
                <a:solidFill>
                  <a:srgbClr val="000000"/>
                </a:solidFill>
              </a:rPr>
              <a:t> 								</a:t>
            </a:r>
            <a:endParaRPr sz="2000" dirty="0">
              <a:solidFill>
                <a:srgbClr val="000000"/>
              </a:solidFill>
            </a:endParaRPr>
          </a:p>
        </p:txBody>
      </p:sp>
      <p:pic>
        <p:nvPicPr>
          <p:cNvPr id="4" name="Google Shape;392;p66">
            <a:extLst>
              <a:ext uri="{FF2B5EF4-FFF2-40B4-BE49-F238E27FC236}">
                <a16:creationId xmlns:a16="http://schemas.microsoft.com/office/drawing/2014/main" id="{BF7259A8-7440-4C60-B78A-085F1ADDA827}"/>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8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Market Risk - Measurement Tool</a:t>
            </a:r>
            <a:endParaRPr dirty="0">
              <a:solidFill>
                <a:schemeClr val="accent1">
                  <a:lumMod val="75000"/>
                </a:schemeClr>
              </a:solidFill>
            </a:endParaRPr>
          </a:p>
          <a:p>
            <a:pPr marL="0" lvl="0" indent="0" algn="l" rtl="0">
              <a:spcBef>
                <a:spcPts val="0"/>
              </a:spcBef>
              <a:spcAft>
                <a:spcPts val="0"/>
              </a:spcAft>
              <a:buNone/>
            </a:pPr>
            <a:endParaRPr dirty="0">
              <a:solidFill>
                <a:schemeClr val="accent1">
                  <a:lumMod val="75000"/>
                </a:schemeClr>
              </a:solidFill>
            </a:endParaRPr>
          </a:p>
        </p:txBody>
      </p:sp>
      <p:sp>
        <p:nvSpPr>
          <p:cNvPr id="487" name="Google Shape;487;p81"/>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3C78D8"/>
              </a:buClr>
              <a:buSzPts val="1800"/>
              <a:buAutoNum type="arabicPeriod"/>
            </a:pPr>
            <a:r>
              <a:rPr lang="en-GB" b="1" dirty="0" err="1">
                <a:solidFill>
                  <a:srgbClr val="3C78D8"/>
                </a:solidFill>
              </a:rPr>
              <a:t>VaR</a:t>
            </a:r>
            <a:r>
              <a:rPr lang="en-GB" b="1" dirty="0">
                <a:solidFill>
                  <a:srgbClr val="3C78D8"/>
                </a:solidFill>
              </a:rPr>
              <a:t> (Value at Risk)</a:t>
            </a:r>
            <a:endParaRPr b="1" dirty="0">
              <a:solidFill>
                <a:srgbClr val="3C78D8"/>
              </a:solidFill>
            </a:endParaRPr>
          </a:p>
          <a:p>
            <a:pPr marL="457200" lvl="0" indent="-311150" algn="l" rtl="0">
              <a:spcBef>
                <a:spcPts val="0"/>
              </a:spcBef>
              <a:spcAft>
                <a:spcPts val="0"/>
              </a:spcAft>
              <a:buClr>
                <a:srgbClr val="111111"/>
              </a:buClr>
              <a:buSzPts val="1300"/>
              <a:buChar char="-"/>
            </a:pPr>
            <a:endParaRPr lang="en-GB" sz="1600" dirty="0">
              <a:solidFill>
                <a:srgbClr val="111111"/>
              </a:solidFill>
              <a:highlight>
                <a:srgbClr val="FFFFFF"/>
              </a:highlight>
            </a:endParaRPr>
          </a:p>
          <a:p>
            <a:pPr marL="457200" lvl="0" indent="-311150" algn="l" rtl="0">
              <a:spcBef>
                <a:spcPts val="0"/>
              </a:spcBef>
              <a:spcAft>
                <a:spcPts val="0"/>
              </a:spcAft>
              <a:buClr>
                <a:srgbClr val="111111"/>
              </a:buClr>
              <a:buSzPts val="1300"/>
              <a:buChar char="-"/>
            </a:pPr>
            <a:r>
              <a:rPr lang="en-GB" sz="1600" dirty="0" err="1">
                <a:solidFill>
                  <a:srgbClr val="111111"/>
                </a:solidFill>
                <a:highlight>
                  <a:srgbClr val="FFFFFF"/>
                </a:highlight>
              </a:rPr>
              <a:t>VaR</a:t>
            </a:r>
            <a:r>
              <a:rPr lang="en-GB" sz="1600" dirty="0">
                <a:solidFill>
                  <a:srgbClr val="111111"/>
                </a:solidFill>
                <a:highlight>
                  <a:srgbClr val="FFFFFF"/>
                </a:highlight>
              </a:rPr>
              <a:t> </a:t>
            </a:r>
            <a:r>
              <a:rPr lang="en-GB" sz="1600" dirty="0" err="1">
                <a:solidFill>
                  <a:srgbClr val="111111"/>
                </a:solidFill>
                <a:highlight>
                  <a:srgbClr val="FFFFFF"/>
                </a:highlight>
              </a:rPr>
              <a:t>modeling</a:t>
            </a:r>
            <a:r>
              <a:rPr lang="en-GB" sz="1600" dirty="0">
                <a:solidFill>
                  <a:srgbClr val="111111"/>
                </a:solidFill>
                <a:highlight>
                  <a:srgbClr val="FFFFFF"/>
                </a:highlight>
              </a:rPr>
              <a:t> is a statistical risk management method that quantifies a stock or portfolio's potential loss as well as the probability of that potential loss occurring. </a:t>
            </a:r>
            <a:endParaRPr sz="1600" dirty="0">
              <a:solidFill>
                <a:srgbClr val="111111"/>
              </a:solidFill>
              <a:highlight>
                <a:srgbClr val="FFFFFF"/>
              </a:highlight>
            </a:endParaRPr>
          </a:p>
          <a:p>
            <a:pPr marL="457200" lvl="0" indent="-311150" algn="l" rtl="0">
              <a:spcBef>
                <a:spcPts val="0"/>
              </a:spcBef>
              <a:spcAft>
                <a:spcPts val="0"/>
              </a:spcAft>
              <a:buClr>
                <a:srgbClr val="111111"/>
              </a:buClr>
              <a:buSzPts val="1300"/>
              <a:buChar char="-"/>
            </a:pPr>
            <a:r>
              <a:rPr lang="en-GB" sz="1600" dirty="0">
                <a:solidFill>
                  <a:srgbClr val="111111"/>
                </a:solidFill>
                <a:highlight>
                  <a:srgbClr val="FFFFFF"/>
                </a:highlight>
              </a:rPr>
              <a:t>Assumption: </a:t>
            </a:r>
            <a:endParaRPr sz="1600" dirty="0">
              <a:solidFill>
                <a:srgbClr val="111111"/>
              </a:solidFill>
              <a:highlight>
                <a:srgbClr val="FFFFFF"/>
              </a:highlight>
            </a:endParaRPr>
          </a:p>
          <a:p>
            <a:pPr marL="457200" lvl="0" indent="0" algn="l" rtl="0">
              <a:spcBef>
                <a:spcPts val="1600"/>
              </a:spcBef>
              <a:spcAft>
                <a:spcPts val="0"/>
              </a:spcAft>
              <a:buNone/>
            </a:pPr>
            <a:r>
              <a:rPr lang="en-GB" sz="1100" dirty="0">
                <a:highlight>
                  <a:srgbClr val="FFFFFF"/>
                </a:highlight>
              </a:rPr>
              <a:t>1. </a:t>
            </a:r>
            <a:r>
              <a:rPr lang="en-GB" sz="1100" i="1" dirty="0">
                <a:highlight>
                  <a:srgbClr val="FFFFFF"/>
                </a:highlight>
              </a:rPr>
              <a:t>Stationarity.</a:t>
            </a:r>
            <a:r>
              <a:rPr lang="en-GB" sz="1100" dirty="0">
                <a:highlight>
                  <a:srgbClr val="FFFFFF"/>
                </a:highlight>
              </a:rPr>
              <a:t> A 1% fluctuation in returns is equally likely to occur at any point in time.</a:t>
            </a:r>
            <a:endParaRPr sz="1100" dirty="0">
              <a:highlight>
                <a:srgbClr val="FFFFFF"/>
              </a:highlight>
            </a:endParaRPr>
          </a:p>
          <a:p>
            <a:pPr marL="457200" lvl="0" indent="0" algn="l" rtl="0">
              <a:spcBef>
                <a:spcPts val="1200"/>
              </a:spcBef>
              <a:spcAft>
                <a:spcPts val="0"/>
              </a:spcAft>
              <a:buNone/>
            </a:pPr>
            <a:r>
              <a:rPr lang="en-GB" sz="1100" dirty="0">
                <a:highlight>
                  <a:srgbClr val="FFFFFF"/>
                </a:highlight>
              </a:rPr>
              <a:t>2. </a:t>
            </a:r>
            <a:r>
              <a:rPr lang="en-GB" sz="1100" i="1" dirty="0">
                <a:highlight>
                  <a:srgbClr val="FFFFFF"/>
                </a:highlight>
              </a:rPr>
              <a:t>Random walk of intertemporal unpredictability.</a:t>
            </a:r>
            <a:r>
              <a:rPr lang="en-GB" sz="1100" dirty="0">
                <a:highlight>
                  <a:srgbClr val="FFFFFF"/>
                </a:highlight>
              </a:rPr>
              <a:t> Day-to-day fluctuations in returns are independent.</a:t>
            </a:r>
            <a:endParaRPr sz="1100" dirty="0">
              <a:highlight>
                <a:srgbClr val="FFFFFF"/>
              </a:highlight>
            </a:endParaRPr>
          </a:p>
          <a:p>
            <a:pPr marL="457200" lvl="0" indent="0" algn="l" rtl="0">
              <a:spcBef>
                <a:spcPts val="1200"/>
              </a:spcBef>
              <a:spcAft>
                <a:spcPts val="0"/>
              </a:spcAft>
              <a:buNone/>
            </a:pPr>
            <a:r>
              <a:rPr lang="en-GB" sz="1100" dirty="0">
                <a:highlight>
                  <a:srgbClr val="FFFFFF"/>
                </a:highlight>
              </a:rPr>
              <a:t>3. </a:t>
            </a:r>
            <a:r>
              <a:rPr lang="en-GB" sz="1100" i="1" dirty="0">
                <a:highlight>
                  <a:srgbClr val="FFFFFF"/>
                </a:highlight>
              </a:rPr>
              <a:t>Nonnegativity.</a:t>
            </a:r>
            <a:r>
              <a:rPr lang="en-GB" sz="1100" dirty="0">
                <a:highlight>
                  <a:srgbClr val="FFFFFF"/>
                </a:highlight>
              </a:rPr>
              <a:t> Financial assets with limited liability cannot attain negative values.</a:t>
            </a:r>
            <a:endParaRPr sz="1100" dirty="0">
              <a:highlight>
                <a:srgbClr val="FFFFFF"/>
              </a:highlight>
            </a:endParaRPr>
          </a:p>
          <a:p>
            <a:pPr marL="457200" lvl="0" indent="0" algn="l" rtl="0">
              <a:spcBef>
                <a:spcPts val="1200"/>
              </a:spcBef>
              <a:spcAft>
                <a:spcPts val="0"/>
              </a:spcAft>
              <a:buNone/>
            </a:pPr>
            <a:r>
              <a:rPr lang="en-GB" sz="1100" dirty="0">
                <a:highlight>
                  <a:srgbClr val="FFFFFF"/>
                </a:highlight>
              </a:rPr>
              <a:t>4. </a:t>
            </a:r>
            <a:r>
              <a:rPr lang="en-GB" sz="1100" i="1" dirty="0">
                <a:highlight>
                  <a:srgbClr val="FFFFFF"/>
                </a:highlight>
              </a:rPr>
              <a:t>Time consistency.</a:t>
            </a:r>
            <a:r>
              <a:rPr lang="en-GB" sz="1100" dirty="0">
                <a:highlight>
                  <a:srgbClr val="FFFFFF"/>
                </a:highlight>
              </a:rPr>
              <a:t> All single-period assumptions hold over the multiperiod time horizon.</a:t>
            </a:r>
            <a:endParaRPr sz="1100" dirty="0">
              <a:highlight>
                <a:srgbClr val="FFFFFF"/>
              </a:highlight>
            </a:endParaRPr>
          </a:p>
          <a:p>
            <a:pPr marL="457200" lvl="0" indent="0" algn="l" rtl="0">
              <a:spcBef>
                <a:spcPts val="1100"/>
              </a:spcBef>
              <a:spcAft>
                <a:spcPts val="0"/>
              </a:spcAft>
              <a:buNone/>
            </a:pPr>
            <a:r>
              <a:rPr lang="en-GB" sz="1100" dirty="0">
                <a:highlight>
                  <a:srgbClr val="FFFFFF"/>
                </a:highlight>
              </a:rPr>
              <a:t>5. </a:t>
            </a:r>
            <a:r>
              <a:rPr lang="en-GB" sz="1100" i="1" dirty="0">
                <a:highlight>
                  <a:srgbClr val="FFFFFF"/>
                </a:highlight>
              </a:rPr>
              <a:t>Distributional.</a:t>
            </a:r>
            <a:r>
              <a:rPr lang="en-GB" sz="1100" dirty="0">
                <a:highlight>
                  <a:srgbClr val="FFFFFF"/>
                </a:highlight>
              </a:rPr>
              <a:t> Daily return fluctuations follow a normal distribution with a mean of zero and a standard deviation of 100 bp</a:t>
            </a:r>
            <a:endParaRPr sz="1100" dirty="0">
              <a:highlight>
                <a:schemeClr val="lt1"/>
              </a:highlight>
            </a:endParaRPr>
          </a:p>
          <a:p>
            <a:pPr marL="457200" lvl="0" indent="0" algn="l" rtl="0">
              <a:spcBef>
                <a:spcPts val="1600"/>
              </a:spcBef>
              <a:spcAft>
                <a:spcPts val="0"/>
              </a:spcAft>
              <a:buNone/>
            </a:pPr>
            <a:endParaRPr sz="1300" dirty="0">
              <a:solidFill>
                <a:srgbClr val="111111"/>
              </a:solidFill>
              <a:highlight>
                <a:schemeClr val="lt1"/>
              </a:highlight>
            </a:endParaRPr>
          </a:p>
          <a:p>
            <a:pPr marL="457200" lvl="0" indent="0" algn="l" rtl="0">
              <a:spcBef>
                <a:spcPts val="0"/>
              </a:spcBef>
              <a:spcAft>
                <a:spcPts val="0"/>
              </a:spcAft>
              <a:buNone/>
            </a:pPr>
            <a:endParaRPr sz="1300" dirty="0">
              <a:solidFill>
                <a:srgbClr val="111111"/>
              </a:solidFill>
              <a:highlight>
                <a:srgbClr val="FFFFFF"/>
              </a:highlight>
            </a:endParaRPr>
          </a:p>
          <a:p>
            <a:pPr marL="457200" lvl="0" indent="0" algn="l" rtl="0">
              <a:spcBef>
                <a:spcPts val="1600"/>
              </a:spcBef>
              <a:spcAft>
                <a:spcPts val="1600"/>
              </a:spcAft>
              <a:buNone/>
            </a:pPr>
            <a:endParaRPr dirty="0"/>
          </a:p>
        </p:txBody>
      </p:sp>
      <p:pic>
        <p:nvPicPr>
          <p:cNvPr id="4" name="Google Shape;392;p66">
            <a:extLst>
              <a:ext uri="{FF2B5EF4-FFF2-40B4-BE49-F238E27FC236}">
                <a16:creationId xmlns:a16="http://schemas.microsoft.com/office/drawing/2014/main" id="{6FD966B3-5416-4B47-8EE7-C038FC2AC9E4}"/>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Income Statement </a:t>
            </a:r>
            <a:r>
              <a:rPr lang="en-GB" sz="1200" dirty="0"/>
              <a:t>(Page 105 in Financial Report)</a:t>
            </a:r>
            <a:endParaRPr sz="1200" dirty="0"/>
          </a:p>
          <a:p>
            <a:pPr marL="0" lvl="0" indent="0" algn="l" rtl="0">
              <a:spcBef>
                <a:spcPts val="0"/>
              </a:spcBef>
              <a:spcAft>
                <a:spcPts val="0"/>
              </a:spcAft>
              <a:buNone/>
            </a:pPr>
            <a:endParaRPr dirty="0"/>
          </a:p>
        </p:txBody>
      </p:sp>
      <p:pic>
        <p:nvPicPr>
          <p:cNvPr id="95" name="Google Shape;95;p19"/>
          <p:cNvPicPr preferRelativeResize="0"/>
          <p:nvPr/>
        </p:nvPicPr>
        <p:blipFill>
          <a:blip r:embed="rId3">
            <a:alphaModFix/>
          </a:blip>
          <a:stretch>
            <a:fillRect/>
          </a:stretch>
        </p:blipFill>
        <p:spPr>
          <a:xfrm>
            <a:off x="152400" y="921375"/>
            <a:ext cx="8839199" cy="2774347"/>
          </a:xfrm>
          <a:prstGeom prst="rect">
            <a:avLst/>
          </a:prstGeom>
          <a:noFill/>
          <a:ln>
            <a:noFill/>
          </a:ln>
        </p:spPr>
      </p:pic>
      <p:pic>
        <p:nvPicPr>
          <p:cNvPr id="6" name="Google Shape;332;p57">
            <a:extLst>
              <a:ext uri="{FF2B5EF4-FFF2-40B4-BE49-F238E27FC236}">
                <a16:creationId xmlns:a16="http://schemas.microsoft.com/office/drawing/2014/main" id="{DD4631AC-49AD-462E-83A2-63CB6CB64951}"/>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82"/>
          <p:cNvSpPr txBox="1">
            <a:spLocks noGrp="1"/>
          </p:cNvSpPr>
          <p:nvPr>
            <p:ph type="title"/>
          </p:nvPr>
        </p:nvSpPr>
        <p:spPr>
          <a:xfrm>
            <a:off x="1228002" y="442892"/>
            <a:ext cx="7886700" cy="99417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accent1">
                  <a:lumMod val="75000"/>
                </a:schemeClr>
              </a:solidFill>
            </a:endParaRPr>
          </a:p>
          <a:p>
            <a:pPr marL="0" lvl="0" indent="0" algn="l" rtl="0">
              <a:spcBef>
                <a:spcPts val="0"/>
              </a:spcBef>
              <a:spcAft>
                <a:spcPts val="0"/>
              </a:spcAft>
              <a:buNone/>
            </a:pPr>
            <a:r>
              <a:rPr lang="en-GB" dirty="0"/>
              <a:t>                            			     </a:t>
            </a:r>
            <a:r>
              <a:rPr lang="en-GB" sz="1500" dirty="0"/>
              <a:t>GS daily </a:t>
            </a:r>
            <a:r>
              <a:rPr lang="en-GB" sz="1500" dirty="0" err="1"/>
              <a:t>VaR</a:t>
            </a:r>
            <a:r>
              <a:rPr lang="en-GB" sz="1500" dirty="0"/>
              <a:t> for 2019:  </a:t>
            </a:r>
            <a:endParaRPr sz="1500" dirty="0"/>
          </a:p>
        </p:txBody>
      </p:sp>
      <p:sp>
        <p:nvSpPr>
          <p:cNvPr id="493" name="Google Shape;493;p82"/>
          <p:cNvSpPr txBox="1">
            <a:spLocks noGrp="1"/>
          </p:cNvSpPr>
          <p:nvPr>
            <p:ph sz="half" idx="1"/>
          </p:nvPr>
        </p:nvSpPr>
        <p:spPr>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3C78D8"/>
              </a:buClr>
              <a:buSzPts val="1800"/>
              <a:buAutoNum type="arabicPeriod"/>
            </a:pPr>
            <a:r>
              <a:rPr lang="en-GB" b="1" dirty="0" err="1">
                <a:solidFill>
                  <a:srgbClr val="3C78D8"/>
                </a:solidFill>
              </a:rPr>
              <a:t>VaR</a:t>
            </a:r>
            <a:r>
              <a:rPr lang="en-GB" b="1" dirty="0">
                <a:solidFill>
                  <a:srgbClr val="3C78D8"/>
                </a:solidFill>
              </a:rPr>
              <a:t> (Value at Risk) </a:t>
            </a:r>
            <a:endParaRPr b="1" dirty="0">
              <a:solidFill>
                <a:srgbClr val="3C78D8"/>
              </a:solidFill>
            </a:endParaRPr>
          </a:p>
          <a:p>
            <a:pPr marL="457200" lvl="0" indent="0" algn="l" rtl="0">
              <a:spcBef>
                <a:spcPts val="1600"/>
              </a:spcBef>
              <a:spcAft>
                <a:spcPts val="0"/>
              </a:spcAft>
              <a:buNone/>
            </a:pPr>
            <a:r>
              <a:rPr lang="en-GB" b="1" dirty="0" err="1">
                <a:solidFill>
                  <a:srgbClr val="000000"/>
                </a:solidFill>
              </a:rPr>
              <a:t>Eg.</a:t>
            </a:r>
            <a:r>
              <a:rPr lang="en-GB" b="1" dirty="0">
                <a:solidFill>
                  <a:srgbClr val="000000"/>
                </a:solidFill>
              </a:rPr>
              <a:t> </a:t>
            </a:r>
            <a:r>
              <a:rPr lang="en-GB" sz="1050" dirty="0">
                <a:solidFill>
                  <a:srgbClr val="111111"/>
                </a:solidFill>
                <a:highlight>
                  <a:srgbClr val="FFFFFF"/>
                </a:highlight>
              </a:rPr>
              <a:t>if a portfolio of stocks has a one-day 5% </a:t>
            </a:r>
            <a:r>
              <a:rPr lang="en-GB" sz="1050" dirty="0" err="1">
                <a:solidFill>
                  <a:srgbClr val="111111"/>
                </a:solidFill>
                <a:highlight>
                  <a:srgbClr val="FFFFFF"/>
                </a:highlight>
              </a:rPr>
              <a:t>VaR</a:t>
            </a:r>
            <a:r>
              <a:rPr lang="en-GB" sz="1050" dirty="0">
                <a:solidFill>
                  <a:srgbClr val="111111"/>
                </a:solidFill>
                <a:highlight>
                  <a:srgbClr val="FFFFFF"/>
                </a:highlight>
              </a:rPr>
              <a:t> of $1 million, that means that there is a 0.05 probability that the portfolio will fall in value by more than $1 million over a one-day period if there is no trading. Informally, a loss of $1 million or more on this portfolio is expected on 1 day out of 20 days (because of 5% probability).More formally, p </a:t>
            </a:r>
            <a:r>
              <a:rPr lang="en-GB" sz="1050" dirty="0" err="1">
                <a:solidFill>
                  <a:srgbClr val="111111"/>
                </a:solidFill>
                <a:highlight>
                  <a:srgbClr val="FFFFFF"/>
                </a:highlight>
              </a:rPr>
              <a:t>VaR</a:t>
            </a:r>
            <a:r>
              <a:rPr lang="en-GB" sz="1050" dirty="0">
                <a:solidFill>
                  <a:srgbClr val="111111"/>
                </a:solidFill>
                <a:highlight>
                  <a:srgbClr val="FFFFFF"/>
                </a:highlight>
              </a:rPr>
              <a:t> is defined such that the probability of a loss greater than </a:t>
            </a:r>
            <a:r>
              <a:rPr lang="en-GB" sz="1050" dirty="0" err="1">
                <a:solidFill>
                  <a:srgbClr val="111111"/>
                </a:solidFill>
                <a:highlight>
                  <a:srgbClr val="FFFFFF"/>
                </a:highlight>
              </a:rPr>
              <a:t>VaR</a:t>
            </a:r>
            <a:r>
              <a:rPr lang="en-GB" sz="1050" dirty="0">
                <a:solidFill>
                  <a:srgbClr val="111111"/>
                </a:solidFill>
                <a:highlight>
                  <a:srgbClr val="FFFFFF"/>
                </a:highlight>
              </a:rPr>
              <a:t> is (at most) p while the probability of a loss less than </a:t>
            </a:r>
            <a:r>
              <a:rPr lang="en-GB" sz="1050" dirty="0" err="1">
                <a:solidFill>
                  <a:srgbClr val="111111"/>
                </a:solidFill>
                <a:highlight>
                  <a:srgbClr val="FFFFFF"/>
                </a:highlight>
              </a:rPr>
              <a:t>VaR</a:t>
            </a:r>
            <a:r>
              <a:rPr lang="en-GB" sz="1050" dirty="0">
                <a:solidFill>
                  <a:srgbClr val="111111"/>
                </a:solidFill>
                <a:highlight>
                  <a:srgbClr val="FFFFFF"/>
                </a:highlight>
              </a:rPr>
              <a:t> is (at least) 1−p. A loss which exceeds the </a:t>
            </a:r>
            <a:r>
              <a:rPr lang="en-GB" sz="1050" dirty="0" err="1">
                <a:solidFill>
                  <a:srgbClr val="111111"/>
                </a:solidFill>
                <a:highlight>
                  <a:srgbClr val="FFFFFF"/>
                </a:highlight>
              </a:rPr>
              <a:t>VaR</a:t>
            </a:r>
            <a:r>
              <a:rPr lang="en-GB" sz="1050" dirty="0">
                <a:solidFill>
                  <a:srgbClr val="111111"/>
                </a:solidFill>
                <a:highlight>
                  <a:srgbClr val="FFFFFF"/>
                </a:highlight>
              </a:rPr>
              <a:t> threshold is termed a "</a:t>
            </a:r>
            <a:r>
              <a:rPr lang="en-GB" sz="1050" dirty="0" err="1">
                <a:solidFill>
                  <a:srgbClr val="111111"/>
                </a:solidFill>
                <a:highlight>
                  <a:srgbClr val="FFFFFF"/>
                </a:highlight>
              </a:rPr>
              <a:t>VaR</a:t>
            </a:r>
            <a:r>
              <a:rPr lang="en-GB" sz="1050" dirty="0">
                <a:solidFill>
                  <a:srgbClr val="111111"/>
                </a:solidFill>
                <a:highlight>
                  <a:srgbClr val="FFFFFF"/>
                </a:highlight>
              </a:rPr>
              <a:t> breach".</a:t>
            </a:r>
            <a:endParaRPr sz="1050" b="1" dirty="0">
              <a:solidFill>
                <a:srgbClr val="000000"/>
              </a:solidFill>
            </a:endParaRPr>
          </a:p>
          <a:p>
            <a:pPr marL="0" lvl="0" indent="0" algn="l" rtl="0">
              <a:spcBef>
                <a:spcPts val="1600"/>
              </a:spcBef>
              <a:spcAft>
                <a:spcPts val="1600"/>
              </a:spcAft>
              <a:buNone/>
            </a:pPr>
            <a:endParaRPr dirty="0"/>
          </a:p>
        </p:txBody>
      </p:sp>
      <p:pic>
        <p:nvPicPr>
          <p:cNvPr id="494" name="Google Shape;494;p82"/>
          <p:cNvPicPr preferRelativeResize="0"/>
          <p:nvPr/>
        </p:nvPicPr>
        <p:blipFill rotWithShape="1">
          <a:blip r:embed="rId3">
            <a:alphaModFix/>
          </a:blip>
          <a:srcRect l="570" t="9477" r="-569" b="-3497"/>
          <a:stretch/>
        </p:blipFill>
        <p:spPr>
          <a:xfrm>
            <a:off x="4572000" y="1456630"/>
            <a:ext cx="4619625" cy="2821050"/>
          </a:xfrm>
          <a:prstGeom prst="rect">
            <a:avLst/>
          </a:prstGeom>
          <a:noFill/>
          <a:ln>
            <a:noFill/>
          </a:ln>
        </p:spPr>
      </p:pic>
      <p:pic>
        <p:nvPicPr>
          <p:cNvPr id="5" name="Google Shape;392;p66">
            <a:extLst>
              <a:ext uri="{FF2B5EF4-FFF2-40B4-BE49-F238E27FC236}">
                <a16:creationId xmlns:a16="http://schemas.microsoft.com/office/drawing/2014/main" id="{D1E70A94-0870-4FCB-96C3-46E6065A17DC}"/>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
        <p:nvSpPr>
          <p:cNvPr id="7" name="Google Shape;486;p81">
            <a:extLst>
              <a:ext uri="{FF2B5EF4-FFF2-40B4-BE49-F238E27FC236}">
                <a16:creationId xmlns:a16="http://schemas.microsoft.com/office/drawing/2014/main" id="{8FF1CFBF-4CF0-4506-B005-41E379D883C1}"/>
              </a:ext>
            </a:extLst>
          </p:cNvPr>
          <p:cNvSpPr txBox="1">
            <a:spLocks/>
          </p:cNvSpPr>
          <p:nvPr/>
        </p:nvSpPr>
        <p:spPr>
          <a:xfrm>
            <a:off x="311700" y="445025"/>
            <a:ext cx="8520600" cy="572700"/>
          </a:xfrm>
          <a:prstGeom prst="rect">
            <a:avLst/>
          </a:prstGeom>
        </p:spPr>
        <p:txBody>
          <a:bodyPr spcFirstLastPara="1" vert="horz" wrap="square" lIns="91425" tIns="91425" rIns="91425" bIns="9142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0"/>
              </a:spcBef>
              <a:buClr>
                <a:schemeClr val="dk1"/>
              </a:buClr>
              <a:buSzPts val="1100"/>
              <a:buFont typeface="Arial"/>
              <a:buNone/>
            </a:pPr>
            <a:r>
              <a:rPr lang="en-GB" dirty="0">
                <a:solidFill>
                  <a:schemeClr val="accent1">
                    <a:lumMod val="75000"/>
                  </a:schemeClr>
                </a:solidFill>
              </a:rPr>
              <a:t>Market Risk - Measurement Tool</a:t>
            </a:r>
          </a:p>
          <a:p>
            <a:pPr>
              <a:spcBef>
                <a:spcPts val="0"/>
              </a:spcBef>
            </a:pPr>
            <a:endParaRPr lang="en-GB" dirty="0">
              <a:solidFill>
                <a:schemeClr val="accent1">
                  <a:lumMod val="75000"/>
                </a:schemeClr>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500" name="Google Shape;500;p83"/>
          <p:cNvSpPr txBox="1">
            <a:spLocks noGrp="1"/>
          </p:cNvSpPr>
          <p:nvPr>
            <p:ph type="body" idx="1"/>
          </p:nvPr>
        </p:nvSpPr>
        <p:spPr>
          <a:xfrm>
            <a:off x="210800" y="1652266"/>
            <a:ext cx="3615900" cy="365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b="1">
                <a:solidFill>
                  <a:srgbClr val="000000"/>
                </a:solidFill>
              </a:rPr>
              <a:t>GS’s  average daily VaR:       			</a:t>
            </a:r>
            <a:endParaRPr sz="1200" b="1">
              <a:solidFill>
                <a:srgbClr val="000000"/>
              </a:solidFill>
            </a:endParaRPr>
          </a:p>
          <a:p>
            <a:pPr marL="0" lvl="0" indent="0" algn="l" rtl="0">
              <a:spcBef>
                <a:spcPts val="1600"/>
              </a:spcBef>
              <a:spcAft>
                <a:spcPts val="0"/>
              </a:spcAft>
              <a:buNone/>
            </a:pPr>
            <a:endParaRPr sz="1000">
              <a:solidFill>
                <a:srgbClr val="000000"/>
              </a:solidFill>
            </a:endParaRPr>
          </a:p>
          <a:p>
            <a:pPr marL="0" lvl="0" indent="0" algn="l" rtl="0">
              <a:spcBef>
                <a:spcPts val="1600"/>
              </a:spcBef>
              <a:spcAft>
                <a:spcPts val="0"/>
              </a:spcAft>
              <a:buNone/>
            </a:pPr>
            <a:r>
              <a:rPr lang="en-GB" sz="1100">
                <a:solidFill>
                  <a:srgbClr val="000000"/>
                </a:solidFill>
              </a:rPr>
              <a:t>				</a:t>
            </a:r>
            <a:endParaRPr sz="1100">
              <a:solidFill>
                <a:srgbClr val="000000"/>
              </a:solidFill>
            </a:endParaRPr>
          </a:p>
          <a:p>
            <a:pPr marL="0" lvl="0" indent="0" algn="l" rtl="0">
              <a:spcBef>
                <a:spcPts val="0"/>
              </a:spcBef>
              <a:spcAft>
                <a:spcPts val="0"/>
              </a:spcAft>
              <a:buNone/>
            </a:pPr>
            <a:r>
              <a:rPr lang="en-GB" sz="1100">
                <a:solidFill>
                  <a:srgbClr val="000000"/>
                </a:solidFill>
              </a:rPr>
              <a:t>			</a:t>
            </a:r>
            <a:endParaRPr sz="1100">
              <a:solidFill>
                <a:srgbClr val="000000"/>
              </a:solidFill>
            </a:endParaRPr>
          </a:p>
          <a:p>
            <a:pPr marL="0" lvl="0" indent="0" algn="l" rtl="0">
              <a:spcBef>
                <a:spcPts val="1600"/>
              </a:spcBef>
              <a:spcAft>
                <a:spcPts val="0"/>
              </a:spcAft>
              <a:buNone/>
            </a:pPr>
            <a:r>
              <a:rPr lang="en-GB" sz="1100">
                <a:solidFill>
                  <a:srgbClr val="000000"/>
                </a:solidFill>
              </a:rPr>
              <a:t>		</a:t>
            </a:r>
            <a:endParaRPr sz="1100">
              <a:solidFill>
                <a:srgbClr val="000000"/>
              </a:solidFill>
            </a:endParaRPr>
          </a:p>
          <a:p>
            <a:pPr marL="0" lvl="0" indent="0" algn="l" rtl="0">
              <a:spcBef>
                <a:spcPts val="1600"/>
              </a:spcBef>
              <a:spcAft>
                <a:spcPts val="0"/>
              </a:spcAft>
              <a:buClr>
                <a:schemeClr val="dk1"/>
              </a:buClr>
              <a:buSzPts val="1100"/>
              <a:buFont typeface="Arial"/>
              <a:buNone/>
            </a:pPr>
            <a:r>
              <a:rPr lang="en-GB" sz="1100">
                <a:solidFill>
                  <a:srgbClr val="000000"/>
                </a:solidFill>
              </a:rPr>
              <a:t>		 	 	 		</a:t>
            </a:r>
            <a:endParaRPr sz="1100">
              <a:solidFill>
                <a:srgbClr val="000000"/>
              </a:solidFill>
            </a:endParaRPr>
          </a:p>
          <a:p>
            <a:pPr marL="0" lvl="0" indent="0" algn="l" rtl="0">
              <a:spcBef>
                <a:spcPts val="1600"/>
              </a:spcBef>
              <a:spcAft>
                <a:spcPts val="0"/>
              </a:spcAft>
              <a:buClr>
                <a:schemeClr val="dk1"/>
              </a:buClr>
              <a:buSzPts val="1100"/>
              <a:buFont typeface="Arial"/>
              <a:buNone/>
            </a:pPr>
            <a:r>
              <a:rPr lang="en-GB" sz="1000">
                <a:solidFill>
                  <a:srgbClr val="000000"/>
                </a:solidFill>
              </a:rPr>
              <a:t>GS’s average daily VaR</a:t>
            </a:r>
            <a:r>
              <a:rPr lang="en-GB" sz="1000" b="1">
                <a:solidFill>
                  <a:srgbClr val="000000"/>
                </a:solidFill>
              </a:rPr>
              <a:t> decreased t</a:t>
            </a:r>
            <a:r>
              <a:rPr lang="en-GB" sz="1000">
                <a:solidFill>
                  <a:srgbClr val="000000"/>
                </a:solidFill>
              </a:rPr>
              <a:t>o $56 million in 2019 from $60 million in 2018, primarily due to decreases in the equity prices and currency rates categories, partially offset by a decrease in the diversification effect. The overall decrease was primarily due to reduced exposures. </a:t>
            </a:r>
            <a:endParaRPr sz="1000">
              <a:solidFill>
                <a:srgbClr val="000000"/>
              </a:solidFill>
            </a:endParaRPr>
          </a:p>
          <a:p>
            <a:pPr marL="0" lvl="0" indent="0" algn="l" rtl="0">
              <a:spcBef>
                <a:spcPts val="1600"/>
              </a:spcBef>
              <a:spcAft>
                <a:spcPts val="0"/>
              </a:spcAft>
              <a:buClr>
                <a:schemeClr val="dk1"/>
              </a:buClr>
              <a:buSzPts val="1100"/>
              <a:buFont typeface="Arial"/>
              <a:buNone/>
            </a:pPr>
            <a:r>
              <a:rPr lang="en-GB" sz="1100">
                <a:solidFill>
                  <a:srgbClr val="000000"/>
                </a:solidFill>
              </a:rPr>
              <a:t>				</a:t>
            </a:r>
            <a:endParaRPr sz="1100">
              <a:solidFill>
                <a:srgbClr val="000000"/>
              </a:solidFill>
            </a:endParaRPr>
          </a:p>
          <a:p>
            <a:pPr marL="0" lvl="0" indent="0" algn="l" rtl="0">
              <a:spcBef>
                <a:spcPts val="0"/>
              </a:spcBef>
              <a:spcAft>
                <a:spcPts val="0"/>
              </a:spcAft>
              <a:buClr>
                <a:schemeClr val="dk1"/>
              </a:buClr>
              <a:buSzPts val="1100"/>
              <a:buFont typeface="Arial"/>
              <a:buNone/>
            </a:pPr>
            <a:r>
              <a:rPr lang="en-GB" sz="1100">
                <a:solidFill>
                  <a:srgbClr val="000000"/>
                </a:solidFill>
              </a:rPr>
              <a:t>			</a:t>
            </a:r>
            <a:endParaRPr sz="1100">
              <a:solidFill>
                <a:srgbClr val="000000"/>
              </a:solidFill>
            </a:endParaRPr>
          </a:p>
          <a:p>
            <a:pPr marL="0" lvl="0" indent="0" algn="l" rtl="0">
              <a:spcBef>
                <a:spcPts val="1600"/>
              </a:spcBef>
              <a:spcAft>
                <a:spcPts val="0"/>
              </a:spcAft>
              <a:buClr>
                <a:schemeClr val="dk1"/>
              </a:buClr>
              <a:buSzPts val="1100"/>
              <a:buFont typeface="Arial"/>
              <a:buNone/>
            </a:pPr>
            <a:r>
              <a:rPr lang="en-GB" sz="1100">
                <a:solidFill>
                  <a:srgbClr val="000000"/>
                </a:solidFill>
              </a:rPr>
              <a:t>		</a:t>
            </a:r>
            <a:endParaRPr sz="1100">
              <a:solidFill>
                <a:srgbClr val="000000"/>
              </a:solidFill>
            </a:endParaRPr>
          </a:p>
          <a:p>
            <a:pPr marL="0" lvl="0" indent="0" algn="l" rtl="0">
              <a:spcBef>
                <a:spcPts val="1600"/>
              </a:spcBef>
              <a:spcAft>
                <a:spcPts val="1600"/>
              </a:spcAft>
              <a:buNone/>
            </a:pPr>
            <a:endParaRPr b="1">
              <a:solidFill>
                <a:srgbClr val="000000"/>
              </a:solidFill>
            </a:endParaRPr>
          </a:p>
        </p:txBody>
      </p:sp>
      <p:sp>
        <p:nvSpPr>
          <p:cNvPr id="501" name="Google Shape;501;p83"/>
          <p:cNvSpPr txBox="1"/>
          <p:nvPr/>
        </p:nvSpPr>
        <p:spPr>
          <a:xfrm>
            <a:off x="4701725" y="2013766"/>
            <a:ext cx="4316700" cy="32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dirty="0">
                <a:solidFill>
                  <a:schemeClr val="dk1"/>
                </a:solidFill>
              </a:rPr>
              <a:t>GS’s  period-end </a:t>
            </a:r>
            <a:r>
              <a:rPr lang="en-GB" sz="1200" b="1" dirty="0" err="1">
                <a:solidFill>
                  <a:schemeClr val="dk1"/>
                </a:solidFill>
              </a:rPr>
              <a:t>VaR</a:t>
            </a:r>
            <a:r>
              <a:rPr lang="en-GB" sz="1200" b="1" dirty="0">
                <a:solidFill>
                  <a:schemeClr val="dk1"/>
                </a:solidFill>
              </a:rPr>
              <a:t>:</a:t>
            </a:r>
            <a:endParaRPr sz="1200" b="1" dirty="0">
              <a:solidFill>
                <a:schemeClr val="dk1"/>
              </a:solidFill>
            </a:endParaRPr>
          </a:p>
          <a:p>
            <a:pPr marL="0" lvl="0" indent="0" algn="l" rtl="0">
              <a:spcBef>
                <a:spcPts val="0"/>
              </a:spcBef>
              <a:spcAft>
                <a:spcPts val="0"/>
              </a:spcAft>
              <a:buClr>
                <a:schemeClr val="dk1"/>
              </a:buClr>
              <a:buSzPts val="1100"/>
              <a:buFont typeface="Arial"/>
              <a:buNone/>
            </a:pP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100" dirty="0">
                <a:solidFill>
                  <a:schemeClr val="dk1"/>
                </a:solidFill>
              </a:rPr>
              <a:t>				</a:t>
            </a:r>
            <a:endParaRPr sz="1100" dirty="0">
              <a:solidFill>
                <a:schemeClr val="dk1"/>
              </a:solidFill>
            </a:endParaRPr>
          </a:p>
          <a:p>
            <a:pPr marL="0" lvl="0" indent="0" algn="l" rtl="0">
              <a:spcBef>
                <a:spcPts val="0"/>
              </a:spcBef>
              <a:spcAft>
                <a:spcPts val="0"/>
              </a:spcAft>
              <a:buClr>
                <a:schemeClr val="dk1"/>
              </a:buClr>
              <a:buSzPts val="1100"/>
              <a:buFont typeface="Arial"/>
              <a:buNone/>
            </a:pPr>
            <a:r>
              <a:rPr lang="en-GB" sz="1100" dirty="0">
                <a:solidFill>
                  <a:schemeClr val="dk1"/>
                </a:solidFill>
              </a:rPr>
              <a:t>			</a:t>
            </a:r>
            <a:endParaRPr sz="1100" dirty="0">
              <a:solidFill>
                <a:schemeClr val="dk1"/>
              </a:solidFill>
            </a:endParaRPr>
          </a:p>
          <a:p>
            <a:pPr marL="0" lvl="0" indent="0" algn="l" rtl="0">
              <a:spcBef>
                <a:spcPts val="0"/>
              </a:spcBef>
              <a:spcAft>
                <a:spcPts val="0"/>
              </a:spcAft>
              <a:buNone/>
            </a:pPr>
            <a:r>
              <a:rPr lang="en-GB" sz="1100" dirty="0">
                <a:solidFill>
                  <a:schemeClr val="dk1"/>
                </a:solidFill>
              </a:rPr>
              <a:t>		 	 	 		</a:t>
            </a:r>
            <a:endParaRPr sz="1100" dirty="0">
              <a:solidFill>
                <a:schemeClr val="dk1"/>
              </a:solidFill>
            </a:endParaRPr>
          </a:p>
          <a:p>
            <a:pPr marL="0" lvl="0" indent="0" algn="l" rtl="0">
              <a:spcBef>
                <a:spcPts val="0"/>
              </a:spcBef>
              <a:spcAft>
                <a:spcPts val="0"/>
              </a:spcAft>
              <a:buNone/>
            </a:pPr>
            <a:r>
              <a:rPr lang="en-GB" sz="1100" dirty="0">
                <a:solidFill>
                  <a:schemeClr val="dk1"/>
                </a:solidFill>
              </a:rPr>
              <a:t>			</a:t>
            </a:r>
            <a:endParaRPr sz="1100" dirty="0">
              <a:solidFill>
                <a:schemeClr val="dk1"/>
              </a:solidFill>
            </a:endParaRPr>
          </a:p>
          <a:p>
            <a:pPr marL="0" lvl="0" indent="0" algn="l" rtl="0">
              <a:spcBef>
                <a:spcPts val="0"/>
              </a:spcBef>
              <a:spcAft>
                <a:spcPts val="0"/>
              </a:spcAft>
              <a:buNone/>
            </a:pPr>
            <a:r>
              <a:rPr lang="en-GB" sz="1100" dirty="0">
                <a:solidFill>
                  <a:schemeClr val="dk1"/>
                </a:solidFill>
              </a:rPr>
              <a:t>				</a:t>
            </a:r>
            <a:endParaRPr sz="1100" dirty="0">
              <a:solidFill>
                <a:schemeClr val="dk1"/>
              </a:solidFill>
            </a:endParaRPr>
          </a:p>
          <a:p>
            <a:pPr marL="0" lvl="0" indent="0" algn="l" rtl="0">
              <a:spcBef>
                <a:spcPts val="0"/>
              </a:spcBef>
              <a:spcAft>
                <a:spcPts val="0"/>
              </a:spcAft>
              <a:buNone/>
            </a:pPr>
            <a:endParaRPr sz="1100" dirty="0">
              <a:solidFill>
                <a:schemeClr val="dk1"/>
              </a:solidFill>
            </a:endParaRPr>
          </a:p>
          <a:p>
            <a:pPr marL="0" lvl="0" indent="0" algn="l" rtl="0">
              <a:spcBef>
                <a:spcPts val="0"/>
              </a:spcBef>
              <a:spcAft>
                <a:spcPts val="0"/>
              </a:spcAft>
              <a:buNone/>
            </a:pPr>
            <a:endParaRPr sz="1100" dirty="0">
              <a:solidFill>
                <a:schemeClr val="dk1"/>
              </a:solidFill>
            </a:endParaRPr>
          </a:p>
          <a:p>
            <a:pPr marL="0" lvl="0" indent="0" algn="l" rtl="0">
              <a:spcBef>
                <a:spcPts val="0"/>
              </a:spcBef>
              <a:spcAft>
                <a:spcPts val="0"/>
              </a:spcAft>
              <a:buNone/>
            </a:pPr>
            <a:endParaRPr sz="1100" dirty="0">
              <a:solidFill>
                <a:schemeClr val="dk1"/>
              </a:solidFill>
            </a:endParaRPr>
          </a:p>
          <a:p>
            <a:pPr marL="0" lvl="0" indent="0" algn="l" rtl="0">
              <a:spcBef>
                <a:spcPts val="0"/>
              </a:spcBef>
              <a:spcAft>
                <a:spcPts val="0"/>
              </a:spcAft>
              <a:buNone/>
            </a:pPr>
            <a:r>
              <a:rPr lang="en-GB" sz="1100" dirty="0">
                <a:solidFill>
                  <a:schemeClr val="dk1"/>
                </a:solidFill>
              </a:rPr>
              <a:t>					</a:t>
            </a:r>
            <a:endParaRPr sz="1100" dirty="0">
              <a:solidFill>
                <a:schemeClr val="dk1"/>
              </a:solidFill>
            </a:endParaRPr>
          </a:p>
          <a:p>
            <a:pPr marL="0" lvl="0" indent="0" algn="l" rtl="0">
              <a:spcBef>
                <a:spcPts val="0"/>
              </a:spcBef>
              <a:spcAft>
                <a:spcPts val="0"/>
              </a:spcAft>
              <a:buNone/>
            </a:pPr>
            <a:r>
              <a:rPr lang="en-GB" sz="1000" dirty="0">
                <a:solidFill>
                  <a:schemeClr val="dk1"/>
                </a:solidFill>
              </a:rPr>
              <a:t>GS’s  period-end </a:t>
            </a:r>
            <a:r>
              <a:rPr lang="en-GB" sz="1000" dirty="0" err="1">
                <a:solidFill>
                  <a:schemeClr val="dk1"/>
                </a:solidFill>
              </a:rPr>
              <a:t>VaR</a:t>
            </a:r>
            <a:r>
              <a:rPr lang="en-GB" sz="1000" dirty="0">
                <a:solidFill>
                  <a:schemeClr val="dk1"/>
                </a:solidFill>
              </a:rPr>
              <a:t> increased to $70 million as of December 2019 from $57 million as of December 2018, primarily due to a decrease in the diversification effect and an increase in the interest rates category, partially offset by decreases in the equity prices and currency rates categories. The overall increase was due to higher levels of volatility and increased exposures. </a:t>
            </a:r>
            <a:endParaRPr sz="1000" dirty="0">
              <a:solidFill>
                <a:schemeClr val="dk1"/>
              </a:solidFill>
            </a:endParaRPr>
          </a:p>
          <a:p>
            <a:pPr marL="0" lvl="0" indent="0" algn="l" rtl="0">
              <a:lnSpc>
                <a:spcPct val="115000"/>
              </a:lnSpc>
              <a:spcBef>
                <a:spcPts val="0"/>
              </a:spcBef>
              <a:spcAft>
                <a:spcPts val="0"/>
              </a:spcAft>
              <a:buNone/>
            </a:pPr>
            <a:r>
              <a:rPr lang="en-GB" sz="1100" dirty="0">
                <a:solidFill>
                  <a:schemeClr val="dk1"/>
                </a:solidFill>
              </a:rPr>
              <a:t>				</a:t>
            </a:r>
            <a:endParaRPr sz="1100" dirty="0">
              <a:solidFill>
                <a:schemeClr val="dk1"/>
              </a:solidFill>
            </a:endParaRPr>
          </a:p>
          <a:p>
            <a:pPr marL="0" lvl="0" indent="0" algn="l" rtl="0">
              <a:lnSpc>
                <a:spcPct val="115000"/>
              </a:lnSpc>
              <a:spcBef>
                <a:spcPts val="0"/>
              </a:spcBef>
              <a:spcAft>
                <a:spcPts val="0"/>
              </a:spcAft>
              <a:buNone/>
            </a:pPr>
            <a:r>
              <a:rPr lang="en-GB" sz="1100" dirty="0">
                <a:solidFill>
                  <a:schemeClr val="dk1"/>
                </a:solidFill>
              </a:rPr>
              <a:t>			</a:t>
            </a:r>
            <a:endParaRPr sz="1100" dirty="0">
              <a:solidFill>
                <a:schemeClr val="dk1"/>
              </a:solidFill>
            </a:endParaRPr>
          </a:p>
          <a:p>
            <a:pPr marL="0" lvl="0" indent="0" algn="l" rtl="0">
              <a:lnSpc>
                <a:spcPct val="115000"/>
              </a:lnSpc>
              <a:spcBef>
                <a:spcPts val="0"/>
              </a:spcBef>
              <a:spcAft>
                <a:spcPts val="0"/>
              </a:spcAft>
              <a:buNone/>
            </a:pPr>
            <a:r>
              <a:rPr lang="en-GB" sz="1100" dirty="0">
                <a:solidFill>
                  <a:schemeClr val="dk1"/>
                </a:solidFill>
              </a:rPr>
              <a:t>		</a:t>
            </a:r>
            <a:endParaRPr sz="1100" dirty="0">
              <a:solidFill>
                <a:schemeClr val="dk1"/>
              </a:solidFill>
            </a:endParaRPr>
          </a:p>
          <a:p>
            <a:pPr marL="0" lvl="0" indent="0" algn="l" rtl="0">
              <a:lnSpc>
                <a:spcPct val="115000"/>
              </a:lnSpc>
              <a:spcBef>
                <a:spcPts val="0"/>
              </a:spcBef>
              <a:spcAft>
                <a:spcPts val="0"/>
              </a:spcAft>
              <a:buNone/>
            </a:pPr>
            <a:r>
              <a:rPr lang="en-GB" sz="1100" dirty="0">
                <a:solidFill>
                  <a:schemeClr val="dk1"/>
                </a:solidFill>
              </a:rPr>
              <a:t>				</a:t>
            </a:r>
            <a:endParaRPr sz="1100" dirty="0">
              <a:solidFill>
                <a:schemeClr val="dk1"/>
              </a:solidFill>
            </a:endParaRPr>
          </a:p>
          <a:p>
            <a:pPr marL="0" lvl="0" indent="0" algn="l" rtl="0">
              <a:spcBef>
                <a:spcPts val="0"/>
              </a:spcBef>
              <a:spcAft>
                <a:spcPts val="0"/>
              </a:spcAft>
              <a:buNone/>
            </a:pPr>
            <a:r>
              <a:rPr lang="en-GB" sz="1100" dirty="0">
                <a:solidFill>
                  <a:schemeClr val="dk1"/>
                </a:solidFill>
              </a:rPr>
              <a:t>			</a:t>
            </a:r>
            <a:endParaRPr sz="1100" dirty="0">
              <a:solidFill>
                <a:schemeClr val="dk1"/>
              </a:solidFill>
            </a:endParaRPr>
          </a:p>
          <a:p>
            <a:pPr marL="0" lvl="0" indent="0" algn="l" rtl="0">
              <a:spcBef>
                <a:spcPts val="0"/>
              </a:spcBef>
              <a:spcAft>
                <a:spcPts val="0"/>
              </a:spcAft>
              <a:buNone/>
            </a:pPr>
            <a:r>
              <a:rPr lang="en-GB" sz="1100" dirty="0">
                <a:solidFill>
                  <a:schemeClr val="dk1"/>
                </a:solidFill>
              </a:rPr>
              <a:t>		</a:t>
            </a:r>
            <a:endParaRPr sz="1100" dirty="0">
              <a:solidFill>
                <a:schemeClr val="dk1"/>
              </a:solidFill>
            </a:endParaRPr>
          </a:p>
          <a:p>
            <a:pPr marL="0" lvl="0" indent="0" algn="l" rtl="0">
              <a:spcBef>
                <a:spcPts val="0"/>
              </a:spcBef>
              <a:spcAft>
                <a:spcPts val="0"/>
              </a:spcAft>
              <a:buClr>
                <a:schemeClr val="dk1"/>
              </a:buClr>
              <a:buSzPts val="1100"/>
              <a:buFont typeface="Arial"/>
              <a:buNone/>
            </a:pPr>
            <a:r>
              <a:rPr lang="en-GB" sz="1100" dirty="0">
                <a:solidFill>
                  <a:schemeClr val="dk1"/>
                </a:solidFill>
              </a:rPr>
              <a:t>	</a:t>
            </a:r>
            <a:endParaRPr sz="1100" dirty="0">
              <a:solidFill>
                <a:schemeClr val="dk1"/>
              </a:solidFill>
            </a:endParaRPr>
          </a:p>
        </p:txBody>
      </p:sp>
      <p:pic>
        <p:nvPicPr>
          <p:cNvPr id="502" name="Google Shape;502;p83"/>
          <p:cNvPicPr preferRelativeResize="0"/>
          <p:nvPr/>
        </p:nvPicPr>
        <p:blipFill>
          <a:blip r:embed="rId3">
            <a:alphaModFix/>
          </a:blip>
          <a:stretch>
            <a:fillRect/>
          </a:stretch>
        </p:blipFill>
        <p:spPr>
          <a:xfrm>
            <a:off x="366871" y="2271766"/>
            <a:ext cx="3705350" cy="1443475"/>
          </a:xfrm>
          <a:prstGeom prst="rect">
            <a:avLst/>
          </a:prstGeom>
          <a:noFill/>
          <a:ln>
            <a:noFill/>
          </a:ln>
        </p:spPr>
      </p:pic>
      <p:pic>
        <p:nvPicPr>
          <p:cNvPr id="503" name="Google Shape;503;p83"/>
          <p:cNvPicPr preferRelativeResize="0"/>
          <p:nvPr/>
        </p:nvPicPr>
        <p:blipFill>
          <a:blip r:embed="rId4">
            <a:alphaModFix/>
          </a:blip>
          <a:stretch>
            <a:fillRect/>
          </a:stretch>
        </p:blipFill>
        <p:spPr>
          <a:xfrm>
            <a:off x="4516450" y="2013766"/>
            <a:ext cx="4316700" cy="1626153"/>
          </a:xfrm>
          <a:prstGeom prst="rect">
            <a:avLst/>
          </a:prstGeom>
          <a:noFill/>
          <a:ln>
            <a:noFill/>
          </a:ln>
        </p:spPr>
      </p:pic>
      <p:sp>
        <p:nvSpPr>
          <p:cNvPr id="504" name="Google Shape;504;p83"/>
          <p:cNvSpPr txBox="1"/>
          <p:nvPr/>
        </p:nvSpPr>
        <p:spPr>
          <a:xfrm>
            <a:off x="5533025" y="1652266"/>
            <a:ext cx="3485400" cy="40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b="1"/>
              <a:t>GS’s </a:t>
            </a:r>
            <a:r>
              <a:rPr lang="en-GB" sz="1100" b="1"/>
              <a:t>period- end VaR: </a:t>
            </a:r>
            <a:r>
              <a:rPr lang="en-GB" sz="1100"/>
              <a:t>	 	 		</a:t>
            </a:r>
            <a:endParaRPr sz="1100"/>
          </a:p>
          <a:p>
            <a:pPr marL="0" lvl="0" indent="0" algn="l" rtl="0">
              <a:lnSpc>
                <a:spcPct val="115000"/>
              </a:lnSpc>
              <a:spcBef>
                <a:spcPts val="1600"/>
              </a:spcBef>
              <a:spcAft>
                <a:spcPts val="0"/>
              </a:spcAft>
              <a:buNone/>
            </a:pPr>
            <a:r>
              <a:rPr lang="en-GB" sz="1100"/>
              <a:t>			</a:t>
            </a:r>
            <a:endParaRPr sz="1100"/>
          </a:p>
          <a:p>
            <a:pPr marL="0" lvl="0" indent="0" algn="l" rtl="0">
              <a:lnSpc>
                <a:spcPct val="115000"/>
              </a:lnSpc>
              <a:spcBef>
                <a:spcPts val="1600"/>
              </a:spcBef>
              <a:spcAft>
                <a:spcPts val="0"/>
              </a:spcAft>
              <a:buNone/>
            </a:pPr>
            <a:r>
              <a:rPr lang="en-GB" sz="1100"/>
              <a:t>				</a:t>
            </a:r>
            <a:endParaRPr sz="1100"/>
          </a:p>
          <a:p>
            <a:pPr marL="0" lvl="0" indent="0" algn="l" rtl="0">
              <a:lnSpc>
                <a:spcPct val="115000"/>
              </a:lnSpc>
              <a:spcBef>
                <a:spcPts val="1600"/>
              </a:spcBef>
              <a:spcAft>
                <a:spcPts val="0"/>
              </a:spcAft>
              <a:buNone/>
            </a:pPr>
            <a:r>
              <a:rPr lang="en-GB" sz="1100"/>
              <a:t>					</a:t>
            </a:r>
            <a:endParaRPr sz="1100"/>
          </a:p>
          <a:p>
            <a:pPr marL="0" lvl="0" indent="0" algn="l" rtl="0">
              <a:lnSpc>
                <a:spcPct val="115000"/>
              </a:lnSpc>
              <a:spcBef>
                <a:spcPts val="1600"/>
              </a:spcBef>
              <a:spcAft>
                <a:spcPts val="0"/>
              </a:spcAft>
              <a:buNone/>
            </a:pPr>
            <a:endParaRPr sz="1000"/>
          </a:p>
          <a:p>
            <a:pPr marL="0" lvl="0" indent="0" algn="l" rtl="0">
              <a:lnSpc>
                <a:spcPct val="115000"/>
              </a:lnSpc>
              <a:spcBef>
                <a:spcPts val="1600"/>
              </a:spcBef>
              <a:spcAft>
                <a:spcPts val="0"/>
              </a:spcAft>
              <a:buNone/>
            </a:pPr>
            <a:r>
              <a:rPr lang="en-GB" sz="1100"/>
              <a:t>				</a:t>
            </a:r>
            <a:endParaRPr sz="1100"/>
          </a:p>
          <a:p>
            <a:pPr marL="0" lvl="0" indent="0" algn="l" rtl="0">
              <a:lnSpc>
                <a:spcPct val="115000"/>
              </a:lnSpc>
              <a:spcBef>
                <a:spcPts val="0"/>
              </a:spcBef>
              <a:spcAft>
                <a:spcPts val="0"/>
              </a:spcAft>
              <a:buNone/>
            </a:pPr>
            <a:r>
              <a:rPr lang="en-GB" sz="1100"/>
              <a:t>			</a:t>
            </a:r>
            <a:endParaRPr sz="1100"/>
          </a:p>
          <a:p>
            <a:pPr marL="0" lvl="0" indent="0" algn="l" rtl="0">
              <a:lnSpc>
                <a:spcPct val="115000"/>
              </a:lnSpc>
              <a:spcBef>
                <a:spcPts val="1600"/>
              </a:spcBef>
              <a:spcAft>
                <a:spcPts val="0"/>
              </a:spcAft>
              <a:buNone/>
            </a:pPr>
            <a:r>
              <a:rPr lang="en-GB" sz="1100"/>
              <a:t>		</a:t>
            </a:r>
            <a:endParaRPr sz="1100"/>
          </a:p>
          <a:p>
            <a:pPr marL="0" lvl="0" indent="0" algn="l" rtl="0">
              <a:lnSpc>
                <a:spcPct val="115000"/>
              </a:lnSpc>
              <a:spcBef>
                <a:spcPts val="1600"/>
              </a:spcBef>
              <a:spcAft>
                <a:spcPts val="1600"/>
              </a:spcAft>
              <a:buClr>
                <a:schemeClr val="dk1"/>
              </a:buClr>
              <a:buSzPts val="1100"/>
              <a:buFont typeface="Arial"/>
              <a:buNone/>
            </a:pPr>
            <a:r>
              <a:rPr lang="en-GB" sz="1200" b="1"/>
              <a:t>   </a:t>
            </a:r>
            <a:endParaRPr/>
          </a:p>
        </p:txBody>
      </p:sp>
      <p:pic>
        <p:nvPicPr>
          <p:cNvPr id="8" name="Google Shape;392;p66">
            <a:extLst>
              <a:ext uri="{FF2B5EF4-FFF2-40B4-BE49-F238E27FC236}">
                <a16:creationId xmlns:a16="http://schemas.microsoft.com/office/drawing/2014/main" id="{1CFA0B3B-B161-4893-891F-8E435790485C}"/>
              </a:ext>
            </a:extLst>
          </p:cNvPr>
          <p:cNvPicPr preferRelativeResize="0"/>
          <p:nvPr/>
        </p:nvPicPr>
        <p:blipFill rotWithShape="1">
          <a:blip r:embed="rId5">
            <a:alphaModFix/>
          </a:blip>
          <a:srcRect/>
          <a:stretch/>
        </p:blipFill>
        <p:spPr>
          <a:xfrm>
            <a:off x="8099425" y="206375"/>
            <a:ext cx="687387" cy="685800"/>
          </a:xfrm>
          <a:prstGeom prst="rect">
            <a:avLst/>
          </a:prstGeom>
          <a:noFill/>
          <a:ln>
            <a:noFill/>
          </a:ln>
        </p:spPr>
      </p:pic>
      <p:sp>
        <p:nvSpPr>
          <p:cNvPr id="11" name="Google Shape;486;p81">
            <a:extLst>
              <a:ext uri="{FF2B5EF4-FFF2-40B4-BE49-F238E27FC236}">
                <a16:creationId xmlns:a16="http://schemas.microsoft.com/office/drawing/2014/main" id="{7ADE0048-3328-4AB7-BF84-2CE419E51BDF}"/>
              </a:ext>
            </a:extLst>
          </p:cNvPr>
          <p:cNvSpPr txBox="1">
            <a:spLocks/>
          </p:cNvSpPr>
          <p:nvPr/>
        </p:nvSpPr>
        <p:spPr>
          <a:xfrm>
            <a:off x="311700" y="445025"/>
            <a:ext cx="8520600" cy="572700"/>
          </a:xfrm>
          <a:prstGeom prst="rect">
            <a:avLst/>
          </a:prstGeom>
        </p:spPr>
        <p:txBody>
          <a:bodyPr spcFirstLastPara="1" vert="horz" wrap="square" lIns="91425" tIns="91425" rIns="91425" bIns="9142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0"/>
              </a:spcBef>
              <a:buClr>
                <a:schemeClr val="dk1"/>
              </a:buClr>
              <a:buSzPts val="1100"/>
              <a:buFont typeface="Arial"/>
              <a:buNone/>
            </a:pPr>
            <a:r>
              <a:rPr lang="en-GB" dirty="0">
                <a:solidFill>
                  <a:schemeClr val="accent1">
                    <a:lumMod val="75000"/>
                  </a:schemeClr>
                </a:solidFill>
              </a:rPr>
              <a:t>Market Risk - Measurement Tool</a:t>
            </a:r>
          </a:p>
          <a:p>
            <a:pPr>
              <a:spcBef>
                <a:spcPts val="0"/>
              </a:spcBef>
            </a:pPr>
            <a:endParaRPr lang="en-GB" dirty="0">
              <a:solidFill>
                <a:schemeClr val="accent1">
                  <a:lumMod val="75000"/>
                </a:schemeClr>
              </a:solidFill>
            </a:endParaRPr>
          </a:p>
        </p:txBody>
      </p:sp>
      <p:sp>
        <p:nvSpPr>
          <p:cNvPr id="4" name="矩形 3">
            <a:extLst>
              <a:ext uri="{FF2B5EF4-FFF2-40B4-BE49-F238E27FC236}">
                <a16:creationId xmlns:a16="http://schemas.microsoft.com/office/drawing/2014/main" id="{D57A82D9-21D2-4506-A80E-48B6985746E2}"/>
              </a:ext>
            </a:extLst>
          </p:cNvPr>
          <p:cNvSpPr/>
          <p:nvPr/>
        </p:nvSpPr>
        <p:spPr>
          <a:xfrm>
            <a:off x="161213" y="1226800"/>
            <a:ext cx="2428485" cy="369332"/>
          </a:xfrm>
          <a:prstGeom prst="rect">
            <a:avLst/>
          </a:prstGeom>
        </p:spPr>
        <p:txBody>
          <a:bodyPr wrap="none">
            <a:spAutoFit/>
          </a:bodyPr>
          <a:lstStyle/>
          <a:p>
            <a:pPr marL="457200" lvl="0" indent="-342900">
              <a:buClr>
                <a:srgbClr val="3C78D8"/>
              </a:buClr>
              <a:buSzPts val="1800"/>
              <a:buAutoNum type="arabicPeriod"/>
            </a:pPr>
            <a:r>
              <a:rPr lang="en-GB" b="1" dirty="0" err="1">
                <a:solidFill>
                  <a:srgbClr val="3C78D8"/>
                </a:solidFill>
              </a:rPr>
              <a:t>VaR</a:t>
            </a:r>
            <a:r>
              <a:rPr lang="en-GB" b="1" dirty="0">
                <a:solidFill>
                  <a:srgbClr val="3C78D8"/>
                </a:solidFill>
              </a:rPr>
              <a:t> (Value at Risk)</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10" name="Google Shape;510;p84"/>
          <p:cNvSpPr txBox="1">
            <a:spLocks noGrp="1"/>
          </p:cNvSpPr>
          <p:nvPr>
            <p:ph type="body" idx="1"/>
          </p:nvPr>
        </p:nvSpPr>
        <p:spPr>
          <a:xfrm>
            <a:off x="1060555" y="1712058"/>
            <a:ext cx="7512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300" b="1" dirty="0">
                <a:solidFill>
                  <a:srgbClr val="000000"/>
                </a:solidFill>
              </a:rPr>
              <a:t>GS’s high and low </a:t>
            </a:r>
            <a:r>
              <a:rPr lang="en-GB" sz="1300" b="1" dirty="0" err="1">
                <a:solidFill>
                  <a:srgbClr val="000000"/>
                </a:solidFill>
              </a:rPr>
              <a:t>VaR</a:t>
            </a:r>
            <a:r>
              <a:rPr lang="en-GB" sz="1300" b="1" dirty="0">
                <a:solidFill>
                  <a:srgbClr val="000000"/>
                </a:solidFill>
              </a:rPr>
              <a:t>:</a:t>
            </a:r>
            <a:endParaRPr sz="1300" b="1" dirty="0">
              <a:solidFill>
                <a:srgbClr val="000000"/>
              </a:solidFill>
            </a:endParaRPr>
          </a:p>
          <a:p>
            <a:pPr marL="0" lvl="0" indent="0" algn="l" rtl="0">
              <a:spcBef>
                <a:spcPts val="1600"/>
              </a:spcBef>
              <a:spcAft>
                <a:spcPts val="0"/>
              </a:spcAft>
              <a:buClr>
                <a:schemeClr val="dk1"/>
              </a:buClr>
              <a:buSzPts val="1100"/>
              <a:buFont typeface="Arial"/>
              <a:buNone/>
            </a:pPr>
            <a:endParaRPr sz="1000" dirty="0">
              <a:solidFill>
                <a:srgbClr val="000000"/>
              </a:solidFill>
            </a:endParaRPr>
          </a:p>
          <a:p>
            <a:pPr marL="0" lvl="0" indent="0" algn="l" rtl="0">
              <a:spcBef>
                <a:spcPts val="1600"/>
              </a:spcBef>
              <a:spcAft>
                <a:spcPts val="0"/>
              </a:spcAft>
              <a:buClr>
                <a:schemeClr val="dk1"/>
              </a:buClr>
              <a:buSzPts val="1100"/>
              <a:buFont typeface="Arial"/>
              <a:buNone/>
            </a:pPr>
            <a:r>
              <a:rPr lang="en-GB" sz="1100" dirty="0">
                <a:solidFill>
                  <a:srgbClr val="000000"/>
                </a:solidFill>
              </a:rPr>
              <a:t>					</a:t>
            </a:r>
            <a:endParaRPr sz="1100" dirty="0">
              <a:solidFill>
                <a:srgbClr val="000000"/>
              </a:solidFill>
            </a:endParaRPr>
          </a:p>
          <a:p>
            <a:pPr marL="0" lvl="0" indent="0" algn="l" rtl="0">
              <a:spcBef>
                <a:spcPts val="0"/>
              </a:spcBef>
              <a:spcAft>
                <a:spcPts val="0"/>
              </a:spcAft>
              <a:buClr>
                <a:schemeClr val="dk1"/>
              </a:buClr>
              <a:buSzPts val="1100"/>
              <a:buFont typeface="Arial"/>
              <a:buNone/>
            </a:pPr>
            <a:r>
              <a:rPr lang="en-GB" sz="1100" dirty="0">
                <a:solidFill>
                  <a:srgbClr val="000000"/>
                </a:solidFill>
              </a:rPr>
              <a:t>				</a:t>
            </a:r>
            <a:endParaRPr sz="1100" dirty="0">
              <a:solidFill>
                <a:srgbClr val="000000"/>
              </a:solidFill>
            </a:endParaRPr>
          </a:p>
          <a:p>
            <a:pPr marL="0" lvl="0" indent="0" algn="l" rtl="0">
              <a:spcBef>
                <a:spcPts val="1600"/>
              </a:spcBef>
              <a:spcAft>
                <a:spcPts val="0"/>
              </a:spcAft>
              <a:buClr>
                <a:schemeClr val="dk1"/>
              </a:buClr>
              <a:buSzPts val="1100"/>
              <a:buFont typeface="Arial"/>
              <a:buNone/>
            </a:pPr>
            <a:r>
              <a:rPr lang="en-GB" sz="1100" dirty="0">
                <a:solidFill>
                  <a:srgbClr val="000000"/>
                </a:solidFill>
              </a:rPr>
              <a:t>			</a:t>
            </a:r>
            <a:endParaRPr sz="1100" dirty="0">
              <a:solidFill>
                <a:srgbClr val="000000"/>
              </a:solidFill>
            </a:endParaRPr>
          </a:p>
          <a:p>
            <a:pPr marL="0" lvl="0" indent="0" algn="l" rtl="0">
              <a:spcBef>
                <a:spcPts val="1600"/>
              </a:spcBef>
              <a:spcAft>
                <a:spcPts val="0"/>
              </a:spcAft>
              <a:buClr>
                <a:schemeClr val="dk1"/>
              </a:buClr>
              <a:buSzPts val="1100"/>
              <a:buFont typeface="Arial"/>
              <a:buNone/>
            </a:pPr>
            <a:r>
              <a:rPr lang="en-GB" sz="1100" dirty="0">
                <a:solidFill>
                  <a:srgbClr val="000000"/>
                </a:solidFill>
              </a:rPr>
              <a:t>		</a:t>
            </a:r>
            <a:endParaRPr sz="1100" dirty="0">
              <a:solidFill>
                <a:srgbClr val="000000"/>
              </a:solidFill>
            </a:endParaRPr>
          </a:p>
          <a:p>
            <a:pPr marL="0" lvl="0" indent="0" algn="l" rtl="0">
              <a:spcBef>
                <a:spcPts val="1600"/>
              </a:spcBef>
              <a:spcAft>
                <a:spcPts val="0"/>
              </a:spcAft>
              <a:buNone/>
            </a:pPr>
            <a:r>
              <a:rPr lang="en-GB" sz="1100" dirty="0">
                <a:solidFill>
                  <a:srgbClr val="000000"/>
                </a:solidFill>
              </a:rPr>
              <a:t>		 	 	 		</a:t>
            </a:r>
            <a:endParaRPr sz="1100" dirty="0">
              <a:solidFill>
                <a:srgbClr val="000000"/>
              </a:solidFill>
            </a:endParaRPr>
          </a:p>
          <a:p>
            <a:pPr marL="0" lvl="0" indent="0" algn="l" rtl="0">
              <a:spcBef>
                <a:spcPts val="1600"/>
              </a:spcBef>
              <a:spcAft>
                <a:spcPts val="0"/>
              </a:spcAft>
              <a:buClr>
                <a:schemeClr val="dk1"/>
              </a:buClr>
              <a:buSzPts val="1100"/>
              <a:buFont typeface="Arial"/>
              <a:buNone/>
            </a:pPr>
            <a:r>
              <a:rPr lang="en-GB" sz="1000" dirty="0">
                <a:solidFill>
                  <a:srgbClr val="000000"/>
                </a:solidFill>
              </a:rPr>
              <a:t>            During 2019 and 2018, the firmwide </a:t>
            </a:r>
            <a:r>
              <a:rPr lang="en-GB" sz="1000" dirty="0" err="1">
                <a:solidFill>
                  <a:srgbClr val="000000"/>
                </a:solidFill>
              </a:rPr>
              <a:t>VaR</a:t>
            </a:r>
            <a:r>
              <a:rPr lang="en-GB" sz="1000" dirty="0">
                <a:solidFill>
                  <a:srgbClr val="000000"/>
                </a:solidFill>
              </a:rPr>
              <a:t> risk limit was not exceeded, raised or reduced. </a:t>
            </a:r>
            <a:endParaRPr sz="1000" dirty="0">
              <a:solidFill>
                <a:srgbClr val="000000"/>
              </a:solidFill>
            </a:endParaRPr>
          </a:p>
          <a:p>
            <a:pPr marL="0" lvl="0" indent="0" algn="l" rtl="0">
              <a:spcBef>
                <a:spcPts val="1600"/>
              </a:spcBef>
              <a:spcAft>
                <a:spcPts val="0"/>
              </a:spcAft>
              <a:buClr>
                <a:schemeClr val="dk1"/>
              </a:buClr>
              <a:buSzPts val="1100"/>
              <a:buFont typeface="Arial"/>
              <a:buNone/>
            </a:pPr>
            <a:r>
              <a:rPr lang="en-GB" sz="1100" dirty="0">
                <a:solidFill>
                  <a:srgbClr val="000000"/>
                </a:solidFill>
              </a:rPr>
              <a:t>					</a:t>
            </a:r>
            <a:endParaRPr sz="1100" dirty="0">
              <a:solidFill>
                <a:srgbClr val="000000"/>
              </a:solidFill>
            </a:endParaRPr>
          </a:p>
          <a:p>
            <a:pPr marL="0" lvl="0" indent="0" algn="l" rtl="0">
              <a:spcBef>
                <a:spcPts val="0"/>
              </a:spcBef>
              <a:spcAft>
                <a:spcPts val="0"/>
              </a:spcAft>
              <a:buClr>
                <a:schemeClr val="dk1"/>
              </a:buClr>
              <a:buSzPts val="1100"/>
              <a:buFont typeface="Arial"/>
              <a:buNone/>
            </a:pPr>
            <a:r>
              <a:rPr lang="en-GB" sz="1100" dirty="0">
                <a:solidFill>
                  <a:srgbClr val="000000"/>
                </a:solidFill>
              </a:rPr>
              <a:t>				</a:t>
            </a:r>
            <a:endParaRPr sz="1100" dirty="0">
              <a:solidFill>
                <a:srgbClr val="000000"/>
              </a:solidFill>
            </a:endParaRPr>
          </a:p>
          <a:p>
            <a:pPr marL="0" lvl="0" indent="0" algn="l" rtl="0">
              <a:spcBef>
                <a:spcPts val="1600"/>
              </a:spcBef>
              <a:spcAft>
                <a:spcPts val="0"/>
              </a:spcAft>
              <a:buClr>
                <a:schemeClr val="dk1"/>
              </a:buClr>
              <a:buSzPts val="1100"/>
              <a:buFont typeface="Arial"/>
              <a:buNone/>
            </a:pPr>
            <a:r>
              <a:rPr lang="en-GB" sz="1100" dirty="0">
                <a:solidFill>
                  <a:srgbClr val="000000"/>
                </a:solidFill>
              </a:rPr>
              <a:t>			</a:t>
            </a:r>
            <a:endParaRPr sz="1100" dirty="0">
              <a:solidFill>
                <a:srgbClr val="000000"/>
              </a:solidFill>
            </a:endParaRPr>
          </a:p>
          <a:p>
            <a:pPr marL="0" lvl="0" indent="0" algn="l" rtl="0">
              <a:spcBef>
                <a:spcPts val="1600"/>
              </a:spcBef>
              <a:spcAft>
                <a:spcPts val="0"/>
              </a:spcAft>
              <a:buClr>
                <a:schemeClr val="dk1"/>
              </a:buClr>
              <a:buSzPts val="1100"/>
              <a:buFont typeface="Arial"/>
              <a:buNone/>
            </a:pPr>
            <a:r>
              <a:rPr lang="en-GB" sz="1100" dirty="0">
                <a:solidFill>
                  <a:srgbClr val="000000"/>
                </a:solidFill>
              </a:rPr>
              <a:t>		</a:t>
            </a:r>
            <a:endParaRPr sz="1100" dirty="0">
              <a:solidFill>
                <a:srgbClr val="000000"/>
              </a:solidFill>
            </a:endParaRPr>
          </a:p>
          <a:p>
            <a:pPr marL="0" lvl="0" indent="0" algn="l" rtl="0">
              <a:spcBef>
                <a:spcPts val="1600"/>
              </a:spcBef>
              <a:spcAft>
                <a:spcPts val="1600"/>
              </a:spcAft>
              <a:buNone/>
            </a:pPr>
            <a:endParaRPr dirty="0">
              <a:solidFill>
                <a:srgbClr val="000000"/>
              </a:solidFill>
            </a:endParaRPr>
          </a:p>
        </p:txBody>
      </p:sp>
      <p:pic>
        <p:nvPicPr>
          <p:cNvPr id="511" name="Google Shape;511;p84"/>
          <p:cNvPicPr preferRelativeResize="0"/>
          <p:nvPr/>
        </p:nvPicPr>
        <p:blipFill>
          <a:blip r:embed="rId3">
            <a:alphaModFix/>
          </a:blip>
          <a:stretch>
            <a:fillRect/>
          </a:stretch>
        </p:blipFill>
        <p:spPr>
          <a:xfrm>
            <a:off x="1710950" y="2019363"/>
            <a:ext cx="4448175" cy="2000250"/>
          </a:xfrm>
          <a:prstGeom prst="rect">
            <a:avLst/>
          </a:prstGeom>
          <a:noFill/>
          <a:ln>
            <a:noFill/>
          </a:ln>
        </p:spPr>
      </p:pic>
      <p:pic>
        <p:nvPicPr>
          <p:cNvPr id="5" name="Google Shape;392;p66">
            <a:extLst>
              <a:ext uri="{FF2B5EF4-FFF2-40B4-BE49-F238E27FC236}">
                <a16:creationId xmlns:a16="http://schemas.microsoft.com/office/drawing/2014/main" id="{CC98A369-1C95-4E66-91CA-5254B119036C}"/>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
        <p:nvSpPr>
          <p:cNvPr id="8" name="Google Shape;486;p81">
            <a:extLst>
              <a:ext uri="{FF2B5EF4-FFF2-40B4-BE49-F238E27FC236}">
                <a16:creationId xmlns:a16="http://schemas.microsoft.com/office/drawing/2014/main" id="{72C42CA0-C45E-4701-B62D-FB53781F1BF4}"/>
              </a:ext>
            </a:extLst>
          </p:cNvPr>
          <p:cNvSpPr txBox="1">
            <a:spLocks/>
          </p:cNvSpPr>
          <p:nvPr/>
        </p:nvSpPr>
        <p:spPr>
          <a:xfrm>
            <a:off x="311700" y="445025"/>
            <a:ext cx="8520600" cy="572700"/>
          </a:xfrm>
          <a:prstGeom prst="rect">
            <a:avLst/>
          </a:prstGeom>
        </p:spPr>
        <p:txBody>
          <a:bodyPr spcFirstLastPara="1" vert="horz" wrap="square" lIns="91425" tIns="91425" rIns="91425" bIns="9142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0"/>
              </a:spcBef>
              <a:buClr>
                <a:schemeClr val="dk1"/>
              </a:buClr>
              <a:buSzPts val="1100"/>
              <a:buFont typeface="Arial"/>
              <a:buNone/>
            </a:pPr>
            <a:r>
              <a:rPr lang="en-GB" dirty="0">
                <a:solidFill>
                  <a:schemeClr val="accent1">
                    <a:lumMod val="75000"/>
                  </a:schemeClr>
                </a:solidFill>
              </a:rPr>
              <a:t>Market Risk - Measurement Tool</a:t>
            </a:r>
          </a:p>
          <a:p>
            <a:pPr>
              <a:spcBef>
                <a:spcPts val="0"/>
              </a:spcBef>
            </a:pPr>
            <a:endParaRPr lang="en-GB" dirty="0">
              <a:solidFill>
                <a:schemeClr val="accent1">
                  <a:lumMod val="75000"/>
                </a:schemeClr>
              </a:solidFill>
            </a:endParaRPr>
          </a:p>
        </p:txBody>
      </p:sp>
      <p:sp>
        <p:nvSpPr>
          <p:cNvPr id="9" name="矩形 8">
            <a:extLst>
              <a:ext uri="{FF2B5EF4-FFF2-40B4-BE49-F238E27FC236}">
                <a16:creationId xmlns:a16="http://schemas.microsoft.com/office/drawing/2014/main" id="{586152E7-2172-4801-8CB6-D5C57E80C8B4}"/>
              </a:ext>
            </a:extLst>
          </p:cNvPr>
          <p:cNvSpPr/>
          <p:nvPr/>
        </p:nvSpPr>
        <p:spPr>
          <a:xfrm>
            <a:off x="299525" y="1226800"/>
            <a:ext cx="2428485" cy="369332"/>
          </a:xfrm>
          <a:prstGeom prst="rect">
            <a:avLst/>
          </a:prstGeom>
        </p:spPr>
        <p:txBody>
          <a:bodyPr wrap="square">
            <a:spAutoFit/>
          </a:bodyPr>
          <a:lstStyle/>
          <a:p>
            <a:pPr marL="457200" lvl="0" indent="-342900">
              <a:buClr>
                <a:srgbClr val="3C78D8"/>
              </a:buClr>
              <a:buSzPts val="1800"/>
              <a:buAutoNum type="arabicPeriod"/>
            </a:pPr>
            <a:r>
              <a:rPr lang="en-GB" b="1" dirty="0" err="1">
                <a:solidFill>
                  <a:srgbClr val="3C78D8"/>
                </a:solidFill>
              </a:rPr>
              <a:t>VaR</a:t>
            </a:r>
            <a:r>
              <a:rPr lang="en-GB" b="1" dirty="0">
                <a:solidFill>
                  <a:srgbClr val="3C78D8"/>
                </a:solidFill>
              </a:rPr>
              <a:t> (Value at Risk)</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7" name="Google Shape;517;p85"/>
          <p:cNvSpPr txBox="1">
            <a:spLocks noGrp="1"/>
          </p:cNvSpPr>
          <p:nvPr>
            <p:ph type="body" idx="1"/>
          </p:nvPr>
        </p:nvSpPr>
        <p:spPr>
          <a:xfrm>
            <a:off x="278900" y="171003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300" dirty="0">
                <a:solidFill>
                  <a:srgbClr val="000000"/>
                </a:solidFill>
              </a:rPr>
              <a:t>T</a:t>
            </a:r>
            <a:r>
              <a:rPr lang="en-GB" sz="1200" dirty="0">
                <a:solidFill>
                  <a:srgbClr val="000000"/>
                </a:solidFill>
              </a:rPr>
              <a:t>he table below presents, by number of business days, the frequency distribution of GS daily net revenues for positions included in </a:t>
            </a:r>
            <a:r>
              <a:rPr lang="en-GB" sz="1200" dirty="0" err="1">
                <a:solidFill>
                  <a:srgbClr val="000000"/>
                </a:solidFill>
              </a:rPr>
              <a:t>VaR</a:t>
            </a:r>
            <a:r>
              <a:rPr lang="en-GB" sz="1200" dirty="0">
                <a:solidFill>
                  <a:srgbClr val="000000"/>
                </a:solidFill>
              </a:rPr>
              <a:t>:</a:t>
            </a:r>
            <a:endParaRPr sz="1200" dirty="0">
              <a:solidFill>
                <a:srgbClr val="000000"/>
              </a:solidFill>
            </a:endParaRPr>
          </a:p>
          <a:p>
            <a:pPr marL="0" lvl="0" indent="0" algn="l" rtl="0">
              <a:spcBef>
                <a:spcPts val="1600"/>
              </a:spcBef>
              <a:spcAft>
                <a:spcPts val="0"/>
              </a:spcAft>
              <a:buClr>
                <a:schemeClr val="dk1"/>
              </a:buClr>
              <a:buSzPts val="1100"/>
              <a:buFont typeface="Arial"/>
              <a:buNone/>
            </a:pPr>
            <a:endParaRPr sz="1000" dirty="0">
              <a:solidFill>
                <a:srgbClr val="000000"/>
              </a:solidFill>
            </a:endParaRPr>
          </a:p>
          <a:p>
            <a:pPr marL="0" lvl="0" indent="0" algn="l" rtl="0">
              <a:spcBef>
                <a:spcPts val="1600"/>
              </a:spcBef>
              <a:spcAft>
                <a:spcPts val="0"/>
              </a:spcAft>
              <a:buClr>
                <a:schemeClr val="dk1"/>
              </a:buClr>
              <a:buSzPts val="1100"/>
              <a:buFont typeface="Arial"/>
              <a:buNone/>
            </a:pPr>
            <a:r>
              <a:rPr lang="en-GB" sz="1100" dirty="0">
                <a:solidFill>
                  <a:srgbClr val="000000"/>
                </a:solidFill>
              </a:rPr>
              <a:t>					</a:t>
            </a:r>
            <a:endParaRPr sz="1100" dirty="0">
              <a:solidFill>
                <a:srgbClr val="000000"/>
              </a:solidFill>
            </a:endParaRPr>
          </a:p>
          <a:p>
            <a:pPr marL="0" lvl="0" indent="0" algn="l" rtl="0">
              <a:spcBef>
                <a:spcPts val="0"/>
              </a:spcBef>
              <a:spcAft>
                <a:spcPts val="0"/>
              </a:spcAft>
              <a:buClr>
                <a:schemeClr val="dk1"/>
              </a:buClr>
              <a:buSzPts val="1100"/>
              <a:buFont typeface="Arial"/>
              <a:buNone/>
            </a:pPr>
            <a:r>
              <a:rPr lang="en-GB" sz="1100" dirty="0">
                <a:solidFill>
                  <a:srgbClr val="000000"/>
                </a:solidFill>
              </a:rPr>
              <a:t>				</a:t>
            </a:r>
            <a:endParaRPr sz="1100" dirty="0">
              <a:solidFill>
                <a:srgbClr val="000000"/>
              </a:solidFill>
            </a:endParaRPr>
          </a:p>
          <a:p>
            <a:pPr marL="0" lvl="0" indent="0" algn="l" rtl="0">
              <a:spcBef>
                <a:spcPts val="1600"/>
              </a:spcBef>
              <a:spcAft>
                <a:spcPts val="0"/>
              </a:spcAft>
              <a:buClr>
                <a:schemeClr val="dk1"/>
              </a:buClr>
              <a:buSzPts val="1100"/>
              <a:buFont typeface="Arial"/>
              <a:buNone/>
            </a:pPr>
            <a:r>
              <a:rPr lang="en-GB" sz="1100" dirty="0">
                <a:solidFill>
                  <a:srgbClr val="000000"/>
                </a:solidFill>
              </a:rPr>
              <a:t>			</a:t>
            </a:r>
            <a:endParaRPr sz="1100" dirty="0">
              <a:solidFill>
                <a:srgbClr val="000000"/>
              </a:solidFill>
            </a:endParaRPr>
          </a:p>
          <a:p>
            <a:pPr marL="0" lvl="0" indent="0" algn="l" rtl="0">
              <a:spcBef>
                <a:spcPts val="1600"/>
              </a:spcBef>
              <a:spcAft>
                <a:spcPts val="0"/>
              </a:spcAft>
              <a:buClr>
                <a:schemeClr val="dk1"/>
              </a:buClr>
              <a:buSzPts val="1100"/>
              <a:buFont typeface="Arial"/>
              <a:buNone/>
            </a:pPr>
            <a:r>
              <a:rPr lang="en-GB" sz="1100" dirty="0">
                <a:solidFill>
                  <a:srgbClr val="000000"/>
                </a:solidFill>
              </a:rPr>
              <a:t>		</a:t>
            </a:r>
            <a:endParaRPr sz="1100" dirty="0">
              <a:solidFill>
                <a:srgbClr val="000000"/>
              </a:solidFill>
            </a:endParaRPr>
          </a:p>
          <a:p>
            <a:pPr marL="0" lvl="0" indent="0" algn="l" rtl="0">
              <a:spcBef>
                <a:spcPts val="1600"/>
              </a:spcBef>
              <a:spcAft>
                <a:spcPts val="1600"/>
              </a:spcAft>
              <a:buNone/>
            </a:pPr>
            <a:endParaRPr dirty="0">
              <a:solidFill>
                <a:srgbClr val="000000"/>
              </a:solidFill>
            </a:endParaRPr>
          </a:p>
        </p:txBody>
      </p:sp>
      <p:pic>
        <p:nvPicPr>
          <p:cNvPr id="518" name="Google Shape;518;p85"/>
          <p:cNvPicPr preferRelativeResize="0"/>
          <p:nvPr/>
        </p:nvPicPr>
        <p:blipFill>
          <a:blip r:embed="rId3">
            <a:alphaModFix/>
          </a:blip>
          <a:stretch>
            <a:fillRect/>
          </a:stretch>
        </p:blipFill>
        <p:spPr>
          <a:xfrm>
            <a:off x="1895052" y="2131449"/>
            <a:ext cx="4860175" cy="2314575"/>
          </a:xfrm>
          <a:prstGeom prst="rect">
            <a:avLst/>
          </a:prstGeom>
          <a:noFill/>
          <a:ln>
            <a:noFill/>
          </a:ln>
        </p:spPr>
      </p:pic>
      <p:pic>
        <p:nvPicPr>
          <p:cNvPr id="5" name="Google Shape;392;p66">
            <a:extLst>
              <a:ext uri="{FF2B5EF4-FFF2-40B4-BE49-F238E27FC236}">
                <a16:creationId xmlns:a16="http://schemas.microsoft.com/office/drawing/2014/main" id="{47126A2C-9EE7-4EA0-965A-8AF29BBA88AC}"/>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
        <p:nvSpPr>
          <p:cNvPr id="8" name="Google Shape;486;p81">
            <a:extLst>
              <a:ext uri="{FF2B5EF4-FFF2-40B4-BE49-F238E27FC236}">
                <a16:creationId xmlns:a16="http://schemas.microsoft.com/office/drawing/2014/main" id="{95051996-1D63-4583-A7F6-2AD80A680D53}"/>
              </a:ext>
            </a:extLst>
          </p:cNvPr>
          <p:cNvSpPr txBox="1">
            <a:spLocks/>
          </p:cNvSpPr>
          <p:nvPr/>
        </p:nvSpPr>
        <p:spPr>
          <a:xfrm>
            <a:off x="311700" y="445025"/>
            <a:ext cx="8520600" cy="572700"/>
          </a:xfrm>
          <a:prstGeom prst="rect">
            <a:avLst/>
          </a:prstGeom>
        </p:spPr>
        <p:txBody>
          <a:bodyPr spcFirstLastPara="1" vert="horz" wrap="square" lIns="91425" tIns="91425" rIns="91425" bIns="91425" rtlCol="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0"/>
              </a:spcBef>
              <a:buClr>
                <a:schemeClr val="dk1"/>
              </a:buClr>
              <a:buSzPts val="1100"/>
              <a:buFont typeface="Arial"/>
              <a:buNone/>
            </a:pPr>
            <a:r>
              <a:rPr lang="en-GB" dirty="0">
                <a:solidFill>
                  <a:schemeClr val="accent1">
                    <a:lumMod val="75000"/>
                  </a:schemeClr>
                </a:solidFill>
              </a:rPr>
              <a:t>Market Risk - Measurement Tool</a:t>
            </a:r>
          </a:p>
          <a:p>
            <a:pPr>
              <a:spcBef>
                <a:spcPts val="0"/>
              </a:spcBef>
            </a:pPr>
            <a:endParaRPr lang="en-GB" dirty="0">
              <a:solidFill>
                <a:schemeClr val="accent1">
                  <a:lumMod val="75000"/>
                </a:schemeClr>
              </a:solidFill>
            </a:endParaRPr>
          </a:p>
        </p:txBody>
      </p:sp>
      <p:sp>
        <p:nvSpPr>
          <p:cNvPr id="9" name="矩形 8">
            <a:extLst>
              <a:ext uri="{FF2B5EF4-FFF2-40B4-BE49-F238E27FC236}">
                <a16:creationId xmlns:a16="http://schemas.microsoft.com/office/drawing/2014/main" id="{53626409-9A4A-4C47-A2DF-52B3E132719B}"/>
              </a:ext>
            </a:extLst>
          </p:cNvPr>
          <p:cNvSpPr/>
          <p:nvPr/>
        </p:nvSpPr>
        <p:spPr>
          <a:xfrm>
            <a:off x="299525" y="1226800"/>
            <a:ext cx="2428485" cy="369332"/>
          </a:xfrm>
          <a:prstGeom prst="rect">
            <a:avLst/>
          </a:prstGeom>
        </p:spPr>
        <p:txBody>
          <a:bodyPr wrap="square">
            <a:spAutoFit/>
          </a:bodyPr>
          <a:lstStyle/>
          <a:p>
            <a:pPr marL="457200" lvl="0" indent="-342900">
              <a:buClr>
                <a:srgbClr val="3C78D8"/>
              </a:buClr>
              <a:buSzPts val="1800"/>
              <a:buAutoNum type="arabicPeriod"/>
            </a:pPr>
            <a:r>
              <a:rPr lang="en-GB" b="1" dirty="0" err="1">
                <a:solidFill>
                  <a:srgbClr val="3C78D8"/>
                </a:solidFill>
              </a:rPr>
              <a:t>VaR</a:t>
            </a:r>
            <a:r>
              <a:rPr lang="en-GB" b="1" dirty="0">
                <a:solidFill>
                  <a:srgbClr val="3C78D8"/>
                </a:solidFill>
              </a:rPr>
              <a:t> (Value at Risk)</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8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Measurement Tool &amp; Balance Sheet</a:t>
            </a:r>
            <a:endParaRPr dirty="0">
              <a:solidFill>
                <a:schemeClr val="accent1">
                  <a:lumMod val="75000"/>
                </a:schemeClr>
              </a:solidFill>
            </a:endParaRPr>
          </a:p>
        </p:txBody>
      </p:sp>
      <p:pic>
        <p:nvPicPr>
          <p:cNvPr id="524" name="Google Shape;524;p86"/>
          <p:cNvPicPr preferRelativeResize="0"/>
          <p:nvPr/>
        </p:nvPicPr>
        <p:blipFill>
          <a:blip r:embed="rId3">
            <a:alphaModFix/>
          </a:blip>
          <a:stretch>
            <a:fillRect/>
          </a:stretch>
        </p:blipFill>
        <p:spPr>
          <a:xfrm>
            <a:off x="2176525" y="1148125"/>
            <a:ext cx="3871725" cy="3600250"/>
          </a:xfrm>
          <a:prstGeom prst="rect">
            <a:avLst/>
          </a:prstGeom>
          <a:noFill/>
          <a:ln>
            <a:noFill/>
          </a:ln>
        </p:spPr>
      </p:pic>
      <p:pic>
        <p:nvPicPr>
          <p:cNvPr id="4" name="Google Shape;392;p66">
            <a:extLst>
              <a:ext uri="{FF2B5EF4-FFF2-40B4-BE49-F238E27FC236}">
                <a16:creationId xmlns:a16="http://schemas.microsoft.com/office/drawing/2014/main" id="{0588F4A4-5486-4E0F-BDFF-C67589846A5C}"/>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8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dirty="0">
                <a:solidFill>
                  <a:schemeClr val="accent1">
                    <a:lumMod val="75000"/>
                  </a:schemeClr>
                </a:solidFill>
              </a:rPr>
              <a:t>Limits of </a:t>
            </a:r>
            <a:r>
              <a:rPr lang="en-GB" dirty="0" err="1">
                <a:solidFill>
                  <a:schemeClr val="accent1">
                    <a:lumMod val="75000"/>
                  </a:schemeClr>
                </a:solidFill>
              </a:rPr>
              <a:t>VaR</a:t>
            </a:r>
            <a:r>
              <a:rPr lang="en-GB" dirty="0">
                <a:solidFill>
                  <a:schemeClr val="accent1">
                    <a:lumMod val="75000"/>
                  </a:schemeClr>
                </a:solidFill>
              </a:rPr>
              <a:t>:</a:t>
            </a:r>
            <a:endParaRPr dirty="0">
              <a:solidFill>
                <a:schemeClr val="accent1">
                  <a:lumMod val="75000"/>
                </a:schemeClr>
              </a:solidFill>
            </a:endParaRPr>
          </a:p>
          <a:p>
            <a:pPr marL="0" lvl="0" indent="0" algn="l" rtl="0">
              <a:spcBef>
                <a:spcPts val="1600"/>
              </a:spcBef>
              <a:spcAft>
                <a:spcPts val="0"/>
              </a:spcAft>
              <a:buNone/>
            </a:pPr>
            <a:endParaRPr dirty="0">
              <a:solidFill>
                <a:schemeClr val="accent1">
                  <a:lumMod val="75000"/>
                </a:schemeClr>
              </a:solidFill>
            </a:endParaRPr>
          </a:p>
        </p:txBody>
      </p:sp>
      <p:sp>
        <p:nvSpPr>
          <p:cNvPr id="2" name="文本占位符 1">
            <a:extLst>
              <a:ext uri="{FF2B5EF4-FFF2-40B4-BE49-F238E27FC236}">
                <a16:creationId xmlns:a16="http://schemas.microsoft.com/office/drawing/2014/main" id="{D98EA8D6-2A39-4D04-AC3E-EB66D22B68F6}"/>
              </a:ext>
            </a:extLst>
          </p:cNvPr>
          <p:cNvSpPr>
            <a:spLocks noGrp="1"/>
          </p:cNvSpPr>
          <p:nvPr>
            <p:ph type="body" idx="1"/>
          </p:nvPr>
        </p:nvSpPr>
        <p:spPr>
          <a:xfrm>
            <a:off x="311700" y="1152475"/>
            <a:ext cx="8520600" cy="3416400"/>
          </a:xfrm>
        </p:spPr>
        <p:txBody>
          <a:bodyPr/>
          <a:lstStyle/>
          <a:p>
            <a:pPr marL="469900">
              <a:lnSpc>
                <a:spcPct val="100000"/>
              </a:lnSpc>
              <a:spcBef>
                <a:spcPts val="1200"/>
              </a:spcBef>
              <a:buSzPts val="1600"/>
              <a:buFont typeface="Arial" panose="020B0604020202020204" pitchFamily="34" charset="0"/>
              <a:buChar char="•"/>
            </a:pPr>
            <a:r>
              <a:rPr lang="en-US" sz="2000" dirty="0" err="1"/>
              <a:t>VaR</a:t>
            </a:r>
            <a:r>
              <a:rPr lang="en-US" sz="2000" dirty="0"/>
              <a:t> </a:t>
            </a:r>
            <a:r>
              <a:rPr lang="en-US" sz="2000" b="1" dirty="0"/>
              <a:t>does not </a:t>
            </a:r>
            <a:r>
              <a:rPr lang="en-US" sz="2000" dirty="0"/>
              <a:t>estimate potential losses over longer time horizons where moves may be extreme;</a:t>
            </a:r>
          </a:p>
          <a:p>
            <a:pPr marL="469900">
              <a:lnSpc>
                <a:spcPct val="100000"/>
              </a:lnSpc>
              <a:spcBef>
                <a:spcPts val="1200"/>
              </a:spcBef>
              <a:buSzPts val="1600"/>
              <a:buFont typeface="Arial" panose="020B0604020202020204" pitchFamily="34" charset="0"/>
              <a:buChar char="•"/>
            </a:pPr>
            <a:r>
              <a:rPr lang="en-US" sz="2000" dirty="0" err="1"/>
              <a:t>VaR</a:t>
            </a:r>
            <a:r>
              <a:rPr lang="en-US" sz="2000" dirty="0"/>
              <a:t> </a:t>
            </a:r>
            <a:r>
              <a:rPr lang="en-US" sz="2000" b="1" dirty="0"/>
              <a:t>does not </a:t>
            </a:r>
            <a:r>
              <a:rPr lang="en-US" sz="2000" dirty="0"/>
              <a:t>take account of the relative liquidity of different risk positions;</a:t>
            </a:r>
          </a:p>
          <a:p>
            <a:pPr marL="469900" lvl="0">
              <a:lnSpc>
                <a:spcPct val="100000"/>
              </a:lnSpc>
              <a:spcBef>
                <a:spcPts val="1200"/>
              </a:spcBef>
              <a:buSzPts val="1600"/>
              <a:buFont typeface="Arial" panose="020B0604020202020204" pitchFamily="34" charset="0"/>
              <a:buChar char="•"/>
            </a:pPr>
            <a:r>
              <a:rPr lang="en-US" sz="2000" dirty="0"/>
              <a:t>Previous moves in market risk factors </a:t>
            </a:r>
            <a:r>
              <a:rPr lang="en-US" sz="2000" b="1" dirty="0"/>
              <a:t>may not </a:t>
            </a:r>
            <a:r>
              <a:rPr lang="en-US" sz="2000" dirty="0"/>
              <a:t>produce accurate predictions of all future market moves. </a:t>
            </a:r>
          </a:p>
          <a:p>
            <a:pPr marL="0" lvl="0" indent="0">
              <a:lnSpc>
                <a:spcPct val="100000"/>
              </a:lnSpc>
              <a:spcBef>
                <a:spcPts val="1200"/>
              </a:spcBef>
              <a:buClr>
                <a:schemeClr val="dk1"/>
              </a:buClr>
              <a:buSzPts val="1100"/>
              <a:buNone/>
            </a:pPr>
            <a:endParaRPr lang="en-US" sz="2000" dirty="0"/>
          </a:p>
        </p:txBody>
      </p:sp>
      <p:pic>
        <p:nvPicPr>
          <p:cNvPr id="4" name="Google Shape;392;p66">
            <a:extLst>
              <a:ext uri="{FF2B5EF4-FFF2-40B4-BE49-F238E27FC236}">
                <a16:creationId xmlns:a16="http://schemas.microsoft.com/office/drawing/2014/main" id="{1A8C479A-C591-45F4-9769-438331A790EB}"/>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8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Market Risk - Measurement Tool </a:t>
            </a:r>
            <a:endParaRPr dirty="0">
              <a:solidFill>
                <a:schemeClr val="accent1">
                  <a:lumMod val="75000"/>
                </a:schemeClr>
              </a:solidFill>
            </a:endParaRPr>
          </a:p>
          <a:p>
            <a:pPr marL="0" lvl="0" indent="0" algn="l" rtl="0">
              <a:spcBef>
                <a:spcPts val="0"/>
              </a:spcBef>
              <a:spcAft>
                <a:spcPts val="0"/>
              </a:spcAft>
              <a:buNone/>
            </a:pPr>
            <a:endParaRPr dirty="0">
              <a:solidFill>
                <a:schemeClr val="accent1">
                  <a:lumMod val="75000"/>
                </a:schemeClr>
              </a:solidFill>
            </a:endParaRPr>
          </a:p>
        </p:txBody>
      </p:sp>
      <p:sp>
        <p:nvSpPr>
          <p:cNvPr id="536" name="Google Shape;536;p88"/>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solidFill>
                  <a:srgbClr val="3C78D8"/>
                </a:solidFill>
              </a:rPr>
              <a:t>2.  Beta </a:t>
            </a:r>
            <a:endParaRPr b="1" dirty="0">
              <a:solidFill>
                <a:srgbClr val="3C78D8"/>
              </a:solidFill>
            </a:endParaRPr>
          </a:p>
          <a:p>
            <a:pPr marL="0" lvl="0" indent="0" algn="l" rtl="0">
              <a:spcBef>
                <a:spcPts val="1600"/>
              </a:spcBef>
              <a:spcAft>
                <a:spcPts val="0"/>
              </a:spcAft>
              <a:buNone/>
            </a:pPr>
            <a:r>
              <a:rPr lang="en-GB" sz="1200" dirty="0">
                <a:solidFill>
                  <a:srgbClr val="000000"/>
                </a:solidFill>
              </a:rPr>
              <a:t>Beta is another relevant risk metric, as it measures the volatility or market risk of a security or portfolio in comparison to the market as a whole; it is used in the capital asset pricing model (CAPM) to calculate the expected return of an asset.</a:t>
            </a:r>
            <a:endParaRPr sz="1200" dirty="0">
              <a:solidFill>
                <a:srgbClr val="000000"/>
              </a:solidFill>
            </a:endParaRPr>
          </a:p>
          <a:p>
            <a:pPr marL="0" lvl="0" indent="0" algn="l" rtl="0">
              <a:spcBef>
                <a:spcPts val="1600"/>
              </a:spcBef>
              <a:spcAft>
                <a:spcPts val="1600"/>
              </a:spcAft>
              <a:buNone/>
            </a:pPr>
            <a:endParaRPr dirty="0">
              <a:solidFill>
                <a:srgbClr val="000000"/>
              </a:solidFill>
            </a:endParaRPr>
          </a:p>
        </p:txBody>
      </p:sp>
      <p:pic>
        <p:nvPicPr>
          <p:cNvPr id="537" name="Google Shape;537;p88"/>
          <p:cNvPicPr preferRelativeResize="0"/>
          <p:nvPr/>
        </p:nvPicPr>
        <p:blipFill>
          <a:blip r:embed="rId3">
            <a:alphaModFix/>
          </a:blip>
          <a:stretch>
            <a:fillRect/>
          </a:stretch>
        </p:blipFill>
        <p:spPr>
          <a:xfrm>
            <a:off x="1543027" y="2469311"/>
            <a:ext cx="4538375" cy="1733100"/>
          </a:xfrm>
          <a:prstGeom prst="rect">
            <a:avLst/>
          </a:prstGeom>
          <a:noFill/>
          <a:ln>
            <a:noFill/>
          </a:ln>
        </p:spPr>
      </p:pic>
      <p:pic>
        <p:nvPicPr>
          <p:cNvPr id="5" name="Google Shape;392;p66">
            <a:extLst>
              <a:ext uri="{FF2B5EF4-FFF2-40B4-BE49-F238E27FC236}">
                <a16:creationId xmlns:a16="http://schemas.microsoft.com/office/drawing/2014/main" id="{D05ED4FF-6B41-485B-A1E1-49675CC2DEBB}"/>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8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Market Risk - Measurement Tool </a:t>
            </a:r>
            <a:endParaRPr dirty="0">
              <a:solidFill>
                <a:schemeClr val="accent1">
                  <a:lumMod val="75000"/>
                </a:schemeClr>
              </a:solidFill>
            </a:endParaRPr>
          </a:p>
          <a:p>
            <a:pPr marL="0" lvl="0" indent="0" algn="l" rtl="0">
              <a:spcBef>
                <a:spcPts val="0"/>
              </a:spcBef>
              <a:spcAft>
                <a:spcPts val="0"/>
              </a:spcAft>
              <a:buClr>
                <a:schemeClr val="dk1"/>
              </a:buClr>
              <a:buSzPts val="1100"/>
              <a:buFont typeface="Arial"/>
              <a:buNone/>
            </a:pPr>
            <a:endParaRPr dirty="0">
              <a:solidFill>
                <a:schemeClr val="accent1">
                  <a:lumMod val="75000"/>
                </a:schemeClr>
              </a:solidFill>
            </a:endParaRPr>
          </a:p>
          <a:p>
            <a:pPr marL="0" lvl="0" indent="0" algn="l" rtl="0">
              <a:spcBef>
                <a:spcPts val="0"/>
              </a:spcBef>
              <a:spcAft>
                <a:spcPts val="0"/>
              </a:spcAft>
              <a:buNone/>
            </a:pPr>
            <a:endParaRPr dirty="0">
              <a:solidFill>
                <a:schemeClr val="accent1">
                  <a:lumMod val="75000"/>
                </a:schemeClr>
              </a:solidFill>
            </a:endParaRPr>
          </a:p>
        </p:txBody>
      </p:sp>
      <p:sp>
        <p:nvSpPr>
          <p:cNvPr id="543" name="Google Shape;543;p89"/>
          <p:cNvSpPr txBox="1">
            <a:spLocks noGrp="1"/>
          </p:cNvSpPr>
          <p:nvPr>
            <p:ph type="body" idx="1"/>
          </p:nvPr>
        </p:nvSpPr>
        <p:spPr>
          <a:xfrm>
            <a:off x="311700" y="1152475"/>
            <a:ext cx="5265600" cy="34164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GB" b="1" dirty="0">
                <a:solidFill>
                  <a:srgbClr val="3C78D8"/>
                </a:solidFill>
              </a:rPr>
              <a:t>2.  Beta  Continues...</a:t>
            </a:r>
            <a:endParaRPr b="1" dirty="0">
              <a:solidFill>
                <a:srgbClr val="3C78D8"/>
              </a:solidFill>
            </a:endParaRPr>
          </a:p>
          <a:p>
            <a:pPr marL="0" marR="0" lvl="0" indent="0" algn="l" rtl="0">
              <a:lnSpc>
                <a:spcPct val="115000"/>
              </a:lnSpc>
              <a:spcBef>
                <a:spcPts val="1600"/>
              </a:spcBef>
              <a:spcAft>
                <a:spcPts val="0"/>
              </a:spcAft>
              <a:buNone/>
            </a:pPr>
            <a:endParaRPr b="1" dirty="0">
              <a:solidFill>
                <a:srgbClr val="000000"/>
              </a:solidFill>
            </a:endParaRPr>
          </a:p>
          <a:p>
            <a:pPr marL="0" marR="0" lvl="0" indent="0" algn="l" rtl="0">
              <a:lnSpc>
                <a:spcPct val="115000"/>
              </a:lnSpc>
              <a:spcBef>
                <a:spcPts val="1600"/>
              </a:spcBef>
              <a:spcAft>
                <a:spcPts val="1600"/>
              </a:spcAft>
              <a:buNone/>
            </a:pPr>
            <a:endParaRPr b="1" dirty="0">
              <a:solidFill>
                <a:srgbClr val="000000"/>
              </a:solidFill>
            </a:endParaRPr>
          </a:p>
        </p:txBody>
      </p:sp>
      <p:pic>
        <p:nvPicPr>
          <p:cNvPr id="544" name="Google Shape;544;p89"/>
          <p:cNvPicPr preferRelativeResize="0"/>
          <p:nvPr/>
        </p:nvPicPr>
        <p:blipFill>
          <a:blip r:embed="rId3">
            <a:alphaModFix/>
          </a:blip>
          <a:stretch>
            <a:fillRect/>
          </a:stretch>
        </p:blipFill>
        <p:spPr>
          <a:xfrm>
            <a:off x="222450" y="1726600"/>
            <a:ext cx="4785899" cy="2184475"/>
          </a:xfrm>
          <a:prstGeom prst="rect">
            <a:avLst/>
          </a:prstGeom>
          <a:noFill/>
          <a:ln>
            <a:noFill/>
          </a:ln>
        </p:spPr>
      </p:pic>
      <p:sp>
        <p:nvSpPr>
          <p:cNvPr id="545" name="Google Shape;545;p89"/>
          <p:cNvSpPr txBox="1"/>
          <p:nvPr/>
        </p:nvSpPr>
        <p:spPr>
          <a:xfrm>
            <a:off x="5169075" y="1726600"/>
            <a:ext cx="3545700" cy="2087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GB" sz="1300"/>
              <a:t>*Note: in </a:t>
            </a:r>
            <a:r>
              <a:rPr lang="en-GB" sz="1300" b="1"/>
              <a:t>CAPM model</a:t>
            </a:r>
            <a:r>
              <a:rPr lang="en-GB" sz="1300"/>
              <a:t>, a </a:t>
            </a:r>
            <a:r>
              <a:rPr lang="en-GB" sz="1300" b="1"/>
              <a:t>high beta</a:t>
            </a:r>
            <a:r>
              <a:rPr lang="en-GB" sz="1300"/>
              <a:t> means the stock price is </a:t>
            </a:r>
            <a:r>
              <a:rPr lang="en-GB" sz="1300" b="1">
                <a:latin typeface="Calibri"/>
                <a:ea typeface="Calibri"/>
                <a:cs typeface="Calibri"/>
                <a:sym typeface="Calibri"/>
              </a:rPr>
              <a:t>more</a:t>
            </a:r>
            <a:r>
              <a:rPr lang="en-GB" sz="1300" b="1"/>
              <a:t> sensitive </a:t>
            </a:r>
            <a:r>
              <a:rPr lang="en-GB" sz="1300"/>
              <a:t>to news and information, and will move faster than a stock with low beta. In general, high beta means high risk, but also offers the possibility of high returns if the stock turns out to be a good investment.</a:t>
            </a:r>
            <a:endParaRPr sz="1300"/>
          </a:p>
        </p:txBody>
      </p:sp>
      <p:pic>
        <p:nvPicPr>
          <p:cNvPr id="6" name="Google Shape;392;p66">
            <a:extLst>
              <a:ext uri="{FF2B5EF4-FFF2-40B4-BE49-F238E27FC236}">
                <a16:creationId xmlns:a16="http://schemas.microsoft.com/office/drawing/2014/main" id="{195777F5-168F-4F6E-83F7-6A8DF5EFE665}"/>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9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Market Risk - Measurement Tool </a:t>
            </a:r>
            <a:endParaRPr dirty="0">
              <a:solidFill>
                <a:schemeClr val="accent1">
                  <a:lumMod val="75000"/>
                </a:schemeClr>
              </a:solidFill>
            </a:endParaRPr>
          </a:p>
          <a:p>
            <a:pPr marL="0" lvl="0" indent="0" algn="l" rtl="0">
              <a:spcBef>
                <a:spcPts val="0"/>
              </a:spcBef>
              <a:spcAft>
                <a:spcPts val="0"/>
              </a:spcAft>
              <a:buNone/>
            </a:pPr>
            <a:endParaRPr dirty="0">
              <a:solidFill>
                <a:schemeClr val="accent1">
                  <a:lumMod val="75000"/>
                </a:schemeClr>
              </a:solidFill>
            </a:endParaRPr>
          </a:p>
        </p:txBody>
      </p:sp>
      <p:sp>
        <p:nvSpPr>
          <p:cNvPr id="551" name="Google Shape;551;p90"/>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solidFill>
                  <a:srgbClr val="3C78D8"/>
                </a:solidFill>
              </a:rPr>
              <a:t>Other Measurements (rarely use than </a:t>
            </a:r>
            <a:r>
              <a:rPr lang="en-GB" b="1" dirty="0" err="1">
                <a:solidFill>
                  <a:srgbClr val="3C78D8"/>
                </a:solidFill>
              </a:rPr>
              <a:t>VaR</a:t>
            </a:r>
            <a:r>
              <a:rPr lang="en-GB" b="1" dirty="0">
                <a:solidFill>
                  <a:srgbClr val="3C78D8"/>
                </a:solidFill>
              </a:rPr>
              <a:t>):</a:t>
            </a:r>
            <a:endParaRPr b="1" dirty="0">
              <a:solidFill>
                <a:srgbClr val="3C78D8"/>
              </a:solidFill>
            </a:endParaRPr>
          </a:p>
          <a:p>
            <a:pPr marL="0" lvl="0" indent="0" algn="l" rtl="0">
              <a:spcBef>
                <a:spcPts val="1600"/>
              </a:spcBef>
              <a:spcAft>
                <a:spcPts val="0"/>
              </a:spcAft>
              <a:buNone/>
            </a:pPr>
            <a:r>
              <a:rPr lang="en-GB" sz="1300" b="1" dirty="0">
                <a:solidFill>
                  <a:srgbClr val="3C78D8"/>
                </a:solidFill>
              </a:rPr>
              <a:t>*Certain portfolios and individual positions are not included in </a:t>
            </a:r>
            <a:r>
              <a:rPr lang="en-GB" sz="1300" b="1" dirty="0" err="1">
                <a:solidFill>
                  <a:srgbClr val="3C78D8"/>
                </a:solidFill>
              </a:rPr>
              <a:t>VaR</a:t>
            </a:r>
            <a:r>
              <a:rPr lang="en-GB" sz="1300" b="1" dirty="0">
                <a:solidFill>
                  <a:srgbClr val="3C78D8"/>
                </a:solidFill>
              </a:rPr>
              <a:t> because </a:t>
            </a:r>
            <a:r>
              <a:rPr lang="en-GB" sz="1300" b="1" dirty="0" err="1">
                <a:solidFill>
                  <a:srgbClr val="3C78D8"/>
                </a:solidFill>
              </a:rPr>
              <a:t>VaR</a:t>
            </a:r>
            <a:r>
              <a:rPr lang="en-GB" sz="1300" b="1" dirty="0">
                <a:solidFill>
                  <a:srgbClr val="3C78D8"/>
                </a:solidFill>
              </a:rPr>
              <a:t> is not the most appropriate risk measure. </a:t>
            </a:r>
            <a:endParaRPr sz="1300" b="1" dirty="0">
              <a:solidFill>
                <a:srgbClr val="3C78D8"/>
              </a:solidFill>
            </a:endParaRPr>
          </a:p>
          <a:p>
            <a:pPr marL="457200" lvl="0" indent="-323850" algn="l" rtl="0">
              <a:spcBef>
                <a:spcPts val="1600"/>
              </a:spcBef>
              <a:spcAft>
                <a:spcPts val="0"/>
              </a:spcAft>
              <a:buClr>
                <a:srgbClr val="000000"/>
              </a:buClr>
              <a:buSzPts val="1500"/>
              <a:buChar char="●"/>
            </a:pPr>
            <a:r>
              <a:rPr lang="en-GB" sz="1500" dirty="0">
                <a:solidFill>
                  <a:srgbClr val="000000"/>
                </a:solidFill>
              </a:rPr>
              <a:t>Covariance</a:t>
            </a:r>
            <a:endParaRPr sz="1500" dirty="0">
              <a:solidFill>
                <a:srgbClr val="000000"/>
              </a:solidFill>
            </a:endParaRPr>
          </a:p>
          <a:p>
            <a:pPr marL="457200" lvl="0" indent="-323850" algn="l" rtl="0">
              <a:spcBef>
                <a:spcPts val="0"/>
              </a:spcBef>
              <a:spcAft>
                <a:spcPts val="0"/>
              </a:spcAft>
              <a:buClr>
                <a:srgbClr val="000000"/>
              </a:buClr>
              <a:buSzPts val="1500"/>
              <a:buChar char="●"/>
            </a:pPr>
            <a:r>
              <a:rPr lang="en-GB" sz="1500" dirty="0">
                <a:solidFill>
                  <a:srgbClr val="000000"/>
                </a:solidFill>
              </a:rPr>
              <a:t>Correlation</a:t>
            </a:r>
            <a:endParaRPr sz="1500" dirty="0">
              <a:solidFill>
                <a:srgbClr val="000000"/>
              </a:solidFill>
            </a:endParaRPr>
          </a:p>
          <a:p>
            <a:pPr marL="457200" lvl="0" indent="-323850" algn="l" rtl="0">
              <a:spcBef>
                <a:spcPts val="0"/>
              </a:spcBef>
              <a:spcAft>
                <a:spcPts val="0"/>
              </a:spcAft>
              <a:buClr>
                <a:srgbClr val="000000"/>
              </a:buClr>
              <a:buSzPts val="1500"/>
              <a:buChar char="●"/>
            </a:pPr>
            <a:r>
              <a:rPr lang="en-GB" sz="1500" dirty="0">
                <a:solidFill>
                  <a:srgbClr val="000000"/>
                </a:solidFill>
              </a:rPr>
              <a:t>Stress Testing</a:t>
            </a:r>
            <a:endParaRPr sz="1500" dirty="0">
              <a:solidFill>
                <a:srgbClr val="000000"/>
              </a:solidFill>
            </a:endParaRPr>
          </a:p>
          <a:p>
            <a:pPr marL="457200" lvl="0" indent="-292100" algn="l" rtl="0">
              <a:spcBef>
                <a:spcPts val="0"/>
              </a:spcBef>
              <a:spcAft>
                <a:spcPts val="0"/>
              </a:spcAft>
              <a:buClr>
                <a:srgbClr val="000000"/>
              </a:buClr>
              <a:buSzPts val="1000"/>
              <a:buChar char="❖"/>
            </a:pPr>
            <a:r>
              <a:rPr lang="en-GB" sz="1000" dirty="0">
                <a:solidFill>
                  <a:srgbClr val="000000"/>
                </a:solidFill>
              </a:rPr>
              <a:t>Designed to ensure a comprehensive analysis of our vulnerabilities and idiosyncratic risks combining financial and nonfinancial risks</a:t>
            </a:r>
            <a:endParaRPr sz="1000" dirty="0">
              <a:solidFill>
                <a:srgbClr val="000000"/>
              </a:solidFill>
            </a:endParaRPr>
          </a:p>
          <a:p>
            <a:pPr marL="457200" lvl="0" indent="-292100" algn="l" rtl="0">
              <a:spcBef>
                <a:spcPts val="0"/>
              </a:spcBef>
              <a:spcAft>
                <a:spcPts val="0"/>
              </a:spcAft>
              <a:buClr>
                <a:srgbClr val="000000"/>
              </a:buClr>
              <a:buSzPts val="1000"/>
              <a:buChar char="❖"/>
            </a:pPr>
            <a:r>
              <a:rPr lang="en-GB" sz="1000" dirty="0">
                <a:solidFill>
                  <a:srgbClr val="000000"/>
                </a:solidFill>
              </a:rPr>
              <a:t>Including, but not limited to, market, credit, liquidity and funding, operational and compliance, strategic, systemic and emerging risks into a single combined scenario</a:t>
            </a:r>
            <a:endParaRPr sz="1000" dirty="0">
              <a:solidFill>
                <a:srgbClr val="000000"/>
              </a:solidFill>
            </a:endParaRPr>
          </a:p>
          <a:p>
            <a:pPr marL="457200" lvl="0" indent="-323850" algn="l" rtl="0">
              <a:spcBef>
                <a:spcPts val="0"/>
              </a:spcBef>
              <a:spcAft>
                <a:spcPts val="0"/>
              </a:spcAft>
              <a:buClr>
                <a:srgbClr val="000000"/>
              </a:buClr>
              <a:buSzPts val="1500"/>
              <a:buChar char="●"/>
            </a:pPr>
            <a:r>
              <a:rPr lang="en-GB" sz="1500" dirty="0">
                <a:solidFill>
                  <a:srgbClr val="000000"/>
                </a:solidFill>
              </a:rPr>
              <a:t>Sensitivity analysis</a:t>
            </a:r>
            <a:endParaRPr sz="1500" dirty="0">
              <a:solidFill>
                <a:srgbClr val="000000"/>
              </a:solidFill>
            </a:endParaRPr>
          </a:p>
          <a:p>
            <a:pPr marL="457200" lvl="0" indent="-292100" algn="l" rtl="0">
              <a:spcBef>
                <a:spcPts val="0"/>
              </a:spcBef>
              <a:spcAft>
                <a:spcPts val="0"/>
              </a:spcAft>
              <a:buClr>
                <a:srgbClr val="000000"/>
              </a:buClr>
              <a:buSzPts val="1000"/>
              <a:buChar char="❖"/>
            </a:pPr>
            <a:r>
              <a:rPr lang="en-GB" sz="1000" b="1" dirty="0">
                <a:solidFill>
                  <a:srgbClr val="000000"/>
                </a:solidFill>
              </a:rPr>
              <a:t>10%</a:t>
            </a:r>
            <a:r>
              <a:rPr lang="en-GB" sz="1000" dirty="0">
                <a:solidFill>
                  <a:srgbClr val="000000"/>
                </a:solidFill>
              </a:rPr>
              <a:t> sensitivity measure </a:t>
            </a:r>
            <a:endParaRPr sz="1000" dirty="0">
              <a:solidFill>
                <a:srgbClr val="000000"/>
              </a:solidFill>
            </a:endParaRPr>
          </a:p>
          <a:p>
            <a:pPr marL="457200" lvl="0" indent="-292100" algn="l" rtl="0">
              <a:spcBef>
                <a:spcPts val="0"/>
              </a:spcBef>
              <a:spcAft>
                <a:spcPts val="0"/>
              </a:spcAft>
              <a:buClr>
                <a:srgbClr val="000000"/>
              </a:buClr>
              <a:buSzPts val="1000"/>
              <a:buChar char="❖"/>
            </a:pPr>
            <a:r>
              <a:rPr lang="en-GB" sz="1000" dirty="0">
                <a:solidFill>
                  <a:srgbClr val="000000"/>
                </a:solidFill>
              </a:rPr>
              <a:t>Credit spread sensitivity on derivatives and financial liabilities </a:t>
            </a:r>
            <a:endParaRPr sz="1000" dirty="0">
              <a:solidFill>
                <a:srgbClr val="000000"/>
              </a:solidFill>
            </a:endParaRPr>
          </a:p>
          <a:p>
            <a:pPr marL="457200" lvl="0" indent="-292100" algn="l" rtl="0">
              <a:spcBef>
                <a:spcPts val="0"/>
              </a:spcBef>
              <a:spcAft>
                <a:spcPts val="0"/>
              </a:spcAft>
              <a:buClr>
                <a:srgbClr val="000000"/>
              </a:buClr>
              <a:buSzPts val="1000"/>
              <a:buChar char="❖"/>
            </a:pPr>
            <a:r>
              <a:rPr lang="en-GB" sz="1000" dirty="0">
                <a:solidFill>
                  <a:srgbClr val="000000"/>
                </a:solidFill>
              </a:rPr>
              <a:t>Interest rate sensitivity</a:t>
            </a:r>
            <a:endParaRPr sz="1500" dirty="0">
              <a:solidFill>
                <a:srgbClr val="000000"/>
              </a:solidFill>
            </a:endParaRPr>
          </a:p>
          <a:p>
            <a:pPr marL="457200" lvl="0" indent="-323850" algn="l" rtl="0">
              <a:spcBef>
                <a:spcPts val="0"/>
              </a:spcBef>
              <a:spcAft>
                <a:spcPts val="0"/>
              </a:spcAft>
              <a:buClr>
                <a:srgbClr val="000000"/>
              </a:buClr>
              <a:buSzPts val="1500"/>
              <a:buChar char="●"/>
            </a:pPr>
            <a:r>
              <a:rPr lang="en-GB" sz="1500" dirty="0">
                <a:solidFill>
                  <a:srgbClr val="000000"/>
                </a:solidFill>
              </a:rPr>
              <a:t> Scenario analysis </a:t>
            </a:r>
            <a:endParaRPr sz="1500" dirty="0">
              <a:solidFill>
                <a:srgbClr val="000000"/>
              </a:solidFill>
            </a:endParaRPr>
          </a:p>
          <a:p>
            <a:pPr marL="457200" lvl="0" indent="-285750" algn="l" rtl="0">
              <a:spcBef>
                <a:spcPts val="0"/>
              </a:spcBef>
              <a:spcAft>
                <a:spcPts val="0"/>
              </a:spcAft>
              <a:buClr>
                <a:srgbClr val="000000"/>
              </a:buClr>
              <a:buSzPts val="900"/>
              <a:buChar char="❖"/>
            </a:pPr>
            <a:r>
              <a:rPr lang="en-GB" sz="900" dirty="0">
                <a:solidFill>
                  <a:srgbClr val="000000"/>
                </a:solidFill>
              </a:rPr>
              <a:t>Comprehensive Capital Analysis and Review (CCAR)</a:t>
            </a:r>
            <a:endParaRPr sz="900" dirty="0">
              <a:solidFill>
                <a:srgbClr val="000000"/>
              </a:solidFill>
            </a:endParaRPr>
          </a:p>
          <a:p>
            <a:pPr marL="457200" lvl="0" indent="-285750" algn="l" rtl="0">
              <a:spcBef>
                <a:spcPts val="0"/>
              </a:spcBef>
              <a:spcAft>
                <a:spcPts val="0"/>
              </a:spcAft>
              <a:buClr>
                <a:srgbClr val="000000"/>
              </a:buClr>
              <a:buSzPts val="900"/>
              <a:buChar char="❖"/>
            </a:pPr>
            <a:r>
              <a:rPr lang="en-GB" sz="900" dirty="0">
                <a:solidFill>
                  <a:srgbClr val="000000"/>
                </a:solidFill>
              </a:rPr>
              <a:t>Dodd-Frank Act Stress Tests (DFAST)</a:t>
            </a:r>
            <a:endParaRPr sz="900" dirty="0">
              <a:solidFill>
                <a:srgbClr val="000000"/>
              </a:solidFill>
            </a:endParaRPr>
          </a:p>
          <a:p>
            <a:pPr marL="914400" lvl="0" indent="0" algn="l" rtl="0">
              <a:spcBef>
                <a:spcPts val="1600"/>
              </a:spcBef>
              <a:spcAft>
                <a:spcPts val="0"/>
              </a:spcAft>
              <a:buNone/>
            </a:pPr>
            <a:endParaRPr sz="1500" dirty="0">
              <a:solidFill>
                <a:srgbClr val="000000"/>
              </a:solidFill>
            </a:endParaRPr>
          </a:p>
          <a:p>
            <a:pPr marL="457200" lvl="0" indent="0" algn="l" rtl="0">
              <a:spcBef>
                <a:spcPts val="1600"/>
              </a:spcBef>
              <a:spcAft>
                <a:spcPts val="0"/>
              </a:spcAft>
              <a:buNone/>
            </a:pPr>
            <a:endParaRPr sz="1500" dirty="0">
              <a:solidFill>
                <a:srgbClr val="000000"/>
              </a:solidFill>
            </a:endParaRPr>
          </a:p>
          <a:p>
            <a:pPr marL="0" lvl="0" indent="0" algn="l" rtl="0">
              <a:spcBef>
                <a:spcPts val="1600"/>
              </a:spcBef>
              <a:spcAft>
                <a:spcPts val="0"/>
              </a:spcAft>
              <a:buNone/>
            </a:pPr>
            <a:r>
              <a:rPr lang="en-GB" sz="1100" dirty="0">
                <a:solidFill>
                  <a:schemeClr val="dk1"/>
                </a:solidFill>
              </a:rPr>
              <a:t>				</a:t>
            </a:r>
            <a:endParaRPr sz="1100" dirty="0">
              <a:solidFill>
                <a:schemeClr val="dk1"/>
              </a:solidFill>
            </a:endParaRPr>
          </a:p>
          <a:p>
            <a:pPr marL="0" lvl="0" indent="0" algn="l" rtl="0">
              <a:spcBef>
                <a:spcPts val="0"/>
              </a:spcBef>
              <a:spcAft>
                <a:spcPts val="0"/>
              </a:spcAft>
              <a:buNone/>
            </a:pPr>
            <a:r>
              <a:rPr lang="en-GB" sz="1100" dirty="0">
                <a:solidFill>
                  <a:schemeClr val="dk1"/>
                </a:solidFill>
              </a:rPr>
              <a:t>			</a:t>
            </a:r>
            <a:endParaRPr sz="1100" dirty="0">
              <a:solidFill>
                <a:schemeClr val="dk1"/>
              </a:solidFill>
            </a:endParaRPr>
          </a:p>
          <a:p>
            <a:pPr marL="0" lvl="0" indent="0" algn="l" rtl="0">
              <a:spcBef>
                <a:spcPts val="1600"/>
              </a:spcBef>
              <a:spcAft>
                <a:spcPts val="0"/>
              </a:spcAft>
              <a:buNone/>
            </a:pPr>
            <a:r>
              <a:rPr lang="en-GB" sz="1100" dirty="0">
                <a:solidFill>
                  <a:schemeClr val="dk1"/>
                </a:solidFill>
              </a:rPr>
              <a:t>		</a:t>
            </a:r>
            <a:endParaRPr sz="1100" dirty="0">
              <a:solidFill>
                <a:schemeClr val="dk1"/>
              </a:solidFill>
            </a:endParaRPr>
          </a:p>
          <a:p>
            <a:pPr marL="0" lvl="0" indent="0" algn="l" rtl="0">
              <a:spcBef>
                <a:spcPts val="1600"/>
              </a:spcBef>
              <a:spcAft>
                <a:spcPts val="0"/>
              </a:spcAft>
              <a:buClr>
                <a:schemeClr val="dk1"/>
              </a:buClr>
              <a:buSzPts val="1100"/>
              <a:buFont typeface="Arial"/>
              <a:buNone/>
            </a:pPr>
            <a:endParaRPr sz="1000" dirty="0">
              <a:solidFill>
                <a:schemeClr val="dk1"/>
              </a:solidFill>
            </a:endParaRPr>
          </a:p>
          <a:p>
            <a:pPr marL="0" lvl="0" indent="0" algn="l" rtl="0">
              <a:spcBef>
                <a:spcPts val="1600"/>
              </a:spcBef>
              <a:spcAft>
                <a:spcPts val="0"/>
              </a:spcAft>
              <a:buClr>
                <a:schemeClr val="dk1"/>
              </a:buClr>
              <a:buSzPts val="1100"/>
              <a:buFont typeface="Arial"/>
              <a:buNone/>
            </a:pPr>
            <a:r>
              <a:rPr lang="en-GB" sz="1100" dirty="0">
                <a:solidFill>
                  <a:schemeClr val="dk1"/>
                </a:solidFill>
              </a:rPr>
              <a:t>				</a:t>
            </a:r>
            <a:endParaRPr sz="1100" dirty="0">
              <a:solidFill>
                <a:schemeClr val="dk1"/>
              </a:solidFill>
            </a:endParaRPr>
          </a:p>
          <a:p>
            <a:pPr marL="0" lvl="0" indent="0" algn="l" rtl="0">
              <a:spcBef>
                <a:spcPts val="0"/>
              </a:spcBef>
              <a:spcAft>
                <a:spcPts val="0"/>
              </a:spcAft>
              <a:buClr>
                <a:schemeClr val="dk1"/>
              </a:buClr>
              <a:buSzPts val="1100"/>
              <a:buFont typeface="Arial"/>
              <a:buNone/>
            </a:pPr>
            <a:r>
              <a:rPr lang="en-GB" sz="1100" dirty="0">
                <a:solidFill>
                  <a:schemeClr val="dk1"/>
                </a:solidFill>
              </a:rPr>
              <a:t>			</a:t>
            </a:r>
            <a:endParaRPr sz="1100" dirty="0">
              <a:solidFill>
                <a:schemeClr val="dk1"/>
              </a:solidFill>
            </a:endParaRPr>
          </a:p>
          <a:p>
            <a:pPr marL="0" lvl="0" indent="0" algn="l" rtl="0">
              <a:spcBef>
                <a:spcPts val="1600"/>
              </a:spcBef>
              <a:spcAft>
                <a:spcPts val="0"/>
              </a:spcAft>
              <a:buClr>
                <a:schemeClr val="dk1"/>
              </a:buClr>
              <a:buSzPts val="1100"/>
              <a:buFont typeface="Arial"/>
              <a:buNone/>
            </a:pPr>
            <a:r>
              <a:rPr lang="en-GB" sz="1100" dirty="0">
                <a:solidFill>
                  <a:schemeClr val="dk1"/>
                </a:solidFill>
              </a:rPr>
              <a:t>		</a:t>
            </a:r>
            <a:endParaRPr sz="1100" dirty="0">
              <a:solidFill>
                <a:schemeClr val="dk1"/>
              </a:solidFill>
            </a:endParaRPr>
          </a:p>
          <a:p>
            <a:pPr marL="0" lvl="0" indent="0" algn="l" rtl="0">
              <a:spcBef>
                <a:spcPts val="1600"/>
              </a:spcBef>
              <a:spcAft>
                <a:spcPts val="0"/>
              </a:spcAft>
              <a:buNone/>
            </a:pPr>
            <a:endParaRPr sz="1300" dirty="0"/>
          </a:p>
          <a:p>
            <a:pPr marL="0" lvl="0" indent="0" algn="l" rtl="0">
              <a:spcBef>
                <a:spcPts val="1600"/>
              </a:spcBef>
              <a:spcAft>
                <a:spcPts val="0"/>
              </a:spcAft>
              <a:buNone/>
            </a:pPr>
            <a:endParaRPr sz="1300" dirty="0"/>
          </a:p>
          <a:p>
            <a:pPr marL="0" lvl="0" indent="0" algn="l" rtl="0">
              <a:spcBef>
                <a:spcPts val="1600"/>
              </a:spcBef>
              <a:spcAft>
                <a:spcPts val="1600"/>
              </a:spcAft>
              <a:buNone/>
            </a:pPr>
            <a:endParaRPr dirty="0"/>
          </a:p>
        </p:txBody>
      </p:sp>
      <p:pic>
        <p:nvPicPr>
          <p:cNvPr id="4" name="Google Shape;392;p66">
            <a:extLst>
              <a:ext uri="{FF2B5EF4-FFF2-40B4-BE49-F238E27FC236}">
                <a16:creationId xmlns:a16="http://schemas.microsoft.com/office/drawing/2014/main" id="{E341574C-E536-43A3-8AFD-1AB30553AB3C}"/>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9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Market Risk - Measurement Tool </a:t>
            </a:r>
            <a:endParaRPr dirty="0">
              <a:solidFill>
                <a:schemeClr val="accent1">
                  <a:lumMod val="75000"/>
                </a:schemeClr>
              </a:solidFill>
            </a:endParaRPr>
          </a:p>
          <a:p>
            <a:pPr marL="0" lvl="0" indent="0" algn="l" rtl="0">
              <a:spcBef>
                <a:spcPts val="0"/>
              </a:spcBef>
              <a:spcAft>
                <a:spcPts val="0"/>
              </a:spcAft>
              <a:buNone/>
            </a:pPr>
            <a:endParaRPr dirty="0">
              <a:solidFill>
                <a:schemeClr val="accent1">
                  <a:lumMod val="75000"/>
                </a:schemeClr>
              </a:solidFill>
            </a:endParaRPr>
          </a:p>
        </p:txBody>
      </p:sp>
      <p:sp>
        <p:nvSpPr>
          <p:cNvPr id="557" name="Google Shape;557;p91"/>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500" b="1" dirty="0">
                <a:solidFill>
                  <a:srgbClr val="3C78D8"/>
                </a:solidFill>
              </a:rPr>
              <a:t>Sensitivity analysis - 10% sensitivity measures</a:t>
            </a:r>
            <a:endParaRPr sz="1500" b="1" dirty="0">
              <a:solidFill>
                <a:srgbClr val="3C78D8"/>
              </a:solidFill>
            </a:endParaRPr>
          </a:p>
          <a:p>
            <a:pPr marL="0" lvl="0" indent="0" algn="l" rtl="0">
              <a:spcBef>
                <a:spcPts val="1600"/>
              </a:spcBef>
              <a:spcAft>
                <a:spcPts val="0"/>
              </a:spcAft>
              <a:buNone/>
            </a:pPr>
            <a:r>
              <a:rPr lang="en-GB" sz="1200" b="1" dirty="0">
                <a:solidFill>
                  <a:srgbClr val="000000"/>
                </a:solidFill>
              </a:rPr>
              <a:t>The table below presents GS market risk by asset category for positions accounted for at fair value, that are not included in </a:t>
            </a:r>
            <a:r>
              <a:rPr lang="en-GB" sz="1200" b="1" dirty="0" err="1">
                <a:solidFill>
                  <a:srgbClr val="000000"/>
                </a:solidFill>
              </a:rPr>
              <a:t>VaR.</a:t>
            </a:r>
            <a:r>
              <a:rPr lang="en-GB" sz="1200" b="1" dirty="0">
                <a:solidFill>
                  <a:srgbClr val="000000"/>
                </a:solidFill>
              </a:rPr>
              <a:t>:</a:t>
            </a:r>
            <a:endParaRPr sz="1200" b="1" dirty="0">
              <a:solidFill>
                <a:srgbClr val="000000"/>
              </a:solidFill>
            </a:endParaRPr>
          </a:p>
          <a:p>
            <a:pPr marL="0" lvl="0" indent="0" algn="l" rtl="0">
              <a:spcBef>
                <a:spcPts val="1600"/>
              </a:spcBef>
              <a:spcAft>
                <a:spcPts val="0"/>
              </a:spcAft>
              <a:buNone/>
            </a:pPr>
            <a:endParaRPr sz="1000" b="1" dirty="0">
              <a:solidFill>
                <a:srgbClr val="000000"/>
              </a:solidFill>
            </a:endParaRPr>
          </a:p>
          <a:p>
            <a:pPr marL="0" lvl="0" indent="0" algn="l" rtl="0">
              <a:spcBef>
                <a:spcPts val="1600"/>
              </a:spcBef>
              <a:spcAft>
                <a:spcPts val="0"/>
              </a:spcAft>
              <a:buNone/>
            </a:pPr>
            <a:endParaRPr sz="1000" b="1" dirty="0">
              <a:solidFill>
                <a:srgbClr val="000000"/>
              </a:solidFill>
            </a:endParaRPr>
          </a:p>
          <a:p>
            <a:pPr marL="0" lvl="0" indent="0" algn="l" rtl="0">
              <a:spcBef>
                <a:spcPts val="1600"/>
              </a:spcBef>
              <a:spcAft>
                <a:spcPts val="0"/>
              </a:spcAft>
              <a:buClr>
                <a:schemeClr val="dk1"/>
              </a:buClr>
              <a:buSzPts val="1100"/>
              <a:buFont typeface="Arial"/>
              <a:buNone/>
            </a:pPr>
            <a:r>
              <a:rPr lang="en-GB" sz="1100" dirty="0">
                <a:solidFill>
                  <a:srgbClr val="000000"/>
                </a:solidFill>
              </a:rPr>
              <a:t>					</a:t>
            </a:r>
            <a:endParaRPr sz="1100" dirty="0">
              <a:solidFill>
                <a:srgbClr val="000000"/>
              </a:solidFill>
            </a:endParaRPr>
          </a:p>
          <a:p>
            <a:pPr marL="0" lvl="0" indent="0" algn="l" rtl="0">
              <a:spcBef>
                <a:spcPts val="0"/>
              </a:spcBef>
              <a:spcAft>
                <a:spcPts val="0"/>
              </a:spcAft>
              <a:buNone/>
            </a:pPr>
            <a:r>
              <a:rPr lang="en-GB" sz="1100" dirty="0">
                <a:solidFill>
                  <a:srgbClr val="000000"/>
                </a:solidFill>
              </a:rPr>
              <a:t>		 	 	 </a:t>
            </a:r>
          </a:p>
          <a:p>
            <a:pPr marL="0" lvl="0" indent="0" algn="l" rtl="0">
              <a:spcBef>
                <a:spcPts val="0"/>
              </a:spcBef>
              <a:spcAft>
                <a:spcPts val="0"/>
              </a:spcAft>
              <a:buNone/>
            </a:pPr>
            <a:endParaRPr lang="en-GB" sz="1100" dirty="0">
              <a:solidFill>
                <a:srgbClr val="000000"/>
              </a:solidFill>
            </a:endParaRPr>
          </a:p>
          <a:p>
            <a:pPr marL="0" lvl="0" indent="0" algn="l" rtl="0">
              <a:spcBef>
                <a:spcPts val="0"/>
              </a:spcBef>
              <a:spcAft>
                <a:spcPts val="0"/>
              </a:spcAft>
              <a:buNone/>
            </a:pPr>
            <a:endParaRPr lang="en-GB" sz="1100" dirty="0">
              <a:solidFill>
                <a:srgbClr val="000000"/>
              </a:solidFill>
            </a:endParaRPr>
          </a:p>
          <a:p>
            <a:pPr marL="0" lvl="0" indent="0" algn="l" rtl="0">
              <a:spcBef>
                <a:spcPts val="0"/>
              </a:spcBef>
              <a:spcAft>
                <a:spcPts val="0"/>
              </a:spcAft>
              <a:buNone/>
            </a:pPr>
            <a:endParaRPr sz="1100" dirty="0">
              <a:solidFill>
                <a:srgbClr val="000000"/>
              </a:solidFill>
            </a:endParaRPr>
          </a:p>
          <a:p>
            <a:pPr marL="0" lvl="0" indent="0" algn="l" rtl="0">
              <a:spcBef>
                <a:spcPts val="1600"/>
              </a:spcBef>
              <a:spcAft>
                <a:spcPts val="0"/>
              </a:spcAft>
              <a:buNone/>
            </a:pPr>
            <a:r>
              <a:rPr lang="en-GB" sz="1300" dirty="0">
                <a:solidFill>
                  <a:srgbClr val="000000"/>
                </a:solidFill>
              </a:rPr>
              <a:t>*</a:t>
            </a:r>
            <a:r>
              <a:rPr lang="en-GB" sz="1200" dirty="0">
                <a:solidFill>
                  <a:srgbClr val="000000"/>
                </a:solidFill>
              </a:rPr>
              <a:t>The market risk of these positions is determined by estimating the potential reduction in net revenues of a </a:t>
            </a:r>
            <a:r>
              <a:rPr lang="en-GB" sz="1200" b="1" dirty="0">
                <a:solidFill>
                  <a:srgbClr val="000000"/>
                </a:solidFill>
              </a:rPr>
              <a:t>10% decline</a:t>
            </a:r>
            <a:r>
              <a:rPr lang="en-GB" sz="1200" dirty="0">
                <a:solidFill>
                  <a:srgbClr val="000000"/>
                </a:solidFill>
              </a:rPr>
              <a:t> in the value of these positions. </a:t>
            </a:r>
            <a:endParaRPr sz="1200" dirty="0">
              <a:solidFill>
                <a:srgbClr val="000000"/>
              </a:solidFill>
            </a:endParaRPr>
          </a:p>
          <a:p>
            <a:pPr marL="0" lvl="0" indent="0" algn="l" rtl="0">
              <a:spcBef>
                <a:spcPts val="1600"/>
              </a:spcBef>
              <a:spcAft>
                <a:spcPts val="0"/>
              </a:spcAft>
              <a:buNone/>
            </a:pPr>
            <a:r>
              <a:rPr lang="en-GB" sz="1100" dirty="0">
                <a:solidFill>
                  <a:srgbClr val="000000"/>
                </a:solidFill>
              </a:rPr>
              <a:t>					</a:t>
            </a:r>
            <a:endParaRPr sz="1100" dirty="0">
              <a:solidFill>
                <a:srgbClr val="000000"/>
              </a:solidFill>
            </a:endParaRPr>
          </a:p>
          <a:p>
            <a:pPr marL="0" lvl="0" indent="0" algn="l" rtl="0">
              <a:spcBef>
                <a:spcPts val="0"/>
              </a:spcBef>
              <a:spcAft>
                <a:spcPts val="0"/>
              </a:spcAft>
              <a:buNone/>
            </a:pPr>
            <a:r>
              <a:rPr lang="en-GB" sz="1100" dirty="0">
                <a:solidFill>
                  <a:srgbClr val="000000"/>
                </a:solidFill>
              </a:rPr>
              <a:t>				</a:t>
            </a:r>
            <a:endParaRPr sz="1100" dirty="0">
              <a:solidFill>
                <a:srgbClr val="000000"/>
              </a:solidFill>
            </a:endParaRPr>
          </a:p>
          <a:p>
            <a:pPr marL="0" marR="0" lvl="0" indent="0" algn="l" rtl="0">
              <a:lnSpc>
                <a:spcPct val="115000"/>
              </a:lnSpc>
              <a:spcBef>
                <a:spcPts val="1600"/>
              </a:spcBef>
              <a:spcAft>
                <a:spcPts val="0"/>
              </a:spcAft>
              <a:buNone/>
            </a:pPr>
            <a:r>
              <a:rPr lang="en-GB" sz="1100" dirty="0">
                <a:solidFill>
                  <a:srgbClr val="000000"/>
                </a:solidFill>
              </a:rPr>
              <a:t>			</a:t>
            </a:r>
            <a:endParaRPr b="1" dirty="0">
              <a:solidFill>
                <a:srgbClr val="000000"/>
              </a:solidFill>
            </a:endParaRPr>
          </a:p>
          <a:p>
            <a:pPr marL="0" lvl="0" indent="0" algn="l" rtl="0">
              <a:spcBef>
                <a:spcPts val="1600"/>
              </a:spcBef>
              <a:spcAft>
                <a:spcPts val="0"/>
              </a:spcAft>
              <a:buNone/>
            </a:pPr>
            <a:r>
              <a:rPr lang="en-GB" sz="1100" dirty="0">
                <a:solidFill>
                  <a:srgbClr val="000000"/>
                </a:solidFill>
              </a:rPr>
              <a:t>		</a:t>
            </a:r>
            <a:endParaRPr sz="1100" dirty="0">
              <a:solidFill>
                <a:srgbClr val="000000"/>
              </a:solidFill>
            </a:endParaRPr>
          </a:p>
          <a:p>
            <a:pPr marL="0" lvl="0" indent="0" algn="l" rtl="0">
              <a:spcBef>
                <a:spcPts val="1600"/>
              </a:spcBef>
              <a:spcAft>
                <a:spcPts val="0"/>
              </a:spcAft>
              <a:buClr>
                <a:schemeClr val="dk1"/>
              </a:buClr>
              <a:buSzPts val="1100"/>
              <a:buFont typeface="Arial"/>
              <a:buNone/>
            </a:pPr>
            <a:endParaRPr sz="1200" dirty="0">
              <a:solidFill>
                <a:srgbClr val="000000"/>
              </a:solidFill>
            </a:endParaRPr>
          </a:p>
          <a:p>
            <a:pPr marL="0" lvl="0" indent="0" algn="l" rtl="0">
              <a:spcBef>
                <a:spcPts val="1600"/>
              </a:spcBef>
              <a:spcAft>
                <a:spcPts val="0"/>
              </a:spcAft>
              <a:buClr>
                <a:schemeClr val="dk1"/>
              </a:buClr>
              <a:buSzPts val="1100"/>
              <a:buFont typeface="Arial"/>
              <a:buNone/>
            </a:pPr>
            <a:r>
              <a:rPr lang="en-GB" sz="1100" dirty="0">
                <a:solidFill>
                  <a:srgbClr val="000000"/>
                </a:solidFill>
              </a:rPr>
              <a:t>			</a:t>
            </a:r>
            <a:endParaRPr sz="1100" dirty="0">
              <a:solidFill>
                <a:srgbClr val="000000"/>
              </a:solidFill>
            </a:endParaRPr>
          </a:p>
          <a:p>
            <a:pPr marL="0" lvl="0" indent="0" algn="l" rtl="0">
              <a:spcBef>
                <a:spcPts val="1600"/>
              </a:spcBef>
              <a:spcAft>
                <a:spcPts val="0"/>
              </a:spcAft>
              <a:buClr>
                <a:schemeClr val="dk1"/>
              </a:buClr>
              <a:buSzPts val="1100"/>
              <a:buFont typeface="Arial"/>
              <a:buNone/>
            </a:pPr>
            <a:r>
              <a:rPr lang="en-GB" sz="1100" dirty="0">
                <a:solidFill>
                  <a:srgbClr val="000000"/>
                </a:solidFill>
              </a:rPr>
              <a:t>		</a:t>
            </a:r>
            <a:endParaRPr sz="1100" dirty="0">
              <a:solidFill>
                <a:srgbClr val="000000"/>
              </a:solidFill>
            </a:endParaRPr>
          </a:p>
          <a:p>
            <a:pPr marL="0" lvl="0" indent="0" algn="l" rtl="0">
              <a:spcBef>
                <a:spcPts val="1600"/>
              </a:spcBef>
              <a:spcAft>
                <a:spcPts val="0"/>
              </a:spcAft>
              <a:buNone/>
            </a:pPr>
            <a:endParaRPr sz="1500" dirty="0">
              <a:solidFill>
                <a:srgbClr val="000000"/>
              </a:solidFill>
            </a:endParaRPr>
          </a:p>
          <a:p>
            <a:pPr marL="0" lvl="0" indent="0" algn="l" rtl="0">
              <a:spcBef>
                <a:spcPts val="1600"/>
              </a:spcBef>
              <a:spcAft>
                <a:spcPts val="1600"/>
              </a:spcAft>
              <a:buNone/>
            </a:pPr>
            <a:endParaRPr dirty="0">
              <a:solidFill>
                <a:srgbClr val="000000"/>
              </a:solidFill>
            </a:endParaRPr>
          </a:p>
        </p:txBody>
      </p:sp>
      <p:pic>
        <p:nvPicPr>
          <p:cNvPr id="558" name="Google Shape;558;p91"/>
          <p:cNvPicPr preferRelativeResize="0"/>
          <p:nvPr/>
        </p:nvPicPr>
        <p:blipFill>
          <a:blip r:embed="rId3">
            <a:alphaModFix/>
          </a:blip>
          <a:stretch>
            <a:fillRect/>
          </a:stretch>
        </p:blipFill>
        <p:spPr>
          <a:xfrm>
            <a:off x="954137" y="2166288"/>
            <a:ext cx="4324350" cy="1162050"/>
          </a:xfrm>
          <a:prstGeom prst="rect">
            <a:avLst/>
          </a:prstGeom>
          <a:noFill/>
          <a:ln>
            <a:noFill/>
          </a:ln>
        </p:spPr>
      </p:pic>
      <p:pic>
        <p:nvPicPr>
          <p:cNvPr id="5" name="Google Shape;392;p66">
            <a:extLst>
              <a:ext uri="{FF2B5EF4-FFF2-40B4-BE49-F238E27FC236}">
                <a16:creationId xmlns:a16="http://schemas.microsoft.com/office/drawing/2014/main" id="{3D164930-C8C7-4591-B38F-44E125804A97}"/>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Income Statement </a:t>
            </a:r>
            <a:r>
              <a:rPr lang="en-GB" sz="1200" dirty="0"/>
              <a:t>(Page 105 in Financial Report)</a:t>
            </a:r>
            <a:endParaRPr sz="1200" dirty="0"/>
          </a:p>
          <a:p>
            <a:pPr marL="0" lvl="0" indent="0" algn="l" rtl="0">
              <a:spcBef>
                <a:spcPts val="0"/>
              </a:spcBef>
              <a:spcAft>
                <a:spcPts val="0"/>
              </a:spcAft>
              <a:buNone/>
            </a:pPr>
            <a:endParaRPr dirty="0"/>
          </a:p>
        </p:txBody>
      </p:sp>
      <p:sp>
        <p:nvSpPr>
          <p:cNvPr id="2" name="文本占位符 1">
            <a:extLst>
              <a:ext uri="{FF2B5EF4-FFF2-40B4-BE49-F238E27FC236}">
                <a16:creationId xmlns:a16="http://schemas.microsoft.com/office/drawing/2014/main" id="{CFE16CBF-88E4-401A-84E8-4B0BB5742E5E}"/>
              </a:ext>
            </a:extLst>
          </p:cNvPr>
          <p:cNvSpPr>
            <a:spLocks noGrp="1"/>
          </p:cNvSpPr>
          <p:nvPr>
            <p:ph type="body" idx="1"/>
          </p:nvPr>
        </p:nvSpPr>
        <p:spPr/>
        <p:txBody>
          <a:bodyPr/>
          <a:lstStyle/>
          <a:p>
            <a:endParaRPr lang="en-US"/>
          </a:p>
        </p:txBody>
      </p:sp>
      <p:pic>
        <p:nvPicPr>
          <p:cNvPr id="101" name="Google Shape;101;p20"/>
          <p:cNvPicPr preferRelativeResize="0"/>
          <p:nvPr/>
        </p:nvPicPr>
        <p:blipFill>
          <a:blip r:embed="rId3">
            <a:alphaModFix/>
          </a:blip>
          <a:stretch>
            <a:fillRect/>
          </a:stretch>
        </p:blipFill>
        <p:spPr>
          <a:xfrm>
            <a:off x="152400" y="921375"/>
            <a:ext cx="8839200" cy="4030225"/>
          </a:xfrm>
          <a:prstGeom prst="rect">
            <a:avLst/>
          </a:prstGeom>
          <a:noFill/>
          <a:ln>
            <a:noFill/>
          </a:ln>
        </p:spPr>
      </p:pic>
      <p:pic>
        <p:nvPicPr>
          <p:cNvPr id="5" name="Google Shape;332;p57">
            <a:extLst>
              <a:ext uri="{FF2B5EF4-FFF2-40B4-BE49-F238E27FC236}">
                <a16:creationId xmlns:a16="http://schemas.microsoft.com/office/drawing/2014/main" id="{3E2F7338-78BF-4F5B-B8FC-7E71C9DFC25D}"/>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62"/>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1" name="Group 10">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7550" y="2988"/>
            <a:ext cx="7329573" cy="5143500"/>
            <a:chOff x="1303402" y="36937"/>
            <a:chExt cx="9772765" cy="6858000"/>
          </a:xfrm>
        </p:grpSpPr>
        <p:sp>
          <p:nvSpPr>
            <p:cNvPr id="12" name="Freeform: Shape 11">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标题 1">
            <a:extLst>
              <a:ext uri="{FF2B5EF4-FFF2-40B4-BE49-F238E27FC236}">
                <a16:creationId xmlns:a16="http://schemas.microsoft.com/office/drawing/2014/main" id="{2DF191DA-8752-47FE-A9B5-AB7CD07A7106}"/>
              </a:ext>
            </a:extLst>
          </p:cNvPr>
          <p:cNvSpPr>
            <a:spLocks noGrp="1"/>
          </p:cNvSpPr>
          <p:nvPr>
            <p:ph type="title"/>
          </p:nvPr>
        </p:nvSpPr>
        <p:spPr>
          <a:xfrm>
            <a:off x="2284026" y="1532747"/>
            <a:ext cx="4578895" cy="1523291"/>
          </a:xfrm>
        </p:spPr>
        <p:txBody>
          <a:bodyPr vert="horz" lIns="91440" tIns="45720" rIns="91440" bIns="45720" rtlCol="0" anchor="b">
            <a:normAutofit/>
          </a:bodyPr>
          <a:lstStyle/>
          <a:p>
            <a:pPr lvl="0" defTabSz="914400">
              <a:spcBef>
                <a:spcPct val="0"/>
              </a:spcBef>
            </a:pPr>
            <a:r>
              <a:rPr lang="en-US" sz="3900" b="1" kern="1200" dirty="0">
                <a:solidFill>
                  <a:srgbClr val="3C78D8"/>
                </a:solidFill>
                <a:latin typeface="+mj-lt"/>
                <a:ea typeface="+mj-ea"/>
                <a:cs typeface="+mj-cs"/>
              </a:rPr>
              <a:t>GS - Operational Risk</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93"/>
          <p:cNvSpPr txBox="1">
            <a:spLocks noGrp="1"/>
          </p:cNvSpPr>
          <p:nvPr>
            <p:ph type="title"/>
          </p:nvPr>
        </p:nvSpPr>
        <p:spPr>
          <a:xfrm>
            <a:off x="628650" y="250792"/>
            <a:ext cx="7886700" cy="99417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solidFill>
                  <a:schemeClr val="accent1">
                    <a:lumMod val="75000"/>
                  </a:schemeClr>
                </a:solidFill>
              </a:rPr>
              <a:t>Operational Risk </a:t>
            </a:r>
            <a:endParaRPr dirty="0">
              <a:solidFill>
                <a:schemeClr val="accent1">
                  <a:lumMod val="75000"/>
                </a:schemeClr>
              </a:solidFill>
            </a:endParaRPr>
          </a:p>
        </p:txBody>
      </p:sp>
      <p:sp>
        <p:nvSpPr>
          <p:cNvPr id="569" name="Google Shape;569;p93"/>
          <p:cNvSpPr txBox="1">
            <a:spLocks noGrp="1"/>
          </p:cNvSpPr>
          <p:nvPr>
            <p:ph sz="half" idx="1"/>
          </p:nvPr>
        </p:nvSpPr>
        <p:spPr>
          <a:xfrm>
            <a:off x="628650" y="1184803"/>
            <a:ext cx="3886200" cy="3263504"/>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GB" sz="1800" dirty="0">
                <a:solidFill>
                  <a:srgbClr val="000000"/>
                </a:solidFill>
              </a:rPr>
              <a:t>Overview:</a:t>
            </a:r>
            <a:endParaRPr sz="1800" dirty="0">
              <a:solidFill>
                <a:srgbClr val="000000"/>
              </a:solidFill>
            </a:endParaRPr>
          </a:p>
          <a:p>
            <a:pPr marL="0" marR="0" lvl="0" indent="0" algn="l" rtl="0">
              <a:lnSpc>
                <a:spcPct val="115000"/>
              </a:lnSpc>
              <a:spcBef>
                <a:spcPts val="1600"/>
              </a:spcBef>
              <a:spcAft>
                <a:spcPts val="0"/>
              </a:spcAft>
              <a:buNone/>
            </a:pPr>
            <a:r>
              <a:rPr lang="en-GB" sz="1800" dirty="0">
                <a:solidFill>
                  <a:srgbClr val="000000"/>
                </a:solidFill>
              </a:rPr>
              <a:t>Operational risk is the risk of an adverse outcome resulting from inadequate or failed internal processes, people, systems or from external events. GS exposure to operational risk arises from routine processing errors, as well as extraordinary incidents, such as major systems failures or legal and regulatory matters. </a:t>
            </a:r>
            <a:endParaRPr sz="1800" dirty="0">
              <a:solidFill>
                <a:srgbClr val="000000"/>
              </a:solidFill>
            </a:endParaRPr>
          </a:p>
          <a:p>
            <a:pPr marL="0" lvl="0" indent="0" algn="l" rtl="0">
              <a:spcBef>
                <a:spcPts val="1600"/>
              </a:spcBef>
              <a:spcAft>
                <a:spcPts val="0"/>
              </a:spcAft>
              <a:buClr>
                <a:schemeClr val="dk1"/>
              </a:buClr>
              <a:buSzPts val="1100"/>
              <a:buFont typeface="Arial"/>
              <a:buNone/>
            </a:pPr>
            <a:endParaRPr sz="1800" dirty="0">
              <a:solidFill>
                <a:schemeClr val="dk1"/>
              </a:solidFill>
            </a:endParaRPr>
          </a:p>
          <a:p>
            <a:pPr marL="0" lvl="0" indent="0" algn="l" rtl="0">
              <a:spcBef>
                <a:spcPts val="1600"/>
              </a:spcBef>
              <a:spcAft>
                <a:spcPts val="0"/>
              </a:spcAft>
              <a:buClr>
                <a:schemeClr val="dk1"/>
              </a:buClr>
              <a:buSzPts val="1100"/>
              <a:buFont typeface="Arial"/>
              <a:buNone/>
            </a:pPr>
            <a:r>
              <a:rPr lang="en-GB" sz="1800" dirty="0">
                <a:solidFill>
                  <a:schemeClr val="dk1"/>
                </a:solidFill>
              </a:rPr>
              <a:t>				</a:t>
            </a:r>
            <a:endParaRPr sz="1800" dirty="0">
              <a:solidFill>
                <a:schemeClr val="dk1"/>
              </a:solidFill>
            </a:endParaRPr>
          </a:p>
          <a:p>
            <a:pPr marL="0" lvl="0" indent="0" algn="l" rtl="0">
              <a:spcBef>
                <a:spcPts val="0"/>
              </a:spcBef>
              <a:spcAft>
                <a:spcPts val="0"/>
              </a:spcAft>
              <a:buClr>
                <a:schemeClr val="dk1"/>
              </a:buClr>
              <a:buSzPts val="1100"/>
              <a:buFont typeface="Arial"/>
              <a:buNone/>
            </a:pPr>
            <a:r>
              <a:rPr lang="en-GB" sz="1800" dirty="0">
                <a:solidFill>
                  <a:schemeClr val="dk1"/>
                </a:solidFill>
              </a:rPr>
              <a:t>			</a:t>
            </a:r>
            <a:endParaRPr sz="1800" dirty="0">
              <a:solidFill>
                <a:schemeClr val="dk1"/>
              </a:solidFill>
            </a:endParaRPr>
          </a:p>
          <a:p>
            <a:pPr marL="0" lvl="0" indent="0" algn="l" rtl="0">
              <a:spcBef>
                <a:spcPts val="1600"/>
              </a:spcBef>
              <a:spcAft>
                <a:spcPts val="0"/>
              </a:spcAft>
              <a:buClr>
                <a:schemeClr val="dk1"/>
              </a:buClr>
              <a:buSzPts val="1100"/>
              <a:buFont typeface="Arial"/>
              <a:buNone/>
            </a:pPr>
            <a:r>
              <a:rPr lang="en-GB" sz="1800" dirty="0">
                <a:solidFill>
                  <a:schemeClr val="dk1"/>
                </a:solidFill>
              </a:rPr>
              <a:t>		</a:t>
            </a:r>
            <a:endParaRPr sz="1800" dirty="0">
              <a:solidFill>
                <a:schemeClr val="dk1"/>
              </a:solidFill>
            </a:endParaRPr>
          </a:p>
          <a:p>
            <a:pPr marL="0" lvl="0" indent="0" algn="l" rtl="0">
              <a:spcBef>
                <a:spcPts val="1600"/>
              </a:spcBef>
              <a:spcAft>
                <a:spcPts val="1600"/>
              </a:spcAft>
              <a:buNone/>
            </a:pPr>
            <a:endParaRPr sz="1800" dirty="0"/>
          </a:p>
        </p:txBody>
      </p:sp>
      <p:pic>
        <p:nvPicPr>
          <p:cNvPr id="570" name="Google Shape;570;p93"/>
          <p:cNvPicPr preferRelativeResize="0"/>
          <p:nvPr/>
        </p:nvPicPr>
        <p:blipFill>
          <a:blip r:embed="rId3">
            <a:alphaModFix/>
          </a:blip>
          <a:stretch>
            <a:fillRect/>
          </a:stretch>
        </p:blipFill>
        <p:spPr>
          <a:xfrm>
            <a:off x="4629152" y="1707232"/>
            <a:ext cx="4232965" cy="2526671"/>
          </a:xfrm>
          <a:prstGeom prst="rect">
            <a:avLst/>
          </a:prstGeom>
          <a:noFill/>
          <a:ln>
            <a:noFill/>
          </a:ln>
        </p:spPr>
      </p:pic>
      <p:pic>
        <p:nvPicPr>
          <p:cNvPr id="5" name="Google Shape;392;p66">
            <a:extLst>
              <a:ext uri="{FF2B5EF4-FFF2-40B4-BE49-F238E27FC236}">
                <a16:creationId xmlns:a16="http://schemas.microsoft.com/office/drawing/2014/main" id="{6B0D24F7-9598-423C-82B9-C3F7E964C5E3}"/>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9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Operational Risk</a:t>
            </a:r>
            <a:endParaRPr dirty="0">
              <a:solidFill>
                <a:schemeClr val="accent1">
                  <a:lumMod val="75000"/>
                </a:schemeClr>
              </a:solidFill>
            </a:endParaRPr>
          </a:p>
        </p:txBody>
      </p:sp>
      <p:sp>
        <p:nvSpPr>
          <p:cNvPr id="576" name="Google Shape;576;p94"/>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a:solidFill>
                  <a:srgbClr val="000000"/>
                </a:solidFill>
              </a:rPr>
              <a:t>Potential types of loss events related to internal and external operational risk include:</a:t>
            </a:r>
            <a:endParaRPr sz="2200">
              <a:solidFill>
                <a:srgbClr val="000000"/>
              </a:solidFill>
            </a:endParaRPr>
          </a:p>
          <a:p>
            <a:pPr marL="457200" lvl="0" indent="-336550" algn="l" rtl="0">
              <a:spcBef>
                <a:spcPts val="1600"/>
              </a:spcBef>
              <a:spcAft>
                <a:spcPts val="0"/>
              </a:spcAft>
              <a:buClr>
                <a:srgbClr val="000000"/>
              </a:buClr>
              <a:buSzPts val="1700"/>
              <a:buChar char="●"/>
            </a:pPr>
            <a:r>
              <a:rPr lang="en-GB" sz="1700">
                <a:solidFill>
                  <a:srgbClr val="000000"/>
                </a:solidFill>
              </a:rPr>
              <a:t>Clients,products and business practices;</a:t>
            </a:r>
            <a:endParaRPr sz="1700">
              <a:solidFill>
                <a:srgbClr val="000000"/>
              </a:solidFill>
            </a:endParaRPr>
          </a:p>
          <a:p>
            <a:pPr marL="457200" lvl="0" indent="-336550" algn="l" rtl="0">
              <a:spcBef>
                <a:spcPts val="0"/>
              </a:spcBef>
              <a:spcAft>
                <a:spcPts val="0"/>
              </a:spcAft>
              <a:buClr>
                <a:srgbClr val="000000"/>
              </a:buClr>
              <a:buSzPts val="1700"/>
              <a:buChar char="●"/>
            </a:pPr>
            <a:r>
              <a:rPr lang="en-GB" sz="1700">
                <a:solidFill>
                  <a:srgbClr val="000000"/>
                </a:solidFill>
              </a:rPr>
              <a:t>Execution,delivery and process management;</a:t>
            </a:r>
            <a:endParaRPr sz="1700">
              <a:solidFill>
                <a:srgbClr val="000000"/>
              </a:solidFill>
            </a:endParaRPr>
          </a:p>
          <a:p>
            <a:pPr marL="457200" lvl="0" indent="-336550" algn="l" rtl="0">
              <a:spcBef>
                <a:spcPts val="0"/>
              </a:spcBef>
              <a:spcAft>
                <a:spcPts val="0"/>
              </a:spcAft>
              <a:buClr>
                <a:srgbClr val="000000"/>
              </a:buClr>
              <a:buSzPts val="1700"/>
              <a:buChar char="●"/>
            </a:pPr>
            <a:r>
              <a:rPr lang="en-GB" sz="1700">
                <a:solidFill>
                  <a:srgbClr val="000000"/>
                </a:solidFill>
              </a:rPr>
              <a:t>Business disruption and system failures</a:t>
            </a:r>
            <a:endParaRPr sz="1700">
              <a:solidFill>
                <a:srgbClr val="000000"/>
              </a:solidFill>
            </a:endParaRPr>
          </a:p>
          <a:p>
            <a:pPr marL="457200" lvl="0" indent="-336550" algn="l" rtl="0">
              <a:spcBef>
                <a:spcPts val="0"/>
              </a:spcBef>
              <a:spcAft>
                <a:spcPts val="0"/>
              </a:spcAft>
              <a:buClr>
                <a:srgbClr val="000000"/>
              </a:buClr>
              <a:buSzPts val="1700"/>
              <a:buChar char="●"/>
            </a:pPr>
            <a:r>
              <a:rPr lang="en-GB" sz="1700">
                <a:solidFill>
                  <a:srgbClr val="000000"/>
                </a:solidFill>
              </a:rPr>
              <a:t>Employment practices and workplace safety; </a:t>
            </a:r>
            <a:endParaRPr sz="1700">
              <a:solidFill>
                <a:srgbClr val="000000"/>
              </a:solidFill>
            </a:endParaRPr>
          </a:p>
          <a:p>
            <a:pPr marL="457200" lvl="0" indent="-336550" algn="l" rtl="0">
              <a:spcBef>
                <a:spcPts val="0"/>
              </a:spcBef>
              <a:spcAft>
                <a:spcPts val="0"/>
              </a:spcAft>
              <a:buClr>
                <a:srgbClr val="000000"/>
              </a:buClr>
              <a:buSzPts val="1700"/>
              <a:buChar char="●"/>
            </a:pPr>
            <a:r>
              <a:rPr lang="en-GB" sz="1700">
                <a:solidFill>
                  <a:srgbClr val="000000"/>
                </a:solidFill>
              </a:rPr>
              <a:t>Damage to physical assets;</a:t>
            </a:r>
            <a:endParaRPr sz="1700">
              <a:solidFill>
                <a:srgbClr val="000000"/>
              </a:solidFill>
            </a:endParaRPr>
          </a:p>
          <a:p>
            <a:pPr marL="457200" lvl="0" indent="-336550" algn="l" rtl="0">
              <a:spcBef>
                <a:spcPts val="0"/>
              </a:spcBef>
              <a:spcAft>
                <a:spcPts val="0"/>
              </a:spcAft>
              <a:buClr>
                <a:srgbClr val="000000"/>
              </a:buClr>
              <a:buSzPts val="1700"/>
              <a:buChar char="●"/>
            </a:pPr>
            <a:r>
              <a:rPr lang="en-GB" sz="1700">
                <a:solidFill>
                  <a:srgbClr val="000000"/>
                </a:solidFill>
              </a:rPr>
              <a:t>Internal fraud</a:t>
            </a:r>
            <a:endParaRPr sz="1700">
              <a:solidFill>
                <a:srgbClr val="000000"/>
              </a:solidFill>
            </a:endParaRPr>
          </a:p>
          <a:p>
            <a:pPr marL="457200" lvl="0" indent="-336550" algn="l" rtl="0">
              <a:spcBef>
                <a:spcPts val="0"/>
              </a:spcBef>
              <a:spcAft>
                <a:spcPts val="0"/>
              </a:spcAft>
              <a:buClr>
                <a:srgbClr val="000000"/>
              </a:buClr>
              <a:buSzPts val="1700"/>
              <a:buChar char="●"/>
            </a:pPr>
            <a:r>
              <a:rPr lang="en-GB" sz="1700">
                <a:solidFill>
                  <a:srgbClr val="000000"/>
                </a:solidFill>
              </a:rPr>
              <a:t>External fraud. </a:t>
            </a:r>
            <a:endParaRPr sz="1700">
              <a:solidFill>
                <a:srgbClr val="000000"/>
              </a:solidFill>
            </a:endParaRPr>
          </a:p>
          <a:p>
            <a:pPr marL="0" lvl="0" indent="0" algn="l" rtl="0">
              <a:spcBef>
                <a:spcPts val="1200"/>
              </a:spcBef>
              <a:spcAft>
                <a:spcPts val="0"/>
              </a:spcAft>
              <a:buClr>
                <a:schemeClr val="dk1"/>
              </a:buClr>
              <a:buSzPts val="1100"/>
              <a:buFont typeface="Arial"/>
              <a:buNone/>
            </a:pPr>
            <a:r>
              <a:rPr lang="en-GB">
                <a:solidFill>
                  <a:srgbClr val="000000"/>
                </a:solidFill>
              </a:rPr>
              <a:t>				</a:t>
            </a:r>
            <a:endParaRPr>
              <a:solidFill>
                <a:srgbClr val="000000"/>
              </a:solidFill>
            </a:endParaRPr>
          </a:p>
          <a:p>
            <a:pPr marL="0" lvl="0" indent="0" algn="l" rtl="0">
              <a:spcBef>
                <a:spcPts val="0"/>
              </a:spcBef>
              <a:spcAft>
                <a:spcPts val="0"/>
              </a:spcAft>
              <a:buClr>
                <a:schemeClr val="dk1"/>
              </a:buClr>
              <a:buSzPts val="1100"/>
              <a:buFont typeface="Arial"/>
              <a:buNone/>
            </a:pPr>
            <a:r>
              <a:rPr lang="en-GB">
                <a:solidFill>
                  <a:srgbClr val="000000"/>
                </a:solidFill>
              </a:rPr>
              <a:t>			</a:t>
            </a:r>
            <a:endParaRPr>
              <a:solidFill>
                <a:srgbClr val="000000"/>
              </a:solidFill>
            </a:endParaRPr>
          </a:p>
          <a:p>
            <a:pPr marL="0" lvl="0" indent="0" algn="l" rtl="0">
              <a:spcBef>
                <a:spcPts val="1600"/>
              </a:spcBef>
              <a:spcAft>
                <a:spcPts val="0"/>
              </a:spcAft>
              <a:buClr>
                <a:schemeClr val="dk1"/>
              </a:buClr>
              <a:buSzPts val="1100"/>
              <a:buFont typeface="Arial"/>
              <a:buNone/>
            </a:pPr>
            <a:r>
              <a:rPr lang="en-GB">
                <a:solidFill>
                  <a:srgbClr val="000000"/>
                </a:solidFill>
              </a:rPr>
              <a:t>		</a:t>
            </a:r>
            <a:endParaRPr>
              <a:solidFill>
                <a:srgbClr val="000000"/>
              </a:solidFill>
            </a:endParaRPr>
          </a:p>
          <a:p>
            <a:pPr marL="0" lvl="0" indent="0" algn="l" rtl="0">
              <a:spcBef>
                <a:spcPts val="1600"/>
              </a:spcBef>
              <a:spcAft>
                <a:spcPts val="1600"/>
              </a:spcAft>
              <a:buNone/>
            </a:pPr>
            <a:endParaRPr sz="2500">
              <a:solidFill>
                <a:srgbClr val="000000"/>
              </a:solidFill>
            </a:endParaRPr>
          </a:p>
        </p:txBody>
      </p:sp>
      <p:pic>
        <p:nvPicPr>
          <p:cNvPr id="4" name="Google Shape;392;p66">
            <a:extLst>
              <a:ext uri="{FF2B5EF4-FFF2-40B4-BE49-F238E27FC236}">
                <a16:creationId xmlns:a16="http://schemas.microsoft.com/office/drawing/2014/main" id="{D54ED143-6D8E-40A7-8D49-019EBF03BD9E}"/>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9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Operational Risk Measurement</a:t>
            </a:r>
            <a:endParaRPr dirty="0">
              <a:solidFill>
                <a:schemeClr val="accent1">
                  <a:lumMod val="75000"/>
                </a:schemeClr>
              </a:solidFill>
            </a:endParaRPr>
          </a:p>
          <a:p>
            <a:pPr marL="0" lvl="0" indent="0" algn="l" rtl="0">
              <a:spcBef>
                <a:spcPts val="0"/>
              </a:spcBef>
              <a:spcAft>
                <a:spcPts val="0"/>
              </a:spcAft>
              <a:buNone/>
            </a:pPr>
            <a:r>
              <a:rPr lang="en-GB" dirty="0">
                <a:solidFill>
                  <a:schemeClr val="accent1">
                    <a:lumMod val="75000"/>
                  </a:schemeClr>
                </a:solidFill>
              </a:rPr>
              <a:t> </a:t>
            </a:r>
            <a:endParaRPr dirty="0">
              <a:solidFill>
                <a:schemeClr val="accent1">
                  <a:lumMod val="75000"/>
                </a:schemeClr>
              </a:solidFill>
            </a:endParaRPr>
          </a:p>
        </p:txBody>
      </p:sp>
      <p:sp>
        <p:nvSpPr>
          <p:cNvPr id="582" name="Google Shape;582;p95"/>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000000"/>
                </a:solidFill>
              </a:rPr>
              <a:t>GS measure their operational risk exposure using both </a:t>
            </a:r>
            <a:r>
              <a:rPr lang="en-GB" sz="1700" b="1">
                <a:solidFill>
                  <a:srgbClr val="000000"/>
                </a:solidFill>
              </a:rPr>
              <a:t>statistical modeling</a:t>
            </a:r>
            <a:r>
              <a:rPr lang="en-GB" sz="1700">
                <a:solidFill>
                  <a:srgbClr val="000000"/>
                </a:solidFill>
              </a:rPr>
              <a:t> and </a:t>
            </a:r>
            <a:r>
              <a:rPr lang="en-GB" sz="1700" b="1">
                <a:solidFill>
                  <a:srgbClr val="000000"/>
                </a:solidFill>
              </a:rPr>
              <a:t>scenario analyses</a:t>
            </a:r>
            <a:r>
              <a:rPr lang="en-GB" sz="1700">
                <a:solidFill>
                  <a:srgbClr val="000000"/>
                </a:solidFill>
              </a:rPr>
              <a:t>, which involve </a:t>
            </a:r>
            <a:r>
              <a:rPr lang="en-GB" sz="1700" b="1">
                <a:solidFill>
                  <a:srgbClr val="000000"/>
                </a:solidFill>
              </a:rPr>
              <a:t>qualitative and quantitative</a:t>
            </a:r>
            <a:r>
              <a:rPr lang="en-GB" sz="1700">
                <a:solidFill>
                  <a:srgbClr val="000000"/>
                </a:solidFill>
              </a:rPr>
              <a:t> assessments of internal and external operational risk event data and internal control factors for each of their  businesses. Operational risk measurement also incorporates an assessment of business environment factors, including:</a:t>
            </a:r>
            <a:endParaRPr sz="1700">
              <a:solidFill>
                <a:srgbClr val="000000"/>
              </a:solidFill>
            </a:endParaRPr>
          </a:p>
          <a:p>
            <a:pPr marL="457200" lvl="0" indent="-336550" algn="l" rtl="0">
              <a:spcBef>
                <a:spcPts val="1600"/>
              </a:spcBef>
              <a:spcAft>
                <a:spcPts val="0"/>
              </a:spcAft>
              <a:buClr>
                <a:srgbClr val="000000"/>
              </a:buClr>
              <a:buSzPts val="1700"/>
              <a:buChar char="●"/>
            </a:pPr>
            <a:r>
              <a:rPr lang="en-GB" sz="1700">
                <a:solidFill>
                  <a:srgbClr val="000000"/>
                </a:solidFill>
              </a:rPr>
              <a:t>Evaluations of the </a:t>
            </a:r>
            <a:r>
              <a:rPr lang="en-GB" sz="1700" b="1">
                <a:solidFill>
                  <a:srgbClr val="000000"/>
                </a:solidFill>
              </a:rPr>
              <a:t>complexity</a:t>
            </a:r>
            <a:r>
              <a:rPr lang="en-GB" sz="1700">
                <a:solidFill>
                  <a:srgbClr val="000000"/>
                </a:solidFill>
              </a:rPr>
              <a:t> of business activities;</a:t>
            </a:r>
            <a:endParaRPr sz="1700">
              <a:solidFill>
                <a:srgbClr val="000000"/>
              </a:solidFill>
            </a:endParaRPr>
          </a:p>
          <a:p>
            <a:pPr marL="457200" lvl="0" indent="-336550" algn="l" rtl="0">
              <a:spcBef>
                <a:spcPts val="0"/>
              </a:spcBef>
              <a:spcAft>
                <a:spcPts val="0"/>
              </a:spcAft>
              <a:buClr>
                <a:srgbClr val="000000"/>
              </a:buClr>
              <a:buSzPts val="1700"/>
              <a:buChar char="●"/>
            </a:pPr>
            <a:r>
              <a:rPr lang="en-GB" sz="1700" b="1">
                <a:solidFill>
                  <a:srgbClr val="000000"/>
                </a:solidFill>
              </a:rPr>
              <a:t>Degree</a:t>
            </a:r>
            <a:r>
              <a:rPr lang="en-GB" sz="1700">
                <a:solidFill>
                  <a:srgbClr val="000000"/>
                </a:solidFill>
              </a:rPr>
              <a:t> of automation in processes;</a:t>
            </a:r>
            <a:endParaRPr sz="1700">
              <a:solidFill>
                <a:srgbClr val="000000"/>
              </a:solidFill>
            </a:endParaRPr>
          </a:p>
          <a:p>
            <a:pPr marL="457200" lvl="0" indent="-336550" algn="l" rtl="0">
              <a:spcBef>
                <a:spcPts val="0"/>
              </a:spcBef>
              <a:spcAft>
                <a:spcPts val="0"/>
              </a:spcAft>
              <a:buClr>
                <a:srgbClr val="000000"/>
              </a:buClr>
              <a:buSzPts val="1700"/>
              <a:buChar char="●"/>
            </a:pPr>
            <a:r>
              <a:rPr lang="en-GB" sz="1700">
                <a:solidFill>
                  <a:srgbClr val="000000"/>
                </a:solidFill>
              </a:rPr>
              <a:t>New activity </a:t>
            </a:r>
            <a:r>
              <a:rPr lang="en-GB" sz="1700" b="1">
                <a:solidFill>
                  <a:srgbClr val="000000"/>
                </a:solidFill>
              </a:rPr>
              <a:t>information</a:t>
            </a:r>
            <a:r>
              <a:rPr lang="en-GB" sz="1700">
                <a:solidFill>
                  <a:srgbClr val="000000"/>
                </a:solidFill>
              </a:rPr>
              <a:t>;</a:t>
            </a:r>
            <a:endParaRPr sz="1700">
              <a:solidFill>
                <a:srgbClr val="000000"/>
              </a:solidFill>
            </a:endParaRPr>
          </a:p>
          <a:p>
            <a:pPr marL="457200" lvl="0" indent="-336550" algn="l" rtl="0">
              <a:spcBef>
                <a:spcPts val="0"/>
              </a:spcBef>
              <a:spcAft>
                <a:spcPts val="0"/>
              </a:spcAft>
              <a:buClr>
                <a:srgbClr val="000000"/>
              </a:buClr>
              <a:buSzPts val="1700"/>
              <a:buChar char="●"/>
            </a:pPr>
            <a:r>
              <a:rPr lang="en-GB" sz="1700">
                <a:solidFill>
                  <a:srgbClr val="000000"/>
                </a:solidFill>
              </a:rPr>
              <a:t>Legal and regulatory </a:t>
            </a:r>
            <a:r>
              <a:rPr lang="en-GB" sz="1700" b="1">
                <a:solidFill>
                  <a:srgbClr val="000000"/>
                </a:solidFill>
              </a:rPr>
              <a:t>environment</a:t>
            </a:r>
            <a:r>
              <a:rPr lang="en-GB" sz="1700">
                <a:solidFill>
                  <a:srgbClr val="000000"/>
                </a:solidFill>
              </a:rPr>
              <a:t>; </a:t>
            </a:r>
            <a:endParaRPr sz="1700">
              <a:solidFill>
                <a:srgbClr val="000000"/>
              </a:solidFill>
            </a:endParaRPr>
          </a:p>
          <a:p>
            <a:pPr marL="457200" lvl="0" indent="-336550" algn="l" rtl="0">
              <a:spcBef>
                <a:spcPts val="0"/>
              </a:spcBef>
              <a:spcAft>
                <a:spcPts val="0"/>
              </a:spcAft>
              <a:buClr>
                <a:srgbClr val="000000"/>
              </a:buClr>
              <a:buSzPts val="1700"/>
              <a:buChar char="●"/>
            </a:pPr>
            <a:r>
              <a:rPr lang="en-GB" sz="1700" b="1">
                <a:solidFill>
                  <a:srgbClr val="000000"/>
                </a:solidFill>
              </a:rPr>
              <a:t>Changes</a:t>
            </a:r>
            <a:r>
              <a:rPr lang="en-GB" sz="1700">
                <a:solidFill>
                  <a:srgbClr val="000000"/>
                </a:solidFill>
              </a:rPr>
              <a:t> in the markets for products and services,</a:t>
            </a:r>
            <a:endParaRPr sz="1700">
              <a:solidFill>
                <a:srgbClr val="000000"/>
              </a:solidFill>
            </a:endParaRPr>
          </a:p>
          <a:p>
            <a:pPr marL="457200" lvl="0" indent="-336550" algn="l" rtl="0">
              <a:spcBef>
                <a:spcPts val="0"/>
              </a:spcBef>
              <a:spcAft>
                <a:spcPts val="0"/>
              </a:spcAft>
              <a:buClr>
                <a:srgbClr val="000000"/>
              </a:buClr>
              <a:buSzPts val="1700"/>
              <a:buChar char="●"/>
            </a:pPr>
            <a:r>
              <a:rPr lang="en-GB" sz="1700" b="1">
                <a:solidFill>
                  <a:srgbClr val="000000"/>
                </a:solidFill>
              </a:rPr>
              <a:t>Diversity and sophistication </a:t>
            </a:r>
            <a:r>
              <a:rPr lang="en-GB" sz="1700">
                <a:solidFill>
                  <a:srgbClr val="000000"/>
                </a:solidFill>
              </a:rPr>
              <a:t>of customers and counterparties. </a:t>
            </a:r>
            <a:endParaRPr sz="1700">
              <a:solidFill>
                <a:srgbClr val="000000"/>
              </a:solidFill>
            </a:endParaRPr>
          </a:p>
          <a:p>
            <a:pPr marL="0" lvl="0" indent="0" algn="l" rtl="0">
              <a:spcBef>
                <a:spcPts val="1600"/>
              </a:spcBef>
              <a:spcAft>
                <a:spcPts val="1600"/>
              </a:spcAft>
              <a:buNone/>
            </a:pPr>
            <a:endParaRPr sz="1500"/>
          </a:p>
        </p:txBody>
      </p:sp>
      <p:pic>
        <p:nvPicPr>
          <p:cNvPr id="4" name="Google Shape;392;p66">
            <a:extLst>
              <a:ext uri="{FF2B5EF4-FFF2-40B4-BE49-F238E27FC236}">
                <a16:creationId xmlns:a16="http://schemas.microsoft.com/office/drawing/2014/main" id="{9398C61E-EDF8-41A2-9278-4F8D011A067F}"/>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9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Operational Risk Management Process</a:t>
            </a:r>
            <a:endParaRPr dirty="0">
              <a:solidFill>
                <a:schemeClr val="accent1">
                  <a:lumMod val="75000"/>
                </a:schemeClr>
              </a:solidFill>
            </a:endParaRPr>
          </a:p>
          <a:p>
            <a:pPr marL="0" lvl="0" indent="0" algn="l" rtl="0">
              <a:spcBef>
                <a:spcPts val="0"/>
              </a:spcBef>
              <a:spcAft>
                <a:spcPts val="0"/>
              </a:spcAft>
              <a:buNone/>
            </a:pPr>
            <a:endParaRPr dirty="0">
              <a:solidFill>
                <a:schemeClr val="accent1">
                  <a:lumMod val="75000"/>
                </a:schemeClr>
              </a:solidFill>
            </a:endParaRPr>
          </a:p>
        </p:txBody>
      </p:sp>
      <p:sp>
        <p:nvSpPr>
          <p:cNvPr id="588" name="Google Shape;588;p96"/>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Clr>
                <a:srgbClr val="000000"/>
              </a:buClr>
              <a:buSzPts val="1600"/>
              <a:buChar char="●"/>
            </a:pPr>
            <a:r>
              <a:rPr lang="en-GB" sz="2000" b="1" dirty="0">
                <a:solidFill>
                  <a:srgbClr val="000000"/>
                </a:solidFill>
              </a:rPr>
              <a:t>Combine </a:t>
            </a:r>
            <a:r>
              <a:rPr lang="en-GB" sz="2000" dirty="0">
                <a:solidFill>
                  <a:srgbClr val="000000"/>
                </a:solidFill>
              </a:rPr>
              <a:t>top-down and bottom-up approaches to manage and measure operational risk. </a:t>
            </a:r>
            <a:endParaRPr sz="2000" dirty="0">
              <a:solidFill>
                <a:srgbClr val="000000"/>
              </a:solidFill>
            </a:endParaRPr>
          </a:p>
          <a:p>
            <a:pPr marL="457200" lvl="0" indent="-330200" algn="l" rtl="0">
              <a:lnSpc>
                <a:spcPct val="100000"/>
              </a:lnSpc>
              <a:spcBef>
                <a:spcPts val="0"/>
              </a:spcBef>
              <a:spcAft>
                <a:spcPts val="0"/>
              </a:spcAft>
              <a:buClr>
                <a:srgbClr val="000000"/>
              </a:buClr>
              <a:buSzPts val="1600"/>
              <a:buChar char="●"/>
            </a:pPr>
            <a:r>
              <a:rPr lang="en-GB" sz="2000" b="1" dirty="0">
                <a:solidFill>
                  <a:srgbClr val="000000"/>
                </a:solidFill>
              </a:rPr>
              <a:t>Maintain</a:t>
            </a:r>
            <a:r>
              <a:rPr lang="en-GB" sz="2000" dirty="0">
                <a:solidFill>
                  <a:srgbClr val="000000"/>
                </a:solidFill>
              </a:rPr>
              <a:t> a comprehensive control framework designed to provide a well-controlled environment to minimize operational risks. </a:t>
            </a:r>
            <a:endParaRPr sz="2000" dirty="0">
              <a:solidFill>
                <a:srgbClr val="000000"/>
              </a:solidFill>
            </a:endParaRPr>
          </a:p>
          <a:p>
            <a:pPr marL="457200" lvl="0" indent="-330200" algn="l" rtl="0">
              <a:lnSpc>
                <a:spcPct val="100000"/>
              </a:lnSpc>
              <a:spcBef>
                <a:spcPts val="0"/>
              </a:spcBef>
              <a:spcAft>
                <a:spcPts val="0"/>
              </a:spcAft>
              <a:buClr>
                <a:srgbClr val="000000"/>
              </a:buClr>
              <a:buSzPts val="1600"/>
              <a:buChar char="●"/>
            </a:pPr>
            <a:r>
              <a:rPr lang="en-GB" sz="2000" b="1" dirty="0">
                <a:solidFill>
                  <a:srgbClr val="000000"/>
                </a:solidFill>
              </a:rPr>
              <a:t>Establish</a:t>
            </a:r>
            <a:r>
              <a:rPr lang="en-GB" sz="2000" dirty="0">
                <a:solidFill>
                  <a:srgbClr val="000000"/>
                </a:solidFill>
              </a:rPr>
              <a:t> policies that require all employees to report and escalate operational risk events. </a:t>
            </a:r>
            <a:endParaRPr sz="2000" dirty="0">
              <a:solidFill>
                <a:srgbClr val="000000"/>
              </a:solidFill>
            </a:endParaRPr>
          </a:p>
          <a:p>
            <a:pPr marL="457200" lvl="0" indent="-330200" algn="l" rtl="0">
              <a:lnSpc>
                <a:spcPct val="100000"/>
              </a:lnSpc>
              <a:spcBef>
                <a:spcPts val="0"/>
              </a:spcBef>
              <a:spcAft>
                <a:spcPts val="0"/>
              </a:spcAft>
              <a:buClr>
                <a:srgbClr val="000000"/>
              </a:buClr>
              <a:buSzPts val="1600"/>
              <a:buChar char="●"/>
            </a:pPr>
            <a:r>
              <a:rPr lang="en-GB" sz="2000" b="1" dirty="0">
                <a:solidFill>
                  <a:srgbClr val="000000"/>
                </a:solidFill>
              </a:rPr>
              <a:t>Use</a:t>
            </a:r>
            <a:r>
              <a:rPr lang="en-GB" sz="2000" dirty="0">
                <a:solidFill>
                  <a:srgbClr val="000000"/>
                </a:solidFill>
              </a:rPr>
              <a:t> operational risk management applications to capture and organize operational risk event data and key metrics.</a:t>
            </a:r>
            <a:endParaRPr sz="2000" dirty="0">
              <a:solidFill>
                <a:srgbClr val="000000"/>
              </a:solidFill>
            </a:endParaRPr>
          </a:p>
        </p:txBody>
      </p:sp>
      <p:pic>
        <p:nvPicPr>
          <p:cNvPr id="4" name="Google Shape;392;p66">
            <a:extLst>
              <a:ext uri="{FF2B5EF4-FFF2-40B4-BE49-F238E27FC236}">
                <a16:creationId xmlns:a16="http://schemas.microsoft.com/office/drawing/2014/main" id="{3EB0D22E-434A-4FEA-807D-4DB294D140D7}"/>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9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500" dirty="0">
                <a:solidFill>
                  <a:schemeClr val="accent1">
                    <a:lumMod val="75000"/>
                  </a:schemeClr>
                </a:solidFill>
              </a:rPr>
              <a:t>Operational Risk Management </a:t>
            </a:r>
            <a:endParaRPr sz="2500" dirty="0">
              <a:solidFill>
                <a:schemeClr val="accent1">
                  <a:lumMod val="75000"/>
                </a:schemeClr>
              </a:solidFill>
            </a:endParaRPr>
          </a:p>
          <a:p>
            <a:pPr marL="0" lvl="0" indent="0" algn="l" rtl="0">
              <a:spcBef>
                <a:spcPts val="0"/>
              </a:spcBef>
              <a:spcAft>
                <a:spcPts val="0"/>
              </a:spcAft>
              <a:buClr>
                <a:schemeClr val="dk1"/>
              </a:buClr>
              <a:buSzPts val="1100"/>
              <a:buFont typeface="Arial"/>
              <a:buNone/>
            </a:pPr>
            <a:r>
              <a:rPr lang="en-GB" sz="2500" dirty="0">
                <a:solidFill>
                  <a:schemeClr val="accent1">
                    <a:lumMod val="75000"/>
                  </a:schemeClr>
                </a:solidFill>
              </a:rPr>
              <a:t>- According to Types of Operational Risks</a:t>
            </a:r>
            <a:endParaRPr sz="2500" dirty="0">
              <a:solidFill>
                <a:schemeClr val="accent1">
                  <a:lumMod val="75000"/>
                </a:schemeClr>
              </a:solidFill>
            </a:endParaRPr>
          </a:p>
        </p:txBody>
      </p:sp>
      <p:sp>
        <p:nvSpPr>
          <p:cNvPr id="594" name="Google Shape;594;p97"/>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500" b="1" dirty="0">
                <a:solidFill>
                  <a:srgbClr val="000000"/>
                </a:solidFill>
              </a:rPr>
              <a:t>Information and Cyber Security Risk.</a:t>
            </a:r>
            <a:endParaRPr sz="1500" dirty="0">
              <a:solidFill>
                <a:srgbClr val="000000"/>
              </a:solidFill>
            </a:endParaRPr>
          </a:p>
          <a:p>
            <a:pPr marL="457200" lvl="0" indent="-323850" algn="l" rtl="0">
              <a:lnSpc>
                <a:spcPct val="100000"/>
              </a:lnSpc>
              <a:spcBef>
                <a:spcPts val="1600"/>
              </a:spcBef>
              <a:spcAft>
                <a:spcPts val="0"/>
              </a:spcAft>
              <a:buClr>
                <a:srgbClr val="000000"/>
              </a:buClr>
              <a:buSzPts val="1500"/>
              <a:buChar char="●"/>
            </a:pPr>
            <a:r>
              <a:rPr lang="en-GB" sz="1500" dirty="0">
                <a:solidFill>
                  <a:srgbClr val="000000"/>
                </a:solidFill>
              </a:rPr>
              <a:t>minimize the occurrence and impact of unauthorized access, disruption or use of information and/or information systems. </a:t>
            </a:r>
            <a:endParaRPr sz="1500" dirty="0">
              <a:solidFill>
                <a:srgbClr val="000000"/>
              </a:solidFill>
            </a:endParaRPr>
          </a:p>
          <a:p>
            <a:pPr marL="0" lvl="0" indent="0" algn="l" rtl="0">
              <a:lnSpc>
                <a:spcPct val="100000"/>
              </a:lnSpc>
              <a:spcBef>
                <a:spcPts val="1600"/>
              </a:spcBef>
              <a:spcAft>
                <a:spcPts val="0"/>
              </a:spcAft>
              <a:buNone/>
            </a:pPr>
            <a:r>
              <a:rPr lang="en-GB" sz="1500" b="1" dirty="0">
                <a:solidFill>
                  <a:srgbClr val="000000"/>
                </a:solidFill>
              </a:rPr>
              <a:t>Third Party Risk</a:t>
            </a:r>
            <a:endParaRPr sz="1500" b="1" dirty="0">
              <a:solidFill>
                <a:srgbClr val="000000"/>
              </a:solidFill>
            </a:endParaRPr>
          </a:p>
          <a:p>
            <a:pPr marL="457200" lvl="0" indent="-323850" algn="l" rtl="0">
              <a:lnSpc>
                <a:spcPct val="100000"/>
              </a:lnSpc>
              <a:spcBef>
                <a:spcPts val="1600"/>
              </a:spcBef>
              <a:spcAft>
                <a:spcPts val="0"/>
              </a:spcAft>
              <a:buClr>
                <a:srgbClr val="000000"/>
              </a:buClr>
              <a:buSzPts val="1500"/>
              <a:buChar char="●"/>
            </a:pPr>
            <a:r>
              <a:rPr lang="en-GB" sz="1500" dirty="0">
                <a:solidFill>
                  <a:srgbClr val="000000"/>
                </a:solidFill>
              </a:rPr>
              <a:t>identify, manage and report key third-party risks and conduct due diligence across multiple risk domains, including information security and cyber security, resilience and additional third- party dependencies. </a:t>
            </a:r>
            <a:endParaRPr sz="1500" dirty="0">
              <a:solidFill>
                <a:srgbClr val="000000"/>
              </a:solidFill>
            </a:endParaRPr>
          </a:p>
          <a:p>
            <a:pPr marL="0" lvl="0" indent="0" algn="l" rtl="0">
              <a:lnSpc>
                <a:spcPct val="100000"/>
              </a:lnSpc>
              <a:spcBef>
                <a:spcPts val="1600"/>
              </a:spcBef>
              <a:spcAft>
                <a:spcPts val="0"/>
              </a:spcAft>
              <a:buNone/>
            </a:pPr>
            <a:r>
              <a:rPr lang="en-GB" sz="1500" b="1" dirty="0">
                <a:solidFill>
                  <a:srgbClr val="000000"/>
                </a:solidFill>
              </a:rPr>
              <a:t>Business Resilience Risk.</a:t>
            </a:r>
            <a:endParaRPr sz="1500" b="1" dirty="0">
              <a:solidFill>
                <a:srgbClr val="000000"/>
              </a:solidFill>
            </a:endParaRPr>
          </a:p>
          <a:p>
            <a:pPr marL="457200" lvl="0" indent="-323850" algn="l" rtl="0">
              <a:lnSpc>
                <a:spcPct val="100000"/>
              </a:lnSpc>
              <a:spcBef>
                <a:spcPts val="1600"/>
              </a:spcBef>
              <a:spcAft>
                <a:spcPts val="0"/>
              </a:spcAft>
              <a:buClr>
                <a:srgbClr val="000000"/>
              </a:buClr>
              <a:buSzPts val="1500"/>
              <a:buChar char="●"/>
            </a:pPr>
            <a:r>
              <a:rPr lang="en-GB" sz="1500" dirty="0">
                <a:solidFill>
                  <a:srgbClr val="000000"/>
                </a:solidFill>
              </a:rPr>
              <a:t>monitor threats and assess risks and seek to ensure our state of readiness in the event of a significant operational disruption to the normal operations of our critical functions or their dependencies, such as, critical facilities, systems, third parties, data and/or personnel. </a:t>
            </a:r>
            <a:endParaRPr sz="1500" dirty="0"/>
          </a:p>
        </p:txBody>
      </p:sp>
      <p:pic>
        <p:nvPicPr>
          <p:cNvPr id="4" name="Google Shape;392;p66">
            <a:extLst>
              <a:ext uri="{FF2B5EF4-FFF2-40B4-BE49-F238E27FC236}">
                <a16:creationId xmlns:a16="http://schemas.microsoft.com/office/drawing/2014/main" id="{084F1CC5-DB93-4C43-84D9-BF1E1380F6F1}"/>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9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100" dirty="0">
                <a:solidFill>
                  <a:schemeClr val="accent1">
                    <a:lumMod val="75000"/>
                  </a:schemeClr>
                </a:solidFill>
              </a:rPr>
              <a:t>The table below presents the operating results of GS Asset </a:t>
            </a:r>
            <a:br>
              <a:rPr lang="en-GB" sz="2100" dirty="0">
                <a:solidFill>
                  <a:schemeClr val="accent1">
                    <a:lumMod val="75000"/>
                  </a:schemeClr>
                </a:solidFill>
              </a:rPr>
            </a:br>
            <a:r>
              <a:rPr lang="en-GB" sz="2100" dirty="0">
                <a:solidFill>
                  <a:schemeClr val="accent1">
                    <a:lumMod val="75000"/>
                  </a:schemeClr>
                </a:solidFill>
              </a:rPr>
              <a:t>Management segment:</a:t>
            </a:r>
            <a:endParaRPr sz="2100" dirty="0">
              <a:solidFill>
                <a:schemeClr val="accent1">
                  <a:lumMod val="75000"/>
                </a:schemeClr>
              </a:solidFill>
            </a:endParaRPr>
          </a:p>
        </p:txBody>
      </p:sp>
      <p:pic>
        <p:nvPicPr>
          <p:cNvPr id="601" name="Google Shape;601;p98"/>
          <p:cNvPicPr preferRelativeResize="0"/>
          <p:nvPr/>
        </p:nvPicPr>
        <p:blipFill rotWithShape="1">
          <a:blip r:embed="rId3">
            <a:alphaModFix/>
          </a:blip>
          <a:srcRect l="1748" t="5078"/>
          <a:stretch/>
        </p:blipFill>
        <p:spPr>
          <a:xfrm>
            <a:off x="917150" y="1210148"/>
            <a:ext cx="7213600" cy="3549800"/>
          </a:xfrm>
          <a:prstGeom prst="rect">
            <a:avLst/>
          </a:prstGeom>
          <a:noFill/>
          <a:ln>
            <a:noFill/>
          </a:ln>
        </p:spPr>
      </p:pic>
      <p:pic>
        <p:nvPicPr>
          <p:cNvPr id="5" name="Google Shape;392;p66">
            <a:extLst>
              <a:ext uri="{FF2B5EF4-FFF2-40B4-BE49-F238E27FC236}">
                <a16:creationId xmlns:a16="http://schemas.microsoft.com/office/drawing/2014/main" id="{89285352-AFE6-4F7E-9646-0171BF6C935D}"/>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7" name="Google Shape;607;p99"/>
          <p:cNvPicPr preferRelativeResize="0"/>
          <p:nvPr/>
        </p:nvPicPr>
        <p:blipFill>
          <a:blip r:embed="rId3">
            <a:alphaModFix/>
          </a:blip>
          <a:stretch>
            <a:fillRect/>
          </a:stretch>
        </p:blipFill>
        <p:spPr>
          <a:xfrm>
            <a:off x="418725" y="250825"/>
            <a:ext cx="8038800" cy="4259300"/>
          </a:xfrm>
          <a:prstGeom prst="rect">
            <a:avLst/>
          </a:prstGeom>
          <a:noFill/>
          <a:ln>
            <a:noFill/>
          </a:ln>
        </p:spPr>
      </p:pic>
      <p:pic>
        <p:nvPicPr>
          <p:cNvPr id="4" name="Google Shape;392;p66">
            <a:extLst>
              <a:ext uri="{FF2B5EF4-FFF2-40B4-BE49-F238E27FC236}">
                <a16:creationId xmlns:a16="http://schemas.microsoft.com/office/drawing/2014/main" id="{F0D8A4F3-9C8F-402A-A933-8906615E4033}"/>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1"/>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1" name="Group 10">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7550" y="2988"/>
            <a:ext cx="7329573" cy="5143500"/>
            <a:chOff x="1303402" y="36937"/>
            <a:chExt cx="9772765" cy="6858000"/>
          </a:xfrm>
        </p:grpSpPr>
        <p:sp>
          <p:nvSpPr>
            <p:cNvPr id="12" name="Freeform: Shape 11">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标题 1">
            <a:extLst>
              <a:ext uri="{FF2B5EF4-FFF2-40B4-BE49-F238E27FC236}">
                <a16:creationId xmlns:a16="http://schemas.microsoft.com/office/drawing/2014/main" id="{9F03112D-5D97-4E44-821E-68A4FEA23A71}"/>
              </a:ext>
            </a:extLst>
          </p:cNvPr>
          <p:cNvSpPr>
            <a:spLocks noGrp="1"/>
          </p:cNvSpPr>
          <p:nvPr>
            <p:ph type="title"/>
          </p:nvPr>
        </p:nvSpPr>
        <p:spPr>
          <a:xfrm>
            <a:off x="2284026" y="1532747"/>
            <a:ext cx="4578895" cy="1523291"/>
          </a:xfrm>
        </p:spPr>
        <p:txBody>
          <a:bodyPr vert="horz" lIns="91440" tIns="45720" rIns="91440" bIns="45720" rtlCol="0" anchor="b">
            <a:normAutofit/>
          </a:bodyPr>
          <a:lstStyle/>
          <a:p>
            <a:pPr defTabSz="914400">
              <a:spcBef>
                <a:spcPct val="0"/>
              </a:spcBef>
            </a:pPr>
            <a:r>
              <a:rPr lang="en-US" sz="3900" b="1" kern="1200" dirty="0">
                <a:solidFill>
                  <a:srgbClr val="3C78D8"/>
                </a:solidFill>
                <a:latin typeface="+mj-lt"/>
                <a:ea typeface="+mj-ea"/>
                <a:cs typeface="+mj-cs"/>
              </a:rPr>
              <a:t>GS - Liquidity Risk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10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Liquidity Risk Management </a:t>
            </a:r>
            <a:endParaRPr dirty="0">
              <a:solidFill>
                <a:schemeClr val="accent1">
                  <a:lumMod val="75000"/>
                </a:schemeClr>
              </a:solidFill>
            </a:endParaRPr>
          </a:p>
          <a:p>
            <a:pPr marL="0" lvl="0" indent="0" algn="l" rtl="0">
              <a:spcBef>
                <a:spcPts val="0"/>
              </a:spcBef>
              <a:spcAft>
                <a:spcPts val="0"/>
              </a:spcAft>
              <a:buNone/>
            </a:pPr>
            <a:endParaRPr dirty="0">
              <a:solidFill>
                <a:schemeClr val="accent1">
                  <a:lumMod val="75000"/>
                </a:schemeClr>
              </a:solidFill>
            </a:endParaRPr>
          </a:p>
        </p:txBody>
      </p:sp>
      <p:sp>
        <p:nvSpPr>
          <p:cNvPr id="618" name="Google Shape;618;p101"/>
          <p:cNvSpPr txBox="1">
            <a:spLocks noGrp="1"/>
          </p:cNvSpPr>
          <p:nvPr>
            <p:ph type="body" idx="1"/>
          </p:nvPr>
        </p:nvSpPr>
        <p:spPr>
          <a:prstGeom prst="rect">
            <a:avLst/>
          </a:prstGeom>
        </p:spPr>
        <p:txBody>
          <a:bodyPr spcFirstLastPara="1" wrap="square" lIns="91425" tIns="91425" rIns="91425" bIns="91425" anchor="t" anchorCtr="0">
            <a:noAutofit/>
          </a:bodyPr>
          <a:lstStyle/>
          <a:p>
            <a:pPr>
              <a:lnSpc>
                <a:spcPct val="100000"/>
              </a:lnSpc>
            </a:pPr>
            <a:r>
              <a:rPr lang="en-GB" dirty="0"/>
              <a:t>Liquidity risk is the risk that will be unable to fund the firm or meet the liquidity needs in the event of firm-specific, broader industry or market liquidity stress events.</a:t>
            </a:r>
            <a:endParaRPr dirty="0"/>
          </a:p>
          <a:p>
            <a:pPr>
              <a:lnSpc>
                <a:spcPct val="100000"/>
              </a:lnSpc>
            </a:pPr>
            <a:r>
              <a:rPr lang="en-GB" dirty="0"/>
              <a:t>The objective of liquidity risk management is to be able to offer fund and to enable core businesses to continue to serve clients and generate revenues, even under adverse circumstances.</a:t>
            </a:r>
            <a:endParaRPr dirty="0"/>
          </a:p>
          <a:p>
            <a:pPr>
              <a:lnSpc>
                <a:spcPct val="100000"/>
              </a:lnSpc>
            </a:pPr>
            <a:r>
              <a:rPr lang="en-GB" dirty="0"/>
              <a:t>GS’s liquidity risk management is independent of revenue producing units and Treasury, and reports to the chief risk officer. </a:t>
            </a:r>
            <a:endParaRPr dirty="0"/>
          </a:p>
        </p:txBody>
      </p:sp>
      <p:pic>
        <p:nvPicPr>
          <p:cNvPr id="4" name="Google Shape;392;p66">
            <a:extLst>
              <a:ext uri="{FF2B5EF4-FFF2-40B4-BE49-F238E27FC236}">
                <a16:creationId xmlns:a16="http://schemas.microsoft.com/office/drawing/2014/main" id="{70641214-19D9-45E4-8BDA-ED6F6D0890F4}"/>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Consolidated Statements </a:t>
            </a:r>
            <a:r>
              <a:rPr lang="en-GB" sz="1200" dirty="0"/>
              <a:t>(Page 105 in Financial Report)</a:t>
            </a:r>
            <a:endParaRPr sz="1200" dirty="0"/>
          </a:p>
          <a:p>
            <a:pPr marL="0" lvl="0" indent="0" algn="l" rtl="0">
              <a:spcBef>
                <a:spcPts val="0"/>
              </a:spcBef>
              <a:spcAft>
                <a:spcPts val="0"/>
              </a:spcAft>
              <a:buNone/>
            </a:pPr>
            <a:endParaRPr dirty="0"/>
          </a:p>
        </p:txBody>
      </p:sp>
      <p:pic>
        <p:nvPicPr>
          <p:cNvPr id="107" name="Google Shape;107;p21"/>
          <p:cNvPicPr preferRelativeResize="0"/>
          <p:nvPr/>
        </p:nvPicPr>
        <p:blipFill>
          <a:blip r:embed="rId3">
            <a:alphaModFix/>
          </a:blip>
          <a:stretch>
            <a:fillRect/>
          </a:stretch>
        </p:blipFill>
        <p:spPr>
          <a:xfrm>
            <a:off x="90225" y="1507638"/>
            <a:ext cx="8839203" cy="2128235"/>
          </a:xfrm>
          <a:prstGeom prst="rect">
            <a:avLst/>
          </a:prstGeom>
          <a:noFill/>
          <a:ln>
            <a:noFill/>
          </a:ln>
        </p:spPr>
      </p:pic>
      <p:pic>
        <p:nvPicPr>
          <p:cNvPr id="5" name="Google Shape;332;p57">
            <a:extLst>
              <a:ext uri="{FF2B5EF4-FFF2-40B4-BE49-F238E27FC236}">
                <a16:creationId xmlns:a16="http://schemas.microsoft.com/office/drawing/2014/main" id="{2E23145E-A730-48A5-9052-580C730E4691}"/>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10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Liquidity Risk Management Principles </a:t>
            </a:r>
            <a:endParaRPr dirty="0">
              <a:solidFill>
                <a:schemeClr val="accent1">
                  <a:lumMod val="75000"/>
                </a:schemeClr>
              </a:solidFill>
            </a:endParaRPr>
          </a:p>
        </p:txBody>
      </p:sp>
      <p:sp>
        <p:nvSpPr>
          <p:cNvPr id="624" name="Google Shape;624;p102"/>
          <p:cNvSpPr txBox="1">
            <a:spLocks noGrp="1"/>
          </p:cNvSpPr>
          <p:nvPr>
            <p:ph type="body" idx="1"/>
          </p:nvPr>
        </p:nvSpPr>
        <p:spPr>
          <a:prstGeom prst="rect">
            <a:avLst/>
          </a:prstGeom>
        </p:spPr>
        <p:txBody>
          <a:bodyPr spcFirstLastPara="1" wrap="square" lIns="91425" tIns="91425" rIns="91425" bIns="91425" anchor="t" anchorCtr="0">
            <a:noAutofit/>
          </a:bodyPr>
          <a:lstStyle/>
          <a:p>
            <a:pPr marL="450850">
              <a:lnSpc>
                <a:spcPct val="100000"/>
              </a:lnSpc>
              <a:buSzPts val="1900"/>
            </a:pPr>
            <a:r>
              <a:rPr lang="en-GB" sz="1900" dirty="0"/>
              <a:t>Hold sufficient excess liquidity in the form of </a:t>
            </a:r>
            <a:r>
              <a:rPr lang="en-GB" sz="1900" b="1" dirty="0"/>
              <a:t>GCLA </a:t>
            </a:r>
            <a:r>
              <a:rPr lang="en-GB" sz="1900" dirty="0"/>
              <a:t>to cover outflows during a stressed period</a:t>
            </a:r>
          </a:p>
          <a:p>
            <a:pPr marL="450850">
              <a:lnSpc>
                <a:spcPct val="100000"/>
              </a:lnSpc>
              <a:buSzPts val="1900"/>
            </a:pPr>
            <a:endParaRPr sz="1900" dirty="0"/>
          </a:p>
          <a:p>
            <a:pPr marL="450850">
              <a:lnSpc>
                <a:spcPct val="100000"/>
              </a:lnSpc>
              <a:buSzPts val="1900"/>
            </a:pPr>
            <a:r>
              <a:rPr lang="en-GB" sz="1900" dirty="0"/>
              <a:t>Maintain appropriate </a:t>
            </a:r>
            <a:r>
              <a:rPr lang="en-GB" sz="1900" b="1" dirty="0"/>
              <a:t>Asset-Liability Management </a:t>
            </a:r>
            <a:endParaRPr sz="1900" b="1" dirty="0"/>
          </a:p>
          <a:p>
            <a:pPr marL="450850">
              <a:lnSpc>
                <a:spcPct val="100000"/>
              </a:lnSpc>
              <a:buSzPts val="1900"/>
            </a:pPr>
            <a:endParaRPr lang="en-GB" sz="1900" dirty="0"/>
          </a:p>
          <a:p>
            <a:pPr marL="450850">
              <a:lnSpc>
                <a:spcPct val="100000"/>
              </a:lnSpc>
              <a:buSzPts val="1900"/>
            </a:pPr>
            <a:r>
              <a:rPr lang="en-GB" sz="1900" dirty="0"/>
              <a:t>Maintain a viable </a:t>
            </a:r>
            <a:r>
              <a:rPr lang="en-GB" sz="1900" b="1" dirty="0"/>
              <a:t>Contingency Funding Plan</a:t>
            </a:r>
            <a:endParaRPr sz="1900" b="1" dirty="0"/>
          </a:p>
          <a:p>
            <a:pPr marL="342900">
              <a:lnSpc>
                <a:spcPct val="100000"/>
              </a:lnSpc>
              <a:spcBef>
                <a:spcPts val="1600"/>
              </a:spcBef>
              <a:spcAft>
                <a:spcPts val="1600"/>
              </a:spcAft>
            </a:pPr>
            <a:endParaRPr sz="1900" dirty="0"/>
          </a:p>
        </p:txBody>
      </p:sp>
      <p:pic>
        <p:nvPicPr>
          <p:cNvPr id="4" name="Google Shape;392;p66">
            <a:extLst>
              <a:ext uri="{FF2B5EF4-FFF2-40B4-BE49-F238E27FC236}">
                <a16:creationId xmlns:a16="http://schemas.microsoft.com/office/drawing/2014/main" id="{32758DB9-5D85-4482-8694-74E0A94D25FF}"/>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10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Liquidity Risk Management - GCLA </a:t>
            </a:r>
            <a:endParaRPr dirty="0">
              <a:solidFill>
                <a:schemeClr val="accent1">
                  <a:lumMod val="75000"/>
                </a:schemeClr>
              </a:solidFill>
            </a:endParaRPr>
          </a:p>
        </p:txBody>
      </p:sp>
      <p:sp>
        <p:nvSpPr>
          <p:cNvPr id="630" name="Google Shape;630;p103"/>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SzPts val="1500"/>
              <a:buChar char="●"/>
            </a:pPr>
            <a:r>
              <a:rPr lang="en-GB" sz="2000" dirty="0"/>
              <a:t>GCLA is the liquidity maintained to meet a broad range of potential cash outflows and collateral needs in a stressed environment</a:t>
            </a:r>
            <a:endParaRPr sz="2000" dirty="0"/>
          </a:p>
          <a:p>
            <a:pPr marL="457200" lvl="0" indent="-323850" algn="l" rtl="0">
              <a:spcBef>
                <a:spcPts val="0"/>
              </a:spcBef>
              <a:spcAft>
                <a:spcPts val="0"/>
              </a:spcAft>
              <a:buSzPts val="1500"/>
              <a:buChar char="●"/>
            </a:pPr>
            <a:r>
              <a:rPr lang="en-GB" sz="2000" dirty="0"/>
              <a:t>A primary principle is to pre-fund the estimated potential cash and collateral needs during a liquidity crisis and hold this liquidity in the form of unencumbered, highly liquid securities and cash</a:t>
            </a:r>
            <a:endParaRPr sz="2000" dirty="0"/>
          </a:p>
          <a:p>
            <a:pPr marL="457200" lvl="0" indent="-323850" algn="l" rtl="0">
              <a:spcBef>
                <a:spcPts val="0"/>
              </a:spcBef>
              <a:spcAft>
                <a:spcPts val="0"/>
              </a:spcAft>
              <a:buSzPts val="1500"/>
              <a:buChar char="●"/>
            </a:pPr>
            <a:r>
              <a:rPr lang="en-GB" sz="2000" dirty="0"/>
              <a:t>Potential hazards: During a liquidity crisis, credit-sensitive funding may change and certain deposits may be withdrawn. To mitigate the risk, GS pre-fund the liquidity that larger than the businesses would otherwise require including unencumbered securities and funding.</a:t>
            </a:r>
            <a:endParaRPr sz="2000" dirty="0"/>
          </a:p>
          <a:p>
            <a:pPr marL="457200" lvl="0" indent="0" algn="l" rtl="0">
              <a:spcBef>
                <a:spcPts val="1600"/>
              </a:spcBef>
              <a:spcAft>
                <a:spcPts val="0"/>
              </a:spcAft>
              <a:buNone/>
            </a:pPr>
            <a:endParaRPr sz="2000" dirty="0"/>
          </a:p>
          <a:p>
            <a:pPr marL="0" lvl="0" indent="0" algn="l" rtl="0">
              <a:spcBef>
                <a:spcPts val="1600"/>
              </a:spcBef>
              <a:spcAft>
                <a:spcPts val="0"/>
              </a:spcAft>
              <a:buNone/>
            </a:pPr>
            <a:endParaRPr sz="2000" dirty="0"/>
          </a:p>
          <a:p>
            <a:pPr marL="0" lvl="0" indent="0" algn="l" rtl="0">
              <a:spcBef>
                <a:spcPts val="1600"/>
              </a:spcBef>
              <a:spcAft>
                <a:spcPts val="1600"/>
              </a:spcAft>
              <a:buNone/>
            </a:pPr>
            <a:endParaRPr sz="2000" dirty="0"/>
          </a:p>
        </p:txBody>
      </p:sp>
      <p:pic>
        <p:nvPicPr>
          <p:cNvPr id="4" name="Google Shape;392;p66">
            <a:extLst>
              <a:ext uri="{FF2B5EF4-FFF2-40B4-BE49-F238E27FC236}">
                <a16:creationId xmlns:a16="http://schemas.microsoft.com/office/drawing/2014/main" id="{5B5A3DE3-442F-4966-A225-A66E4438833A}"/>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10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Liquidity Risk Management - GCLA </a:t>
            </a:r>
            <a:endParaRPr dirty="0">
              <a:solidFill>
                <a:schemeClr val="accent1">
                  <a:lumMod val="75000"/>
                </a:schemeClr>
              </a:solidFill>
            </a:endParaRPr>
          </a:p>
        </p:txBody>
      </p:sp>
      <p:pic>
        <p:nvPicPr>
          <p:cNvPr id="636" name="Google Shape;636;p104"/>
          <p:cNvPicPr preferRelativeResize="0"/>
          <p:nvPr/>
        </p:nvPicPr>
        <p:blipFill>
          <a:blip r:embed="rId3">
            <a:alphaModFix/>
          </a:blip>
          <a:stretch>
            <a:fillRect/>
          </a:stretch>
        </p:blipFill>
        <p:spPr>
          <a:xfrm>
            <a:off x="1426475" y="1146500"/>
            <a:ext cx="5047109" cy="3820975"/>
          </a:xfrm>
          <a:prstGeom prst="rect">
            <a:avLst/>
          </a:prstGeom>
          <a:noFill/>
          <a:ln>
            <a:noFill/>
          </a:ln>
        </p:spPr>
      </p:pic>
      <p:pic>
        <p:nvPicPr>
          <p:cNvPr id="4" name="Google Shape;392;p66">
            <a:extLst>
              <a:ext uri="{FF2B5EF4-FFF2-40B4-BE49-F238E27FC236}">
                <a16:creationId xmlns:a16="http://schemas.microsoft.com/office/drawing/2014/main" id="{B33CC2D1-6463-4CB8-B966-7333BDDA68A2}"/>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10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Liquidity Risk Management - Asset-Liability Management</a:t>
            </a:r>
            <a:endParaRPr dirty="0">
              <a:solidFill>
                <a:schemeClr val="accent1">
                  <a:lumMod val="75000"/>
                </a:schemeClr>
              </a:solidFill>
            </a:endParaRPr>
          </a:p>
        </p:txBody>
      </p:sp>
      <p:sp>
        <p:nvSpPr>
          <p:cNvPr id="642" name="Google Shape;642;p105"/>
          <p:cNvSpPr txBox="1">
            <a:spLocks noGrp="1"/>
          </p:cNvSpPr>
          <p:nvPr>
            <p:ph type="body" idx="1"/>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lang="en-GB" sz="1800" dirty="0"/>
          </a:p>
          <a:p>
            <a:pPr marL="0" lvl="0" indent="0" algn="l" rtl="0">
              <a:spcBef>
                <a:spcPts val="0"/>
              </a:spcBef>
              <a:spcAft>
                <a:spcPts val="0"/>
              </a:spcAft>
              <a:buNone/>
            </a:pPr>
            <a:r>
              <a:rPr lang="en-GB" sz="1800" dirty="0"/>
              <a:t>The goal is to maintain sufficient liquidity to fund assets and meet contractual and contingent obligations.</a:t>
            </a:r>
            <a:endParaRPr sz="1800" dirty="0"/>
          </a:p>
          <a:p>
            <a:pPr marL="457200" lvl="0" indent="-323850" algn="l" rtl="0">
              <a:spcBef>
                <a:spcPts val="1600"/>
              </a:spcBef>
              <a:spcAft>
                <a:spcPts val="0"/>
              </a:spcAft>
              <a:buSzPts val="1500"/>
              <a:buChar char="●"/>
            </a:pPr>
            <a:r>
              <a:rPr lang="en-GB" sz="1800" dirty="0"/>
              <a:t>To manage the overall funding book conservatively and to focus on long-term diversified sources of funding;</a:t>
            </a:r>
            <a:endParaRPr sz="1800" dirty="0"/>
          </a:p>
          <a:p>
            <a:pPr marL="457200" lvl="0" indent="-323850" algn="l" rtl="0">
              <a:spcBef>
                <a:spcPts val="0"/>
              </a:spcBef>
              <a:spcAft>
                <a:spcPts val="0"/>
              </a:spcAft>
              <a:buSzPts val="1500"/>
              <a:buChar char="●"/>
            </a:pPr>
            <a:r>
              <a:rPr lang="en-GB" sz="1800" dirty="0"/>
              <a:t>To actively manage and monitor the asset base, focusing on liquidity;</a:t>
            </a:r>
            <a:endParaRPr sz="1800" dirty="0"/>
          </a:p>
          <a:p>
            <a:pPr marL="457200" lvl="0" indent="-323850" algn="l" rtl="0">
              <a:spcBef>
                <a:spcPts val="0"/>
              </a:spcBef>
              <a:spcAft>
                <a:spcPts val="0"/>
              </a:spcAft>
              <a:buSzPts val="1500"/>
              <a:buChar char="●"/>
            </a:pPr>
            <a:r>
              <a:rPr lang="en-GB" sz="1800" dirty="0"/>
              <a:t>To raise secured or unsecured financing with longer tenure than the liquidity profile of assets. </a:t>
            </a:r>
            <a:endParaRPr sz="1800" dirty="0"/>
          </a:p>
          <a:p>
            <a:pPr marL="0" lvl="0" indent="0" algn="l" rtl="0">
              <a:spcBef>
                <a:spcPts val="1600"/>
              </a:spcBef>
              <a:spcAft>
                <a:spcPts val="1600"/>
              </a:spcAft>
              <a:buNone/>
            </a:pPr>
            <a:endParaRPr sz="2800" dirty="0"/>
          </a:p>
        </p:txBody>
      </p:sp>
      <p:pic>
        <p:nvPicPr>
          <p:cNvPr id="4" name="Google Shape;392;p66">
            <a:extLst>
              <a:ext uri="{FF2B5EF4-FFF2-40B4-BE49-F238E27FC236}">
                <a16:creationId xmlns:a16="http://schemas.microsoft.com/office/drawing/2014/main" id="{0FCE2E80-B563-4B9B-BECE-F11E49F9741C}"/>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10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Liquidity Risk Management - Contingency Funding Plan</a:t>
            </a:r>
            <a:endParaRPr dirty="0">
              <a:solidFill>
                <a:schemeClr val="accent1">
                  <a:lumMod val="75000"/>
                </a:schemeClr>
              </a:solidFill>
            </a:endParaRPr>
          </a:p>
        </p:txBody>
      </p:sp>
      <p:sp>
        <p:nvSpPr>
          <p:cNvPr id="648" name="Google Shape;648;p106"/>
          <p:cNvSpPr txBox="1">
            <a:spLocks noGrp="1"/>
          </p:cNvSpPr>
          <p:nvPr>
            <p:ph type="body" idx="1"/>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lang="en-GB" sz="2000" dirty="0">
              <a:solidFill>
                <a:srgbClr val="000000"/>
              </a:solidFill>
            </a:endParaRPr>
          </a:p>
          <a:p>
            <a:pPr marL="0" lvl="0" indent="0" algn="l" rtl="0">
              <a:spcBef>
                <a:spcPts val="0"/>
              </a:spcBef>
              <a:spcAft>
                <a:spcPts val="0"/>
              </a:spcAft>
              <a:buNone/>
            </a:pPr>
            <a:r>
              <a:rPr lang="en-GB" sz="2000" dirty="0">
                <a:solidFill>
                  <a:srgbClr val="000000"/>
                </a:solidFill>
              </a:rPr>
              <a:t>Aim to provide framework for </a:t>
            </a:r>
            <a:r>
              <a:rPr lang="en-GB" sz="2000" dirty="0" err="1">
                <a:solidFill>
                  <a:srgbClr val="000000"/>
                </a:solidFill>
              </a:rPr>
              <a:t>analyzing</a:t>
            </a:r>
            <a:r>
              <a:rPr lang="en-GB" sz="2000" dirty="0">
                <a:solidFill>
                  <a:srgbClr val="000000"/>
                </a:solidFill>
              </a:rPr>
              <a:t> liquidity risks and responding market stress:</a:t>
            </a:r>
            <a:endParaRPr sz="2000" dirty="0">
              <a:solidFill>
                <a:srgbClr val="000000"/>
              </a:solidFill>
            </a:endParaRPr>
          </a:p>
          <a:p>
            <a:pPr marL="457200" lvl="0" indent="-336550" algn="l" rtl="0">
              <a:spcBef>
                <a:spcPts val="1600"/>
              </a:spcBef>
              <a:spcAft>
                <a:spcPts val="0"/>
              </a:spcAft>
              <a:buClr>
                <a:srgbClr val="000000"/>
              </a:buClr>
              <a:buSzPts val="1700"/>
              <a:buChar char="●"/>
            </a:pPr>
            <a:r>
              <a:rPr lang="en-GB" sz="2000" dirty="0">
                <a:solidFill>
                  <a:srgbClr val="000000"/>
                </a:solidFill>
              </a:rPr>
              <a:t>Outline a list of risk factors, key reports and metrics</a:t>
            </a:r>
            <a:endParaRPr sz="2000" dirty="0">
              <a:solidFill>
                <a:srgbClr val="000000"/>
              </a:solidFill>
            </a:endParaRPr>
          </a:p>
          <a:p>
            <a:pPr marL="457200" lvl="0" indent="-336550" algn="l" rtl="0">
              <a:spcBef>
                <a:spcPts val="0"/>
              </a:spcBef>
              <a:spcAft>
                <a:spcPts val="0"/>
              </a:spcAft>
              <a:buClr>
                <a:srgbClr val="000000"/>
              </a:buClr>
              <a:buSzPts val="1700"/>
              <a:buChar char="●"/>
            </a:pPr>
            <a:r>
              <a:rPr lang="en-GB" sz="2000" dirty="0">
                <a:solidFill>
                  <a:srgbClr val="000000"/>
                </a:solidFill>
              </a:rPr>
              <a:t>Describe details of responses in potential risk crisis</a:t>
            </a:r>
            <a:endParaRPr sz="2000" dirty="0">
              <a:solidFill>
                <a:srgbClr val="000000"/>
              </a:solidFill>
            </a:endParaRPr>
          </a:p>
          <a:p>
            <a:pPr marL="457200" lvl="0" indent="-336550" algn="l" rtl="0">
              <a:spcBef>
                <a:spcPts val="0"/>
              </a:spcBef>
              <a:spcAft>
                <a:spcPts val="0"/>
              </a:spcAft>
              <a:buClr>
                <a:srgbClr val="000000"/>
              </a:buClr>
              <a:buSzPts val="1700"/>
              <a:buChar char="●"/>
            </a:pPr>
            <a:r>
              <a:rPr lang="en-GB" sz="2000" dirty="0">
                <a:solidFill>
                  <a:srgbClr val="000000"/>
                </a:solidFill>
              </a:rPr>
              <a:t>Identifies key groups of individuals to foster effective coordination control and distribution of information</a:t>
            </a:r>
            <a:br>
              <a:rPr lang="en-GB" sz="2000" dirty="0">
                <a:solidFill>
                  <a:srgbClr val="000000"/>
                </a:solidFill>
              </a:rPr>
            </a:br>
            <a:endParaRPr sz="2000" dirty="0">
              <a:solidFill>
                <a:srgbClr val="000000"/>
              </a:solidFill>
            </a:endParaRPr>
          </a:p>
          <a:p>
            <a:pPr marL="0" lvl="0" indent="0" algn="l" rtl="0">
              <a:spcBef>
                <a:spcPts val="1600"/>
              </a:spcBef>
              <a:spcAft>
                <a:spcPts val="1600"/>
              </a:spcAft>
              <a:buNone/>
            </a:pPr>
            <a:endParaRPr sz="2000" dirty="0">
              <a:solidFill>
                <a:srgbClr val="000000"/>
              </a:solidFill>
            </a:endParaRPr>
          </a:p>
        </p:txBody>
      </p:sp>
      <p:pic>
        <p:nvPicPr>
          <p:cNvPr id="4" name="Google Shape;392;p66">
            <a:extLst>
              <a:ext uri="{FF2B5EF4-FFF2-40B4-BE49-F238E27FC236}">
                <a16:creationId xmlns:a16="http://schemas.microsoft.com/office/drawing/2014/main" id="{A118BBCC-7257-4EA9-93F2-EFEA8C5D6B86}"/>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10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Liquidity Risk Management - Stress Test</a:t>
            </a:r>
            <a:endParaRPr dirty="0">
              <a:solidFill>
                <a:schemeClr val="accent1">
                  <a:lumMod val="75000"/>
                </a:schemeClr>
              </a:solidFill>
            </a:endParaRPr>
          </a:p>
        </p:txBody>
      </p:sp>
      <p:sp>
        <p:nvSpPr>
          <p:cNvPr id="654" name="Google Shape;654;p107"/>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800" b="1" dirty="0" err="1"/>
              <a:t>Modeled</a:t>
            </a:r>
            <a:r>
              <a:rPr lang="en-GB" sz="1800" b="1" dirty="0"/>
              <a:t> Liquidity Outflow:</a:t>
            </a:r>
            <a:endParaRPr sz="1800" b="1" dirty="0"/>
          </a:p>
          <a:p>
            <a:pPr marL="457200" lvl="0" indent="-342900" algn="l" rtl="0">
              <a:lnSpc>
                <a:spcPct val="100000"/>
              </a:lnSpc>
              <a:spcBef>
                <a:spcPts val="1600"/>
              </a:spcBef>
              <a:spcAft>
                <a:spcPts val="0"/>
              </a:spcAft>
              <a:buSzPts val="1800"/>
              <a:buChar char="●"/>
            </a:pPr>
            <a:r>
              <a:rPr lang="en-GB" sz="1800" dirty="0"/>
              <a:t>Capture and quantifies liquidity risk over a 30-days scenario </a:t>
            </a:r>
            <a:endParaRPr sz="1800" dirty="0"/>
          </a:p>
          <a:p>
            <a:pPr marL="457200" lvl="0" indent="-342900" algn="l" rtl="0">
              <a:lnSpc>
                <a:spcPct val="100000"/>
              </a:lnSpc>
              <a:spcBef>
                <a:spcPts val="0"/>
              </a:spcBef>
              <a:spcAft>
                <a:spcPts val="0"/>
              </a:spcAft>
              <a:buSzPts val="1800"/>
              <a:buChar char="●"/>
            </a:pPr>
            <a:r>
              <a:rPr lang="en-GB" sz="1800" dirty="0"/>
              <a:t>Conduct multiple scenarios that include market-wide and firm-wide specific stress</a:t>
            </a:r>
            <a:endParaRPr sz="1800" dirty="0"/>
          </a:p>
          <a:p>
            <a:pPr marL="0" lvl="0" indent="0" algn="l" rtl="0">
              <a:lnSpc>
                <a:spcPct val="100000"/>
              </a:lnSpc>
              <a:spcBef>
                <a:spcPts val="1600"/>
              </a:spcBef>
              <a:spcAft>
                <a:spcPts val="0"/>
              </a:spcAft>
              <a:buNone/>
            </a:pPr>
            <a:r>
              <a:rPr lang="en-GB" sz="1800" b="1" dirty="0"/>
              <a:t>Intraday Liquidity Model:</a:t>
            </a:r>
            <a:endParaRPr sz="1800" b="1" dirty="0"/>
          </a:p>
          <a:p>
            <a:pPr marL="457200" lvl="0" indent="-342900" algn="l" rtl="0">
              <a:lnSpc>
                <a:spcPct val="100000"/>
              </a:lnSpc>
              <a:spcBef>
                <a:spcPts val="1600"/>
              </a:spcBef>
              <a:spcAft>
                <a:spcPts val="0"/>
              </a:spcAft>
              <a:buSzPts val="1800"/>
              <a:buChar char="●"/>
            </a:pPr>
            <a:r>
              <a:rPr lang="en-GB" sz="1800" dirty="0"/>
              <a:t>Access the risk of increased intraday liquidity requirement when access to sources of intraday may become constrained</a:t>
            </a:r>
            <a:endParaRPr sz="1800" dirty="0"/>
          </a:p>
          <a:p>
            <a:pPr marL="0" lvl="0" indent="0" algn="l" rtl="0">
              <a:lnSpc>
                <a:spcPct val="100000"/>
              </a:lnSpc>
              <a:spcBef>
                <a:spcPts val="1600"/>
              </a:spcBef>
              <a:spcAft>
                <a:spcPts val="0"/>
              </a:spcAft>
              <a:buNone/>
            </a:pPr>
            <a:r>
              <a:rPr lang="en-GB" sz="1800" b="1" dirty="0"/>
              <a:t>Long-term Stress Testing:</a:t>
            </a:r>
            <a:endParaRPr sz="1800" b="1" dirty="0"/>
          </a:p>
          <a:p>
            <a:pPr marL="457200" lvl="0" indent="-342900" algn="l" rtl="0">
              <a:lnSpc>
                <a:spcPct val="100000"/>
              </a:lnSpc>
              <a:spcBef>
                <a:spcPts val="1600"/>
              </a:spcBef>
              <a:spcAft>
                <a:spcPts val="0"/>
              </a:spcAft>
              <a:buSzPts val="1800"/>
              <a:buChar char="●"/>
            </a:pPr>
            <a:r>
              <a:rPr lang="en-GB" sz="1800" dirty="0"/>
              <a:t>Take a forward view on liquidity position through prolong</a:t>
            </a:r>
            <a:endParaRPr sz="1800" dirty="0"/>
          </a:p>
          <a:p>
            <a:pPr marL="0" lvl="0" indent="0" algn="l" rtl="0">
              <a:lnSpc>
                <a:spcPct val="100000"/>
              </a:lnSpc>
              <a:spcBef>
                <a:spcPts val="1600"/>
              </a:spcBef>
              <a:spcAft>
                <a:spcPts val="1600"/>
              </a:spcAft>
              <a:buNone/>
            </a:pPr>
            <a:endParaRPr sz="1800" dirty="0"/>
          </a:p>
        </p:txBody>
      </p:sp>
      <p:pic>
        <p:nvPicPr>
          <p:cNvPr id="4" name="Google Shape;392;p66">
            <a:extLst>
              <a:ext uri="{FF2B5EF4-FFF2-40B4-BE49-F238E27FC236}">
                <a16:creationId xmlns:a16="http://schemas.microsoft.com/office/drawing/2014/main" id="{3138B9D5-96B0-4343-9FDD-0512DE0B9DF2}"/>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10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Liquidity Risk Management - Stress Test</a:t>
            </a:r>
            <a:endParaRPr dirty="0">
              <a:solidFill>
                <a:schemeClr val="accent1">
                  <a:lumMod val="75000"/>
                </a:schemeClr>
              </a:solidFill>
            </a:endParaRPr>
          </a:p>
        </p:txBody>
      </p:sp>
      <p:sp>
        <p:nvSpPr>
          <p:cNvPr id="660" name="Google Shape;660;p108"/>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GB" sz="1800" dirty="0"/>
              <a:t>Ensure conservative asset-liability management to prepare for  a prolonged period of potential stress, maintain a diversified funding profile</a:t>
            </a:r>
            <a:endParaRPr sz="1800" dirty="0"/>
          </a:p>
          <a:p>
            <a:pPr marL="0" lvl="0" indent="0" algn="l" rtl="0">
              <a:lnSpc>
                <a:spcPct val="100000"/>
              </a:lnSpc>
              <a:spcBef>
                <a:spcPts val="1600"/>
              </a:spcBef>
              <a:spcAft>
                <a:spcPts val="0"/>
              </a:spcAft>
              <a:buNone/>
            </a:pPr>
            <a:r>
              <a:rPr lang="en-GB" sz="1800" b="1" dirty="0"/>
              <a:t>Resolution Liquidity Model:</a:t>
            </a:r>
            <a:endParaRPr sz="1800" b="1" dirty="0"/>
          </a:p>
          <a:p>
            <a:pPr marL="457200" lvl="0" indent="-342900" algn="l" rtl="0">
              <a:lnSpc>
                <a:spcPct val="100000"/>
              </a:lnSpc>
              <a:spcBef>
                <a:spcPts val="1600"/>
              </a:spcBef>
              <a:spcAft>
                <a:spcPts val="0"/>
              </a:spcAft>
              <a:buSzPts val="1800"/>
              <a:buChar char="●"/>
            </a:pPr>
            <a:r>
              <a:rPr lang="en-GB" sz="1800" dirty="0"/>
              <a:t>Establish Resolution Liquidity Adequacy and Positioning framework to estimate liquidity needs of major subsidiaries </a:t>
            </a:r>
            <a:endParaRPr sz="1800" dirty="0"/>
          </a:p>
          <a:p>
            <a:pPr marL="457200" lvl="0" indent="-342900" algn="l" rtl="0">
              <a:lnSpc>
                <a:spcPct val="100000"/>
              </a:lnSpc>
              <a:spcBef>
                <a:spcPts val="0"/>
              </a:spcBef>
              <a:spcAft>
                <a:spcPts val="0"/>
              </a:spcAft>
              <a:buSzPts val="1800"/>
              <a:buChar char="●"/>
            </a:pPr>
            <a:r>
              <a:rPr lang="en-GB" sz="1800" dirty="0"/>
              <a:t>Establish Resolution Liquidity Execution Need framework to stabilize and wind-down following a Group Inc. bankruptcy filing </a:t>
            </a:r>
            <a:endParaRPr sz="1800" dirty="0"/>
          </a:p>
          <a:p>
            <a:pPr marL="457200" lvl="0" indent="-342900" algn="l" rtl="0">
              <a:lnSpc>
                <a:spcPct val="100000"/>
              </a:lnSpc>
              <a:spcBef>
                <a:spcPts val="0"/>
              </a:spcBef>
              <a:spcAft>
                <a:spcPts val="0"/>
              </a:spcAft>
              <a:buSzPts val="1800"/>
              <a:buChar char="●"/>
            </a:pPr>
            <a:r>
              <a:rPr lang="en-GB" sz="1800" dirty="0"/>
              <a:t>Establish a triggers and alerts framework to provide the Board with information to make a decision on commence bankruptcy</a:t>
            </a:r>
            <a:endParaRPr sz="1800" dirty="0"/>
          </a:p>
          <a:p>
            <a:pPr marL="0" lvl="0" indent="0" algn="l" rtl="0">
              <a:lnSpc>
                <a:spcPct val="100000"/>
              </a:lnSpc>
              <a:spcBef>
                <a:spcPts val="1600"/>
              </a:spcBef>
              <a:spcAft>
                <a:spcPts val="0"/>
              </a:spcAft>
              <a:buNone/>
            </a:pPr>
            <a:r>
              <a:rPr lang="en-GB" sz="1800" b="1" dirty="0"/>
              <a:t>Limits</a:t>
            </a:r>
            <a:r>
              <a:rPr lang="en-GB" sz="1800" dirty="0"/>
              <a:t>: measure relative to acceptable levels of risk given liquidity risk tolerance.</a:t>
            </a:r>
            <a:endParaRPr sz="1800" dirty="0"/>
          </a:p>
          <a:p>
            <a:pPr marL="0" lvl="0" indent="0" algn="l" rtl="0">
              <a:lnSpc>
                <a:spcPct val="100000"/>
              </a:lnSpc>
              <a:spcBef>
                <a:spcPts val="1600"/>
              </a:spcBef>
              <a:spcAft>
                <a:spcPts val="1600"/>
              </a:spcAft>
              <a:buNone/>
            </a:pPr>
            <a:endParaRPr sz="1800" dirty="0"/>
          </a:p>
        </p:txBody>
      </p:sp>
      <p:pic>
        <p:nvPicPr>
          <p:cNvPr id="4" name="Google Shape;392;p66">
            <a:extLst>
              <a:ext uri="{FF2B5EF4-FFF2-40B4-BE49-F238E27FC236}">
                <a16:creationId xmlns:a16="http://schemas.microsoft.com/office/drawing/2014/main" id="{6F20D9C5-9196-44E0-9614-C1E5517C7794}"/>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10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accent1">
                    <a:lumMod val="75000"/>
                  </a:schemeClr>
                </a:solidFill>
              </a:rPr>
              <a:t>Liquidity Risk Management - Credit Rating</a:t>
            </a:r>
            <a:endParaRPr dirty="0">
              <a:solidFill>
                <a:schemeClr val="accent1">
                  <a:lumMod val="75000"/>
                </a:schemeClr>
              </a:solidFill>
            </a:endParaRPr>
          </a:p>
          <a:p>
            <a:pPr marL="0" lvl="0" indent="0" algn="l" rtl="0">
              <a:spcBef>
                <a:spcPts val="0"/>
              </a:spcBef>
              <a:spcAft>
                <a:spcPts val="0"/>
              </a:spcAft>
              <a:buNone/>
            </a:pPr>
            <a:endParaRPr dirty="0">
              <a:solidFill>
                <a:schemeClr val="accent1">
                  <a:lumMod val="75000"/>
                </a:schemeClr>
              </a:solidFill>
            </a:endParaRPr>
          </a:p>
        </p:txBody>
      </p:sp>
      <p:sp>
        <p:nvSpPr>
          <p:cNvPr id="666" name="Google Shape;666;p109"/>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Clr>
                <a:srgbClr val="000000"/>
              </a:buClr>
              <a:buSzPts val="1100"/>
              <a:buChar char="●"/>
            </a:pPr>
            <a:r>
              <a:rPr lang="en-GB" sz="1800" dirty="0">
                <a:solidFill>
                  <a:srgbClr val="000000"/>
                </a:solidFill>
              </a:rPr>
              <a:t>To fund a significant portion of GS’s day-to-day operations relies on the short- and long-term debt capital markets, and the debt financing is influenced by credit ratings.</a:t>
            </a:r>
            <a:endParaRPr sz="1800" dirty="0">
              <a:solidFill>
                <a:srgbClr val="000000"/>
              </a:solidFill>
            </a:endParaRPr>
          </a:p>
          <a:p>
            <a:pPr marL="457200" lvl="0" indent="-298450" algn="l" rtl="0">
              <a:lnSpc>
                <a:spcPct val="100000"/>
              </a:lnSpc>
              <a:spcBef>
                <a:spcPts val="0"/>
              </a:spcBef>
              <a:spcAft>
                <a:spcPts val="0"/>
              </a:spcAft>
              <a:buClr>
                <a:srgbClr val="000000"/>
              </a:buClr>
              <a:buSzPts val="1100"/>
              <a:buChar char="●"/>
            </a:pPr>
            <a:r>
              <a:rPr lang="en-GB" sz="1800" dirty="0">
                <a:solidFill>
                  <a:srgbClr val="000000"/>
                </a:solidFill>
              </a:rPr>
              <a:t>GS manages GCLA to ensure to make the additional collateral or termination payments that may be required in the event of a two-notch reduction in the long-term credit ratings, as well as collateral that has not been called by counterparties, but is available to them.</a:t>
            </a:r>
            <a:endParaRPr sz="800" dirty="0">
              <a:solidFill>
                <a:srgbClr val="000000"/>
              </a:solidFill>
            </a:endParaRPr>
          </a:p>
        </p:txBody>
      </p:sp>
      <p:pic>
        <p:nvPicPr>
          <p:cNvPr id="667" name="Google Shape;667;p109"/>
          <p:cNvPicPr preferRelativeResize="0"/>
          <p:nvPr/>
        </p:nvPicPr>
        <p:blipFill>
          <a:blip r:embed="rId3">
            <a:alphaModFix/>
          </a:blip>
          <a:stretch>
            <a:fillRect/>
          </a:stretch>
        </p:blipFill>
        <p:spPr>
          <a:xfrm>
            <a:off x="2448737" y="3136219"/>
            <a:ext cx="4073025" cy="1441525"/>
          </a:xfrm>
          <a:prstGeom prst="rect">
            <a:avLst/>
          </a:prstGeom>
          <a:noFill/>
          <a:ln>
            <a:noFill/>
          </a:ln>
        </p:spPr>
      </p:pic>
      <p:pic>
        <p:nvPicPr>
          <p:cNvPr id="5" name="Google Shape;392;p66">
            <a:extLst>
              <a:ext uri="{FF2B5EF4-FFF2-40B4-BE49-F238E27FC236}">
                <a16:creationId xmlns:a16="http://schemas.microsoft.com/office/drawing/2014/main" id="{2E9A1FFD-D4F0-4FDE-AF91-4E1DA76B4E88}"/>
              </a:ext>
            </a:extLst>
          </p:cNvPr>
          <p:cNvPicPr preferRelativeResize="0"/>
          <p:nvPr/>
        </p:nvPicPr>
        <p:blipFill rotWithShape="1">
          <a:blip r:embed="rId4">
            <a:alphaModFix/>
          </a:blip>
          <a:srcRect/>
          <a:stretch/>
        </p:blipFill>
        <p:spPr>
          <a:xfrm>
            <a:off x="8099425" y="206375"/>
            <a:ext cx="687387" cy="6858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1"/>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1" name="Group 10">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7550" y="2988"/>
            <a:ext cx="7329573" cy="5143500"/>
            <a:chOff x="1303402" y="36937"/>
            <a:chExt cx="9772765" cy="6858000"/>
          </a:xfrm>
        </p:grpSpPr>
        <p:sp>
          <p:nvSpPr>
            <p:cNvPr id="12" name="Freeform: Shape 11">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标题 1">
            <a:extLst>
              <a:ext uri="{FF2B5EF4-FFF2-40B4-BE49-F238E27FC236}">
                <a16:creationId xmlns:a16="http://schemas.microsoft.com/office/drawing/2014/main" id="{9F03112D-5D97-4E44-821E-68A4FEA23A71}"/>
              </a:ext>
            </a:extLst>
          </p:cNvPr>
          <p:cNvSpPr>
            <a:spLocks noGrp="1"/>
          </p:cNvSpPr>
          <p:nvPr>
            <p:ph type="title"/>
          </p:nvPr>
        </p:nvSpPr>
        <p:spPr>
          <a:xfrm>
            <a:off x="2284026" y="1532747"/>
            <a:ext cx="4578895" cy="1523291"/>
          </a:xfrm>
        </p:spPr>
        <p:txBody>
          <a:bodyPr vert="horz" lIns="91440" tIns="45720" rIns="91440" bIns="45720" rtlCol="0" anchor="b">
            <a:normAutofit/>
          </a:bodyPr>
          <a:lstStyle/>
          <a:p>
            <a:pPr defTabSz="914400">
              <a:spcBef>
                <a:spcPct val="0"/>
              </a:spcBef>
            </a:pPr>
            <a:r>
              <a:rPr lang="en-US" sz="3900" b="1" kern="1200" dirty="0">
                <a:solidFill>
                  <a:srgbClr val="3C78D8"/>
                </a:solidFill>
                <a:latin typeface="+mj-lt"/>
                <a:ea typeface="+mj-ea"/>
                <a:cs typeface="+mj-cs"/>
              </a:rPr>
              <a:t>GS - </a:t>
            </a:r>
            <a:r>
              <a:rPr lang="en-US" altLang="zh-CN" sz="3900" b="1" kern="1200" dirty="0">
                <a:solidFill>
                  <a:srgbClr val="3C78D8"/>
                </a:solidFill>
                <a:latin typeface="+mj-lt"/>
                <a:ea typeface="+mj-ea"/>
                <a:cs typeface="+mj-cs"/>
              </a:rPr>
              <a:t>Credit</a:t>
            </a:r>
            <a:r>
              <a:rPr lang="en-US" sz="3900" b="1" kern="1200" dirty="0">
                <a:solidFill>
                  <a:srgbClr val="3C78D8"/>
                </a:solidFill>
                <a:latin typeface="+mj-lt"/>
                <a:ea typeface="+mj-ea"/>
                <a:cs typeface="+mj-cs"/>
              </a:rPr>
              <a:t> Risk</a:t>
            </a:r>
          </a:p>
        </p:txBody>
      </p:sp>
    </p:spTree>
    <p:extLst>
      <p:ext uri="{BB962C8B-B14F-4D97-AF65-F5344CB8AC3E}">
        <p14:creationId xmlns:p14="http://schemas.microsoft.com/office/powerpoint/2010/main" val="27395524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11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chemeClr val="accent1">
                    <a:lumMod val="75000"/>
                  </a:schemeClr>
                </a:solidFill>
              </a:rPr>
              <a:t>Source of Credit Risk</a:t>
            </a:r>
            <a:endParaRPr dirty="0">
              <a:solidFill>
                <a:schemeClr val="accent1">
                  <a:lumMod val="75000"/>
                </a:schemeClr>
              </a:solidFill>
            </a:endParaRPr>
          </a:p>
        </p:txBody>
      </p:sp>
      <p:sp>
        <p:nvSpPr>
          <p:cNvPr id="678" name="Google Shape;678;p111"/>
          <p:cNvSpPr txBox="1">
            <a:spLocks noGrp="1"/>
          </p:cNvSpPr>
          <p:nvPr>
            <p:ph type="body" idx="1"/>
          </p:nvPr>
        </p:nvSpPr>
        <p:spPr>
          <a:prstGeom prst="rect">
            <a:avLst/>
          </a:prstGeom>
        </p:spPr>
        <p:txBody>
          <a:bodyPr spcFirstLastPara="1" wrap="square" lIns="91425" tIns="91425" rIns="91425" bIns="91425" anchor="t" anchorCtr="0">
            <a:noAutofit/>
          </a:bodyPr>
          <a:lstStyle/>
          <a:p>
            <a:r>
              <a:rPr lang="en-GB" dirty="0"/>
              <a:t>OTC derivatives</a:t>
            </a:r>
            <a:endParaRPr dirty="0"/>
          </a:p>
          <a:p>
            <a:r>
              <a:rPr lang="en-GB" dirty="0"/>
              <a:t>Loans and lending commitments</a:t>
            </a:r>
            <a:endParaRPr dirty="0"/>
          </a:p>
          <a:p>
            <a:r>
              <a:rPr lang="en-GB" dirty="0"/>
              <a:t>Securities financing transactions  (e.g. resale and repurchase agreements and securities borrowing and lending activities.)</a:t>
            </a:r>
            <a:endParaRPr dirty="0"/>
          </a:p>
          <a:p>
            <a:r>
              <a:rPr lang="en-GB" dirty="0"/>
              <a:t>Cash and cash equivalents.</a:t>
            </a:r>
            <a:endParaRPr dirty="0"/>
          </a:p>
        </p:txBody>
      </p:sp>
      <p:pic>
        <p:nvPicPr>
          <p:cNvPr id="4" name="Google Shape;392;p66">
            <a:extLst>
              <a:ext uri="{FF2B5EF4-FFF2-40B4-BE49-F238E27FC236}">
                <a16:creationId xmlns:a16="http://schemas.microsoft.com/office/drawing/2014/main" id="{371418F4-78C4-49CF-9BE3-9D5115E96E74}"/>
              </a:ext>
            </a:extLst>
          </p:cNvPr>
          <p:cNvPicPr preferRelativeResize="0"/>
          <p:nvPr/>
        </p:nvPicPr>
        <p:blipFill rotWithShape="1">
          <a:blip r:embed="rId3">
            <a:alphaModFix/>
          </a:blip>
          <a:srcRect/>
          <a:stretch/>
        </p:blipFill>
        <p:spPr>
          <a:xfrm>
            <a:off x="8099425" y="206375"/>
            <a:ext cx="687387" cy="6858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5927</Words>
  <Application>Microsoft Macintosh PowerPoint</Application>
  <PresentationFormat>On-screen Show (16:9)</PresentationFormat>
  <Paragraphs>527</Paragraphs>
  <Slides>106</Slides>
  <Notes>106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106</vt:i4>
      </vt:variant>
    </vt:vector>
  </HeadingPairs>
  <TitlesOfParts>
    <vt:vector size="113" baseType="lpstr">
      <vt:lpstr>等线</vt:lpstr>
      <vt:lpstr>等线 Light</vt:lpstr>
      <vt:lpstr>Arial</vt:lpstr>
      <vt:lpstr>Calibri</vt:lpstr>
      <vt:lpstr>Calibri Light</vt:lpstr>
      <vt:lpstr>Trebuchet MS</vt:lpstr>
      <vt:lpstr>Office Theme</vt:lpstr>
      <vt:lpstr>BUS419  Group Presentation Group 2: Goldman Sachs</vt:lpstr>
      <vt:lpstr>Presenters </vt:lpstr>
      <vt:lpstr>Agenda</vt:lpstr>
      <vt:lpstr>PowerPoint Presentation</vt:lpstr>
      <vt:lpstr>Financial Statement Analysis</vt:lpstr>
      <vt:lpstr>Financial Overview (Page 50 in Financial Report)</vt:lpstr>
      <vt:lpstr>Income Statement (Page 105 in Financial Report) </vt:lpstr>
      <vt:lpstr>Income Statement (Page 105 in Financial Report) </vt:lpstr>
      <vt:lpstr>Consolidated Statements (Page 105 in Financial Report) </vt:lpstr>
      <vt:lpstr>Balance Sheet (Page 106 in Financial Report)  </vt:lpstr>
      <vt:lpstr>Balance Sheet (Page 106 in Financial Report)   </vt:lpstr>
      <vt:lpstr>Balance Sheet (Page 106 in Financial Report)   </vt:lpstr>
      <vt:lpstr>Average Equity (Page 50 in Financial Report)  </vt:lpstr>
      <vt:lpstr>Net Revenue (Page 51 in Financial Report)  </vt:lpstr>
      <vt:lpstr>Operating Expense (Page 53 in Financial Report)  </vt:lpstr>
      <vt:lpstr>Segment Operating Result (Page 55 in Financial Report)  </vt:lpstr>
      <vt:lpstr>Segment Operating Result (Page 55 in Financial Report)  </vt:lpstr>
      <vt:lpstr>Cash Flow Statement (Page 108 in Financial Report) </vt:lpstr>
      <vt:lpstr>Cash Flow Statement (Page 108 in Financial Report)  </vt:lpstr>
      <vt:lpstr>Risk-based Capital Ratios</vt:lpstr>
      <vt:lpstr>Risk-based Capital </vt:lpstr>
      <vt:lpstr>Leverage Ratios</vt:lpstr>
      <vt:lpstr>Significant Accounting Policies (Page 110 in Financial Report) </vt:lpstr>
      <vt:lpstr>Geographic Info</vt:lpstr>
      <vt:lpstr>Business Segments (Page 1 in Financial Report) </vt:lpstr>
      <vt:lpstr>Investment Banking (Page 2 in Financial Report) </vt:lpstr>
      <vt:lpstr>Global Markets (FICC and Equities) (Page 3 in Financial Report) </vt:lpstr>
      <vt:lpstr>Asset Management (Page 4 in Financial Report) </vt:lpstr>
      <vt:lpstr>Consumer &amp; Wealth Management</vt:lpstr>
      <vt:lpstr>Regulations </vt:lpstr>
      <vt:lpstr>Regulations</vt:lpstr>
      <vt:lpstr>Basel 1</vt:lpstr>
      <vt:lpstr>Basel 1A </vt:lpstr>
      <vt:lpstr>Basel 2 </vt:lpstr>
      <vt:lpstr>PowerPoint Presentation</vt:lpstr>
      <vt:lpstr>Basel 3</vt:lpstr>
      <vt:lpstr>PowerPoint Presentation</vt:lpstr>
      <vt:lpstr>The Volker Rule </vt:lpstr>
      <vt:lpstr>Capital and Liquidity Requirements </vt:lpstr>
      <vt:lpstr>Changes in Capital Requirements (1)</vt:lpstr>
      <vt:lpstr>Changes in Capital Requirements (2)</vt:lpstr>
      <vt:lpstr>Changes in Capital Requirements (3)</vt:lpstr>
      <vt:lpstr>Broker-Dealer &amp; Securities Regulation</vt:lpstr>
      <vt:lpstr>Broker-Dealer &amp; Securities Regulation</vt:lpstr>
      <vt:lpstr>Payment of Dividends and Stock Repurchases </vt:lpstr>
      <vt:lpstr>Compensation Practices </vt:lpstr>
      <vt:lpstr>Regulation of GS Bank USA </vt:lpstr>
      <vt:lpstr>Prompt Corrective Actions and Capital Ratios </vt:lpstr>
      <vt:lpstr>PowerPoint Presentation</vt:lpstr>
      <vt:lpstr>Insolvency of an Insured  Depository Institution </vt:lpstr>
      <vt:lpstr>Broker-Dealer and Securities Regulation </vt:lpstr>
      <vt:lpstr>Swap, Derivatives  and Commodities Regulations </vt:lpstr>
      <vt:lpstr>Brexit and Future Regulations</vt:lpstr>
      <vt:lpstr>Other Regulations </vt:lpstr>
      <vt:lpstr>Risk Management</vt:lpstr>
      <vt:lpstr>Components of Risk Management </vt:lpstr>
      <vt:lpstr>Structure of Risk Management </vt:lpstr>
      <vt:lpstr>Risk Management Governance Structure </vt:lpstr>
      <vt:lpstr>Risk Factors</vt:lpstr>
      <vt:lpstr>Risk Factors</vt:lpstr>
      <vt:lpstr>Risk Factors</vt:lpstr>
      <vt:lpstr>Risk Factors</vt:lpstr>
      <vt:lpstr>PowerPoint Presentation</vt:lpstr>
      <vt:lpstr>GS – Market Risk</vt:lpstr>
      <vt:lpstr>Market Risk </vt:lpstr>
      <vt:lpstr>Market Risk </vt:lpstr>
      <vt:lpstr>Market Risk - Sources</vt:lpstr>
      <vt:lpstr>Market Risk Management Process              </vt:lpstr>
      <vt:lpstr>Market Risk - Measurement Tool </vt:lpstr>
      <vt:lpstr>                                     GS daily VaR for 2019:  </vt:lpstr>
      <vt:lpstr>PowerPoint Presentation</vt:lpstr>
      <vt:lpstr>PowerPoint Presentation</vt:lpstr>
      <vt:lpstr>PowerPoint Presentation</vt:lpstr>
      <vt:lpstr>Measurement Tool &amp; Balance Sheet</vt:lpstr>
      <vt:lpstr>Limits of VaR: </vt:lpstr>
      <vt:lpstr>Market Risk - Measurement Tool  </vt:lpstr>
      <vt:lpstr>Market Risk - Measurement Tool   </vt:lpstr>
      <vt:lpstr>Market Risk - Measurement Tool  </vt:lpstr>
      <vt:lpstr>Market Risk - Measurement Tool  </vt:lpstr>
      <vt:lpstr>GS - Operational Risk</vt:lpstr>
      <vt:lpstr>Operational Risk </vt:lpstr>
      <vt:lpstr>Operational Risk</vt:lpstr>
      <vt:lpstr>Operational Risk Measurement  </vt:lpstr>
      <vt:lpstr>Operational Risk Management Process </vt:lpstr>
      <vt:lpstr>Operational Risk Management  - According to Types of Operational Risks</vt:lpstr>
      <vt:lpstr>The table below presents the operating results of GS Asset  Management segment:</vt:lpstr>
      <vt:lpstr>PowerPoint Presentation</vt:lpstr>
      <vt:lpstr>GS - Liquidity Risk</vt:lpstr>
      <vt:lpstr>Liquidity Risk Management  </vt:lpstr>
      <vt:lpstr>Liquidity Risk Management Principles </vt:lpstr>
      <vt:lpstr>Liquidity Risk Management - GCLA </vt:lpstr>
      <vt:lpstr>Liquidity Risk Management - GCLA </vt:lpstr>
      <vt:lpstr>Liquidity Risk Management - Asset-Liability Management</vt:lpstr>
      <vt:lpstr>Liquidity Risk Management - Contingency Funding Plan</vt:lpstr>
      <vt:lpstr>Liquidity Risk Management - Stress Test</vt:lpstr>
      <vt:lpstr>Liquidity Risk Management - Stress Test</vt:lpstr>
      <vt:lpstr>Liquidity Risk Management - Credit Rating </vt:lpstr>
      <vt:lpstr>GS - Credit Risk</vt:lpstr>
      <vt:lpstr>Source of Credit Risk</vt:lpstr>
      <vt:lpstr>Measuring Credit Risk</vt:lpstr>
      <vt:lpstr>Mitigating Credit Risk</vt:lpstr>
      <vt:lpstr>Mitigating Credit Risk continue... </vt:lpstr>
      <vt:lpstr>PowerPoint Presentation</vt:lpstr>
      <vt:lpstr>GS - Model Risk</vt:lpstr>
      <vt:lpstr>Model Risk Management  </vt:lpstr>
      <vt:lpstr>Model Risk Management Process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BUS419  Group Presentation Group 2: Goldman Sachs</dc:title>
  <dc:creator>Vicky D</dc:creator>
  <cp:lastModifiedBy>Microsoft Office 用户</cp:lastModifiedBy>
  <cp:revision>5</cp:revision>
  <dcterms:created xsi:type="dcterms:W3CDTF">2020-07-10T08:58:54Z</dcterms:created>
  <dcterms:modified xsi:type="dcterms:W3CDTF">2020-07-10T09:13:49Z</dcterms:modified>
</cp:coreProperties>
</file>