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24"/>
  </p:notesMasterIdLst>
  <p:sldIdLst>
    <p:sldId id="256" r:id="rId3"/>
    <p:sldId id="390" r:id="rId4"/>
    <p:sldId id="260" r:id="rId5"/>
    <p:sldId id="274" r:id="rId6"/>
    <p:sldId id="263" r:id="rId7"/>
    <p:sldId id="277" r:id="rId8"/>
    <p:sldId id="372" r:id="rId9"/>
    <p:sldId id="373" r:id="rId10"/>
    <p:sldId id="382" r:id="rId11"/>
    <p:sldId id="265" r:id="rId12"/>
    <p:sldId id="262" r:id="rId13"/>
    <p:sldId id="307" r:id="rId14"/>
    <p:sldId id="266" r:id="rId15"/>
    <p:sldId id="268" r:id="rId16"/>
    <p:sldId id="275" r:id="rId17"/>
    <p:sldId id="276" r:id="rId18"/>
    <p:sldId id="313" r:id="rId19"/>
    <p:sldId id="314" r:id="rId20"/>
    <p:sldId id="315" r:id="rId21"/>
    <p:sldId id="347" r:id="rId22"/>
    <p:sldId id="374" r:id="rId23"/>
    <p:sldId id="403" r:id="rId24"/>
    <p:sldId id="355" r:id="rId25"/>
    <p:sldId id="401" r:id="rId26"/>
    <p:sldId id="402" r:id="rId27"/>
    <p:sldId id="356" r:id="rId28"/>
    <p:sldId id="357" r:id="rId29"/>
    <p:sldId id="358" r:id="rId30"/>
    <p:sldId id="359" r:id="rId31"/>
    <p:sldId id="360" r:id="rId32"/>
    <p:sldId id="361" r:id="rId33"/>
    <p:sldId id="362" r:id="rId34"/>
    <p:sldId id="363" r:id="rId35"/>
    <p:sldId id="364" r:id="rId36"/>
    <p:sldId id="381" r:id="rId37"/>
    <p:sldId id="339" r:id="rId38"/>
    <p:sldId id="383" r:id="rId39"/>
    <p:sldId id="384" r:id="rId40"/>
    <p:sldId id="340" r:id="rId41"/>
    <p:sldId id="341" r:id="rId42"/>
    <p:sldId id="387" r:id="rId43"/>
    <p:sldId id="343" r:id="rId44"/>
    <p:sldId id="368" r:id="rId45"/>
    <p:sldId id="342" r:id="rId46"/>
    <p:sldId id="369" r:id="rId47"/>
    <p:sldId id="388" r:id="rId48"/>
    <p:sldId id="345" r:id="rId49"/>
    <p:sldId id="392" r:id="rId50"/>
    <p:sldId id="393" r:id="rId51"/>
    <p:sldId id="395" r:id="rId52"/>
    <p:sldId id="394" r:id="rId53"/>
    <p:sldId id="396" r:id="rId54"/>
    <p:sldId id="397" r:id="rId55"/>
    <p:sldId id="398" r:id="rId56"/>
    <p:sldId id="400" r:id="rId57"/>
    <p:sldId id="399" r:id="rId58"/>
    <p:sldId id="385" r:id="rId59"/>
    <p:sldId id="391" r:id="rId60"/>
    <p:sldId id="375" r:id="rId61"/>
    <p:sldId id="264" r:id="rId62"/>
    <p:sldId id="269" r:id="rId63"/>
    <p:sldId id="376" r:id="rId64"/>
    <p:sldId id="350" r:id="rId65"/>
    <p:sldId id="351" r:id="rId66"/>
    <p:sldId id="270" r:id="rId67"/>
    <p:sldId id="306" r:id="rId68"/>
    <p:sldId id="271" r:id="rId69"/>
    <p:sldId id="335" r:id="rId70"/>
    <p:sldId id="348" r:id="rId71"/>
    <p:sldId id="331" r:id="rId72"/>
    <p:sldId id="332" r:id="rId73"/>
    <p:sldId id="333" r:id="rId74"/>
    <p:sldId id="334" r:id="rId75"/>
    <p:sldId id="349" r:id="rId76"/>
    <p:sldId id="272" r:id="rId77"/>
    <p:sldId id="309" r:id="rId78"/>
    <p:sldId id="308" r:id="rId79"/>
    <p:sldId id="329" r:id="rId80"/>
    <p:sldId id="327" r:id="rId81"/>
    <p:sldId id="310" r:id="rId82"/>
    <p:sldId id="311" r:id="rId83"/>
    <p:sldId id="328" r:id="rId84"/>
    <p:sldId id="330" r:id="rId85"/>
    <p:sldId id="377" r:id="rId86"/>
    <p:sldId id="378" r:id="rId87"/>
    <p:sldId id="379" r:id="rId88"/>
    <p:sldId id="352" r:id="rId89"/>
    <p:sldId id="367" r:id="rId90"/>
    <p:sldId id="389" r:id="rId91"/>
    <p:sldId id="279" r:id="rId92"/>
    <p:sldId id="280" r:id="rId93"/>
    <p:sldId id="284" r:id="rId94"/>
    <p:sldId id="287" r:id="rId95"/>
    <p:sldId id="292" r:id="rId96"/>
    <p:sldId id="288" r:id="rId97"/>
    <p:sldId id="289" r:id="rId98"/>
    <p:sldId id="304" r:id="rId99"/>
    <p:sldId id="290" r:id="rId100"/>
    <p:sldId id="305" r:id="rId101"/>
    <p:sldId id="291" r:id="rId102"/>
    <p:sldId id="323" r:id="rId103"/>
    <p:sldId id="282" r:id="rId104"/>
    <p:sldId id="312" r:id="rId105"/>
    <p:sldId id="319" r:id="rId106"/>
    <p:sldId id="317" r:id="rId107"/>
    <p:sldId id="318" r:id="rId108"/>
    <p:sldId id="320" r:id="rId109"/>
    <p:sldId id="321" r:id="rId110"/>
    <p:sldId id="322" r:id="rId111"/>
    <p:sldId id="324" r:id="rId112"/>
    <p:sldId id="325" r:id="rId113"/>
    <p:sldId id="296" r:id="rId114"/>
    <p:sldId id="297" r:id="rId115"/>
    <p:sldId id="298" r:id="rId116"/>
    <p:sldId id="300" r:id="rId117"/>
    <p:sldId id="301" r:id="rId118"/>
    <p:sldId id="302" r:id="rId119"/>
    <p:sldId id="336" r:id="rId120"/>
    <p:sldId id="337" r:id="rId121"/>
    <p:sldId id="338" r:id="rId122"/>
    <p:sldId id="303" r:id="rId1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433" autoAdjust="0"/>
  </p:normalViewPr>
  <p:slideViewPr>
    <p:cSldViewPr snapToGrid="0">
      <p:cViewPr varScale="1">
        <p:scale>
          <a:sx n="97" d="100"/>
          <a:sy n="97" d="100"/>
        </p:scale>
        <p:origin x="34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notesMaster" Target="notesMasters/notes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D6D7F-5820-4EAB-BF37-88F480122324}" type="datetimeFigureOut">
              <a:rPr lang="en-GB" smtClean="0"/>
              <a:t>14/07/2022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83D044-C2E7-407E-8815-CC2DF10C3FAA}" type="slidenum">
              <a:rPr lang="en-GB" smtClean="0"/>
              <a:t>‹#›</a:t>
            </a:fld>
            <a:endParaRPr lang="en-GB"/>
          </a:p>
        </p:txBody>
      </p:sp>
    </p:spTree>
    <p:extLst>
      <p:ext uri="{BB962C8B-B14F-4D97-AF65-F5344CB8AC3E}">
        <p14:creationId xmlns:p14="http://schemas.microsoft.com/office/powerpoint/2010/main" val="873726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83D044-C2E7-407E-8815-CC2DF10C3FAA}" type="slidenum">
              <a:rPr lang="en-GB" smtClean="0"/>
              <a:t>3</a:t>
            </a:fld>
            <a:endParaRPr lang="en-GB"/>
          </a:p>
        </p:txBody>
      </p:sp>
    </p:spTree>
    <p:extLst>
      <p:ext uri="{BB962C8B-B14F-4D97-AF65-F5344CB8AC3E}">
        <p14:creationId xmlns:p14="http://schemas.microsoft.com/office/powerpoint/2010/main" val="2674549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a:t>https://www-statista-com.proxy.lib.sfu.ca/statistics/1039949/global-spirit-export-leader-by-country/</a:t>
            </a:r>
          </a:p>
          <a:p>
            <a:pPr marL="171450" indent="-171450">
              <a:buFontTx/>
              <a:buChar char="-"/>
            </a:pPr>
            <a:endParaRPr lang="en-GB"/>
          </a:p>
        </p:txBody>
      </p:sp>
      <p:sp>
        <p:nvSpPr>
          <p:cNvPr id="4" name="Slide Number Placeholder 3"/>
          <p:cNvSpPr>
            <a:spLocks noGrp="1"/>
          </p:cNvSpPr>
          <p:nvPr>
            <p:ph type="sldNum" sz="quarter" idx="5"/>
          </p:nvPr>
        </p:nvSpPr>
        <p:spPr/>
        <p:txBody>
          <a:bodyPr/>
          <a:lstStyle/>
          <a:p>
            <a:fld id="{8083D044-C2E7-407E-8815-CC2DF10C3FAA}" type="slidenum">
              <a:rPr lang="en-GB" smtClean="0"/>
              <a:t>15</a:t>
            </a:fld>
            <a:endParaRPr lang="en-GB"/>
          </a:p>
        </p:txBody>
      </p:sp>
    </p:spTree>
    <p:extLst>
      <p:ext uri="{BB962C8B-B14F-4D97-AF65-F5344CB8AC3E}">
        <p14:creationId xmlns:p14="http://schemas.microsoft.com/office/powerpoint/2010/main" val="71433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https://www.maplecroft.com/risk-indices/water-stress-index/</a:t>
            </a:r>
          </a:p>
          <a:p>
            <a:endParaRPr lang="en-GB"/>
          </a:p>
        </p:txBody>
      </p:sp>
      <p:sp>
        <p:nvSpPr>
          <p:cNvPr id="4" name="Slide Number Placeholder 3"/>
          <p:cNvSpPr>
            <a:spLocks noGrp="1"/>
          </p:cNvSpPr>
          <p:nvPr>
            <p:ph type="sldNum" sz="quarter" idx="5"/>
          </p:nvPr>
        </p:nvSpPr>
        <p:spPr/>
        <p:txBody>
          <a:bodyPr/>
          <a:lstStyle/>
          <a:p>
            <a:fld id="{8083D044-C2E7-407E-8815-CC2DF10C3FAA}" type="slidenum">
              <a:rPr lang="en-GB" smtClean="0"/>
              <a:t>18</a:t>
            </a:fld>
            <a:endParaRPr lang="en-GB"/>
          </a:p>
        </p:txBody>
      </p:sp>
    </p:spTree>
    <p:extLst>
      <p:ext uri="{BB962C8B-B14F-4D97-AF65-F5344CB8AC3E}">
        <p14:creationId xmlns:p14="http://schemas.microsoft.com/office/powerpoint/2010/main" val="78375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https://www.alvarezandmarsal.com/insights/identifying-cross-functional-risk-global-environment</a:t>
            </a:r>
          </a:p>
          <a:p>
            <a:endParaRPr lang="en-GB"/>
          </a:p>
        </p:txBody>
      </p:sp>
      <p:sp>
        <p:nvSpPr>
          <p:cNvPr id="4" name="Slide Number Placeholder 3"/>
          <p:cNvSpPr>
            <a:spLocks noGrp="1"/>
          </p:cNvSpPr>
          <p:nvPr>
            <p:ph type="sldNum" sz="quarter" idx="5"/>
          </p:nvPr>
        </p:nvSpPr>
        <p:spPr/>
        <p:txBody>
          <a:bodyPr/>
          <a:lstStyle/>
          <a:p>
            <a:fld id="{8083D044-C2E7-407E-8815-CC2DF10C3FAA}" type="slidenum">
              <a:rPr lang="en-GB" smtClean="0"/>
              <a:t>19</a:t>
            </a:fld>
            <a:endParaRPr lang="en-GB"/>
          </a:p>
        </p:txBody>
      </p:sp>
    </p:spTree>
    <p:extLst>
      <p:ext uri="{BB962C8B-B14F-4D97-AF65-F5344CB8AC3E}">
        <p14:creationId xmlns:p14="http://schemas.microsoft.com/office/powerpoint/2010/main" val="3128585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https://www.ncbi.nlm.nih.gov/pmc/articles/PMC4192130/</a:t>
            </a:r>
          </a:p>
          <a:p>
            <a:endParaRPr lang="en-GB"/>
          </a:p>
          <a:p>
            <a:r>
              <a:rPr lang="en-GB"/>
              <a:t>https://www.cbc.ca/radio/costofliving/taxing-the-rich-where-has-it-happened-and-why-1.6189413/this-year-s-extreme-drought-could-mean-higher-beer-prices-1.6203372</a:t>
            </a:r>
          </a:p>
          <a:p>
            <a:endParaRPr lang="en-GB"/>
          </a:p>
          <a:p>
            <a:endParaRPr lang="en-GB"/>
          </a:p>
        </p:txBody>
      </p:sp>
      <p:sp>
        <p:nvSpPr>
          <p:cNvPr id="4" name="Slide Number Placeholder 3"/>
          <p:cNvSpPr>
            <a:spLocks noGrp="1"/>
          </p:cNvSpPr>
          <p:nvPr>
            <p:ph type="sldNum" sz="quarter" idx="5"/>
          </p:nvPr>
        </p:nvSpPr>
        <p:spPr/>
        <p:txBody>
          <a:bodyPr/>
          <a:lstStyle/>
          <a:p>
            <a:fld id="{8083D044-C2E7-407E-8815-CC2DF10C3FAA}" type="slidenum">
              <a:rPr lang="en-GB" smtClean="0"/>
              <a:t>20</a:t>
            </a:fld>
            <a:endParaRPr lang="en-GB"/>
          </a:p>
        </p:txBody>
      </p:sp>
    </p:spTree>
    <p:extLst>
      <p:ext uri="{BB962C8B-B14F-4D97-AF65-F5344CB8AC3E}">
        <p14:creationId xmlns:p14="http://schemas.microsoft.com/office/powerpoint/2010/main" val="253155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https://www-statista-com.proxy.lib.sfu.ca/chart/27225/russian-and-ukrainian-share-of-global-crop-exports/</a:t>
            </a:r>
          </a:p>
          <a:p>
            <a:endParaRPr lang="en-GB" dirty="0"/>
          </a:p>
          <a:p>
            <a:endParaRPr lang="en-GB" dirty="0"/>
          </a:p>
        </p:txBody>
      </p:sp>
      <p:sp>
        <p:nvSpPr>
          <p:cNvPr id="4" name="Slide Number Placeholder 3"/>
          <p:cNvSpPr>
            <a:spLocks noGrp="1"/>
          </p:cNvSpPr>
          <p:nvPr>
            <p:ph type="sldNum" sz="quarter" idx="5"/>
          </p:nvPr>
        </p:nvSpPr>
        <p:spPr/>
        <p:txBody>
          <a:bodyPr/>
          <a:lstStyle/>
          <a:p>
            <a:fld id="{8083D044-C2E7-407E-8815-CC2DF10C3FAA}" type="slidenum">
              <a:rPr lang="en-GB" smtClean="0"/>
              <a:t>21</a:t>
            </a:fld>
            <a:endParaRPr lang="en-GB"/>
          </a:p>
        </p:txBody>
      </p:sp>
    </p:spTree>
    <p:extLst>
      <p:ext uri="{BB962C8B-B14F-4D97-AF65-F5344CB8AC3E}">
        <p14:creationId xmlns:p14="http://schemas.microsoft.com/office/powerpoint/2010/main" val="2159934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https://agmetalminer.com/mmwp/2013/09/09/assessing-aluminum-price-risk-exposure-tolerance-volatility-before-forecasting/</a:t>
            </a:r>
          </a:p>
          <a:p>
            <a:endParaRPr lang="en-GB" dirty="0"/>
          </a:p>
          <a:p>
            <a:r>
              <a:rPr lang="en-US" b="0" i="0" dirty="0">
                <a:solidFill>
                  <a:srgbClr val="2E2E2E"/>
                </a:solidFill>
                <a:effectLst/>
                <a:latin typeface="Georgia" panose="02040502050405020303" pitchFamily="18" charset="0"/>
              </a:rPr>
              <a:t>This table suggests significant price fluctuations for aluminum. We’d argue the average annual price movement of 36.8% for the past 6 years, with a high of over 68% in 2008, suggests aluminum has a high degree of volatility. Therefore, as long as a company’s aluminum spend levels remain significant, it would make sense to proactively manage aluminum price volatility.</a:t>
            </a:r>
          </a:p>
          <a:p>
            <a:endParaRPr lang="en-US" b="0" i="0" dirty="0">
              <a:solidFill>
                <a:srgbClr val="2E2E2E"/>
              </a:solidFill>
              <a:effectLst/>
              <a:latin typeface="Georgia" panose="02040502050405020303" pitchFamily="18" charset="0"/>
            </a:endParaRPr>
          </a:p>
          <a:p>
            <a:r>
              <a:rPr lang="en-GB" dirty="0"/>
              <a:t>https://www.hedgestar.com/single-post/2020/05/04/grain-price-risk-management-using-a-hedge-ratio</a:t>
            </a:r>
            <a:endParaRPr lang="en-US" b="0" i="0" dirty="0">
              <a:solidFill>
                <a:srgbClr val="2E2E2E"/>
              </a:solidFill>
              <a:effectLst/>
              <a:latin typeface="Georgia" panose="02040502050405020303" pitchFamily="18" charset="0"/>
            </a:endParaRPr>
          </a:p>
          <a:p>
            <a:endParaRPr lang="en-GB" dirty="0"/>
          </a:p>
        </p:txBody>
      </p:sp>
      <p:sp>
        <p:nvSpPr>
          <p:cNvPr id="4" name="Slide Number Placeholder 3"/>
          <p:cNvSpPr>
            <a:spLocks noGrp="1"/>
          </p:cNvSpPr>
          <p:nvPr>
            <p:ph type="sldNum" sz="quarter" idx="5"/>
          </p:nvPr>
        </p:nvSpPr>
        <p:spPr/>
        <p:txBody>
          <a:bodyPr/>
          <a:lstStyle/>
          <a:p>
            <a:fld id="{8083D044-C2E7-407E-8815-CC2DF10C3FAA}" type="slidenum">
              <a:rPr lang="en-GB" smtClean="0"/>
              <a:t>22</a:t>
            </a:fld>
            <a:endParaRPr lang="en-GB"/>
          </a:p>
        </p:txBody>
      </p:sp>
    </p:spTree>
    <p:extLst>
      <p:ext uri="{BB962C8B-B14F-4D97-AF65-F5344CB8AC3E}">
        <p14:creationId xmlns:p14="http://schemas.microsoft.com/office/powerpoint/2010/main" val="295860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https://www2.deloitte.com/content/dam/Deloitte/in/Documents/risk/in-risk-overview-of-commodity-noexp.PDF</a:t>
            </a:r>
          </a:p>
          <a:p>
            <a:endParaRPr lang="en-GB"/>
          </a:p>
          <a:p>
            <a:r>
              <a:rPr lang="en-GB"/>
              <a:t>https://www1.agric.gov.ab.ca/$department/deptdocs.nsf/ba3468a2a8681f69872569d60073fde1/e347afab1a7cc5ec8725732b007469dc/$FILE/understanding_barley_contract_june11_2015.pdf</a:t>
            </a:r>
          </a:p>
          <a:p>
            <a:endParaRPr lang="en-GB"/>
          </a:p>
        </p:txBody>
      </p:sp>
      <p:sp>
        <p:nvSpPr>
          <p:cNvPr id="4" name="Slide Number Placeholder 3"/>
          <p:cNvSpPr>
            <a:spLocks noGrp="1"/>
          </p:cNvSpPr>
          <p:nvPr>
            <p:ph type="sldNum" sz="quarter" idx="5"/>
          </p:nvPr>
        </p:nvSpPr>
        <p:spPr/>
        <p:txBody>
          <a:bodyPr/>
          <a:lstStyle/>
          <a:p>
            <a:fld id="{8083D044-C2E7-407E-8815-CC2DF10C3FAA}" type="slidenum">
              <a:rPr lang="en-GB" smtClean="0"/>
              <a:t>23</a:t>
            </a:fld>
            <a:endParaRPr lang="en-GB"/>
          </a:p>
        </p:txBody>
      </p:sp>
    </p:spTree>
    <p:extLst>
      <p:ext uri="{BB962C8B-B14F-4D97-AF65-F5344CB8AC3E}">
        <p14:creationId xmlns:p14="http://schemas.microsoft.com/office/powerpoint/2010/main" val="1389453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83D044-C2E7-407E-8815-CC2DF10C3FAA}" type="slidenum">
              <a:rPr lang="en-GB" smtClean="0"/>
              <a:t>25</a:t>
            </a:fld>
            <a:endParaRPr lang="en-GB"/>
          </a:p>
        </p:txBody>
      </p:sp>
    </p:spTree>
    <p:extLst>
      <p:ext uri="{BB962C8B-B14F-4D97-AF65-F5344CB8AC3E}">
        <p14:creationId xmlns:p14="http://schemas.microsoft.com/office/powerpoint/2010/main" val="2461018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https://ycharts.com/indicators/us_dollar_to_euro_exchange_rate_h10#:~:text=US%20Dollar%20to%20Euro%20Exchange%20Rate%20is%20at%20a%20current,13.91%25%20from%20one%20year%20ago.</a:t>
            </a:r>
          </a:p>
          <a:p>
            <a:endParaRPr lang="en-GB"/>
          </a:p>
          <a:p>
            <a:r>
              <a:rPr lang="en-GB"/>
              <a:t>- Nominal exchange rates are more volatile. </a:t>
            </a:r>
          </a:p>
          <a:p>
            <a:r>
              <a:rPr lang="en-GB"/>
              <a:t>http://fmwww.bc.edu/repec/esNASM04/up.5121.1075605540.pdf</a:t>
            </a:r>
          </a:p>
          <a:p>
            <a:endParaRPr lang="en-GB"/>
          </a:p>
        </p:txBody>
      </p:sp>
      <p:sp>
        <p:nvSpPr>
          <p:cNvPr id="4" name="Slide Number Placeholder 3"/>
          <p:cNvSpPr>
            <a:spLocks noGrp="1"/>
          </p:cNvSpPr>
          <p:nvPr>
            <p:ph type="sldNum" sz="quarter" idx="5"/>
          </p:nvPr>
        </p:nvSpPr>
        <p:spPr/>
        <p:txBody>
          <a:bodyPr/>
          <a:lstStyle/>
          <a:p>
            <a:fld id="{8083D044-C2E7-407E-8815-CC2DF10C3FAA}" type="slidenum">
              <a:rPr lang="en-GB" smtClean="0"/>
              <a:t>26</a:t>
            </a:fld>
            <a:endParaRPr lang="en-GB"/>
          </a:p>
        </p:txBody>
      </p:sp>
    </p:spTree>
    <p:extLst>
      <p:ext uri="{BB962C8B-B14F-4D97-AF65-F5344CB8AC3E}">
        <p14:creationId xmlns:p14="http://schemas.microsoft.com/office/powerpoint/2010/main" val="951766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http://fmwww.bc.edu/repec/esNASM04/up.5121.1075605540.pdf</a:t>
            </a:r>
          </a:p>
          <a:p>
            <a:endParaRPr lang="en-GB"/>
          </a:p>
        </p:txBody>
      </p:sp>
      <p:sp>
        <p:nvSpPr>
          <p:cNvPr id="4" name="Slide Number Placeholder 3"/>
          <p:cNvSpPr>
            <a:spLocks noGrp="1"/>
          </p:cNvSpPr>
          <p:nvPr>
            <p:ph type="sldNum" sz="quarter" idx="5"/>
          </p:nvPr>
        </p:nvSpPr>
        <p:spPr/>
        <p:txBody>
          <a:bodyPr/>
          <a:lstStyle/>
          <a:p>
            <a:fld id="{8083D044-C2E7-407E-8815-CC2DF10C3FAA}" type="slidenum">
              <a:rPr lang="en-GB" smtClean="0"/>
              <a:t>27</a:t>
            </a:fld>
            <a:endParaRPr lang="en-GB"/>
          </a:p>
        </p:txBody>
      </p:sp>
    </p:spTree>
    <p:extLst>
      <p:ext uri="{BB962C8B-B14F-4D97-AF65-F5344CB8AC3E}">
        <p14:creationId xmlns:p14="http://schemas.microsoft.com/office/powerpoint/2010/main" val="778084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https://get.doordash.com/en-ca/blog/alcohol-trends</a:t>
            </a:r>
          </a:p>
          <a:p>
            <a:endParaRPr lang="en-GB"/>
          </a:p>
        </p:txBody>
      </p:sp>
      <p:sp>
        <p:nvSpPr>
          <p:cNvPr id="4" name="Slide Number Placeholder 3"/>
          <p:cNvSpPr>
            <a:spLocks noGrp="1"/>
          </p:cNvSpPr>
          <p:nvPr>
            <p:ph type="sldNum" sz="quarter" idx="5"/>
          </p:nvPr>
        </p:nvSpPr>
        <p:spPr/>
        <p:txBody>
          <a:bodyPr/>
          <a:lstStyle/>
          <a:p>
            <a:fld id="{8083D044-C2E7-407E-8815-CC2DF10C3FAA}" type="slidenum">
              <a:rPr lang="en-GB" smtClean="0"/>
              <a:t>4</a:t>
            </a:fld>
            <a:endParaRPr lang="en-GB"/>
          </a:p>
        </p:txBody>
      </p:sp>
    </p:spTree>
    <p:extLst>
      <p:ext uri="{BB962C8B-B14F-4D97-AF65-F5344CB8AC3E}">
        <p14:creationId xmlns:p14="http://schemas.microsoft.com/office/powerpoint/2010/main" val="2161987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https://www.frontiersin.org/articles/10.3389/fpubh.2020.627001/full#B10</a:t>
            </a:r>
          </a:p>
          <a:p>
            <a:endParaRPr lang="en-GB"/>
          </a:p>
          <a:p>
            <a:r>
              <a:rPr lang="en-GB"/>
              <a:t>https://www.mckinsey.com/business-functions/strategy-and-corporate-finance/our-insights/the-coronavirus-effect-on-global-economic-sentiment</a:t>
            </a:r>
          </a:p>
        </p:txBody>
      </p:sp>
      <p:sp>
        <p:nvSpPr>
          <p:cNvPr id="4" name="Slide Number Placeholder 3"/>
          <p:cNvSpPr>
            <a:spLocks noGrp="1"/>
          </p:cNvSpPr>
          <p:nvPr>
            <p:ph type="sldNum" sz="quarter" idx="5"/>
          </p:nvPr>
        </p:nvSpPr>
        <p:spPr/>
        <p:txBody>
          <a:bodyPr/>
          <a:lstStyle/>
          <a:p>
            <a:fld id="{8083D044-C2E7-407E-8815-CC2DF10C3FAA}" type="slidenum">
              <a:rPr lang="en-GB" smtClean="0"/>
              <a:t>29</a:t>
            </a:fld>
            <a:endParaRPr lang="en-GB"/>
          </a:p>
        </p:txBody>
      </p:sp>
    </p:spTree>
    <p:extLst>
      <p:ext uri="{BB962C8B-B14F-4D97-AF65-F5344CB8AC3E}">
        <p14:creationId xmlns:p14="http://schemas.microsoft.com/office/powerpoint/2010/main" val="3674497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https://guichet.public.lu/en/entreprises/gestion-juridique-comptabilite/risques/taux-interet/forward-rate-agreement.html</a:t>
            </a:r>
          </a:p>
          <a:p>
            <a:endParaRPr lang="en-GB"/>
          </a:p>
        </p:txBody>
      </p:sp>
      <p:sp>
        <p:nvSpPr>
          <p:cNvPr id="4" name="Slide Number Placeholder 3"/>
          <p:cNvSpPr>
            <a:spLocks noGrp="1"/>
          </p:cNvSpPr>
          <p:nvPr>
            <p:ph type="sldNum" sz="quarter" idx="5"/>
          </p:nvPr>
        </p:nvSpPr>
        <p:spPr/>
        <p:txBody>
          <a:bodyPr/>
          <a:lstStyle/>
          <a:p>
            <a:fld id="{8083D044-C2E7-407E-8815-CC2DF10C3FAA}" type="slidenum">
              <a:rPr lang="en-GB" smtClean="0"/>
              <a:t>30</a:t>
            </a:fld>
            <a:endParaRPr lang="en-GB"/>
          </a:p>
        </p:txBody>
      </p:sp>
    </p:spTree>
    <p:extLst>
      <p:ext uri="{BB962C8B-B14F-4D97-AF65-F5344CB8AC3E}">
        <p14:creationId xmlns:p14="http://schemas.microsoft.com/office/powerpoint/2010/main" val="2485411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Jernigan, D. &amp; Ross, C.S. (March 2020).</a:t>
            </a:r>
            <a:r>
              <a:rPr lang="en-US" sz="1800" b="0" i="0">
                <a:solidFill>
                  <a:srgbClr val="000000"/>
                </a:solidFill>
                <a:effectLst/>
                <a:latin typeface="Cambria" panose="02040503050406030204" pitchFamily="18" charset="0"/>
              </a:rPr>
              <a:t> The Alcohol Marketing Landscape: Alcohol Industry Size, Structure, Strategies, and Public Health Responses. National Library of Medicine. Retrieved from: </a:t>
            </a:r>
          </a:p>
          <a:p>
            <a:r>
              <a:rPr lang="en-GB"/>
              <a:t> https://www.ncbi.nlm.nih.gov/pmc/articles/PMC7064002/</a:t>
            </a:r>
          </a:p>
        </p:txBody>
      </p:sp>
      <p:sp>
        <p:nvSpPr>
          <p:cNvPr id="4" name="Slide Number Placeholder 3"/>
          <p:cNvSpPr>
            <a:spLocks noGrp="1"/>
          </p:cNvSpPr>
          <p:nvPr>
            <p:ph type="sldNum" sz="quarter" idx="5"/>
          </p:nvPr>
        </p:nvSpPr>
        <p:spPr/>
        <p:txBody>
          <a:bodyPr/>
          <a:lstStyle/>
          <a:p>
            <a:fld id="{8083D044-C2E7-407E-8815-CC2DF10C3FAA}" type="slidenum">
              <a:rPr lang="en-GB" smtClean="0"/>
              <a:t>5</a:t>
            </a:fld>
            <a:endParaRPr lang="en-GB"/>
          </a:p>
        </p:txBody>
      </p:sp>
    </p:spTree>
    <p:extLst>
      <p:ext uri="{BB962C8B-B14F-4D97-AF65-F5344CB8AC3E}">
        <p14:creationId xmlns:p14="http://schemas.microsoft.com/office/powerpoint/2010/main" val="2909856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https://www.britannica.com/topic/beer</a:t>
            </a:r>
          </a:p>
          <a:p>
            <a:endParaRPr lang="en-GB"/>
          </a:p>
        </p:txBody>
      </p:sp>
      <p:sp>
        <p:nvSpPr>
          <p:cNvPr id="4" name="Slide Number Placeholder 3"/>
          <p:cNvSpPr>
            <a:spLocks noGrp="1"/>
          </p:cNvSpPr>
          <p:nvPr>
            <p:ph type="sldNum" sz="quarter" idx="5"/>
          </p:nvPr>
        </p:nvSpPr>
        <p:spPr/>
        <p:txBody>
          <a:bodyPr/>
          <a:lstStyle/>
          <a:p>
            <a:fld id="{8083D044-C2E7-407E-8815-CC2DF10C3FAA}" type="slidenum">
              <a:rPr lang="en-GB" smtClean="0"/>
              <a:t>7</a:t>
            </a:fld>
            <a:endParaRPr lang="en-GB"/>
          </a:p>
        </p:txBody>
      </p:sp>
    </p:spTree>
    <p:extLst>
      <p:ext uri="{BB962C8B-B14F-4D97-AF65-F5344CB8AC3E}">
        <p14:creationId xmlns:p14="http://schemas.microsoft.com/office/powerpoint/2010/main" val="2492211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spiritofyork.com</a:t>
            </a:r>
            <a:r>
              <a:rPr lang="en-GB" dirty="0"/>
              <a:t>/how-spirits-are-made/#</a:t>
            </a:r>
          </a:p>
          <a:p>
            <a:r>
              <a:rPr lang="en-GB" dirty="0"/>
              <a:t>https://</a:t>
            </a:r>
            <a:r>
              <a:rPr lang="en-GB" dirty="0" err="1"/>
              <a:t>www.britannica.com</a:t>
            </a:r>
            <a:r>
              <a:rPr lang="en-GB" dirty="0"/>
              <a:t>/topic/distilled-spirit</a:t>
            </a:r>
          </a:p>
          <a:p>
            <a:endParaRPr lang="en-GB" dirty="0"/>
          </a:p>
          <a:p>
            <a:endParaRPr lang="en-GB" dirty="0"/>
          </a:p>
        </p:txBody>
      </p:sp>
      <p:sp>
        <p:nvSpPr>
          <p:cNvPr id="4" name="Slide Number Placeholder 3"/>
          <p:cNvSpPr>
            <a:spLocks noGrp="1"/>
          </p:cNvSpPr>
          <p:nvPr>
            <p:ph type="sldNum" sz="quarter" idx="5"/>
          </p:nvPr>
        </p:nvSpPr>
        <p:spPr/>
        <p:txBody>
          <a:bodyPr/>
          <a:lstStyle/>
          <a:p>
            <a:fld id="{8083D044-C2E7-407E-8815-CC2DF10C3FAA}" type="slidenum">
              <a:rPr lang="en-GB" smtClean="0"/>
              <a:t>8</a:t>
            </a:fld>
            <a:endParaRPr lang="en-GB"/>
          </a:p>
        </p:txBody>
      </p:sp>
    </p:spTree>
    <p:extLst>
      <p:ext uri="{BB962C8B-B14F-4D97-AF65-F5344CB8AC3E}">
        <p14:creationId xmlns:p14="http://schemas.microsoft.com/office/powerpoint/2010/main" val="2598876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a:t>https://www.statista.com/outlook/cmo/alcoholic-drinks/worldwide</a:t>
            </a:r>
          </a:p>
          <a:p>
            <a:pPr marL="171450" indent="-171450">
              <a:buFontTx/>
              <a:buChar char="-"/>
            </a:pPr>
            <a:endParaRPr lang="en-GB"/>
          </a:p>
        </p:txBody>
      </p:sp>
      <p:sp>
        <p:nvSpPr>
          <p:cNvPr id="4" name="Slide Number Placeholder 3"/>
          <p:cNvSpPr>
            <a:spLocks noGrp="1"/>
          </p:cNvSpPr>
          <p:nvPr>
            <p:ph type="sldNum" sz="quarter" idx="5"/>
          </p:nvPr>
        </p:nvSpPr>
        <p:spPr/>
        <p:txBody>
          <a:bodyPr/>
          <a:lstStyle/>
          <a:p>
            <a:fld id="{8083D044-C2E7-407E-8815-CC2DF10C3FAA}" type="slidenum">
              <a:rPr lang="en-GB" smtClean="0"/>
              <a:t>10</a:t>
            </a:fld>
            <a:endParaRPr lang="en-GB"/>
          </a:p>
        </p:txBody>
      </p:sp>
    </p:spTree>
    <p:extLst>
      <p:ext uri="{BB962C8B-B14F-4D97-AF65-F5344CB8AC3E}">
        <p14:creationId xmlns:p14="http://schemas.microsoft.com/office/powerpoint/2010/main" val="2022501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https://www-statista-com.proxy.lib.sfu.ca/outlook/cmo/alcoholic-drinks/worldwide#volume</a:t>
            </a:r>
          </a:p>
          <a:p>
            <a:endParaRPr lang="en-GB"/>
          </a:p>
        </p:txBody>
      </p:sp>
      <p:sp>
        <p:nvSpPr>
          <p:cNvPr id="4" name="Slide Number Placeholder 3"/>
          <p:cNvSpPr>
            <a:spLocks noGrp="1"/>
          </p:cNvSpPr>
          <p:nvPr>
            <p:ph type="sldNum" sz="quarter" idx="5"/>
          </p:nvPr>
        </p:nvSpPr>
        <p:spPr/>
        <p:txBody>
          <a:bodyPr/>
          <a:lstStyle/>
          <a:p>
            <a:fld id="{8083D044-C2E7-407E-8815-CC2DF10C3FAA}" type="slidenum">
              <a:rPr lang="en-GB" smtClean="0"/>
              <a:t>12</a:t>
            </a:fld>
            <a:endParaRPr lang="en-GB"/>
          </a:p>
        </p:txBody>
      </p:sp>
    </p:spTree>
    <p:extLst>
      <p:ext uri="{BB962C8B-B14F-4D97-AF65-F5344CB8AC3E}">
        <p14:creationId xmlns:p14="http://schemas.microsoft.com/office/powerpoint/2010/main" val="2332188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https://www.ncbi.nlm.nih.gov/books/NBK531660/</a:t>
            </a:r>
          </a:p>
          <a:p>
            <a:endParaRPr lang="en-GB"/>
          </a:p>
          <a:p>
            <a:r>
              <a:rPr lang="en-GB"/>
              <a:t>https://www.forbes.com/sites/hudsonlindenberger/2022/05/25/the-craft-beer-industry-has-reason-to-celebrate-according-to-the-latest-data/?sh=1ff131902837 </a:t>
            </a:r>
          </a:p>
          <a:p>
            <a:endParaRPr lang="en-GB"/>
          </a:p>
          <a:p>
            <a:r>
              <a:rPr lang="en-GB"/>
              <a:t>https://onlinelibrary-wiley-com.proxy.lib.sfu.ca/doi/full/10.1002/soej.12025</a:t>
            </a:r>
          </a:p>
          <a:p>
            <a:endParaRPr lang="en-GB"/>
          </a:p>
          <a:p>
            <a:endParaRPr lang="en-GB"/>
          </a:p>
        </p:txBody>
      </p:sp>
      <p:sp>
        <p:nvSpPr>
          <p:cNvPr id="4" name="Slide Number Placeholder 3"/>
          <p:cNvSpPr>
            <a:spLocks noGrp="1"/>
          </p:cNvSpPr>
          <p:nvPr>
            <p:ph type="sldNum" sz="quarter" idx="5"/>
          </p:nvPr>
        </p:nvSpPr>
        <p:spPr/>
        <p:txBody>
          <a:bodyPr/>
          <a:lstStyle/>
          <a:p>
            <a:fld id="{8083D044-C2E7-407E-8815-CC2DF10C3FAA}" type="slidenum">
              <a:rPr lang="en-GB" smtClean="0"/>
              <a:t>13</a:t>
            </a:fld>
            <a:endParaRPr lang="en-GB"/>
          </a:p>
        </p:txBody>
      </p:sp>
    </p:spTree>
    <p:extLst>
      <p:ext uri="{BB962C8B-B14F-4D97-AF65-F5344CB8AC3E}">
        <p14:creationId xmlns:p14="http://schemas.microsoft.com/office/powerpoint/2010/main" val="3769848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 - https://www.statista.com/statistics/515891/spirits-industry-cost-structure-germany/</a:t>
            </a:r>
          </a:p>
          <a:p>
            <a:pPr marL="171450" indent="-171450">
              <a:buFontTx/>
              <a:buChar char="-"/>
            </a:pPr>
            <a:r>
              <a:rPr lang="en-GB"/>
              <a:t>Took reference from German spirit industry in 2018</a:t>
            </a:r>
          </a:p>
          <a:p>
            <a:pPr marL="171450" indent="-171450">
              <a:buFontTx/>
              <a:buChar char="-"/>
            </a:pPr>
            <a:endParaRPr lang="en-GB"/>
          </a:p>
        </p:txBody>
      </p:sp>
      <p:sp>
        <p:nvSpPr>
          <p:cNvPr id="4" name="Slide Number Placeholder 3"/>
          <p:cNvSpPr>
            <a:spLocks noGrp="1"/>
          </p:cNvSpPr>
          <p:nvPr>
            <p:ph type="sldNum" sz="quarter" idx="5"/>
          </p:nvPr>
        </p:nvSpPr>
        <p:spPr/>
        <p:txBody>
          <a:bodyPr/>
          <a:lstStyle/>
          <a:p>
            <a:fld id="{8083D044-C2E7-407E-8815-CC2DF10C3FAA}" type="slidenum">
              <a:rPr lang="en-GB" smtClean="0"/>
              <a:t>14</a:t>
            </a:fld>
            <a:endParaRPr lang="en-GB"/>
          </a:p>
        </p:txBody>
      </p:sp>
    </p:spTree>
    <p:extLst>
      <p:ext uri="{BB962C8B-B14F-4D97-AF65-F5344CB8AC3E}">
        <p14:creationId xmlns:p14="http://schemas.microsoft.com/office/powerpoint/2010/main" val="131820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04818-FACB-F9DF-F36E-4F63566FCC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4443E65-DB46-F6A2-0016-7AC2ABDCFB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77C0DF6-00C5-B947-6109-D0F3BCF9FC90}"/>
              </a:ext>
            </a:extLst>
          </p:cNvPr>
          <p:cNvSpPr>
            <a:spLocks noGrp="1"/>
          </p:cNvSpPr>
          <p:nvPr>
            <p:ph type="dt" sz="half" idx="10"/>
          </p:nvPr>
        </p:nvSpPr>
        <p:spPr/>
        <p:txBody>
          <a:bodyPr/>
          <a:lstStyle/>
          <a:p>
            <a:fld id="{5E008634-1496-4834-803B-9D795C5315FA}" type="datetimeFigureOut">
              <a:rPr lang="en-GB" smtClean="0"/>
              <a:t>14/07/2022</a:t>
            </a:fld>
            <a:endParaRPr lang="en-GB"/>
          </a:p>
        </p:txBody>
      </p:sp>
      <p:sp>
        <p:nvSpPr>
          <p:cNvPr id="5" name="Footer Placeholder 4">
            <a:extLst>
              <a:ext uri="{FF2B5EF4-FFF2-40B4-BE49-F238E27FC236}">
                <a16:creationId xmlns:a16="http://schemas.microsoft.com/office/drawing/2014/main" id="{C67895D3-34D4-511C-159C-5315601A3E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91793D-F4FC-272D-2EBD-E2F9A3B60984}"/>
              </a:ext>
            </a:extLst>
          </p:cNvPr>
          <p:cNvSpPr>
            <a:spLocks noGrp="1"/>
          </p:cNvSpPr>
          <p:nvPr>
            <p:ph type="sldNum" sz="quarter" idx="12"/>
          </p:nvPr>
        </p:nvSpPr>
        <p:spPr/>
        <p:txBody>
          <a:bodyPr/>
          <a:lstStyle/>
          <a:p>
            <a:fld id="{FEC0B562-3CDE-4841-84DD-61315D52DE7D}" type="slidenum">
              <a:rPr lang="en-GB" smtClean="0"/>
              <a:t>‹#›</a:t>
            </a:fld>
            <a:endParaRPr lang="en-GB"/>
          </a:p>
        </p:txBody>
      </p:sp>
    </p:spTree>
    <p:extLst>
      <p:ext uri="{BB962C8B-B14F-4D97-AF65-F5344CB8AC3E}">
        <p14:creationId xmlns:p14="http://schemas.microsoft.com/office/powerpoint/2010/main" val="2283063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BD28D-359B-79A9-0334-8A768372549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9800FE-0AFA-626D-03C6-CC2FE82351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705778-D5EC-1CD5-6810-B6580694B685}"/>
              </a:ext>
            </a:extLst>
          </p:cNvPr>
          <p:cNvSpPr>
            <a:spLocks noGrp="1"/>
          </p:cNvSpPr>
          <p:nvPr>
            <p:ph type="dt" sz="half" idx="10"/>
          </p:nvPr>
        </p:nvSpPr>
        <p:spPr/>
        <p:txBody>
          <a:bodyPr/>
          <a:lstStyle/>
          <a:p>
            <a:fld id="{5E008634-1496-4834-803B-9D795C5315FA}" type="datetimeFigureOut">
              <a:rPr lang="en-GB" smtClean="0"/>
              <a:t>14/07/2022</a:t>
            </a:fld>
            <a:endParaRPr lang="en-GB"/>
          </a:p>
        </p:txBody>
      </p:sp>
      <p:sp>
        <p:nvSpPr>
          <p:cNvPr id="5" name="Footer Placeholder 4">
            <a:extLst>
              <a:ext uri="{FF2B5EF4-FFF2-40B4-BE49-F238E27FC236}">
                <a16:creationId xmlns:a16="http://schemas.microsoft.com/office/drawing/2014/main" id="{14DB195D-C3B4-794B-328E-A8804CC22C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FA1917-5DC5-98AB-FD09-FCCD2CFE7CCE}"/>
              </a:ext>
            </a:extLst>
          </p:cNvPr>
          <p:cNvSpPr>
            <a:spLocks noGrp="1"/>
          </p:cNvSpPr>
          <p:nvPr>
            <p:ph type="sldNum" sz="quarter" idx="12"/>
          </p:nvPr>
        </p:nvSpPr>
        <p:spPr/>
        <p:txBody>
          <a:bodyPr/>
          <a:lstStyle/>
          <a:p>
            <a:fld id="{FEC0B562-3CDE-4841-84DD-61315D52DE7D}" type="slidenum">
              <a:rPr lang="en-GB" smtClean="0"/>
              <a:t>‹#›</a:t>
            </a:fld>
            <a:endParaRPr lang="en-GB"/>
          </a:p>
        </p:txBody>
      </p:sp>
    </p:spTree>
    <p:extLst>
      <p:ext uri="{BB962C8B-B14F-4D97-AF65-F5344CB8AC3E}">
        <p14:creationId xmlns:p14="http://schemas.microsoft.com/office/powerpoint/2010/main" val="3517628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9618BE-DA1B-03A5-B031-6F063F50575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05F5C9E-22AA-CD74-ECEB-59973E0ABB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EE0097-1F31-AA62-A87F-B73D164D3256}"/>
              </a:ext>
            </a:extLst>
          </p:cNvPr>
          <p:cNvSpPr>
            <a:spLocks noGrp="1"/>
          </p:cNvSpPr>
          <p:nvPr>
            <p:ph type="dt" sz="half" idx="10"/>
          </p:nvPr>
        </p:nvSpPr>
        <p:spPr/>
        <p:txBody>
          <a:bodyPr/>
          <a:lstStyle/>
          <a:p>
            <a:fld id="{5E008634-1496-4834-803B-9D795C5315FA}" type="datetimeFigureOut">
              <a:rPr lang="en-GB" smtClean="0"/>
              <a:t>14/07/2022</a:t>
            </a:fld>
            <a:endParaRPr lang="en-GB"/>
          </a:p>
        </p:txBody>
      </p:sp>
      <p:sp>
        <p:nvSpPr>
          <p:cNvPr id="5" name="Footer Placeholder 4">
            <a:extLst>
              <a:ext uri="{FF2B5EF4-FFF2-40B4-BE49-F238E27FC236}">
                <a16:creationId xmlns:a16="http://schemas.microsoft.com/office/drawing/2014/main" id="{B350229D-E461-A7A3-A862-01E9486EA2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14E737-8156-2B5D-9130-59CD1AF5FC03}"/>
              </a:ext>
            </a:extLst>
          </p:cNvPr>
          <p:cNvSpPr>
            <a:spLocks noGrp="1"/>
          </p:cNvSpPr>
          <p:nvPr>
            <p:ph type="sldNum" sz="quarter" idx="12"/>
          </p:nvPr>
        </p:nvSpPr>
        <p:spPr/>
        <p:txBody>
          <a:bodyPr/>
          <a:lstStyle/>
          <a:p>
            <a:fld id="{FEC0B562-3CDE-4841-84DD-61315D52DE7D}" type="slidenum">
              <a:rPr lang="en-GB" smtClean="0"/>
              <a:t>‹#›</a:t>
            </a:fld>
            <a:endParaRPr lang="en-GB"/>
          </a:p>
        </p:txBody>
      </p:sp>
    </p:spTree>
    <p:extLst>
      <p:ext uri="{BB962C8B-B14F-4D97-AF65-F5344CB8AC3E}">
        <p14:creationId xmlns:p14="http://schemas.microsoft.com/office/powerpoint/2010/main" val="2637995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00838-6918-5F42-844E-9EF3D71509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08892-C115-1842-B8E7-496B7AA145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87EAA8-457C-3D44-B519-1030FDF53243}"/>
              </a:ext>
            </a:extLst>
          </p:cNvPr>
          <p:cNvSpPr>
            <a:spLocks noGrp="1"/>
          </p:cNvSpPr>
          <p:nvPr>
            <p:ph type="dt" sz="half" idx="10"/>
          </p:nvPr>
        </p:nvSpPr>
        <p:spPr/>
        <p:txBody>
          <a:bodyPr/>
          <a:lstStyle/>
          <a:p>
            <a:fld id="{F141D7EB-98C6-494E-8DAD-95D05915EB30}" type="datetimeFigureOut">
              <a:rPr lang="en-US" smtClean="0"/>
              <a:t>7/14/22</a:t>
            </a:fld>
            <a:endParaRPr lang="en-US"/>
          </a:p>
        </p:txBody>
      </p:sp>
      <p:sp>
        <p:nvSpPr>
          <p:cNvPr id="5" name="Footer Placeholder 4">
            <a:extLst>
              <a:ext uri="{FF2B5EF4-FFF2-40B4-BE49-F238E27FC236}">
                <a16:creationId xmlns:a16="http://schemas.microsoft.com/office/drawing/2014/main" id="{6F7861A0-45DA-2945-9973-0D87C338F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6E0F4C-C09B-4A4B-ADB5-2238901A1B11}"/>
              </a:ext>
            </a:extLst>
          </p:cNvPr>
          <p:cNvSpPr>
            <a:spLocks noGrp="1"/>
          </p:cNvSpPr>
          <p:nvPr>
            <p:ph type="sldNum" sz="quarter" idx="12"/>
          </p:nvPr>
        </p:nvSpPr>
        <p:spPr/>
        <p:txBody>
          <a:bodyPr/>
          <a:lstStyle/>
          <a:p>
            <a:fld id="{6221C970-E941-5947-B358-0690DFB382DE}" type="slidenum">
              <a:rPr lang="en-US" smtClean="0"/>
              <a:t>‹#›</a:t>
            </a:fld>
            <a:endParaRPr lang="en-US"/>
          </a:p>
        </p:txBody>
      </p:sp>
    </p:spTree>
    <p:extLst>
      <p:ext uri="{BB962C8B-B14F-4D97-AF65-F5344CB8AC3E}">
        <p14:creationId xmlns:p14="http://schemas.microsoft.com/office/powerpoint/2010/main" val="765718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7346D-F384-B249-9A70-32D30E2563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9E3195-2B51-6941-9D00-CB00023504E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BBB92-FB7A-F342-99F1-A07ABEE1BBE6}"/>
              </a:ext>
            </a:extLst>
          </p:cNvPr>
          <p:cNvSpPr>
            <a:spLocks noGrp="1"/>
          </p:cNvSpPr>
          <p:nvPr>
            <p:ph type="dt" sz="half" idx="10"/>
          </p:nvPr>
        </p:nvSpPr>
        <p:spPr/>
        <p:txBody>
          <a:bodyPr/>
          <a:lstStyle/>
          <a:p>
            <a:fld id="{F141D7EB-98C6-494E-8DAD-95D05915EB30}" type="datetimeFigureOut">
              <a:rPr lang="en-US" smtClean="0"/>
              <a:t>7/14/22</a:t>
            </a:fld>
            <a:endParaRPr lang="en-US"/>
          </a:p>
        </p:txBody>
      </p:sp>
      <p:sp>
        <p:nvSpPr>
          <p:cNvPr id="5" name="Footer Placeholder 4">
            <a:extLst>
              <a:ext uri="{FF2B5EF4-FFF2-40B4-BE49-F238E27FC236}">
                <a16:creationId xmlns:a16="http://schemas.microsoft.com/office/drawing/2014/main" id="{AF6E906C-6410-C747-8581-6C5D59CBBF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E2AD58-52AD-954C-B87A-D1EA10FD3607}"/>
              </a:ext>
            </a:extLst>
          </p:cNvPr>
          <p:cNvSpPr>
            <a:spLocks noGrp="1"/>
          </p:cNvSpPr>
          <p:nvPr>
            <p:ph type="sldNum" sz="quarter" idx="12"/>
          </p:nvPr>
        </p:nvSpPr>
        <p:spPr/>
        <p:txBody>
          <a:bodyPr/>
          <a:lstStyle/>
          <a:p>
            <a:fld id="{6221C970-E941-5947-B358-0690DFB382DE}" type="slidenum">
              <a:rPr lang="en-US" smtClean="0"/>
              <a:t>‹#›</a:t>
            </a:fld>
            <a:endParaRPr lang="en-US"/>
          </a:p>
        </p:txBody>
      </p:sp>
    </p:spTree>
    <p:extLst>
      <p:ext uri="{BB962C8B-B14F-4D97-AF65-F5344CB8AC3E}">
        <p14:creationId xmlns:p14="http://schemas.microsoft.com/office/powerpoint/2010/main" val="3515823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4512D-4DCF-1A46-B163-8DB458E7F0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B3FD9A-4948-C34F-97B2-EDBB525705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A1BB4EE-13DD-F344-BE7A-65CD5D9A6BD2}"/>
              </a:ext>
            </a:extLst>
          </p:cNvPr>
          <p:cNvSpPr>
            <a:spLocks noGrp="1"/>
          </p:cNvSpPr>
          <p:nvPr>
            <p:ph type="dt" sz="half" idx="10"/>
          </p:nvPr>
        </p:nvSpPr>
        <p:spPr/>
        <p:txBody>
          <a:bodyPr/>
          <a:lstStyle/>
          <a:p>
            <a:fld id="{F141D7EB-98C6-494E-8DAD-95D05915EB30}" type="datetimeFigureOut">
              <a:rPr lang="en-US" smtClean="0"/>
              <a:t>7/14/22</a:t>
            </a:fld>
            <a:endParaRPr lang="en-US"/>
          </a:p>
        </p:txBody>
      </p:sp>
      <p:sp>
        <p:nvSpPr>
          <p:cNvPr id="5" name="Footer Placeholder 4">
            <a:extLst>
              <a:ext uri="{FF2B5EF4-FFF2-40B4-BE49-F238E27FC236}">
                <a16:creationId xmlns:a16="http://schemas.microsoft.com/office/drawing/2014/main" id="{2DA4CAED-413D-6846-8C6C-D4EF20A5E7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816CFD-9FAF-C141-80EB-1EEBBC14ABA9}"/>
              </a:ext>
            </a:extLst>
          </p:cNvPr>
          <p:cNvSpPr>
            <a:spLocks noGrp="1"/>
          </p:cNvSpPr>
          <p:nvPr>
            <p:ph type="sldNum" sz="quarter" idx="12"/>
          </p:nvPr>
        </p:nvSpPr>
        <p:spPr/>
        <p:txBody>
          <a:bodyPr/>
          <a:lstStyle/>
          <a:p>
            <a:fld id="{6221C970-E941-5947-B358-0690DFB382DE}" type="slidenum">
              <a:rPr lang="en-US" smtClean="0"/>
              <a:t>‹#›</a:t>
            </a:fld>
            <a:endParaRPr lang="en-US"/>
          </a:p>
        </p:txBody>
      </p:sp>
    </p:spTree>
    <p:extLst>
      <p:ext uri="{BB962C8B-B14F-4D97-AF65-F5344CB8AC3E}">
        <p14:creationId xmlns:p14="http://schemas.microsoft.com/office/powerpoint/2010/main" val="15398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C68E3-CA3D-8644-910A-385F82CB3F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758044-7884-FE48-9992-62714C91C28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34753-DD66-034D-AE0C-9CE9B1D2DC5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3BC0CF-9E64-3241-8406-D52786ED22AE}"/>
              </a:ext>
            </a:extLst>
          </p:cNvPr>
          <p:cNvSpPr>
            <a:spLocks noGrp="1"/>
          </p:cNvSpPr>
          <p:nvPr>
            <p:ph type="dt" sz="half" idx="10"/>
          </p:nvPr>
        </p:nvSpPr>
        <p:spPr/>
        <p:txBody>
          <a:bodyPr/>
          <a:lstStyle/>
          <a:p>
            <a:fld id="{F141D7EB-98C6-494E-8DAD-95D05915EB30}" type="datetimeFigureOut">
              <a:rPr lang="en-US" smtClean="0"/>
              <a:t>7/14/22</a:t>
            </a:fld>
            <a:endParaRPr lang="en-US"/>
          </a:p>
        </p:txBody>
      </p:sp>
      <p:sp>
        <p:nvSpPr>
          <p:cNvPr id="6" name="Footer Placeholder 5">
            <a:extLst>
              <a:ext uri="{FF2B5EF4-FFF2-40B4-BE49-F238E27FC236}">
                <a16:creationId xmlns:a16="http://schemas.microsoft.com/office/drawing/2014/main" id="{2D8AE63D-F485-3D4E-81BC-EB23EC7867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2F159F-4C9B-D540-ABB5-297E206E3C71}"/>
              </a:ext>
            </a:extLst>
          </p:cNvPr>
          <p:cNvSpPr>
            <a:spLocks noGrp="1"/>
          </p:cNvSpPr>
          <p:nvPr>
            <p:ph type="sldNum" sz="quarter" idx="12"/>
          </p:nvPr>
        </p:nvSpPr>
        <p:spPr/>
        <p:txBody>
          <a:bodyPr/>
          <a:lstStyle/>
          <a:p>
            <a:fld id="{6221C970-E941-5947-B358-0690DFB382DE}" type="slidenum">
              <a:rPr lang="en-US" smtClean="0"/>
              <a:t>‹#›</a:t>
            </a:fld>
            <a:endParaRPr lang="en-US"/>
          </a:p>
        </p:txBody>
      </p:sp>
    </p:spTree>
    <p:extLst>
      <p:ext uri="{BB962C8B-B14F-4D97-AF65-F5344CB8AC3E}">
        <p14:creationId xmlns:p14="http://schemas.microsoft.com/office/powerpoint/2010/main" val="2933250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BDC96-0B12-FA44-8CE6-2B073E3895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245007-BFAC-6849-B1E1-BDD7C16A12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AF26646-8BE4-F84C-99B6-0413073FB44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1840F9-4BE6-8349-BB81-D92418DDB0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7479696-C85A-2E4E-B5D0-A11E27B935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634B85-F653-9C43-8C21-5E676F3A3AD8}"/>
              </a:ext>
            </a:extLst>
          </p:cNvPr>
          <p:cNvSpPr>
            <a:spLocks noGrp="1"/>
          </p:cNvSpPr>
          <p:nvPr>
            <p:ph type="dt" sz="half" idx="10"/>
          </p:nvPr>
        </p:nvSpPr>
        <p:spPr/>
        <p:txBody>
          <a:bodyPr/>
          <a:lstStyle/>
          <a:p>
            <a:fld id="{F141D7EB-98C6-494E-8DAD-95D05915EB30}" type="datetimeFigureOut">
              <a:rPr lang="en-US" smtClean="0"/>
              <a:t>7/14/22</a:t>
            </a:fld>
            <a:endParaRPr lang="en-US"/>
          </a:p>
        </p:txBody>
      </p:sp>
      <p:sp>
        <p:nvSpPr>
          <p:cNvPr id="8" name="Footer Placeholder 7">
            <a:extLst>
              <a:ext uri="{FF2B5EF4-FFF2-40B4-BE49-F238E27FC236}">
                <a16:creationId xmlns:a16="http://schemas.microsoft.com/office/drawing/2014/main" id="{64A3A72C-5D26-494E-A58D-E5A60B5CEF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DC36C8-1FBB-5843-9FFF-0D2CD3DB9E55}"/>
              </a:ext>
            </a:extLst>
          </p:cNvPr>
          <p:cNvSpPr>
            <a:spLocks noGrp="1"/>
          </p:cNvSpPr>
          <p:nvPr>
            <p:ph type="sldNum" sz="quarter" idx="12"/>
          </p:nvPr>
        </p:nvSpPr>
        <p:spPr/>
        <p:txBody>
          <a:bodyPr/>
          <a:lstStyle/>
          <a:p>
            <a:fld id="{6221C970-E941-5947-B358-0690DFB382DE}" type="slidenum">
              <a:rPr lang="en-US" smtClean="0"/>
              <a:t>‹#›</a:t>
            </a:fld>
            <a:endParaRPr lang="en-US"/>
          </a:p>
        </p:txBody>
      </p:sp>
    </p:spTree>
    <p:extLst>
      <p:ext uri="{BB962C8B-B14F-4D97-AF65-F5344CB8AC3E}">
        <p14:creationId xmlns:p14="http://schemas.microsoft.com/office/powerpoint/2010/main" val="569399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2160-E098-C246-B2A6-9273DC3A75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3CEA39-5B7D-724F-9077-05FA27AE33A1}"/>
              </a:ext>
            </a:extLst>
          </p:cNvPr>
          <p:cNvSpPr>
            <a:spLocks noGrp="1"/>
          </p:cNvSpPr>
          <p:nvPr>
            <p:ph type="dt" sz="half" idx="10"/>
          </p:nvPr>
        </p:nvSpPr>
        <p:spPr/>
        <p:txBody>
          <a:bodyPr/>
          <a:lstStyle/>
          <a:p>
            <a:fld id="{F141D7EB-98C6-494E-8DAD-95D05915EB30}" type="datetimeFigureOut">
              <a:rPr lang="en-US" smtClean="0"/>
              <a:t>7/14/22</a:t>
            </a:fld>
            <a:endParaRPr lang="en-US"/>
          </a:p>
        </p:txBody>
      </p:sp>
      <p:sp>
        <p:nvSpPr>
          <p:cNvPr id="4" name="Footer Placeholder 3">
            <a:extLst>
              <a:ext uri="{FF2B5EF4-FFF2-40B4-BE49-F238E27FC236}">
                <a16:creationId xmlns:a16="http://schemas.microsoft.com/office/drawing/2014/main" id="{D0987C7C-22C9-8F45-AEA0-C85485F36A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26E768-64AC-DD4A-80FC-0DCDCF647B51}"/>
              </a:ext>
            </a:extLst>
          </p:cNvPr>
          <p:cNvSpPr>
            <a:spLocks noGrp="1"/>
          </p:cNvSpPr>
          <p:nvPr>
            <p:ph type="sldNum" sz="quarter" idx="12"/>
          </p:nvPr>
        </p:nvSpPr>
        <p:spPr/>
        <p:txBody>
          <a:bodyPr/>
          <a:lstStyle/>
          <a:p>
            <a:fld id="{6221C970-E941-5947-B358-0690DFB382DE}" type="slidenum">
              <a:rPr lang="en-US" smtClean="0"/>
              <a:t>‹#›</a:t>
            </a:fld>
            <a:endParaRPr lang="en-US"/>
          </a:p>
        </p:txBody>
      </p:sp>
    </p:spTree>
    <p:extLst>
      <p:ext uri="{BB962C8B-B14F-4D97-AF65-F5344CB8AC3E}">
        <p14:creationId xmlns:p14="http://schemas.microsoft.com/office/powerpoint/2010/main" val="4162300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64E7D9-080B-7045-9CD6-F7EB70FDD276}"/>
              </a:ext>
            </a:extLst>
          </p:cNvPr>
          <p:cNvSpPr>
            <a:spLocks noGrp="1"/>
          </p:cNvSpPr>
          <p:nvPr>
            <p:ph type="dt" sz="half" idx="10"/>
          </p:nvPr>
        </p:nvSpPr>
        <p:spPr/>
        <p:txBody>
          <a:bodyPr/>
          <a:lstStyle/>
          <a:p>
            <a:fld id="{F141D7EB-98C6-494E-8DAD-95D05915EB30}" type="datetimeFigureOut">
              <a:rPr lang="en-US" smtClean="0"/>
              <a:t>7/14/22</a:t>
            </a:fld>
            <a:endParaRPr lang="en-US"/>
          </a:p>
        </p:txBody>
      </p:sp>
      <p:sp>
        <p:nvSpPr>
          <p:cNvPr id="3" name="Footer Placeholder 2">
            <a:extLst>
              <a:ext uri="{FF2B5EF4-FFF2-40B4-BE49-F238E27FC236}">
                <a16:creationId xmlns:a16="http://schemas.microsoft.com/office/drawing/2014/main" id="{173D8BB1-BB49-964A-8257-D82832CE6F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59EAEF-337A-7943-BD4B-245FCAD2FB45}"/>
              </a:ext>
            </a:extLst>
          </p:cNvPr>
          <p:cNvSpPr>
            <a:spLocks noGrp="1"/>
          </p:cNvSpPr>
          <p:nvPr>
            <p:ph type="sldNum" sz="quarter" idx="12"/>
          </p:nvPr>
        </p:nvSpPr>
        <p:spPr/>
        <p:txBody>
          <a:bodyPr/>
          <a:lstStyle/>
          <a:p>
            <a:fld id="{6221C970-E941-5947-B358-0690DFB382DE}" type="slidenum">
              <a:rPr lang="en-US" smtClean="0"/>
              <a:t>‹#›</a:t>
            </a:fld>
            <a:endParaRPr lang="en-US"/>
          </a:p>
        </p:txBody>
      </p:sp>
    </p:spTree>
    <p:extLst>
      <p:ext uri="{BB962C8B-B14F-4D97-AF65-F5344CB8AC3E}">
        <p14:creationId xmlns:p14="http://schemas.microsoft.com/office/powerpoint/2010/main" val="123764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9EBCC-779C-6844-B3E0-7F7D7E4426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6C1135-E38A-274A-8C49-E2CA6B1B5F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382D69-D71F-4345-BBBD-2267968FA8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34EA16-90DE-4A4D-B57A-F914518552C4}"/>
              </a:ext>
            </a:extLst>
          </p:cNvPr>
          <p:cNvSpPr>
            <a:spLocks noGrp="1"/>
          </p:cNvSpPr>
          <p:nvPr>
            <p:ph type="dt" sz="half" idx="10"/>
          </p:nvPr>
        </p:nvSpPr>
        <p:spPr/>
        <p:txBody>
          <a:bodyPr/>
          <a:lstStyle/>
          <a:p>
            <a:fld id="{F141D7EB-98C6-494E-8DAD-95D05915EB30}" type="datetimeFigureOut">
              <a:rPr lang="en-US" smtClean="0"/>
              <a:t>7/14/22</a:t>
            </a:fld>
            <a:endParaRPr lang="en-US"/>
          </a:p>
        </p:txBody>
      </p:sp>
      <p:sp>
        <p:nvSpPr>
          <p:cNvPr id="6" name="Footer Placeholder 5">
            <a:extLst>
              <a:ext uri="{FF2B5EF4-FFF2-40B4-BE49-F238E27FC236}">
                <a16:creationId xmlns:a16="http://schemas.microsoft.com/office/drawing/2014/main" id="{D37125B2-1907-6748-9A2C-0669FD1F53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D87612-8963-A649-9F42-DFA5D63F5C79}"/>
              </a:ext>
            </a:extLst>
          </p:cNvPr>
          <p:cNvSpPr>
            <a:spLocks noGrp="1"/>
          </p:cNvSpPr>
          <p:nvPr>
            <p:ph type="sldNum" sz="quarter" idx="12"/>
          </p:nvPr>
        </p:nvSpPr>
        <p:spPr/>
        <p:txBody>
          <a:bodyPr/>
          <a:lstStyle/>
          <a:p>
            <a:fld id="{6221C970-E941-5947-B358-0690DFB382DE}" type="slidenum">
              <a:rPr lang="en-US" smtClean="0"/>
              <a:t>‹#›</a:t>
            </a:fld>
            <a:endParaRPr lang="en-US"/>
          </a:p>
        </p:txBody>
      </p:sp>
    </p:spTree>
    <p:extLst>
      <p:ext uri="{BB962C8B-B14F-4D97-AF65-F5344CB8AC3E}">
        <p14:creationId xmlns:p14="http://schemas.microsoft.com/office/powerpoint/2010/main" val="1284606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4D0C6-9FD4-ED11-4701-4BA06E24E5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7B8DA7-2561-7046-9581-9CE1BCF9DC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10B633-97D6-2296-8DCD-0B0B9ED60E91}"/>
              </a:ext>
            </a:extLst>
          </p:cNvPr>
          <p:cNvSpPr>
            <a:spLocks noGrp="1"/>
          </p:cNvSpPr>
          <p:nvPr>
            <p:ph type="dt" sz="half" idx="10"/>
          </p:nvPr>
        </p:nvSpPr>
        <p:spPr/>
        <p:txBody>
          <a:bodyPr/>
          <a:lstStyle/>
          <a:p>
            <a:fld id="{5E008634-1496-4834-803B-9D795C5315FA}" type="datetimeFigureOut">
              <a:rPr lang="en-GB" smtClean="0"/>
              <a:t>14/07/2022</a:t>
            </a:fld>
            <a:endParaRPr lang="en-GB"/>
          </a:p>
        </p:txBody>
      </p:sp>
      <p:sp>
        <p:nvSpPr>
          <p:cNvPr id="5" name="Footer Placeholder 4">
            <a:extLst>
              <a:ext uri="{FF2B5EF4-FFF2-40B4-BE49-F238E27FC236}">
                <a16:creationId xmlns:a16="http://schemas.microsoft.com/office/drawing/2014/main" id="{887757DC-1000-3CB4-7F59-59DCCDC9A3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A541A5-64AC-0D75-5D63-57540779B9C3}"/>
              </a:ext>
            </a:extLst>
          </p:cNvPr>
          <p:cNvSpPr>
            <a:spLocks noGrp="1"/>
          </p:cNvSpPr>
          <p:nvPr>
            <p:ph type="sldNum" sz="quarter" idx="12"/>
          </p:nvPr>
        </p:nvSpPr>
        <p:spPr/>
        <p:txBody>
          <a:bodyPr/>
          <a:lstStyle/>
          <a:p>
            <a:fld id="{FEC0B562-3CDE-4841-84DD-61315D52DE7D}" type="slidenum">
              <a:rPr lang="en-GB" smtClean="0"/>
              <a:t>‹#›</a:t>
            </a:fld>
            <a:endParaRPr lang="en-GB"/>
          </a:p>
        </p:txBody>
      </p:sp>
    </p:spTree>
    <p:extLst>
      <p:ext uri="{BB962C8B-B14F-4D97-AF65-F5344CB8AC3E}">
        <p14:creationId xmlns:p14="http://schemas.microsoft.com/office/powerpoint/2010/main" val="1842456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24700-0F41-0E49-9623-A70B1D9A4C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B6F29C-6B79-304A-94A8-572BB8B5C7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2A953A-9714-294F-AE44-0D1838EC0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34B7BF-A891-2C46-B15A-3A2205F1EB0D}"/>
              </a:ext>
            </a:extLst>
          </p:cNvPr>
          <p:cNvSpPr>
            <a:spLocks noGrp="1"/>
          </p:cNvSpPr>
          <p:nvPr>
            <p:ph type="dt" sz="half" idx="10"/>
          </p:nvPr>
        </p:nvSpPr>
        <p:spPr/>
        <p:txBody>
          <a:bodyPr/>
          <a:lstStyle/>
          <a:p>
            <a:fld id="{F141D7EB-98C6-494E-8DAD-95D05915EB30}" type="datetimeFigureOut">
              <a:rPr lang="en-US" smtClean="0"/>
              <a:t>7/14/22</a:t>
            </a:fld>
            <a:endParaRPr lang="en-US"/>
          </a:p>
        </p:txBody>
      </p:sp>
      <p:sp>
        <p:nvSpPr>
          <p:cNvPr id="6" name="Footer Placeholder 5">
            <a:extLst>
              <a:ext uri="{FF2B5EF4-FFF2-40B4-BE49-F238E27FC236}">
                <a16:creationId xmlns:a16="http://schemas.microsoft.com/office/drawing/2014/main" id="{A17CA5A6-9B56-B945-ABE9-BAFF8AB1FE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6B2AF1-E5C8-E04E-8173-6DB2D4A9EBEA}"/>
              </a:ext>
            </a:extLst>
          </p:cNvPr>
          <p:cNvSpPr>
            <a:spLocks noGrp="1"/>
          </p:cNvSpPr>
          <p:nvPr>
            <p:ph type="sldNum" sz="quarter" idx="12"/>
          </p:nvPr>
        </p:nvSpPr>
        <p:spPr/>
        <p:txBody>
          <a:bodyPr/>
          <a:lstStyle/>
          <a:p>
            <a:fld id="{6221C970-E941-5947-B358-0690DFB382DE}" type="slidenum">
              <a:rPr lang="en-US" smtClean="0"/>
              <a:t>‹#›</a:t>
            </a:fld>
            <a:endParaRPr lang="en-US"/>
          </a:p>
        </p:txBody>
      </p:sp>
    </p:spTree>
    <p:extLst>
      <p:ext uri="{BB962C8B-B14F-4D97-AF65-F5344CB8AC3E}">
        <p14:creationId xmlns:p14="http://schemas.microsoft.com/office/powerpoint/2010/main" val="2145376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59A8F-B3C2-3640-945E-3F45F9BB08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F2B101-5C04-6B4E-8996-A620CAA6BD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83CE48-6B0D-AF4F-AE8F-80FA4A301762}"/>
              </a:ext>
            </a:extLst>
          </p:cNvPr>
          <p:cNvSpPr>
            <a:spLocks noGrp="1"/>
          </p:cNvSpPr>
          <p:nvPr>
            <p:ph type="dt" sz="half" idx="10"/>
          </p:nvPr>
        </p:nvSpPr>
        <p:spPr/>
        <p:txBody>
          <a:bodyPr/>
          <a:lstStyle/>
          <a:p>
            <a:fld id="{F141D7EB-98C6-494E-8DAD-95D05915EB30}" type="datetimeFigureOut">
              <a:rPr lang="en-US" smtClean="0"/>
              <a:t>7/14/22</a:t>
            </a:fld>
            <a:endParaRPr lang="en-US"/>
          </a:p>
        </p:txBody>
      </p:sp>
      <p:sp>
        <p:nvSpPr>
          <p:cNvPr id="5" name="Footer Placeholder 4">
            <a:extLst>
              <a:ext uri="{FF2B5EF4-FFF2-40B4-BE49-F238E27FC236}">
                <a16:creationId xmlns:a16="http://schemas.microsoft.com/office/drawing/2014/main" id="{22E30808-570A-7F49-AF1B-3AA68D87D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A0B315-C87D-DD4E-B696-032A9C8FEA52}"/>
              </a:ext>
            </a:extLst>
          </p:cNvPr>
          <p:cNvSpPr>
            <a:spLocks noGrp="1"/>
          </p:cNvSpPr>
          <p:nvPr>
            <p:ph type="sldNum" sz="quarter" idx="12"/>
          </p:nvPr>
        </p:nvSpPr>
        <p:spPr/>
        <p:txBody>
          <a:bodyPr/>
          <a:lstStyle/>
          <a:p>
            <a:fld id="{6221C970-E941-5947-B358-0690DFB382DE}" type="slidenum">
              <a:rPr lang="en-US" smtClean="0"/>
              <a:t>‹#›</a:t>
            </a:fld>
            <a:endParaRPr lang="en-US"/>
          </a:p>
        </p:txBody>
      </p:sp>
    </p:spTree>
    <p:extLst>
      <p:ext uri="{BB962C8B-B14F-4D97-AF65-F5344CB8AC3E}">
        <p14:creationId xmlns:p14="http://schemas.microsoft.com/office/powerpoint/2010/main" val="1137542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677D80-0B6C-544C-8AEE-1146E676CA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223050-E239-8E46-AF2B-7EAB40A83B7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0000BC-AB87-A64B-97F8-EC54DD9E851C}"/>
              </a:ext>
            </a:extLst>
          </p:cNvPr>
          <p:cNvSpPr>
            <a:spLocks noGrp="1"/>
          </p:cNvSpPr>
          <p:nvPr>
            <p:ph type="dt" sz="half" idx="10"/>
          </p:nvPr>
        </p:nvSpPr>
        <p:spPr/>
        <p:txBody>
          <a:bodyPr/>
          <a:lstStyle/>
          <a:p>
            <a:fld id="{F141D7EB-98C6-494E-8DAD-95D05915EB30}" type="datetimeFigureOut">
              <a:rPr lang="en-US" smtClean="0"/>
              <a:t>7/14/22</a:t>
            </a:fld>
            <a:endParaRPr lang="en-US"/>
          </a:p>
        </p:txBody>
      </p:sp>
      <p:sp>
        <p:nvSpPr>
          <p:cNvPr id="5" name="Footer Placeholder 4">
            <a:extLst>
              <a:ext uri="{FF2B5EF4-FFF2-40B4-BE49-F238E27FC236}">
                <a16:creationId xmlns:a16="http://schemas.microsoft.com/office/drawing/2014/main" id="{6E7884D1-DDEA-064F-9977-A5B573D33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F11BBE-0FA8-8D42-A927-0F8CC25421FD}"/>
              </a:ext>
            </a:extLst>
          </p:cNvPr>
          <p:cNvSpPr>
            <a:spLocks noGrp="1"/>
          </p:cNvSpPr>
          <p:nvPr>
            <p:ph type="sldNum" sz="quarter" idx="12"/>
          </p:nvPr>
        </p:nvSpPr>
        <p:spPr/>
        <p:txBody>
          <a:bodyPr/>
          <a:lstStyle/>
          <a:p>
            <a:fld id="{6221C970-E941-5947-B358-0690DFB382DE}" type="slidenum">
              <a:rPr lang="en-US" smtClean="0"/>
              <a:t>‹#›</a:t>
            </a:fld>
            <a:endParaRPr lang="en-US"/>
          </a:p>
        </p:txBody>
      </p:sp>
    </p:spTree>
    <p:extLst>
      <p:ext uri="{BB962C8B-B14F-4D97-AF65-F5344CB8AC3E}">
        <p14:creationId xmlns:p14="http://schemas.microsoft.com/office/powerpoint/2010/main" val="3100085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409B9-0BDD-2B53-2F5E-246620D2E2BE}"/>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5C63ED8-4C1F-0E7B-2804-65E2727FF2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702393-CD0D-7D8D-91C9-E7290DDE44E9}"/>
              </a:ext>
            </a:extLst>
          </p:cNvPr>
          <p:cNvSpPr>
            <a:spLocks noGrp="1"/>
          </p:cNvSpPr>
          <p:nvPr>
            <p:ph type="dt" sz="half" idx="10"/>
          </p:nvPr>
        </p:nvSpPr>
        <p:spPr/>
        <p:txBody>
          <a:bodyPr/>
          <a:lstStyle/>
          <a:p>
            <a:fld id="{5E008634-1496-4834-803B-9D795C5315FA}" type="datetimeFigureOut">
              <a:rPr lang="en-GB" smtClean="0"/>
              <a:t>14/07/2022</a:t>
            </a:fld>
            <a:endParaRPr lang="en-GB"/>
          </a:p>
        </p:txBody>
      </p:sp>
      <p:sp>
        <p:nvSpPr>
          <p:cNvPr id="5" name="Footer Placeholder 4">
            <a:extLst>
              <a:ext uri="{FF2B5EF4-FFF2-40B4-BE49-F238E27FC236}">
                <a16:creationId xmlns:a16="http://schemas.microsoft.com/office/drawing/2014/main" id="{4BC29AAB-7F12-8821-FF47-530C50C8FD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703C45-AF68-1B06-1FFA-1C13E325C3AA}"/>
              </a:ext>
            </a:extLst>
          </p:cNvPr>
          <p:cNvSpPr>
            <a:spLocks noGrp="1"/>
          </p:cNvSpPr>
          <p:nvPr>
            <p:ph type="sldNum" sz="quarter" idx="12"/>
          </p:nvPr>
        </p:nvSpPr>
        <p:spPr/>
        <p:txBody>
          <a:bodyPr/>
          <a:lstStyle/>
          <a:p>
            <a:fld id="{FEC0B562-3CDE-4841-84DD-61315D52DE7D}" type="slidenum">
              <a:rPr lang="en-GB" smtClean="0"/>
              <a:t>‹#›</a:t>
            </a:fld>
            <a:endParaRPr lang="en-GB"/>
          </a:p>
        </p:txBody>
      </p:sp>
    </p:spTree>
    <p:extLst>
      <p:ext uri="{BB962C8B-B14F-4D97-AF65-F5344CB8AC3E}">
        <p14:creationId xmlns:p14="http://schemas.microsoft.com/office/powerpoint/2010/main" val="169385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B9524-0075-AAC5-F333-C9277CD37C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80F358-E6B2-B5F1-E27C-538A4A8476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4AB5F74-0551-BED1-52F3-8908CBFCB4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8E96480-B46C-6A54-7BE9-9B8BBB4EFA06}"/>
              </a:ext>
            </a:extLst>
          </p:cNvPr>
          <p:cNvSpPr>
            <a:spLocks noGrp="1"/>
          </p:cNvSpPr>
          <p:nvPr>
            <p:ph type="dt" sz="half" idx="10"/>
          </p:nvPr>
        </p:nvSpPr>
        <p:spPr/>
        <p:txBody>
          <a:bodyPr/>
          <a:lstStyle/>
          <a:p>
            <a:fld id="{5E008634-1496-4834-803B-9D795C5315FA}" type="datetimeFigureOut">
              <a:rPr lang="en-GB" smtClean="0"/>
              <a:t>14/07/2022</a:t>
            </a:fld>
            <a:endParaRPr lang="en-GB"/>
          </a:p>
        </p:txBody>
      </p:sp>
      <p:sp>
        <p:nvSpPr>
          <p:cNvPr id="6" name="Footer Placeholder 5">
            <a:extLst>
              <a:ext uri="{FF2B5EF4-FFF2-40B4-BE49-F238E27FC236}">
                <a16:creationId xmlns:a16="http://schemas.microsoft.com/office/drawing/2014/main" id="{71DB714B-9F1A-FD68-9B60-708C582F7B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E4C611-3F53-EC3A-3A6D-72DCBA5D32D6}"/>
              </a:ext>
            </a:extLst>
          </p:cNvPr>
          <p:cNvSpPr>
            <a:spLocks noGrp="1"/>
          </p:cNvSpPr>
          <p:nvPr>
            <p:ph type="sldNum" sz="quarter" idx="12"/>
          </p:nvPr>
        </p:nvSpPr>
        <p:spPr/>
        <p:txBody>
          <a:bodyPr/>
          <a:lstStyle/>
          <a:p>
            <a:fld id="{FEC0B562-3CDE-4841-84DD-61315D52DE7D}" type="slidenum">
              <a:rPr lang="en-GB" smtClean="0"/>
              <a:t>‹#›</a:t>
            </a:fld>
            <a:endParaRPr lang="en-GB"/>
          </a:p>
        </p:txBody>
      </p:sp>
    </p:spTree>
    <p:extLst>
      <p:ext uri="{BB962C8B-B14F-4D97-AF65-F5344CB8AC3E}">
        <p14:creationId xmlns:p14="http://schemas.microsoft.com/office/powerpoint/2010/main" val="3783076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4511-2DA5-556B-E980-AB14FF928E8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C6E077A-90B8-272E-9A0A-700AD5801D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AD18C7-FD8A-06E3-5570-4D70C75689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D103AC4-1D35-0F14-73AB-9EEAED5A36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FB4C4E-B6AE-E177-0C12-3DFB239284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DE8F73F-53B4-93F1-8C68-27C9C2D7CB36}"/>
              </a:ext>
            </a:extLst>
          </p:cNvPr>
          <p:cNvSpPr>
            <a:spLocks noGrp="1"/>
          </p:cNvSpPr>
          <p:nvPr>
            <p:ph type="dt" sz="half" idx="10"/>
          </p:nvPr>
        </p:nvSpPr>
        <p:spPr/>
        <p:txBody>
          <a:bodyPr/>
          <a:lstStyle/>
          <a:p>
            <a:fld id="{5E008634-1496-4834-803B-9D795C5315FA}" type="datetimeFigureOut">
              <a:rPr lang="en-GB" smtClean="0"/>
              <a:t>14/07/2022</a:t>
            </a:fld>
            <a:endParaRPr lang="en-GB"/>
          </a:p>
        </p:txBody>
      </p:sp>
      <p:sp>
        <p:nvSpPr>
          <p:cNvPr id="8" name="Footer Placeholder 7">
            <a:extLst>
              <a:ext uri="{FF2B5EF4-FFF2-40B4-BE49-F238E27FC236}">
                <a16:creationId xmlns:a16="http://schemas.microsoft.com/office/drawing/2014/main" id="{1B1331FA-3B35-8071-8C4B-E3135A3DE26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816B825-7679-0DA6-81A3-C3EDBD57783C}"/>
              </a:ext>
            </a:extLst>
          </p:cNvPr>
          <p:cNvSpPr>
            <a:spLocks noGrp="1"/>
          </p:cNvSpPr>
          <p:nvPr>
            <p:ph type="sldNum" sz="quarter" idx="12"/>
          </p:nvPr>
        </p:nvSpPr>
        <p:spPr/>
        <p:txBody>
          <a:bodyPr/>
          <a:lstStyle/>
          <a:p>
            <a:fld id="{FEC0B562-3CDE-4841-84DD-61315D52DE7D}" type="slidenum">
              <a:rPr lang="en-GB" smtClean="0"/>
              <a:t>‹#›</a:t>
            </a:fld>
            <a:endParaRPr lang="en-GB"/>
          </a:p>
        </p:txBody>
      </p:sp>
    </p:spTree>
    <p:extLst>
      <p:ext uri="{BB962C8B-B14F-4D97-AF65-F5344CB8AC3E}">
        <p14:creationId xmlns:p14="http://schemas.microsoft.com/office/powerpoint/2010/main" val="4002032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005CC-09C9-5A63-60A1-AEFAC301F4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E4DA9AF-9A76-CA03-DC91-319882DA8E0F}"/>
              </a:ext>
            </a:extLst>
          </p:cNvPr>
          <p:cNvSpPr>
            <a:spLocks noGrp="1"/>
          </p:cNvSpPr>
          <p:nvPr>
            <p:ph type="dt" sz="half" idx="10"/>
          </p:nvPr>
        </p:nvSpPr>
        <p:spPr/>
        <p:txBody>
          <a:bodyPr/>
          <a:lstStyle/>
          <a:p>
            <a:fld id="{5E008634-1496-4834-803B-9D795C5315FA}" type="datetimeFigureOut">
              <a:rPr lang="en-GB" smtClean="0"/>
              <a:t>14/07/2022</a:t>
            </a:fld>
            <a:endParaRPr lang="en-GB"/>
          </a:p>
        </p:txBody>
      </p:sp>
      <p:sp>
        <p:nvSpPr>
          <p:cNvPr id="4" name="Footer Placeholder 3">
            <a:extLst>
              <a:ext uri="{FF2B5EF4-FFF2-40B4-BE49-F238E27FC236}">
                <a16:creationId xmlns:a16="http://schemas.microsoft.com/office/drawing/2014/main" id="{F208CB5B-0DAA-DD83-0BBE-B55B8E7A498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72A372A-C139-C41F-B2C8-7EF58D0F91B4}"/>
              </a:ext>
            </a:extLst>
          </p:cNvPr>
          <p:cNvSpPr>
            <a:spLocks noGrp="1"/>
          </p:cNvSpPr>
          <p:nvPr>
            <p:ph type="sldNum" sz="quarter" idx="12"/>
          </p:nvPr>
        </p:nvSpPr>
        <p:spPr/>
        <p:txBody>
          <a:bodyPr/>
          <a:lstStyle/>
          <a:p>
            <a:fld id="{FEC0B562-3CDE-4841-84DD-61315D52DE7D}" type="slidenum">
              <a:rPr lang="en-GB" smtClean="0"/>
              <a:t>‹#›</a:t>
            </a:fld>
            <a:endParaRPr lang="en-GB"/>
          </a:p>
        </p:txBody>
      </p:sp>
    </p:spTree>
    <p:extLst>
      <p:ext uri="{BB962C8B-B14F-4D97-AF65-F5344CB8AC3E}">
        <p14:creationId xmlns:p14="http://schemas.microsoft.com/office/powerpoint/2010/main" val="2684381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BC29F9-38D5-BA33-111D-4C019729F781}"/>
              </a:ext>
            </a:extLst>
          </p:cNvPr>
          <p:cNvSpPr>
            <a:spLocks noGrp="1"/>
          </p:cNvSpPr>
          <p:nvPr>
            <p:ph type="dt" sz="half" idx="10"/>
          </p:nvPr>
        </p:nvSpPr>
        <p:spPr/>
        <p:txBody>
          <a:bodyPr/>
          <a:lstStyle/>
          <a:p>
            <a:fld id="{5E008634-1496-4834-803B-9D795C5315FA}" type="datetimeFigureOut">
              <a:rPr lang="en-GB" smtClean="0"/>
              <a:t>14/07/2022</a:t>
            </a:fld>
            <a:endParaRPr lang="en-GB"/>
          </a:p>
        </p:txBody>
      </p:sp>
      <p:sp>
        <p:nvSpPr>
          <p:cNvPr id="3" name="Footer Placeholder 2">
            <a:extLst>
              <a:ext uri="{FF2B5EF4-FFF2-40B4-BE49-F238E27FC236}">
                <a16:creationId xmlns:a16="http://schemas.microsoft.com/office/drawing/2014/main" id="{2DEFEC31-9549-0C2D-E8FB-889D9EB3EE2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9560AE-9B6E-506F-CC8B-439D2AC8FDDD}"/>
              </a:ext>
            </a:extLst>
          </p:cNvPr>
          <p:cNvSpPr>
            <a:spLocks noGrp="1"/>
          </p:cNvSpPr>
          <p:nvPr>
            <p:ph type="sldNum" sz="quarter" idx="12"/>
          </p:nvPr>
        </p:nvSpPr>
        <p:spPr/>
        <p:txBody>
          <a:bodyPr/>
          <a:lstStyle/>
          <a:p>
            <a:fld id="{FEC0B562-3CDE-4841-84DD-61315D52DE7D}" type="slidenum">
              <a:rPr lang="en-GB" smtClean="0"/>
              <a:t>‹#›</a:t>
            </a:fld>
            <a:endParaRPr lang="en-GB"/>
          </a:p>
        </p:txBody>
      </p:sp>
    </p:spTree>
    <p:extLst>
      <p:ext uri="{BB962C8B-B14F-4D97-AF65-F5344CB8AC3E}">
        <p14:creationId xmlns:p14="http://schemas.microsoft.com/office/powerpoint/2010/main" val="2221865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99596-6C4D-F7D4-0893-89CA9720DC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CD4CD08-82E8-3F10-374C-F0B4D1CB6F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AAE8BEC-7DE2-B471-0011-B1B437027A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3F7E3A-736E-E828-CF2D-556144A4EA5C}"/>
              </a:ext>
            </a:extLst>
          </p:cNvPr>
          <p:cNvSpPr>
            <a:spLocks noGrp="1"/>
          </p:cNvSpPr>
          <p:nvPr>
            <p:ph type="dt" sz="half" idx="10"/>
          </p:nvPr>
        </p:nvSpPr>
        <p:spPr/>
        <p:txBody>
          <a:bodyPr/>
          <a:lstStyle/>
          <a:p>
            <a:fld id="{5E008634-1496-4834-803B-9D795C5315FA}" type="datetimeFigureOut">
              <a:rPr lang="en-GB" smtClean="0"/>
              <a:t>14/07/2022</a:t>
            </a:fld>
            <a:endParaRPr lang="en-GB"/>
          </a:p>
        </p:txBody>
      </p:sp>
      <p:sp>
        <p:nvSpPr>
          <p:cNvPr id="6" name="Footer Placeholder 5">
            <a:extLst>
              <a:ext uri="{FF2B5EF4-FFF2-40B4-BE49-F238E27FC236}">
                <a16:creationId xmlns:a16="http://schemas.microsoft.com/office/drawing/2014/main" id="{6DBA1480-FA14-1997-E2DA-050EBB852B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088D76-1FEB-E43D-0640-E3EC6CF273F3}"/>
              </a:ext>
            </a:extLst>
          </p:cNvPr>
          <p:cNvSpPr>
            <a:spLocks noGrp="1"/>
          </p:cNvSpPr>
          <p:nvPr>
            <p:ph type="sldNum" sz="quarter" idx="12"/>
          </p:nvPr>
        </p:nvSpPr>
        <p:spPr/>
        <p:txBody>
          <a:bodyPr/>
          <a:lstStyle/>
          <a:p>
            <a:fld id="{FEC0B562-3CDE-4841-84DD-61315D52DE7D}" type="slidenum">
              <a:rPr lang="en-GB" smtClean="0"/>
              <a:t>‹#›</a:t>
            </a:fld>
            <a:endParaRPr lang="en-GB"/>
          </a:p>
        </p:txBody>
      </p:sp>
    </p:spTree>
    <p:extLst>
      <p:ext uri="{BB962C8B-B14F-4D97-AF65-F5344CB8AC3E}">
        <p14:creationId xmlns:p14="http://schemas.microsoft.com/office/powerpoint/2010/main" val="3242991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5A1A-5921-6BB7-ABC0-28EB4EBC48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F749F83-8BB5-8F55-1BDD-EA30EC36E1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7BC1B52-283C-F1DA-E2C0-4BEB0D75F4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0B2F47-ADF3-96CE-51B1-F71593839D55}"/>
              </a:ext>
            </a:extLst>
          </p:cNvPr>
          <p:cNvSpPr>
            <a:spLocks noGrp="1"/>
          </p:cNvSpPr>
          <p:nvPr>
            <p:ph type="dt" sz="half" idx="10"/>
          </p:nvPr>
        </p:nvSpPr>
        <p:spPr/>
        <p:txBody>
          <a:bodyPr/>
          <a:lstStyle/>
          <a:p>
            <a:fld id="{5E008634-1496-4834-803B-9D795C5315FA}" type="datetimeFigureOut">
              <a:rPr lang="en-GB" smtClean="0"/>
              <a:t>14/07/2022</a:t>
            </a:fld>
            <a:endParaRPr lang="en-GB"/>
          </a:p>
        </p:txBody>
      </p:sp>
      <p:sp>
        <p:nvSpPr>
          <p:cNvPr id="6" name="Footer Placeholder 5">
            <a:extLst>
              <a:ext uri="{FF2B5EF4-FFF2-40B4-BE49-F238E27FC236}">
                <a16:creationId xmlns:a16="http://schemas.microsoft.com/office/drawing/2014/main" id="{0E6E0164-109A-1FE0-4957-02A9F3D671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750B1D-12A5-287F-22B4-F20FF0F12D4B}"/>
              </a:ext>
            </a:extLst>
          </p:cNvPr>
          <p:cNvSpPr>
            <a:spLocks noGrp="1"/>
          </p:cNvSpPr>
          <p:nvPr>
            <p:ph type="sldNum" sz="quarter" idx="12"/>
          </p:nvPr>
        </p:nvSpPr>
        <p:spPr/>
        <p:txBody>
          <a:bodyPr/>
          <a:lstStyle/>
          <a:p>
            <a:fld id="{FEC0B562-3CDE-4841-84DD-61315D52DE7D}" type="slidenum">
              <a:rPr lang="en-GB" smtClean="0"/>
              <a:t>‹#›</a:t>
            </a:fld>
            <a:endParaRPr lang="en-GB"/>
          </a:p>
        </p:txBody>
      </p:sp>
    </p:spTree>
    <p:extLst>
      <p:ext uri="{BB962C8B-B14F-4D97-AF65-F5344CB8AC3E}">
        <p14:creationId xmlns:p14="http://schemas.microsoft.com/office/powerpoint/2010/main" val="3161511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01BA54-AFE7-372C-0F81-46BCF22837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2F71731-20FB-1330-D57E-F0F1604247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D637D1FF-FBB9-62A1-DDA6-C61F4BC564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008634-1496-4834-803B-9D795C5315FA}" type="datetimeFigureOut">
              <a:rPr lang="en-GB" smtClean="0"/>
              <a:t>14/07/2022</a:t>
            </a:fld>
            <a:endParaRPr lang="en-GB"/>
          </a:p>
        </p:txBody>
      </p:sp>
      <p:sp>
        <p:nvSpPr>
          <p:cNvPr id="5" name="Footer Placeholder 4">
            <a:extLst>
              <a:ext uri="{FF2B5EF4-FFF2-40B4-BE49-F238E27FC236}">
                <a16:creationId xmlns:a16="http://schemas.microsoft.com/office/drawing/2014/main" id="{A080651E-7377-94C6-A6BE-EB30103FCF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AC14FD5-9234-CB97-39A3-2574079608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C0B562-3CDE-4841-84DD-61315D52DE7D}" type="slidenum">
              <a:rPr lang="en-GB" smtClean="0"/>
              <a:t>‹#›</a:t>
            </a:fld>
            <a:endParaRPr lang="en-GB"/>
          </a:p>
        </p:txBody>
      </p:sp>
    </p:spTree>
    <p:extLst>
      <p:ext uri="{BB962C8B-B14F-4D97-AF65-F5344CB8AC3E}">
        <p14:creationId xmlns:p14="http://schemas.microsoft.com/office/powerpoint/2010/main" val="3306807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4A962F-FF65-2B4D-8636-8CFFF024DA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9592DD-D2A1-F647-B31D-BF112D3389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7FFB48-003B-114F-8A03-C234538732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41D7EB-98C6-494E-8DAD-95D05915EB30}" type="datetimeFigureOut">
              <a:rPr lang="en-US" smtClean="0"/>
              <a:t>7/14/22</a:t>
            </a:fld>
            <a:endParaRPr lang="en-US"/>
          </a:p>
        </p:txBody>
      </p:sp>
      <p:sp>
        <p:nvSpPr>
          <p:cNvPr id="5" name="Footer Placeholder 4">
            <a:extLst>
              <a:ext uri="{FF2B5EF4-FFF2-40B4-BE49-F238E27FC236}">
                <a16:creationId xmlns:a16="http://schemas.microsoft.com/office/drawing/2014/main" id="{CDC1B356-3E00-1446-815A-917489A5B1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33F4E9-BCCA-5040-8DF8-1B1988254C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21C970-E941-5947-B358-0690DFB382DE}" type="slidenum">
              <a:rPr lang="en-US" smtClean="0"/>
              <a:t>‹#›</a:t>
            </a:fld>
            <a:endParaRPr lang="en-US"/>
          </a:p>
        </p:txBody>
      </p:sp>
    </p:spTree>
    <p:extLst>
      <p:ext uri="{BB962C8B-B14F-4D97-AF65-F5344CB8AC3E}">
        <p14:creationId xmlns:p14="http://schemas.microsoft.com/office/powerpoint/2010/main" val="10003713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64.png"/><Relationship Id="rId4" Type="http://schemas.openxmlformats.org/officeDocument/2006/relationships/image" Target="../media/image61.png"/></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61.png"/></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49333-644A-4F37-3DA0-C409295ED773}"/>
              </a:ext>
            </a:extLst>
          </p:cNvPr>
          <p:cNvSpPr>
            <a:spLocks noGrp="1"/>
          </p:cNvSpPr>
          <p:nvPr>
            <p:ph type="ctrTitle"/>
          </p:nvPr>
        </p:nvSpPr>
        <p:spPr>
          <a:xfrm>
            <a:off x="1202266" y="1625599"/>
            <a:ext cx="9787467" cy="919163"/>
          </a:xfrm>
        </p:spPr>
        <p:txBody>
          <a:bodyPr>
            <a:noAutofit/>
          </a:bodyPr>
          <a:lstStyle/>
          <a:p>
            <a:r>
              <a:rPr lang="en-GB" b="1" dirty="0">
                <a:latin typeface="Calibri" panose="020F0502020204030204" pitchFamily="34" charset="0"/>
                <a:cs typeface="Calibri" panose="020F0502020204030204" pitchFamily="34" charset="0"/>
              </a:rPr>
              <a:t>LIQUOR</a:t>
            </a:r>
          </a:p>
        </p:txBody>
      </p:sp>
      <p:sp>
        <p:nvSpPr>
          <p:cNvPr id="3" name="Subtitle 2">
            <a:extLst>
              <a:ext uri="{FF2B5EF4-FFF2-40B4-BE49-F238E27FC236}">
                <a16:creationId xmlns:a16="http://schemas.microsoft.com/office/drawing/2014/main" id="{693C2EA8-282A-AC14-7D71-A02E41BCE0E6}"/>
              </a:ext>
            </a:extLst>
          </p:cNvPr>
          <p:cNvSpPr>
            <a:spLocks noGrp="1"/>
          </p:cNvSpPr>
          <p:nvPr>
            <p:ph type="subTitle" idx="1"/>
          </p:nvPr>
        </p:nvSpPr>
        <p:spPr>
          <a:xfrm>
            <a:off x="1523999" y="3098802"/>
            <a:ext cx="9144000" cy="2133599"/>
          </a:xfrm>
        </p:spPr>
        <p:txBody>
          <a:bodyPr vert="horz" lIns="91440" tIns="45720" rIns="91440" bIns="45720" rtlCol="0" anchor="t">
            <a:noAutofit/>
          </a:bodyPr>
          <a:lstStyle/>
          <a:p>
            <a:r>
              <a:rPr lang="en-GB" sz="4000" dirty="0">
                <a:latin typeface="Calibri" panose="020F0502020204030204" pitchFamily="34" charset="0"/>
                <a:cs typeface="Calibri" panose="020F0502020204030204" pitchFamily="34" charset="0"/>
              </a:rPr>
              <a:t>Simar Sandhu</a:t>
            </a:r>
          </a:p>
          <a:p>
            <a:r>
              <a:rPr lang="en-GB" sz="4000" dirty="0">
                <a:latin typeface="Calibri" panose="020F0502020204030204" pitchFamily="34" charset="0"/>
                <a:cs typeface="Calibri" panose="020F0502020204030204" pitchFamily="34" charset="0"/>
              </a:rPr>
              <a:t>Ella </a:t>
            </a:r>
          </a:p>
          <a:p>
            <a:r>
              <a:rPr lang="en-GB" sz="4000" dirty="0" err="1">
                <a:latin typeface="Calibri" panose="020F0502020204030204" pitchFamily="34" charset="0"/>
                <a:cs typeface="Calibri" panose="020F0502020204030204" pitchFamily="34" charset="0"/>
              </a:rPr>
              <a:t>Zhengyu</a:t>
            </a:r>
            <a:r>
              <a:rPr lang="en-GB" sz="4000" dirty="0">
                <a:latin typeface="Calibri" panose="020F0502020204030204" pitchFamily="34" charset="0"/>
                <a:cs typeface="Calibri" panose="020F0502020204030204" pitchFamily="34" charset="0"/>
              </a:rPr>
              <a:t> Huang </a:t>
            </a:r>
          </a:p>
          <a:p>
            <a:r>
              <a:rPr lang="en-GB" sz="4000" dirty="0">
                <a:latin typeface="Calibri" panose="020F0502020204030204" pitchFamily="34" charset="0"/>
                <a:cs typeface="Calibri" panose="020F0502020204030204" pitchFamily="34" charset="0"/>
              </a:rPr>
              <a:t>Ernest Chan</a:t>
            </a:r>
          </a:p>
        </p:txBody>
      </p:sp>
    </p:spTree>
    <p:extLst>
      <p:ext uri="{BB962C8B-B14F-4D97-AF65-F5344CB8AC3E}">
        <p14:creationId xmlns:p14="http://schemas.microsoft.com/office/powerpoint/2010/main" val="2350378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C0626-1A95-293E-2F12-928F14A01B8A}"/>
              </a:ext>
            </a:extLst>
          </p:cNvPr>
          <p:cNvSpPr>
            <a:spLocks noGrp="1"/>
          </p:cNvSpPr>
          <p:nvPr>
            <p:ph type="title"/>
          </p:nvPr>
        </p:nvSpPr>
        <p:spPr>
          <a:xfrm>
            <a:off x="397566" y="0"/>
            <a:ext cx="12192000" cy="1325563"/>
          </a:xfrm>
        </p:spPr>
        <p:txBody>
          <a:bodyPr>
            <a:normAutofit/>
          </a:bodyPr>
          <a:lstStyle/>
          <a:p>
            <a:r>
              <a:rPr lang="en-GB" altLang="zh-CN" sz="3800" b="1" dirty="0">
                <a:latin typeface="Calibri" panose="020F0502020204030204" pitchFamily="34" charset="0"/>
                <a:cs typeface="Calibri" panose="020F0502020204030204" pitchFamily="34" charset="0"/>
              </a:rPr>
              <a:t>WORLDWIDE PRODUCT REVENUE  </a:t>
            </a:r>
            <a:endParaRPr lang="zh-CN" altLang="en-US" sz="3800" b="1" dirty="0">
              <a:latin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a16="http://schemas.microsoft.com/office/drawing/2014/main" id="{4E80537D-EE99-A8B4-749E-14D7544D208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302" t="12081" r="29097" b="11533"/>
          <a:stretch/>
        </p:blipFill>
        <p:spPr>
          <a:xfrm>
            <a:off x="1457739" y="951757"/>
            <a:ext cx="8786192" cy="5673639"/>
          </a:xfrm>
        </p:spPr>
      </p:pic>
    </p:spTree>
    <p:extLst>
      <p:ext uri="{BB962C8B-B14F-4D97-AF65-F5344CB8AC3E}">
        <p14:creationId xmlns:p14="http://schemas.microsoft.com/office/powerpoint/2010/main" val="18890464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BA595-161F-0851-DED5-C1451161125E}"/>
              </a:ext>
            </a:extLst>
          </p:cNvPr>
          <p:cNvSpPr>
            <a:spLocks noGrp="1"/>
          </p:cNvSpPr>
          <p:nvPr>
            <p:ph type="title"/>
          </p:nvPr>
        </p:nvSpPr>
        <p:spPr>
          <a:xfrm>
            <a:off x="397669" y="2317751"/>
            <a:ext cx="3848099" cy="2230437"/>
          </a:xfrm>
        </p:spPr>
        <p:txBody>
          <a:bodyPr>
            <a:normAutofit/>
          </a:bodyPr>
          <a:lstStyle/>
          <a:p>
            <a:pPr algn="ctr"/>
            <a:r>
              <a:rPr lang="zh-CN" altLang="en-US" sz="3800" dirty="0">
                <a:latin typeface="Calibri" panose="020F0502020204030204" pitchFamily="34" charset="0"/>
                <a:ea typeface="等线 Light"/>
                <a:cs typeface="Calibri" panose="020F0502020204030204" pitchFamily="34" charset="0"/>
              </a:rPr>
              <a:t>Statement of Cash Flow</a:t>
            </a:r>
            <a:endParaRPr lang="zh-CN" altLang="en-US" sz="3800" dirty="0">
              <a:latin typeface="Calibri" panose="020F0502020204030204" pitchFamily="34" charset="0"/>
              <a:cs typeface="Calibri" panose="020F0502020204030204" pitchFamily="34" charset="0"/>
            </a:endParaRPr>
          </a:p>
        </p:txBody>
      </p:sp>
      <p:pic>
        <p:nvPicPr>
          <p:cNvPr id="4" name="图片 4" descr="表格&#10;&#10;已自动生成说明">
            <a:extLst>
              <a:ext uri="{FF2B5EF4-FFF2-40B4-BE49-F238E27FC236}">
                <a16:creationId xmlns:a16="http://schemas.microsoft.com/office/drawing/2014/main" id="{BE45A313-2BF6-A775-4E3C-2D39B5322328}"/>
              </a:ext>
            </a:extLst>
          </p:cNvPr>
          <p:cNvPicPr>
            <a:picLocks noGrp="1" noChangeAspect="1"/>
          </p:cNvPicPr>
          <p:nvPr>
            <p:ph idx="1"/>
          </p:nvPr>
        </p:nvPicPr>
        <p:blipFill>
          <a:blip r:embed="rId2"/>
          <a:stretch>
            <a:fillRect/>
          </a:stretch>
        </p:blipFill>
        <p:spPr>
          <a:xfrm>
            <a:off x="4335009" y="3969"/>
            <a:ext cx="7772514" cy="6851649"/>
          </a:xfrm>
        </p:spPr>
      </p:pic>
    </p:spTree>
    <p:extLst>
      <p:ext uri="{BB962C8B-B14F-4D97-AF65-F5344CB8AC3E}">
        <p14:creationId xmlns:p14="http://schemas.microsoft.com/office/powerpoint/2010/main" val="23843213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A40FA9-C301-3AAD-EA1D-08331D20EAE0}"/>
              </a:ext>
            </a:extLst>
          </p:cNvPr>
          <p:cNvSpPr>
            <a:spLocks noGrp="1"/>
          </p:cNvSpPr>
          <p:nvPr>
            <p:ph type="title"/>
          </p:nvPr>
        </p:nvSpPr>
        <p:spPr/>
        <p:txBody>
          <a:bodyPr>
            <a:normAutofit/>
          </a:bodyPr>
          <a:lstStyle/>
          <a:p>
            <a:r>
              <a:rPr lang="zh-CN" altLang="en-US" sz="3800" dirty="0">
                <a:latin typeface="Calibri" panose="020F0502020204030204" pitchFamily="34" charset="0"/>
                <a:ea typeface="等线 Light"/>
                <a:cs typeface="Calibri" panose="020F0502020204030204" pitchFamily="34" charset="0"/>
              </a:rPr>
              <a:t>Risk Factors</a:t>
            </a:r>
            <a:endParaRPr lang="zh-CN" altLang="en-US" sz="3800" dirty="0">
              <a:latin typeface="Calibri" panose="020F0502020204030204" pitchFamily="34" charset="0"/>
              <a:cs typeface="Calibri" panose="020F0502020204030204" pitchFamily="34" charset="0"/>
            </a:endParaRPr>
          </a:p>
        </p:txBody>
      </p:sp>
      <p:sp>
        <p:nvSpPr>
          <p:cNvPr id="3" name="内容占位符 2">
            <a:extLst>
              <a:ext uri="{FF2B5EF4-FFF2-40B4-BE49-F238E27FC236}">
                <a16:creationId xmlns:a16="http://schemas.microsoft.com/office/drawing/2014/main" id="{03300EAF-A133-473D-DFCC-E418AF13131E}"/>
              </a:ext>
            </a:extLst>
          </p:cNvPr>
          <p:cNvSpPr>
            <a:spLocks noGrp="1"/>
          </p:cNvSpPr>
          <p:nvPr>
            <p:ph idx="1"/>
          </p:nvPr>
        </p:nvSpPr>
        <p:spPr/>
        <p:txBody>
          <a:bodyPr vert="horz" lIns="91440" tIns="45720" rIns="91440" bIns="45720" rtlCol="0" anchor="t">
            <a:normAutofit fontScale="92500"/>
          </a:bodyPr>
          <a:lstStyle/>
          <a:p>
            <a:r>
              <a:rPr lang="zh-CN" dirty="0">
                <a:latin typeface="Calibri" panose="020F0502020204030204" pitchFamily="34" charset="0"/>
                <a:ea typeface="+mn-lt"/>
                <a:cs typeface="Calibri" panose="020F0502020204030204" pitchFamily="34" charset="0"/>
              </a:rPr>
              <a:t>Risk Related to Campany and Operations</a:t>
            </a:r>
          </a:p>
          <a:p>
            <a:r>
              <a:rPr lang="en-US" altLang="zh-CN" dirty="0">
                <a:latin typeface="Calibri" panose="020F0502020204030204" pitchFamily="34" charset="0"/>
                <a:ea typeface="等线"/>
                <a:cs typeface="Calibri" panose="020F0502020204030204" pitchFamily="34" charset="0"/>
              </a:rPr>
              <a:t>Risks</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Related</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to</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Indebtedness,</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Capital</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Structure</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and</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Financial</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Condition</a:t>
            </a:r>
          </a:p>
          <a:p>
            <a:r>
              <a:rPr lang="en-US" altLang="zh-CN" dirty="0">
                <a:latin typeface="Calibri" panose="020F0502020204030204" pitchFamily="34" charset="0"/>
                <a:ea typeface="等线"/>
                <a:cs typeface="Calibri" panose="020F0502020204030204" pitchFamily="34" charset="0"/>
              </a:rPr>
              <a:t>Risks</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Related</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to</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Dependence</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on</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Third</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Parties</a:t>
            </a:r>
          </a:p>
          <a:p>
            <a:r>
              <a:rPr lang="en-US" altLang="zh-CN" dirty="0">
                <a:latin typeface="Calibri" panose="020F0502020204030204" pitchFamily="34" charset="0"/>
                <a:ea typeface="等线"/>
                <a:cs typeface="Calibri" panose="020F0502020204030204" pitchFamily="34" charset="0"/>
              </a:rPr>
              <a:t>Risks</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Related</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to</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Legal</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Matters,</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Governmental</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Regulations</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and</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International</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Operations</a:t>
            </a:r>
          </a:p>
          <a:p>
            <a:r>
              <a:rPr lang="en-US" altLang="zh-CN" dirty="0">
                <a:latin typeface="Calibri" panose="020F0502020204030204" pitchFamily="34" charset="0"/>
                <a:ea typeface="等线"/>
                <a:cs typeface="Calibri" panose="020F0502020204030204" pitchFamily="34" charset="0"/>
              </a:rPr>
              <a:t>Risk</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Related</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to</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Acquisitions</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and</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Joint</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Ventures</a:t>
            </a:r>
          </a:p>
          <a:p>
            <a:r>
              <a:rPr lang="en-US" altLang="zh-CN" dirty="0">
                <a:latin typeface="Calibri" panose="020F0502020204030204" pitchFamily="34" charset="0"/>
                <a:ea typeface="等线"/>
                <a:cs typeface="Calibri" panose="020F0502020204030204" pitchFamily="34" charset="0"/>
              </a:rPr>
              <a:t>Additional</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Risks</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Related</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to</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Americas</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Segment</a:t>
            </a:r>
          </a:p>
          <a:p>
            <a:r>
              <a:rPr lang="en-US" altLang="zh-CN" dirty="0">
                <a:latin typeface="Calibri" panose="020F0502020204030204" pitchFamily="34" charset="0"/>
                <a:ea typeface="等线"/>
                <a:cs typeface="Calibri" panose="020F0502020204030204" pitchFamily="34" charset="0"/>
              </a:rPr>
              <a:t>Additional</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Risks</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Related</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to</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EMEA&amp;APAC</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Segment</a:t>
            </a:r>
          </a:p>
          <a:p>
            <a:r>
              <a:rPr lang="en-US" altLang="zh-CN" dirty="0">
                <a:latin typeface="Calibri" panose="020F0502020204030204" pitchFamily="34" charset="0"/>
                <a:ea typeface="等线"/>
                <a:cs typeface="Calibri" panose="020F0502020204030204" pitchFamily="34" charset="0"/>
              </a:rPr>
              <a:t>Risks</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Related</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to</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Ownership</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for</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our</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Class</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B</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Common</a:t>
            </a:r>
            <a:r>
              <a:rPr lang="zh-CN" altLang="en-US" dirty="0">
                <a:latin typeface="Calibri" panose="020F0502020204030204" pitchFamily="34" charset="0"/>
                <a:ea typeface="等线"/>
                <a:cs typeface="Calibri" panose="020F0502020204030204" pitchFamily="34" charset="0"/>
              </a:rPr>
              <a:t> </a:t>
            </a:r>
            <a:r>
              <a:rPr lang="en-US" altLang="zh-CN" dirty="0">
                <a:latin typeface="Calibri" panose="020F0502020204030204" pitchFamily="34" charset="0"/>
                <a:ea typeface="等线"/>
                <a:cs typeface="Calibri" panose="020F0502020204030204" pitchFamily="34" charset="0"/>
              </a:rPr>
              <a:t>Stock</a:t>
            </a:r>
          </a:p>
        </p:txBody>
      </p:sp>
    </p:spTree>
    <p:extLst>
      <p:ext uri="{BB962C8B-B14F-4D97-AF65-F5344CB8AC3E}">
        <p14:creationId xmlns:p14="http://schemas.microsoft.com/office/powerpoint/2010/main" val="18120934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45B8DF-9D20-90DF-02D9-205D3C4F7BD8}"/>
              </a:ext>
            </a:extLst>
          </p:cNvPr>
          <p:cNvSpPr>
            <a:spLocks noGrp="1"/>
          </p:cNvSpPr>
          <p:nvPr>
            <p:ph type="title"/>
          </p:nvPr>
        </p:nvSpPr>
        <p:spPr>
          <a:xfrm>
            <a:off x="729571" y="166342"/>
            <a:ext cx="10624229" cy="1346729"/>
          </a:xfrm>
        </p:spPr>
        <p:txBody>
          <a:bodyPr>
            <a:normAutofit/>
          </a:bodyPr>
          <a:lstStyle/>
          <a:p>
            <a:r>
              <a:rPr lang="zh-CN" altLang="en-US" sz="3800" dirty="0">
                <a:latin typeface="Calibri" panose="020F0502020204030204" pitchFamily="34" charset="0"/>
                <a:ea typeface="等线 Light"/>
                <a:cs typeface="Calibri" panose="020F0502020204030204" pitchFamily="34" charset="0"/>
              </a:rPr>
              <a:t>Risk Related to Company and Operations</a:t>
            </a:r>
          </a:p>
        </p:txBody>
      </p:sp>
      <p:sp>
        <p:nvSpPr>
          <p:cNvPr id="6" name="内容占位符 5">
            <a:extLst>
              <a:ext uri="{FF2B5EF4-FFF2-40B4-BE49-F238E27FC236}">
                <a16:creationId xmlns:a16="http://schemas.microsoft.com/office/drawing/2014/main" id="{64941710-772E-6B78-F9A5-7AE9DEA96DE4}"/>
              </a:ext>
            </a:extLst>
          </p:cNvPr>
          <p:cNvSpPr>
            <a:spLocks noGrp="1"/>
          </p:cNvSpPr>
          <p:nvPr>
            <p:ph idx="1"/>
          </p:nvPr>
        </p:nvSpPr>
        <p:spPr>
          <a:xfrm>
            <a:off x="783885" y="1218229"/>
            <a:ext cx="10515600" cy="5472770"/>
          </a:xfrm>
        </p:spPr>
        <p:txBody>
          <a:bodyPr vert="horz" lIns="91440" tIns="45720" rIns="91440" bIns="45720" rtlCol="0" anchor="t">
            <a:noAutofit/>
          </a:bodyPr>
          <a:lstStyle/>
          <a:p>
            <a:r>
              <a:rPr lang="zh-CN" altLang="en-US" sz="2200" dirty="0">
                <a:latin typeface="Calibri" panose="020F0502020204030204" pitchFamily="34" charset="0"/>
                <a:ea typeface="等线"/>
                <a:cs typeface="Calibri" panose="020F0502020204030204" pitchFamily="34" charset="0"/>
              </a:rPr>
              <a:t>The coronavirus pandemic, efforts to mitigate or disrupt the coronavirus pandemic and related weak, or weaking of, economic or other negative conditions, have disrupted, and may continue our business, which has had and could continue to have a material adverse effect on our operations, liquidity, financial condition and financial results.</a:t>
            </a:r>
            <a:endParaRPr lang="zh-CN" altLang="en-US" sz="2200" dirty="0">
              <a:latin typeface="Calibri" panose="020F0502020204030204" pitchFamily="34" charset="0"/>
              <a:ea typeface="等线" panose="02010600030101010101" pitchFamily="2" charset="-122"/>
              <a:cs typeface="Calibri" panose="020F0502020204030204" pitchFamily="34" charset="0"/>
            </a:endParaRPr>
          </a:p>
          <a:p>
            <a:r>
              <a:rPr lang="zh-CN" altLang="en-US" sz="2200" dirty="0">
                <a:latin typeface="Calibri" panose="020F0502020204030204" pitchFamily="34" charset="0"/>
                <a:ea typeface="等线"/>
                <a:cs typeface="Calibri" panose="020F0502020204030204" pitchFamily="34" charset="0"/>
              </a:rPr>
              <a:t>The global beer industry and the broader alcohol industry are constantly evolving, and our position within the global beer industry and markets in which we operate may fundamentally change. If we do not successfully transform along with evolving industry and market dynamics, then the result could have a material adverse effect on our business and financial results.</a:t>
            </a:r>
          </a:p>
          <a:p>
            <a:r>
              <a:rPr lang="zh-CN" altLang="en-US" sz="2200" dirty="0">
                <a:latin typeface="Calibri" panose="020F0502020204030204" pitchFamily="34" charset="0"/>
                <a:ea typeface="等线"/>
                <a:cs typeface="Calibri" panose="020F0502020204030204" pitchFamily="34" charset="0"/>
              </a:rPr>
              <a:t>Competition in our markets could require us to reduce prices or increase capital and other expenditures or cause us to lose sales volume, any of which could have a material adverse effect on our business and financial results.</a:t>
            </a:r>
          </a:p>
          <a:p>
            <a:r>
              <a:rPr lang="zh-CN" altLang="en-US" sz="2200" dirty="0">
                <a:latin typeface="Calibri" panose="020F0502020204030204" pitchFamily="34" charset="0"/>
                <a:ea typeface="等线"/>
                <a:cs typeface="Calibri" panose="020F0502020204030204" pitchFamily="34" charset="0"/>
              </a:rPr>
              <a:t>Our success as an enterprise currently depends largely on the success of relatively few products in several mature markets specific to the beer industry; if consumer preferences shift away from our products, consumption of our products decline or we are unable to successfully and timely innovate beyond beer, our business and financial results could be materially adversely affected.</a:t>
            </a:r>
          </a:p>
        </p:txBody>
      </p:sp>
    </p:spTree>
    <p:extLst>
      <p:ext uri="{BB962C8B-B14F-4D97-AF65-F5344CB8AC3E}">
        <p14:creationId xmlns:p14="http://schemas.microsoft.com/office/powerpoint/2010/main" val="40345583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45B8DF-9D20-90DF-02D9-205D3C4F7BD8}"/>
              </a:ext>
            </a:extLst>
          </p:cNvPr>
          <p:cNvSpPr>
            <a:spLocks noGrp="1"/>
          </p:cNvSpPr>
          <p:nvPr>
            <p:ph type="title"/>
          </p:nvPr>
        </p:nvSpPr>
        <p:spPr>
          <a:xfrm>
            <a:off x="766442" y="139838"/>
            <a:ext cx="10624229" cy="1346729"/>
          </a:xfrm>
        </p:spPr>
        <p:txBody>
          <a:bodyPr>
            <a:normAutofit/>
          </a:bodyPr>
          <a:lstStyle/>
          <a:p>
            <a:r>
              <a:rPr lang="zh-CN" altLang="en-US" sz="3800" dirty="0">
                <a:latin typeface="Calibri" panose="020F0502020204030204" pitchFamily="34" charset="0"/>
                <a:ea typeface="等线 Light"/>
                <a:cs typeface="Calibri" panose="020F0502020204030204" pitchFamily="34" charset="0"/>
              </a:rPr>
              <a:t>Risk Related to Campany and Operations</a:t>
            </a:r>
          </a:p>
        </p:txBody>
      </p:sp>
      <p:sp>
        <p:nvSpPr>
          <p:cNvPr id="6" name="内容占位符 5">
            <a:extLst>
              <a:ext uri="{FF2B5EF4-FFF2-40B4-BE49-F238E27FC236}">
                <a16:creationId xmlns:a16="http://schemas.microsoft.com/office/drawing/2014/main" id="{64941710-772E-6B78-F9A5-7AE9DEA96DE4}"/>
              </a:ext>
            </a:extLst>
          </p:cNvPr>
          <p:cNvSpPr>
            <a:spLocks noGrp="1"/>
          </p:cNvSpPr>
          <p:nvPr>
            <p:ph idx="1"/>
          </p:nvPr>
        </p:nvSpPr>
        <p:spPr>
          <a:xfrm>
            <a:off x="875071" y="1232443"/>
            <a:ext cx="10515600" cy="5472770"/>
          </a:xfrm>
        </p:spPr>
        <p:txBody>
          <a:bodyPr vert="horz" lIns="91440" tIns="45720" rIns="91440" bIns="45720" rtlCol="0" anchor="t">
            <a:noAutofit/>
          </a:bodyPr>
          <a:lstStyle/>
          <a:p>
            <a:pPr marL="342900" indent="-342900"/>
            <a:r>
              <a:rPr lang="zh-CN" altLang="en-US" sz="2200" dirty="0">
                <a:latin typeface="Calibri" panose="020F0502020204030204" pitchFamily="34" charset="0"/>
                <a:ea typeface="等线"/>
                <a:cs typeface="Calibri" panose="020F0502020204030204" pitchFamily="34" charset="0"/>
              </a:rPr>
              <a:t>The success of our business relies heavily on brand image, reputation, product quality and protection of intellectual property.</a:t>
            </a:r>
            <a:endParaRPr lang="zh-CN" sz="2200" dirty="0">
              <a:latin typeface="Calibri" panose="020F0502020204030204" pitchFamily="34" charset="0"/>
              <a:ea typeface="等线"/>
              <a:cs typeface="Calibri" panose="020F0502020204030204" pitchFamily="34" charset="0"/>
            </a:endParaRPr>
          </a:p>
          <a:p>
            <a:pPr marL="342900" indent="-342900"/>
            <a:r>
              <a:rPr lang="zh-CN" altLang="en-US" sz="2200" dirty="0">
                <a:latin typeface="Calibri" panose="020F0502020204030204" pitchFamily="34" charset="0"/>
                <a:ea typeface="等线"/>
                <a:cs typeface="Calibri" panose="020F0502020204030204" pitchFamily="34" charset="0"/>
              </a:rPr>
              <a:t>Changes in the social acceptability, perceptions and the political view of the beverage categories in which we operate, including alcohol and cannabis, could </a:t>
            </a:r>
            <a:r>
              <a:rPr lang="en-US" altLang="zh-CN" sz="2200" dirty="0">
                <a:latin typeface="Calibri" panose="020F0502020204030204" pitchFamily="34" charset="0"/>
                <a:ea typeface="+mn-lt"/>
                <a:cs typeface="Calibri" panose="020F0502020204030204" pitchFamily="34" charset="0"/>
              </a:rPr>
              <a:t>adversely</a:t>
            </a:r>
            <a:r>
              <a:rPr lang="zh-CN" altLang="en-US" sz="2200" dirty="0">
                <a:latin typeface="Calibri" panose="020F0502020204030204" pitchFamily="34" charset="0"/>
                <a:ea typeface="等线"/>
                <a:cs typeface="Calibri" panose="020F0502020204030204" pitchFamily="34" charset="0"/>
              </a:rPr>
              <a:t> affect our </a:t>
            </a:r>
            <a:r>
              <a:rPr lang="en-US" altLang="zh-CN" sz="2200" dirty="0">
                <a:latin typeface="Calibri" panose="020F0502020204030204" pitchFamily="34" charset="0"/>
                <a:ea typeface="+mn-lt"/>
                <a:cs typeface="Calibri" panose="020F0502020204030204" pitchFamily="34" charset="0"/>
              </a:rPr>
              <a:t>business</a:t>
            </a:r>
            <a:r>
              <a:rPr lang="zh-CN" altLang="en-US" sz="2200" dirty="0">
                <a:latin typeface="Calibri" panose="020F0502020204030204" pitchFamily="34" charset="0"/>
                <a:ea typeface="等线"/>
                <a:cs typeface="Calibri" panose="020F0502020204030204" pitchFamily="34" charset="0"/>
              </a:rPr>
              <a:t>.</a:t>
            </a:r>
          </a:p>
          <a:p>
            <a:pPr marL="342900" indent="-342900"/>
            <a:r>
              <a:rPr lang="zh-CN" altLang="en-US" sz="2200" dirty="0">
                <a:latin typeface="Calibri" panose="020F0502020204030204" pitchFamily="34" charset="0"/>
                <a:ea typeface="等线"/>
                <a:cs typeface="Calibri" panose="020F0502020204030204" pitchFamily="34" charset="0"/>
              </a:rPr>
              <a:t>Weak, or weaking of, economic or other negative conditions in the </a:t>
            </a:r>
            <a:r>
              <a:rPr lang="en-US" altLang="zh-CN" sz="2200" dirty="0">
                <a:latin typeface="Calibri" panose="020F0502020204030204" pitchFamily="34" charset="0"/>
                <a:ea typeface="+mn-lt"/>
                <a:cs typeface="Calibri" panose="020F0502020204030204" pitchFamily="34" charset="0"/>
              </a:rPr>
              <a:t>markets</a:t>
            </a:r>
            <a:r>
              <a:rPr lang="zh-CN" altLang="en-US" sz="2200" dirty="0">
                <a:latin typeface="Calibri" panose="020F0502020204030204" pitchFamily="34" charset="0"/>
                <a:ea typeface="等线"/>
                <a:cs typeface="Calibri" panose="020F0502020204030204" pitchFamily="34" charset="0"/>
              </a:rPr>
              <a:t> in which we do </a:t>
            </a:r>
            <a:r>
              <a:rPr lang="en-US" altLang="zh-CN" sz="2200" dirty="0">
                <a:latin typeface="Calibri" panose="020F0502020204030204" pitchFamily="34" charset="0"/>
                <a:ea typeface="+mn-lt"/>
                <a:cs typeface="Calibri" panose="020F0502020204030204" pitchFamily="34" charset="0"/>
              </a:rPr>
              <a:t>business</a:t>
            </a:r>
            <a:r>
              <a:rPr lang="zh-CN" altLang="en-US" sz="2200" dirty="0">
                <a:latin typeface="Calibri" panose="020F0502020204030204" pitchFamily="34" charset="0"/>
                <a:ea typeface="等线"/>
                <a:cs typeface="Calibri" panose="020F0502020204030204" pitchFamily="34" charset="0"/>
              </a:rPr>
              <a:t>, including reductions in discretionary consumer spending, could have a material adverse effect on our business and financial results.</a:t>
            </a:r>
          </a:p>
          <a:p>
            <a:pPr marL="342900" indent="-342900"/>
            <a:r>
              <a:rPr lang="zh-CN" altLang="en-US" sz="2200" dirty="0">
                <a:latin typeface="Calibri" panose="020F0502020204030204" pitchFamily="34" charset="0"/>
                <a:ea typeface="等线"/>
                <a:cs typeface="Calibri" panose="020F0502020204030204" pitchFamily="34" charset="0"/>
              </a:rPr>
              <a:t>EGS issues, including those related to climate change and sustainability, may have an adverse effect on our business, financial condition and results of operations and damage our reputation.</a:t>
            </a:r>
          </a:p>
          <a:p>
            <a:pPr marL="342900" indent="-342900"/>
            <a:r>
              <a:rPr lang="zh-CN" altLang="en-US" sz="2200" dirty="0">
                <a:latin typeface="Calibri" panose="020F0502020204030204" pitchFamily="34" charset="0"/>
                <a:ea typeface="等线"/>
                <a:cs typeface="Calibri" panose="020F0502020204030204" pitchFamily="34" charset="0"/>
              </a:rPr>
              <a:t>Climate change and other weather events may negatively affect our business and financial results.</a:t>
            </a:r>
          </a:p>
          <a:p>
            <a:pPr marL="342900" indent="-342900"/>
            <a:r>
              <a:rPr lang="zh-CN" altLang="en-US" sz="2200" dirty="0">
                <a:latin typeface="Calibri" panose="020F0502020204030204" pitchFamily="34" charset="0"/>
                <a:ea typeface="等线"/>
                <a:cs typeface="Calibri" panose="020F0502020204030204" pitchFamily="34" charset="0"/>
              </a:rPr>
              <a:t>An inadequate supply or availability of quality water could have a material adverse effect on, among other </a:t>
            </a:r>
            <a:r>
              <a:rPr lang="en-US" altLang="zh-CN" sz="2200" dirty="0">
                <a:latin typeface="Calibri" panose="020F0502020204030204" pitchFamily="34" charset="0"/>
                <a:ea typeface="+mn-lt"/>
                <a:cs typeface="Calibri" panose="020F0502020204030204" pitchFamily="34" charset="0"/>
              </a:rPr>
              <a:t>things</a:t>
            </a:r>
            <a:r>
              <a:rPr lang="zh-CN" altLang="en-US" sz="2200" dirty="0">
                <a:latin typeface="Calibri" panose="020F0502020204030204" pitchFamily="34" charset="0"/>
                <a:ea typeface="等线"/>
                <a:cs typeface="Calibri" panose="020F0502020204030204" pitchFamily="34" charset="0"/>
              </a:rPr>
              <a:t>, our sales, production processes, other cost and, in turn, profitability.</a:t>
            </a:r>
          </a:p>
        </p:txBody>
      </p:sp>
    </p:spTree>
    <p:extLst>
      <p:ext uri="{BB962C8B-B14F-4D97-AF65-F5344CB8AC3E}">
        <p14:creationId xmlns:p14="http://schemas.microsoft.com/office/powerpoint/2010/main" val="34530813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45B8DF-9D20-90DF-02D9-205D3C4F7BD8}"/>
              </a:ext>
            </a:extLst>
          </p:cNvPr>
          <p:cNvSpPr>
            <a:spLocks noGrp="1"/>
          </p:cNvSpPr>
          <p:nvPr>
            <p:ph type="title"/>
          </p:nvPr>
        </p:nvSpPr>
        <p:spPr>
          <a:xfrm>
            <a:off x="690033" y="365125"/>
            <a:ext cx="10624229" cy="1346729"/>
          </a:xfrm>
        </p:spPr>
        <p:txBody>
          <a:bodyPr>
            <a:normAutofit/>
          </a:bodyPr>
          <a:lstStyle/>
          <a:p>
            <a:r>
              <a:rPr lang="zh-CN" altLang="en-US" sz="3800" dirty="0">
                <a:latin typeface="Calibri" panose="020F0502020204030204" pitchFamily="34" charset="0"/>
                <a:ea typeface="等线 Light"/>
                <a:cs typeface="Calibri" panose="020F0502020204030204" pitchFamily="34" charset="0"/>
              </a:rPr>
              <a:t>Risk Related to Campany and Operations</a:t>
            </a:r>
          </a:p>
        </p:txBody>
      </p:sp>
      <p:sp>
        <p:nvSpPr>
          <p:cNvPr id="6" name="内容占位符 5">
            <a:extLst>
              <a:ext uri="{FF2B5EF4-FFF2-40B4-BE49-F238E27FC236}">
                <a16:creationId xmlns:a16="http://schemas.microsoft.com/office/drawing/2014/main" id="{64941710-772E-6B78-F9A5-7AE9DEA96DE4}"/>
              </a:ext>
            </a:extLst>
          </p:cNvPr>
          <p:cNvSpPr>
            <a:spLocks noGrp="1"/>
          </p:cNvSpPr>
          <p:nvPr>
            <p:ph idx="1"/>
          </p:nvPr>
        </p:nvSpPr>
        <p:spPr>
          <a:xfrm>
            <a:off x="798662" y="1458334"/>
            <a:ext cx="10515600" cy="4854545"/>
          </a:xfrm>
        </p:spPr>
        <p:txBody>
          <a:bodyPr vert="horz" lIns="91440" tIns="45720" rIns="91440" bIns="45720" rtlCol="0" anchor="t">
            <a:noAutofit/>
          </a:bodyPr>
          <a:lstStyle/>
          <a:p>
            <a:pPr marL="342900" indent="-342900"/>
            <a:r>
              <a:rPr lang="zh-CN" altLang="en-US" sz="2200" dirty="0">
                <a:latin typeface="Calibri" panose="020F0502020204030204" pitchFamily="34" charset="0"/>
                <a:ea typeface="等线"/>
                <a:cs typeface="Calibri" panose="020F0502020204030204" pitchFamily="34" charset="0"/>
              </a:rPr>
              <a:t>Loss, operational disruptions or closure of a </a:t>
            </a:r>
            <a:r>
              <a:rPr lang="en-US" altLang="zh-CN" sz="2200" dirty="0">
                <a:latin typeface="Calibri" panose="020F0502020204030204" pitchFamily="34" charset="0"/>
                <a:ea typeface="+mn-lt"/>
                <a:cs typeface="Calibri" panose="020F0502020204030204" pitchFamily="34" charset="0"/>
              </a:rPr>
              <a:t>major</a:t>
            </a:r>
            <a:r>
              <a:rPr lang="zh-CN" altLang="en-US" sz="2200" dirty="0">
                <a:latin typeface="Calibri" panose="020F0502020204030204" pitchFamily="34" charset="0"/>
                <a:ea typeface="等线"/>
                <a:cs typeface="Calibri" panose="020F0502020204030204" pitchFamily="34" charset="0"/>
              </a:rPr>
              <a:t> brewery or other key facility, including those of our suppliers, due to unforeseen or catastrophic events or otherwise, could have a material adverse effect on our business and financial results.</a:t>
            </a:r>
          </a:p>
          <a:p>
            <a:pPr marL="342900" indent="-342900"/>
            <a:r>
              <a:rPr lang="zh-CN" altLang="en-US" sz="2200" dirty="0">
                <a:latin typeface="Calibri" panose="020F0502020204030204" pitchFamily="34" charset="0"/>
                <a:ea typeface="等线"/>
                <a:cs typeface="Calibri" panose="020F0502020204030204" pitchFamily="34" charset="0"/>
              </a:rPr>
              <a:t>Due to a high concentration of workers represented by unions or trade councils in our Americas and EMEA&amp;APAC segments, we could be significantly affected by labor strikes, work stoppages or other employee-related issues.</a:t>
            </a:r>
          </a:p>
          <a:p>
            <a:pPr marL="342900" indent="-342900"/>
            <a:r>
              <a:rPr lang="en-US" altLang="zh-CN" sz="2200" dirty="0">
                <a:latin typeface="Calibri" panose="020F0502020204030204" pitchFamily="34" charset="0"/>
                <a:ea typeface="+mn-lt"/>
                <a:cs typeface="Calibri" panose="020F0502020204030204" pitchFamily="34" charset="0"/>
              </a:rPr>
              <a:t>Because</a:t>
            </a:r>
            <a:r>
              <a:rPr lang="zh-CN" altLang="en-US" sz="2200" dirty="0">
                <a:latin typeface="Calibri" panose="020F0502020204030204" pitchFamily="34" charset="0"/>
                <a:ea typeface="等线"/>
                <a:cs typeface="Calibri" panose="020F0502020204030204" pitchFamily="34" charset="0"/>
              </a:rPr>
              <a:t> of our reliance on third-party service providers and internal and outsourced systems for our information technology and certain other administrative functions, we could experience a disruption to our business.</a:t>
            </a:r>
          </a:p>
          <a:p>
            <a:pPr marL="342900" indent="-342900"/>
            <a:r>
              <a:rPr lang="zh-CN" altLang="en-US" sz="2200" dirty="0">
                <a:latin typeface="Calibri" panose="020F0502020204030204" pitchFamily="34" charset="0"/>
                <a:ea typeface="等线"/>
                <a:cs typeface="Calibri" panose="020F0502020204030204" pitchFamily="34" charset="0"/>
              </a:rPr>
              <a:t>A breach of our information systems could cause material financial or reputational harm</a:t>
            </a:r>
          </a:p>
          <a:p>
            <a:pPr marL="342900" indent="-342900"/>
            <a:r>
              <a:rPr lang="zh-CN" altLang="en-US" sz="2200" dirty="0">
                <a:latin typeface="Calibri" panose="020F0502020204030204" pitchFamily="34" charset="0"/>
                <a:ea typeface="等线"/>
                <a:cs typeface="Calibri" panose="020F0502020204030204" pitchFamily="34" charset="0"/>
              </a:rPr>
              <a:t>Poor investment performance of pension plan holdings and other factors </a:t>
            </a:r>
            <a:r>
              <a:rPr lang="en-US" altLang="zh-CN" sz="2200" dirty="0">
                <a:latin typeface="Calibri" panose="020F0502020204030204" pitchFamily="34" charset="0"/>
                <a:ea typeface="+mn-lt"/>
                <a:cs typeface="Calibri" panose="020F0502020204030204" pitchFamily="34" charset="0"/>
              </a:rPr>
              <a:t>impacting</a:t>
            </a:r>
            <a:r>
              <a:rPr lang="zh-CN" altLang="en-US" sz="2200" dirty="0">
                <a:latin typeface="Calibri" panose="020F0502020204030204" pitchFamily="34" charset="0"/>
                <a:ea typeface="等线"/>
                <a:cs typeface="Calibri" panose="020F0502020204030204" pitchFamily="34" charset="0"/>
              </a:rPr>
              <a:t> pension plan cost could unfavorably affect our business, liquidity and our financial results.</a:t>
            </a:r>
          </a:p>
          <a:p>
            <a:pPr marL="342900" indent="-342900"/>
            <a:r>
              <a:rPr lang="zh-CN" altLang="en-US" sz="2200" dirty="0">
                <a:latin typeface="Calibri" panose="020F0502020204030204" pitchFamily="34" charset="0"/>
                <a:ea typeface="等线"/>
                <a:cs typeface="Calibri" panose="020F0502020204030204" pitchFamily="34" charset="0"/>
              </a:rPr>
              <a:t>We depend on key personnel, the loss of whim could harm our business.</a:t>
            </a:r>
          </a:p>
        </p:txBody>
      </p:sp>
    </p:spTree>
    <p:extLst>
      <p:ext uri="{BB962C8B-B14F-4D97-AF65-F5344CB8AC3E}">
        <p14:creationId xmlns:p14="http://schemas.microsoft.com/office/powerpoint/2010/main" val="9299681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09F3E2-FA68-B140-6730-8300D9F29BA1}"/>
              </a:ext>
            </a:extLst>
          </p:cNvPr>
          <p:cNvSpPr>
            <a:spLocks noGrp="1"/>
          </p:cNvSpPr>
          <p:nvPr>
            <p:ph type="title"/>
          </p:nvPr>
        </p:nvSpPr>
        <p:spPr/>
        <p:txBody>
          <a:bodyPr>
            <a:normAutofit/>
          </a:bodyPr>
          <a:lstStyle/>
          <a:p>
            <a:r>
              <a:rPr lang="zh-CN" altLang="en-US" sz="3800" dirty="0">
                <a:latin typeface="Calibri" panose="020F0502020204030204" pitchFamily="34" charset="0"/>
                <a:ea typeface="等线 Light"/>
                <a:cs typeface="Calibri" panose="020F0502020204030204" pitchFamily="34" charset="0"/>
              </a:rPr>
              <a:t>Risks Related to Indebtedness, Capital Structure and Financial Condition</a:t>
            </a:r>
            <a:endParaRPr lang="zh-CN" altLang="en-US" sz="3800" dirty="0">
              <a:latin typeface="Calibri" panose="020F0502020204030204" pitchFamily="34" charset="0"/>
              <a:cs typeface="Calibri" panose="020F0502020204030204" pitchFamily="34" charset="0"/>
            </a:endParaRPr>
          </a:p>
        </p:txBody>
      </p:sp>
      <p:sp>
        <p:nvSpPr>
          <p:cNvPr id="3" name="内容占位符 2">
            <a:extLst>
              <a:ext uri="{FF2B5EF4-FFF2-40B4-BE49-F238E27FC236}">
                <a16:creationId xmlns:a16="http://schemas.microsoft.com/office/drawing/2014/main" id="{FAAF9F6D-F748-42DE-5B95-C7608D32A45D}"/>
              </a:ext>
            </a:extLst>
          </p:cNvPr>
          <p:cNvSpPr>
            <a:spLocks noGrp="1"/>
          </p:cNvSpPr>
          <p:nvPr>
            <p:ph idx="1"/>
          </p:nvPr>
        </p:nvSpPr>
        <p:spPr>
          <a:xfrm>
            <a:off x="838200" y="1690688"/>
            <a:ext cx="10515600" cy="4883300"/>
          </a:xfrm>
        </p:spPr>
        <p:txBody>
          <a:bodyPr vert="horz" lIns="91440" tIns="45720" rIns="91440" bIns="45720" rtlCol="0" anchor="t">
            <a:normAutofit fontScale="77500" lnSpcReduction="20000"/>
          </a:bodyPr>
          <a:lstStyle/>
          <a:p>
            <a:r>
              <a:rPr lang="zh-CN" altLang="en-US" dirty="0">
                <a:latin typeface="Calibri" panose="020F0502020204030204" pitchFamily="34" charset="0"/>
                <a:ea typeface="等线"/>
                <a:cs typeface="Calibri" panose="020F0502020204030204" pitchFamily="34" charset="0"/>
              </a:rPr>
              <a:t>Our significant debt level subjects us to financial and operating risks, and agreements governing such debt subject us to financial and operating covenants and restrictions.</a:t>
            </a:r>
          </a:p>
          <a:p>
            <a:r>
              <a:rPr lang="zh-CN" altLang="en-US" dirty="0">
                <a:latin typeface="Calibri" panose="020F0502020204030204" pitchFamily="34" charset="0"/>
                <a:ea typeface="等线"/>
                <a:cs typeface="Calibri" panose="020F0502020204030204" pitchFamily="34" charset="0"/>
              </a:rPr>
              <a:t>A deterioration in our credit rating could increase our borrowing rates or have an adverse effect on our ability to obtain future financing or refinance current debt.</a:t>
            </a:r>
          </a:p>
          <a:p>
            <a:r>
              <a:rPr lang="zh-CN" altLang="en-US" dirty="0">
                <a:latin typeface="Calibri" panose="020F0502020204030204" pitchFamily="34" charset="0"/>
                <a:ea typeface="等线"/>
                <a:cs typeface="Calibri" panose="020F0502020204030204" pitchFamily="34" charset="0"/>
              </a:rPr>
              <a:t>Default by, or failure of, one or more of our counterparty financial institutions could cause us to incur significant losses.</a:t>
            </a:r>
          </a:p>
          <a:p>
            <a:r>
              <a:rPr lang="zh-CN" altLang="en-US" dirty="0">
                <a:latin typeface="Calibri" panose="020F0502020204030204" pitchFamily="34" charset="0"/>
                <a:ea typeface="等线"/>
                <a:cs typeface="Calibri" panose="020F0502020204030204" pitchFamily="34" charset="0"/>
              </a:rPr>
              <a:t>Our operations face significant exposure to changes in commodity and other input prices, which could materially and adversely affect our business and financial results.</a:t>
            </a:r>
          </a:p>
          <a:p>
            <a:r>
              <a:rPr lang="zh-CN" altLang="en-US" dirty="0">
                <a:latin typeface="Calibri" panose="020F0502020204030204" pitchFamily="34" charset="0"/>
                <a:ea typeface="等线"/>
                <a:cs typeface="Calibri" panose="020F0502020204030204" pitchFamily="34" charset="0"/>
              </a:rPr>
              <a:t>Our operations are dependent on the global supply chain and impacts of supply chain constraints and </a:t>
            </a:r>
            <a:r>
              <a:rPr lang="en-US" altLang="zh-CN" dirty="0">
                <a:latin typeface="Calibri" panose="020F0502020204030204" pitchFamily="34" charset="0"/>
                <a:ea typeface="+mn-lt"/>
                <a:cs typeface="Calibri" panose="020F0502020204030204" pitchFamily="34" charset="0"/>
              </a:rPr>
              <a:t>inflationary</a:t>
            </a:r>
            <a:r>
              <a:rPr lang="zh-CN" altLang="en-US" dirty="0">
                <a:latin typeface="Calibri" panose="020F0502020204030204" pitchFamily="34" charset="0"/>
                <a:ea typeface="等线"/>
                <a:cs typeface="Calibri" panose="020F0502020204030204" pitchFamily="34" charset="0"/>
              </a:rPr>
              <a:t> pressure could </a:t>
            </a:r>
            <a:r>
              <a:rPr lang="en-US" altLang="zh-CN" dirty="0">
                <a:latin typeface="Calibri" panose="020F0502020204030204" pitchFamily="34" charset="0"/>
                <a:ea typeface="+mn-lt"/>
                <a:cs typeface="Calibri" panose="020F0502020204030204" pitchFamily="34" charset="0"/>
              </a:rPr>
              <a:t>adversely</a:t>
            </a:r>
            <a:r>
              <a:rPr lang="zh-CN" altLang="en-US" dirty="0">
                <a:latin typeface="Calibri" panose="020F0502020204030204" pitchFamily="34" charset="0"/>
                <a:ea typeface="等线"/>
                <a:cs typeface="Calibri" panose="020F0502020204030204" pitchFamily="34" charset="0"/>
              </a:rPr>
              <a:t> impact our operating results.</a:t>
            </a:r>
          </a:p>
          <a:p>
            <a:r>
              <a:rPr lang="zh-CN" altLang="en-US" dirty="0">
                <a:latin typeface="Calibri" panose="020F0502020204030204" pitchFamily="34" charset="0"/>
                <a:ea typeface="等线"/>
                <a:cs typeface="Calibri" panose="020F0502020204030204" pitchFamily="34" charset="0"/>
              </a:rPr>
              <a:t>We may incur </a:t>
            </a:r>
            <a:r>
              <a:rPr lang="en-US" altLang="zh-CN" dirty="0">
                <a:latin typeface="Calibri" panose="020F0502020204030204" pitchFamily="34" charset="0"/>
                <a:ea typeface="+mn-lt"/>
                <a:cs typeface="Calibri" panose="020F0502020204030204" pitchFamily="34" charset="0"/>
              </a:rPr>
              <a:t>impairments</a:t>
            </a:r>
            <a:r>
              <a:rPr lang="zh-CN" altLang="en-US" dirty="0">
                <a:latin typeface="Calibri" panose="020F0502020204030204" pitchFamily="34" charset="0"/>
                <a:ea typeface="等线"/>
                <a:cs typeface="Calibri" panose="020F0502020204030204" pitchFamily="34" charset="0"/>
              </a:rPr>
              <a:t> of the carrying </a:t>
            </a:r>
            <a:r>
              <a:rPr lang="en-US" altLang="zh-CN" dirty="0">
                <a:latin typeface="Calibri" panose="020F0502020204030204" pitchFamily="34" charset="0"/>
                <a:ea typeface="+mn-lt"/>
                <a:cs typeface="Calibri" panose="020F0502020204030204" pitchFamily="34" charset="0"/>
              </a:rPr>
              <a:t>value</a:t>
            </a:r>
            <a:r>
              <a:rPr lang="zh-CN" altLang="en-US" dirty="0">
                <a:latin typeface="Calibri" panose="020F0502020204030204" pitchFamily="34" charset="0"/>
                <a:ea typeface="等线"/>
                <a:cs typeface="Calibri" panose="020F0502020204030204" pitchFamily="34" charset="0"/>
              </a:rPr>
              <a:t> of our goodwill and other intangible assets which could have a material adverse effect on our business and financial results.</a:t>
            </a:r>
          </a:p>
          <a:p>
            <a:r>
              <a:rPr lang="zh-CN" altLang="en-US" dirty="0">
                <a:latin typeface="Calibri" panose="020F0502020204030204" pitchFamily="34" charset="0"/>
                <a:ea typeface="等线"/>
                <a:cs typeface="Calibri" panose="020F0502020204030204" pitchFamily="34" charset="0"/>
              </a:rPr>
              <a:t>The estimates and assumptions on which our financial projections are based may prove to be inaccurate, which may cause our actual results to materially differ from such projections, which may adversely affect our future profitability, cash flows and stock price.</a:t>
            </a:r>
          </a:p>
        </p:txBody>
      </p:sp>
    </p:spTree>
    <p:extLst>
      <p:ext uri="{BB962C8B-B14F-4D97-AF65-F5344CB8AC3E}">
        <p14:creationId xmlns:p14="http://schemas.microsoft.com/office/powerpoint/2010/main" val="6883013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BC4CEF-EAC1-4382-F7A1-BDC8459281CD}"/>
              </a:ext>
            </a:extLst>
          </p:cNvPr>
          <p:cNvSpPr>
            <a:spLocks noGrp="1"/>
          </p:cNvSpPr>
          <p:nvPr>
            <p:ph type="title"/>
          </p:nvPr>
        </p:nvSpPr>
        <p:spPr/>
        <p:txBody>
          <a:bodyPr>
            <a:normAutofit/>
          </a:bodyPr>
          <a:lstStyle/>
          <a:p>
            <a:r>
              <a:rPr lang="zh-CN" altLang="en-US" sz="3800" dirty="0">
                <a:latin typeface="Calibri" panose="020F0502020204030204" pitchFamily="34" charset="0"/>
                <a:ea typeface="等线 Light"/>
                <a:cs typeface="Calibri" panose="020F0502020204030204" pitchFamily="34" charset="0"/>
              </a:rPr>
              <a:t>Risks Related to Dependence on Third Parties</a:t>
            </a:r>
            <a:endParaRPr lang="zh-CN" altLang="en-US" sz="3800" dirty="0">
              <a:latin typeface="Calibri" panose="020F0502020204030204" pitchFamily="34" charset="0"/>
              <a:cs typeface="Calibri" panose="020F0502020204030204" pitchFamily="34" charset="0"/>
            </a:endParaRPr>
          </a:p>
        </p:txBody>
      </p:sp>
      <p:sp>
        <p:nvSpPr>
          <p:cNvPr id="3" name="内容占位符 2">
            <a:extLst>
              <a:ext uri="{FF2B5EF4-FFF2-40B4-BE49-F238E27FC236}">
                <a16:creationId xmlns:a16="http://schemas.microsoft.com/office/drawing/2014/main" id="{E5D67BA0-A1EE-C0CC-6A5A-99328C8C9165}"/>
              </a:ext>
            </a:extLst>
          </p:cNvPr>
          <p:cNvSpPr>
            <a:spLocks noGrp="1"/>
          </p:cNvSpPr>
          <p:nvPr>
            <p:ph idx="1"/>
          </p:nvPr>
        </p:nvSpPr>
        <p:spPr>
          <a:xfrm>
            <a:off x="838200" y="1690688"/>
            <a:ext cx="10515600" cy="4351338"/>
          </a:xfrm>
        </p:spPr>
        <p:txBody>
          <a:bodyPr vert="horz" lIns="91440" tIns="45720" rIns="91440" bIns="45720" rtlCol="0" anchor="t">
            <a:normAutofit fontScale="92500"/>
          </a:bodyPr>
          <a:lstStyle/>
          <a:p>
            <a:r>
              <a:rPr lang="zh-CN" altLang="en-US" dirty="0">
                <a:latin typeface="Calibri" panose="020F0502020204030204" pitchFamily="34" charset="0"/>
                <a:ea typeface="等线"/>
                <a:cs typeface="Calibri" panose="020F0502020204030204" pitchFamily="34" charset="0"/>
              </a:rPr>
              <a:t>Termination of one or more manufacturer/distribution/production agreements, or issues caused by our dependence on the parties to these agreements, could have a material adverse effect on our </a:t>
            </a:r>
            <a:r>
              <a:rPr lang="en-US" altLang="zh-CN" dirty="0">
                <a:latin typeface="Calibri" panose="020F0502020204030204" pitchFamily="34" charset="0"/>
                <a:ea typeface="+mn-lt"/>
                <a:cs typeface="Calibri" panose="020F0502020204030204" pitchFamily="34" charset="0"/>
              </a:rPr>
              <a:t>business</a:t>
            </a:r>
            <a:r>
              <a:rPr lang="zh-CN" altLang="en-US" dirty="0">
                <a:latin typeface="Calibri" panose="020F0502020204030204" pitchFamily="34" charset="0"/>
                <a:ea typeface="等线"/>
                <a:cs typeface="Calibri" panose="020F0502020204030204" pitchFamily="34" charset="0"/>
              </a:rPr>
              <a:t> and financial results.</a:t>
            </a:r>
          </a:p>
          <a:p>
            <a:r>
              <a:rPr lang="zh-CN" altLang="en-US" dirty="0">
                <a:latin typeface="Calibri" panose="020F0502020204030204" pitchFamily="34" charset="0"/>
                <a:ea typeface="等线"/>
                <a:cs typeface="Calibri" panose="020F0502020204030204" pitchFamily="34" charset="0"/>
              </a:rPr>
              <a:t>Changes in various supply chain standards or agreements could have a material adverse effect on our buiness and financial results.</a:t>
            </a:r>
          </a:p>
          <a:p>
            <a:r>
              <a:rPr lang="zh-CN" altLang="en-US" dirty="0">
                <a:latin typeface="Calibri" panose="020F0502020204030204" pitchFamily="34" charset="0"/>
                <a:ea typeface="等线"/>
                <a:cs typeface="Calibri" panose="020F0502020204030204" pitchFamily="34" charset="0"/>
              </a:rPr>
              <a:t>We rely on a </a:t>
            </a:r>
            <a:r>
              <a:rPr lang="en-US" altLang="zh-CN" dirty="0">
                <a:latin typeface="Calibri" panose="020F0502020204030204" pitchFamily="34" charset="0"/>
                <a:ea typeface="+mn-lt"/>
                <a:cs typeface="Calibri" panose="020F0502020204030204" pitchFamily="34" charset="0"/>
              </a:rPr>
              <a:t>small</a:t>
            </a:r>
            <a:r>
              <a:rPr lang="zh-CN" altLang="en-US" dirty="0">
                <a:latin typeface="Calibri" panose="020F0502020204030204" pitchFamily="34" charset="0"/>
                <a:ea typeface="等线"/>
                <a:cs typeface="Calibri" panose="020F0502020204030204" pitchFamily="34" charset="0"/>
              </a:rPr>
              <a:t> number of suppliers to obtain the packaging materials we need to operate our business. The inability to obtain materials or disruptions at the facilities of our suppliers </a:t>
            </a:r>
            <a:r>
              <a:rPr lang="en-US" altLang="zh-CN" dirty="0">
                <a:latin typeface="Calibri" panose="020F0502020204030204" pitchFamily="34" charset="0"/>
                <a:ea typeface="+mn-lt"/>
                <a:cs typeface="Calibri" panose="020F0502020204030204" pitchFamily="34" charset="0"/>
              </a:rPr>
              <a:t>could</a:t>
            </a:r>
            <a:r>
              <a:rPr lang="zh-CN" altLang="en-US" dirty="0">
                <a:latin typeface="Calibri" panose="020F0502020204030204" pitchFamily="34" charset="0"/>
                <a:ea typeface="等线"/>
                <a:cs typeface="Calibri" panose="020F0502020204030204" pitchFamily="34" charset="0"/>
              </a:rPr>
              <a:t> unfavorably affect our ability to produce our products which could have a material adverse effect on our business and</a:t>
            </a:r>
            <a:r>
              <a:rPr lang="zh-CN" dirty="0">
                <a:latin typeface="Calibri" panose="020F0502020204030204" pitchFamily="34" charset="0"/>
                <a:ea typeface="+mn-lt"/>
                <a:cs typeface="Calibri" panose="020F0502020204030204" pitchFamily="34" charset="0"/>
              </a:rPr>
              <a:t> </a:t>
            </a:r>
            <a:r>
              <a:rPr lang="en-US" altLang="zh-CN" dirty="0">
                <a:latin typeface="Calibri" panose="020F0502020204030204" pitchFamily="34" charset="0"/>
                <a:ea typeface="+mn-lt"/>
                <a:cs typeface="Calibri" panose="020F0502020204030204" pitchFamily="34" charset="0"/>
              </a:rPr>
              <a:t>financial</a:t>
            </a:r>
            <a:r>
              <a:rPr lang="zh-CN" altLang="en-US" dirty="0">
                <a:latin typeface="Calibri" panose="020F0502020204030204" pitchFamily="34" charset="0"/>
                <a:ea typeface="等线"/>
                <a:cs typeface="Calibri" panose="020F0502020204030204" pitchFamily="34" charset="0"/>
              </a:rPr>
              <a:t> results.</a:t>
            </a:r>
          </a:p>
        </p:txBody>
      </p:sp>
    </p:spTree>
    <p:extLst>
      <p:ext uri="{BB962C8B-B14F-4D97-AF65-F5344CB8AC3E}">
        <p14:creationId xmlns:p14="http://schemas.microsoft.com/office/powerpoint/2010/main" val="3086711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F19879-CA68-5A0F-FB6E-03A8C3DF6876}"/>
              </a:ext>
            </a:extLst>
          </p:cNvPr>
          <p:cNvSpPr>
            <a:spLocks noGrp="1"/>
          </p:cNvSpPr>
          <p:nvPr>
            <p:ph type="title"/>
          </p:nvPr>
        </p:nvSpPr>
        <p:spPr/>
        <p:txBody>
          <a:bodyPr>
            <a:normAutofit/>
          </a:bodyPr>
          <a:lstStyle/>
          <a:p>
            <a:r>
              <a:rPr lang="zh-CN" altLang="en-US" sz="3800" dirty="0">
                <a:latin typeface="Calibri" panose="020F0502020204030204" pitchFamily="34" charset="0"/>
                <a:ea typeface="等线 Light"/>
                <a:cs typeface="Calibri" panose="020F0502020204030204" pitchFamily="34" charset="0"/>
              </a:rPr>
              <a:t>Risks Related to Legal Matters, Governmental Regulations and International Operations</a:t>
            </a:r>
            <a:endParaRPr lang="zh-CN" altLang="en-US" sz="3800" dirty="0">
              <a:latin typeface="Calibri" panose="020F0502020204030204" pitchFamily="34" charset="0"/>
              <a:cs typeface="Calibri" panose="020F0502020204030204" pitchFamily="34" charset="0"/>
            </a:endParaRPr>
          </a:p>
        </p:txBody>
      </p:sp>
      <p:sp>
        <p:nvSpPr>
          <p:cNvPr id="3" name="内容占位符 2">
            <a:extLst>
              <a:ext uri="{FF2B5EF4-FFF2-40B4-BE49-F238E27FC236}">
                <a16:creationId xmlns:a16="http://schemas.microsoft.com/office/drawing/2014/main" id="{CD153168-2886-E0E6-8BF8-1AF25941E489}"/>
              </a:ext>
            </a:extLst>
          </p:cNvPr>
          <p:cNvSpPr>
            <a:spLocks noGrp="1"/>
          </p:cNvSpPr>
          <p:nvPr>
            <p:ph idx="1"/>
          </p:nvPr>
        </p:nvSpPr>
        <p:spPr/>
        <p:txBody>
          <a:bodyPr vert="horz" lIns="91440" tIns="45720" rIns="91440" bIns="45720" rtlCol="0" anchor="t">
            <a:normAutofit fontScale="70000" lnSpcReduction="20000"/>
          </a:bodyPr>
          <a:lstStyle/>
          <a:p>
            <a:r>
              <a:rPr lang="en-US" altLang="zh-CN" dirty="0">
                <a:latin typeface="Calibri" panose="020F0502020204030204" pitchFamily="34" charset="0"/>
                <a:ea typeface="+mn-lt"/>
                <a:cs typeface="Calibri" panose="020F0502020204030204" pitchFamily="34" charset="0"/>
              </a:rPr>
              <a:t>Unfavorable</a:t>
            </a:r>
            <a:r>
              <a:rPr lang="zh-CN" altLang="en-US" dirty="0">
                <a:latin typeface="Calibri" panose="020F0502020204030204" pitchFamily="34" charset="0"/>
                <a:ea typeface="等线"/>
                <a:cs typeface="Calibri" panose="020F0502020204030204" pitchFamily="34" charset="0"/>
              </a:rPr>
              <a:t> outcomes of legal or regulatory matters may adversely affect our business and financial condition and damage our reputation.</a:t>
            </a:r>
          </a:p>
          <a:p>
            <a:r>
              <a:rPr lang="zh-CN" altLang="en-US" dirty="0">
                <a:latin typeface="Calibri" panose="020F0502020204030204" pitchFamily="34" charset="0"/>
                <a:ea typeface="等线"/>
                <a:cs typeface="Calibri" panose="020F0502020204030204" pitchFamily="34" charset="0"/>
              </a:rPr>
              <a:t>Our operations in developing and emerging markets expose us to additional risks which could harm our </a:t>
            </a:r>
            <a:r>
              <a:rPr lang="en-US" altLang="zh-CN" dirty="0">
                <a:latin typeface="Calibri" panose="020F0502020204030204" pitchFamily="34" charset="0"/>
                <a:ea typeface="+mn-lt"/>
                <a:cs typeface="Calibri" panose="020F0502020204030204" pitchFamily="34" charset="0"/>
              </a:rPr>
              <a:t>business</a:t>
            </a:r>
            <a:r>
              <a:rPr lang="zh-CN" altLang="en-US" dirty="0">
                <a:latin typeface="Calibri" panose="020F0502020204030204" pitchFamily="34" charset="0"/>
                <a:ea typeface="等线"/>
                <a:cs typeface="Calibri" panose="020F0502020204030204" pitchFamily="34" charset="0"/>
              </a:rPr>
              <a:t> and financial results</a:t>
            </a:r>
          </a:p>
          <a:p>
            <a:r>
              <a:rPr lang="zh-CN" altLang="en-US" dirty="0">
                <a:latin typeface="Calibri" panose="020F0502020204030204" pitchFamily="34" charset="0"/>
                <a:ea typeface="等线"/>
                <a:cs typeface="Calibri" panose="020F0502020204030204" pitchFamily="34" charset="0"/>
              </a:rPr>
              <a:t>Changes to the regulation of the distribution systems for our products could adversely affect our busniess and financial results.</a:t>
            </a:r>
          </a:p>
          <a:p>
            <a:r>
              <a:rPr lang="zh-CN" altLang="en-US" dirty="0">
                <a:latin typeface="Calibri" panose="020F0502020204030204" pitchFamily="34" charset="0"/>
                <a:ea typeface="等线"/>
                <a:cs typeface="Calibri" panose="020F0502020204030204" pitchFamily="34" charset="0"/>
              </a:rPr>
              <a:t>Our consolidated financial statements are subject to fluctuations in foreign exchange rates, most significantly the Canadian dollar and the European operating currencies such as, Euro, British Pound, Czech Koruna, Croatian Kuna, Serbian Dinar, New </a:t>
            </a:r>
            <a:r>
              <a:rPr lang="en-US" altLang="zh-CN" dirty="0">
                <a:latin typeface="Calibri" panose="020F0502020204030204" pitchFamily="34" charset="0"/>
                <a:ea typeface="+mn-lt"/>
                <a:cs typeface="Calibri" panose="020F0502020204030204" pitchFamily="34" charset="0"/>
              </a:rPr>
              <a:t>Romanian</a:t>
            </a:r>
            <a:r>
              <a:rPr lang="zh-CN" altLang="en-US" dirty="0">
                <a:latin typeface="Calibri" panose="020F0502020204030204" pitchFamily="34" charset="0"/>
                <a:ea typeface="等线"/>
                <a:cs typeface="Calibri" panose="020F0502020204030204" pitchFamily="34" charset="0"/>
              </a:rPr>
              <a:t> Leu, Bulgarian Lev and Hungarian Forint.</a:t>
            </a:r>
          </a:p>
          <a:p>
            <a:r>
              <a:rPr lang="zh-CN" altLang="en-US" dirty="0">
                <a:latin typeface="Calibri" panose="020F0502020204030204" pitchFamily="34" charset="0"/>
                <a:ea typeface="等线"/>
                <a:cs typeface="Calibri" panose="020F0502020204030204" pitchFamily="34" charset="0"/>
              </a:rPr>
              <a:t>Changes in tax, </a:t>
            </a:r>
            <a:r>
              <a:rPr lang="en-US" altLang="zh-CN" dirty="0">
                <a:latin typeface="Calibri" panose="020F0502020204030204" pitchFamily="34" charset="0"/>
                <a:ea typeface="+mn-lt"/>
                <a:cs typeface="Calibri" panose="020F0502020204030204" pitchFamily="34" charset="0"/>
              </a:rPr>
              <a:t>environmental</a:t>
            </a:r>
            <a:r>
              <a:rPr lang="zh-CN" altLang="en-US" dirty="0">
                <a:latin typeface="Calibri" panose="020F0502020204030204" pitchFamily="34" charset="0"/>
                <a:ea typeface="等线"/>
                <a:cs typeface="Calibri" panose="020F0502020204030204" pitchFamily="34" charset="0"/>
              </a:rPr>
              <a:t>, trade or other regulations or failure to comply with existing licensing, trade and other regulations could cause volatility or have a material adverse effect on our business and financial results.</a:t>
            </a:r>
          </a:p>
          <a:p>
            <a:r>
              <a:rPr lang="zh-CN" altLang="en-US" dirty="0">
                <a:latin typeface="Calibri" panose="020F0502020204030204" pitchFamily="34" charset="0"/>
                <a:ea typeface="等线"/>
                <a:cs typeface="Calibri" panose="020F0502020204030204" pitchFamily="34" charset="0"/>
              </a:rPr>
              <a:t>Coronavirus pandemic vaccination mandates adopted by federal, state and local </a:t>
            </a:r>
            <a:r>
              <a:rPr lang="en-US" altLang="zh-CN" dirty="0">
                <a:latin typeface="Calibri" panose="020F0502020204030204" pitchFamily="34" charset="0"/>
                <a:ea typeface="+mn-lt"/>
                <a:cs typeface="Calibri" panose="020F0502020204030204" pitchFamily="34" charset="0"/>
              </a:rPr>
              <a:t>governments</a:t>
            </a:r>
            <a:r>
              <a:rPr lang="en-US" altLang="zh-CN" dirty="0">
                <a:latin typeface="Calibri" panose="020F0502020204030204" pitchFamily="34" charset="0"/>
                <a:ea typeface="等线"/>
                <a:cs typeface="Calibri" panose="020F0502020204030204" pitchFamily="34" charset="0"/>
              </a:rPr>
              <a:t>,</a:t>
            </a:r>
            <a:r>
              <a:rPr lang="zh-CN" altLang="en-US" dirty="0">
                <a:latin typeface="Calibri" panose="020F0502020204030204" pitchFamily="34" charset="0"/>
                <a:ea typeface="等线"/>
                <a:cs typeface="Calibri" panose="020F0502020204030204" pitchFamily="34" charset="0"/>
              </a:rPr>
              <a:t> as well as by certain healthcare systems, could have a material adverse impact on our business and </a:t>
            </a:r>
            <a:r>
              <a:rPr lang="en-US" altLang="zh-CN" dirty="0">
                <a:latin typeface="Calibri" panose="020F0502020204030204" pitchFamily="34" charset="0"/>
                <a:ea typeface="+mn-lt"/>
                <a:cs typeface="Calibri" panose="020F0502020204030204" pitchFamily="34" charset="0"/>
              </a:rPr>
              <a:t>results</a:t>
            </a:r>
            <a:r>
              <a:rPr lang="zh-CN" altLang="en-US" dirty="0">
                <a:latin typeface="Calibri" panose="020F0502020204030204" pitchFamily="34" charset="0"/>
                <a:ea typeface="等线"/>
                <a:cs typeface="Calibri" panose="020F0502020204030204" pitchFamily="34" charset="0"/>
              </a:rPr>
              <a:t> of operations.</a:t>
            </a:r>
          </a:p>
        </p:txBody>
      </p:sp>
    </p:spTree>
    <p:extLst>
      <p:ext uri="{BB962C8B-B14F-4D97-AF65-F5344CB8AC3E}">
        <p14:creationId xmlns:p14="http://schemas.microsoft.com/office/powerpoint/2010/main" val="37973762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25FCE2-94E5-8E68-21B8-E74B230E7449}"/>
              </a:ext>
            </a:extLst>
          </p:cNvPr>
          <p:cNvSpPr>
            <a:spLocks noGrp="1"/>
          </p:cNvSpPr>
          <p:nvPr>
            <p:ph type="title"/>
          </p:nvPr>
        </p:nvSpPr>
        <p:spPr/>
        <p:txBody>
          <a:bodyPr>
            <a:normAutofit/>
          </a:bodyPr>
          <a:lstStyle/>
          <a:p>
            <a:r>
              <a:rPr lang="zh-CN" altLang="en-US" sz="3800" dirty="0">
                <a:latin typeface="Calibri" panose="020F0502020204030204" pitchFamily="34" charset="0"/>
                <a:ea typeface="等线 Light"/>
                <a:cs typeface="Calibri" panose="020F0502020204030204" pitchFamily="34" charset="0"/>
              </a:rPr>
              <a:t>Risk Related to Acquisitions and Joint Ventures</a:t>
            </a:r>
          </a:p>
        </p:txBody>
      </p:sp>
      <p:sp>
        <p:nvSpPr>
          <p:cNvPr id="3" name="内容占位符 2">
            <a:extLst>
              <a:ext uri="{FF2B5EF4-FFF2-40B4-BE49-F238E27FC236}">
                <a16:creationId xmlns:a16="http://schemas.microsoft.com/office/drawing/2014/main" id="{10615E5D-CC59-1E43-1737-34FBBB631674}"/>
              </a:ext>
            </a:extLst>
          </p:cNvPr>
          <p:cNvSpPr>
            <a:spLocks noGrp="1"/>
          </p:cNvSpPr>
          <p:nvPr>
            <p:ph idx="1"/>
          </p:nvPr>
        </p:nvSpPr>
        <p:spPr>
          <a:xfrm>
            <a:off x="838200" y="1831750"/>
            <a:ext cx="10515600" cy="3535380"/>
          </a:xfrm>
        </p:spPr>
        <p:txBody>
          <a:bodyPr vert="horz" lIns="91440" tIns="45720" rIns="91440" bIns="45720" rtlCol="0" anchor="t">
            <a:normAutofit/>
          </a:bodyPr>
          <a:lstStyle/>
          <a:p>
            <a:pPr>
              <a:lnSpc>
                <a:spcPct val="150000"/>
              </a:lnSpc>
            </a:pPr>
            <a:r>
              <a:rPr lang="zh-CN" altLang="en-US" dirty="0">
                <a:latin typeface="Calibri" panose="020F0502020204030204" pitchFamily="34" charset="0"/>
                <a:ea typeface="等线"/>
                <a:cs typeface="Calibri" panose="020F0502020204030204" pitchFamily="34" charset="0"/>
              </a:rPr>
              <a:t>Risks associated with operating our joint ventures may materially adversely affect our business and financial results.</a:t>
            </a:r>
          </a:p>
          <a:p>
            <a:pPr>
              <a:lnSpc>
                <a:spcPct val="150000"/>
              </a:lnSpc>
            </a:pPr>
            <a:r>
              <a:rPr lang="zh-CN" altLang="en-US" dirty="0">
                <a:latin typeface="Calibri" panose="020F0502020204030204" pitchFamily="34" charset="0"/>
                <a:ea typeface="等线"/>
                <a:cs typeface="Calibri" panose="020F0502020204030204" pitchFamily="34" charset="0"/>
              </a:rPr>
              <a:t>Failure to successfully identify, complete or integrate attractive acquisitions and joint ventures into our existing operations could have an adverse effect on our business and financial results.</a:t>
            </a:r>
          </a:p>
        </p:txBody>
      </p:sp>
    </p:spTree>
    <p:extLst>
      <p:ext uri="{BB962C8B-B14F-4D97-AF65-F5344CB8AC3E}">
        <p14:creationId xmlns:p14="http://schemas.microsoft.com/office/powerpoint/2010/main" val="348944743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BBAC3B-8274-D4FD-3B49-4A11584810DB}"/>
              </a:ext>
            </a:extLst>
          </p:cNvPr>
          <p:cNvSpPr>
            <a:spLocks noGrp="1"/>
          </p:cNvSpPr>
          <p:nvPr>
            <p:ph type="title"/>
          </p:nvPr>
        </p:nvSpPr>
        <p:spPr/>
        <p:txBody>
          <a:bodyPr>
            <a:normAutofit/>
          </a:bodyPr>
          <a:lstStyle/>
          <a:p>
            <a:r>
              <a:rPr lang="zh-CN" altLang="en-US" sz="3800" dirty="0">
                <a:latin typeface="Calibri" panose="020F0502020204030204" pitchFamily="34" charset="0"/>
                <a:ea typeface="等线 Light"/>
                <a:cs typeface="Calibri" panose="020F0502020204030204" pitchFamily="34" charset="0"/>
              </a:rPr>
              <a:t>Additional Risks Related to Americas Segment</a:t>
            </a:r>
            <a:endParaRPr lang="zh-CN" altLang="en-US" sz="3800" dirty="0">
              <a:latin typeface="Calibri" panose="020F0502020204030204" pitchFamily="34" charset="0"/>
              <a:cs typeface="Calibri" panose="020F0502020204030204" pitchFamily="34" charset="0"/>
            </a:endParaRPr>
          </a:p>
        </p:txBody>
      </p:sp>
      <p:sp>
        <p:nvSpPr>
          <p:cNvPr id="3" name="内容占位符 2">
            <a:extLst>
              <a:ext uri="{FF2B5EF4-FFF2-40B4-BE49-F238E27FC236}">
                <a16:creationId xmlns:a16="http://schemas.microsoft.com/office/drawing/2014/main" id="{DADD2F3C-2D2D-E875-29C8-7B2357B645FD}"/>
              </a:ext>
            </a:extLst>
          </p:cNvPr>
          <p:cNvSpPr>
            <a:spLocks noGrp="1"/>
          </p:cNvSpPr>
          <p:nvPr>
            <p:ph idx="1"/>
          </p:nvPr>
        </p:nvSpPr>
        <p:spPr>
          <a:xfrm>
            <a:off x="838200" y="1825625"/>
            <a:ext cx="10515600" cy="4800462"/>
          </a:xfrm>
        </p:spPr>
        <p:txBody>
          <a:bodyPr vert="horz" lIns="91440" tIns="45720" rIns="91440" bIns="45720" rtlCol="0" anchor="t">
            <a:normAutofit fontScale="92500" lnSpcReduction="20000"/>
          </a:bodyPr>
          <a:lstStyle/>
          <a:p>
            <a:r>
              <a:rPr lang="zh-CN" altLang="en-US" dirty="0">
                <a:latin typeface="Calibri" panose="020F0502020204030204" pitchFamily="34" charset="0"/>
                <a:ea typeface="等线"/>
                <a:cs typeface="Calibri" panose="020F0502020204030204" pitchFamily="34" charset="0"/>
              </a:rPr>
              <a:t>Our U.S. business is highly dependents on independent distributors to sell our products, with no assurance that these distributors will effectively sell our products, and distributor consolidation in the U.S. could harm our business performance.</a:t>
            </a:r>
          </a:p>
          <a:p>
            <a:r>
              <a:rPr lang="zh-CN" altLang="en-US" dirty="0">
                <a:latin typeface="Calibri" panose="020F0502020204030204" pitchFamily="34" charset="0"/>
                <a:ea typeface="等线"/>
                <a:cs typeface="Calibri" panose="020F0502020204030204" pitchFamily="34" charset="0"/>
              </a:rPr>
              <a:t>Government mandated changes to the retail distribution model resulting from new </a:t>
            </a:r>
            <a:r>
              <a:rPr lang="en-US" altLang="zh-CN" dirty="0">
                <a:latin typeface="Calibri" panose="020F0502020204030204" pitchFamily="34" charset="0"/>
                <a:ea typeface="+mn-lt"/>
                <a:cs typeface="Calibri" panose="020F0502020204030204" pitchFamily="34" charset="0"/>
              </a:rPr>
              <a:t>regulations</a:t>
            </a:r>
            <a:r>
              <a:rPr lang="zh-CN" altLang="en-US" dirty="0">
                <a:latin typeface="Calibri" panose="020F0502020204030204" pitchFamily="34" charset="0"/>
                <a:ea typeface="等线"/>
                <a:cs typeface="Calibri" panose="020F0502020204030204" pitchFamily="34" charset="0"/>
              </a:rPr>
              <a:t> may have a material adverse effect on our Canada business.</a:t>
            </a:r>
          </a:p>
          <a:p>
            <a:r>
              <a:rPr lang="zh-CN" altLang="en-US" dirty="0">
                <a:latin typeface="Calibri" panose="020F0502020204030204" pitchFamily="34" charset="0"/>
                <a:ea typeface="等线"/>
                <a:cs typeface="Calibri" panose="020F0502020204030204" pitchFamily="34" charset="0"/>
              </a:rPr>
              <a:t>Our Americas business faces numerous risks relating to its joint ventures in the Canadian cannabis industry and the U.S. CBD beverage industry.</a:t>
            </a:r>
          </a:p>
          <a:p>
            <a:r>
              <a:rPr lang="zh-CN" altLang="en-US" dirty="0">
                <a:latin typeface="Calibri" panose="020F0502020204030204" pitchFamily="34" charset="0"/>
                <a:ea typeface="等线"/>
                <a:cs typeface="Calibri" panose="020F0502020204030204" pitchFamily="34" charset="0"/>
              </a:rPr>
              <a:t>If we are required to move away from the industry standard returnable bottle we use today in Canada, we may incur unexpected losses.</a:t>
            </a:r>
          </a:p>
          <a:p>
            <a:r>
              <a:rPr lang="zh-CN" altLang="en-US" dirty="0">
                <a:latin typeface="Calibri" panose="020F0502020204030204" pitchFamily="34" charset="0"/>
                <a:ea typeface="等线"/>
                <a:cs typeface="Calibri" panose="020F0502020204030204" pitchFamily="34" charset="0"/>
              </a:rPr>
              <a:t>Indemnities provided to the purchaser of our previous interest in the Cervejarias Kaiser </a:t>
            </a:r>
            <a:r>
              <a:rPr lang="en-US" altLang="zh-CN" dirty="0">
                <a:latin typeface="Calibri" panose="020F0502020204030204" pitchFamily="34" charset="0"/>
                <a:ea typeface="+mn-lt"/>
                <a:cs typeface="Calibri" panose="020F0502020204030204" pitchFamily="34" charset="0"/>
              </a:rPr>
              <a:t>Brazil</a:t>
            </a:r>
            <a:r>
              <a:rPr lang="zh-CN" altLang="en-US" dirty="0">
                <a:latin typeface="Calibri" panose="020F0502020204030204" pitchFamily="34" charset="0"/>
                <a:ea typeface="等线"/>
                <a:cs typeface="Calibri" panose="020F0502020204030204" pitchFamily="34" charset="0"/>
              </a:rPr>
              <a:t> S.A. ("Kaiser") business in Brazil could result in future cash outflows and statement of operations charges.</a:t>
            </a:r>
          </a:p>
        </p:txBody>
      </p:sp>
    </p:spTree>
    <p:extLst>
      <p:ext uri="{BB962C8B-B14F-4D97-AF65-F5344CB8AC3E}">
        <p14:creationId xmlns:p14="http://schemas.microsoft.com/office/powerpoint/2010/main" val="3656720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DB757-C3DE-E6B5-44FF-7A0FF716B30D}"/>
              </a:ext>
            </a:extLst>
          </p:cNvPr>
          <p:cNvSpPr>
            <a:spLocks noGrp="1"/>
          </p:cNvSpPr>
          <p:nvPr>
            <p:ph type="title"/>
          </p:nvPr>
        </p:nvSpPr>
        <p:spPr>
          <a:xfrm>
            <a:off x="533399" y="12907"/>
            <a:ext cx="10515600" cy="1325563"/>
          </a:xfrm>
        </p:spPr>
        <p:txBody>
          <a:bodyPr>
            <a:normAutofit/>
          </a:bodyPr>
          <a:lstStyle/>
          <a:p>
            <a:r>
              <a:rPr lang="en-GB" sz="3800" b="1" dirty="0">
                <a:latin typeface="Calibri" panose="020F0502020204030204" pitchFamily="34" charset="0"/>
                <a:cs typeface="Calibri" panose="020F0502020204030204" pitchFamily="34" charset="0"/>
              </a:rPr>
              <a:t>WORLDWIDE CONSUMPTION OF SPIRITS</a:t>
            </a:r>
          </a:p>
        </p:txBody>
      </p:sp>
      <p:pic>
        <p:nvPicPr>
          <p:cNvPr id="4" name="Content Placeholder 3" descr="Chart, bar chart, histogram&#10;&#10;Description automatically generated">
            <a:extLst>
              <a:ext uri="{FF2B5EF4-FFF2-40B4-BE49-F238E27FC236}">
                <a16:creationId xmlns:a16="http://schemas.microsoft.com/office/drawing/2014/main" id="{E746BEC3-4C64-DA45-E4D0-EB99EB5396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1235" y="1099930"/>
            <a:ext cx="9149827" cy="5353879"/>
          </a:xfrm>
          <a:prstGeom prst="rect">
            <a:avLst/>
          </a:prstGeom>
        </p:spPr>
      </p:pic>
    </p:spTree>
    <p:extLst>
      <p:ext uri="{BB962C8B-B14F-4D97-AF65-F5344CB8AC3E}">
        <p14:creationId xmlns:p14="http://schemas.microsoft.com/office/powerpoint/2010/main" val="9254239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3AD8F-4373-B8B3-D280-73292CD0886E}"/>
              </a:ext>
            </a:extLst>
          </p:cNvPr>
          <p:cNvSpPr>
            <a:spLocks noGrp="1"/>
          </p:cNvSpPr>
          <p:nvPr>
            <p:ph type="title"/>
          </p:nvPr>
        </p:nvSpPr>
        <p:spPr/>
        <p:txBody>
          <a:bodyPr>
            <a:normAutofit/>
          </a:bodyPr>
          <a:lstStyle/>
          <a:p>
            <a:r>
              <a:rPr lang="zh-CN" altLang="en-US" sz="3800" dirty="0">
                <a:latin typeface="Calibri" panose="020F0502020204030204" pitchFamily="34" charset="0"/>
                <a:ea typeface="等线 Light"/>
                <a:cs typeface="Calibri" panose="020F0502020204030204" pitchFamily="34" charset="0"/>
              </a:rPr>
              <a:t>Additional Risks Related to EMEA&amp;APAC Segment</a:t>
            </a:r>
            <a:endParaRPr lang="zh-CN" altLang="en-US" sz="3800" dirty="0">
              <a:latin typeface="Calibri" panose="020F0502020204030204" pitchFamily="34" charset="0"/>
              <a:cs typeface="Calibri" panose="020F0502020204030204" pitchFamily="34" charset="0"/>
            </a:endParaRPr>
          </a:p>
        </p:txBody>
      </p:sp>
      <p:sp>
        <p:nvSpPr>
          <p:cNvPr id="3" name="内容占位符 2">
            <a:extLst>
              <a:ext uri="{FF2B5EF4-FFF2-40B4-BE49-F238E27FC236}">
                <a16:creationId xmlns:a16="http://schemas.microsoft.com/office/drawing/2014/main" id="{45065E82-CB78-9139-FEF9-A3A351EFC02F}"/>
              </a:ext>
            </a:extLst>
          </p:cNvPr>
          <p:cNvSpPr>
            <a:spLocks noGrp="1"/>
          </p:cNvSpPr>
          <p:nvPr>
            <p:ph idx="1"/>
          </p:nvPr>
        </p:nvSpPr>
        <p:spPr>
          <a:xfrm>
            <a:off x="838200" y="2081167"/>
            <a:ext cx="10515600" cy="2914902"/>
          </a:xfrm>
        </p:spPr>
        <p:txBody>
          <a:bodyPr vert="horz" lIns="91440" tIns="45720" rIns="91440" bIns="45720" rtlCol="0" anchor="t">
            <a:normAutofit/>
          </a:bodyPr>
          <a:lstStyle/>
          <a:p>
            <a:pPr>
              <a:lnSpc>
                <a:spcPct val="220000"/>
              </a:lnSpc>
            </a:pPr>
            <a:r>
              <a:rPr lang="zh-CN" altLang="en-US" dirty="0">
                <a:latin typeface="Calibri" panose="020F0502020204030204" pitchFamily="34" charset="0"/>
                <a:ea typeface="等线"/>
                <a:cs typeface="Calibri" panose="020F0502020204030204" pitchFamily="34" charset="0"/>
              </a:rPr>
              <a:t>Economic trends and intense competition in European markets could unfavorably affect our profitability.</a:t>
            </a:r>
          </a:p>
          <a:p>
            <a:pPr marL="0" indent="0">
              <a:buNone/>
            </a:pPr>
            <a:endParaRPr lang="zh-CN" altLang="en-US" dirty="0">
              <a:ea typeface="等线"/>
              <a:cs typeface="Calibri"/>
            </a:endParaRPr>
          </a:p>
        </p:txBody>
      </p:sp>
    </p:spTree>
    <p:extLst>
      <p:ext uri="{BB962C8B-B14F-4D97-AF65-F5344CB8AC3E}">
        <p14:creationId xmlns:p14="http://schemas.microsoft.com/office/powerpoint/2010/main" val="26586484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2F3985-88D5-16C9-8A95-D17B35B86CD7}"/>
              </a:ext>
            </a:extLst>
          </p:cNvPr>
          <p:cNvSpPr>
            <a:spLocks noGrp="1"/>
          </p:cNvSpPr>
          <p:nvPr>
            <p:ph type="title"/>
          </p:nvPr>
        </p:nvSpPr>
        <p:spPr>
          <a:xfrm>
            <a:off x="480391" y="378377"/>
            <a:ext cx="11711609" cy="1325563"/>
          </a:xfrm>
        </p:spPr>
        <p:txBody>
          <a:bodyPr>
            <a:normAutofit/>
          </a:bodyPr>
          <a:lstStyle/>
          <a:p>
            <a:r>
              <a:rPr lang="zh-CN" altLang="en-US" sz="3800" dirty="0">
                <a:latin typeface="Calibri" panose="020F0502020204030204" pitchFamily="34" charset="0"/>
                <a:ea typeface="等线 Light"/>
                <a:cs typeface="Calibri" panose="020F0502020204030204" pitchFamily="34" charset="0"/>
              </a:rPr>
              <a:t>Risks Related to Ownership for our Class B Common Stock</a:t>
            </a:r>
            <a:endParaRPr lang="zh-CN" altLang="en-US" sz="3800" dirty="0">
              <a:latin typeface="Calibri" panose="020F0502020204030204" pitchFamily="34" charset="0"/>
              <a:cs typeface="Calibri" panose="020F0502020204030204" pitchFamily="34" charset="0"/>
            </a:endParaRPr>
          </a:p>
        </p:txBody>
      </p:sp>
      <p:sp>
        <p:nvSpPr>
          <p:cNvPr id="3" name="内容占位符 2">
            <a:extLst>
              <a:ext uri="{FF2B5EF4-FFF2-40B4-BE49-F238E27FC236}">
                <a16:creationId xmlns:a16="http://schemas.microsoft.com/office/drawing/2014/main" id="{29BCE359-293D-0F47-CFE5-D1E70CF1DB58}"/>
              </a:ext>
            </a:extLst>
          </p:cNvPr>
          <p:cNvSpPr>
            <a:spLocks noGrp="1"/>
          </p:cNvSpPr>
          <p:nvPr>
            <p:ph idx="1"/>
          </p:nvPr>
        </p:nvSpPr>
        <p:spPr>
          <a:xfrm>
            <a:off x="838200" y="1703940"/>
            <a:ext cx="10515600" cy="4853471"/>
          </a:xfrm>
        </p:spPr>
        <p:txBody>
          <a:bodyPr vert="horz" lIns="91440" tIns="45720" rIns="91440" bIns="45720" rtlCol="0" anchor="t">
            <a:normAutofit fontScale="92500" lnSpcReduction="20000"/>
          </a:bodyPr>
          <a:lstStyle/>
          <a:p>
            <a:pPr>
              <a:lnSpc>
                <a:spcPct val="150000"/>
              </a:lnSpc>
            </a:pPr>
            <a:r>
              <a:rPr lang="zh-CN" altLang="en-US" dirty="0">
                <a:latin typeface="Calibri" panose="020F0502020204030204" pitchFamily="34" charset="0"/>
                <a:ea typeface="等线"/>
                <a:cs typeface="Calibri" panose="020F0502020204030204" pitchFamily="34" charset="0"/>
              </a:rPr>
              <a:t>If pentland and the Coors Trust do not agree on a matter submitted to our stockholders or if a super-majority of our board of directors do not agree on certain actions, generally the matter will not be approved, even if beneficial to us or favored by other stockholders or a majority of our board of directors</a:t>
            </a:r>
          </a:p>
          <a:p>
            <a:pPr>
              <a:lnSpc>
                <a:spcPct val="150000"/>
              </a:lnSpc>
            </a:pPr>
            <a:r>
              <a:rPr lang="zh-CN" altLang="en-US" dirty="0">
                <a:latin typeface="Calibri" panose="020F0502020204030204" pitchFamily="34" charset="0"/>
                <a:ea typeface="等线"/>
                <a:cs typeface="Calibri" panose="020F0502020204030204" pitchFamily="34" charset="0"/>
              </a:rPr>
              <a:t>The interests of the controlling stockholders may differ from those of other stockholders and could prevent our company from making certain decisions or taking certain actions that would be in the best interest of the other stockholders.</a:t>
            </a:r>
          </a:p>
        </p:txBody>
      </p:sp>
    </p:spTree>
    <p:extLst>
      <p:ext uri="{BB962C8B-B14F-4D97-AF65-F5344CB8AC3E}">
        <p14:creationId xmlns:p14="http://schemas.microsoft.com/office/powerpoint/2010/main" val="39791826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6C0079-F030-D109-886D-3E7022445B27}"/>
              </a:ext>
            </a:extLst>
          </p:cNvPr>
          <p:cNvSpPr>
            <a:spLocks noGrp="1"/>
          </p:cNvSpPr>
          <p:nvPr>
            <p:ph type="title"/>
          </p:nvPr>
        </p:nvSpPr>
        <p:spPr/>
        <p:txBody>
          <a:bodyPr>
            <a:normAutofit/>
          </a:bodyPr>
          <a:lstStyle/>
          <a:p>
            <a:r>
              <a:rPr lang="zh-CN" altLang="en-US" sz="3800" dirty="0">
                <a:latin typeface="Calibri" panose="020F0502020204030204" pitchFamily="34" charset="0"/>
                <a:ea typeface="等线 Light"/>
                <a:cs typeface="Calibri" panose="020F0502020204030204" pitchFamily="34" charset="0"/>
              </a:rPr>
              <a:t>Financial Risk Management</a:t>
            </a:r>
            <a:endParaRPr lang="zh-CN" altLang="en-US" sz="3800" dirty="0">
              <a:latin typeface="Calibri" panose="020F0502020204030204" pitchFamily="34" charset="0"/>
              <a:cs typeface="Calibri" panose="020F0502020204030204" pitchFamily="34" charset="0"/>
            </a:endParaRPr>
          </a:p>
        </p:txBody>
      </p:sp>
      <p:sp>
        <p:nvSpPr>
          <p:cNvPr id="3" name="内容占位符 2">
            <a:extLst>
              <a:ext uri="{FF2B5EF4-FFF2-40B4-BE49-F238E27FC236}">
                <a16:creationId xmlns:a16="http://schemas.microsoft.com/office/drawing/2014/main" id="{85099407-0E44-780A-DE54-FF5759F0064A}"/>
              </a:ext>
            </a:extLst>
          </p:cNvPr>
          <p:cNvSpPr>
            <a:spLocks noGrp="1"/>
          </p:cNvSpPr>
          <p:nvPr>
            <p:ph idx="1"/>
          </p:nvPr>
        </p:nvSpPr>
        <p:spPr/>
        <p:txBody>
          <a:bodyPr vert="horz" lIns="91440" tIns="45720" rIns="91440" bIns="45720" rtlCol="0" anchor="t">
            <a:normAutofit/>
          </a:bodyPr>
          <a:lstStyle/>
          <a:p>
            <a:pPr>
              <a:lnSpc>
                <a:spcPct val="200000"/>
              </a:lnSpc>
            </a:pPr>
            <a:r>
              <a:rPr lang="zh-CN" altLang="en-US" dirty="0">
                <a:latin typeface="Calibri" panose="020F0502020204030204" pitchFamily="34" charset="0"/>
                <a:ea typeface="等线"/>
                <a:cs typeface="Calibri" panose="020F0502020204030204" pitchFamily="34" charset="0"/>
              </a:rPr>
              <a:t>Commodity Price Risk</a:t>
            </a:r>
          </a:p>
          <a:p>
            <a:pPr>
              <a:lnSpc>
                <a:spcPct val="200000"/>
              </a:lnSpc>
            </a:pPr>
            <a:r>
              <a:rPr lang="zh-CN" altLang="en-US" dirty="0">
                <a:latin typeface="Calibri" panose="020F0502020204030204" pitchFamily="34" charset="0"/>
                <a:ea typeface="等线"/>
                <a:cs typeface="Calibri" panose="020F0502020204030204" pitchFamily="34" charset="0"/>
              </a:rPr>
              <a:t>Foreign Currency Exchange Risk</a:t>
            </a:r>
          </a:p>
          <a:p>
            <a:pPr>
              <a:lnSpc>
                <a:spcPct val="200000"/>
              </a:lnSpc>
            </a:pPr>
            <a:r>
              <a:rPr lang="zh-CN" altLang="en-US" dirty="0">
                <a:latin typeface="Calibri" panose="020F0502020204030204" pitchFamily="34" charset="0"/>
                <a:ea typeface="等线"/>
                <a:cs typeface="Calibri" panose="020F0502020204030204" pitchFamily="34" charset="0"/>
              </a:rPr>
              <a:t>Interest Rate Risk</a:t>
            </a:r>
          </a:p>
        </p:txBody>
      </p:sp>
    </p:spTree>
    <p:extLst>
      <p:ext uri="{BB962C8B-B14F-4D97-AF65-F5344CB8AC3E}">
        <p14:creationId xmlns:p14="http://schemas.microsoft.com/office/powerpoint/2010/main" val="15288721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0B9741-74ED-6F8B-14A1-0037439F0E94}"/>
              </a:ext>
            </a:extLst>
          </p:cNvPr>
          <p:cNvSpPr>
            <a:spLocks noGrp="1"/>
          </p:cNvSpPr>
          <p:nvPr>
            <p:ph type="title"/>
          </p:nvPr>
        </p:nvSpPr>
        <p:spPr/>
        <p:txBody>
          <a:bodyPr>
            <a:normAutofit/>
          </a:bodyPr>
          <a:lstStyle/>
          <a:p>
            <a:r>
              <a:rPr lang="zh-CN" altLang="en-US" sz="3800" dirty="0">
                <a:latin typeface="Calibri" panose="020F0502020204030204" pitchFamily="34" charset="0"/>
                <a:ea typeface="等线 Light"/>
                <a:cs typeface="Calibri" panose="020F0502020204030204" pitchFamily="34" charset="0"/>
              </a:rPr>
              <a:t>Commodity Price Risk</a:t>
            </a:r>
            <a:endParaRPr lang="zh-CN" altLang="en-US" sz="3800" dirty="0">
              <a:latin typeface="Calibri" panose="020F0502020204030204" pitchFamily="34" charset="0"/>
              <a:cs typeface="Calibri" panose="020F0502020204030204" pitchFamily="34" charset="0"/>
            </a:endParaRPr>
          </a:p>
        </p:txBody>
      </p:sp>
      <p:sp>
        <p:nvSpPr>
          <p:cNvPr id="3" name="内容占位符 2">
            <a:extLst>
              <a:ext uri="{FF2B5EF4-FFF2-40B4-BE49-F238E27FC236}">
                <a16:creationId xmlns:a16="http://schemas.microsoft.com/office/drawing/2014/main" id="{F8624674-4979-016A-5A22-B00E242FAE4A}"/>
              </a:ext>
            </a:extLst>
          </p:cNvPr>
          <p:cNvSpPr>
            <a:spLocks noGrp="1"/>
          </p:cNvSpPr>
          <p:nvPr>
            <p:ph idx="1"/>
          </p:nvPr>
        </p:nvSpPr>
        <p:spPr>
          <a:xfrm>
            <a:off x="838200" y="1825625"/>
            <a:ext cx="10515600" cy="2467905"/>
          </a:xfrm>
        </p:spPr>
        <p:txBody>
          <a:bodyPr vert="horz" lIns="91440" tIns="45720" rIns="91440" bIns="45720" rtlCol="0" anchor="t">
            <a:normAutofit/>
          </a:bodyPr>
          <a:lstStyle/>
          <a:p>
            <a:r>
              <a:rPr lang="zh-CN" altLang="en-US" sz="2400" dirty="0">
                <a:latin typeface="Calibri" panose="020F0502020204030204" pitchFamily="34" charset="0"/>
                <a:ea typeface="等线"/>
                <a:cs typeface="Calibri" panose="020F0502020204030204" pitchFamily="34" charset="0"/>
              </a:rPr>
              <a:t>We are exposed to the volatility in commodity prices as we use commodities in the production and distribution of our products. We specifically hedge our exposure to fluctuations in the price of natural gas, aluminum, barley and wheat. We utilize market-based derivatives and long-term supplier-based contracts, specifically a combination of purchase orders, long-term supply contracts and over-the-counter instruments to mitigate our commodity price risk by establishing price certainty for commodities that are used in our supply chain.</a:t>
            </a:r>
          </a:p>
        </p:txBody>
      </p:sp>
      <p:pic>
        <p:nvPicPr>
          <p:cNvPr id="4" name="图片 4" descr="截图里有图片&#10;&#10;已自动生成说明">
            <a:extLst>
              <a:ext uri="{FF2B5EF4-FFF2-40B4-BE49-F238E27FC236}">
                <a16:creationId xmlns:a16="http://schemas.microsoft.com/office/drawing/2014/main" id="{51EF5222-9BA4-9F08-8D56-05B0D60A6E84}"/>
              </a:ext>
            </a:extLst>
          </p:cNvPr>
          <p:cNvPicPr>
            <a:picLocks noChangeAspect="1"/>
          </p:cNvPicPr>
          <p:nvPr/>
        </p:nvPicPr>
        <p:blipFill>
          <a:blip r:embed="rId2"/>
          <a:stretch>
            <a:fillRect/>
          </a:stretch>
        </p:blipFill>
        <p:spPr>
          <a:xfrm>
            <a:off x="840530" y="4463958"/>
            <a:ext cx="10521350" cy="1148973"/>
          </a:xfrm>
          <a:prstGeom prst="rect">
            <a:avLst/>
          </a:prstGeom>
        </p:spPr>
      </p:pic>
    </p:spTree>
    <p:extLst>
      <p:ext uri="{BB962C8B-B14F-4D97-AF65-F5344CB8AC3E}">
        <p14:creationId xmlns:p14="http://schemas.microsoft.com/office/powerpoint/2010/main" val="25965703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A8B32C-8FC5-1282-0F20-CE3B00F8E195}"/>
              </a:ext>
            </a:extLst>
          </p:cNvPr>
          <p:cNvSpPr>
            <a:spLocks noGrp="1"/>
          </p:cNvSpPr>
          <p:nvPr>
            <p:ph type="title"/>
          </p:nvPr>
        </p:nvSpPr>
        <p:spPr/>
        <p:txBody>
          <a:bodyPr>
            <a:normAutofit/>
          </a:bodyPr>
          <a:lstStyle/>
          <a:p>
            <a:r>
              <a:rPr lang="zh-CN" altLang="en-US" sz="3800" dirty="0">
                <a:latin typeface="Calibri" panose="020F0502020204030204" pitchFamily="34" charset="0"/>
                <a:ea typeface="等线 Light"/>
                <a:cs typeface="Calibri" panose="020F0502020204030204" pitchFamily="34" charset="0"/>
              </a:rPr>
              <a:t>Foreign Currency Exchange Risk</a:t>
            </a:r>
            <a:endParaRPr lang="zh-CN" altLang="en-US" sz="3800" dirty="0">
              <a:latin typeface="Calibri" panose="020F0502020204030204" pitchFamily="34" charset="0"/>
              <a:cs typeface="Calibri" panose="020F0502020204030204" pitchFamily="34" charset="0"/>
            </a:endParaRPr>
          </a:p>
        </p:txBody>
      </p:sp>
      <p:sp>
        <p:nvSpPr>
          <p:cNvPr id="3" name="内容占位符 2">
            <a:extLst>
              <a:ext uri="{FF2B5EF4-FFF2-40B4-BE49-F238E27FC236}">
                <a16:creationId xmlns:a16="http://schemas.microsoft.com/office/drawing/2014/main" id="{3631C16A-72C1-4179-2CBE-EB41A8550701}"/>
              </a:ext>
            </a:extLst>
          </p:cNvPr>
          <p:cNvSpPr>
            <a:spLocks noGrp="1"/>
          </p:cNvSpPr>
          <p:nvPr>
            <p:ph idx="1"/>
          </p:nvPr>
        </p:nvSpPr>
        <p:spPr>
          <a:xfrm>
            <a:off x="838200" y="1494946"/>
            <a:ext cx="10515600" cy="3129263"/>
          </a:xfrm>
        </p:spPr>
        <p:txBody>
          <a:bodyPr vert="horz" lIns="91440" tIns="45720" rIns="91440" bIns="45720" rtlCol="0" anchor="t">
            <a:normAutofit/>
          </a:bodyPr>
          <a:lstStyle/>
          <a:p>
            <a:r>
              <a:rPr lang="zh-CN" altLang="en-US" sz="2000" dirty="0">
                <a:latin typeface="Calibri" panose="020F0502020204030204" pitchFamily="34" charset="0"/>
                <a:ea typeface="等线"/>
                <a:cs typeface="Calibri" panose="020F0502020204030204" pitchFamily="34" charset="0"/>
              </a:rPr>
              <a:t>Foreign currency exchange risk is inherent in our operations primarily due to operating results that are denominated in currencies other that the USD. We closely monitor our operations in each country and seek to adopt appropriate strategies that are responsive to foreign currency fluctuations. Our finanical risk management policy is intended to offset a portion of the potentially unfavorable impact of exchange rates on our earnings and cash flows</a:t>
            </a:r>
          </a:p>
          <a:p>
            <a:r>
              <a:rPr lang="zh-CN" altLang="en-US" sz="2000" dirty="0">
                <a:latin typeface="Calibri" panose="020F0502020204030204" pitchFamily="34" charset="0"/>
                <a:ea typeface="等线"/>
                <a:cs typeface="Calibri" panose="020F0502020204030204" pitchFamily="34" charset="0"/>
              </a:rPr>
              <a:t>Changes in foreign currency exchange rate affect the translation of local currency balances of foreign subsidiaries, transaction gains and losses associated with intercompany loans with foreign subsidiaries, royalty agreements and transactions denominated in currencies other than the USD, and their related cash flows specifically related to the purchase of production inputs and imports, as well as our foreign currency – denominated debt.</a:t>
            </a:r>
          </a:p>
        </p:txBody>
      </p:sp>
      <p:pic>
        <p:nvPicPr>
          <p:cNvPr id="4" name="图片 4" descr="图形用户界面, 文本, 表格&#10;&#10;已自动生成说明">
            <a:extLst>
              <a:ext uri="{FF2B5EF4-FFF2-40B4-BE49-F238E27FC236}">
                <a16:creationId xmlns:a16="http://schemas.microsoft.com/office/drawing/2014/main" id="{5DAD62F8-1F6D-1F56-7F72-AF5ABFADE623}"/>
              </a:ext>
            </a:extLst>
          </p:cNvPr>
          <p:cNvPicPr>
            <a:picLocks noChangeAspect="1"/>
          </p:cNvPicPr>
          <p:nvPr/>
        </p:nvPicPr>
        <p:blipFill>
          <a:blip r:embed="rId2"/>
          <a:stretch>
            <a:fillRect/>
          </a:stretch>
        </p:blipFill>
        <p:spPr>
          <a:xfrm>
            <a:off x="842513" y="4625324"/>
            <a:ext cx="10521350" cy="1388595"/>
          </a:xfrm>
          <a:prstGeom prst="rect">
            <a:avLst/>
          </a:prstGeom>
        </p:spPr>
      </p:pic>
    </p:spTree>
    <p:extLst>
      <p:ext uri="{BB962C8B-B14F-4D97-AF65-F5344CB8AC3E}">
        <p14:creationId xmlns:p14="http://schemas.microsoft.com/office/powerpoint/2010/main" val="40416659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127D0C-6718-B546-36F8-5BA6A260A547}"/>
              </a:ext>
            </a:extLst>
          </p:cNvPr>
          <p:cNvSpPr>
            <a:spLocks noGrp="1"/>
          </p:cNvSpPr>
          <p:nvPr>
            <p:ph type="title"/>
          </p:nvPr>
        </p:nvSpPr>
        <p:spPr/>
        <p:txBody>
          <a:bodyPr>
            <a:normAutofit/>
          </a:bodyPr>
          <a:lstStyle/>
          <a:p>
            <a:r>
              <a:rPr lang="zh-CN" altLang="en-US" sz="3800" dirty="0">
                <a:latin typeface="Calibri" panose="020F0502020204030204" pitchFamily="34" charset="0"/>
                <a:ea typeface="等线 Light"/>
                <a:cs typeface="Calibri" panose="020F0502020204030204" pitchFamily="34" charset="0"/>
              </a:rPr>
              <a:t>Interest Rate Risk</a:t>
            </a:r>
            <a:endParaRPr lang="zh-CN" altLang="en-US" sz="3800" dirty="0">
              <a:latin typeface="Calibri" panose="020F0502020204030204" pitchFamily="34" charset="0"/>
              <a:cs typeface="Calibri" panose="020F0502020204030204" pitchFamily="34" charset="0"/>
            </a:endParaRPr>
          </a:p>
        </p:txBody>
      </p:sp>
      <p:pic>
        <p:nvPicPr>
          <p:cNvPr id="15" name="图片 15" descr="图形用户界面, 文本, 应用程序&#10;&#10;已自动生成说明">
            <a:extLst>
              <a:ext uri="{FF2B5EF4-FFF2-40B4-BE49-F238E27FC236}">
                <a16:creationId xmlns:a16="http://schemas.microsoft.com/office/drawing/2014/main" id="{61F374F5-93C0-782E-283B-713277120770}"/>
              </a:ext>
            </a:extLst>
          </p:cNvPr>
          <p:cNvPicPr>
            <a:picLocks noChangeAspect="1"/>
          </p:cNvPicPr>
          <p:nvPr/>
        </p:nvPicPr>
        <p:blipFill>
          <a:blip r:embed="rId2"/>
          <a:stretch>
            <a:fillRect/>
          </a:stretch>
        </p:blipFill>
        <p:spPr>
          <a:xfrm>
            <a:off x="842513" y="4929551"/>
            <a:ext cx="9443049" cy="1542144"/>
          </a:xfrm>
          <a:prstGeom prst="rect">
            <a:avLst/>
          </a:prstGeom>
        </p:spPr>
      </p:pic>
      <p:pic>
        <p:nvPicPr>
          <p:cNvPr id="16" name="图片 16">
            <a:extLst>
              <a:ext uri="{FF2B5EF4-FFF2-40B4-BE49-F238E27FC236}">
                <a16:creationId xmlns:a16="http://schemas.microsoft.com/office/drawing/2014/main" id="{79988147-07D3-D90E-B940-76DC11CCBDBA}"/>
              </a:ext>
            </a:extLst>
          </p:cNvPr>
          <p:cNvPicPr>
            <a:picLocks noChangeAspect="1"/>
          </p:cNvPicPr>
          <p:nvPr/>
        </p:nvPicPr>
        <p:blipFill>
          <a:blip r:embed="rId3"/>
          <a:stretch>
            <a:fillRect/>
          </a:stretch>
        </p:blipFill>
        <p:spPr>
          <a:xfrm>
            <a:off x="2539042" y="4722079"/>
            <a:ext cx="7689011" cy="260560"/>
          </a:xfrm>
          <a:prstGeom prst="rect">
            <a:avLst/>
          </a:prstGeom>
        </p:spPr>
      </p:pic>
      <p:sp>
        <p:nvSpPr>
          <p:cNvPr id="18" name="文本框 17">
            <a:extLst>
              <a:ext uri="{FF2B5EF4-FFF2-40B4-BE49-F238E27FC236}">
                <a16:creationId xmlns:a16="http://schemas.microsoft.com/office/drawing/2014/main" id="{DF89F117-F415-EB36-28C2-4F0BF53FD9E2}"/>
              </a:ext>
            </a:extLst>
          </p:cNvPr>
          <p:cNvSpPr txBox="1"/>
          <p:nvPr/>
        </p:nvSpPr>
        <p:spPr>
          <a:xfrm>
            <a:off x="841615" y="1685015"/>
            <a:ext cx="9385539"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2000" dirty="0">
                <a:latin typeface="Calibri" panose="020F0502020204030204" pitchFamily="34" charset="0"/>
                <a:ea typeface="等线"/>
                <a:cs typeface="Calibri" panose="020F0502020204030204" pitchFamily="34" charset="0"/>
              </a:rPr>
              <a:t>We are exposed to volatility in interest rates with regard to our current and future debt offerings. Specifically, we are exposed to U.S. Department of Treasury rates, Canadian government rates and LIBOR, or any such LIBOR alternative like SONIA, SOFR or EURIBO, for example. We may from time to time enter into interest rate swaps on our current debt obligations as our hedging strategy is to achieve our desired fixed-to-floating rate debt profile such that we manage the volatility in earning as well as the cost of funding our operations. Further, we may enter into forward starting interest rate swaps to manager our exposure to the volatility of interest rates associated with further interest payments on a forecasted debt issuance.</a:t>
            </a:r>
          </a:p>
        </p:txBody>
      </p:sp>
    </p:spTree>
    <p:extLst>
      <p:ext uri="{BB962C8B-B14F-4D97-AF65-F5344CB8AC3E}">
        <p14:creationId xmlns:p14="http://schemas.microsoft.com/office/powerpoint/2010/main" val="312578972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EE04CF-C5BC-0519-40D9-16241D83C655}"/>
              </a:ext>
            </a:extLst>
          </p:cNvPr>
          <p:cNvSpPr>
            <a:spLocks noGrp="1"/>
          </p:cNvSpPr>
          <p:nvPr>
            <p:ph type="title"/>
          </p:nvPr>
        </p:nvSpPr>
        <p:spPr/>
        <p:txBody>
          <a:bodyPr>
            <a:normAutofit/>
          </a:bodyPr>
          <a:lstStyle/>
          <a:p>
            <a:r>
              <a:rPr lang="zh-CN" altLang="en-US" sz="3800" dirty="0">
                <a:latin typeface="Calibri" panose="020F0502020204030204" pitchFamily="34" charset="0"/>
                <a:ea typeface="等线 Light"/>
                <a:cs typeface="Calibri" panose="020F0502020204030204" pitchFamily="34" charset="0"/>
              </a:rPr>
              <a:t>Financial Instrument</a:t>
            </a:r>
            <a:endParaRPr lang="zh-CN" altLang="en-US" sz="3800" dirty="0">
              <a:latin typeface="Calibri" panose="020F0502020204030204" pitchFamily="34" charset="0"/>
              <a:cs typeface="Calibri" panose="020F0502020204030204" pitchFamily="34" charset="0"/>
            </a:endParaRPr>
          </a:p>
        </p:txBody>
      </p:sp>
      <p:sp>
        <p:nvSpPr>
          <p:cNvPr id="3" name="内容占位符 2">
            <a:extLst>
              <a:ext uri="{FF2B5EF4-FFF2-40B4-BE49-F238E27FC236}">
                <a16:creationId xmlns:a16="http://schemas.microsoft.com/office/drawing/2014/main" id="{AAE14B33-4841-D026-6E04-3C9629C620C2}"/>
              </a:ext>
            </a:extLst>
          </p:cNvPr>
          <p:cNvSpPr>
            <a:spLocks noGrp="1"/>
          </p:cNvSpPr>
          <p:nvPr>
            <p:ph idx="1"/>
          </p:nvPr>
        </p:nvSpPr>
        <p:spPr>
          <a:xfrm>
            <a:off x="838200" y="1825625"/>
            <a:ext cx="10515600" cy="862807"/>
          </a:xfrm>
        </p:spPr>
        <p:txBody>
          <a:bodyPr vert="horz" lIns="91440" tIns="45720" rIns="91440" bIns="45720" rtlCol="0" anchor="t">
            <a:normAutofit/>
          </a:bodyPr>
          <a:lstStyle/>
          <a:p>
            <a:r>
              <a:rPr lang="zh-CN" altLang="en-US" dirty="0">
                <a:latin typeface="Calibri" panose="020F0502020204030204" pitchFamily="34" charset="0"/>
                <a:ea typeface="等线"/>
                <a:cs typeface="Calibri" panose="020F0502020204030204" pitchFamily="34" charset="0"/>
              </a:rPr>
              <a:t>Following table summarize derivative assets and liabilities that were measured at fair value as December 31, 2021 and December 31, 2020</a:t>
            </a:r>
            <a:endParaRPr lang="zh-CN" altLang="en-US" dirty="0">
              <a:latin typeface="Calibri" panose="020F0502020204030204" pitchFamily="34" charset="0"/>
              <a:cs typeface="Calibri" panose="020F0502020204030204" pitchFamily="34" charset="0"/>
            </a:endParaRPr>
          </a:p>
        </p:txBody>
      </p:sp>
      <p:pic>
        <p:nvPicPr>
          <p:cNvPr id="4" name="图片 4" descr="图形用户界面, 应用程序, 表格&#10;&#10;已自动生成说明">
            <a:extLst>
              <a:ext uri="{FF2B5EF4-FFF2-40B4-BE49-F238E27FC236}">
                <a16:creationId xmlns:a16="http://schemas.microsoft.com/office/drawing/2014/main" id="{A891CA54-7344-CD68-CFA1-FB89228CFB04}"/>
              </a:ext>
            </a:extLst>
          </p:cNvPr>
          <p:cNvPicPr>
            <a:picLocks noChangeAspect="1"/>
          </p:cNvPicPr>
          <p:nvPr/>
        </p:nvPicPr>
        <p:blipFill>
          <a:blip r:embed="rId2"/>
          <a:stretch>
            <a:fillRect/>
          </a:stretch>
        </p:blipFill>
        <p:spPr>
          <a:xfrm>
            <a:off x="1907561" y="2832121"/>
            <a:ext cx="8374856" cy="3716083"/>
          </a:xfrm>
          <a:prstGeom prst="rect">
            <a:avLst/>
          </a:prstGeom>
        </p:spPr>
      </p:pic>
    </p:spTree>
    <p:extLst>
      <p:ext uri="{BB962C8B-B14F-4D97-AF65-F5344CB8AC3E}">
        <p14:creationId xmlns:p14="http://schemas.microsoft.com/office/powerpoint/2010/main" val="23641146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484C32-1023-BF9F-E819-A7958A33BAD4}"/>
              </a:ext>
            </a:extLst>
          </p:cNvPr>
          <p:cNvSpPr>
            <a:spLocks noGrp="1"/>
          </p:cNvSpPr>
          <p:nvPr>
            <p:ph type="title"/>
          </p:nvPr>
        </p:nvSpPr>
        <p:spPr/>
        <p:txBody>
          <a:bodyPr>
            <a:normAutofit/>
          </a:bodyPr>
          <a:lstStyle/>
          <a:p>
            <a:r>
              <a:rPr lang="zh-CN" sz="3800" dirty="0">
                <a:latin typeface="Calibri" panose="020F0502020204030204" pitchFamily="34" charset="0"/>
                <a:ea typeface="等线 Light"/>
                <a:cs typeface="Calibri" panose="020F0502020204030204" pitchFamily="34" charset="0"/>
              </a:rPr>
              <a:t>Financial Instrument</a:t>
            </a:r>
            <a:endParaRPr lang="zh-CN" sz="3800" dirty="0">
              <a:latin typeface="Calibri" panose="020F0502020204030204" pitchFamily="34" charset="0"/>
              <a:cs typeface="Calibri" panose="020F0502020204030204" pitchFamily="34" charset="0"/>
            </a:endParaRPr>
          </a:p>
        </p:txBody>
      </p:sp>
      <p:sp>
        <p:nvSpPr>
          <p:cNvPr id="3" name="内容占位符 2">
            <a:extLst>
              <a:ext uri="{FF2B5EF4-FFF2-40B4-BE49-F238E27FC236}">
                <a16:creationId xmlns:a16="http://schemas.microsoft.com/office/drawing/2014/main" id="{25D7933A-2189-6FA3-FCE7-1650CDA5A7FA}"/>
              </a:ext>
            </a:extLst>
          </p:cNvPr>
          <p:cNvSpPr>
            <a:spLocks noGrp="1"/>
          </p:cNvSpPr>
          <p:nvPr>
            <p:ph idx="1"/>
          </p:nvPr>
        </p:nvSpPr>
        <p:spPr>
          <a:xfrm>
            <a:off x="838200" y="1825625"/>
            <a:ext cx="3499945" cy="3917787"/>
          </a:xfrm>
        </p:spPr>
        <p:txBody>
          <a:bodyPr vert="horz" lIns="91440" tIns="45720" rIns="91440" bIns="45720" rtlCol="0" anchor="t">
            <a:normAutofit/>
          </a:bodyPr>
          <a:lstStyle/>
          <a:p>
            <a:r>
              <a:rPr lang="zh-CN" altLang="en-US" dirty="0">
                <a:latin typeface="Calibri" panose="020F0502020204030204" pitchFamily="34" charset="0"/>
                <a:ea typeface="等线"/>
                <a:cs typeface="Calibri" panose="020F0502020204030204" pitchFamily="34" charset="0"/>
              </a:rPr>
              <a:t>Fair Value of Derivative Intruments in the Consolidated Balance Sheet (in millions)</a:t>
            </a:r>
          </a:p>
        </p:txBody>
      </p:sp>
      <p:pic>
        <p:nvPicPr>
          <p:cNvPr id="4" name="图片 4">
            <a:extLst>
              <a:ext uri="{FF2B5EF4-FFF2-40B4-BE49-F238E27FC236}">
                <a16:creationId xmlns:a16="http://schemas.microsoft.com/office/drawing/2014/main" id="{F503F939-8DB2-A279-5CAF-5B35850D22D7}"/>
              </a:ext>
            </a:extLst>
          </p:cNvPr>
          <p:cNvPicPr>
            <a:picLocks noChangeAspect="1"/>
          </p:cNvPicPr>
          <p:nvPr/>
        </p:nvPicPr>
        <p:blipFill>
          <a:blip r:embed="rId2"/>
          <a:stretch>
            <a:fillRect/>
          </a:stretch>
        </p:blipFill>
        <p:spPr>
          <a:xfrm>
            <a:off x="4330261" y="1344875"/>
            <a:ext cx="7459716" cy="4641213"/>
          </a:xfrm>
          <a:prstGeom prst="rect">
            <a:avLst/>
          </a:prstGeom>
        </p:spPr>
      </p:pic>
    </p:spTree>
    <p:extLst>
      <p:ext uri="{BB962C8B-B14F-4D97-AF65-F5344CB8AC3E}">
        <p14:creationId xmlns:p14="http://schemas.microsoft.com/office/powerpoint/2010/main" val="1900417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B31D8-B41B-86B7-C0E1-98441A701708}"/>
              </a:ext>
            </a:extLst>
          </p:cNvPr>
          <p:cNvSpPr>
            <a:spLocks noGrp="1"/>
          </p:cNvSpPr>
          <p:nvPr>
            <p:ph type="title"/>
          </p:nvPr>
        </p:nvSpPr>
        <p:spPr/>
        <p:txBody>
          <a:bodyPr>
            <a:normAutofit/>
          </a:bodyPr>
          <a:lstStyle/>
          <a:p>
            <a:r>
              <a:rPr lang="zh-CN" sz="3800" dirty="0">
                <a:latin typeface="Calibri" panose="020F0502020204030204" pitchFamily="34" charset="0"/>
                <a:cs typeface="Calibri" panose="020F0502020204030204" pitchFamily="34" charset="0"/>
              </a:rPr>
              <a:t>Financial Instrument</a:t>
            </a:r>
          </a:p>
        </p:txBody>
      </p:sp>
      <p:sp>
        <p:nvSpPr>
          <p:cNvPr id="3" name="内容占位符 2">
            <a:extLst>
              <a:ext uri="{FF2B5EF4-FFF2-40B4-BE49-F238E27FC236}">
                <a16:creationId xmlns:a16="http://schemas.microsoft.com/office/drawing/2014/main" id="{9124D353-29DC-DCC2-F211-18B4924C3DDB}"/>
              </a:ext>
            </a:extLst>
          </p:cNvPr>
          <p:cNvSpPr>
            <a:spLocks noGrp="1"/>
          </p:cNvSpPr>
          <p:nvPr>
            <p:ph idx="1"/>
          </p:nvPr>
        </p:nvSpPr>
        <p:spPr>
          <a:xfrm>
            <a:off x="838200" y="1671846"/>
            <a:ext cx="10515600" cy="1329614"/>
          </a:xfrm>
        </p:spPr>
        <p:txBody>
          <a:bodyPr vert="horz" lIns="91440" tIns="45720" rIns="91440" bIns="45720" rtlCol="0" anchor="t">
            <a:normAutofit/>
          </a:bodyPr>
          <a:lstStyle/>
          <a:p>
            <a:r>
              <a:rPr lang="zh-CN" altLang="en-US" dirty="0">
                <a:latin typeface="Calibri" panose="020F0502020204030204" pitchFamily="34" charset="0"/>
                <a:ea typeface="等线"/>
                <a:cs typeface="Calibri" panose="020F0502020204030204" pitchFamily="34" charset="0"/>
              </a:rPr>
              <a:t>The Pretac Effect of Cash Flow Hedge Accounting on Other Comprehensive Income, Accumulated Other Comprehensive Income (Loss), and income (in millions)</a:t>
            </a:r>
          </a:p>
        </p:txBody>
      </p:sp>
      <p:pic>
        <p:nvPicPr>
          <p:cNvPr id="4" name="图片 4">
            <a:extLst>
              <a:ext uri="{FF2B5EF4-FFF2-40B4-BE49-F238E27FC236}">
                <a16:creationId xmlns:a16="http://schemas.microsoft.com/office/drawing/2014/main" id="{1378E967-4566-9A5E-B76A-6BF6D2D8801A}"/>
              </a:ext>
            </a:extLst>
          </p:cNvPr>
          <p:cNvPicPr>
            <a:picLocks noChangeAspect="1"/>
          </p:cNvPicPr>
          <p:nvPr/>
        </p:nvPicPr>
        <p:blipFill>
          <a:blip r:embed="rId2"/>
          <a:stretch>
            <a:fillRect/>
          </a:stretch>
        </p:blipFill>
        <p:spPr>
          <a:xfrm>
            <a:off x="838200" y="2997409"/>
            <a:ext cx="10521350" cy="3527977"/>
          </a:xfrm>
          <a:prstGeom prst="rect">
            <a:avLst/>
          </a:prstGeom>
        </p:spPr>
      </p:pic>
    </p:spTree>
    <p:extLst>
      <p:ext uri="{BB962C8B-B14F-4D97-AF65-F5344CB8AC3E}">
        <p14:creationId xmlns:p14="http://schemas.microsoft.com/office/powerpoint/2010/main" val="26533908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AD31BA-CD5A-1A7B-65F3-E9F4DF0FAD2B}"/>
              </a:ext>
            </a:extLst>
          </p:cNvPr>
          <p:cNvSpPr>
            <a:spLocks noGrp="1"/>
          </p:cNvSpPr>
          <p:nvPr>
            <p:ph type="title"/>
          </p:nvPr>
        </p:nvSpPr>
        <p:spPr/>
        <p:txBody>
          <a:bodyPr>
            <a:normAutofit/>
          </a:bodyPr>
          <a:lstStyle/>
          <a:p>
            <a:r>
              <a:rPr lang="zh-CN" sz="3800" dirty="0">
                <a:latin typeface="Calibri" panose="020F0502020204030204" pitchFamily="34" charset="0"/>
                <a:cs typeface="Calibri" panose="020F0502020204030204" pitchFamily="34" charset="0"/>
              </a:rPr>
              <a:t>Financial Instrument</a:t>
            </a:r>
          </a:p>
        </p:txBody>
      </p:sp>
      <p:sp>
        <p:nvSpPr>
          <p:cNvPr id="3" name="内容占位符 2">
            <a:extLst>
              <a:ext uri="{FF2B5EF4-FFF2-40B4-BE49-F238E27FC236}">
                <a16:creationId xmlns:a16="http://schemas.microsoft.com/office/drawing/2014/main" id="{AAD865B0-A343-80BF-0B16-426537C7443C}"/>
              </a:ext>
            </a:extLst>
          </p:cNvPr>
          <p:cNvSpPr>
            <a:spLocks noGrp="1"/>
          </p:cNvSpPr>
          <p:nvPr>
            <p:ph idx="1"/>
          </p:nvPr>
        </p:nvSpPr>
        <p:spPr>
          <a:xfrm>
            <a:off x="838200" y="1685098"/>
            <a:ext cx="10515600" cy="1237649"/>
          </a:xfrm>
        </p:spPr>
        <p:txBody>
          <a:bodyPr vert="horz" lIns="91440" tIns="45720" rIns="91440" bIns="45720" rtlCol="0" anchor="t">
            <a:normAutofit lnSpcReduction="10000"/>
          </a:bodyPr>
          <a:lstStyle/>
          <a:p>
            <a:r>
              <a:rPr lang="zh-CN" altLang="en-US" dirty="0">
                <a:latin typeface="Calibri" panose="020F0502020204030204" pitchFamily="34" charset="0"/>
                <a:ea typeface="等线"/>
                <a:cs typeface="Calibri" panose="020F0502020204030204" pitchFamily="34" charset="0"/>
              </a:rPr>
              <a:t>The </a:t>
            </a:r>
            <a:r>
              <a:rPr lang="en-US" altLang="zh-CN" dirty="0">
                <a:latin typeface="Calibri" panose="020F0502020204030204" pitchFamily="34" charset="0"/>
                <a:ea typeface="等线"/>
                <a:cs typeface="Calibri" panose="020F0502020204030204" pitchFamily="34" charset="0"/>
              </a:rPr>
              <a:t>P</a:t>
            </a:r>
            <a:r>
              <a:rPr lang="zh-CN" altLang="en-US" dirty="0">
                <a:latin typeface="Calibri" panose="020F0502020204030204" pitchFamily="34" charset="0"/>
                <a:ea typeface="等线"/>
                <a:cs typeface="Calibri" panose="020F0502020204030204" pitchFamily="34" charset="0"/>
              </a:rPr>
              <a:t>retax Effect of Net Investment Hedge Accounting on Other Comprehensive Income, Accumulated Other Comprehensive Income (Loss) and income (in millions)</a:t>
            </a:r>
            <a:endParaRPr lang="zh-CN" altLang="en-US" dirty="0">
              <a:latin typeface="Calibri" panose="020F0502020204030204" pitchFamily="34" charset="0"/>
              <a:cs typeface="Calibri" panose="020F0502020204030204" pitchFamily="34" charset="0"/>
            </a:endParaRPr>
          </a:p>
        </p:txBody>
      </p:sp>
      <p:pic>
        <p:nvPicPr>
          <p:cNvPr id="4" name="图片 4" descr="表格&#10;&#10;已自动生成说明">
            <a:extLst>
              <a:ext uri="{FF2B5EF4-FFF2-40B4-BE49-F238E27FC236}">
                <a16:creationId xmlns:a16="http://schemas.microsoft.com/office/drawing/2014/main" id="{62249C19-72D6-18B5-E1CD-48DC45A0DDFD}"/>
              </a:ext>
            </a:extLst>
          </p:cNvPr>
          <p:cNvPicPr>
            <a:picLocks noChangeAspect="1"/>
          </p:cNvPicPr>
          <p:nvPr/>
        </p:nvPicPr>
        <p:blipFill>
          <a:blip r:embed="rId2"/>
          <a:stretch>
            <a:fillRect/>
          </a:stretch>
        </p:blipFill>
        <p:spPr>
          <a:xfrm>
            <a:off x="783021" y="3062731"/>
            <a:ext cx="10520855" cy="3031677"/>
          </a:xfrm>
          <a:prstGeom prst="rect">
            <a:avLst/>
          </a:prstGeom>
        </p:spPr>
      </p:pic>
    </p:spTree>
    <p:extLst>
      <p:ext uri="{BB962C8B-B14F-4D97-AF65-F5344CB8AC3E}">
        <p14:creationId xmlns:p14="http://schemas.microsoft.com/office/powerpoint/2010/main" val="1384675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5D4E-1135-FDF8-E5DB-08A21A480E59}"/>
              </a:ext>
            </a:extLst>
          </p:cNvPr>
          <p:cNvSpPr>
            <a:spLocks noGrp="1"/>
          </p:cNvSpPr>
          <p:nvPr>
            <p:ph type="title"/>
          </p:nvPr>
        </p:nvSpPr>
        <p:spPr>
          <a:xfrm>
            <a:off x="838200" y="-270979"/>
            <a:ext cx="10515600" cy="1325563"/>
          </a:xfrm>
        </p:spPr>
        <p:txBody>
          <a:bodyPr>
            <a:normAutofit/>
          </a:bodyPr>
          <a:lstStyle/>
          <a:p>
            <a:r>
              <a:rPr lang="en-GB" sz="3800" b="1" dirty="0">
                <a:latin typeface="Calibri" panose="020F0502020204030204" pitchFamily="34" charset="0"/>
                <a:cs typeface="Calibri" panose="020F0502020204030204" pitchFamily="34" charset="0"/>
              </a:rPr>
              <a:t>VOLUME</a:t>
            </a:r>
          </a:p>
        </p:txBody>
      </p:sp>
      <p:pic>
        <p:nvPicPr>
          <p:cNvPr id="5" name="Content Placeholder 4">
            <a:extLst>
              <a:ext uri="{FF2B5EF4-FFF2-40B4-BE49-F238E27FC236}">
                <a16:creationId xmlns:a16="http://schemas.microsoft.com/office/drawing/2014/main" id="{EF25E69D-CC37-7710-372B-629098C2B0C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9061" t="24823" r="31632" b="10733"/>
          <a:stretch/>
        </p:blipFill>
        <p:spPr>
          <a:xfrm>
            <a:off x="1391479" y="768626"/>
            <a:ext cx="9090992" cy="5575341"/>
          </a:xfrm>
        </p:spPr>
      </p:pic>
    </p:spTree>
    <p:extLst>
      <p:ext uri="{BB962C8B-B14F-4D97-AF65-F5344CB8AC3E}">
        <p14:creationId xmlns:p14="http://schemas.microsoft.com/office/powerpoint/2010/main" val="22167510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132A2D-B6F7-D439-EFC8-ED8B58F05C53}"/>
              </a:ext>
            </a:extLst>
          </p:cNvPr>
          <p:cNvSpPr>
            <a:spLocks noGrp="1"/>
          </p:cNvSpPr>
          <p:nvPr>
            <p:ph type="title"/>
          </p:nvPr>
        </p:nvSpPr>
        <p:spPr/>
        <p:txBody>
          <a:bodyPr>
            <a:normAutofit/>
          </a:bodyPr>
          <a:lstStyle/>
          <a:p>
            <a:r>
              <a:rPr lang="zh-CN" sz="3800" dirty="0">
                <a:latin typeface="Calibri" panose="020F0502020204030204" pitchFamily="34" charset="0"/>
                <a:cs typeface="Calibri" panose="020F0502020204030204" pitchFamily="34" charset="0"/>
              </a:rPr>
              <a:t>Financial Instrument</a:t>
            </a:r>
          </a:p>
        </p:txBody>
      </p:sp>
      <p:sp>
        <p:nvSpPr>
          <p:cNvPr id="3" name="内容占位符 2">
            <a:extLst>
              <a:ext uri="{FF2B5EF4-FFF2-40B4-BE49-F238E27FC236}">
                <a16:creationId xmlns:a16="http://schemas.microsoft.com/office/drawing/2014/main" id="{B8632F5F-A8FC-0383-7D90-8409637F0F28}"/>
              </a:ext>
            </a:extLst>
          </p:cNvPr>
          <p:cNvSpPr>
            <a:spLocks noGrp="1"/>
          </p:cNvSpPr>
          <p:nvPr>
            <p:ph idx="1"/>
          </p:nvPr>
        </p:nvSpPr>
        <p:spPr>
          <a:xfrm>
            <a:off x="834630" y="1690688"/>
            <a:ext cx="10515600" cy="830373"/>
          </a:xfrm>
        </p:spPr>
        <p:txBody>
          <a:bodyPr vert="horz" lIns="91440" tIns="45720" rIns="91440" bIns="45720" rtlCol="0" anchor="t">
            <a:normAutofit lnSpcReduction="10000"/>
          </a:bodyPr>
          <a:lstStyle/>
          <a:p>
            <a:r>
              <a:rPr lang="zh-CN" altLang="en-US" dirty="0">
                <a:latin typeface="Calibri" panose="020F0502020204030204" pitchFamily="34" charset="0"/>
                <a:ea typeface="等线"/>
                <a:cs typeface="Calibri" panose="020F0502020204030204" pitchFamily="34" charset="0"/>
              </a:rPr>
              <a:t>The Effect of Derivatives Not Designated as Hedging Instruments on the Consolidated Statements of Operations (in millions)</a:t>
            </a:r>
            <a:endParaRPr lang="zh-CN" altLang="en-US" dirty="0">
              <a:latin typeface="Calibri" panose="020F0502020204030204" pitchFamily="34" charset="0"/>
              <a:cs typeface="Calibri" panose="020F0502020204030204" pitchFamily="34" charset="0"/>
            </a:endParaRPr>
          </a:p>
        </p:txBody>
      </p:sp>
      <p:pic>
        <p:nvPicPr>
          <p:cNvPr id="4" name="图片 4">
            <a:extLst>
              <a:ext uri="{FF2B5EF4-FFF2-40B4-BE49-F238E27FC236}">
                <a16:creationId xmlns:a16="http://schemas.microsoft.com/office/drawing/2014/main" id="{84FAF33A-49CC-DA27-81A4-1E19F5D47B3C}"/>
              </a:ext>
            </a:extLst>
          </p:cNvPr>
          <p:cNvPicPr>
            <a:picLocks noChangeAspect="1"/>
          </p:cNvPicPr>
          <p:nvPr/>
        </p:nvPicPr>
        <p:blipFill>
          <a:blip r:embed="rId2"/>
          <a:stretch>
            <a:fillRect/>
          </a:stretch>
        </p:blipFill>
        <p:spPr>
          <a:xfrm>
            <a:off x="842513" y="3016251"/>
            <a:ext cx="10507717" cy="2919372"/>
          </a:xfrm>
          <a:prstGeom prst="rect">
            <a:avLst/>
          </a:prstGeom>
        </p:spPr>
      </p:pic>
    </p:spTree>
    <p:extLst>
      <p:ext uri="{BB962C8B-B14F-4D97-AF65-F5344CB8AC3E}">
        <p14:creationId xmlns:p14="http://schemas.microsoft.com/office/powerpoint/2010/main" val="42754405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366D29-A80E-7ACB-D1F8-CB94F31A2BA5}"/>
              </a:ext>
            </a:extLst>
          </p:cNvPr>
          <p:cNvSpPr>
            <a:spLocks noGrp="1"/>
          </p:cNvSpPr>
          <p:nvPr>
            <p:ph type="title"/>
          </p:nvPr>
        </p:nvSpPr>
        <p:spPr/>
        <p:txBody>
          <a:bodyPr>
            <a:normAutofit/>
          </a:bodyPr>
          <a:lstStyle/>
          <a:p>
            <a:r>
              <a:rPr lang="zh-CN" altLang="en-US" sz="3800" dirty="0">
                <a:latin typeface="Calibri" panose="020F0502020204030204" pitchFamily="34" charset="0"/>
                <a:ea typeface="等线 Light"/>
                <a:cs typeface="Calibri" panose="020F0502020204030204" pitchFamily="34" charset="0"/>
              </a:rPr>
              <a:t>Accounting Method - Derivatives</a:t>
            </a:r>
            <a:endParaRPr lang="zh-CN" altLang="en-US" sz="3800" dirty="0">
              <a:latin typeface="Calibri" panose="020F0502020204030204" pitchFamily="34" charset="0"/>
              <a:cs typeface="Calibri" panose="020F0502020204030204" pitchFamily="34" charset="0"/>
            </a:endParaRPr>
          </a:p>
        </p:txBody>
      </p:sp>
      <p:pic>
        <p:nvPicPr>
          <p:cNvPr id="4" name="图片 4" descr="文本&#10;&#10;已自动生成说明">
            <a:extLst>
              <a:ext uri="{FF2B5EF4-FFF2-40B4-BE49-F238E27FC236}">
                <a16:creationId xmlns:a16="http://schemas.microsoft.com/office/drawing/2014/main" id="{9B1647D7-B922-337C-E9B9-8B19255F16C8}"/>
              </a:ext>
            </a:extLst>
          </p:cNvPr>
          <p:cNvPicPr>
            <a:picLocks noGrp="1" noChangeAspect="1"/>
          </p:cNvPicPr>
          <p:nvPr>
            <p:ph idx="1"/>
          </p:nvPr>
        </p:nvPicPr>
        <p:blipFill>
          <a:blip r:embed="rId2"/>
          <a:stretch>
            <a:fillRect/>
          </a:stretch>
        </p:blipFill>
        <p:spPr>
          <a:xfrm>
            <a:off x="840991" y="1718249"/>
            <a:ext cx="10510016" cy="4185088"/>
          </a:xfrm>
        </p:spPr>
      </p:pic>
    </p:spTree>
    <p:extLst>
      <p:ext uri="{BB962C8B-B14F-4D97-AF65-F5344CB8AC3E}">
        <p14:creationId xmlns:p14="http://schemas.microsoft.com/office/powerpoint/2010/main" val="4249695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C4A9DB-F380-5EE5-D8F5-ECC49F19DB5F}"/>
              </a:ext>
            </a:extLst>
          </p:cNvPr>
          <p:cNvSpPr>
            <a:spLocks noGrp="1"/>
          </p:cNvSpPr>
          <p:nvPr>
            <p:ph type="title"/>
          </p:nvPr>
        </p:nvSpPr>
        <p:spPr>
          <a:xfrm>
            <a:off x="609600" y="100082"/>
            <a:ext cx="11251096" cy="748058"/>
          </a:xfrm>
        </p:spPr>
        <p:txBody>
          <a:bodyPr>
            <a:normAutofit/>
          </a:bodyPr>
          <a:lstStyle/>
          <a:p>
            <a:r>
              <a:rPr lang="en-GB" altLang="zh-CN" sz="3800" b="1" dirty="0">
                <a:latin typeface="Calibri" panose="020F0502020204030204" pitchFamily="34" charset="0"/>
                <a:cs typeface="Calibri" panose="020F0502020204030204" pitchFamily="34" charset="0"/>
              </a:rPr>
              <a:t>SALES GROWTH</a:t>
            </a:r>
            <a:endParaRPr lang="zh-CN" altLang="en-US" sz="3800" b="1" dirty="0">
              <a:latin typeface="Calibri" panose="020F0502020204030204" pitchFamily="34" charset="0"/>
              <a:cs typeface="Calibri" panose="020F0502020204030204" pitchFamily="34" charset="0"/>
            </a:endParaRPr>
          </a:p>
        </p:txBody>
      </p:sp>
      <p:sp>
        <p:nvSpPr>
          <p:cNvPr id="3" name="内容占位符 2">
            <a:extLst>
              <a:ext uri="{FF2B5EF4-FFF2-40B4-BE49-F238E27FC236}">
                <a16:creationId xmlns:a16="http://schemas.microsoft.com/office/drawing/2014/main" id="{F330C39D-0C55-E61D-F50B-D27BB3B7F698}"/>
              </a:ext>
            </a:extLst>
          </p:cNvPr>
          <p:cNvSpPr>
            <a:spLocks noGrp="1"/>
          </p:cNvSpPr>
          <p:nvPr>
            <p:ph idx="1"/>
          </p:nvPr>
        </p:nvSpPr>
        <p:spPr>
          <a:xfrm>
            <a:off x="609600" y="848141"/>
            <a:ext cx="11582400" cy="5909778"/>
          </a:xfrm>
        </p:spPr>
        <p:txBody>
          <a:bodyPr>
            <a:normAutofit/>
          </a:bodyPr>
          <a:lstStyle/>
          <a:p>
            <a:pPr>
              <a:lnSpc>
                <a:spcPct val="150000"/>
              </a:lnSpc>
            </a:pPr>
            <a:r>
              <a:rPr lang="en-GB" altLang="zh-CN" sz="3000" dirty="0">
                <a:latin typeface="Calibri" panose="020F0502020204030204" pitchFamily="34" charset="0"/>
                <a:cs typeface="Calibri" panose="020F0502020204030204" pitchFamily="34" charset="0"/>
              </a:rPr>
              <a:t>During COVID-19, sale of liquor has dropped significantly due to the closure of many bars, restaurants and other gathering spots. </a:t>
            </a:r>
          </a:p>
          <a:p>
            <a:pPr>
              <a:lnSpc>
                <a:spcPct val="150000"/>
              </a:lnSpc>
            </a:pPr>
            <a:r>
              <a:rPr lang="en-GB" altLang="zh-CN" sz="3000" dirty="0">
                <a:latin typeface="Calibri" panose="020F0502020204030204" pitchFamily="34" charset="0"/>
                <a:cs typeface="Calibri" panose="020F0502020204030204" pitchFamily="34" charset="0"/>
              </a:rPr>
              <a:t>According to the Brewers Association the sales volume was down -9% in 2020 (</a:t>
            </a:r>
            <a:r>
              <a:rPr lang="en-GB" altLang="zh-CN" sz="3000" dirty="0" err="1">
                <a:latin typeface="Calibri" panose="020F0502020204030204" pitchFamily="34" charset="0"/>
                <a:cs typeface="Calibri" panose="020F0502020204030204" pitchFamily="34" charset="0"/>
              </a:rPr>
              <a:t>Lindenberger</a:t>
            </a:r>
            <a:r>
              <a:rPr lang="en-GB" altLang="zh-CN" sz="3000" dirty="0">
                <a:latin typeface="Calibri" panose="020F0502020204030204" pitchFamily="34" charset="0"/>
                <a:cs typeface="Calibri" panose="020F0502020204030204" pitchFamily="34" charset="0"/>
              </a:rPr>
              <a:t>, 2022). However, during 2021 the sales jumped up as 24.5 million barrels were produced and led to a 7.9% growth in volume. This led increase outpaced the entire American crafts beer market growth. </a:t>
            </a:r>
          </a:p>
          <a:p>
            <a:endParaRPr lang="en-GB" altLang="zh-CN" sz="4000" dirty="0">
              <a:latin typeface="Aldhabi" panose="01000000000000000000" pitchFamily="2" charset="-78"/>
              <a:cs typeface="Aldhabi" panose="01000000000000000000" pitchFamily="2" charset="-78"/>
            </a:endParaRPr>
          </a:p>
          <a:p>
            <a:endParaRPr lang="zh-CN" altLang="en-US" sz="4000" dirty="0">
              <a:latin typeface="Aldhabi" panose="01000000000000000000" pitchFamily="2" charset="-78"/>
              <a:cs typeface="Aldhabi" panose="01000000000000000000" pitchFamily="2" charset="-78"/>
            </a:endParaRPr>
          </a:p>
        </p:txBody>
      </p:sp>
    </p:spTree>
    <p:extLst>
      <p:ext uri="{BB962C8B-B14F-4D97-AF65-F5344CB8AC3E}">
        <p14:creationId xmlns:p14="http://schemas.microsoft.com/office/powerpoint/2010/main" val="3451231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F14D08-D386-699F-F42B-A16BA55CEBC2}"/>
              </a:ext>
            </a:extLst>
          </p:cNvPr>
          <p:cNvSpPr>
            <a:spLocks noGrp="1"/>
          </p:cNvSpPr>
          <p:nvPr>
            <p:ph type="title"/>
          </p:nvPr>
        </p:nvSpPr>
        <p:spPr>
          <a:xfrm>
            <a:off x="609600" y="0"/>
            <a:ext cx="12192000" cy="841829"/>
          </a:xfrm>
        </p:spPr>
        <p:txBody>
          <a:bodyPr>
            <a:noAutofit/>
          </a:bodyPr>
          <a:lstStyle/>
          <a:p>
            <a:r>
              <a:rPr lang="en-GB" altLang="zh-CN" sz="3800" b="1" dirty="0">
                <a:latin typeface="Calibri" panose="020F0502020204030204" pitchFamily="34" charset="0"/>
                <a:cs typeface="Calibri" panose="020F0502020204030204" pitchFamily="34" charset="0"/>
              </a:rPr>
              <a:t>COST STRUCTURE</a:t>
            </a:r>
            <a:endParaRPr lang="zh-CN" altLang="en-US" sz="3800" b="1" dirty="0">
              <a:latin typeface="Calibri" panose="020F0502020204030204" pitchFamily="34" charset="0"/>
              <a:cs typeface="Calibri" panose="020F0502020204030204" pitchFamily="34" charset="0"/>
            </a:endParaRPr>
          </a:p>
        </p:txBody>
      </p:sp>
      <p:graphicFrame>
        <p:nvGraphicFramePr>
          <p:cNvPr id="5" name="Table 5">
            <a:extLst>
              <a:ext uri="{FF2B5EF4-FFF2-40B4-BE49-F238E27FC236}">
                <a16:creationId xmlns:a16="http://schemas.microsoft.com/office/drawing/2014/main" id="{8C476529-E921-34EF-77E1-C86549A2D1B4}"/>
              </a:ext>
            </a:extLst>
          </p:cNvPr>
          <p:cNvGraphicFramePr>
            <a:graphicFrameLocks noGrp="1"/>
          </p:cNvGraphicFramePr>
          <p:nvPr>
            <p:ph idx="1"/>
            <p:extLst>
              <p:ext uri="{D42A27DB-BD31-4B8C-83A1-F6EECF244321}">
                <p14:modId xmlns:p14="http://schemas.microsoft.com/office/powerpoint/2010/main" val="2129161523"/>
              </p:ext>
            </p:extLst>
          </p:nvPr>
        </p:nvGraphicFramePr>
        <p:xfrm>
          <a:off x="609600" y="759160"/>
          <a:ext cx="10972799" cy="5802639"/>
        </p:xfrm>
        <a:graphic>
          <a:graphicData uri="http://schemas.openxmlformats.org/drawingml/2006/table">
            <a:tbl>
              <a:tblPr firstRow="1" bandRow="1">
                <a:tableStyleId>{F5AB1C69-6EDB-4FF4-983F-18BD219EF322}</a:tableStyleId>
              </a:tblPr>
              <a:tblGrid>
                <a:gridCol w="7849073">
                  <a:extLst>
                    <a:ext uri="{9D8B030D-6E8A-4147-A177-3AD203B41FA5}">
                      <a16:colId xmlns:a16="http://schemas.microsoft.com/office/drawing/2014/main" val="2008734066"/>
                    </a:ext>
                  </a:extLst>
                </a:gridCol>
                <a:gridCol w="3123726">
                  <a:extLst>
                    <a:ext uri="{9D8B030D-6E8A-4147-A177-3AD203B41FA5}">
                      <a16:colId xmlns:a16="http://schemas.microsoft.com/office/drawing/2014/main" val="1465460127"/>
                    </a:ext>
                  </a:extLst>
                </a:gridCol>
              </a:tblGrid>
              <a:tr h="361688">
                <a:tc>
                  <a:txBody>
                    <a:bodyPr/>
                    <a:lstStyle/>
                    <a:p>
                      <a:r>
                        <a:rPr lang="en-GB" sz="2600" dirty="0">
                          <a:latin typeface="Calibri" panose="020F0502020204030204" pitchFamily="34" charset="0"/>
                          <a:cs typeface="Calibri" panose="020F0502020204030204" pitchFamily="34" charset="0"/>
                        </a:rPr>
                        <a:t>MAJOR EXPENSES</a:t>
                      </a:r>
                    </a:p>
                  </a:txBody>
                  <a:tcPr/>
                </a:tc>
                <a:tc>
                  <a:txBody>
                    <a:bodyPr/>
                    <a:lstStyle/>
                    <a:p>
                      <a:r>
                        <a:rPr lang="en-GB" sz="2600" dirty="0">
                          <a:latin typeface="Calibri" panose="020F0502020204030204" pitchFamily="34" charset="0"/>
                          <a:cs typeface="Calibri" panose="020F0502020204030204" pitchFamily="34" charset="0"/>
                        </a:rPr>
                        <a:t>% OF TOTAL EXPENSES</a:t>
                      </a:r>
                    </a:p>
                  </a:txBody>
                  <a:tcPr/>
                </a:tc>
                <a:extLst>
                  <a:ext uri="{0D108BD9-81ED-4DB2-BD59-A6C34878D82A}">
                    <a16:rowId xmlns:a16="http://schemas.microsoft.com/office/drawing/2014/main" val="1645395952"/>
                  </a:ext>
                </a:extLst>
              </a:tr>
              <a:tr h="404025">
                <a:tc>
                  <a:txBody>
                    <a:bodyPr/>
                    <a:lstStyle/>
                    <a:p>
                      <a:r>
                        <a:rPr lang="en-GB" sz="2600" dirty="0">
                          <a:latin typeface="Calibri" panose="020F0502020204030204" pitchFamily="34" charset="0"/>
                          <a:cs typeface="Calibri" panose="020F0502020204030204" pitchFamily="34" charset="0"/>
                        </a:rPr>
                        <a:t>MATERIAL USE (W/O ENERGY)</a:t>
                      </a:r>
                    </a:p>
                  </a:txBody>
                  <a:tcPr/>
                </a:tc>
                <a:tc>
                  <a:txBody>
                    <a:bodyPr/>
                    <a:lstStyle/>
                    <a:p>
                      <a:pPr algn="ctr"/>
                      <a:r>
                        <a:rPr lang="en-GB" sz="2600">
                          <a:latin typeface="Calibri" panose="020F0502020204030204" pitchFamily="34" charset="0"/>
                          <a:cs typeface="Calibri" panose="020F0502020204030204" pitchFamily="34" charset="0"/>
                        </a:rPr>
                        <a:t>32.9%</a:t>
                      </a:r>
                    </a:p>
                  </a:txBody>
                  <a:tcPr/>
                </a:tc>
                <a:extLst>
                  <a:ext uri="{0D108BD9-81ED-4DB2-BD59-A6C34878D82A}">
                    <a16:rowId xmlns:a16="http://schemas.microsoft.com/office/drawing/2014/main" val="1226748727"/>
                  </a:ext>
                </a:extLst>
              </a:tr>
              <a:tr h="745892">
                <a:tc>
                  <a:txBody>
                    <a:bodyPr/>
                    <a:lstStyle/>
                    <a:p>
                      <a:r>
                        <a:rPr lang="en-GB" sz="2600" dirty="0">
                          <a:latin typeface="Calibri" panose="020F0502020204030204" pitchFamily="34" charset="0"/>
                          <a:cs typeface="Calibri" panose="020F0502020204030204" pitchFamily="34" charset="0"/>
                        </a:rPr>
                        <a:t>TAXES CHARGEABLE AS EXPENSE</a:t>
                      </a:r>
                    </a:p>
                  </a:txBody>
                  <a:tcPr/>
                </a:tc>
                <a:tc>
                  <a:txBody>
                    <a:bodyPr/>
                    <a:lstStyle/>
                    <a:p>
                      <a:pPr algn="ctr"/>
                      <a:r>
                        <a:rPr lang="en-GB" sz="2600">
                          <a:latin typeface="Calibri" panose="020F0502020204030204" pitchFamily="34" charset="0"/>
                          <a:cs typeface="Calibri" panose="020F0502020204030204" pitchFamily="34" charset="0"/>
                        </a:rPr>
                        <a:t>30.6%</a:t>
                      </a:r>
                    </a:p>
                  </a:txBody>
                  <a:tcPr/>
                </a:tc>
                <a:extLst>
                  <a:ext uri="{0D108BD9-81ED-4DB2-BD59-A6C34878D82A}">
                    <a16:rowId xmlns:a16="http://schemas.microsoft.com/office/drawing/2014/main" val="4243784808"/>
                  </a:ext>
                </a:extLst>
              </a:tr>
              <a:tr h="745892">
                <a:tc>
                  <a:txBody>
                    <a:bodyPr/>
                    <a:lstStyle/>
                    <a:p>
                      <a:r>
                        <a:rPr lang="en-GB" sz="2600">
                          <a:latin typeface="Calibri" panose="020F0502020204030204" pitchFamily="34" charset="0"/>
                          <a:cs typeface="Calibri" panose="020F0502020204030204" pitchFamily="34" charset="0"/>
                        </a:rPr>
                        <a:t>TEMPORARY WORKER WAGES</a:t>
                      </a:r>
                    </a:p>
                  </a:txBody>
                  <a:tcPr/>
                </a:tc>
                <a:tc>
                  <a:txBody>
                    <a:bodyPr/>
                    <a:lstStyle/>
                    <a:p>
                      <a:pPr algn="ctr"/>
                      <a:r>
                        <a:rPr lang="en-GB" sz="2600">
                          <a:latin typeface="Calibri" panose="020F0502020204030204" pitchFamily="34" charset="0"/>
                          <a:cs typeface="Calibri" panose="020F0502020204030204" pitchFamily="34" charset="0"/>
                        </a:rPr>
                        <a:t>13.2%</a:t>
                      </a:r>
                    </a:p>
                    <a:p>
                      <a:pPr algn="ctr"/>
                      <a:endParaRPr lang="en-GB" sz="26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323328353"/>
                  </a:ext>
                </a:extLst>
              </a:tr>
              <a:tr h="745892">
                <a:tc>
                  <a:txBody>
                    <a:bodyPr/>
                    <a:lstStyle/>
                    <a:p>
                      <a:r>
                        <a:rPr lang="en-GB" sz="2600" dirty="0">
                          <a:latin typeface="Calibri" panose="020F0502020204030204" pitchFamily="34" charset="0"/>
                          <a:cs typeface="Calibri" panose="020F0502020204030204" pitchFamily="34" charset="0"/>
                        </a:rPr>
                        <a:t>GROSS WAGES AND SALARIES</a:t>
                      </a:r>
                    </a:p>
                  </a:txBody>
                  <a:tcPr/>
                </a:tc>
                <a:tc>
                  <a:txBody>
                    <a:bodyPr/>
                    <a:lstStyle/>
                    <a:p>
                      <a:pPr algn="ctr"/>
                      <a:r>
                        <a:rPr lang="en-GB" sz="2600">
                          <a:latin typeface="Calibri" panose="020F0502020204030204" pitchFamily="34" charset="0"/>
                          <a:cs typeface="Calibri" panose="020F0502020204030204" pitchFamily="34" charset="0"/>
                        </a:rPr>
                        <a:t>5.1%</a:t>
                      </a:r>
                    </a:p>
                    <a:p>
                      <a:pPr algn="ctr"/>
                      <a:endParaRPr lang="en-GB" sz="26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36927179"/>
                  </a:ext>
                </a:extLst>
              </a:tr>
              <a:tr h="404025">
                <a:tc>
                  <a:txBody>
                    <a:bodyPr/>
                    <a:lstStyle/>
                    <a:p>
                      <a:r>
                        <a:rPr lang="en-GB" sz="2600">
                          <a:latin typeface="Calibri" panose="020F0502020204030204" pitchFamily="34" charset="0"/>
                          <a:cs typeface="Calibri" panose="020F0502020204030204" pitchFamily="34" charset="0"/>
                        </a:rPr>
                        <a:t>USE OF COMMODITIES</a:t>
                      </a:r>
                    </a:p>
                  </a:txBody>
                  <a:tcPr/>
                </a:tc>
                <a:tc>
                  <a:txBody>
                    <a:bodyPr/>
                    <a:lstStyle/>
                    <a:p>
                      <a:pPr algn="ctr"/>
                      <a:r>
                        <a:rPr lang="en-GB" sz="2600">
                          <a:latin typeface="Calibri" panose="020F0502020204030204" pitchFamily="34" charset="0"/>
                          <a:cs typeface="Calibri" panose="020F0502020204030204" pitchFamily="34" charset="0"/>
                        </a:rPr>
                        <a:t>3.9%</a:t>
                      </a:r>
                    </a:p>
                  </a:txBody>
                  <a:tcPr/>
                </a:tc>
                <a:extLst>
                  <a:ext uri="{0D108BD9-81ED-4DB2-BD59-A6C34878D82A}">
                    <a16:rowId xmlns:a16="http://schemas.microsoft.com/office/drawing/2014/main" val="2475382923"/>
                  </a:ext>
                </a:extLst>
              </a:tr>
              <a:tr h="1429627">
                <a:tc>
                  <a:txBody>
                    <a:bodyPr/>
                    <a:lstStyle/>
                    <a:p>
                      <a:r>
                        <a:rPr lang="en-GB" sz="2600" dirty="0">
                          <a:latin typeface="Calibri" panose="020F0502020204030204" pitchFamily="34" charset="0"/>
                          <a:cs typeface="Calibri" panose="020F0502020204030204" pitchFamily="34" charset="0"/>
                        </a:rPr>
                        <a:t>OTHER EXPENSES (Amortizations, social costs, rents, leases, borrowing costs, energy costs, industrial and manual services)</a:t>
                      </a:r>
                    </a:p>
                  </a:txBody>
                  <a:tcPr/>
                </a:tc>
                <a:tc>
                  <a:txBody>
                    <a:bodyPr/>
                    <a:lstStyle/>
                    <a:p>
                      <a:pPr algn="ctr"/>
                      <a:r>
                        <a:rPr lang="en-GB" sz="2600" dirty="0">
                          <a:latin typeface="Calibri" panose="020F0502020204030204" pitchFamily="34" charset="0"/>
                          <a:cs typeface="Calibri" panose="020F0502020204030204" pitchFamily="34" charset="0"/>
                        </a:rPr>
                        <a:t>14.3%</a:t>
                      </a:r>
                    </a:p>
                  </a:txBody>
                  <a:tcPr/>
                </a:tc>
                <a:extLst>
                  <a:ext uri="{0D108BD9-81ED-4DB2-BD59-A6C34878D82A}">
                    <a16:rowId xmlns:a16="http://schemas.microsoft.com/office/drawing/2014/main" val="1605306312"/>
                  </a:ext>
                </a:extLst>
              </a:tr>
            </a:tbl>
          </a:graphicData>
        </a:graphic>
      </p:graphicFrame>
    </p:spTree>
    <p:extLst>
      <p:ext uri="{BB962C8B-B14F-4D97-AF65-F5344CB8AC3E}">
        <p14:creationId xmlns:p14="http://schemas.microsoft.com/office/powerpoint/2010/main" val="1816156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3574-BCE9-09D1-1CF5-E2BF0194AAB7}"/>
              </a:ext>
            </a:extLst>
          </p:cNvPr>
          <p:cNvSpPr>
            <a:spLocks noGrp="1"/>
          </p:cNvSpPr>
          <p:nvPr>
            <p:ph type="title"/>
          </p:nvPr>
        </p:nvSpPr>
        <p:spPr>
          <a:xfrm>
            <a:off x="762000" y="0"/>
            <a:ext cx="10515600" cy="1325563"/>
          </a:xfrm>
        </p:spPr>
        <p:txBody>
          <a:bodyPr>
            <a:normAutofit/>
          </a:bodyPr>
          <a:lstStyle/>
          <a:p>
            <a:r>
              <a:rPr lang="en-GB" sz="3800" b="1" dirty="0">
                <a:latin typeface="Calibri" panose="020F0502020204030204" pitchFamily="34" charset="0"/>
                <a:cs typeface="Calibri" panose="020F0502020204030204" pitchFamily="34" charset="0"/>
              </a:rPr>
              <a:t>INTERNATIONAL TRADE</a:t>
            </a:r>
          </a:p>
        </p:txBody>
      </p:sp>
      <p:sp>
        <p:nvSpPr>
          <p:cNvPr id="3" name="Content Placeholder 2">
            <a:extLst>
              <a:ext uri="{FF2B5EF4-FFF2-40B4-BE49-F238E27FC236}">
                <a16:creationId xmlns:a16="http://schemas.microsoft.com/office/drawing/2014/main" id="{DF046857-507E-FD67-4F6E-54C7E2BAC2A4}"/>
              </a:ext>
            </a:extLst>
          </p:cNvPr>
          <p:cNvSpPr>
            <a:spLocks noGrp="1"/>
          </p:cNvSpPr>
          <p:nvPr>
            <p:ph sz="half" idx="1"/>
          </p:nvPr>
        </p:nvSpPr>
        <p:spPr>
          <a:xfrm>
            <a:off x="401781" y="1179444"/>
            <a:ext cx="6012271" cy="4997520"/>
          </a:xfrm>
        </p:spPr>
        <p:txBody>
          <a:bodyPr>
            <a:noAutofit/>
          </a:bodyPr>
          <a:lstStyle/>
          <a:p>
            <a:r>
              <a:rPr lang="en-GB" sz="2600" dirty="0">
                <a:latin typeface="Calibri" panose="020F0502020204030204" pitchFamily="34" charset="0"/>
                <a:cs typeface="Calibri" panose="020F0502020204030204" pitchFamily="34" charset="0"/>
              </a:rPr>
              <a:t>United Kingdom is the world leading exporter</a:t>
            </a:r>
          </a:p>
          <a:p>
            <a:pPr lvl="2">
              <a:buFontTx/>
              <a:buChar char="-"/>
            </a:pPr>
            <a:r>
              <a:rPr lang="en-GB" sz="2600" dirty="0">
                <a:latin typeface="Calibri" panose="020F0502020204030204" pitchFamily="34" charset="0"/>
                <a:cs typeface="Calibri" panose="020F0502020204030204" pitchFamily="34" charset="0"/>
              </a:rPr>
              <a:t>Exported approx. US$6 million worth of liquor (Statista, 2020)</a:t>
            </a:r>
          </a:p>
          <a:p>
            <a:r>
              <a:rPr lang="en-US" sz="2600" dirty="0">
                <a:latin typeface="Calibri" panose="020F0502020204030204" pitchFamily="34" charset="0"/>
                <a:cs typeface="Calibri" panose="020F0502020204030204" pitchFamily="34" charset="0"/>
              </a:rPr>
              <a:t>The global alcoholic - beverages market is expected to grow from $499.74 billion in 2020 to $546.15 billion in 2021 at a compound annual growth rate (CAGR) of 9.3%. The market is expected to reach $735.83 billion in 2025 at a CAGR of 8% (</a:t>
            </a:r>
            <a:r>
              <a:rPr lang="en-US" sz="2600" i="0" dirty="0">
                <a:solidFill>
                  <a:srgbClr val="1D2228"/>
                </a:solidFill>
                <a:effectLst/>
                <a:latin typeface="Calibri" panose="020F0502020204030204" pitchFamily="34" charset="0"/>
                <a:cs typeface="Calibri" panose="020F0502020204030204" pitchFamily="34" charset="0"/>
              </a:rPr>
              <a:t>Alcoholic-Beverages Global Market Report 2021: COVID-19 Impacts and Forecasts to 2030 - </a:t>
            </a:r>
            <a:r>
              <a:rPr lang="en-US" sz="2600" i="0" dirty="0" err="1">
                <a:solidFill>
                  <a:srgbClr val="1D2228"/>
                </a:solidFill>
                <a:effectLst/>
                <a:latin typeface="Calibri" panose="020F0502020204030204" pitchFamily="34" charset="0"/>
                <a:cs typeface="Calibri" panose="020F0502020204030204" pitchFamily="34" charset="0"/>
              </a:rPr>
              <a:t>ResearchAndMarkets.com</a:t>
            </a:r>
            <a:r>
              <a:rPr lang="en-GB" sz="2600" i="0" dirty="0">
                <a:solidFill>
                  <a:srgbClr val="1D2228"/>
                </a:solidFill>
                <a:effectLst/>
                <a:latin typeface="Calibri" panose="020F0502020204030204" pitchFamily="34" charset="0"/>
                <a:cs typeface="Calibri" panose="020F0502020204030204" pitchFamily="34" charset="0"/>
              </a:rPr>
              <a:t>, 2021)</a:t>
            </a:r>
            <a:endParaRPr lang="en-US" sz="2600" i="0" dirty="0">
              <a:solidFill>
                <a:srgbClr val="1D2228"/>
              </a:solidFill>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4597DF0-14B8-559E-B28B-45749E049A35}"/>
              </a:ext>
            </a:extLst>
          </p:cNvPr>
          <p:cNvPicPr>
            <a:picLocks noChangeAspect="1"/>
          </p:cNvPicPr>
          <p:nvPr/>
        </p:nvPicPr>
        <p:blipFill rotWithShape="1">
          <a:blip r:embed="rId3">
            <a:extLst>
              <a:ext uri="{28A0092B-C50C-407E-A947-70E740481C1C}">
                <a14:useLocalDpi xmlns:a14="http://schemas.microsoft.com/office/drawing/2010/main" val="0"/>
              </a:ext>
            </a:extLst>
          </a:blip>
          <a:srcRect l="9605" t="16593" r="38049" b="27111"/>
          <a:stretch/>
        </p:blipFill>
        <p:spPr>
          <a:xfrm>
            <a:off x="6414052" y="1643463"/>
            <a:ext cx="5309409" cy="4215600"/>
          </a:xfrm>
          <a:prstGeom prst="rect">
            <a:avLst/>
          </a:prstGeom>
        </p:spPr>
      </p:pic>
    </p:spTree>
    <p:extLst>
      <p:ext uri="{BB962C8B-B14F-4D97-AF65-F5344CB8AC3E}">
        <p14:creationId xmlns:p14="http://schemas.microsoft.com/office/powerpoint/2010/main" val="46723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FAB8D-75CE-DC0B-739F-05322E9E4FBA}"/>
              </a:ext>
            </a:extLst>
          </p:cNvPr>
          <p:cNvSpPr>
            <a:spLocks noGrp="1"/>
          </p:cNvSpPr>
          <p:nvPr>
            <p:ph type="title"/>
          </p:nvPr>
        </p:nvSpPr>
        <p:spPr>
          <a:xfrm>
            <a:off x="0" y="2370931"/>
            <a:ext cx="12192000" cy="1325563"/>
          </a:xfrm>
        </p:spPr>
        <p:txBody>
          <a:bodyPr>
            <a:normAutofit/>
          </a:bodyPr>
          <a:lstStyle/>
          <a:p>
            <a:pPr algn="ctr"/>
            <a:r>
              <a:rPr lang="en-GB" sz="5500" dirty="0">
                <a:latin typeface="Calibri" panose="020F0502020204030204" pitchFamily="34" charset="0"/>
                <a:cs typeface="Calibri" panose="020F0502020204030204" pitchFamily="34" charset="0"/>
              </a:rPr>
              <a:t>RISK MANAGEMENT </a:t>
            </a:r>
          </a:p>
        </p:txBody>
      </p:sp>
      <p:sp>
        <p:nvSpPr>
          <p:cNvPr id="3" name="Content Placeholder 2">
            <a:extLst>
              <a:ext uri="{FF2B5EF4-FFF2-40B4-BE49-F238E27FC236}">
                <a16:creationId xmlns:a16="http://schemas.microsoft.com/office/drawing/2014/main" id="{665B2CE9-82E9-EAD1-9AA4-F82F85A2AD1E}"/>
              </a:ext>
            </a:extLst>
          </p:cNvPr>
          <p:cNvSpPr>
            <a:spLocks noGrp="1"/>
          </p:cNvSpPr>
          <p:nvPr>
            <p:ph idx="4294967295"/>
          </p:nvPr>
        </p:nvSpPr>
        <p:spPr>
          <a:xfrm>
            <a:off x="0" y="1520825"/>
            <a:ext cx="12192000" cy="4351338"/>
          </a:xfrm>
        </p:spPr>
        <p:txBody>
          <a:bodyPr/>
          <a:lstStyle/>
          <a:p>
            <a:pPr marL="0" indent="0">
              <a:buNone/>
            </a:pPr>
            <a:endParaRPr lang="en-GB" dirty="0"/>
          </a:p>
          <a:p>
            <a:pPr marL="0" indent="0">
              <a:buNone/>
            </a:pPr>
            <a:endParaRPr lang="en-GB" dirty="0">
              <a:latin typeface="Aldhabi" panose="01000000000000000000" pitchFamily="2" charset="-78"/>
              <a:cs typeface="Aldhabi" panose="01000000000000000000" pitchFamily="2" charset="-78"/>
            </a:endParaRPr>
          </a:p>
        </p:txBody>
      </p:sp>
    </p:spTree>
    <p:extLst>
      <p:ext uri="{BB962C8B-B14F-4D97-AF65-F5344CB8AC3E}">
        <p14:creationId xmlns:p14="http://schemas.microsoft.com/office/powerpoint/2010/main" val="3158007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CA8F3-3160-5944-178D-420B400574FB}"/>
              </a:ext>
            </a:extLst>
          </p:cNvPr>
          <p:cNvSpPr>
            <a:spLocks noGrp="1"/>
          </p:cNvSpPr>
          <p:nvPr>
            <p:ph type="title"/>
          </p:nvPr>
        </p:nvSpPr>
        <p:spPr>
          <a:xfrm>
            <a:off x="345440" y="279427"/>
            <a:ext cx="10515600" cy="1325563"/>
          </a:xfrm>
        </p:spPr>
        <p:txBody>
          <a:bodyPr>
            <a:normAutofit/>
          </a:bodyPr>
          <a:lstStyle/>
          <a:p>
            <a:r>
              <a:rPr lang="en-GB" sz="3800" b="1" dirty="0">
                <a:latin typeface="Calibri" panose="020F0502020204030204" pitchFamily="34" charset="0"/>
                <a:cs typeface="Calibri" panose="020F0502020204030204" pitchFamily="34" charset="0"/>
              </a:rPr>
              <a:t>MAJOR RISKS: GENERAL BUSINESS</a:t>
            </a:r>
          </a:p>
        </p:txBody>
      </p:sp>
      <p:sp>
        <p:nvSpPr>
          <p:cNvPr id="3" name="Content Placeholder 2">
            <a:extLst>
              <a:ext uri="{FF2B5EF4-FFF2-40B4-BE49-F238E27FC236}">
                <a16:creationId xmlns:a16="http://schemas.microsoft.com/office/drawing/2014/main" id="{8CB5FEA3-5116-0AA5-4A4F-86DF61720040}"/>
              </a:ext>
            </a:extLst>
          </p:cNvPr>
          <p:cNvSpPr>
            <a:spLocks noGrp="1"/>
          </p:cNvSpPr>
          <p:nvPr>
            <p:ph idx="1"/>
          </p:nvPr>
        </p:nvSpPr>
        <p:spPr>
          <a:xfrm>
            <a:off x="345440" y="1737512"/>
            <a:ext cx="11541760" cy="4146453"/>
          </a:xfrm>
        </p:spPr>
        <p:txBody>
          <a:bodyPr>
            <a:normAutofit fontScale="77500" lnSpcReduction="20000"/>
          </a:bodyPr>
          <a:lstStyle/>
          <a:p>
            <a:pPr marL="0" indent="0">
              <a:lnSpc>
                <a:spcPct val="150000"/>
              </a:lnSpc>
              <a:buNone/>
            </a:pPr>
            <a:r>
              <a:rPr lang="en-GB" sz="3000" b="1" dirty="0">
                <a:latin typeface="Calibri" panose="020F0502020204030204" pitchFamily="34" charset="0"/>
                <a:cs typeface="Calibri" panose="020F0502020204030204" pitchFamily="34" charset="0"/>
              </a:rPr>
              <a:t>CLIMATE CHANGE RISKS</a:t>
            </a:r>
          </a:p>
          <a:p>
            <a:pPr>
              <a:lnSpc>
                <a:spcPct val="150000"/>
              </a:lnSpc>
              <a:buFontTx/>
              <a:buChar char="-"/>
            </a:pPr>
            <a:r>
              <a:rPr lang="en-US" sz="3000" dirty="0">
                <a:latin typeface="Calibri" panose="020F0502020204030204" pitchFamily="34" charset="0"/>
                <a:cs typeface="Calibri" panose="020F0502020204030204" pitchFamily="34" charset="0"/>
              </a:rPr>
              <a:t>Physical and transition climate change risks including water stress and increased regulation, as well as inability to meet sustainability goals, could reduce revenues and profits. </a:t>
            </a:r>
          </a:p>
          <a:p>
            <a:pPr marL="0" indent="0">
              <a:lnSpc>
                <a:spcPct val="150000"/>
              </a:lnSpc>
              <a:buNone/>
            </a:pPr>
            <a:endParaRPr lang="en-US" sz="3000" dirty="0">
              <a:latin typeface="Calibri" panose="020F0502020204030204" pitchFamily="34" charset="0"/>
              <a:cs typeface="Calibri" panose="020F0502020204030204" pitchFamily="34" charset="0"/>
            </a:endParaRPr>
          </a:p>
          <a:p>
            <a:pPr marL="0" indent="0">
              <a:lnSpc>
                <a:spcPct val="150000"/>
              </a:lnSpc>
              <a:buNone/>
            </a:pPr>
            <a:r>
              <a:rPr lang="en-US" sz="3000" b="1" dirty="0">
                <a:latin typeface="Calibri" panose="020F0502020204030204" pitchFamily="34" charset="0"/>
                <a:cs typeface="Calibri" panose="020F0502020204030204" pitchFamily="34" charset="0"/>
              </a:rPr>
              <a:t>IMPACT OF CLIMATE CHANGE</a:t>
            </a:r>
          </a:p>
          <a:p>
            <a:pPr marL="0" indent="0">
              <a:lnSpc>
                <a:spcPct val="150000"/>
              </a:lnSpc>
              <a:buNone/>
            </a:pPr>
            <a:r>
              <a:rPr lang="en-US" sz="3000" dirty="0">
                <a:latin typeface="Calibri" panose="020F0502020204030204" pitchFamily="34" charset="0"/>
                <a:cs typeface="Calibri" panose="020F0502020204030204" pitchFamily="34" charset="0"/>
              </a:rPr>
              <a:t>- These risks could also impact trust and reputation amongst consumers, investors and other stakeholders. </a:t>
            </a:r>
          </a:p>
          <a:p>
            <a:pPr marL="0" indent="0">
              <a:buNone/>
            </a:pPr>
            <a:endParaRPr lang="en-US" dirty="0"/>
          </a:p>
        </p:txBody>
      </p:sp>
    </p:spTree>
    <p:extLst>
      <p:ext uri="{BB962C8B-B14F-4D97-AF65-F5344CB8AC3E}">
        <p14:creationId xmlns:p14="http://schemas.microsoft.com/office/powerpoint/2010/main" val="2611395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A9764-9C0B-2222-C0FF-53D03D33160D}"/>
              </a:ext>
            </a:extLst>
          </p:cNvPr>
          <p:cNvSpPr>
            <a:spLocks noGrp="1"/>
          </p:cNvSpPr>
          <p:nvPr>
            <p:ph type="title"/>
          </p:nvPr>
        </p:nvSpPr>
        <p:spPr>
          <a:xfrm>
            <a:off x="371061" y="139838"/>
            <a:ext cx="11102009" cy="986155"/>
          </a:xfrm>
        </p:spPr>
        <p:txBody>
          <a:bodyPr>
            <a:normAutofit/>
          </a:bodyPr>
          <a:lstStyle/>
          <a:p>
            <a:r>
              <a:rPr lang="en-GB" sz="3800" b="1" dirty="0">
                <a:latin typeface="Calibri" panose="020F0502020204030204" pitchFamily="34" charset="0"/>
                <a:cs typeface="Calibri" panose="020F0502020204030204" pitchFamily="34" charset="0"/>
              </a:rPr>
              <a:t>MEASURING CLIMATE CHANGE RISK</a:t>
            </a:r>
          </a:p>
        </p:txBody>
      </p:sp>
      <p:sp>
        <p:nvSpPr>
          <p:cNvPr id="3" name="Content Placeholder 2">
            <a:extLst>
              <a:ext uri="{FF2B5EF4-FFF2-40B4-BE49-F238E27FC236}">
                <a16:creationId xmlns:a16="http://schemas.microsoft.com/office/drawing/2014/main" id="{DC2923B7-17D5-9FBD-EDC4-D9175728B64F}"/>
              </a:ext>
            </a:extLst>
          </p:cNvPr>
          <p:cNvSpPr>
            <a:spLocks noGrp="1"/>
          </p:cNvSpPr>
          <p:nvPr>
            <p:ph idx="1"/>
          </p:nvPr>
        </p:nvSpPr>
        <p:spPr>
          <a:xfrm>
            <a:off x="203200" y="1503680"/>
            <a:ext cx="11564730" cy="5079999"/>
          </a:xfrm>
        </p:spPr>
        <p:txBody>
          <a:bodyPr>
            <a:normAutofit/>
          </a:bodyPr>
          <a:lstStyle/>
          <a:p>
            <a:pPr marL="0" indent="0">
              <a:lnSpc>
                <a:spcPct val="200000"/>
              </a:lnSpc>
              <a:buNone/>
            </a:pPr>
            <a:r>
              <a:rPr lang="en-GB" sz="3000" b="1" dirty="0">
                <a:latin typeface="Calibri" panose="020F0502020204030204" pitchFamily="34" charset="0"/>
                <a:cs typeface="Calibri" panose="020F0502020204030204" pitchFamily="34" charset="0"/>
              </a:rPr>
              <a:t>Use water stress index to measure water levels</a:t>
            </a:r>
          </a:p>
          <a:p>
            <a:pPr marL="0" indent="0">
              <a:lnSpc>
                <a:spcPct val="200000"/>
              </a:lnSpc>
              <a:buNone/>
            </a:pPr>
            <a:r>
              <a:rPr lang="en-US" sz="3000" dirty="0">
                <a:latin typeface="Calibri" panose="020F0502020204030204" pitchFamily="34" charset="0"/>
                <a:cs typeface="Calibri" panose="020F0502020204030204" pitchFamily="34" charset="0"/>
              </a:rPr>
              <a:t>- Evaluates total water use relative to annual available flow on a catchment level across the globe, enabling users to assess inherent water stress in a particular business location (Verisk </a:t>
            </a:r>
            <a:r>
              <a:rPr lang="en-US" sz="3000" dirty="0" err="1">
                <a:latin typeface="Calibri" panose="020F0502020204030204" pitchFamily="34" charset="0"/>
                <a:cs typeface="Calibri" panose="020F0502020204030204" pitchFamily="34" charset="0"/>
              </a:rPr>
              <a:t>Maplecroft</a:t>
            </a:r>
            <a:r>
              <a:rPr lang="en-US" sz="3000" dirty="0">
                <a:latin typeface="Calibri" panose="020F0502020204030204" pitchFamily="34" charset="0"/>
                <a:cs typeface="Calibri" panose="020F0502020204030204" pitchFamily="34" charset="0"/>
              </a:rPr>
              <a:t>). </a:t>
            </a:r>
          </a:p>
          <a:p>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781566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1FDF5-3CA5-1F70-2A80-D6CC3ECDCDC2}"/>
              </a:ext>
            </a:extLst>
          </p:cNvPr>
          <p:cNvSpPr>
            <a:spLocks noGrp="1"/>
          </p:cNvSpPr>
          <p:nvPr>
            <p:ph type="title"/>
          </p:nvPr>
        </p:nvSpPr>
        <p:spPr>
          <a:xfrm>
            <a:off x="375920" y="203200"/>
            <a:ext cx="12263120" cy="904240"/>
          </a:xfrm>
        </p:spPr>
        <p:txBody>
          <a:bodyPr>
            <a:normAutofit/>
          </a:bodyPr>
          <a:lstStyle/>
          <a:p>
            <a:r>
              <a:rPr lang="en-GB" sz="3800" b="1" dirty="0">
                <a:latin typeface="Calibri" panose="020F0502020204030204" pitchFamily="34" charset="0"/>
                <a:cs typeface="Calibri" panose="020F0502020204030204" pitchFamily="34" charset="0"/>
              </a:rPr>
              <a:t>MANAGING CLIMATE CHANGE RISK</a:t>
            </a:r>
          </a:p>
        </p:txBody>
      </p:sp>
      <p:sp>
        <p:nvSpPr>
          <p:cNvPr id="3" name="Content Placeholder 2">
            <a:extLst>
              <a:ext uri="{FF2B5EF4-FFF2-40B4-BE49-F238E27FC236}">
                <a16:creationId xmlns:a16="http://schemas.microsoft.com/office/drawing/2014/main" id="{ECF65F66-E39D-81FE-E0CA-6198F0911E02}"/>
              </a:ext>
            </a:extLst>
          </p:cNvPr>
          <p:cNvSpPr>
            <a:spLocks noGrp="1"/>
          </p:cNvSpPr>
          <p:nvPr>
            <p:ph idx="1"/>
          </p:nvPr>
        </p:nvSpPr>
        <p:spPr>
          <a:xfrm>
            <a:off x="375920" y="1107440"/>
            <a:ext cx="11308080" cy="5385435"/>
          </a:xfrm>
        </p:spPr>
        <p:txBody>
          <a:bodyPr>
            <a:normAutofit fontScale="85000" lnSpcReduction="20000"/>
          </a:bodyPr>
          <a:lstStyle/>
          <a:p>
            <a:pPr marL="0" indent="0">
              <a:lnSpc>
                <a:spcPct val="150000"/>
              </a:lnSpc>
              <a:buNone/>
            </a:pPr>
            <a:r>
              <a:rPr lang="en-US" sz="3000" b="1" dirty="0">
                <a:latin typeface="Calibri" panose="020F0502020204030204" pitchFamily="34" charset="0"/>
                <a:cs typeface="Calibri" panose="020F0502020204030204" pitchFamily="34" charset="0"/>
              </a:rPr>
              <a:t>Use water blueprints </a:t>
            </a:r>
          </a:p>
          <a:p>
            <a:pPr>
              <a:lnSpc>
                <a:spcPct val="150000"/>
              </a:lnSpc>
            </a:pPr>
            <a:r>
              <a:rPr lang="en-US" sz="3000" dirty="0">
                <a:latin typeface="Calibri" panose="020F0502020204030204" pitchFamily="34" charset="0"/>
                <a:cs typeface="Calibri" panose="020F0502020204030204" pitchFamily="34" charset="0"/>
              </a:rPr>
              <a:t>Designed to effect substantial, sustainable and measurable change (Diageo Water Blueprint, 2018). </a:t>
            </a:r>
          </a:p>
          <a:p>
            <a:pPr>
              <a:lnSpc>
                <a:spcPct val="150000"/>
              </a:lnSpc>
            </a:pPr>
            <a:r>
              <a:rPr lang="en-GB" sz="3000" dirty="0">
                <a:latin typeface="Calibri" panose="020F0502020204030204" pitchFamily="34" charset="0"/>
                <a:cs typeface="Calibri" panose="020F0502020204030204" pitchFamily="34" charset="0"/>
              </a:rPr>
              <a:t>Helps layout the areas that need a reduction of water use – For instance, reducing 50% water use by ensuring efficient equipment is deployed at water sources.</a:t>
            </a:r>
          </a:p>
          <a:p>
            <a:pPr marL="0" indent="0">
              <a:lnSpc>
                <a:spcPct val="150000"/>
              </a:lnSpc>
              <a:buNone/>
            </a:pPr>
            <a:r>
              <a:rPr lang="en-GB" sz="3000" b="1" dirty="0">
                <a:latin typeface="Calibri" panose="020F0502020204030204" pitchFamily="34" charset="0"/>
                <a:cs typeface="Calibri" panose="020F0502020204030204" pitchFamily="34" charset="0"/>
              </a:rPr>
              <a:t>Develop Cross functional risk management</a:t>
            </a:r>
          </a:p>
          <a:p>
            <a:pPr>
              <a:lnSpc>
                <a:spcPct val="150000"/>
              </a:lnSpc>
            </a:pPr>
            <a:r>
              <a:rPr lang="en-GB" sz="3000" dirty="0">
                <a:latin typeface="Calibri" panose="020F0502020204030204" pitchFamily="34" charset="0"/>
                <a:cs typeface="Calibri" panose="020F0502020204030204" pitchFamily="34" charset="0"/>
              </a:rPr>
              <a:t>Developing teams in different locations to monitor change in climate change in particular areas and discuss the potential risks (Carter, 2019)</a:t>
            </a:r>
          </a:p>
          <a:p>
            <a:pPr marL="0" indent="0">
              <a:buNone/>
            </a:pPr>
            <a:endParaRPr lang="en-GB" dirty="0"/>
          </a:p>
        </p:txBody>
      </p:sp>
    </p:spTree>
    <p:extLst>
      <p:ext uri="{BB962C8B-B14F-4D97-AF65-F5344CB8AC3E}">
        <p14:creationId xmlns:p14="http://schemas.microsoft.com/office/powerpoint/2010/main" val="2772052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6163-43E8-203F-DA04-136A8A38EF75}"/>
              </a:ext>
            </a:extLst>
          </p:cNvPr>
          <p:cNvSpPr>
            <a:spLocks noGrp="1"/>
          </p:cNvSpPr>
          <p:nvPr>
            <p:ph type="title"/>
          </p:nvPr>
        </p:nvSpPr>
        <p:spPr/>
        <p:txBody>
          <a:bodyPr/>
          <a:lstStyle/>
          <a:p>
            <a:r>
              <a:rPr lang="en-GB" sz="4400" b="1" dirty="0">
                <a:latin typeface="Calibri" panose="020F0502020204030204" pitchFamily="34" charset="0"/>
                <a:cs typeface="Calibri" panose="020F0502020204030204" pitchFamily="34" charset="0"/>
              </a:rPr>
              <a:t>AGENDA</a:t>
            </a:r>
            <a:endParaRPr lang="en-GB"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CA1E7F2-CEED-19AE-D5DE-360F295864BD}"/>
              </a:ext>
            </a:extLst>
          </p:cNvPr>
          <p:cNvSpPr>
            <a:spLocks noGrp="1"/>
          </p:cNvSpPr>
          <p:nvPr>
            <p:ph idx="1"/>
          </p:nvPr>
        </p:nvSpPr>
        <p:spPr/>
        <p:txBody>
          <a:bodyPr/>
          <a:lstStyle/>
          <a:p>
            <a:pPr marL="914400" indent="-914400" algn="l">
              <a:buAutoNum type="arabicPeriod"/>
            </a:pPr>
            <a:r>
              <a:rPr lang="en-GB" sz="3000" dirty="0">
                <a:latin typeface="Calibri" panose="020F0502020204030204" pitchFamily="34" charset="0"/>
                <a:cs typeface="Calibri" panose="020F0502020204030204" pitchFamily="34" charset="0"/>
              </a:rPr>
              <a:t>History &amp; Industry Overview</a:t>
            </a:r>
          </a:p>
          <a:p>
            <a:pPr marL="914400" indent="-914400" algn="l">
              <a:buAutoNum type="arabicPeriod"/>
            </a:pPr>
            <a:r>
              <a:rPr lang="en-GB" sz="3000" dirty="0">
                <a:latin typeface="Calibri" panose="020F0502020204030204" pitchFamily="34" charset="0"/>
                <a:cs typeface="Calibri" panose="020F0502020204030204" pitchFamily="34" charset="0"/>
              </a:rPr>
              <a:t>Industry Risk Management</a:t>
            </a:r>
          </a:p>
          <a:p>
            <a:pPr marL="914400" indent="-914400" algn="l">
              <a:buAutoNum type="arabicPeriod"/>
            </a:pPr>
            <a:r>
              <a:rPr lang="en-GB" sz="3000" dirty="0" err="1">
                <a:latin typeface="Calibri" panose="020F0502020204030204" pitchFamily="34" charset="0"/>
                <a:cs typeface="Calibri" panose="020F0502020204030204" pitchFamily="34" charset="0"/>
              </a:rPr>
              <a:t>ABInvBev</a:t>
            </a:r>
            <a:endParaRPr lang="en-GB" sz="3000" dirty="0">
              <a:latin typeface="Calibri" panose="020F0502020204030204" pitchFamily="34" charset="0"/>
              <a:cs typeface="Calibri" panose="020F0502020204030204" pitchFamily="34" charset="0"/>
            </a:endParaRPr>
          </a:p>
          <a:p>
            <a:pPr marL="914400" indent="-914400" algn="l">
              <a:buAutoNum type="arabicPeriod"/>
            </a:pPr>
            <a:r>
              <a:rPr lang="en-GB" sz="3000" dirty="0" err="1">
                <a:latin typeface="Calibri" panose="020F0502020204030204" pitchFamily="34" charset="0"/>
                <a:cs typeface="Calibri" panose="020F0502020204030204" pitchFamily="34" charset="0"/>
              </a:rPr>
              <a:t>Daigeo</a:t>
            </a:r>
            <a:r>
              <a:rPr lang="en-GB" sz="3000" dirty="0">
                <a:latin typeface="Calibri" panose="020F0502020204030204" pitchFamily="34" charset="0"/>
                <a:cs typeface="Calibri" panose="020F0502020204030204" pitchFamily="34" charset="0"/>
              </a:rPr>
              <a:t> Inc</a:t>
            </a:r>
          </a:p>
          <a:p>
            <a:pPr marL="914400" indent="-914400" algn="l">
              <a:buAutoNum type="arabicPeriod"/>
            </a:pPr>
            <a:r>
              <a:rPr lang="en-GB" sz="3000" dirty="0">
                <a:latin typeface="Calibri" panose="020F0502020204030204" pitchFamily="34" charset="0"/>
                <a:cs typeface="Calibri" panose="020F0502020204030204" pitchFamily="34" charset="0"/>
              </a:rPr>
              <a:t>Molson Coors</a:t>
            </a:r>
          </a:p>
          <a:p>
            <a:pPr marL="0" indent="0">
              <a:buNone/>
            </a:pPr>
            <a:endParaRPr lang="en-GB" dirty="0"/>
          </a:p>
        </p:txBody>
      </p:sp>
    </p:spTree>
    <p:extLst>
      <p:ext uri="{BB962C8B-B14F-4D97-AF65-F5344CB8AC3E}">
        <p14:creationId xmlns:p14="http://schemas.microsoft.com/office/powerpoint/2010/main" val="3107796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CA8F3-3160-5944-178D-420B400574FB}"/>
              </a:ext>
            </a:extLst>
          </p:cNvPr>
          <p:cNvSpPr>
            <a:spLocks noGrp="1"/>
          </p:cNvSpPr>
          <p:nvPr>
            <p:ph type="title"/>
          </p:nvPr>
        </p:nvSpPr>
        <p:spPr>
          <a:xfrm>
            <a:off x="198120" y="-224155"/>
            <a:ext cx="10515600" cy="1325563"/>
          </a:xfrm>
        </p:spPr>
        <p:txBody>
          <a:bodyPr>
            <a:normAutofit/>
          </a:bodyPr>
          <a:lstStyle/>
          <a:p>
            <a:r>
              <a:rPr lang="en-GB" sz="3800" b="1" dirty="0">
                <a:latin typeface="Calibri" panose="020F0502020204030204" pitchFamily="34" charset="0"/>
                <a:cs typeface="Calibri" panose="020F0502020204030204" pitchFamily="34" charset="0"/>
              </a:rPr>
              <a:t>MAJOR RISKS: GENERAL BUSINESS</a:t>
            </a:r>
          </a:p>
        </p:txBody>
      </p:sp>
      <p:sp>
        <p:nvSpPr>
          <p:cNvPr id="3" name="Content Placeholder 2">
            <a:extLst>
              <a:ext uri="{FF2B5EF4-FFF2-40B4-BE49-F238E27FC236}">
                <a16:creationId xmlns:a16="http://schemas.microsoft.com/office/drawing/2014/main" id="{8CB5FEA3-5116-0AA5-4A4F-86DF61720040}"/>
              </a:ext>
            </a:extLst>
          </p:cNvPr>
          <p:cNvSpPr>
            <a:spLocks noGrp="1"/>
          </p:cNvSpPr>
          <p:nvPr>
            <p:ph idx="1"/>
          </p:nvPr>
        </p:nvSpPr>
        <p:spPr>
          <a:xfrm>
            <a:off x="345440" y="1101408"/>
            <a:ext cx="11541760" cy="5441632"/>
          </a:xfrm>
        </p:spPr>
        <p:txBody>
          <a:bodyPr>
            <a:normAutofit/>
          </a:bodyPr>
          <a:lstStyle/>
          <a:p>
            <a:pPr marL="0" indent="0">
              <a:buNone/>
            </a:pPr>
            <a:r>
              <a:rPr lang="en-US" sz="3000" b="1" dirty="0">
                <a:latin typeface="Calibri" panose="020F0502020204030204" pitchFamily="34" charset="0"/>
                <a:cs typeface="Calibri" panose="020F0502020204030204" pitchFamily="34" charset="0"/>
              </a:rPr>
              <a:t>Commodity Risk (Price &amp; Supply Changes)</a:t>
            </a:r>
          </a:p>
          <a:p>
            <a:pPr>
              <a:buFontTx/>
              <a:buChar char="-"/>
            </a:pPr>
            <a:r>
              <a:rPr lang="en-US" sz="3000" dirty="0">
                <a:latin typeface="Calibri" panose="020F0502020204030204" pitchFamily="34" charset="0"/>
                <a:cs typeface="Calibri" panose="020F0502020204030204" pitchFamily="34" charset="0"/>
              </a:rPr>
              <a:t>Higher excise taxes on liquor to lower alcohol consumption. Export and import taxes on liquor increase the prices (Albers et al., 2015)</a:t>
            </a:r>
          </a:p>
          <a:p>
            <a:pPr marL="0" indent="0">
              <a:buNone/>
            </a:pPr>
            <a:endParaRPr lang="en-US" sz="3000" dirty="0">
              <a:solidFill>
                <a:srgbClr val="FF0000"/>
              </a:solidFill>
              <a:latin typeface="Calibri" panose="020F0502020204030204" pitchFamily="34" charset="0"/>
              <a:cs typeface="Calibri" panose="020F0502020204030204" pitchFamily="34" charset="0"/>
            </a:endParaRPr>
          </a:p>
          <a:p>
            <a:pPr>
              <a:buFontTx/>
              <a:buChar char="-"/>
            </a:pPr>
            <a:r>
              <a:rPr lang="en-US" sz="3000" dirty="0">
                <a:latin typeface="Calibri" panose="020F0502020204030204" pitchFamily="34" charset="0"/>
                <a:cs typeface="Calibri" panose="020F0502020204030204" pitchFamily="34" charset="0"/>
              </a:rPr>
              <a:t>Smaller barley yields has caused an increase in prices of malted barley which is causing increased prices of liquor (CBC, 2021). </a:t>
            </a:r>
          </a:p>
          <a:p>
            <a:pPr marL="0" indent="0">
              <a:buNone/>
            </a:pPr>
            <a:endParaRPr lang="en-US" sz="3000" dirty="0">
              <a:latin typeface="Calibri" panose="020F0502020204030204" pitchFamily="34" charset="0"/>
              <a:cs typeface="Calibri" panose="020F0502020204030204" pitchFamily="34" charset="0"/>
            </a:endParaRPr>
          </a:p>
          <a:p>
            <a:pPr>
              <a:buFontTx/>
              <a:buChar char="-"/>
            </a:pPr>
            <a:r>
              <a:rPr lang="en-US" sz="3000" dirty="0">
                <a:latin typeface="Calibri" panose="020F0502020204030204" pitchFamily="34" charset="0"/>
                <a:cs typeface="Calibri" panose="020F0502020204030204" pitchFamily="34" charset="0"/>
              </a:rPr>
              <a:t>Supply chain disruptions due to the pandemic increased the prices of liquor in 2021 (Gilbert, 2021).</a:t>
            </a:r>
          </a:p>
          <a:p>
            <a:pPr>
              <a:buFontTx/>
              <a:buChar char="-"/>
            </a:pPr>
            <a:endParaRPr lang="en-US" dirty="0">
              <a:solidFill>
                <a:srgbClr val="FF0000"/>
              </a:solidFill>
            </a:endParaRPr>
          </a:p>
          <a:p>
            <a:pPr>
              <a:buFontTx/>
              <a:buChar char="-"/>
            </a:pPr>
            <a:endParaRPr lang="en-US" dirty="0">
              <a:solidFill>
                <a:srgbClr val="FF0000"/>
              </a:solidFill>
            </a:endParaRPr>
          </a:p>
          <a:p>
            <a:pPr>
              <a:buFontTx/>
              <a:buChar char="-"/>
            </a:pPr>
            <a:endParaRPr lang="en-US" dirty="0">
              <a:solidFill>
                <a:srgbClr val="FF0000"/>
              </a:solidFill>
            </a:endParaRPr>
          </a:p>
          <a:p>
            <a:pPr>
              <a:buFontTx/>
              <a:buChar char="-"/>
            </a:pPr>
            <a:endParaRPr lang="en-US" dirty="0"/>
          </a:p>
          <a:p>
            <a:pPr>
              <a:buFontTx/>
              <a:buChar char="-"/>
            </a:pPr>
            <a:endParaRPr lang="en-US" dirty="0"/>
          </a:p>
        </p:txBody>
      </p:sp>
    </p:spTree>
    <p:extLst>
      <p:ext uri="{BB962C8B-B14F-4D97-AF65-F5344CB8AC3E}">
        <p14:creationId xmlns:p14="http://schemas.microsoft.com/office/powerpoint/2010/main" val="2551009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8605A5-D133-26CA-EC5B-D2B187113980}"/>
              </a:ext>
            </a:extLst>
          </p:cNvPr>
          <p:cNvSpPr>
            <a:spLocks noGrp="1"/>
          </p:cNvSpPr>
          <p:nvPr>
            <p:ph type="title"/>
          </p:nvPr>
        </p:nvSpPr>
        <p:spPr>
          <a:xfrm>
            <a:off x="193964" y="53978"/>
            <a:ext cx="5300869" cy="1600200"/>
          </a:xfrm>
        </p:spPr>
        <p:txBody>
          <a:bodyPr>
            <a:noAutofit/>
          </a:bodyPr>
          <a:lstStyle/>
          <a:p>
            <a:pPr algn="ctr"/>
            <a:r>
              <a:rPr lang="en-GB" sz="3800" b="1" dirty="0">
                <a:latin typeface="Calibri" panose="020F0502020204030204" pitchFamily="34" charset="0"/>
                <a:cs typeface="Calibri" panose="020F0502020204030204" pitchFamily="34" charset="0"/>
              </a:rPr>
              <a:t>UKRAINE AND RUSSIA WAR IMPACT</a:t>
            </a:r>
          </a:p>
        </p:txBody>
      </p:sp>
      <p:sp>
        <p:nvSpPr>
          <p:cNvPr id="2" name="Content Placeholder 1">
            <a:extLst>
              <a:ext uri="{FF2B5EF4-FFF2-40B4-BE49-F238E27FC236}">
                <a16:creationId xmlns:a16="http://schemas.microsoft.com/office/drawing/2014/main" id="{8A7F2305-7F2B-927A-07F2-6CFFD9F398BF}"/>
              </a:ext>
            </a:extLst>
          </p:cNvPr>
          <p:cNvSpPr>
            <a:spLocks noGrp="1"/>
          </p:cNvSpPr>
          <p:nvPr>
            <p:ph idx="1"/>
          </p:nvPr>
        </p:nvSpPr>
        <p:spPr>
          <a:xfrm>
            <a:off x="6601691" y="2047514"/>
            <a:ext cx="5257800" cy="3831359"/>
          </a:xfrm>
        </p:spPr>
        <p:txBody>
          <a:bodyPr/>
          <a:lstStyle/>
          <a:p>
            <a:endParaRPr lang="en-GB" dirty="0"/>
          </a:p>
        </p:txBody>
      </p:sp>
      <p:sp>
        <p:nvSpPr>
          <p:cNvPr id="3" name="Text Placeholder 2">
            <a:extLst>
              <a:ext uri="{FF2B5EF4-FFF2-40B4-BE49-F238E27FC236}">
                <a16:creationId xmlns:a16="http://schemas.microsoft.com/office/drawing/2014/main" id="{5C507A83-CAE5-1234-C92A-A96F4DDC463A}"/>
              </a:ext>
            </a:extLst>
          </p:cNvPr>
          <p:cNvSpPr>
            <a:spLocks noGrp="1"/>
          </p:cNvSpPr>
          <p:nvPr>
            <p:ph type="body" sz="half" idx="2"/>
          </p:nvPr>
        </p:nvSpPr>
        <p:spPr>
          <a:xfrm>
            <a:off x="193964" y="1845365"/>
            <a:ext cx="5902036" cy="3811588"/>
          </a:xfrm>
        </p:spPr>
        <p:txBody>
          <a:bodyPr>
            <a:noAutofit/>
          </a:bodyPr>
          <a:lstStyle/>
          <a:p>
            <a:pPr marL="285750" indent="-285750">
              <a:buFontTx/>
              <a:buChar char="-"/>
            </a:pPr>
            <a:r>
              <a:rPr lang="en-US" sz="2600" dirty="0">
                <a:latin typeface="Times New Roman" panose="02020603050405020304" pitchFamily="18" charset="0"/>
                <a:cs typeface="Times New Roman" panose="02020603050405020304" pitchFamily="18" charset="0"/>
              </a:rPr>
              <a:t>Ukraine and Russia are major producers of wheat, barley and maize, accounting for an average (combined) share of 27, 23 and 15 percent of global exports between 2016 and 2020, respectively (Statista, 2022). </a:t>
            </a:r>
          </a:p>
          <a:p>
            <a:pPr marL="285750" indent="-285750">
              <a:buFontTx/>
              <a:buChar char="-"/>
            </a:pPr>
            <a:r>
              <a:rPr lang="en-US" sz="2600" dirty="0">
                <a:latin typeface="Times New Roman" panose="02020603050405020304" pitchFamily="18" charset="0"/>
                <a:cs typeface="Times New Roman" panose="02020603050405020304" pitchFamily="18" charset="0"/>
              </a:rPr>
              <a:t>This has caused dramatic cost increases in its efforts to combat food emergencies around the world.</a:t>
            </a:r>
            <a:r>
              <a:rPr lang="en-GB" sz="2600" dirty="0">
                <a:latin typeface="Times New Roman" panose="02020603050405020304" pitchFamily="18" charset="0"/>
                <a:cs typeface="Times New Roman" panose="02020603050405020304" pitchFamily="18" charset="0"/>
              </a:rPr>
              <a:t> This therefore heavily affects the prices that many liquor companies may pay for grains to produce liquor. </a:t>
            </a:r>
            <a:endParaRPr lang="en-US" sz="2600" dirty="0">
              <a:latin typeface="Times New Roman" panose="02020603050405020304" pitchFamily="18" charset="0"/>
              <a:cs typeface="Times New Roman" panose="02020603050405020304" pitchFamily="18" charset="0"/>
            </a:endParaRPr>
          </a:p>
        </p:txBody>
      </p:sp>
      <p:pic>
        <p:nvPicPr>
          <p:cNvPr id="6" name="Picture 5" descr="Chart&#10;&#10;Description automatically generated">
            <a:extLst>
              <a:ext uri="{FF2B5EF4-FFF2-40B4-BE49-F238E27FC236}">
                <a16:creationId xmlns:a16="http://schemas.microsoft.com/office/drawing/2014/main" id="{729B5EB5-8990-667C-9A6B-343817C58A0C}"/>
              </a:ext>
            </a:extLst>
          </p:cNvPr>
          <p:cNvPicPr>
            <a:picLocks noChangeAspect="1"/>
          </p:cNvPicPr>
          <p:nvPr/>
        </p:nvPicPr>
        <p:blipFill rotWithShape="1">
          <a:blip r:embed="rId3">
            <a:extLst>
              <a:ext uri="{28A0092B-C50C-407E-A947-70E740481C1C}">
                <a14:useLocalDpi xmlns:a14="http://schemas.microsoft.com/office/drawing/2010/main" val="0"/>
              </a:ext>
            </a:extLst>
          </a:blip>
          <a:srcRect l="21852" t="12727" r="20909" b="13132"/>
          <a:stretch/>
        </p:blipFill>
        <p:spPr>
          <a:xfrm>
            <a:off x="6556664" y="1654178"/>
            <a:ext cx="5347854" cy="4618030"/>
          </a:xfrm>
          <a:prstGeom prst="rect">
            <a:avLst/>
          </a:prstGeom>
        </p:spPr>
      </p:pic>
    </p:spTree>
    <p:extLst>
      <p:ext uri="{BB962C8B-B14F-4D97-AF65-F5344CB8AC3E}">
        <p14:creationId xmlns:p14="http://schemas.microsoft.com/office/powerpoint/2010/main" val="3604256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61DCD4-82B0-D210-4F38-D3AD47AF7F3B}"/>
              </a:ext>
            </a:extLst>
          </p:cNvPr>
          <p:cNvSpPr>
            <a:spLocks noGrp="1"/>
          </p:cNvSpPr>
          <p:nvPr>
            <p:ph type="title"/>
          </p:nvPr>
        </p:nvSpPr>
        <p:spPr>
          <a:xfrm>
            <a:off x="291547" y="45106"/>
            <a:ext cx="6665843" cy="1680519"/>
          </a:xfrm>
        </p:spPr>
        <p:txBody>
          <a:bodyPr>
            <a:normAutofit/>
          </a:bodyPr>
          <a:lstStyle/>
          <a:p>
            <a:r>
              <a:rPr lang="en-GB" sz="3800" b="1" dirty="0">
                <a:latin typeface="Calibri" panose="020F0502020204030204" pitchFamily="34" charset="0"/>
                <a:cs typeface="Calibri" panose="020F0502020204030204" pitchFamily="34" charset="0"/>
              </a:rPr>
              <a:t>MEASURING COMMODITY RISK</a:t>
            </a:r>
          </a:p>
        </p:txBody>
      </p:sp>
      <p:sp>
        <p:nvSpPr>
          <p:cNvPr id="3" name="Content Placeholder 2">
            <a:extLst>
              <a:ext uri="{FF2B5EF4-FFF2-40B4-BE49-F238E27FC236}">
                <a16:creationId xmlns:a16="http://schemas.microsoft.com/office/drawing/2014/main" id="{25268FDC-BCC8-F32A-90B0-1464C8CFFA4D}"/>
              </a:ext>
            </a:extLst>
          </p:cNvPr>
          <p:cNvSpPr>
            <a:spLocks noGrp="1"/>
          </p:cNvSpPr>
          <p:nvPr>
            <p:ph idx="1"/>
          </p:nvPr>
        </p:nvSpPr>
        <p:spPr>
          <a:xfrm>
            <a:off x="6346390" y="1933497"/>
            <a:ext cx="5178960" cy="906295"/>
          </a:xfrm>
        </p:spPr>
        <p:txBody>
          <a:bodyPr anchor="ctr">
            <a:normAutofit/>
          </a:bodyPr>
          <a:lstStyle/>
          <a:p>
            <a:r>
              <a:rPr lang="en-GB" sz="3000" dirty="0"/>
              <a:t>Use sensitivity analysis</a:t>
            </a:r>
          </a:p>
          <a:p>
            <a:endParaRPr lang="en-GB" sz="2000" dirty="0"/>
          </a:p>
          <a:p>
            <a:pPr marL="0" indent="0">
              <a:buNone/>
            </a:pPr>
            <a:endParaRPr lang="en-GB" sz="2000" dirty="0"/>
          </a:p>
        </p:txBody>
      </p:sp>
      <p:pic>
        <p:nvPicPr>
          <p:cNvPr id="7" name="Picture 6" descr="Graphical user interface, text, application&#10;&#10;Description automatically generated">
            <a:extLst>
              <a:ext uri="{FF2B5EF4-FFF2-40B4-BE49-F238E27FC236}">
                <a16:creationId xmlns:a16="http://schemas.microsoft.com/office/drawing/2014/main" id="{3BD80747-7387-9948-B012-39FF899A8FB0}"/>
              </a:ext>
            </a:extLst>
          </p:cNvPr>
          <p:cNvPicPr>
            <a:picLocks noChangeAspect="1"/>
          </p:cNvPicPr>
          <p:nvPr/>
        </p:nvPicPr>
        <p:blipFill rotWithShape="1">
          <a:blip r:embed="rId3">
            <a:extLst>
              <a:ext uri="{28A0092B-C50C-407E-A947-70E740481C1C}">
                <a14:useLocalDpi xmlns:a14="http://schemas.microsoft.com/office/drawing/2010/main" val="0"/>
              </a:ext>
            </a:extLst>
          </a:blip>
          <a:srcRect l="16536" t="28497" r="34313" b="38562"/>
          <a:stretch/>
        </p:blipFill>
        <p:spPr>
          <a:xfrm>
            <a:off x="515604" y="2552948"/>
            <a:ext cx="5167185" cy="3449095"/>
          </a:xfrm>
          <a:prstGeom prst="rect">
            <a:avLst/>
          </a:prstGeom>
        </p:spPr>
      </p:pic>
      <p:pic>
        <p:nvPicPr>
          <p:cNvPr id="5" name="Picture 4" descr="Table&#10;&#10;Description automatically generated">
            <a:extLst>
              <a:ext uri="{FF2B5EF4-FFF2-40B4-BE49-F238E27FC236}">
                <a16:creationId xmlns:a16="http://schemas.microsoft.com/office/drawing/2014/main" id="{36DC2987-D4E9-7007-79F5-3BE079F1C30F}"/>
              </a:ext>
            </a:extLst>
          </p:cNvPr>
          <p:cNvPicPr>
            <a:picLocks noChangeAspect="1"/>
          </p:cNvPicPr>
          <p:nvPr/>
        </p:nvPicPr>
        <p:blipFill rotWithShape="1">
          <a:blip r:embed="rId4">
            <a:extLst>
              <a:ext uri="{28A0092B-C50C-407E-A947-70E740481C1C}">
                <a14:useLocalDpi xmlns:a14="http://schemas.microsoft.com/office/drawing/2010/main" val="0"/>
              </a:ext>
            </a:extLst>
          </a:blip>
          <a:srcRect l="23508" t="47059" r="31351" b="20000"/>
          <a:stretch/>
        </p:blipFill>
        <p:spPr>
          <a:xfrm>
            <a:off x="6198394" y="3019032"/>
            <a:ext cx="5167185" cy="2983011"/>
          </a:xfrm>
          <a:prstGeom prst="rect">
            <a:avLst/>
          </a:prstGeom>
        </p:spPr>
      </p:pic>
    </p:spTree>
    <p:extLst>
      <p:ext uri="{BB962C8B-B14F-4D97-AF65-F5344CB8AC3E}">
        <p14:creationId xmlns:p14="http://schemas.microsoft.com/office/powerpoint/2010/main" val="1606253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514E3-D629-9E9D-3647-5518B5FE2334}"/>
              </a:ext>
            </a:extLst>
          </p:cNvPr>
          <p:cNvSpPr>
            <a:spLocks noGrp="1"/>
          </p:cNvSpPr>
          <p:nvPr>
            <p:ph type="title"/>
          </p:nvPr>
        </p:nvSpPr>
        <p:spPr>
          <a:xfrm>
            <a:off x="53008" y="0"/>
            <a:ext cx="12138992" cy="1325563"/>
          </a:xfrm>
        </p:spPr>
        <p:txBody>
          <a:bodyPr>
            <a:noAutofit/>
          </a:bodyPr>
          <a:lstStyle/>
          <a:p>
            <a:r>
              <a:rPr lang="en-GB" sz="3600" b="1" dirty="0">
                <a:latin typeface="Calibri" panose="020F0502020204030204" pitchFamily="34" charset="0"/>
                <a:cs typeface="Calibri" panose="020F0502020204030204" pitchFamily="34" charset="0"/>
              </a:rPr>
              <a:t>TECHNIQUES AND PRODUCTS TO MANAGE COMMODITY RISKS</a:t>
            </a:r>
          </a:p>
        </p:txBody>
      </p:sp>
      <p:sp>
        <p:nvSpPr>
          <p:cNvPr id="3" name="Content Placeholder 2">
            <a:extLst>
              <a:ext uri="{FF2B5EF4-FFF2-40B4-BE49-F238E27FC236}">
                <a16:creationId xmlns:a16="http://schemas.microsoft.com/office/drawing/2014/main" id="{7246CC1B-5476-98D6-A2C5-3B129CF84044}"/>
              </a:ext>
            </a:extLst>
          </p:cNvPr>
          <p:cNvSpPr>
            <a:spLocks noGrp="1"/>
          </p:cNvSpPr>
          <p:nvPr>
            <p:ph idx="1"/>
          </p:nvPr>
        </p:nvSpPr>
        <p:spPr>
          <a:xfrm>
            <a:off x="838199" y="1643270"/>
            <a:ext cx="11102010" cy="4849605"/>
          </a:xfrm>
        </p:spPr>
        <p:txBody>
          <a:bodyPr>
            <a:normAutofit/>
          </a:bodyPr>
          <a:lstStyle/>
          <a:p>
            <a:pPr marL="514350" indent="-514350">
              <a:lnSpc>
                <a:spcPct val="170000"/>
              </a:lnSpc>
              <a:buAutoNum type="arabicPeriod"/>
            </a:pPr>
            <a:r>
              <a:rPr lang="en-GB" sz="3200" dirty="0">
                <a:latin typeface="Calibri" panose="020F0502020204030204" pitchFamily="34" charset="0"/>
                <a:cs typeface="Calibri" panose="020F0502020204030204" pitchFamily="34" charset="0"/>
              </a:rPr>
              <a:t>Fixed price swaps</a:t>
            </a:r>
          </a:p>
          <a:p>
            <a:pPr marL="514350" indent="-514350">
              <a:lnSpc>
                <a:spcPct val="170000"/>
              </a:lnSpc>
              <a:buAutoNum type="arabicPeriod"/>
            </a:pPr>
            <a:r>
              <a:rPr lang="en-GB" sz="3200" dirty="0">
                <a:latin typeface="Calibri" panose="020F0502020204030204" pitchFamily="34" charset="0"/>
                <a:cs typeface="Calibri" panose="020F0502020204030204" pitchFamily="34" charset="0"/>
              </a:rPr>
              <a:t>Future contracts – </a:t>
            </a:r>
            <a:r>
              <a:rPr lang="en-US" sz="3200" dirty="0">
                <a:latin typeface="Calibri" panose="020F0502020204030204" pitchFamily="34" charset="0"/>
                <a:cs typeface="Calibri" panose="020F0502020204030204" pitchFamily="34" charset="0"/>
              </a:rPr>
              <a:t>Grain option market traders bid price uncertainty into the prices of options on grain futures in the form of implied volatility</a:t>
            </a:r>
            <a:endParaRPr lang="en-GB" sz="3200" dirty="0">
              <a:latin typeface="Calibri" panose="020F0502020204030204" pitchFamily="34" charset="0"/>
              <a:cs typeface="Calibri" panose="020F0502020204030204" pitchFamily="34" charset="0"/>
            </a:endParaRPr>
          </a:p>
          <a:p>
            <a:pPr marL="514350" indent="-514350">
              <a:lnSpc>
                <a:spcPct val="170000"/>
              </a:lnSpc>
              <a:buAutoNum type="arabicPeriod"/>
            </a:pPr>
            <a:r>
              <a:rPr lang="en-GB" sz="3200" dirty="0">
                <a:latin typeface="Calibri" panose="020F0502020204030204" pitchFamily="34" charset="0"/>
                <a:cs typeface="Calibri" panose="020F0502020204030204" pitchFamily="34" charset="0"/>
              </a:rPr>
              <a:t>Basis Swaps</a:t>
            </a:r>
          </a:p>
          <a:p>
            <a:pPr marL="0" indent="0">
              <a:lnSpc>
                <a:spcPct val="200000"/>
              </a:lnSpc>
              <a:buNone/>
            </a:pPr>
            <a:endParaRPr lang="en-GB" dirty="0"/>
          </a:p>
          <a:p>
            <a:pPr marL="514350" indent="-514350">
              <a:lnSpc>
                <a:spcPct val="200000"/>
              </a:lnSpc>
              <a:buAutoNum type="alphaLcPeriod"/>
            </a:pPr>
            <a:endParaRPr lang="en-GB" dirty="0"/>
          </a:p>
          <a:p>
            <a:pPr marL="514350" indent="-514350">
              <a:buAutoNum type="arabicPeriod"/>
            </a:pPr>
            <a:endParaRPr lang="en-GB" dirty="0"/>
          </a:p>
        </p:txBody>
      </p:sp>
    </p:spTree>
    <p:extLst>
      <p:ext uri="{BB962C8B-B14F-4D97-AF65-F5344CB8AC3E}">
        <p14:creationId xmlns:p14="http://schemas.microsoft.com/office/powerpoint/2010/main" val="2517975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Graphical user interface, text&#10;&#10;Description automatically generated">
            <a:extLst>
              <a:ext uri="{FF2B5EF4-FFF2-40B4-BE49-F238E27FC236}">
                <a16:creationId xmlns:a16="http://schemas.microsoft.com/office/drawing/2014/main" id="{BCF33ADD-B8AE-BF74-8AAD-30B5F69AE7E4}"/>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3765" t="29062" r="4753" b="6473"/>
          <a:stretch/>
        </p:blipFill>
        <p:spPr>
          <a:xfrm>
            <a:off x="212035" y="1620982"/>
            <a:ext cx="5471589" cy="3345466"/>
          </a:xfrm>
          <a:prstGeom prst="rect">
            <a:avLst/>
          </a:prstGeom>
        </p:spPr>
      </p:pic>
      <p:pic>
        <p:nvPicPr>
          <p:cNvPr id="7" name="Picture 6" descr="Graphical user interface, chart&#10;&#10;Description automatically generated">
            <a:extLst>
              <a:ext uri="{FF2B5EF4-FFF2-40B4-BE49-F238E27FC236}">
                <a16:creationId xmlns:a16="http://schemas.microsoft.com/office/drawing/2014/main" id="{903909C5-CEA4-CB74-8328-FF13EA3BDD63}"/>
              </a:ext>
            </a:extLst>
          </p:cNvPr>
          <p:cNvPicPr>
            <a:picLocks noChangeAspect="1"/>
          </p:cNvPicPr>
          <p:nvPr/>
        </p:nvPicPr>
        <p:blipFill rotWithShape="1">
          <a:blip r:embed="rId3">
            <a:extLst>
              <a:ext uri="{28A0092B-C50C-407E-A947-70E740481C1C}">
                <a14:useLocalDpi xmlns:a14="http://schemas.microsoft.com/office/drawing/2010/main" val="0"/>
              </a:ext>
            </a:extLst>
          </a:blip>
          <a:srcRect l="4010" t="24837" r="4651" b="9019"/>
          <a:stretch/>
        </p:blipFill>
        <p:spPr>
          <a:xfrm>
            <a:off x="5805205" y="1679172"/>
            <a:ext cx="5743327" cy="3287276"/>
          </a:xfrm>
          <a:prstGeom prst="rect">
            <a:avLst/>
          </a:prstGeom>
        </p:spPr>
      </p:pic>
    </p:spTree>
    <p:extLst>
      <p:ext uri="{BB962C8B-B14F-4D97-AF65-F5344CB8AC3E}">
        <p14:creationId xmlns:p14="http://schemas.microsoft.com/office/powerpoint/2010/main" val="3376374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8764941D-8197-06DC-B3A0-187017598276}"/>
              </a:ext>
            </a:extLst>
          </p:cNvPr>
          <p:cNvPicPr>
            <a:picLocks noChangeAspect="1"/>
          </p:cNvPicPr>
          <p:nvPr/>
        </p:nvPicPr>
        <p:blipFill rotWithShape="1">
          <a:blip r:embed="rId3">
            <a:extLst>
              <a:ext uri="{28A0092B-C50C-407E-A947-70E740481C1C}">
                <a14:useLocalDpi xmlns:a14="http://schemas.microsoft.com/office/drawing/2010/main" val="0"/>
              </a:ext>
            </a:extLst>
          </a:blip>
          <a:srcRect l="4478" t="30303" r="4532" b="4970"/>
          <a:stretch/>
        </p:blipFill>
        <p:spPr>
          <a:xfrm>
            <a:off x="282106" y="1662905"/>
            <a:ext cx="5907337" cy="3532187"/>
          </a:xfrm>
          <a:prstGeom prst="rect">
            <a:avLst/>
          </a:prstGeom>
        </p:spPr>
      </p:pic>
      <p:pic>
        <p:nvPicPr>
          <p:cNvPr id="5" name="Picture 4" descr="Timeline&#10;&#10;Description automatically generated with medium confidence">
            <a:extLst>
              <a:ext uri="{FF2B5EF4-FFF2-40B4-BE49-F238E27FC236}">
                <a16:creationId xmlns:a16="http://schemas.microsoft.com/office/drawing/2014/main" id="{A6CBB653-8317-E57E-5484-928C6160CC27}"/>
              </a:ext>
            </a:extLst>
          </p:cNvPr>
          <p:cNvPicPr>
            <a:picLocks noChangeAspect="1"/>
          </p:cNvPicPr>
          <p:nvPr/>
        </p:nvPicPr>
        <p:blipFill rotWithShape="1">
          <a:blip r:embed="rId4">
            <a:extLst>
              <a:ext uri="{28A0092B-C50C-407E-A947-70E740481C1C}">
                <a14:useLocalDpi xmlns:a14="http://schemas.microsoft.com/office/drawing/2010/main" val="0"/>
              </a:ext>
            </a:extLst>
          </a:blip>
          <a:srcRect l="5368" t="28363" r="5905" b="4970"/>
          <a:stretch/>
        </p:blipFill>
        <p:spPr>
          <a:xfrm>
            <a:off x="6256865" y="1662906"/>
            <a:ext cx="5291667" cy="3532187"/>
          </a:xfrm>
          <a:prstGeom prst="rect">
            <a:avLst/>
          </a:prstGeom>
        </p:spPr>
      </p:pic>
    </p:spTree>
    <p:extLst>
      <p:ext uri="{BB962C8B-B14F-4D97-AF65-F5344CB8AC3E}">
        <p14:creationId xmlns:p14="http://schemas.microsoft.com/office/powerpoint/2010/main" val="545805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514E3-D629-9E9D-3647-5518B5FE2334}"/>
              </a:ext>
            </a:extLst>
          </p:cNvPr>
          <p:cNvSpPr>
            <a:spLocks noGrp="1"/>
          </p:cNvSpPr>
          <p:nvPr>
            <p:ph type="title"/>
          </p:nvPr>
        </p:nvSpPr>
        <p:spPr>
          <a:xfrm>
            <a:off x="249382" y="248805"/>
            <a:ext cx="6636326" cy="831273"/>
          </a:xfrm>
        </p:spPr>
        <p:txBody>
          <a:bodyPr>
            <a:noAutofit/>
          </a:bodyPr>
          <a:lstStyle/>
          <a:p>
            <a:r>
              <a:rPr lang="en-GB" sz="3800" b="1" dirty="0">
                <a:latin typeface="Calibri" panose="020F0502020204030204" pitchFamily="34" charset="0"/>
                <a:cs typeface="Calibri" panose="020F0502020204030204" pitchFamily="34" charset="0"/>
              </a:rPr>
              <a:t>MAJOR RISKS: FINANCIAL RISKS</a:t>
            </a:r>
          </a:p>
        </p:txBody>
      </p:sp>
      <p:sp>
        <p:nvSpPr>
          <p:cNvPr id="3" name="Content Placeholder 2">
            <a:extLst>
              <a:ext uri="{FF2B5EF4-FFF2-40B4-BE49-F238E27FC236}">
                <a16:creationId xmlns:a16="http://schemas.microsoft.com/office/drawing/2014/main" id="{7246CC1B-5476-98D6-A2C5-3B129CF84044}"/>
              </a:ext>
            </a:extLst>
          </p:cNvPr>
          <p:cNvSpPr>
            <a:spLocks noGrp="1"/>
          </p:cNvSpPr>
          <p:nvPr>
            <p:ph idx="1"/>
          </p:nvPr>
        </p:nvSpPr>
        <p:spPr/>
        <p:txBody>
          <a:bodyPr/>
          <a:lstStyle/>
          <a:p>
            <a:pPr>
              <a:buFontTx/>
              <a:buChar char="-"/>
            </a:pPr>
            <a:endParaRPr lang="en-GB"/>
          </a:p>
          <a:p>
            <a:endParaRPr lang="en-GB"/>
          </a:p>
        </p:txBody>
      </p:sp>
      <p:sp>
        <p:nvSpPr>
          <p:cNvPr id="7" name="Text Placeholder 6">
            <a:extLst>
              <a:ext uri="{FF2B5EF4-FFF2-40B4-BE49-F238E27FC236}">
                <a16:creationId xmlns:a16="http://schemas.microsoft.com/office/drawing/2014/main" id="{614482DC-74BB-32B0-F4F1-CF1A132BC2BC}"/>
              </a:ext>
            </a:extLst>
          </p:cNvPr>
          <p:cNvSpPr>
            <a:spLocks noGrp="1"/>
          </p:cNvSpPr>
          <p:nvPr>
            <p:ph type="body" sz="half" idx="2"/>
          </p:nvPr>
        </p:nvSpPr>
        <p:spPr>
          <a:xfrm>
            <a:off x="249382" y="1316183"/>
            <a:ext cx="6234545" cy="5209308"/>
          </a:xfrm>
        </p:spPr>
        <p:txBody>
          <a:bodyPr>
            <a:normAutofit lnSpcReduction="10000"/>
          </a:bodyPr>
          <a:lstStyle/>
          <a:p>
            <a:r>
              <a:rPr lang="en-GB" sz="3200" b="1" dirty="0">
                <a:latin typeface="Calibri" panose="020F0502020204030204" pitchFamily="34" charset="0"/>
                <a:cs typeface="Calibri" panose="020F0502020204030204" pitchFamily="34" charset="0"/>
              </a:rPr>
              <a:t>Currency Risk</a:t>
            </a:r>
          </a:p>
          <a:p>
            <a:pPr marL="285750" indent="-285750">
              <a:buFontTx/>
              <a:buChar char="-"/>
            </a:pPr>
            <a:r>
              <a:rPr lang="en-GB" sz="3200" dirty="0">
                <a:latin typeface="Calibri" panose="020F0502020204030204" pitchFamily="34" charset="0"/>
                <a:cs typeface="Calibri" panose="020F0502020204030204" pitchFamily="34" charset="0"/>
              </a:rPr>
              <a:t>The exchange rate market is volatile and subject to multiple fluctuations in a day. </a:t>
            </a:r>
          </a:p>
          <a:p>
            <a:pPr marL="285750" indent="-285750">
              <a:buFontTx/>
              <a:buChar char="-"/>
            </a:pPr>
            <a:r>
              <a:rPr lang="en-GB" sz="3200" dirty="0">
                <a:latin typeface="Calibri" panose="020F0502020204030204" pitchFamily="34" charset="0"/>
                <a:cs typeface="Calibri" panose="020F0502020204030204" pitchFamily="34" charset="0"/>
              </a:rPr>
              <a:t>Affects transactions of assets and liabilities on financial statements</a:t>
            </a:r>
          </a:p>
          <a:p>
            <a:pPr marL="285750" indent="-285750">
              <a:buFontTx/>
              <a:buChar char="-"/>
            </a:pPr>
            <a:r>
              <a:rPr lang="en-GB" sz="3200" dirty="0">
                <a:latin typeface="Calibri" panose="020F0502020204030204" pitchFamily="34" charset="0"/>
                <a:cs typeface="Calibri" panose="020F0502020204030204" pitchFamily="34" charset="0"/>
              </a:rPr>
              <a:t>Affects the purchase and sale of liquor in different countries. </a:t>
            </a:r>
          </a:p>
          <a:p>
            <a:pPr marL="285750" indent="-285750">
              <a:buFontTx/>
              <a:buChar char="-"/>
            </a:pPr>
            <a:r>
              <a:rPr lang="en-GB" sz="3200" dirty="0">
                <a:latin typeface="Calibri" panose="020F0502020204030204" pitchFamily="34" charset="0"/>
                <a:cs typeface="Calibri" panose="020F0502020204030204" pitchFamily="34" charset="0"/>
              </a:rPr>
              <a:t>Relevant to most liquor companies that export and import heavily and have location in various countries. </a:t>
            </a:r>
          </a:p>
          <a:p>
            <a:pPr>
              <a:buFontTx/>
              <a:buChar char="-"/>
            </a:pPr>
            <a:endParaRPr lang="en-GB" dirty="0"/>
          </a:p>
          <a:p>
            <a:endParaRPr lang="en-GB" dirty="0"/>
          </a:p>
        </p:txBody>
      </p:sp>
      <p:pic>
        <p:nvPicPr>
          <p:cNvPr id="5" name="Picture 4" descr="Graphical user interface&#10;&#10;Description automatically generated">
            <a:extLst>
              <a:ext uri="{FF2B5EF4-FFF2-40B4-BE49-F238E27FC236}">
                <a16:creationId xmlns:a16="http://schemas.microsoft.com/office/drawing/2014/main" id="{5FC71590-9773-27A9-45CC-E014851730C9}"/>
              </a:ext>
            </a:extLst>
          </p:cNvPr>
          <p:cNvPicPr>
            <a:picLocks noChangeAspect="1"/>
          </p:cNvPicPr>
          <p:nvPr/>
        </p:nvPicPr>
        <p:blipFill rotWithShape="1">
          <a:blip r:embed="rId3">
            <a:extLst>
              <a:ext uri="{28A0092B-C50C-407E-A947-70E740481C1C}">
                <a14:useLocalDpi xmlns:a14="http://schemas.microsoft.com/office/drawing/2010/main" val="0"/>
              </a:ext>
            </a:extLst>
          </a:blip>
          <a:srcRect t="15556" r="34647" b="38990"/>
          <a:stretch/>
        </p:blipFill>
        <p:spPr>
          <a:xfrm>
            <a:off x="6745357" y="457200"/>
            <a:ext cx="5446643" cy="5888182"/>
          </a:xfrm>
          <a:prstGeom prst="rect">
            <a:avLst/>
          </a:prstGeom>
        </p:spPr>
      </p:pic>
    </p:spTree>
    <p:extLst>
      <p:ext uri="{BB962C8B-B14F-4D97-AF65-F5344CB8AC3E}">
        <p14:creationId xmlns:p14="http://schemas.microsoft.com/office/powerpoint/2010/main" val="1600805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514E3-D629-9E9D-3647-5518B5FE2334}"/>
              </a:ext>
            </a:extLst>
          </p:cNvPr>
          <p:cNvSpPr>
            <a:spLocks noGrp="1"/>
          </p:cNvSpPr>
          <p:nvPr>
            <p:ph type="title"/>
          </p:nvPr>
        </p:nvSpPr>
        <p:spPr>
          <a:xfrm>
            <a:off x="284318" y="410818"/>
            <a:ext cx="10515600" cy="770948"/>
          </a:xfrm>
        </p:spPr>
        <p:txBody>
          <a:bodyPr>
            <a:noAutofit/>
          </a:bodyPr>
          <a:lstStyle/>
          <a:p>
            <a:r>
              <a:rPr lang="en-GB" sz="3800" b="1" dirty="0">
                <a:latin typeface="Calibri" panose="020F0502020204030204" pitchFamily="34" charset="0"/>
                <a:cs typeface="Calibri" panose="020F0502020204030204" pitchFamily="34" charset="0"/>
              </a:rPr>
              <a:t>MEASURING CURRENCY RISK</a:t>
            </a:r>
          </a:p>
        </p:txBody>
      </p:sp>
      <p:sp>
        <p:nvSpPr>
          <p:cNvPr id="3" name="Content Placeholder 2">
            <a:extLst>
              <a:ext uri="{FF2B5EF4-FFF2-40B4-BE49-F238E27FC236}">
                <a16:creationId xmlns:a16="http://schemas.microsoft.com/office/drawing/2014/main" id="{7246CC1B-5476-98D6-A2C5-3B129CF84044}"/>
              </a:ext>
            </a:extLst>
          </p:cNvPr>
          <p:cNvSpPr>
            <a:spLocks noGrp="1"/>
          </p:cNvSpPr>
          <p:nvPr>
            <p:ph idx="1"/>
          </p:nvPr>
        </p:nvSpPr>
        <p:spPr>
          <a:xfrm>
            <a:off x="284318" y="1539575"/>
            <a:ext cx="5506881" cy="5976216"/>
          </a:xfrm>
        </p:spPr>
        <p:txBody>
          <a:bodyPr>
            <a:normAutofit/>
          </a:bodyPr>
          <a:lstStyle/>
          <a:p>
            <a:pPr>
              <a:buFontTx/>
              <a:buChar char="-"/>
            </a:pPr>
            <a:r>
              <a:rPr lang="en-GB" sz="3000" b="1" dirty="0">
                <a:latin typeface="Calibri" panose="020F0502020204030204" pitchFamily="34" charset="0"/>
                <a:cs typeface="Calibri" panose="020F0502020204030204" pitchFamily="34" charset="0"/>
              </a:rPr>
              <a:t>Sensitivity Analysis </a:t>
            </a:r>
          </a:p>
          <a:p>
            <a:pPr marL="0" indent="0">
              <a:buNone/>
            </a:pPr>
            <a:r>
              <a:rPr lang="en-US" sz="3000" dirty="0">
                <a:latin typeface="Calibri" panose="020F0502020204030204" pitchFamily="34" charset="0"/>
                <a:cs typeface="Calibri" panose="020F0502020204030204" pitchFamily="34" charset="0"/>
              </a:rPr>
              <a:t>A 10-percent domestic currency depreciation, foreign manufacturers’ profits decline by 22 percent, domestic consumer surplus falls by 8 percent, the retailer’s profits fall by 5 percent, and domestic manufacturers’ profits increase by 1.7 percent. (</a:t>
            </a:r>
            <a:r>
              <a:rPr lang="en-GB" sz="3000" dirty="0" err="1">
                <a:latin typeface="Calibri" panose="020F0502020204030204" pitchFamily="34" charset="0"/>
                <a:cs typeface="Calibri" panose="020F0502020204030204" pitchFamily="34" charset="0"/>
              </a:rPr>
              <a:t>Hellerstein</a:t>
            </a:r>
            <a:r>
              <a:rPr lang="en-GB" sz="3000" dirty="0">
                <a:latin typeface="Calibri" panose="020F0502020204030204" pitchFamily="34" charset="0"/>
                <a:cs typeface="Calibri" panose="020F0502020204030204" pitchFamily="34" charset="0"/>
              </a:rPr>
              <a:t>, 2004)</a:t>
            </a:r>
          </a:p>
        </p:txBody>
      </p:sp>
      <p:pic>
        <p:nvPicPr>
          <p:cNvPr id="5" name="Picture 4" descr="Graphical user interface, text, application, table&#10;&#10;Description automatically generated">
            <a:extLst>
              <a:ext uri="{FF2B5EF4-FFF2-40B4-BE49-F238E27FC236}">
                <a16:creationId xmlns:a16="http://schemas.microsoft.com/office/drawing/2014/main" id="{F33189C4-AF12-BBD4-4846-A420C8AC952D}"/>
              </a:ext>
            </a:extLst>
          </p:cNvPr>
          <p:cNvPicPr>
            <a:picLocks noChangeAspect="1"/>
          </p:cNvPicPr>
          <p:nvPr/>
        </p:nvPicPr>
        <p:blipFill rotWithShape="1">
          <a:blip r:embed="rId3">
            <a:extLst>
              <a:ext uri="{28A0092B-C50C-407E-A947-70E740481C1C}">
                <a14:useLocalDpi xmlns:a14="http://schemas.microsoft.com/office/drawing/2010/main" val="0"/>
              </a:ext>
            </a:extLst>
          </a:blip>
          <a:srcRect l="20101" t="51515" r="27104" b="16363"/>
          <a:stretch/>
        </p:blipFill>
        <p:spPr>
          <a:xfrm>
            <a:off x="5542118" y="2109763"/>
            <a:ext cx="6705600" cy="3325090"/>
          </a:xfrm>
          <a:prstGeom prst="rect">
            <a:avLst/>
          </a:prstGeom>
        </p:spPr>
      </p:pic>
    </p:spTree>
    <p:extLst>
      <p:ext uri="{BB962C8B-B14F-4D97-AF65-F5344CB8AC3E}">
        <p14:creationId xmlns:p14="http://schemas.microsoft.com/office/powerpoint/2010/main" val="3704975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514E3-D629-9E9D-3647-5518B5FE2334}"/>
              </a:ext>
            </a:extLst>
          </p:cNvPr>
          <p:cNvSpPr>
            <a:spLocks noGrp="1"/>
          </p:cNvSpPr>
          <p:nvPr>
            <p:ph type="title"/>
          </p:nvPr>
        </p:nvSpPr>
        <p:spPr>
          <a:xfrm>
            <a:off x="457200" y="168149"/>
            <a:ext cx="12192000" cy="1325563"/>
          </a:xfrm>
        </p:spPr>
        <p:txBody>
          <a:bodyPr>
            <a:normAutofit/>
          </a:bodyPr>
          <a:lstStyle/>
          <a:p>
            <a:r>
              <a:rPr lang="en-GB" sz="3800" b="1" dirty="0">
                <a:latin typeface="Calibri" panose="020F0502020204030204" pitchFamily="34" charset="0"/>
                <a:cs typeface="Calibri" panose="020F0502020204030204" pitchFamily="34" charset="0"/>
              </a:rPr>
              <a:t>MANAGING CURRENCY RISK</a:t>
            </a:r>
          </a:p>
        </p:txBody>
      </p:sp>
      <p:sp>
        <p:nvSpPr>
          <p:cNvPr id="3" name="Content Placeholder 2">
            <a:extLst>
              <a:ext uri="{FF2B5EF4-FFF2-40B4-BE49-F238E27FC236}">
                <a16:creationId xmlns:a16="http://schemas.microsoft.com/office/drawing/2014/main" id="{7246CC1B-5476-98D6-A2C5-3B129CF84044}"/>
              </a:ext>
            </a:extLst>
          </p:cNvPr>
          <p:cNvSpPr>
            <a:spLocks noGrp="1"/>
          </p:cNvSpPr>
          <p:nvPr>
            <p:ph idx="1"/>
          </p:nvPr>
        </p:nvSpPr>
        <p:spPr>
          <a:xfrm>
            <a:off x="457200" y="1493712"/>
            <a:ext cx="11734800" cy="5832763"/>
          </a:xfrm>
        </p:spPr>
        <p:txBody>
          <a:bodyPr>
            <a:normAutofit/>
          </a:bodyPr>
          <a:lstStyle/>
          <a:p>
            <a:pPr marL="0" indent="0">
              <a:buNone/>
            </a:pPr>
            <a:r>
              <a:rPr lang="en-GB" sz="3000" dirty="0">
                <a:latin typeface="Calibri" panose="020F0502020204030204" pitchFamily="34" charset="0"/>
                <a:cs typeface="Calibri" panose="020F0502020204030204" pitchFamily="34" charset="0"/>
              </a:rPr>
              <a:t>Hedging through:</a:t>
            </a:r>
          </a:p>
          <a:p>
            <a:pPr marL="914400" indent="-914400">
              <a:buAutoNum type="alphaLcPeriod"/>
            </a:pPr>
            <a:r>
              <a:rPr lang="en-GB" sz="3000" dirty="0">
                <a:latin typeface="Calibri" panose="020F0502020204030204" pitchFamily="34" charset="0"/>
                <a:cs typeface="Calibri" panose="020F0502020204030204" pitchFamily="34" charset="0"/>
              </a:rPr>
              <a:t>Foreign currency spots</a:t>
            </a:r>
          </a:p>
          <a:p>
            <a:pPr marL="914400" indent="-914400">
              <a:buAutoNum type="alphaLcPeriod"/>
            </a:pPr>
            <a:r>
              <a:rPr lang="en-GB" sz="3000" dirty="0">
                <a:latin typeface="Calibri" panose="020F0502020204030204" pitchFamily="34" charset="0"/>
                <a:cs typeface="Calibri" panose="020F0502020204030204" pitchFamily="34" charset="0"/>
              </a:rPr>
              <a:t>Foreign currency forwards</a:t>
            </a:r>
          </a:p>
          <a:p>
            <a:pPr marL="914400" indent="-914400">
              <a:buAutoNum type="alphaLcPeriod"/>
            </a:pPr>
            <a:r>
              <a:rPr lang="en-GB" sz="3000" dirty="0">
                <a:latin typeface="Calibri" panose="020F0502020204030204" pitchFamily="34" charset="0"/>
                <a:cs typeface="Calibri" panose="020F0502020204030204" pitchFamily="34" charset="0"/>
              </a:rPr>
              <a:t>Foreign currency swaps</a:t>
            </a:r>
          </a:p>
          <a:p>
            <a:pPr marL="0" indent="0">
              <a:buNone/>
            </a:pPr>
            <a:endParaRPr lang="en-GB" sz="3000" dirty="0">
              <a:latin typeface="Calibri" panose="020F0502020204030204" pitchFamily="34" charset="0"/>
              <a:cs typeface="Calibri" panose="020F0502020204030204" pitchFamily="34" charset="0"/>
            </a:endParaRPr>
          </a:p>
          <a:p>
            <a:pPr marL="0" indent="0">
              <a:buNone/>
            </a:pPr>
            <a:r>
              <a:rPr lang="en-GB" sz="3000" dirty="0">
                <a:latin typeface="Calibri" panose="020F0502020204030204" pitchFamily="34" charset="0"/>
                <a:cs typeface="Calibri" panose="020F0502020204030204" pitchFamily="34" charset="0"/>
              </a:rPr>
              <a:t>Other hedging techniques:</a:t>
            </a:r>
          </a:p>
          <a:p>
            <a:pPr marL="0" indent="0">
              <a:buNone/>
            </a:pPr>
            <a:r>
              <a:rPr lang="en-GB" sz="3000" dirty="0">
                <a:latin typeface="Calibri" panose="020F0502020204030204" pitchFamily="34" charset="0"/>
                <a:cs typeface="Calibri" panose="020F0502020204030204" pitchFamily="34" charset="0"/>
              </a:rPr>
              <a:t>a.       Cross currency interest rate swaps</a:t>
            </a:r>
          </a:p>
          <a:p>
            <a:pPr marL="0" indent="0">
              <a:buNone/>
            </a:pPr>
            <a:r>
              <a:rPr lang="en-GB" sz="3000" dirty="0">
                <a:latin typeface="Calibri" panose="020F0502020204030204" pitchFamily="34" charset="0"/>
                <a:cs typeface="Calibri" panose="020F0502020204030204" pitchFamily="34" charset="0"/>
              </a:rPr>
              <a:t>b.       Transaction exposure hedging  </a:t>
            </a:r>
          </a:p>
          <a:p>
            <a:pPr marL="0" indent="0">
              <a:buNone/>
            </a:pPr>
            <a:endParaRPr lang="en-GB" dirty="0"/>
          </a:p>
          <a:p>
            <a:endParaRPr lang="en-GB" dirty="0"/>
          </a:p>
        </p:txBody>
      </p:sp>
    </p:spTree>
    <p:extLst>
      <p:ext uri="{BB962C8B-B14F-4D97-AF65-F5344CB8AC3E}">
        <p14:creationId xmlns:p14="http://schemas.microsoft.com/office/powerpoint/2010/main" val="2483562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514E3-D629-9E9D-3647-5518B5FE2334}"/>
              </a:ext>
            </a:extLst>
          </p:cNvPr>
          <p:cNvSpPr>
            <a:spLocks noGrp="1"/>
          </p:cNvSpPr>
          <p:nvPr>
            <p:ph type="title"/>
          </p:nvPr>
        </p:nvSpPr>
        <p:spPr>
          <a:xfrm>
            <a:off x="498764" y="240001"/>
            <a:ext cx="12085982" cy="1325563"/>
          </a:xfrm>
        </p:spPr>
        <p:txBody>
          <a:bodyPr>
            <a:normAutofit/>
          </a:bodyPr>
          <a:lstStyle/>
          <a:p>
            <a:r>
              <a:rPr lang="en-GB" sz="3800" b="1" dirty="0">
                <a:latin typeface="Calibri" panose="020F0502020204030204" pitchFamily="34" charset="0"/>
                <a:cs typeface="Calibri" panose="020F0502020204030204" pitchFamily="34" charset="0"/>
              </a:rPr>
              <a:t>MAJOR RISKS: FINANCIAL RISK</a:t>
            </a:r>
          </a:p>
        </p:txBody>
      </p:sp>
      <p:sp>
        <p:nvSpPr>
          <p:cNvPr id="3" name="Content Placeholder 2">
            <a:extLst>
              <a:ext uri="{FF2B5EF4-FFF2-40B4-BE49-F238E27FC236}">
                <a16:creationId xmlns:a16="http://schemas.microsoft.com/office/drawing/2014/main" id="{7246CC1B-5476-98D6-A2C5-3B129CF84044}"/>
              </a:ext>
            </a:extLst>
          </p:cNvPr>
          <p:cNvSpPr>
            <a:spLocks noGrp="1"/>
          </p:cNvSpPr>
          <p:nvPr>
            <p:ph idx="1"/>
          </p:nvPr>
        </p:nvSpPr>
        <p:spPr>
          <a:xfrm>
            <a:off x="498764" y="1565564"/>
            <a:ext cx="11443854" cy="5029200"/>
          </a:xfrm>
        </p:spPr>
        <p:txBody>
          <a:bodyPr>
            <a:normAutofit lnSpcReduction="10000"/>
          </a:bodyPr>
          <a:lstStyle/>
          <a:p>
            <a:pPr marL="0" indent="0">
              <a:lnSpc>
                <a:spcPct val="150000"/>
              </a:lnSpc>
              <a:buNone/>
            </a:pPr>
            <a:r>
              <a:rPr lang="en-GB" sz="3000" b="1" dirty="0">
                <a:latin typeface="Calibri" panose="020F0502020204030204" pitchFamily="34" charset="0"/>
                <a:cs typeface="Calibri" panose="020F0502020204030204" pitchFamily="34" charset="0"/>
              </a:rPr>
              <a:t>Interest Rate risks</a:t>
            </a:r>
          </a:p>
          <a:p>
            <a:pPr>
              <a:lnSpc>
                <a:spcPct val="150000"/>
              </a:lnSpc>
              <a:buFontTx/>
              <a:buChar char="-"/>
            </a:pPr>
            <a:r>
              <a:rPr lang="en-GB" sz="3000" dirty="0">
                <a:latin typeface="Calibri" panose="020F0502020204030204" pitchFamily="34" charset="0"/>
                <a:cs typeface="Calibri" panose="020F0502020204030204" pitchFamily="34" charset="0"/>
              </a:rPr>
              <a:t>Changes in US dollar, Euro and Sterling pound interest rates that can affect borrowing </a:t>
            </a:r>
          </a:p>
          <a:p>
            <a:pPr>
              <a:lnSpc>
                <a:spcPct val="150000"/>
              </a:lnSpc>
              <a:buFontTx/>
              <a:buChar char="-"/>
            </a:pPr>
            <a:r>
              <a:rPr lang="en-GB" sz="3000" dirty="0">
                <a:latin typeface="Calibri" panose="020F0502020204030204" pitchFamily="34" charset="0"/>
                <a:cs typeface="Calibri" panose="020F0502020204030204" pitchFamily="34" charset="0"/>
              </a:rPr>
              <a:t>The Russian-Ukraine war has affected the interest rates significantly leading to abnormal interest rates worldwide especially the Euro (</a:t>
            </a:r>
            <a:r>
              <a:rPr lang="en-US" sz="3000" dirty="0">
                <a:latin typeface="Calibri" panose="020F0502020204030204" pitchFamily="34" charset="0"/>
                <a:cs typeface="Calibri" panose="020F0502020204030204" pitchFamily="34" charset="0"/>
              </a:rPr>
              <a:t>Russia-Ukraine war increases financial stability risks, ECB Financial Stability Review finds, 2022</a:t>
            </a:r>
            <a:r>
              <a:rPr lang="en-GB" sz="3000" dirty="0">
                <a:latin typeface="Calibri" panose="020F0502020204030204" pitchFamily="34" charset="0"/>
                <a:cs typeface="Calibri" panose="020F0502020204030204" pitchFamily="34" charset="0"/>
              </a:rPr>
              <a:t>). </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804747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49333-644A-4F37-3DA0-C409295ED773}"/>
              </a:ext>
            </a:extLst>
          </p:cNvPr>
          <p:cNvSpPr>
            <a:spLocks noGrp="1"/>
          </p:cNvSpPr>
          <p:nvPr>
            <p:ph type="title"/>
          </p:nvPr>
        </p:nvSpPr>
        <p:spPr>
          <a:xfrm>
            <a:off x="416959" y="490329"/>
            <a:ext cx="10515600" cy="999067"/>
          </a:xfrm>
        </p:spPr>
        <p:txBody>
          <a:bodyPr>
            <a:noAutofit/>
          </a:bodyPr>
          <a:lstStyle/>
          <a:p>
            <a:r>
              <a:rPr lang="en-GB" sz="3800" b="1" dirty="0">
                <a:latin typeface="Calibri" panose="020F0502020204030204" pitchFamily="34" charset="0"/>
                <a:cs typeface="Calibri" panose="020F0502020204030204" pitchFamily="34" charset="0"/>
              </a:rPr>
              <a:t>HISTORY - Production</a:t>
            </a:r>
          </a:p>
        </p:txBody>
      </p:sp>
      <p:sp>
        <p:nvSpPr>
          <p:cNvPr id="4" name="Content Placeholder 3">
            <a:extLst>
              <a:ext uri="{FF2B5EF4-FFF2-40B4-BE49-F238E27FC236}">
                <a16:creationId xmlns:a16="http://schemas.microsoft.com/office/drawing/2014/main" id="{22F8E357-7746-A16B-F47B-B6D64EA1679A}"/>
              </a:ext>
            </a:extLst>
          </p:cNvPr>
          <p:cNvSpPr>
            <a:spLocks noGrp="1"/>
          </p:cNvSpPr>
          <p:nvPr>
            <p:ph idx="1"/>
          </p:nvPr>
        </p:nvSpPr>
        <p:spPr>
          <a:xfrm>
            <a:off x="416959" y="1396631"/>
            <a:ext cx="11008758" cy="5814483"/>
          </a:xfrm>
        </p:spPr>
        <p:txBody>
          <a:bodyPr>
            <a:normAutofit/>
          </a:bodyPr>
          <a:lstStyle/>
          <a:p>
            <a:r>
              <a:rPr lang="en-GB" sz="3000" dirty="0">
                <a:latin typeface="Calibri" panose="020F0502020204030204" pitchFamily="34" charset="0"/>
                <a:cs typeface="Calibri" panose="020F0502020204030204" pitchFamily="34" charset="0"/>
              </a:rPr>
              <a:t>Was first discovered in </a:t>
            </a:r>
            <a:r>
              <a:rPr lang="en-GB" sz="3000" b="1" dirty="0">
                <a:latin typeface="Calibri" panose="020F0502020204030204" pitchFamily="34" charset="0"/>
                <a:cs typeface="Calibri" panose="020F0502020204030204" pitchFamily="34" charset="0"/>
              </a:rPr>
              <a:t>7000 – 6600 BCE </a:t>
            </a:r>
            <a:r>
              <a:rPr lang="en-US" sz="3000" b="0" i="0" dirty="0">
                <a:solidFill>
                  <a:srgbClr val="212529"/>
                </a:solidFill>
                <a:effectLst/>
                <a:latin typeface="Calibri" panose="020F0502020204030204" pitchFamily="34" charset="0"/>
                <a:cs typeface="Calibri" panose="020F0502020204030204" pitchFamily="34" charset="0"/>
              </a:rPr>
              <a:t>from </a:t>
            </a:r>
            <a:r>
              <a:rPr lang="en-US" sz="3000" b="0" i="0" dirty="0" err="1">
                <a:solidFill>
                  <a:srgbClr val="212529"/>
                </a:solidFill>
                <a:effectLst/>
                <a:latin typeface="Calibri" panose="020F0502020204030204" pitchFamily="34" charset="0"/>
                <a:cs typeface="Calibri" panose="020F0502020204030204" pitchFamily="34" charset="0"/>
              </a:rPr>
              <a:t>Jiahu</a:t>
            </a:r>
            <a:r>
              <a:rPr lang="en-US" sz="3000" b="0" i="0" dirty="0">
                <a:solidFill>
                  <a:srgbClr val="212529"/>
                </a:solidFill>
                <a:effectLst/>
                <a:latin typeface="Calibri" panose="020F0502020204030204" pitchFamily="34" charset="0"/>
                <a:cs typeface="Calibri" panose="020F0502020204030204" pitchFamily="34" charset="0"/>
              </a:rPr>
              <a:t>, a Neolithic village in the Yellow River Valley in China. Was mostly absorbed and preserved in pottery jars. It was discovered accidently by fermenting rice, honey and hawthorn fruit/grape by chemical analysists. These were flavored with herbs, flowers and resins.</a:t>
            </a:r>
          </a:p>
          <a:p>
            <a:r>
              <a:rPr lang="en-US" sz="3000" dirty="0">
                <a:solidFill>
                  <a:srgbClr val="212529"/>
                </a:solidFill>
                <a:latin typeface="Calibri" panose="020F0502020204030204" pitchFamily="34" charset="0"/>
                <a:cs typeface="Calibri" panose="020F0502020204030204" pitchFamily="34" charset="0"/>
              </a:rPr>
              <a:t>Followed by resinated wine discovered in Iran through tartaric acid in ceramic vessels</a:t>
            </a:r>
          </a:p>
          <a:p>
            <a:r>
              <a:rPr lang="en-US" sz="3000" b="0" i="0" dirty="0">
                <a:solidFill>
                  <a:srgbClr val="212529"/>
                </a:solidFill>
                <a:effectLst/>
                <a:latin typeface="Calibri" panose="020F0502020204030204" pitchFamily="34" charset="0"/>
                <a:cs typeface="Calibri" panose="020F0502020204030204" pitchFamily="34" charset="0"/>
              </a:rPr>
              <a:t>By the 4</a:t>
            </a:r>
            <a:r>
              <a:rPr lang="en-US" sz="3000" b="0" i="0" baseline="30000" dirty="0">
                <a:solidFill>
                  <a:srgbClr val="212529"/>
                </a:solidFill>
                <a:effectLst/>
                <a:latin typeface="Calibri" panose="020F0502020204030204" pitchFamily="34" charset="0"/>
                <a:cs typeface="Calibri" panose="020F0502020204030204" pitchFamily="34" charset="0"/>
              </a:rPr>
              <a:t>th</a:t>
            </a:r>
            <a:r>
              <a:rPr lang="en-US" sz="3000" b="0" i="0" dirty="0">
                <a:solidFill>
                  <a:srgbClr val="212529"/>
                </a:solidFill>
                <a:effectLst/>
                <a:latin typeface="Calibri" panose="020F0502020204030204" pitchFamily="34" charset="0"/>
                <a:cs typeface="Calibri" panose="020F0502020204030204" pitchFamily="34" charset="0"/>
              </a:rPr>
              <a:t> Millennium BCE, wine and beer was produced in many locations in Mesopotamia, Assyria and Anatolia.</a:t>
            </a:r>
          </a:p>
          <a:p>
            <a:r>
              <a:rPr lang="en-US" sz="3000" b="0" i="0" dirty="0">
                <a:solidFill>
                  <a:srgbClr val="212529"/>
                </a:solidFill>
                <a:effectLst/>
                <a:latin typeface="Calibri" panose="020F0502020204030204" pitchFamily="34" charset="0"/>
                <a:cs typeface="Calibri" panose="020F0502020204030204" pitchFamily="34" charset="0"/>
              </a:rPr>
              <a:t>In 3</a:t>
            </a:r>
            <a:r>
              <a:rPr lang="en-US" sz="3000" dirty="0">
                <a:solidFill>
                  <a:srgbClr val="212529"/>
                </a:solidFill>
                <a:latin typeface="Calibri" panose="020F0502020204030204" pitchFamily="34" charset="0"/>
                <a:cs typeface="Calibri" panose="020F0502020204030204" pitchFamily="34" charset="0"/>
              </a:rPr>
              <a:t>400 – 2500 BCE, the Hierakonpolis in Egypt had a large number of barley and wheat-based brewery installations. </a:t>
            </a:r>
            <a:endParaRPr lang="en-US" sz="3000" b="0" i="0" dirty="0">
              <a:solidFill>
                <a:srgbClr val="212529"/>
              </a:solidFill>
              <a:effectLst/>
              <a:latin typeface="Calibri" panose="020F0502020204030204" pitchFamily="34" charset="0"/>
              <a:cs typeface="Calibri" panose="020F0502020204030204" pitchFamily="34" charset="0"/>
            </a:endParaRPr>
          </a:p>
          <a:p>
            <a:endParaRPr lang="en-US" sz="4000" b="0" i="0" dirty="0">
              <a:solidFill>
                <a:srgbClr val="212529"/>
              </a:solidFill>
              <a:effectLst/>
              <a:latin typeface="Aldhabi" panose="01000000000000000000" pitchFamily="2" charset="-78"/>
              <a:cs typeface="Aldhabi" panose="01000000000000000000" pitchFamily="2" charset="-78"/>
            </a:endParaRPr>
          </a:p>
          <a:p>
            <a:pPr marL="0" indent="0">
              <a:buNone/>
            </a:pPr>
            <a:endParaRPr lang="en-US" sz="4000" b="0" i="0" dirty="0">
              <a:solidFill>
                <a:srgbClr val="212529"/>
              </a:solidFill>
              <a:effectLst/>
              <a:latin typeface="Aldhabi" panose="01000000000000000000" pitchFamily="2" charset="-78"/>
              <a:cs typeface="Aldhabi" panose="01000000000000000000" pitchFamily="2" charset="-78"/>
            </a:endParaRPr>
          </a:p>
          <a:p>
            <a:endParaRPr lang="en-US" sz="4000" b="0" i="0" dirty="0">
              <a:solidFill>
                <a:srgbClr val="212529"/>
              </a:solidFill>
              <a:effectLst/>
              <a:latin typeface="Aldhabi" panose="01000000000000000000" pitchFamily="2" charset="-78"/>
              <a:cs typeface="Aldhabi" panose="01000000000000000000" pitchFamily="2" charset="-78"/>
            </a:endParaRPr>
          </a:p>
          <a:p>
            <a:endParaRPr lang="en-US" sz="4000" b="0" i="0" dirty="0">
              <a:solidFill>
                <a:srgbClr val="212529"/>
              </a:solidFill>
              <a:effectLst/>
              <a:latin typeface="Aldhabi" panose="01000000000000000000" pitchFamily="2" charset="-78"/>
              <a:cs typeface="Aldhabi" panose="01000000000000000000" pitchFamily="2" charset="-78"/>
            </a:endParaRPr>
          </a:p>
          <a:p>
            <a:endParaRPr lang="en-US" sz="4000" b="0" i="0" dirty="0">
              <a:solidFill>
                <a:srgbClr val="212529"/>
              </a:solidFill>
              <a:effectLst/>
              <a:latin typeface="Aldhabi" panose="01000000000000000000" pitchFamily="2" charset="-78"/>
              <a:cs typeface="Aldhabi" panose="01000000000000000000" pitchFamily="2" charset="-78"/>
            </a:endParaRPr>
          </a:p>
          <a:p>
            <a:endParaRPr lang="en-GB" dirty="0"/>
          </a:p>
        </p:txBody>
      </p:sp>
    </p:spTree>
    <p:extLst>
      <p:ext uri="{BB962C8B-B14F-4D97-AF65-F5344CB8AC3E}">
        <p14:creationId xmlns:p14="http://schemas.microsoft.com/office/powerpoint/2010/main" val="3418255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514E3-D629-9E9D-3647-5518B5FE2334}"/>
              </a:ext>
            </a:extLst>
          </p:cNvPr>
          <p:cNvSpPr>
            <a:spLocks noGrp="1"/>
          </p:cNvSpPr>
          <p:nvPr>
            <p:ph type="title"/>
          </p:nvPr>
        </p:nvSpPr>
        <p:spPr>
          <a:xfrm>
            <a:off x="331304" y="177281"/>
            <a:ext cx="12165496" cy="1325563"/>
          </a:xfrm>
        </p:spPr>
        <p:txBody>
          <a:bodyPr>
            <a:normAutofit/>
          </a:bodyPr>
          <a:lstStyle/>
          <a:p>
            <a:r>
              <a:rPr lang="en-GB" sz="3800" b="1" dirty="0">
                <a:latin typeface="Calibri" panose="020F0502020204030204" pitchFamily="34" charset="0"/>
                <a:cs typeface="Calibri" panose="020F0502020204030204" pitchFamily="34" charset="0"/>
              </a:rPr>
              <a:t>MANAGING INTEREST RATE RISKS</a:t>
            </a:r>
          </a:p>
        </p:txBody>
      </p:sp>
      <p:sp>
        <p:nvSpPr>
          <p:cNvPr id="3" name="Content Placeholder 2">
            <a:extLst>
              <a:ext uri="{FF2B5EF4-FFF2-40B4-BE49-F238E27FC236}">
                <a16:creationId xmlns:a16="http://schemas.microsoft.com/office/drawing/2014/main" id="{7246CC1B-5476-98D6-A2C5-3B129CF84044}"/>
              </a:ext>
            </a:extLst>
          </p:cNvPr>
          <p:cNvSpPr>
            <a:spLocks noGrp="1"/>
          </p:cNvSpPr>
          <p:nvPr>
            <p:ph idx="1"/>
          </p:nvPr>
        </p:nvSpPr>
        <p:spPr/>
        <p:txBody>
          <a:bodyPr>
            <a:normAutofit/>
          </a:bodyPr>
          <a:lstStyle/>
          <a:p>
            <a:r>
              <a:rPr lang="en-GB" sz="3000" dirty="0">
                <a:latin typeface="Calibri" panose="020F0502020204030204" pitchFamily="34" charset="0"/>
                <a:cs typeface="Calibri" panose="020F0502020204030204" pitchFamily="34" charset="0"/>
              </a:rPr>
              <a:t>Use interest rate swaps</a:t>
            </a:r>
          </a:p>
          <a:p>
            <a:pPr marL="0" indent="0">
              <a:buNone/>
            </a:pPr>
            <a:endParaRPr lang="en-GB" sz="3000"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Issuing fixed and floating rate borrowings and commercial paper</a:t>
            </a:r>
          </a:p>
          <a:p>
            <a:pPr marL="0" indent="0">
              <a:buNone/>
            </a:pPr>
            <a:endParaRPr lang="en-US" sz="3000"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Interest rate futures and forward rate agreements</a:t>
            </a:r>
          </a:p>
          <a:p>
            <a:endParaRPr lang="en-US" dirty="0"/>
          </a:p>
          <a:p>
            <a:endParaRPr lang="en-GB" dirty="0"/>
          </a:p>
        </p:txBody>
      </p:sp>
    </p:spTree>
    <p:extLst>
      <p:ext uri="{BB962C8B-B14F-4D97-AF65-F5344CB8AC3E}">
        <p14:creationId xmlns:p14="http://schemas.microsoft.com/office/powerpoint/2010/main" val="1232956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514E3-D629-9E9D-3647-5518B5FE2334}"/>
              </a:ext>
            </a:extLst>
          </p:cNvPr>
          <p:cNvSpPr>
            <a:spLocks noGrp="1"/>
          </p:cNvSpPr>
          <p:nvPr>
            <p:ph type="title"/>
          </p:nvPr>
        </p:nvSpPr>
        <p:spPr>
          <a:xfrm>
            <a:off x="437322" y="124691"/>
            <a:ext cx="10515600" cy="734291"/>
          </a:xfrm>
        </p:spPr>
        <p:txBody>
          <a:bodyPr>
            <a:noAutofit/>
          </a:bodyPr>
          <a:lstStyle/>
          <a:p>
            <a:r>
              <a:rPr lang="en-GB" sz="3800" b="1" dirty="0">
                <a:latin typeface="Calibri" panose="020F0502020204030204" pitchFamily="34" charset="0"/>
                <a:cs typeface="Calibri" panose="020F0502020204030204" pitchFamily="34" charset="0"/>
              </a:rPr>
              <a:t>MAJOR RISKS: BUSINESS RISKS</a:t>
            </a:r>
          </a:p>
        </p:txBody>
      </p:sp>
      <p:sp>
        <p:nvSpPr>
          <p:cNvPr id="3" name="Content Placeholder 2">
            <a:extLst>
              <a:ext uri="{FF2B5EF4-FFF2-40B4-BE49-F238E27FC236}">
                <a16:creationId xmlns:a16="http://schemas.microsoft.com/office/drawing/2014/main" id="{7246CC1B-5476-98D6-A2C5-3B129CF84044}"/>
              </a:ext>
            </a:extLst>
          </p:cNvPr>
          <p:cNvSpPr>
            <a:spLocks noGrp="1"/>
          </p:cNvSpPr>
          <p:nvPr>
            <p:ph idx="1"/>
          </p:nvPr>
        </p:nvSpPr>
        <p:spPr>
          <a:xfrm>
            <a:off x="437322" y="858982"/>
            <a:ext cx="10916478" cy="5805053"/>
          </a:xfrm>
        </p:spPr>
        <p:txBody>
          <a:bodyPr>
            <a:normAutofit fontScale="77500" lnSpcReduction="20000"/>
          </a:bodyPr>
          <a:lstStyle/>
          <a:p>
            <a:pPr marL="0" indent="0">
              <a:lnSpc>
                <a:spcPct val="160000"/>
              </a:lnSpc>
              <a:buNone/>
            </a:pPr>
            <a:r>
              <a:rPr lang="en-GB" sz="3200" b="1" dirty="0">
                <a:latin typeface="Calibri" panose="020F0502020204030204" pitchFamily="34" charset="0"/>
                <a:cs typeface="Calibri" panose="020F0502020204030204" pitchFamily="34" charset="0"/>
              </a:rPr>
              <a:t>Credit risks </a:t>
            </a:r>
          </a:p>
          <a:p>
            <a:pPr>
              <a:lnSpc>
                <a:spcPct val="160000"/>
              </a:lnSpc>
              <a:buFontTx/>
              <a:buChar char="-"/>
            </a:pPr>
            <a:r>
              <a:rPr lang="en-GB" sz="3200" dirty="0">
                <a:latin typeface="Calibri" panose="020F0502020204030204" pitchFamily="34" charset="0"/>
                <a:cs typeface="Calibri" panose="020F0502020204030204" pitchFamily="34" charset="0"/>
              </a:rPr>
              <a:t>Possibility of default on contractual obligations resulting in losses.</a:t>
            </a:r>
          </a:p>
          <a:p>
            <a:pPr>
              <a:lnSpc>
                <a:spcPct val="160000"/>
              </a:lnSpc>
              <a:buFontTx/>
              <a:buChar char="-"/>
            </a:pPr>
            <a:r>
              <a:rPr lang="en-GB" sz="3200" dirty="0">
                <a:latin typeface="Calibri" panose="020F0502020204030204" pitchFamily="34" charset="0"/>
                <a:cs typeface="Calibri" panose="020F0502020204030204" pitchFamily="34" charset="0"/>
              </a:rPr>
              <a:t>Arises on cash balances including outstanding loans, trade and other receivables and committed transactions. </a:t>
            </a:r>
          </a:p>
          <a:p>
            <a:pPr>
              <a:lnSpc>
                <a:spcPct val="160000"/>
              </a:lnSpc>
              <a:buFontTx/>
              <a:buChar char="-"/>
            </a:pPr>
            <a:r>
              <a:rPr lang="en-GB" sz="3200" dirty="0">
                <a:latin typeface="Calibri" panose="020F0502020204030204" pitchFamily="34" charset="0"/>
                <a:cs typeface="Calibri" panose="020F0502020204030204" pitchFamily="34" charset="0"/>
              </a:rPr>
              <a:t>Company sets internal credit ratings to measure credit risks</a:t>
            </a:r>
          </a:p>
          <a:p>
            <a:pPr marL="0" indent="0">
              <a:lnSpc>
                <a:spcPct val="160000"/>
              </a:lnSpc>
              <a:buNone/>
            </a:pPr>
            <a:r>
              <a:rPr lang="en-GB" sz="3200" b="1" dirty="0">
                <a:latin typeface="Calibri" panose="020F0502020204030204" pitchFamily="34" charset="0"/>
                <a:cs typeface="Calibri" panose="020F0502020204030204" pitchFamily="34" charset="0"/>
              </a:rPr>
              <a:t>Liquidity risks</a:t>
            </a:r>
          </a:p>
          <a:p>
            <a:pPr>
              <a:lnSpc>
                <a:spcPct val="160000"/>
              </a:lnSpc>
              <a:buFontTx/>
              <a:buChar char="-"/>
            </a:pPr>
            <a:r>
              <a:rPr lang="en-GB" sz="3200" dirty="0">
                <a:latin typeface="Calibri" panose="020F0502020204030204" pitchFamily="34" charset="0"/>
                <a:cs typeface="Calibri" panose="020F0502020204030204" pitchFamily="34" charset="0"/>
              </a:rPr>
              <a:t>Difficulties in meeting financial obligations associated with liabilities that are settled by cash or other assets. </a:t>
            </a:r>
          </a:p>
          <a:p>
            <a:pPr>
              <a:lnSpc>
                <a:spcPct val="160000"/>
              </a:lnSpc>
              <a:buFontTx/>
              <a:buChar char="-"/>
            </a:pPr>
            <a:r>
              <a:rPr lang="en-GB" sz="3200" dirty="0">
                <a:latin typeface="Calibri" panose="020F0502020204030204" pitchFamily="34" charset="0"/>
                <a:cs typeface="Calibri" panose="020F0502020204030204" pitchFamily="34" charset="0"/>
              </a:rPr>
              <a:t>Uses short-term commercial paper to finance day-to-day operations</a:t>
            </a:r>
          </a:p>
          <a:p>
            <a:pPr>
              <a:buFontTx/>
              <a:buChar char="-"/>
            </a:pPr>
            <a:endParaRPr lang="en-GB" dirty="0"/>
          </a:p>
        </p:txBody>
      </p:sp>
    </p:spTree>
    <p:extLst>
      <p:ext uri="{BB962C8B-B14F-4D97-AF65-F5344CB8AC3E}">
        <p14:creationId xmlns:p14="http://schemas.microsoft.com/office/powerpoint/2010/main" val="2449640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514E3-D629-9E9D-3647-5518B5FE2334}"/>
              </a:ext>
            </a:extLst>
          </p:cNvPr>
          <p:cNvSpPr>
            <a:spLocks noGrp="1"/>
          </p:cNvSpPr>
          <p:nvPr>
            <p:ph type="title"/>
          </p:nvPr>
        </p:nvSpPr>
        <p:spPr>
          <a:xfrm>
            <a:off x="397566" y="192847"/>
            <a:ext cx="12192000" cy="1325563"/>
          </a:xfrm>
        </p:spPr>
        <p:txBody>
          <a:bodyPr>
            <a:normAutofit/>
          </a:bodyPr>
          <a:lstStyle/>
          <a:p>
            <a:r>
              <a:rPr lang="en-GB" sz="3800" b="1" dirty="0">
                <a:latin typeface="Calibri" panose="020F0502020204030204" pitchFamily="34" charset="0"/>
                <a:cs typeface="Calibri" panose="020F0502020204030204" pitchFamily="34" charset="0"/>
              </a:rPr>
              <a:t>MANAGING CREDIT AND LIQUIDITY RISKS</a:t>
            </a:r>
          </a:p>
        </p:txBody>
      </p:sp>
      <p:sp>
        <p:nvSpPr>
          <p:cNvPr id="3" name="Content Placeholder 2">
            <a:extLst>
              <a:ext uri="{FF2B5EF4-FFF2-40B4-BE49-F238E27FC236}">
                <a16:creationId xmlns:a16="http://schemas.microsoft.com/office/drawing/2014/main" id="{7246CC1B-5476-98D6-A2C5-3B129CF84044}"/>
              </a:ext>
            </a:extLst>
          </p:cNvPr>
          <p:cNvSpPr>
            <a:spLocks noGrp="1"/>
          </p:cNvSpPr>
          <p:nvPr>
            <p:ph idx="1"/>
          </p:nvPr>
        </p:nvSpPr>
        <p:spPr>
          <a:xfrm>
            <a:off x="397566" y="1253330"/>
            <a:ext cx="11330608" cy="5160721"/>
          </a:xfrm>
        </p:spPr>
        <p:txBody>
          <a:bodyPr>
            <a:noAutofit/>
          </a:bodyPr>
          <a:lstStyle/>
          <a:p>
            <a:pPr>
              <a:lnSpc>
                <a:spcPct val="150000"/>
              </a:lnSpc>
            </a:pPr>
            <a:r>
              <a:rPr lang="en-GB" sz="3000" dirty="0">
                <a:latin typeface="Calibri" panose="020F0502020204030204" pitchFamily="34" charset="0"/>
                <a:cs typeface="Calibri" panose="020F0502020204030204" pitchFamily="34" charset="0"/>
              </a:rPr>
              <a:t>Operating sound granting process by maintaining credit monitoring processes</a:t>
            </a:r>
          </a:p>
          <a:p>
            <a:pPr>
              <a:lnSpc>
                <a:spcPct val="150000"/>
              </a:lnSpc>
            </a:pPr>
            <a:r>
              <a:rPr lang="en-GB" sz="3000" dirty="0">
                <a:latin typeface="Calibri" panose="020F0502020204030204" pitchFamily="34" charset="0"/>
                <a:cs typeface="Calibri" panose="020F0502020204030204" pitchFamily="34" charset="0"/>
              </a:rPr>
              <a:t>Credit Insurance</a:t>
            </a:r>
          </a:p>
          <a:p>
            <a:pPr>
              <a:lnSpc>
                <a:spcPct val="150000"/>
              </a:lnSpc>
            </a:pPr>
            <a:r>
              <a:rPr lang="en-GB" sz="3000" dirty="0">
                <a:latin typeface="Calibri" panose="020F0502020204030204" pitchFamily="34" charset="0"/>
                <a:cs typeface="Calibri" panose="020F0502020204030204" pitchFamily="34" charset="0"/>
              </a:rPr>
              <a:t>Letters of credit </a:t>
            </a:r>
          </a:p>
          <a:p>
            <a:pPr>
              <a:lnSpc>
                <a:spcPct val="150000"/>
              </a:lnSpc>
            </a:pPr>
            <a:r>
              <a:rPr lang="en-GB" sz="3000" dirty="0">
                <a:latin typeface="Calibri" panose="020F0502020204030204" pitchFamily="34" charset="0"/>
                <a:cs typeface="Calibri" panose="020F0502020204030204" pitchFamily="34" charset="0"/>
              </a:rPr>
              <a:t>Requirements of minimum cash reserves</a:t>
            </a:r>
          </a:p>
          <a:p>
            <a:pPr>
              <a:lnSpc>
                <a:spcPct val="150000"/>
              </a:lnSpc>
            </a:pPr>
            <a:r>
              <a:rPr lang="en-GB" sz="3000" dirty="0">
                <a:latin typeface="Calibri" panose="020F0502020204030204" pitchFamily="34" charset="0"/>
                <a:cs typeface="Calibri" panose="020F0502020204030204" pitchFamily="34" charset="0"/>
              </a:rPr>
              <a:t>Use short term commercial paper to finance day-to-day operations</a:t>
            </a:r>
          </a:p>
        </p:txBody>
      </p:sp>
    </p:spTree>
    <p:extLst>
      <p:ext uri="{BB962C8B-B14F-4D97-AF65-F5344CB8AC3E}">
        <p14:creationId xmlns:p14="http://schemas.microsoft.com/office/powerpoint/2010/main" val="2487964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514E3-D629-9E9D-3647-5518B5FE2334}"/>
              </a:ext>
            </a:extLst>
          </p:cNvPr>
          <p:cNvSpPr>
            <a:spLocks noGrp="1"/>
          </p:cNvSpPr>
          <p:nvPr>
            <p:ph type="title"/>
          </p:nvPr>
        </p:nvSpPr>
        <p:spPr>
          <a:xfrm>
            <a:off x="437323" y="304800"/>
            <a:ext cx="12019722" cy="1166191"/>
          </a:xfrm>
        </p:spPr>
        <p:txBody>
          <a:bodyPr>
            <a:normAutofit/>
          </a:bodyPr>
          <a:lstStyle/>
          <a:p>
            <a:r>
              <a:rPr lang="en-GB" sz="3800" b="1" dirty="0">
                <a:latin typeface="Calibri" panose="020F0502020204030204" pitchFamily="34" charset="0"/>
                <a:cs typeface="Calibri" panose="020F0502020204030204" pitchFamily="34" charset="0"/>
              </a:rPr>
              <a:t>FACTORS PROMOTING ACTIVE RISK MANAGEMENT</a:t>
            </a:r>
          </a:p>
        </p:txBody>
      </p:sp>
      <p:sp>
        <p:nvSpPr>
          <p:cNvPr id="3" name="Content Placeholder 2">
            <a:extLst>
              <a:ext uri="{FF2B5EF4-FFF2-40B4-BE49-F238E27FC236}">
                <a16:creationId xmlns:a16="http://schemas.microsoft.com/office/drawing/2014/main" id="{7246CC1B-5476-98D6-A2C5-3B129CF84044}"/>
              </a:ext>
            </a:extLst>
          </p:cNvPr>
          <p:cNvSpPr>
            <a:spLocks noGrp="1"/>
          </p:cNvSpPr>
          <p:nvPr>
            <p:ph idx="1"/>
          </p:nvPr>
        </p:nvSpPr>
        <p:spPr>
          <a:xfrm>
            <a:off x="437323" y="1590261"/>
            <a:ext cx="11383616" cy="5470136"/>
          </a:xfrm>
        </p:spPr>
        <p:txBody>
          <a:bodyPr>
            <a:normAutofit/>
          </a:bodyPr>
          <a:lstStyle/>
          <a:p>
            <a:r>
              <a:rPr lang="en-GB" sz="3000" b="1" dirty="0">
                <a:latin typeface="Calibri" panose="020F0502020204030204" pitchFamily="34" charset="0"/>
                <a:cs typeface="Calibri" panose="020F0502020204030204" pitchFamily="34" charset="0"/>
              </a:rPr>
              <a:t>Use different hedging options for different risks:</a:t>
            </a:r>
          </a:p>
          <a:p>
            <a:pPr>
              <a:buFontTx/>
              <a:buChar char="-"/>
            </a:pPr>
            <a:r>
              <a:rPr lang="en-GB" sz="3000" dirty="0">
                <a:latin typeface="Calibri" panose="020F0502020204030204" pitchFamily="34" charset="0"/>
                <a:cs typeface="Calibri" panose="020F0502020204030204" pitchFamily="34" charset="0"/>
              </a:rPr>
              <a:t>Interest rate risk and currency risks</a:t>
            </a:r>
          </a:p>
          <a:p>
            <a:pPr>
              <a:buFontTx/>
              <a:buChar char="-"/>
            </a:pPr>
            <a:endParaRPr lang="en-GB" sz="3000" dirty="0">
              <a:latin typeface="Calibri" panose="020F0502020204030204" pitchFamily="34" charset="0"/>
              <a:cs typeface="Calibri" panose="020F0502020204030204" pitchFamily="34" charset="0"/>
            </a:endParaRPr>
          </a:p>
          <a:p>
            <a:r>
              <a:rPr lang="en-GB" sz="3000" b="1" dirty="0">
                <a:latin typeface="Calibri" panose="020F0502020204030204" pitchFamily="34" charset="0"/>
                <a:cs typeface="Calibri" panose="020F0502020204030204" pitchFamily="34" charset="0"/>
              </a:rPr>
              <a:t>Many liquor companies are large public companies with a diverse product portfolio</a:t>
            </a:r>
          </a:p>
          <a:p>
            <a:pPr>
              <a:buFontTx/>
              <a:buChar char="-"/>
            </a:pPr>
            <a:r>
              <a:rPr lang="en-GB" sz="3000" dirty="0">
                <a:latin typeface="Calibri" panose="020F0502020204030204" pitchFamily="34" charset="0"/>
                <a:cs typeface="Calibri" panose="020F0502020204030204" pitchFamily="34" charset="0"/>
              </a:rPr>
              <a:t>Maintain stable cash flow from operating activities</a:t>
            </a:r>
          </a:p>
          <a:p>
            <a:pPr>
              <a:buFontTx/>
              <a:buChar char="-"/>
            </a:pPr>
            <a:r>
              <a:rPr lang="en-GB" sz="3000" dirty="0">
                <a:latin typeface="Calibri" panose="020F0502020204030204" pitchFamily="34" charset="0"/>
                <a:cs typeface="Calibri" panose="020F0502020204030204" pitchFamily="34" charset="0"/>
              </a:rPr>
              <a:t>Cash flows and balance of payments are determined in different currencies</a:t>
            </a:r>
          </a:p>
          <a:p>
            <a:pPr>
              <a:buFontTx/>
              <a:buChar char="-"/>
            </a:pPr>
            <a:r>
              <a:rPr lang="en-GB" sz="3000" dirty="0">
                <a:latin typeface="Calibri" panose="020F0502020204030204" pitchFamily="34" charset="0"/>
                <a:cs typeface="Calibri" panose="020F0502020204030204" pitchFamily="34" charset="0"/>
              </a:rPr>
              <a:t>Large volumes of revenue and costs are at stake</a:t>
            </a:r>
          </a:p>
          <a:p>
            <a:pPr>
              <a:buFontTx/>
              <a:buChar char="-"/>
            </a:pPr>
            <a:endParaRPr lang="en-GB" dirty="0"/>
          </a:p>
        </p:txBody>
      </p:sp>
    </p:spTree>
    <p:extLst>
      <p:ext uri="{BB962C8B-B14F-4D97-AF65-F5344CB8AC3E}">
        <p14:creationId xmlns:p14="http://schemas.microsoft.com/office/powerpoint/2010/main" val="1772006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514E3-D629-9E9D-3647-5518B5FE2334}"/>
              </a:ext>
            </a:extLst>
          </p:cNvPr>
          <p:cNvSpPr>
            <a:spLocks noGrp="1"/>
          </p:cNvSpPr>
          <p:nvPr>
            <p:ph type="title"/>
          </p:nvPr>
        </p:nvSpPr>
        <p:spPr>
          <a:xfrm>
            <a:off x="649356" y="384314"/>
            <a:ext cx="12192000" cy="1325563"/>
          </a:xfrm>
        </p:spPr>
        <p:txBody>
          <a:bodyPr>
            <a:normAutofit/>
          </a:bodyPr>
          <a:lstStyle/>
          <a:p>
            <a:r>
              <a:rPr lang="en-GB" sz="3800" b="1" dirty="0">
                <a:latin typeface="Calibri" panose="020F0502020204030204" pitchFamily="34" charset="0"/>
                <a:cs typeface="Calibri" panose="020F0502020204030204" pitchFamily="34" charset="0"/>
              </a:rPr>
              <a:t>PROBLEMS OF ACTIVE RISK MANAGEMENT</a:t>
            </a:r>
          </a:p>
        </p:txBody>
      </p:sp>
      <p:sp>
        <p:nvSpPr>
          <p:cNvPr id="3" name="Content Placeholder 2">
            <a:extLst>
              <a:ext uri="{FF2B5EF4-FFF2-40B4-BE49-F238E27FC236}">
                <a16:creationId xmlns:a16="http://schemas.microsoft.com/office/drawing/2014/main" id="{7246CC1B-5476-98D6-A2C5-3B129CF84044}"/>
              </a:ext>
            </a:extLst>
          </p:cNvPr>
          <p:cNvSpPr>
            <a:spLocks noGrp="1"/>
          </p:cNvSpPr>
          <p:nvPr>
            <p:ph idx="1"/>
          </p:nvPr>
        </p:nvSpPr>
        <p:spPr>
          <a:xfrm>
            <a:off x="758687" y="1643963"/>
            <a:ext cx="10515600" cy="4351338"/>
          </a:xfrm>
        </p:spPr>
        <p:txBody>
          <a:bodyPr>
            <a:normAutofit/>
          </a:bodyPr>
          <a:lstStyle/>
          <a:p>
            <a:pPr>
              <a:lnSpc>
                <a:spcPct val="150000"/>
              </a:lnSpc>
            </a:pPr>
            <a:r>
              <a:rPr lang="en-GB" sz="3000" dirty="0">
                <a:latin typeface="Calibri" panose="020F0502020204030204" pitchFamily="34" charset="0"/>
                <a:cs typeface="Calibri" panose="020F0502020204030204" pitchFamily="34" charset="0"/>
              </a:rPr>
              <a:t>There is increased uncertainty in hedging certain risks due to changing market conditions, such as, the Russia Ukraine war and the pandemic. This can lead to potential losses for liquor companies.</a:t>
            </a:r>
          </a:p>
          <a:p>
            <a:pPr>
              <a:lnSpc>
                <a:spcPct val="150000"/>
              </a:lnSpc>
            </a:pPr>
            <a:r>
              <a:rPr lang="en-GB" sz="3000" dirty="0">
                <a:latin typeface="Calibri" panose="020F0502020204030204" pitchFamily="34" charset="0"/>
                <a:cs typeface="Calibri" panose="020F0502020204030204" pitchFamily="34" charset="0"/>
              </a:rPr>
              <a:t>High costs associated with purchasing financial derivatives. This can cause liquidity problems. </a:t>
            </a:r>
          </a:p>
          <a:p>
            <a:pPr marL="0" indent="0">
              <a:buNone/>
            </a:pPr>
            <a:endParaRPr lang="en-GB" dirty="0"/>
          </a:p>
        </p:txBody>
      </p:sp>
    </p:spTree>
    <p:extLst>
      <p:ext uri="{BB962C8B-B14F-4D97-AF65-F5344CB8AC3E}">
        <p14:creationId xmlns:p14="http://schemas.microsoft.com/office/powerpoint/2010/main" val="2570838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37CEEC-1E52-9B10-9A13-CD47CD635CF8}"/>
              </a:ext>
            </a:extLst>
          </p:cNvPr>
          <p:cNvSpPr>
            <a:spLocks noGrp="1"/>
          </p:cNvSpPr>
          <p:nvPr>
            <p:ph type="title"/>
          </p:nvPr>
        </p:nvSpPr>
        <p:spPr/>
        <p:txBody>
          <a:bodyPr/>
          <a:lstStyle/>
          <a:p>
            <a:endParaRPr lang="zh-CN" altLang="en-US"/>
          </a:p>
        </p:txBody>
      </p:sp>
      <p:pic>
        <p:nvPicPr>
          <p:cNvPr id="4" name="图片 4">
            <a:extLst>
              <a:ext uri="{FF2B5EF4-FFF2-40B4-BE49-F238E27FC236}">
                <a16:creationId xmlns:a16="http://schemas.microsoft.com/office/drawing/2014/main" id="{A92E1C2E-5453-5B51-E1D0-62612A3A4125}"/>
              </a:ext>
            </a:extLst>
          </p:cNvPr>
          <p:cNvPicPr>
            <a:picLocks noGrp="1" noChangeAspect="1"/>
          </p:cNvPicPr>
          <p:nvPr>
            <p:ph idx="1"/>
          </p:nvPr>
        </p:nvPicPr>
        <p:blipFill>
          <a:blip r:embed="rId2"/>
          <a:stretch>
            <a:fillRect/>
          </a:stretch>
        </p:blipFill>
        <p:spPr>
          <a:xfrm>
            <a:off x="-2614" y="701363"/>
            <a:ext cx="12203473" cy="5750418"/>
          </a:xfrm>
        </p:spPr>
      </p:pic>
    </p:spTree>
    <p:extLst>
      <p:ext uri="{BB962C8B-B14F-4D97-AF65-F5344CB8AC3E}">
        <p14:creationId xmlns:p14="http://schemas.microsoft.com/office/powerpoint/2010/main" val="1421764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C4BA7-DA69-F86A-B79D-B50C436B663F}"/>
              </a:ext>
            </a:extLst>
          </p:cNvPr>
          <p:cNvSpPr>
            <a:spLocks noGrp="1"/>
          </p:cNvSpPr>
          <p:nvPr>
            <p:ph type="title"/>
          </p:nvPr>
        </p:nvSpPr>
        <p:spPr/>
        <p:txBody>
          <a:bodyPr>
            <a:normAutofit/>
          </a:bodyPr>
          <a:lstStyle/>
          <a:p>
            <a:r>
              <a:rPr lang="en-GB" sz="3800" dirty="0">
                <a:ea typeface="Calibri Light"/>
                <a:cs typeface="Calibri Light"/>
              </a:rPr>
              <a:t>Company Overview - </a:t>
            </a:r>
            <a:r>
              <a:rPr lang="en-GB" sz="3800" dirty="0">
                <a:ea typeface="+mj-lt"/>
                <a:cs typeface="+mj-lt"/>
              </a:rPr>
              <a:t>Anheuser-Busch InBev</a:t>
            </a:r>
            <a:endParaRPr lang="en-GB" sz="3800" dirty="0"/>
          </a:p>
        </p:txBody>
      </p:sp>
      <p:sp>
        <p:nvSpPr>
          <p:cNvPr id="3" name="Content Placeholder 2">
            <a:extLst>
              <a:ext uri="{FF2B5EF4-FFF2-40B4-BE49-F238E27FC236}">
                <a16:creationId xmlns:a16="http://schemas.microsoft.com/office/drawing/2014/main" id="{EF9AF3ED-50BC-35D6-CA8E-645A68C385AB}"/>
              </a:ext>
            </a:extLst>
          </p:cNvPr>
          <p:cNvSpPr>
            <a:spLocks noGrp="1"/>
          </p:cNvSpPr>
          <p:nvPr>
            <p:ph idx="1"/>
          </p:nvPr>
        </p:nvSpPr>
        <p:spPr/>
        <p:txBody>
          <a:bodyPr vert="horz" lIns="91440" tIns="45720" rIns="91440" bIns="45720" rtlCol="0" anchor="t">
            <a:normAutofit/>
          </a:bodyPr>
          <a:lstStyle/>
          <a:p>
            <a:r>
              <a:rPr lang="en-GB" dirty="0">
                <a:latin typeface="Calibri" panose="020F0502020204030204" pitchFamily="34" charset="0"/>
                <a:ea typeface="Calibri"/>
                <a:cs typeface="Calibri" panose="020F0502020204030204" pitchFamily="34" charset="0"/>
              </a:rPr>
              <a:t>Commonly known as AB </a:t>
            </a:r>
            <a:r>
              <a:rPr lang="en-GB" dirty="0" err="1">
                <a:latin typeface="Calibri" panose="020F0502020204030204" pitchFamily="34" charset="0"/>
                <a:ea typeface="Calibri"/>
                <a:cs typeface="Calibri" panose="020F0502020204030204" pitchFamily="34" charset="0"/>
              </a:rPr>
              <a:t>Inbev</a:t>
            </a:r>
            <a:r>
              <a:rPr lang="en-GB" dirty="0">
                <a:latin typeface="Calibri" panose="020F0502020204030204" pitchFamily="34" charset="0"/>
                <a:ea typeface="Calibri"/>
                <a:cs typeface="Calibri" panose="020F0502020204030204" pitchFamily="34" charset="0"/>
              </a:rPr>
              <a:t>, is the world's largest beer brewer</a:t>
            </a:r>
          </a:p>
          <a:p>
            <a:r>
              <a:rPr lang="en-GB" dirty="0">
                <a:latin typeface="Calibri" panose="020F0502020204030204" pitchFamily="34" charset="0"/>
                <a:ea typeface="Calibri"/>
                <a:cs typeface="Calibri" panose="020F0502020204030204" pitchFamily="34" charset="0"/>
              </a:rPr>
              <a:t>Formed by the merge of </a:t>
            </a:r>
            <a:r>
              <a:rPr lang="en-GB" dirty="0" err="1">
                <a:latin typeface="Calibri" panose="020F0502020204030204" pitchFamily="34" charset="0"/>
                <a:ea typeface="Calibri"/>
                <a:cs typeface="Calibri" panose="020F0502020204030204" pitchFamily="34" charset="0"/>
              </a:rPr>
              <a:t>Interbrew</a:t>
            </a:r>
            <a:r>
              <a:rPr lang="en-GB" dirty="0">
                <a:latin typeface="Calibri" panose="020F0502020204030204" pitchFamily="34" charset="0"/>
                <a:ea typeface="Calibri"/>
                <a:cs typeface="Calibri" panose="020F0502020204030204" pitchFamily="34" charset="0"/>
              </a:rPr>
              <a:t>(Belgium) and </a:t>
            </a:r>
            <a:r>
              <a:rPr lang="en-GB" dirty="0" err="1">
                <a:latin typeface="Calibri" panose="020F0502020204030204" pitchFamily="34" charset="0"/>
                <a:ea typeface="Calibri"/>
                <a:cs typeface="Calibri" panose="020F0502020204030204" pitchFamily="34" charset="0"/>
              </a:rPr>
              <a:t>Ambev</a:t>
            </a:r>
            <a:r>
              <a:rPr lang="en-GB" dirty="0">
                <a:latin typeface="Calibri" panose="020F0502020204030204" pitchFamily="34" charset="0"/>
                <a:ea typeface="Calibri"/>
                <a:cs typeface="Calibri" panose="020F0502020204030204" pitchFamily="34" charset="0"/>
              </a:rPr>
              <a:t>(Brazil), which were also individually formed by merges of other beer brewer companies</a:t>
            </a:r>
          </a:p>
          <a:p>
            <a:r>
              <a:rPr lang="en-GB" dirty="0">
                <a:latin typeface="Calibri" panose="020F0502020204030204" pitchFamily="34" charset="0"/>
                <a:ea typeface="Calibri"/>
                <a:cs typeface="Calibri" panose="020F0502020204030204" pitchFamily="34" charset="0"/>
              </a:rPr>
              <a:t>Purpose: Dream Big to Create a Future With More Cheers</a:t>
            </a:r>
          </a:p>
          <a:p>
            <a:r>
              <a:rPr lang="en-GB" dirty="0">
                <a:latin typeface="Calibri" panose="020F0502020204030204" pitchFamily="34" charset="0"/>
                <a:ea typeface="Calibri"/>
                <a:cs typeface="Calibri" panose="020F0502020204030204" pitchFamily="34" charset="0"/>
              </a:rPr>
              <a:t>Over 19,000 employees are directly employed by AB </a:t>
            </a:r>
            <a:r>
              <a:rPr lang="en-GB" dirty="0" err="1">
                <a:latin typeface="Calibri" panose="020F0502020204030204" pitchFamily="34" charset="0"/>
                <a:ea typeface="Calibri"/>
                <a:cs typeface="Calibri" panose="020F0502020204030204" pitchFamily="34" charset="0"/>
              </a:rPr>
              <a:t>Inbev</a:t>
            </a:r>
            <a:r>
              <a:rPr lang="en-GB" dirty="0">
                <a:latin typeface="Calibri" panose="020F0502020204030204" pitchFamily="34" charset="0"/>
                <a:ea typeface="Calibri"/>
                <a:cs typeface="Calibri" panose="020F0502020204030204" pitchFamily="34" charset="0"/>
              </a:rPr>
              <a:t> globally, created over 169,000 job opportunities</a:t>
            </a:r>
          </a:p>
          <a:p>
            <a:r>
              <a:rPr lang="en-GB" dirty="0">
                <a:latin typeface="Calibri" panose="020F0502020204030204" pitchFamily="34" charset="0"/>
                <a:ea typeface="Calibri"/>
                <a:cs typeface="Calibri" panose="020F0502020204030204" pitchFamily="34" charset="0"/>
              </a:rPr>
              <a:t>Well known product brand names include Budweiser, Corona, and Stella Artois</a:t>
            </a:r>
          </a:p>
          <a:p>
            <a:endParaRPr lang="en-GB" dirty="0">
              <a:ea typeface="Calibri"/>
              <a:cs typeface="Calibri"/>
            </a:endParaRPr>
          </a:p>
        </p:txBody>
      </p:sp>
    </p:spTree>
    <p:extLst>
      <p:ext uri="{BB962C8B-B14F-4D97-AF65-F5344CB8AC3E}">
        <p14:creationId xmlns:p14="http://schemas.microsoft.com/office/powerpoint/2010/main" val="42892243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3BB62-3137-080F-4667-CD07E6998F92}"/>
              </a:ext>
            </a:extLst>
          </p:cNvPr>
          <p:cNvSpPr>
            <a:spLocks noGrp="1"/>
          </p:cNvSpPr>
          <p:nvPr>
            <p:ph type="title"/>
          </p:nvPr>
        </p:nvSpPr>
        <p:spPr/>
        <p:txBody>
          <a:bodyPr>
            <a:normAutofit/>
          </a:bodyPr>
          <a:lstStyle/>
          <a:p>
            <a:r>
              <a:rPr lang="en-US" sz="3800" dirty="0">
                <a:cs typeface="Calibri Light"/>
              </a:rPr>
              <a:t>Revenue</a:t>
            </a:r>
            <a:endParaRPr lang="en-US" sz="3800" dirty="0"/>
          </a:p>
        </p:txBody>
      </p:sp>
      <p:pic>
        <p:nvPicPr>
          <p:cNvPr id="4" name="Picture 4">
            <a:extLst>
              <a:ext uri="{FF2B5EF4-FFF2-40B4-BE49-F238E27FC236}">
                <a16:creationId xmlns:a16="http://schemas.microsoft.com/office/drawing/2014/main" id="{B6E36D9D-7028-14A0-0F1D-7AEF554F96CB}"/>
              </a:ext>
            </a:extLst>
          </p:cNvPr>
          <p:cNvPicPr>
            <a:picLocks noGrp="1" noChangeAspect="1"/>
          </p:cNvPicPr>
          <p:nvPr>
            <p:ph idx="1"/>
          </p:nvPr>
        </p:nvPicPr>
        <p:blipFill>
          <a:blip r:embed="rId2"/>
          <a:stretch>
            <a:fillRect/>
          </a:stretch>
        </p:blipFill>
        <p:spPr>
          <a:xfrm>
            <a:off x="338906" y="2023841"/>
            <a:ext cx="11514187" cy="3104750"/>
          </a:xfrm>
        </p:spPr>
      </p:pic>
    </p:spTree>
    <p:extLst>
      <p:ext uri="{BB962C8B-B14F-4D97-AF65-F5344CB8AC3E}">
        <p14:creationId xmlns:p14="http://schemas.microsoft.com/office/powerpoint/2010/main" val="4120870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8D322-4EDA-D946-C642-5EAC1E236CEE}"/>
              </a:ext>
            </a:extLst>
          </p:cNvPr>
          <p:cNvSpPr>
            <a:spLocks noGrp="1"/>
          </p:cNvSpPr>
          <p:nvPr>
            <p:ph type="title"/>
          </p:nvPr>
        </p:nvSpPr>
        <p:spPr>
          <a:xfrm>
            <a:off x="838200" y="192847"/>
            <a:ext cx="10515600" cy="1325563"/>
          </a:xfrm>
        </p:spPr>
        <p:txBody>
          <a:bodyPr>
            <a:normAutofit/>
          </a:bodyPr>
          <a:lstStyle/>
          <a:p>
            <a:r>
              <a:rPr lang="en-US" sz="3800" dirty="0">
                <a:cs typeface="Calibri Light"/>
              </a:rPr>
              <a:t>Cost Comparison</a:t>
            </a:r>
            <a:endParaRPr lang="en-US" sz="3800" dirty="0"/>
          </a:p>
        </p:txBody>
      </p:sp>
      <p:pic>
        <p:nvPicPr>
          <p:cNvPr id="4" name="Picture 4" descr="Table&#10;&#10;Description automatically generated">
            <a:extLst>
              <a:ext uri="{FF2B5EF4-FFF2-40B4-BE49-F238E27FC236}">
                <a16:creationId xmlns:a16="http://schemas.microsoft.com/office/drawing/2014/main" id="{B7E580BC-84A7-8CF8-113C-56487DFFA969}"/>
              </a:ext>
            </a:extLst>
          </p:cNvPr>
          <p:cNvPicPr>
            <a:picLocks noGrp="1" noChangeAspect="1"/>
          </p:cNvPicPr>
          <p:nvPr>
            <p:ph idx="1"/>
          </p:nvPr>
        </p:nvPicPr>
        <p:blipFill>
          <a:blip r:embed="rId2"/>
          <a:stretch>
            <a:fillRect/>
          </a:stretch>
        </p:blipFill>
        <p:spPr>
          <a:xfrm>
            <a:off x="2086788" y="1079738"/>
            <a:ext cx="8018424" cy="5551200"/>
          </a:xfrm>
        </p:spPr>
      </p:pic>
    </p:spTree>
    <p:extLst>
      <p:ext uri="{BB962C8B-B14F-4D97-AF65-F5344CB8AC3E}">
        <p14:creationId xmlns:p14="http://schemas.microsoft.com/office/powerpoint/2010/main" val="1218141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C4BA7-DA69-F86A-B79D-B50C436B663F}"/>
              </a:ext>
            </a:extLst>
          </p:cNvPr>
          <p:cNvSpPr>
            <a:spLocks noGrp="1"/>
          </p:cNvSpPr>
          <p:nvPr>
            <p:ph type="title"/>
          </p:nvPr>
        </p:nvSpPr>
        <p:spPr/>
        <p:txBody>
          <a:bodyPr>
            <a:normAutofit/>
          </a:bodyPr>
          <a:lstStyle/>
          <a:p>
            <a:r>
              <a:rPr lang="en-GB" sz="3800" dirty="0">
                <a:ea typeface="Calibri Light"/>
                <a:cs typeface="Calibri Light"/>
              </a:rPr>
              <a:t>Stock Performance 5 years</a:t>
            </a:r>
            <a:endParaRPr lang="en-GB" sz="3800" dirty="0"/>
          </a:p>
        </p:txBody>
      </p:sp>
      <p:pic>
        <p:nvPicPr>
          <p:cNvPr id="4" name="Picture 4" descr="Chart&#10;&#10;Description automatically generated">
            <a:extLst>
              <a:ext uri="{FF2B5EF4-FFF2-40B4-BE49-F238E27FC236}">
                <a16:creationId xmlns:a16="http://schemas.microsoft.com/office/drawing/2014/main" id="{43CAD9E2-3FFF-3599-11D9-6BA2E2331102}"/>
              </a:ext>
            </a:extLst>
          </p:cNvPr>
          <p:cNvPicPr>
            <a:picLocks noGrp="1" noChangeAspect="1"/>
          </p:cNvPicPr>
          <p:nvPr>
            <p:ph idx="1"/>
          </p:nvPr>
        </p:nvPicPr>
        <p:blipFill>
          <a:blip r:embed="rId2"/>
          <a:stretch>
            <a:fillRect/>
          </a:stretch>
        </p:blipFill>
        <p:spPr>
          <a:xfrm>
            <a:off x="1107546" y="1490179"/>
            <a:ext cx="9972767" cy="4707490"/>
          </a:xfrm>
        </p:spPr>
      </p:pic>
    </p:spTree>
    <p:extLst>
      <p:ext uri="{BB962C8B-B14F-4D97-AF65-F5344CB8AC3E}">
        <p14:creationId xmlns:p14="http://schemas.microsoft.com/office/powerpoint/2010/main" val="3592572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54F8-6012-016C-A285-87F236C9362A}"/>
              </a:ext>
            </a:extLst>
          </p:cNvPr>
          <p:cNvSpPr>
            <a:spLocks noGrp="1"/>
          </p:cNvSpPr>
          <p:nvPr>
            <p:ph type="title"/>
          </p:nvPr>
        </p:nvSpPr>
        <p:spPr>
          <a:xfrm>
            <a:off x="424070" y="410818"/>
            <a:ext cx="12191998" cy="1129847"/>
          </a:xfrm>
        </p:spPr>
        <p:txBody>
          <a:bodyPr>
            <a:normAutofit/>
          </a:bodyPr>
          <a:lstStyle/>
          <a:p>
            <a:r>
              <a:rPr lang="en-GB" sz="3800" b="1" dirty="0">
                <a:latin typeface="Calibri" panose="020F0502020204030204" pitchFamily="34" charset="0"/>
                <a:cs typeface="Calibri" panose="020F0502020204030204" pitchFamily="34" charset="0"/>
              </a:rPr>
              <a:t>INDUSTRY TRENDS</a:t>
            </a:r>
          </a:p>
        </p:txBody>
      </p:sp>
      <p:sp>
        <p:nvSpPr>
          <p:cNvPr id="3" name="Content Placeholder 2">
            <a:extLst>
              <a:ext uri="{FF2B5EF4-FFF2-40B4-BE49-F238E27FC236}">
                <a16:creationId xmlns:a16="http://schemas.microsoft.com/office/drawing/2014/main" id="{D657058A-AC7E-37DF-4802-958ABA5D5911}"/>
              </a:ext>
            </a:extLst>
          </p:cNvPr>
          <p:cNvSpPr>
            <a:spLocks noGrp="1"/>
          </p:cNvSpPr>
          <p:nvPr>
            <p:ph idx="1"/>
          </p:nvPr>
        </p:nvSpPr>
        <p:spPr>
          <a:xfrm>
            <a:off x="424070" y="1368387"/>
            <a:ext cx="11131825" cy="5958113"/>
          </a:xfrm>
        </p:spPr>
        <p:txBody>
          <a:bodyPr>
            <a:normAutofit/>
          </a:bodyPr>
          <a:lstStyle/>
          <a:p>
            <a:r>
              <a:rPr lang="en-GB" b="1" dirty="0">
                <a:latin typeface="Calibri" panose="020F0502020204030204" pitchFamily="34" charset="0"/>
                <a:cs typeface="Calibri" panose="020F0502020204030204" pitchFamily="34" charset="0"/>
              </a:rPr>
              <a:t>Increase in low – ABV drinks in 2022</a:t>
            </a:r>
            <a:r>
              <a:rPr lang="en-GB" dirty="0">
                <a:latin typeface="Calibri" panose="020F0502020204030204" pitchFamily="34" charset="0"/>
                <a:cs typeface="Calibri" panose="020F0502020204030204" pitchFamily="34" charset="0"/>
              </a:rPr>
              <a:t>. There is a shift from heavy drinking to drinks that have low alcoholic content or no alcohol content at all. Sales increased 33% in 2022 and will expand by 35% in 2023 (</a:t>
            </a:r>
            <a:r>
              <a:rPr lang="en-US" dirty="0">
                <a:latin typeface="Calibri" panose="020F0502020204030204" pitchFamily="34" charset="0"/>
                <a:cs typeface="Calibri" panose="020F0502020204030204" pitchFamily="34" charset="0"/>
              </a:rPr>
              <a:t>2022 Alcohol Trends: What Consumers are Drinking Now, 2021).</a:t>
            </a:r>
          </a:p>
          <a:p>
            <a:r>
              <a:rPr lang="en-US" b="1" dirty="0">
                <a:latin typeface="Calibri" panose="020F0502020204030204" pitchFamily="34" charset="0"/>
                <a:cs typeface="Calibri" panose="020F0502020204030204" pitchFamily="34" charset="0"/>
              </a:rPr>
              <a:t>Cock-tails to go </a:t>
            </a:r>
            <a:r>
              <a:rPr lang="en-US" dirty="0">
                <a:latin typeface="Calibri" panose="020F0502020204030204" pitchFamily="34" charset="0"/>
                <a:cs typeface="Calibri" panose="020F0502020204030204" pitchFamily="34" charset="0"/>
              </a:rPr>
              <a:t>– During the pandemic, many retailers and restaurants offered this service to ensure sales were not harmed. This trend picked up and will continue as it promotes sustainability </a:t>
            </a:r>
            <a:r>
              <a:rPr lang="en-GB"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2022 Alcohol Trends: What Consumers are Drinking Now, 2021).</a:t>
            </a:r>
          </a:p>
          <a:p>
            <a:r>
              <a:rPr lang="en-US" b="1" dirty="0">
                <a:latin typeface="Calibri" panose="020F0502020204030204" pitchFamily="34" charset="0"/>
                <a:cs typeface="Calibri" panose="020F0502020204030204" pitchFamily="34" charset="0"/>
              </a:rPr>
              <a:t>Alcohol delivery drives sales </a:t>
            </a:r>
            <a:r>
              <a:rPr lang="en-US" dirty="0">
                <a:latin typeface="Calibri" panose="020F0502020204030204" pitchFamily="34" charset="0"/>
                <a:cs typeface="Calibri" panose="020F0502020204030204" pitchFamily="34" charset="0"/>
              </a:rPr>
              <a:t>– Due to the pandemic, delivery sales for alcohol significantly increased because of the convenience and restaurants have seen an increase in profit margins (</a:t>
            </a:r>
            <a:r>
              <a:rPr lang="en-GB"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2022 Alcohol Trends: What Consumers are Drinking Now, 2021).</a:t>
            </a:r>
          </a:p>
          <a:p>
            <a:pPr>
              <a:buFontTx/>
              <a:buChar char="-"/>
            </a:pPr>
            <a:endParaRPr lang="en-US" dirty="0"/>
          </a:p>
          <a:p>
            <a:pPr>
              <a:buFontTx/>
              <a:buChar char="-"/>
            </a:pPr>
            <a:endParaRPr lang="en-GB" dirty="0"/>
          </a:p>
        </p:txBody>
      </p:sp>
    </p:spTree>
    <p:extLst>
      <p:ext uri="{BB962C8B-B14F-4D97-AF65-F5344CB8AC3E}">
        <p14:creationId xmlns:p14="http://schemas.microsoft.com/office/powerpoint/2010/main" val="23495863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C4BA7-DA69-F86A-B79D-B50C436B663F}"/>
              </a:ext>
            </a:extLst>
          </p:cNvPr>
          <p:cNvSpPr>
            <a:spLocks noGrp="1"/>
          </p:cNvSpPr>
          <p:nvPr>
            <p:ph type="title"/>
          </p:nvPr>
        </p:nvSpPr>
        <p:spPr/>
        <p:txBody>
          <a:bodyPr/>
          <a:lstStyle/>
          <a:p>
            <a:r>
              <a:rPr lang="en-US" altLang="zh-CN" sz="3800" dirty="0">
                <a:ea typeface="Calibri Light"/>
                <a:cs typeface="Calibri Light"/>
              </a:rPr>
              <a:t>Stock</a:t>
            </a:r>
            <a:r>
              <a:rPr lang="zh-CN" altLang="en-US" sz="3800" dirty="0">
                <a:ea typeface="等线 Light"/>
                <a:cs typeface="Calibri Light"/>
              </a:rPr>
              <a:t> </a:t>
            </a:r>
            <a:r>
              <a:rPr lang="en-US" altLang="zh-CN" sz="3800" dirty="0">
                <a:ea typeface="Calibri Light"/>
                <a:cs typeface="Calibri Light"/>
              </a:rPr>
              <a:t>Performance</a:t>
            </a:r>
            <a:r>
              <a:rPr lang="zh-CN" altLang="en-US" sz="3800" dirty="0">
                <a:ea typeface="等线 Light"/>
                <a:cs typeface="Calibri Light"/>
              </a:rPr>
              <a:t> </a:t>
            </a:r>
            <a:r>
              <a:rPr lang="en-US" altLang="zh-CN" sz="3800" dirty="0">
                <a:ea typeface="Calibri Light"/>
                <a:cs typeface="Calibri Light"/>
              </a:rPr>
              <a:t>–</a:t>
            </a:r>
            <a:r>
              <a:rPr lang="zh-CN" altLang="en-US" sz="3800" dirty="0">
                <a:ea typeface="等线 Light"/>
                <a:cs typeface="Calibri Light"/>
              </a:rPr>
              <a:t> </a:t>
            </a:r>
            <a:r>
              <a:rPr lang="en-US" sz="3800" dirty="0">
                <a:ea typeface="Calibri Light"/>
                <a:cs typeface="Calibri Light"/>
              </a:rPr>
              <a:t>Comp</a:t>
            </a:r>
            <a:r>
              <a:rPr lang="en-US" altLang="zh-CN" sz="3800" dirty="0">
                <a:ea typeface="Calibri Light"/>
                <a:cs typeface="Calibri Light"/>
              </a:rPr>
              <a:t>ar</a:t>
            </a:r>
            <a:r>
              <a:rPr lang="en-US" sz="3800" dirty="0">
                <a:ea typeface="Calibri Light"/>
                <a:cs typeface="Calibri Light"/>
              </a:rPr>
              <a:t>e</a:t>
            </a:r>
            <a:r>
              <a:rPr lang="zh-CN" altLang="en-US" sz="3800" dirty="0">
                <a:ea typeface="等线 Light"/>
                <a:cs typeface="Calibri Light"/>
              </a:rPr>
              <a:t> </a:t>
            </a:r>
            <a:r>
              <a:rPr lang="en-US" sz="3800" dirty="0">
                <a:ea typeface="Calibri Light"/>
                <a:cs typeface="Calibri Light"/>
              </a:rPr>
              <a:t>to S&amp;P 500</a:t>
            </a:r>
            <a:endParaRPr lang="en-GB" sz="3800" dirty="0">
              <a:ea typeface="+mj-lt"/>
              <a:cs typeface="+mj-lt"/>
            </a:endParaRPr>
          </a:p>
          <a:p>
            <a:endParaRPr lang="en-GB" dirty="0">
              <a:ea typeface="Calibri Light"/>
              <a:cs typeface="Calibri Light"/>
            </a:endParaRPr>
          </a:p>
        </p:txBody>
      </p:sp>
      <p:pic>
        <p:nvPicPr>
          <p:cNvPr id="4" name="Picture 4" descr="Chart, histogram&#10;&#10;Description automatically generated">
            <a:extLst>
              <a:ext uri="{FF2B5EF4-FFF2-40B4-BE49-F238E27FC236}">
                <a16:creationId xmlns:a16="http://schemas.microsoft.com/office/drawing/2014/main" id="{3834938B-7E69-81C6-6395-650DE9F4461A}"/>
              </a:ext>
            </a:extLst>
          </p:cNvPr>
          <p:cNvPicPr>
            <a:picLocks noGrp="1" noChangeAspect="1"/>
          </p:cNvPicPr>
          <p:nvPr>
            <p:ph idx="1"/>
          </p:nvPr>
        </p:nvPicPr>
        <p:blipFill>
          <a:blip r:embed="rId2"/>
          <a:stretch>
            <a:fillRect/>
          </a:stretch>
        </p:blipFill>
        <p:spPr>
          <a:xfrm>
            <a:off x="1036477" y="1382505"/>
            <a:ext cx="10119046" cy="4740620"/>
          </a:xfrm>
        </p:spPr>
      </p:pic>
    </p:spTree>
    <p:extLst>
      <p:ext uri="{BB962C8B-B14F-4D97-AF65-F5344CB8AC3E}">
        <p14:creationId xmlns:p14="http://schemas.microsoft.com/office/powerpoint/2010/main" val="3341065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953DAA-660B-6B0D-C022-FB7BA538F1C0}"/>
              </a:ext>
            </a:extLst>
          </p:cNvPr>
          <p:cNvSpPr>
            <a:spLocks noGrp="1"/>
          </p:cNvSpPr>
          <p:nvPr>
            <p:ph type="title"/>
          </p:nvPr>
        </p:nvSpPr>
        <p:spPr/>
        <p:txBody>
          <a:bodyPr>
            <a:normAutofit/>
          </a:bodyPr>
          <a:lstStyle/>
          <a:p>
            <a:r>
              <a:rPr lang="zh-CN" altLang="en-US" sz="3800" dirty="0">
                <a:latin typeface="Calibri" panose="020F0502020204030204" pitchFamily="34" charset="0"/>
                <a:ea typeface="等线 Light"/>
                <a:cs typeface="Calibri" panose="020F0502020204030204" pitchFamily="34" charset="0"/>
              </a:rPr>
              <a:t>Financial statements</a:t>
            </a:r>
          </a:p>
        </p:txBody>
      </p:sp>
      <p:sp>
        <p:nvSpPr>
          <p:cNvPr id="3" name="内容占位符 2">
            <a:extLst>
              <a:ext uri="{FF2B5EF4-FFF2-40B4-BE49-F238E27FC236}">
                <a16:creationId xmlns:a16="http://schemas.microsoft.com/office/drawing/2014/main" id="{FDD1FB72-66D9-5C35-959C-B68C378E306E}"/>
              </a:ext>
            </a:extLst>
          </p:cNvPr>
          <p:cNvSpPr>
            <a:spLocks noGrp="1"/>
          </p:cNvSpPr>
          <p:nvPr>
            <p:ph idx="1"/>
          </p:nvPr>
        </p:nvSpPr>
        <p:spPr/>
        <p:txBody>
          <a:bodyPr vert="horz" lIns="91440" tIns="45720" rIns="91440" bIns="45720" rtlCol="0" anchor="t">
            <a:normAutofit/>
          </a:bodyPr>
          <a:lstStyle/>
          <a:p>
            <a:r>
              <a:rPr lang="zh-CN" altLang="en-US" dirty="0">
                <a:latin typeface="Calibri" panose="020F0502020204030204" pitchFamily="34" charset="0"/>
                <a:ea typeface="等线"/>
                <a:cs typeface="Calibri" panose="020F0502020204030204" pitchFamily="34" charset="0"/>
              </a:rPr>
              <a:t>Consolidated income statements</a:t>
            </a:r>
            <a:endParaRPr lang="zh-CN" altLang="en-US" dirty="0">
              <a:latin typeface="Calibri" panose="020F0502020204030204" pitchFamily="34" charset="0"/>
              <a:ea typeface="等线" panose="02010600030101010101" pitchFamily="2" charset="-122"/>
              <a:cs typeface="Calibri" panose="020F0502020204030204" pitchFamily="34" charset="0"/>
            </a:endParaRPr>
          </a:p>
          <a:p>
            <a:r>
              <a:rPr lang="zh-CN" altLang="en-US" dirty="0">
                <a:latin typeface="Calibri" panose="020F0502020204030204" pitchFamily="34" charset="0"/>
                <a:ea typeface="等线"/>
                <a:cs typeface="Calibri" panose="020F0502020204030204" pitchFamily="34" charset="0"/>
              </a:rPr>
              <a:t>Consolidated statement of comprehensive income</a:t>
            </a:r>
          </a:p>
          <a:p>
            <a:r>
              <a:rPr lang="zh-CN" altLang="en-US" dirty="0">
                <a:latin typeface="Calibri" panose="020F0502020204030204" pitchFamily="34" charset="0"/>
                <a:ea typeface="等线"/>
                <a:cs typeface="Calibri" panose="020F0502020204030204" pitchFamily="34" charset="0"/>
              </a:rPr>
              <a:t>Consolidated balance sheet</a:t>
            </a:r>
          </a:p>
          <a:p>
            <a:r>
              <a:rPr lang="zh-CN" altLang="en-US" dirty="0">
                <a:latin typeface="Calibri" panose="020F0502020204030204" pitchFamily="34" charset="0"/>
                <a:ea typeface="等线"/>
                <a:cs typeface="Calibri" panose="020F0502020204030204" pitchFamily="34" charset="0"/>
              </a:rPr>
              <a:t>Consolidated statement of cash flows</a:t>
            </a:r>
          </a:p>
          <a:p>
            <a:pPr marL="0" indent="0">
              <a:buNone/>
            </a:pPr>
            <a:endParaRPr lang="zh-CN" altLang="en-US" dirty="0">
              <a:ea typeface="等线"/>
              <a:cs typeface="Calibri"/>
            </a:endParaRPr>
          </a:p>
        </p:txBody>
      </p:sp>
    </p:spTree>
    <p:extLst>
      <p:ext uri="{BB962C8B-B14F-4D97-AF65-F5344CB8AC3E}">
        <p14:creationId xmlns:p14="http://schemas.microsoft.com/office/powerpoint/2010/main" val="40091411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C4BA7-DA69-F86A-B79D-B50C436B663F}"/>
              </a:ext>
            </a:extLst>
          </p:cNvPr>
          <p:cNvSpPr>
            <a:spLocks noGrp="1"/>
          </p:cNvSpPr>
          <p:nvPr>
            <p:ph type="title"/>
          </p:nvPr>
        </p:nvSpPr>
        <p:spPr/>
        <p:txBody>
          <a:bodyPr>
            <a:normAutofit/>
          </a:bodyPr>
          <a:lstStyle/>
          <a:p>
            <a:r>
              <a:rPr lang="en-GB" sz="3800" dirty="0">
                <a:cs typeface="Calibri Light"/>
              </a:rPr>
              <a:t>Income statement</a:t>
            </a:r>
            <a:endParaRPr lang="en-GB" sz="3800" dirty="0"/>
          </a:p>
        </p:txBody>
      </p:sp>
      <p:pic>
        <p:nvPicPr>
          <p:cNvPr id="4" name="Picture 4" descr="Table&#10;&#10;Description automatically generated">
            <a:extLst>
              <a:ext uri="{FF2B5EF4-FFF2-40B4-BE49-F238E27FC236}">
                <a16:creationId xmlns:a16="http://schemas.microsoft.com/office/drawing/2014/main" id="{0430FF90-B5A5-D9FE-782D-412C08187AF6}"/>
              </a:ext>
            </a:extLst>
          </p:cNvPr>
          <p:cNvPicPr>
            <a:picLocks noGrp="1" noChangeAspect="1"/>
          </p:cNvPicPr>
          <p:nvPr>
            <p:ph idx="1"/>
          </p:nvPr>
        </p:nvPicPr>
        <p:blipFill>
          <a:blip r:embed="rId2"/>
          <a:stretch>
            <a:fillRect/>
          </a:stretch>
        </p:blipFill>
        <p:spPr>
          <a:xfrm>
            <a:off x="3776870" y="1303821"/>
            <a:ext cx="4529631" cy="5461854"/>
          </a:xfrm>
        </p:spPr>
      </p:pic>
    </p:spTree>
    <p:extLst>
      <p:ext uri="{BB962C8B-B14F-4D97-AF65-F5344CB8AC3E}">
        <p14:creationId xmlns:p14="http://schemas.microsoft.com/office/powerpoint/2010/main" val="2934098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303C-B5C0-E49B-DBD3-083C3D8559BA}"/>
              </a:ext>
            </a:extLst>
          </p:cNvPr>
          <p:cNvSpPr>
            <a:spLocks noGrp="1"/>
          </p:cNvSpPr>
          <p:nvPr>
            <p:ph type="title"/>
          </p:nvPr>
        </p:nvSpPr>
        <p:spPr/>
        <p:txBody>
          <a:bodyPr>
            <a:normAutofit/>
          </a:bodyPr>
          <a:lstStyle/>
          <a:p>
            <a:r>
              <a:rPr lang="en-US" sz="3800" dirty="0">
                <a:cs typeface="Calibri Light"/>
              </a:rPr>
              <a:t>Comprehensive income</a:t>
            </a:r>
            <a:endParaRPr lang="en-US" sz="3800" dirty="0"/>
          </a:p>
        </p:txBody>
      </p:sp>
      <p:pic>
        <p:nvPicPr>
          <p:cNvPr id="4" name="Picture 4">
            <a:extLst>
              <a:ext uri="{FF2B5EF4-FFF2-40B4-BE49-F238E27FC236}">
                <a16:creationId xmlns:a16="http://schemas.microsoft.com/office/drawing/2014/main" id="{3D6E7148-32B3-C990-E849-450F159652E1}"/>
              </a:ext>
            </a:extLst>
          </p:cNvPr>
          <p:cNvPicPr>
            <a:picLocks noGrp="1" noChangeAspect="1"/>
          </p:cNvPicPr>
          <p:nvPr>
            <p:ph idx="1"/>
          </p:nvPr>
        </p:nvPicPr>
        <p:blipFill>
          <a:blip r:embed="rId2"/>
          <a:stretch>
            <a:fillRect/>
          </a:stretch>
        </p:blipFill>
        <p:spPr>
          <a:xfrm>
            <a:off x="2056117" y="1498687"/>
            <a:ext cx="8079766" cy="5017227"/>
          </a:xfrm>
        </p:spPr>
      </p:pic>
    </p:spTree>
    <p:extLst>
      <p:ext uri="{BB962C8B-B14F-4D97-AF65-F5344CB8AC3E}">
        <p14:creationId xmlns:p14="http://schemas.microsoft.com/office/powerpoint/2010/main" val="8495115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C4BA7-DA69-F86A-B79D-B50C436B663F}"/>
              </a:ext>
            </a:extLst>
          </p:cNvPr>
          <p:cNvSpPr>
            <a:spLocks noGrp="1"/>
          </p:cNvSpPr>
          <p:nvPr>
            <p:ph type="title"/>
          </p:nvPr>
        </p:nvSpPr>
        <p:spPr/>
        <p:txBody>
          <a:bodyPr>
            <a:normAutofit/>
          </a:bodyPr>
          <a:lstStyle/>
          <a:p>
            <a:r>
              <a:rPr lang="en-GB" sz="3800" dirty="0">
                <a:ea typeface="Calibri Light"/>
                <a:cs typeface="Calibri Light"/>
              </a:rPr>
              <a:t>Balance sheet</a:t>
            </a:r>
          </a:p>
        </p:txBody>
      </p:sp>
      <p:pic>
        <p:nvPicPr>
          <p:cNvPr id="4" name="Picture 4" descr="Table&#10;&#10;Description automatically generated">
            <a:extLst>
              <a:ext uri="{FF2B5EF4-FFF2-40B4-BE49-F238E27FC236}">
                <a16:creationId xmlns:a16="http://schemas.microsoft.com/office/drawing/2014/main" id="{0B4D22D5-3125-4CEB-9DA7-5476F483F13B}"/>
              </a:ext>
            </a:extLst>
          </p:cNvPr>
          <p:cNvPicPr>
            <a:picLocks noGrp="1" noChangeAspect="1"/>
          </p:cNvPicPr>
          <p:nvPr>
            <p:ph idx="1"/>
          </p:nvPr>
        </p:nvPicPr>
        <p:blipFill rotWithShape="1">
          <a:blip r:embed="rId2"/>
          <a:srcRect l="515" t="-190" r="-386" b="49572"/>
          <a:stretch/>
        </p:blipFill>
        <p:spPr>
          <a:xfrm>
            <a:off x="500378" y="1548158"/>
            <a:ext cx="5778565" cy="3958494"/>
          </a:xfrm>
        </p:spPr>
      </p:pic>
      <p:pic>
        <p:nvPicPr>
          <p:cNvPr id="5" name="Picture 5" descr="Table&#10;&#10;Description automatically generated">
            <a:extLst>
              <a:ext uri="{FF2B5EF4-FFF2-40B4-BE49-F238E27FC236}">
                <a16:creationId xmlns:a16="http://schemas.microsoft.com/office/drawing/2014/main" id="{FA53BBD1-AA60-6E04-E80C-40157B7BA566}"/>
              </a:ext>
            </a:extLst>
          </p:cNvPr>
          <p:cNvPicPr>
            <a:picLocks noChangeAspect="1"/>
          </p:cNvPicPr>
          <p:nvPr/>
        </p:nvPicPr>
        <p:blipFill rotWithShape="1">
          <a:blip r:embed="rId2"/>
          <a:srcRect t="49926" r="151" b="111"/>
          <a:stretch/>
        </p:blipFill>
        <p:spPr>
          <a:xfrm>
            <a:off x="6277390" y="1766612"/>
            <a:ext cx="5513737" cy="3739258"/>
          </a:xfrm>
          <a:prstGeom prst="rect">
            <a:avLst/>
          </a:prstGeom>
        </p:spPr>
      </p:pic>
    </p:spTree>
    <p:extLst>
      <p:ext uri="{BB962C8B-B14F-4D97-AF65-F5344CB8AC3E}">
        <p14:creationId xmlns:p14="http://schemas.microsoft.com/office/powerpoint/2010/main" val="1853266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55D9C-CF2A-9839-413E-78753C4F743A}"/>
              </a:ext>
            </a:extLst>
          </p:cNvPr>
          <p:cNvSpPr>
            <a:spLocks noGrp="1"/>
          </p:cNvSpPr>
          <p:nvPr>
            <p:ph type="title"/>
          </p:nvPr>
        </p:nvSpPr>
        <p:spPr>
          <a:xfrm>
            <a:off x="840270" y="272360"/>
            <a:ext cx="10515600" cy="1325563"/>
          </a:xfrm>
        </p:spPr>
        <p:txBody>
          <a:bodyPr>
            <a:normAutofit/>
          </a:bodyPr>
          <a:lstStyle/>
          <a:p>
            <a:r>
              <a:rPr lang="en-US" sz="3800" dirty="0">
                <a:cs typeface="Calibri Light"/>
              </a:rPr>
              <a:t>Statement of Cash Flows</a:t>
            </a:r>
            <a:endParaRPr lang="en-US" sz="3800" dirty="0"/>
          </a:p>
        </p:txBody>
      </p:sp>
      <p:pic>
        <p:nvPicPr>
          <p:cNvPr id="4" name="Picture 4" descr="Table&#10;&#10;Description automatically generated">
            <a:extLst>
              <a:ext uri="{FF2B5EF4-FFF2-40B4-BE49-F238E27FC236}">
                <a16:creationId xmlns:a16="http://schemas.microsoft.com/office/drawing/2014/main" id="{C63A1029-7C57-C374-2058-54045784BBE9}"/>
              </a:ext>
            </a:extLst>
          </p:cNvPr>
          <p:cNvPicPr>
            <a:picLocks noGrp="1" noChangeAspect="1"/>
          </p:cNvPicPr>
          <p:nvPr>
            <p:ph idx="1"/>
          </p:nvPr>
        </p:nvPicPr>
        <p:blipFill>
          <a:blip r:embed="rId2"/>
          <a:stretch>
            <a:fillRect/>
          </a:stretch>
        </p:blipFill>
        <p:spPr>
          <a:xfrm>
            <a:off x="3891230" y="1353517"/>
            <a:ext cx="4413681" cy="5270707"/>
          </a:xfrm>
        </p:spPr>
      </p:pic>
      <p:sp>
        <p:nvSpPr>
          <p:cNvPr id="3" name="Oval 2">
            <a:extLst>
              <a:ext uri="{FF2B5EF4-FFF2-40B4-BE49-F238E27FC236}">
                <a16:creationId xmlns:a16="http://schemas.microsoft.com/office/drawing/2014/main" id="{D563DC5E-B359-E846-F0BB-90E115F3E64E}"/>
              </a:ext>
            </a:extLst>
          </p:cNvPr>
          <p:cNvSpPr/>
          <p:nvPr/>
        </p:nvSpPr>
        <p:spPr>
          <a:xfrm>
            <a:off x="7496433" y="4841789"/>
            <a:ext cx="712573" cy="1729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AFA9716-E500-B760-21BC-80EDB7552DB2}"/>
              </a:ext>
            </a:extLst>
          </p:cNvPr>
          <p:cNvSpPr/>
          <p:nvPr/>
        </p:nvSpPr>
        <p:spPr>
          <a:xfrm>
            <a:off x="7409936" y="5397843"/>
            <a:ext cx="881448" cy="2883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504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DF4CC6-A979-E93E-B3CA-77A580D745B1}"/>
              </a:ext>
            </a:extLst>
          </p:cNvPr>
          <p:cNvSpPr>
            <a:spLocks noGrp="1"/>
          </p:cNvSpPr>
          <p:nvPr>
            <p:ph type="title"/>
          </p:nvPr>
        </p:nvSpPr>
        <p:spPr/>
        <p:txBody>
          <a:bodyPr>
            <a:normAutofit/>
          </a:bodyPr>
          <a:lstStyle/>
          <a:p>
            <a:r>
              <a:rPr lang="zh-CN" altLang="en-US" sz="3800" dirty="0">
                <a:ea typeface="等线 Light"/>
                <a:cs typeface="Calibri Light"/>
              </a:rPr>
              <a:t>Risk factors</a:t>
            </a:r>
            <a:endParaRPr lang="zh-CN" altLang="en-US" sz="3800" dirty="0"/>
          </a:p>
        </p:txBody>
      </p:sp>
      <p:sp>
        <p:nvSpPr>
          <p:cNvPr id="3" name="内容占位符 2">
            <a:extLst>
              <a:ext uri="{FF2B5EF4-FFF2-40B4-BE49-F238E27FC236}">
                <a16:creationId xmlns:a16="http://schemas.microsoft.com/office/drawing/2014/main" id="{1CC6FF53-D1F4-8661-BA6E-89ADCC4B4024}"/>
              </a:ext>
            </a:extLst>
          </p:cNvPr>
          <p:cNvSpPr>
            <a:spLocks noGrp="1"/>
          </p:cNvSpPr>
          <p:nvPr>
            <p:ph idx="1"/>
          </p:nvPr>
        </p:nvSpPr>
        <p:spPr/>
        <p:txBody>
          <a:bodyPr vert="horz" lIns="91440" tIns="45720" rIns="91440" bIns="45720" rtlCol="0" anchor="t">
            <a:normAutofit/>
          </a:bodyPr>
          <a:lstStyle/>
          <a:p>
            <a:r>
              <a:rPr lang="zh-CN" altLang="en-US" dirty="0">
                <a:latin typeface="Calibri" panose="020F0502020204030204" pitchFamily="34" charset="0"/>
                <a:ea typeface="等线"/>
                <a:cs typeface="Calibri" panose="020F0502020204030204" pitchFamily="34" charset="0"/>
              </a:rPr>
              <a:t>Market Risk</a:t>
            </a:r>
            <a:endParaRPr lang="en-US" altLang="zh-CN" dirty="0">
              <a:latin typeface="Calibri" panose="020F0502020204030204" pitchFamily="34" charset="0"/>
              <a:cs typeface="Calibri" panose="020F0502020204030204" pitchFamily="34" charset="0"/>
            </a:endParaRPr>
          </a:p>
          <a:p>
            <a:pPr lvl="1"/>
            <a:r>
              <a:rPr lang="zh-CN" altLang="en-US" dirty="0">
                <a:latin typeface="Calibri" panose="020F0502020204030204" pitchFamily="34" charset="0"/>
                <a:ea typeface="等线"/>
                <a:cs typeface="Calibri" panose="020F0502020204030204" pitchFamily="34" charset="0"/>
              </a:rPr>
              <a:t>Currency</a:t>
            </a:r>
            <a:endParaRPr lang="zh-CN" dirty="0">
              <a:latin typeface="Calibri" panose="020F0502020204030204" pitchFamily="34" charset="0"/>
              <a:ea typeface="等线"/>
              <a:cs typeface="Calibri" panose="020F0502020204030204" pitchFamily="34" charset="0"/>
            </a:endParaRPr>
          </a:p>
          <a:p>
            <a:pPr lvl="1"/>
            <a:r>
              <a:rPr lang="zh-CN" altLang="en-US" dirty="0">
                <a:latin typeface="Calibri" panose="020F0502020204030204" pitchFamily="34" charset="0"/>
                <a:ea typeface="等线"/>
                <a:cs typeface="Calibri" panose="020F0502020204030204" pitchFamily="34" charset="0"/>
              </a:rPr>
              <a:t>Fair Value Interest Rate</a:t>
            </a:r>
            <a:endParaRPr lang="zh-CN" dirty="0">
              <a:latin typeface="Calibri" panose="020F0502020204030204" pitchFamily="34" charset="0"/>
              <a:ea typeface="等线"/>
              <a:cs typeface="Calibri" panose="020F0502020204030204" pitchFamily="34" charset="0"/>
            </a:endParaRPr>
          </a:p>
          <a:p>
            <a:pPr lvl="1"/>
            <a:r>
              <a:rPr lang="zh-CN" altLang="en-US" dirty="0">
                <a:latin typeface="Calibri" panose="020F0502020204030204" pitchFamily="34" charset="0"/>
                <a:ea typeface="等线"/>
                <a:cs typeface="Calibri" panose="020F0502020204030204" pitchFamily="34" charset="0"/>
              </a:rPr>
              <a:t>Cash Flow Interest</a:t>
            </a:r>
            <a:endParaRPr lang="zh-CN" dirty="0">
              <a:latin typeface="Calibri" panose="020F0502020204030204" pitchFamily="34" charset="0"/>
              <a:ea typeface="等线"/>
              <a:cs typeface="Calibri" panose="020F0502020204030204" pitchFamily="34" charset="0"/>
            </a:endParaRPr>
          </a:p>
          <a:p>
            <a:pPr lvl="1"/>
            <a:r>
              <a:rPr lang="zh-CN" altLang="en-US" dirty="0">
                <a:latin typeface="Calibri" panose="020F0502020204030204" pitchFamily="34" charset="0"/>
                <a:ea typeface="等线"/>
                <a:cs typeface="Calibri" panose="020F0502020204030204" pitchFamily="34" charset="0"/>
              </a:rPr>
              <a:t>Commodity</a:t>
            </a:r>
            <a:endParaRPr lang="zh-CN" dirty="0">
              <a:latin typeface="Calibri" panose="020F0502020204030204" pitchFamily="34" charset="0"/>
              <a:ea typeface="等线"/>
              <a:cs typeface="Calibri" panose="020F0502020204030204" pitchFamily="34" charset="0"/>
            </a:endParaRPr>
          </a:p>
          <a:p>
            <a:pPr lvl="1"/>
            <a:r>
              <a:rPr lang="zh-CN" altLang="en-US" dirty="0">
                <a:latin typeface="Calibri" panose="020F0502020204030204" pitchFamily="34" charset="0"/>
                <a:ea typeface="等线"/>
                <a:cs typeface="Calibri" panose="020F0502020204030204" pitchFamily="34" charset="0"/>
              </a:rPr>
              <a:t>Equity</a:t>
            </a:r>
            <a:endParaRPr lang="zh-CN" dirty="0">
              <a:latin typeface="Calibri" panose="020F0502020204030204" pitchFamily="34" charset="0"/>
              <a:ea typeface="等线"/>
              <a:cs typeface="Calibri" panose="020F0502020204030204" pitchFamily="34" charset="0"/>
            </a:endParaRPr>
          </a:p>
          <a:p>
            <a:r>
              <a:rPr lang="zh-CN" altLang="en-US" dirty="0">
                <a:latin typeface="Calibri" panose="020F0502020204030204" pitchFamily="34" charset="0"/>
                <a:ea typeface="等线"/>
                <a:cs typeface="Calibri" panose="020F0502020204030204" pitchFamily="34" charset="0"/>
              </a:rPr>
              <a:t>Credit Risk</a:t>
            </a:r>
          </a:p>
          <a:p>
            <a:r>
              <a:rPr lang="zh-CN" altLang="en-US" dirty="0">
                <a:latin typeface="Calibri" panose="020F0502020204030204" pitchFamily="34" charset="0"/>
                <a:ea typeface="等线"/>
                <a:cs typeface="Calibri" panose="020F0502020204030204" pitchFamily="34" charset="0"/>
              </a:rPr>
              <a:t>Liquidity Risk</a:t>
            </a:r>
          </a:p>
          <a:p>
            <a:r>
              <a:rPr lang="zh-CN" altLang="en-US" dirty="0">
                <a:latin typeface="Calibri" panose="020F0502020204030204" pitchFamily="34" charset="0"/>
                <a:ea typeface="等线"/>
                <a:cs typeface="Calibri" panose="020F0502020204030204" pitchFamily="34" charset="0"/>
              </a:rPr>
              <a:t>Other Risks</a:t>
            </a:r>
          </a:p>
        </p:txBody>
      </p:sp>
    </p:spTree>
    <p:extLst>
      <p:ext uri="{BB962C8B-B14F-4D97-AF65-F5344CB8AC3E}">
        <p14:creationId xmlns:p14="http://schemas.microsoft.com/office/powerpoint/2010/main" val="42613963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application, table&#10;&#10;Description automatically generated">
            <a:extLst>
              <a:ext uri="{FF2B5EF4-FFF2-40B4-BE49-F238E27FC236}">
                <a16:creationId xmlns:a16="http://schemas.microsoft.com/office/drawing/2014/main" id="{6E031C0C-22F6-A354-13DA-DEC462CF1D66}"/>
              </a:ext>
            </a:extLst>
          </p:cNvPr>
          <p:cNvPicPr>
            <a:picLocks noGrp="1" noChangeAspect="1"/>
          </p:cNvPicPr>
          <p:nvPr>
            <p:ph idx="1"/>
          </p:nvPr>
        </p:nvPicPr>
        <p:blipFill>
          <a:blip r:embed="rId2"/>
          <a:stretch>
            <a:fillRect/>
          </a:stretch>
        </p:blipFill>
        <p:spPr>
          <a:xfrm>
            <a:off x="2037545" y="554244"/>
            <a:ext cx="8121050" cy="5751098"/>
          </a:xfrm>
        </p:spPr>
      </p:pic>
    </p:spTree>
    <p:extLst>
      <p:ext uri="{BB962C8B-B14F-4D97-AF65-F5344CB8AC3E}">
        <p14:creationId xmlns:p14="http://schemas.microsoft.com/office/powerpoint/2010/main" val="42652553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89ED8-95FC-C12D-D14B-BEC21D2AD645}"/>
              </a:ext>
            </a:extLst>
          </p:cNvPr>
          <p:cNvSpPr>
            <a:spLocks noGrp="1"/>
          </p:cNvSpPr>
          <p:nvPr>
            <p:ph type="title"/>
          </p:nvPr>
        </p:nvSpPr>
        <p:spPr>
          <a:xfrm>
            <a:off x="838200" y="51832"/>
            <a:ext cx="10515600" cy="1325563"/>
          </a:xfrm>
        </p:spPr>
        <p:txBody>
          <a:bodyPr>
            <a:normAutofit/>
          </a:bodyPr>
          <a:lstStyle/>
          <a:p>
            <a:r>
              <a:rPr lang="en-US" sz="3800" dirty="0">
                <a:cs typeface="Calibri Light"/>
              </a:rPr>
              <a:t>Currency risk</a:t>
            </a:r>
            <a:endParaRPr lang="en-US" sz="3800" dirty="0"/>
          </a:p>
        </p:txBody>
      </p:sp>
      <p:pic>
        <p:nvPicPr>
          <p:cNvPr id="6" name="Picture 6" descr="Table&#10;&#10;Description automatically generated">
            <a:extLst>
              <a:ext uri="{FF2B5EF4-FFF2-40B4-BE49-F238E27FC236}">
                <a16:creationId xmlns:a16="http://schemas.microsoft.com/office/drawing/2014/main" id="{DF10A5EF-C5FE-7538-80B4-0B8ACC17165A}"/>
              </a:ext>
            </a:extLst>
          </p:cNvPr>
          <p:cNvPicPr>
            <a:picLocks noGrp="1" noChangeAspect="1"/>
          </p:cNvPicPr>
          <p:nvPr>
            <p:ph idx="1"/>
          </p:nvPr>
        </p:nvPicPr>
        <p:blipFill>
          <a:blip r:embed="rId2"/>
          <a:stretch>
            <a:fillRect/>
          </a:stretch>
        </p:blipFill>
        <p:spPr>
          <a:xfrm>
            <a:off x="560344" y="1278973"/>
            <a:ext cx="4101494" cy="5270707"/>
          </a:xfrm>
        </p:spPr>
      </p:pic>
      <p:pic>
        <p:nvPicPr>
          <p:cNvPr id="5" name="Picture 4" descr="Table&#10;&#10;Description automatically generated">
            <a:extLst>
              <a:ext uri="{FF2B5EF4-FFF2-40B4-BE49-F238E27FC236}">
                <a16:creationId xmlns:a16="http://schemas.microsoft.com/office/drawing/2014/main" id="{27BF2E10-85D1-3D42-D835-E2110E71014B}"/>
              </a:ext>
            </a:extLst>
          </p:cNvPr>
          <p:cNvPicPr>
            <a:picLocks noChangeAspect="1"/>
          </p:cNvPicPr>
          <p:nvPr/>
        </p:nvPicPr>
        <p:blipFill>
          <a:blip r:embed="rId3"/>
          <a:stretch>
            <a:fillRect/>
          </a:stretch>
        </p:blipFill>
        <p:spPr>
          <a:xfrm>
            <a:off x="5733017" y="1407353"/>
            <a:ext cx="5852900" cy="5009806"/>
          </a:xfrm>
          <a:prstGeom prst="rect">
            <a:avLst/>
          </a:prstGeom>
        </p:spPr>
      </p:pic>
      <p:sp>
        <p:nvSpPr>
          <p:cNvPr id="7" name="Oval 6">
            <a:extLst>
              <a:ext uri="{FF2B5EF4-FFF2-40B4-BE49-F238E27FC236}">
                <a16:creationId xmlns:a16="http://schemas.microsoft.com/office/drawing/2014/main" id="{A87B864A-F805-293A-C6B2-632FA2C33699}"/>
              </a:ext>
            </a:extLst>
          </p:cNvPr>
          <p:cNvSpPr/>
          <p:nvPr/>
        </p:nvSpPr>
        <p:spPr>
          <a:xfrm>
            <a:off x="4334290" y="6135757"/>
            <a:ext cx="331305" cy="265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0A5031B-F2E5-1C08-F0EE-F66BBBFD70E8}"/>
              </a:ext>
            </a:extLst>
          </p:cNvPr>
          <p:cNvSpPr/>
          <p:nvPr/>
        </p:nvSpPr>
        <p:spPr>
          <a:xfrm>
            <a:off x="8396909" y="4644887"/>
            <a:ext cx="331305" cy="265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D8961D-8E02-139B-4E67-AE5A21584B47}"/>
              </a:ext>
            </a:extLst>
          </p:cNvPr>
          <p:cNvSpPr/>
          <p:nvPr/>
        </p:nvSpPr>
        <p:spPr>
          <a:xfrm>
            <a:off x="4363278" y="3361081"/>
            <a:ext cx="231915" cy="136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FC3ACB7-1C02-FC9B-A92B-9ECC335DC47A}"/>
              </a:ext>
            </a:extLst>
          </p:cNvPr>
          <p:cNvSpPr/>
          <p:nvPr/>
        </p:nvSpPr>
        <p:spPr>
          <a:xfrm>
            <a:off x="8396909" y="5386180"/>
            <a:ext cx="331305" cy="265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B5DCDE1-92C3-66F5-A2AF-D34BB983DF65}"/>
              </a:ext>
            </a:extLst>
          </p:cNvPr>
          <p:cNvSpPr/>
          <p:nvPr/>
        </p:nvSpPr>
        <p:spPr>
          <a:xfrm>
            <a:off x="4363277" y="2917961"/>
            <a:ext cx="231915" cy="136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194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41882-8AF8-D931-2E16-49B34C9F113E}"/>
              </a:ext>
            </a:extLst>
          </p:cNvPr>
          <p:cNvSpPr>
            <a:spLocks noGrp="1"/>
          </p:cNvSpPr>
          <p:nvPr>
            <p:ph type="title"/>
          </p:nvPr>
        </p:nvSpPr>
        <p:spPr/>
        <p:txBody>
          <a:bodyPr>
            <a:normAutofit/>
          </a:bodyPr>
          <a:lstStyle/>
          <a:p>
            <a:r>
              <a:rPr lang="en-US" sz="3800" dirty="0">
                <a:cs typeface="Calibri Light"/>
              </a:rPr>
              <a:t>Interest Rate risk</a:t>
            </a:r>
            <a:endParaRPr lang="en-US" sz="3800" dirty="0"/>
          </a:p>
        </p:txBody>
      </p:sp>
      <p:pic>
        <p:nvPicPr>
          <p:cNvPr id="6" name="Picture 6">
            <a:extLst>
              <a:ext uri="{FF2B5EF4-FFF2-40B4-BE49-F238E27FC236}">
                <a16:creationId xmlns:a16="http://schemas.microsoft.com/office/drawing/2014/main" id="{3AD82E79-E480-0F7E-FFEC-A442189C24F0}"/>
              </a:ext>
            </a:extLst>
          </p:cNvPr>
          <p:cNvPicPr>
            <a:picLocks noGrp="1" noChangeAspect="1"/>
          </p:cNvPicPr>
          <p:nvPr>
            <p:ph idx="1"/>
          </p:nvPr>
        </p:nvPicPr>
        <p:blipFill>
          <a:blip r:embed="rId2"/>
          <a:stretch>
            <a:fillRect/>
          </a:stretch>
        </p:blipFill>
        <p:spPr>
          <a:xfrm>
            <a:off x="374374" y="3042870"/>
            <a:ext cx="5384524" cy="769705"/>
          </a:xfrm>
        </p:spPr>
      </p:pic>
      <p:pic>
        <p:nvPicPr>
          <p:cNvPr id="5" name="Picture 4" descr="Table&#10;&#10;Description automatically generated">
            <a:extLst>
              <a:ext uri="{FF2B5EF4-FFF2-40B4-BE49-F238E27FC236}">
                <a16:creationId xmlns:a16="http://schemas.microsoft.com/office/drawing/2014/main" id="{8BD64FFF-9B63-8275-F99E-EEBD0EB57518}"/>
              </a:ext>
            </a:extLst>
          </p:cNvPr>
          <p:cNvPicPr>
            <a:picLocks noChangeAspect="1"/>
          </p:cNvPicPr>
          <p:nvPr/>
        </p:nvPicPr>
        <p:blipFill>
          <a:blip r:embed="rId3"/>
          <a:stretch>
            <a:fillRect/>
          </a:stretch>
        </p:blipFill>
        <p:spPr>
          <a:xfrm>
            <a:off x="6098955" y="363744"/>
            <a:ext cx="5236984" cy="5916749"/>
          </a:xfrm>
          <a:prstGeom prst="rect">
            <a:avLst/>
          </a:prstGeom>
        </p:spPr>
      </p:pic>
    </p:spTree>
    <p:extLst>
      <p:ext uri="{BB962C8B-B14F-4D97-AF65-F5344CB8AC3E}">
        <p14:creationId xmlns:p14="http://schemas.microsoft.com/office/powerpoint/2010/main" val="2934922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1F2A1-4E05-91A5-9B56-7F48487C4F3A}"/>
              </a:ext>
            </a:extLst>
          </p:cNvPr>
          <p:cNvSpPr>
            <a:spLocks noGrp="1"/>
          </p:cNvSpPr>
          <p:nvPr>
            <p:ph type="title"/>
          </p:nvPr>
        </p:nvSpPr>
        <p:spPr>
          <a:xfrm>
            <a:off x="-1" y="-312969"/>
            <a:ext cx="12192001" cy="1325563"/>
          </a:xfrm>
        </p:spPr>
        <p:txBody>
          <a:bodyPr>
            <a:normAutofit/>
          </a:bodyPr>
          <a:lstStyle/>
          <a:p>
            <a:r>
              <a:rPr lang="en-GB" altLang="zh-CN" sz="3800" b="1" dirty="0">
                <a:latin typeface="Calibri" panose="020F0502020204030204" pitchFamily="34" charset="0"/>
                <a:cs typeface="Calibri" panose="020F0502020204030204" pitchFamily="34" charset="0"/>
              </a:rPr>
              <a:t>TOP PRODUCERS IN THE INDUSTRY </a:t>
            </a:r>
            <a:endParaRPr lang="zh-CN" altLang="en-US" sz="3800" b="1" dirty="0">
              <a:latin typeface="Calibri" panose="020F0502020204030204" pitchFamily="34" charset="0"/>
              <a:cs typeface="Calibri" panose="020F0502020204030204" pitchFamily="34" charset="0"/>
            </a:endParaRPr>
          </a:p>
        </p:txBody>
      </p:sp>
      <p:pic>
        <p:nvPicPr>
          <p:cNvPr id="5" name="Content Placeholder 4">
            <a:extLst>
              <a:ext uri="{FF2B5EF4-FFF2-40B4-BE49-F238E27FC236}">
                <a16:creationId xmlns:a16="http://schemas.microsoft.com/office/drawing/2014/main" id="{EF53D522-B167-ECBD-66BF-504D64EDC4A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9244" t="16837" r="19515" b="5954"/>
          <a:stretch/>
        </p:blipFill>
        <p:spPr>
          <a:xfrm>
            <a:off x="1287694" y="622852"/>
            <a:ext cx="9616611" cy="6235147"/>
          </a:xfrm>
        </p:spPr>
      </p:pic>
    </p:spTree>
    <p:extLst>
      <p:ext uri="{BB962C8B-B14F-4D97-AF65-F5344CB8AC3E}">
        <p14:creationId xmlns:p14="http://schemas.microsoft.com/office/powerpoint/2010/main" val="3716356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CAA6-3C8B-9959-F360-E0932D7952E8}"/>
              </a:ext>
            </a:extLst>
          </p:cNvPr>
          <p:cNvSpPr>
            <a:spLocks noGrp="1"/>
          </p:cNvSpPr>
          <p:nvPr>
            <p:ph type="title"/>
          </p:nvPr>
        </p:nvSpPr>
        <p:spPr/>
        <p:txBody>
          <a:bodyPr>
            <a:normAutofit/>
          </a:bodyPr>
          <a:lstStyle/>
          <a:p>
            <a:r>
              <a:rPr lang="en-US" sz="3800" dirty="0">
                <a:cs typeface="Calibri Light"/>
              </a:rPr>
              <a:t>Cash Flow Interest</a:t>
            </a:r>
            <a:endParaRPr lang="en-US" sz="3800" dirty="0"/>
          </a:p>
        </p:txBody>
      </p:sp>
      <p:pic>
        <p:nvPicPr>
          <p:cNvPr id="4" name="Picture 4" descr="Text&#10;&#10;Description automatically generated">
            <a:extLst>
              <a:ext uri="{FF2B5EF4-FFF2-40B4-BE49-F238E27FC236}">
                <a16:creationId xmlns:a16="http://schemas.microsoft.com/office/drawing/2014/main" id="{AE2E6B1A-BA16-4BBA-06A7-F952F0FBC2D1}"/>
              </a:ext>
            </a:extLst>
          </p:cNvPr>
          <p:cNvPicPr>
            <a:picLocks noGrp="1" noChangeAspect="1"/>
          </p:cNvPicPr>
          <p:nvPr>
            <p:ph idx="1"/>
          </p:nvPr>
        </p:nvPicPr>
        <p:blipFill>
          <a:blip r:embed="rId2"/>
          <a:stretch>
            <a:fillRect/>
          </a:stretch>
        </p:blipFill>
        <p:spPr>
          <a:xfrm>
            <a:off x="838200" y="1968278"/>
            <a:ext cx="10515600" cy="4066032"/>
          </a:xfrm>
        </p:spPr>
      </p:pic>
    </p:spTree>
    <p:extLst>
      <p:ext uri="{BB962C8B-B14F-4D97-AF65-F5344CB8AC3E}">
        <p14:creationId xmlns:p14="http://schemas.microsoft.com/office/powerpoint/2010/main" val="9007143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C3D43-3EDF-E63B-2917-52771079CDCE}"/>
              </a:ext>
            </a:extLst>
          </p:cNvPr>
          <p:cNvSpPr>
            <a:spLocks noGrp="1"/>
          </p:cNvSpPr>
          <p:nvPr>
            <p:ph type="title"/>
          </p:nvPr>
        </p:nvSpPr>
        <p:spPr/>
        <p:txBody>
          <a:bodyPr>
            <a:normAutofit/>
          </a:bodyPr>
          <a:lstStyle/>
          <a:p>
            <a:r>
              <a:rPr lang="en-US" sz="3800" dirty="0">
                <a:cs typeface="Calibri Light"/>
              </a:rPr>
              <a:t>Commodity price risk</a:t>
            </a:r>
            <a:endParaRPr lang="en-US" sz="3800" dirty="0"/>
          </a:p>
        </p:txBody>
      </p:sp>
      <p:pic>
        <p:nvPicPr>
          <p:cNvPr id="6" name="Picture 6" descr="Table&#10;&#10;Description automatically generated">
            <a:extLst>
              <a:ext uri="{FF2B5EF4-FFF2-40B4-BE49-F238E27FC236}">
                <a16:creationId xmlns:a16="http://schemas.microsoft.com/office/drawing/2014/main" id="{AADB2DB7-4D29-735E-8D73-A11B6C58EAB1}"/>
              </a:ext>
            </a:extLst>
          </p:cNvPr>
          <p:cNvPicPr>
            <a:picLocks noGrp="1" noChangeAspect="1"/>
          </p:cNvPicPr>
          <p:nvPr>
            <p:ph idx="1"/>
          </p:nvPr>
        </p:nvPicPr>
        <p:blipFill>
          <a:blip r:embed="rId2"/>
          <a:stretch>
            <a:fillRect/>
          </a:stretch>
        </p:blipFill>
        <p:spPr>
          <a:xfrm>
            <a:off x="537235" y="1871179"/>
            <a:ext cx="5564041" cy="3059252"/>
          </a:xfrm>
        </p:spPr>
      </p:pic>
      <p:pic>
        <p:nvPicPr>
          <p:cNvPr id="5" name="Picture 4" descr="A picture containing application&#10;&#10;Description automatically generated">
            <a:extLst>
              <a:ext uri="{FF2B5EF4-FFF2-40B4-BE49-F238E27FC236}">
                <a16:creationId xmlns:a16="http://schemas.microsoft.com/office/drawing/2014/main" id="{ADCDE96B-4A1B-AAF8-C8AE-F91A583DF44B}"/>
              </a:ext>
            </a:extLst>
          </p:cNvPr>
          <p:cNvPicPr>
            <a:picLocks noChangeAspect="1"/>
          </p:cNvPicPr>
          <p:nvPr/>
        </p:nvPicPr>
        <p:blipFill>
          <a:blip r:embed="rId3"/>
          <a:stretch>
            <a:fillRect/>
          </a:stretch>
        </p:blipFill>
        <p:spPr>
          <a:xfrm>
            <a:off x="6213613" y="2335844"/>
            <a:ext cx="5906328" cy="2127859"/>
          </a:xfrm>
          <a:prstGeom prst="rect">
            <a:avLst/>
          </a:prstGeom>
        </p:spPr>
      </p:pic>
    </p:spTree>
    <p:extLst>
      <p:ext uri="{BB962C8B-B14F-4D97-AF65-F5344CB8AC3E}">
        <p14:creationId xmlns:p14="http://schemas.microsoft.com/office/powerpoint/2010/main" val="4285901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77DFB-2A0D-10C7-4E77-744F442821FC}"/>
              </a:ext>
            </a:extLst>
          </p:cNvPr>
          <p:cNvSpPr>
            <a:spLocks noGrp="1"/>
          </p:cNvSpPr>
          <p:nvPr>
            <p:ph type="title"/>
          </p:nvPr>
        </p:nvSpPr>
        <p:spPr/>
        <p:txBody>
          <a:bodyPr>
            <a:normAutofit/>
          </a:bodyPr>
          <a:lstStyle/>
          <a:p>
            <a:r>
              <a:rPr lang="en-US" sz="3800" dirty="0">
                <a:cs typeface="Calibri Light"/>
              </a:rPr>
              <a:t>Equity price risk</a:t>
            </a:r>
            <a:endParaRPr lang="en-US" sz="3800" dirty="0"/>
          </a:p>
        </p:txBody>
      </p:sp>
      <p:pic>
        <p:nvPicPr>
          <p:cNvPr id="4" name="Picture 4" descr="Text&#10;&#10;Description automatically generated">
            <a:extLst>
              <a:ext uri="{FF2B5EF4-FFF2-40B4-BE49-F238E27FC236}">
                <a16:creationId xmlns:a16="http://schemas.microsoft.com/office/drawing/2014/main" id="{1545BD47-618A-D82C-A6A0-23E82131CD8D}"/>
              </a:ext>
            </a:extLst>
          </p:cNvPr>
          <p:cNvPicPr>
            <a:picLocks noGrp="1" noChangeAspect="1"/>
          </p:cNvPicPr>
          <p:nvPr>
            <p:ph idx="1"/>
          </p:nvPr>
        </p:nvPicPr>
        <p:blipFill>
          <a:blip r:embed="rId2"/>
          <a:stretch>
            <a:fillRect/>
          </a:stretch>
        </p:blipFill>
        <p:spPr>
          <a:xfrm>
            <a:off x="838200" y="2029619"/>
            <a:ext cx="10515600" cy="3943350"/>
          </a:xfrm>
        </p:spPr>
      </p:pic>
    </p:spTree>
    <p:extLst>
      <p:ext uri="{BB962C8B-B14F-4D97-AF65-F5344CB8AC3E}">
        <p14:creationId xmlns:p14="http://schemas.microsoft.com/office/powerpoint/2010/main" val="39284979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B865D-4D8F-184D-1784-CAC1163F5832}"/>
              </a:ext>
            </a:extLst>
          </p:cNvPr>
          <p:cNvSpPr>
            <a:spLocks noGrp="1"/>
          </p:cNvSpPr>
          <p:nvPr>
            <p:ph type="title"/>
          </p:nvPr>
        </p:nvSpPr>
        <p:spPr/>
        <p:txBody>
          <a:bodyPr>
            <a:normAutofit/>
          </a:bodyPr>
          <a:lstStyle/>
          <a:p>
            <a:r>
              <a:rPr lang="en-US" sz="3800" dirty="0">
                <a:cs typeface="Calibri Light"/>
              </a:rPr>
              <a:t>Credit risk</a:t>
            </a:r>
            <a:endParaRPr lang="en-US" sz="3800" dirty="0"/>
          </a:p>
        </p:txBody>
      </p:sp>
      <p:pic>
        <p:nvPicPr>
          <p:cNvPr id="4" name="Picture 4" descr="Text&#10;&#10;Description automatically generated">
            <a:extLst>
              <a:ext uri="{FF2B5EF4-FFF2-40B4-BE49-F238E27FC236}">
                <a16:creationId xmlns:a16="http://schemas.microsoft.com/office/drawing/2014/main" id="{433BB927-51BD-C358-BAD3-FD11E9755A16}"/>
              </a:ext>
            </a:extLst>
          </p:cNvPr>
          <p:cNvPicPr>
            <a:picLocks noGrp="1" noChangeAspect="1"/>
          </p:cNvPicPr>
          <p:nvPr>
            <p:ph idx="1"/>
          </p:nvPr>
        </p:nvPicPr>
        <p:blipFill>
          <a:blip r:embed="rId2"/>
          <a:stretch>
            <a:fillRect/>
          </a:stretch>
        </p:blipFill>
        <p:spPr>
          <a:xfrm>
            <a:off x="921026" y="2254316"/>
            <a:ext cx="5173318" cy="1688347"/>
          </a:xfrm>
        </p:spPr>
      </p:pic>
      <p:pic>
        <p:nvPicPr>
          <p:cNvPr id="5" name="Picture 5" descr="Graphical user interface, text, application&#10;&#10;Description automatically generated">
            <a:extLst>
              <a:ext uri="{FF2B5EF4-FFF2-40B4-BE49-F238E27FC236}">
                <a16:creationId xmlns:a16="http://schemas.microsoft.com/office/drawing/2014/main" id="{0B06D34E-6F44-9850-9279-BB653D4A1F87}"/>
              </a:ext>
            </a:extLst>
          </p:cNvPr>
          <p:cNvPicPr>
            <a:picLocks noChangeAspect="1"/>
          </p:cNvPicPr>
          <p:nvPr/>
        </p:nvPicPr>
        <p:blipFill>
          <a:blip r:embed="rId3"/>
          <a:stretch>
            <a:fillRect/>
          </a:stretch>
        </p:blipFill>
        <p:spPr>
          <a:xfrm>
            <a:off x="922683" y="3884476"/>
            <a:ext cx="5240405" cy="617190"/>
          </a:xfrm>
          <a:prstGeom prst="rect">
            <a:avLst/>
          </a:prstGeom>
        </p:spPr>
      </p:pic>
      <p:pic>
        <p:nvPicPr>
          <p:cNvPr id="6" name="Picture 6" descr="Table&#10;&#10;Description automatically generated">
            <a:extLst>
              <a:ext uri="{FF2B5EF4-FFF2-40B4-BE49-F238E27FC236}">
                <a16:creationId xmlns:a16="http://schemas.microsoft.com/office/drawing/2014/main" id="{B8DA1EE9-FD12-9A58-820B-9FC22E628DA0}"/>
              </a:ext>
            </a:extLst>
          </p:cNvPr>
          <p:cNvPicPr>
            <a:picLocks noChangeAspect="1"/>
          </p:cNvPicPr>
          <p:nvPr/>
        </p:nvPicPr>
        <p:blipFill>
          <a:blip r:embed="rId4"/>
          <a:stretch>
            <a:fillRect/>
          </a:stretch>
        </p:blipFill>
        <p:spPr>
          <a:xfrm>
            <a:off x="6380923" y="2252375"/>
            <a:ext cx="5381210" cy="2357390"/>
          </a:xfrm>
          <a:prstGeom prst="rect">
            <a:avLst/>
          </a:prstGeom>
        </p:spPr>
      </p:pic>
    </p:spTree>
    <p:extLst>
      <p:ext uri="{BB962C8B-B14F-4D97-AF65-F5344CB8AC3E}">
        <p14:creationId xmlns:p14="http://schemas.microsoft.com/office/powerpoint/2010/main" val="32678292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DD9FD-D1AF-F2F0-8909-662AB8E7D68F}"/>
              </a:ext>
            </a:extLst>
          </p:cNvPr>
          <p:cNvSpPr>
            <a:spLocks noGrp="1"/>
          </p:cNvSpPr>
          <p:nvPr>
            <p:ph type="title"/>
          </p:nvPr>
        </p:nvSpPr>
        <p:spPr/>
        <p:txBody>
          <a:bodyPr>
            <a:normAutofit/>
          </a:bodyPr>
          <a:lstStyle/>
          <a:p>
            <a:r>
              <a:rPr lang="en-US" sz="3800" dirty="0">
                <a:cs typeface="Calibri Light"/>
              </a:rPr>
              <a:t>Liquidity risk</a:t>
            </a:r>
            <a:endParaRPr lang="en-US" sz="3800" dirty="0"/>
          </a:p>
        </p:txBody>
      </p:sp>
      <p:pic>
        <p:nvPicPr>
          <p:cNvPr id="4" name="Picture 4" descr="Text&#10;&#10;Description automatically generated">
            <a:extLst>
              <a:ext uri="{FF2B5EF4-FFF2-40B4-BE49-F238E27FC236}">
                <a16:creationId xmlns:a16="http://schemas.microsoft.com/office/drawing/2014/main" id="{DB51AB9C-998A-6175-D0E6-12BF42609D32}"/>
              </a:ext>
            </a:extLst>
          </p:cNvPr>
          <p:cNvPicPr>
            <a:picLocks noGrp="1" noChangeAspect="1"/>
          </p:cNvPicPr>
          <p:nvPr>
            <p:ph idx="1"/>
          </p:nvPr>
        </p:nvPicPr>
        <p:blipFill>
          <a:blip r:embed="rId2"/>
          <a:stretch>
            <a:fillRect/>
          </a:stretch>
        </p:blipFill>
        <p:spPr>
          <a:xfrm>
            <a:off x="494472" y="2379431"/>
            <a:ext cx="5376242" cy="1955782"/>
          </a:xfrm>
        </p:spPr>
      </p:pic>
      <p:pic>
        <p:nvPicPr>
          <p:cNvPr id="5" name="Picture 5" descr="Table&#10;&#10;Description automatically generated">
            <a:extLst>
              <a:ext uri="{FF2B5EF4-FFF2-40B4-BE49-F238E27FC236}">
                <a16:creationId xmlns:a16="http://schemas.microsoft.com/office/drawing/2014/main" id="{C904A45F-C071-B9E2-6D4F-236140FF171A}"/>
              </a:ext>
            </a:extLst>
          </p:cNvPr>
          <p:cNvPicPr>
            <a:picLocks noChangeAspect="1"/>
          </p:cNvPicPr>
          <p:nvPr/>
        </p:nvPicPr>
        <p:blipFill>
          <a:blip r:embed="rId3"/>
          <a:stretch>
            <a:fillRect/>
          </a:stretch>
        </p:blipFill>
        <p:spPr>
          <a:xfrm>
            <a:off x="6318803" y="324008"/>
            <a:ext cx="5443330" cy="6065038"/>
          </a:xfrm>
          <a:prstGeom prst="rect">
            <a:avLst/>
          </a:prstGeom>
        </p:spPr>
      </p:pic>
    </p:spTree>
    <p:extLst>
      <p:ext uri="{BB962C8B-B14F-4D97-AF65-F5344CB8AC3E}">
        <p14:creationId xmlns:p14="http://schemas.microsoft.com/office/powerpoint/2010/main" val="922190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4A9CB-82BD-8577-4FD2-4A9F14907925}"/>
              </a:ext>
            </a:extLst>
          </p:cNvPr>
          <p:cNvSpPr>
            <a:spLocks noGrp="1"/>
          </p:cNvSpPr>
          <p:nvPr>
            <p:ph type="title"/>
          </p:nvPr>
        </p:nvSpPr>
        <p:spPr/>
        <p:txBody>
          <a:bodyPr>
            <a:normAutofit/>
          </a:bodyPr>
          <a:lstStyle/>
          <a:p>
            <a:r>
              <a:rPr lang="en-US" sz="3800" dirty="0">
                <a:cs typeface="Calibri Light"/>
              </a:rPr>
              <a:t>Other Risks</a:t>
            </a:r>
            <a:endParaRPr lang="en-US" sz="3800" dirty="0"/>
          </a:p>
        </p:txBody>
      </p:sp>
      <p:sp>
        <p:nvSpPr>
          <p:cNvPr id="3" name="Content Placeholder 2">
            <a:extLst>
              <a:ext uri="{FF2B5EF4-FFF2-40B4-BE49-F238E27FC236}">
                <a16:creationId xmlns:a16="http://schemas.microsoft.com/office/drawing/2014/main" id="{4178899F-BBF6-CEC7-5C31-002DCD30879A}"/>
              </a:ext>
            </a:extLst>
          </p:cNvPr>
          <p:cNvSpPr>
            <a:spLocks noGrp="1"/>
          </p:cNvSpPr>
          <p:nvPr>
            <p:ph idx="1"/>
          </p:nvPr>
        </p:nvSpPr>
        <p:spPr/>
        <p:txBody>
          <a:bodyPr vert="horz" lIns="91440" tIns="45720" rIns="91440" bIns="45720" rtlCol="0" anchor="t">
            <a:normAutofit/>
          </a:bodyPr>
          <a:lstStyle/>
          <a:p>
            <a:r>
              <a:rPr lang="en-US" dirty="0">
                <a:cs typeface="Calibri"/>
              </a:rPr>
              <a:t>COVID-19</a:t>
            </a:r>
          </a:p>
          <a:p>
            <a:r>
              <a:rPr lang="en-US" dirty="0">
                <a:cs typeface="Calibri"/>
              </a:rPr>
              <a:t>Recession</a:t>
            </a:r>
          </a:p>
          <a:p>
            <a:r>
              <a:rPr lang="en-US" dirty="0">
                <a:cs typeface="Calibri"/>
              </a:rPr>
              <a:t>Customary Risk (Political Instability, Economic Instability, Human Rights, Change in Relation Between Countries, </a:t>
            </a:r>
            <a:r>
              <a:rPr lang="en-US" dirty="0" err="1">
                <a:cs typeface="Calibri"/>
              </a:rPr>
              <a:t>etc</a:t>
            </a:r>
            <a:r>
              <a:rPr lang="en-US" dirty="0">
                <a:cs typeface="Calibri"/>
              </a:rPr>
              <a:t>)</a:t>
            </a:r>
            <a:endParaRPr lang="en-US">
              <a:cs typeface="Calibri" panose="020F0502020204030204"/>
            </a:endParaRPr>
          </a:p>
          <a:p>
            <a:r>
              <a:rPr lang="en-US" dirty="0">
                <a:cs typeface="Calibri"/>
              </a:rPr>
              <a:t>Damage to Brand Image</a:t>
            </a:r>
          </a:p>
          <a:p>
            <a:r>
              <a:rPr lang="en-US" dirty="0">
                <a:cs typeface="Calibri"/>
              </a:rPr>
              <a:t>Tax Changes</a:t>
            </a:r>
          </a:p>
          <a:p>
            <a:r>
              <a:rPr lang="en-US" dirty="0">
                <a:cs typeface="Calibri"/>
              </a:rPr>
              <a:t>Labour Strikes</a:t>
            </a:r>
          </a:p>
          <a:p>
            <a:endParaRPr lang="en-US" dirty="0">
              <a:cs typeface="Calibri"/>
            </a:endParaRPr>
          </a:p>
        </p:txBody>
      </p:sp>
    </p:spTree>
    <p:extLst>
      <p:ext uri="{BB962C8B-B14F-4D97-AF65-F5344CB8AC3E}">
        <p14:creationId xmlns:p14="http://schemas.microsoft.com/office/powerpoint/2010/main" val="3993426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F4E0-41FB-DFFA-F1C6-E493E3EC58F8}"/>
              </a:ext>
            </a:extLst>
          </p:cNvPr>
          <p:cNvSpPr>
            <a:spLocks noGrp="1"/>
          </p:cNvSpPr>
          <p:nvPr>
            <p:ph type="title"/>
          </p:nvPr>
        </p:nvSpPr>
        <p:spPr/>
        <p:txBody>
          <a:bodyPr>
            <a:normAutofit/>
          </a:bodyPr>
          <a:lstStyle/>
          <a:p>
            <a:r>
              <a:rPr lang="en-US" sz="3800" dirty="0">
                <a:cs typeface="Calibri Light"/>
              </a:rPr>
              <a:t>Summary</a:t>
            </a:r>
            <a:endParaRPr lang="en-US" sz="3800" dirty="0"/>
          </a:p>
        </p:txBody>
      </p:sp>
      <p:pic>
        <p:nvPicPr>
          <p:cNvPr id="4" name="Picture 4" descr="Table&#10;&#10;Description automatically generated">
            <a:extLst>
              <a:ext uri="{FF2B5EF4-FFF2-40B4-BE49-F238E27FC236}">
                <a16:creationId xmlns:a16="http://schemas.microsoft.com/office/drawing/2014/main" id="{FB1CA94C-1AAE-658E-2BC4-87206EABF6D8}"/>
              </a:ext>
            </a:extLst>
          </p:cNvPr>
          <p:cNvPicPr>
            <a:picLocks noGrp="1" noChangeAspect="1"/>
          </p:cNvPicPr>
          <p:nvPr>
            <p:ph idx="1"/>
          </p:nvPr>
        </p:nvPicPr>
        <p:blipFill>
          <a:blip r:embed="rId2"/>
          <a:stretch>
            <a:fillRect/>
          </a:stretch>
        </p:blipFill>
        <p:spPr>
          <a:xfrm>
            <a:off x="2100021" y="1825625"/>
            <a:ext cx="7991957" cy="4351338"/>
          </a:xfrm>
        </p:spPr>
      </p:pic>
    </p:spTree>
    <p:extLst>
      <p:ext uri="{BB962C8B-B14F-4D97-AF65-F5344CB8AC3E}">
        <p14:creationId xmlns:p14="http://schemas.microsoft.com/office/powerpoint/2010/main" val="30059276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D72E6-7890-17E3-9A3F-4431A2309CF0}"/>
              </a:ext>
            </a:extLst>
          </p:cNvPr>
          <p:cNvSpPr>
            <a:spLocks noGrp="1"/>
          </p:cNvSpPr>
          <p:nvPr>
            <p:ph type="title"/>
          </p:nvPr>
        </p:nvSpPr>
        <p:spPr/>
        <p:txBody>
          <a:bodyPr/>
          <a:lstStyle/>
          <a:p>
            <a:r>
              <a:rPr lang="en-US">
                <a:cs typeface="Calibri Light"/>
              </a:rPr>
              <a:t>Accounting method</a:t>
            </a:r>
            <a:endParaRPr lang="en-US"/>
          </a:p>
        </p:txBody>
      </p:sp>
      <p:pic>
        <p:nvPicPr>
          <p:cNvPr id="4" name="Picture 4" descr="Text&#10;&#10;Description automatically generated">
            <a:extLst>
              <a:ext uri="{FF2B5EF4-FFF2-40B4-BE49-F238E27FC236}">
                <a16:creationId xmlns:a16="http://schemas.microsoft.com/office/drawing/2014/main" id="{EBEBC72A-09A9-C29C-BA8A-95BAD7419384}"/>
              </a:ext>
            </a:extLst>
          </p:cNvPr>
          <p:cNvPicPr>
            <a:picLocks noGrp="1" noChangeAspect="1"/>
          </p:cNvPicPr>
          <p:nvPr>
            <p:ph idx="1"/>
          </p:nvPr>
        </p:nvPicPr>
        <p:blipFill>
          <a:blip r:embed="rId2"/>
          <a:stretch>
            <a:fillRect/>
          </a:stretch>
        </p:blipFill>
        <p:spPr>
          <a:xfrm>
            <a:off x="990975" y="1825625"/>
            <a:ext cx="10210051" cy="4351338"/>
          </a:xfrm>
        </p:spPr>
      </p:pic>
    </p:spTree>
    <p:extLst>
      <p:ext uri="{BB962C8B-B14F-4D97-AF65-F5344CB8AC3E}">
        <p14:creationId xmlns:p14="http://schemas.microsoft.com/office/powerpoint/2010/main" val="1732300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ext&#10;&#10;Description automatically generated">
            <a:extLst>
              <a:ext uri="{FF2B5EF4-FFF2-40B4-BE49-F238E27FC236}">
                <a16:creationId xmlns:a16="http://schemas.microsoft.com/office/drawing/2014/main" id="{DB302B06-FDAA-6D6B-B019-D13F5D649E3B}"/>
              </a:ext>
            </a:extLst>
          </p:cNvPr>
          <p:cNvPicPr>
            <a:picLocks noGrp="1" noChangeAspect="1"/>
          </p:cNvPicPr>
          <p:nvPr>
            <p:ph idx="1"/>
          </p:nvPr>
        </p:nvPicPr>
        <p:blipFill>
          <a:blip r:embed="rId2"/>
          <a:stretch>
            <a:fillRect/>
          </a:stretch>
        </p:blipFill>
        <p:spPr>
          <a:xfrm>
            <a:off x="2735350" y="454854"/>
            <a:ext cx="6729583" cy="5949881"/>
          </a:xfrm>
        </p:spPr>
      </p:pic>
    </p:spTree>
    <p:extLst>
      <p:ext uri="{BB962C8B-B14F-4D97-AF65-F5344CB8AC3E}">
        <p14:creationId xmlns:p14="http://schemas.microsoft.com/office/powerpoint/2010/main" val="23347376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4A212F-CB97-B3EE-6990-0E82B6C25E88}"/>
              </a:ext>
            </a:extLst>
          </p:cNvPr>
          <p:cNvSpPr>
            <a:spLocks noGrp="1"/>
          </p:cNvSpPr>
          <p:nvPr>
            <p:ph type="title"/>
          </p:nvPr>
        </p:nvSpPr>
        <p:spPr/>
        <p:txBody>
          <a:bodyPr/>
          <a:lstStyle/>
          <a:p>
            <a:endParaRPr lang="zh-CN" altLang="en-US"/>
          </a:p>
        </p:txBody>
      </p:sp>
      <p:pic>
        <p:nvPicPr>
          <p:cNvPr id="4" name="图片 4">
            <a:extLst>
              <a:ext uri="{FF2B5EF4-FFF2-40B4-BE49-F238E27FC236}">
                <a16:creationId xmlns:a16="http://schemas.microsoft.com/office/drawing/2014/main" id="{8BAC1846-5A67-B012-3509-520A34C137C1}"/>
              </a:ext>
            </a:extLst>
          </p:cNvPr>
          <p:cNvPicPr>
            <a:picLocks noGrp="1" noChangeAspect="1"/>
          </p:cNvPicPr>
          <p:nvPr>
            <p:ph idx="1"/>
          </p:nvPr>
        </p:nvPicPr>
        <p:blipFill>
          <a:blip r:embed="rId2"/>
          <a:stretch>
            <a:fillRect/>
          </a:stretch>
        </p:blipFill>
        <p:spPr>
          <a:xfrm>
            <a:off x="-2851" y="-10669"/>
            <a:ext cx="12197700" cy="6862187"/>
          </a:xfrm>
        </p:spPr>
      </p:pic>
    </p:spTree>
    <p:extLst>
      <p:ext uri="{BB962C8B-B14F-4D97-AF65-F5344CB8AC3E}">
        <p14:creationId xmlns:p14="http://schemas.microsoft.com/office/powerpoint/2010/main" val="2270582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C7AA1-8213-4217-DF12-3B6A14564A86}"/>
              </a:ext>
            </a:extLst>
          </p:cNvPr>
          <p:cNvSpPr>
            <a:spLocks noGrp="1"/>
          </p:cNvSpPr>
          <p:nvPr>
            <p:ph type="title"/>
          </p:nvPr>
        </p:nvSpPr>
        <p:spPr>
          <a:xfrm>
            <a:off x="592252" y="193040"/>
            <a:ext cx="7359853" cy="721360"/>
          </a:xfrm>
        </p:spPr>
        <p:txBody>
          <a:bodyPr>
            <a:noAutofit/>
          </a:bodyPr>
          <a:lstStyle/>
          <a:p>
            <a:r>
              <a:rPr lang="en-GB" sz="3800" b="1" dirty="0">
                <a:latin typeface="Calibri" panose="020F0502020204030204" pitchFamily="34" charset="0"/>
                <a:cs typeface="Calibri" panose="020F0502020204030204" pitchFamily="34" charset="0"/>
              </a:rPr>
              <a:t>TYPES OF LIQUOR </a:t>
            </a:r>
          </a:p>
        </p:txBody>
      </p:sp>
      <p:sp>
        <p:nvSpPr>
          <p:cNvPr id="3" name="Content Placeholder 2">
            <a:extLst>
              <a:ext uri="{FF2B5EF4-FFF2-40B4-BE49-F238E27FC236}">
                <a16:creationId xmlns:a16="http://schemas.microsoft.com/office/drawing/2014/main" id="{C2CEBACC-5492-470F-AB0F-D6F26948C835}"/>
              </a:ext>
            </a:extLst>
          </p:cNvPr>
          <p:cNvSpPr>
            <a:spLocks noGrp="1"/>
          </p:cNvSpPr>
          <p:nvPr>
            <p:ph idx="1"/>
          </p:nvPr>
        </p:nvSpPr>
        <p:spPr/>
        <p:txBody>
          <a:bodyPr/>
          <a:lstStyle/>
          <a:p>
            <a:pPr marL="0" indent="0">
              <a:lnSpc>
                <a:spcPct val="250000"/>
              </a:lnSpc>
              <a:buNone/>
            </a:pPr>
            <a:endParaRPr lang="en-GB"/>
          </a:p>
          <a:p>
            <a:endParaRPr lang="en-GB"/>
          </a:p>
        </p:txBody>
      </p:sp>
      <p:sp>
        <p:nvSpPr>
          <p:cNvPr id="4" name="Text Placeholder 3">
            <a:extLst>
              <a:ext uri="{FF2B5EF4-FFF2-40B4-BE49-F238E27FC236}">
                <a16:creationId xmlns:a16="http://schemas.microsoft.com/office/drawing/2014/main" id="{92E114F5-3274-3FCE-4936-3A36B761D277}"/>
              </a:ext>
            </a:extLst>
          </p:cNvPr>
          <p:cNvSpPr>
            <a:spLocks noGrp="1"/>
          </p:cNvSpPr>
          <p:nvPr>
            <p:ph type="body" sz="half" idx="2"/>
          </p:nvPr>
        </p:nvSpPr>
        <p:spPr>
          <a:xfrm>
            <a:off x="7149148" y="1159407"/>
            <a:ext cx="5042852" cy="4529659"/>
          </a:xfrm>
        </p:spPr>
        <p:txBody>
          <a:bodyPr>
            <a:normAutofit/>
          </a:bodyPr>
          <a:lstStyle/>
          <a:p>
            <a:pPr>
              <a:lnSpc>
                <a:spcPct val="150000"/>
              </a:lnSpc>
            </a:pPr>
            <a:endParaRPr lang="en-GB" sz="3000" dirty="0">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en-GB" sz="3000" dirty="0">
                <a:latin typeface="Calibri" panose="020F0502020204030204" pitchFamily="34" charset="0"/>
                <a:cs typeface="Calibri" panose="020F0502020204030204" pitchFamily="34" charset="0"/>
              </a:rPr>
              <a:t>Beer</a:t>
            </a:r>
          </a:p>
          <a:p>
            <a:pPr marL="457200" indent="-457200">
              <a:lnSpc>
                <a:spcPct val="150000"/>
              </a:lnSpc>
              <a:buFont typeface="Arial" panose="020B0604020202020204" pitchFamily="34" charset="0"/>
              <a:buChar char="•"/>
            </a:pPr>
            <a:r>
              <a:rPr lang="en-GB" sz="3000" dirty="0">
                <a:latin typeface="Calibri" panose="020F0502020204030204" pitchFamily="34" charset="0"/>
                <a:cs typeface="Calibri" panose="020F0502020204030204" pitchFamily="34" charset="0"/>
              </a:rPr>
              <a:t>Distilled Spirits</a:t>
            </a:r>
          </a:p>
          <a:p>
            <a:pPr marL="457200" indent="-457200">
              <a:lnSpc>
                <a:spcPct val="150000"/>
              </a:lnSpc>
              <a:buFont typeface="Arial" panose="020B0604020202020204" pitchFamily="34" charset="0"/>
              <a:buChar char="•"/>
            </a:pPr>
            <a:r>
              <a:rPr lang="en-GB" sz="3000" dirty="0">
                <a:latin typeface="Calibri" panose="020F0502020204030204" pitchFamily="34" charset="0"/>
                <a:cs typeface="Calibri" panose="020F0502020204030204" pitchFamily="34" charset="0"/>
              </a:rPr>
              <a:t>Wine</a:t>
            </a:r>
          </a:p>
          <a:p>
            <a:pPr marL="457200" indent="-457200">
              <a:lnSpc>
                <a:spcPct val="150000"/>
              </a:lnSpc>
              <a:buFont typeface="Arial" panose="020B0604020202020204" pitchFamily="34" charset="0"/>
              <a:buChar char="•"/>
            </a:pPr>
            <a:r>
              <a:rPr lang="en-GB" sz="3000" dirty="0">
                <a:latin typeface="Calibri" panose="020F0502020204030204" pitchFamily="34" charset="0"/>
                <a:cs typeface="Calibri" panose="020F0502020204030204" pitchFamily="34" charset="0"/>
              </a:rPr>
              <a:t>Other liquors</a:t>
            </a:r>
          </a:p>
          <a:p>
            <a:endParaRPr lang="en-GB" sz="3400" dirty="0"/>
          </a:p>
        </p:txBody>
      </p:sp>
      <p:pic>
        <p:nvPicPr>
          <p:cNvPr id="5" name="Picture 4">
            <a:extLst>
              <a:ext uri="{FF2B5EF4-FFF2-40B4-BE49-F238E27FC236}">
                <a16:creationId xmlns:a16="http://schemas.microsoft.com/office/drawing/2014/main" id="{0B5DE5E7-208F-304A-6CA4-406A87AD41DA}"/>
              </a:ext>
            </a:extLst>
          </p:cNvPr>
          <p:cNvPicPr>
            <a:picLocks noChangeAspect="1"/>
          </p:cNvPicPr>
          <p:nvPr/>
        </p:nvPicPr>
        <p:blipFill rotWithShape="1">
          <a:blip r:embed="rId2">
            <a:extLst>
              <a:ext uri="{28A0092B-C50C-407E-A947-70E740481C1C}">
                <a14:useLocalDpi xmlns:a14="http://schemas.microsoft.com/office/drawing/2010/main" val="0"/>
              </a:ext>
            </a:extLst>
          </a:blip>
          <a:srcRect l="20794" t="22645" r="39841" b="28465"/>
          <a:stretch/>
        </p:blipFill>
        <p:spPr>
          <a:xfrm>
            <a:off x="592252" y="1415487"/>
            <a:ext cx="5720284" cy="4632615"/>
          </a:xfrm>
          <a:prstGeom prst="rect">
            <a:avLst/>
          </a:prstGeom>
        </p:spPr>
      </p:pic>
    </p:spTree>
    <p:extLst>
      <p:ext uri="{BB962C8B-B14F-4D97-AF65-F5344CB8AC3E}">
        <p14:creationId xmlns:p14="http://schemas.microsoft.com/office/powerpoint/2010/main" val="30381891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87420B-337D-E081-50CE-0178CC6156D2}"/>
              </a:ext>
            </a:extLst>
          </p:cNvPr>
          <p:cNvSpPr>
            <a:spLocks noGrp="1"/>
          </p:cNvSpPr>
          <p:nvPr>
            <p:ph type="title"/>
          </p:nvPr>
        </p:nvSpPr>
        <p:spPr/>
        <p:txBody>
          <a:bodyPr>
            <a:normAutofit/>
          </a:bodyPr>
          <a:lstStyle/>
          <a:p>
            <a:r>
              <a:rPr lang="zh-CN" altLang="en-US" sz="3800" dirty="0">
                <a:latin typeface="Calibri" panose="020F0502020204030204" pitchFamily="34" charset="0"/>
                <a:ea typeface="等线 Light"/>
                <a:cs typeface="Calibri" panose="020F0502020204030204" pitchFamily="34" charset="0"/>
              </a:rPr>
              <a:t>Company overview  </a:t>
            </a:r>
            <a:endParaRPr lang="zh-CN" altLang="en-US" sz="3800" dirty="0">
              <a:latin typeface="Calibri" panose="020F0502020204030204" pitchFamily="34" charset="0"/>
              <a:cs typeface="Calibri" panose="020F0502020204030204" pitchFamily="34" charset="0"/>
            </a:endParaRPr>
          </a:p>
        </p:txBody>
      </p:sp>
      <p:sp>
        <p:nvSpPr>
          <p:cNvPr id="3" name="内容占位符 2">
            <a:extLst>
              <a:ext uri="{FF2B5EF4-FFF2-40B4-BE49-F238E27FC236}">
                <a16:creationId xmlns:a16="http://schemas.microsoft.com/office/drawing/2014/main" id="{55C877EA-A144-8979-EE05-27495B5F87C0}"/>
              </a:ext>
            </a:extLst>
          </p:cNvPr>
          <p:cNvSpPr>
            <a:spLocks noGrp="1"/>
          </p:cNvSpPr>
          <p:nvPr>
            <p:ph idx="1"/>
          </p:nvPr>
        </p:nvSpPr>
        <p:spPr>
          <a:xfrm>
            <a:off x="838200" y="1586139"/>
            <a:ext cx="10515600" cy="4351338"/>
          </a:xfrm>
        </p:spPr>
        <p:txBody>
          <a:bodyPr vert="horz" lIns="91440" tIns="45720" rIns="91440" bIns="45720" rtlCol="0" anchor="t">
            <a:normAutofit/>
          </a:bodyPr>
          <a:lstStyle/>
          <a:p>
            <a:pPr>
              <a:lnSpc>
                <a:spcPct val="150000"/>
              </a:lnSpc>
            </a:pPr>
            <a:r>
              <a:rPr lang="zh-CN" altLang="en-US" sz="2300" dirty="0">
                <a:latin typeface="Calibri" panose="020F0502020204030204" pitchFamily="34" charset="0"/>
                <a:ea typeface="等线 Light"/>
                <a:cs typeface="Calibri" panose="020F0502020204030204" pitchFamily="34" charset="0"/>
              </a:rPr>
              <a:t>Formed in 1997 from merger of Guinness Brewery and Grand Metropolitan </a:t>
            </a:r>
            <a:endParaRPr lang="zh-CN" sz="2300" dirty="0">
              <a:latin typeface="Calibri" panose="020F0502020204030204" pitchFamily="34" charset="0"/>
              <a:ea typeface="等线"/>
              <a:cs typeface="Calibri" panose="020F0502020204030204" pitchFamily="34" charset="0"/>
            </a:endParaRPr>
          </a:p>
          <a:p>
            <a:pPr>
              <a:lnSpc>
                <a:spcPct val="150000"/>
              </a:lnSpc>
            </a:pPr>
            <a:r>
              <a:rPr lang="zh-CN" altLang="en-US" sz="2300" dirty="0">
                <a:latin typeface="Calibri" panose="020F0502020204030204" pitchFamily="34" charset="0"/>
                <a:ea typeface="等线 Light"/>
                <a:cs typeface="Calibri" panose="020F0502020204030204" pitchFamily="34" charset="0"/>
              </a:rPr>
              <a:t>The world's second largest spirit distiller and biggest producer of Scotch whiskey</a:t>
            </a:r>
          </a:p>
          <a:p>
            <a:pPr>
              <a:lnSpc>
                <a:spcPct val="150000"/>
              </a:lnSpc>
            </a:pPr>
            <a:r>
              <a:rPr lang="zh-CN" altLang="en-US" sz="2300" dirty="0">
                <a:latin typeface="Calibri" panose="020F0502020204030204" pitchFamily="34" charset="0"/>
                <a:ea typeface="等线 Light"/>
                <a:cs typeface="Calibri" panose="020F0502020204030204" pitchFamily="34" charset="0"/>
              </a:rPr>
              <a:t>Objective: </a:t>
            </a:r>
            <a:r>
              <a:rPr lang="zh-CN" sz="2300" dirty="0">
                <a:latin typeface="Calibri" panose="020F0502020204030204" pitchFamily="34" charset="0"/>
                <a:ea typeface="等线 Light"/>
                <a:cs typeface="Calibri" panose="020F0502020204030204" pitchFamily="34" charset="0"/>
              </a:rPr>
              <a:t>To be one of the best performing, most trusted and respected consumer products companies in the world</a:t>
            </a:r>
          </a:p>
          <a:p>
            <a:pPr>
              <a:lnSpc>
                <a:spcPct val="150000"/>
              </a:lnSpc>
            </a:pPr>
            <a:r>
              <a:rPr lang="zh-CN" altLang="en-US" sz="2300" dirty="0">
                <a:latin typeface="Calibri" panose="020F0502020204030204" pitchFamily="34" charset="0"/>
                <a:ea typeface="等线 Light"/>
                <a:cs typeface="Calibri" panose="020F0502020204030204" pitchFamily="34" charset="0"/>
              </a:rPr>
              <a:t>Operates in more than 180 countries and creates 27,775 job opportunities</a:t>
            </a:r>
          </a:p>
          <a:p>
            <a:pPr>
              <a:lnSpc>
                <a:spcPct val="150000"/>
              </a:lnSpc>
            </a:pPr>
            <a:r>
              <a:rPr lang="zh-CN" altLang="en-US" sz="2300" dirty="0">
                <a:latin typeface="Calibri" panose="020F0502020204030204" pitchFamily="34" charset="0"/>
                <a:ea typeface="等线 Light"/>
                <a:cs typeface="Calibri" panose="020F0502020204030204" pitchFamily="34" charset="0"/>
              </a:rPr>
              <a:t>One major consitituent of FTSE 100 Index</a:t>
            </a:r>
          </a:p>
        </p:txBody>
      </p:sp>
      <p:pic>
        <p:nvPicPr>
          <p:cNvPr id="6" name="图片 4" descr="图片包含 文本&#10;&#10;已自动生成说明">
            <a:extLst>
              <a:ext uri="{FF2B5EF4-FFF2-40B4-BE49-F238E27FC236}">
                <a16:creationId xmlns:a16="http://schemas.microsoft.com/office/drawing/2014/main" id="{56EFA48C-785B-5E12-FA88-FB11939FCD2B}"/>
              </a:ext>
            </a:extLst>
          </p:cNvPr>
          <p:cNvPicPr>
            <a:picLocks noChangeAspect="1"/>
          </p:cNvPicPr>
          <p:nvPr/>
        </p:nvPicPr>
        <p:blipFill>
          <a:blip r:embed="rId2"/>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41967212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2D4A04-F75A-481A-A7B1-9911E5BB0FED}"/>
              </a:ext>
            </a:extLst>
          </p:cNvPr>
          <p:cNvSpPr>
            <a:spLocks noGrp="1"/>
          </p:cNvSpPr>
          <p:nvPr>
            <p:ph type="title"/>
          </p:nvPr>
        </p:nvSpPr>
        <p:spPr/>
        <p:txBody>
          <a:bodyPr>
            <a:normAutofit/>
          </a:bodyPr>
          <a:lstStyle/>
          <a:p>
            <a:r>
              <a:rPr lang="zh-CN" altLang="en-US" sz="3800" dirty="0">
                <a:latin typeface="Calibri" panose="020F0502020204030204" pitchFamily="34" charset="0"/>
                <a:ea typeface="等线 Light"/>
                <a:cs typeface="Calibri" panose="020F0502020204030204" pitchFamily="34" charset="0"/>
              </a:rPr>
              <a:t>Products</a:t>
            </a:r>
            <a:endParaRPr lang="zh-CN" altLang="en-US" dirty="0">
              <a:latin typeface="Calibri" panose="020F0502020204030204" pitchFamily="34" charset="0"/>
              <a:cs typeface="Calibri" panose="020F0502020204030204" pitchFamily="34" charset="0"/>
            </a:endParaRPr>
          </a:p>
        </p:txBody>
      </p:sp>
      <p:pic>
        <p:nvPicPr>
          <p:cNvPr id="4" name="图片 4" descr="表格&#10;&#10;已自动生成说明">
            <a:extLst>
              <a:ext uri="{FF2B5EF4-FFF2-40B4-BE49-F238E27FC236}">
                <a16:creationId xmlns:a16="http://schemas.microsoft.com/office/drawing/2014/main" id="{B37C362B-BF2C-944B-F2F0-A09F6BF9155A}"/>
              </a:ext>
            </a:extLst>
          </p:cNvPr>
          <p:cNvPicPr>
            <a:picLocks noGrp="1" noChangeAspect="1"/>
          </p:cNvPicPr>
          <p:nvPr>
            <p:ph idx="1"/>
          </p:nvPr>
        </p:nvPicPr>
        <p:blipFill>
          <a:blip r:embed="rId2"/>
          <a:stretch>
            <a:fillRect/>
          </a:stretch>
        </p:blipFill>
        <p:spPr>
          <a:xfrm>
            <a:off x="838200" y="1622964"/>
            <a:ext cx="10515600" cy="3784201"/>
          </a:xfrm>
        </p:spPr>
      </p:pic>
      <p:pic>
        <p:nvPicPr>
          <p:cNvPr id="7" name="图片 4" descr="图片包含 文本&#10;&#10;已自动生成说明">
            <a:extLst>
              <a:ext uri="{FF2B5EF4-FFF2-40B4-BE49-F238E27FC236}">
                <a16:creationId xmlns:a16="http://schemas.microsoft.com/office/drawing/2014/main" id="{F95BBAF0-BF15-E393-0216-3BA4FE1FDDA8}"/>
              </a:ext>
            </a:extLst>
          </p:cNvPr>
          <p:cNvPicPr>
            <a:picLocks noChangeAspect="1"/>
          </p:cNvPicPr>
          <p:nvPr/>
        </p:nvPicPr>
        <p:blipFill>
          <a:blip r:embed="rId3"/>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29934929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CF15DF-8F87-3412-9DF3-26A42411118A}"/>
              </a:ext>
            </a:extLst>
          </p:cNvPr>
          <p:cNvSpPr>
            <a:spLocks noGrp="1"/>
          </p:cNvSpPr>
          <p:nvPr>
            <p:ph type="title"/>
          </p:nvPr>
        </p:nvSpPr>
        <p:spPr/>
        <p:txBody>
          <a:bodyPr>
            <a:normAutofit/>
          </a:bodyPr>
          <a:lstStyle/>
          <a:p>
            <a:r>
              <a:rPr lang="zh-CN" altLang="en-US" sz="3800">
                <a:ea typeface="等线 Light"/>
                <a:cs typeface="Calibri Light"/>
              </a:rPr>
              <a:t>Brands </a:t>
            </a:r>
            <a:endParaRPr lang="zh-CN" altLang="en-US">
              <a:ea typeface="等线 Light"/>
              <a:cs typeface="Calibri Light"/>
            </a:endParaRPr>
          </a:p>
        </p:txBody>
      </p:sp>
      <p:pic>
        <p:nvPicPr>
          <p:cNvPr id="7" name="图片 7" descr="表格&#10;&#10;已自动生成说明">
            <a:extLst>
              <a:ext uri="{FF2B5EF4-FFF2-40B4-BE49-F238E27FC236}">
                <a16:creationId xmlns:a16="http://schemas.microsoft.com/office/drawing/2014/main" id="{451E61A0-0D5A-CB0B-D9A6-D8A1AAB90B44}"/>
              </a:ext>
            </a:extLst>
          </p:cNvPr>
          <p:cNvPicPr>
            <a:picLocks noGrp="1" noChangeAspect="1"/>
          </p:cNvPicPr>
          <p:nvPr>
            <p:ph idx="1"/>
          </p:nvPr>
        </p:nvPicPr>
        <p:blipFill>
          <a:blip r:embed="rId2"/>
          <a:stretch>
            <a:fillRect/>
          </a:stretch>
        </p:blipFill>
        <p:spPr>
          <a:xfrm>
            <a:off x="839073" y="1813133"/>
            <a:ext cx="5092412" cy="3233322"/>
          </a:xfrm>
        </p:spPr>
      </p:pic>
      <p:pic>
        <p:nvPicPr>
          <p:cNvPr id="8" name="图片 8" descr="表格&#10;&#10;已自动生成说明">
            <a:extLst>
              <a:ext uri="{FF2B5EF4-FFF2-40B4-BE49-F238E27FC236}">
                <a16:creationId xmlns:a16="http://schemas.microsoft.com/office/drawing/2014/main" id="{E2527AFB-1F5E-4C80-BD83-202FC9973B8B}"/>
              </a:ext>
            </a:extLst>
          </p:cNvPr>
          <p:cNvPicPr>
            <a:picLocks noChangeAspect="1"/>
          </p:cNvPicPr>
          <p:nvPr/>
        </p:nvPicPr>
        <p:blipFill>
          <a:blip r:embed="rId3"/>
          <a:stretch>
            <a:fillRect/>
          </a:stretch>
        </p:blipFill>
        <p:spPr>
          <a:xfrm>
            <a:off x="6273384" y="1814931"/>
            <a:ext cx="5079166" cy="3234382"/>
          </a:xfrm>
          <a:prstGeom prst="rect">
            <a:avLst/>
          </a:prstGeom>
        </p:spPr>
      </p:pic>
      <p:pic>
        <p:nvPicPr>
          <p:cNvPr id="4" name="图片 4" descr="图片包含 文本&#10;&#10;已自动生成说明">
            <a:extLst>
              <a:ext uri="{FF2B5EF4-FFF2-40B4-BE49-F238E27FC236}">
                <a16:creationId xmlns:a16="http://schemas.microsoft.com/office/drawing/2014/main" id="{1EE6F970-19B2-BCC3-31E1-9799BD33702D}"/>
              </a:ext>
            </a:extLst>
          </p:cNvPr>
          <p:cNvPicPr>
            <a:picLocks noChangeAspect="1"/>
          </p:cNvPicPr>
          <p:nvPr/>
        </p:nvPicPr>
        <p:blipFill>
          <a:blip r:embed="rId4"/>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32150336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E80DC5-F0BB-4E9D-AC5F-F8E8E4F0628A}"/>
              </a:ext>
            </a:extLst>
          </p:cNvPr>
          <p:cNvSpPr>
            <a:spLocks noGrp="1"/>
          </p:cNvSpPr>
          <p:nvPr>
            <p:ph type="title"/>
          </p:nvPr>
        </p:nvSpPr>
        <p:spPr/>
        <p:txBody>
          <a:bodyPr/>
          <a:lstStyle/>
          <a:p>
            <a:r>
              <a:rPr lang="zh-CN" altLang="en-US" sz="3800">
                <a:ea typeface="等线 Light"/>
                <a:cs typeface="Calibri Light"/>
              </a:rPr>
              <a:t>Revenue </a:t>
            </a:r>
            <a:endParaRPr lang="zh-CN" altLang="en-US"/>
          </a:p>
        </p:txBody>
      </p:sp>
      <p:pic>
        <p:nvPicPr>
          <p:cNvPr id="7" name="图片 7" descr="表格&#10;&#10;已自动生成说明">
            <a:extLst>
              <a:ext uri="{FF2B5EF4-FFF2-40B4-BE49-F238E27FC236}">
                <a16:creationId xmlns:a16="http://schemas.microsoft.com/office/drawing/2014/main" id="{7ADDE530-CAE6-612B-59C4-B85238FC9BB3}"/>
              </a:ext>
            </a:extLst>
          </p:cNvPr>
          <p:cNvPicPr>
            <a:picLocks noGrp="1" noChangeAspect="1"/>
          </p:cNvPicPr>
          <p:nvPr>
            <p:ph idx="1"/>
          </p:nvPr>
        </p:nvPicPr>
        <p:blipFill>
          <a:blip r:embed="rId2"/>
          <a:stretch>
            <a:fillRect/>
          </a:stretch>
        </p:blipFill>
        <p:spPr>
          <a:xfrm>
            <a:off x="838200" y="1902890"/>
            <a:ext cx="10515600" cy="4196809"/>
          </a:xfrm>
        </p:spPr>
      </p:pic>
      <p:pic>
        <p:nvPicPr>
          <p:cNvPr id="11" name="图片 4" descr="图片包含 文本&#10;&#10;已自动生成说明">
            <a:extLst>
              <a:ext uri="{FF2B5EF4-FFF2-40B4-BE49-F238E27FC236}">
                <a16:creationId xmlns:a16="http://schemas.microsoft.com/office/drawing/2014/main" id="{71060417-24EC-79A9-A52F-C76CDB3877A6}"/>
              </a:ext>
            </a:extLst>
          </p:cNvPr>
          <p:cNvPicPr>
            <a:picLocks noChangeAspect="1"/>
          </p:cNvPicPr>
          <p:nvPr/>
        </p:nvPicPr>
        <p:blipFill>
          <a:blip r:embed="rId3"/>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35506742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19A722-2ABA-AB69-700C-9EBF4AE89D1B}"/>
              </a:ext>
            </a:extLst>
          </p:cNvPr>
          <p:cNvSpPr>
            <a:spLocks noGrp="1"/>
          </p:cNvSpPr>
          <p:nvPr>
            <p:ph type="title"/>
          </p:nvPr>
        </p:nvSpPr>
        <p:spPr>
          <a:xfrm>
            <a:off x="838199" y="298864"/>
            <a:ext cx="10515600" cy="1325563"/>
          </a:xfrm>
        </p:spPr>
        <p:txBody>
          <a:bodyPr>
            <a:normAutofit/>
          </a:bodyPr>
          <a:lstStyle/>
          <a:p>
            <a:r>
              <a:rPr lang="zh-CN" altLang="en-US" sz="3800" dirty="0">
                <a:ea typeface="等线 Light"/>
                <a:cs typeface="Calibri Light"/>
              </a:rPr>
              <a:t>Cost structure</a:t>
            </a:r>
            <a:endParaRPr lang="zh-CN" altLang="en-US" dirty="0">
              <a:cs typeface="Calibri Light" panose="020F0302020204030204"/>
            </a:endParaRPr>
          </a:p>
        </p:txBody>
      </p:sp>
      <p:pic>
        <p:nvPicPr>
          <p:cNvPr id="4" name="图片 4" descr="手机屏幕截图&#10;&#10;已自动生成说明">
            <a:extLst>
              <a:ext uri="{FF2B5EF4-FFF2-40B4-BE49-F238E27FC236}">
                <a16:creationId xmlns:a16="http://schemas.microsoft.com/office/drawing/2014/main" id="{CC1901A9-A03D-8736-169D-A4AFDF6AB2E7}"/>
              </a:ext>
            </a:extLst>
          </p:cNvPr>
          <p:cNvPicPr>
            <a:picLocks noGrp="1" noChangeAspect="1"/>
          </p:cNvPicPr>
          <p:nvPr>
            <p:ph idx="1"/>
          </p:nvPr>
        </p:nvPicPr>
        <p:blipFill>
          <a:blip r:embed="rId2"/>
          <a:stretch>
            <a:fillRect/>
          </a:stretch>
        </p:blipFill>
        <p:spPr>
          <a:xfrm>
            <a:off x="3561742" y="1274082"/>
            <a:ext cx="5068515" cy="5512479"/>
          </a:xfrm>
        </p:spPr>
      </p:pic>
      <p:pic>
        <p:nvPicPr>
          <p:cNvPr id="8" name="图片 4" descr="图片包含 文本&#10;&#10;已自动生成说明">
            <a:extLst>
              <a:ext uri="{FF2B5EF4-FFF2-40B4-BE49-F238E27FC236}">
                <a16:creationId xmlns:a16="http://schemas.microsoft.com/office/drawing/2014/main" id="{B24B879C-E33E-E36B-D45F-1C8C2D3CED9E}"/>
              </a:ext>
            </a:extLst>
          </p:cNvPr>
          <p:cNvPicPr>
            <a:picLocks noChangeAspect="1"/>
          </p:cNvPicPr>
          <p:nvPr/>
        </p:nvPicPr>
        <p:blipFill>
          <a:blip r:embed="rId3"/>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14420720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6989B-D5AE-83A7-CD86-1EB9858948C3}"/>
              </a:ext>
            </a:extLst>
          </p:cNvPr>
          <p:cNvSpPr>
            <a:spLocks noGrp="1"/>
          </p:cNvSpPr>
          <p:nvPr>
            <p:ph type="title"/>
          </p:nvPr>
        </p:nvSpPr>
        <p:spPr/>
        <p:txBody>
          <a:bodyPr>
            <a:normAutofit/>
          </a:bodyPr>
          <a:lstStyle/>
          <a:p>
            <a:r>
              <a:rPr lang="zh-CN" altLang="en-US" sz="3800" dirty="0">
                <a:ea typeface="等线 Light"/>
                <a:cs typeface="Calibri Light"/>
              </a:rPr>
              <a:t>Stock Performance 5 years</a:t>
            </a:r>
            <a:endParaRPr lang="zh-CN" altLang="en-US" sz="3800" dirty="0"/>
          </a:p>
        </p:txBody>
      </p:sp>
      <p:pic>
        <p:nvPicPr>
          <p:cNvPr id="7" name="图片 7" descr="图表, 直方图&#10;&#10;已自动生成说明">
            <a:extLst>
              <a:ext uri="{FF2B5EF4-FFF2-40B4-BE49-F238E27FC236}">
                <a16:creationId xmlns:a16="http://schemas.microsoft.com/office/drawing/2014/main" id="{3617DE37-3C42-6EBD-D255-1AAAAC028D24}"/>
              </a:ext>
            </a:extLst>
          </p:cNvPr>
          <p:cNvPicPr>
            <a:picLocks noGrp="1" noChangeAspect="1"/>
          </p:cNvPicPr>
          <p:nvPr>
            <p:ph idx="1"/>
          </p:nvPr>
        </p:nvPicPr>
        <p:blipFill>
          <a:blip r:embed="rId2"/>
          <a:stretch>
            <a:fillRect/>
          </a:stretch>
        </p:blipFill>
        <p:spPr>
          <a:xfrm>
            <a:off x="837659" y="1338446"/>
            <a:ext cx="10704060" cy="4788550"/>
          </a:xfrm>
        </p:spPr>
      </p:pic>
      <p:pic>
        <p:nvPicPr>
          <p:cNvPr id="6" name="图片 4" descr="图片包含 文本&#10;&#10;已自动生成说明">
            <a:extLst>
              <a:ext uri="{FF2B5EF4-FFF2-40B4-BE49-F238E27FC236}">
                <a16:creationId xmlns:a16="http://schemas.microsoft.com/office/drawing/2014/main" id="{A0249007-DF31-BAF9-ACB1-9BA9879A1C4D}"/>
              </a:ext>
            </a:extLst>
          </p:cNvPr>
          <p:cNvPicPr>
            <a:picLocks noChangeAspect="1"/>
          </p:cNvPicPr>
          <p:nvPr/>
        </p:nvPicPr>
        <p:blipFill>
          <a:blip r:embed="rId3"/>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38022027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D29C7D-676C-72F1-E122-26A642487E0F}"/>
              </a:ext>
            </a:extLst>
          </p:cNvPr>
          <p:cNvSpPr>
            <a:spLocks noGrp="1"/>
          </p:cNvSpPr>
          <p:nvPr>
            <p:ph type="title"/>
          </p:nvPr>
        </p:nvSpPr>
        <p:spPr/>
        <p:txBody>
          <a:bodyPr/>
          <a:lstStyle/>
          <a:p>
            <a:r>
              <a:rPr lang="zh-CN" sz="3800">
                <a:ea typeface="+mj-lt"/>
                <a:cs typeface="+mj-lt"/>
              </a:rPr>
              <a:t>Stock Performance – </a:t>
            </a:r>
            <a:r>
              <a:rPr lang="en-US" altLang="zh-CN" sz="3800">
                <a:ea typeface="+mj-lt"/>
                <a:cs typeface="+mj-lt"/>
              </a:rPr>
              <a:t>Comp</a:t>
            </a:r>
            <a:r>
              <a:rPr lang="zh-CN" sz="3800">
                <a:ea typeface="+mj-lt"/>
                <a:cs typeface="+mj-lt"/>
              </a:rPr>
              <a:t>ar</a:t>
            </a:r>
            <a:r>
              <a:rPr lang="en-US" altLang="zh-CN" sz="3800">
                <a:ea typeface="+mj-lt"/>
                <a:cs typeface="+mj-lt"/>
              </a:rPr>
              <a:t>e</a:t>
            </a:r>
            <a:r>
              <a:rPr lang="zh-CN" sz="3800">
                <a:ea typeface="+mj-lt"/>
                <a:cs typeface="+mj-lt"/>
              </a:rPr>
              <a:t> </a:t>
            </a:r>
            <a:r>
              <a:rPr lang="en-US" altLang="zh-CN" sz="3800">
                <a:ea typeface="+mj-lt"/>
                <a:cs typeface="+mj-lt"/>
              </a:rPr>
              <a:t>to S&amp;P 500</a:t>
            </a:r>
            <a:endParaRPr lang="zh-CN" sz="3800"/>
          </a:p>
        </p:txBody>
      </p:sp>
      <p:pic>
        <p:nvPicPr>
          <p:cNvPr id="10" name="图片 10" descr="图表, 直方图&#10;&#10;已自动生成说明">
            <a:extLst>
              <a:ext uri="{FF2B5EF4-FFF2-40B4-BE49-F238E27FC236}">
                <a16:creationId xmlns:a16="http://schemas.microsoft.com/office/drawing/2014/main" id="{F36257F5-D105-AA1C-6D56-5BEA6A5B218A}"/>
              </a:ext>
            </a:extLst>
          </p:cNvPr>
          <p:cNvPicPr>
            <a:picLocks noGrp="1" noChangeAspect="1"/>
          </p:cNvPicPr>
          <p:nvPr>
            <p:ph idx="1"/>
          </p:nvPr>
        </p:nvPicPr>
        <p:blipFill>
          <a:blip r:embed="rId2"/>
          <a:stretch>
            <a:fillRect/>
          </a:stretch>
        </p:blipFill>
        <p:spPr>
          <a:xfrm>
            <a:off x="839468" y="1690317"/>
            <a:ext cx="10427606" cy="4664683"/>
          </a:xfrm>
        </p:spPr>
      </p:pic>
      <p:pic>
        <p:nvPicPr>
          <p:cNvPr id="4" name="图片 4" descr="图片包含 文本&#10;&#10;已自动生成说明">
            <a:extLst>
              <a:ext uri="{FF2B5EF4-FFF2-40B4-BE49-F238E27FC236}">
                <a16:creationId xmlns:a16="http://schemas.microsoft.com/office/drawing/2014/main" id="{B67FC398-0C8D-243D-B7D9-F66862B64F34}"/>
              </a:ext>
            </a:extLst>
          </p:cNvPr>
          <p:cNvPicPr>
            <a:picLocks noChangeAspect="1"/>
          </p:cNvPicPr>
          <p:nvPr/>
        </p:nvPicPr>
        <p:blipFill>
          <a:blip r:embed="rId3"/>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820162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953DAA-660B-6B0D-C022-FB7BA538F1C0}"/>
              </a:ext>
            </a:extLst>
          </p:cNvPr>
          <p:cNvSpPr>
            <a:spLocks noGrp="1"/>
          </p:cNvSpPr>
          <p:nvPr>
            <p:ph type="title"/>
          </p:nvPr>
        </p:nvSpPr>
        <p:spPr/>
        <p:txBody>
          <a:bodyPr>
            <a:normAutofit/>
          </a:bodyPr>
          <a:lstStyle/>
          <a:p>
            <a:r>
              <a:rPr lang="zh-CN" altLang="en-US" sz="3800" dirty="0">
                <a:ea typeface="等线 Light"/>
                <a:cs typeface="Calibri Light"/>
              </a:rPr>
              <a:t>Financial statements</a:t>
            </a:r>
          </a:p>
        </p:txBody>
      </p:sp>
      <p:sp>
        <p:nvSpPr>
          <p:cNvPr id="3" name="内容占位符 2">
            <a:extLst>
              <a:ext uri="{FF2B5EF4-FFF2-40B4-BE49-F238E27FC236}">
                <a16:creationId xmlns:a16="http://schemas.microsoft.com/office/drawing/2014/main" id="{FDD1FB72-66D9-5C35-959C-B68C378E306E}"/>
              </a:ext>
            </a:extLst>
          </p:cNvPr>
          <p:cNvSpPr>
            <a:spLocks noGrp="1"/>
          </p:cNvSpPr>
          <p:nvPr>
            <p:ph idx="1"/>
          </p:nvPr>
        </p:nvSpPr>
        <p:spPr/>
        <p:txBody>
          <a:bodyPr vert="horz" lIns="91440" tIns="45720" rIns="91440" bIns="45720" rtlCol="0" anchor="t">
            <a:normAutofit/>
          </a:bodyPr>
          <a:lstStyle/>
          <a:p>
            <a:r>
              <a:rPr lang="zh-CN" altLang="en-US" dirty="0">
                <a:ea typeface="等线"/>
                <a:cs typeface="Calibri"/>
              </a:rPr>
              <a:t>Consolidated income statements</a:t>
            </a:r>
            <a:endParaRPr lang="zh-CN" altLang="en-US" dirty="0">
              <a:ea typeface="等线" panose="02010600030101010101" pitchFamily="2" charset="-122"/>
              <a:cs typeface="Calibri"/>
            </a:endParaRPr>
          </a:p>
          <a:p>
            <a:r>
              <a:rPr lang="zh-CN" altLang="en-US" dirty="0">
                <a:ea typeface="等线"/>
                <a:cs typeface="Calibri"/>
              </a:rPr>
              <a:t>Consolidated statement of comprehensive income</a:t>
            </a:r>
          </a:p>
          <a:p>
            <a:r>
              <a:rPr lang="zh-CN" altLang="en-US" dirty="0">
                <a:ea typeface="等线"/>
                <a:cs typeface="Calibri"/>
              </a:rPr>
              <a:t>Consolidated balance sheet</a:t>
            </a:r>
          </a:p>
          <a:p>
            <a:r>
              <a:rPr lang="zh-CN" altLang="en-US" dirty="0">
                <a:ea typeface="等线"/>
                <a:cs typeface="Calibri"/>
              </a:rPr>
              <a:t>Consolidated statement of cash flows</a:t>
            </a:r>
          </a:p>
          <a:p>
            <a:r>
              <a:rPr lang="zh-CN" dirty="0">
                <a:ea typeface="+mn-lt"/>
                <a:cs typeface="+mn-lt"/>
              </a:rPr>
              <a:t>Performance comparison</a:t>
            </a:r>
            <a:endParaRPr lang="zh-CN" altLang="en-US" dirty="0">
              <a:ea typeface="等线"/>
              <a:cs typeface="Calibri"/>
            </a:endParaRPr>
          </a:p>
          <a:p>
            <a:pPr marL="0" indent="0">
              <a:buNone/>
            </a:pPr>
            <a:endParaRPr lang="zh-CN" altLang="en-US" dirty="0">
              <a:ea typeface="等线"/>
              <a:cs typeface="Calibri"/>
            </a:endParaRPr>
          </a:p>
        </p:txBody>
      </p:sp>
      <p:pic>
        <p:nvPicPr>
          <p:cNvPr id="7" name="图片 4" descr="图片包含 文本&#10;&#10;已自动生成说明">
            <a:extLst>
              <a:ext uri="{FF2B5EF4-FFF2-40B4-BE49-F238E27FC236}">
                <a16:creationId xmlns:a16="http://schemas.microsoft.com/office/drawing/2014/main" id="{CE609762-11D9-86A0-97B4-D913D2D66E45}"/>
              </a:ext>
            </a:extLst>
          </p:cNvPr>
          <p:cNvPicPr>
            <a:picLocks noChangeAspect="1"/>
          </p:cNvPicPr>
          <p:nvPr/>
        </p:nvPicPr>
        <p:blipFill>
          <a:blip r:embed="rId2"/>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10427333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5960F4-9371-A104-9D78-AF35A02C4EF0}"/>
              </a:ext>
            </a:extLst>
          </p:cNvPr>
          <p:cNvSpPr>
            <a:spLocks noGrp="1"/>
          </p:cNvSpPr>
          <p:nvPr>
            <p:ph type="title"/>
          </p:nvPr>
        </p:nvSpPr>
        <p:spPr/>
        <p:txBody>
          <a:bodyPr>
            <a:normAutofit/>
          </a:bodyPr>
          <a:lstStyle/>
          <a:p>
            <a:r>
              <a:rPr lang="zh-CN" altLang="en-US" sz="3800">
                <a:ea typeface="等线 Light"/>
                <a:cs typeface="Calibri Light"/>
              </a:rPr>
              <a:t>Consolidated income statement</a:t>
            </a:r>
            <a:endParaRPr lang="zh-CN" altLang="en-US">
              <a:cs typeface="Calibri Light" panose="020F0302020204030204"/>
            </a:endParaRPr>
          </a:p>
        </p:txBody>
      </p:sp>
      <p:pic>
        <p:nvPicPr>
          <p:cNvPr id="4" name="图片 4" descr="表格&#10;&#10;已自动生成说明">
            <a:extLst>
              <a:ext uri="{FF2B5EF4-FFF2-40B4-BE49-F238E27FC236}">
                <a16:creationId xmlns:a16="http://schemas.microsoft.com/office/drawing/2014/main" id="{6EC6BEEB-4D7C-238B-A53A-844B3F36C354}"/>
              </a:ext>
            </a:extLst>
          </p:cNvPr>
          <p:cNvPicPr>
            <a:picLocks noGrp="1" noChangeAspect="1"/>
          </p:cNvPicPr>
          <p:nvPr>
            <p:ph idx="1"/>
          </p:nvPr>
        </p:nvPicPr>
        <p:blipFill>
          <a:blip r:embed="rId2"/>
          <a:stretch>
            <a:fillRect/>
          </a:stretch>
        </p:blipFill>
        <p:spPr>
          <a:xfrm>
            <a:off x="2425557" y="1230539"/>
            <a:ext cx="7340885" cy="5627461"/>
          </a:xfrm>
        </p:spPr>
      </p:pic>
      <p:pic>
        <p:nvPicPr>
          <p:cNvPr id="7" name="图片 4" descr="图片包含 文本&#10;&#10;已自动生成说明">
            <a:extLst>
              <a:ext uri="{FF2B5EF4-FFF2-40B4-BE49-F238E27FC236}">
                <a16:creationId xmlns:a16="http://schemas.microsoft.com/office/drawing/2014/main" id="{424605CF-ACD3-FCED-D480-B27342F181AC}"/>
              </a:ext>
            </a:extLst>
          </p:cNvPr>
          <p:cNvPicPr>
            <a:picLocks noChangeAspect="1"/>
          </p:cNvPicPr>
          <p:nvPr/>
        </p:nvPicPr>
        <p:blipFill>
          <a:blip r:embed="rId3"/>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11457911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BBD880-18C8-F1C9-77E1-1FBA5FB6B6DB}"/>
              </a:ext>
            </a:extLst>
          </p:cNvPr>
          <p:cNvSpPr>
            <a:spLocks noGrp="1"/>
          </p:cNvSpPr>
          <p:nvPr>
            <p:ph type="title"/>
          </p:nvPr>
        </p:nvSpPr>
        <p:spPr>
          <a:xfrm>
            <a:off x="910772" y="386897"/>
            <a:ext cx="10515600" cy="1325563"/>
          </a:xfrm>
        </p:spPr>
        <p:txBody>
          <a:bodyPr>
            <a:normAutofit/>
          </a:bodyPr>
          <a:lstStyle/>
          <a:p>
            <a:r>
              <a:rPr lang="zh-CN" altLang="en-US" sz="3800">
                <a:ea typeface="等线 Light"/>
                <a:cs typeface="Calibri Light"/>
              </a:rPr>
              <a:t>Consolidated statement of comprehensive income</a:t>
            </a:r>
          </a:p>
        </p:txBody>
      </p:sp>
      <p:pic>
        <p:nvPicPr>
          <p:cNvPr id="7" name="图片 7" descr="一些文字和图片的手机截图&#10;&#10;已自动生成说明">
            <a:extLst>
              <a:ext uri="{FF2B5EF4-FFF2-40B4-BE49-F238E27FC236}">
                <a16:creationId xmlns:a16="http://schemas.microsoft.com/office/drawing/2014/main" id="{33C46613-7C99-3EBA-5084-7062D3F61ED2}"/>
              </a:ext>
            </a:extLst>
          </p:cNvPr>
          <p:cNvPicPr>
            <a:picLocks noGrp="1" noChangeAspect="1"/>
          </p:cNvPicPr>
          <p:nvPr>
            <p:ph idx="1"/>
          </p:nvPr>
        </p:nvPicPr>
        <p:blipFill>
          <a:blip r:embed="rId2"/>
          <a:stretch>
            <a:fillRect/>
          </a:stretch>
        </p:blipFill>
        <p:spPr>
          <a:xfrm>
            <a:off x="3155842" y="1289755"/>
            <a:ext cx="6025459" cy="5568245"/>
          </a:xfrm>
        </p:spPr>
      </p:pic>
      <p:pic>
        <p:nvPicPr>
          <p:cNvPr id="4" name="图片 4" descr="图片包含 文本&#10;&#10;已自动生成说明">
            <a:extLst>
              <a:ext uri="{FF2B5EF4-FFF2-40B4-BE49-F238E27FC236}">
                <a16:creationId xmlns:a16="http://schemas.microsoft.com/office/drawing/2014/main" id="{BD33D8BA-1AA4-AA30-8443-974428DCE23B}"/>
              </a:ext>
            </a:extLst>
          </p:cNvPr>
          <p:cNvPicPr>
            <a:picLocks noChangeAspect="1"/>
          </p:cNvPicPr>
          <p:nvPr/>
        </p:nvPicPr>
        <p:blipFill>
          <a:blip r:embed="rId3"/>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402675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8D8D0-90CF-E0CD-0AD0-D09B6AD1F475}"/>
              </a:ext>
            </a:extLst>
          </p:cNvPr>
          <p:cNvSpPr>
            <a:spLocks noGrp="1"/>
          </p:cNvSpPr>
          <p:nvPr>
            <p:ph type="title"/>
          </p:nvPr>
        </p:nvSpPr>
        <p:spPr>
          <a:xfrm>
            <a:off x="142876" y="-502964"/>
            <a:ext cx="5507181" cy="1201738"/>
          </a:xfrm>
        </p:spPr>
        <p:txBody>
          <a:bodyPr>
            <a:normAutofit/>
          </a:bodyPr>
          <a:lstStyle/>
          <a:p>
            <a:r>
              <a:rPr lang="en-GB" altLang="zh-CN" sz="3800" b="1" dirty="0">
                <a:latin typeface="Calibri" panose="020F0502020204030204" pitchFamily="34" charset="0"/>
                <a:ea typeface="等线 Light"/>
                <a:cs typeface="Calibri" panose="020F0502020204030204" pitchFamily="34" charset="0"/>
              </a:rPr>
              <a:t>Beer Production</a:t>
            </a:r>
            <a:endParaRPr lang="zh-CN" altLang="en-US" sz="3800" b="1" dirty="0">
              <a:latin typeface="Calibri" panose="020F0502020204030204" pitchFamily="34" charset="0"/>
              <a:ea typeface="等线 Light"/>
              <a:cs typeface="Calibri" panose="020F0502020204030204" pitchFamily="34" charset="0"/>
            </a:endParaRPr>
          </a:p>
        </p:txBody>
      </p:sp>
      <p:sp>
        <p:nvSpPr>
          <p:cNvPr id="3" name="内容占位符 2">
            <a:extLst>
              <a:ext uri="{FF2B5EF4-FFF2-40B4-BE49-F238E27FC236}">
                <a16:creationId xmlns:a16="http://schemas.microsoft.com/office/drawing/2014/main" id="{82730169-8D6B-2B16-AC04-DCC3EF26D0EA}"/>
              </a:ext>
            </a:extLst>
          </p:cNvPr>
          <p:cNvSpPr>
            <a:spLocks noGrp="1"/>
          </p:cNvSpPr>
          <p:nvPr>
            <p:ph type="body" sz="half" idx="2"/>
          </p:nvPr>
        </p:nvSpPr>
        <p:spPr>
          <a:xfrm>
            <a:off x="142876" y="654187"/>
            <a:ext cx="6643687" cy="5966186"/>
          </a:xfrm>
        </p:spPr>
        <p:txBody>
          <a:bodyPr>
            <a:noAutofit/>
          </a:bodyPr>
          <a:lstStyle/>
          <a:p>
            <a:pPr marL="342900" indent="-342900">
              <a:lnSpc>
                <a:spcPct val="100000"/>
              </a:lnSpc>
              <a:buFont typeface="Arial" panose="020B0604020202020204" pitchFamily="34" charset="0"/>
              <a:buChar char="•"/>
            </a:pPr>
            <a:r>
              <a:rPr lang="en-GB" altLang="zh-CN" sz="2100" dirty="0">
                <a:latin typeface="Calibri" panose="020F0502020204030204" pitchFamily="34" charset="0"/>
                <a:cs typeface="Calibri" panose="020F0502020204030204" pitchFamily="34" charset="0"/>
              </a:rPr>
              <a:t>Produced using extraction of raw materials with water and is boiled with hops and fermented. Raw materials can be malt, yeast along with hops.</a:t>
            </a:r>
          </a:p>
          <a:p>
            <a:pPr marL="342900" indent="-342900">
              <a:lnSpc>
                <a:spcPct val="100000"/>
              </a:lnSpc>
              <a:buFont typeface="Arial" panose="020B0604020202020204" pitchFamily="34" charset="0"/>
              <a:buChar char="•"/>
            </a:pPr>
            <a:r>
              <a:rPr lang="en-GB" altLang="zh-CN" sz="2100" dirty="0">
                <a:latin typeface="Calibri" panose="020F0502020204030204" pitchFamily="34" charset="0"/>
                <a:cs typeface="Calibri" panose="020F0502020204030204" pitchFamily="34" charset="0"/>
              </a:rPr>
              <a:t>Before 6000 BCE, beer was made from barley in Sumer and Babylonia. Barley was crushed, mixed with water and later dried in cakes. This process provided an extract that was fermented by microorganisms that appeared on surfaces of the vessels (Young, 2021).</a:t>
            </a:r>
          </a:p>
          <a:p>
            <a:pPr marL="342900" indent="-342900">
              <a:lnSpc>
                <a:spcPct val="100000"/>
              </a:lnSpc>
              <a:buFont typeface="Arial" panose="020B0604020202020204" pitchFamily="34" charset="0"/>
              <a:buChar char="•"/>
            </a:pPr>
            <a:r>
              <a:rPr lang="en-GB" altLang="zh-CN" sz="2100" dirty="0">
                <a:latin typeface="Calibri" panose="020F0502020204030204" pitchFamily="34" charset="0"/>
                <a:cs typeface="Calibri" panose="020F0502020204030204" pitchFamily="34" charset="0"/>
              </a:rPr>
              <a:t>The brewing process involves malting, milling, mashing, extraction, separation, hop addition and boiling, removal of hops and precipitation, cooling and aeration, fermentation, separation from yeast from young beer, aging, maturing and packaging. </a:t>
            </a:r>
          </a:p>
          <a:p>
            <a:pPr marL="342900" indent="-342900">
              <a:lnSpc>
                <a:spcPct val="100000"/>
              </a:lnSpc>
              <a:buFont typeface="Arial" panose="020B0604020202020204" pitchFamily="34" charset="0"/>
              <a:buChar char="•"/>
            </a:pPr>
            <a:r>
              <a:rPr lang="en-GB" altLang="zh-CN" sz="2100" dirty="0">
                <a:latin typeface="Calibri" panose="020F0502020204030204" pitchFamily="34" charset="0"/>
                <a:cs typeface="Calibri" panose="020F0502020204030204" pitchFamily="34" charset="0"/>
              </a:rPr>
              <a:t>The main purpose of the process is to convert grain starches to sugar, extract it with water and then ferment it with yeast to produce the alcoholic carbonated beverage.</a:t>
            </a:r>
            <a:endParaRPr lang="zh-CN" altLang="en-US" sz="2100" dirty="0">
              <a:latin typeface="Calibri" panose="020F0502020204030204" pitchFamily="34" charset="0"/>
              <a:cs typeface="Calibri" panose="020F0502020204030204" pitchFamily="34" charset="0"/>
            </a:endParaRPr>
          </a:p>
        </p:txBody>
      </p:sp>
      <p:pic>
        <p:nvPicPr>
          <p:cNvPr id="12" name="Picture Placeholder 11" descr="A screenshot of a computer&#10;&#10;Description automatically generated">
            <a:extLst>
              <a:ext uri="{FF2B5EF4-FFF2-40B4-BE49-F238E27FC236}">
                <a16:creationId xmlns:a16="http://schemas.microsoft.com/office/drawing/2014/main" id="{1B268E29-A65A-CBCD-F780-CFFF9D9479B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9987" t="23278" r="29327" b="19107"/>
          <a:stretch/>
        </p:blipFill>
        <p:spPr>
          <a:xfrm>
            <a:off x="6786563" y="1179442"/>
            <a:ext cx="5262561" cy="4936877"/>
          </a:xfrm>
        </p:spPr>
      </p:pic>
    </p:spTree>
    <p:extLst>
      <p:ext uri="{BB962C8B-B14F-4D97-AF65-F5344CB8AC3E}">
        <p14:creationId xmlns:p14="http://schemas.microsoft.com/office/powerpoint/2010/main" val="29984468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56FCF0-2434-3E22-753D-63B4A0E4765F}"/>
              </a:ext>
            </a:extLst>
          </p:cNvPr>
          <p:cNvSpPr>
            <a:spLocks noGrp="1"/>
          </p:cNvSpPr>
          <p:nvPr>
            <p:ph type="title"/>
          </p:nvPr>
        </p:nvSpPr>
        <p:spPr/>
        <p:txBody>
          <a:bodyPr>
            <a:normAutofit/>
          </a:bodyPr>
          <a:lstStyle/>
          <a:p>
            <a:r>
              <a:rPr lang="zh-CN" altLang="en-US" sz="3800">
                <a:ea typeface="等线 Light"/>
                <a:cs typeface="Calibri Light"/>
              </a:rPr>
              <a:t>Consolidated balance sheet</a:t>
            </a:r>
            <a:endParaRPr lang="zh-CN" altLang="en-US">
              <a:cs typeface="Calibri Light" panose="020F0302020204030204"/>
            </a:endParaRPr>
          </a:p>
        </p:txBody>
      </p:sp>
      <p:pic>
        <p:nvPicPr>
          <p:cNvPr id="4" name="图片 4" descr="手机屏幕截图&#10;&#10;已自动生成说明">
            <a:extLst>
              <a:ext uri="{FF2B5EF4-FFF2-40B4-BE49-F238E27FC236}">
                <a16:creationId xmlns:a16="http://schemas.microsoft.com/office/drawing/2014/main" id="{C25204FE-30D1-5716-9B15-B2498CAC028C}"/>
              </a:ext>
            </a:extLst>
          </p:cNvPr>
          <p:cNvPicPr>
            <a:picLocks noGrp="1" noChangeAspect="1"/>
          </p:cNvPicPr>
          <p:nvPr>
            <p:ph idx="1"/>
          </p:nvPr>
        </p:nvPicPr>
        <p:blipFill>
          <a:blip r:embed="rId2"/>
          <a:stretch>
            <a:fillRect/>
          </a:stretch>
        </p:blipFill>
        <p:spPr>
          <a:xfrm>
            <a:off x="2121132" y="1387652"/>
            <a:ext cx="7949735" cy="5324934"/>
          </a:xfrm>
        </p:spPr>
      </p:pic>
      <p:pic>
        <p:nvPicPr>
          <p:cNvPr id="7" name="图片 4" descr="图片包含 文本&#10;&#10;已自动生成说明">
            <a:extLst>
              <a:ext uri="{FF2B5EF4-FFF2-40B4-BE49-F238E27FC236}">
                <a16:creationId xmlns:a16="http://schemas.microsoft.com/office/drawing/2014/main" id="{A54BA99C-0103-A46C-0CAD-D26A88492FEF}"/>
              </a:ext>
            </a:extLst>
          </p:cNvPr>
          <p:cNvPicPr>
            <a:picLocks noChangeAspect="1"/>
          </p:cNvPicPr>
          <p:nvPr/>
        </p:nvPicPr>
        <p:blipFill>
          <a:blip r:embed="rId3"/>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22190778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00F8B6-1C6F-204C-C928-836749AEA342}"/>
              </a:ext>
            </a:extLst>
          </p:cNvPr>
          <p:cNvSpPr>
            <a:spLocks noGrp="1"/>
          </p:cNvSpPr>
          <p:nvPr>
            <p:ph type="title"/>
          </p:nvPr>
        </p:nvSpPr>
        <p:spPr/>
        <p:txBody>
          <a:bodyPr>
            <a:normAutofit/>
          </a:bodyPr>
          <a:lstStyle/>
          <a:p>
            <a:r>
              <a:rPr lang="zh-CN" sz="3800">
                <a:ea typeface="+mj-lt"/>
                <a:cs typeface="+mj-lt"/>
              </a:rPr>
              <a:t>Consolidated balance sheet</a:t>
            </a:r>
            <a:endParaRPr lang="zh-CN">
              <a:cs typeface="Calibri Light" panose="020F0302020204030204"/>
            </a:endParaRPr>
          </a:p>
        </p:txBody>
      </p:sp>
      <p:pic>
        <p:nvPicPr>
          <p:cNvPr id="4" name="图片 4" descr="表格&#10;&#10;已自动生成说明">
            <a:extLst>
              <a:ext uri="{FF2B5EF4-FFF2-40B4-BE49-F238E27FC236}">
                <a16:creationId xmlns:a16="http://schemas.microsoft.com/office/drawing/2014/main" id="{43BCB84C-B8F5-FD38-71B1-0D741BFBF597}"/>
              </a:ext>
            </a:extLst>
          </p:cNvPr>
          <p:cNvPicPr>
            <a:picLocks noGrp="1" noChangeAspect="1"/>
          </p:cNvPicPr>
          <p:nvPr>
            <p:ph idx="1"/>
          </p:nvPr>
        </p:nvPicPr>
        <p:blipFill>
          <a:blip r:embed="rId2"/>
          <a:stretch>
            <a:fillRect/>
          </a:stretch>
        </p:blipFill>
        <p:spPr>
          <a:xfrm>
            <a:off x="1282705" y="1536792"/>
            <a:ext cx="9626590" cy="4794067"/>
          </a:xfrm>
        </p:spPr>
      </p:pic>
      <p:pic>
        <p:nvPicPr>
          <p:cNvPr id="7" name="图片 4" descr="图片包含 文本&#10;&#10;已自动生成说明">
            <a:extLst>
              <a:ext uri="{FF2B5EF4-FFF2-40B4-BE49-F238E27FC236}">
                <a16:creationId xmlns:a16="http://schemas.microsoft.com/office/drawing/2014/main" id="{E19AFE66-67FA-964E-F963-5B8F8FBF0725}"/>
              </a:ext>
            </a:extLst>
          </p:cNvPr>
          <p:cNvPicPr>
            <a:picLocks noChangeAspect="1"/>
          </p:cNvPicPr>
          <p:nvPr/>
        </p:nvPicPr>
        <p:blipFill>
          <a:blip r:embed="rId3"/>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6028703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EDE25-3ECE-BB38-0572-896629909BB3}"/>
              </a:ext>
            </a:extLst>
          </p:cNvPr>
          <p:cNvSpPr>
            <a:spLocks noGrp="1"/>
          </p:cNvSpPr>
          <p:nvPr>
            <p:ph type="title"/>
          </p:nvPr>
        </p:nvSpPr>
        <p:spPr/>
        <p:txBody>
          <a:bodyPr>
            <a:normAutofit/>
          </a:bodyPr>
          <a:lstStyle/>
          <a:p>
            <a:r>
              <a:rPr lang="zh-CN" altLang="en-US" sz="3800" dirty="0">
                <a:ea typeface="等线 Light"/>
                <a:cs typeface="Calibri Light"/>
              </a:rPr>
              <a:t>Consolidated statement of cash flows</a:t>
            </a:r>
            <a:endParaRPr lang="zh-CN" altLang="en-US" dirty="0">
              <a:cs typeface="Calibri Light" panose="020F0302020204030204"/>
            </a:endParaRPr>
          </a:p>
        </p:txBody>
      </p:sp>
      <p:pic>
        <p:nvPicPr>
          <p:cNvPr id="4" name="图片 4" descr="表格&#10;&#10;已自动生成说明">
            <a:extLst>
              <a:ext uri="{FF2B5EF4-FFF2-40B4-BE49-F238E27FC236}">
                <a16:creationId xmlns:a16="http://schemas.microsoft.com/office/drawing/2014/main" id="{BA0ECC6B-6558-2620-309E-26DFF67466E8}"/>
              </a:ext>
            </a:extLst>
          </p:cNvPr>
          <p:cNvPicPr>
            <a:picLocks noGrp="1" noChangeAspect="1"/>
          </p:cNvPicPr>
          <p:nvPr>
            <p:ph idx="1"/>
          </p:nvPr>
        </p:nvPicPr>
        <p:blipFill>
          <a:blip r:embed="rId2"/>
          <a:stretch>
            <a:fillRect/>
          </a:stretch>
        </p:blipFill>
        <p:spPr>
          <a:xfrm>
            <a:off x="2332040" y="1290824"/>
            <a:ext cx="7527919" cy="5396663"/>
          </a:xfrm>
        </p:spPr>
      </p:pic>
      <p:pic>
        <p:nvPicPr>
          <p:cNvPr id="7" name="图片 4" descr="图片包含 文本&#10;&#10;已自动生成说明">
            <a:extLst>
              <a:ext uri="{FF2B5EF4-FFF2-40B4-BE49-F238E27FC236}">
                <a16:creationId xmlns:a16="http://schemas.microsoft.com/office/drawing/2014/main" id="{5537D69A-5F46-B2DF-400D-384A4CDC5668}"/>
              </a:ext>
            </a:extLst>
          </p:cNvPr>
          <p:cNvPicPr>
            <a:picLocks noChangeAspect="1"/>
          </p:cNvPicPr>
          <p:nvPr/>
        </p:nvPicPr>
        <p:blipFill>
          <a:blip r:embed="rId3"/>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19608626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40A993-4AF3-D217-721B-82446AA4B95B}"/>
              </a:ext>
            </a:extLst>
          </p:cNvPr>
          <p:cNvSpPr>
            <a:spLocks noGrp="1"/>
          </p:cNvSpPr>
          <p:nvPr>
            <p:ph type="title"/>
          </p:nvPr>
        </p:nvSpPr>
        <p:spPr/>
        <p:txBody>
          <a:bodyPr>
            <a:normAutofit/>
          </a:bodyPr>
          <a:lstStyle/>
          <a:p>
            <a:r>
              <a:rPr lang="zh-CN" sz="3800">
                <a:ea typeface="+mj-lt"/>
                <a:cs typeface="+mj-lt"/>
              </a:rPr>
              <a:t>Consolidated statement of cash flows</a:t>
            </a:r>
          </a:p>
        </p:txBody>
      </p:sp>
      <p:pic>
        <p:nvPicPr>
          <p:cNvPr id="4" name="图片 4" descr="表格&#10;&#10;已自动生成说明">
            <a:extLst>
              <a:ext uri="{FF2B5EF4-FFF2-40B4-BE49-F238E27FC236}">
                <a16:creationId xmlns:a16="http://schemas.microsoft.com/office/drawing/2014/main" id="{CE4420F6-F30C-73C9-93B8-1D4ADC4618B6}"/>
              </a:ext>
            </a:extLst>
          </p:cNvPr>
          <p:cNvPicPr>
            <a:picLocks noGrp="1" noChangeAspect="1"/>
          </p:cNvPicPr>
          <p:nvPr>
            <p:ph idx="1"/>
          </p:nvPr>
        </p:nvPicPr>
        <p:blipFill>
          <a:blip r:embed="rId2"/>
          <a:stretch>
            <a:fillRect/>
          </a:stretch>
        </p:blipFill>
        <p:spPr>
          <a:xfrm>
            <a:off x="1207052" y="1496214"/>
            <a:ext cx="9777896" cy="4972898"/>
          </a:xfrm>
        </p:spPr>
      </p:pic>
      <p:pic>
        <p:nvPicPr>
          <p:cNvPr id="7" name="图片 4" descr="图片包含 文本&#10;&#10;已自动生成说明">
            <a:extLst>
              <a:ext uri="{FF2B5EF4-FFF2-40B4-BE49-F238E27FC236}">
                <a16:creationId xmlns:a16="http://schemas.microsoft.com/office/drawing/2014/main" id="{7021507F-BDDE-66D8-8453-66017DDDC9C8}"/>
              </a:ext>
            </a:extLst>
          </p:cNvPr>
          <p:cNvPicPr>
            <a:picLocks noChangeAspect="1"/>
          </p:cNvPicPr>
          <p:nvPr/>
        </p:nvPicPr>
        <p:blipFill>
          <a:blip r:embed="rId3"/>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23249810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AFBA67-9242-27E1-1A4A-79636D1EB667}"/>
              </a:ext>
            </a:extLst>
          </p:cNvPr>
          <p:cNvSpPr>
            <a:spLocks noGrp="1"/>
          </p:cNvSpPr>
          <p:nvPr>
            <p:ph type="title"/>
          </p:nvPr>
        </p:nvSpPr>
        <p:spPr/>
        <p:txBody>
          <a:bodyPr>
            <a:normAutofit/>
          </a:bodyPr>
          <a:lstStyle/>
          <a:p>
            <a:r>
              <a:rPr lang="zh-CN" altLang="en-US" sz="3800">
                <a:ea typeface="等线 Light"/>
                <a:cs typeface="Calibri Light"/>
              </a:rPr>
              <a:t>Performance comparison</a:t>
            </a:r>
            <a:endParaRPr lang="zh-CN" altLang="en-US">
              <a:cs typeface="Calibri Light" panose="020F0302020204030204"/>
            </a:endParaRPr>
          </a:p>
        </p:txBody>
      </p:sp>
      <p:pic>
        <p:nvPicPr>
          <p:cNvPr id="4" name="图片 4">
            <a:extLst>
              <a:ext uri="{FF2B5EF4-FFF2-40B4-BE49-F238E27FC236}">
                <a16:creationId xmlns:a16="http://schemas.microsoft.com/office/drawing/2014/main" id="{D6703F8E-7D07-A4AE-663B-BC1F222B1199}"/>
              </a:ext>
            </a:extLst>
          </p:cNvPr>
          <p:cNvPicPr>
            <a:picLocks noGrp="1" noChangeAspect="1"/>
          </p:cNvPicPr>
          <p:nvPr>
            <p:ph idx="1"/>
          </p:nvPr>
        </p:nvPicPr>
        <p:blipFill>
          <a:blip r:embed="rId2"/>
          <a:stretch>
            <a:fillRect/>
          </a:stretch>
        </p:blipFill>
        <p:spPr>
          <a:xfrm>
            <a:off x="1247474" y="1477213"/>
            <a:ext cx="9697051" cy="5144567"/>
          </a:xfrm>
        </p:spPr>
      </p:pic>
      <p:pic>
        <p:nvPicPr>
          <p:cNvPr id="7" name="图片 4" descr="图片包含 文本&#10;&#10;已自动生成说明">
            <a:extLst>
              <a:ext uri="{FF2B5EF4-FFF2-40B4-BE49-F238E27FC236}">
                <a16:creationId xmlns:a16="http://schemas.microsoft.com/office/drawing/2014/main" id="{072A4E53-4120-106F-053F-8DF4EEE3CA03}"/>
              </a:ext>
            </a:extLst>
          </p:cNvPr>
          <p:cNvPicPr>
            <a:picLocks noChangeAspect="1"/>
          </p:cNvPicPr>
          <p:nvPr/>
        </p:nvPicPr>
        <p:blipFill>
          <a:blip r:embed="rId3"/>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25726488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0B10D-D0B9-3638-063F-355C76B4FFD9}"/>
              </a:ext>
            </a:extLst>
          </p:cNvPr>
          <p:cNvSpPr>
            <a:spLocks noGrp="1"/>
          </p:cNvSpPr>
          <p:nvPr>
            <p:ph type="title"/>
          </p:nvPr>
        </p:nvSpPr>
        <p:spPr/>
        <p:txBody>
          <a:bodyPr/>
          <a:lstStyle/>
          <a:p>
            <a:r>
              <a:rPr lang="zh-CN" altLang="en-US" sz="3800" dirty="0">
                <a:ea typeface="等线 Light"/>
                <a:cs typeface="Calibri Light"/>
              </a:rPr>
              <a:t> Risk management</a:t>
            </a:r>
            <a:r>
              <a:rPr lang="zh-CN" altLang="en-US" sz="3800" dirty="0">
                <a:ea typeface="等线 Light"/>
                <a:cs typeface="+mj-lt"/>
              </a:rPr>
              <a:t> - </a:t>
            </a:r>
            <a:r>
              <a:rPr lang="zh-CN" sz="3800" dirty="0">
                <a:ea typeface="+mj-lt"/>
                <a:cs typeface="+mj-lt"/>
              </a:rPr>
              <a:t>Diageo</a:t>
            </a:r>
            <a:r>
              <a:rPr lang="zh-CN" altLang="en-US" sz="3800" dirty="0">
                <a:ea typeface="+mj-lt"/>
                <a:cs typeface="+mj-lt"/>
              </a:rPr>
              <a:t> </a:t>
            </a:r>
            <a:endParaRPr lang="zh-CN" altLang="en-US" dirty="0">
              <a:cs typeface="Calibri Light" panose="020F0302020204030204"/>
            </a:endParaRPr>
          </a:p>
        </p:txBody>
      </p:sp>
      <p:sp>
        <p:nvSpPr>
          <p:cNvPr id="3" name="内容占位符 2">
            <a:extLst>
              <a:ext uri="{FF2B5EF4-FFF2-40B4-BE49-F238E27FC236}">
                <a16:creationId xmlns:a16="http://schemas.microsoft.com/office/drawing/2014/main" id="{17AF107D-09A0-B792-23B2-AD111F767F66}"/>
              </a:ext>
            </a:extLst>
          </p:cNvPr>
          <p:cNvSpPr>
            <a:spLocks noGrp="1"/>
          </p:cNvSpPr>
          <p:nvPr>
            <p:ph idx="1"/>
          </p:nvPr>
        </p:nvSpPr>
        <p:spPr/>
        <p:txBody>
          <a:bodyPr vert="horz" lIns="91440" tIns="45720" rIns="91440" bIns="45720" rtlCol="0" anchor="t">
            <a:normAutofit fontScale="92500" lnSpcReduction="10000"/>
          </a:bodyPr>
          <a:lstStyle/>
          <a:p>
            <a:pPr>
              <a:lnSpc>
                <a:spcPct val="150000"/>
              </a:lnSpc>
            </a:pPr>
            <a:r>
              <a:rPr lang="zh-CN" altLang="en-US" sz="3000" dirty="0">
                <a:latin typeface="Calibri" panose="020F0502020204030204" pitchFamily="34" charset="0"/>
                <a:ea typeface="等线"/>
                <a:cs typeface="Calibri" panose="020F0502020204030204" pitchFamily="34" charset="0"/>
              </a:rPr>
              <a:t>Currency risk</a:t>
            </a:r>
          </a:p>
          <a:p>
            <a:pPr>
              <a:lnSpc>
                <a:spcPct val="150000"/>
              </a:lnSpc>
            </a:pPr>
            <a:r>
              <a:rPr lang="zh-CN" altLang="en-US" sz="3000" dirty="0">
                <a:latin typeface="Calibri" panose="020F0502020204030204" pitchFamily="34" charset="0"/>
                <a:ea typeface="等线"/>
                <a:cs typeface="Calibri" panose="020F0502020204030204" pitchFamily="34" charset="0"/>
              </a:rPr>
              <a:t>Interest rate risk</a:t>
            </a:r>
          </a:p>
          <a:p>
            <a:pPr>
              <a:lnSpc>
                <a:spcPct val="150000"/>
              </a:lnSpc>
            </a:pPr>
            <a:r>
              <a:rPr lang="zh-CN" altLang="en-US" sz="3000" dirty="0">
                <a:latin typeface="Calibri" panose="020F0502020204030204" pitchFamily="34" charset="0"/>
                <a:ea typeface="等线"/>
                <a:cs typeface="Calibri" panose="020F0502020204030204" pitchFamily="34" charset="0"/>
              </a:rPr>
              <a:t>Commodity price risk</a:t>
            </a:r>
          </a:p>
          <a:p>
            <a:pPr>
              <a:lnSpc>
                <a:spcPct val="150000"/>
              </a:lnSpc>
            </a:pPr>
            <a:r>
              <a:rPr lang="zh-CN" altLang="en-US" sz="3000" dirty="0">
                <a:latin typeface="Calibri" panose="020F0502020204030204" pitchFamily="34" charset="0"/>
                <a:ea typeface="等线"/>
                <a:cs typeface="Calibri" panose="020F0502020204030204" pitchFamily="34" charset="0"/>
              </a:rPr>
              <a:t>Market risk sensitivity analysis</a:t>
            </a:r>
          </a:p>
          <a:p>
            <a:pPr>
              <a:lnSpc>
                <a:spcPct val="150000"/>
              </a:lnSpc>
            </a:pPr>
            <a:r>
              <a:rPr lang="zh-CN" altLang="en-US" sz="3000" dirty="0">
                <a:latin typeface="Calibri" panose="020F0502020204030204" pitchFamily="34" charset="0"/>
                <a:ea typeface="等线"/>
                <a:cs typeface="Calibri" panose="020F0502020204030204" pitchFamily="34" charset="0"/>
              </a:rPr>
              <a:t>Credit risk</a:t>
            </a:r>
          </a:p>
          <a:p>
            <a:pPr>
              <a:lnSpc>
                <a:spcPct val="150000"/>
              </a:lnSpc>
            </a:pPr>
            <a:r>
              <a:rPr lang="zh-CN" altLang="en-US" sz="3000" dirty="0">
                <a:latin typeface="Calibri" panose="020F0502020204030204" pitchFamily="34" charset="0"/>
                <a:ea typeface="等线"/>
                <a:cs typeface="Calibri" panose="020F0502020204030204" pitchFamily="34" charset="0"/>
              </a:rPr>
              <a:t>Liquidity risk</a:t>
            </a:r>
          </a:p>
        </p:txBody>
      </p:sp>
      <p:pic>
        <p:nvPicPr>
          <p:cNvPr id="7" name="图片 4" descr="图片包含 文本&#10;&#10;已自动生成说明">
            <a:extLst>
              <a:ext uri="{FF2B5EF4-FFF2-40B4-BE49-F238E27FC236}">
                <a16:creationId xmlns:a16="http://schemas.microsoft.com/office/drawing/2014/main" id="{1BFE9569-E0BF-DC03-7613-6B2618281B95}"/>
              </a:ext>
            </a:extLst>
          </p:cNvPr>
          <p:cNvPicPr>
            <a:picLocks noChangeAspect="1"/>
          </p:cNvPicPr>
          <p:nvPr/>
        </p:nvPicPr>
        <p:blipFill>
          <a:blip r:embed="rId2"/>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5058313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EDCD23-8912-C761-9857-FCB14510DAC6}"/>
              </a:ext>
            </a:extLst>
          </p:cNvPr>
          <p:cNvSpPr>
            <a:spLocks noGrp="1"/>
          </p:cNvSpPr>
          <p:nvPr>
            <p:ph type="title"/>
          </p:nvPr>
        </p:nvSpPr>
        <p:spPr/>
        <p:txBody>
          <a:bodyPr>
            <a:normAutofit/>
          </a:bodyPr>
          <a:lstStyle/>
          <a:p>
            <a:r>
              <a:rPr lang="zh-CN" altLang="en-US" sz="3800" dirty="0">
                <a:ea typeface="等线 Light"/>
                <a:cs typeface="Calibri Light"/>
              </a:rPr>
              <a:t>Curreny risk</a:t>
            </a:r>
            <a:endParaRPr lang="zh-CN" altLang="en-US" dirty="0">
              <a:cs typeface="Calibri Light" panose="020F0302020204030204"/>
            </a:endParaRPr>
          </a:p>
        </p:txBody>
      </p:sp>
      <p:pic>
        <p:nvPicPr>
          <p:cNvPr id="3" name="图片 4">
            <a:extLst>
              <a:ext uri="{FF2B5EF4-FFF2-40B4-BE49-F238E27FC236}">
                <a16:creationId xmlns:a16="http://schemas.microsoft.com/office/drawing/2014/main" id="{4AF9A2B6-F796-4798-7E26-739CBCCB84A7}"/>
              </a:ext>
            </a:extLst>
          </p:cNvPr>
          <p:cNvPicPr>
            <a:picLocks noChangeAspect="1"/>
          </p:cNvPicPr>
          <p:nvPr/>
        </p:nvPicPr>
        <p:blipFill>
          <a:blip r:embed="rId2"/>
          <a:stretch>
            <a:fillRect/>
          </a:stretch>
        </p:blipFill>
        <p:spPr>
          <a:xfrm>
            <a:off x="757727" y="5883431"/>
            <a:ext cx="10505630" cy="681511"/>
          </a:xfrm>
          <a:prstGeom prst="rect">
            <a:avLst/>
          </a:prstGeom>
        </p:spPr>
      </p:pic>
      <p:sp>
        <p:nvSpPr>
          <p:cNvPr id="6" name="内容占位符 5">
            <a:extLst>
              <a:ext uri="{FF2B5EF4-FFF2-40B4-BE49-F238E27FC236}">
                <a16:creationId xmlns:a16="http://schemas.microsoft.com/office/drawing/2014/main" id="{6E0B4069-2111-B44A-AE7D-E54C16E2C421}"/>
              </a:ext>
            </a:extLst>
          </p:cNvPr>
          <p:cNvSpPr>
            <a:spLocks noGrp="1"/>
          </p:cNvSpPr>
          <p:nvPr>
            <p:ph idx="1"/>
          </p:nvPr>
        </p:nvSpPr>
        <p:spPr>
          <a:xfrm>
            <a:off x="838200" y="1319999"/>
            <a:ext cx="10515600" cy="4351338"/>
          </a:xfrm>
        </p:spPr>
        <p:txBody>
          <a:bodyPr vert="horz" lIns="91440" tIns="45720" rIns="91440" bIns="45720" rtlCol="0" anchor="t">
            <a:normAutofit/>
          </a:bodyPr>
          <a:lstStyle/>
          <a:p>
            <a:pPr marL="0" indent="0">
              <a:buNone/>
            </a:pPr>
            <a:r>
              <a:rPr lang="zh-CN" sz="2400" dirty="0">
                <a:ea typeface="+mn-lt"/>
                <a:cs typeface="+mn-lt"/>
              </a:rPr>
              <a:t>The group presents its consolidated financial statements in sterling and conducts business in many currencies. As a result, it is subject to foreign currency risk due to exchange rate movements, which will affect the group’s transactions and the translation of the results and underlying net assets of its operations. To manage the currency risk the group uses certain financial instruments. Where hedge accounting is applied, hedges are documented and tested for effectiveness on an ongoing basis. The impact of the Covid-19 pandemic on the group's cash flow hedges has been considered to determine if the hedged forecast cash flows remain ‘highly probable’, in relation to forecasted sales transactions on the net US dollar exposure of the group and other hedged currency pairs. In making this assessment, the potential financial impact of the Covid-19 pandemic has been modelled in the group's cash flow projections and stress teste</a:t>
            </a:r>
            <a:r>
              <a:rPr lang="en-US" altLang="zh-CN" sz="2400" dirty="0">
                <a:ea typeface="+mn-lt"/>
                <a:cs typeface="+mn-lt"/>
              </a:rPr>
              <a:t>d.</a:t>
            </a:r>
            <a:endParaRPr lang="zh-CN" altLang="en-US" sz="2400" dirty="0">
              <a:cs typeface="Calibri" panose="020F0502020204030204"/>
            </a:endParaRPr>
          </a:p>
          <a:p>
            <a:endParaRPr lang="zh-CN" altLang="en-US" dirty="0">
              <a:ea typeface="等线"/>
              <a:cs typeface="Calibri"/>
            </a:endParaRPr>
          </a:p>
        </p:txBody>
      </p:sp>
      <p:pic>
        <p:nvPicPr>
          <p:cNvPr id="8" name="图片 6" descr="文本&#10;&#10;已自动生成说明">
            <a:extLst>
              <a:ext uri="{FF2B5EF4-FFF2-40B4-BE49-F238E27FC236}">
                <a16:creationId xmlns:a16="http://schemas.microsoft.com/office/drawing/2014/main" id="{0017025E-E7FA-675F-B3D0-F304C9EAB9F5}"/>
              </a:ext>
            </a:extLst>
          </p:cNvPr>
          <p:cNvPicPr>
            <a:picLocks noChangeAspect="1"/>
          </p:cNvPicPr>
          <p:nvPr/>
        </p:nvPicPr>
        <p:blipFill>
          <a:blip r:embed="rId3"/>
          <a:stretch>
            <a:fillRect/>
          </a:stretch>
        </p:blipFill>
        <p:spPr>
          <a:xfrm>
            <a:off x="757727" y="5395370"/>
            <a:ext cx="10498509" cy="496830"/>
          </a:xfrm>
          <a:prstGeom prst="rect">
            <a:avLst/>
          </a:prstGeom>
        </p:spPr>
      </p:pic>
      <p:pic>
        <p:nvPicPr>
          <p:cNvPr id="9" name="图片 4" descr="图片包含 文本&#10;&#10;已自动生成说明">
            <a:extLst>
              <a:ext uri="{FF2B5EF4-FFF2-40B4-BE49-F238E27FC236}">
                <a16:creationId xmlns:a16="http://schemas.microsoft.com/office/drawing/2014/main" id="{4B0F8A73-8595-057C-A407-2963BB35BD26}"/>
              </a:ext>
            </a:extLst>
          </p:cNvPr>
          <p:cNvPicPr>
            <a:picLocks noChangeAspect="1"/>
          </p:cNvPicPr>
          <p:nvPr/>
        </p:nvPicPr>
        <p:blipFill>
          <a:blip r:embed="rId4"/>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30446249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7A5E78-F710-B46E-FC5C-55AE90DC55A4}"/>
              </a:ext>
            </a:extLst>
          </p:cNvPr>
          <p:cNvSpPr>
            <a:spLocks noGrp="1"/>
          </p:cNvSpPr>
          <p:nvPr>
            <p:ph type="title"/>
          </p:nvPr>
        </p:nvSpPr>
        <p:spPr/>
        <p:txBody>
          <a:bodyPr>
            <a:normAutofit/>
          </a:bodyPr>
          <a:lstStyle/>
          <a:p>
            <a:r>
              <a:rPr lang="zh-CN" altLang="en-US" sz="3800">
                <a:ea typeface="等线 Light"/>
                <a:cs typeface="Calibri Light"/>
              </a:rPr>
              <a:t>Interest rate risk</a:t>
            </a:r>
            <a:endParaRPr lang="zh-CN" altLang="en-US">
              <a:cs typeface="Calibri Light" panose="020F0302020204030204"/>
            </a:endParaRPr>
          </a:p>
        </p:txBody>
      </p:sp>
      <p:pic>
        <p:nvPicPr>
          <p:cNvPr id="4" name="图片 4" descr="报纸上的文字&#10;&#10;已自动生成说明">
            <a:extLst>
              <a:ext uri="{FF2B5EF4-FFF2-40B4-BE49-F238E27FC236}">
                <a16:creationId xmlns:a16="http://schemas.microsoft.com/office/drawing/2014/main" id="{CE196441-B437-35F9-1D33-F0FE8C51FEC0}"/>
              </a:ext>
            </a:extLst>
          </p:cNvPr>
          <p:cNvPicPr>
            <a:picLocks noGrp="1" noChangeAspect="1"/>
          </p:cNvPicPr>
          <p:nvPr>
            <p:ph idx="1"/>
          </p:nvPr>
        </p:nvPicPr>
        <p:blipFill>
          <a:blip r:embed="rId2"/>
          <a:stretch>
            <a:fillRect/>
          </a:stretch>
        </p:blipFill>
        <p:spPr>
          <a:xfrm>
            <a:off x="919441" y="1249951"/>
            <a:ext cx="4837580" cy="4251638"/>
          </a:xfrm>
        </p:spPr>
      </p:pic>
      <p:pic>
        <p:nvPicPr>
          <p:cNvPr id="6" name="图片 6" descr="表格&#10;&#10;已自动生成说明">
            <a:extLst>
              <a:ext uri="{FF2B5EF4-FFF2-40B4-BE49-F238E27FC236}">
                <a16:creationId xmlns:a16="http://schemas.microsoft.com/office/drawing/2014/main" id="{49E90D35-DD8F-D816-AD00-62256CDF45BE}"/>
              </a:ext>
            </a:extLst>
          </p:cNvPr>
          <p:cNvPicPr>
            <a:picLocks noChangeAspect="1"/>
          </p:cNvPicPr>
          <p:nvPr/>
        </p:nvPicPr>
        <p:blipFill>
          <a:blip r:embed="rId3"/>
          <a:stretch>
            <a:fillRect/>
          </a:stretch>
        </p:blipFill>
        <p:spPr>
          <a:xfrm>
            <a:off x="6260892" y="1243109"/>
            <a:ext cx="4844039" cy="4249085"/>
          </a:xfrm>
          <a:prstGeom prst="rect">
            <a:avLst/>
          </a:prstGeom>
        </p:spPr>
      </p:pic>
      <p:pic>
        <p:nvPicPr>
          <p:cNvPr id="5" name="图片 6" descr="文本&#10;&#10;已自动生成说明">
            <a:extLst>
              <a:ext uri="{FF2B5EF4-FFF2-40B4-BE49-F238E27FC236}">
                <a16:creationId xmlns:a16="http://schemas.microsoft.com/office/drawing/2014/main" id="{F9A4C3C8-E096-A733-E83D-C1AC0960CAC4}"/>
              </a:ext>
            </a:extLst>
          </p:cNvPr>
          <p:cNvPicPr>
            <a:picLocks noChangeAspect="1"/>
          </p:cNvPicPr>
          <p:nvPr/>
        </p:nvPicPr>
        <p:blipFill>
          <a:blip r:embed="rId4"/>
          <a:stretch>
            <a:fillRect/>
          </a:stretch>
        </p:blipFill>
        <p:spPr>
          <a:xfrm>
            <a:off x="945747" y="5607030"/>
            <a:ext cx="10156678" cy="489709"/>
          </a:xfrm>
          <a:prstGeom prst="rect">
            <a:avLst/>
          </a:prstGeom>
        </p:spPr>
      </p:pic>
      <p:pic>
        <p:nvPicPr>
          <p:cNvPr id="7" name="图片 7">
            <a:extLst>
              <a:ext uri="{FF2B5EF4-FFF2-40B4-BE49-F238E27FC236}">
                <a16:creationId xmlns:a16="http://schemas.microsoft.com/office/drawing/2014/main" id="{896793BA-BFC3-FDC8-2C54-EDD63986E2A1}"/>
              </a:ext>
            </a:extLst>
          </p:cNvPr>
          <p:cNvPicPr>
            <a:picLocks noChangeAspect="1"/>
          </p:cNvPicPr>
          <p:nvPr/>
        </p:nvPicPr>
        <p:blipFill>
          <a:blip r:embed="rId5"/>
          <a:stretch>
            <a:fillRect/>
          </a:stretch>
        </p:blipFill>
        <p:spPr>
          <a:xfrm>
            <a:off x="949132" y="6100054"/>
            <a:ext cx="10147803" cy="293796"/>
          </a:xfrm>
          <a:prstGeom prst="rect">
            <a:avLst/>
          </a:prstGeom>
        </p:spPr>
      </p:pic>
      <p:pic>
        <p:nvPicPr>
          <p:cNvPr id="10" name="图片 4" descr="图片包含 文本&#10;&#10;已自动生成说明">
            <a:extLst>
              <a:ext uri="{FF2B5EF4-FFF2-40B4-BE49-F238E27FC236}">
                <a16:creationId xmlns:a16="http://schemas.microsoft.com/office/drawing/2014/main" id="{CA8A8EFA-B5FC-0B13-A681-0D5B064937D3}"/>
              </a:ext>
            </a:extLst>
          </p:cNvPr>
          <p:cNvPicPr>
            <a:picLocks noChangeAspect="1"/>
          </p:cNvPicPr>
          <p:nvPr/>
        </p:nvPicPr>
        <p:blipFill>
          <a:blip r:embed="rId6"/>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19670351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E94403-257C-F65A-BCF9-7F4451B3D365}"/>
              </a:ext>
            </a:extLst>
          </p:cNvPr>
          <p:cNvSpPr>
            <a:spLocks noGrp="1"/>
          </p:cNvSpPr>
          <p:nvPr>
            <p:ph type="title"/>
          </p:nvPr>
        </p:nvSpPr>
        <p:spPr/>
        <p:txBody>
          <a:bodyPr>
            <a:normAutofit/>
          </a:bodyPr>
          <a:lstStyle/>
          <a:p>
            <a:r>
              <a:rPr lang="zh-CN" altLang="en-US" sz="3800">
                <a:ea typeface="等线 Light"/>
                <a:cs typeface="Calibri Light"/>
              </a:rPr>
              <a:t>Commodity price risk</a:t>
            </a:r>
            <a:endParaRPr lang="zh-CN" altLang="en-US">
              <a:cs typeface="Calibri Light" panose="020F0302020204030204"/>
            </a:endParaRPr>
          </a:p>
        </p:txBody>
      </p:sp>
      <p:pic>
        <p:nvPicPr>
          <p:cNvPr id="4" name="图片 4" descr="文本&#10;&#10;已自动生成说明">
            <a:extLst>
              <a:ext uri="{FF2B5EF4-FFF2-40B4-BE49-F238E27FC236}">
                <a16:creationId xmlns:a16="http://schemas.microsoft.com/office/drawing/2014/main" id="{679249D2-B985-24C2-B123-936F17CFC1C4}"/>
              </a:ext>
            </a:extLst>
          </p:cNvPr>
          <p:cNvPicPr>
            <a:picLocks noGrp="1" noChangeAspect="1"/>
          </p:cNvPicPr>
          <p:nvPr>
            <p:ph idx="1"/>
          </p:nvPr>
        </p:nvPicPr>
        <p:blipFill>
          <a:blip r:embed="rId2"/>
          <a:stretch>
            <a:fillRect/>
          </a:stretch>
        </p:blipFill>
        <p:spPr>
          <a:xfrm>
            <a:off x="839605" y="1396261"/>
            <a:ext cx="8229472" cy="3555541"/>
          </a:xfrm>
        </p:spPr>
      </p:pic>
      <p:pic>
        <p:nvPicPr>
          <p:cNvPr id="5" name="图片 5" descr="图片包含 文本&#10;&#10;已自动生成说明">
            <a:extLst>
              <a:ext uri="{FF2B5EF4-FFF2-40B4-BE49-F238E27FC236}">
                <a16:creationId xmlns:a16="http://schemas.microsoft.com/office/drawing/2014/main" id="{6D6E5ADE-0316-715E-32F9-371EA5BC3E14}"/>
              </a:ext>
            </a:extLst>
          </p:cNvPr>
          <p:cNvPicPr>
            <a:picLocks noChangeAspect="1"/>
          </p:cNvPicPr>
          <p:nvPr/>
        </p:nvPicPr>
        <p:blipFill>
          <a:blip r:embed="rId3"/>
          <a:stretch>
            <a:fillRect/>
          </a:stretch>
        </p:blipFill>
        <p:spPr>
          <a:xfrm>
            <a:off x="836065" y="5499699"/>
            <a:ext cx="10505629" cy="459086"/>
          </a:xfrm>
          <a:prstGeom prst="rect">
            <a:avLst/>
          </a:prstGeom>
        </p:spPr>
      </p:pic>
      <p:pic>
        <p:nvPicPr>
          <p:cNvPr id="6" name="图片 6" descr="文本&#10;&#10;已自动生成说明">
            <a:extLst>
              <a:ext uri="{FF2B5EF4-FFF2-40B4-BE49-F238E27FC236}">
                <a16:creationId xmlns:a16="http://schemas.microsoft.com/office/drawing/2014/main" id="{5F05A67B-92F9-B035-E83F-74FA40D3E9DD}"/>
              </a:ext>
            </a:extLst>
          </p:cNvPr>
          <p:cNvPicPr>
            <a:picLocks noChangeAspect="1"/>
          </p:cNvPicPr>
          <p:nvPr/>
        </p:nvPicPr>
        <p:blipFill>
          <a:blip r:embed="rId4"/>
          <a:stretch>
            <a:fillRect/>
          </a:stretch>
        </p:blipFill>
        <p:spPr>
          <a:xfrm>
            <a:off x="836064" y="5010810"/>
            <a:ext cx="10498509" cy="496830"/>
          </a:xfrm>
          <a:prstGeom prst="rect">
            <a:avLst/>
          </a:prstGeom>
        </p:spPr>
      </p:pic>
      <p:pic>
        <p:nvPicPr>
          <p:cNvPr id="9" name="图片 4" descr="图片包含 文本&#10;&#10;已自动生成说明">
            <a:extLst>
              <a:ext uri="{FF2B5EF4-FFF2-40B4-BE49-F238E27FC236}">
                <a16:creationId xmlns:a16="http://schemas.microsoft.com/office/drawing/2014/main" id="{AC4C2C09-F2F5-043F-C978-9B8DBE4F6DED}"/>
              </a:ext>
            </a:extLst>
          </p:cNvPr>
          <p:cNvPicPr>
            <a:picLocks noChangeAspect="1"/>
          </p:cNvPicPr>
          <p:nvPr/>
        </p:nvPicPr>
        <p:blipFill>
          <a:blip r:embed="rId5"/>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11326616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555EC-15F2-5620-A37B-15FF906E50F7}"/>
              </a:ext>
            </a:extLst>
          </p:cNvPr>
          <p:cNvSpPr>
            <a:spLocks noGrp="1"/>
          </p:cNvSpPr>
          <p:nvPr>
            <p:ph type="title"/>
          </p:nvPr>
        </p:nvSpPr>
        <p:spPr/>
        <p:txBody>
          <a:bodyPr>
            <a:normAutofit/>
          </a:bodyPr>
          <a:lstStyle/>
          <a:p>
            <a:r>
              <a:rPr lang="zh-CN" altLang="en-US" sz="3800" dirty="0">
                <a:ea typeface="等线 Light"/>
                <a:cs typeface="Calibri Light"/>
              </a:rPr>
              <a:t>Market risk sensitivity analysis</a:t>
            </a:r>
            <a:endParaRPr lang="zh-CN" altLang="en-US" dirty="0">
              <a:cs typeface="Calibri Light" panose="020F0302020204030204"/>
            </a:endParaRPr>
          </a:p>
        </p:txBody>
      </p:sp>
      <p:pic>
        <p:nvPicPr>
          <p:cNvPr id="4" name="图片 4" descr="文本&#10;&#10;已自动生成说明">
            <a:extLst>
              <a:ext uri="{FF2B5EF4-FFF2-40B4-BE49-F238E27FC236}">
                <a16:creationId xmlns:a16="http://schemas.microsoft.com/office/drawing/2014/main" id="{84698FD3-2D3F-47A9-19D2-93A5F184BF60}"/>
              </a:ext>
            </a:extLst>
          </p:cNvPr>
          <p:cNvPicPr>
            <a:picLocks noGrp="1" noChangeAspect="1"/>
          </p:cNvPicPr>
          <p:nvPr>
            <p:ph idx="1"/>
          </p:nvPr>
        </p:nvPicPr>
        <p:blipFill>
          <a:blip r:embed="rId2"/>
          <a:stretch>
            <a:fillRect/>
          </a:stretch>
        </p:blipFill>
        <p:spPr>
          <a:xfrm>
            <a:off x="836687" y="2167241"/>
            <a:ext cx="5355543" cy="2528665"/>
          </a:xfrm>
        </p:spPr>
      </p:pic>
      <p:pic>
        <p:nvPicPr>
          <p:cNvPr id="5" name="图片 5" descr="表格&#10;&#10;已自动生成说明">
            <a:extLst>
              <a:ext uri="{FF2B5EF4-FFF2-40B4-BE49-F238E27FC236}">
                <a16:creationId xmlns:a16="http://schemas.microsoft.com/office/drawing/2014/main" id="{B5656F1B-CBBD-9B25-F5F7-822BAB6EB17A}"/>
              </a:ext>
            </a:extLst>
          </p:cNvPr>
          <p:cNvPicPr>
            <a:picLocks noChangeAspect="1"/>
          </p:cNvPicPr>
          <p:nvPr/>
        </p:nvPicPr>
        <p:blipFill>
          <a:blip r:embed="rId3"/>
          <a:stretch>
            <a:fillRect/>
          </a:stretch>
        </p:blipFill>
        <p:spPr>
          <a:xfrm>
            <a:off x="6362344" y="2091120"/>
            <a:ext cx="5150265" cy="2690002"/>
          </a:xfrm>
          <a:prstGeom prst="rect">
            <a:avLst/>
          </a:prstGeom>
        </p:spPr>
      </p:pic>
      <p:pic>
        <p:nvPicPr>
          <p:cNvPr id="8" name="图片 4" descr="图片包含 文本&#10;&#10;已自动生成说明">
            <a:extLst>
              <a:ext uri="{FF2B5EF4-FFF2-40B4-BE49-F238E27FC236}">
                <a16:creationId xmlns:a16="http://schemas.microsoft.com/office/drawing/2014/main" id="{46EE2F5E-B71F-794E-FE8D-5BDEFF26DD24}"/>
              </a:ext>
            </a:extLst>
          </p:cNvPr>
          <p:cNvPicPr>
            <a:picLocks noChangeAspect="1"/>
          </p:cNvPicPr>
          <p:nvPr/>
        </p:nvPicPr>
        <p:blipFill>
          <a:blip r:embed="rId4"/>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2438284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1CAEC1-269A-EAF8-B72E-348CD7A700F1}"/>
              </a:ext>
            </a:extLst>
          </p:cNvPr>
          <p:cNvSpPr>
            <a:spLocks noGrp="1"/>
          </p:cNvSpPr>
          <p:nvPr>
            <p:ph type="title"/>
          </p:nvPr>
        </p:nvSpPr>
        <p:spPr>
          <a:xfrm>
            <a:off x="157112" y="8588"/>
            <a:ext cx="10905066" cy="870670"/>
          </a:xfrm>
        </p:spPr>
        <p:txBody>
          <a:bodyPr vert="horz" lIns="91440" tIns="45720" rIns="91440" bIns="45720" rtlCol="0" anchor="ctr">
            <a:normAutofit/>
          </a:bodyPr>
          <a:lstStyle/>
          <a:p>
            <a:r>
              <a:rPr lang="en-US" sz="3800" b="1" kern="1200" dirty="0">
                <a:solidFill>
                  <a:schemeClr val="tx1"/>
                </a:solidFill>
                <a:latin typeface="Calibri" panose="020F0502020204030204" pitchFamily="34" charset="0"/>
                <a:cs typeface="Calibri" panose="020F0502020204030204" pitchFamily="34" charset="0"/>
              </a:rPr>
              <a:t>Distilled Spirit Production</a:t>
            </a:r>
          </a:p>
        </p:txBody>
      </p:sp>
      <p:sp>
        <p:nvSpPr>
          <p:cNvPr id="4" name="Text Placeholder 3">
            <a:extLst>
              <a:ext uri="{FF2B5EF4-FFF2-40B4-BE49-F238E27FC236}">
                <a16:creationId xmlns:a16="http://schemas.microsoft.com/office/drawing/2014/main" id="{F5DB8F53-F4B6-A541-D8FE-B3A7CA4F1227}"/>
              </a:ext>
            </a:extLst>
          </p:cNvPr>
          <p:cNvSpPr>
            <a:spLocks noGrp="1"/>
          </p:cNvSpPr>
          <p:nvPr>
            <p:ph type="body" sz="half" idx="2"/>
          </p:nvPr>
        </p:nvSpPr>
        <p:spPr>
          <a:xfrm>
            <a:off x="-78555" y="887846"/>
            <a:ext cx="8595359" cy="5969819"/>
          </a:xfrm>
        </p:spPr>
        <p:txBody>
          <a:bodyPr vert="horz" lIns="91440" tIns="45720" rIns="91440" bIns="45720" rtlCol="0">
            <a:normAutofit fontScale="92500" lnSpcReduction="20000"/>
          </a:bodyPr>
          <a:lstStyle/>
          <a:p>
            <a:pPr marL="285750" indent="-228600">
              <a:buFont typeface="Arial" panose="020B0604020202020204" pitchFamily="34" charset="0"/>
              <a:buChar char="•"/>
            </a:pPr>
            <a:r>
              <a:rPr lang="en-US" sz="2400" dirty="0">
                <a:latin typeface="Calibri" panose="020F0502020204030204" pitchFamily="34" charset="0"/>
                <a:cs typeface="Calibri" panose="020F0502020204030204" pitchFamily="34" charset="0"/>
              </a:rPr>
              <a:t>Obtained by distillation from wine or other fermented fruit or plant juice or from starchy materials (grains) that has first been brewed.  The alcoholic content of liquor is higher than beer and wine. </a:t>
            </a:r>
          </a:p>
          <a:p>
            <a:pPr marL="285750" indent="-228600">
              <a:buFont typeface="Arial" panose="020B0604020202020204" pitchFamily="34" charset="0"/>
              <a:buChar char="•"/>
            </a:pPr>
            <a:r>
              <a:rPr lang="en-US" sz="2400" dirty="0">
                <a:latin typeface="Calibri" panose="020F0502020204030204" pitchFamily="34" charset="0"/>
                <a:cs typeface="Calibri" panose="020F0502020204030204" pitchFamily="34" charset="0"/>
              </a:rPr>
              <a:t>It is produced using fermentation and occurs when two necessary ingredients; yeast and carbohydrates are available. The carbohydrates can be simple sugars.</a:t>
            </a:r>
          </a:p>
          <a:p>
            <a:pPr marL="285750" indent="-228600">
              <a:buFont typeface="Arial" panose="020B0604020202020204" pitchFamily="34" charset="0"/>
              <a:buChar char="•"/>
            </a:pPr>
            <a:r>
              <a:rPr lang="en-US" sz="2400" dirty="0">
                <a:latin typeface="Calibri" panose="020F0502020204030204" pitchFamily="34" charset="0"/>
                <a:cs typeface="Calibri" panose="020F0502020204030204" pitchFamily="34" charset="0"/>
              </a:rPr>
              <a:t>The alcoholic distillation is based upon the different boiling points of alcohol. If ethyl alcohol is heated to temperatures above 78 and below 100 then the alcoholic content is higher. </a:t>
            </a:r>
          </a:p>
          <a:p>
            <a:pPr marL="285750" indent="-228600">
              <a:buFont typeface="Arial" panose="020B0604020202020204" pitchFamily="34" charset="0"/>
              <a:buChar char="•"/>
            </a:pPr>
            <a:r>
              <a:rPr lang="en-US" sz="2400" dirty="0">
                <a:latin typeface="Calibri" panose="020F0502020204030204" pitchFamily="34" charset="0"/>
                <a:cs typeface="Calibri" panose="020F0502020204030204" pitchFamily="34" charset="0"/>
              </a:rPr>
              <a:t>By 800 BCE, the Chinese distilled spirits from rice beer and East Indies used sugarcane and rice. The first distilled spirit was made from sugar-based materials like grapes and honey to make brandy and mead. </a:t>
            </a:r>
          </a:p>
          <a:p>
            <a:pPr marL="285750" indent="-228600">
              <a:buFont typeface="Arial" panose="020B0604020202020204" pitchFamily="34" charset="0"/>
              <a:buChar char="•"/>
            </a:pPr>
            <a:r>
              <a:rPr lang="en-US" sz="2400" dirty="0">
                <a:latin typeface="Calibri" panose="020F0502020204030204" pitchFamily="34" charset="0"/>
                <a:cs typeface="Calibri" panose="020F0502020204030204" pitchFamily="34" charset="0"/>
              </a:rPr>
              <a:t>The process involves producing the mash from raw materials, sugary materials and starchy materials. After the mash is produced, the mash is milled and pressed and finally mashed in a vessel. Once mashing is complete the yeast is fermented to produce ethyl alcohol. Distillation  can be done through a pot still, continuous still or rectification still.</a:t>
            </a:r>
          </a:p>
          <a:p>
            <a:pPr marL="285750" indent="-228600">
              <a:buFont typeface="Arial" panose="020B0604020202020204" pitchFamily="34" charset="0"/>
              <a:buChar char="•"/>
            </a:pPr>
            <a:r>
              <a:rPr lang="en-US" sz="2400" dirty="0">
                <a:latin typeface="Calibri" panose="020F0502020204030204" pitchFamily="34" charset="0"/>
                <a:cs typeface="Calibri" panose="020F0502020204030204" pitchFamily="34" charset="0"/>
              </a:rPr>
              <a:t>The last process is maturation, blending and packaging. </a:t>
            </a:r>
          </a:p>
          <a:p>
            <a:pPr marL="285750" indent="-228600">
              <a:buFont typeface="Arial" panose="020B0604020202020204" pitchFamily="34" charset="0"/>
              <a:buChar char="•"/>
            </a:pPr>
            <a:r>
              <a:rPr lang="en-US" sz="2400" dirty="0">
                <a:latin typeface="Calibri" panose="020F0502020204030204" pitchFamily="34" charset="0"/>
                <a:cs typeface="Calibri" panose="020F0502020204030204" pitchFamily="34" charset="0"/>
              </a:rPr>
              <a:t>Examples of Distilled Spirit production are Rum, Vodka, Gin, Whiskey and many more. </a:t>
            </a:r>
          </a:p>
          <a:p>
            <a:pPr marL="285750" indent="-228600">
              <a:buFont typeface="Arial" panose="020B0604020202020204" pitchFamily="34" charset="0"/>
              <a:buChar char="•"/>
            </a:pPr>
            <a:endParaRPr lang="en-US" sz="1100" dirty="0"/>
          </a:p>
        </p:txBody>
      </p:sp>
      <p:grpSp>
        <p:nvGrpSpPr>
          <p:cNvPr id="13" name="Group 1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Placeholder 5" descr="Graphical user interface, application&#10;&#10;Description automatically generated">
            <a:extLst>
              <a:ext uri="{FF2B5EF4-FFF2-40B4-BE49-F238E27FC236}">
                <a16:creationId xmlns:a16="http://schemas.microsoft.com/office/drawing/2014/main" id="{FB35F52B-AA5D-B429-3B25-13206908CA95}"/>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4512" t="20850" r="43303" b="19987"/>
          <a:stretch/>
        </p:blipFill>
        <p:spPr>
          <a:xfrm>
            <a:off x="8595360" y="748146"/>
            <a:ext cx="3596640" cy="5566708"/>
          </a:xfrm>
          <a:prstGeom prst="rect">
            <a:avLst/>
          </a:prstGeom>
        </p:spPr>
      </p:pic>
      <p:grpSp>
        <p:nvGrpSpPr>
          <p:cNvPr id="17" name="Group 1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8" name="Rectangle 1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33827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272522-0F8C-BAB8-FA8E-8BEC51841A3F}"/>
              </a:ext>
            </a:extLst>
          </p:cNvPr>
          <p:cNvSpPr>
            <a:spLocks noGrp="1"/>
          </p:cNvSpPr>
          <p:nvPr>
            <p:ph type="title"/>
          </p:nvPr>
        </p:nvSpPr>
        <p:spPr/>
        <p:txBody>
          <a:bodyPr>
            <a:normAutofit/>
          </a:bodyPr>
          <a:lstStyle/>
          <a:p>
            <a:r>
              <a:rPr lang="zh-CN" altLang="en-US" sz="3800">
                <a:ea typeface="等线 Light"/>
                <a:cs typeface="Calibri Light"/>
              </a:rPr>
              <a:t>Credit risk</a:t>
            </a:r>
            <a:endParaRPr lang="zh-CN" altLang="en-US">
              <a:cs typeface="Calibri Light" panose="020F0302020204030204"/>
            </a:endParaRPr>
          </a:p>
        </p:txBody>
      </p:sp>
      <p:sp>
        <p:nvSpPr>
          <p:cNvPr id="3" name="内容占位符 2">
            <a:extLst>
              <a:ext uri="{FF2B5EF4-FFF2-40B4-BE49-F238E27FC236}">
                <a16:creationId xmlns:a16="http://schemas.microsoft.com/office/drawing/2014/main" id="{4FB727D8-470B-9CA3-CDE3-C6295161A7A5}"/>
              </a:ext>
            </a:extLst>
          </p:cNvPr>
          <p:cNvSpPr>
            <a:spLocks noGrp="1"/>
          </p:cNvSpPr>
          <p:nvPr>
            <p:ph idx="1"/>
          </p:nvPr>
        </p:nvSpPr>
        <p:spPr>
          <a:xfrm>
            <a:off x="838200" y="1690688"/>
            <a:ext cx="10515600" cy="4351338"/>
          </a:xfrm>
        </p:spPr>
        <p:txBody>
          <a:bodyPr vert="horz" lIns="91440" tIns="45720" rIns="91440" bIns="45720" rtlCol="0" anchor="t">
            <a:normAutofit/>
          </a:bodyPr>
          <a:lstStyle/>
          <a:p>
            <a:pPr marL="0" indent="0">
              <a:buNone/>
            </a:pPr>
            <a:r>
              <a:rPr lang="zh-CN" dirty="0">
                <a:ea typeface="+mn-lt"/>
                <a:cs typeface="+mn-lt"/>
              </a:rPr>
              <a:t>Credit risk refers to the risk that a counterparty will default on its contractual obligations resulting in financial loss to the group. Credit risk arises on cash balances (including bank deposits and cash and cash equivalents), derivative financial instruments and credit exposures to customers, including outstanding loans, trade and other receivables, financial guarantees and committed transactions.</a:t>
            </a:r>
            <a:r>
              <a:rPr lang="zh-CN" altLang="en-US" dirty="0">
                <a:ea typeface="+mn-lt"/>
                <a:cs typeface="+mn-lt"/>
              </a:rPr>
              <a:t> </a:t>
            </a:r>
            <a:r>
              <a:rPr lang="en-US" altLang="zh-CN" dirty="0">
                <a:ea typeface="+mn-lt"/>
                <a:cs typeface="+mn-lt"/>
              </a:rPr>
              <a:t>The</a:t>
            </a:r>
            <a:r>
              <a:rPr lang="zh-CN" altLang="en-US" dirty="0">
                <a:ea typeface="+mn-lt"/>
                <a:cs typeface="+mn-lt"/>
              </a:rPr>
              <a:t> </a:t>
            </a:r>
            <a:r>
              <a:rPr lang="en-US" altLang="zh-CN" dirty="0">
                <a:ea typeface="+mn-lt"/>
                <a:cs typeface="+mn-lt"/>
              </a:rPr>
              <a:t>carrying</a:t>
            </a:r>
            <a:r>
              <a:rPr lang="zh-CN" altLang="en-US" dirty="0">
                <a:ea typeface="+mn-lt"/>
                <a:cs typeface="+mn-lt"/>
              </a:rPr>
              <a:t> </a:t>
            </a:r>
            <a:r>
              <a:rPr lang="en-US" altLang="zh-CN" dirty="0">
                <a:ea typeface="+mn-lt"/>
                <a:cs typeface="+mn-lt"/>
              </a:rPr>
              <a:t>amount</a:t>
            </a:r>
            <a:r>
              <a:rPr lang="zh-CN" altLang="en-US" dirty="0">
                <a:ea typeface="+mn-lt"/>
                <a:cs typeface="+mn-lt"/>
              </a:rPr>
              <a:t> </a:t>
            </a:r>
            <a:r>
              <a:rPr lang="en-US" altLang="zh-CN" dirty="0">
                <a:ea typeface="+mn-lt"/>
                <a:cs typeface="+mn-lt"/>
              </a:rPr>
              <a:t>of</a:t>
            </a:r>
            <a:r>
              <a:rPr lang="zh-CN" altLang="en-US" dirty="0">
                <a:ea typeface="+mn-lt"/>
                <a:cs typeface="+mn-lt"/>
              </a:rPr>
              <a:t> </a:t>
            </a:r>
            <a:r>
              <a:rPr lang="en-US" altLang="zh-CN" dirty="0">
                <a:ea typeface="+mn-lt"/>
                <a:cs typeface="+mn-lt"/>
              </a:rPr>
              <a:t>financial</a:t>
            </a:r>
            <a:r>
              <a:rPr lang="zh-CN" altLang="en-US" dirty="0">
                <a:ea typeface="+mn-lt"/>
                <a:cs typeface="+mn-lt"/>
              </a:rPr>
              <a:t> </a:t>
            </a:r>
            <a:r>
              <a:rPr lang="en-US" altLang="zh-CN" dirty="0">
                <a:ea typeface="+mn-lt"/>
                <a:cs typeface="+mn-lt"/>
              </a:rPr>
              <a:t>assets</a:t>
            </a:r>
            <a:r>
              <a:rPr lang="zh-CN" altLang="en-US" dirty="0">
                <a:ea typeface="+mn-lt"/>
                <a:cs typeface="+mn-lt"/>
              </a:rPr>
              <a:t> </a:t>
            </a:r>
            <a:r>
              <a:rPr lang="en-US" altLang="zh-CN" dirty="0">
                <a:ea typeface="+mn-lt"/>
                <a:cs typeface="+mn-lt"/>
              </a:rPr>
              <a:t>of</a:t>
            </a:r>
            <a:r>
              <a:rPr lang="zh-CN" altLang="en-US" dirty="0">
                <a:ea typeface="+mn-lt"/>
                <a:cs typeface="+mn-lt"/>
              </a:rPr>
              <a:t> </a:t>
            </a:r>
            <a:r>
              <a:rPr lang="en-US" altLang="zh-CN" dirty="0">
                <a:ea typeface="+mn-lt"/>
                <a:cs typeface="+mn-lt"/>
              </a:rPr>
              <a:t>£5,360</a:t>
            </a:r>
            <a:r>
              <a:rPr lang="zh-CN" altLang="en-US" dirty="0">
                <a:ea typeface="+mn-lt"/>
                <a:cs typeface="+mn-lt"/>
              </a:rPr>
              <a:t> </a:t>
            </a:r>
            <a:r>
              <a:rPr lang="en-US" altLang="zh-CN" dirty="0">
                <a:ea typeface="+mn-lt"/>
                <a:cs typeface="+mn-lt"/>
              </a:rPr>
              <a:t>million</a:t>
            </a:r>
            <a:r>
              <a:rPr lang="zh-CN" altLang="en-US" dirty="0">
                <a:ea typeface="+mn-lt"/>
                <a:cs typeface="+mn-lt"/>
              </a:rPr>
              <a:t> </a:t>
            </a:r>
            <a:r>
              <a:rPr lang="en-US" altLang="zh-CN" dirty="0">
                <a:ea typeface="+mn-lt"/>
                <a:cs typeface="+mn-lt"/>
              </a:rPr>
              <a:t>(2020</a:t>
            </a:r>
            <a:r>
              <a:rPr lang="zh-CN" altLang="en-US" dirty="0">
                <a:ea typeface="+mn-lt"/>
                <a:cs typeface="+mn-lt"/>
              </a:rPr>
              <a:t> </a:t>
            </a:r>
            <a:r>
              <a:rPr lang="en-US" altLang="zh-CN" dirty="0">
                <a:ea typeface="+mn-lt"/>
                <a:cs typeface="+mn-lt"/>
              </a:rPr>
              <a:t>–</a:t>
            </a:r>
            <a:r>
              <a:rPr lang="zh-CN" altLang="en-US" dirty="0">
                <a:ea typeface="+mn-lt"/>
                <a:cs typeface="+mn-lt"/>
              </a:rPr>
              <a:t> </a:t>
            </a:r>
            <a:r>
              <a:rPr lang="en-US" altLang="zh-CN" dirty="0">
                <a:ea typeface="+mn-lt"/>
                <a:cs typeface="+mn-lt"/>
              </a:rPr>
              <a:t>£5,989</a:t>
            </a:r>
            <a:r>
              <a:rPr lang="zh-CN" altLang="en-US" dirty="0">
                <a:ea typeface="+mn-lt"/>
                <a:cs typeface="+mn-lt"/>
              </a:rPr>
              <a:t> </a:t>
            </a:r>
            <a:r>
              <a:rPr lang="en-US" altLang="zh-CN" dirty="0">
                <a:ea typeface="+mn-lt"/>
                <a:cs typeface="+mn-lt"/>
              </a:rPr>
              <a:t>million)</a:t>
            </a:r>
            <a:r>
              <a:rPr lang="zh-CN" altLang="en-US" dirty="0">
                <a:ea typeface="+mn-lt"/>
                <a:cs typeface="+mn-lt"/>
              </a:rPr>
              <a:t> </a:t>
            </a:r>
            <a:r>
              <a:rPr lang="en-US" altLang="zh-CN" dirty="0">
                <a:ea typeface="+mn-lt"/>
                <a:cs typeface="+mn-lt"/>
              </a:rPr>
              <a:t>represents</a:t>
            </a:r>
            <a:r>
              <a:rPr lang="zh-CN" altLang="en-US" dirty="0">
                <a:ea typeface="+mn-lt"/>
                <a:cs typeface="+mn-lt"/>
              </a:rPr>
              <a:t> </a:t>
            </a:r>
            <a:r>
              <a:rPr lang="en-US" altLang="zh-CN" dirty="0">
                <a:ea typeface="+mn-lt"/>
                <a:cs typeface="+mn-lt"/>
              </a:rPr>
              <a:t>the</a:t>
            </a:r>
            <a:r>
              <a:rPr lang="zh-CN" altLang="en-US" dirty="0">
                <a:ea typeface="+mn-lt"/>
                <a:cs typeface="+mn-lt"/>
              </a:rPr>
              <a:t> </a:t>
            </a:r>
            <a:r>
              <a:rPr lang="en-US" altLang="zh-CN" dirty="0">
                <a:ea typeface="+mn-lt"/>
                <a:cs typeface="+mn-lt"/>
              </a:rPr>
              <a:t>group</a:t>
            </a:r>
            <a:r>
              <a:rPr lang="zh-CN" altLang="en-US" dirty="0">
                <a:ea typeface="+mn-lt"/>
                <a:cs typeface="+mn-lt"/>
              </a:rPr>
              <a:t>’</a:t>
            </a:r>
            <a:r>
              <a:rPr lang="en-US" altLang="zh-CN" dirty="0">
                <a:ea typeface="+mn-lt"/>
                <a:cs typeface="+mn-lt"/>
              </a:rPr>
              <a:t>s</a:t>
            </a:r>
            <a:r>
              <a:rPr lang="zh-CN" altLang="en-US" dirty="0">
                <a:ea typeface="+mn-lt"/>
                <a:cs typeface="+mn-lt"/>
              </a:rPr>
              <a:t> </a:t>
            </a:r>
            <a:r>
              <a:rPr lang="en-US" altLang="zh-CN" dirty="0">
                <a:ea typeface="+mn-lt"/>
                <a:cs typeface="+mn-lt"/>
              </a:rPr>
              <a:t>exposure</a:t>
            </a:r>
            <a:r>
              <a:rPr lang="zh-CN" altLang="en-US" dirty="0">
                <a:ea typeface="+mn-lt"/>
                <a:cs typeface="+mn-lt"/>
              </a:rPr>
              <a:t> </a:t>
            </a:r>
            <a:r>
              <a:rPr lang="en-US" altLang="zh-CN" dirty="0">
                <a:ea typeface="+mn-lt"/>
                <a:cs typeface="+mn-lt"/>
              </a:rPr>
              <a:t>to</a:t>
            </a:r>
            <a:r>
              <a:rPr lang="zh-CN" altLang="en-US" dirty="0">
                <a:ea typeface="+mn-lt"/>
                <a:cs typeface="+mn-lt"/>
              </a:rPr>
              <a:t> </a:t>
            </a:r>
            <a:r>
              <a:rPr lang="en-US" altLang="zh-CN" dirty="0">
                <a:ea typeface="+mn-lt"/>
                <a:cs typeface="+mn-lt"/>
              </a:rPr>
              <a:t>credit</a:t>
            </a:r>
            <a:r>
              <a:rPr lang="zh-CN" altLang="en-US" dirty="0">
                <a:ea typeface="+mn-lt"/>
                <a:cs typeface="+mn-lt"/>
              </a:rPr>
              <a:t> </a:t>
            </a:r>
            <a:r>
              <a:rPr lang="en-US" altLang="zh-CN" dirty="0">
                <a:ea typeface="+mn-lt"/>
                <a:cs typeface="+mn-lt"/>
              </a:rPr>
              <a:t>risk</a:t>
            </a:r>
            <a:r>
              <a:rPr lang="zh-CN" altLang="en-US" dirty="0">
                <a:ea typeface="+mn-lt"/>
                <a:cs typeface="+mn-lt"/>
              </a:rPr>
              <a:t> </a:t>
            </a:r>
            <a:r>
              <a:rPr lang="en-US" altLang="zh-CN" dirty="0">
                <a:ea typeface="+mn-lt"/>
                <a:cs typeface="+mn-lt"/>
              </a:rPr>
              <a:t>at</a:t>
            </a:r>
            <a:r>
              <a:rPr lang="zh-CN" altLang="en-US" dirty="0">
                <a:ea typeface="+mn-lt"/>
                <a:cs typeface="+mn-lt"/>
              </a:rPr>
              <a:t> </a:t>
            </a:r>
            <a:r>
              <a:rPr lang="en-US" altLang="zh-CN" dirty="0">
                <a:ea typeface="+mn-lt"/>
                <a:cs typeface="+mn-lt"/>
              </a:rPr>
              <a:t>the</a:t>
            </a:r>
            <a:r>
              <a:rPr lang="zh-CN" altLang="en-US" dirty="0">
                <a:ea typeface="+mn-lt"/>
                <a:cs typeface="+mn-lt"/>
              </a:rPr>
              <a:t> </a:t>
            </a:r>
            <a:r>
              <a:rPr lang="en-US" altLang="zh-CN" dirty="0">
                <a:ea typeface="+mn-lt"/>
                <a:cs typeface="+mn-lt"/>
              </a:rPr>
              <a:t>balance</a:t>
            </a:r>
            <a:r>
              <a:rPr lang="zh-CN" altLang="en-US" dirty="0">
                <a:ea typeface="+mn-lt"/>
                <a:cs typeface="+mn-lt"/>
              </a:rPr>
              <a:t> </a:t>
            </a:r>
            <a:r>
              <a:rPr lang="en-US" altLang="zh-CN" dirty="0">
                <a:ea typeface="+mn-lt"/>
                <a:cs typeface="+mn-lt"/>
              </a:rPr>
              <a:t>sheet,</a:t>
            </a:r>
            <a:r>
              <a:rPr lang="zh-CN" altLang="en-US" dirty="0">
                <a:ea typeface="+mn-lt"/>
                <a:cs typeface="+mn-lt"/>
              </a:rPr>
              <a:t> </a:t>
            </a:r>
            <a:r>
              <a:rPr lang="en-US" altLang="zh-CN" dirty="0">
                <a:ea typeface="+mn-lt"/>
                <a:cs typeface="+mn-lt"/>
              </a:rPr>
              <a:t>excluding</a:t>
            </a:r>
            <a:r>
              <a:rPr lang="zh-CN" altLang="en-US" dirty="0">
                <a:ea typeface="+mn-lt"/>
                <a:cs typeface="+mn-lt"/>
              </a:rPr>
              <a:t> </a:t>
            </a:r>
            <a:r>
              <a:rPr lang="en-US" altLang="zh-CN" dirty="0">
                <a:ea typeface="+mn-lt"/>
                <a:cs typeface="+mn-lt"/>
              </a:rPr>
              <a:t>the</a:t>
            </a:r>
            <a:r>
              <a:rPr lang="zh-CN" altLang="en-US" dirty="0">
                <a:ea typeface="+mn-lt"/>
                <a:cs typeface="+mn-lt"/>
              </a:rPr>
              <a:t> </a:t>
            </a:r>
            <a:r>
              <a:rPr lang="en-US" altLang="zh-CN" dirty="0">
                <a:ea typeface="+mn-lt"/>
                <a:cs typeface="+mn-lt"/>
              </a:rPr>
              <a:t>impact</a:t>
            </a:r>
            <a:r>
              <a:rPr lang="zh-CN" altLang="en-US" dirty="0">
                <a:ea typeface="+mn-lt"/>
                <a:cs typeface="+mn-lt"/>
              </a:rPr>
              <a:t> </a:t>
            </a:r>
            <a:r>
              <a:rPr lang="en-US" altLang="zh-CN" dirty="0">
                <a:ea typeface="+mn-lt"/>
                <a:cs typeface="+mn-lt"/>
              </a:rPr>
              <a:t>of</a:t>
            </a:r>
            <a:r>
              <a:rPr lang="zh-CN" altLang="en-US" dirty="0">
                <a:ea typeface="+mn-lt"/>
                <a:cs typeface="+mn-lt"/>
              </a:rPr>
              <a:t> </a:t>
            </a:r>
            <a:r>
              <a:rPr lang="en-US" altLang="zh-CN" dirty="0">
                <a:ea typeface="+mn-lt"/>
                <a:cs typeface="+mn-lt"/>
              </a:rPr>
              <a:t>any</a:t>
            </a:r>
            <a:r>
              <a:rPr lang="zh-CN" altLang="en-US" dirty="0">
                <a:ea typeface="+mn-lt"/>
                <a:cs typeface="+mn-lt"/>
              </a:rPr>
              <a:t> </a:t>
            </a:r>
            <a:r>
              <a:rPr lang="en-US" altLang="zh-CN" dirty="0">
                <a:ea typeface="+mn-lt"/>
                <a:cs typeface="+mn-lt"/>
              </a:rPr>
              <a:t>collateral</a:t>
            </a:r>
            <a:r>
              <a:rPr lang="zh-CN" altLang="en-US" dirty="0">
                <a:ea typeface="+mn-lt"/>
                <a:cs typeface="+mn-lt"/>
              </a:rPr>
              <a:t> </a:t>
            </a:r>
            <a:r>
              <a:rPr lang="en-US" altLang="zh-CN" dirty="0">
                <a:ea typeface="+mn-lt"/>
                <a:cs typeface="+mn-lt"/>
              </a:rPr>
              <a:t>held</a:t>
            </a:r>
            <a:r>
              <a:rPr lang="zh-CN" altLang="en-US" dirty="0">
                <a:ea typeface="+mn-lt"/>
                <a:cs typeface="+mn-lt"/>
              </a:rPr>
              <a:t> </a:t>
            </a:r>
            <a:r>
              <a:rPr lang="en-US" altLang="zh-CN" dirty="0">
                <a:ea typeface="+mn-lt"/>
                <a:cs typeface="+mn-lt"/>
              </a:rPr>
              <a:t>or</a:t>
            </a:r>
            <a:r>
              <a:rPr lang="zh-CN" altLang="en-US" dirty="0">
                <a:ea typeface="+mn-lt"/>
                <a:cs typeface="+mn-lt"/>
              </a:rPr>
              <a:t> </a:t>
            </a:r>
            <a:r>
              <a:rPr lang="en-US" altLang="zh-CN" dirty="0">
                <a:ea typeface="+mn-lt"/>
                <a:cs typeface="+mn-lt"/>
              </a:rPr>
              <a:t>other</a:t>
            </a:r>
            <a:r>
              <a:rPr lang="zh-CN" altLang="en-US" dirty="0">
                <a:ea typeface="+mn-lt"/>
                <a:cs typeface="+mn-lt"/>
              </a:rPr>
              <a:t> </a:t>
            </a:r>
            <a:r>
              <a:rPr lang="en-US" altLang="zh-CN" dirty="0">
                <a:ea typeface="+mn-lt"/>
                <a:cs typeface="+mn-lt"/>
              </a:rPr>
              <a:t>credit</a:t>
            </a:r>
            <a:r>
              <a:rPr lang="zh-CN" altLang="en-US" dirty="0">
                <a:ea typeface="+mn-lt"/>
                <a:cs typeface="+mn-lt"/>
              </a:rPr>
              <a:t> </a:t>
            </a:r>
            <a:r>
              <a:rPr lang="en-US" altLang="zh-CN" dirty="0">
                <a:ea typeface="+mn-lt"/>
                <a:cs typeface="+mn-lt"/>
              </a:rPr>
              <a:t>enhancements. Credit</a:t>
            </a:r>
            <a:r>
              <a:rPr lang="zh-CN" altLang="en-US" dirty="0">
                <a:ea typeface="+mn-lt"/>
                <a:cs typeface="+mn-lt"/>
              </a:rPr>
              <a:t> </a:t>
            </a:r>
            <a:r>
              <a:rPr lang="en-US" altLang="zh-CN" dirty="0">
                <a:ea typeface="+mn-lt"/>
                <a:cs typeface="+mn-lt"/>
              </a:rPr>
              <a:t>risk</a:t>
            </a:r>
            <a:r>
              <a:rPr lang="zh-CN" altLang="en-US" dirty="0">
                <a:ea typeface="+mn-lt"/>
                <a:cs typeface="+mn-lt"/>
              </a:rPr>
              <a:t> </a:t>
            </a:r>
            <a:r>
              <a:rPr lang="en-US" altLang="zh-CN" dirty="0">
                <a:ea typeface="+mn-lt"/>
                <a:cs typeface="+mn-lt"/>
              </a:rPr>
              <a:t>is</a:t>
            </a:r>
            <a:r>
              <a:rPr lang="zh-CN" altLang="en-US" dirty="0">
                <a:ea typeface="+mn-lt"/>
                <a:cs typeface="+mn-lt"/>
              </a:rPr>
              <a:t> </a:t>
            </a:r>
            <a:r>
              <a:rPr lang="en-US" altLang="zh-CN" dirty="0">
                <a:ea typeface="+mn-lt"/>
                <a:cs typeface="+mn-lt"/>
              </a:rPr>
              <a:t>managed</a:t>
            </a:r>
            <a:r>
              <a:rPr lang="zh-CN" altLang="en-US" dirty="0">
                <a:ea typeface="+mn-lt"/>
                <a:cs typeface="+mn-lt"/>
              </a:rPr>
              <a:t> </a:t>
            </a:r>
            <a:r>
              <a:rPr lang="en-US" altLang="zh-CN" dirty="0">
                <a:ea typeface="+mn-lt"/>
                <a:cs typeface="+mn-lt"/>
              </a:rPr>
              <a:t>separately</a:t>
            </a:r>
            <a:r>
              <a:rPr lang="zh-CN" altLang="en-US" dirty="0">
                <a:ea typeface="+mn-lt"/>
                <a:cs typeface="+mn-lt"/>
              </a:rPr>
              <a:t> </a:t>
            </a:r>
            <a:r>
              <a:rPr lang="en-US" altLang="zh-CN" dirty="0">
                <a:ea typeface="+mn-lt"/>
                <a:cs typeface="+mn-lt"/>
              </a:rPr>
              <a:t>for</a:t>
            </a:r>
            <a:r>
              <a:rPr lang="zh-CN" altLang="en-US" dirty="0">
                <a:ea typeface="+mn-lt"/>
                <a:cs typeface="+mn-lt"/>
              </a:rPr>
              <a:t> </a:t>
            </a:r>
            <a:r>
              <a:rPr lang="en-US" altLang="zh-CN" dirty="0">
                <a:ea typeface="+mn-lt"/>
                <a:cs typeface="+mn-lt"/>
              </a:rPr>
              <a:t>financial</a:t>
            </a:r>
            <a:r>
              <a:rPr lang="zh-CN" altLang="en-US" dirty="0">
                <a:ea typeface="+mn-lt"/>
                <a:cs typeface="+mn-lt"/>
              </a:rPr>
              <a:t> </a:t>
            </a:r>
            <a:r>
              <a:rPr lang="en-US" altLang="zh-CN" dirty="0">
                <a:ea typeface="+mn-lt"/>
                <a:cs typeface="+mn-lt"/>
              </a:rPr>
              <a:t>and</a:t>
            </a:r>
            <a:r>
              <a:rPr lang="zh-CN" altLang="en-US" dirty="0">
                <a:ea typeface="+mn-lt"/>
                <a:cs typeface="+mn-lt"/>
              </a:rPr>
              <a:t> </a:t>
            </a:r>
            <a:r>
              <a:rPr lang="en-US" altLang="zh-CN" dirty="0">
                <a:ea typeface="+mn-lt"/>
                <a:cs typeface="+mn-lt"/>
              </a:rPr>
              <a:t>business</a:t>
            </a:r>
            <a:r>
              <a:rPr lang="zh-CN" altLang="en-US" dirty="0">
                <a:ea typeface="+mn-lt"/>
                <a:cs typeface="+mn-lt"/>
              </a:rPr>
              <a:t> </a:t>
            </a:r>
            <a:r>
              <a:rPr lang="en-US" altLang="zh-CN" dirty="0">
                <a:ea typeface="+mn-lt"/>
                <a:cs typeface="+mn-lt"/>
              </a:rPr>
              <a:t>related</a:t>
            </a:r>
            <a:r>
              <a:rPr lang="zh-CN" altLang="en-US" dirty="0">
                <a:ea typeface="+mn-lt"/>
                <a:cs typeface="+mn-lt"/>
              </a:rPr>
              <a:t> </a:t>
            </a:r>
            <a:r>
              <a:rPr lang="en-US" altLang="zh-CN" dirty="0">
                <a:ea typeface="+mn-lt"/>
                <a:cs typeface="+mn-lt"/>
              </a:rPr>
              <a:t>credit</a:t>
            </a:r>
            <a:r>
              <a:rPr lang="zh-CN" altLang="en-US" dirty="0">
                <a:ea typeface="+mn-lt"/>
                <a:cs typeface="+mn-lt"/>
              </a:rPr>
              <a:t> </a:t>
            </a:r>
            <a:r>
              <a:rPr lang="en-US" altLang="zh-CN" dirty="0">
                <a:ea typeface="+mn-lt"/>
                <a:cs typeface="+mn-lt"/>
              </a:rPr>
              <a:t>exposures.</a:t>
            </a:r>
            <a:endParaRPr lang="zh-CN" altLang="en-US" dirty="0">
              <a:ea typeface="等线" panose="02010600030101010101" pitchFamily="2" charset="-122"/>
              <a:cs typeface="+mn-lt"/>
            </a:endParaRPr>
          </a:p>
          <a:p>
            <a:endParaRPr lang="zh-CN" dirty="0">
              <a:cs typeface="Calibri" panose="020F0502020204030204"/>
            </a:endParaRPr>
          </a:p>
          <a:p>
            <a:endParaRPr lang="zh-CN" altLang="en-US" dirty="0">
              <a:ea typeface="等线"/>
              <a:cs typeface="Calibri"/>
            </a:endParaRPr>
          </a:p>
        </p:txBody>
      </p:sp>
      <p:pic>
        <p:nvPicPr>
          <p:cNvPr id="7" name="图片 4" descr="图片包含 文本&#10;&#10;已自动生成说明">
            <a:extLst>
              <a:ext uri="{FF2B5EF4-FFF2-40B4-BE49-F238E27FC236}">
                <a16:creationId xmlns:a16="http://schemas.microsoft.com/office/drawing/2014/main" id="{712B8333-8820-6974-78DA-3A67FF0DE0DC}"/>
              </a:ext>
            </a:extLst>
          </p:cNvPr>
          <p:cNvPicPr>
            <a:picLocks noChangeAspect="1"/>
          </p:cNvPicPr>
          <p:nvPr/>
        </p:nvPicPr>
        <p:blipFill>
          <a:blip r:embed="rId2"/>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34681312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89136E-9A9E-5298-EB52-BDD2D8E5921F}"/>
              </a:ext>
            </a:extLst>
          </p:cNvPr>
          <p:cNvSpPr>
            <a:spLocks noGrp="1"/>
          </p:cNvSpPr>
          <p:nvPr>
            <p:ph type="title"/>
          </p:nvPr>
        </p:nvSpPr>
        <p:spPr/>
        <p:txBody>
          <a:bodyPr>
            <a:normAutofit/>
          </a:bodyPr>
          <a:lstStyle/>
          <a:p>
            <a:r>
              <a:rPr lang="zh-CN" altLang="en-US" sz="3800">
                <a:ea typeface="等线 Light"/>
                <a:cs typeface="Calibri Light"/>
              </a:rPr>
              <a:t>Credit risk</a:t>
            </a:r>
            <a:endParaRPr lang="zh-CN" altLang="en-US">
              <a:cs typeface="Calibri Light" panose="020F0302020204030204"/>
            </a:endParaRPr>
          </a:p>
        </p:txBody>
      </p:sp>
      <p:pic>
        <p:nvPicPr>
          <p:cNvPr id="7" name="图片 7" descr="文本&#10;&#10;已自动生成说明">
            <a:extLst>
              <a:ext uri="{FF2B5EF4-FFF2-40B4-BE49-F238E27FC236}">
                <a16:creationId xmlns:a16="http://schemas.microsoft.com/office/drawing/2014/main" id="{E3128892-62A8-9A18-E868-135F51F08DF8}"/>
              </a:ext>
            </a:extLst>
          </p:cNvPr>
          <p:cNvPicPr>
            <a:picLocks noGrp="1" noChangeAspect="1"/>
          </p:cNvPicPr>
          <p:nvPr>
            <p:ph idx="1"/>
          </p:nvPr>
        </p:nvPicPr>
        <p:blipFill>
          <a:blip r:embed="rId2"/>
          <a:stretch>
            <a:fillRect/>
          </a:stretch>
        </p:blipFill>
        <p:spPr>
          <a:xfrm>
            <a:off x="840710" y="1633343"/>
            <a:ext cx="5504169" cy="3810106"/>
          </a:xfrm>
        </p:spPr>
      </p:pic>
      <p:pic>
        <p:nvPicPr>
          <p:cNvPr id="8" name="图片 8" descr="文本&#10;&#10;已自动生成说明">
            <a:extLst>
              <a:ext uri="{FF2B5EF4-FFF2-40B4-BE49-F238E27FC236}">
                <a16:creationId xmlns:a16="http://schemas.microsoft.com/office/drawing/2014/main" id="{C8CE4F67-C68E-455E-B255-3E101C4BB12B}"/>
              </a:ext>
            </a:extLst>
          </p:cNvPr>
          <p:cNvPicPr>
            <a:picLocks noChangeAspect="1"/>
          </p:cNvPicPr>
          <p:nvPr/>
        </p:nvPicPr>
        <p:blipFill>
          <a:blip r:embed="rId3"/>
          <a:stretch>
            <a:fillRect/>
          </a:stretch>
        </p:blipFill>
        <p:spPr>
          <a:xfrm>
            <a:off x="6490529" y="1863528"/>
            <a:ext cx="5242848" cy="3138064"/>
          </a:xfrm>
          <a:prstGeom prst="rect">
            <a:avLst/>
          </a:prstGeom>
        </p:spPr>
      </p:pic>
      <p:pic>
        <p:nvPicPr>
          <p:cNvPr id="6" name="图片 4" descr="图片包含 文本&#10;&#10;已自动生成说明">
            <a:extLst>
              <a:ext uri="{FF2B5EF4-FFF2-40B4-BE49-F238E27FC236}">
                <a16:creationId xmlns:a16="http://schemas.microsoft.com/office/drawing/2014/main" id="{9095DA14-2E72-E5B0-5023-65A753CC9865}"/>
              </a:ext>
            </a:extLst>
          </p:cNvPr>
          <p:cNvPicPr>
            <a:picLocks noChangeAspect="1"/>
          </p:cNvPicPr>
          <p:nvPr/>
        </p:nvPicPr>
        <p:blipFill>
          <a:blip r:embed="rId4"/>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6068591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96E149-AC16-0C32-352D-912342A4DBDA}"/>
              </a:ext>
            </a:extLst>
          </p:cNvPr>
          <p:cNvSpPr>
            <a:spLocks noGrp="1"/>
          </p:cNvSpPr>
          <p:nvPr>
            <p:ph type="title"/>
          </p:nvPr>
        </p:nvSpPr>
        <p:spPr/>
        <p:txBody>
          <a:bodyPr>
            <a:normAutofit/>
          </a:bodyPr>
          <a:lstStyle/>
          <a:p>
            <a:r>
              <a:rPr lang="zh-CN" altLang="en-US" sz="3800">
                <a:ea typeface="等线 Light"/>
                <a:cs typeface="Calibri Light"/>
              </a:rPr>
              <a:t>Liquidity risk</a:t>
            </a:r>
          </a:p>
        </p:txBody>
      </p:sp>
      <p:pic>
        <p:nvPicPr>
          <p:cNvPr id="8" name="图片 8" descr="表格&#10;&#10;已自动生成说明">
            <a:extLst>
              <a:ext uri="{FF2B5EF4-FFF2-40B4-BE49-F238E27FC236}">
                <a16:creationId xmlns:a16="http://schemas.microsoft.com/office/drawing/2014/main" id="{99BCEEF1-AC34-612E-D023-D6EC2EC0E61A}"/>
              </a:ext>
            </a:extLst>
          </p:cNvPr>
          <p:cNvPicPr>
            <a:picLocks noChangeAspect="1"/>
          </p:cNvPicPr>
          <p:nvPr/>
        </p:nvPicPr>
        <p:blipFill>
          <a:blip r:embed="rId2"/>
          <a:stretch>
            <a:fillRect/>
          </a:stretch>
        </p:blipFill>
        <p:spPr>
          <a:xfrm>
            <a:off x="1573125" y="3187318"/>
            <a:ext cx="9045750" cy="3502800"/>
          </a:xfrm>
          <a:prstGeom prst="rect">
            <a:avLst/>
          </a:prstGeom>
        </p:spPr>
      </p:pic>
      <p:sp>
        <p:nvSpPr>
          <p:cNvPr id="10" name="内容占位符 9">
            <a:extLst>
              <a:ext uri="{FF2B5EF4-FFF2-40B4-BE49-F238E27FC236}">
                <a16:creationId xmlns:a16="http://schemas.microsoft.com/office/drawing/2014/main" id="{F29D99F6-2EC0-F9D0-09DF-49D238E6A8A7}"/>
              </a:ext>
            </a:extLst>
          </p:cNvPr>
          <p:cNvSpPr>
            <a:spLocks noGrp="1"/>
          </p:cNvSpPr>
          <p:nvPr>
            <p:ph idx="1"/>
          </p:nvPr>
        </p:nvSpPr>
        <p:spPr>
          <a:xfrm>
            <a:off x="838200" y="1398335"/>
            <a:ext cx="10515600" cy="4351338"/>
          </a:xfrm>
        </p:spPr>
        <p:txBody>
          <a:bodyPr vert="horz" lIns="91440" tIns="45720" rIns="91440" bIns="45720" rtlCol="0" anchor="t">
            <a:normAutofit/>
          </a:bodyPr>
          <a:lstStyle/>
          <a:p>
            <a:pPr marL="0" indent="0">
              <a:buNone/>
            </a:pPr>
            <a:r>
              <a:rPr lang="zh-CN" sz="1800">
                <a:ea typeface="+mn-lt"/>
                <a:cs typeface="+mn-lt"/>
              </a:rPr>
              <a:t>Liquidity risk is the risk that Diageo may encounter difficulties in meeting its obligations associated with financial liabilities that are settled by delivering cash or other financial assets. The group uses short-term commercial paper to finance its day-to-day operations. The group’s policy with regard to the expected maturity profile of borrowings is to limit the amount of such borrowings maturing within 12 months to 50% of gross borrowings less money market demand deposits, and the level of commercial paper to 30% of gross borrowings less money market demand deposits. In addition, the group’s policy is to maintain backstop facilities with relationship banks to support commercial paper obligations.</a:t>
            </a:r>
            <a:endParaRPr lang="zh-CN" altLang="en-US" sz="1800">
              <a:cs typeface="Calibri" panose="020F0502020204030204"/>
            </a:endParaRPr>
          </a:p>
          <a:p>
            <a:endParaRPr lang="zh-CN" altLang="en-US">
              <a:ea typeface="等线"/>
              <a:cs typeface="Calibri"/>
            </a:endParaRPr>
          </a:p>
        </p:txBody>
      </p:sp>
      <p:pic>
        <p:nvPicPr>
          <p:cNvPr id="6" name="图片 4" descr="图片包含 文本&#10;&#10;已自动生成说明">
            <a:extLst>
              <a:ext uri="{FF2B5EF4-FFF2-40B4-BE49-F238E27FC236}">
                <a16:creationId xmlns:a16="http://schemas.microsoft.com/office/drawing/2014/main" id="{3E6BE1EB-6B5E-B148-1333-F792C120545C}"/>
              </a:ext>
            </a:extLst>
          </p:cNvPr>
          <p:cNvPicPr>
            <a:picLocks noChangeAspect="1"/>
          </p:cNvPicPr>
          <p:nvPr/>
        </p:nvPicPr>
        <p:blipFill>
          <a:blip r:embed="rId3"/>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26735413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99D29E-CD58-74D8-1A61-0A193797083D}"/>
              </a:ext>
            </a:extLst>
          </p:cNvPr>
          <p:cNvSpPr>
            <a:spLocks noGrp="1"/>
          </p:cNvSpPr>
          <p:nvPr>
            <p:ph type="title"/>
          </p:nvPr>
        </p:nvSpPr>
        <p:spPr/>
        <p:txBody>
          <a:bodyPr>
            <a:normAutofit/>
          </a:bodyPr>
          <a:lstStyle/>
          <a:p>
            <a:r>
              <a:rPr lang="zh-CN" altLang="en-US" sz="3800">
                <a:ea typeface="等线 Light"/>
                <a:cs typeface="Calibri Light"/>
              </a:rPr>
              <a:t>Financial intruments overview</a:t>
            </a:r>
            <a:endParaRPr lang="zh-CN" altLang="en-US">
              <a:cs typeface="Calibri Light" panose="020F0302020204030204"/>
            </a:endParaRPr>
          </a:p>
        </p:txBody>
      </p:sp>
      <p:pic>
        <p:nvPicPr>
          <p:cNvPr id="4" name="图片 4" descr="表格&#10;&#10;已自动生成说明">
            <a:extLst>
              <a:ext uri="{FF2B5EF4-FFF2-40B4-BE49-F238E27FC236}">
                <a16:creationId xmlns:a16="http://schemas.microsoft.com/office/drawing/2014/main" id="{97102D97-A6EF-20E4-0D76-885312F3859D}"/>
              </a:ext>
            </a:extLst>
          </p:cNvPr>
          <p:cNvPicPr>
            <a:picLocks noGrp="1" noChangeAspect="1"/>
          </p:cNvPicPr>
          <p:nvPr>
            <p:ph idx="1"/>
          </p:nvPr>
        </p:nvPicPr>
        <p:blipFill>
          <a:blip r:embed="rId2"/>
          <a:stretch>
            <a:fillRect/>
          </a:stretch>
        </p:blipFill>
        <p:spPr>
          <a:xfrm>
            <a:off x="1609186" y="1387065"/>
            <a:ext cx="8939543" cy="5247016"/>
          </a:xfrm>
        </p:spPr>
      </p:pic>
      <p:pic>
        <p:nvPicPr>
          <p:cNvPr id="7" name="图片 4" descr="图片包含 文本&#10;&#10;已自动生成说明">
            <a:extLst>
              <a:ext uri="{FF2B5EF4-FFF2-40B4-BE49-F238E27FC236}">
                <a16:creationId xmlns:a16="http://schemas.microsoft.com/office/drawing/2014/main" id="{DC27971F-54B5-A30B-3701-39A85B76B36F}"/>
              </a:ext>
            </a:extLst>
          </p:cNvPr>
          <p:cNvPicPr>
            <a:picLocks noChangeAspect="1"/>
          </p:cNvPicPr>
          <p:nvPr/>
        </p:nvPicPr>
        <p:blipFill>
          <a:blip r:embed="rId3"/>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10328441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B33DF2-C606-7F37-9AF1-3965FFCC7833}"/>
              </a:ext>
            </a:extLst>
          </p:cNvPr>
          <p:cNvSpPr>
            <a:spLocks noGrp="1"/>
          </p:cNvSpPr>
          <p:nvPr>
            <p:ph type="title"/>
          </p:nvPr>
        </p:nvSpPr>
        <p:spPr/>
        <p:txBody>
          <a:bodyPr>
            <a:normAutofit/>
          </a:bodyPr>
          <a:lstStyle/>
          <a:p>
            <a:r>
              <a:rPr lang="zh-CN" altLang="en-US" sz="3800">
                <a:ea typeface="等线 Light"/>
                <a:cs typeface="Calibri Light"/>
              </a:rPr>
              <a:t>Other risks</a:t>
            </a:r>
            <a:endParaRPr lang="zh-CN" altLang="en-US">
              <a:cs typeface="Calibri Light" panose="020F0302020204030204"/>
            </a:endParaRPr>
          </a:p>
        </p:txBody>
      </p:sp>
      <p:pic>
        <p:nvPicPr>
          <p:cNvPr id="4" name="图片 4" descr="文本&#10;&#10;已自动生成说明">
            <a:extLst>
              <a:ext uri="{FF2B5EF4-FFF2-40B4-BE49-F238E27FC236}">
                <a16:creationId xmlns:a16="http://schemas.microsoft.com/office/drawing/2014/main" id="{B2163726-E614-7154-3F47-D1D5BE61C586}"/>
              </a:ext>
            </a:extLst>
          </p:cNvPr>
          <p:cNvPicPr>
            <a:picLocks noGrp="1" noChangeAspect="1"/>
          </p:cNvPicPr>
          <p:nvPr>
            <p:ph idx="1"/>
          </p:nvPr>
        </p:nvPicPr>
        <p:blipFill>
          <a:blip r:embed="rId2"/>
          <a:stretch>
            <a:fillRect/>
          </a:stretch>
        </p:blipFill>
        <p:spPr>
          <a:xfrm>
            <a:off x="838139" y="1476747"/>
            <a:ext cx="4725951" cy="4561795"/>
          </a:xfrm>
        </p:spPr>
      </p:pic>
      <p:pic>
        <p:nvPicPr>
          <p:cNvPr id="5" name="图片 5" descr="文本&#10;&#10;已自动生成说明">
            <a:extLst>
              <a:ext uri="{FF2B5EF4-FFF2-40B4-BE49-F238E27FC236}">
                <a16:creationId xmlns:a16="http://schemas.microsoft.com/office/drawing/2014/main" id="{0749E81C-C87D-3892-2439-82ACD29A98B4}"/>
              </a:ext>
            </a:extLst>
          </p:cNvPr>
          <p:cNvPicPr>
            <a:picLocks noChangeAspect="1"/>
          </p:cNvPicPr>
          <p:nvPr/>
        </p:nvPicPr>
        <p:blipFill>
          <a:blip r:embed="rId3"/>
          <a:stretch>
            <a:fillRect/>
          </a:stretch>
        </p:blipFill>
        <p:spPr>
          <a:xfrm>
            <a:off x="6168571" y="1472097"/>
            <a:ext cx="5007427" cy="4574205"/>
          </a:xfrm>
          <a:prstGeom prst="rect">
            <a:avLst/>
          </a:prstGeom>
        </p:spPr>
      </p:pic>
      <p:pic>
        <p:nvPicPr>
          <p:cNvPr id="7" name="图片 4" descr="图片包含 文本&#10;&#10;已自动生成说明">
            <a:extLst>
              <a:ext uri="{FF2B5EF4-FFF2-40B4-BE49-F238E27FC236}">
                <a16:creationId xmlns:a16="http://schemas.microsoft.com/office/drawing/2014/main" id="{FCFB942B-7813-3246-E03F-83D895ED0A4B}"/>
              </a:ext>
            </a:extLst>
          </p:cNvPr>
          <p:cNvPicPr>
            <a:picLocks noChangeAspect="1"/>
          </p:cNvPicPr>
          <p:nvPr/>
        </p:nvPicPr>
        <p:blipFill>
          <a:blip r:embed="rId4"/>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15003696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C70F7-A878-A8E0-96C1-B2382F8C8538}"/>
              </a:ext>
            </a:extLst>
          </p:cNvPr>
          <p:cNvSpPr>
            <a:spLocks noGrp="1"/>
          </p:cNvSpPr>
          <p:nvPr>
            <p:ph type="title"/>
          </p:nvPr>
        </p:nvSpPr>
        <p:spPr/>
        <p:txBody>
          <a:bodyPr>
            <a:normAutofit/>
          </a:bodyPr>
          <a:lstStyle/>
          <a:p>
            <a:r>
              <a:rPr lang="zh-CN" altLang="en-US" sz="3800">
                <a:ea typeface="等线 Light"/>
                <a:cs typeface="Calibri Light"/>
              </a:rPr>
              <a:t>Other risks </a:t>
            </a:r>
            <a:endParaRPr lang="zh-CN" altLang="en-US">
              <a:cs typeface="Calibri Light" panose="020F0302020204030204"/>
            </a:endParaRPr>
          </a:p>
        </p:txBody>
      </p:sp>
      <p:pic>
        <p:nvPicPr>
          <p:cNvPr id="4" name="图片 4" descr="文本&#10;&#10;已自动生成说明">
            <a:extLst>
              <a:ext uri="{FF2B5EF4-FFF2-40B4-BE49-F238E27FC236}">
                <a16:creationId xmlns:a16="http://schemas.microsoft.com/office/drawing/2014/main" id="{B762F043-6F41-3CE9-4A34-EDB49382FA09}"/>
              </a:ext>
            </a:extLst>
          </p:cNvPr>
          <p:cNvPicPr>
            <a:picLocks noGrp="1" noChangeAspect="1"/>
          </p:cNvPicPr>
          <p:nvPr>
            <p:ph idx="1"/>
          </p:nvPr>
        </p:nvPicPr>
        <p:blipFill>
          <a:blip r:embed="rId2"/>
          <a:stretch>
            <a:fillRect/>
          </a:stretch>
        </p:blipFill>
        <p:spPr>
          <a:xfrm>
            <a:off x="916812" y="1353911"/>
            <a:ext cx="5017119" cy="4619852"/>
          </a:xfrm>
        </p:spPr>
      </p:pic>
      <p:pic>
        <p:nvPicPr>
          <p:cNvPr id="5" name="图片 5" descr="文本&#10;&#10;已自动生成说明">
            <a:extLst>
              <a:ext uri="{FF2B5EF4-FFF2-40B4-BE49-F238E27FC236}">
                <a16:creationId xmlns:a16="http://schemas.microsoft.com/office/drawing/2014/main" id="{C3D265DB-6C95-A944-8F7F-6B7EF4D46620}"/>
              </a:ext>
            </a:extLst>
          </p:cNvPr>
          <p:cNvPicPr>
            <a:picLocks noChangeAspect="1"/>
          </p:cNvPicPr>
          <p:nvPr/>
        </p:nvPicPr>
        <p:blipFill>
          <a:blip r:embed="rId3"/>
          <a:stretch>
            <a:fillRect/>
          </a:stretch>
        </p:blipFill>
        <p:spPr>
          <a:xfrm>
            <a:off x="6364514" y="1354966"/>
            <a:ext cx="4659085" cy="4619781"/>
          </a:xfrm>
          <a:prstGeom prst="rect">
            <a:avLst/>
          </a:prstGeom>
        </p:spPr>
      </p:pic>
      <p:pic>
        <p:nvPicPr>
          <p:cNvPr id="7" name="图片 4" descr="图片包含 文本&#10;&#10;已自动生成说明">
            <a:extLst>
              <a:ext uri="{FF2B5EF4-FFF2-40B4-BE49-F238E27FC236}">
                <a16:creationId xmlns:a16="http://schemas.microsoft.com/office/drawing/2014/main" id="{1469B8DD-13CF-753D-348D-B10BB9A58820}"/>
              </a:ext>
            </a:extLst>
          </p:cNvPr>
          <p:cNvPicPr>
            <a:picLocks noChangeAspect="1"/>
          </p:cNvPicPr>
          <p:nvPr/>
        </p:nvPicPr>
        <p:blipFill>
          <a:blip r:embed="rId4"/>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25184953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A5D14A-E730-2C4E-B771-E4BCCCD062A6}"/>
              </a:ext>
            </a:extLst>
          </p:cNvPr>
          <p:cNvSpPr>
            <a:spLocks noGrp="1"/>
          </p:cNvSpPr>
          <p:nvPr>
            <p:ph type="title"/>
          </p:nvPr>
        </p:nvSpPr>
        <p:spPr/>
        <p:txBody>
          <a:bodyPr>
            <a:normAutofit/>
          </a:bodyPr>
          <a:lstStyle/>
          <a:p>
            <a:r>
              <a:rPr lang="zh-CN" altLang="en-US" sz="3800">
                <a:ea typeface="等线 Light"/>
                <a:cs typeface="Calibri Light"/>
              </a:rPr>
              <a:t>Other risks</a:t>
            </a:r>
            <a:endParaRPr lang="zh-CN" altLang="en-US">
              <a:cs typeface="Calibri Light" panose="020F0302020204030204"/>
            </a:endParaRPr>
          </a:p>
        </p:txBody>
      </p:sp>
      <p:pic>
        <p:nvPicPr>
          <p:cNvPr id="4" name="图片 4" descr="文本&#10;&#10;已自动生成说明">
            <a:extLst>
              <a:ext uri="{FF2B5EF4-FFF2-40B4-BE49-F238E27FC236}">
                <a16:creationId xmlns:a16="http://schemas.microsoft.com/office/drawing/2014/main" id="{258FD9A9-15D3-77DE-B851-A51FF7A40A45}"/>
              </a:ext>
            </a:extLst>
          </p:cNvPr>
          <p:cNvPicPr>
            <a:picLocks noGrp="1" noChangeAspect="1"/>
          </p:cNvPicPr>
          <p:nvPr>
            <p:ph idx="1"/>
          </p:nvPr>
        </p:nvPicPr>
        <p:blipFill>
          <a:blip r:embed="rId2"/>
          <a:stretch>
            <a:fillRect/>
          </a:stretch>
        </p:blipFill>
        <p:spPr>
          <a:xfrm>
            <a:off x="839763" y="1557111"/>
            <a:ext cx="5635674" cy="4489223"/>
          </a:xfrm>
        </p:spPr>
      </p:pic>
      <p:pic>
        <p:nvPicPr>
          <p:cNvPr id="5" name="图片 5" descr="日程表&#10;&#10;已自动生成说明">
            <a:extLst>
              <a:ext uri="{FF2B5EF4-FFF2-40B4-BE49-F238E27FC236}">
                <a16:creationId xmlns:a16="http://schemas.microsoft.com/office/drawing/2014/main" id="{BF0EFE5A-E1F7-240E-89FF-C012482AA734}"/>
              </a:ext>
            </a:extLst>
          </p:cNvPr>
          <p:cNvPicPr>
            <a:picLocks noChangeAspect="1"/>
          </p:cNvPicPr>
          <p:nvPr/>
        </p:nvPicPr>
        <p:blipFill>
          <a:blip r:embed="rId3"/>
          <a:stretch>
            <a:fillRect/>
          </a:stretch>
        </p:blipFill>
        <p:spPr>
          <a:xfrm>
            <a:off x="6712857" y="1557979"/>
            <a:ext cx="4775199" cy="4620154"/>
          </a:xfrm>
          <a:prstGeom prst="rect">
            <a:avLst/>
          </a:prstGeom>
        </p:spPr>
      </p:pic>
      <p:pic>
        <p:nvPicPr>
          <p:cNvPr id="7" name="图片 4" descr="图片包含 文本&#10;&#10;已自动生成说明">
            <a:extLst>
              <a:ext uri="{FF2B5EF4-FFF2-40B4-BE49-F238E27FC236}">
                <a16:creationId xmlns:a16="http://schemas.microsoft.com/office/drawing/2014/main" id="{49609105-7E97-B946-4445-0F72FFFB485C}"/>
              </a:ext>
            </a:extLst>
          </p:cNvPr>
          <p:cNvPicPr>
            <a:picLocks noChangeAspect="1"/>
          </p:cNvPicPr>
          <p:nvPr/>
        </p:nvPicPr>
        <p:blipFill>
          <a:blip r:embed="rId4"/>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12388911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B4401-83DD-A5A6-68F3-59BD0591EB3D}"/>
              </a:ext>
            </a:extLst>
          </p:cNvPr>
          <p:cNvSpPr>
            <a:spLocks noGrp="1"/>
          </p:cNvSpPr>
          <p:nvPr>
            <p:ph type="title"/>
          </p:nvPr>
        </p:nvSpPr>
        <p:spPr/>
        <p:txBody>
          <a:bodyPr>
            <a:normAutofit/>
          </a:bodyPr>
          <a:lstStyle/>
          <a:p>
            <a:r>
              <a:rPr lang="zh-CN" altLang="en-US" sz="3800" dirty="0">
                <a:ea typeface="等线 Light"/>
                <a:cs typeface="Calibri Light"/>
              </a:rPr>
              <a:t>Accounting method</a:t>
            </a:r>
            <a:endParaRPr lang="zh-CN" altLang="en-US" dirty="0">
              <a:cs typeface="Calibri Light" panose="020F0302020204030204"/>
            </a:endParaRPr>
          </a:p>
        </p:txBody>
      </p:sp>
      <p:pic>
        <p:nvPicPr>
          <p:cNvPr id="7" name="图片 7" descr="文本, 信件&#10;&#10;已自动生成说明">
            <a:extLst>
              <a:ext uri="{FF2B5EF4-FFF2-40B4-BE49-F238E27FC236}">
                <a16:creationId xmlns:a16="http://schemas.microsoft.com/office/drawing/2014/main" id="{2EAAE381-DDA9-2272-53C1-9D7DC7C1879E}"/>
              </a:ext>
            </a:extLst>
          </p:cNvPr>
          <p:cNvPicPr>
            <a:picLocks noGrp="1" noChangeAspect="1"/>
          </p:cNvPicPr>
          <p:nvPr>
            <p:ph idx="1"/>
          </p:nvPr>
        </p:nvPicPr>
        <p:blipFill>
          <a:blip r:embed="rId2"/>
          <a:stretch>
            <a:fillRect/>
          </a:stretch>
        </p:blipFill>
        <p:spPr>
          <a:xfrm>
            <a:off x="838200" y="1691924"/>
            <a:ext cx="10515600" cy="3878512"/>
          </a:xfrm>
        </p:spPr>
      </p:pic>
      <p:pic>
        <p:nvPicPr>
          <p:cNvPr id="11" name="图片 4" descr="图片包含 文本&#10;&#10;已自动生成说明">
            <a:extLst>
              <a:ext uri="{FF2B5EF4-FFF2-40B4-BE49-F238E27FC236}">
                <a16:creationId xmlns:a16="http://schemas.microsoft.com/office/drawing/2014/main" id="{37DBE962-682D-019B-0BCF-AE38EAE9B5CB}"/>
              </a:ext>
            </a:extLst>
          </p:cNvPr>
          <p:cNvPicPr>
            <a:picLocks noChangeAspect="1"/>
          </p:cNvPicPr>
          <p:nvPr/>
        </p:nvPicPr>
        <p:blipFill>
          <a:blip r:embed="rId3"/>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19801604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47B6-0727-075D-9BF6-8CFF01F5F246}"/>
              </a:ext>
            </a:extLst>
          </p:cNvPr>
          <p:cNvSpPr>
            <a:spLocks noGrp="1"/>
          </p:cNvSpPr>
          <p:nvPr>
            <p:ph type="title"/>
          </p:nvPr>
        </p:nvSpPr>
        <p:spPr/>
        <p:txBody>
          <a:bodyPr>
            <a:normAutofit/>
          </a:bodyPr>
          <a:lstStyle/>
          <a:p>
            <a:r>
              <a:rPr lang="zh-CN" altLang="en-US" sz="3800" dirty="0">
                <a:ea typeface="等线 Light"/>
                <a:cs typeface="Calibri Light"/>
              </a:rPr>
              <a:t>Accounting method</a:t>
            </a:r>
            <a:endParaRPr lang="zh-CN" altLang="en-US" dirty="0">
              <a:cs typeface="Calibri Light" panose="020F0302020204030204"/>
            </a:endParaRPr>
          </a:p>
        </p:txBody>
      </p:sp>
      <p:pic>
        <p:nvPicPr>
          <p:cNvPr id="4" name="图片 4" descr="文本, 信件&#10;&#10;已自动生成说明">
            <a:extLst>
              <a:ext uri="{FF2B5EF4-FFF2-40B4-BE49-F238E27FC236}">
                <a16:creationId xmlns:a16="http://schemas.microsoft.com/office/drawing/2014/main" id="{6DFD4DCF-07C9-B7A6-0469-5A8F9EFB9D36}"/>
              </a:ext>
            </a:extLst>
          </p:cNvPr>
          <p:cNvPicPr>
            <a:picLocks noGrp="1" noChangeAspect="1"/>
          </p:cNvPicPr>
          <p:nvPr>
            <p:ph idx="1"/>
          </p:nvPr>
        </p:nvPicPr>
        <p:blipFill>
          <a:blip r:embed="rId2"/>
          <a:stretch>
            <a:fillRect/>
          </a:stretch>
        </p:blipFill>
        <p:spPr>
          <a:xfrm>
            <a:off x="931566" y="1382940"/>
            <a:ext cx="10328868" cy="5236708"/>
          </a:xfrm>
        </p:spPr>
      </p:pic>
      <p:pic>
        <p:nvPicPr>
          <p:cNvPr id="8" name="图片 4" descr="图片包含 文本&#10;&#10;已自动生成说明">
            <a:extLst>
              <a:ext uri="{FF2B5EF4-FFF2-40B4-BE49-F238E27FC236}">
                <a16:creationId xmlns:a16="http://schemas.microsoft.com/office/drawing/2014/main" id="{BBE783E1-1C56-C7CC-B7A6-9A1E8248CB39}"/>
              </a:ext>
            </a:extLst>
          </p:cNvPr>
          <p:cNvPicPr>
            <a:picLocks noChangeAspect="1"/>
          </p:cNvPicPr>
          <p:nvPr/>
        </p:nvPicPr>
        <p:blipFill>
          <a:blip r:embed="rId3"/>
          <a:stretch>
            <a:fillRect/>
          </a:stretch>
        </p:blipFill>
        <p:spPr>
          <a:xfrm>
            <a:off x="10130970" y="82496"/>
            <a:ext cx="1944915" cy="778437"/>
          </a:xfrm>
          <a:prstGeom prst="rect">
            <a:avLst/>
          </a:prstGeom>
        </p:spPr>
      </p:pic>
    </p:spTree>
    <p:extLst>
      <p:ext uri="{BB962C8B-B14F-4D97-AF65-F5344CB8AC3E}">
        <p14:creationId xmlns:p14="http://schemas.microsoft.com/office/powerpoint/2010/main" val="20373573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内容占位符 4">
            <a:extLst>
              <a:ext uri="{FF2B5EF4-FFF2-40B4-BE49-F238E27FC236}">
                <a16:creationId xmlns:a16="http://schemas.microsoft.com/office/drawing/2014/main" id="{5601A3F5-393B-FAE3-3FF8-4CB48E29155B}"/>
              </a:ext>
            </a:extLst>
          </p:cNvPr>
          <p:cNvPicPr>
            <a:picLocks noGrp="1" noChangeAspect="1"/>
          </p:cNvPicPr>
          <p:nvPr>
            <p:ph idx="1"/>
          </p:nvPr>
        </p:nvPicPr>
        <p:blipFill rotWithShape="1">
          <a:blip r:embed="rId2"/>
          <a:srcRect t="6267"/>
          <a:stretch/>
        </p:blipFill>
        <p:spPr>
          <a:xfrm>
            <a:off x="1" y="-1"/>
            <a:ext cx="12190476" cy="6863987"/>
          </a:xfrm>
          <a:prstGeom prst="rect">
            <a:avLst/>
          </a:prstGeom>
        </p:spPr>
      </p:pic>
    </p:spTree>
    <p:extLst>
      <p:ext uri="{BB962C8B-B14F-4D97-AF65-F5344CB8AC3E}">
        <p14:creationId xmlns:p14="http://schemas.microsoft.com/office/powerpoint/2010/main" val="3418577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A5495-AB28-47FE-CD37-637DA4EB3B50}"/>
              </a:ext>
            </a:extLst>
          </p:cNvPr>
          <p:cNvSpPr>
            <a:spLocks noGrp="1"/>
          </p:cNvSpPr>
          <p:nvPr>
            <p:ph type="title"/>
          </p:nvPr>
        </p:nvSpPr>
        <p:spPr>
          <a:xfrm>
            <a:off x="159026" y="-92765"/>
            <a:ext cx="12192000" cy="1026354"/>
          </a:xfrm>
        </p:spPr>
        <p:txBody>
          <a:bodyPr>
            <a:normAutofit/>
          </a:bodyPr>
          <a:lstStyle/>
          <a:p>
            <a:r>
              <a:rPr lang="en-GB" sz="3800" b="1" dirty="0">
                <a:latin typeface="Calibri" panose="020F0502020204030204" pitchFamily="34" charset="0"/>
                <a:cs typeface="Calibri" panose="020F0502020204030204" pitchFamily="34" charset="0"/>
              </a:rPr>
              <a:t>RAW MATERIALS USED FOR PRODUCTION</a:t>
            </a:r>
            <a:endParaRPr lang="en-GB" sz="3800" dirty="0">
              <a:latin typeface="Calibri" panose="020F0502020204030204" pitchFamily="34" charset="0"/>
              <a:cs typeface="Calibri" panose="020F0502020204030204" pitchFamily="34" charset="0"/>
            </a:endParaRPr>
          </a:p>
        </p:txBody>
      </p:sp>
      <p:graphicFrame>
        <p:nvGraphicFramePr>
          <p:cNvPr id="5" name="Table 5">
            <a:extLst>
              <a:ext uri="{FF2B5EF4-FFF2-40B4-BE49-F238E27FC236}">
                <a16:creationId xmlns:a16="http://schemas.microsoft.com/office/drawing/2014/main" id="{84D08019-AE15-C168-E407-4CD2F18BF235}"/>
              </a:ext>
            </a:extLst>
          </p:cNvPr>
          <p:cNvGraphicFramePr>
            <a:graphicFrameLocks noGrp="1"/>
          </p:cNvGraphicFramePr>
          <p:nvPr>
            <p:ph sz="half" idx="4294967295"/>
            <p:extLst>
              <p:ext uri="{D42A27DB-BD31-4B8C-83A1-F6EECF244321}">
                <p14:modId xmlns:p14="http://schemas.microsoft.com/office/powerpoint/2010/main" val="165739993"/>
              </p:ext>
            </p:extLst>
          </p:nvPr>
        </p:nvGraphicFramePr>
        <p:xfrm>
          <a:off x="159026" y="739578"/>
          <a:ext cx="11688417" cy="5967271"/>
        </p:xfrm>
        <a:graphic>
          <a:graphicData uri="http://schemas.openxmlformats.org/drawingml/2006/table">
            <a:tbl>
              <a:tblPr firstRow="1" bandRow="1">
                <a:tableStyleId>{5C22544A-7EE6-4342-B048-85BDC9FD1C3A}</a:tableStyleId>
              </a:tblPr>
              <a:tblGrid>
                <a:gridCol w="4828021">
                  <a:extLst>
                    <a:ext uri="{9D8B030D-6E8A-4147-A177-3AD203B41FA5}">
                      <a16:colId xmlns:a16="http://schemas.microsoft.com/office/drawing/2014/main" val="1374604749"/>
                    </a:ext>
                  </a:extLst>
                </a:gridCol>
                <a:gridCol w="6860396">
                  <a:extLst>
                    <a:ext uri="{9D8B030D-6E8A-4147-A177-3AD203B41FA5}">
                      <a16:colId xmlns:a16="http://schemas.microsoft.com/office/drawing/2014/main" val="2185096683"/>
                    </a:ext>
                  </a:extLst>
                </a:gridCol>
              </a:tblGrid>
              <a:tr h="463698">
                <a:tc>
                  <a:txBody>
                    <a:bodyPr/>
                    <a:lstStyle/>
                    <a:p>
                      <a:r>
                        <a:rPr lang="en-GB" sz="2600" dirty="0">
                          <a:latin typeface="Calibri" panose="020F0502020204030204" pitchFamily="34" charset="0"/>
                          <a:cs typeface="Calibri" panose="020F0502020204030204" pitchFamily="34" charset="0"/>
                        </a:rPr>
                        <a:t>BEER</a:t>
                      </a:r>
                    </a:p>
                  </a:txBody>
                  <a:tcPr/>
                </a:tc>
                <a:tc>
                  <a:txBody>
                    <a:bodyPr/>
                    <a:lstStyle/>
                    <a:p>
                      <a:r>
                        <a:rPr lang="en-GB" sz="2600">
                          <a:latin typeface="Calibri" panose="020F0502020204030204" pitchFamily="34" charset="0"/>
                          <a:cs typeface="Calibri" panose="020F0502020204030204" pitchFamily="34" charset="0"/>
                        </a:rPr>
                        <a:t>DISTILLED SPIRITS </a:t>
                      </a:r>
                    </a:p>
                  </a:txBody>
                  <a:tcPr/>
                </a:tc>
                <a:extLst>
                  <a:ext uri="{0D108BD9-81ED-4DB2-BD59-A6C34878D82A}">
                    <a16:rowId xmlns:a16="http://schemas.microsoft.com/office/drawing/2014/main" val="2848814133"/>
                  </a:ext>
                </a:extLst>
              </a:tr>
              <a:tr h="13797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alibri" panose="020F0502020204030204" pitchFamily="34" charset="0"/>
                          <a:cs typeface="Calibri" panose="020F0502020204030204" pitchFamily="34" charset="0"/>
                        </a:rPr>
                        <a:t>Grains – Corn, Rye, Wheat</a:t>
                      </a:r>
                      <a:endParaRPr lang="en-US" sz="2600" dirty="0">
                        <a:latin typeface="Calibri" panose="020F0502020204030204" pitchFamily="34" charset="0"/>
                        <a:cs typeface="Calibri" panose="020F0502020204030204" pitchFamily="34" charset="0"/>
                      </a:endParaRPr>
                    </a:p>
                    <a:p>
                      <a:endParaRPr lang="en-GB" sz="2600"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a:latin typeface="Calibri" panose="020F0502020204030204" pitchFamily="34" charset="0"/>
                          <a:cs typeface="Calibri" panose="020F0502020204030204" pitchFamily="34" charset="0"/>
                        </a:rPr>
                        <a:t>Natural sugars – Grapes, apples, peaches, sugarcane, sugar beets, etc.</a:t>
                      </a:r>
                    </a:p>
                    <a:p>
                      <a:endParaRPr lang="en-GB" sz="26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90693649"/>
                  </a:ext>
                </a:extLst>
              </a:tr>
              <a:tr h="1051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alibri" panose="020F0502020204030204" pitchFamily="34" charset="0"/>
                          <a:cs typeface="Calibri" panose="020F0502020204030204" pitchFamily="34" charset="0"/>
                        </a:rPr>
                        <a:t>Hops</a:t>
                      </a:r>
                    </a:p>
                    <a:p>
                      <a:endParaRPr lang="en-GB" sz="2600" dirty="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alibri" panose="020F0502020204030204" pitchFamily="34" charset="0"/>
                          <a:cs typeface="Calibri" panose="020F0502020204030204" pitchFamily="34" charset="0"/>
                        </a:rPr>
                        <a:t>Sprouting Grains – Barley, Corn, Rye, Rice, Wheat</a:t>
                      </a:r>
                    </a:p>
                    <a:p>
                      <a:endParaRPr lang="en-GB" sz="2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12148952"/>
                  </a:ext>
                </a:extLst>
              </a:tr>
              <a:tr h="8328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a:latin typeface="Calibri" panose="020F0502020204030204" pitchFamily="34" charset="0"/>
                          <a:cs typeface="Calibri" panose="020F0502020204030204" pitchFamily="34" charset="0"/>
                        </a:rPr>
                        <a:t>Water </a:t>
                      </a:r>
                    </a:p>
                    <a:p>
                      <a:endParaRPr lang="en-GB" sz="260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alibri" panose="020F0502020204030204" pitchFamily="34" charset="0"/>
                          <a:cs typeface="Calibri" panose="020F0502020204030204" pitchFamily="34" charset="0"/>
                        </a:rPr>
                        <a:t>Yeast</a:t>
                      </a:r>
                    </a:p>
                    <a:p>
                      <a:endParaRPr lang="en-GB" sz="2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19878426"/>
                  </a:ext>
                </a:extLst>
              </a:tr>
              <a:tr h="8328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a:latin typeface="Calibri" panose="020F0502020204030204" pitchFamily="34" charset="0"/>
                          <a:cs typeface="Calibri" panose="020F0502020204030204" pitchFamily="34" charset="0"/>
                        </a:rPr>
                        <a:t>Yeast</a:t>
                      </a:r>
                    </a:p>
                    <a:p>
                      <a:endParaRPr lang="en-GB" sz="260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alibri" panose="020F0502020204030204" pitchFamily="34" charset="0"/>
                          <a:cs typeface="Calibri" panose="020F0502020204030204" pitchFamily="34" charset="0"/>
                        </a:rPr>
                        <a:t>Ethyl Alcohol</a:t>
                      </a:r>
                    </a:p>
                    <a:p>
                      <a:endParaRPr lang="en-GB" sz="2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577971342"/>
                  </a:ext>
                </a:extLst>
              </a:tr>
              <a:tr h="12062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a:latin typeface="Calibri" panose="020F0502020204030204" pitchFamily="34" charset="0"/>
                          <a:cs typeface="Calibri" panose="020F0502020204030204" pitchFamily="34" charset="0"/>
                        </a:rPr>
                        <a:t>Malt (Kiln-dried germinated Barley)</a:t>
                      </a:r>
                    </a:p>
                    <a:p>
                      <a:endParaRPr lang="en-GB" sz="2600">
                        <a:latin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latin typeface="Calibri" panose="020F0502020204030204" pitchFamily="34" charset="0"/>
                          <a:cs typeface="Calibri" panose="020F0502020204030204" pitchFamily="34" charset="0"/>
                        </a:rPr>
                        <a:t>In some cases, Potatoes</a:t>
                      </a:r>
                    </a:p>
                    <a:p>
                      <a:endParaRPr lang="en-GB" sz="2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202159084"/>
                  </a:ext>
                </a:extLst>
              </a:tr>
            </a:tbl>
          </a:graphicData>
        </a:graphic>
      </p:graphicFrame>
    </p:spTree>
    <p:extLst>
      <p:ext uri="{BB962C8B-B14F-4D97-AF65-F5344CB8AC3E}">
        <p14:creationId xmlns:p14="http://schemas.microsoft.com/office/powerpoint/2010/main" val="39261261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1568BE-80DD-4916-DCE0-60E2E908E3A9}"/>
              </a:ext>
            </a:extLst>
          </p:cNvPr>
          <p:cNvSpPr>
            <a:spLocks noGrp="1"/>
          </p:cNvSpPr>
          <p:nvPr>
            <p:ph type="title"/>
          </p:nvPr>
        </p:nvSpPr>
        <p:spPr>
          <a:xfrm>
            <a:off x="604982" y="103044"/>
            <a:ext cx="11096688" cy="1518370"/>
          </a:xfrm>
        </p:spPr>
        <p:txBody>
          <a:bodyPr>
            <a:normAutofit/>
          </a:bodyPr>
          <a:lstStyle/>
          <a:p>
            <a:r>
              <a:rPr lang="zh-CN" altLang="en-US" sz="3800" dirty="0">
                <a:latin typeface="Calibri" panose="020F0502020204030204" pitchFamily="34" charset="0"/>
                <a:ea typeface="等线 Light"/>
                <a:cs typeface="Calibri" panose="020F0502020204030204" pitchFamily="34" charset="0"/>
              </a:rPr>
              <a:t>Company Overview – Molson Coors Beverage Company</a:t>
            </a:r>
            <a:endParaRPr lang="zh-CN" sz="3800" dirty="0">
              <a:latin typeface="Calibri" panose="020F0502020204030204" pitchFamily="34" charset="0"/>
              <a:cs typeface="Calibri" panose="020F0502020204030204" pitchFamily="34" charset="0"/>
            </a:endParaRPr>
          </a:p>
        </p:txBody>
      </p:sp>
      <p:sp>
        <p:nvSpPr>
          <p:cNvPr id="3" name="文本框 2">
            <a:extLst>
              <a:ext uri="{FF2B5EF4-FFF2-40B4-BE49-F238E27FC236}">
                <a16:creationId xmlns:a16="http://schemas.microsoft.com/office/drawing/2014/main" id="{45F99759-60C7-2A2F-9102-AF6F5FB30004}"/>
              </a:ext>
            </a:extLst>
          </p:cNvPr>
          <p:cNvSpPr txBox="1"/>
          <p:nvPr/>
        </p:nvSpPr>
        <p:spPr>
          <a:xfrm>
            <a:off x="604982" y="1621414"/>
            <a:ext cx="10994845"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zh-CN" altLang="en-US" sz="2400" dirty="0">
                <a:latin typeface="Calibri" panose="020F0502020204030204" pitchFamily="34" charset="0"/>
                <a:ea typeface="等线"/>
                <a:cs typeface="Calibri" panose="020F0502020204030204" pitchFamily="34" charset="0"/>
              </a:rPr>
              <a:t>Molson and Coors were founded in 1786 and 1873.</a:t>
            </a:r>
            <a:endParaRPr lang="zh-CN" sz="2400" dirty="0">
              <a:latin typeface="Calibri" panose="020F0502020204030204" pitchFamily="34" charset="0"/>
              <a:ea typeface="等线"/>
              <a:cs typeface="Calibri" panose="020F0502020204030204" pitchFamily="34" charset="0"/>
            </a:endParaRPr>
          </a:p>
          <a:p>
            <a:pPr marL="285750" indent="-285750">
              <a:buFont typeface="Arial"/>
              <a:buChar char="•"/>
            </a:pPr>
            <a:r>
              <a:rPr lang="zh-CN" altLang="en-US" sz="2400" dirty="0">
                <a:latin typeface="Calibri" panose="020F0502020204030204" pitchFamily="34" charset="0"/>
                <a:ea typeface="等线"/>
                <a:cs typeface="Calibri" panose="020F0502020204030204" pitchFamily="34" charset="0"/>
              </a:rPr>
              <a:t>In October 2003, Coors merged with and into Adolph Coors Company, a Delaware corporation.</a:t>
            </a:r>
          </a:p>
          <a:p>
            <a:pPr marL="285750" indent="-285750">
              <a:buFont typeface="Arial"/>
              <a:buChar char="•"/>
            </a:pPr>
            <a:r>
              <a:rPr lang="zh-CN" altLang="en-US" sz="2400" dirty="0">
                <a:latin typeface="Calibri" panose="020F0502020204030204" pitchFamily="34" charset="0"/>
                <a:ea typeface="等线"/>
                <a:cs typeface="Calibri" panose="020F0502020204030204" pitchFamily="34" charset="0"/>
              </a:rPr>
              <a:t>In February 2005, Adolph Coors Company merged with Molson Inc.("the Merger").</a:t>
            </a:r>
          </a:p>
          <a:p>
            <a:pPr marL="285750" indent="-285750">
              <a:buFont typeface="Arial"/>
              <a:buChar char="•"/>
            </a:pPr>
            <a:r>
              <a:rPr lang="zh-CN" altLang="en-US" sz="2400" dirty="0">
                <a:latin typeface="Calibri" panose="020F0502020204030204" pitchFamily="34" charset="0"/>
                <a:ea typeface="等线"/>
                <a:cs typeface="Calibri" panose="020F0502020204030204" pitchFamily="34" charset="0"/>
              </a:rPr>
              <a:t>Upon completion of the Merger, Adolph Coors Company changed its name to Molson Coors Brewing Company.</a:t>
            </a:r>
          </a:p>
          <a:p>
            <a:pPr marL="285750" indent="-285750">
              <a:buFont typeface="Arial"/>
              <a:buChar char="•"/>
            </a:pPr>
            <a:r>
              <a:rPr lang="zh-CN" altLang="en-US" sz="2400" dirty="0">
                <a:latin typeface="Calibri" panose="020F0502020204030204" pitchFamily="34" charset="0"/>
                <a:ea typeface="等线"/>
                <a:cs typeface="Calibri" panose="020F0502020204030204" pitchFamily="34" charset="0"/>
              </a:rPr>
              <a:t>Producing the highest quality beers and appealing to a wide range of consumer tastes, style and price preference.</a:t>
            </a:r>
          </a:p>
          <a:p>
            <a:pPr marL="285750" indent="-285750">
              <a:buFont typeface="Arial"/>
              <a:buChar char="•"/>
            </a:pPr>
            <a:r>
              <a:rPr lang="zh-CN" altLang="en-US" sz="2400" dirty="0">
                <a:latin typeface="Calibri" panose="020F0502020204030204" pitchFamily="34" charset="0"/>
                <a:ea typeface="等线"/>
                <a:cs typeface="Calibri" panose="020F0502020204030204" pitchFamily="34" charset="0"/>
              </a:rPr>
              <a:t>Object: To be the first choice for our people, our consumers and our customers, and our success depends on our ability to make our products available to meet a wide range of consumer segments and occasions.</a:t>
            </a:r>
          </a:p>
          <a:p>
            <a:pPr marL="342900" indent="-342900">
              <a:buFont typeface="Arial"/>
              <a:buChar char="•"/>
            </a:pPr>
            <a:endParaRPr lang="zh-CN" altLang="en-US" dirty="0">
              <a:ea typeface="等线"/>
              <a:cs typeface="Calibri"/>
            </a:endParaRPr>
          </a:p>
        </p:txBody>
      </p:sp>
    </p:spTree>
    <p:extLst>
      <p:ext uri="{BB962C8B-B14F-4D97-AF65-F5344CB8AC3E}">
        <p14:creationId xmlns:p14="http://schemas.microsoft.com/office/powerpoint/2010/main" val="33297759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102988-D38B-D660-9B76-37D19C69FD5C}"/>
              </a:ext>
            </a:extLst>
          </p:cNvPr>
          <p:cNvSpPr>
            <a:spLocks noGrp="1"/>
          </p:cNvSpPr>
          <p:nvPr>
            <p:ph type="title"/>
          </p:nvPr>
        </p:nvSpPr>
        <p:spPr/>
        <p:txBody>
          <a:bodyPr>
            <a:normAutofit/>
          </a:bodyPr>
          <a:lstStyle/>
          <a:p>
            <a:r>
              <a:rPr lang="zh-CN" altLang="en-US" sz="3800" dirty="0">
                <a:latin typeface="Calibri" panose="020F0502020204030204" pitchFamily="34" charset="0"/>
                <a:ea typeface="等线 Light"/>
                <a:cs typeface="Calibri" panose="020F0502020204030204" pitchFamily="34" charset="0"/>
              </a:rPr>
              <a:t>Americas Segments</a:t>
            </a:r>
            <a:endParaRPr lang="zh-CN" altLang="en-US" sz="3800" dirty="0">
              <a:latin typeface="Calibri" panose="020F0502020204030204" pitchFamily="34" charset="0"/>
              <a:cs typeface="Calibri" panose="020F0502020204030204" pitchFamily="34" charset="0"/>
            </a:endParaRPr>
          </a:p>
        </p:txBody>
      </p:sp>
      <p:pic>
        <p:nvPicPr>
          <p:cNvPr id="4" name="图片 4" descr="图形用户界面, 文本&#10;&#10;已自动生成说明">
            <a:extLst>
              <a:ext uri="{FF2B5EF4-FFF2-40B4-BE49-F238E27FC236}">
                <a16:creationId xmlns:a16="http://schemas.microsoft.com/office/drawing/2014/main" id="{506D7E80-BAC9-3FF1-F8B0-A8136B68F2BB}"/>
              </a:ext>
            </a:extLst>
          </p:cNvPr>
          <p:cNvPicPr>
            <a:picLocks noGrp="1" noChangeAspect="1"/>
          </p:cNvPicPr>
          <p:nvPr>
            <p:ph idx="1"/>
          </p:nvPr>
        </p:nvPicPr>
        <p:blipFill>
          <a:blip r:embed="rId2"/>
          <a:stretch>
            <a:fillRect/>
          </a:stretch>
        </p:blipFill>
        <p:spPr>
          <a:xfrm>
            <a:off x="838033" y="1702474"/>
            <a:ext cx="10602942" cy="1011088"/>
          </a:xfrm>
        </p:spPr>
      </p:pic>
      <p:pic>
        <p:nvPicPr>
          <p:cNvPr id="3" name="图片 5" descr="表格&#10;&#10;已自动生成说明">
            <a:extLst>
              <a:ext uri="{FF2B5EF4-FFF2-40B4-BE49-F238E27FC236}">
                <a16:creationId xmlns:a16="http://schemas.microsoft.com/office/drawing/2014/main" id="{F138F96E-AD33-D875-A81C-A30686BBA7A0}"/>
              </a:ext>
            </a:extLst>
          </p:cNvPr>
          <p:cNvPicPr>
            <a:picLocks noChangeAspect="1"/>
          </p:cNvPicPr>
          <p:nvPr/>
        </p:nvPicPr>
        <p:blipFill>
          <a:blip r:embed="rId3"/>
          <a:stretch>
            <a:fillRect/>
          </a:stretch>
        </p:blipFill>
        <p:spPr>
          <a:xfrm>
            <a:off x="836246" y="3427449"/>
            <a:ext cx="10900507" cy="2103488"/>
          </a:xfrm>
          <a:prstGeom prst="rect">
            <a:avLst/>
          </a:prstGeom>
        </p:spPr>
      </p:pic>
    </p:spTree>
    <p:extLst>
      <p:ext uri="{BB962C8B-B14F-4D97-AF65-F5344CB8AC3E}">
        <p14:creationId xmlns:p14="http://schemas.microsoft.com/office/powerpoint/2010/main" val="32826058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7B0C51-3C18-BF99-994E-FA17D4A0ACE4}"/>
              </a:ext>
            </a:extLst>
          </p:cNvPr>
          <p:cNvSpPr>
            <a:spLocks noGrp="1"/>
          </p:cNvSpPr>
          <p:nvPr>
            <p:ph type="title"/>
          </p:nvPr>
        </p:nvSpPr>
        <p:spPr/>
        <p:txBody>
          <a:bodyPr>
            <a:normAutofit/>
          </a:bodyPr>
          <a:lstStyle/>
          <a:p>
            <a:r>
              <a:rPr lang="zh-CN" altLang="en-US" sz="3800" dirty="0">
                <a:latin typeface="Calibri" panose="020F0502020204030204" pitchFamily="34" charset="0"/>
                <a:ea typeface="等线 Light"/>
                <a:cs typeface="Calibri" panose="020F0502020204030204" pitchFamily="34" charset="0"/>
              </a:rPr>
              <a:t>EMEA&amp;APAC Segments</a:t>
            </a:r>
            <a:endParaRPr lang="zh-CN" altLang="en-US" sz="3800" dirty="0">
              <a:latin typeface="Calibri" panose="020F0502020204030204" pitchFamily="34" charset="0"/>
              <a:cs typeface="Calibri" panose="020F0502020204030204" pitchFamily="34" charset="0"/>
            </a:endParaRPr>
          </a:p>
        </p:txBody>
      </p:sp>
      <p:pic>
        <p:nvPicPr>
          <p:cNvPr id="4" name="图片 4" descr="文本&#10;&#10;已自动生成说明">
            <a:extLst>
              <a:ext uri="{FF2B5EF4-FFF2-40B4-BE49-F238E27FC236}">
                <a16:creationId xmlns:a16="http://schemas.microsoft.com/office/drawing/2014/main" id="{6206473F-5265-F0A6-614F-507B37BC6568}"/>
              </a:ext>
            </a:extLst>
          </p:cNvPr>
          <p:cNvPicPr>
            <a:picLocks noGrp="1" noChangeAspect="1"/>
          </p:cNvPicPr>
          <p:nvPr>
            <p:ph idx="1"/>
          </p:nvPr>
        </p:nvPicPr>
        <p:blipFill>
          <a:blip r:embed="rId2"/>
          <a:stretch>
            <a:fillRect/>
          </a:stretch>
        </p:blipFill>
        <p:spPr>
          <a:xfrm>
            <a:off x="836979" y="1689894"/>
            <a:ext cx="10449657" cy="1369646"/>
          </a:xfrm>
        </p:spPr>
      </p:pic>
      <p:pic>
        <p:nvPicPr>
          <p:cNvPr id="5" name="图片 5" descr="表格&#10;&#10;已自动生成说明">
            <a:extLst>
              <a:ext uri="{FF2B5EF4-FFF2-40B4-BE49-F238E27FC236}">
                <a16:creationId xmlns:a16="http://schemas.microsoft.com/office/drawing/2014/main" id="{66D04C03-93AB-CCE8-40A6-CFBA03E031D4}"/>
              </a:ext>
            </a:extLst>
          </p:cNvPr>
          <p:cNvPicPr>
            <a:picLocks noChangeAspect="1"/>
          </p:cNvPicPr>
          <p:nvPr/>
        </p:nvPicPr>
        <p:blipFill>
          <a:blip r:embed="rId3"/>
          <a:stretch>
            <a:fillRect/>
          </a:stretch>
        </p:blipFill>
        <p:spPr>
          <a:xfrm>
            <a:off x="836246" y="3426539"/>
            <a:ext cx="10451123" cy="2242076"/>
          </a:xfrm>
          <a:prstGeom prst="rect">
            <a:avLst/>
          </a:prstGeom>
        </p:spPr>
      </p:pic>
    </p:spTree>
    <p:extLst>
      <p:ext uri="{BB962C8B-B14F-4D97-AF65-F5344CB8AC3E}">
        <p14:creationId xmlns:p14="http://schemas.microsoft.com/office/powerpoint/2010/main" val="28760659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4E8EE6-AC24-D910-29ED-BD5D1C12A399}"/>
              </a:ext>
            </a:extLst>
          </p:cNvPr>
          <p:cNvSpPr>
            <a:spLocks noGrp="1"/>
          </p:cNvSpPr>
          <p:nvPr>
            <p:ph type="title"/>
          </p:nvPr>
        </p:nvSpPr>
        <p:spPr/>
        <p:txBody>
          <a:bodyPr>
            <a:normAutofit/>
          </a:bodyPr>
          <a:lstStyle/>
          <a:p>
            <a:r>
              <a:rPr lang="zh-CN" altLang="en-US" sz="3800" dirty="0">
                <a:latin typeface="Calibri" panose="020F0502020204030204" pitchFamily="34" charset="0"/>
                <a:ea typeface="等线 Light"/>
                <a:cs typeface="Calibri" panose="020F0502020204030204" pitchFamily="34" charset="0"/>
              </a:rPr>
              <a:t>Stock Performance – 5 Years</a:t>
            </a:r>
            <a:endParaRPr lang="zh-CN" altLang="en-US" sz="3800" dirty="0">
              <a:latin typeface="Calibri" panose="020F0502020204030204" pitchFamily="34" charset="0"/>
              <a:cs typeface="Calibri" panose="020F0502020204030204" pitchFamily="34" charset="0"/>
            </a:endParaRPr>
          </a:p>
        </p:txBody>
      </p:sp>
      <p:pic>
        <p:nvPicPr>
          <p:cNvPr id="4" name="图片 4" descr="图表, 直方图&#10;&#10;已自动生成说明">
            <a:extLst>
              <a:ext uri="{FF2B5EF4-FFF2-40B4-BE49-F238E27FC236}">
                <a16:creationId xmlns:a16="http://schemas.microsoft.com/office/drawing/2014/main" id="{D205C153-0013-F2DF-0844-252781904A88}"/>
              </a:ext>
            </a:extLst>
          </p:cNvPr>
          <p:cNvPicPr>
            <a:picLocks noGrp="1" noChangeAspect="1"/>
          </p:cNvPicPr>
          <p:nvPr>
            <p:ph idx="1"/>
          </p:nvPr>
        </p:nvPicPr>
        <p:blipFill>
          <a:blip r:embed="rId2"/>
          <a:stretch>
            <a:fillRect/>
          </a:stretch>
        </p:blipFill>
        <p:spPr>
          <a:xfrm>
            <a:off x="506713" y="1699835"/>
            <a:ext cx="11178572" cy="4848754"/>
          </a:xfrm>
        </p:spPr>
      </p:pic>
    </p:spTree>
    <p:extLst>
      <p:ext uri="{BB962C8B-B14F-4D97-AF65-F5344CB8AC3E}">
        <p14:creationId xmlns:p14="http://schemas.microsoft.com/office/powerpoint/2010/main" val="19998722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F315A-F0B5-8464-E371-D1F2A9A4355E}"/>
              </a:ext>
            </a:extLst>
          </p:cNvPr>
          <p:cNvSpPr>
            <a:spLocks noGrp="1"/>
          </p:cNvSpPr>
          <p:nvPr>
            <p:ph type="title"/>
          </p:nvPr>
        </p:nvSpPr>
        <p:spPr/>
        <p:txBody>
          <a:bodyPr>
            <a:normAutofit/>
          </a:bodyPr>
          <a:lstStyle/>
          <a:p>
            <a:r>
              <a:rPr lang="zh-CN" sz="3800" dirty="0">
                <a:latin typeface="Calibri" panose="020F0502020204030204" pitchFamily="34" charset="0"/>
                <a:ea typeface="等线 Light"/>
                <a:cs typeface="Calibri" panose="020F0502020204030204" pitchFamily="34" charset="0"/>
              </a:rPr>
              <a:t>Stock Performance – </a:t>
            </a:r>
            <a:r>
              <a:rPr lang="en-US" altLang="zh-CN" sz="3800" dirty="0">
                <a:latin typeface="Calibri" panose="020F0502020204030204" pitchFamily="34" charset="0"/>
                <a:ea typeface="等线 Light"/>
                <a:cs typeface="Calibri" panose="020F0502020204030204" pitchFamily="34" charset="0"/>
              </a:rPr>
              <a:t>Comp</a:t>
            </a:r>
            <a:r>
              <a:rPr lang="zh-CN" sz="3800" dirty="0">
                <a:latin typeface="Calibri" panose="020F0502020204030204" pitchFamily="34" charset="0"/>
                <a:ea typeface="等线 Light"/>
                <a:cs typeface="Calibri" panose="020F0502020204030204" pitchFamily="34" charset="0"/>
              </a:rPr>
              <a:t>ar</a:t>
            </a:r>
            <a:r>
              <a:rPr lang="en-US" altLang="zh-CN" sz="3800" dirty="0">
                <a:latin typeface="Calibri" panose="020F0502020204030204" pitchFamily="34" charset="0"/>
                <a:ea typeface="等线 Light"/>
                <a:cs typeface="Calibri" panose="020F0502020204030204" pitchFamily="34" charset="0"/>
              </a:rPr>
              <a:t>e</a:t>
            </a:r>
            <a:r>
              <a:rPr lang="zh-CN" altLang="en-US" sz="3800" dirty="0">
                <a:latin typeface="Calibri" panose="020F0502020204030204" pitchFamily="34" charset="0"/>
                <a:ea typeface="等线 Light"/>
                <a:cs typeface="Calibri" panose="020F0502020204030204" pitchFamily="34" charset="0"/>
              </a:rPr>
              <a:t> </a:t>
            </a:r>
            <a:r>
              <a:rPr lang="en-US" altLang="zh-CN" sz="3800" dirty="0">
                <a:latin typeface="Calibri" panose="020F0502020204030204" pitchFamily="34" charset="0"/>
                <a:ea typeface="等线 Light"/>
                <a:cs typeface="Calibri" panose="020F0502020204030204" pitchFamily="34" charset="0"/>
              </a:rPr>
              <a:t>to S&amp;P 500</a:t>
            </a:r>
            <a:endParaRPr lang="zh-CN" sz="3800" dirty="0">
              <a:latin typeface="Calibri" panose="020F0502020204030204" pitchFamily="34" charset="0"/>
              <a:ea typeface="等线 Light"/>
              <a:cs typeface="Calibri" panose="020F0502020204030204" pitchFamily="34" charset="0"/>
            </a:endParaRPr>
          </a:p>
        </p:txBody>
      </p:sp>
      <p:pic>
        <p:nvPicPr>
          <p:cNvPr id="4" name="图片 4" descr="图表&#10;&#10;已自动生成说明">
            <a:extLst>
              <a:ext uri="{FF2B5EF4-FFF2-40B4-BE49-F238E27FC236}">
                <a16:creationId xmlns:a16="http://schemas.microsoft.com/office/drawing/2014/main" id="{8FC512EC-A661-1D99-ABE9-D00BF77C7BB5}"/>
              </a:ext>
            </a:extLst>
          </p:cNvPr>
          <p:cNvPicPr>
            <a:picLocks noGrp="1" noChangeAspect="1"/>
          </p:cNvPicPr>
          <p:nvPr>
            <p:ph idx="1"/>
          </p:nvPr>
        </p:nvPicPr>
        <p:blipFill>
          <a:blip r:embed="rId2"/>
          <a:stretch>
            <a:fillRect/>
          </a:stretch>
        </p:blipFill>
        <p:spPr>
          <a:xfrm>
            <a:off x="513746" y="1688042"/>
            <a:ext cx="11185673" cy="4827588"/>
          </a:xfrm>
        </p:spPr>
      </p:pic>
    </p:spTree>
    <p:extLst>
      <p:ext uri="{BB962C8B-B14F-4D97-AF65-F5344CB8AC3E}">
        <p14:creationId xmlns:p14="http://schemas.microsoft.com/office/powerpoint/2010/main" val="7162580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4A9A60-1CEB-9612-3257-AE93F990E2B2}"/>
              </a:ext>
            </a:extLst>
          </p:cNvPr>
          <p:cNvSpPr>
            <a:spLocks noGrp="1"/>
          </p:cNvSpPr>
          <p:nvPr>
            <p:ph type="title"/>
          </p:nvPr>
        </p:nvSpPr>
        <p:spPr/>
        <p:txBody>
          <a:bodyPr>
            <a:normAutofit/>
          </a:bodyPr>
          <a:lstStyle/>
          <a:p>
            <a:r>
              <a:rPr lang="zh-CN" altLang="en-US" sz="3800" dirty="0">
                <a:latin typeface="Calibri" panose="020F0502020204030204" pitchFamily="34" charset="0"/>
                <a:ea typeface="等线 Light"/>
                <a:cs typeface="Calibri" panose="020F0502020204030204" pitchFamily="34" charset="0"/>
              </a:rPr>
              <a:t>Financial Statements</a:t>
            </a:r>
            <a:endParaRPr lang="zh-CN" altLang="en-US" sz="3800" dirty="0">
              <a:latin typeface="Calibri" panose="020F0502020204030204" pitchFamily="34" charset="0"/>
              <a:cs typeface="Calibri" panose="020F0502020204030204" pitchFamily="34" charset="0"/>
            </a:endParaRPr>
          </a:p>
        </p:txBody>
      </p:sp>
      <p:sp>
        <p:nvSpPr>
          <p:cNvPr id="3" name="内容占位符 2">
            <a:extLst>
              <a:ext uri="{FF2B5EF4-FFF2-40B4-BE49-F238E27FC236}">
                <a16:creationId xmlns:a16="http://schemas.microsoft.com/office/drawing/2014/main" id="{C23F4392-3374-7D9B-76B7-AF76A13D6056}"/>
              </a:ext>
            </a:extLst>
          </p:cNvPr>
          <p:cNvSpPr>
            <a:spLocks noGrp="1"/>
          </p:cNvSpPr>
          <p:nvPr>
            <p:ph idx="1"/>
          </p:nvPr>
        </p:nvSpPr>
        <p:spPr/>
        <p:txBody>
          <a:bodyPr vert="horz" lIns="91440" tIns="45720" rIns="91440" bIns="45720" rtlCol="0" anchor="t">
            <a:normAutofit/>
          </a:bodyPr>
          <a:lstStyle/>
          <a:p>
            <a:pPr>
              <a:lnSpc>
                <a:spcPct val="150000"/>
              </a:lnSpc>
            </a:pPr>
            <a:r>
              <a:rPr lang="zh-CN" altLang="en-US" sz="3000" dirty="0">
                <a:latin typeface="Calibri" panose="020F0502020204030204" pitchFamily="34" charset="0"/>
                <a:ea typeface="等线"/>
                <a:cs typeface="Calibri" panose="020F0502020204030204" pitchFamily="34" charset="0"/>
              </a:rPr>
              <a:t>Statement of Operations</a:t>
            </a:r>
            <a:endParaRPr lang="zh-CN" altLang="en-US" sz="3000" dirty="0">
              <a:latin typeface="Calibri" panose="020F0502020204030204" pitchFamily="34" charset="0"/>
              <a:cs typeface="Calibri" panose="020F0502020204030204" pitchFamily="34" charset="0"/>
            </a:endParaRPr>
          </a:p>
          <a:p>
            <a:pPr>
              <a:lnSpc>
                <a:spcPct val="150000"/>
              </a:lnSpc>
            </a:pPr>
            <a:r>
              <a:rPr lang="zh-CN" altLang="en-US" sz="3000" dirty="0">
                <a:latin typeface="Calibri" panose="020F0502020204030204" pitchFamily="34" charset="0"/>
                <a:ea typeface="等线"/>
                <a:cs typeface="Calibri" panose="020F0502020204030204" pitchFamily="34" charset="0"/>
              </a:rPr>
              <a:t>Statement of Comprehensive Income (Loss)</a:t>
            </a:r>
          </a:p>
          <a:p>
            <a:pPr>
              <a:lnSpc>
                <a:spcPct val="150000"/>
              </a:lnSpc>
            </a:pPr>
            <a:r>
              <a:rPr lang="zh-CN" altLang="en-US" sz="3000" dirty="0">
                <a:latin typeface="Calibri" panose="020F0502020204030204" pitchFamily="34" charset="0"/>
                <a:ea typeface="等线"/>
                <a:cs typeface="Calibri" panose="020F0502020204030204" pitchFamily="34" charset="0"/>
              </a:rPr>
              <a:t>Balance Sheet</a:t>
            </a:r>
          </a:p>
          <a:p>
            <a:pPr>
              <a:lnSpc>
                <a:spcPct val="150000"/>
              </a:lnSpc>
            </a:pPr>
            <a:r>
              <a:rPr lang="zh-CN" altLang="en-US" sz="3000" dirty="0">
                <a:latin typeface="Calibri" panose="020F0502020204030204" pitchFamily="34" charset="0"/>
                <a:ea typeface="等线"/>
                <a:cs typeface="Calibri" panose="020F0502020204030204" pitchFamily="34" charset="0"/>
              </a:rPr>
              <a:t>Statement of Cash Flow</a:t>
            </a:r>
          </a:p>
        </p:txBody>
      </p:sp>
    </p:spTree>
    <p:extLst>
      <p:ext uri="{BB962C8B-B14F-4D97-AF65-F5344CB8AC3E}">
        <p14:creationId xmlns:p14="http://schemas.microsoft.com/office/powerpoint/2010/main" val="10567160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4704D8-528B-3421-2804-2B1ABA4F36B5}"/>
              </a:ext>
            </a:extLst>
          </p:cNvPr>
          <p:cNvSpPr>
            <a:spLocks noGrp="1"/>
          </p:cNvSpPr>
          <p:nvPr>
            <p:ph type="title"/>
          </p:nvPr>
        </p:nvSpPr>
        <p:spPr>
          <a:xfrm>
            <a:off x="207169" y="2758281"/>
            <a:ext cx="3490913" cy="1349375"/>
          </a:xfrm>
        </p:spPr>
        <p:txBody>
          <a:bodyPr>
            <a:normAutofit/>
          </a:bodyPr>
          <a:lstStyle/>
          <a:p>
            <a:pPr algn="ctr"/>
            <a:r>
              <a:rPr lang="zh-CN" altLang="en-US" sz="3800" dirty="0">
                <a:latin typeface="Calibri" panose="020F0502020204030204" pitchFamily="34" charset="0"/>
                <a:ea typeface="等线 Light"/>
                <a:cs typeface="Calibri" panose="020F0502020204030204" pitchFamily="34" charset="0"/>
              </a:rPr>
              <a:t>Statement of Operations</a:t>
            </a:r>
            <a:endParaRPr lang="zh-CN" altLang="en-US" sz="3800" dirty="0">
              <a:latin typeface="Calibri" panose="020F0502020204030204" pitchFamily="34" charset="0"/>
              <a:cs typeface="Calibri" panose="020F0502020204030204" pitchFamily="34" charset="0"/>
            </a:endParaRPr>
          </a:p>
        </p:txBody>
      </p:sp>
      <p:pic>
        <p:nvPicPr>
          <p:cNvPr id="4" name="图片 4" descr="表格&#10;&#10;已自动生成说明">
            <a:extLst>
              <a:ext uri="{FF2B5EF4-FFF2-40B4-BE49-F238E27FC236}">
                <a16:creationId xmlns:a16="http://schemas.microsoft.com/office/drawing/2014/main" id="{B10AB9AE-4881-53AF-408D-35FFC7976841}"/>
              </a:ext>
            </a:extLst>
          </p:cNvPr>
          <p:cNvPicPr>
            <a:picLocks noGrp="1" noChangeAspect="1"/>
          </p:cNvPicPr>
          <p:nvPr>
            <p:ph idx="1"/>
          </p:nvPr>
        </p:nvPicPr>
        <p:blipFill>
          <a:blip r:embed="rId2"/>
          <a:stretch>
            <a:fillRect/>
          </a:stretch>
        </p:blipFill>
        <p:spPr>
          <a:xfrm>
            <a:off x="3703666" y="325437"/>
            <a:ext cx="8332726" cy="6196805"/>
          </a:xfrm>
        </p:spPr>
      </p:pic>
    </p:spTree>
    <p:extLst>
      <p:ext uri="{BB962C8B-B14F-4D97-AF65-F5344CB8AC3E}">
        <p14:creationId xmlns:p14="http://schemas.microsoft.com/office/powerpoint/2010/main" val="17803300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B932A7-AEDF-1B5D-4C35-A4962C8827D1}"/>
              </a:ext>
            </a:extLst>
          </p:cNvPr>
          <p:cNvSpPr>
            <a:spLocks noGrp="1"/>
          </p:cNvSpPr>
          <p:nvPr>
            <p:ph type="title"/>
          </p:nvPr>
        </p:nvSpPr>
        <p:spPr/>
        <p:txBody>
          <a:bodyPr>
            <a:normAutofit/>
          </a:bodyPr>
          <a:lstStyle/>
          <a:p>
            <a:r>
              <a:rPr lang="zh-CN" altLang="en-US" sz="3800" dirty="0">
                <a:latin typeface="Calibri" panose="020F0502020204030204" pitchFamily="34" charset="0"/>
                <a:ea typeface="等线 Light"/>
                <a:cs typeface="Calibri" panose="020F0502020204030204" pitchFamily="34" charset="0"/>
              </a:rPr>
              <a:t>Statement of Comprehensive Income (Loss)</a:t>
            </a:r>
            <a:endParaRPr lang="zh-CN" altLang="en-US" sz="3800" dirty="0">
              <a:latin typeface="Calibri" panose="020F0502020204030204" pitchFamily="34" charset="0"/>
              <a:cs typeface="Calibri" panose="020F0502020204030204" pitchFamily="34" charset="0"/>
            </a:endParaRPr>
          </a:p>
        </p:txBody>
      </p:sp>
      <p:pic>
        <p:nvPicPr>
          <p:cNvPr id="4" name="图片 4" descr="表格&#10;&#10;已自动生成说明">
            <a:extLst>
              <a:ext uri="{FF2B5EF4-FFF2-40B4-BE49-F238E27FC236}">
                <a16:creationId xmlns:a16="http://schemas.microsoft.com/office/drawing/2014/main" id="{658C25F8-7F13-4AA8-BD71-DD72BFC8E8BF}"/>
              </a:ext>
            </a:extLst>
          </p:cNvPr>
          <p:cNvPicPr>
            <a:picLocks noGrp="1" noChangeAspect="1"/>
          </p:cNvPicPr>
          <p:nvPr>
            <p:ph idx="1"/>
          </p:nvPr>
        </p:nvPicPr>
        <p:blipFill>
          <a:blip r:embed="rId2"/>
          <a:stretch>
            <a:fillRect/>
          </a:stretch>
        </p:blipFill>
        <p:spPr>
          <a:xfrm>
            <a:off x="469106" y="1689101"/>
            <a:ext cx="11241881" cy="4779168"/>
          </a:xfrm>
        </p:spPr>
      </p:pic>
    </p:spTree>
    <p:extLst>
      <p:ext uri="{BB962C8B-B14F-4D97-AF65-F5344CB8AC3E}">
        <p14:creationId xmlns:p14="http://schemas.microsoft.com/office/powerpoint/2010/main" val="24374310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481AA-1089-B83C-A8B7-9CB39C517EA0}"/>
              </a:ext>
            </a:extLst>
          </p:cNvPr>
          <p:cNvSpPr>
            <a:spLocks noGrp="1"/>
          </p:cNvSpPr>
          <p:nvPr>
            <p:ph type="title"/>
          </p:nvPr>
        </p:nvSpPr>
        <p:spPr/>
        <p:txBody>
          <a:bodyPr>
            <a:normAutofit/>
          </a:bodyPr>
          <a:lstStyle/>
          <a:p>
            <a:r>
              <a:rPr lang="zh-CN" altLang="en-US" sz="3800" dirty="0">
                <a:latin typeface="Calibri" panose="020F0502020204030204" pitchFamily="34" charset="0"/>
                <a:ea typeface="等线 Light"/>
                <a:cs typeface="Calibri" panose="020F0502020204030204" pitchFamily="34" charset="0"/>
              </a:rPr>
              <a:t>Balance Sheet – Assets</a:t>
            </a:r>
            <a:endParaRPr lang="zh-CN" altLang="en-US" sz="3800" dirty="0">
              <a:latin typeface="Calibri" panose="020F0502020204030204" pitchFamily="34" charset="0"/>
              <a:cs typeface="Calibri" panose="020F0502020204030204" pitchFamily="34" charset="0"/>
            </a:endParaRPr>
          </a:p>
        </p:txBody>
      </p:sp>
      <p:pic>
        <p:nvPicPr>
          <p:cNvPr id="7" name="图片 7">
            <a:extLst>
              <a:ext uri="{FF2B5EF4-FFF2-40B4-BE49-F238E27FC236}">
                <a16:creationId xmlns:a16="http://schemas.microsoft.com/office/drawing/2014/main" id="{BF1514A9-2ACB-C154-C519-4DF4269EED47}"/>
              </a:ext>
            </a:extLst>
          </p:cNvPr>
          <p:cNvPicPr>
            <a:picLocks noGrp="1" noChangeAspect="1"/>
          </p:cNvPicPr>
          <p:nvPr>
            <p:ph idx="1"/>
          </p:nvPr>
        </p:nvPicPr>
        <p:blipFill>
          <a:blip r:embed="rId2"/>
          <a:stretch>
            <a:fillRect/>
          </a:stretch>
        </p:blipFill>
        <p:spPr>
          <a:xfrm>
            <a:off x="1025546" y="1682750"/>
            <a:ext cx="10140908" cy="4351338"/>
          </a:xfrm>
        </p:spPr>
      </p:pic>
    </p:spTree>
    <p:extLst>
      <p:ext uri="{BB962C8B-B14F-4D97-AF65-F5344CB8AC3E}">
        <p14:creationId xmlns:p14="http://schemas.microsoft.com/office/powerpoint/2010/main" val="18098135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F06C32-B276-D341-BE7E-A197E223EC72}"/>
              </a:ext>
            </a:extLst>
          </p:cNvPr>
          <p:cNvSpPr>
            <a:spLocks noGrp="1"/>
          </p:cNvSpPr>
          <p:nvPr>
            <p:ph type="title"/>
          </p:nvPr>
        </p:nvSpPr>
        <p:spPr/>
        <p:txBody>
          <a:bodyPr>
            <a:normAutofit/>
          </a:bodyPr>
          <a:lstStyle/>
          <a:p>
            <a:r>
              <a:rPr lang="zh-CN" sz="3800" dirty="0">
                <a:latin typeface="Calibri" panose="020F0502020204030204" pitchFamily="34" charset="0"/>
                <a:ea typeface="等线 Light"/>
                <a:cs typeface="Calibri" panose="020F0502020204030204" pitchFamily="34" charset="0"/>
              </a:rPr>
              <a:t>Balance Sheet </a:t>
            </a:r>
            <a:r>
              <a:rPr lang="en-US" altLang="zh-CN" sz="3800" dirty="0">
                <a:latin typeface="Calibri" panose="020F0502020204030204" pitchFamily="34" charset="0"/>
                <a:ea typeface="等线 Light"/>
                <a:cs typeface="Calibri" panose="020F0502020204030204" pitchFamily="34" charset="0"/>
              </a:rPr>
              <a:t>–</a:t>
            </a:r>
            <a:r>
              <a:rPr lang="zh-CN" altLang="en-US" sz="3800" dirty="0">
                <a:latin typeface="Calibri" panose="020F0502020204030204" pitchFamily="34" charset="0"/>
                <a:ea typeface="等线 Light"/>
                <a:cs typeface="Calibri" panose="020F0502020204030204" pitchFamily="34" charset="0"/>
              </a:rPr>
              <a:t> Liabilities and Equity</a:t>
            </a:r>
            <a:endParaRPr lang="en-US" altLang="zh-CN" sz="3800" dirty="0">
              <a:latin typeface="Calibri" panose="020F0502020204030204" pitchFamily="34" charset="0"/>
              <a:ea typeface="等线 Light"/>
              <a:cs typeface="Calibri" panose="020F0502020204030204" pitchFamily="34" charset="0"/>
            </a:endParaRPr>
          </a:p>
        </p:txBody>
      </p:sp>
      <p:pic>
        <p:nvPicPr>
          <p:cNvPr id="4" name="图片 4" descr="图片包含 图形用户界面&#10;&#10;已自动生成说明">
            <a:extLst>
              <a:ext uri="{FF2B5EF4-FFF2-40B4-BE49-F238E27FC236}">
                <a16:creationId xmlns:a16="http://schemas.microsoft.com/office/drawing/2014/main" id="{E793541D-0847-2953-5F62-BA6454613799}"/>
              </a:ext>
            </a:extLst>
          </p:cNvPr>
          <p:cNvPicPr>
            <a:picLocks noGrp="1" noChangeAspect="1"/>
          </p:cNvPicPr>
          <p:nvPr>
            <p:ph idx="1"/>
          </p:nvPr>
        </p:nvPicPr>
        <p:blipFill>
          <a:blip r:embed="rId2"/>
          <a:stretch>
            <a:fillRect/>
          </a:stretch>
        </p:blipFill>
        <p:spPr>
          <a:xfrm>
            <a:off x="1597093" y="1682750"/>
            <a:ext cx="8985908" cy="4994275"/>
          </a:xfrm>
        </p:spPr>
      </p:pic>
    </p:spTree>
    <p:extLst>
      <p:ext uri="{BB962C8B-B14F-4D97-AF65-F5344CB8AC3E}">
        <p14:creationId xmlns:p14="http://schemas.microsoft.com/office/powerpoint/2010/main" val="9609207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5526</Words>
  <Application>Microsoft Macintosh PowerPoint</Application>
  <PresentationFormat>Widescreen</PresentationFormat>
  <Paragraphs>430</Paragraphs>
  <Slides>121</Slides>
  <Notes>21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121</vt:i4>
      </vt:variant>
    </vt:vector>
  </HeadingPairs>
  <TitlesOfParts>
    <vt:vector size="133" baseType="lpstr">
      <vt:lpstr>Aldhabi</vt:lpstr>
      <vt:lpstr>等线</vt:lpstr>
      <vt:lpstr>等线 Light</vt:lpstr>
      <vt:lpstr>宋体</vt:lpstr>
      <vt:lpstr>Arial</vt:lpstr>
      <vt:lpstr>Calibri</vt:lpstr>
      <vt:lpstr>Calibri Light</vt:lpstr>
      <vt:lpstr>Cambria</vt:lpstr>
      <vt:lpstr>Georgia</vt:lpstr>
      <vt:lpstr>Times New Roman</vt:lpstr>
      <vt:lpstr>Office Theme</vt:lpstr>
      <vt:lpstr>Custom Design</vt:lpstr>
      <vt:lpstr>LIQUOR</vt:lpstr>
      <vt:lpstr>AGENDA</vt:lpstr>
      <vt:lpstr>HISTORY - Production</vt:lpstr>
      <vt:lpstr>INDUSTRY TRENDS</vt:lpstr>
      <vt:lpstr>TOP PRODUCERS IN THE INDUSTRY </vt:lpstr>
      <vt:lpstr>TYPES OF LIQUOR </vt:lpstr>
      <vt:lpstr>Beer Production</vt:lpstr>
      <vt:lpstr>Distilled Spirit Production</vt:lpstr>
      <vt:lpstr>RAW MATERIALS USED FOR PRODUCTION</vt:lpstr>
      <vt:lpstr>WORLDWIDE PRODUCT REVENUE  </vt:lpstr>
      <vt:lpstr>WORLDWIDE CONSUMPTION OF SPIRITS</vt:lpstr>
      <vt:lpstr>VOLUME</vt:lpstr>
      <vt:lpstr>SALES GROWTH</vt:lpstr>
      <vt:lpstr>COST STRUCTURE</vt:lpstr>
      <vt:lpstr>INTERNATIONAL TRADE</vt:lpstr>
      <vt:lpstr>RISK MANAGEMENT </vt:lpstr>
      <vt:lpstr>MAJOR RISKS: GENERAL BUSINESS</vt:lpstr>
      <vt:lpstr>MEASURING CLIMATE CHANGE RISK</vt:lpstr>
      <vt:lpstr>MANAGING CLIMATE CHANGE RISK</vt:lpstr>
      <vt:lpstr>MAJOR RISKS: GENERAL BUSINESS</vt:lpstr>
      <vt:lpstr>UKRAINE AND RUSSIA WAR IMPACT</vt:lpstr>
      <vt:lpstr>MEASURING COMMODITY RISK</vt:lpstr>
      <vt:lpstr>TECHNIQUES AND PRODUCTS TO MANAGE COMMODITY RISKS</vt:lpstr>
      <vt:lpstr>PowerPoint Presentation</vt:lpstr>
      <vt:lpstr>PowerPoint Presentation</vt:lpstr>
      <vt:lpstr>MAJOR RISKS: FINANCIAL RISKS</vt:lpstr>
      <vt:lpstr>MEASURING CURRENCY RISK</vt:lpstr>
      <vt:lpstr>MANAGING CURRENCY RISK</vt:lpstr>
      <vt:lpstr>MAJOR RISKS: FINANCIAL RISK</vt:lpstr>
      <vt:lpstr>MANAGING INTEREST RATE RISKS</vt:lpstr>
      <vt:lpstr>MAJOR RISKS: BUSINESS RISKS</vt:lpstr>
      <vt:lpstr>MANAGING CREDIT AND LIQUIDITY RISKS</vt:lpstr>
      <vt:lpstr>FACTORS PROMOTING ACTIVE RISK MANAGEMENT</vt:lpstr>
      <vt:lpstr>PROBLEMS OF ACTIVE RISK MANAGEMENT</vt:lpstr>
      <vt:lpstr>PowerPoint Presentation</vt:lpstr>
      <vt:lpstr>Company Overview - Anheuser-Busch InBev</vt:lpstr>
      <vt:lpstr>Revenue</vt:lpstr>
      <vt:lpstr>Cost Comparison</vt:lpstr>
      <vt:lpstr>Stock Performance 5 years</vt:lpstr>
      <vt:lpstr>Stock Performance – Compare to S&amp;P 500 </vt:lpstr>
      <vt:lpstr>Financial statements</vt:lpstr>
      <vt:lpstr>Income statement</vt:lpstr>
      <vt:lpstr>Comprehensive income</vt:lpstr>
      <vt:lpstr>Balance sheet</vt:lpstr>
      <vt:lpstr>Statement of Cash Flows</vt:lpstr>
      <vt:lpstr>Risk factors</vt:lpstr>
      <vt:lpstr>PowerPoint Presentation</vt:lpstr>
      <vt:lpstr>Currency risk</vt:lpstr>
      <vt:lpstr>Interest Rate risk</vt:lpstr>
      <vt:lpstr>Cash Flow Interest</vt:lpstr>
      <vt:lpstr>Commodity price risk</vt:lpstr>
      <vt:lpstr>Equity price risk</vt:lpstr>
      <vt:lpstr>Credit risk</vt:lpstr>
      <vt:lpstr>Liquidity risk</vt:lpstr>
      <vt:lpstr>Other Risks</vt:lpstr>
      <vt:lpstr>Summary</vt:lpstr>
      <vt:lpstr>Accounting method</vt:lpstr>
      <vt:lpstr>PowerPoint Presentation</vt:lpstr>
      <vt:lpstr>PowerPoint Presentation</vt:lpstr>
      <vt:lpstr>Company overview  </vt:lpstr>
      <vt:lpstr>Products</vt:lpstr>
      <vt:lpstr>Brands </vt:lpstr>
      <vt:lpstr>Revenue </vt:lpstr>
      <vt:lpstr>Cost structure</vt:lpstr>
      <vt:lpstr>Stock Performance 5 years</vt:lpstr>
      <vt:lpstr>Stock Performance – Compare to S&amp;P 500</vt:lpstr>
      <vt:lpstr>Financial statements</vt:lpstr>
      <vt:lpstr>Consolidated income statement</vt:lpstr>
      <vt:lpstr>Consolidated statement of comprehensive income</vt:lpstr>
      <vt:lpstr>Consolidated balance sheet</vt:lpstr>
      <vt:lpstr>Consolidated balance sheet</vt:lpstr>
      <vt:lpstr>Consolidated statement of cash flows</vt:lpstr>
      <vt:lpstr>Consolidated statement of cash flows</vt:lpstr>
      <vt:lpstr>Performance comparison</vt:lpstr>
      <vt:lpstr> Risk management - Diageo </vt:lpstr>
      <vt:lpstr>Curreny risk</vt:lpstr>
      <vt:lpstr>Interest rate risk</vt:lpstr>
      <vt:lpstr>Commodity price risk</vt:lpstr>
      <vt:lpstr>Market risk sensitivity analysis</vt:lpstr>
      <vt:lpstr>Credit risk</vt:lpstr>
      <vt:lpstr>Credit risk</vt:lpstr>
      <vt:lpstr>Liquidity risk</vt:lpstr>
      <vt:lpstr>Financial intruments overview</vt:lpstr>
      <vt:lpstr>Other risks</vt:lpstr>
      <vt:lpstr>Other risks </vt:lpstr>
      <vt:lpstr>Other risks</vt:lpstr>
      <vt:lpstr>Accounting method</vt:lpstr>
      <vt:lpstr>Accounting method</vt:lpstr>
      <vt:lpstr>PowerPoint Presentation</vt:lpstr>
      <vt:lpstr>Company Overview – Molson Coors Beverage Company</vt:lpstr>
      <vt:lpstr>Americas Segments</vt:lpstr>
      <vt:lpstr>EMEA&amp;APAC Segments</vt:lpstr>
      <vt:lpstr>Stock Performance – 5 Years</vt:lpstr>
      <vt:lpstr>Stock Performance – Compare to S&amp;P 500</vt:lpstr>
      <vt:lpstr>Financial Statements</vt:lpstr>
      <vt:lpstr>Statement of Operations</vt:lpstr>
      <vt:lpstr>Statement of Comprehensive Income (Loss)</vt:lpstr>
      <vt:lpstr>Balance Sheet – Assets</vt:lpstr>
      <vt:lpstr>Balance Sheet – Liabilities and Equity</vt:lpstr>
      <vt:lpstr>Statement of Cash Flow</vt:lpstr>
      <vt:lpstr>Risk Factors</vt:lpstr>
      <vt:lpstr>Risk Related to Company and Operations</vt:lpstr>
      <vt:lpstr>Risk Related to Campany and Operations</vt:lpstr>
      <vt:lpstr>Risk Related to Campany and Operations</vt:lpstr>
      <vt:lpstr>Risks Related to Indebtedness, Capital Structure and Financial Condition</vt:lpstr>
      <vt:lpstr>Risks Related to Dependence on Third Parties</vt:lpstr>
      <vt:lpstr>Risks Related to Legal Matters, Governmental Regulations and International Operations</vt:lpstr>
      <vt:lpstr>Risk Related to Acquisitions and Joint Ventures</vt:lpstr>
      <vt:lpstr>Additional Risks Related to Americas Segment</vt:lpstr>
      <vt:lpstr>Additional Risks Related to EMEA&amp;APAC Segment</vt:lpstr>
      <vt:lpstr>Risks Related to Ownership for our Class B Common Stock</vt:lpstr>
      <vt:lpstr>Financial Risk Management</vt:lpstr>
      <vt:lpstr>Commodity Price Risk</vt:lpstr>
      <vt:lpstr>Foreign Currency Exchange Risk</vt:lpstr>
      <vt:lpstr>Interest Rate Risk</vt:lpstr>
      <vt:lpstr>Financial Instrument</vt:lpstr>
      <vt:lpstr>Financial Instrument</vt:lpstr>
      <vt:lpstr>Financial Instrument</vt:lpstr>
      <vt:lpstr>Financial Instrument</vt:lpstr>
      <vt:lpstr>Financial Instrument</vt:lpstr>
      <vt:lpstr>Accounting Method - Derivatives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LIQUOR</dc:title>
  <dc:creator>simar</dc:creator>
  <cp:lastModifiedBy>正宇 黄</cp:lastModifiedBy>
  <cp:revision>157</cp:revision>
  <dcterms:created xsi:type="dcterms:W3CDTF">2022-06-12T01:42:46Z</dcterms:created>
  <dcterms:modified xsi:type="dcterms:W3CDTF">2022-07-14T08:16:53Z</dcterms:modified>
</cp:coreProperties>
</file>