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258" r:id="rId2"/>
    <p:sldId id="361" r:id="rId3"/>
    <p:sldId id="364" r:id="rId4"/>
    <p:sldId id="274" r:id="rId5"/>
    <p:sldId id="276" r:id="rId6"/>
    <p:sldId id="362" r:id="rId7"/>
    <p:sldId id="278" r:id="rId8"/>
    <p:sldId id="285" r:id="rId9"/>
    <p:sldId id="279" r:id="rId10"/>
    <p:sldId id="288" r:id="rId11"/>
    <p:sldId id="290" r:id="rId12"/>
    <p:sldId id="289" r:id="rId13"/>
    <p:sldId id="286" r:id="rId14"/>
    <p:sldId id="275" r:id="rId15"/>
    <p:sldId id="277" r:id="rId16"/>
    <p:sldId id="281" r:id="rId17"/>
    <p:sldId id="291" r:id="rId18"/>
    <p:sldId id="292" r:id="rId19"/>
    <p:sldId id="295" r:id="rId20"/>
    <p:sldId id="293" r:id="rId21"/>
    <p:sldId id="294" r:id="rId22"/>
    <p:sldId id="282" r:id="rId23"/>
    <p:sldId id="363" r:id="rId24"/>
    <p:sldId id="324" r:id="rId25"/>
    <p:sldId id="327" r:id="rId26"/>
    <p:sldId id="325" r:id="rId27"/>
    <p:sldId id="326" r:id="rId28"/>
    <p:sldId id="283" r:id="rId29"/>
    <p:sldId id="330" r:id="rId30"/>
    <p:sldId id="331" r:id="rId31"/>
    <p:sldId id="328" r:id="rId32"/>
    <p:sldId id="329" r:id="rId33"/>
    <p:sldId id="260" r:id="rId34"/>
    <p:sldId id="267" r:id="rId35"/>
    <p:sldId id="365" r:id="rId36"/>
    <p:sldId id="366" r:id="rId37"/>
    <p:sldId id="367" r:id="rId38"/>
    <p:sldId id="368" r:id="rId39"/>
    <p:sldId id="263" r:id="rId40"/>
    <p:sldId id="370" r:id="rId41"/>
    <p:sldId id="371" r:id="rId42"/>
    <p:sldId id="372" r:id="rId43"/>
    <p:sldId id="374" r:id="rId44"/>
    <p:sldId id="375" r:id="rId45"/>
    <p:sldId id="377" r:id="rId46"/>
    <p:sldId id="378" r:id="rId47"/>
    <p:sldId id="379" r:id="rId48"/>
    <p:sldId id="380" r:id="rId49"/>
    <p:sldId id="381" r:id="rId50"/>
    <p:sldId id="382" r:id="rId51"/>
    <p:sldId id="383" r:id="rId52"/>
    <p:sldId id="384" r:id="rId53"/>
    <p:sldId id="385" r:id="rId54"/>
    <p:sldId id="386" r:id="rId55"/>
    <p:sldId id="387" r:id="rId56"/>
    <p:sldId id="388" r:id="rId57"/>
    <p:sldId id="389" r:id="rId58"/>
    <p:sldId id="390" r:id="rId59"/>
    <p:sldId id="391" r:id="rId60"/>
    <p:sldId id="392" r:id="rId61"/>
    <p:sldId id="393" r:id="rId62"/>
    <p:sldId id="394" r:id="rId63"/>
    <p:sldId id="261" r:id="rId64"/>
    <p:sldId id="395" r:id="rId65"/>
    <p:sldId id="396" r:id="rId66"/>
    <p:sldId id="397" r:id="rId67"/>
    <p:sldId id="398" r:id="rId68"/>
    <p:sldId id="399" r:id="rId69"/>
    <p:sldId id="400" r:id="rId70"/>
    <p:sldId id="401" r:id="rId71"/>
    <p:sldId id="402" r:id="rId72"/>
    <p:sldId id="403" r:id="rId73"/>
    <p:sldId id="404" r:id="rId74"/>
    <p:sldId id="405" r:id="rId75"/>
    <p:sldId id="406" r:id="rId76"/>
    <p:sldId id="407" r:id="rId77"/>
    <p:sldId id="408" r:id="rId78"/>
    <p:sldId id="409" r:id="rId79"/>
    <p:sldId id="410" r:id="rId80"/>
    <p:sldId id="411" r:id="rId81"/>
    <p:sldId id="412" r:id="rId82"/>
    <p:sldId id="413" r:id="rId83"/>
    <p:sldId id="414" r:id="rId84"/>
    <p:sldId id="415" r:id="rId85"/>
    <p:sldId id="416" r:id="rId86"/>
    <p:sldId id="417" r:id="rId87"/>
    <p:sldId id="418" r:id="rId88"/>
    <p:sldId id="419" r:id="rId89"/>
    <p:sldId id="420" r:id="rId90"/>
    <p:sldId id="421" r:id="rId91"/>
    <p:sldId id="296" r:id="rId92"/>
    <p:sldId id="297" r:id="rId93"/>
    <p:sldId id="298" r:id="rId94"/>
    <p:sldId id="299" r:id="rId95"/>
    <p:sldId id="300" r:id="rId96"/>
    <p:sldId id="301" r:id="rId97"/>
    <p:sldId id="302" r:id="rId98"/>
    <p:sldId id="303" r:id="rId99"/>
    <p:sldId id="304" r:id="rId100"/>
    <p:sldId id="305" r:id="rId101"/>
    <p:sldId id="306" r:id="rId102"/>
    <p:sldId id="307" r:id="rId103"/>
    <p:sldId id="308" r:id="rId104"/>
    <p:sldId id="309" r:id="rId105"/>
    <p:sldId id="310" r:id="rId106"/>
    <p:sldId id="311" r:id="rId107"/>
    <p:sldId id="312" r:id="rId108"/>
    <p:sldId id="313" r:id="rId109"/>
    <p:sldId id="314" r:id="rId110"/>
    <p:sldId id="315" r:id="rId111"/>
    <p:sldId id="316" r:id="rId112"/>
    <p:sldId id="317" r:id="rId113"/>
    <p:sldId id="318" r:id="rId114"/>
    <p:sldId id="319" r:id="rId115"/>
    <p:sldId id="320" r:id="rId116"/>
    <p:sldId id="321" r:id="rId117"/>
    <p:sldId id="322" r:id="rId118"/>
    <p:sldId id="422"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5E08"/>
    <a:srgbClr val="2B8C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0" autoAdjust="0"/>
    <p:restoredTop sz="85548" autoAdjust="0"/>
  </p:normalViewPr>
  <p:slideViewPr>
    <p:cSldViewPr snapToObjects="1">
      <p:cViewPr>
        <p:scale>
          <a:sx n="100" d="100"/>
          <a:sy n="100" d="100"/>
        </p:scale>
        <p:origin x="-324"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53BF4-598C-2142-BCC1-0B2128AB1DDF}" type="datetimeFigureOut">
              <a:rPr lang="en-US" smtClean="0"/>
              <a:pPr/>
              <a:t>3/18/2011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E6B09F-7D76-2449-A042-10703BCD88D5}" type="slidenum">
              <a:rPr lang="en-US" smtClean="0"/>
              <a:pPr/>
              <a:t>‹#›</a:t>
            </a:fld>
            <a:endParaRPr lang="en-US"/>
          </a:p>
        </p:txBody>
      </p:sp>
    </p:spTree>
    <p:extLst>
      <p:ext uri="{BB962C8B-B14F-4D97-AF65-F5344CB8AC3E}">
        <p14:creationId xmlns:p14="http://schemas.microsoft.com/office/powerpoint/2010/main" xmlns="" val="9188094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Barrick_Gold#cite_note-34"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en.wikipedia.org/wiki/Barrick_Gold#cite_note-35" TargetMode="External"/><Relationship Id="rId4" Type="http://schemas.openxmlformats.org/officeDocument/2006/relationships/hyperlink" Target="http://en.wikipedia.org/wiki/Hedge_(financ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dirty="0" smtClean="0"/>
              <a:t>Demand for gold is widely dispersed around the world. East Asia, the Indian sub-continent and the Middle East accounted for approximately 70% of world demand in 2009. India, Greater China (China and Hong Kong), US, Turkey and Saudi Arabia represented over half of world demand. A different set of socio-economic and cultural incentives drives each market, creating a diverse range of factors influencing demand.</a:t>
            </a:r>
            <a:endParaRPr lang="en-CA" dirty="0" smtClean="0"/>
          </a:p>
          <a:p>
            <a:endParaRPr lang="en-CA" dirty="0" smtClean="0"/>
          </a:p>
          <a:p>
            <a:r>
              <a:rPr b="1" dirty="0" smtClean="0"/>
              <a:t>Jewellery demand</a:t>
            </a:r>
          </a:p>
          <a:p>
            <a:r>
              <a:rPr dirty="0" smtClean="0"/>
              <a:t>Jewellery consistently accounts for over two-thirds of gold demand. In the 12 months to December 2009, appetite for jewellery amounted to around US$55 billion, making it one of the world's largest categories of consumer goods. India is the largest consumer in volume terms, accounting for 27% of demand in 2009. Indian gold demand is supported by cultural and religious traditions which are not directly linked to global economic trends.</a:t>
            </a:r>
          </a:p>
          <a:p>
            <a:endParaRPr lang="en-US" dirty="0" smtClean="0"/>
          </a:p>
          <a:p>
            <a:endParaRPr lang="en-US" dirty="0" smtClean="0"/>
          </a:p>
          <a:p>
            <a:r>
              <a:rPr dirty="0" smtClean="0"/>
              <a:t>A significant portion of investment demand is transacted in the over-the-counter market, therefore not easily measurable. However, there’s no doubt that investment demand in gold has increased considerably in recent years. </a:t>
            </a:r>
            <a:r>
              <a:rPr b="1" dirty="0" smtClean="0"/>
              <a:t>Since 2003, investment has represented the strongest source of growth in demand. The last five years to the end of 2009 saw an increase in value terms of around 119%. In 2009 alone, investment attracted net inflows of approximately US$41bn.</a:t>
            </a:r>
            <a:endParaRPr dirty="0" smtClean="0"/>
          </a:p>
          <a:p>
            <a:r>
              <a:rPr dirty="0" smtClean="0"/>
              <a:t>Numerous factors motivate people and institutions to seek gold investments. The positive price outlook is underpinned by expectations that growth in demand will continue to outstrip that of supply. Of the key drivers behind investor demand, one common thread emerges: all are rooted in gold's abilities to insure against instability and protect </a:t>
            </a:r>
            <a:r>
              <a:rPr lang="en-CA" dirty="0" smtClean="0"/>
              <a:t>against risk.</a:t>
            </a:r>
          </a:p>
          <a:p>
            <a:endParaRPr lang="en-CA" dirty="0" smtClean="0"/>
          </a:p>
          <a:p>
            <a:r>
              <a:rPr dirty="0" smtClean="0"/>
              <a:t>The growth in investment demand has sparked numerous innovations in gold investment, ranging from online bullion sales to gold ETFs. There are now a wide variety of investment products to suit both the private and institutional investor</a:t>
            </a:r>
            <a:r>
              <a:rPr lang="en-CA" dirty="0" smtClean="0"/>
              <a:t>\</a:t>
            </a:r>
          </a:p>
          <a:p>
            <a:endParaRPr lang="en-CA" dirty="0" smtClean="0"/>
          </a:p>
          <a:p>
            <a:r>
              <a:rPr b="1" dirty="0" smtClean="0"/>
              <a:t>Technological demand</a:t>
            </a:r>
          </a:p>
          <a:p>
            <a:r>
              <a:rPr b="1" dirty="0" smtClean="0"/>
              <a:t>Industrial, medical and dental technology accounts for around 12% of gold demand (an annual average of over 434 tonnes from 2005 to 2009). </a:t>
            </a:r>
            <a:endParaRPr dirty="0" smtClean="0"/>
          </a:p>
          <a:p>
            <a:r>
              <a:rPr dirty="0" smtClean="0"/>
              <a:t>Gold offers high thermal and electrical conductivity, along with outstanding resistance to corrosion. This explains why over half of all industrial demand arises from its use in electrical components.</a:t>
            </a:r>
          </a:p>
          <a:p>
            <a:endParaRPr lang="en-US" dirty="0"/>
          </a:p>
        </p:txBody>
      </p:sp>
      <p:sp>
        <p:nvSpPr>
          <p:cNvPr id="4" name="Slide Number Placeholder 3"/>
          <p:cNvSpPr>
            <a:spLocks noGrp="1"/>
          </p:cNvSpPr>
          <p:nvPr>
            <p:ph type="sldNum" sz="quarter" idx="10"/>
          </p:nvPr>
        </p:nvSpPr>
        <p:spPr/>
        <p:txBody>
          <a:bodyPr/>
          <a:lstStyle/>
          <a:p>
            <a:fld id="{76E6B09F-7D76-2449-A042-10703BCD88D5}" type="slidenum">
              <a:rPr lang="en-US" smtClean="0"/>
              <a:pPr/>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baseline="0" dirty="0" smtClean="0">
                <a:solidFill>
                  <a:schemeClr val="tx1"/>
                </a:solidFill>
                <a:latin typeface="+mn-lt"/>
                <a:ea typeface="+mn-ea"/>
                <a:cs typeface="+mn-cs"/>
              </a:rPr>
              <a:t>Settlement Obligation to Close Out Gold Sales Contracts</a:t>
            </a:r>
          </a:p>
          <a:p>
            <a:r>
              <a:rPr lang="en-CA" sz="1200" kern="1200" baseline="0" dirty="0" smtClean="0">
                <a:solidFill>
                  <a:schemeClr val="tx1"/>
                </a:solidFill>
                <a:latin typeface="+mn-lt"/>
                <a:ea typeface="+mn-ea"/>
                <a:cs typeface="+mn-cs"/>
              </a:rPr>
              <a:t>In September 2009, we announced a plan to eliminate our “Gold Hedges” and a significant portion of our “Floating Contracts”. Our “Gold Hedges” were fixed price contracts which did not participate in gold price movements. Our “Floating Contracts” were essentially Gold Hedges that had been offset against future movements in the gold price but not yet settled. As at December 31, 2009, the obligation relating to the Floating Contracts had been reduced to $0.6 billion. </a:t>
            </a:r>
            <a:r>
              <a:rPr lang="en-CA" sz="1200" kern="1200" baseline="0" smtClean="0">
                <a:solidFill>
                  <a:schemeClr val="tx1"/>
                </a:solidFill>
                <a:latin typeface="+mn-lt"/>
                <a:ea typeface="+mn-ea"/>
                <a:cs typeface="+mn-cs"/>
              </a:rPr>
              <a:t>During 2010 the $0.6 billion obligation relating to the Floating Contracts was repaid.</a:t>
            </a:r>
          </a:p>
          <a:p>
            <a:endParaRPr lang="en-US"/>
          </a:p>
        </p:txBody>
      </p:sp>
      <p:sp>
        <p:nvSpPr>
          <p:cNvPr id="4" name="Slide Number Placeholder 3"/>
          <p:cNvSpPr>
            <a:spLocks noGrp="1"/>
          </p:cNvSpPr>
          <p:nvPr>
            <p:ph type="sldNum" sz="quarter" idx="10"/>
          </p:nvPr>
        </p:nvSpPr>
        <p:spPr/>
        <p:txBody>
          <a:bodyPr/>
          <a:lstStyle/>
          <a:p>
            <a:fld id="{76E6B09F-7D76-2449-A042-10703BCD88D5}" type="slidenum">
              <a:rPr lang="en-US" smtClean="0"/>
              <a:pPr/>
              <a:t>61</a:t>
            </a:fld>
            <a:endParaRPr lang="en-US"/>
          </a:p>
        </p:txBody>
      </p:sp>
    </p:spTree>
    <p:extLst>
      <p:ext uri="{BB962C8B-B14F-4D97-AF65-F5344CB8AC3E}">
        <p14:creationId xmlns:p14="http://schemas.microsoft.com/office/powerpoint/2010/main" xmlns="" val="414505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6E6B09F-7D76-2449-A042-10703BCD88D5}" type="slidenum">
              <a:rPr lang="en-US" smtClean="0"/>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a:r>
            <a:r>
              <a:rPr lang="en-CA" dirty="0" err="1" smtClean="0"/>
              <a:t>Barrick</a:t>
            </a:r>
            <a:r>
              <a:rPr lang="en-CA" baseline="0" dirty="0" smtClean="0"/>
              <a:t> does gold primarily</a:t>
            </a:r>
          </a:p>
          <a:p>
            <a:r>
              <a:rPr lang="en-CA" baseline="0" dirty="0" smtClean="0"/>
              <a:t>-the </a:t>
            </a:r>
            <a:r>
              <a:rPr lang="en-CA" baseline="0" dirty="0" err="1" smtClean="0"/>
              <a:t>Zaldivar</a:t>
            </a:r>
            <a:r>
              <a:rPr lang="en-CA" baseline="0" dirty="0" smtClean="0"/>
              <a:t> mine in Chile is specifically for copper</a:t>
            </a:r>
          </a:p>
          <a:p>
            <a:r>
              <a:rPr lang="en-CA" baseline="0" dirty="0" smtClean="0"/>
              <a:t>-both its copper and silver productions can be found in N.A., S.A., and African mines.</a:t>
            </a:r>
          </a:p>
          <a:p>
            <a:r>
              <a:rPr lang="en-CA" baseline="0" dirty="0" smtClean="0"/>
              <a:t>-</a:t>
            </a:r>
            <a:r>
              <a:rPr lang="en-CA" sz="1200" kern="1200" baseline="0" dirty="0" smtClean="0">
                <a:solidFill>
                  <a:schemeClr val="tx1"/>
                </a:solidFill>
                <a:latin typeface="+mn-lt"/>
                <a:ea typeface="+mn-ea"/>
                <a:cs typeface="+mn-cs"/>
              </a:rPr>
              <a:t>We also produce significant amounts of copper and have significant silver reserves contained within our gold reserves at our Pascua-Lama project.</a:t>
            </a:r>
            <a:endParaRPr lang="en-CA" baseline="0" dirty="0" smtClean="0"/>
          </a:p>
        </p:txBody>
      </p:sp>
      <p:sp>
        <p:nvSpPr>
          <p:cNvPr id="4" name="Slide Number Placeholder 3"/>
          <p:cNvSpPr>
            <a:spLocks noGrp="1"/>
          </p:cNvSpPr>
          <p:nvPr>
            <p:ph type="sldNum" sz="quarter" idx="10"/>
          </p:nvPr>
        </p:nvSpPr>
        <p:spPr/>
        <p:txBody>
          <a:bodyPr/>
          <a:lstStyle/>
          <a:p>
            <a:fld id="{76E6B09F-7D76-2449-A042-10703BCD88D5}" type="slidenum">
              <a:rPr lang="en-US" smtClean="0"/>
              <a:pPr/>
              <a:t>35</a:t>
            </a:fld>
            <a:endParaRPr lang="en-US"/>
          </a:p>
        </p:txBody>
      </p:sp>
    </p:spTree>
    <p:extLst>
      <p:ext uri="{BB962C8B-B14F-4D97-AF65-F5344CB8AC3E}">
        <p14:creationId xmlns:p14="http://schemas.microsoft.com/office/powerpoint/2010/main" xmlns="" val="72729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pPr eaLnBrk="1" hangingPunct="1">
              <a:spcBef>
                <a:spcPct val="0"/>
              </a:spcBef>
            </a:pPr>
            <a:endParaRPr lang="en-US"/>
          </a:p>
        </p:txBody>
      </p:sp>
      <p:sp>
        <p:nvSpPr>
          <p:cNvPr id="49156" name="Slide Number Placeholder 3"/>
          <p:cNvSpPr>
            <a:spLocks noGrp="1"/>
          </p:cNvSpPr>
          <p:nvPr>
            <p:ph type="sldNum" sz="quarter" idx="5"/>
          </p:nvPr>
        </p:nvSpPr>
        <p:spPr bwMode="auto">
          <a:noFill/>
          <a:ln>
            <a:miter lim="800000"/>
            <a:headEnd/>
            <a:tailEnd/>
          </a:ln>
        </p:spPr>
        <p:txBody>
          <a:bodyPr/>
          <a:lstStyle/>
          <a:p>
            <a:fld id="{072A705D-DB2A-6549-BCAF-C3F3244C6C2F}" type="slidenum">
              <a:rPr lang="en-US">
                <a:latin typeface="Calibri" charset="0"/>
              </a:rPr>
              <a:pPr/>
              <a:t>117</a:t>
            </a:fld>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-They are</a:t>
            </a:r>
            <a:r>
              <a:rPr lang="en-CA" baseline="0" dirty="0" smtClean="0"/>
              <a:t> a gold corp., but you will usually get other minerals when mining for gold</a:t>
            </a:r>
          </a:p>
          <a:p>
            <a:r>
              <a:rPr lang="en-CA" baseline="0" dirty="0" smtClean="0"/>
              <a:t>-</a:t>
            </a:r>
            <a:r>
              <a:rPr lang="en-CA" sz="1200" kern="1200" baseline="0" dirty="0" smtClean="0">
                <a:solidFill>
                  <a:schemeClr val="tx1"/>
                </a:solidFill>
                <a:latin typeface="+mn-lt"/>
                <a:ea typeface="+mn-ea"/>
                <a:cs typeface="+mn-cs"/>
              </a:rPr>
              <a:t>Silver Sale Agreement</a:t>
            </a:r>
          </a:p>
          <a:p>
            <a:r>
              <a:rPr lang="en-CA" sz="1200" kern="1200" baseline="0" dirty="0" smtClean="0">
                <a:solidFill>
                  <a:schemeClr val="tx1"/>
                </a:solidFill>
                <a:latin typeface="+mn-lt"/>
                <a:ea typeface="+mn-ea"/>
                <a:cs typeface="+mn-cs"/>
              </a:rPr>
              <a:t>On September 22, 2009, we entered into an agreement with Silver Wheaton Corp. to sell the equivalent of 25% of the life-of-mine silver production from the Pascua-Lama project and 100% of silver production from the Lagunas </a:t>
            </a:r>
            <a:r>
              <a:rPr lang="en-CA" sz="1200" kern="1200" baseline="0" dirty="0" err="1" smtClean="0">
                <a:solidFill>
                  <a:schemeClr val="tx1"/>
                </a:solidFill>
                <a:latin typeface="+mn-lt"/>
                <a:ea typeface="+mn-ea"/>
                <a:cs typeface="+mn-cs"/>
              </a:rPr>
              <a:t>Norte</a:t>
            </a:r>
            <a:r>
              <a:rPr lang="en-CA" sz="1200" kern="1200" baseline="0" dirty="0" smtClean="0">
                <a:solidFill>
                  <a:schemeClr val="tx1"/>
                </a:solidFill>
                <a:latin typeface="+mn-lt"/>
                <a:ea typeface="+mn-ea"/>
                <a:cs typeface="+mn-cs"/>
              </a:rPr>
              <a:t>, </a:t>
            </a:r>
            <a:r>
              <a:rPr lang="en-CA" sz="1200" kern="1200" baseline="0" dirty="0" err="1" smtClean="0">
                <a:solidFill>
                  <a:schemeClr val="tx1"/>
                </a:solidFill>
                <a:latin typeface="+mn-lt"/>
                <a:ea typeface="+mn-ea"/>
                <a:cs typeface="+mn-cs"/>
              </a:rPr>
              <a:t>Pierina</a:t>
            </a:r>
            <a:r>
              <a:rPr lang="en-CA" sz="1200" kern="1200" baseline="0" dirty="0" smtClean="0">
                <a:solidFill>
                  <a:schemeClr val="tx1"/>
                </a:solidFill>
                <a:latin typeface="+mn-lt"/>
                <a:ea typeface="+mn-ea"/>
                <a:cs typeface="+mn-cs"/>
              </a:rPr>
              <a:t> and </a:t>
            </a:r>
            <a:r>
              <a:rPr lang="en-CA" sz="1200" kern="1200" baseline="0" dirty="0" err="1" smtClean="0">
                <a:solidFill>
                  <a:schemeClr val="tx1"/>
                </a:solidFill>
                <a:latin typeface="+mn-lt"/>
                <a:ea typeface="+mn-ea"/>
                <a:cs typeface="+mn-cs"/>
              </a:rPr>
              <a:t>Veladero</a:t>
            </a:r>
            <a:r>
              <a:rPr lang="en-CA" sz="1200" kern="1200" baseline="0" dirty="0" smtClean="0">
                <a:solidFill>
                  <a:schemeClr val="tx1"/>
                </a:solidFill>
                <a:latin typeface="+mn-lt"/>
                <a:ea typeface="+mn-ea"/>
                <a:cs typeface="+mn-cs"/>
              </a:rPr>
              <a:t> mines until project completion at Pascua-Lama. In return, we were entitled to an upfront cash payment of $625 million payable over three years from the date of the agreement, as well as ongoing payments in cash of the lesser of $3.90 (subject to an annual inflation adjustment of 1% starting three years after project completion at Pascua-Lama) and the</a:t>
            </a:r>
          </a:p>
          <a:p>
            <a:r>
              <a:rPr lang="en-CA" sz="1200" kern="1200" baseline="0" dirty="0" smtClean="0">
                <a:solidFill>
                  <a:schemeClr val="tx1"/>
                </a:solidFill>
                <a:latin typeface="+mn-lt"/>
                <a:ea typeface="+mn-ea"/>
                <a:cs typeface="+mn-cs"/>
              </a:rPr>
              <a:t>prevailing market price for</a:t>
            </a:r>
            <a:endParaRPr lang="en-CA" baseline="0" dirty="0" smtClean="0"/>
          </a:p>
          <a:p>
            <a:endParaRPr lang="en-US" dirty="0"/>
          </a:p>
        </p:txBody>
      </p:sp>
      <p:sp>
        <p:nvSpPr>
          <p:cNvPr id="4" name="Slide Number Placeholder 3"/>
          <p:cNvSpPr>
            <a:spLocks noGrp="1"/>
          </p:cNvSpPr>
          <p:nvPr>
            <p:ph type="sldNum" sz="quarter" idx="10"/>
          </p:nvPr>
        </p:nvSpPr>
        <p:spPr/>
        <p:txBody>
          <a:bodyPr/>
          <a:lstStyle/>
          <a:p>
            <a:fld id="{76E6B09F-7D76-2449-A042-10703BCD88D5}" type="slidenum">
              <a:rPr lang="en-US" smtClean="0"/>
              <a:pPr/>
              <a:t>38</a:t>
            </a:fld>
            <a:endParaRPr lang="en-US"/>
          </a:p>
        </p:txBody>
      </p:sp>
    </p:spTree>
    <p:extLst>
      <p:ext uri="{BB962C8B-B14F-4D97-AF65-F5344CB8AC3E}">
        <p14:creationId xmlns:p14="http://schemas.microsoft.com/office/powerpoint/2010/main" xmlns="" val="319683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-$146</a:t>
            </a:r>
            <a:r>
              <a:rPr lang="en-CA" baseline="0" dirty="0" smtClean="0"/>
              <a:t> M worth of CLP contracts are considered non-hedge because they are considered economic hedging, and not accounting hedging; they are pre-production </a:t>
            </a:r>
            <a:r>
              <a:rPr lang="en-CA" baseline="0" dirty="0" err="1" smtClean="0"/>
              <a:t>capex</a:t>
            </a:r>
            <a:r>
              <a:rPr lang="en-CA" baseline="0" dirty="0" smtClean="0"/>
              <a:t> hedging</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a:t>
            </a:r>
            <a:r>
              <a:rPr lang="en-CA" b="1" dirty="0" smtClean="0"/>
              <a:t>1 Chilean peso / U.S. dollar = 0.002057</a:t>
            </a:r>
          </a:p>
          <a:p>
            <a:endParaRPr lang="en-US" dirty="0"/>
          </a:p>
        </p:txBody>
      </p:sp>
      <p:sp>
        <p:nvSpPr>
          <p:cNvPr id="4" name="Slide Number Placeholder 3"/>
          <p:cNvSpPr>
            <a:spLocks noGrp="1"/>
          </p:cNvSpPr>
          <p:nvPr>
            <p:ph type="sldNum" sz="quarter" idx="10"/>
          </p:nvPr>
        </p:nvSpPr>
        <p:spPr/>
        <p:txBody>
          <a:bodyPr/>
          <a:lstStyle/>
          <a:p>
            <a:fld id="{76E6B09F-7D76-2449-A042-10703BCD88D5}" type="slidenum">
              <a:rPr lang="en-US" smtClean="0"/>
              <a:pPr/>
              <a:t>52</a:t>
            </a:fld>
            <a:endParaRPr lang="en-US"/>
          </a:p>
        </p:txBody>
      </p:sp>
    </p:spTree>
    <p:extLst>
      <p:ext uri="{BB962C8B-B14F-4D97-AF65-F5344CB8AC3E}">
        <p14:creationId xmlns:p14="http://schemas.microsoft.com/office/powerpoint/2010/main" xmlns="" val="157492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Fair Value is the</a:t>
            </a:r>
            <a:r>
              <a:rPr lang="en-CA" baseline="0" dirty="0" smtClean="0"/>
              <a:t> price with which you receive to sell off an asset or to pay for a transfer of a liability between market participants at the quoted at the measurement date. So, basically, market value at the time.</a:t>
            </a:r>
            <a:endParaRPr lang="en-CA" dirty="0" smtClean="0"/>
          </a:p>
          <a:p>
            <a:endParaRPr lang="en-US" dirty="0"/>
          </a:p>
        </p:txBody>
      </p:sp>
      <p:sp>
        <p:nvSpPr>
          <p:cNvPr id="4" name="Slide Number Placeholder 3"/>
          <p:cNvSpPr>
            <a:spLocks noGrp="1"/>
          </p:cNvSpPr>
          <p:nvPr>
            <p:ph type="sldNum" sz="quarter" idx="10"/>
          </p:nvPr>
        </p:nvSpPr>
        <p:spPr/>
        <p:txBody>
          <a:bodyPr/>
          <a:lstStyle/>
          <a:p>
            <a:fld id="{76E6B09F-7D76-2449-A042-10703BCD88D5}" type="slidenum">
              <a:rPr lang="en-US" smtClean="0"/>
              <a:pPr/>
              <a:t>53</a:t>
            </a:fld>
            <a:endParaRPr lang="en-US"/>
          </a:p>
        </p:txBody>
      </p:sp>
    </p:spTree>
    <p:extLst>
      <p:ext uri="{BB962C8B-B14F-4D97-AF65-F5344CB8AC3E}">
        <p14:creationId xmlns:p14="http://schemas.microsoft.com/office/powerpoint/2010/main" xmlns="" val="2266678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So comprehensive income is your normal</a:t>
            </a:r>
            <a:r>
              <a:rPr lang="en-CA" baseline="0" dirty="0" smtClean="0"/>
              <a:t>, net, accounting income, whereas OCI, other comprehensive income, includes economic gains.</a:t>
            </a:r>
            <a:endParaRPr lang="en-CA" dirty="0" smtClean="0"/>
          </a:p>
          <a:p>
            <a:endParaRPr lang="en-US" dirty="0"/>
          </a:p>
        </p:txBody>
      </p:sp>
      <p:sp>
        <p:nvSpPr>
          <p:cNvPr id="4" name="Slide Number Placeholder 3"/>
          <p:cNvSpPr>
            <a:spLocks noGrp="1"/>
          </p:cNvSpPr>
          <p:nvPr>
            <p:ph type="sldNum" sz="quarter" idx="10"/>
          </p:nvPr>
        </p:nvSpPr>
        <p:spPr/>
        <p:txBody>
          <a:bodyPr/>
          <a:lstStyle/>
          <a:p>
            <a:fld id="{76E6B09F-7D76-2449-A042-10703BCD88D5}" type="slidenum">
              <a:rPr lang="en-US" smtClean="0"/>
              <a:pPr/>
              <a:t>55</a:t>
            </a:fld>
            <a:endParaRPr lang="en-US"/>
          </a:p>
        </p:txBody>
      </p:sp>
    </p:spTree>
    <p:extLst>
      <p:ext uri="{BB962C8B-B14F-4D97-AF65-F5344CB8AC3E}">
        <p14:creationId xmlns:p14="http://schemas.microsoft.com/office/powerpoint/2010/main" xmlns="" val="655931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-derivatives</a:t>
            </a:r>
            <a:r>
              <a:rPr lang="en-CA" baseline="0" dirty="0" smtClean="0"/>
              <a:t> are considered non-hedge because they are for speculative reasons.</a:t>
            </a:r>
            <a:endParaRPr lang="en-CA" dirty="0" smtClean="0"/>
          </a:p>
          <a:p>
            <a:r>
              <a:rPr lang="en-CA" dirty="0" smtClean="0"/>
              <a:t>-</a:t>
            </a:r>
            <a:r>
              <a:rPr lang="en-CA" sz="1200" kern="1200" baseline="0" dirty="0" smtClean="0">
                <a:solidFill>
                  <a:schemeClr val="tx1"/>
                </a:solidFill>
                <a:latin typeface="+mn-lt"/>
                <a:ea typeface="+mn-ea"/>
                <a:cs typeface="+mn-cs"/>
              </a:rPr>
              <a:t>We enter into purchased and written contracts with the primary objective of increasing the realized price on our gold and copper sales. During 2010, we wrote gold put and call options with an average outstanding notional volume of 0.3 million and 0.3 million ounces, </a:t>
            </a:r>
            <a:r>
              <a:rPr lang="en-CA" sz="1200" kern="1200" baseline="0" dirty="0" err="1" smtClean="0">
                <a:solidFill>
                  <a:schemeClr val="tx1"/>
                </a:solidFill>
                <a:latin typeface="+mn-lt"/>
                <a:ea typeface="+mn-ea"/>
                <a:cs typeface="+mn-cs"/>
              </a:rPr>
              <a:t>respectively,on</a:t>
            </a:r>
            <a:r>
              <a:rPr lang="en-CA" sz="1200" kern="1200" baseline="0" dirty="0" smtClean="0">
                <a:solidFill>
                  <a:schemeClr val="tx1"/>
                </a:solidFill>
                <a:latin typeface="+mn-lt"/>
                <a:ea typeface="+mn-ea"/>
                <a:cs typeface="+mn-cs"/>
              </a:rPr>
              <a:t> a net basis. We also held other net purchased gold long positions during the year with an average outstanding notional of 0.1 million ounces. During the year, we wrote copper call options averaging 5 million pounds and purchased other net long copper positions averaging 7 million pounds.</a:t>
            </a:r>
          </a:p>
          <a:p>
            <a:r>
              <a:rPr lang="en-CA" sz="1200" kern="1200" baseline="0" dirty="0" smtClean="0">
                <a:solidFill>
                  <a:schemeClr val="tx1"/>
                </a:solidFill>
                <a:latin typeface="+mn-lt"/>
                <a:ea typeface="+mn-ea"/>
                <a:cs typeface="+mn-cs"/>
              </a:rPr>
              <a:t>-As a result of these activities, we recorded realized gains in revenue of $26 million on gold contracts and realized gains of $7 million on copper contracts in 2010. There are no outstanding gold or copper positions at December 31, 2010.</a:t>
            </a:r>
            <a:endParaRPr lang="en-CA" dirty="0" smtClean="0"/>
          </a:p>
          <a:p>
            <a:endParaRPr lang="en-US" dirty="0"/>
          </a:p>
        </p:txBody>
      </p:sp>
      <p:sp>
        <p:nvSpPr>
          <p:cNvPr id="4" name="Slide Number Placeholder 3"/>
          <p:cNvSpPr>
            <a:spLocks noGrp="1"/>
          </p:cNvSpPr>
          <p:nvPr>
            <p:ph type="sldNum" sz="quarter" idx="10"/>
          </p:nvPr>
        </p:nvSpPr>
        <p:spPr/>
        <p:txBody>
          <a:bodyPr/>
          <a:lstStyle/>
          <a:p>
            <a:fld id="{76E6B09F-7D76-2449-A042-10703BCD88D5}" type="slidenum">
              <a:rPr lang="en-US" smtClean="0"/>
              <a:pPr/>
              <a:t>56</a:t>
            </a:fld>
            <a:endParaRPr lang="en-US"/>
          </a:p>
        </p:txBody>
      </p:sp>
    </p:spTree>
    <p:extLst>
      <p:ext uri="{BB962C8B-B14F-4D97-AF65-F5344CB8AC3E}">
        <p14:creationId xmlns:p14="http://schemas.microsoft.com/office/powerpoint/2010/main" xmlns="" val="95825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gold hedges contractually obligate </a:t>
            </a:r>
            <a:r>
              <a:rPr lang="en-CA" dirty="0" err="1" smtClean="0"/>
              <a:t>Barrick</a:t>
            </a:r>
            <a:r>
              <a:rPr lang="en-CA" dirty="0" smtClean="0"/>
              <a:t> to sell its production at an average of about $396 per ounce, guaranteeing certainty in cash flow for the company from 2011 to 2019.</a:t>
            </a:r>
          </a:p>
          <a:p>
            <a:r>
              <a:rPr lang="en-CA" dirty="0" smtClean="0"/>
              <a:t>-</a:t>
            </a:r>
            <a:r>
              <a:rPr lang="en-CA" dirty="0" err="1" smtClean="0"/>
              <a:t>Barrick</a:t>
            </a:r>
            <a:r>
              <a:rPr lang="en-CA" baseline="0" dirty="0" smtClean="0"/>
              <a:t> </a:t>
            </a:r>
            <a:r>
              <a:rPr lang="en-CA" dirty="0" smtClean="0"/>
              <a:t>issued a $3 billion dollar equity offering, which was increased the following day to $3.5 billion in response to market demand.</a:t>
            </a:r>
            <a:r>
              <a:rPr lang="en-CA" baseline="30000" dirty="0" smtClean="0">
                <a:hlinkClick r:id="rId3"/>
              </a:rPr>
              <a:t>[35]</a:t>
            </a:r>
            <a:r>
              <a:rPr lang="en-CA" dirty="0" smtClean="0"/>
              <a:t> Revenue from the offering was used to eliminate the company’s gold </a:t>
            </a:r>
            <a:r>
              <a:rPr lang="en-CA" dirty="0" smtClean="0">
                <a:hlinkClick r:id="rId4" tooltip="Hedge (finance)"/>
              </a:rPr>
              <a:t>hedges</a:t>
            </a:r>
            <a:r>
              <a:rPr lang="en-CA" dirty="0" smtClean="0"/>
              <a:t>, which locked in the sale price of future production, rather than selling it at market prices.</a:t>
            </a:r>
            <a:r>
              <a:rPr lang="en-CA" baseline="30000" dirty="0" smtClean="0">
                <a:hlinkClick r:id="rId5"/>
              </a:rPr>
              <a:t>[36]</a:t>
            </a:r>
            <a:endParaRPr lang="en-CA" dirty="0" smtClean="0"/>
          </a:p>
          <a:p>
            <a:endParaRPr lang="en-US" dirty="0"/>
          </a:p>
        </p:txBody>
      </p:sp>
      <p:sp>
        <p:nvSpPr>
          <p:cNvPr id="4" name="Slide Number Placeholder 3"/>
          <p:cNvSpPr>
            <a:spLocks noGrp="1"/>
          </p:cNvSpPr>
          <p:nvPr>
            <p:ph type="sldNum" sz="quarter" idx="10"/>
          </p:nvPr>
        </p:nvSpPr>
        <p:spPr/>
        <p:txBody>
          <a:bodyPr/>
          <a:lstStyle/>
          <a:p>
            <a:fld id="{76E6B09F-7D76-2449-A042-10703BCD88D5}" type="slidenum">
              <a:rPr lang="en-US" smtClean="0"/>
              <a:pPr/>
              <a:t>58</a:t>
            </a:fld>
            <a:endParaRPr lang="en-US"/>
          </a:p>
        </p:txBody>
      </p:sp>
    </p:spTree>
    <p:extLst>
      <p:ext uri="{BB962C8B-B14F-4D97-AF65-F5344CB8AC3E}">
        <p14:creationId xmlns:p14="http://schemas.microsoft.com/office/powerpoint/2010/main" xmlns="" val="86029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7DC5BCAE-B732-AA4C-9916-4B7D575D200D}"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DC5BCAE-B732-AA4C-9916-4B7D575D200D}"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DC5BCAE-B732-AA4C-9916-4B7D575D200D}"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DC5BCAE-B732-AA4C-9916-4B7D575D200D}"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7DC5BCAE-B732-AA4C-9916-4B7D575D200D}" type="datetimeFigureOut">
              <a:rPr lang="en-US" smtClean="0"/>
              <a:pPr/>
              <a:t>3/18/2011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7DC5BCAE-B732-AA4C-9916-4B7D575D200D}" type="datetimeFigureOut">
              <a:rPr lang="en-US" smtClean="0"/>
              <a:pPr/>
              <a:t>3/18/2011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7DC5BCAE-B732-AA4C-9916-4B7D575D200D}" type="datetimeFigureOut">
              <a:rPr lang="en-US" smtClean="0"/>
              <a:pPr/>
              <a:t>3/18/2011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DC5BCAE-B732-AA4C-9916-4B7D575D200D}" type="datetimeFigureOut">
              <a:rPr lang="en-US" smtClean="0"/>
              <a:pPr/>
              <a:t>3/18/2011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C5BCAE-B732-AA4C-9916-4B7D575D200D}" type="datetimeFigureOut">
              <a:rPr lang="en-US" smtClean="0"/>
              <a:pPr/>
              <a:t>3/18/2011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DC5BCAE-B732-AA4C-9916-4B7D575D200D}" type="datetimeFigureOut">
              <a:rPr lang="en-US" smtClean="0"/>
              <a:pPr/>
              <a:t>3/18/2011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DC5BCAE-B732-AA4C-9916-4B7D575D200D}" type="datetimeFigureOut">
              <a:rPr lang="en-US" smtClean="0"/>
              <a:pPr/>
              <a:t>3/18/2011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0886F-EB0D-484E-B16A-2D914AB676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5BCAE-B732-AA4C-9916-4B7D575D200D}" type="datetimeFigureOut">
              <a:rPr lang="en-US" smtClean="0"/>
              <a:pPr/>
              <a:t>3/18/2011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0886F-EB0D-484E-B16A-2D914AB676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4724400" y="5692914"/>
            <a:ext cx="4212061" cy="646331"/>
          </a:xfrm>
          <a:prstGeom prst="rect">
            <a:avLst/>
          </a:prstGeom>
          <a:noFill/>
        </p:spPr>
        <p:txBody>
          <a:bodyPr wrap="none" rtlCol="0">
            <a:spAutoFit/>
          </a:bodyPr>
          <a:lstStyle/>
          <a:p>
            <a:r>
              <a:rPr lang="en-US" sz="3600" b="1" dirty="0" smtClean="0">
                <a:solidFill>
                  <a:schemeClr val="bg1"/>
                </a:solidFill>
                <a:effectLst>
                  <a:outerShdw blurRad="50800" dist="38100" dir="2700000">
                    <a:srgbClr val="000000">
                      <a:alpha val="43000"/>
                    </a:srgbClr>
                  </a:outerShdw>
                </a:effectLst>
                <a:latin typeface="Calibri"/>
                <a:cs typeface="Calibri"/>
              </a:rPr>
              <a:t>Minerals &amp; Materials</a:t>
            </a:r>
            <a:endParaRPr lang="en-US" sz="3600" b="1" dirty="0">
              <a:solidFill>
                <a:schemeClr val="bg1"/>
              </a:solidFill>
              <a:effectLst>
                <a:outerShdw blurRad="50800" dist="38100" dir="2700000">
                  <a:srgbClr val="000000">
                    <a:alpha val="43000"/>
                  </a:srgbClr>
                </a:outerShdw>
              </a:effectLst>
              <a:latin typeface="Calibri"/>
              <a:cs typeface="Calibri"/>
            </a:endParaRPr>
          </a:p>
        </p:txBody>
      </p:sp>
      <p:sp>
        <p:nvSpPr>
          <p:cNvPr id="9" name="TextBox 8"/>
          <p:cNvSpPr txBox="1"/>
          <p:nvPr/>
        </p:nvSpPr>
        <p:spPr>
          <a:xfrm>
            <a:off x="4495800" y="6397823"/>
            <a:ext cx="4418848" cy="307777"/>
          </a:xfrm>
          <a:prstGeom prst="rect">
            <a:avLst/>
          </a:prstGeom>
          <a:noFill/>
        </p:spPr>
        <p:txBody>
          <a:bodyPr wrap="none" rtlCol="0">
            <a:spAutoFit/>
          </a:bodyPr>
          <a:lstStyle/>
          <a:p>
            <a:r>
              <a:rPr lang="en-US" sz="1400" dirty="0" smtClean="0">
                <a:solidFill>
                  <a:srgbClr val="FFFFFF"/>
                </a:solidFill>
                <a:latin typeface="Calibri"/>
                <a:cs typeface="Calibri"/>
              </a:rPr>
              <a:t>Mike Chow, Jeremy </a:t>
            </a:r>
            <a:r>
              <a:rPr lang="en-US" sz="1400" dirty="0" err="1" smtClean="0">
                <a:solidFill>
                  <a:srgbClr val="FFFFFF"/>
                </a:solidFill>
                <a:latin typeface="Calibri"/>
                <a:cs typeface="Calibri"/>
              </a:rPr>
              <a:t>Grewal</a:t>
            </a:r>
            <a:r>
              <a:rPr lang="en-US" sz="1400" dirty="0" smtClean="0">
                <a:solidFill>
                  <a:srgbClr val="FFFFFF"/>
                </a:solidFill>
                <a:latin typeface="Calibri"/>
                <a:cs typeface="Calibri"/>
              </a:rPr>
              <a:t>, Reid McGregor, Nick </a:t>
            </a:r>
            <a:r>
              <a:rPr lang="en-US" sz="1400" dirty="0" err="1" smtClean="0">
                <a:solidFill>
                  <a:srgbClr val="FFFFFF"/>
                </a:solidFill>
                <a:latin typeface="Calibri"/>
                <a:cs typeface="Calibri"/>
              </a:rPr>
              <a:t>Morneau</a:t>
            </a:r>
            <a:endParaRPr lang="en-US" sz="14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b="1" dirty="0" smtClean="0">
                <a:solidFill>
                  <a:srgbClr val="FFFFFF"/>
                </a:solidFill>
                <a:effectLst>
                  <a:outerShdw blurRad="50800" dist="38100" dir="2700000">
                    <a:schemeClr val="tx1">
                      <a:alpha val="43000"/>
                    </a:schemeClr>
                  </a:outerShdw>
                </a:effectLst>
                <a:latin typeface="Copperplate"/>
                <a:cs typeface="Copperplate"/>
              </a:rPr>
              <a:t>Gold Demand by Country</a:t>
            </a:r>
            <a:endParaRPr lang="en-US" b="1" dirty="0">
              <a:solidFill>
                <a:srgbClr val="FFFFFF"/>
              </a:solidFill>
              <a:effectLst>
                <a:outerShdw blurRad="50800" dist="38100" dir="2700000">
                  <a:schemeClr val="tx1">
                    <a:alpha val="43000"/>
                  </a:schemeClr>
                </a:outerShdw>
              </a:effectLst>
              <a:latin typeface="Copperplate"/>
              <a:cs typeface="Copperplate"/>
            </a:endParaRPr>
          </a:p>
        </p:txBody>
      </p:sp>
      <p:pic>
        <p:nvPicPr>
          <p:cNvPr id="4" name="Picture 3"/>
          <p:cNvPicPr>
            <a:picLocks noChangeAspect="1"/>
          </p:cNvPicPr>
          <p:nvPr/>
        </p:nvPicPr>
        <p:blipFill>
          <a:blip r:embed="rId4"/>
          <a:stretch>
            <a:fillRect/>
          </a:stretch>
        </p:blipFill>
        <p:spPr>
          <a:xfrm>
            <a:off x="355633" y="1143001"/>
            <a:ext cx="8407367" cy="5486399"/>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1258888" y="333375"/>
            <a:ext cx="5545137"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Examples of uses</a:t>
            </a:r>
          </a:p>
        </p:txBody>
      </p:sp>
      <p:sp>
        <p:nvSpPr>
          <p:cNvPr id="30723" name="TextBox 4"/>
          <p:cNvSpPr txBox="1">
            <a:spLocks noChangeArrowheads="1"/>
          </p:cNvSpPr>
          <p:nvPr/>
        </p:nvSpPr>
        <p:spPr bwMode="auto">
          <a:xfrm>
            <a:off x="1258888" y="1628775"/>
            <a:ext cx="6913562" cy="406241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400">
                <a:latin typeface="Calibri" charset="0"/>
              </a:rPr>
              <a:t>“Other expenses included a $100 million gain on derivative positions – Primarily related to an increased value attributed to the embedded call options on our high-yield notes.” </a:t>
            </a:r>
          </a:p>
          <a:p>
            <a:pPr>
              <a:buFont typeface="Arial" charset="0"/>
              <a:buChar char="•"/>
            </a:pPr>
            <a:endParaRPr lang="en-US" sz="2400">
              <a:latin typeface="Calibri" charset="0"/>
            </a:endParaRPr>
          </a:p>
          <a:p>
            <a:pPr>
              <a:buFont typeface="Arial" charset="0"/>
              <a:buChar char="•"/>
            </a:pPr>
            <a:r>
              <a:rPr lang="en-US" sz="2400">
                <a:latin typeface="Calibri" charset="0"/>
              </a:rPr>
              <a:t>Coal – expected average price range for 2011</a:t>
            </a:r>
          </a:p>
          <a:p>
            <a:pPr>
              <a:buFont typeface="Arial" charset="0"/>
              <a:buChar char="•"/>
            </a:pPr>
            <a:endParaRPr lang="en-US" sz="2400">
              <a:latin typeface="Calibri" charset="0"/>
            </a:endParaRPr>
          </a:p>
          <a:p>
            <a:pPr>
              <a:buFont typeface="Arial" charset="0"/>
              <a:buChar char="•"/>
            </a:pPr>
            <a:r>
              <a:rPr lang="en-US" sz="2400">
                <a:latin typeface="Calibri" charset="0"/>
              </a:rPr>
              <a:t>US$206 – US$211 per tonne</a:t>
            </a:r>
          </a:p>
          <a:p>
            <a:pPr>
              <a:buFont typeface="Arial" charset="0"/>
              <a:buChar char="•"/>
            </a:pPr>
            <a:endParaRPr lang="en-US" sz="2400">
              <a:latin typeface="Calibri" charset="0"/>
            </a:endParaRPr>
          </a:p>
          <a:p>
            <a:pPr>
              <a:buFont typeface="Arial" charset="0"/>
              <a:buChar char="•"/>
            </a:pPr>
            <a:r>
              <a:rPr lang="en-US" sz="2400">
                <a:latin typeface="Calibri" charset="0"/>
              </a:rPr>
              <a:t>Matching C$ expenses with US$ revenues and debts</a:t>
            </a:r>
          </a:p>
          <a:p>
            <a:endParaRPr lang="en-US">
              <a:latin typeface="Calibri"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1403350" y="260350"/>
            <a:ext cx="5329238" cy="523875"/>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Production Inputs</a:t>
            </a:r>
          </a:p>
        </p:txBody>
      </p:sp>
      <p:sp>
        <p:nvSpPr>
          <p:cNvPr id="31747" name="TextBox 2"/>
          <p:cNvSpPr txBox="1">
            <a:spLocks noChangeArrowheads="1"/>
          </p:cNvSpPr>
          <p:nvPr/>
        </p:nvSpPr>
        <p:spPr bwMode="auto">
          <a:xfrm>
            <a:off x="1403350" y="1412875"/>
            <a:ext cx="6553200" cy="3508375"/>
          </a:xfrm>
          <a:prstGeom prst="rect">
            <a:avLst/>
          </a:prstGeom>
          <a:noFill/>
          <a:ln w="9525">
            <a:noFill/>
            <a:miter lim="800000"/>
            <a:headEnd/>
            <a:tailEnd/>
          </a:ln>
        </p:spPr>
        <p:txBody>
          <a:bodyPr>
            <a:prstTxWarp prst="textNoShape">
              <a:avLst/>
            </a:prstTxWarp>
            <a:spAutoFit/>
          </a:bodyPr>
          <a:lstStyle/>
          <a:p>
            <a:pPr lvl="1">
              <a:lnSpc>
                <a:spcPct val="150000"/>
              </a:lnSpc>
              <a:buFont typeface="Arial" charset="0"/>
              <a:buChar char="•"/>
            </a:pPr>
            <a:r>
              <a:rPr lang="en-US" sz="2800">
                <a:latin typeface="Calibri" charset="0"/>
              </a:rPr>
              <a:t>Natural Gas</a:t>
            </a:r>
          </a:p>
          <a:p>
            <a:pPr lvl="1">
              <a:lnSpc>
                <a:spcPct val="150000"/>
              </a:lnSpc>
              <a:buFont typeface="Arial" charset="0"/>
              <a:buChar char="•"/>
            </a:pPr>
            <a:r>
              <a:rPr lang="en-US" sz="2800">
                <a:latin typeface="Calibri" charset="0"/>
              </a:rPr>
              <a:t>Oil</a:t>
            </a:r>
          </a:p>
          <a:p>
            <a:endParaRPr lang="en-US" sz="2400">
              <a:latin typeface="Calibri" charset="0"/>
            </a:endParaRPr>
          </a:p>
          <a:p>
            <a:pPr>
              <a:buFont typeface="Arial" charset="0"/>
              <a:buChar char="•"/>
            </a:pPr>
            <a:endParaRPr lang="en-US" sz="2400">
              <a:latin typeface="Calibri" charset="0"/>
            </a:endParaRPr>
          </a:p>
          <a:p>
            <a:pPr>
              <a:buFont typeface="Arial" charset="0"/>
              <a:buChar char="•"/>
            </a:pPr>
            <a:r>
              <a:rPr lang="en-US" sz="2400">
                <a:latin typeface="Calibri" charset="0"/>
              </a:rPr>
              <a:t>“Our general policy is not to hedge our exposure to changes in the prices of the commodities we use in our business”</a:t>
            </a:r>
          </a:p>
          <a:p>
            <a:endParaRPr lang="en-US">
              <a:latin typeface="Calibri" charset="0"/>
            </a:endParaRPr>
          </a:p>
        </p:txBody>
      </p:sp>
      <p:sp>
        <p:nvSpPr>
          <p:cNvPr id="31748" name="TextBox 3"/>
          <p:cNvSpPr txBox="1">
            <a:spLocks noChangeArrowheads="1"/>
          </p:cNvSpPr>
          <p:nvPr/>
        </p:nvSpPr>
        <p:spPr bwMode="auto">
          <a:xfrm>
            <a:off x="3203575" y="1412875"/>
            <a:ext cx="4032250" cy="2216150"/>
          </a:xfrm>
          <a:prstGeom prst="rect">
            <a:avLst/>
          </a:prstGeom>
          <a:noFill/>
          <a:ln w="9525">
            <a:noFill/>
            <a:miter lim="800000"/>
            <a:headEnd/>
            <a:tailEnd/>
          </a:ln>
        </p:spPr>
        <p:txBody>
          <a:bodyPr>
            <a:prstTxWarp prst="textNoShape">
              <a:avLst/>
            </a:prstTxWarp>
            <a:spAutoFit/>
          </a:bodyPr>
          <a:lstStyle/>
          <a:p>
            <a:pPr lvl="3">
              <a:lnSpc>
                <a:spcPct val="150000"/>
              </a:lnSpc>
              <a:buFont typeface="Arial" charset="0"/>
              <a:buChar char="•"/>
            </a:pPr>
            <a:r>
              <a:rPr lang="en-US" sz="2800">
                <a:latin typeface="Calibri" charset="0"/>
              </a:rPr>
              <a:t>Electricity</a:t>
            </a:r>
          </a:p>
          <a:p>
            <a:pPr lvl="3">
              <a:lnSpc>
                <a:spcPct val="150000"/>
              </a:lnSpc>
              <a:buFont typeface="Arial" charset="0"/>
              <a:buChar char="•"/>
            </a:pPr>
            <a:r>
              <a:rPr lang="en-US" sz="2800">
                <a:latin typeface="Calibri" charset="0"/>
              </a:rPr>
              <a:t>Diesel</a:t>
            </a:r>
          </a:p>
          <a:p>
            <a:pPr>
              <a:lnSpc>
                <a:spcPct val="150000"/>
              </a:lnSpc>
              <a:buFont typeface="Arial" charset="0"/>
              <a:buChar char="•"/>
            </a:pPr>
            <a:endParaRPr lang="en-US" sz="2400">
              <a:latin typeface="Calibri" charset="0"/>
            </a:endParaRPr>
          </a:p>
          <a:p>
            <a:endParaRPr lang="en-US">
              <a:latin typeface="Calibri"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2770" name="Content Placeholder 3" descr="Snapshot 2011-02-20 19-47-28.tiff"/>
          <p:cNvPicPr>
            <a:picLocks noChangeAspect="1"/>
          </p:cNvPicPr>
          <p:nvPr/>
        </p:nvPicPr>
        <p:blipFill>
          <a:blip r:embed="rId3"/>
          <a:srcRect/>
          <a:stretch>
            <a:fillRect/>
          </a:stretch>
        </p:blipFill>
        <p:spPr bwMode="auto">
          <a:xfrm>
            <a:off x="457200" y="1412875"/>
            <a:ext cx="8147050" cy="4621213"/>
          </a:xfrm>
          <a:prstGeom prst="rect">
            <a:avLst/>
          </a:prstGeom>
          <a:noFill/>
          <a:ln w="28575">
            <a:solidFill>
              <a:schemeClr val="tx1"/>
            </a:solidFill>
            <a:miter lim="800000"/>
            <a:headEnd/>
            <a:tailEnd/>
          </a:ln>
        </p:spPr>
      </p:pic>
      <p:sp>
        <p:nvSpPr>
          <p:cNvPr id="32771" name="TextBox 3"/>
          <p:cNvSpPr txBox="1">
            <a:spLocks noChangeArrowheads="1"/>
          </p:cNvSpPr>
          <p:nvPr/>
        </p:nvSpPr>
        <p:spPr bwMode="auto">
          <a:xfrm>
            <a:off x="1331913" y="260350"/>
            <a:ext cx="5688012" cy="523875"/>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Outstanding Derivative Positions</a:t>
            </a:r>
          </a:p>
        </p:txBody>
      </p:sp>
      <p:sp>
        <p:nvSpPr>
          <p:cNvPr id="5" name="Rectangle 4"/>
          <p:cNvSpPr>
            <a:spLocks noChangeArrowheads="1"/>
          </p:cNvSpPr>
          <p:nvPr/>
        </p:nvSpPr>
        <p:spPr bwMode="auto">
          <a:xfrm>
            <a:off x="611188" y="2205038"/>
            <a:ext cx="3889375" cy="503237"/>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6" name="Rectangle 5"/>
          <p:cNvSpPr>
            <a:spLocks noChangeArrowheads="1"/>
          </p:cNvSpPr>
          <p:nvPr/>
        </p:nvSpPr>
        <p:spPr bwMode="auto">
          <a:xfrm>
            <a:off x="2987675" y="1412875"/>
            <a:ext cx="1512888" cy="4318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7" name="Rectangle 6"/>
          <p:cNvSpPr>
            <a:spLocks noChangeArrowheads="1"/>
          </p:cNvSpPr>
          <p:nvPr/>
        </p:nvSpPr>
        <p:spPr bwMode="auto">
          <a:xfrm>
            <a:off x="611188" y="3213100"/>
            <a:ext cx="2952750" cy="503238"/>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8" name="Rectangle 7"/>
          <p:cNvSpPr>
            <a:spLocks noChangeArrowheads="1"/>
          </p:cNvSpPr>
          <p:nvPr/>
        </p:nvSpPr>
        <p:spPr bwMode="auto">
          <a:xfrm>
            <a:off x="611188" y="4581525"/>
            <a:ext cx="1584325" cy="4318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9" name="Rectangle 8"/>
          <p:cNvSpPr>
            <a:spLocks noChangeArrowheads="1"/>
          </p:cNvSpPr>
          <p:nvPr/>
        </p:nvSpPr>
        <p:spPr bwMode="auto">
          <a:xfrm>
            <a:off x="4932363" y="4581525"/>
            <a:ext cx="1511300" cy="4318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1763713" y="287338"/>
            <a:ext cx="5040312" cy="522287"/>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Effect of Hedging Activities</a:t>
            </a:r>
          </a:p>
        </p:txBody>
      </p:sp>
      <p:sp>
        <p:nvSpPr>
          <p:cNvPr id="33795" name="TextBox 2"/>
          <p:cNvSpPr txBox="1">
            <a:spLocks noChangeArrowheads="1"/>
          </p:cNvSpPr>
          <p:nvPr/>
        </p:nvSpPr>
        <p:spPr bwMode="auto">
          <a:xfrm>
            <a:off x="1619250" y="1628775"/>
            <a:ext cx="5976938" cy="369888"/>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pic>
        <p:nvPicPr>
          <p:cNvPr id="33796" name="Content Placeholder 3" descr="Snapshot 2011-03-11 19-58-28.tiff"/>
          <p:cNvPicPr>
            <a:picLocks noChangeAspect="1"/>
          </p:cNvPicPr>
          <p:nvPr/>
        </p:nvPicPr>
        <p:blipFill>
          <a:blip r:embed="rId3"/>
          <a:srcRect/>
          <a:stretch>
            <a:fillRect/>
          </a:stretch>
        </p:blipFill>
        <p:spPr bwMode="auto">
          <a:xfrm>
            <a:off x="457200" y="1636713"/>
            <a:ext cx="8229600" cy="4452937"/>
          </a:xfrm>
          <a:prstGeom prst="rect">
            <a:avLst/>
          </a:prstGeom>
          <a:noFill/>
          <a:ln w="31750">
            <a:solidFill>
              <a:schemeClr val="tx1"/>
            </a:solidFill>
            <a:miter lim="800000"/>
            <a:headEnd/>
            <a:tailEnd/>
          </a:ln>
        </p:spPr>
      </p:pic>
      <p:sp>
        <p:nvSpPr>
          <p:cNvPr id="5" name="Rectangle 4"/>
          <p:cNvSpPr>
            <a:spLocks noChangeArrowheads="1"/>
          </p:cNvSpPr>
          <p:nvPr/>
        </p:nvSpPr>
        <p:spPr bwMode="auto">
          <a:xfrm>
            <a:off x="539750" y="4005263"/>
            <a:ext cx="7777163" cy="360362"/>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6" name="Rectangle 5"/>
          <p:cNvSpPr>
            <a:spLocks noChangeArrowheads="1"/>
          </p:cNvSpPr>
          <p:nvPr/>
        </p:nvSpPr>
        <p:spPr bwMode="auto">
          <a:xfrm>
            <a:off x="539750" y="5661025"/>
            <a:ext cx="7777163" cy="428625"/>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1547813" y="260350"/>
            <a:ext cx="5184775" cy="523875"/>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Sensitivity Analysis</a:t>
            </a:r>
          </a:p>
        </p:txBody>
      </p:sp>
      <p:pic>
        <p:nvPicPr>
          <p:cNvPr id="34819" name="Content Placeholder 3" descr="Snapshot 2011-02-20 21-06-45.tiff"/>
          <p:cNvPicPr>
            <a:picLocks noChangeAspect="1"/>
          </p:cNvPicPr>
          <p:nvPr/>
        </p:nvPicPr>
        <p:blipFill>
          <a:blip r:embed="rId3"/>
          <a:srcRect/>
          <a:stretch>
            <a:fillRect/>
          </a:stretch>
        </p:blipFill>
        <p:spPr bwMode="auto">
          <a:xfrm>
            <a:off x="323850" y="1417638"/>
            <a:ext cx="8362950" cy="1785937"/>
          </a:xfrm>
          <a:prstGeom prst="rect">
            <a:avLst/>
          </a:prstGeom>
          <a:noFill/>
          <a:ln w="31750">
            <a:solidFill>
              <a:schemeClr val="tx1"/>
            </a:solidFill>
            <a:miter lim="800000"/>
            <a:headEnd/>
            <a:tailEnd/>
          </a:ln>
        </p:spPr>
      </p:pic>
      <p:pic>
        <p:nvPicPr>
          <p:cNvPr id="6" name="Picture 43"/>
          <p:cNvPicPr>
            <a:picLocks noChangeAspect="1" noChangeArrowheads="1"/>
          </p:cNvPicPr>
          <p:nvPr/>
        </p:nvPicPr>
        <p:blipFill>
          <a:blip r:embed="rId4"/>
          <a:srcRect/>
          <a:stretch>
            <a:fillRect/>
          </a:stretch>
        </p:blipFill>
        <p:spPr bwMode="auto">
          <a:xfrm>
            <a:off x="450850" y="3643313"/>
            <a:ext cx="8235950" cy="2071687"/>
          </a:xfrm>
          <a:prstGeom prst="rect">
            <a:avLst/>
          </a:prstGeom>
          <a:noFill/>
          <a:ln w="31750" cap="sq">
            <a:solidFill>
              <a:srgbClr val="000000"/>
            </a:solidFill>
            <a:miter lim="800000"/>
            <a:headEnd/>
            <a:tailEnd/>
          </a:ln>
          <a:effectLst>
            <a:outerShdw blurRad="63500" dist="38100" dir="2700000" algn="tl" rotWithShape="0">
              <a:srgbClr val="000000">
                <a:alpha val="42998"/>
              </a:srgbClr>
            </a:outerShdw>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5842" name="TextBox 2"/>
          <p:cNvSpPr txBox="1">
            <a:spLocks noChangeArrowheads="1"/>
          </p:cNvSpPr>
          <p:nvPr/>
        </p:nvSpPr>
        <p:spPr bwMode="auto">
          <a:xfrm>
            <a:off x="1476375" y="333375"/>
            <a:ext cx="5183188"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Sensitivity Analysis</a:t>
            </a:r>
          </a:p>
        </p:txBody>
      </p:sp>
      <p:pic>
        <p:nvPicPr>
          <p:cNvPr id="35843" name="Content Placeholder 3" descr="Snapshot 2011-02-20 19-49-55.tiff"/>
          <p:cNvPicPr>
            <a:picLocks noChangeAspect="1"/>
          </p:cNvPicPr>
          <p:nvPr/>
        </p:nvPicPr>
        <p:blipFill>
          <a:blip r:embed="rId3"/>
          <a:srcRect/>
          <a:stretch>
            <a:fillRect/>
          </a:stretch>
        </p:blipFill>
        <p:spPr bwMode="auto">
          <a:xfrm>
            <a:off x="457200" y="1773238"/>
            <a:ext cx="8229600" cy="3789362"/>
          </a:xfrm>
          <a:prstGeom prst="rect">
            <a:avLst/>
          </a:prstGeom>
          <a:noFill/>
          <a:ln w="31750">
            <a:solidFill>
              <a:schemeClr val="tx1"/>
            </a:solidFill>
            <a:miter lim="800000"/>
            <a:headEnd/>
            <a:tailEnd/>
          </a:ln>
        </p:spPr>
      </p:pic>
      <p:sp>
        <p:nvSpPr>
          <p:cNvPr id="6" name="Rectangle 5"/>
          <p:cNvSpPr>
            <a:spLocks noChangeArrowheads="1"/>
          </p:cNvSpPr>
          <p:nvPr/>
        </p:nvSpPr>
        <p:spPr bwMode="auto">
          <a:xfrm>
            <a:off x="6659563" y="4221163"/>
            <a:ext cx="1008062" cy="360362"/>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6866" name="Content Placeholder 5" descr="Snapshot 2011-03-11 19-59-58.tiff"/>
          <p:cNvPicPr>
            <a:picLocks noChangeAspect="1"/>
          </p:cNvPicPr>
          <p:nvPr/>
        </p:nvPicPr>
        <p:blipFill>
          <a:blip r:embed="rId3"/>
          <a:srcRect/>
          <a:stretch>
            <a:fillRect/>
          </a:stretch>
        </p:blipFill>
        <p:spPr bwMode="auto">
          <a:xfrm>
            <a:off x="457200" y="1752600"/>
            <a:ext cx="8229600" cy="3962400"/>
          </a:xfrm>
          <a:prstGeom prst="rect">
            <a:avLst/>
          </a:prstGeom>
          <a:noFill/>
          <a:ln w="31750">
            <a:solidFill>
              <a:schemeClr val="tx1"/>
            </a:solidFill>
            <a:miter lim="800000"/>
            <a:headEnd/>
            <a:tailEnd/>
          </a:ln>
        </p:spPr>
      </p:pic>
      <p:sp>
        <p:nvSpPr>
          <p:cNvPr id="36867" name="TextBox 3"/>
          <p:cNvSpPr txBox="1">
            <a:spLocks noChangeArrowheads="1"/>
          </p:cNvSpPr>
          <p:nvPr/>
        </p:nvSpPr>
        <p:spPr bwMode="auto">
          <a:xfrm>
            <a:off x="1331913" y="404813"/>
            <a:ext cx="5472112" cy="522287"/>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Key Financial Statements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323850" y="404813"/>
            <a:ext cx="7127875" cy="522287"/>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Statement of Cash Flows - Operating Activities</a:t>
            </a:r>
          </a:p>
        </p:txBody>
      </p:sp>
      <p:sp>
        <p:nvSpPr>
          <p:cNvPr id="37891" name="TextBox 2"/>
          <p:cNvSpPr txBox="1">
            <a:spLocks noChangeArrowheads="1"/>
          </p:cNvSpPr>
          <p:nvPr/>
        </p:nvSpPr>
        <p:spPr bwMode="auto">
          <a:xfrm>
            <a:off x="1187450" y="1557338"/>
            <a:ext cx="6264275" cy="368300"/>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pic>
        <p:nvPicPr>
          <p:cNvPr id="37892" name="Content Placeholder 5" descr="Snapshot 2011-03-11 20-04-07.tiff"/>
          <p:cNvPicPr>
            <a:picLocks noChangeAspect="1"/>
          </p:cNvPicPr>
          <p:nvPr/>
        </p:nvPicPr>
        <p:blipFill>
          <a:blip r:embed="rId3"/>
          <a:srcRect/>
          <a:stretch>
            <a:fillRect/>
          </a:stretch>
        </p:blipFill>
        <p:spPr bwMode="auto">
          <a:xfrm>
            <a:off x="457200" y="1773238"/>
            <a:ext cx="8229600" cy="3698875"/>
          </a:xfrm>
          <a:prstGeom prst="rect">
            <a:avLst/>
          </a:prstGeom>
          <a:noFill/>
          <a:ln w="31750">
            <a:solidFill>
              <a:schemeClr val="tx1"/>
            </a:solidFill>
            <a:miter lim="800000"/>
            <a:headEnd/>
            <a:tailEnd/>
          </a:ln>
        </p:spPr>
      </p:pic>
      <p:sp>
        <p:nvSpPr>
          <p:cNvPr id="5" name="Rectangle 4"/>
          <p:cNvSpPr>
            <a:spLocks noChangeArrowheads="1"/>
          </p:cNvSpPr>
          <p:nvPr/>
        </p:nvSpPr>
        <p:spPr bwMode="auto">
          <a:xfrm>
            <a:off x="1042988" y="4292600"/>
            <a:ext cx="2233612" cy="2159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6" name="Rectangle 5"/>
          <p:cNvSpPr>
            <a:spLocks noChangeArrowheads="1"/>
          </p:cNvSpPr>
          <p:nvPr/>
        </p:nvSpPr>
        <p:spPr bwMode="auto">
          <a:xfrm>
            <a:off x="7092950" y="4292600"/>
            <a:ext cx="574675" cy="2159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1763713" y="333375"/>
            <a:ext cx="4968875"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Statement of Earnings</a:t>
            </a:r>
          </a:p>
        </p:txBody>
      </p:sp>
      <p:pic>
        <p:nvPicPr>
          <p:cNvPr id="38915" name="Content Placeholder 3" descr="Snapshot 2011-03-11 20-04-50.tiff"/>
          <p:cNvPicPr>
            <a:picLocks noChangeAspect="1"/>
          </p:cNvPicPr>
          <p:nvPr/>
        </p:nvPicPr>
        <p:blipFill>
          <a:blip r:embed="rId3"/>
          <a:srcRect/>
          <a:stretch>
            <a:fillRect/>
          </a:stretch>
        </p:blipFill>
        <p:spPr bwMode="auto">
          <a:xfrm>
            <a:off x="457200" y="1557338"/>
            <a:ext cx="8229600" cy="4175125"/>
          </a:xfrm>
          <a:prstGeom prst="rect">
            <a:avLst/>
          </a:prstGeom>
          <a:noFill/>
          <a:ln w="31750">
            <a:solidFill>
              <a:schemeClr val="tx1"/>
            </a:solid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1763713" y="333375"/>
            <a:ext cx="4968875"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Balance Sheet</a:t>
            </a:r>
          </a:p>
        </p:txBody>
      </p:sp>
      <p:pic>
        <p:nvPicPr>
          <p:cNvPr id="39939" name="Content Placeholder 3" descr="Snapshot 2011-03-11 20-06-45.tiff"/>
          <p:cNvPicPr>
            <a:picLocks noChangeAspect="1"/>
          </p:cNvPicPr>
          <p:nvPr/>
        </p:nvPicPr>
        <p:blipFill>
          <a:blip r:embed="rId3"/>
          <a:srcRect/>
          <a:stretch>
            <a:fillRect/>
          </a:stretch>
        </p:blipFill>
        <p:spPr bwMode="auto">
          <a:xfrm>
            <a:off x="457200" y="1968500"/>
            <a:ext cx="8229600" cy="3789363"/>
          </a:xfrm>
          <a:prstGeom prst="rect">
            <a:avLst/>
          </a:prstGeom>
          <a:noFill/>
          <a:ln w="31750">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Historical Demand</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4" name="Picture 3"/>
          <p:cNvPicPr>
            <a:picLocks noChangeAspect="1"/>
          </p:cNvPicPr>
          <p:nvPr/>
        </p:nvPicPr>
        <p:blipFill>
          <a:blip r:embed="rId3"/>
          <a:stretch>
            <a:fillRect/>
          </a:stretch>
        </p:blipFill>
        <p:spPr>
          <a:xfrm>
            <a:off x="304800" y="1676400"/>
            <a:ext cx="8534400" cy="290281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1763713" y="333375"/>
            <a:ext cx="4968875"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Balance Sheet</a:t>
            </a:r>
          </a:p>
        </p:txBody>
      </p:sp>
      <p:pic>
        <p:nvPicPr>
          <p:cNvPr id="40963" name="Content Placeholder 3" descr="Snapshot 2011-03-11 20-07-08.tiff"/>
          <p:cNvPicPr>
            <a:picLocks noChangeAspect="1"/>
          </p:cNvPicPr>
          <p:nvPr/>
        </p:nvPicPr>
        <p:blipFill>
          <a:blip r:embed="rId3"/>
          <a:srcRect/>
          <a:stretch>
            <a:fillRect/>
          </a:stretch>
        </p:blipFill>
        <p:spPr bwMode="auto">
          <a:xfrm>
            <a:off x="457200" y="1703388"/>
            <a:ext cx="8229600" cy="4319587"/>
          </a:xfrm>
          <a:prstGeom prst="rect">
            <a:avLst/>
          </a:prstGeom>
          <a:noFill/>
          <a:ln w="31750">
            <a:solidFill>
              <a:schemeClr val="tx1"/>
            </a:solid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1619250" y="333375"/>
            <a:ext cx="4968875"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Comprehensive Income</a:t>
            </a:r>
          </a:p>
        </p:txBody>
      </p:sp>
      <p:pic>
        <p:nvPicPr>
          <p:cNvPr id="41987" name="Content Placeholder 3" descr="Snapshot 2011-03-11 20-09-07.tiff"/>
          <p:cNvPicPr>
            <a:picLocks noChangeAspect="1"/>
          </p:cNvPicPr>
          <p:nvPr/>
        </p:nvPicPr>
        <p:blipFill>
          <a:blip r:embed="rId3"/>
          <a:srcRect/>
          <a:stretch>
            <a:fillRect/>
          </a:stretch>
        </p:blipFill>
        <p:spPr bwMode="auto">
          <a:xfrm>
            <a:off x="946150" y="1143000"/>
            <a:ext cx="6902450" cy="4629150"/>
          </a:xfrm>
          <a:prstGeom prst="rect">
            <a:avLst/>
          </a:prstGeom>
          <a:noFill/>
          <a:ln w="31750">
            <a:solidFill>
              <a:schemeClr val="tx1"/>
            </a:solid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descr="Capstone_Mining_corp_5.jpg"/>
          <p:cNvPicPr>
            <a:picLocks noChangeAspect="1"/>
          </p:cNvPicPr>
          <p:nvPr/>
        </p:nvPicPr>
        <p:blipFill>
          <a:blip r:embed="rId2"/>
          <a:srcRect/>
          <a:stretch>
            <a:fillRect/>
          </a:stretch>
        </p:blipFill>
        <p:spPr bwMode="auto">
          <a:xfrm>
            <a:off x="7772400" y="119063"/>
            <a:ext cx="1320800" cy="871537"/>
          </a:xfrm>
          <a:prstGeom prst="rect">
            <a:avLst/>
          </a:prstGeom>
          <a:noFill/>
          <a:ln w="9525">
            <a:noFill/>
            <a:miter lim="800000"/>
            <a:headEnd/>
            <a:tailEnd/>
          </a:ln>
        </p:spPr>
      </p:pic>
      <p:pic>
        <p:nvPicPr>
          <p:cNvPr id="44035" name="Content Placeholder 3" descr="Snapshot 2011-03-11 22-53-12.tiff"/>
          <p:cNvPicPr>
            <a:picLocks noChangeAspect="1"/>
          </p:cNvPicPr>
          <p:nvPr/>
        </p:nvPicPr>
        <p:blipFill>
          <a:blip r:embed="rId3"/>
          <a:srcRect/>
          <a:stretch>
            <a:fillRect/>
          </a:stretch>
        </p:blipFill>
        <p:spPr bwMode="auto">
          <a:xfrm>
            <a:off x="457200" y="1628775"/>
            <a:ext cx="6275388" cy="3763963"/>
          </a:xfrm>
          <a:prstGeom prst="rect">
            <a:avLst/>
          </a:prstGeom>
          <a:noFill/>
          <a:ln w="31750">
            <a:solidFill>
              <a:schemeClr val="tx1"/>
            </a:solidFill>
            <a:miter lim="800000"/>
            <a:headEnd/>
            <a:tailEnd/>
          </a:ln>
        </p:spPr>
      </p:pic>
      <p:pic>
        <p:nvPicPr>
          <p:cNvPr id="44036" name="Picture 3" descr="Snapshot 2011-03-11 22-54-08.tiff"/>
          <p:cNvPicPr>
            <a:picLocks noChangeAspect="1"/>
          </p:cNvPicPr>
          <p:nvPr/>
        </p:nvPicPr>
        <p:blipFill>
          <a:blip r:embed="rId4"/>
          <a:srcRect/>
          <a:stretch>
            <a:fillRect/>
          </a:stretch>
        </p:blipFill>
        <p:spPr bwMode="auto">
          <a:xfrm>
            <a:off x="6875463" y="2205038"/>
            <a:ext cx="2089150" cy="2736850"/>
          </a:xfrm>
          <a:prstGeom prst="rect">
            <a:avLst/>
          </a:prstGeom>
          <a:noFill/>
          <a:ln w="31750">
            <a:solidFill>
              <a:schemeClr val="tx1"/>
            </a:solidFill>
            <a:miter lim="800000"/>
            <a:headEnd/>
            <a:tailEnd/>
          </a:ln>
        </p:spPr>
      </p:pic>
      <p:sp>
        <p:nvSpPr>
          <p:cNvPr id="44037" name="TextBox 4"/>
          <p:cNvSpPr txBox="1">
            <a:spLocks noChangeArrowheads="1"/>
          </p:cNvSpPr>
          <p:nvPr/>
        </p:nvSpPr>
        <p:spPr bwMode="auto">
          <a:xfrm>
            <a:off x="1547813" y="404813"/>
            <a:ext cx="5184775" cy="522287"/>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Stock Data</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Capstone_Mining_corp_5.jpg"/>
          <p:cNvPicPr>
            <a:picLocks noChangeAspect="1"/>
          </p:cNvPicPr>
          <p:nvPr/>
        </p:nvPicPr>
        <p:blipFill>
          <a:blip r:embed="rId2"/>
          <a:srcRect/>
          <a:stretch>
            <a:fillRect/>
          </a:stretch>
        </p:blipFill>
        <p:spPr bwMode="auto">
          <a:xfrm>
            <a:off x="7772400" y="119063"/>
            <a:ext cx="1320800" cy="871537"/>
          </a:xfrm>
          <a:prstGeom prst="rect">
            <a:avLst/>
          </a:prstGeom>
          <a:noFill/>
          <a:ln w="9525">
            <a:noFill/>
            <a:miter lim="800000"/>
            <a:headEnd/>
            <a:tailEnd/>
          </a:ln>
        </p:spPr>
      </p:pic>
      <p:sp>
        <p:nvSpPr>
          <p:cNvPr id="45059" name="TextBox 4"/>
          <p:cNvSpPr txBox="1">
            <a:spLocks noChangeArrowheads="1"/>
          </p:cNvSpPr>
          <p:nvPr/>
        </p:nvSpPr>
        <p:spPr bwMode="auto">
          <a:xfrm>
            <a:off x="1547813" y="404813"/>
            <a:ext cx="5184775" cy="522287"/>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Sales</a:t>
            </a:r>
          </a:p>
        </p:txBody>
      </p:sp>
      <p:pic>
        <p:nvPicPr>
          <p:cNvPr id="45060" name="Content Placeholder 3" descr="Snapshot 2011-03-11 23-14-58.tiff"/>
          <p:cNvPicPr>
            <a:picLocks noChangeAspect="1"/>
          </p:cNvPicPr>
          <p:nvPr/>
        </p:nvPicPr>
        <p:blipFill>
          <a:blip r:embed="rId3"/>
          <a:srcRect/>
          <a:stretch>
            <a:fillRect/>
          </a:stretch>
        </p:blipFill>
        <p:spPr bwMode="auto">
          <a:xfrm>
            <a:off x="539750" y="1600200"/>
            <a:ext cx="802322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descr="Capstone_Mining_corp_5.jpg"/>
          <p:cNvPicPr>
            <a:picLocks noChangeAspect="1"/>
          </p:cNvPicPr>
          <p:nvPr/>
        </p:nvPicPr>
        <p:blipFill>
          <a:blip r:embed="rId2"/>
          <a:srcRect/>
          <a:stretch>
            <a:fillRect/>
          </a:stretch>
        </p:blipFill>
        <p:spPr bwMode="auto">
          <a:xfrm>
            <a:off x="7772400" y="119063"/>
            <a:ext cx="1320800" cy="871537"/>
          </a:xfrm>
          <a:prstGeom prst="rect">
            <a:avLst/>
          </a:prstGeom>
          <a:noFill/>
          <a:ln w="9525">
            <a:noFill/>
            <a:miter lim="800000"/>
            <a:headEnd/>
            <a:tailEnd/>
          </a:ln>
        </p:spPr>
      </p:pic>
      <p:sp>
        <p:nvSpPr>
          <p:cNvPr id="46083" name="TextBox 4"/>
          <p:cNvSpPr txBox="1">
            <a:spLocks noChangeArrowheads="1"/>
          </p:cNvSpPr>
          <p:nvPr/>
        </p:nvSpPr>
        <p:spPr bwMode="auto">
          <a:xfrm>
            <a:off x="1547813" y="404813"/>
            <a:ext cx="5184775" cy="522287"/>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Forward Sales Contracts</a:t>
            </a:r>
          </a:p>
        </p:txBody>
      </p:sp>
      <p:pic>
        <p:nvPicPr>
          <p:cNvPr id="46084" name="Content Placeholder 3" descr="Snapshot 2011-03-11 23-16-16.tiff"/>
          <p:cNvPicPr>
            <a:picLocks noChangeAspect="1"/>
          </p:cNvPicPr>
          <p:nvPr/>
        </p:nvPicPr>
        <p:blipFill>
          <a:blip r:embed="rId3"/>
          <a:srcRect/>
          <a:stretch>
            <a:fillRect/>
          </a:stretch>
        </p:blipFill>
        <p:spPr bwMode="auto">
          <a:xfrm>
            <a:off x="457200" y="2008188"/>
            <a:ext cx="8229600" cy="3709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Capstone_Mining_corp_5.jpg"/>
          <p:cNvPicPr>
            <a:picLocks noChangeAspect="1"/>
          </p:cNvPicPr>
          <p:nvPr/>
        </p:nvPicPr>
        <p:blipFill>
          <a:blip r:embed="rId2"/>
          <a:srcRect/>
          <a:stretch>
            <a:fillRect/>
          </a:stretch>
        </p:blipFill>
        <p:spPr bwMode="auto">
          <a:xfrm>
            <a:off x="7772400" y="119063"/>
            <a:ext cx="1320800" cy="871537"/>
          </a:xfrm>
          <a:prstGeom prst="rect">
            <a:avLst/>
          </a:prstGeom>
          <a:noFill/>
          <a:ln w="9525">
            <a:noFill/>
            <a:miter lim="800000"/>
            <a:headEnd/>
            <a:tailEnd/>
          </a:ln>
        </p:spPr>
      </p:pic>
      <p:sp>
        <p:nvSpPr>
          <p:cNvPr id="47107" name="TextBox 4"/>
          <p:cNvSpPr txBox="1">
            <a:spLocks noChangeArrowheads="1"/>
          </p:cNvSpPr>
          <p:nvPr/>
        </p:nvSpPr>
        <p:spPr bwMode="auto">
          <a:xfrm>
            <a:off x="1547813" y="404813"/>
            <a:ext cx="5184775" cy="522287"/>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Hedging Policies</a:t>
            </a:r>
          </a:p>
        </p:txBody>
      </p:sp>
      <p:sp>
        <p:nvSpPr>
          <p:cNvPr id="47108" name="TextBox 3"/>
          <p:cNvSpPr txBox="1">
            <a:spLocks noChangeArrowheads="1"/>
          </p:cNvSpPr>
          <p:nvPr/>
        </p:nvSpPr>
        <p:spPr bwMode="auto">
          <a:xfrm>
            <a:off x="827088" y="1628775"/>
            <a:ext cx="7273925" cy="3570288"/>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600">
                <a:latin typeface="Calibri" charset="0"/>
              </a:rPr>
              <a:t>Sells forward production on a mine by mine basis</a:t>
            </a:r>
          </a:p>
          <a:p>
            <a:pPr>
              <a:buFont typeface="Arial" charset="0"/>
              <a:buChar char="•"/>
            </a:pPr>
            <a:endParaRPr lang="en-US" sz="2600">
              <a:latin typeface="Calibri" charset="0"/>
            </a:endParaRPr>
          </a:p>
          <a:p>
            <a:pPr>
              <a:buFont typeface="Arial" charset="0"/>
              <a:buChar char="•"/>
            </a:pPr>
            <a:r>
              <a:rPr lang="en-US" sz="2600">
                <a:solidFill>
                  <a:srgbClr val="FF0000"/>
                </a:solidFill>
                <a:latin typeface="Calibri" charset="0"/>
              </a:rPr>
              <a:t>Loan agreements force Capstone to hedge price risk</a:t>
            </a:r>
          </a:p>
          <a:p>
            <a:pPr>
              <a:buFont typeface="Arial" charset="0"/>
              <a:buChar char="•"/>
            </a:pPr>
            <a:endParaRPr lang="en-US" sz="2600">
              <a:latin typeface="Calibri" charset="0"/>
            </a:endParaRPr>
          </a:p>
          <a:p>
            <a:pPr>
              <a:buFont typeface="Arial" charset="0"/>
              <a:buChar char="•"/>
            </a:pPr>
            <a:r>
              <a:rPr lang="en-US" sz="2600">
                <a:latin typeface="Calibri" charset="0"/>
              </a:rPr>
              <a:t>Will continue to hedge despite rising commodity prices.</a:t>
            </a:r>
          </a:p>
          <a:p>
            <a:pPr>
              <a:buFont typeface="Arial" charset="0"/>
              <a:buChar char="•"/>
            </a:pPr>
            <a:endParaRPr lang="en-US" sz="2600">
              <a:latin typeface="Calibri" charset="0"/>
            </a:endParaRPr>
          </a:p>
          <a:p>
            <a:pPr>
              <a:buFont typeface="Arial" charset="0"/>
              <a:buChar char="•"/>
            </a:pPr>
            <a:r>
              <a:rPr lang="en-US" sz="2600">
                <a:latin typeface="Calibri" charset="0"/>
              </a:rPr>
              <a:t>Forward sales contracts up to 5 yrs out.  </a:t>
            </a:r>
          </a:p>
          <a:p>
            <a:endParaRPr lang="en-US">
              <a:latin typeface="Calibri"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Capstone_Mining_corp_5.jpg"/>
          <p:cNvPicPr>
            <a:picLocks noChangeAspect="1"/>
          </p:cNvPicPr>
          <p:nvPr/>
        </p:nvPicPr>
        <p:blipFill>
          <a:blip r:embed="rId3"/>
          <a:srcRect/>
          <a:stretch>
            <a:fillRect/>
          </a:stretch>
        </p:blipFill>
        <p:spPr bwMode="auto">
          <a:xfrm>
            <a:off x="7772400" y="119063"/>
            <a:ext cx="1320800" cy="871537"/>
          </a:xfrm>
          <a:prstGeom prst="rect">
            <a:avLst/>
          </a:prstGeom>
          <a:noFill/>
          <a:ln w="9525">
            <a:noFill/>
            <a:miter lim="800000"/>
            <a:headEnd/>
            <a:tailEnd/>
          </a:ln>
        </p:spPr>
      </p:pic>
      <p:sp>
        <p:nvSpPr>
          <p:cNvPr id="48131" name="TextBox 4"/>
          <p:cNvSpPr txBox="1">
            <a:spLocks noChangeArrowheads="1"/>
          </p:cNvSpPr>
          <p:nvPr/>
        </p:nvSpPr>
        <p:spPr bwMode="auto">
          <a:xfrm>
            <a:off x="1547813" y="404813"/>
            <a:ext cx="5184775" cy="522287"/>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Results of Hedging Program</a:t>
            </a:r>
          </a:p>
        </p:txBody>
      </p:sp>
      <p:sp>
        <p:nvSpPr>
          <p:cNvPr id="48132" name="TextBox 3"/>
          <p:cNvSpPr txBox="1">
            <a:spLocks noChangeArrowheads="1"/>
          </p:cNvSpPr>
          <p:nvPr/>
        </p:nvSpPr>
        <p:spPr bwMode="auto">
          <a:xfrm>
            <a:off x="827088" y="1484313"/>
            <a:ext cx="7273925" cy="2524125"/>
          </a:xfrm>
          <a:prstGeom prst="rect">
            <a:avLst/>
          </a:prstGeom>
          <a:noFill/>
          <a:ln w="9525">
            <a:noFill/>
            <a:miter lim="800000"/>
            <a:headEnd/>
            <a:tailEnd/>
          </a:ln>
        </p:spPr>
        <p:txBody>
          <a:bodyPr>
            <a:prstTxWarp prst="textNoShape">
              <a:avLst/>
            </a:prstTxWarp>
            <a:spAutoFit/>
          </a:bodyPr>
          <a:lstStyle/>
          <a:p>
            <a:r>
              <a:rPr lang="en-US" sz="2800">
                <a:latin typeface="Calibri" charset="0"/>
              </a:rPr>
              <a:t>Production hedged for Q4 2010</a:t>
            </a:r>
          </a:p>
          <a:p>
            <a:pPr>
              <a:buFont typeface="Arial" charset="0"/>
              <a:buChar char="•"/>
            </a:pPr>
            <a:endParaRPr lang="en-US" sz="2800">
              <a:latin typeface="Calibri" charset="0"/>
            </a:endParaRPr>
          </a:p>
          <a:p>
            <a:pPr>
              <a:buFont typeface="Arial" charset="0"/>
              <a:buChar char="•"/>
            </a:pPr>
            <a:r>
              <a:rPr lang="en-US" sz="2800">
                <a:latin typeface="Calibri" charset="0"/>
              </a:rPr>
              <a:t>Copper- 55% @ 2.10$/lb </a:t>
            </a:r>
          </a:p>
          <a:p>
            <a:pPr>
              <a:buFont typeface="Arial" charset="0"/>
              <a:buChar char="•"/>
            </a:pPr>
            <a:r>
              <a:rPr lang="en-US" sz="2800">
                <a:latin typeface="Calibri" charset="0"/>
              </a:rPr>
              <a:t>Zinc – 27% @ 0.94$/lb </a:t>
            </a:r>
          </a:p>
          <a:p>
            <a:pPr>
              <a:buFont typeface="Arial" charset="0"/>
              <a:buChar char="•"/>
            </a:pPr>
            <a:r>
              <a:rPr lang="en-US" sz="2800">
                <a:latin typeface="Calibri" charset="0"/>
              </a:rPr>
              <a:t>Lead – 66% @ 1.05$/lb  </a:t>
            </a:r>
          </a:p>
          <a:p>
            <a:endParaRPr lang="en-US">
              <a:latin typeface="Calibri" charset="0"/>
            </a:endParaRPr>
          </a:p>
        </p:txBody>
      </p:sp>
      <p:grpSp>
        <p:nvGrpSpPr>
          <p:cNvPr id="2" name="Group 6"/>
          <p:cNvGrpSpPr>
            <a:grpSpLocks/>
          </p:cNvGrpSpPr>
          <p:nvPr/>
        </p:nvGrpSpPr>
        <p:grpSpPr bwMode="auto">
          <a:xfrm>
            <a:off x="457200" y="4221163"/>
            <a:ext cx="8229600" cy="2370137"/>
            <a:chOff x="457200" y="4229100"/>
            <a:chExt cx="8229600" cy="2362200"/>
          </a:xfrm>
        </p:grpSpPr>
        <p:pic>
          <p:nvPicPr>
            <p:cNvPr id="48134" name="Picture 7" descr="Snapshot 2011-02-20 15-30-27.tiff"/>
            <p:cNvPicPr>
              <a:picLocks noChangeAspect="1"/>
            </p:cNvPicPr>
            <p:nvPr/>
          </p:nvPicPr>
          <p:blipFill>
            <a:blip r:embed="rId4"/>
            <a:srcRect/>
            <a:stretch>
              <a:fillRect/>
            </a:stretch>
          </p:blipFill>
          <p:spPr bwMode="auto">
            <a:xfrm>
              <a:off x="457200" y="4229100"/>
              <a:ext cx="8229600" cy="2362200"/>
            </a:xfrm>
            <a:prstGeom prst="rect">
              <a:avLst/>
            </a:prstGeom>
            <a:noFill/>
            <a:ln w="31750">
              <a:solidFill>
                <a:schemeClr val="tx1"/>
              </a:solidFill>
              <a:miter lim="800000"/>
              <a:headEnd/>
              <a:tailEnd/>
            </a:ln>
          </p:spPr>
        </p:pic>
        <p:sp>
          <p:nvSpPr>
            <p:cNvPr id="10" name="Rectangle 9"/>
            <p:cNvSpPr>
              <a:spLocks noChangeArrowheads="1"/>
            </p:cNvSpPr>
            <p:nvPr/>
          </p:nvSpPr>
          <p:spPr bwMode="auto">
            <a:xfrm>
              <a:off x="4191000" y="5562880"/>
              <a:ext cx="685800" cy="303779"/>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11" name="Rectangle 10"/>
            <p:cNvSpPr>
              <a:spLocks noChangeArrowheads="1"/>
            </p:cNvSpPr>
            <p:nvPr/>
          </p:nvSpPr>
          <p:spPr bwMode="auto">
            <a:xfrm>
              <a:off x="4191000" y="6126138"/>
              <a:ext cx="685800" cy="2753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12" name="Rectangle 11"/>
            <p:cNvSpPr>
              <a:spLocks noChangeArrowheads="1"/>
            </p:cNvSpPr>
            <p:nvPr/>
          </p:nvSpPr>
          <p:spPr bwMode="auto">
            <a:xfrm>
              <a:off x="4191000" y="4953740"/>
              <a:ext cx="685800" cy="457251"/>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gr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733800" y="5410200"/>
            <a:ext cx="60960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THANK YOU!</a:t>
            </a:r>
            <a:br>
              <a:rPr lang="en-US" sz="4800" b="1" dirty="0" smtClean="0">
                <a:solidFill>
                  <a:srgbClr val="FFFFFF"/>
                </a:solidFill>
                <a:effectLst>
                  <a:outerShdw blurRad="50800" dist="38100" dir="2700000">
                    <a:schemeClr val="tx1">
                      <a:alpha val="43000"/>
                    </a:schemeClr>
                  </a:outerShdw>
                </a:effectLst>
                <a:latin typeface="Copperplate"/>
                <a:cs typeface="Copperplate"/>
              </a:rPr>
            </a:br>
            <a:r>
              <a:rPr lang="en-US" sz="1800" b="1" dirty="0" smtClean="0">
                <a:solidFill>
                  <a:srgbClr val="FFFFFF"/>
                </a:solidFill>
                <a:effectLst>
                  <a:outerShdw blurRad="50800" dist="38100" dir="2700000">
                    <a:schemeClr val="tx1">
                      <a:alpha val="43000"/>
                    </a:schemeClr>
                  </a:outerShdw>
                </a:effectLst>
                <a:latin typeface="Copperplate"/>
                <a:cs typeface="Copperplate"/>
              </a:rPr>
              <a:t>AND HAPPY TRADING.</a:t>
            </a:r>
            <a:endParaRPr lang="en-US" sz="1800" b="1" dirty="0">
              <a:solidFill>
                <a:srgbClr val="FFFFFF"/>
              </a:solidFill>
              <a:effectLst>
                <a:outerShdw blurRad="50800" dist="38100" dir="2700000">
                  <a:schemeClr val="tx1">
                    <a:alpha val="43000"/>
                  </a:schemeClr>
                </a:outerShdw>
              </a:effectLst>
              <a:latin typeface="Copperplate"/>
              <a:cs typeface="Copperplate"/>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Gold as a Hedge</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7" name="Picture 6"/>
          <p:cNvPicPr>
            <a:picLocks noChangeAspect="1"/>
          </p:cNvPicPr>
          <p:nvPr/>
        </p:nvPicPr>
        <p:blipFill>
          <a:blip r:embed="rId3"/>
          <a:stretch>
            <a:fillRect/>
          </a:stretch>
        </p:blipFill>
        <p:spPr>
          <a:xfrm>
            <a:off x="415750" y="1600200"/>
            <a:ext cx="8331511" cy="3200400"/>
          </a:xfrm>
          <a:prstGeom prst="rect">
            <a:avLst/>
          </a:prstGeom>
        </p:spPr>
      </p:pic>
      <p:sp>
        <p:nvSpPr>
          <p:cNvPr id="8" name="TextBox 7"/>
          <p:cNvSpPr txBox="1"/>
          <p:nvPr/>
        </p:nvSpPr>
        <p:spPr>
          <a:xfrm>
            <a:off x="1752600" y="5574268"/>
            <a:ext cx="5949603" cy="584776"/>
          </a:xfrm>
          <a:prstGeom prst="rect">
            <a:avLst/>
          </a:prstGeom>
          <a:noFill/>
        </p:spPr>
        <p:txBody>
          <a:bodyPr wrap="none" rtlCol="0">
            <a:spAutoFit/>
          </a:bodyPr>
          <a:lstStyle/>
          <a:p>
            <a:r>
              <a:rPr lang="en-US" sz="3200" i="1" dirty="0" smtClean="0">
                <a:solidFill>
                  <a:schemeClr val="bg1"/>
                </a:solidFill>
              </a:rPr>
              <a:t>Inflation Hedge, store of value ???</a:t>
            </a:r>
            <a:endParaRPr lang="en-US" sz="3200" i="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Gold Supply</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4" name="Picture 3"/>
          <p:cNvPicPr>
            <a:picLocks noChangeAspect="1"/>
          </p:cNvPicPr>
          <p:nvPr/>
        </p:nvPicPr>
        <p:blipFill>
          <a:blip r:embed="rId3"/>
          <a:stretch>
            <a:fillRect/>
          </a:stretch>
        </p:blipFill>
        <p:spPr>
          <a:xfrm>
            <a:off x="1143000" y="1371600"/>
            <a:ext cx="6883400" cy="480998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Gold Production</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27" name="Picture 26" descr="Gold_Mine_2009_2.jpg"/>
          <p:cNvPicPr>
            <a:picLocks noChangeAspect="1"/>
          </p:cNvPicPr>
          <p:nvPr/>
        </p:nvPicPr>
        <p:blipFill>
          <a:blip r:embed="rId3"/>
          <a:stretch>
            <a:fillRect/>
          </a:stretch>
        </p:blipFill>
        <p:spPr>
          <a:xfrm>
            <a:off x="300966" y="1377950"/>
            <a:ext cx="8614434" cy="45656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Price of Copper</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4" name="Picture 3"/>
          <p:cNvPicPr>
            <a:picLocks noChangeAspect="1"/>
          </p:cNvPicPr>
          <p:nvPr/>
        </p:nvPicPr>
        <p:blipFill>
          <a:blip r:embed="rId3"/>
          <a:stretch>
            <a:fillRect/>
          </a:stretch>
        </p:blipFill>
        <p:spPr>
          <a:xfrm>
            <a:off x="1524000" y="1219200"/>
            <a:ext cx="6248400" cy="493645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Price of Copper</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7" name="Picture 6"/>
          <p:cNvPicPr>
            <a:picLocks noChangeAspect="1"/>
          </p:cNvPicPr>
          <p:nvPr/>
        </p:nvPicPr>
        <p:blipFill>
          <a:blip r:embed="rId3"/>
          <a:stretch>
            <a:fillRect/>
          </a:stretch>
        </p:blipFill>
        <p:spPr>
          <a:xfrm>
            <a:off x="1250296" y="1219200"/>
            <a:ext cx="6522104" cy="4059524"/>
          </a:xfrm>
          <a:prstGeom prst="rect">
            <a:avLst/>
          </a:prstGeom>
        </p:spPr>
      </p:pic>
      <p:sp>
        <p:nvSpPr>
          <p:cNvPr id="8" name="TextBox 7"/>
          <p:cNvSpPr txBox="1"/>
          <p:nvPr/>
        </p:nvSpPr>
        <p:spPr>
          <a:xfrm>
            <a:off x="3352800" y="5278724"/>
            <a:ext cx="2525802" cy="369332"/>
          </a:xfrm>
          <a:prstGeom prst="rect">
            <a:avLst/>
          </a:prstGeom>
          <a:noFill/>
        </p:spPr>
        <p:txBody>
          <a:bodyPr wrap="none" rtlCol="0">
            <a:spAutoFit/>
          </a:bodyPr>
          <a:lstStyle/>
          <a:p>
            <a:r>
              <a:rPr lang="en-US" b="1" i="1" dirty="0" smtClean="0">
                <a:solidFill>
                  <a:srgbClr val="FFFFFF"/>
                </a:solidFill>
              </a:rPr>
              <a:t>1 ton = 2,204.62 pounds</a:t>
            </a:r>
            <a:endParaRPr lang="en-US" b="1" i="1" dirty="0">
              <a:solidFill>
                <a:srgbClr val="FFFFFF"/>
              </a:solidFill>
            </a:endParaRPr>
          </a:p>
        </p:txBody>
      </p:sp>
      <p:sp>
        <p:nvSpPr>
          <p:cNvPr id="9" name="TextBox 8"/>
          <p:cNvSpPr txBox="1"/>
          <p:nvPr/>
        </p:nvSpPr>
        <p:spPr>
          <a:xfrm>
            <a:off x="1371600" y="5943600"/>
            <a:ext cx="6303641" cy="369332"/>
          </a:xfrm>
          <a:prstGeom prst="rect">
            <a:avLst/>
          </a:prstGeom>
          <a:noFill/>
        </p:spPr>
        <p:txBody>
          <a:bodyPr wrap="none" rtlCol="0">
            <a:spAutoFit/>
          </a:bodyPr>
          <a:lstStyle/>
          <a:p>
            <a:r>
              <a:rPr lang="en-US" dirty="0" smtClean="0">
                <a:solidFill>
                  <a:srgbClr val="FFFFFF"/>
                </a:solidFill>
              </a:rPr>
              <a:t>2009 Weighted Average Copper Mine Costs: </a:t>
            </a:r>
            <a:r>
              <a:rPr lang="en-US" u="sng" dirty="0" smtClean="0">
                <a:solidFill>
                  <a:srgbClr val="FFFFFF"/>
                </a:solidFill>
              </a:rPr>
              <a:t>$2,320/t </a:t>
            </a:r>
            <a:r>
              <a:rPr lang="en-US" dirty="0" smtClean="0">
                <a:solidFill>
                  <a:srgbClr val="FFFFFF"/>
                </a:solidFill>
              </a:rPr>
              <a:t>or </a:t>
            </a:r>
            <a:r>
              <a:rPr lang="en-US" u="sng" dirty="0" smtClean="0">
                <a:solidFill>
                  <a:srgbClr val="FFFFFF"/>
                </a:solidFill>
              </a:rPr>
              <a:t>$1.05/lb</a:t>
            </a:r>
            <a:endParaRPr lang="en-US" u="sng" dirty="0">
              <a:solidFill>
                <a:srgbClr val="FFFF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Price of Copper</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sp>
        <p:nvSpPr>
          <p:cNvPr id="6" name="Rectangle 5"/>
          <p:cNvSpPr/>
          <p:nvPr/>
        </p:nvSpPr>
        <p:spPr>
          <a:xfrm>
            <a:off x="1295400" y="1524000"/>
            <a:ext cx="6553200" cy="7620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VOLATILE AND CYCLICAL PRICING</a:t>
            </a:r>
            <a:endParaRPr lang="en-US" sz="2400" dirty="0"/>
          </a:p>
        </p:txBody>
      </p:sp>
      <p:sp>
        <p:nvSpPr>
          <p:cNvPr id="9" name="Rectangle 8"/>
          <p:cNvSpPr/>
          <p:nvPr/>
        </p:nvSpPr>
        <p:spPr>
          <a:xfrm>
            <a:off x="1295400" y="2590800"/>
            <a:ext cx="6553200" cy="7620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TRADED ON THREE LARGE EXCHANGES</a:t>
            </a:r>
            <a:endParaRPr lang="en-US" sz="2400" dirty="0"/>
          </a:p>
        </p:txBody>
      </p:sp>
      <p:sp>
        <p:nvSpPr>
          <p:cNvPr id="10" name="Rectangle 9"/>
          <p:cNvSpPr/>
          <p:nvPr/>
        </p:nvSpPr>
        <p:spPr>
          <a:xfrm>
            <a:off x="3657600" y="3505200"/>
            <a:ext cx="4191000" cy="6096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LONDON MERCANTILE EXCHANGE (LME)</a:t>
            </a:r>
            <a:endParaRPr lang="en-US" dirty="0"/>
          </a:p>
        </p:txBody>
      </p:sp>
      <p:sp>
        <p:nvSpPr>
          <p:cNvPr id="11" name="Rectangle 10"/>
          <p:cNvSpPr/>
          <p:nvPr/>
        </p:nvSpPr>
        <p:spPr>
          <a:xfrm>
            <a:off x="3657600" y="4191000"/>
            <a:ext cx="4191000" cy="6096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COMEX</a:t>
            </a:r>
            <a:endParaRPr lang="en-US" dirty="0"/>
          </a:p>
        </p:txBody>
      </p:sp>
      <p:sp>
        <p:nvSpPr>
          <p:cNvPr id="12" name="Rectangle 11"/>
          <p:cNvSpPr/>
          <p:nvPr/>
        </p:nvSpPr>
        <p:spPr>
          <a:xfrm>
            <a:off x="3657600" y="4876800"/>
            <a:ext cx="4191000" cy="6096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SHANGHAI FUTURES EXCHANGE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Copper Demand</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8" name="Picture 7"/>
          <p:cNvPicPr>
            <a:picLocks noChangeAspect="1"/>
          </p:cNvPicPr>
          <p:nvPr/>
        </p:nvPicPr>
        <p:blipFill>
          <a:blip r:embed="rId3"/>
          <a:stretch>
            <a:fillRect/>
          </a:stretch>
        </p:blipFill>
        <p:spPr>
          <a:xfrm>
            <a:off x="838200" y="1295400"/>
            <a:ext cx="3235055" cy="5022850"/>
          </a:xfrm>
          <a:prstGeom prst="rect">
            <a:avLst/>
          </a:prstGeom>
        </p:spPr>
      </p:pic>
      <p:sp>
        <p:nvSpPr>
          <p:cNvPr id="14" name="Rectangle 13"/>
          <p:cNvSpPr/>
          <p:nvPr/>
        </p:nvSpPr>
        <p:spPr>
          <a:xfrm>
            <a:off x="4572000" y="2133600"/>
            <a:ext cx="3886200" cy="4572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ELECTRICAL EQUIPMENT</a:t>
            </a:r>
            <a:endParaRPr lang="en-US" sz="2000" dirty="0"/>
          </a:p>
        </p:txBody>
      </p:sp>
      <p:sp>
        <p:nvSpPr>
          <p:cNvPr id="15" name="Rectangle 14"/>
          <p:cNvSpPr/>
          <p:nvPr/>
        </p:nvSpPr>
        <p:spPr>
          <a:xfrm>
            <a:off x="4572000" y="2743200"/>
            <a:ext cx="3886200" cy="4572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AUTOMOTIVE RADIATORS</a:t>
            </a:r>
            <a:endParaRPr lang="en-US" sz="2000" dirty="0"/>
          </a:p>
        </p:txBody>
      </p:sp>
      <p:sp>
        <p:nvSpPr>
          <p:cNvPr id="16" name="Rectangle 15"/>
          <p:cNvSpPr/>
          <p:nvPr/>
        </p:nvSpPr>
        <p:spPr>
          <a:xfrm>
            <a:off x="4572000" y="3352800"/>
            <a:ext cx="3886200" cy="4572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ORDNANCE</a:t>
            </a:r>
            <a:endParaRPr lang="en-US" sz="2000" dirty="0"/>
          </a:p>
        </p:txBody>
      </p:sp>
      <p:sp>
        <p:nvSpPr>
          <p:cNvPr id="17" name="Rectangle 16"/>
          <p:cNvSpPr/>
          <p:nvPr/>
        </p:nvSpPr>
        <p:spPr>
          <a:xfrm>
            <a:off x="4572000" y="3962400"/>
            <a:ext cx="3886200" cy="4572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SMALL ARMS AMMUNITION</a:t>
            </a:r>
            <a:endParaRPr lang="en-US" sz="2000" dirty="0"/>
          </a:p>
        </p:txBody>
      </p:sp>
      <p:sp>
        <p:nvSpPr>
          <p:cNvPr id="18" name="Rectangle 17"/>
          <p:cNvSpPr/>
          <p:nvPr/>
        </p:nvSpPr>
        <p:spPr>
          <a:xfrm>
            <a:off x="4572000" y="4572000"/>
            <a:ext cx="3886200" cy="4572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JEWELLERY</a:t>
            </a:r>
            <a:endParaRPr lang="en-US" sz="2000" dirty="0"/>
          </a:p>
        </p:txBody>
      </p:sp>
      <p:sp>
        <p:nvSpPr>
          <p:cNvPr id="19" name="Rectangle 18"/>
          <p:cNvSpPr/>
          <p:nvPr/>
        </p:nvSpPr>
        <p:spPr>
          <a:xfrm>
            <a:off x="4572000" y="5181600"/>
            <a:ext cx="3886200" cy="4572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TELECOMMUNICATIONS</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Mining Industry</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sp>
        <p:nvSpPr>
          <p:cNvPr id="25" name="Rectangle 24"/>
          <p:cNvSpPr/>
          <p:nvPr/>
        </p:nvSpPr>
        <p:spPr>
          <a:xfrm>
            <a:off x="1295400" y="1295400"/>
            <a:ext cx="4648200" cy="4572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CAPITAL INTENSIVE</a:t>
            </a:r>
            <a:endParaRPr lang="en-US" sz="2000" dirty="0"/>
          </a:p>
        </p:txBody>
      </p:sp>
      <p:sp>
        <p:nvSpPr>
          <p:cNvPr id="26" name="Rectangle 25"/>
          <p:cNvSpPr/>
          <p:nvPr/>
        </p:nvSpPr>
        <p:spPr>
          <a:xfrm>
            <a:off x="1295400" y="2743200"/>
            <a:ext cx="4648200" cy="3810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SENSITIVE TO BUSINESS CYCLES</a:t>
            </a:r>
            <a:endParaRPr lang="en-US" sz="2000" dirty="0"/>
          </a:p>
        </p:txBody>
      </p:sp>
      <p:sp>
        <p:nvSpPr>
          <p:cNvPr id="27" name="Rectangle 26"/>
          <p:cNvSpPr/>
          <p:nvPr/>
        </p:nvSpPr>
        <p:spPr>
          <a:xfrm>
            <a:off x="1295400" y="3352800"/>
            <a:ext cx="4648200" cy="3810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REVENUES DRIVEN BY MARKET VOLATILITY</a:t>
            </a:r>
            <a:endParaRPr lang="en-US" sz="2000" dirty="0"/>
          </a:p>
        </p:txBody>
      </p:sp>
      <p:sp>
        <p:nvSpPr>
          <p:cNvPr id="29" name="Rectangle 28"/>
          <p:cNvSpPr/>
          <p:nvPr/>
        </p:nvSpPr>
        <p:spPr>
          <a:xfrm>
            <a:off x="1295400" y="18288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EXPLORATION</a:t>
            </a:r>
            <a:endParaRPr lang="en-US" sz="1600" dirty="0"/>
          </a:p>
        </p:txBody>
      </p:sp>
      <p:sp>
        <p:nvSpPr>
          <p:cNvPr id="30" name="Rectangle 29"/>
          <p:cNvSpPr/>
          <p:nvPr/>
        </p:nvSpPr>
        <p:spPr>
          <a:xfrm>
            <a:off x="4572000" y="18288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MINE CONSTRUCTION</a:t>
            </a:r>
            <a:endParaRPr lang="en-US" sz="1600" dirty="0"/>
          </a:p>
        </p:txBody>
      </p:sp>
      <p:sp>
        <p:nvSpPr>
          <p:cNvPr id="31" name="Rectangle 30"/>
          <p:cNvSpPr/>
          <p:nvPr/>
        </p:nvSpPr>
        <p:spPr>
          <a:xfrm>
            <a:off x="1295400" y="22098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EQUIPMENT</a:t>
            </a:r>
            <a:endParaRPr lang="en-US" sz="1600" dirty="0"/>
          </a:p>
        </p:txBody>
      </p:sp>
      <p:sp>
        <p:nvSpPr>
          <p:cNvPr id="32" name="Rectangle 31"/>
          <p:cNvSpPr/>
          <p:nvPr/>
        </p:nvSpPr>
        <p:spPr>
          <a:xfrm>
            <a:off x="4572000" y="22098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CLEAN UP</a:t>
            </a:r>
            <a:endParaRPr lang="en-US" sz="1600" dirty="0"/>
          </a:p>
        </p:txBody>
      </p:sp>
      <p:sp>
        <p:nvSpPr>
          <p:cNvPr id="34" name="Rectangle 33"/>
          <p:cNvSpPr/>
          <p:nvPr/>
        </p:nvSpPr>
        <p:spPr>
          <a:xfrm>
            <a:off x="1295400" y="4419600"/>
            <a:ext cx="4648200" cy="4572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OPERATING COSTS</a:t>
            </a:r>
            <a:endParaRPr lang="en-US" sz="2000" dirty="0"/>
          </a:p>
        </p:txBody>
      </p:sp>
      <p:sp>
        <p:nvSpPr>
          <p:cNvPr id="35" name="Rectangle 34"/>
          <p:cNvSpPr/>
          <p:nvPr/>
        </p:nvSpPr>
        <p:spPr>
          <a:xfrm>
            <a:off x="1295400" y="49530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MAINTENENCE</a:t>
            </a:r>
            <a:endParaRPr lang="en-US" sz="1600" dirty="0"/>
          </a:p>
        </p:txBody>
      </p:sp>
      <p:sp>
        <p:nvSpPr>
          <p:cNvPr id="36" name="Rectangle 35"/>
          <p:cNvSpPr/>
          <p:nvPr/>
        </p:nvSpPr>
        <p:spPr>
          <a:xfrm>
            <a:off x="4572000" y="49530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FUEL</a:t>
            </a:r>
            <a:endParaRPr lang="en-US" sz="1600" dirty="0"/>
          </a:p>
        </p:txBody>
      </p:sp>
      <p:sp>
        <p:nvSpPr>
          <p:cNvPr id="37" name="Rectangle 36"/>
          <p:cNvSpPr/>
          <p:nvPr/>
        </p:nvSpPr>
        <p:spPr>
          <a:xfrm>
            <a:off x="1295400" y="53340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ENERGY</a:t>
            </a:r>
            <a:endParaRPr lang="en-US" sz="1600" dirty="0"/>
          </a:p>
        </p:txBody>
      </p:sp>
      <p:sp>
        <p:nvSpPr>
          <p:cNvPr id="38" name="Rectangle 37"/>
          <p:cNvSpPr/>
          <p:nvPr/>
        </p:nvSpPr>
        <p:spPr>
          <a:xfrm>
            <a:off x="4572000" y="53340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LABOUR</a:t>
            </a:r>
            <a:endParaRPr lang="en-US" sz="1600" dirty="0"/>
          </a:p>
        </p:txBody>
      </p:sp>
      <p:sp>
        <p:nvSpPr>
          <p:cNvPr id="39" name="Rectangle 38"/>
          <p:cNvSpPr/>
          <p:nvPr/>
        </p:nvSpPr>
        <p:spPr>
          <a:xfrm>
            <a:off x="1295400" y="38100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COMMODITY PRICES </a:t>
            </a:r>
            <a:endParaRPr lang="en-US" sz="1600" dirty="0"/>
          </a:p>
        </p:txBody>
      </p:sp>
      <p:sp>
        <p:nvSpPr>
          <p:cNvPr id="40" name="Rectangle 39"/>
          <p:cNvSpPr/>
          <p:nvPr/>
        </p:nvSpPr>
        <p:spPr>
          <a:xfrm>
            <a:off x="4572000" y="3810000"/>
            <a:ext cx="3200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EXCHANGE RATES</a:t>
            </a:r>
            <a:endParaRPr 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Copper Production</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8" name="Picture 7"/>
          <p:cNvPicPr>
            <a:picLocks noChangeAspect="1"/>
          </p:cNvPicPr>
          <p:nvPr/>
        </p:nvPicPr>
        <p:blipFill>
          <a:blip r:embed="rId3"/>
          <a:stretch>
            <a:fillRect/>
          </a:stretch>
        </p:blipFill>
        <p:spPr>
          <a:xfrm>
            <a:off x="304800" y="1727200"/>
            <a:ext cx="8565266" cy="37592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Copper Production</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4" name="Picture 3"/>
          <p:cNvPicPr>
            <a:picLocks noChangeAspect="1"/>
          </p:cNvPicPr>
          <p:nvPr/>
        </p:nvPicPr>
        <p:blipFill>
          <a:blip r:embed="rId3"/>
          <a:stretch>
            <a:fillRect/>
          </a:stretch>
        </p:blipFill>
        <p:spPr>
          <a:xfrm>
            <a:off x="1168400" y="1447800"/>
            <a:ext cx="6908800" cy="431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Coal</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sp>
        <p:nvSpPr>
          <p:cNvPr id="4" name="Rectangle 3"/>
          <p:cNvSpPr/>
          <p:nvPr/>
        </p:nvSpPr>
        <p:spPr>
          <a:xfrm>
            <a:off x="1295400" y="1524000"/>
            <a:ext cx="4572000" cy="7620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LARGEST SOURCE OF ENERGY FOR ELECTRICITY GENERATION WORLDWIDE</a:t>
            </a:r>
            <a:endParaRPr lang="en-US" sz="2000" dirty="0"/>
          </a:p>
        </p:txBody>
      </p:sp>
      <p:sp>
        <p:nvSpPr>
          <p:cNvPr id="6" name="Rectangle 5"/>
          <p:cNvSpPr/>
          <p:nvPr/>
        </p:nvSpPr>
        <p:spPr>
          <a:xfrm>
            <a:off x="1295400" y="2514600"/>
            <a:ext cx="5181600" cy="5334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VARIOUS TYPES OF COAL BASED ON PRESSURE</a:t>
            </a:r>
            <a:endParaRPr lang="en-US" sz="2000" dirty="0"/>
          </a:p>
        </p:txBody>
      </p:sp>
      <p:sp>
        <p:nvSpPr>
          <p:cNvPr id="8" name="Rectangle 7"/>
          <p:cNvSpPr/>
          <p:nvPr/>
        </p:nvSpPr>
        <p:spPr>
          <a:xfrm>
            <a:off x="1295400" y="3276600"/>
            <a:ext cx="2286000" cy="533400"/>
          </a:xfrm>
          <a:prstGeom prst="rect">
            <a:avLst/>
          </a:prstGeom>
          <a:solidFill>
            <a:srgbClr val="2B8CF7"/>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USED FOR</a:t>
            </a:r>
            <a:endParaRPr lang="en-US" sz="2000" dirty="0"/>
          </a:p>
        </p:txBody>
      </p:sp>
      <p:sp>
        <p:nvSpPr>
          <p:cNvPr id="9" name="Rectangle 8"/>
          <p:cNvSpPr/>
          <p:nvPr/>
        </p:nvSpPr>
        <p:spPr>
          <a:xfrm>
            <a:off x="1295400" y="3886200"/>
            <a:ext cx="3962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POWER GENERATION (THERMAL COAL)</a:t>
            </a:r>
          </a:p>
          <a:p>
            <a:pPr algn="ctr"/>
            <a:endParaRPr lang="en-US" sz="1600" dirty="0"/>
          </a:p>
        </p:txBody>
      </p:sp>
      <p:sp>
        <p:nvSpPr>
          <p:cNvPr id="10" name="Rectangle 9"/>
          <p:cNvSpPr/>
          <p:nvPr/>
        </p:nvSpPr>
        <p:spPr>
          <a:xfrm>
            <a:off x="1295400" y="4267200"/>
            <a:ext cx="3962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STEEL PRODUCTION (COKING COAL)</a:t>
            </a:r>
          </a:p>
          <a:p>
            <a:pPr algn="ctr"/>
            <a:endParaRPr lang="en-US" sz="1600" dirty="0"/>
          </a:p>
        </p:txBody>
      </p:sp>
      <p:sp>
        <p:nvSpPr>
          <p:cNvPr id="11" name="Rectangle 10"/>
          <p:cNvSpPr/>
          <p:nvPr/>
        </p:nvSpPr>
        <p:spPr>
          <a:xfrm>
            <a:off x="1295400" y="4648200"/>
            <a:ext cx="3962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CEMENT MANUFACTURING</a:t>
            </a:r>
          </a:p>
          <a:p>
            <a:pPr algn="ctr"/>
            <a:endParaRPr lang="en-US" sz="1600" dirty="0"/>
          </a:p>
        </p:txBody>
      </p:sp>
      <p:sp>
        <p:nvSpPr>
          <p:cNvPr id="12" name="Rectangle 11"/>
          <p:cNvSpPr/>
          <p:nvPr/>
        </p:nvSpPr>
        <p:spPr>
          <a:xfrm>
            <a:off x="1295400" y="5029200"/>
            <a:ext cx="3962400" cy="304800"/>
          </a:xfrm>
          <a:prstGeom prst="rect">
            <a:avLst/>
          </a:prstGeom>
          <a:solidFill>
            <a:srgbClr val="C85E08"/>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smtClean="0"/>
              <a:t>AS A LIQUID FUEL</a:t>
            </a:r>
          </a:p>
          <a:p>
            <a:pPr algn="ctr"/>
            <a:endParaRPr 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Price of Coal</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7" name="Picture 6"/>
          <p:cNvPicPr>
            <a:picLocks noChangeAspect="1"/>
          </p:cNvPicPr>
          <p:nvPr/>
        </p:nvPicPr>
        <p:blipFill>
          <a:blip r:embed="rId3"/>
          <a:stretch>
            <a:fillRect/>
          </a:stretch>
        </p:blipFill>
        <p:spPr>
          <a:xfrm>
            <a:off x="1524000" y="1532613"/>
            <a:ext cx="6311900" cy="4487187"/>
          </a:xfrm>
          <a:prstGeom prst="rect">
            <a:avLst/>
          </a:prstGeom>
        </p:spPr>
      </p:pic>
      <p:sp>
        <p:nvSpPr>
          <p:cNvPr id="4" name="TextBox 3"/>
          <p:cNvSpPr txBox="1"/>
          <p:nvPr/>
        </p:nvSpPr>
        <p:spPr>
          <a:xfrm>
            <a:off x="6125196" y="6016823"/>
            <a:ext cx="1799604" cy="307777"/>
          </a:xfrm>
          <a:prstGeom prst="rect">
            <a:avLst/>
          </a:prstGeom>
          <a:noFill/>
        </p:spPr>
        <p:txBody>
          <a:bodyPr wrap="none" rtlCol="0">
            <a:spAutoFit/>
          </a:bodyPr>
          <a:lstStyle/>
          <a:p>
            <a:r>
              <a:rPr lang="en-US" sz="1400" i="1" dirty="0" smtClean="0">
                <a:solidFill>
                  <a:srgbClr val="FFFFFF"/>
                </a:solidFill>
              </a:rPr>
              <a:t>Source: </a:t>
            </a:r>
            <a:r>
              <a:rPr lang="en-US" sz="1400" i="1" dirty="0" err="1" smtClean="0">
                <a:solidFill>
                  <a:srgbClr val="FFFFFF"/>
                </a:solidFill>
              </a:rPr>
              <a:t>Infomine.com</a:t>
            </a:r>
            <a:endParaRPr lang="en-US" sz="1400" i="1" dirty="0">
              <a:solidFill>
                <a:srgbClr val="FFFF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Coal Supply</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6" name="Picture 5"/>
          <p:cNvPicPr>
            <a:picLocks noChangeAspect="1"/>
          </p:cNvPicPr>
          <p:nvPr/>
        </p:nvPicPr>
        <p:blipFill>
          <a:blip r:embed="rId3"/>
          <a:stretch>
            <a:fillRect/>
          </a:stretch>
        </p:blipFill>
        <p:spPr>
          <a:xfrm>
            <a:off x="1397000" y="1295400"/>
            <a:ext cx="6350000" cy="5003800"/>
          </a:xfrm>
          <a:prstGeom prst="rect">
            <a:avLst/>
          </a:prstGeom>
        </p:spPr>
      </p:pic>
      <p:sp>
        <p:nvSpPr>
          <p:cNvPr id="7" name="TextBox 6"/>
          <p:cNvSpPr txBox="1"/>
          <p:nvPr/>
        </p:nvSpPr>
        <p:spPr>
          <a:xfrm>
            <a:off x="6296481" y="5940623"/>
            <a:ext cx="1247319" cy="307777"/>
          </a:xfrm>
          <a:prstGeom prst="rect">
            <a:avLst/>
          </a:prstGeom>
          <a:noFill/>
        </p:spPr>
        <p:txBody>
          <a:bodyPr wrap="none" rtlCol="0">
            <a:spAutoFit/>
          </a:bodyPr>
          <a:lstStyle/>
          <a:p>
            <a:r>
              <a:rPr lang="en-US" sz="1400" i="1" dirty="0" err="1" smtClean="0"/>
              <a:t>Wikipedia.org</a:t>
            </a:r>
            <a:endParaRPr lang="en-US" sz="1400"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Coal Exports</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4" name="Picture 3"/>
          <p:cNvPicPr>
            <a:picLocks noChangeAspect="1"/>
          </p:cNvPicPr>
          <p:nvPr/>
        </p:nvPicPr>
        <p:blipFill>
          <a:blip r:embed="rId3"/>
          <a:stretch>
            <a:fillRect/>
          </a:stretch>
        </p:blipFill>
        <p:spPr>
          <a:xfrm>
            <a:off x="844550" y="1536700"/>
            <a:ext cx="7454900" cy="3784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Coal Imports</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7" name="Picture 6"/>
          <p:cNvPicPr>
            <a:picLocks noChangeAspect="1"/>
          </p:cNvPicPr>
          <p:nvPr/>
        </p:nvPicPr>
        <p:blipFill>
          <a:blip r:embed="rId3"/>
          <a:stretch>
            <a:fillRect/>
          </a:stretch>
        </p:blipFill>
        <p:spPr>
          <a:xfrm>
            <a:off x="838200" y="1524000"/>
            <a:ext cx="7467600" cy="37973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Iron Ore</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6" name="Picture 5"/>
          <p:cNvPicPr>
            <a:picLocks noChangeAspect="1"/>
          </p:cNvPicPr>
          <p:nvPr/>
        </p:nvPicPr>
        <p:blipFill>
          <a:blip r:embed="rId3"/>
          <a:stretch>
            <a:fillRect/>
          </a:stretch>
        </p:blipFill>
        <p:spPr>
          <a:xfrm>
            <a:off x="288024" y="1219200"/>
            <a:ext cx="8551176" cy="3691964"/>
          </a:xfrm>
          <a:prstGeom prst="rect">
            <a:avLst/>
          </a:prstGeom>
        </p:spPr>
      </p:pic>
      <p:sp>
        <p:nvSpPr>
          <p:cNvPr id="7" name="TextBox 6"/>
          <p:cNvSpPr txBox="1"/>
          <p:nvPr/>
        </p:nvSpPr>
        <p:spPr>
          <a:xfrm>
            <a:off x="474295" y="5179367"/>
            <a:ext cx="8212505" cy="923330"/>
          </a:xfrm>
          <a:prstGeom prst="rect">
            <a:avLst/>
          </a:prstGeom>
          <a:noFill/>
        </p:spPr>
        <p:txBody>
          <a:bodyPr wrap="none" rtlCol="0">
            <a:spAutoFit/>
          </a:bodyPr>
          <a:lstStyle/>
          <a:p>
            <a:pPr>
              <a:buFontTx/>
              <a:buChar char="-"/>
            </a:pPr>
            <a:r>
              <a:rPr lang="en-US" i="1" dirty="0" smtClean="0">
                <a:solidFill>
                  <a:srgbClr val="FFFFFF"/>
                </a:solidFill>
              </a:rPr>
              <a:t>Most widely used metal</a:t>
            </a:r>
          </a:p>
          <a:p>
            <a:pPr>
              <a:buFontTx/>
              <a:buChar char="-"/>
            </a:pPr>
            <a:r>
              <a:rPr lang="en-US" i="1" dirty="0" smtClean="0">
                <a:solidFill>
                  <a:srgbClr val="FFFFFF"/>
                </a:solidFill>
              </a:rPr>
              <a:t>Steel contains 95% iron ore</a:t>
            </a:r>
          </a:p>
          <a:p>
            <a:pPr>
              <a:buFontTx/>
              <a:buChar char="-"/>
            </a:pPr>
            <a:r>
              <a:rPr lang="en-US" i="1" dirty="0" smtClean="0">
                <a:solidFill>
                  <a:srgbClr val="FFFFFF"/>
                </a:solidFill>
              </a:rPr>
              <a:t>Prices determined through closed-door negotiations between miners and steelmakers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Types of Mines</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17" name="Picture 16"/>
          <p:cNvPicPr>
            <a:picLocks noChangeAspect="1"/>
          </p:cNvPicPr>
          <p:nvPr/>
        </p:nvPicPr>
        <p:blipFill>
          <a:blip r:embed="rId3"/>
          <a:stretch>
            <a:fillRect/>
          </a:stretch>
        </p:blipFill>
        <p:spPr>
          <a:xfrm>
            <a:off x="1128066" y="1371600"/>
            <a:ext cx="2986734"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a:blip r:embed="rId4"/>
          <a:stretch>
            <a:fillRect/>
          </a:stretch>
        </p:blipFill>
        <p:spPr>
          <a:xfrm>
            <a:off x="5014266" y="1371600"/>
            <a:ext cx="2986734"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20"/>
          <p:cNvSpPr/>
          <p:nvPr/>
        </p:nvSpPr>
        <p:spPr>
          <a:xfrm>
            <a:off x="1128066" y="3429000"/>
            <a:ext cx="2986734" cy="4572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OPEN PIT MINE</a:t>
            </a:r>
            <a:endParaRPr lang="en-US" sz="2000" dirty="0"/>
          </a:p>
        </p:txBody>
      </p:sp>
      <p:sp>
        <p:nvSpPr>
          <p:cNvPr id="22" name="Rectangle 21"/>
          <p:cNvSpPr/>
          <p:nvPr/>
        </p:nvSpPr>
        <p:spPr>
          <a:xfrm>
            <a:off x="5014266" y="3429000"/>
            <a:ext cx="2986734" cy="4572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smtClean="0"/>
              <a:t>UNDERGROUND MINE</a:t>
            </a:r>
            <a:endParaRPr lang="en-US" sz="2000" dirty="0"/>
          </a:p>
        </p:txBody>
      </p:sp>
      <p:sp>
        <p:nvSpPr>
          <p:cNvPr id="23" name="TextBox 22"/>
          <p:cNvSpPr txBox="1"/>
          <p:nvPr/>
        </p:nvSpPr>
        <p:spPr>
          <a:xfrm>
            <a:off x="1128066" y="4114800"/>
            <a:ext cx="2986734" cy="1323439"/>
          </a:xfrm>
          <a:prstGeom prst="rect">
            <a:avLst/>
          </a:prstGeom>
          <a:noFill/>
        </p:spPr>
        <p:txBody>
          <a:bodyPr wrap="square" rtlCol="0">
            <a:spAutoFit/>
          </a:bodyPr>
          <a:lstStyle/>
          <a:p>
            <a:r>
              <a:rPr lang="en-US" sz="2000" dirty="0" smtClean="0">
                <a:solidFill>
                  <a:srgbClr val="FFFFFF"/>
                </a:solidFill>
              </a:rPr>
              <a:t>- Used when commercially useful mineral or rock deposits are found near the surface. </a:t>
            </a:r>
            <a:endParaRPr lang="en-US" sz="2000" dirty="0">
              <a:solidFill>
                <a:srgbClr val="FFFFFF"/>
              </a:solidFill>
            </a:endParaRPr>
          </a:p>
        </p:txBody>
      </p:sp>
      <p:sp>
        <p:nvSpPr>
          <p:cNvPr id="24" name="TextBox 23"/>
          <p:cNvSpPr txBox="1"/>
          <p:nvPr/>
        </p:nvSpPr>
        <p:spPr>
          <a:xfrm>
            <a:off x="5090466" y="4114800"/>
            <a:ext cx="2986734" cy="1631216"/>
          </a:xfrm>
          <a:prstGeom prst="rect">
            <a:avLst/>
          </a:prstGeom>
          <a:noFill/>
        </p:spPr>
        <p:txBody>
          <a:bodyPr wrap="square" rtlCol="0">
            <a:spAutoFit/>
          </a:bodyPr>
          <a:lstStyle/>
          <a:p>
            <a:r>
              <a:rPr lang="en-US" sz="2000" dirty="0" smtClean="0">
                <a:solidFill>
                  <a:srgbClr val="FFFFFF"/>
                </a:solidFill>
              </a:rPr>
              <a:t>- Method used when the </a:t>
            </a:r>
            <a:r>
              <a:rPr lang="en-US" sz="2000" i="1" dirty="0" smtClean="0">
                <a:solidFill>
                  <a:srgbClr val="FFFFFF"/>
                </a:solidFill>
              </a:rPr>
              <a:t>overburden</a:t>
            </a:r>
            <a:r>
              <a:rPr lang="en-US" sz="2000" dirty="0" smtClean="0">
                <a:solidFill>
                  <a:srgbClr val="FFFFFF"/>
                </a:solidFill>
              </a:rPr>
              <a:t> is thick or when the mineral or rock occurs in veins that are better accessed by tunnel.</a:t>
            </a:r>
            <a:endParaRPr lang="en-US" sz="2000" dirty="0">
              <a:solidFill>
                <a:srgbClr val="FFFF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Iron Ore Production</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graphicFrame>
        <p:nvGraphicFramePr>
          <p:cNvPr id="8" name="Table 7"/>
          <p:cNvGraphicFramePr>
            <a:graphicFrameLocks noGrp="1"/>
          </p:cNvGraphicFramePr>
          <p:nvPr/>
        </p:nvGraphicFramePr>
        <p:xfrm>
          <a:off x="2133600" y="1397000"/>
          <a:ext cx="4800600" cy="4348480"/>
        </p:xfrm>
        <a:graphic>
          <a:graphicData uri="http://schemas.openxmlformats.org/drawingml/2006/table">
            <a:tbl>
              <a:tblPr firstRow="1" bandRow="1">
                <a:tableStyleId>{5C22544A-7EE6-4342-B048-85BDC9FD1C3A}</a:tableStyleId>
              </a:tblPr>
              <a:tblGrid>
                <a:gridCol w="1920240"/>
                <a:gridCol w="2880360"/>
              </a:tblGrid>
              <a:tr h="370840">
                <a:tc>
                  <a:txBody>
                    <a:bodyPr/>
                    <a:lstStyle/>
                    <a:p>
                      <a:pPr algn="ctr"/>
                      <a:r>
                        <a:rPr lang="en-US" dirty="0" smtClean="0"/>
                        <a:t>COUNTRY</a:t>
                      </a:r>
                      <a:endParaRPr lang="en-US" dirty="0"/>
                    </a:p>
                  </a:txBody>
                  <a:tcPr/>
                </a:tc>
                <a:tc>
                  <a:txBody>
                    <a:bodyPr/>
                    <a:lstStyle/>
                    <a:p>
                      <a:pPr algn="ctr"/>
                      <a:r>
                        <a:rPr lang="en-US" dirty="0" smtClean="0"/>
                        <a:t>PRODUCTION </a:t>
                      </a:r>
                    </a:p>
                    <a:p>
                      <a:pPr algn="ctr"/>
                      <a:r>
                        <a:rPr lang="en-US" dirty="0" smtClean="0"/>
                        <a:t>(2009 </a:t>
                      </a:r>
                      <a:r>
                        <a:rPr lang="en-US" dirty="0" err="1" smtClean="0"/>
                        <a:t>mmT</a:t>
                      </a:r>
                      <a:r>
                        <a:rPr lang="en-US" dirty="0" smtClean="0"/>
                        <a:t>)</a:t>
                      </a:r>
                      <a:endParaRPr lang="en-US" dirty="0"/>
                    </a:p>
                  </a:txBody>
                  <a:tcPr/>
                </a:tc>
              </a:tr>
              <a:tr h="370840">
                <a:tc>
                  <a:txBody>
                    <a:bodyPr/>
                    <a:lstStyle/>
                    <a:p>
                      <a:r>
                        <a:rPr lang="en-US" dirty="0" smtClean="0"/>
                        <a:t>China</a:t>
                      </a:r>
                      <a:endParaRPr lang="en-US" dirty="0"/>
                    </a:p>
                  </a:txBody>
                  <a:tcPr/>
                </a:tc>
                <a:tc>
                  <a:txBody>
                    <a:bodyPr/>
                    <a:lstStyle/>
                    <a:p>
                      <a:pPr algn="ctr"/>
                      <a:r>
                        <a:rPr lang="en-US" dirty="0" smtClean="0"/>
                        <a:t>880</a:t>
                      </a:r>
                      <a:endParaRPr lang="en-US" dirty="0"/>
                    </a:p>
                  </a:txBody>
                  <a:tcPr/>
                </a:tc>
              </a:tr>
              <a:tr h="370840">
                <a:tc>
                  <a:txBody>
                    <a:bodyPr/>
                    <a:lstStyle/>
                    <a:p>
                      <a:r>
                        <a:rPr lang="en-US" dirty="0" smtClean="0"/>
                        <a:t>Australia</a:t>
                      </a:r>
                      <a:endParaRPr lang="en-US" dirty="0"/>
                    </a:p>
                  </a:txBody>
                  <a:tcPr/>
                </a:tc>
                <a:tc>
                  <a:txBody>
                    <a:bodyPr/>
                    <a:lstStyle/>
                    <a:p>
                      <a:pPr algn="ctr"/>
                      <a:r>
                        <a:rPr lang="en-US" dirty="0" smtClean="0"/>
                        <a:t>394</a:t>
                      </a:r>
                      <a:endParaRPr lang="en-US" dirty="0"/>
                    </a:p>
                  </a:txBody>
                  <a:tcPr/>
                </a:tc>
              </a:tr>
              <a:tr h="370840">
                <a:tc>
                  <a:txBody>
                    <a:bodyPr/>
                    <a:lstStyle/>
                    <a:p>
                      <a:r>
                        <a:rPr lang="en-US" dirty="0" smtClean="0"/>
                        <a:t>Brazil</a:t>
                      </a:r>
                      <a:endParaRPr lang="en-US" dirty="0"/>
                    </a:p>
                  </a:txBody>
                  <a:tcPr/>
                </a:tc>
                <a:tc>
                  <a:txBody>
                    <a:bodyPr/>
                    <a:lstStyle/>
                    <a:p>
                      <a:pPr algn="ctr"/>
                      <a:r>
                        <a:rPr lang="en-US" dirty="0" smtClean="0"/>
                        <a:t>300</a:t>
                      </a:r>
                      <a:endParaRPr lang="en-US" dirty="0"/>
                    </a:p>
                  </a:txBody>
                  <a:tcPr/>
                </a:tc>
              </a:tr>
              <a:tr h="370840">
                <a:tc>
                  <a:txBody>
                    <a:bodyPr/>
                    <a:lstStyle/>
                    <a:p>
                      <a:r>
                        <a:rPr lang="en-US" dirty="0" smtClean="0"/>
                        <a:t>India</a:t>
                      </a:r>
                      <a:endParaRPr lang="en-US" dirty="0"/>
                    </a:p>
                  </a:txBody>
                  <a:tcPr/>
                </a:tc>
                <a:tc>
                  <a:txBody>
                    <a:bodyPr/>
                    <a:lstStyle/>
                    <a:p>
                      <a:pPr algn="ctr"/>
                      <a:r>
                        <a:rPr lang="en-US" dirty="0" smtClean="0"/>
                        <a:t>245</a:t>
                      </a:r>
                      <a:endParaRPr lang="en-US" dirty="0"/>
                    </a:p>
                  </a:txBody>
                  <a:tcPr/>
                </a:tc>
              </a:tr>
              <a:tr h="370840">
                <a:tc>
                  <a:txBody>
                    <a:bodyPr/>
                    <a:lstStyle/>
                    <a:p>
                      <a:r>
                        <a:rPr lang="en-US" dirty="0" smtClean="0"/>
                        <a:t>Russia</a:t>
                      </a:r>
                      <a:endParaRPr lang="en-US" dirty="0"/>
                    </a:p>
                  </a:txBody>
                  <a:tcPr/>
                </a:tc>
                <a:tc>
                  <a:txBody>
                    <a:bodyPr/>
                    <a:lstStyle/>
                    <a:p>
                      <a:pPr algn="ctr"/>
                      <a:r>
                        <a:rPr lang="en-US" dirty="0" smtClean="0"/>
                        <a:t>92</a:t>
                      </a:r>
                      <a:endParaRPr lang="en-US" dirty="0"/>
                    </a:p>
                  </a:txBody>
                  <a:tcPr/>
                </a:tc>
              </a:tr>
              <a:tr h="370840">
                <a:tc>
                  <a:txBody>
                    <a:bodyPr/>
                    <a:lstStyle/>
                    <a:p>
                      <a:r>
                        <a:rPr lang="en-US" dirty="0" smtClean="0"/>
                        <a:t>Ukraine</a:t>
                      </a:r>
                      <a:endParaRPr lang="en-US" dirty="0"/>
                    </a:p>
                  </a:txBody>
                  <a:tcPr/>
                </a:tc>
                <a:tc>
                  <a:txBody>
                    <a:bodyPr/>
                    <a:lstStyle/>
                    <a:p>
                      <a:pPr algn="ctr"/>
                      <a:r>
                        <a:rPr lang="en-US" dirty="0" smtClean="0"/>
                        <a:t>66</a:t>
                      </a:r>
                      <a:endParaRPr lang="en-US" dirty="0"/>
                    </a:p>
                  </a:txBody>
                  <a:tcPr/>
                </a:tc>
              </a:tr>
              <a:tr h="370840">
                <a:tc>
                  <a:txBody>
                    <a:bodyPr/>
                    <a:lstStyle/>
                    <a:p>
                      <a:r>
                        <a:rPr lang="en-US" dirty="0" smtClean="0"/>
                        <a:t>South Africa</a:t>
                      </a:r>
                      <a:endParaRPr lang="en-US" dirty="0"/>
                    </a:p>
                  </a:txBody>
                  <a:tcPr/>
                </a:tc>
                <a:tc>
                  <a:txBody>
                    <a:bodyPr/>
                    <a:lstStyle/>
                    <a:p>
                      <a:pPr algn="ctr"/>
                      <a:r>
                        <a:rPr lang="en-US" dirty="0" smtClean="0"/>
                        <a:t>55</a:t>
                      </a:r>
                      <a:endParaRPr lang="en-US" dirty="0"/>
                    </a:p>
                  </a:txBody>
                  <a:tcPr/>
                </a:tc>
              </a:tr>
              <a:tr h="370840">
                <a:tc>
                  <a:txBody>
                    <a:bodyPr/>
                    <a:lstStyle/>
                    <a:p>
                      <a:r>
                        <a:rPr lang="en-US" dirty="0" smtClean="0"/>
                        <a:t>Iran</a:t>
                      </a:r>
                      <a:endParaRPr lang="en-US" dirty="0"/>
                    </a:p>
                  </a:txBody>
                  <a:tcPr/>
                </a:tc>
                <a:tc>
                  <a:txBody>
                    <a:bodyPr/>
                    <a:lstStyle/>
                    <a:p>
                      <a:pPr algn="ctr"/>
                      <a:r>
                        <a:rPr lang="en-US" dirty="0" smtClean="0"/>
                        <a:t>33</a:t>
                      </a:r>
                      <a:endParaRPr lang="en-US" dirty="0"/>
                    </a:p>
                  </a:txBody>
                  <a:tcPr/>
                </a:tc>
              </a:tr>
              <a:tr h="370840">
                <a:tc>
                  <a:txBody>
                    <a:bodyPr/>
                    <a:lstStyle/>
                    <a:p>
                      <a:r>
                        <a:rPr lang="en-US" dirty="0" smtClean="0"/>
                        <a:t>Canada</a:t>
                      </a:r>
                      <a:endParaRPr lang="en-US" dirty="0"/>
                    </a:p>
                  </a:txBody>
                  <a:tcPr/>
                </a:tc>
                <a:tc>
                  <a:txBody>
                    <a:bodyPr/>
                    <a:lstStyle/>
                    <a:p>
                      <a:pPr algn="ctr"/>
                      <a:r>
                        <a:rPr lang="en-US" dirty="0" smtClean="0"/>
                        <a:t>32</a:t>
                      </a:r>
                      <a:endParaRPr lang="en-US" dirty="0"/>
                    </a:p>
                  </a:txBody>
                  <a:tcPr/>
                </a:tc>
              </a:tr>
              <a:tr h="370840">
                <a:tc>
                  <a:txBody>
                    <a:bodyPr/>
                    <a:lstStyle/>
                    <a:p>
                      <a:r>
                        <a:rPr lang="en-US" dirty="0" smtClean="0"/>
                        <a:t>US</a:t>
                      </a:r>
                      <a:endParaRPr lang="en-US" dirty="0"/>
                    </a:p>
                  </a:txBody>
                  <a:tcPr/>
                </a:tc>
                <a:tc>
                  <a:txBody>
                    <a:bodyPr/>
                    <a:lstStyle/>
                    <a:p>
                      <a:pPr algn="ctr"/>
                      <a:r>
                        <a:rPr lang="en-US" dirty="0" smtClean="0"/>
                        <a:t>27</a:t>
                      </a:r>
                      <a:endParaRPr lang="en-US" dirty="0"/>
                    </a:p>
                  </a:txBody>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Lead</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6" name="Picture 5"/>
          <p:cNvPicPr>
            <a:picLocks noChangeAspect="1"/>
          </p:cNvPicPr>
          <p:nvPr/>
        </p:nvPicPr>
        <p:blipFill>
          <a:blip r:embed="rId3"/>
          <a:stretch>
            <a:fillRect/>
          </a:stretch>
        </p:blipFill>
        <p:spPr>
          <a:xfrm>
            <a:off x="1219200" y="1524000"/>
            <a:ext cx="6718300" cy="430687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Zinc</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4" name="Picture 3"/>
          <p:cNvPicPr>
            <a:picLocks noChangeAspect="1"/>
          </p:cNvPicPr>
          <p:nvPr/>
        </p:nvPicPr>
        <p:blipFill>
          <a:blip r:embed="rId3"/>
          <a:stretch>
            <a:fillRect/>
          </a:stretch>
        </p:blipFill>
        <p:spPr>
          <a:xfrm>
            <a:off x="1371600" y="1584954"/>
            <a:ext cx="6534150" cy="428244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1857375" y="1066800"/>
            <a:ext cx="5915025"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4" cstate="print"/>
          <a:srcRect/>
          <a:stretch>
            <a:fillRect/>
          </a:stretch>
        </p:blipFill>
        <p:spPr bwMode="auto">
          <a:xfrm>
            <a:off x="642145" y="990600"/>
            <a:ext cx="2863055" cy="3161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5"/>
          <p:cNvPicPr>
            <a:picLocks noChangeAspect="1" noChangeArrowheads="1"/>
          </p:cNvPicPr>
          <p:nvPr/>
        </p:nvPicPr>
        <p:blipFill>
          <a:blip r:embed="rId5" cstate="print"/>
          <a:srcRect/>
          <a:stretch>
            <a:fillRect/>
          </a:stretch>
        </p:blipFill>
        <p:spPr bwMode="auto">
          <a:xfrm>
            <a:off x="2126694" y="3877771"/>
            <a:ext cx="2064306" cy="2446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p:cNvPicPr>
            <a:picLocks noChangeAspect="1" noChangeArrowheads="1"/>
          </p:cNvPicPr>
          <p:nvPr/>
        </p:nvPicPr>
        <p:blipFill>
          <a:blip r:embed="rId6" cstate="print"/>
          <a:srcRect/>
          <a:stretch>
            <a:fillRect/>
          </a:stretch>
        </p:blipFill>
        <p:spPr bwMode="auto">
          <a:xfrm>
            <a:off x="6400800" y="3687762"/>
            <a:ext cx="2281685" cy="2560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7"/>
          <p:cNvPicPr>
            <a:picLocks noChangeAspect="1" noChangeArrowheads="1"/>
          </p:cNvPicPr>
          <p:nvPr/>
        </p:nvPicPr>
        <p:blipFill>
          <a:blip r:embed="rId7" cstate="print"/>
          <a:srcRect/>
          <a:stretch>
            <a:fillRect/>
          </a:stretch>
        </p:blipFill>
        <p:spPr bwMode="auto">
          <a:xfrm>
            <a:off x="4514427" y="1220787"/>
            <a:ext cx="2495973" cy="2589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p:cNvSpPr txBox="1">
            <a:spLocks/>
          </p:cNvSpPr>
          <p:nvPr/>
        </p:nvSpPr>
        <p:spPr>
          <a:xfrm>
            <a:off x="2209800" y="0"/>
            <a:ext cx="5626968" cy="94456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smtClean="0">
                <a:ln>
                  <a:noFill/>
                </a:ln>
                <a:solidFill>
                  <a:srgbClr val="FFFFFF"/>
                </a:solidFill>
                <a:effectLst/>
                <a:uLnTx/>
                <a:uFillTx/>
                <a:latin typeface="Copperplate"/>
                <a:ea typeface="+mj-ea"/>
                <a:cs typeface="Copperplate"/>
              </a:rPr>
              <a:t>Operations</a:t>
            </a:r>
            <a:endParaRPr kumimoji="0" lang="en-CA" sz="3600" b="0" i="0" u="none" strike="noStrike" kern="1200" cap="none" spc="0" normalizeH="0" baseline="0" noProof="0" dirty="0">
              <a:ln>
                <a:noFill/>
              </a:ln>
              <a:solidFill>
                <a:srgbClr val="FFFFFF"/>
              </a:solidFill>
              <a:effectLst/>
              <a:uLnTx/>
              <a:uFillTx/>
              <a:latin typeface="Copperplate"/>
              <a:ea typeface="+mj-ea"/>
              <a:cs typeface="Copperplate"/>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1295400" y="1143000"/>
            <a:ext cx="6934200"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1524000" y="1219200"/>
            <a:ext cx="6781800" cy="508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srcRect/>
          <a:stretch>
            <a:fillRect/>
          </a:stretch>
        </p:blipFill>
        <p:spPr bwMode="auto">
          <a:xfrm>
            <a:off x="810962" y="1562100"/>
            <a:ext cx="8028238"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p:cNvSpPr>
          <p:nvPr/>
        </p:nvSpPr>
        <p:spPr>
          <a:xfrm>
            <a:off x="457200" y="990600"/>
            <a:ext cx="8229600" cy="5334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FINANCIAL STRENGTH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Optimize realized gold and copper prices;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Contain and/or reduce production costs;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Optimize return on capital expenditures;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Maintain a strong financial position and good liquidity;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GOLD LEVERAGE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Meet annual production targets;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Grow reserve/resource base;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a:t>
            </a:r>
            <a:r>
              <a:rPr kumimoji="0" lang="en-CA" sz="1600" b="0" i="0" u="none" strike="noStrike" kern="1200" cap="none" spc="0" normalizeH="0" baseline="0" noProof="0" dirty="0" err="1" smtClean="0">
                <a:ln>
                  <a:noFill/>
                </a:ln>
                <a:solidFill>
                  <a:schemeClr val="bg1"/>
                </a:solidFill>
                <a:effectLst/>
                <a:uLnTx/>
                <a:uFillTx/>
                <a:latin typeface="+mn-lt"/>
                <a:ea typeface="+mn-ea"/>
                <a:cs typeface="+mn-cs"/>
              </a:rPr>
              <a:t>Unhedged</a:t>
            </a:r>
            <a:r>
              <a:rPr kumimoji="0" lang="en-CA" sz="1600" b="0" i="0" u="none" strike="noStrike" kern="1200" cap="none" spc="0" normalizeH="0" baseline="0" noProof="0" dirty="0" smtClean="0">
                <a:ln>
                  <a:noFill/>
                </a:ln>
                <a:solidFill>
                  <a:schemeClr val="bg1"/>
                </a:solidFill>
                <a:effectLst/>
                <a:uLnTx/>
                <a:uFillTx/>
                <a:latin typeface="+mn-lt"/>
                <a:ea typeface="+mn-ea"/>
                <a:cs typeface="+mn-cs"/>
              </a:rPr>
              <a:t> on all future gold production;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GROWTH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Develop advanced projects on time and on budget;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Identify and develop growth opportunities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operating mines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Selectively acquire future accretive growth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opportunities;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RESPONSIBLE MINING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Improve safety and environmental performance; and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1600" b="0" i="0" u="none" strike="noStrike" kern="1200" cap="none" spc="0" normalizeH="0" baseline="0" noProof="0" dirty="0" smtClean="0">
                <a:ln>
                  <a:noFill/>
                </a:ln>
                <a:solidFill>
                  <a:schemeClr val="bg1"/>
                </a:solidFill>
                <a:effectLst/>
                <a:uLnTx/>
                <a:uFillTx/>
                <a:latin typeface="+mn-lt"/>
                <a:ea typeface="+mn-ea"/>
                <a:cs typeface="+mn-cs"/>
              </a:rPr>
              <a:t>• Maintain our social license to operate</a:t>
            </a:r>
            <a:endParaRPr kumimoji="0" lang="en-CA"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Right Arrow 4"/>
          <p:cNvSpPr/>
          <p:nvPr/>
        </p:nvSpPr>
        <p:spPr>
          <a:xfrm>
            <a:off x="304800" y="1676400"/>
            <a:ext cx="228600" cy="228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Right Arrow 5"/>
          <p:cNvSpPr/>
          <p:nvPr/>
        </p:nvSpPr>
        <p:spPr>
          <a:xfrm>
            <a:off x="304800" y="3429000"/>
            <a:ext cx="228600" cy="228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p:cNvSpPr txBox="1"/>
          <p:nvPr/>
        </p:nvSpPr>
        <p:spPr>
          <a:xfrm>
            <a:off x="2987144" y="152400"/>
            <a:ext cx="3108856" cy="646331"/>
          </a:xfrm>
          <a:prstGeom prst="rect">
            <a:avLst/>
          </a:prstGeom>
          <a:noFill/>
        </p:spPr>
        <p:txBody>
          <a:bodyPr wrap="none" rtlCol="0">
            <a:spAutoFit/>
          </a:bodyPr>
          <a:lstStyle/>
          <a:p>
            <a:r>
              <a:rPr lang="en-US" sz="3600" dirty="0" smtClean="0">
                <a:solidFill>
                  <a:schemeClr val="bg2">
                    <a:lumMod val="50000"/>
                  </a:schemeClr>
                </a:solidFill>
                <a:latin typeface="Copperplate"/>
                <a:cs typeface="Copperplate"/>
              </a:rPr>
              <a:t>OBJECTIVES</a:t>
            </a:r>
            <a:endParaRPr lang="en-US" sz="3600" dirty="0">
              <a:solidFill>
                <a:schemeClr val="bg2">
                  <a:lumMod val="50000"/>
                </a:schemeClr>
              </a:solidFill>
              <a:latin typeface="Copperplate"/>
              <a:cs typeface="Copperplate"/>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From Ore to Store</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8" name="Picture 7" descr="Core_Samples.JPG"/>
          <p:cNvPicPr>
            <a:picLocks noChangeAspect="1"/>
          </p:cNvPicPr>
          <p:nvPr/>
        </p:nvPicPr>
        <p:blipFill>
          <a:blip r:embed="rId3"/>
          <a:stretch>
            <a:fillRect/>
          </a:stretch>
        </p:blipFill>
        <p:spPr>
          <a:xfrm>
            <a:off x="3501623" y="4112096"/>
            <a:ext cx="1934473" cy="1053117"/>
          </a:xfrm>
          <a:prstGeom prst="rect">
            <a:avLst/>
          </a:prstGeom>
          <a:effectLst>
            <a:glow rad="101600">
              <a:schemeClr val="tx1"/>
            </a:glow>
          </a:effectLst>
        </p:spPr>
      </p:pic>
      <p:sp>
        <p:nvSpPr>
          <p:cNvPr id="10" name="Rounded Rectangle 9"/>
          <p:cNvSpPr/>
          <p:nvPr/>
        </p:nvSpPr>
        <p:spPr>
          <a:xfrm>
            <a:off x="3501623" y="5229200"/>
            <a:ext cx="1872208"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HAULING</a:t>
            </a:r>
            <a:endParaRPr lang="en-US" dirty="0"/>
          </a:p>
        </p:txBody>
      </p:sp>
      <p:sp>
        <p:nvSpPr>
          <p:cNvPr id="6" name="Rounded Rectangle 5"/>
          <p:cNvSpPr/>
          <p:nvPr/>
        </p:nvSpPr>
        <p:spPr>
          <a:xfrm>
            <a:off x="6228184" y="5229200"/>
            <a:ext cx="1934473"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REFINING</a:t>
            </a:r>
            <a:endParaRPr lang="en-US" dirty="0"/>
          </a:p>
        </p:txBody>
      </p:sp>
      <p:pic>
        <p:nvPicPr>
          <p:cNvPr id="9" name="Picture 8" descr="Core_Samples.JPG"/>
          <p:cNvPicPr>
            <a:picLocks noChangeAspect="1"/>
          </p:cNvPicPr>
          <p:nvPr/>
        </p:nvPicPr>
        <p:blipFill>
          <a:blip r:embed="rId4"/>
          <a:stretch>
            <a:fillRect/>
          </a:stretch>
        </p:blipFill>
        <p:spPr>
          <a:xfrm>
            <a:off x="755576" y="4112096"/>
            <a:ext cx="1872208" cy="1053117"/>
          </a:xfrm>
          <a:prstGeom prst="rect">
            <a:avLst/>
          </a:prstGeom>
          <a:effectLst>
            <a:glow rad="101600">
              <a:schemeClr val="tx1"/>
            </a:glow>
          </a:effectLst>
        </p:spPr>
      </p:pic>
      <p:sp>
        <p:nvSpPr>
          <p:cNvPr id="11" name="Rounded Rectangle 10"/>
          <p:cNvSpPr/>
          <p:nvPr/>
        </p:nvSpPr>
        <p:spPr>
          <a:xfrm>
            <a:off x="756899" y="5229200"/>
            <a:ext cx="1870885"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MINING</a:t>
            </a:r>
            <a:endParaRPr lang="en-US" dirty="0"/>
          </a:p>
        </p:txBody>
      </p:sp>
      <p:pic>
        <p:nvPicPr>
          <p:cNvPr id="12" name="Picture 11" descr="Core_Samples.JPG"/>
          <p:cNvPicPr>
            <a:picLocks noChangeAspect="1"/>
          </p:cNvPicPr>
          <p:nvPr/>
        </p:nvPicPr>
        <p:blipFill>
          <a:blip r:embed="rId5"/>
          <a:stretch>
            <a:fillRect/>
          </a:stretch>
        </p:blipFill>
        <p:spPr>
          <a:xfrm>
            <a:off x="6228184" y="4077072"/>
            <a:ext cx="1934473" cy="1088141"/>
          </a:xfrm>
          <a:prstGeom prst="rect">
            <a:avLst/>
          </a:prstGeom>
          <a:effectLst>
            <a:glow rad="101600">
              <a:schemeClr val="tx1"/>
            </a:glow>
          </a:effectLst>
        </p:spPr>
      </p:pic>
      <p:pic>
        <p:nvPicPr>
          <p:cNvPr id="13" name="Picture 12" descr="Core_Samples.JPG"/>
          <p:cNvPicPr>
            <a:picLocks noChangeAspect="1"/>
          </p:cNvPicPr>
          <p:nvPr/>
        </p:nvPicPr>
        <p:blipFill>
          <a:blip r:embed="rId6"/>
          <a:stretch>
            <a:fillRect/>
          </a:stretch>
        </p:blipFill>
        <p:spPr>
          <a:xfrm>
            <a:off x="3491880" y="1638672"/>
            <a:ext cx="1872208" cy="1053117"/>
          </a:xfrm>
          <a:prstGeom prst="rect">
            <a:avLst/>
          </a:prstGeom>
          <a:effectLst>
            <a:glow rad="101600">
              <a:schemeClr val="tx1"/>
            </a:glow>
          </a:effectLst>
        </p:spPr>
      </p:pic>
      <p:sp>
        <p:nvSpPr>
          <p:cNvPr id="14" name="Rounded Rectangle 13"/>
          <p:cNvSpPr/>
          <p:nvPr/>
        </p:nvSpPr>
        <p:spPr>
          <a:xfrm>
            <a:off x="3491880" y="2755776"/>
            <a:ext cx="1872208"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CORE SAMPLES</a:t>
            </a:r>
            <a:endParaRPr lang="en-US" dirty="0"/>
          </a:p>
        </p:txBody>
      </p:sp>
      <p:sp>
        <p:nvSpPr>
          <p:cNvPr id="15" name="Rounded Rectangle 14"/>
          <p:cNvSpPr/>
          <p:nvPr/>
        </p:nvSpPr>
        <p:spPr>
          <a:xfrm>
            <a:off x="6228184" y="2755776"/>
            <a:ext cx="1934473"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BLASTING</a:t>
            </a:r>
            <a:endParaRPr lang="en-US" dirty="0"/>
          </a:p>
        </p:txBody>
      </p:sp>
      <p:pic>
        <p:nvPicPr>
          <p:cNvPr id="16" name="Picture 15" descr="Core_Samples.JPG"/>
          <p:cNvPicPr>
            <a:picLocks noChangeAspect="1"/>
          </p:cNvPicPr>
          <p:nvPr/>
        </p:nvPicPr>
        <p:blipFill>
          <a:blip r:embed="rId7"/>
          <a:stretch>
            <a:fillRect/>
          </a:stretch>
        </p:blipFill>
        <p:spPr>
          <a:xfrm>
            <a:off x="755576" y="1638672"/>
            <a:ext cx="1872208" cy="1053117"/>
          </a:xfrm>
          <a:prstGeom prst="rect">
            <a:avLst/>
          </a:prstGeom>
          <a:effectLst>
            <a:glow rad="101600">
              <a:schemeClr val="tx1"/>
            </a:glow>
          </a:effectLst>
        </p:spPr>
      </p:pic>
      <p:sp>
        <p:nvSpPr>
          <p:cNvPr id="17" name="Rounded Rectangle 16"/>
          <p:cNvSpPr/>
          <p:nvPr/>
        </p:nvSpPr>
        <p:spPr>
          <a:xfrm>
            <a:off x="756899" y="2755776"/>
            <a:ext cx="1870885" cy="457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EXPLORATION</a:t>
            </a:r>
            <a:endParaRPr lang="en-US" dirty="0"/>
          </a:p>
        </p:txBody>
      </p:sp>
      <p:pic>
        <p:nvPicPr>
          <p:cNvPr id="18" name="Picture 17" descr="Core_Samples.JPG"/>
          <p:cNvPicPr>
            <a:picLocks noChangeAspect="1"/>
          </p:cNvPicPr>
          <p:nvPr/>
        </p:nvPicPr>
        <p:blipFill>
          <a:blip r:embed="rId8"/>
          <a:stretch>
            <a:fillRect/>
          </a:stretch>
        </p:blipFill>
        <p:spPr>
          <a:xfrm>
            <a:off x="6228184" y="1603648"/>
            <a:ext cx="1934473" cy="1088141"/>
          </a:xfrm>
          <a:prstGeom prst="rect">
            <a:avLst/>
          </a:prstGeom>
          <a:effectLst>
            <a:glow rad="101600">
              <a:schemeClr val="tx1"/>
            </a:glow>
          </a:effectLst>
        </p:spPr>
      </p:pic>
      <p:sp>
        <p:nvSpPr>
          <p:cNvPr id="19" name="Right Arrow 18"/>
          <p:cNvSpPr/>
          <p:nvPr/>
        </p:nvSpPr>
        <p:spPr>
          <a:xfrm>
            <a:off x="2843808" y="2726051"/>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a:off x="5580112" y="2708920"/>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8316416" y="2708920"/>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a:off x="107504" y="5246331"/>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2843808" y="5246331"/>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5580112" y="5229200"/>
            <a:ext cx="504056" cy="486925"/>
          </a:xfrm>
          <a:prstGeom prst="righ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457200" y="191869"/>
            <a:ext cx="6882497" cy="646331"/>
          </a:xfrm>
          <a:prstGeom prst="rect">
            <a:avLst/>
          </a:prstGeom>
          <a:noFill/>
        </p:spPr>
        <p:txBody>
          <a:bodyPr wrap="none" rtlCol="0">
            <a:spAutoFit/>
          </a:bodyPr>
          <a:lstStyle/>
          <a:p>
            <a:r>
              <a:rPr lang="en-US" sz="3600" dirty="0" smtClean="0">
                <a:solidFill>
                  <a:srgbClr val="948A54"/>
                </a:solidFill>
                <a:latin typeface="Copperplate"/>
                <a:cs typeface="Copperplate"/>
              </a:rPr>
              <a:t>WHAT IS “GOLD LEVERAGE”?</a:t>
            </a:r>
            <a:endParaRPr lang="en-US" sz="3600" dirty="0">
              <a:solidFill>
                <a:srgbClr val="948A54"/>
              </a:solidFill>
              <a:latin typeface="Copperplate"/>
              <a:cs typeface="Copperplate"/>
            </a:endParaRPr>
          </a:p>
        </p:txBody>
      </p:sp>
      <p:sp>
        <p:nvSpPr>
          <p:cNvPr id="8" name="Content Placeholder 2"/>
          <p:cNvSpPr txBox="1">
            <a:spLocks/>
          </p:cNvSpPr>
          <p:nvPr/>
        </p:nvSpPr>
        <p:spPr>
          <a:xfrm>
            <a:off x="457200" y="1600200"/>
            <a:ext cx="8229600" cy="4525963"/>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For a producer who is </a:t>
            </a:r>
            <a:r>
              <a:rPr kumimoji="0" lang="en-CA" sz="3200" b="0" i="0" u="none" strike="noStrike" kern="1200" cap="none" spc="0" normalizeH="0" baseline="0" noProof="0" dirty="0" err="1" smtClean="0">
                <a:ln>
                  <a:noFill/>
                </a:ln>
                <a:solidFill>
                  <a:srgbClr val="FFFFFF"/>
                </a:solidFill>
                <a:effectLst/>
                <a:uLnTx/>
                <a:uFillTx/>
                <a:latin typeface="+mn-lt"/>
                <a:ea typeface="+mn-ea"/>
                <a:cs typeface="+mn-cs"/>
              </a:rPr>
              <a:t>unhedged</a:t>
            </a:r>
            <a:r>
              <a:rPr kumimoji="0" lang="en-CA" sz="3200" b="0" i="0" u="none" strike="noStrike" kern="1200" cap="none" spc="0" normalizeH="0" baseline="0" noProof="0" dirty="0" smtClean="0">
                <a:ln>
                  <a:noFill/>
                </a:ln>
                <a:solidFill>
                  <a:srgbClr val="FFFFFF"/>
                </a:solidFill>
                <a:effectLst/>
                <a:uLnTx/>
                <a:uFillTx/>
                <a:latin typeface="+mn-lt"/>
                <a:ea typeface="+mn-ea"/>
                <a:cs typeface="+mn-cs"/>
              </a:rPr>
              <a:t> against spot gold prices, its gross margin per ounce is said to be leveraged.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For example: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	- if producer has a cost of $300 per ounce and the spot gold price is $600 then their gross margin is $300.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	-If spot gold price rises by 10%, then gross margin will rise by 20%; if it decreases by 10% then gross margin will decrease by 20%</a:t>
            </a:r>
            <a:endParaRPr kumimoji="0" lang="en-CA" sz="32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81200" y="188893"/>
            <a:ext cx="5084411" cy="954107"/>
          </a:xfrm>
          <a:prstGeom prst="rect">
            <a:avLst/>
          </a:prstGeom>
          <a:noFill/>
        </p:spPr>
        <p:txBody>
          <a:bodyPr wrap="square" rtlCol="0">
            <a:spAutoFit/>
          </a:bodyPr>
          <a:lstStyle/>
          <a:p>
            <a:pPr algn="ctr"/>
            <a:r>
              <a:rPr lang="en-US" sz="2800" dirty="0" smtClean="0">
                <a:solidFill>
                  <a:srgbClr val="948A54"/>
                </a:solidFill>
                <a:latin typeface="Copperplate"/>
                <a:cs typeface="Copperplate"/>
              </a:rPr>
              <a:t>WHAT DOES BARRICK </a:t>
            </a:r>
          </a:p>
          <a:p>
            <a:pPr algn="ctr"/>
            <a:r>
              <a:rPr lang="en-US" sz="2800" dirty="0" smtClean="0">
                <a:solidFill>
                  <a:srgbClr val="948A54"/>
                </a:solidFill>
                <a:latin typeface="Copperplate"/>
                <a:cs typeface="Copperplate"/>
              </a:rPr>
              <a:t>PERCEIVE AS RISK?</a:t>
            </a:r>
            <a:endParaRPr lang="en-US" sz="2800" dirty="0">
              <a:solidFill>
                <a:srgbClr val="948A54"/>
              </a:solidFill>
              <a:latin typeface="Copperplate"/>
              <a:cs typeface="Copperplate"/>
            </a:endParaRPr>
          </a:p>
        </p:txBody>
      </p:sp>
      <p:sp>
        <p:nvSpPr>
          <p:cNvPr id="5"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Gold price volatility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Re-licensing risk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rgbClr val="FFFFFF"/>
                </a:solidFill>
                <a:effectLst/>
                <a:uLnTx/>
                <a:uFillTx/>
                <a:latin typeface="+mn-lt"/>
                <a:ea typeface="+mn-ea"/>
                <a:cs typeface="+mn-cs"/>
              </a:rPr>
              <a:t>Compliance with environmental laws and regulations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rgbClr val="FFFFFF"/>
                </a:solidFill>
                <a:effectLst/>
                <a:uLnTx/>
                <a:uFillTx/>
                <a:latin typeface="+mn-lt"/>
                <a:ea typeface="+mn-ea"/>
                <a:cs typeface="+mn-cs"/>
              </a:rPr>
              <a:t>Community relations and human rights issues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rgbClr val="FFFFFF"/>
                </a:solidFill>
                <a:effectLst/>
                <a:uLnTx/>
                <a:uFillTx/>
                <a:latin typeface="+mn-lt"/>
                <a:ea typeface="+mn-ea"/>
                <a:cs typeface="+mn-cs"/>
              </a:rPr>
              <a:t>Health and safety of employees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Project risk</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524000" y="188893"/>
            <a:ext cx="5541611" cy="954107"/>
          </a:xfrm>
          <a:prstGeom prst="rect">
            <a:avLst/>
          </a:prstGeom>
          <a:noFill/>
        </p:spPr>
        <p:txBody>
          <a:bodyPr wrap="square" rtlCol="0">
            <a:spAutoFit/>
          </a:bodyPr>
          <a:lstStyle/>
          <a:p>
            <a:pPr algn="ctr"/>
            <a:r>
              <a:rPr lang="en-US" sz="2800" dirty="0" smtClean="0">
                <a:solidFill>
                  <a:srgbClr val="948A54"/>
                </a:solidFill>
                <a:latin typeface="Copperplate"/>
                <a:cs typeface="Copperplate"/>
              </a:rPr>
              <a:t>WHAT DOES BARRICK </a:t>
            </a:r>
          </a:p>
          <a:p>
            <a:pPr algn="ctr"/>
            <a:r>
              <a:rPr lang="en-US" sz="2800" dirty="0" smtClean="0">
                <a:solidFill>
                  <a:srgbClr val="948A54"/>
                </a:solidFill>
                <a:latin typeface="Copperplate"/>
                <a:cs typeface="Copperplate"/>
              </a:rPr>
              <a:t>PERCEIVE AS RISK? (CONT.)</a:t>
            </a:r>
            <a:endParaRPr lang="en-US" sz="2800" dirty="0">
              <a:solidFill>
                <a:srgbClr val="948A54"/>
              </a:solidFill>
              <a:latin typeface="Copperplate"/>
              <a:cs typeface="Copperplate"/>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bg1"/>
                </a:solidFill>
                <a:effectLst/>
                <a:uLnTx/>
                <a:uFillTx/>
                <a:latin typeface="+mn-lt"/>
                <a:ea typeface="+mn-ea"/>
                <a:cs typeface="+mn-cs"/>
              </a:rPr>
              <a:t>Economic risk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chemeClr val="bg1"/>
                </a:solidFill>
                <a:effectLst/>
                <a:uLnTx/>
                <a:uFillTx/>
                <a:latin typeface="+mn-lt"/>
                <a:ea typeface="+mn-ea"/>
                <a:cs typeface="+mn-cs"/>
              </a:rPr>
              <a:t>Foreign exchange risk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chemeClr val="bg1"/>
                </a:solidFill>
                <a:effectLst/>
                <a:uLnTx/>
                <a:uFillTx/>
                <a:latin typeface="+mn-lt"/>
                <a:ea typeface="+mn-ea"/>
                <a:cs typeface="+mn-cs"/>
              </a:rPr>
              <a:t>Input price risk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chemeClr val="bg1"/>
                </a:solidFill>
                <a:effectLst/>
                <a:uLnTx/>
                <a:uFillTx/>
                <a:latin typeface="+mn-lt"/>
                <a:ea typeface="+mn-ea"/>
                <a:cs typeface="+mn-cs"/>
              </a:rPr>
              <a:t>Credit risk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990600" y="112693"/>
            <a:ext cx="6019799" cy="1077218"/>
          </a:xfrm>
          <a:prstGeom prst="rect">
            <a:avLst/>
          </a:prstGeom>
          <a:noFill/>
        </p:spPr>
        <p:txBody>
          <a:bodyPr wrap="square" rtlCol="0">
            <a:spAutoFit/>
          </a:bodyPr>
          <a:lstStyle/>
          <a:p>
            <a:pPr algn="ctr"/>
            <a:r>
              <a:rPr lang="en-US" sz="3200" dirty="0" smtClean="0">
                <a:solidFill>
                  <a:srgbClr val="948A54"/>
                </a:solidFill>
                <a:latin typeface="Copperplate"/>
                <a:cs typeface="Copperplate"/>
              </a:rPr>
              <a:t>RISK EXPOSURES: CHART</a:t>
            </a:r>
          </a:p>
          <a:p>
            <a:pPr algn="ctr"/>
            <a:r>
              <a:rPr lang="en-US" sz="3200" dirty="0" smtClean="0">
                <a:solidFill>
                  <a:srgbClr val="948A54"/>
                </a:solidFill>
                <a:latin typeface="Copperplate"/>
                <a:cs typeface="Copperplate"/>
              </a:rPr>
              <a:t>REPRESENTATION</a:t>
            </a:r>
            <a:endParaRPr lang="en-US" sz="3200" dirty="0">
              <a:solidFill>
                <a:srgbClr val="948A54"/>
              </a:solidFill>
              <a:latin typeface="Copperplate"/>
              <a:cs typeface="Copperplate"/>
            </a:endParaRPr>
          </a:p>
        </p:txBody>
      </p:sp>
      <p:pic>
        <p:nvPicPr>
          <p:cNvPr id="5" name="Picture 2"/>
          <p:cNvPicPr>
            <a:picLocks noChangeAspect="1" noChangeArrowheads="1"/>
          </p:cNvPicPr>
          <p:nvPr/>
        </p:nvPicPr>
        <p:blipFill>
          <a:blip r:embed="rId3" cstate="print"/>
          <a:srcRect/>
          <a:stretch>
            <a:fillRect/>
          </a:stretch>
        </p:blipFill>
        <p:spPr bwMode="auto">
          <a:xfrm>
            <a:off x="1562100" y="1124744"/>
            <a:ext cx="4762500" cy="55446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685800" y="141982"/>
            <a:ext cx="6553200" cy="1077218"/>
          </a:xfrm>
          <a:prstGeom prst="rect">
            <a:avLst/>
          </a:prstGeom>
          <a:noFill/>
        </p:spPr>
        <p:txBody>
          <a:bodyPr wrap="square" rtlCol="0">
            <a:spAutoFit/>
          </a:bodyPr>
          <a:lstStyle/>
          <a:p>
            <a:pPr algn="ctr"/>
            <a:r>
              <a:rPr lang="en-US" sz="3200" dirty="0" smtClean="0">
                <a:solidFill>
                  <a:srgbClr val="948A54"/>
                </a:solidFill>
                <a:latin typeface="Copperplate"/>
                <a:cs typeface="Copperplate"/>
              </a:rPr>
              <a:t>WHAT BARRICK DOES TO HEDGE AGAINST THESE RISKS</a:t>
            </a:r>
            <a:endParaRPr lang="en-US" sz="3200" dirty="0">
              <a:solidFill>
                <a:srgbClr val="948A54"/>
              </a:solidFill>
              <a:latin typeface="Copperplate"/>
              <a:cs typeface="Copperplate"/>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Interest rate swaps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Foreign currency contracts for non-US expenditures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Commodity hedging for inputs such as diesel, electricity, propane and natural gas, as well as its production outputs for both copper and silver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bwMode="auto">
          <a:xfrm>
            <a:off x="619193" y="2057400"/>
            <a:ext cx="8372407" cy="30884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066800" y="112693"/>
            <a:ext cx="5943599" cy="1077218"/>
          </a:xfrm>
          <a:prstGeom prst="rect">
            <a:avLst/>
          </a:prstGeom>
          <a:noFill/>
        </p:spPr>
        <p:txBody>
          <a:bodyPr wrap="square" rtlCol="0">
            <a:spAutoFit/>
          </a:bodyPr>
          <a:lstStyle/>
          <a:p>
            <a:pPr algn="ctr"/>
            <a:r>
              <a:rPr lang="en-US" sz="3200" dirty="0" smtClean="0">
                <a:solidFill>
                  <a:srgbClr val="948A54"/>
                </a:solidFill>
                <a:latin typeface="Copperplate"/>
                <a:cs typeface="Copperplate"/>
              </a:rPr>
              <a:t>HEDGE AGAINST INTEREST RATE RISK</a:t>
            </a:r>
            <a:endParaRPr lang="en-US" sz="3200" dirty="0">
              <a:solidFill>
                <a:srgbClr val="948A54"/>
              </a:solidFill>
              <a:latin typeface="Copperplate"/>
              <a:cs typeface="Copperplate"/>
            </a:endParaRPr>
          </a:p>
        </p:txBody>
      </p:sp>
      <p:sp>
        <p:nvSpPr>
          <p:cNvPr id="5"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$300 M USD receive-fixed interest rate swaps outstanding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Not all swaps are utilized for hedging: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rgbClr val="FFFFFF"/>
                </a:solidFill>
                <a:effectLst/>
                <a:uLnTx/>
                <a:uFillTx/>
                <a:latin typeface="+mn-lt"/>
                <a:ea typeface="+mn-ea"/>
                <a:cs typeface="+mn-cs"/>
              </a:rPr>
              <a:t>Gain of $2 M USD off of premiums for pay-fixed interest rate </a:t>
            </a:r>
            <a:r>
              <a:rPr kumimoji="0" lang="en-CA" sz="2800" b="0" i="0" u="none" strike="noStrike" kern="1200" cap="none" spc="0" normalizeH="0" baseline="0" noProof="0" dirty="0" err="1" smtClean="0">
                <a:ln>
                  <a:noFill/>
                </a:ln>
                <a:solidFill>
                  <a:srgbClr val="FFFFFF"/>
                </a:solidFill>
                <a:effectLst/>
                <a:uLnTx/>
                <a:uFillTx/>
                <a:latin typeface="+mn-lt"/>
                <a:ea typeface="+mn-ea"/>
                <a:cs typeface="+mn-cs"/>
              </a:rPr>
              <a:t>swaptions</a:t>
            </a:r>
            <a:r>
              <a:rPr kumimoji="0" lang="en-CA" sz="2800" b="0" i="0" u="none" strike="noStrike" kern="1200" cap="none" spc="0" normalizeH="0" baseline="0" noProof="0" dirty="0" smtClean="0">
                <a:ln>
                  <a:noFill/>
                </a:ln>
                <a:solidFill>
                  <a:srgbClr val="FFFFFF"/>
                </a:solidFill>
                <a:effectLst/>
                <a:uLnTx/>
                <a:uFillTx/>
                <a:latin typeface="+mn-lt"/>
                <a:ea typeface="+mn-ea"/>
                <a:cs typeface="+mn-cs"/>
              </a:rPr>
              <a:t>, but a $1 M USD loss off of the </a:t>
            </a:r>
            <a:r>
              <a:rPr kumimoji="0" lang="en-CA" sz="2800" b="0" i="0" u="none" strike="noStrike" kern="1200" cap="none" spc="0" normalizeH="0" baseline="0" noProof="0" dirty="0" err="1" smtClean="0">
                <a:ln>
                  <a:noFill/>
                </a:ln>
                <a:solidFill>
                  <a:srgbClr val="FFFFFF"/>
                </a:solidFill>
                <a:effectLst/>
                <a:uLnTx/>
                <a:uFillTx/>
                <a:latin typeface="+mn-lt"/>
                <a:ea typeface="+mn-ea"/>
                <a:cs typeface="+mn-cs"/>
              </a:rPr>
              <a:t>swaptions</a:t>
            </a:r>
            <a:r>
              <a:rPr kumimoji="0" lang="en-CA" sz="2800" b="0" i="0" u="none" strike="noStrike" kern="1200" cap="none" spc="0" normalizeH="0" baseline="0" noProof="0" dirty="0" smtClean="0">
                <a:ln>
                  <a:noFill/>
                </a:ln>
                <a:solidFill>
                  <a:srgbClr val="FFFFFF"/>
                </a:solidFill>
                <a:effectLst/>
                <a:uLnTx/>
                <a:uFillTx/>
                <a:latin typeface="+mn-lt"/>
                <a:ea typeface="+mn-ea"/>
                <a:cs typeface="+mn-cs"/>
              </a:rPr>
              <a:t> itself</a:t>
            </a:r>
            <a:endParaRPr kumimoji="0" lang="en-CA" sz="28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71600" y="2685871"/>
            <a:ext cx="6629399" cy="1200329"/>
          </a:xfrm>
          <a:prstGeom prst="rect">
            <a:avLst/>
          </a:prstGeom>
          <a:noFill/>
        </p:spPr>
        <p:txBody>
          <a:bodyPr wrap="square" rtlCol="0">
            <a:spAutoFit/>
          </a:bodyPr>
          <a:lstStyle/>
          <a:p>
            <a:pPr algn="ctr"/>
            <a:r>
              <a:rPr lang="en-US" sz="3600" dirty="0" smtClean="0">
                <a:solidFill>
                  <a:srgbClr val="948A54"/>
                </a:solidFill>
                <a:latin typeface="Copperplate"/>
                <a:cs typeface="Copperplate"/>
              </a:rPr>
              <a:t>HEDGE AGAINST FOREIGN CURRENCY RISK</a:t>
            </a:r>
            <a:endParaRPr lang="en-US" sz="3600" dirty="0">
              <a:solidFill>
                <a:srgbClr val="948A54"/>
              </a:solidFill>
              <a:latin typeface="Copperplate"/>
              <a:cs typeface="Copperplate"/>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1600200" y="1295400"/>
            <a:ext cx="6603999" cy="4952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1549401" y="1295401"/>
            <a:ext cx="6603999" cy="4952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2438400" y="1676400"/>
            <a:ext cx="4536504"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219201" y="112693"/>
            <a:ext cx="5943599" cy="1077218"/>
          </a:xfrm>
          <a:prstGeom prst="rect">
            <a:avLst/>
          </a:prstGeom>
          <a:noFill/>
        </p:spPr>
        <p:txBody>
          <a:bodyPr wrap="square" rtlCol="0">
            <a:spAutoFit/>
          </a:bodyPr>
          <a:lstStyle/>
          <a:p>
            <a:pPr algn="ctr"/>
            <a:r>
              <a:rPr lang="en-US" sz="3200" dirty="0" smtClean="0">
                <a:solidFill>
                  <a:srgbClr val="948A54"/>
                </a:solidFill>
                <a:latin typeface="Copperplate"/>
                <a:cs typeface="Copperplate"/>
              </a:rPr>
              <a:t>HEDGE AGAINST COMMODITY PRICE RISK</a:t>
            </a:r>
            <a:endParaRPr lang="en-US" sz="3200" dirty="0">
              <a:solidFill>
                <a:srgbClr val="948A54"/>
              </a:solidFill>
              <a:latin typeface="Copperplate"/>
              <a:cs typeface="Copperplate"/>
            </a:endParaRPr>
          </a:p>
        </p:txBody>
      </p:sp>
      <p:sp>
        <p:nvSpPr>
          <p:cNvPr id="4"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480K </a:t>
            </a:r>
            <a:r>
              <a:rPr kumimoji="0" lang="en-CA" sz="3200" b="0" i="0" u="none" strike="noStrike" kern="1200" cap="none" spc="0" normalizeH="0" baseline="0" noProof="0" dirty="0" err="1" smtClean="0">
                <a:ln>
                  <a:noFill/>
                </a:ln>
                <a:solidFill>
                  <a:srgbClr val="FFFFFF"/>
                </a:solidFill>
                <a:effectLst/>
                <a:uLnTx/>
                <a:uFillTx/>
                <a:latin typeface="+mn-lt"/>
                <a:ea typeface="+mn-ea"/>
                <a:cs typeface="+mn-cs"/>
              </a:rPr>
              <a:t>bls</a:t>
            </a:r>
            <a:r>
              <a:rPr kumimoji="0" lang="en-CA" sz="3200" b="0" i="0" u="none" strike="noStrike" kern="1200" cap="none" spc="0" normalizeH="0" baseline="0" noProof="0" dirty="0" smtClean="0">
                <a:ln>
                  <a:noFill/>
                </a:ln>
                <a:solidFill>
                  <a:srgbClr val="FFFFFF"/>
                </a:solidFill>
                <a:effectLst/>
                <a:uLnTx/>
                <a:uFillTx/>
                <a:latin typeface="+mn-lt"/>
                <a:ea typeface="+mn-ea"/>
                <a:cs typeface="+mn-cs"/>
              </a:rPr>
              <a:t> of  WTI/ULSD crack spreads, 1,222K </a:t>
            </a:r>
            <a:r>
              <a:rPr kumimoji="0" lang="en-CA" sz="3200" b="0" i="0" u="none" strike="noStrike" kern="1200" cap="none" spc="0" normalizeH="0" baseline="0" noProof="0" dirty="0" err="1" smtClean="0">
                <a:ln>
                  <a:noFill/>
                </a:ln>
                <a:solidFill>
                  <a:srgbClr val="FFFFFF"/>
                </a:solidFill>
                <a:effectLst/>
                <a:uLnTx/>
                <a:uFillTx/>
                <a:latin typeface="+mn-lt"/>
                <a:ea typeface="+mn-ea"/>
                <a:cs typeface="+mn-cs"/>
              </a:rPr>
              <a:t>bls</a:t>
            </a:r>
            <a:r>
              <a:rPr kumimoji="0" lang="en-CA" sz="3200" b="0" i="0" u="none" strike="noStrike" kern="1200" cap="none" spc="0" normalizeH="0" baseline="0" noProof="0" dirty="0" smtClean="0">
                <a:ln>
                  <a:noFill/>
                </a:ln>
                <a:solidFill>
                  <a:srgbClr val="FFFFFF"/>
                </a:solidFill>
                <a:effectLst/>
                <a:uLnTx/>
                <a:uFillTx/>
                <a:latin typeface="+mn-lt"/>
                <a:ea typeface="+mn-ea"/>
                <a:cs typeface="+mn-cs"/>
              </a:rPr>
              <a:t> of MOPS forwards, 228K </a:t>
            </a:r>
            <a:r>
              <a:rPr kumimoji="0" lang="en-CA" sz="3200" b="0" i="0" u="none" strike="noStrike" kern="1200" cap="none" spc="0" normalizeH="0" baseline="0" noProof="0" dirty="0" err="1" smtClean="0">
                <a:ln>
                  <a:noFill/>
                </a:ln>
                <a:solidFill>
                  <a:srgbClr val="FFFFFF"/>
                </a:solidFill>
                <a:effectLst/>
                <a:uLnTx/>
                <a:uFillTx/>
                <a:latin typeface="+mn-lt"/>
                <a:ea typeface="+mn-ea"/>
                <a:cs typeface="+mn-cs"/>
              </a:rPr>
              <a:t>bls</a:t>
            </a:r>
            <a:r>
              <a:rPr kumimoji="0" lang="en-CA" sz="3200" b="0" i="0" u="none" strike="noStrike" kern="1200" cap="none" spc="0" normalizeH="0" baseline="0" noProof="0" dirty="0" smtClean="0">
                <a:ln>
                  <a:noFill/>
                </a:ln>
                <a:solidFill>
                  <a:srgbClr val="FFFFFF"/>
                </a:solidFill>
                <a:effectLst/>
                <a:uLnTx/>
                <a:uFillTx/>
                <a:latin typeface="+mn-lt"/>
                <a:ea typeface="+mn-ea"/>
                <a:cs typeface="+mn-cs"/>
              </a:rPr>
              <a:t> of WTB forwards, 228K </a:t>
            </a:r>
            <a:r>
              <a:rPr kumimoji="0" lang="en-CA" sz="3200" b="0" i="0" u="none" strike="noStrike" kern="1200" cap="none" spc="0" normalizeH="0" baseline="0" noProof="0" dirty="0" err="1" smtClean="0">
                <a:ln>
                  <a:noFill/>
                </a:ln>
                <a:solidFill>
                  <a:srgbClr val="FFFFFF"/>
                </a:solidFill>
                <a:effectLst/>
                <a:uLnTx/>
                <a:uFillTx/>
                <a:latin typeface="+mn-lt"/>
                <a:ea typeface="+mn-ea"/>
                <a:cs typeface="+mn-cs"/>
              </a:rPr>
              <a:t>bls</a:t>
            </a:r>
            <a:r>
              <a:rPr kumimoji="0" lang="en-CA" sz="3200" b="0" i="0" u="none" strike="noStrike" kern="1200" cap="none" spc="0" normalizeH="0" baseline="0" noProof="0" dirty="0" smtClean="0">
                <a:ln>
                  <a:noFill/>
                </a:ln>
                <a:solidFill>
                  <a:srgbClr val="FFFFFF"/>
                </a:solidFill>
                <a:effectLst/>
                <a:uLnTx/>
                <a:uFillTx/>
                <a:latin typeface="+mn-lt"/>
                <a:ea typeface="+mn-ea"/>
                <a:cs typeface="+mn-cs"/>
              </a:rPr>
              <a:t> of JET forwards, and 19M gallons of propane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185M lbs of copper collars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rgbClr val="FFFFFF"/>
                </a:solidFill>
                <a:effectLst/>
                <a:uLnTx/>
                <a:uFillTx/>
                <a:latin typeface="+mn-lt"/>
                <a:ea typeface="+mn-ea"/>
                <a:cs typeface="+mn-cs"/>
              </a:rPr>
              <a:t>15M oz. of silver collars </a:t>
            </a:r>
            <a:endParaRPr kumimoji="0" lang="en-CA" sz="32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1447800" y="1181100"/>
            <a:ext cx="6857999" cy="5143500"/>
          </a:xfrm>
          <a:prstGeom prst="rect">
            <a:avLst/>
          </a:prstGeom>
          <a:noFill/>
          <a:ln w="9525">
            <a:noFill/>
            <a:miter lim="800000"/>
            <a:headEnd/>
            <a:tailEnd/>
          </a:ln>
        </p:spPr>
      </p:pic>
      <p:sp>
        <p:nvSpPr>
          <p:cNvPr id="5" name="Rectangle 4"/>
          <p:cNvSpPr/>
          <p:nvPr/>
        </p:nvSpPr>
        <p:spPr>
          <a:xfrm>
            <a:off x="1447800" y="3746376"/>
            <a:ext cx="73914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srcRect/>
          <a:stretch>
            <a:fillRect/>
          </a:stretch>
        </p:blipFill>
        <p:spPr bwMode="auto">
          <a:xfrm>
            <a:off x="789708" y="1981199"/>
            <a:ext cx="7897092" cy="3438525"/>
          </a:xfrm>
          <a:prstGeom prst="rect">
            <a:avLst/>
          </a:prstGeom>
          <a:noFill/>
          <a:ln w="9525">
            <a:noFill/>
            <a:miter lim="800000"/>
            <a:headEnd/>
            <a:tailEnd/>
          </a:ln>
        </p:spPr>
      </p:pic>
      <p:sp>
        <p:nvSpPr>
          <p:cNvPr id="6" name="Rectangle 5"/>
          <p:cNvSpPr/>
          <p:nvPr/>
        </p:nvSpPr>
        <p:spPr>
          <a:xfrm>
            <a:off x="914400" y="5105400"/>
            <a:ext cx="77724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219200" y="1143000"/>
            <a:ext cx="7111999"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1066800" y="1828800"/>
            <a:ext cx="7372350" cy="3686175"/>
          </a:xfrm>
          <a:prstGeom prst="rect">
            <a:avLst/>
          </a:prstGeom>
          <a:noFill/>
          <a:ln w="9525">
            <a:noFill/>
            <a:miter lim="800000"/>
            <a:headEnd/>
            <a:tailEnd/>
          </a:ln>
        </p:spPr>
      </p:pic>
      <p:sp>
        <p:nvSpPr>
          <p:cNvPr id="4" name="Rectangle 3"/>
          <p:cNvSpPr/>
          <p:nvPr/>
        </p:nvSpPr>
        <p:spPr>
          <a:xfrm>
            <a:off x="1037184" y="4191000"/>
            <a:ext cx="73448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1219200" y="1066800"/>
            <a:ext cx="7239000" cy="5429250"/>
          </a:xfrm>
          <a:prstGeom prst="rect">
            <a:avLst/>
          </a:prstGeom>
          <a:noFill/>
          <a:ln w="9525">
            <a:noFill/>
            <a:miter lim="800000"/>
            <a:headEnd/>
            <a:tailEnd/>
          </a:ln>
        </p:spPr>
      </p:pic>
      <p:sp>
        <p:nvSpPr>
          <p:cNvPr id="7" name="Rectangle 6"/>
          <p:cNvSpPr/>
          <p:nvPr/>
        </p:nvSpPr>
        <p:spPr>
          <a:xfrm>
            <a:off x="1219200" y="1905000"/>
            <a:ext cx="7086600" cy="2286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219200" y="3886200"/>
            <a:ext cx="7086600" cy="2286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19200" y="6096000"/>
            <a:ext cx="7086600" cy="2286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781050" y="2166660"/>
            <a:ext cx="8058150" cy="27101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676400" y="177224"/>
            <a:ext cx="5943599" cy="584776"/>
          </a:xfrm>
          <a:prstGeom prst="rect">
            <a:avLst/>
          </a:prstGeom>
          <a:noFill/>
        </p:spPr>
        <p:txBody>
          <a:bodyPr wrap="square" rtlCol="0">
            <a:spAutoFit/>
          </a:bodyPr>
          <a:lstStyle/>
          <a:p>
            <a:pPr algn="ctr"/>
            <a:r>
              <a:rPr lang="en-US" sz="3200" dirty="0" smtClean="0">
                <a:solidFill>
                  <a:srgbClr val="948A54"/>
                </a:solidFill>
                <a:latin typeface="Copperplate"/>
                <a:cs typeface="Copperplate"/>
              </a:rPr>
              <a:t>INCOME STATEMENT</a:t>
            </a:r>
            <a:endParaRPr lang="en-US" sz="3200" dirty="0">
              <a:solidFill>
                <a:srgbClr val="948A54"/>
              </a:solidFill>
              <a:latin typeface="Copperplate"/>
              <a:cs typeface="Copperplate"/>
            </a:endParaRPr>
          </a:p>
        </p:txBody>
      </p:sp>
      <p:pic>
        <p:nvPicPr>
          <p:cNvPr id="11" name="Picture 10"/>
          <p:cNvPicPr>
            <a:picLocks noChangeAspect="1"/>
          </p:cNvPicPr>
          <p:nvPr/>
        </p:nvPicPr>
        <p:blipFill>
          <a:blip r:embed="rId4"/>
          <a:stretch>
            <a:fillRect/>
          </a:stretch>
        </p:blipFill>
        <p:spPr>
          <a:xfrm>
            <a:off x="2133600" y="990600"/>
            <a:ext cx="5334000" cy="5548622"/>
          </a:xfrm>
          <a:prstGeom prst="rect">
            <a:avLst/>
          </a:prstGeom>
        </p:spPr>
      </p:pic>
      <p:sp>
        <p:nvSpPr>
          <p:cNvPr id="12" name="Rectangle 11"/>
          <p:cNvSpPr/>
          <p:nvPr/>
        </p:nvSpPr>
        <p:spPr>
          <a:xfrm>
            <a:off x="2133600" y="1676400"/>
            <a:ext cx="5334000" cy="1524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133600" y="2667000"/>
            <a:ext cx="5334000" cy="1524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133600" y="4953000"/>
            <a:ext cx="5334000" cy="1524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71600" y="177224"/>
            <a:ext cx="5943599" cy="584776"/>
          </a:xfrm>
          <a:prstGeom prst="rect">
            <a:avLst/>
          </a:prstGeom>
          <a:noFill/>
        </p:spPr>
        <p:txBody>
          <a:bodyPr wrap="square" rtlCol="0">
            <a:spAutoFit/>
          </a:bodyPr>
          <a:lstStyle/>
          <a:p>
            <a:pPr algn="ctr"/>
            <a:r>
              <a:rPr lang="en-US" sz="3200" dirty="0" smtClean="0">
                <a:solidFill>
                  <a:srgbClr val="948A54"/>
                </a:solidFill>
                <a:latin typeface="Copperplate"/>
                <a:cs typeface="Copperplate"/>
              </a:rPr>
              <a:t>BALANCE SHEET: ASSETS</a:t>
            </a:r>
            <a:endParaRPr lang="en-US" sz="3200" dirty="0">
              <a:solidFill>
                <a:srgbClr val="948A54"/>
              </a:solidFill>
              <a:latin typeface="Copperplate"/>
              <a:cs typeface="Copperplate"/>
            </a:endParaRPr>
          </a:p>
        </p:txBody>
      </p:sp>
      <p:pic>
        <p:nvPicPr>
          <p:cNvPr id="11" name="Picture 10"/>
          <p:cNvPicPr>
            <a:picLocks noChangeAspect="1"/>
          </p:cNvPicPr>
          <p:nvPr/>
        </p:nvPicPr>
        <p:blipFill>
          <a:blip r:embed="rId3"/>
          <a:stretch>
            <a:fillRect/>
          </a:stretch>
        </p:blipFill>
        <p:spPr>
          <a:xfrm>
            <a:off x="1255963" y="1828800"/>
            <a:ext cx="7126037" cy="387303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Price of Gold</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27" name="Picture 26"/>
          <p:cNvPicPr>
            <a:picLocks noChangeAspect="1"/>
          </p:cNvPicPr>
          <p:nvPr/>
        </p:nvPicPr>
        <p:blipFill>
          <a:blip r:embed="rId3"/>
          <a:stretch>
            <a:fillRect/>
          </a:stretch>
        </p:blipFill>
        <p:spPr>
          <a:xfrm>
            <a:off x="1425671" y="1219200"/>
            <a:ext cx="6346729" cy="5029200"/>
          </a:xfrm>
          <a:prstGeom prst="rect">
            <a:avLst/>
          </a:prstGeom>
        </p:spPr>
      </p:pic>
      <p:sp>
        <p:nvSpPr>
          <p:cNvPr id="4" name="TextBox 3"/>
          <p:cNvSpPr txBox="1"/>
          <p:nvPr/>
        </p:nvSpPr>
        <p:spPr>
          <a:xfrm>
            <a:off x="5562600" y="4495800"/>
            <a:ext cx="1936084" cy="1477328"/>
          </a:xfrm>
          <a:prstGeom prst="rect">
            <a:avLst/>
          </a:prstGeom>
          <a:noFill/>
        </p:spPr>
        <p:txBody>
          <a:bodyPr wrap="none" rtlCol="0">
            <a:spAutoFit/>
          </a:bodyPr>
          <a:lstStyle/>
          <a:p>
            <a:r>
              <a:rPr lang="en-US" dirty="0" smtClean="0"/>
              <a:t>Cost to mine (avg.)</a:t>
            </a:r>
          </a:p>
          <a:p>
            <a:endParaRPr lang="en-US" dirty="0" smtClean="0"/>
          </a:p>
          <a:p>
            <a:r>
              <a:rPr lang="en-US" dirty="0" smtClean="0"/>
              <a:t>$655/oz in 2008</a:t>
            </a:r>
          </a:p>
          <a:p>
            <a:endParaRPr lang="en-US" dirty="0" smtClean="0"/>
          </a:p>
          <a:p>
            <a:r>
              <a:rPr lang="en-US" dirty="0" smtClean="0"/>
              <a:t>$281/oz in 2001</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8600" y="177224"/>
            <a:ext cx="7086599" cy="507831"/>
          </a:xfrm>
          <a:prstGeom prst="rect">
            <a:avLst/>
          </a:prstGeom>
          <a:noFill/>
        </p:spPr>
        <p:txBody>
          <a:bodyPr wrap="square" rtlCol="0">
            <a:spAutoFit/>
          </a:bodyPr>
          <a:lstStyle/>
          <a:p>
            <a:pPr algn="ctr"/>
            <a:r>
              <a:rPr lang="en-US" sz="2700" dirty="0" smtClean="0">
                <a:solidFill>
                  <a:srgbClr val="948A54"/>
                </a:solidFill>
                <a:latin typeface="Copperplate"/>
                <a:cs typeface="Copperplate"/>
              </a:rPr>
              <a:t>BALANCE SHEET: LIABILITIES &amp; EQUITY</a:t>
            </a:r>
            <a:endParaRPr lang="en-US" sz="2700" dirty="0">
              <a:solidFill>
                <a:srgbClr val="948A54"/>
              </a:solidFill>
              <a:latin typeface="Copperplate"/>
              <a:cs typeface="Copperplate"/>
            </a:endParaRPr>
          </a:p>
        </p:txBody>
      </p:sp>
      <p:pic>
        <p:nvPicPr>
          <p:cNvPr id="7" name="Picture 6"/>
          <p:cNvPicPr>
            <a:picLocks noChangeAspect="1"/>
          </p:cNvPicPr>
          <p:nvPr/>
        </p:nvPicPr>
        <p:blipFill>
          <a:blip r:embed="rId3"/>
          <a:stretch>
            <a:fillRect/>
          </a:stretch>
        </p:blipFill>
        <p:spPr>
          <a:xfrm>
            <a:off x="1371600" y="1828800"/>
            <a:ext cx="6774064" cy="402359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8600" y="177224"/>
            <a:ext cx="7086599" cy="584776"/>
          </a:xfrm>
          <a:prstGeom prst="rect">
            <a:avLst/>
          </a:prstGeom>
          <a:noFill/>
        </p:spPr>
        <p:txBody>
          <a:bodyPr wrap="square" rtlCol="0">
            <a:spAutoFit/>
          </a:bodyPr>
          <a:lstStyle/>
          <a:p>
            <a:pPr algn="ctr"/>
            <a:r>
              <a:rPr lang="en-US" sz="3200" dirty="0" smtClean="0">
                <a:solidFill>
                  <a:srgbClr val="948A54"/>
                </a:solidFill>
                <a:latin typeface="Copperplate"/>
                <a:cs typeface="Copperplate"/>
              </a:rPr>
              <a:t>STATEMENT OF CASH FLOW</a:t>
            </a:r>
            <a:endParaRPr lang="en-US" sz="3200" dirty="0">
              <a:solidFill>
                <a:srgbClr val="948A54"/>
              </a:solidFill>
              <a:latin typeface="Copperplate"/>
              <a:cs typeface="Copperplate"/>
            </a:endParaRPr>
          </a:p>
        </p:txBody>
      </p:sp>
      <p:pic>
        <p:nvPicPr>
          <p:cNvPr id="4" name="Picture 3"/>
          <p:cNvPicPr>
            <a:picLocks noChangeAspect="1"/>
          </p:cNvPicPr>
          <p:nvPr/>
        </p:nvPicPr>
        <p:blipFill>
          <a:blip r:embed="rId4"/>
          <a:stretch>
            <a:fillRect/>
          </a:stretch>
        </p:blipFill>
        <p:spPr>
          <a:xfrm>
            <a:off x="1447800" y="1219200"/>
            <a:ext cx="6880273" cy="5029200"/>
          </a:xfrm>
          <a:prstGeom prst="rect">
            <a:avLst/>
          </a:prstGeom>
        </p:spPr>
      </p:pic>
      <p:sp>
        <p:nvSpPr>
          <p:cNvPr id="6" name="Rectangle 5"/>
          <p:cNvSpPr/>
          <p:nvPr/>
        </p:nvSpPr>
        <p:spPr>
          <a:xfrm>
            <a:off x="1447800" y="2057400"/>
            <a:ext cx="6880273" cy="1524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447800" y="3200400"/>
            <a:ext cx="6880273" cy="3048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8600" y="177224"/>
            <a:ext cx="7086599" cy="523220"/>
          </a:xfrm>
          <a:prstGeom prst="rect">
            <a:avLst/>
          </a:prstGeom>
          <a:noFill/>
        </p:spPr>
        <p:txBody>
          <a:bodyPr wrap="square" rtlCol="0">
            <a:spAutoFit/>
          </a:bodyPr>
          <a:lstStyle/>
          <a:p>
            <a:pPr algn="ctr"/>
            <a:r>
              <a:rPr lang="en-US" sz="2800" dirty="0" smtClean="0">
                <a:solidFill>
                  <a:srgbClr val="948A54"/>
                </a:solidFill>
                <a:latin typeface="Copperplate"/>
                <a:cs typeface="Copperplate"/>
              </a:rPr>
              <a:t>STATEMENT OF CASH FLOW (CONT.)</a:t>
            </a:r>
            <a:endParaRPr lang="en-US" sz="2800" dirty="0">
              <a:solidFill>
                <a:srgbClr val="948A54"/>
              </a:solidFill>
              <a:latin typeface="Copperplate"/>
              <a:cs typeface="Copperplate"/>
            </a:endParaRPr>
          </a:p>
        </p:txBody>
      </p:sp>
      <p:pic>
        <p:nvPicPr>
          <p:cNvPr id="7" name="Picture 6"/>
          <p:cNvPicPr>
            <a:picLocks noChangeAspect="1"/>
          </p:cNvPicPr>
          <p:nvPr/>
        </p:nvPicPr>
        <p:blipFill>
          <a:blip r:embed="rId3"/>
          <a:stretch>
            <a:fillRect/>
          </a:stretch>
        </p:blipFill>
        <p:spPr>
          <a:xfrm>
            <a:off x="1447800" y="2186376"/>
            <a:ext cx="6781800" cy="2910353"/>
          </a:xfrm>
          <a:prstGeom prst="rect">
            <a:avLst/>
          </a:prstGeom>
        </p:spPr>
      </p:pic>
      <p:sp>
        <p:nvSpPr>
          <p:cNvPr id="9" name="Rectangle 8"/>
          <p:cNvSpPr/>
          <p:nvPr/>
        </p:nvSpPr>
        <p:spPr>
          <a:xfrm>
            <a:off x="1447800" y="2819400"/>
            <a:ext cx="6781800" cy="152400"/>
          </a:xfrm>
          <a:prstGeom prst="rect">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96" name="Rectangle 4"/>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8199" name="Rectangle 7"/>
          <p:cNvSpPr>
            <a:spLocks noChangeArrowheads="1"/>
          </p:cNvSpPr>
          <p:nvPr/>
        </p:nvSpPr>
        <p:spPr bwMode="auto">
          <a:xfrm>
            <a:off x="-1143000" y="0"/>
            <a:ext cx="7772400" cy="1143000"/>
          </a:xfrm>
          <a:prstGeom prst="rect">
            <a:avLst/>
          </a:prstGeom>
          <a:noFill/>
          <a:ln w="9525">
            <a:noFill/>
            <a:miter lim="800000"/>
            <a:headEnd/>
            <a:tailEnd/>
          </a:ln>
        </p:spPr>
        <p:txBody>
          <a:bodyPr anchor="ctr">
            <a:prstTxWarp prst="textNoShape">
              <a:avLst/>
            </a:prstTxWarp>
          </a:bodyPr>
          <a:lstStyle/>
          <a:p>
            <a:pPr algn="ctr"/>
            <a:r>
              <a:rPr lang="en-US" sz="4400"/>
              <a:t>General Information</a:t>
            </a:r>
          </a:p>
        </p:txBody>
      </p:sp>
      <p:pic>
        <p:nvPicPr>
          <p:cNvPr id="8200" name="Picture 8" descr="Screen shot 2011-03-17 at 8"/>
          <p:cNvPicPr>
            <a:picLocks noChangeAspect="1" noChangeArrowheads="1"/>
          </p:cNvPicPr>
          <p:nvPr/>
        </p:nvPicPr>
        <p:blipFill>
          <a:blip r:embed="rId4"/>
          <a:srcRect/>
          <a:stretch>
            <a:fillRect/>
          </a:stretch>
        </p:blipFill>
        <p:spPr bwMode="auto">
          <a:xfrm>
            <a:off x="1447800" y="990600"/>
            <a:ext cx="6280150" cy="1522413"/>
          </a:xfrm>
          <a:prstGeom prst="rect">
            <a:avLst/>
          </a:prstGeom>
          <a:noFill/>
        </p:spPr>
      </p:pic>
      <p:pic>
        <p:nvPicPr>
          <p:cNvPr id="8201" name="Picture 9" descr="Screen shot 2011-03-17 at 8"/>
          <p:cNvPicPr>
            <a:picLocks noChangeAspect="1" noChangeArrowheads="1"/>
          </p:cNvPicPr>
          <p:nvPr/>
        </p:nvPicPr>
        <p:blipFill>
          <a:blip r:embed="rId5"/>
          <a:srcRect/>
          <a:stretch>
            <a:fillRect/>
          </a:stretch>
        </p:blipFill>
        <p:spPr bwMode="auto">
          <a:xfrm>
            <a:off x="2667000" y="2936875"/>
            <a:ext cx="5486400" cy="3540125"/>
          </a:xfrm>
          <a:prstGeom prst="rect">
            <a:avLst/>
          </a:prstGeom>
          <a:noFill/>
        </p:spPr>
      </p:pic>
      <p:pic>
        <p:nvPicPr>
          <p:cNvPr id="8202" name="Picture 10" descr="Screen shot 2011-03-18 at 2"/>
          <p:cNvPicPr>
            <a:picLocks noChangeAspect="1" noChangeArrowheads="1"/>
          </p:cNvPicPr>
          <p:nvPr/>
        </p:nvPicPr>
        <p:blipFill>
          <a:blip r:embed="rId6"/>
          <a:srcRect/>
          <a:stretch>
            <a:fillRect/>
          </a:stretch>
        </p:blipFill>
        <p:spPr bwMode="auto">
          <a:xfrm>
            <a:off x="228600" y="2667000"/>
            <a:ext cx="2333625" cy="360045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3318" name="Rectangle 6"/>
          <p:cNvSpPr>
            <a:spLocks noChangeArrowheads="1"/>
          </p:cNvSpPr>
          <p:nvPr/>
        </p:nvSpPr>
        <p:spPr bwMode="auto">
          <a:xfrm>
            <a:off x="2803525" y="17954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3319" name="内容占位符 5"/>
          <p:cNvSpPr>
            <a:spLocks/>
          </p:cNvSpPr>
          <p:nvPr/>
        </p:nvSpPr>
        <p:spPr bwMode="auto">
          <a:xfrm>
            <a:off x="533400" y="1265238"/>
            <a:ext cx="8229600" cy="4525962"/>
          </a:xfrm>
          <a:prstGeom prst="rect">
            <a:avLst/>
          </a:prstGeom>
          <a:noFill/>
          <a:ln w="9525">
            <a:noFill/>
            <a:miter lim="800000"/>
            <a:headEnd/>
            <a:tailEnd/>
          </a:ln>
        </p:spPr>
        <p:txBody>
          <a:bodyPr>
            <a:prstTxWarp prst="textNoShape">
              <a:avLst/>
            </a:prstTxWarp>
          </a:bodyPr>
          <a:lstStyle/>
          <a:p>
            <a:pPr marL="342900" indent="-342900" defTabSz="914400">
              <a:spcBef>
                <a:spcPct val="20000"/>
              </a:spcBef>
              <a:buFont typeface="Arial" charset="0"/>
              <a:buChar char="•"/>
            </a:pPr>
            <a:r>
              <a:rPr lang="en-US" sz="2800"/>
              <a:t>It formed from a merger between BHP and Billiton</a:t>
            </a:r>
          </a:p>
          <a:p>
            <a:pPr marL="342900" indent="-342900" defTabSz="914400">
              <a:spcBef>
                <a:spcPct val="20000"/>
              </a:spcBef>
              <a:buFont typeface="Arial" charset="0"/>
              <a:buChar char="•"/>
            </a:pPr>
            <a:r>
              <a:rPr lang="en-US" sz="2800"/>
              <a:t>The world’s largest diversified natural resources company. </a:t>
            </a:r>
          </a:p>
          <a:p>
            <a:pPr marL="342900" indent="-342900" defTabSz="914400">
              <a:spcBef>
                <a:spcPct val="20000"/>
              </a:spcBef>
              <a:buFont typeface="Arial" charset="0"/>
              <a:buChar char="•"/>
            </a:pPr>
            <a:r>
              <a:rPr lang="en-US" sz="2800"/>
              <a:t>The world’s third largest producer of copper, and a leading producer of lead and zinc. </a:t>
            </a:r>
          </a:p>
          <a:p>
            <a:pPr marL="342900" indent="-342900" defTabSz="914400">
              <a:spcBef>
                <a:spcPct val="20000"/>
              </a:spcBef>
              <a:buFont typeface="Arial" charset="0"/>
              <a:buChar char="•"/>
            </a:pPr>
            <a:r>
              <a:rPr lang="en-CA" sz="2800"/>
              <a:t>Manage risk using </a:t>
            </a:r>
            <a:r>
              <a:rPr lang="en-CA" sz="2800" u="sng"/>
              <a:t>Portfolio Risk Management Strategy and within the overall CFaR limits.</a:t>
            </a:r>
            <a:endParaRPr lang="en-CA" sz="2800"/>
          </a:p>
          <a:p>
            <a:pPr marL="1085850" lvl="2" indent="-228600" defTabSz="914400">
              <a:spcBef>
                <a:spcPct val="20000"/>
              </a:spcBef>
              <a:buFont typeface="Arial" charset="0"/>
              <a:buChar char="•"/>
            </a:pPr>
            <a:endParaRPr lang="en-US" sz="2000">
              <a:ea typeface="ＭＳ Ｐゴシック" charset="-128"/>
            </a:endParaRPr>
          </a:p>
          <a:p>
            <a:pPr marL="342900" indent="-342900" defTabSz="914400">
              <a:spcBef>
                <a:spcPct val="20000"/>
              </a:spcBef>
              <a:buFont typeface="Arial" charset="0"/>
              <a:buChar char="•"/>
            </a:pPr>
            <a:endParaRPr lang="en-US" sz="2800"/>
          </a:p>
          <a:p>
            <a:pPr marL="342900" indent="-342900" defTabSz="914400">
              <a:spcBef>
                <a:spcPct val="20000"/>
              </a:spcBef>
              <a:buFont typeface="Arial" charset="0"/>
              <a:buChar char="•"/>
            </a:pPr>
            <a:endParaRPr lang="en-US" sz="2800"/>
          </a:p>
          <a:p>
            <a:pPr marL="342900" indent="-342900" defTabSz="914400">
              <a:spcBef>
                <a:spcPct val="20000"/>
              </a:spcBef>
              <a:buFont typeface="Arial" charset="0"/>
              <a:buChar char="•"/>
            </a:pPr>
            <a:endParaRPr lang="en-US" sz="3200"/>
          </a:p>
          <a:p>
            <a:pPr marL="342900" indent="-342900" defTabSz="914400">
              <a:spcBef>
                <a:spcPct val="20000"/>
              </a:spcBef>
              <a:buFont typeface="Arial" charset="0"/>
              <a:buChar char="•"/>
            </a:pPr>
            <a:endParaRPr lang="en-CA" sz="320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80899" name="Rectangle 3"/>
          <p:cNvSpPr>
            <a:spLocks noChangeArrowheads="1"/>
          </p:cNvSpPr>
          <p:nvPr/>
        </p:nvSpPr>
        <p:spPr bwMode="auto">
          <a:xfrm>
            <a:off x="2803525" y="17954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80901" name="Picture 5" descr="Screen shot 2011-03-17 at 8"/>
          <p:cNvPicPr>
            <a:picLocks noChangeAspect="1" noChangeArrowheads="1"/>
          </p:cNvPicPr>
          <p:nvPr/>
        </p:nvPicPr>
        <p:blipFill>
          <a:blip r:embed="rId4"/>
          <a:srcRect/>
          <a:stretch>
            <a:fillRect/>
          </a:stretch>
        </p:blipFill>
        <p:spPr bwMode="auto">
          <a:xfrm>
            <a:off x="838200" y="990600"/>
            <a:ext cx="7391400" cy="5441950"/>
          </a:xfrm>
          <a:prstGeom prst="rect">
            <a:avLst/>
          </a:prstGeom>
          <a:noFill/>
        </p:spPr>
      </p:pic>
      <p:sp>
        <p:nvSpPr>
          <p:cNvPr id="80902" name="Rectangle 6"/>
          <p:cNvSpPr>
            <a:spLocks noChangeArrowheads="1"/>
          </p:cNvSpPr>
          <p:nvPr/>
        </p:nvSpPr>
        <p:spPr bwMode="auto">
          <a:xfrm>
            <a:off x="-9144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Segmented Reporting</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4343" name="Rectangle 7"/>
          <p:cNvSpPr>
            <a:spLocks noChangeArrowheads="1"/>
          </p:cNvSpPr>
          <p:nvPr/>
        </p:nvSpPr>
        <p:spPr bwMode="auto">
          <a:xfrm>
            <a:off x="685800" y="1295400"/>
            <a:ext cx="3733800" cy="4114800"/>
          </a:xfrm>
          <a:prstGeom prst="rect">
            <a:avLst/>
          </a:prstGeom>
          <a:noFill/>
          <a:ln w="9525">
            <a:noFill/>
            <a:miter lim="800000"/>
            <a:headEnd/>
            <a:tailEnd/>
          </a:ln>
        </p:spPr>
        <p:txBody>
          <a:bodyPr>
            <a:prstTxWarp prst="textNoShape">
              <a:avLst/>
            </a:prstTxWarp>
          </a:bodyPr>
          <a:lstStyle/>
          <a:p>
            <a:pPr marL="342900" indent="-342900" defTabSz="914400">
              <a:spcBef>
                <a:spcPct val="20000"/>
              </a:spcBef>
              <a:buFont typeface="Arial" charset="0"/>
              <a:buChar char="•"/>
            </a:pPr>
            <a:r>
              <a:rPr lang="en-US" sz="1400" b="1"/>
              <a:t>Commodity price risk</a:t>
            </a:r>
            <a:endParaRPr lang="en-US" sz="1000"/>
          </a:p>
          <a:p>
            <a:pPr marL="342900" indent="-342900" defTabSz="914400">
              <a:spcBef>
                <a:spcPct val="20000"/>
              </a:spcBef>
              <a:buFont typeface="Arial" charset="0"/>
              <a:buChar char="•"/>
            </a:pPr>
            <a:endParaRPr lang="en-US" sz="1000"/>
          </a:p>
          <a:p>
            <a:pPr marL="342900" indent="-342900" defTabSz="914400">
              <a:spcBef>
                <a:spcPct val="20000"/>
              </a:spcBef>
              <a:buFont typeface="Arial" charset="0"/>
              <a:buChar char="•"/>
            </a:pPr>
            <a:r>
              <a:rPr lang="en-US" sz="1000"/>
              <a:t>Political uncertainty</a:t>
            </a:r>
          </a:p>
          <a:p>
            <a:pPr marL="342900" indent="-342900" defTabSz="914400">
              <a:spcBef>
                <a:spcPct val="20000"/>
              </a:spcBef>
              <a:buFont typeface="Arial" charset="0"/>
              <a:buChar char="•"/>
            </a:pPr>
            <a:endParaRPr lang="en-US" sz="1000"/>
          </a:p>
          <a:p>
            <a:pPr marL="342900" indent="-342900" defTabSz="914400">
              <a:spcBef>
                <a:spcPct val="20000"/>
              </a:spcBef>
              <a:buFont typeface="Arial" charset="0"/>
              <a:buChar char="•"/>
            </a:pPr>
            <a:r>
              <a:rPr lang="en-US" sz="1000"/>
              <a:t>Lack of opportunity</a:t>
            </a:r>
          </a:p>
          <a:p>
            <a:pPr marL="342900" indent="-342900" defTabSz="914400">
              <a:spcBef>
                <a:spcPct val="20000"/>
              </a:spcBef>
              <a:buFont typeface="Arial" charset="0"/>
              <a:buChar char="•"/>
            </a:pPr>
            <a:endParaRPr lang="en-US" sz="1000"/>
          </a:p>
          <a:p>
            <a:pPr marL="342900" indent="-342900" defTabSz="914400">
              <a:spcBef>
                <a:spcPct val="20000"/>
              </a:spcBef>
              <a:buFont typeface="Arial" charset="0"/>
              <a:buChar char="•"/>
            </a:pPr>
            <a:r>
              <a:rPr lang="en-US" sz="1000"/>
              <a:t>China slowdown</a:t>
            </a:r>
          </a:p>
          <a:p>
            <a:pPr marL="342900" indent="-342900" defTabSz="914400">
              <a:spcBef>
                <a:spcPct val="20000"/>
              </a:spcBef>
              <a:buFont typeface="Arial" charset="0"/>
              <a:buChar char="•"/>
            </a:pPr>
            <a:endParaRPr lang="en-US" sz="1000"/>
          </a:p>
          <a:p>
            <a:pPr marL="342900" indent="-342900" defTabSz="914400">
              <a:spcBef>
                <a:spcPct val="20000"/>
              </a:spcBef>
              <a:buFont typeface="Arial" charset="0"/>
              <a:buChar char="•"/>
            </a:pPr>
            <a:r>
              <a:rPr lang="en-US" sz="1000"/>
              <a:t>Inadequate human resource talent pool </a:t>
            </a:r>
          </a:p>
          <a:p>
            <a:pPr marL="342900" indent="-342900" defTabSz="914400">
              <a:spcBef>
                <a:spcPct val="20000"/>
              </a:spcBef>
              <a:buFont typeface="Arial" charset="0"/>
              <a:buChar char="•"/>
            </a:pPr>
            <a:endParaRPr lang="en-US" sz="1000"/>
          </a:p>
          <a:p>
            <a:pPr marL="342900" indent="-342900" defTabSz="914400">
              <a:spcBef>
                <a:spcPct val="20000"/>
              </a:spcBef>
              <a:buFont typeface="Arial" charset="0"/>
              <a:buChar char="•"/>
            </a:pPr>
            <a:r>
              <a:rPr lang="en-US" sz="1400" b="1"/>
              <a:t>Currency risk</a:t>
            </a:r>
            <a:endParaRPr lang="en-US" sz="1000"/>
          </a:p>
          <a:p>
            <a:pPr marL="342900" indent="-342900" defTabSz="914400">
              <a:spcBef>
                <a:spcPct val="20000"/>
              </a:spcBef>
              <a:buFont typeface="Arial" charset="0"/>
              <a:buChar char="•"/>
            </a:pPr>
            <a:endParaRPr lang="en-US" sz="1000"/>
          </a:p>
          <a:p>
            <a:pPr marL="342900" indent="-342900" defTabSz="914400">
              <a:spcBef>
                <a:spcPct val="20000"/>
              </a:spcBef>
              <a:buFont typeface="Arial" charset="0"/>
              <a:buChar char="•"/>
            </a:pPr>
            <a:r>
              <a:rPr lang="en-US" sz="1000"/>
              <a:t>Integrating acquired operations </a:t>
            </a:r>
          </a:p>
          <a:p>
            <a:pPr marL="342900" indent="-342900" defTabSz="914400">
              <a:spcBef>
                <a:spcPct val="20000"/>
              </a:spcBef>
              <a:buFont typeface="Arial" charset="0"/>
              <a:buChar char="•"/>
            </a:pPr>
            <a:endParaRPr lang="en-US" sz="1000"/>
          </a:p>
          <a:p>
            <a:pPr marL="342900" indent="-342900" defTabSz="914400">
              <a:spcBef>
                <a:spcPct val="20000"/>
              </a:spcBef>
              <a:buFont typeface="Arial" charset="0"/>
              <a:buChar char="•"/>
            </a:pPr>
            <a:r>
              <a:rPr lang="en-US" sz="1000"/>
              <a:t>Lose of development costs. </a:t>
            </a:r>
          </a:p>
          <a:p>
            <a:pPr marL="342900" indent="-342900" defTabSz="914400">
              <a:spcBef>
                <a:spcPct val="20000"/>
              </a:spcBef>
              <a:buFont typeface="Arial" charset="0"/>
              <a:buChar char="•"/>
            </a:pPr>
            <a:endParaRPr lang="en-US" sz="1000"/>
          </a:p>
          <a:p>
            <a:pPr marL="342900" indent="-342900" defTabSz="914400">
              <a:spcBef>
                <a:spcPct val="20000"/>
              </a:spcBef>
              <a:buFont typeface="Arial" charset="0"/>
              <a:buChar char="•"/>
            </a:pPr>
            <a:r>
              <a:rPr lang="en-US" sz="1000"/>
              <a:t>Non-compliance of non-controlled assets</a:t>
            </a:r>
          </a:p>
        </p:txBody>
      </p:sp>
      <p:sp>
        <p:nvSpPr>
          <p:cNvPr id="14344" name="Rectangle 8"/>
          <p:cNvSpPr>
            <a:spLocks noChangeArrowheads="1"/>
          </p:cNvSpPr>
          <p:nvPr/>
        </p:nvSpPr>
        <p:spPr bwMode="auto">
          <a:xfrm>
            <a:off x="4800600" y="1295400"/>
            <a:ext cx="3886200" cy="3840163"/>
          </a:xfrm>
          <a:prstGeom prst="rect">
            <a:avLst/>
          </a:prstGeom>
          <a:noFill/>
          <a:ln w="9525">
            <a:noFill/>
            <a:miter lim="800000"/>
            <a:headEnd/>
            <a:tailEnd/>
          </a:ln>
        </p:spPr>
        <p:txBody>
          <a:bodyPr>
            <a:prstTxWarp prst="textNoShape">
              <a:avLst/>
            </a:prstTxWarp>
            <a:spAutoFit/>
          </a:bodyPr>
          <a:lstStyle/>
          <a:p>
            <a:pPr>
              <a:lnSpc>
                <a:spcPct val="90000"/>
              </a:lnSpc>
              <a:spcBef>
                <a:spcPct val="20000"/>
              </a:spcBef>
              <a:buFontTx/>
              <a:buChar char="•"/>
            </a:pPr>
            <a:r>
              <a:rPr lang="en-US" sz="1200">
                <a:latin typeface="Arial" charset="0"/>
                <a:ea typeface="ＭＳ Ｐゴシック" charset="-128"/>
                <a:cs typeface="ＭＳ Ｐゴシック" charset="-128"/>
              </a:rPr>
              <a:t> </a:t>
            </a:r>
            <a:r>
              <a:rPr lang="en-US" sz="1600" b="1">
                <a:latin typeface="Arial" charset="0"/>
                <a:ea typeface="ＭＳ Ｐゴシック" charset="-128"/>
                <a:cs typeface="ＭＳ Ｐゴシック" charset="-128"/>
              </a:rPr>
              <a:t>Liquidity Risks</a:t>
            </a:r>
            <a:endParaRPr lang="en-US" sz="1200">
              <a:latin typeface="Arial" charset="0"/>
              <a:ea typeface="ＭＳ Ｐゴシック" charset="-128"/>
              <a:cs typeface="ＭＳ Ｐゴシック" charset="-128"/>
            </a:endParaRPr>
          </a:p>
          <a:p>
            <a:pPr>
              <a:lnSpc>
                <a:spcPct val="90000"/>
              </a:lnSpc>
              <a:spcBef>
                <a:spcPct val="20000"/>
              </a:spcBef>
              <a:buFontTx/>
              <a:buChar char="•"/>
            </a:pPr>
            <a:endParaRPr lang="en-US" sz="1200">
              <a:latin typeface="Arial" charset="0"/>
              <a:ea typeface="ＭＳ Ｐゴシック" charset="-128"/>
              <a:cs typeface="ＭＳ Ｐゴシック" charset="-128"/>
            </a:endParaRPr>
          </a:p>
          <a:p>
            <a:pPr>
              <a:lnSpc>
                <a:spcPct val="90000"/>
              </a:lnSpc>
              <a:spcBef>
                <a:spcPct val="20000"/>
              </a:spcBef>
              <a:buFontTx/>
              <a:buChar char="•"/>
            </a:pPr>
            <a:r>
              <a:rPr lang="en-US" sz="1200">
                <a:latin typeface="Arial" charset="0"/>
                <a:ea typeface="ＭＳ Ｐゴシック" charset="-128"/>
                <a:cs typeface="ＭＳ Ｐゴシック" charset="-128"/>
              </a:rPr>
              <a:t> Unexpected natural and operational catastrophes </a:t>
            </a:r>
          </a:p>
          <a:p>
            <a:pPr>
              <a:lnSpc>
                <a:spcPct val="90000"/>
              </a:lnSpc>
              <a:spcBef>
                <a:spcPct val="20000"/>
              </a:spcBef>
              <a:buFontTx/>
              <a:buChar char="•"/>
            </a:pPr>
            <a:endParaRPr lang="en-US" sz="1200">
              <a:latin typeface="Arial" charset="0"/>
              <a:ea typeface="ＭＳ Ｐゴシック" charset="-128"/>
              <a:cs typeface="ＭＳ Ｐゴシック" charset="-128"/>
            </a:endParaRPr>
          </a:p>
          <a:p>
            <a:pPr>
              <a:lnSpc>
                <a:spcPct val="90000"/>
              </a:lnSpc>
              <a:spcBef>
                <a:spcPct val="20000"/>
              </a:spcBef>
              <a:buFontTx/>
              <a:buChar char="•"/>
            </a:pPr>
            <a:r>
              <a:rPr lang="en-US" sz="1200">
                <a:latin typeface="Arial" charset="0"/>
                <a:ea typeface="ＭＳ Ｐゴシック" charset="-128"/>
                <a:cs typeface="ＭＳ Ｐゴシック" charset="-128"/>
              </a:rPr>
              <a:t> Climate change and greenhouse effects  </a:t>
            </a:r>
          </a:p>
          <a:p>
            <a:pPr>
              <a:lnSpc>
                <a:spcPct val="90000"/>
              </a:lnSpc>
              <a:spcBef>
                <a:spcPct val="20000"/>
              </a:spcBef>
              <a:buFontTx/>
              <a:buChar char="•"/>
            </a:pPr>
            <a:endParaRPr lang="en-US" sz="1200">
              <a:latin typeface="Arial" charset="0"/>
              <a:ea typeface="ＭＳ Ｐゴシック" charset="-128"/>
              <a:cs typeface="ＭＳ Ｐゴシック" charset="-128"/>
            </a:endParaRPr>
          </a:p>
          <a:p>
            <a:pPr>
              <a:lnSpc>
                <a:spcPct val="90000"/>
              </a:lnSpc>
              <a:spcBef>
                <a:spcPct val="20000"/>
              </a:spcBef>
              <a:buFontTx/>
              <a:buChar char="•"/>
            </a:pPr>
            <a:r>
              <a:rPr lang="en-US" sz="1200" b="1">
                <a:latin typeface="Arial" charset="0"/>
                <a:ea typeface="ＭＳ Ｐゴシック" charset="-128"/>
                <a:cs typeface="ＭＳ Ｐゴシック" charset="-128"/>
              </a:rPr>
              <a:t> </a:t>
            </a:r>
            <a:r>
              <a:rPr lang="en-US" sz="1600" b="1">
                <a:latin typeface="Arial" charset="0"/>
                <a:ea typeface="ＭＳ Ｐゴシック" charset="-128"/>
                <a:cs typeface="ＭＳ Ｐゴシック" charset="-128"/>
              </a:rPr>
              <a:t>Interest Rate Risk</a:t>
            </a:r>
            <a:endParaRPr lang="en-US" sz="1200" b="1">
              <a:latin typeface="Arial" charset="0"/>
              <a:ea typeface="ＭＳ Ｐゴシック" charset="-128"/>
              <a:cs typeface="ＭＳ Ｐゴシック" charset="-128"/>
            </a:endParaRPr>
          </a:p>
          <a:p>
            <a:pPr>
              <a:lnSpc>
                <a:spcPct val="90000"/>
              </a:lnSpc>
              <a:spcBef>
                <a:spcPct val="20000"/>
              </a:spcBef>
              <a:buFontTx/>
              <a:buChar char="•"/>
            </a:pPr>
            <a:endParaRPr lang="en-US" sz="1200">
              <a:latin typeface="Arial" charset="0"/>
              <a:ea typeface="ＭＳ Ｐゴシック" charset="-128"/>
              <a:cs typeface="ＭＳ Ｐゴシック" charset="-128"/>
            </a:endParaRPr>
          </a:p>
          <a:p>
            <a:pPr>
              <a:lnSpc>
                <a:spcPct val="90000"/>
              </a:lnSpc>
              <a:spcBef>
                <a:spcPct val="20000"/>
              </a:spcBef>
              <a:buFontTx/>
              <a:buChar char="•"/>
            </a:pPr>
            <a:r>
              <a:rPr lang="en-US" sz="1200">
                <a:latin typeface="Arial" charset="0"/>
                <a:ea typeface="ＭＳ Ｐゴシック" charset="-128"/>
                <a:cs typeface="ＭＳ Ｐゴシック" charset="-128"/>
              </a:rPr>
              <a:t> Breaches in information technology</a:t>
            </a:r>
          </a:p>
          <a:p>
            <a:pPr>
              <a:lnSpc>
                <a:spcPct val="90000"/>
              </a:lnSpc>
              <a:spcBef>
                <a:spcPct val="20000"/>
              </a:spcBef>
              <a:buFontTx/>
              <a:buChar char="•"/>
            </a:pPr>
            <a:endParaRPr lang="en-US" sz="1200">
              <a:latin typeface="Arial" charset="0"/>
              <a:ea typeface="ＭＳ Ｐゴシック" charset="-128"/>
              <a:cs typeface="ＭＳ Ｐゴシック" charset="-128"/>
            </a:endParaRPr>
          </a:p>
          <a:p>
            <a:pPr>
              <a:lnSpc>
                <a:spcPct val="90000"/>
              </a:lnSpc>
              <a:spcBef>
                <a:spcPct val="20000"/>
              </a:spcBef>
              <a:buFontTx/>
              <a:buChar char="•"/>
            </a:pPr>
            <a:r>
              <a:rPr lang="en-US" sz="1200">
                <a:latin typeface="Arial" charset="0"/>
                <a:ea typeface="ＭＳ Ｐゴシック" charset="-128"/>
                <a:cs typeface="ＭＳ Ｐゴシック" charset="-128"/>
              </a:rPr>
              <a:t> Breaches in governance processes </a:t>
            </a:r>
          </a:p>
          <a:p>
            <a:pPr>
              <a:lnSpc>
                <a:spcPct val="90000"/>
              </a:lnSpc>
              <a:spcBef>
                <a:spcPct val="20000"/>
              </a:spcBef>
              <a:buFontTx/>
              <a:buChar char="•"/>
            </a:pPr>
            <a:endParaRPr lang="en-US" sz="1200">
              <a:latin typeface="Arial" charset="0"/>
              <a:ea typeface="ＭＳ Ｐゴシック" charset="-128"/>
              <a:cs typeface="ＭＳ Ｐゴシック" charset="-128"/>
            </a:endParaRPr>
          </a:p>
          <a:p>
            <a:pPr>
              <a:lnSpc>
                <a:spcPct val="90000"/>
              </a:lnSpc>
              <a:spcBef>
                <a:spcPct val="20000"/>
              </a:spcBef>
              <a:buFontTx/>
              <a:buChar char="•"/>
            </a:pPr>
            <a:r>
              <a:rPr lang="en-US" sz="1200">
                <a:latin typeface="Arial" charset="0"/>
                <a:ea typeface="ＭＳ Ｐゴシック" charset="-128"/>
                <a:cs typeface="ＭＳ Ｐゴシック" charset="-128"/>
              </a:rPr>
              <a:t> Impact of health, safety and environmental exposures regulations</a:t>
            </a:r>
          </a:p>
          <a:p>
            <a:pPr>
              <a:lnSpc>
                <a:spcPct val="90000"/>
              </a:lnSpc>
              <a:spcBef>
                <a:spcPct val="20000"/>
              </a:spcBef>
              <a:buFontTx/>
              <a:buChar char="•"/>
            </a:pPr>
            <a:endParaRPr lang="en-US" sz="1200">
              <a:latin typeface="Arial" charset="0"/>
              <a:ea typeface="ＭＳ Ｐゴシック" charset="-128"/>
              <a:cs typeface="ＭＳ Ｐゴシック" charset="-128"/>
            </a:endParaRPr>
          </a:p>
          <a:p>
            <a:pPr>
              <a:lnSpc>
                <a:spcPct val="90000"/>
              </a:lnSpc>
              <a:spcBef>
                <a:spcPct val="20000"/>
              </a:spcBef>
              <a:buFontTx/>
              <a:buChar char="•"/>
            </a:pPr>
            <a:r>
              <a:rPr lang="en-US" sz="1200">
                <a:latin typeface="Arial" charset="0"/>
                <a:ea typeface="ＭＳ Ｐゴシック" charset="-128"/>
                <a:cs typeface="ＭＳ Ｐゴシック" charset="-128"/>
              </a:rPr>
              <a:t> </a:t>
            </a:r>
            <a:r>
              <a:rPr lang="en-US" sz="1600" b="1">
                <a:latin typeface="Arial" charset="0"/>
                <a:ea typeface="ＭＳ Ｐゴシック" charset="-128"/>
                <a:cs typeface="ＭＳ Ｐゴシック" charset="-128"/>
              </a:rPr>
              <a:t>Credit risk</a:t>
            </a:r>
            <a:r>
              <a:rPr lang="en-US" sz="1600">
                <a:latin typeface="Arial" charset="0"/>
                <a:ea typeface="ＭＳ Ｐゴシック" charset="-128"/>
                <a:cs typeface="ＭＳ Ｐゴシック" charset="-128"/>
              </a:rPr>
              <a:t> </a:t>
            </a:r>
          </a:p>
          <a:p>
            <a:pPr>
              <a:lnSpc>
                <a:spcPct val="90000"/>
              </a:lnSpc>
              <a:spcBef>
                <a:spcPct val="20000"/>
              </a:spcBef>
              <a:buFontTx/>
              <a:buChar char="•"/>
            </a:pPr>
            <a:endParaRPr lang="en-US" sz="1200">
              <a:latin typeface="Arial" charset="0"/>
              <a:ea typeface="ＭＳ Ｐゴシック" charset="-128"/>
              <a:cs typeface="ＭＳ Ｐゴシック" charset="-128"/>
            </a:endParaRPr>
          </a:p>
          <a:p>
            <a:pPr>
              <a:lnSpc>
                <a:spcPct val="90000"/>
              </a:lnSpc>
              <a:spcBef>
                <a:spcPct val="20000"/>
              </a:spcBef>
              <a:buFontTx/>
              <a:buChar char="•"/>
            </a:pPr>
            <a:r>
              <a:rPr lang="en-US" sz="1200">
                <a:latin typeface="Arial" charset="0"/>
                <a:ea typeface="ＭＳ Ｐゴシック" charset="-128"/>
                <a:cs typeface="ＭＳ Ｐゴシック" charset="-128"/>
              </a:rPr>
              <a:t> Cost and schedule overruns</a:t>
            </a:r>
          </a:p>
        </p:txBody>
      </p:sp>
      <p:sp>
        <p:nvSpPr>
          <p:cNvPr id="14345" name="Rectangle 9"/>
          <p:cNvSpPr>
            <a:spLocks noChangeArrowheads="1"/>
          </p:cNvSpPr>
          <p:nvPr/>
        </p:nvSpPr>
        <p:spPr bwMode="auto">
          <a:xfrm>
            <a:off x="-1676400" y="-152400"/>
            <a:ext cx="7772400" cy="1143000"/>
          </a:xfrm>
          <a:prstGeom prst="rect">
            <a:avLst/>
          </a:prstGeom>
          <a:noFill/>
          <a:ln w="9525">
            <a:noFill/>
            <a:miter lim="800000"/>
            <a:headEnd/>
            <a:tailEnd/>
          </a:ln>
        </p:spPr>
        <p:txBody>
          <a:bodyPr anchor="ctr">
            <a:prstTxWarp prst="textNoShape">
              <a:avLst/>
            </a:prstTxWarp>
          </a:bodyPr>
          <a:lstStyle/>
          <a:p>
            <a:pPr algn="ctr"/>
            <a:r>
              <a:rPr lang="en-US" sz="4400"/>
              <a:t>Risk Exposure</a:t>
            </a:r>
          </a:p>
        </p:txBody>
      </p:sp>
      <p:sp>
        <p:nvSpPr>
          <p:cNvPr id="14346" name="Rectangle 10"/>
          <p:cNvSpPr>
            <a:spLocks noChangeArrowheads="1"/>
          </p:cNvSpPr>
          <p:nvPr/>
        </p:nvSpPr>
        <p:spPr bwMode="auto">
          <a:xfrm>
            <a:off x="914400" y="5562600"/>
            <a:ext cx="7362825" cy="641350"/>
          </a:xfrm>
          <a:prstGeom prst="rect">
            <a:avLst/>
          </a:prstGeom>
          <a:noFill/>
          <a:ln w="9525">
            <a:noFill/>
            <a:miter lim="800000"/>
            <a:headEnd/>
            <a:tailEnd/>
          </a:ln>
        </p:spPr>
        <p:txBody>
          <a:bodyPr wrap="none">
            <a:prstTxWarp prst="textNoShape">
              <a:avLst/>
            </a:prstTxWarp>
            <a:spAutoFit/>
          </a:bodyPr>
          <a:lstStyle/>
          <a:p>
            <a:pPr algn="ctr" eaLnBrk="0" hangingPunct="0"/>
            <a:r>
              <a:rPr lang="en-US">
                <a:solidFill>
                  <a:srgbClr val="141413"/>
                </a:solidFill>
                <a:latin typeface="Helvetica" charset="0"/>
                <a:ea typeface="ＭＳ Ｐゴシック" charset="-128"/>
                <a:cs typeface="ＭＳ Ｐゴシック" charset="-128"/>
              </a:rPr>
              <a:t> Group seeks to achieve financing costs, currency impacts, input costs </a:t>
            </a:r>
          </a:p>
          <a:p>
            <a:pPr algn="ctr" eaLnBrk="0" hangingPunct="0"/>
            <a:r>
              <a:rPr lang="en-US">
                <a:solidFill>
                  <a:srgbClr val="141413"/>
                </a:solidFill>
                <a:latin typeface="Helvetica" charset="0"/>
                <a:ea typeface="ＭＳ Ｐゴシック" charset="-128"/>
                <a:cs typeface="ＭＳ Ｐゴシック" charset="-128"/>
              </a:rPr>
              <a:t>and commodity prices on a floating or index basis.</a:t>
            </a:r>
            <a:endParaRPr lang="en-US" sz="2400">
              <a:solidFill>
                <a:srgbClr val="141413"/>
              </a:solidFill>
              <a:latin typeface="Helvetica"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5366" name="Picture 6" descr="Untitled1"/>
          <p:cNvPicPr>
            <a:picLocks noChangeAspect="1" noChangeArrowheads="1"/>
          </p:cNvPicPr>
          <p:nvPr/>
        </p:nvPicPr>
        <p:blipFill>
          <a:blip r:embed="rId4"/>
          <a:srcRect/>
          <a:stretch>
            <a:fillRect/>
          </a:stretch>
        </p:blipFill>
        <p:spPr bwMode="auto">
          <a:xfrm>
            <a:off x="304800" y="1041400"/>
            <a:ext cx="8523288" cy="4292600"/>
          </a:xfrm>
          <a:prstGeom prst="rect">
            <a:avLst/>
          </a:prstGeom>
          <a:noFill/>
        </p:spPr>
      </p:pic>
      <p:sp>
        <p:nvSpPr>
          <p:cNvPr id="15367" name="Rectangle 7"/>
          <p:cNvSpPr>
            <a:spLocks noChangeArrowheads="1"/>
          </p:cNvSpPr>
          <p:nvPr/>
        </p:nvSpPr>
        <p:spPr bwMode="auto">
          <a:xfrm>
            <a:off x="255588" y="304800"/>
            <a:ext cx="6757987" cy="336550"/>
          </a:xfrm>
          <a:prstGeom prst="rect">
            <a:avLst/>
          </a:prstGeom>
          <a:noFill/>
          <a:ln w="9525">
            <a:noFill/>
            <a:miter lim="800000"/>
            <a:headEnd/>
            <a:tailEnd/>
          </a:ln>
        </p:spPr>
        <p:txBody>
          <a:bodyPr wrap="none">
            <a:prstTxWarp prst="textNoShape">
              <a:avLst/>
            </a:prstTxWarp>
            <a:spAutoFit/>
          </a:bodyPr>
          <a:lstStyle/>
          <a:p>
            <a:pPr eaLnBrk="0" hangingPunct="0"/>
            <a:r>
              <a:rPr lang="en-US" sz="1600">
                <a:solidFill>
                  <a:srgbClr val="141413"/>
                </a:solidFill>
                <a:latin typeface="Helvetica" charset="0"/>
                <a:ea typeface="ＭＳ Ｐゴシック" charset="-128"/>
                <a:cs typeface="ＭＳ Ｐゴシック" charset="-128"/>
              </a:rPr>
              <a:t>“In executing the strategy, financial instruments are potentially employed”</a:t>
            </a:r>
            <a:endParaRPr lang="en-US" sz="2400">
              <a:solidFill>
                <a:srgbClr val="141413"/>
              </a:solidFill>
              <a:latin typeface="Helvetica" charset="0"/>
              <a:ea typeface="ＭＳ Ｐゴシック" charset="-128"/>
              <a:cs typeface="ＭＳ Ｐゴシック" charset="-128"/>
            </a:endParaRPr>
          </a:p>
        </p:txBody>
      </p:sp>
      <p:sp>
        <p:nvSpPr>
          <p:cNvPr id="15368" name="Rectangle 8"/>
          <p:cNvSpPr>
            <a:spLocks noChangeArrowheads="1"/>
          </p:cNvSpPr>
          <p:nvPr/>
        </p:nvSpPr>
        <p:spPr bwMode="auto">
          <a:xfrm>
            <a:off x="609600" y="5334000"/>
            <a:ext cx="7772400" cy="1295400"/>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 typeface="Arial" charset="0"/>
              <a:buChar char="•"/>
            </a:pPr>
            <a:r>
              <a:rPr lang="en-US" sz="1600"/>
              <a:t>CFaR - Cashflow at Risk</a:t>
            </a:r>
          </a:p>
          <a:p>
            <a:pPr marL="1143000" lvl="2" indent="-228600" defTabSz="914400">
              <a:lnSpc>
                <a:spcPct val="90000"/>
              </a:lnSpc>
              <a:spcBef>
                <a:spcPct val="20000"/>
              </a:spcBef>
              <a:buFont typeface="Arial" charset="0"/>
              <a:buChar char="•"/>
            </a:pPr>
            <a:r>
              <a:rPr lang="en-US" sz="1200">
                <a:solidFill>
                  <a:srgbClr val="141413"/>
                </a:solidFill>
                <a:latin typeface="Helvetica" charset="0"/>
                <a:ea typeface="ＭＳ Ｐゴシック" charset="-128"/>
              </a:rPr>
              <a:t>Defined as the worst expected loss relative to projected business plan cash flows over a one-year horizon under normal market conditions at a confidence level of 95 per cent</a:t>
            </a:r>
          </a:p>
          <a:p>
            <a:pPr marL="1143000" lvl="2" indent="-228600" defTabSz="914400">
              <a:lnSpc>
                <a:spcPct val="90000"/>
              </a:lnSpc>
              <a:spcBef>
                <a:spcPct val="20000"/>
              </a:spcBef>
              <a:buFont typeface="Arial" charset="0"/>
              <a:buNone/>
            </a:pPr>
            <a:endParaRPr lang="en-US" sz="1200">
              <a:ea typeface="ＭＳ Ｐゴシック" charset="-128"/>
            </a:endParaRPr>
          </a:p>
          <a:p>
            <a:pPr marL="1143000" lvl="2" indent="-228600" defTabSz="914400">
              <a:lnSpc>
                <a:spcPct val="90000"/>
              </a:lnSpc>
              <a:spcBef>
                <a:spcPct val="20000"/>
              </a:spcBef>
              <a:buFont typeface="Arial" charset="0"/>
              <a:buChar char="•"/>
            </a:pPr>
            <a:r>
              <a:rPr lang="en-US" sz="1200">
                <a:ea typeface="ＭＳ Ｐゴシック" charset="-128"/>
              </a:rPr>
              <a:t>Useful for identifying risk associated with commodity price changes.</a:t>
            </a:r>
            <a:endParaRPr lang="en-US" sz="2000">
              <a:ea typeface="ＭＳ Ｐゴシック"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6390" name="Rectangle 6"/>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6391" name="Picture 7" descr="governance board"/>
          <p:cNvPicPr>
            <a:picLocks noChangeAspect="1" noChangeArrowheads="1"/>
          </p:cNvPicPr>
          <p:nvPr/>
        </p:nvPicPr>
        <p:blipFill>
          <a:blip r:embed="rId4"/>
          <a:srcRect/>
          <a:stretch>
            <a:fillRect/>
          </a:stretch>
        </p:blipFill>
        <p:spPr bwMode="auto">
          <a:xfrm>
            <a:off x="387350" y="923925"/>
            <a:ext cx="8375650" cy="5508625"/>
          </a:xfrm>
          <a:prstGeom prst="rect">
            <a:avLst/>
          </a:prstGeom>
          <a:noFill/>
        </p:spPr>
      </p:pic>
      <p:sp>
        <p:nvSpPr>
          <p:cNvPr id="16392" name="Rectangle 8"/>
          <p:cNvSpPr>
            <a:spLocks noChangeArrowheads="1"/>
          </p:cNvSpPr>
          <p:nvPr/>
        </p:nvSpPr>
        <p:spPr bwMode="auto">
          <a:xfrm>
            <a:off x="228600" y="152400"/>
            <a:ext cx="2398713" cy="579438"/>
          </a:xfrm>
          <a:prstGeom prst="rect">
            <a:avLst/>
          </a:prstGeom>
          <a:noFill/>
          <a:ln w="9525">
            <a:noFill/>
            <a:miter lim="800000"/>
            <a:headEnd/>
            <a:tailEnd/>
          </a:ln>
          <a:effectLst/>
        </p:spPr>
        <p:txBody>
          <a:bodyPr wrap="none">
            <a:prstTxWarp prst="textNoShape">
              <a:avLst/>
            </a:prstTxWarp>
            <a:spAutoFit/>
          </a:bodyPr>
          <a:lstStyle/>
          <a:p>
            <a:r>
              <a:rPr lang="en-US" sz="3200"/>
              <a:t>Governance</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Gold vs. TSX Comp</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4" name="Picture 3"/>
          <p:cNvPicPr>
            <a:picLocks noChangeAspect="1"/>
          </p:cNvPicPr>
          <p:nvPr/>
        </p:nvPicPr>
        <p:blipFill>
          <a:blip r:embed="rId3"/>
          <a:stretch>
            <a:fillRect/>
          </a:stretch>
        </p:blipFill>
        <p:spPr>
          <a:xfrm>
            <a:off x="990600" y="1270251"/>
            <a:ext cx="7086600" cy="5054349"/>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7411"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7414" name="Picture 6" descr="commodity list"/>
          <p:cNvPicPr>
            <a:picLocks noChangeAspect="1" noChangeArrowheads="1"/>
          </p:cNvPicPr>
          <p:nvPr/>
        </p:nvPicPr>
        <p:blipFill>
          <a:blip r:embed="rId4"/>
          <a:srcRect/>
          <a:stretch>
            <a:fillRect/>
          </a:stretch>
        </p:blipFill>
        <p:spPr bwMode="auto">
          <a:xfrm>
            <a:off x="736600" y="1016000"/>
            <a:ext cx="7670800" cy="4318000"/>
          </a:xfrm>
          <a:prstGeom prst="rect">
            <a:avLst/>
          </a:prstGeom>
          <a:noFill/>
        </p:spPr>
      </p:pic>
      <p:sp>
        <p:nvSpPr>
          <p:cNvPr id="17415" name="Rectangle 7"/>
          <p:cNvSpPr>
            <a:spLocks noChangeArrowheads="1"/>
          </p:cNvSpPr>
          <p:nvPr/>
        </p:nvSpPr>
        <p:spPr bwMode="auto">
          <a:xfrm>
            <a:off x="704850" y="5334000"/>
            <a:ext cx="7799388" cy="1095375"/>
          </a:xfrm>
          <a:prstGeom prst="rect">
            <a:avLst/>
          </a:prstGeom>
          <a:noFill/>
          <a:ln w="9525">
            <a:noFill/>
            <a:miter lim="800000"/>
            <a:headEnd/>
            <a:tailEnd/>
          </a:ln>
        </p:spPr>
        <p:txBody>
          <a:bodyPr wrap="none">
            <a:prstTxWarp prst="textNoShape">
              <a:avLst/>
            </a:prstTxWarp>
            <a:spAutoFit/>
          </a:bodyPr>
          <a:lstStyle/>
          <a:p>
            <a:pPr algn="ctr" eaLnBrk="0" hangingPunct="0"/>
            <a:r>
              <a:rPr lang="en-US" sz="1400">
                <a:latin typeface="Helvetica" charset="0"/>
                <a:ea typeface="ＭＳ Ｐゴシック" charset="-128"/>
                <a:cs typeface="ＭＳ Ｐゴシック" charset="-128"/>
              </a:rPr>
              <a:t>“Contracts for the sale and physical delivery of commodities are executed whenever possible </a:t>
            </a:r>
          </a:p>
          <a:p>
            <a:pPr algn="ctr" eaLnBrk="0" hangingPunct="0"/>
            <a:r>
              <a:rPr lang="en-US" sz="1400">
                <a:latin typeface="Helvetica" charset="0"/>
                <a:ea typeface="ＭＳ Ｐゴシック" charset="-128"/>
                <a:cs typeface="ＭＳ Ｐゴシック" charset="-128"/>
              </a:rPr>
              <a:t>on a pricing basis intended to achieve a relevant index target”.</a:t>
            </a:r>
          </a:p>
          <a:p>
            <a:pPr algn="ctr" eaLnBrk="0" hangingPunct="0"/>
            <a:endParaRPr lang="en-US" sz="1400">
              <a:latin typeface="Helvetica" charset="0"/>
              <a:ea typeface="ＭＳ Ｐゴシック" charset="-128"/>
              <a:cs typeface="ＭＳ Ｐゴシック" charset="-128"/>
            </a:endParaRPr>
          </a:p>
          <a:p>
            <a:pPr algn="ctr" eaLnBrk="0" hangingPunct="0"/>
            <a:r>
              <a:rPr lang="en-US" sz="1400">
                <a:solidFill>
                  <a:srgbClr val="141413"/>
                </a:solidFill>
                <a:latin typeface="Helvetica" charset="0"/>
                <a:ea typeface="ＭＳ Ｐゴシック" charset="-128"/>
                <a:cs typeface="ＭＳ Ｐゴシック" charset="-128"/>
              </a:rPr>
              <a:t> “Derivative commodity contracts are used when available to return realized prices to the index”.</a:t>
            </a:r>
            <a:r>
              <a:rPr lang="en-US" sz="2400">
                <a:solidFill>
                  <a:srgbClr val="141413"/>
                </a:solidFill>
                <a:latin typeface="Helvetica" charset="0"/>
                <a:ea typeface="ＭＳ Ｐゴシック" charset="-128"/>
                <a:cs typeface="ＭＳ Ｐゴシック" charset="-128"/>
              </a:rPr>
              <a:t> </a:t>
            </a:r>
          </a:p>
        </p:txBody>
      </p:sp>
      <p:sp>
        <p:nvSpPr>
          <p:cNvPr id="17417" name="Rectangle 9"/>
          <p:cNvSpPr>
            <a:spLocks noChangeArrowheads="1"/>
          </p:cNvSpPr>
          <p:nvPr/>
        </p:nvSpPr>
        <p:spPr bwMode="auto">
          <a:xfrm>
            <a:off x="-838200" y="0"/>
            <a:ext cx="7772400" cy="1143000"/>
          </a:xfrm>
          <a:prstGeom prst="rect">
            <a:avLst/>
          </a:prstGeom>
          <a:noFill/>
          <a:ln w="9525">
            <a:noFill/>
            <a:miter lim="800000"/>
            <a:headEnd/>
            <a:tailEnd/>
          </a:ln>
        </p:spPr>
        <p:txBody>
          <a:bodyPr anchor="ctr">
            <a:prstTxWarp prst="textNoShape">
              <a:avLst/>
            </a:prstTxWarp>
          </a:bodyPr>
          <a:lstStyle/>
          <a:p>
            <a:pPr algn="ctr"/>
            <a:r>
              <a:rPr lang="en-US" sz="4400"/>
              <a:t>Commodity Price Risk</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8435"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8437" name="Rectangle 5"/>
          <p:cNvSpPr>
            <a:spLocks noChangeArrowheads="1"/>
          </p:cNvSpPr>
          <p:nvPr/>
        </p:nvSpPr>
        <p:spPr bwMode="auto">
          <a:xfrm>
            <a:off x="381000" y="5029200"/>
            <a:ext cx="6096000" cy="990600"/>
          </a:xfrm>
          <a:prstGeom prst="rect">
            <a:avLst/>
          </a:prstGeom>
          <a:noFill/>
          <a:ln w="9525">
            <a:noFill/>
            <a:miter lim="800000"/>
            <a:headEnd/>
            <a:tailEnd/>
          </a:ln>
        </p:spPr>
        <p:txBody>
          <a:bodyPr>
            <a:prstTxWarp prst="textNoShape">
              <a:avLst/>
            </a:prstTxWarp>
          </a:bodyPr>
          <a:lstStyle/>
          <a:p>
            <a:pPr marL="342900" indent="-342900" defTabSz="914400" eaLnBrk="0" hangingPunct="0">
              <a:lnSpc>
                <a:spcPct val="110000"/>
              </a:lnSpc>
              <a:buFont typeface="Arial" charset="0"/>
              <a:buNone/>
            </a:pPr>
            <a:r>
              <a:rPr lang="en-US" sz="1400">
                <a:latin typeface="Helvetica" charset="0"/>
              </a:rPr>
              <a:t>• Economic hedging of prices realized on commodity contracts</a:t>
            </a:r>
          </a:p>
          <a:p>
            <a:pPr marL="342900" indent="-342900" defTabSz="914400" eaLnBrk="0" hangingPunct="0">
              <a:lnSpc>
                <a:spcPct val="110000"/>
              </a:lnSpc>
              <a:buFont typeface="Arial" charset="0"/>
              <a:buNone/>
            </a:pPr>
            <a:r>
              <a:rPr lang="en-US" sz="1400">
                <a:latin typeface="Helvetica" charset="0"/>
              </a:rPr>
              <a:t>• Proprietary trading </a:t>
            </a:r>
          </a:p>
          <a:p>
            <a:pPr marL="342900" indent="-342900" defTabSz="914400" eaLnBrk="0" hangingPunct="0">
              <a:lnSpc>
                <a:spcPct val="110000"/>
              </a:lnSpc>
              <a:buFont typeface="Arial" charset="0"/>
              <a:buNone/>
            </a:pPr>
            <a:r>
              <a:rPr lang="en-US" sz="1400">
                <a:latin typeface="Helvetica" charset="0"/>
              </a:rPr>
              <a:t>• Purchases and sales of physical contracts that can be cash-settled</a:t>
            </a:r>
          </a:p>
          <a:p>
            <a:pPr marL="342900" indent="-342900" defTabSz="914400" eaLnBrk="0" hangingPunct="0">
              <a:lnSpc>
                <a:spcPct val="110000"/>
              </a:lnSpc>
              <a:buFont typeface="Arial" charset="0"/>
              <a:buNone/>
            </a:pPr>
            <a:r>
              <a:rPr lang="en-US" sz="1400">
                <a:latin typeface="Helvetica" charset="0"/>
              </a:rPr>
              <a:t>• Cashflow hedging of revenues </a:t>
            </a:r>
          </a:p>
          <a:p>
            <a:pPr marL="342900" indent="-342900" defTabSz="914400" eaLnBrk="0" hangingPunct="0">
              <a:lnSpc>
                <a:spcPct val="110000"/>
              </a:lnSpc>
              <a:buFont typeface="Arial" charset="0"/>
              <a:buNone/>
            </a:pPr>
            <a:r>
              <a:rPr lang="en-US" sz="1400">
                <a:latin typeface="Helvetica" charset="0"/>
              </a:rPr>
              <a:t>• Derivatives embedded within other supply contracts</a:t>
            </a:r>
          </a:p>
        </p:txBody>
      </p:sp>
      <p:sp>
        <p:nvSpPr>
          <p:cNvPr id="18438" name="Rectangle 6"/>
          <p:cNvSpPr>
            <a:spLocks noChangeArrowheads="1"/>
          </p:cNvSpPr>
          <p:nvPr/>
        </p:nvSpPr>
        <p:spPr bwMode="auto">
          <a:xfrm>
            <a:off x="5715000" y="5341938"/>
            <a:ext cx="3200400" cy="600075"/>
          </a:xfrm>
          <a:prstGeom prst="rect">
            <a:avLst/>
          </a:prstGeom>
          <a:noFill/>
          <a:ln w="9525">
            <a:noFill/>
            <a:miter lim="800000"/>
            <a:headEnd/>
            <a:tailEnd/>
          </a:ln>
          <a:effectLst/>
        </p:spPr>
        <p:txBody>
          <a:bodyPr>
            <a:prstTxWarp prst="textNoShape">
              <a:avLst/>
            </a:prstTxWarp>
            <a:spAutoFit/>
          </a:bodyPr>
          <a:lstStyle/>
          <a:p>
            <a:pPr eaLnBrk="0" hangingPunct="0">
              <a:lnSpc>
                <a:spcPct val="110000"/>
              </a:lnSpc>
              <a:buFont typeface="Arial" charset="0"/>
              <a:buChar char="•"/>
            </a:pPr>
            <a:r>
              <a:rPr lang="en-US" sz="1400">
                <a:latin typeface="Helvetica" charset="0"/>
              </a:rPr>
              <a:t> </a:t>
            </a:r>
            <a:endParaRPr lang="en-US" sz="900">
              <a:solidFill>
                <a:srgbClr val="EADF7C"/>
              </a:solidFill>
              <a:latin typeface="Helvetica" charset="0"/>
            </a:endParaRPr>
          </a:p>
          <a:p>
            <a:endParaRPr lang="en-US"/>
          </a:p>
        </p:txBody>
      </p:sp>
      <p:pic>
        <p:nvPicPr>
          <p:cNvPr id="18441" name="Picture 9" descr="Screen shot 2011-03-18 at 3"/>
          <p:cNvPicPr>
            <a:picLocks noChangeAspect="1" noChangeArrowheads="1"/>
          </p:cNvPicPr>
          <p:nvPr/>
        </p:nvPicPr>
        <p:blipFill>
          <a:blip r:embed="rId4"/>
          <a:srcRect/>
          <a:stretch>
            <a:fillRect/>
          </a:stretch>
        </p:blipFill>
        <p:spPr bwMode="auto">
          <a:xfrm>
            <a:off x="304800" y="1141413"/>
            <a:ext cx="8229600" cy="3697287"/>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82947"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82949" name="Rectangle 5"/>
          <p:cNvSpPr>
            <a:spLocks noChangeArrowheads="1"/>
          </p:cNvSpPr>
          <p:nvPr/>
        </p:nvSpPr>
        <p:spPr bwMode="auto">
          <a:xfrm>
            <a:off x="5715000" y="5341938"/>
            <a:ext cx="3200400" cy="600075"/>
          </a:xfrm>
          <a:prstGeom prst="rect">
            <a:avLst/>
          </a:prstGeom>
          <a:noFill/>
          <a:ln w="9525">
            <a:noFill/>
            <a:miter lim="800000"/>
            <a:headEnd/>
            <a:tailEnd/>
          </a:ln>
          <a:effectLst/>
        </p:spPr>
        <p:txBody>
          <a:bodyPr>
            <a:prstTxWarp prst="textNoShape">
              <a:avLst/>
            </a:prstTxWarp>
            <a:spAutoFit/>
          </a:bodyPr>
          <a:lstStyle/>
          <a:p>
            <a:pPr eaLnBrk="0" hangingPunct="0">
              <a:lnSpc>
                <a:spcPct val="110000"/>
              </a:lnSpc>
              <a:buFont typeface="Arial" charset="0"/>
              <a:buChar char="•"/>
            </a:pPr>
            <a:r>
              <a:rPr lang="en-US" sz="1400">
                <a:latin typeface="Helvetica" charset="0"/>
              </a:rPr>
              <a:t> </a:t>
            </a:r>
            <a:endParaRPr lang="en-US" sz="900">
              <a:solidFill>
                <a:srgbClr val="EADF7C"/>
              </a:solidFill>
              <a:latin typeface="Helvetica" charset="0"/>
            </a:endParaRPr>
          </a:p>
          <a:p>
            <a:endParaRPr lang="en-US"/>
          </a:p>
        </p:txBody>
      </p:sp>
      <p:pic>
        <p:nvPicPr>
          <p:cNvPr id="82952" name="Picture 8" descr="Forward commodity and other derivative"/>
          <p:cNvPicPr>
            <a:picLocks noChangeAspect="1" noChangeArrowheads="1"/>
          </p:cNvPicPr>
          <p:nvPr/>
        </p:nvPicPr>
        <p:blipFill>
          <a:blip r:embed="rId4"/>
          <a:srcRect/>
          <a:stretch>
            <a:fillRect/>
          </a:stretch>
        </p:blipFill>
        <p:spPr bwMode="auto">
          <a:xfrm>
            <a:off x="323850" y="1184275"/>
            <a:ext cx="8515350" cy="4918075"/>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9459"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9460" name="Picture 4" descr="Commodity sensitiveity analysis"/>
          <p:cNvPicPr>
            <a:picLocks noChangeAspect="1" noChangeArrowheads="1"/>
          </p:cNvPicPr>
          <p:nvPr/>
        </p:nvPicPr>
        <p:blipFill>
          <a:blip r:embed="rId4"/>
          <a:srcRect/>
          <a:stretch>
            <a:fillRect/>
          </a:stretch>
        </p:blipFill>
        <p:spPr bwMode="auto">
          <a:xfrm>
            <a:off x="1219200" y="990600"/>
            <a:ext cx="6781800" cy="3344863"/>
          </a:xfrm>
          <a:prstGeom prst="rect">
            <a:avLst/>
          </a:prstGeom>
          <a:noFill/>
        </p:spPr>
      </p:pic>
      <p:sp>
        <p:nvSpPr>
          <p:cNvPr id="19461" name="Rectangle 5"/>
          <p:cNvSpPr>
            <a:spLocks noChangeArrowheads="1"/>
          </p:cNvSpPr>
          <p:nvPr/>
        </p:nvSpPr>
        <p:spPr bwMode="auto">
          <a:xfrm>
            <a:off x="1905000" y="4335463"/>
            <a:ext cx="5715000" cy="3048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charset="0"/>
              <a:buNone/>
            </a:pPr>
            <a:r>
              <a:rPr lang="en-US" sz="1600"/>
              <a:t>Does not include cashflow hedges or embedded derivatives.</a:t>
            </a:r>
          </a:p>
        </p:txBody>
      </p:sp>
      <p:sp>
        <p:nvSpPr>
          <p:cNvPr id="19462" name="Rectangle 6"/>
          <p:cNvSpPr>
            <a:spLocks noChangeArrowheads="1"/>
          </p:cNvSpPr>
          <p:nvPr/>
        </p:nvSpPr>
        <p:spPr bwMode="auto">
          <a:xfrm>
            <a:off x="-11430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Sensitivity Analysis</a:t>
            </a:r>
          </a:p>
        </p:txBody>
      </p:sp>
      <p:pic>
        <p:nvPicPr>
          <p:cNvPr id="19465" name="Picture 9" descr="Screen shot 2011-03-18 at 3"/>
          <p:cNvPicPr>
            <a:picLocks noChangeAspect="1" noChangeArrowheads="1"/>
          </p:cNvPicPr>
          <p:nvPr/>
        </p:nvPicPr>
        <p:blipFill>
          <a:blip r:embed="rId5"/>
          <a:srcRect/>
          <a:stretch>
            <a:fillRect/>
          </a:stretch>
        </p:blipFill>
        <p:spPr bwMode="auto">
          <a:xfrm>
            <a:off x="3162300" y="4648200"/>
            <a:ext cx="3009900" cy="1760538"/>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0483"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20484" name="Picture 4" descr="Changes in commodity revenue"/>
          <p:cNvPicPr>
            <a:picLocks noChangeAspect="1" noChangeArrowheads="1"/>
          </p:cNvPicPr>
          <p:nvPr/>
        </p:nvPicPr>
        <p:blipFill>
          <a:blip r:embed="rId4"/>
          <a:srcRect/>
          <a:stretch>
            <a:fillRect/>
          </a:stretch>
        </p:blipFill>
        <p:spPr bwMode="auto">
          <a:xfrm>
            <a:off x="152400" y="1676400"/>
            <a:ext cx="8840788" cy="3835400"/>
          </a:xfrm>
          <a:prstGeom prst="rect">
            <a:avLst/>
          </a:prstGeom>
          <a:noFill/>
        </p:spPr>
      </p:pic>
      <p:sp>
        <p:nvSpPr>
          <p:cNvPr id="20485" name="Rectangle 5"/>
          <p:cNvSpPr>
            <a:spLocks noChangeArrowheads="1"/>
          </p:cNvSpPr>
          <p:nvPr/>
        </p:nvSpPr>
        <p:spPr bwMode="auto">
          <a:xfrm>
            <a:off x="433388" y="242888"/>
            <a:ext cx="2614612" cy="519112"/>
          </a:xfrm>
          <a:prstGeom prst="rect">
            <a:avLst/>
          </a:prstGeom>
          <a:noFill/>
          <a:ln w="9525">
            <a:noFill/>
            <a:miter lim="800000"/>
            <a:headEnd/>
            <a:tailEnd/>
          </a:ln>
        </p:spPr>
        <p:txBody>
          <a:bodyPr wrap="none">
            <a:prstTxWarp prst="textNoShape">
              <a:avLst/>
            </a:prstTxWarp>
            <a:spAutoFit/>
          </a:bodyPr>
          <a:lstStyle/>
          <a:p>
            <a:pPr eaLnBrk="0" hangingPunct="0"/>
            <a:r>
              <a:rPr lang="en-US" sz="2800">
                <a:latin typeface="Arial" charset="0"/>
                <a:ea typeface="ＭＳ Ｐゴシック" charset="-128"/>
                <a:cs typeface="ＭＳ Ｐゴシック" charset="-128"/>
              </a:rPr>
              <a:t>Positive Effects</a:t>
            </a:r>
            <a:endParaRPr lang="en-US" sz="2400">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1507"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21508" name="Picture 4" descr="locationsMap"/>
          <p:cNvPicPr>
            <a:picLocks noChangeAspect="1" noChangeArrowheads="1"/>
          </p:cNvPicPr>
          <p:nvPr/>
        </p:nvPicPr>
        <p:blipFill>
          <a:blip r:embed="rId4"/>
          <a:srcRect/>
          <a:stretch>
            <a:fillRect/>
          </a:stretch>
        </p:blipFill>
        <p:spPr bwMode="auto">
          <a:xfrm>
            <a:off x="228600" y="1219200"/>
            <a:ext cx="8610600" cy="4349750"/>
          </a:xfrm>
          <a:prstGeom prst="rect">
            <a:avLst/>
          </a:prstGeom>
          <a:noFill/>
        </p:spPr>
      </p:pic>
      <p:sp>
        <p:nvSpPr>
          <p:cNvPr id="21509" name="Rectangle 5"/>
          <p:cNvSpPr>
            <a:spLocks noChangeArrowheads="1"/>
          </p:cNvSpPr>
          <p:nvPr/>
        </p:nvSpPr>
        <p:spPr bwMode="auto">
          <a:xfrm>
            <a:off x="685800" y="5638800"/>
            <a:ext cx="7924800" cy="838200"/>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 typeface="Arial" charset="0"/>
              <a:buNone/>
            </a:pPr>
            <a:r>
              <a:rPr lang="en-US" sz="1600"/>
              <a:t>Functional Currency: US $</a:t>
            </a:r>
          </a:p>
          <a:p>
            <a:pPr marL="342900" indent="-342900" defTabSz="914400">
              <a:lnSpc>
                <a:spcPct val="90000"/>
              </a:lnSpc>
              <a:spcBef>
                <a:spcPct val="20000"/>
              </a:spcBef>
              <a:buFont typeface="Arial" charset="0"/>
              <a:buChar char="•"/>
            </a:pPr>
            <a:r>
              <a:rPr lang="en-US" sz="1400">
                <a:solidFill>
                  <a:srgbClr val="141413"/>
                </a:solidFill>
                <a:latin typeface="Helvetica" charset="0"/>
              </a:rPr>
              <a:t>Translational exposure in respect of non-functional currency monetary items</a:t>
            </a:r>
          </a:p>
          <a:p>
            <a:pPr marL="342900" indent="-342900" defTabSz="914400">
              <a:lnSpc>
                <a:spcPct val="90000"/>
              </a:lnSpc>
              <a:spcBef>
                <a:spcPct val="20000"/>
              </a:spcBef>
              <a:buFont typeface="Arial" charset="0"/>
              <a:buChar char="•"/>
            </a:pPr>
            <a:r>
              <a:rPr lang="en-US" sz="1400">
                <a:solidFill>
                  <a:srgbClr val="141413"/>
                </a:solidFill>
                <a:latin typeface="Helvetica" charset="0"/>
              </a:rPr>
              <a:t>Transactional exposure in respect of non-functional currency expenditure and revenue</a:t>
            </a:r>
            <a:endParaRPr lang="en-US" sz="2800">
              <a:solidFill>
                <a:srgbClr val="141413"/>
              </a:solidFill>
              <a:latin typeface="Helvetica" charset="0"/>
            </a:endParaRPr>
          </a:p>
        </p:txBody>
      </p:sp>
      <p:sp>
        <p:nvSpPr>
          <p:cNvPr id="21510" name="Rectangle 6"/>
          <p:cNvSpPr>
            <a:spLocks noChangeArrowheads="1"/>
          </p:cNvSpPr>
          <p:nvPr/>
        </p:nvSpPr>
        <p:spPr bwMode="auto">
          <a:xfrm>
            <a:off x="-2057400" y="38100"/>
            <a:ext cx="7772400" cy="838200"/>
          </a:xfrm>
          <a:prstGeom prst="rect">
            <a:avLst/>
          </a:prstGeom>
          <a:noFill/>
          <a:ln w="9525">
            <a:noFill/>
            <a:miter lim="800000"/>
            <a:headEnd/>
            <a:tailEnd/>
          </a:ln>
        </p:spPr>
        <p:txBody>
          <a:bodyPr anchor="ctr">
            <a:prstTxWarp prst="textNoShape">
              <a:avLst/>
            </a:prstTxWarp>
          </a:bodyPr>
          <a:lstStyle/>
          <a:p>
            <a:pPr algn="ctr"/>
            <a:r>
              <a:rPr lang="en-US" sz="3600"/>
              <a:t>Currency Risk</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2531"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2532" name="Rectangle 4"/>
          <p:cNvSpPr>
            <a:spLocks noChangeArrowheads="1"/>
          </p:cNvSpPr>
          <p:nvPr/>
        </p:nvSpPr>
        <p:spPr bwMode="auto">
          <a:xfrm>
            <a:off x="-6096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Exchange Rate Volatility</a:t>
            </a:r>
          </a:p>
        </p:txBody>
      </p:sp>
      <p:sp>
        <p:nvSpPr>
          <p:cNvPr id="22533" name="Rectangle 5"/>
          <p:cNvSpPr>
            <a:spLocks noChangeArrowheads="1"/>
          </p:cNvSpPr>
          <p:nvPr/>
        </p:nvSpPr>
        <p:spPr bwMode="auto">
          <a:xfrm>
            <a:off x="3514725" y="2849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22535" name="Picture 7" descr="Screen shot 2011-03-18 at 3"/>
          <p:cNvPicPr>
            <a:picLocks noChangeAspect="1" noChangeArrowheads="1"/>
          </p:cNvPicPr>
          <p:nvPr/>
        </p:nvPicPr>
        <p:blipFill>
          <a:blip r:embed="rId4"/>
          <a:srcRect/>
          <a:stretch>
            <a:fillRect/>
          </a:stretch>
        </p:blipFill>
        <p:spPr bwMode="auto">
          <a:xfrm>
            <a:off x="228600" y="1836738"/>
            <a:ext cx="8807450" cy="3408362"/>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3555"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3556" name="Rectangle 4"/>
          <p:cNvSpPr>
            <a:spLocks noChangeArrowheads="1"/>
          </p:cNvSpPr>
          <p:nvPr/>
        </p:nvSpPr>
        <p:spPr bwMode="auto">
          <a:xfrm>
            <a:off x="-1447800" y="38100"/>
            <a:ext cx="7772400" cy="1143000"/>
          </a:xfrm>
          <a:prstGeom prst="rect">
            <a:avLst/>
          </a:prstGeom>
          <a:noFill/>
          <a:ln w="9525">
            <a:noFill/>
            <a:miter lim="800000"/>
            <a:headEnd/>
            <a:tailEnd/>
          </a:ln>
        </p:spPr>
        <p:txBody>
          <a:bodyPr anchor="ctr">
            <a:prstTxWarp prst="textNoShape">
              <a:avLst/>
            </a:prstTxWarp>
          </a:bodyPr>
          <a:lstStyle/>
          <a:p>
            <a:pPr algn="ctr"/>
            <a:r>
              <a:rPr lang="en-US" sz="3200">
                <a:solidFill>
                  <a:srgbClr val="141413"/>
                </a:solidFill>
                <a:latin typeface="Helvetica" charset="0"/>
              </a:rPr>
              <a:t>Transactional Exposure</a:t>
            </a:r>
            <a:endParaRPr lang="en-US" sz="2800">
              <a:solidFill>
                <a:srgbClr val="141413"/>
              </a:solidFill>
              <a:latin typeface="Helvetica" charset="0"/>
            </a:endParaRPr>
          </a:p>
        </p:txBody>
      </p:sp>
      <p:sp>
        <p:nvSpPr>
          <p:cNvPr id="23557" name="Rectangle 5"/>
          <p:cNvSpPr>
            <a:spLocks noChangeArrowheads="1"/>
          </p:cNvSpPr>
          <p:nvPr/>
        </p:nvSpPr>
        <p:spPr bwMode="auto">
          <a:xfrm>
            <a:off x="685800" y="1981200"/>
            <a:ext cx="7772400" cy="4114800"/>
          </a:xfrm>
          <a:prstGeom prst="rect">
            <a:avLst/>
          </a:prstGeom>
          <a:noFill/>
          <a:ln w="9525">
            <a:noFill/>
            <a:miter lim="800000"/>
            <a:headEnd/>
            <a:tailEnd/>
          </a:ln>
        </p:spPr>
        <p:txBody>
          <a:bodyPr>
            <a:prstTxWarp prst="textNoShape">
              <a:avLst/>
            </a:prstTxWarp>
          </a:bodyPr>
          <a:lstStyle/>
          <a:p>
            <a:pPr marL="342900" indent="-342900" defTabSz="914400">
              <a:spcBef>
                <a:spcPct val="20000"/>
              </a:spcBef>
              <a:buFont typeface="Arial" charset="0"/>
              <a:buChar char="•"/>
            </a:pPr>
            <a:r>
              <a:rPr lang="en-US" sz="2800"/>
              <a:t>Arise from operating and capital expenditures in non-functional currency.</a:t>
            </a:r>
          </a:p>
          <a:p>
            <a:pPr marL="342900" indent="-342900" defTabSz="914400">
              <a:spcBef>
                <a:spcPct val="20000"/>
              </a:spcBef>
              <a:buFont typeface="Arial" charset="0"/>
              <a:buChar char="•"/>
            </a:pPr>
            <a:r>
              <a:rPr lang="en-US" sz="2800"/>
              <a:t>May also be a result of revenues denominated in non-functional currency.</a:t>
            </a:r>
          </a:p>
          <a:p>
            <a:pPr marL="342900" indent="-342900" defTabSz="914400">
              <a:spcBef>
                <a:spcPct val="20000"/>
              </a:spcBef>
              <a:buFont typeface="Arial" charset="0"/>
              <a:buChar char="•"/>
            </a:pPr>
            <a:r>
              <a:rPr lang="en-US" sz="2800">
                <a:solidFill>
                  <a:srgbClr val="141413"/>
                </a:solidFill>
              </a:rPr>
              <a:t>The fair value of forward exchange contracts outstanding is an asset of US$22 million (2009: a liability of US$5 million).</a:t>
            </a:r>
            <a:endParaRPr lang="en-US" sz="3200">
              <a:solidFill>
                <a:srgbClr val="141413"/>
              </a:solidFill>
              <a:latin typeface="Helvetica"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4579"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24580" name="Picture 4" descr="Currency Sensitivity analysis"/>
          <p:cNvPicPr>
            <a:picLocks noChangeAspect="1" noChangeArrowheads="1"/>
          </p:cNvPicPr>
          <p:nvPr/>
        </p:nvPicPr>
        <p:blipFill>
          <a:blip r:embed="rId4"/>
          <a:srcRect/>
          <a:stretch>
            <a:fillRect/>
          </a:stretch>
        </p:blipFill>
        <p:spPr bwMode="auto">
          <a:xfrm>
            <a:off x="228600" y="2219325"/>
            <a:ext cx="8686800" cy="1608138"/>
          </a:xfrm>
          <a:prstGeom prst="rect">
            <a:avLst/>
          </a:prstGeom>
          <a:noFill/>
        </p:spPr>
      </p:pic>
      <p:sp>
        <p:nvSpPr>
          <p:cNvPr id="24581" name="Rectangle 5"/>
          <p:cNvSpPr>
            <a:spLocks noChangeArrowheads="1"/>
          </p:cNvSpPr>
          <p:nvPr/>
        </p:nvSpPr>
        <p:spPr bwMode="auto">
          <a:xfrm>
            <a:off x="-1371600" y="0"/>
            <a:ext cx="7772400" cy="762000"/>
          </a:xfrm>
          <a:prstGeom prst="rect">
            <a:avLst/>
          </a:prstGeom>
          <a:noFill/>
          <a:ln w="9525">
            <a:noFill/>
            <a:miter lim="800000"/>
            <a:headEnd/>
            <a:tailEnd/>
          </a:ln>
        </p:spPr>
        <p:txBody>
          <a:bodyPr anchor="ctr">
            <a:prstTxWarp prst="textNoShape">
              <a:avLst/>
            </a:prstTxWarp>
          </a:bodyPr>
          <a:lstStyle/>
          <a:p>
            <a:pPr algn="ctr"/>
            <a:r>
              <a:rPr lang="en-US" sz="4400"/>
              <a:t>Sensitivity Analysis</a:t>
            </a:r>
          </a:p>
        </p:txBody>
      </p:sp>
      <p:sp>
        <p:nvSpPr>
          <p:cNvPr id="24582" name="Rectangle 6"/>
          <p:cNvSpPr>
            <a:spLocks noChangeArrowheads="1"/>
          </p:cNvSpPr>
          <p:nvPr/>
        </p:nvSpPr>
        <p:spPr bwMode="auto">
          <a:xfrm>
            <a:off x="609600" y="4038600"/>
            <a:ext cx="7772400" cy="28956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charset="0"/>
              <a:buChar char="•"/>
            </a:pPr>
            <a:r>
              <a:rPr lang="en-US" sz="2000"/>
              <a:t>Major non-functional Currencies</a:t>
            </a:r>
          </a:p>
          <a:p>
            <a:pPr marL="342900" indent="-342900">
              <a:spcBef>
                <a:spcPct val="20000"/>
              </a:spcBef>
              <a:buFont typeface="Arial" charset="0"/>
              <a:buChar char="•"/>
            </a:pPr>
            <a:r>
              <a:rPr lang="en-US" sz="2000"/>
              <a:t>Effect of weakening US $.</a:t>
            </a:r>
            <a:endParaRPr lang="en-US" sz="320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5603"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5604" name="Rectangle 4"/>
          <p:cNvSpPr>
            <a:spLocks noChangeArrowheads="1"/>
          </p:cNvSpPr>
          <p:nvPr/>
        </p:nvSpPr>
        <p:spPr bwMode="auto">
          <a:xfrm>
            <a:off x="2955925" y="21129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25607" name="Picture 7" descr="10"/>
          <p:cNvPicPr>
            <a:picLocks noChangeAspect="1" noChangeArrowheads="1"/>
          </p:cNvPicPr>
          <p:nvPr/>
        </p:nvPicPr>
        <p:blipFill>
          <a:blip r:embed="rId4"/>
          <a:srcRect/>
          <a:stretch>
            <a:fillRect/>
          </a:stretch>
        </p:blipFill>
        <p:spPr bwMode="auto">
          <a:xfrm>
            <a:off x="400050" y="1219200"/>
            <a:ext cx="8362950" cy="3894138"/>
          </a:xfrm>
          <a:prstGeom prst="rect">
            <a:avLst/>
          </a:prstGeom>
          <a:noFill/>
        </p:spPr>
      </p:pic>
      <p:sp>
        <p:nvSpPr>
          <p:cNvPr id="25608" name="Rectangle 8"/>
          <p:cNvSpPr>
            <a:spLocks noChangeArrowheads="1"/>
          </p:cNvSpPr>
          <p:nvPr/>
        </p:nvSpPr>
        <p:spPr bwMode="auto">
          <a:xfrm>
            <a:off x="533400" y="5227638"/>
            <a:ext cx="8056563" cy="679450"/>
          </a:xfrm>
          <a:prstGeom prst="rect">
            <a:avLst/>
          </a:prstGeom>
          <a:noFill/>
          <a:ln w="9525">
            <a:noFill/>
            <a:miter lim="800000"/>
            <a:headEnd/>
            <a:tailEnd/>
          </a:ln>
        </p:spPr>
        <p:txBody>
          <a:bodyPr wrap="none">
            <a:prstTxWarp prst="textNoShape">
              <a:avLst/>
            </a:prstTxWarp>
            <a:spAutoFit/>
          </a:bodyPr>
          <a:lstStyle/>
          <a:p>
            <a:pPr eaLnBrk="0" hangingPunct="0">
              <a:lnSpc>
                <a:spcPct val="120000"/>
              </a:lnSpc>
            </a:pPr>
            <a:r>
              <a:rPr lang="en-US" sz="1600">
                <a:solidFill>
                  <a:srgbClr val="141413"/>
                </a:solidFill>
                <a:latin typeface="Helvetica" charset="0"/>
                <a:ea typeface="ＭＳ Ｐゴシック" charset="-128"/>
                <a:cs typeface="ＭＳ Ｐゴシック" charset="-128"/>
                <a:sym typeface="Symbol" charset="2"/>
              </a:rPr>
              <a:t> </a:t>
            </a:r>
            <a:r>
              <a:rPr lang="en-US" sz="1600">
                <a:solidFill>
                  <a:srgbClr val="141413"/>
                </a:solidFill>
                <a:latin typeface="Helvetica" charset="0"/>
                <a:ea typeface="ＭＳ Ｐゴシック" charset="-128"/>
                <a:cs typeface="ＭＳ Ｐゴシック" charset="-128"/>
              </a:rPr>
              <a:t>Monetary items denominated in non-functional currency are periodically restated to </a:t>
            </a:r>
          </a:p>
          <a:p>
            <a:pPr eaLnBrk="0" hangingPunct="0">
              <a:lnSpc>
                <a:spcPct val="120000"/>
              </a:lnSpc>
            </a:pPr>
            <a:r>
              <a:rPr lang="en-US" sz="1600">
                <a:solidFill>
                  <a:srgbClr val="141413"/>
                </a:solidFill>
                <a:latin typeface="Helvetica" charset="0"/>
                <a:ea typeface="ＭＳ Ｐゴシック" charset="-128"/>
                <a:cs typeface="ＭＳ Ｐゴシック" charset="-128"/>
              </a:rPr>
              <a:t>US dollar equivalents, and the associated gain or loss is taken to the income statement.</a:t>
            </a:r>
            <a:endParaRPr lang="en-US" sz="2400">
              <a:solidFill>
                <a:srgbClr val="141413"/>
              </a:solidFill>
              <a:latin typeface="Helvetica" charset="0"/>
              <a:ea typeface="ＭＳ Ｐゴシック" charset="-128"/>
              <a:cs typeface="ＭＳ Ｐゴシック" charset="-128"/>
            </a:endParaRPr>
          </a:p>
        </p:txBody>
      </p:sp>
      <p:sp>
        <p:nvSpPr>
          <p:cNvPr id="25609" name="Rectangle 9"/>
          <p:cNvSpPr>
            <a:spLocks noChangeArrowheads="1"/>
          </p:cNvSpPr>
          <p:nvPr/>
        </p:nvSpPr>
        <p:spPr bwMode="auto">
          <a:xfrm>
            <a:off x="-1447800" y="304800"/>
            <a:ext cx="7772400" cy="609600"/>
          </a:xfrm>
          <a:prstGeom prst="rect">
            <a:avLst/>
          </a:prstGeom>
          <a:noFill/>
          <a:ln w="9525">
            <a:noFill/>
            <a:miter lim="800000"/>
            <a:headEnd/>
            <a:tailEnd/>
          </a:ln>
        </p:spPr>
        <p:txBody>
          <a:bodyPr anchor="ctr">
            <a:prstTxWarp prst="textNoShape">
              <a:avLst/>
            </a:prstTxWarp>
          </a:bodyPr>
          <a:lstStyle/>
          <a:p>
            <a:pPr algn="ctr"/>
            <a:r>
              <a:rPr lang="en-US" sz="3200">
                <a:solidFill>
                  <a:srgbClr val="141413"/>
                </a:solidFill>
                <a:latin typeface="Helvetica" charset="0"/>
              </a:rPr>
              <a:t>Translational Exposure</a:t>
            </a:r>
            <a:endParaRPr lang="en-US" sz="2400">
              <a:solidFill>
                <a:srgbClr val="141413"/>
              </a:solidFill>
              <a:latin typeface="Helvetica"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Gold Demand</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7" name="Picture 6"/>
          <p:cNvPicPr>
            <a:picLocks noChangeAspect="1"/>
          </p:cNvPicPr>
          <p:nvPr/>
        </p:nvPicPr>
        <p:blipFill>
          <a:blip r:embed="rId4"/>
          <a:stretch>
            <a:fillRect/>
          </a:stretch>
        </p:blipFill>
        <p:spPr>
          <a:xfrm>
            <a:off x="1143000" y="1219200"/>
            <a:ext cx="7035800" cy="5241494"/>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7651"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27652" name="Rectangle 4"/>
          <p:cNvSpPr>
            <a:spLocks noChangeArrowheads="1"/>
          </p:cNvSpPr>
          <p:nvPr/>
        </p:nvSpPr>
        <p:spPr bwMode="auto">
          <a:xfrm>
            <a:off x="-12954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Interest Rate Risk</a:t>
            </a:r>
          </a:p>
        </p:txBody>
      </p:sp>
      <p:sp>
        <p:nvSpPr>
          <p:cNvPr id="27653" name="Rectangle 5"/>
          <p:cNvSpPr>
            <a:spLocks noChangeArrowheads="1"/>
          </p:cNvSpPr>
          <p:nvPr/>
        </p:nvSpPr>
        <p:spPr bwMode="auto">
          <a:xfrm>
            <a:off x="609600" y="1600200"/>
            <a:ext cx="7772400" cy="4800600"/>
          </a:xfrm>
          <a:prstGeom prst="rect">
            <a:avLst/>
          </a:prstGeom>
          <a:noFill/>
          <a:ln w="9525">
            <a:noFill/>
            <a:miter lim="800000"/>
            <a:headEnd/>
            <a:tailEnd/>
          </a:ln>
        </p:spPr>
        <p:txBody>
          <a:bodyPr>
            <a:prstTxWarp prst="textNoShape">
              <a:avLst/>
            </a:prstTxWarp>
          </a:bodyPr>
          <a:lstStyle/>
          <a:p>
            <a:pPr marL="342900" indent="-342900" defTabSz="914400">
              <a:spcBef>
                <a:spcPct val="20000"/>
              </a:spcBef>
              <a:buFont typeface="Arial" charset="0"/>
              <a:buChar char="•"/>
            </a:pPr>
            <a:r>
              <a:rPr lang="en-US" sz="2800">
                <a:solidFill>
                  <a:srgbClr val="141413"/>
                </a:solidFill>
              </a:rPr>
              <a:t>The Group has entered into interest rate swaps and cross currency interest rate swaps to convert most of the centrally raised debt into US dollar floating rate exposures.</a:t>
            </a:r>
          </a:p>
          <a:p>
            <a:pPr marL="342900" indent="-342900" defTabSz="914400">
              <a:spcBef>
                <a:spcPct val="20000"/>
              </a:spcBef>
              <a:buFont typeface="Arial" charset="0"/>
              <a:buChar char="•"/>
            </a:pPr>
            <a:endParaRPr lang="en-US" sz="1400">
              <a:solidFill>
                <a:srgbClr val="141413"/>
              </a:solidFill>
            </a:endParaRPr>
          </a:p>
          <a:p>
            <a:pPr marL="342900" indent="-342900" defTabSz="914400">
              <a:spcBef>
                <a:spcPct val="20000"/>
              </a:spcBef>
              <a:buFont typeface="Arial" charset="0"/>
              <a:buChar char="•"/>
            </a:pPr>
            <a:r>
              <a:rPr lang="en-US" sz="2800">
                <a:solidFill>
                  <a:srgbClr val="141413"/>
                </a:solidFill>
                <a:latin typeface="Helvetica" charset="0"/>
              </a:rPr>
              <a:t>It is estimated that a one percentage point increase in US LIBOR will decrease the Group</a:t>
            </a:r>
            <a:r>
              <a:rPr lang="en-CA" sz="2800">
                <a:solidFill>
                  <a:srgbClr val="141413"/>
                </a:solidFill>
                <a:latin typeface="Helvetica" charset="0"/>
              </a:rPr>
              <a:t> </a:t>
            </a:r>
            <a:r>
              <a:rPr lang="en-US" sz="2800">
                <a:solidFill>
                  <a:srgbClr val="141413"/>
                </a:solidFill>
                <a:latin typeface="Helvetica" charset="0"/>
              </a:rPr>
              <a:t>profit after taxation and equity by US$2 million (2009: increase of US$23 million).</a:t>
            </a:r>
            <a:r>
              <a:rPr lang="en-US" sz="3200">
                <a:solidFill>
                  <a:srgbClr val="141413"/>
                </a:solidFill>
                <a:latin typeface="Helvetica" charset="0"/>
              </a:rPr>
              <a:t>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0723"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30726" name="Picture 6" descr="Currency Swaps and forward contracts"/>
          <p:cNvPicPr>
            <a:picLocks noChangeAspect="1" noChangeArrowheads="1"/>
          </p:cNvPicPr>
          <p:nvPr/>
        </p:nvPicPr>
        <p:blipFill>
          <a:blip r:embed="rId4"/>
          <a:srcRect/>
          <a:stretch>
            <a:fillRect/>
          </a:stretch>
        </p:blipFill>
        <p:spPr bwMode="auto">
          <a:xfrm>
            <a:off x="1143000" y="1143000"/>
            <a:ext cx="6934200" cy="4498975"/>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1747"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1750" name="内容占位符 2"/>
          <p:cNvSpPr>
            <a:spLocks/>
          </p:cNvSpPr>
          <p:nvPr/>
        </p:nvSpPr>
        <p:spPr bwMode="auto">
          <a:xfrm>
            <a:off x="685800" y="1066800"/>
            <a:ext cx="7772400" cy="4114800"/>
          </a:xfrm>
          <a:prstGeom prst="rect">
            <a:avLst/>
          </a:prstGeom>
          <a:noFill/>
          <a:ln w="9525">
            <a:noFill/>
            <a:miter lim="800000"/>
            <a:headEnd/>
            <a:tailEnd/>
          </a:ln>
        </p:spPr>
        <p:txBody>
          <a:bodyPr>
            <a:prstTxWarp prst="textNoShape">
              <a:avLst/>
            </a:prstTxWarp>
          </a:bodyPr>
          <a:lstStyle/>
          <a:p>
            <a:pPr marL="342900" indent="-342900" defTabSz="914400">
              <a:spcBef>
                <a:spcPct val="20000"/>
              </a:spcBef>
              <a:buFont typeface="Arial" charset="0"/>
              <a:buChar char="•"/>
            </a:pPr>
            <a:r>
              <a:rPr lang="en-US"/>
              <a:t>Arises from the possibility that it may not be able to settle or meet its obligations as they fall due.</a:t>
            </a:r>
          </a:p>
          <a:p>
            <a:pPr marL="342900" indent="-342900" defTabSz="914400">
              <a:spcBef>
                <a:spcPct val="20000"/>
              </a:spcBef>
              <a:buFont typeface="Arial" charset="0"/>
              <a:buChar char="•"/>
            </a:pPr>
            <a:r>
              <a:rPr lang="en-US">
                <a:solidFill>
                  <a:srgbClr val="141413"/>
                </a:solidFill>
              </a:rPr>
              <a:t>Strong credit profile, diversified funding sources and committed credit facilities</a:t>
            </a:r>
            <a:endParaRPr lang="en-US"/>
          </a:p>
          <a:p>
            <a:pPr marL="342900" indent="-342900" defTabSz="914400">
              <a:spcBef>
                <a:spcPct val="20000"/>
              </a:spcBef>
              <a:buFont typeface="Arial" charset="0"/>
              <a:buChar char="•"/>
            </a:pPr>
            <a:r>
              <a:rPr lang="en-US">
                <a:solidFill>
                  <a:srgbClr val="141413"/>
                </a:solidFill>
              </a:rPr>
              <a:t>Long-term credit rating of A+ </a:t>
            </a:r>
          </a:p>
          <a:p>
            <a:pPr marL="342900" indent="-342900" defTabSz="914400">
              <a:spcBef>
                <a:spcPct val="20000"/>
              </a:spcBef>
              <a:buFont typeface="Arial" charset="0"/>
              <a:buChar char="•"/>
            </a:pPr>
            <a:r>
              <a:rPr lang="en-US">
                <a:solidFill>
                  <a:srgbClr val="141413"/>
                </a:solidFill>
              </a:rPr>
              <a:t>Short-term credit rating is A-1</a:t>
            </a:r>
            <a:endParaRPr lang="en-CA"/>
          </a:p>
          <a:p>
            <a:pPr marL="342900" indent="-342900" defTabSz="914400">
              <a:spcBef>
                <a:spcPct val="20000"/>
              </a:spcBef>
              <a:buFont typeface="Arial" charset="0"/>
              <a:buChar char="•"/>
            </a:pPr>
            <a:r>
              <a:rPr lang="en-US">
                <a:solidFill>
                  <a:srgbClr val="141413"/>
                </a:solidFill>
              </a:rPr>
              <a:t>Operational, capital and regulatory requirements are considered in conjunction with short- and long-term forecast information.</a:t>
            </a:r>
          </a:p>
          <a:p>
            <a:pPr marL="342900" indent="-342900" defTabSz="914400">
              <a:spcBef>
                <a:spcPct val="20000"/>
              </a:spcBef>
              <a:buFont typeface="Arial" charset="0"/>
              <a:buChar char="•"/>
            </a:pPr>
            <a:r>
              <a:rPr lang="en-US">
                <a:solidFill>
                  <a:srgbClr val="141413"/>
                </a:solidFill>
              </a:rPr>
              <a:t>The Group only uses derivatives in highly liquid markets.</a:t>
            </a:r>
            <a:endParaRPr lang="en-CA" sz="2400">
              <a:solidFill>
                <a:srgbClr val="141413"/>
              </a:solidFill>
            </a:endParaRPr>
          </a:p>
        </p:txBody>
      </p:sp>
      <p:pic>
        <p:nvPicPr>
          <p:cNvPr id="31751" name="Picture 7" descr="Screen shot 2011-03-17 at 6"/>
          <p:cNvPicPr>
            <a:picLocks noChangeAspect="1" noChangeArrowheads="1"/>
          </p:cNvPicPr>
          <p:nvPr/>
        </p:nvPicPr>
        <p:blipFill>
          <a:blip r:embed="rId4"/>
          <a:srcRect/>
          <a:stretch>
            <a:fillRect/>
          </a:stretch>
        </p:blipFill>
        <p:spPr bwMode="auto">
          <a:xfrm>
            <a:off x="1076325" y="4237038"/>
            <a:ext cx="7067550" cy="1889125"/>
          </a:xfrm>
          <a:prstGeom prst="rect">
            <a:avLst/>
          </a:prstGeom>
          <a:noFill/>
        </p:spPr>
      </p:pic>
      <p:sp>
        <p:nvSpPr>
          <p:cNvPr id="31752" name="Rectangle 8"/>
          <p:cNvSpPr>
            <a:spLocks noChangeArrowheads="1"/>
          </p:cNvSpPr>
          <p:nvPr/>
        </p:nvSpPr>
        <p:spPr bwMode="auto">
          <a:xfrm>
            <a:off x="-19050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Liquidity Risk</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2771"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2774" name="Rectangle 6"/>
          <p:cNvSpPr>
            <a:spLocks noChangeArrowheads="1"/>
          </p:cNvSpPr>
          <p:nvPr/>
        </p:nvSpPr>
        <p:spPr bwMode="auto">
          <a:xfrm>
            <a:off x="-10668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Debt Maturity Profile</a:t>
            </a:r>
          </a:p>
        </p:txBody>
      </p:sp>
      <p:pic>
        <p:nvPicPr>
          <p:cNvPr id="32775" name="Picture 7" descr="Screen shot 2011-03-17 at 6"/>
          <p:cNvPicPr>
            <a:picLocks noChangeAspect="1" noChangeArrowheads="1"/>
          </p:cNvPicPr>
          <p:nvPr/>
        </p:nvPicPr>
        <p:blipFill>
          <a:blip r:embed="rId4"/>
          <a:srcRect/>
          <a:stretch>
            <a:fillRect/>
          </a:stretch>
        </p:blipFill>
        <p:spPr bwMode="auto">
          <a:xfrm>
            <a:off x="457200" y="1371600"/>
            <a:ext cx="8204200" cy="3416300"/>
          </a:xfrm>
          <a:prstGeom prst="rect">
            <a:avLst/>
          </a:prstGeom>
          <a:noFill/>
        </p:spPr>
      </p:pic>
      <p:sp>
        <p:nvSpPr>
          <p:cNvPr id="32776" name="Rectangle 8"/>
          <p:cNvSpPr>
            <a:spLocks noChangeArrowheads="1"/>
          </p:cNvSpPr>
          <p:nvPr/>
        </p:nvSpPr>
        <p:spPr bwMode="auto">
          <a:xfrm>
            <a:off x="685800" y="5181600"/>
            <a:ext cx="7772400" cy="914400"/>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 typeface="Arial" charset="0"/>
              <a:buNone/>
            </a:pPr>
            <a:r>
              <a:rPr lang="en-US">
                <a:solidFill>
                  <a:srgbClr val="141413"/>
                </a:solidFill>
                <a:latin typeface="Helvetica" charset="0"/>
              </a:rPr>
              <a:t> The Group holds derivatives related to net debt, commodities and currencies that are classified as other financial assets when they are expected to generate cash inflows.</a:t>
            </a:r>
            <a:endParaRPr lang="en-US" sz="3200">
              <a:solidFill>
                <a:srgbClr val="141413"/>
              </a:solidFill>
              <a:latin typeface="Helvetica"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3795"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 name="内容占位符 2"/>
          <p:cNvSpPr>
            <a:spLocks/>
          </p:cNvSpPr>
          <p:nvPr/>
        </p:nvSpPr>
        <p:spPr bwMode="auto">
          <a:xfrm>
            <a:off x="685800" y="1371600"/>
            <a:ext cx="7772400" cy="4724400"/>
          </a:xfrm>
          <a:prstGeom prst="rect">
            <a:avLst/>
          </a:prstGeom>
          <a:solidFill>
            <a:schemeClr val="bg1"/>
          </a:solidFill>
          <a:ln w="25400">
            <a:solidFill>
              <a:schemeClr val="bg1"/>
            </a:solidFill>
            <a:miter lim="800000"/>
            <a:headEnd/>
            <a:tailEnd/>
          </a:ln>
        </p:spPr>
        <p:txBody>
          <a:bodyPr>
            <a:prstTxWarp prst="textNoShape">
              <a:avLst/>
            </a:prstTxWarp>
          </a:bodyPr>
          <a:lstStyle/>
          <a:p>
            <a:pPr marL="342900" indent="-342900" defTabSz="914400">
              <a:lnSpc>
                <a:spcPct val="90000"/>
              </a:lnSpc>
              <a:spcBef>
                <a:spcPct val="20000"/>
              </a:spcBef>
              <a:buFont typeface="Arial" charset="0"/>
              <a:buChar char="•"/>
            </a:pPr>
            <a:r>
              <a:rPr lang="en-CA" sz="2000"/>
              <a:t>Arises from the non-performance by counterparties of their contractual financial obligations towards the Group.	</a:t>
            </a:r>
          </a:p>
          <a:p>
            <a:pPr marL="342900" indent="-342900" defTabSz="914400">
              <a:lnSpc>
                <a:spcPct val="90000"/>
              </a:lnSpc>
              <a:spcBef>
                <a:spcPct val="20000"/>
              </a:spcBef>
              <a:buFont typeface="Arial" charset="0"/>
              <a:buChar char="•"/>
            </a:pPr>
            <a:endParaRPr lang="en-CA" sz="2000"/>
          </a:p>
          <a:p>
            <a:pPr marL="342900" indent="-342900" defTabSz="914400">
              <a:lnSpc>
                <a:spcPct val="90000"/>
              </a:lnSpc>
              <a:spcBef>
                <a:spcPct val="20000"/>
              </a:spcBef>
              <a:buFont typeface="Arial" charset="0"/>
              <a:buChar char="•"/>
            </a:pPr>
            <a:r>
              <a:rPr lang="en-CA" sz="2000"/>
              <a:t>The BHP Billiton Group maintains group-wide procedures for:</a:t>
            </a:r>
          </a:p>
          <a:p>
            <a:pPr marL="1143000" lvl="2" indent="-228600" defTabSz="914400">
              <a:lnSpc>
                <a:spcPct val="90000"/>
              </a:lnSpc>
              <a:spcBef>
                <a:spcPct val="20000"/>
              </a:spcBef>
              <a:buFont typeface="Arial" charset="0"/>
              <a:buChar char="•"/>
            </a:pPr>
            <a:r>
              <a:rPr lang="en-CA" sz="1600">
                <a:ea typeface="ＭＳ Ｐゴシック" charset="-128"/>
              </a:rPr>
              <a:t>credit approvals </a:t>
            </a:r>
          </a:p>
          <a:p>
            <a:pPr marL="1143000" lvl="2" indent="-228600" defTabSz="914400">
              <a:lnSpc>
                <a:spcPct val="90000"/>
              </a:lnSpc>
              <a:spcBef>
                <a:spcPct val="20000"/>
              </a:spcBef>
              <a:buFont typeface="Arial" charset="0"/>
              <a:buChar char="•"/>
            </a:pPr>
            <a:r>
              <a:rPr lang="en-CA" sz="1600">
                <a:ea typeface="ＭＳ Ｐゴシック" charset="-128"/>
              </a:rPr>
              <a:t>granting and renewal of counterparty limits</a:t>
            </a:r>
          </a:p>
          <a:p>
            <a:pPr marL="1143000" lvl="2" indent="-228600" defTabSz="914400">
              <a:lnSpc>
                <a:spcPct val="90000"/>
              </a:lnSpc>
              <a:spcBef>
                <a:spcPct val="20000"/>
              </a:spcBef>
              <a:buFont typeface="Arial" charset="0"/>
              <a:buChar char="•"/>
            </a:pPr>
            <a:r>
              <a:rPr lang="en-CA" sz="1600">
                <a:ea typeface="ＭＳ Ｐゴシック" charset="-128"/>
              </a:rPr>
              <a:t>daily monitoring of exposures against these limits</a:t>
            </a:r>
          </a:p>
          <a:p>
            <a:pPr marL="342900" indent="-342900" defTabSz="914400">
              <a:lnSpc>
                <a:spcPct val="90000"/>
              </a:lnSpc>
              <a:spcBef>
                <a:spcPct val="20000"/>
              </a:spcBef>
              <a:buFont typeface="Arial" charset="0"/>
              <a:buChar char="•"/>
            </a:pPr>
            <a:endParaRPr lang="en-CA" sz="2000"/>
          </a:p>
          <a:p>
            <a:pPr marL="342900" indent="-342900" defTabSz="914400">
              <a:lnSpc>
                <a:spcPct val="90000"/>
              </a:lnSpc>
              <a:spcBef>
                <a:spcPct val="20000"/>
              </a:spcBef>
              <a:buFont typeface="Arial" charset="0"/>
              <a:buChar char="•"/>
            </a:pPr>
            <a:r>
              <a:rPr lang="en-CA" sz="2000"/>
              <a:t>The maximum exposure is limited to the total carrying value of relevant financial assets on the balance sheet.</a:t>
            </a:r>
          </a:p>
          <a:p>
            <a:pPr marL="342900" indent="-342900" defTabSz="914400">
              <a:lnSpc>
                <a:spcPct val="90000"/>
              </a:lnSpc>
              <a:spcBef>
                <a:spcPct val="20000"/>
              </a:spcBef>
              <a:buFont typeface="Arial" charset="0"/>
              <a:buChar char="•"/>
            </a:pPr>
            <a:endParaRPr lang="en-CA" sz="2000"/>
          </a:p>
          <a:p>
            <a:pPr marL="342900" indent="-342900" defTabSz="914400">
              <a:lnSpc>
                <a:spcPct val="90000"/>
              </a:lnSpc>
              <a:spcBef>
                <a:spcPct val="20000"/>
              </a:spcBef>
              <a:buFont typeface="Arial" charset="0"/>
              <a:buChar char="•"/>
            </a:pPr>
            <a:r>
              <a:rPr lang="en-CA" sz="2000"/>
              <a:t>Significant exposure in South Africa, Australia, US, Japan and China.</a:t>
            </a:r>
          </a:p>
          <a:p>
            <a:pPr marL="1143000" lvl="2" indent="-228600" defTabSz="914400">
              <a:lnSpc>
                <a:spcPct val="90000"/>
              </a:lnSpc>
              <a:spcBef>
                <a:spcPct val="20000"/>
              </a:spcBef>
              <a:buFont typeface="Arial" charset="0"/>
              <a:buChar char="•"/>
            </a:pPr>
            <a:r>
              <a:rPr lang="en-US" sz="1600">
                <a:solidFill>
                  <a:srgbClr val="141413"/>
                </a:solidFill>
                <a:ea typeface="ＭＳ Ｐゴシック" charset="-128"/>
              </a:rPr>
              <a:t>Secured payment mechanisms and other risk mitigation instruments are used to protect revenues from credit risk losses.</a:t>
            </a:r>
            <a:endParaRPr lang="en-CA" sz="1600">
              <a:ea typeface="ＭＳ Ｐゴシック" charset="-128"/>
            </a:endParaRPr>
          </a:p>
          <a:p>
            <a:pPr marL="342900" indent="-342900" defTabSz="914400">
              <a:lnSpc>
                <a:spcPct val="60000"/>
              </a:lnSpc>
              <a:spcBef>
                <a:spcPct val="20000"/>
              </a:spcBef>
              <a:buFont typeface="Arial" charset="0"/>
              <a:buNone/>
            </a:pPr>
            <a:endParaRPr lang="en-CA" sz="1000">
              <a:solidFill>
                <a:srgbClr val="000000"/>
              </a:solidFill>
            </a:endParaRPr>
          </a:p>
          <a:p>
            <a:pPr marL="342900" indent="-342900" defTabSz="914400">
              <a:lnSpc>
                <a:spcPct val="60000"/>
              </a:lnSpc>
              <a:spcBef>
                <a:spcPct val="20000"/>
              </a:spcBef>
              <a:buFont typeface="Arial" charset="0"/>
              <a:buNone/>
            </a:pPr>
            <a:endParaRPr lang="en-CA" sz="1000">
              <a:solidFill>
                <a:srgbClr val="000000"/>
              </a:solidFill>
            </a:endParaRPr>
          </a:p>
        </p:txBody>
      </p:sp>
      <p:sp>
        <p:nvSpPr>
          <p:cNvPr id="33799" name="Rectangle 7"/>
          <p:cNvSpPr>
            <a:spLocks noChangeArrowheads="1"/>
          </p:cNvSpPr>
          <p:nvPr/>
        </p:nvSpPr>
        <p:spPr bwMode="auto">
          <a:xfrm>
            <a:off x="-21336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Credit Risk</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4819"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4822" name="Rectangle 6"/>
          <p:cNvSpPr>
            <a:spLocks noChangeArrowheads="1"/>
          </p:cNvSpPr>
          <p:nvPr/>
        </p:nvSpPr>
        <p:spPr bwMode="auto">
          <a:xfrm>
            <a:off x="685800" y="1524000"/>
            <a:ext cx="7772400" cy="4114800"/>
          </a:xfrm>
          <a:prstGeom prst="rect">
            <a:avLst/>
          </a:prstGeom>
          <a:noFill/>
          <a:ln w="9525">
            <a:noFill/>
            <a:miter lim="800000"/>
            <a:headEnd/>
            <a:tailEnd/>
          </a:ln>
        </p:spPr>
        <p:txBody>
          <a:bodyPr>
            <a:prstTxWarp prst="textNoShape">
              <a:avLst/>
            </a:prstTxWarp>
          </a:bodyPr>
          <a:lstStyle/>
          <a:p>
            <a:pPr marL="342900" indent="-342900" defTabSz="914400">
              <a:spcBef>
                <a:spcPct val="20000"/>
              </a:spcBef>
              <a:buFont typeface="Arial" charset="0"/>
              <a:buNone/>
            </a:pPr>
            <a:endParaRPr lang="en-US" sz="1600"/>
          </a:p>
          <a:p>
            <a:pPr marL="342900" indent="-342900" defTabSz="914400">
              <a:spcBef>
                <a:spcPct val="20000"/>
              </a:spcBef>
              <a:buFont typeface="Arial" charset="0"/>
              <a:buChar char="•"/>
            </a:pPr>
            <a:r>
              <a:rPr lang="en-US" sz="1600"/>
              <a:t>Receivables counterparties</a:t>
            </a:r>
          </a:p>
          <a:p>
            <a:pPr marL="1143000" lvl="2" indent="-228600" defTabSz="914400">
              <a:spcBef>
                <a:spcPct val="20000"/>
              </a:spcBef>
              <a:buFont typeface="Arial" charset="0"/>
              <a:buChar char="•"/>
            </a:pPr>
            <a:r>
              <a:rPr lang="en-US" sz="1200">
                <a:ea typeface="ＭＳ Ｐゴシック" charset="-128"/>
              </a:rPr>
              <a:t>the majority of sales to the Group’s customers are made on open terms.</a:t>
            </a:r>
          </a:p>
          <a:p>
            <a:pPr marL="1143000" lvl="2" indent="-228600" defTabSz="914400">
              <a:spcBef>
                <a:spcPct val="20000"/>
              </a:spcBef>
              <a:buFont typeface="Arial" charset="0"/>
              <a:buChar char="•"/>
            </a:pPr>
            <a:endParaRPr lang="en-US" sz="1200">
              <a:ea typeface="ＭＳ Ｐゴシック" charset="-128"/>
            </a:endParaRPr>
          </a:p>
          <a:p>
            <a:pPr marL="342900" indent="-342900" defTabSz="914400">
              <a:spcBef>
                <a:spcPct val="20000"/>
              </a:spcBef>
              <a:buFont typeface="Arial" charset="0"/>
              <a:buChar char="•"/>
            </a:pPr>
            <a:r>
              <a:rPr lang="en-US" sz="1600"/>
              <a:t>Payment guarantee counterparties</a:t>
            </a:r>
          </a:p>
          <a:p>
            <a:pPr marL="1143000" lvl="2" indent="-228600" defTabSz="914400">
              <a:spcBef>
                <a:spcPct val="20000"/>
              </a:spcBef>
              <a:buFont typeface="Arial" charset="0"/>
              <a:buChar char="•"/>
            </a:pPr>
            <a:r>
              <a:rPr lang="en-US" sz="1200">
                <a:ea typeface="ＭＳ Ｐゴシック" charset="-128"/>
              </a:rPr>
              <a:t>A proportion of sales to Group customers occur via secured payment mechanisms.</a:t>
            </a:r>
          </a:p>
          <a:p>
            <a:pPr marL="1143000" lvl="2" indent="-228600" defTabSz="914400">
              <a:spcBef>
                <a:spcPct val="20000"/>
              </a:spcBef>
              <a:buFont typeface="Arial" charset="0"/>
              <a:buChar char="•"/>
            </a:pPr>
            <a:endParaRPr lang="en-US" sz="1200">
              <a:ea typeface="ＭＳ Ｐゴシック" charset="-128"/>
            </a:endParaRPr>
          </a:p>
          <a:p>
            <a:pPr marL="342900" indent="-342900" defTabSz="914400">
              <a:spcBef>
                <a:spcPct val="20000"/>
              </a:spcBef>
              <a:buFont typeface="Arial" charset="0"/>
              <a:buChar char="•"/>
            </a:pPr>
            <a:r>
              <a:rPr lang="en-US" sz="1600"/>
              <a:t>Derivative counterparties</a:t>
            </a:r>
          </a:p>
          <a:p>
            <a:pPr marL="1143000" lvl="2" indent="-228600" defTabSz="914400">
              <a:spcBef>
                <a:spcPct val="20000"/>
              </a:spcBef>
              <a:buFont typeface="Arial" charset="0"/>
              <a:buChar char="•"/>
            </a:pPr>
            <a:r>
              <a:rPr lang="en-US" sz="1200">
                <a:ea typeface="ＭＳ Ｐゴシック" charset="-128"/>
              </a:rPr>
              <a:t>Counterparties to derivative contracts consist of a diverse number of financial institutions and industrial counterparties in the relevant markets.</a:t>
            </a:r>
          </a:p>
          <a:p>
            <a:pPr marL="1143000" lvl="2" indent="-228600" defTabSz="914400">
              <a:spcBef>
                <a:spcPct val="20000"/>
              </a:spcBef>
              <a:buFont typeface="Arial" charset="0"/>
              <a:buChar char="•"/>
            </a:pPr>
            <a:endParaRPr lang="en-US" sz="1200">
              <a:ea typeface="ＭＳ Ｐゴシック" charset="-128"/>
            </a:endParaRPr>
          </a:p>
          <a:p>
            <a:pPr marL="342900" indent="-342900" defTabSz="914400">
              <a:spcBef>
                <a:spcPct val="20000"/>
              </a:spcBef>
              <a:buFont typeface="Arial" charset="0"/>
              <a:buChar char="•"/>
            </a:pPr>
            <a:r>
              <a:rPr lang="en-US" sz="1600"/>
              <a:t>Cash investment counterparties</a:t>
            </a:r>
          </a:p>
          <a:p>
            <a:pPr marL="1143000" lvl="2" indent="-228600" defTabSz="914400">
              <a:spcBef>
                <a:spcPct val="20000"/>
              </a:spcBef>
              <a:buFont typeface="Arial" charset="0"/>
              <a:buChar char="•"/>
            </a:pPr>
            <a:r>
              <a:rPr lang="en-US" sz="1200">
                <a:ea typeface="ＭＳ Ｐゴシック" charset="-128"/>
              </a:rPr>
              <a:t>The Group holds short-term cash investments with a range of approved financial institutions.</a:t>
            </a:r>
          </a:p>
          <a:p>
            <a:pPr marL="1143000" lvl="2" indent="-228600" defTabSz="914400">
              <a:spcBef>
                <a:spcPct val="20000"/>
              </a:spcBef>
              <a:buFont typeface="Arial" charset="0"/>
              <a:buChar char="•"/>
            </a:pPr>
            <a:r>
              <a:rPr lang="en-US" sz="1200">
                <a:ea typeface="ＭＳ Ｐゴシック" charset="-128"/>
              </a:rPr>
              <a:t>No significant concentration of credit risk with any single counterparty or group of counterparties.</a:t>
            </a:r>
            <a:endParaRPr lang="en-US" sz="700">
              <a:solidFill>
                <a:srgbClr val="EADF7C"/>
              </a:solidFill>
              <a:latin typeface="Helvetica" charset="0"/>
              <a:ea typeface="ＭＳ Ｐゴシック" charset="-128"/>
            </a:endParaRPr>
          </a:p>
        </p:txBody>
      </p:sp>
      <p:sp>
        <p:nvSpPr>
          <p:cNvPr id="34823" name="Rectangle 7"/>
          <p:cNvSpPr>
            <a:spLocks noChangeArrowheads="1"/>
          </p:cNvSpPr>
          <p:nvPr/>
        </p:nvSpPr>
        <p:spPr bwMode="auto">
          <a:xfrm>
            <a:off x="-16764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Counterparties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5843"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5846" name="Rectangle 6"/>
          <p:cNvSpPr>
            <a:spLocks noChangeArrowheads="1"/>
          </p:cNvSpPr>
          <p:nvPr/>
        </p:nvSpPr>
        <p:spPr bwMode="auto">
          <a:xfrm>
            <a:off x="-1143000" y="-76200"/>
            <a:ext cx="7772400" cy="1143000"/>
          </a:xfrm>
          <a:prstGeom prst="rect">
            <a:avLst/>
          </a:prstGeom>
          <a:noFill/>
          <a:ln w="9525">
            <a:noFill/>
            <a:miter lim="800000"/>
            <a:headEnd/>
            <a:tailEnd/>
          </a:ln>
        </p:spPr>
        <p:txBody>
          <a:bodyPr anchor="ctr">
            <a:prstTxWarp prst="textNoShape">
              <a:avLst/>
            </a:prstTxWarp>
          </a:bodyPr>
          <a:lstStyle/>
          <a:p>
            <a:pPr algn="ctr"/>
            <a:r>
              <a:rPr lang="en-US" sz="4400"/>
              <a:t>Industry Credit Risk</a:t>
            </a:r>
          </a:p>
        </p:txBody>
      </p:sp>
      <p:pic>
        <p:nvPicPr>
          <p:cNvPr id="35847" name="Picture 7" descr="Screen shot 2011-03-17 at 6"/>
          <p:cNvPicPr>
            <a:picLocks noChangeAspect="1" noChangeArrowheads="1"/>
          </p:cNvPicPr>
          <p:nvPr/>
        </p:nvPicPr>
        <p:blipFill>
          <a:blip r:embed="rId4"/>
          <a:srcRect/>
          <a:stretch>
            <a:fillRect/>
          </a:stretch>
        </p:blipFill>
        <p:spPr bwMode="auto">
          <a:xfrm>
            <a:off x="457200" y="2743200"/>
            <a:ext cx="8261350" cy="1670050"/>
          </a:xfrm>
          <a:prstGeom prst="rect">
            <a:avLst/>
          </a:prstGeom>
          <a:noFill/>
        </p:spPr>
      </p:pic>
      <p:sp>
        <p:nvSpPr>
          <p:cNvPr id="35848" name="Rectangle 8"/>
          <p:cNvSpPr>
            <a:spLocks noChangeArrowheads="1"/>
          </p:cNvSpPr>
          <p:nvPr/>
        </p:nvSpPr>
        <p:spPr bwMode="auto">
          <a:xfrm>
            <a:off x="685800" y="1981200"/>
            <a:ext cx="7772400" cy="41148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charset="0"/>
              <a:buChar char="•"/>
            </a:pPr>
            <a:r>
              <a:rPr lang="en-US" sz="3200"/>
              <a:t>Sells to diverse set of industries.</a:t>
            </a:r>
          </a:p>
        </p:txBody>
      </p:sp>
      <p:sp>
        <p:nvSpPr>
          <p:cNvPr id="35849" name="Rectangle 9"/>
          <p:cNvSpPr>
            <a:spLocks noChangeArrowheads="1"/>
          </p:cNvSpPr>
          <p:nvPr/>
        </p:nvSpPr>
        <p:spPr bwMode="auto">
          <a:xfrm>
            <a:off x="344488" y="4572000"/>
            <a:ext cx="20305712" cy="1114425"/>
          </a:xfrm>
          <a:prstGeom prst="rect">
            <a:avLst/>
          </a:prstGeom>
          <a:noFill/>
          <a:ln w="9525">
            <a:noFill/>
            <a:miter lim="800000"/>
            <a:headEnd/>
            <a:tailEnd/>
          </a:ln>
        </p:spPr>
        <p:txBody>
          <a:bodyPr>
            <a:prstTxWarp prst="textNoShape">
              <a:avLst/>
            </a:prstTxWarp>
            <a:spAutoFit/>
          </a:bodyPr>
          <a:lstStyle/>
          <a:p>
            <a:pPr eaLnBrk="0" hangingPunct="0">
              <a:lnSpc>
                <a:spcPct val="120000"/>
              </a:lnSpc>
              <a:buFontTx/>
              <a:buChar char="•"/>
            </a:pPr>
            <a:r>
              <a:rPr lang="en-US" sz="1400">
                <a:solidFill>
                  <a:srgbClr val="141413"/>
                </a:solidFill>
                <a:latin typeface="Arial" charset="0"/>
                <a:ea typeface="ＭＳ Ｐゴシック" charset="-128"/>
                <a:cs typeface="ＭＳ Ｐゴシック" charset="-128"/>
              </a:rPr>
              <a:t> Credit quality is monitored on an ongoing basis and assessed for impairment. </a:t>
            </a:r>
          </a:p>
          <a:p>
            <a:pPr eaLnBrk="0" hangingPunct="0">
              <a:lnSpc>
                <a:spcPct val="120000"/>
              </a:lnSpc>
              <a:buFontTx/>
              <a:buChar char="•"/>
            </a:pPr>
            <a:r>
              <a:rPr lang="en-US" sz="1400">
                <a:solidFill>
                  <a:srgbClr val="141413"/>
                </a:solidFill>
                <a:latin typeface="Arial" charset="0"/>
                <a:ea typeface="ＭＳ Ｐゴシック" charset="-128"/>
                <a:cs typeface="ＭＳ Ｐゴシック" charset="-128"/>
              </a:rPr>
              <a:t> Solvency of each debtor and their ability to repay is considered in assessment.</a:t>
            </a:r>
          </a:p>
          <a:p>
            <a:pPr eaLnBrk="0" hangingPunct="0">
              <a:lnSpc>
                <a:spcPct val="120000"/>
              </a:lnSpc>
              <a:buFontTx/>
              <a:buChar char="•"/>
            </a:pPr>
            <a:r>
              <a:rPr lang="en-US" sz="1400">
                <a:solidFill>
                  <a:srgbClr val="141413"/>
                </a:solidFill>
                <a:latin typeface="Arial" charset="0"/>
                <a:ea typeface="ＭＳ Ｐゴシック" charset="-128"/>
                <a:cs typeface="ＭＳ Ｐゴシック" charset="-128"/>
              </a:rPr>
              <a:t> May seek collateral as security for the receivable.</a:t>
            </a:r>
          </a:p>
          <a:p>
            <a:pPr eaLnBrk="0" hangingPunct="0">
              <a:lnSpc>
                <a:spcPct val="120000"/>
              </a:lnSpc>
              <a:buFontTx/>
              <a:buChar char="•"/>
            </a:pPr>
            <a:r>
              <a:rPr lang="en-US" sz="1400">
                <a:solidFill>
                  <a:srgbClr val="141413"/>
                </a:solidFill>
                <a:latin typeface="Arial" charset="0"/>
                <a:ea typeface="ＭＳ Ｐゴシック" charset="-128"/>
                <a:cs typeface="ＭＳ Ｐゴシック" charset="-128"/>
              </a:rPr>
              <a:t> Actively seeks to recover the amounts in question and enforce compliance with credit terms.</a:t>
            </a:r>
            <a:endParaRPr lang="en-US" sz="2400">
              <a:solidFill>
                <a:srgbClr val="141413"/>
              </a:solidFill>
              <a:latin typeface="Helvetica"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6867"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36870" name="Rectangle 6"/>
          <p:cNvSpPr>
            <a:spLocks noChangeArrowheads="1"/>
          </p:cNvSpPr>
          <p:nvPr/>
        </p:nvSpPr>
        <p:spPr bwMode="auto">
          <a:xfrm>
            <a:off x="-1524000" y="76200"/>
            <a:ext cx="7772400" cy="838200"/>
          </a:xfrm>
          <a:prstGeom prst="rect">
            <a:avLst/>
          </a:prstGeom>
          <a:noFill/>
          <a:ln w="9525">
            <a:noFill/>
            <a:miter lim="800000"/>
            <a:headEnd/>
            <a:tailEnd/>
          </a:ln>
        </p:spPr>
        <p:txBody>
          <a:bodyPr anchor="ctr">
            <a:prstTxWarp prst="textNoShape">
              <a:avLst/>
            </a:prstTxWarp>
          </a:bodyPr>
          <a:lstStyle/>
          <a:p>
            <a:pPr algn="ctr"/>
            <a:r>
              <a:rPr lang="en-US" sz="4400"/>
              <a:t>Fair Value Risks</a:t>
            </a:r>
          </a:p>
        </p:txBody>
      </p:sp>
      <p:pic>
        <p:nvPicPr>
          <p:cNvPr id="36871" name="Picture 7" descr="Screen shot 2011-03-17 at 7"/>
          <p:cNvPicPr>
            <a:picLocks noChangeAspect="1" noChangeArrowheads="1"/>
          </p:cNvPicPr>
          <p:nvPr/>
        </p:nvPicPr>
        <p:blipFill>
          <a:blip r:embed="rId4"/>
          <a:srcRect/>
          <a:stretch>
            <a:fillRect/>
          </a:stretch>
        </p:blipFill>
        <p:spPr bwMode="auto">
          <a:xfrm>
            <a:off x="254000" y="1108075"/>
            <a:ext cx="5384800" cy="5159375"/>
          </a:xfrm>
          <a:prstGeom prst="rect">
            <a:avLst/>
          </a:prstGeom>
          <a:noFill/>
        </p:spPr>
      </p:pic>
      <p:sp>
        <p:nvSpPr>
          <p:cNvPr id="36872" name="Rectangle 8"/>
          <p:cNvSpPr>
            <a:spLocks noChangeArrowheads="1"/>
          </p:cNvSpPr>
          <p:nvPr/>
        </p:nvSpPr>
        <p:spPr bwMode="auto">
          <a:xfrm>
            <a:off x="5638800" y="2327275"/>
            <a:ext cx="3429000" cy="1600200"/>
          </a:xfrm>
          <a:prstGeom prst="rect">
            <a:avLst/>
          </a:prstGeom>
          <a:noFill/>
          <a:ln w="9525">
            <a:noFill/>
            <a:miter lim="800000"/>
            <a:headEnd/>
            <a:tailEnd/>
          </a:ln>
        </p:spPr>
        <p:txBody>
          <a:bodyPr>
            <a:prstTxWarp prst="textNoShape">
              <a:avLst/>
            </a:prstTxWarp>
          </a:bodyPr>
          <a:lstStyle/>
          <a:p>
            <a:pPr marL="342900" indent="-342900">
              <a:lnSpc>
                <a:spcPct val="120000"/>
              </a:lnSpc>
              <a:spcBef>
                <a:spcPct val="20000"/>
              </a:spcBef>
              <a:buFont typeface="Arial" charset="0"/>
              <a:buChar char="•"/>
            </a:pPr>
            <a:r>
              <a:rPr lang="en-US" sz="1600">
                <a:solidFill>
                  <a:srgbClr val="141413"/>
                </a:solidFill>
                <a:latin typeface="Helvetica" charset="0"/>
              </a:rPr>
              <a:t>Derivatives are initially recognized at fair value on the date the contract is entered into and are subsequently remeasured at their fair value.</a:t>
            </a:r>
            <a:endParaRPr lang="en-US" sz="3200">
              <a:solidFill>
                <a:srgbClr val="141413"/>
              </a:solidFill>
              <a:latin typeface="Helvetica"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74755"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74759" name="Picture 7" descr="Screen shot 2011-03-17 at 8"/>
          <p:cNvPicPr>
            <a:picLocks noChangeAspect="1" noChangeArrowheads="1"/>
          </p:cNvPicPr>
          <p:nvPr/>
        </p:nvPicPr>
        <p:blipFill>
          <a:blip r:embed="rId4"/>
          <a:srcRect/>
          <a:stretch>
            <a:fillRect/>
          </a:stretch>
        </p:blipFill>
        <p:spPr bwMode="auto">
          <a:xfrm>
            <a:off x="609600" y="1054100"/>
            <a:ext cx="7880350" cy="52705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76803"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76807" name="Picture 7" descr="Screen shot 2011-03-17 at 8"/>
          <p:cNvPicPr>
            <a:picLocks noChangeAspect="1" noChangeArrowheads="1"/>
          </p:cNvPicPr>
          <p:nvPr/>
        </p:nvPicPr>
        <p:blipFill>
          <a:blip r:embed="rId4"/>
          <a:srcRect/>
          <a:stretch>
            <a:fillRect/>
          </a:stretch>
        </p:blipFill>
        <p:spPr bwMode="auto">
          <a:xfrm>
            <a:off x="1981200" y="44450"/>
            <a:ext cx="4857750" cy="643255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normAutofit/>
          </a:bodyPr>
          <a:lstStyle/>
          <a:p>
            <a:r>
              <a:rPr lang="en-US" sz="4800" b="1" dirty="0" smtClean="0">
                <a:solidFill>
                  <a:srgbClr val="FFFFFF"/>
                </a:solidFill>
                <a:effectLst>
                  <a:outerShdw blurRad="50800" dist="38100" dir="2700000">
                    <a:schemeClr val="tx1">
                      <a:alpha val="43000"/>
                    </a:schemeClr>
                  </a:outerShdw>
                </a:effectLst>
                <a:latin typeface="Copperplate"/>
                <a:cs typeface="Copperplate"/>
              </a:rPr>
              <a:t>Gold Demand in depth</a:t>
            </a:r>
            <a:endParaRPr lang="en-US" sz="4800" b="1" dirty="0">
              <a:solidFill>
                <a:srgbClr val="FFFFFF"/>
              </a:solidFill>
              <a:effectLst>
                <a:outerShdw blurRad="50800" dist="38100" dir="2700000">
                  <a:schemeClr val="tx1">
                    <a:alpha val="43000"/>
                  </a:schemeClr>
                </a:outerShdw>
              </a:effectLst>
              <a:latin typeface="Copperplate"/>
              <a:cs typeface="Copperplate"/>
            </a:endParaRPr>
          </a:p>
        </p:txBody>
      </p:sp>
      <p:pic>
        <p:nvPicPr>
          <p:cNvPr id="7" name="Picture 6"/>
          <p:cNvPicPr>
            <a:picLocks noChangeAspect="1"/>
          </p:cNvPicPr>
          <p:nvPr/>
        </p:nvPicPr>
        <p:blipFill>
          <a:blip r:embed="rId3"/>
          <a:stretch>
            <a:fillRect/>
          </a:stretch>
        </p:blipFill>
        <p:spPr>
          <a:xfrm>
            <a:off x="990600" y="990600"/>
            <a:ext cx="7312767" cy="56769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3451225" y="36877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78851" name="Rectangle 3"/>
          <p:cNvSpPr>
            <a:spLocks noChangeArrowheads="1"/>
          </p:cNvSpPr>
          <p:nvPr/>
        </p:nvSpPr>
        <p:spPr bwMode="auto">
          <a:xfrm>
            <a:off x="7959725" y="196056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78855" name="Picture 7" descr="Screen shot 2011-03-17 at 8"/>
          <p:cNvPicPr>
            <a:picLocks noChangeAspect="1" noChangeArrowheads="1"/>
          </p:cNvPicPr>
          <p:nvPr/>
        </p:nvPicPr>
        <p:blipFill>
          <a:blip r:embed="rId4"/>
          <a:srcRect/>
          <a:stretch>
            <a:fillRect/>
          </a:stretch>
        </p:blipFill>
        <p:spPr bwMode="auto">
          <a:xfrm>
            <a:off x="2057400" y="0"/>
            <a:ext cx="4554538" cy="6434138"/>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611188" y="1484313"/>
            <a:ext cx="7872412" cy="4524375"/>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400">
                <a:latin typeface="Calibri" charset="0"/>
                <a:ea typeface="ＭＳ Ｐゴシック" charset="-128"/>
                <a:cs typeface="ＭＳ Ｐゴシック" charset="-128"/>
              </a:rPr>
              <a:t>Canada’s largest diversified mining, </a:t>
            </a:r>
            <a:r>
              <a:rPr lang="en-CA" sz="2400">
                <a:latin typeface="Calibri" charset="0"/>
                <a:ea typeface="ＭＳ Ｐゴシック" charset="-128"/>
                <a:cs typeface="ＭＳ Ｐゴシック" charset="-128"/>
              </a:rPr>
              <a:t>mineral processing and metallurgical company</a:t>
            </a:r>
          </a:p>
          <a:p>
            <a:pPr>
              <a:buFont typeface="Arial" charset="0"/>
              <a:buChar char="•"/>
            </a:pPr>
            <a:endParaRPr lang="en-CA" sz="2400">
              <a:latin typeface="Calibri" charset="0"/>
              <a:ea typeface="ＭＳ Ｐゴシック" charset="-128"/>
              <a:cs typeface="ＭＳ Ｐゴシック" charset="-128"/>
            </a:endParaRPr>
          </a:p>
          <a:p>
            <a:pPr>
              <a:buFont typeface="Arial" charset="0"/>
              <a:buChar char="•"/>
            </a:pPr>
            <a:r>
              <a:rPr lang="en-CA" sz="2400">
                <a:latin typeface="Calibri" charset="0"/>
                <a:ea typeface="ＭＳ Ｐゴシック" charset="-128"/>
                <a:cs typeface="ＭＳ Ｐゴシック" charset="-128"/>
              </a:rPr>
              <a:t>Headquartered in Vancouver, Canada</a:t>
            </a:r>
            <a:endParaRPr lang="en-US" sz="2400">
              <a:latin typeface="Calibri" charset="0"/>
              <a:ea typeface="ＭＳ Ｐゴシック" charset="-128"/>
              <a:cs typeface="ＭＳ Ｐゴシック" charset="-128"/>
            </a:endParaRPr>
          </a:p>
          <a:p>
            <a:pPr>
              <a:buFont typeface="Arial" charset="0"/>
              <a:buChar char="•"/>
            </a:pPr>
            <a:endParaRPr lang="en-US" sz="2400">
              <a:latin typeface="Calibri" charset="0"/>
              <a:ea typeface="ＭＳ Ｐゴシック" charset="-128"/>
              <a:cs typeface="ＭＳ Ｐゴシック" charset="-128"/>
            </a:endParaRPr>
          </a:p>
          <a:p>
            <a:pPr>
              <a:buFont typeface="Arial" charset="0"/>
              <a:buChar char="•"/>
            </a:pPr>
            <a:r>
              <a:rPr lang="en-US" sz="2400">
                <a:latin typeface="Calibri" charset="0"/>
                <a:ea typeface="ＭＳ Ｐゴシック" charset="-128"/>
                <a:cs typeface="ＭＳ Ｐゴシック" charset="-128"/>
              </a:rPr>
              <a:t>Produce </a:t>
            </a:r>
            <a:r>
              <a:rPr lang="en-CA" sz="2400">
                <a:latin typeface="Calibri" charset="0"/>
                <a:ea typeface="ＭＳ Ｐゴシック" charset="-128"/>
                <a:cs typeface="ＭＳ Ｐゴシック" charset="-128"/>
              </a:rPr>
              <a:t>copper, metallurgical coal, zinc, molybdenum and specialty metals</a:t>
            </a:r>
            <a:endParaRPr lang="en-US" sz="2400">
              <a:latin typeface="Calibri" charset="0"/>
              <a:ea typeface="ＭＳ Ｐゴシック" charset="-128"/>
              <a:cs typeface="ＭＳ Ｐゴシック" charset="-128"/>
            </a:endParaRPr>
          </a:p>
          <a:p>
            <a:pPr>
              <a:buFont typeface="Arial" charset="0"/>
              <a:buChar char="•"/>
            </a:pPr>
            <a:endParaRPr lang="en-CA" sz="2400">
              <a:latin typeface="Calibri" charset="0"/>
              <a:ea typeface="ＭＳ Ｐゴシック" charset="-128"/>
              <a:cs typeface="ＭＳ Ｐゴシック" charset="-128"/>
            </a:endParaRPr>
          </a:p>
          <a:p>
            <a:pPr>
              <a:buFont typeface="Arial" charset="0"/>
              <a:buChar char="•"/>
            </a:pPr>
            <a:r>
              <a:rPr lang="en-CA" sz="2400">
                <a:latin typeface="Calibri" charset="0"/>
                <a:ea typeface="ＭＳ Ｐゴシック" charset="-128"/>
                <a:cs typeface="ＭＳ Ｐゴシック" charset="-128"/>
              </a:rPr>
              <a:t>13 mines in Canada, the USA, Chile and Peru</a:t>
            </a:r>
          </a:p>
          <a:p>
            <a:pPr>
              <a:buFont typeface="Arial" charset="0"/>
              <a:buChar char="•"/>
            </a:pPr>
            <a:endParaRPr lang="en-CA" sz="2400">
              <a:latin typeface="Calibri" charset="0"/>
              <a:ea typeface="ＭＳ Ｐゴシック" charset="-128"/>
              <a:cs typeface="ＭＳ Ｐゴシック" charset="-128"/>
            </a:endParaRPr>
          </a:p>
          <a:p>
            <a:pPr>
              <a:buFont typeface="Arial" charset="0"/>
              <a:buChar char="•"/>
            </a:pPr>
            <a:r>
              <a:rPr lang="en-CA" sz="2400">
                <a:latin typeface="Calibri" charset="0"/>
                <a:ea typeface="ＭＳ Ｐゴシック" charset="-128"/>
                <a:cs typeface="ＭＳ Ｐゴシック" charset="-128"/>
              </a:rPr>
              <a:t>Coal, copper and zinc sales represent 95% of revenue in 2010</a:t>
            </a:r>
          </a:p>
          <a:p>
            <a:endParaRPr lang="en-US" sz="2400">
              <a:latin typeface="Calibri" charset="0"/>
            </a:endParaRPr>
          </a:p>
        </p:txBody>
      </p:sp>
      <p:sp>
        <p:nvSpPr>
          <p:cNvPr id="22531" name="TextBox 2"/>
          <p:cNvSpPr txBox="1">
            <a:spLocks noChangeArrowheads="1"/>
          </p:cNvSpPr>
          <p:nvPr/>
        </p:nvSpPr>
        <p:spPr bwMode="auto">
          <a:xfrm>
            <a:off x="1908175" y="333375"/>
            <a:ext cx="4464050"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About Teck</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1908175" y="333375"/>
            <a:ext cx="4464050"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Worldwide Production</a:t>
            </a:r>
          </a:p>
          <a:p>
            <a:pPr algn="ctr"/>
            <a:endParaRPr lang="en-US" sz="2800" b="1">
              <a:latin typeface="Calibri" charset="0"/>
            </a:endParaRPr>
          </a:p>
        </p:txBody>
      </p:sp>
      <p:pic>
        <p:nvPicPr>
          <p:cNvPr id="23555" name="Picture 4" descr="Snapshot 2011-03-16 23-36-49.tiff"/>
          <p:cNvPicPr>
            <a:picLocks noChangeAspect="1"/>
          </p:cNvPicPr>
          <p:nvPr/>
        </p:nvPicPr>
        <p:blipFill>
          <a:blip r:embed="rId3"/>
          <a:srcRect/>
          <a:stretch>
            <a:fillRect/>
          </a:stretch>
        </p:blipFill>
        <p:spPr bwMode="auto">
          <a:xfrm>
            <a:off x="381000" y="1444625"/>
            <a:ext cx="8382000" cy="4270375"/>
          </a:xfrm>
          <a:prstGeom prst="rect">
            <a:avLst/>
          </a:prstGeom>
          <a:noFill/>
          <a:ln w="31750">
            <a:solidFill>
              <a:schemeClr val="tx1"/>
            </a:solid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971550" y="333375"/>
            <a:ext cx="6480175"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Productions and Sales</a:t>
            </a:r>
          </a:p>
        </p:txBody>
      </p:sp>
      <p:pic>
        <p:nvPicPr>
          <p:cNvPr id="24579" name="Content Placeholder 3" descr="Snapshot 2011-02-20 15-39-06.tiff"/>
          <p:cNvPicPr>
            <a:picLocks noChangeAspect="1"/>
          </p:cNvPicPr>
          <p:nvPr/>
        </p:nvPicPr>
        <p:blipFill>
          <a:blip r:embed="rId3"/>
          <a:srcRect/>
          <a:stretch>
            <a:fillRect/>
          </a:stretch>
        </p:blipFill>
        <p:spPr bwMode="auto">
          <a:xfrm>
            <a:off x="504825" y="1570038"/>
            <a:ext cx="7215188" cy="3763962"/>
          </a:xfrm>
          <a:prstGeom prst="rect">
            <a:avLst/>
          </a:prstGeom>
          <a:noFill/>
          <a:ln w="31750">
            <a:solidFill>
              <a:schemeClr val="tx1"/>
            </a:solidFill>
            <a:miter lim="800000"/>
            <a:headEnd/>
            <a:tailEnd/>
          </a:ln>
        </p:spPr>
      </p:pic>
      <p:pic>
        <p:nvPicPr>
          <p:cNvPr id="24580" name="Picture 5" descr="Snapshot 2011-03-11 20-31-25.tiff"/>
          <p:cNvPicPr>
            <a:picLocks noChangeAspect="1"/>
          </p:cNvPicPr>
          <p:nvPr/>
        </p:nvPicPr>
        <p:blipFill>
          <a:blip r:embed="rId4"/>
          <a:srcRect/>
          <a:stretch>
            <a:fillRect/>
          </a:stretch>
        </p:blipFill>
        <p:spPr bwMode="auto">
          <a:xfrm>
            <a:off x="7720013" y="1570038"/>
            <a:ext cx="1014412" cy="3763962"/>
          </a:xfrm>
          <a:prstGeom prst="rect">
            <a:avLst/>
          </a:prstGeom>
          <a:noFill/>
          <a:ln w="31750">
            <a:solidFill>
              <a:schemeClr val="tx1"/>
            </a:solidFill>
            <a:miter lim="800000"/>
            <a:headEnd/>
            <a:tailEnd/>
          </a:ln>
        </p:spPr>
      </p:pic>
      <p:sp>
        <p:nvSpPr>
          <p:cNvPr id="10" name="Rectangle 9"/>
          <p:cNvSpPr>
            <a:spLocks noChangeArrowheads="1"/>
          </p:cNvSpPr>
          <p:nvPr/>
        </p:nvSpPr>
        <p:spPr bwMode="auto">
          <a:xfrm>
            <a:off x="4356100" y="3789363"/>
            <a:ext cx="360363" cy="215900"/>
          </a:xfrm>
          <a:prstGeom prst="rect">
            <a:avLst/>
          </a:prstGeom>
          <a:noFill/>
          <a:ln w="31750">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11" name="Rectangle 10"/>
          <p:cNvSpPr>
            <a:spLocks noChangeArrowheads="1"/>
          </p:cNvSpPr>
          <p:nvPr/>
        </p:nvSpPr>
        <p:spPr bwMode="auto">
          <a:xfrm>
            <a:off x="4140200" y="4221163"/>
            <a:ext cx="576263" cy="2159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12" name="Rectangle 11"/>
          <p:cNvSpPr>
            <a:spLocks noChangeArrowheads="1"/>
          </p:cNvSpPr>
          <p:nvPr/>
        </p:nvSpPr>
        <p:spPr bwMode="auto">
          <a:xfrm>
            <a:off x="8181975" y="2852738"/>
            <a:ext cx="504825" cy="288925"/>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13" name="Rectangle 12"/>
          <p:cNvSpPr>
            <a:spLocks noChangeArrowheads="1"/>
          </p:cNvSpPr>
          <p:nvPr/>
        </p:nvSpPr>
        <p:spPr bwMode="auto">
          <a:xfrm>
            <a:off x="7885113" y="3573463"/>
            <a:ext cx="801687" cy="4318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5602" name="Content Placeholder 3" descr="chart.asp.gif"/>
          <p:cNvPicPr>
            <a:picLocks noChangeAspect="1"/>
          </p:cNvPicPr>
          <p:nvPr/>
        </p:nvPicPr>
        <p:blipFill>
          <a:blip r:embed="rId3"/>
          <a:srcRect/>
          <a:stretch>
            <a:fillRect/>
          </a:stretch>
        </p:blipFill>
        <p:spPr bwMode="auto">
          <a:xfrm>
            <a:off x="457200" y="1773238"/>
            <a:ext cx="5699125" cy="3733800"/>
          </a:xfrm>
          <a:prstGeom prst="rect">
            <a:avLst/>
          </a:prstGeom>
          <a:noFill/>
          <a:ln w="31750">
            <a:solidFill>
              <a:schemeClr val="tx1"/>
            </a:solidFill>
            <a:miter lim="800000"/>
            <a:headEnd/>
            <a:tailEnd/>
          </a:ln>
        </p:spPr>
      </p:pic>
      <p:pic>
        <p:nvPicPr>
          <p:cNvPr id="25603" name="Picture 4" descr="Snapshot 2011-03-11 18-53-26.tiff"/>
          <p:cNvPicPr>
            <a:picLocks noChangeAspect="1"/>
          </p:cNvPicPr>
          <p:nvPr/>
        </p:nvPicPr>
        <p:blipFill>
          <a:blip r:embed="rId4"/>
          <a:srcRect/>
          <a:stretch>
            <a:fillRect/>
          </a:stretch>
        </p:blipFill>
        <p:spPr bwMode="auto">
          <a:xfrm>
            <a:off x="6300788" y="1773238"/>
            <a:ext cx="2590800" cy="3733800"/>
          </a:xfrm>
          <a:prstGeom prst="rect">
            <a:avLst/>
          </a:prstGeom>
          <a:noFill/>
          <a:ln w="31750">
            <a:solidFill>
              <a:schemeClr val="tx1"/>
            </a:solidFill>
            <a:miter lim="800000"/>
            <a:headEnd/>
            <a:tailEnd/>
          </a:ln>
        </p:spPr>
      </p:pic>
      <p:sp>
        <p:nvSpPr>
          <p:cNvPr id="25604" name="TextBox 6"/>
          <p:cNvSpPr txBox="1">
            <a:spLocks noChangeArrowheads="1"/>
          </p:cNvSpPr>
          <p:nvPr/>
        </p:nvSpPr>
        <p:spPr bwMode="auto">
          <a:xfrm>
            <a:off x="1476375" y="333375"/>
            <a:ext cx="4824413" cy="522288"/>
          </a:xfrm>
          <a:prstGeom prst="rect">
            <a:avLst/>
          </a:prstGeom>
          <a:noFill/>
          <a:ln w="9525">
            <a:noFill/>
            <a:miter lim="800000"/>
            <a:headEnd/>
            <a:tailEnd/>
          </a:ln>
        </p:spPr>
        <p:txBody>
          <a:bodyPr>
            <a:prstTxWarp prst="textNoShape">
              <a:avLst/>
            </a:prstTxWarp>
            <a:spAutoFit/>
          </a:bodyPr>
          <a:lstStyle/>
          <a:p>
            <a:pPr algn="ctr"/>
            <a:r>
              <a:rPr lang="en-US" sz="2800">
                <a:latin typeface="Calibri" charset="0"/>
              </a:rPr>
              <a:t>     </a:t>
            </a:r>
            <a:r>
              <a:rPr lang="en-US" sz="2800" b="1">
                <a:latin typeface="Calibri" charset="0"/>
              </a:rPr>
              <a:t>  Share Data</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1835150" y="1628775"/>
            <a:ext cx="5761038" cy="369888"/>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pic>
        <p:nvPicPr>
          <p:cNvPr id="26627" name="Content Placeholder 5" descr="Snapshot 2011-03-11 18-02-40.tiff"/>
          <p:cNvPicPr>
            <a:picLocks noChangeAspect="1"/>
          </p:cNvPicPr>
          <p:nvPr/>
        </p:nvPicPr>
        <p:blipFill>
          <a:blip r:embed="rId3"/>
          <a:srcRect/>
          <a:stretch>
            <a:fillRect/>
          </a:stretch>
        </p:blipFill>
        <p:spPr bwMode="auto">
          <a:xfrm>
            <a:off x="457200" y="1905000"/>
            <a:ext cx="8229600" cy="3886200"/>
          </a:xfrm>
          <a:prstGeom prst="rect">
            <a:avLst/>
          </a:prstGeom>
          <a:noFill/>
          <a:ln w="31750">
            <a:solidFill>
              <a:schemeClr val="tx1"/>
            </a:solidFill>
            <a:miter lim="800000"/>
            <a:headEnd/>
            <a:tailEnd/>
          </a:ln>
        </p:spPr>
      </p:pic>
      <p:sp>
        <p:nvSpPr>
          <p:cNvPr id="26628" name="TextBox 3"/>
          <p:cNvSpPr txBox="1">
            <a:spLocks noChangeArrowheads="1"/>
          </p:cNvSpPr>
          <p:nvPr/>
        </p:nvSpPr>
        <p:spPr bwMode="auto">
          <a:xfrm>
            <a:off x="2124075" y="260350"/>
            <a:ext cx="4464050" cy="523875"/>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Revenue &amp; Profit</a:t>
            </a:r>
          </a:p>
        </p:txBody>
      </p:sp>
      <p:sp>
        <p:nvSpPr>
          <p:cNvPr id="5" name="Rectangle 4"/>
          <p:cNvSpPr>
            <a:spLocks noChangeArrowheads="1"/>
          </p:cNvSpPr>
          <p:nvPr/>
        </p:nvSpPr>
        <p:spPr bwMode="auto">
          <a:xfrm>
            <a:off x="2339975" y="3284538"/>
            <a:ext cx="1079500" cy="2232025"/>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
        <p:nvSpPr>
          <p:cNvPr id="6" name="Rectangle 5"/>
          <p:cNvSpPr>
            <a:spLocks noChangeArrowheads="1"/>
          </p:cNvSpPr>
          <p:nvPr/>
        </p:nvSpPr>
        <p:spPr bwMode="auto">
          <a:xfrm>
            <a:off x="6372225" y="3284538"/>
            <a:ext cx="1223963" cy="2232025"/>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2051050" y="260350"/>
            <a:ext cx="3960813" cy="523875"/>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Revenues</a:t>
            </a:r>
          </a:p>
        </p:txBody>
      </p:sp>
      <p:sp>
        <p:nvSpPr>
          <p:cNvPr id="27651" name="TextBox 2"/>
          <p:cNvSpPr txBox="1">
            <a:spLocks noChangeArrowheads="1"/>
          </p:cNvSpPr>
          <p:nvPr/>
        </p:nvSpPr>
        <p:spPr bwMode="auto">
          <a:xfrm>
            <a:off x="1403350" y="1557338"/>
            <a:ext cx="6121400" cy="368300"/>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graphicFrame>
        <p:nvGraphicFramePr>
          <p:cNvPr id="4" name="Content Placeholder 3"/>
          <p:cNvGraphicFramePr>
            <a:graphicFrameLocks noGrp="1"/>
          </p:cNvGraphicFramePr>
          <p:nvPr/>
        </p:nvGraphicFramePr>
        <p:xfrm>
          <a:off x="2670175" y="1412875"/>
          <a:ext cx="3125788" cy="2133602"/>
        </p:xfrm>
        <a:graphic>
          <a:graphicData uri="http://schemas.openxmlformats.org/drawingml/2006/table">
            <a:tbl>
              <a:tblPr/>
              <a:tblGrid>
                <a:gridCol w="971550"/>
                <a:gridCol w="2154238"/>
              </a:tblGrid>
              <a:tr h="5476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112" charset="0"/>
                        </a:rPr>
                        <a:t>Mineral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112" charset="0"/>
                        </a:rPr>
                        <a:t>% change from 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28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Copper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28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Coal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24.1%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286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Zinc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18.5%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27669" name="Picture 5" descr="Snapshot 2011-02-20 15-30-27.tiff"/>
          <p:cNvPicPr>
            <a:picLocks noChangeAspect="1"/>
          </p:cNvPicPr>
          <p:nvPr/>
        </p:nvPicPr>
        <p:blipFill>
          <a:blip r:embed="rId3"/>
          <a:srcRect/>
          <a:stretch>
            <a:fillRect/>
          </a:stretch>
        </p:blipFill>
        <p:spPr bwMode="auto">
          <a:xfrm>
            <a:off x="457200" y="3716338"/>
            <a:ext cx="8229600" cy="2382837"/>
          </a:xfrm>
          <a:prstGeom prst="rect">
            <a:avLst/>
          </a:prstGeom>
          <a:noFill/>
          <a:ln w="31750">
            <a:solidFill>
              <a:schemeClr val="tx1"/>
            </a:solidFill>
            <a:miter lim="800000"/>
            <a:headEnd/>
            <a:tailEnd/>
          </a:ln>
        </p:spPr>
      </p:pic>
      <p:sp>
        <p:nvSpPr>
          <p:cNvPr id="8" name="Rectangle 7"/>
          <p:cNvSpPr>
            <a:spLocks noChangeArrowheads="1"/>
          </p:cNvSpPr>
          <p:nvPr/>
        </p:nvSpPr>
        <p:spPr bwMode="auto">
          <a:xfrm>
            <a:off x="7524750" y="4437063"/>
            <a:ext cx="1008063" cy="863600"/>
          </a:xfrm>
          <a:prstGeom prst="rect">
            <a:avLst/>
          </a:prstGeom>
          <a:noFill/>
          <a:ln w="28575">
            <a:solidFill>
              <a:srgbClr val="FF0000"/>
            </a:solid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Calibri" pitchFamily="-112"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1187450" y="1557338"/>
            <a:ext cx="8424863" cy="368300"/>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graphicFrame>
        <p:nvGraphicFramePr>
          <p:cNvPr id="5" name="Content Placeholder 3"/>
          <p:cNvGraphicFramePr>
            <a:graphicFrameLocks noGrp="1"/>
          </p:cNvGraphicFramePr>
          <p:nvPr/>
        </p:nvGraphicFramePr>
        <p:xfrm>
          <a:off x="457200" y="1123950"/>
          <a:ext cx="7772400" cy="5111750"/>
        </p:xfrm>
        <a:graphic>
          <a:graphicData uri="http://schemas.openxmlformats.org/drawingml/2006/table">
            <a:tbl>
              <a:tblPr/>
              <a:tblGrid>
                <a:gridCol w="3886200"/>
                <a:gridCol w="3886200"/>
              </a:tblGrid>
              <a:tr h="7302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112" charset="0"/>
                        </a:rPr>
                        <a:t>Risk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112" charset="0"/>
                        </a:rPr>
                        <a:t>Financial Instruments Used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302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Commodity Price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Forward purchase and forward sale agreements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7302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Input price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None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7302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Exchange rate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Currency swap agreements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7302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Yield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None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7302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Interest rate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Interest rate swaps , Prepayment rights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7302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Liquidity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Calibri" pitchFamily="-112" charset="0"/>
                        </a:rPr>
                        <a:t>Cash flow hedges: Currency swaps, Interest rate swaps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28701" name="TextBox 5"/>
          <p:cNvSpPr txBox="1">
            <a:spLocks noChangeArrowheads="1"/>
          </p:cNvSpPr>
          <p:nvPr/>
        </p:nvSpPr>
        <p:spPr bwMode="auto">
          <a:xfrm>
            <a:off x="1547813" y="260350"/>
            <a:ext cx="5184775" cy="523875"/>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Risks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827088" y="333375"/>
            <a:ext cx="6192837" cy="522288"/>
          </a:xfrm>
          <a:prstGeom prst="rect">
            <a:avLst/>
          </a:prstGeom>
          <a:noFill/>
          <a:ln w="9525">
            <a:noFill/>
            <a:miter lim="800000"/>
            <a:headEnd/>
            <a:tailEnd/>
          </a:ln>
        </p:spPr>
        <p:txBody>
          <a:bodyPr>
            <a:prstTxWarp prst="textNoShape">
              <a:avLst/>
            </a:prstTxWarp>
            <a:spAutoFit/>
          </a:bodyPr>
          <a:lstStyle/>
          <a:p>
            <a:pPr algn="ctr"/>
            <a:r>
              <a:rPr lang="en-US" sz="2800" b="1">
                <a:latin typeface="Calibri" charset="0"/>
              </a:rPr>
              <a:t>Commodity Price Hedging Strategies</a:t>
            </a:r>
          </a:p>
        </p:txBody>
      </p:sp>
      <p:sp>
        <p:nvSpPr>
          <p:cNvPr id="29699" name="TextBox 2"/>
          <p:cNvSpPr txBox="1">
            <a:spLocks noChangeArrowheads="1"/>
          </p:cNvSpPr>
          <p:nvPr/>
        </p:nvSpPr>
        <p:spPr bwMode="auto">
          <a:xfrm>
            <a:off x="1042988" y="1484313"/>
            <a:ext cx="6985000" cy="3816350"/>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800">
                <a:latin typeface="Calibri" charset="0"/>
              </a:rPr>
              <a:t>Forward price contracts</a:t>
            </a:r>
          </a:p>
          <a:p>
            <a:pPr>
              <a:buFont typeface="Arial" charset="0"/>
              <a:buChar char="•"/>
            </a:pPr>
            <a:endParaRPr lang="en-US" sz="2800">
              <a:latin typeface="Calibri" charset="0"/>
            </a:endParaRPr>
          </a:p>
          <a:p>
            <a:pPr>
              <a:buFont typeface="Arial" charset="0"/>
              <a:buChar char="•"/>
            </a:pPr>
            <a:r>
              <a:rPr lang="en-US" sz="2800">
                <a:latin typeface="Calibri" charset="0"/>
              </a:rPr>
              <a:t>Established quarterly</a:t>
            </a:r>
          </a:p>
          <a:p>
            <a:endParaRPr lang="en-US" sz="2800">
              <a:latin typeface="Calibri" charset="0"/>
            </a:endParaRPr>
          </a:p>
          <a:p>
            <a:pPr>
              <a:buFont typeface="Arial" charset="0"/>
              <a:buChar char="•"/>
            </a:pPr>
            <a:r>
              <a:rPr lang="en-US" sz="2800">
                <a:latin typeface="Calibri" charset="0"/>
              </a:rPr>
              <a:t>Price depend on prevailing market prices and     future spot prices</a:t>
            </a:r>
          </a:p>
          <a:p>
            <a:pPr>
              <a:buFont typeface="Arial" charset="0"/>
              <a:buChar char="•"/>
            </a:pPr>
            <a:endParaRPr lang="en-US" sz="2800">
              <a:latin typeface="Calibri" charset="0"/>
            </a:endParaRPr>
          </a:p>
          <a:p>
            <a:pPr>
              <a:buFont typeface="Arial" charset="0"/>
              <a:buChar char="•"/>
            </a:pPr>
            <a:r>
              <a:rPr lang="en-US" sz="2800">
                <a:latin typeface="Calibri" charset="0"/>
              </a:rPr>
              <a:t>Individual mine production sold separately</a:t>
            </a:r>
          </a:p>
          <a:p>
            <a:endParaRPr lang="en-US">
              <a:latin typeface="Calibri"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Inspiration.thmx</Template>
  <TotalTime>776</TotalTime>
  <Words>2846</Words>
  <Application>Microsoft Office PowerPoint</Application>
  <PresentationFormat>On-screen Show (4:3)</PresentationFormat>
  <Paragraphs>430</Paragraphs>
  <Slides>118</Slides>
  <Notes>38</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Slide 1</vt:lpstr>
      <vt:lpstr>Mining Industry</vt:lpstr>
      <vt:lpstr>Types of Mines</vt:lpstr>
      <vt:lpstr>From Ore to Store</vt:lpstr>
      <vt:lpstr>Slide 5</vt:lpstr>
      <vt:lpstr>Price of Gold</vt:lpstr>
      <vt:lpstr>Gold vs. TSX Comp</vt:lpstr>
      <vt:lpstr>Gold Demand</vt:lpstr>
      <vt:lpstr>Gold Demand in depth</vt:lpstr>
      <vt:lpstr>Gold Demand by Country</vt:lpstr>
      <vt:lpstr>Historical Demand</vt:lpstr>
      <vt:lpstr>Gold as a Hedge</vt:lpstr>
      <vt:lpstr>Gold Supply</vt:lpstr>
      <vt:lpstr>Gold Production</vt:lpstr>
      <vt:lpstr>Slide 15</vt:lpstr>
      <vt:lpstr>Price of Copper</vt:lpstr>
      <vt:lpstr>Price of Copper</vt:lpstr>
      <vt:lpstr>Price of Copper</vt:lpstr>
      <vt:lpstr>Copper Demand</vt:lpstr>
      <vt:lpstr>Copper Production</vt:lpstr>
      <vt:lpstr>Copper Production</vt:lpstr>
      <vt:lpstr>Slide 22</vt:lpstr>
      <vt:lpstr>Coal</vt:lpstr>
      <vt:lpstr>Price of Coal</vt:lpstr>
      <vt:lpstr>Coal Supply</vt:lpstr>
      <vt:lpstr>Coal Exports</vt:lpstr>
      <vt:lpstr>Coal Imports</vt:lpstr>
      <vt:lpstr>Slide 28</vt:lpstr>
      <vt:lpstr>Iron Ore</vt:lpstr>
      <vt:lpstr>Iron Ore Production</vt:lpstr>
      <vt:lpstr>Lead</vt:lpstr>
      <vt:lpstr>Zinc</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THANK YOU! AND HAPPY TRADING.</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 Pirnak</dc:creator>
  <cp:lastModifiedBy>gp</cp:lastModifiedBy>
  <cp:revision>88</cp:revision>
  <dcterms:created xsi:type="dcterms:W3CDTF">2011-03-18T18:06:56Z</dcterms:created>
  <dcterms:modified xsi:type="dcterms:W3CDTF">2011-03-18T20:12:38Z</dcterms:modified>
</cp:coreProperties>
</file>