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5"/>
  </p:notesMasterIdLst>
  <p:sldIdLst>
    <p:sldId id="256" r:id="rId2"/>
    <p:sldId id="292" r:id="rId3"/>
    <p:sldId id="293" r:id="rId4"/>
    <p:sldId id="408" r:id="rId5"/>
    <p:sldId id="409" r:id="rId6"/>
    <p:sldId id="410" r:id="rId7"/>
    <p:sldId id="411" r:id="rId8"/>
    <p:sldId id="412" r:id="rId9"/>
    <p:sldId id="413" r:id="rId10"/>
    <p:sldId id="414" r:id="rId11"/>
    <p:sldId id="415" r:id="rId12"/>
    <p:sldId id="416" r:id="rId13"/>
    <p:sldId id="417" r:id="rId14"/>
    <p:sldId id="418" r:id="rId15"/>
    <p:sldId id="419" r:id="rId16"/>
    <p:sldId id="420" r:id="rId17"/>
    <p:sldId id="421" r:id="rId18"/>
    <p:sldId id="422" r:id="rId19"/>
    <p:sldId id="423" r:id="rId20"/>
    <p:sldId id="424" r:id="rId21"/>
    <p:sldId id="425" r:id="rId22"/>
    <p:sldId id="426" r:id="rId23"/>
    <p:sldId id="427" r:id="rId24"/>
    <p:sldId id="428" r:id="rId25"/>
    <p:sldId id="429" r:id="rId26"/>
    <p:sldId id="430" r:id="rId27"/>
    <p:sldId id="431" r:id="rId28"/>
    <p:sldId id="432" r:id="rId29"/>
    <p:sldId id="433" r:id="rId30"/>
    <p:sldId id="434" r:id="rId31"/>
    <p:sldId id="435" r:id="rId32"/>
    <p:sldId id="436" r:id="rId33"/>
    <p:sldId id="295" r:id="rId34"/>
    <p:sldId id="296" r:id="rId35"/>
    <p:sldId id="297" r:id="rId36"/>
    <p:sldId id="298" r:id="rId37"/>
    <p:sldId id="299" r:id="rId38"/>
    <p:sldId id="300" r:id="rId39"/>
    <p:sldId id="406" r:id="rId40"/>
    <p:sldId id="301" r:id="rId41"/>
    <p:sldId id="388" r:id="rId42"/>
    <p:sldId id="389" r:id="rId43"/>
    <p:sldId id="391" r:id="rId44"/>
    <p:sldId id="302" r:id="rId45"/>
    <p:sldId id="386" r:id="rId46"/>
    <p:sldId id="392" r:id="rId47"/>
    <p:sldId id="393" r:id="rId48"/>
    <p:sldId id="394" r:id="rId49"/>
    <p:sldId id="395" r:id="rId50"/>
    <p:sldId id="398" r:id="rId51"/>
    <p:sldId id="399" r:id="rId52"/>
    <p:sldId id="401" r:id="rId53"/>
    <p:sldId id="402" r:id="rId54"/>
    <p:sldId id="407" r:id="rId55"/>
    <p:sldId id="403" r:id="rId56"/>
    <p:sldId id="404" r:id="rId57"/>
    <p:sldId id="437" r:id="rId58"/>
    <p:sldId id="438" r:id="rId59"/>
    <p:sldId id="439" r:id="rId60"/>
    <p:sldId id="440" r:id="rId61"/>
    <p:sldId id="441" r:id="rId62"/>
    <p:sldId id="442" r:id="rId63"/>
    <p:sldId id="443" r:id="rId64"/>
    <p:sldId id="444" r:id="rId65"/>
    <p:sldId id="445" r:id="rId66"/>
    <p:sldId id="446" r:id="rId67"/>
    <p:sldId id="447" r:id="rId68"/>
    <p:sldId id="448" r:id="rId69"/>
    <p:sldId id="449" r:id="rId70"/>
    <p:sldId id="450" r:id="rId71"/>
    <p:sldId id="451" r:id="rId72"/>
    <p:sldId id="452" r:id="rId73"/>
    <p:sldId id="453" r:id="rId74"/>
    <p:sldId id="454" r:id="rId75"/>
    <p:sldId id="455" r:id="rId76"/>
    <p:sldId id="456" r:id="rId77"/>
    <p:sldId id="457" r:id="rId78"/>
    <p:sldId id="458" r:id="rId79"/>
    <p:sldId id="459" r:id="rId80"/>
    <p:sldId id="460" r:id="rId81"/>
    <p:sldId id="461" r:id="rId82"/>
    <p:sldId id="462" r:id="rId83"/>
    <p:sldId id="463" r:id="rId84"/>
    <p:sldId id="464" r:id="rId85"/>
    <p:sldId id="465" r:id="rId86"/>
    <p:sldId id="466" r:id="rId87"/>
    <p:sldId id="467" r:id="rId88"/>
    <p:sldId id="468" r:id="rId89"/>
    <p:sldId id="469" r:id="rId90"/>
    <p:sldId id="470" r:id="rId91"/>
    <p:sldId id="471" r:id="rId92"/>
    <p:sldId id="384" r:id="rId93"/>
    <p:sldId id="472" r:id="rId94"/>
    <p:sldId id="473" r:id="rId95"/>
    <p:sldId id="474" r:id="rId96"/>
    <p:sldId id="475" r:id="rId97"/>
    <p:sldId id="476" r:id="rId98"/>
    <p:sldId id="477" r:id="rId99"/>
    <p:sldId id="478" r:id="rId100"/>
    <p:sldId id="479" r:id="rId101"/>
    <p:sldId id="480" r:id="rId102"/>
    <p:sldId id="481" r:id="rId103"/>
    <p:sldId id="482" r:id="rId104"/>
    <p:sldId id="483" r:id="rId105"/>
    <p:sldId id="484" r:id="rId106"/>
    <p:sldId id="485" r:id="rId107"/>
    <p:sldId id="486" r:id="rId108"/>
    <p:sldId id="487" r:id="rId109"/>
    <p:sldId id="488" r:id="rId110"/>
    <p:sldId id="489" r:id="rId111"/>
    <p:sldId id="490" r:id="rId112"/>
    <p:sldId id="491" r:id="rId113"/>
    <p:sldId id="492" r:id="rId114"/>
    <p:sldId id="493" r:id="rId115"/>
    <p:sldId id="494" r:id="rId116"/>
    <p:sldId id="495" r:id="rId117"/>
    <p:sldId id="496" r:id="rId118"/>
    <p:sldId id="497" r:id="rId119"/>
    <p:sldId id="498" r:id="rId120"/>
    <p:sldId id="499" r:id="rId121"/>
    <p:sldId id="500" r:id="rId122"/>
    <p:sldId id="501" r:id="rId123"/>
    <p:sldId id="502" r:id="rId124"/>
    <p:sldId id="503" r:id="rId125"/>
    <p:sldId id="504" r:id="rId126"/>
    <p:sldId id="505" r:id="rId127"/>
    <p:sldId id="506" r:id="rId128"/>
    <p:sldId id="507" r:id="rId129"/>
    <p:sldId id="508" r:id="rId130"/>
    <p:sldId id="509" r:id="rId131"/>
    <p:sldId id="510" r:id="rId132"/>
    <p:sldId id="511" r:id="rId133"/>
    <p:sldId id="512" r:id="rId1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0D0D"/>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338" autoAdjust="0"/>
    <p:restoredTop sz="50000" autoAdjust="0"/>
  </p:normalViewPr>
  <p:slideViewPr>
    <p:cSldViewPr snapToGrid="0">
      <p:cViewPr>
        <p:scale>
          <a:sx n="39" d="100"/>
          <a:sy n="39" d="100"/>
        </p:scale>
        <p:origin x="-630"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91901E-AD3F-4FAC-8A7A-E4B95CA0611A}" type="datetimeFigureOut">
              <a:rPr lang="en-US" smtClean="0"/>
              <a:t>7/16/2015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D2A7B6-C383-480C-8E1C-A61A5579DD40}" type="slidenum">
              <a:rPr lang="en-US" smtClean="0"/>
              <a:t>‹#›</a:t>
            </a:fld>
            <a:endParaRPr lang="en-US"/>
          </a:p>
        </p:txBody>
      </p:sp>
    </p:spTree>
    <p:extLst>
      <p:ext uri="{BB962C8B-B14F-4D97-AF65-F5344CB8AC3E}">
        <p14:creationId xmlns:p14="http://schemas.microsoft.com/office/powerpoint/2010/main" val="17586738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2" name="Shape 122"/>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None/>
            </a:pPr>
            <a:r>
              <a:rPr lang="en-US" sz="1200" kern="1200" dirty="0" smtClean="0">
                <a:solidFill>
                  <a:schemeClr val="tx1"/>
                </a:solidFill>
                <a:latin typeface="+mn-lt"/>
                <a:ea typeface="+mn-ea"/>
                <a:cs typeface="+mn-cs"/>
              </a:rPr>
              <a:t>First, mining industry can be divided into four parts, the exploration, extraction, refining and industry use.</a:t>
            </a:r>
            <a:endParaRPr sz="1200" b="0" i="0" u="none" strike="noStrike" cap="none" baseline="0" dirty="0">
              <a:solidFill>
                <a:schemeClr val="dk1"/>
              </a:solidFill>
              <a:latin typeface="Calibri"/>
              <a:ea typeface="Calibri"/>
              <a:cs typeface="Calibri"/>
              <a:sym typeface="Calibri"/>
            </a:endParaRPr>
          </a:p>
        </p:txBody>
      </p:sp>
      <p:sp>
        <p:nvSpPr>
          <p:cNvPr id="123" name="Shape 123"/>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baseline="0">
                <a:solidFill>
                  <a:schemeClr val="dk1"/>
                </a:solidFill>
                <a:latin typeface="Calibri"/>
                <a:ea typeface="Calibri"/>
                <a:cs typeface="Calibri"/>
                <a:sym typeface="Calibri"/>
              </a:rPr>
              <a:t>4</a:t>
            </a:fld>
            <a:endParaRPr lang="en"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271837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Shape 21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7" name="Shape 217"/>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CA" sz="1200" b="0" i="0" u="none" strike="noStrike" cap="none" baseline="0" dirty="0" smtClean="0">
                <a:solidFill>
                  <a:schemeClr val="dk1"/>
                </a:solidFill>
                <a:latin typeface="Calibri"/>
                <a:ea typeface="Calibri"/>
                <a:cs typeface="Calibri"/>
                <a:sym typeface="Calibri"/>
              </a:rPr>
              <a:t>One of our main products is gold. You can see the supply is surplus in 2014 which is an indicator of price declining.</a:t>
            </a:r>
            <a:r>
              <a:rPr lang="en-US" sz="1200" kern="1200" dirty="0" smtClean="0">
                <a:solidFill>
                  <a:schemeClr val="tx1"/>
                </a:solidFill>
                <a:latin typeface="+mn-lt"/>
                <a:ea typeface="+mn-ea"/>
                <a:cs typeface="+mn-cs"/>
              </a:rPr>
              <a:t> We also need notice that US holds approximately 72% gold reserve.</a:t>
            </a:r>
          </a:p>
          <a:p>
            <a:pPr marL="0" marR="0" lvl="0" indent="0" algn="l" rtl="0">
              <a:spcBef>
                <a:spcPts val="0"/>
              </a:spcBef>
              <a:buSzPct val="25000"/>
              <a:buNone/>
            </a:pPr>
            <a:endParaRPr lang="en" sz="1200" b="0" i="0" u="none" strike="noStrike" cap="none" baseline="0" dirty="0">
              <a:solidFill>
                <a:schemeClr val="dk1"/>
              </a:solidFill>
              <a:latin typeface="Calibri"/>
              <a:ea typeface="Calibri"/>
              <a:cs typeface="Calibri"/>
              <a:sym typeface="Calibri"/>
            </a:endParaRPr>
          </a:p>
        </p:txBody>
      </p:sp>
      <p:sp>
        <p:nvSpPr>
          <p:cNvPr id="218" name="Shape 21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baseline="0">
                <a:solidFill>
                  <a:schemeClr val="dk1"/>
                </a:solidFill>
                <a:latin typeface="Calibri"/>
                <a:ea typeface="Calibri"/>
                <a:cs typeface="Calibri"/>
                <a:sym typeface="Calibri"/>
              </a:rPr>
              <a:t>13</a:t>
            </a:fld>
            <a:endParaRPr lang="en"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2887442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Based</a:t>
            </a:r>
            <a:r>
              <a:rPr lang="en-US" baseline="0" dirty="0" smtClean="0"/>
              <a:t> on the existing risks, Barrick introduce </a:t>
            </a:r>
            <a:r>
              <a:rPr lang="en-US" dirty="0" smtClean="0"/>
              <a:t>Enterprise  risk  management process </a:t>
            </a:r>
            <a:r>
              <a:rPr lang="en-US" baseline="0" dirty="0" smtClean="0"/>
              <a:t> to </a:t>
            </a:r>
            <a:r>
              <a:rPr lang="en-US" dirty="0" smtClean="0"/>
              <a:t>identify,  evaluate  and manage company-wide  risks</a:t>
            </a:r>
          </a:p>
          <a:p>
            <a:endParaRPr lang="zh-CN" altLang="en-US" dirty="0"/>
          </a:p>
        </p:txBody>
      </p:sp>
      <p:sp>
        <p:nvSpPr>
          <p:cNvPr id="4" name="Slide Number Placeholder 3"/>
          <p:cNvSpPr>
            <a:spLocks noGrp="1"/>
          </p:cNvSpPr>
          <p:nvPr>
            <p:ph type="sldNum" sz="quarter" idx="10"/>
          </p:nvPr>
        </p:nvSpPr>
        <p:spPr/>
        <p:txBody>
          <a:bodyPr/>
          <a:lstStyle/>
          <a:p>
            <a:fld id="{C0EC973C-B2D1-447C-9185-2989D73A2AEE}" type="slidenum">
              <a:rPr lang="en-US" smtClean="0"/>
              <a:pPr/>
              <a:t>128</a:t>
            </a:fld>
            <a:endParaRPr lang="en-US"/>
          </a:p>
        </p:txBody>
      </p:sp>
    </p:spTree>
    <p:extLst>
      <p:ext uri="{BB962C8B-B14F-4D97-AF65-F5344CB8AC3E}">
        <p14:creationId xmlns:p14="http://schemas.microsoft.com/office/powerpoint/2010/main" val="27163663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zh-CN" dirty="0" smtClean="0"/>
              <a:t>To manage the</a:t>
            </a:r>
            <a:r>
              <a:rPr lang="en-US" altLang="zh-CN" baseline="0" dirty="0" smtClean="0"/>
              <a:t> human resource risk, we should attract </a:t>
            </a:r>
            <a:r>
              <a:rPr lang="en-US" dirty="0" smtClean="0"/>
              <a:t>and  retain  staff with critical mining skills affects our ability to deliver on  our  strategic  objectives,  move  on  opportunities and provide resources for our projects.</a:t>
            </a:r>
            <a:endParaRPr lang="zh-CN" altLang="en-US" dirty="0"/>
          </a:p>
        </p:txBody>
      </p:sp>
      <p:sp>
        <p:nvSpPr>
          <p:cNvPr id="4" name="Slide Number Placeholder 3"/>
          <p:cNvSpPr>
            <a:spLocks noGrp="1"/>
          </p:cNvSpPr>
          <p:nvPr>
            <p:ph type="sldNum" sz="quarter" idx="10"/>
          </p:nvPr>
        </p:nvSpPr>
        <p:spPr/>
        <p:txBody>
          <a:bodyPr/>
          <a:lstStyle/>
          <a:p>
            <a:fld id="{C0EC973C-B2D1-447C-9185-2989D73A2AEE}" type="slidenum">
              <a:rPr lang="en-US" smtClean="0"/>
              <a:pPr/>
              <a:t>129</a:t>
            </a:fld>
            <a:endParaRPr lang="en-US"/>
          </a:p>
        </p:txBody>
      </p:sp>
    </p:spTree>
    <p:extLst>
      <p:ext uri="{BB962C8B-B14F-4D97-AF65-F5344CB8AC3E}">
        <p14:creationId xmlns:p14="http://schemas.microsoft.com/office/powerpoint/2010/main" val="21589471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zh-CN" dirty="0" smtClean="0"/>
              <a:t>In</a:t>
            </a:r>
            <a:r>
              <a:rPr lang="en-US" altLang="zh-CN" baseline="0" dirty="0" smtClean="0"/>
              <a:t> order to manage the license risk,the company should do the following step</a:t>
            </a:r>
            <a:endParaRPr lang="zh-CN" altLang="en-US" dirty="0"/>
          </a:p>
        </p:txBody>
      </p:sp>
      <p:sp>
        <p:nvSpPr>
          <p:cNvPr id="4" name="Slide Number Placeholder 3"/>
          <p:cNvSpPr>
            <a:spLocks noGrp="1"/>
          </p:cNvSpPr>
          <p:nvPr>
            <p:ph type="sldNum" sz="quarter" idx="10"/>
          </p:nvPr>
        </p:nvSpPr>
        <p:spPr/>
        <p:txBody>
          <a:bodyPr/>
          <a:lstStyle/>
          <a:p>
            <a:fld id="{C0EC973C-B2D1-447C-9185-2989D73A2AEE}" type="slidenum">
              <a:rPr lang="en-US" smtClean="0"/>
              <a:pPr/>
              <a:t>130</a:t>
            </a:fld>
            <a:endParaRPr lang="en-US"/>
          </a:p>
        </p:txBody>
      </p:sp>
    </p:spTree>
    <p:extLst>
      <p:ext uri="{BB962C8B-B14F-4D97-AF65-F5344CB8AC3E}">
        <p14:creationId xmlns:p14="http://schemas.microsoft.com/office/powerpoint/2010/main" val="261085416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zh-CN" dirty="0" smtClean="0"/>
              <a:t>For the</a:t>
            </a:r>
            <a:r>
              <a:rPr lang="en-US" altLang="zh-CN" baseline="0" dirty="0" smtClean="0"/>
              <a:t> financial risk management, Barrick is not doing any more to hedge the commodity price risk, but still hedge the currency risk </a:t>
            </a:r>
            <a:endParaRPr lang="zh-CN" altLang="en-US" dirty="0"/>
          </a:p>
        </p:txBody>
      </p:sp>
      <p:sp>
        <p:nvSpPr>
          <p:cNvPr id="4" name="Slide Number Placeholder 3"/>
          <p:cNvSpPr>
            <a:spLocks noGrp="1"/>
          </p:cNvSpPr>
          <p:nvPr>
            <p:ph type="sldNum" sz="quarter" idx="10"/>
          </p:nvPr>
        </p:nvSpPr>
        <p:spPr/>
        <p:txBody>
          <a:bodyPr/>
          <a:lstStyle/>
          <a:p>
            <a:fld id="{C0EC973C-B2D1-447C-9185-2989D73A2AEE}" type="slidenum">
              <a:rPr lang="en-US" smtClean="0"/>
              <a:pPr/>
              <a:t>131</a:t>
            </a:fld>
            <a:endParaRPr lang="en-US"/>
          </a:p>
        </p:txBody>
      </p:sp>
    </p:spTree>
    <p:extLst>
      <p:ext uri="{BB962C8B-B14F-4D97-AF65-F5344CB8AC3E}">
        <p14:creationId xmlns:p14="http://schemas.microsoft.com/office/powerpoint/2010/main" val="33718707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Shape 22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24" name="Shape 224"/>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 sz="1200" b="0" i="0" u="none" strike="noStrike" cap="none" baseline="0">
                <a:solidFill>
                  <a:schemeClr val="dk1"/>
                </a:solidFill>
                <a:latin typeface="Calibri"/>
                <a:ea typeface="Calibri"/>
                <a:cs typeface="Calibri"/>
                <a:sym typeface="Calibri"/>
              </a:rPr>
              <a:t>http://goldprice.org/gold-price-history.html</a:t>
            </a:r>
          </a:p>
        </p:txBody>
      </p:sp>
      <p:sp>
        <p:nvSpPr>
          <p:cNvPr id="225" name="Shape 225"/>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baseline="0">
                <a:solidFill>
                  <a:schemeClr val="dk1"/>
                </a:solidFill>
                <a:latin typeface="Calibri"/>
                <a:ea typeface="Calibri"/>
                <a:cs typeface="Calibri"/>
                <a:sym typeface="Calibri"/>
              </a:rPr>
              <a:t>14</a:t>
            </a:fld>
            <a:endParaRPr lang="en"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644645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Shape 230"/>
          <p:cNvSpPr txBox="1">
            <a:spLocks noGrp="1"/>
          </p:cNvSpPr>
          <p:nvPr>
            <p:ph type="body" idx="1"/>
          </p:nvPr>
        </p:nvSpPr>
        <p:spPr>
          <a:xfrm>
            <a:off x="685800" y="4400550"/>
            <a:ext cx="5486399" cy="3600450"/>
          </a:xfrm>
          <a:prstGeom prst="rect">
            <a:avLst/>
          </a:prstGeom>
        </p:spPr>
        <p:txBody>
          <a:bodyPr lIns="91425" tIns="91425" rIns="91425" bIns="91425" anchor="ctr" anchorCtr="0">
            <a:noAutofit/>
          </a:bodyPr>
          <a:lstStyle/>
          <a:p>
            <a:pPr>
              <a:spcBef>
                <a:spcPts val="0"/>
              </a:spcBef>
              <a:buNone/>
            </a:pPr>
            <a:endParaRPr/>
          </a:p>
        </p:txBody>
      </p:sp>
      <p:sp>
        <p:nvSpPr>
          <p:cNvPr id="231" name="Shape 23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363827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Shape 23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7" name="Shape 237"/>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
        <p:nvSpPr>
          <p:cNvPr id="238" name="Shape 23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baseline="0">
                <a:solidFill>
                  <a:schemeClr val="dk1"/>
                </a:solidFill>
                <a:latin typeface="Calibri"/>
                <a:ea typeface="Calibri"/>
                <a:cs typeface="Calibri"/>
                <a:sym typeface="Calibri"/>
              </a:rPr>
              <a:t>16</a:t>
            </a:fld>
            <a:endParaRPr lang="en"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860463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Shape 24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45" name="Shape 245"/>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kern="1200" dirty="0" smtClean="0">
                <a:solidFill>
                  <a:schemeClr val="tx1"/>
                </a:solidFill>
                <a:latin typeface="+mn-lt"/>
                <a:ea typeface="+mn-ea"/>
                <a:cs typeface="+mn-cs"/>
              </a:rPr>
              <a:t>As</a:t>
            </a:r>
            <a:r>
              <a:rPr lang="en-US" sz="1200" kern="1200" baseline="0" dirty="0" smtClean="0">
                <a:solidFill>
                  <a:schemeClr val="tx1"/>
                </a:solidFill>
                <a:latin typeface="+mn-lt"/>
                <a:ea typeface="+mn-ea"/>
                <a:cs typeface="+mn-cs"/>
              </a:rPr>
              <a:t> you can see from pie chart, t</a:t>
            </a:r>
            <a:r>
              <a:rPr lang="en-US" sz="1200" kern="1200" dirty="0" smtClean="0">
                <a:solidFill>
                  <a:schemeClr val="tx1"/>
                </a:solidFill>
                <a:latin typeface="+mn-lt"/>
                <a:ea typeface="+mn-ea"/>
                <a:cs typeface="+mn-cs"/>
              </a:rPr>
              <a:t>he total demand in 2014 is less than that in 2013.</a:t>
            </a:r>
            <a:endParaRPr lang="en" sz="1200" b="0" i="0" u="none" strike="noStrike" cap="none" baseline="0" dirty="0">
              <a:solidFill>
                <a:schemeClr val="dk1"/>
              </a:solidFill>
              <a:latin typeface="Calibri"/>
              <a:ea typeface="Calibri"/>
              <a:cs typeface="Calibri"/>
              <a:sym typeface="Calibri"/>
            </a:endParaRPr>
          </a:p>
        </p:txBody>
      </p:sp>
      <p:sp>
        <p:nvSpPr>
          <p:cNvPr id="246" name="Shape 246"/>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baseline="0">
                <a:solidFill>
                  <a:schemeClr val="dk1"/>
                </a:solidFill>
                <a:latin typeface="Calibri"/>
                <a:ea typeface="Calibri"/>
                <a:cs typeface="Calibri"/>
                <a:sym typeface="Calibri"/>
              </a:rPr>
              <a:t>17</a:t>
            </a:fld>
            <a:endParaRPr lang="en"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152745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Shape 251"/>
          <p:cNvSpPr txBox="1">
            <a:spLocks noGrp="1"/>
          </p:cNvSpPr>
          <p:nvPr>
            <p:ph type="body" idx="1"/>
          </p:nvPr>
        </p:nvSpPr>
        <p:spPr>
          <a:xfrm>
            <a:off x="685800" y="4400550"/>
            <a:ext cx="5486399" cy="3600450"/>
          </a:xfrm>
          <a:prstGeom prst="rect">
            <a:avLst/>
          </a:prstGeom>
        </p:spPr>
        <p:txBody>
          <a:bodyPr lIns="91425" tIns="91425" rIns="91425" bIns="91425" anchor="ctr" anchorCtr="0">
            <a:noAutofit/>
          </a:bodyPr>
          <a:lstStyle/>
          <a:p>
            <a:pPr>
              <a:spcBef>
                <a:spcPts val="0"/>
              </a:spcBef>
              <a:buNone/>
            </a:pPr>
            <a:r>
              <a:rPr lang="en-US" sz="1200" kern="1200" dirty="0" smtClean="0">
                <a:solidFill>
                  <a:schemeClr val="tx1"/>
                </a:solidFill>
                <a:latin typeface="+mn-lt"/>
                <a:ea typeface="+mn-ea"/>
                <a:cs typeface="+mn-cs"/>
              </a:rPr>
              <a:t>Different currencies can cause divergent gold prices. As a result of high level </a:t>
            </a:r>
            <a:r>
              <a:rPr lang="en-US" sz="1200" kern="1200" dirty="0" err="1" smtClean="0">
                <a:solidFill>
                  <a:schemeClr val="tx1"/>
                </a:solidFill>
                <a:latin typeface="+mn-lt"/>
                <a:ea typeface="+mn-ea"/>
                <a:cs typeface="+mn-cs"/>
              </a:rPr>
              <a:t>rouble</a:t>
            </a:r>
            <a:r>
              <a:rPr lang="en-US" sz="1200" kern="1200" dirty="0" smtClean="0">
                <a:solidFill>
                  <a:schemeClr val="tx1"/>
                </a:solidFill>
                <a:latin typeface="+mn-lt"/>
                <a:ea typeface="+mn-ea"/>
                <a:cs typeface="+mn-cs"/>
              </a:rPr>
              <a:t> depreciation, the gold price index in Russia is an outlier for global index.</a:t>
            </a:r>
            <a:endParaRPr dirty="0"/>
          </a:p>
        </p:txBody>
      </p:sp>
      <p:sp>
        <p:nvSpPr>
          <p:cNvPr id="252" name="Shape 25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0478301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Shape 25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59" name="Shape 259"/>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CA" sz="1200" b="0" i="0" u="none" strike="noStrike" cap="none" baseline="0" dirty="0" smtClean="0">
                <a:solidFill>
                  <a:schemeClr val="dk1"/>
                </a:solidFill>
                <a:latin typeface="+mn-lt"/>
                <a:ea typeface="Calibri"/>
                <a:cs typeface="Calibri"/>
                <a:sym typeface="Calibri"/>
              </a:rPr>
              <a:t>Copper supply will be surplus in 2015, which is the first time in recent 5 years. China which takes up 42% consumption is  the largest copper consumer in the world</a:t>
            </a:r>
            <a:endParaRPr lang="en" sz="1200" b="0" i="0" u="none" strike="noStrike" cap="none" baseline="0" dirty="0">
              <a:solidFill>
                <a:schemeClr val="dk1"/>
              </a:solidFill>
              <a:latin typeface="Calibri"/>
              <a:ea typeface="Calibri"/>
              <a:cs typeface="Calibri"/>
              <a:sym typeface="Calibri"/>
            </a:endParaRPr>
          </a:p>
        </p:txBody>
      </p:sp>
      <p:sp>
        <p:nvSpPr>
          <p:cNvPr id="260" name="Shape 260"/>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baseline="0">
                <a:solidFill>
                  <a:schemeClr val="dk1"/>
                </a:solidFill>
                <a:latin typeface="Calibri"/>
                <a:ea typeface="Calibri"/>
                <a:cs typeface="Calibri"/>
                <a:sym typeface="Calibri"/>
              </a:rPr>
              <a:t>19</a:t>
            </a:fld>
            <a:endParaRPr lang="en"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87130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Shape 26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6" name="Shape 266"/>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 sz="1200" b="0" i="0" u="none" strike="noStrike" cap="none" baseline="0">
                <a:solidFill>
                  <a:schemeClr val="dk1"/>
                </a:solidFill>
                <a:latin typeface="Calibri"/>
                <a:ea typeface="Calibri"/>
                <a:cs typeface="Calibri"/>
                <a:sym typeface="Calibri"/>
              </a:rPr>
              <a:t>http://www.infomine.com/investment/metal-prices/copper/all/</a:t>
            </a:r>
          </a:p>
        </p:txBody>
      </p:sp>
      <p:sp>
        <p:nvSpPr>
          <p:cNvPr id="267" name="Shape 267"/>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baseline="0">
                <a:solidFill>
                  <a:schemeClr val="dk1"/>
                </a:solidFill>
                <a:latin typeface="Calibri"/>
                <a:ea typeface="Calibri"/>
                <a:cs typeface="Calibri"/>
                <a:sym typeface="Calibri"/>
              </a:rPr>
              <a:t>20</a:t>
            </a:fld>
            <a:endParaRPr lang="en"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163445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Shape 27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73" name="Shape 273"/>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
        <p:nvSpPr>
          <p:cNvPr id="274" name="Shape 274"/>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baseline="0">
                <a:solidFill>
                  <a:schemeClr val="dk1"/>
                </a:solidFill>
                <a:latin typeface="Calibri"/>
                <a:ea typeface="Calibri"/>
                <a:cs typeface="Calibri"/>
                <a:sym typeface="Calibri"/>
              </a:rPr>
              <a:t>21</a:t>
            </a:fld>
            <a:endParaRPr lang="en"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448772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80" name="Shape 280"/>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cap="none" baseline="0" dirty="0" smtClean="0">
                <a:solidFill>
                  <a:schemeClr val="dk1"/>
                </a:solidFill>
                <a:latin typeface="+mn-lt"/>
                <a:ea typeface="Calibri"/>
                <a:cs typeface="Calibri"/>
                <a:sym typeface="Calibri"/>
              </a:rPr>
              <a:t>As mentioned earlier, China is the largest consumer. Its economic slowdown results a decline in global demand.</a:t>
            </a:r>
          </a:p>
          <a:p>
            <a:pPr marL="0" marR="0" lvl="0" indent="0" algn="l" rtl="0">
              <a:spcBef>
                <a:spcPts val="0"/>
              </a:spcBef>
              <a:buNone/>
            </a:pPr>
            <a:endParaRPr sz="1200" b="0" i="0" u="none" strike="noStrike" cap="none" baseline="0" dirty="0">
              <a:solidFill>
                <a:schemeClr val="dk1"/>
              </a:solidFill>
              <a:latin typeface="Calibri"/>
              <a:ea typeface="Calibri"/>
              <a:cs typeface="Calibri"/>
              <a:sym typeface="Calibri"/>
            </a:endParaRPr>
          </a:p>
        </p:txBody>
      </p:sp>
      <p:sp>
        <p:nvSpPr>
          <p:cNvPr id="281" name="Shape 281"/>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baseline="0">
                <a:solidFill>
                  <a:schemeClr val="dk1"/>
                </a:solidFill>
                <a:latin typeface="Calibri"/>
                <a:ea typeface="Calibri"/>
                <a:cs typeface="Calibri"/>
                <a:sym typeface="Calibri"/>
              </a:rPr>
              <a:t>22</a:t>
            </a:fld>
            <a:endParaRPr lang="en"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062981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Shape 15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3" name="Shape 153"/>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None/>
            </a:pPr>
            <a:r>
              <a:rPr lang="en-US" sz="1200" kern="1200" dirty="0" smtClean="0">
                <a:solidFill>
                  <a:schemeClr val="tx1"/>
                </a:solidFill>
                <a:latin typeface="+mn-lt"/>
                <a:ea typeface="+mn-ea"/>
                <a:cs typeface="+mn-cs"/>
              </a:rPr>
              <a:t>This is the mining process.</a:t>
            </a:r>
            <a:endParaRPr sz="1200" b="0" i="0" u="none" strike="noStrike" cap="none" baseline="0" dirty="0">
              <a:solidFill>
                <a:schemeClr val="dk1"/>
              </a:solidFill>
              <a:latin typeface="Calibri"/>
              <a:ea typeface="Calibri"/>
              <a:cs typeface="Calibri"/>
              <a:sym typeface="Calibri"/>
            </a:endParaRPr>
          </a:p>
        </p:txBody>
      </p:sp>
      <p:sp>
        <p:nvSpPr>
          <p:cNvPr id="154" name="Shape 154"/>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baseline="0">
                <a:solidFill>
                  <a:schemeClr val="dk1"/>
                </a:solidFill>
                <a:latin typeface="Calibri"/>
                <a:ea typeface="Calibri"/>
                <a:cs typeface="Calibri"/>
                <a:sym typeface="Calibri"/>
              </a:rPr>
              <a:t>5</a:t>
            </a:fld>
            <a:endParaRPr lang="en"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410522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txBox="1">
            <a:spLocks noGrp="1"/>
          </p:cNvSpPr>
          <p:nvPr>
            <p:ph type="body" idx="1"/>
          </p:nvPr>
        </p:nvSpPr>
        <p:spPr>
          <a:xfrm>
            <a:off x="685800" y="4400550"/>
            <a:ext cx="5486399" cy="3600450"/>
          </a:xfrm>
          <a:prstGeom prst="rect">
            <a:avLst/>
          </a:prstGeom>
        </p:spPr>
        <p:txBody>
          <a:bodyPr lIns="91425" tIns="91425" rIns="91425" bIns="91425" anchor="ctr" anchorCtr="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t>Also you</a:t>
            </a:r>
            <a:r>
              <a:rPr lang="en-CA" baseline="0" dirty="0" smtClean="0"/>
              <a:t> can see the production is growing up, so the price is declining.</a:t>
            </a:r>
            <a:endParaRPr lang="en-CA" dirty="0" smtClean="0"/>
          </a:p>
          <a:p>
            <a:pPr>
              <a:spcBef>
                <a:spcPts val="0"/>
              </a:spcBef>
              <a:buNone/>
            </a:pPr>
            <a:endParaRPr dirty="0"/>
          </a:p>
        </p:txBody>
      </p:sp>
      <p:sp>
        <p:nvSpPr>
          <p:cNvPr id="287" name="Shape 28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0465527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Shape 29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94" name="Shape 294"/>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 sz="1200" b="0" i="0" u="none" strike="noStrike" cap="none" baseline="0">
                <a:solidFill>
                  <a:schemeClr val="dk1"/>
                </a:solidFill>
                <a:latin typeface="Calibri"/>
                <a:ea typeface="Calibri"/>
                <a:cs typeface="Calibri"/>
                <a:sym typeface="Calibri"/>
              </a:rPr>
              <a:t>http://www.eia.gov/forecasts/steo/report/global_oil.cfm</a:t>
            </a:r>
          </a:p>
        </p:txBody>
      </p:sp>
      <p:sp>
        <p:nvSpPr>
          <p:cNvPr id="295" name="Shape 295"/>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baseline="0">
                <a:solidFill>
                  <a:schemeClr val="dk1"/>
                </a:solidFill>
                <a:latin typeface="Calibri"/>
                <a:ea typeface="Calibri"/>
                <a:cs typeface="Calibri"/>
                <a:sym typeface="Calibri"/>
              </a:rPr>
              <a:t>24</a:t>
            </a:fld>
            <a:endParaRPr lang="en"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242554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400550"/>
            <a:ext cx="5486399" cy="3600450"/>
          </a:xfrm>
          <a:prstGeom prst="rect">
            <a:avLst/>
          </a:prstGeom>
        </p:spPr>
        <p:txBody>
          <a:bodyPr lIns="91425" tIns="91425" rIns="91425" bIns="91425" anchor="ctr" anchorCtr="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t>This</a:t>
            </a:r>
            <a:r>
              <a:rPr lang="en-CA" baseline="0" dirty="0" smtClean="0"/>
              <a:t> is the historical price of crude oil. You can see what happened to the change of each period. The dark green line is used to describe the original price and the light green line is used to describe the price converted to today’s money.</a:t>
            </a:r>
            <a:endParaRPr lang="en-CA" dirty="0" smtClean="0"/>
          </a:p>
          <a:p>
            <a:pPr>
              <a:spcBef>
                <a:spcPts val="0"/>
              </a:spcBef>
              <a:buNone/>
            </a:pPr>
            <a:endParaRPr dirty="0"/>
          </a:p>
        </p:txBody>
      </p:sp>
      <p:sp>
        <p:nvSpPr>
          <p:cNvPr id="301" name="Shape 30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9540310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Shape 30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07" name="Shape 307"/>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
        <p:nvSpPr>
          <p:cNvPr id="308" name="Shape 30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baseline="0">
                <a:solidFill>
                  <a:schemeClr val="dk1"/>
                </a:solidFill>
                <a:latin typeface="Calibri"/>
                <a:ea typeface="Calibri"/>
                <a:cs typeface="Calibri"/>
                <a:sym typeface="Calibri"/>
              </a:rPr>
              <a:t>26</a:t>
            </a:fld>
            <a:endParaRPr lang="en"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182648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Shape 31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14" name="Shape 314"/>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 sz="1200" b="0" i="0" u="none" strike="noStrike" cap="none" baseline="0">
                <a:solidFill>
                  <a:schemeClr val="dk1"/>
                </a:solidFill>
                <a:latin typeface="Calibri"/>
                <a:ea typeface="Calibri"/>
                <a:cs typeface="Calibri"/>
                <a:sym typeface="Calibri"/>
              </a:rPr>
              <a:t>http://www.infomine.com/investment/metal-prices/crude-oil/1-year/</a:t>
            </a:r>
          </a:p>
        </p:txBody>
      </p:sp>
      <p:sp>
        <p:nvSpPr>
          <p:cNvPr id="315" name="Shape 315"/>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baseline="0">
                <a:solidFill>
                  <a:schemeClr val="dk1"/>
                </a:solidFill>
                <a:latin typeface="Calibri"/>
                <a:ea typeface="Calibri"/>
                <a:cs typeface="Calibri"/>
                <a:sym typeface="Calibri"/>
              </a:rPr>
              <a:t>27</a:t>
            </a:fld>
            <a:endParaRPr lang="en"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322425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Shape 32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22" name="Shape 322"/>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
        <p:nvSpPr>
          <p:cNvPr id="323" name="Shape 323"/>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baseline="0">
                <a:solidFill>
                  <a:schemeClr val="dk1"/>
                </a:solidFill>
                <a:latin typeface="Calibri"/>
                <a:ea typeface="Calibri"/>
                <a:cs typeface="Calibri"/>
                <a:sym typeface="Calibri"/>
              </a:rPr>
              <a:t>28</a:t>
            </a:fld>
            <a:endParaRPr lang="en"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243351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Shape 36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66" name="Shape 366"/>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 sz="1200" b="0" i="0" u="none" strike="noStrike" cap="none" baseline="0" dirty="0">
                <a:solidFill>
                  <a:schemeClr val="dk1"/>
                </a:solidFill>
                <a:latin typeface="Calibri"/>
                <a:ea typeface="Calibri"/>
                <a:cs typeface="Calibri"/>
                <a:sym typeface="Calibri"/>
              </a:rPr>
              <a:t>http://</a:t>
            </a:r>
            <a:r>
              <a:rPr lang="en" sz="1200" b="0" i="0" u="none" strike="noStrike" cap="none" baseline="0" dirty="0" err="1">
                <a:solidFill>
                  <a:schemeClr val="dk1"/>
                </a:solidFill>
                <a:latin typeface="Calibri"/>
                <a:ea typeface="Calibri"/>
                <a:cs typeface="Calibri"/>
                <a:sym typeface="Calibri"/>
              </a:rPr>
              <a:t>www.worldcoal.org</a:t>
            </a:r>
            <a:r>
              <a:rPr lang="en" sz="1200" b="0" i="0" u="none" strike="noStrike" cap="none" baseline="0" dirty="0">
                <a:solidFill>
                  <a:schemeClr val="dk1"/>
                </a:solidFill>
                <a:latin typeface="Calibri"/>
                <a:ea typeface="Calibri"/>
                <a:cs typeface="Calibri"/>
                <a:sym typeface="Calibri"/>
              </a:rPr>
              <a:t>/coal/uses-of-coal/</a:t>
            </a:r>
          </a:p>
        </p:txBody>
      </p:sp>
      <p:sp>
        <p:nvSpPr>
          <p:cNvPr id="367" name="Shape 367"/>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baseline="0">
                <a:solidFill>
                  <a:schemeClr val="dk1"/>
                </a:solidFill>
                <a:latin typeface="Calibri"/>
                <a:ea typeface="Calibri"/>
                <a:cs typeface="Calibri"/>
                <a:sym typeface="Calibri"/>
              </a:rPr>
              <a:t>29</a:t>
            </a:fld>
            <a:endParaRPr lang="en"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854022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Shape 372"/>
          <p:cNvSpPr txBox="1">
            <a:spLocks noGrp="1"/>
          </p:cNvSpPr>
          <p:nvPr>
            <p:ph type="body" idx="1"/>
          </p:nvPr>
        </p:nvSpPr>
        <p:spPr>
          <a:xfrm>
            <a:off x="685800" y="4400550"/>
            <a:ext cx="5486399" cy="3600450"/>
          </a:xfrm>
          <a:prstGeom prst="rect">
            <a:avLst/>
          </a:prstGeom>
        </p:spPr>
        <p:txBody>
          <a:bodyPr lIns="91425" tIns="91425" rIns="91425" bIns="91425" anchor="ctr" anchorCtr="0">
            <a:noAutofit/>
          </a:bodyPr>
          <a:lstStyle/>
          <a:p>
            <a:pPr>
              <a:spcBef>
                <a:spcPts val="0"/>
              </a:spcBef>
              <a:buNone/>
            </a:pPr>
            <a:endParaRPr/>
          </a:p>
        </p:txBody>
      </p:sp>
      <p:sp>
        <p:nvSpPr>
          <p:cNvPr id="373" name="Shape 37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7502693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Shape 378"/>
          <p:cNvSpPr txBox="1">
            <a:spLocks noGrp="1"/>
          </p:cNvSpPr>
          <p:nvPr>
            <p:ph type="body" idx="1"/>
          </p:nvPr>
        </p:nvSpPr>
        <p:spPr>
          <a:xfrm>
            <a:off x="685800" y="4400550"/>
            <a:ext cx="5486399" cy="3600450"/>
          </a:xfrm>
          <a:prstGeom prst="rect">
            <a:avLst/>
          </a:prstGeom>
        </p:spPr>
        <p:txBody>
          <a:bodyPr lIns="91425" tIns="91425" rIns="91425" bIns="91425" anchor="ctr" anchorCtr="0">
            <a:noAutofit/>
          </a:bodyPr>
          <a:lstStyle/>
          <a:p>
            <a:pPr>
              <a:spcBef>
                <a:spcPts val="0"/>
              </a:spcBef>
              <a:buNone/>
            </a:pPr>
            <a:endParaRPr/>
          </a:p>
        </p:txBody>
      </p:sp>
      <p:sp>
        <p:nvSpPr>
          <p:cNvPr id="379" name="Shape 37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2554732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Shape 38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85" name="Shape 385"/>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
        <p:nvSpPr>
          <p:cNvPr id="386" name="Shape 386"/>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baseline="0">
                <a:solidFill>
                  <a:schemeClr val="dk1"/>
                </a:solidFill>
                <a:latin typeface="Calibri"/>
                <a:ea typeface="Calibri"/>
                <a:cs typeface="Calibri"/>
                <a:sym typeface="Calibri"/>
              </a:rPr>
              <a:t>32</a:t>
            </a:fld>
            <a:endParaRPr lang="en"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023158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Shape 15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0" name="Shape 160"/>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kern="1200" dirty="0" smtClean="0">
                <a:solidFill>
                  <a:schemeClr val="tx1"/>
                </a:solidFill>
                <a:latin typeface="+mn-lt"/>
                <a:ea typeface="+mn-ea"/>
                <a:cs typeface="+mn-cs"/>
              </a:rPr>
              <a:t>The market value of top 12 global mining companies all declined in the past year. Gross mining revenues for the BC mining industry were $ 8.2 billion in 2014.In 2014, the top 40 mining companies generated a total profit of approximately 45 billion US dollars.</a:t>
            </a:r>
            <a:endParaRPr lang="en-CA" sz="1200" b="0" i="0" u="none" strike="noStrike" cap="none" baseline="0" dirty="0" smtClean="0">
              <a:solidFill>
                <a:schemeClr val="dk1"/>
              </a:solidFill>
              <a:latin typeface="Calibri"/>
              <a:ea typeface="Calibri"/>
              <a:cs typeface="Calibri"/>
              <a:sym typeface="Calibri"/>
            </a:endParaRPr>
          </a:p>
          <a:p>
            <a:pPr marL="0" marR="0" lvl="0" indent="0" algn="l" rtl="0">
              <a:spcBef>
                <a:spcPts val="0"/>
              </a:spcBef>
              <a:buSzPct val="25000"/>
              <a:buNone/>
            </a:pPr>
            <a:r>
              <a:rPr lang="en" sz="1200" b="0" i="0" u="none" strike="noStrike" cap="none" baseline="0" dirty="0" smtClean="0">
                <a:solidFill>
                  <a:schemeClr val="dk1"/>
                </a:solidFill>
                <a:latin typeface="Calibri"/>
                <a:ea typeface="Calibri"/>
                <a:cs typeface="Calibri"/>
                <a:sym typeface="Calibri"/>
              </a:rPr>
              <a:t>http</a:t>
            </a:r>
            <a:r>
              <a:rPr lang="en" sz="1200" b="0" i="0" u="none" strike="noStrike" cap="none" baseline="0" dirty="0">
                <a:solidFill>
                  <a:schemeClr val="dk1"/>
                </a:solidFill>
                <a:latin typeface="Calibri"/>
                <a:ea typeface="Calibri"/>
                <a:cs typeface="Calibri"/>
                <a:sym typeface="Calibri"/>
              </a:rPr>
              <a:t>://</a:t>
            </a:r>
            <a:r>
              <a:rPr lang="en" sz="1200" b="0" i="0" u="none" strike="noStrike" cap="none" baseline="0" dirty="0" err="1">
                <a:solidFill>
                  <a:schemeClr val="dk1"/>
                </a:solidFill>
                <a:latin typeface="Calibri"/>
                <a:ea typeface="Calibri"/>
                <a:cs typeface="Calibri"/>
                <a:sym typeface="Calibri"/>
              </a:rPr>
              <a:t>www.miningaustralia.com.au</a:t>
            </a:r>
            <a:r>
              <a:rPr lang="en" sz="1200" b="0" i="0" u="none" strike="noStrike" cap="none" baseline="0" dirty="0">
                <a:solidFill>
                  <a:schemeClr val="dk1"/>
                </a:solidFill>
                <a:latin typeface="Calibri"/>
                <a:ea typeface="Calibri"/>
                <a:cs typeface="Calibri"/>
                <a:sym typeface="Calibri"/>
              </a:rPr>
              <a:t>/Features/In-retrospect-The-top-100-companies-of-2014</a:t>
            </a:r>
          </a:p>
          <a:p>
            <a:pPr marL="0" marR="0" lvl="0" indent="0" algn="l" rtl="0">
              <a:spcBef>
                <a:spcPts val="0"/>
              </a:spcBef>
              <a:buSzPct val="25000"/>
              <a:buNone/>
            </a:pPr>
            <a:r>
              <a:rPr lang="en" sz="1200" b="0" i="0" u="none" strike="noStrike" cap="none" baseline="0" dirty="0">
                <a:solidFill>
                  <a:schemeClr val="dk1"/>
                </a:solidFill>
                <a:latin typeface="Calibri"/>
                <a:ea typeface="Calibri"/>
                <a:cs typeface="Calibri"/>
                <a:sym typeface="Calibri"/>
              </a:rPr>
              <a:t>http://</a:t>
            </a:r>
            <a:r>
              <a:rPr lang="en" sz="1200" b="0" i="0" u="none" strike="noStrike" cap="none" baseline="0" dirty="0" err="1">
                <a:solidFill>
                  <a:schemeClr val="dk1"/>
                </a:solidFill>
                <a:latin typeface="Calibri"/>
                <a:ea typeface="Calibri"/>
                <a:cs typeface="Calibri"/>
                <a:sym typeface="Calibri"/>
              </a:rPr>
              <a:t>www.mining.bc.ca</a:t>
            </a:r>
            <a:r>
              <a:rPr lang="en" sz="1200" b="0" i="0" u="none" strike="noStrike" cap="none" baseline="0" dirty="0">
                <a:solidFill>
                  <a:schemeClr val="dk1"/>
                </a:solidFill>
                <a:latin typeface="Calibri"/>
                <a:ea typeface="Calibri"/>
                <a:cs typeface="Calibri"/>
                <a:sym typeface="Calibri"/>
              </a:rPr>
              <a:t>/mining-facts</a:t>
            </a:r>
          </a:p>
          <a:p>
            <a:pPr marL="0" marR="0" lvl="0" indent="0" algn="l" rtl="0">
              <a:lnSpc>
                <a:spcPct val="100000"/>
              </a:lnSpc>
              <a:spcBef>
                <a:spcPts val="0"/>
              </a:spcBef>
              <a:spcAft>
                <a:spcPts val="0"/>
              </a:spcAft>
              <a:buClr>
                <a:schemeClr val="dk1"/>
              </a:buClr>
              <a:buSzPct val="25000"/>
              <a:buFont typeface="Calibri"/>
              <a:buNone/>
            </a:pPr>
            <a:r>
              <a:rPr lang="en" sz="1200" b="0" i="0" u="none" strike="noStrike" cap="none" baseline="0" dirty="0">
                <a:solidFill>
                  <a:schemeClr val="dk1"/>
                </a:solidFill>
                <a:latin typeface="Calibri"/>
                <a:ea typeface="Calibri"/>
                <a:cs typeface="Calibri"/>
                <a:sym typeface="Calibri"/>
              </a:rPr>
              <a:t>http://</a:t>
            </a:r>
            <a:r>
              <a:rPr lang="en" sz="1200" b="0" i="0" u="none" strike="noStrike" cap="none" baseline="0" dirty="0" err="1">
                <a:solidFill>
                  <a:schemeClr val="dk1"/>
                </a:solidFill>
                <a:latin typeface="Calibri"/>
                <a:ea typeface="Calibri"/>
                <a:cs typeface="Calibri"/>
                <a:sym typeface="Calibri"/>
              </a:rPr>
              <a:t>www.statista.com</a:t>
            </a:r>
            <a:r>
              <a:rPr lang="en" sz="1200" b="0" i="0" u="none" strike="noStrike" cap="none" baseline="0" dirty="0">
                <a:solidFill>
                  <a:schemeClr val="dk1"/>
                </a:solidFill>
                <a:latin typeface="Calibri"/>
                <a:ea typeface="Calibri"/>
                <a:cs typeface="Calibri"/>
                <a:sym typeface="Calibri"/>
              </a:rPr>
              <a:t>/statistics/208725/net-profit-margin-of-the-top-mining-companies/</a:t>
            </a:r>
          </a:p>
          <a:p>
            <a:pPr marL="0" marR="0" lvl="0" indent="0" algn="l" rtl="0">
              <a:spcBef>
                <a:spcPts val="0"/>
              </a:spcBef>
              <a:buNone/>
            </a:pPr>
            <a:endParaRPr sz="1200" b="0" i="0" u="none" strike="noStrike" cap="none" baseline="0" dirty="0">
              <a:solidFill>
                <a:schemeClr val="dk1"/>
              </a:solidFill>
              <a:latin typeface="Calibri"/>
              <a:ea typeface="Calibri"/>
              <a:cs typeface="Calibri"/>
              <a:sym typeface="Calibri"/>
            </a:endParaRPr>
          </a:p>
        </p:txBody>
      </p:sp>
      <p:sp>
        <p:nvSpPr>
          <p:cNvPr id="161" name="Shape 161"/>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baseline="0">
                <a:solidFill>
                  <a:schemeClr val="dk1"/>
                </a:solidFill>
                <a:latin typeface="Calibri"/>
                <a:ea typeface="Calibri"/>
                <a:cs typeface="Calibri"/>
                <a:sym typeface="Calibri"/>
              </a:rPr>
              <a:t>6</a:t>
            </a:fld>
            <a:endParaRPr lang="en"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568598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Shape 3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97" name="Shape 3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21024248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Shape 4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03" name="Shape 40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24160428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Shape 40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10" name="Shape 41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20100949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Shape 41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17" name="Shape 41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23010953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Shape 42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24" name="Shape 42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42486407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Shape 4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30" name="Shape 43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28937091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Shape 4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30" name="Shape 43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25552518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Shape 4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30" name="Shape 43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18498019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Shape 4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30" name="Shape 43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dirty="0"/>
          </a:p>
        </p:txBody>
      </p:sp>
    </p:spTree>
    <p:extLst>
      <p:ext uri="{BB962C8B-B14F-4D97-AF65-F5344CB8AC3E}">
        <p14:creationId xmlns:p14="http://schemas.microsoft.com/office/powerpoint/2010/main" val="39769265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Shape 4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36" name="Shape 43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15178183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Shape 16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8" name="Shape 168"/>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kern="1200" dirty="0" smtClean="0">
                <a:solidFill>
                  <a:schemeClr val="tx1"/>
                </a:solidFill>
                <a:latin typeface="+mn-lt"/>
                <a:ea typeface="+mn-ea"/>
                <a:cs typeface="+mn-cs"/>
              </a:rPr>
              <a:t>This chart describes the distribution of net profit in each year from 2002- 2014. As you can see, there is a huge increase in early 2000s until economic crisis which happened around 2008.  Although it bounced back a little bit time after economic crisis, there is a decline after 2011.</a:t>
            </a:r>
          </a:p>
          <a:p>
            <a:pPr marL="0" marR="0" lvl="0" indent="0" algn="l" rtl="0">
              <a:spcBef>
                <a:spcPts val="0"/>
              </a:spcBef>
              <a:buSzPct val="25000"/>
              <a:buNone/>
            </a:pPr>
            <a:endParaRPr lang="en-CA" sz="1200" b="0" i="0" u="none" strike="noStrike" cap="none" baseline="0" dirty="0" smtClean="0">
              <a:solidFill>
                <a:schemeClr val="dk1"/>
              </a:solidFill>
              <a:latin typeface="Calibri"/>
              <a:ea typeface="Calibri"/>
              <a:cs typeface="Calibri"/>
              <a:sym typeface="Calibri"/>
            </a:endParaRPr>
          </a:p>
          <a:p>
            <a:pPr marL="0" marR="0" lvl="0" indent="0" algn="l" rtl="0">
              <a:spcBef>
                <a:spcPts val="0"/>
              </a:spcBef>
              <a:buSzPct val="25000"/>
              <a:buNone/>
            </a:pPr>
            <a:r>
              <a:rPr lang="en" sz="1200" b="0" i="0" u="none" strike="noStrike" cap="none" baseline="0" dirty="0" smtClean="0">
                <a:solidFill>
                  <a:schemeClr val="dk1"/>
                </a:solidFill>
                <a:latin typeface="Calibri"/>
                <a:ea typeface="Calibri"/>
                <a:cs typeface="Calibri"/>
                <a:sym typeface="Calibri"/>
              </a:rPr>
              <a:t>http</a:t>
            </a:r>
            <a:r>
              <a:rPr lang="en" sz="1200" b="0" i="0" u="none" strike="noStrike" cap="none" baseline="0" dirty="0">
                <a:solidFill>
                  <a:schemeClr val="dk1"/>
                </a:solidFill>
                <a:latin typeface="Calibri"/>
                <a:ea typeface="Calibri"/>
                <a:cs typeface="Calibri"/>
                <a:sym typeface="Calibri"/>
              </a:rPr>
              <a:t>://</a:t>
            </a:r>
            <a:r>
              <a:rPr lang="en" sz="1200" b="0" i="0" u="none" strike="noStrike" cap="none" baseline="0" dirty="0" err="1">
                <a:solidFill>
                  <a:schemeClr val="dk1"/>
                </a:solidFill>
                <a:latin typeface="Calibri"/>
                <a:ea typeface="Calibri"/>
                <a:cs typeface="Calibri"/>
                <a:sym typeface="Calibri"/>
              </a:rPr>
              <a:t>www.statista.com</a:t>
            </a:r>
            <a:r>
              <a:rPr lang="en" sz="1200" b="0" i="0" u="none" strike="noStrike" cap="none" baseline="0" dirty="0">
                <a:solidFill>
                  <a:schemeClr val="dk1"/>
                </a:solidFill>
                <a:latin typeface="Calibri"/>
                <a:ea typeface="Calibri"/>
                <a:cs typeface="Calibri"/>
                <a:sym typeface="Calibri"/>
              </a:rPr>
              <a:t>/statistics/208725/net-profit-margin-of-the-top-mining-companies/</a:t>
            </a:r>
          </a:p>
        </p:txBody>
      </p:sp>
      <p:sp>
        <p:nvSpPr>
          <p:cNvPr id="169" name="Shape 169"/>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baseline="0">
                <a:solidFill>
                  <a:schemeClr val="dk1"/>
                </a:solidFill>
                <a:latin typeface="Calibri"/>
                <a:ea typeface="Calibri"/>
                <a:cs typeface="Calibri"/>
                <a:sym typeface="Calibri"/>
              </a:rPr>
              <a:t>7</a:t>
            </a:fld>
            <a:endParaRPr lang="en"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954417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Shape 4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30" name="Shape 43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5793295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D2A7B6-C383-480C-8E1C-A61A5579DD40}" type="slidenum">
              <a:rPr lang="en-US" smtClean="0"/>
              <a:t>55</a:t>
            </a:fld>
            <a:endParaRPr lang="en-US"/>
          </a:p>
        </p:txBody>
      </p:sp>
    </p:spTree>
    <p:extLst>
      <p:ext uri="{BB962C8B-B14F-4D97-AF65-F5344CB8AC3E}">
        <p14:creationId xmlns:p14="http://schemas.microsoft.com/office/powerpoint/2010/main" val="612593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Shape 4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49" name="Shape 44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Freeport-McMoRan Inc. is a premier international natural resources company with headquarters in Phoenix, Arizona. FCX is the world’s largest publically traded copper producer, the world’s largest producer of molybdenum and a significant gold, oil and natural gas producer. Their stock trades on the New York Stock Exchange under the ticker symbol “FCX”. Freeport-McMoRan Copper &amp; Gold Inc. changes name to Freeport-McMoRan Inc. to simplify the company’s existing name and reflect the Company’s expanded portfolio of assets.</a:t>
            </a:r>
            <a:endParaRPr lang="zh-CN" altLang="en-US" sz="1200" kern="1200" dirty="0" smtClean="0">
              <a:solidFill>
                <a:schemeClr val="tx1"/>
              </a:solidFill>
              <a:effectLst/>
              <a:latin typeface="+mn-lt"/>
              <a:ea typeface="+mn-ea"/>
              <a:cs typeface="+mn-cs"/>
            </a:endParaRPr>
          </a:p>
          <a:p>
            <a:pPr>
              <a:spcBef>
                <a:spcPts val="0"/>
              </a:spcBef>
              <a:buNone/>
            </a:pPr>
            <a:endParaRPr dirty="0"/>
          </a:p>
        </p:txBody>
      </p:sp>
    </p:spTree>
    <p:extLst>
      <p:ext uri="{BB962C8B-B14F-4D97-AF65-F5344CB8AC3E}">
        <p14:creationId xmlns:p14="http://schemas.microsoft.com/office/powerpoint/2010/main" val="38017962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Shape 4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56" name="Shape 45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FCX operates large and diverse assets with significant proven and probable reserves of copper, gold, molybdenum, cobalt, oil and natural gas.</a:t>
            </a:r>
            <a:endParaRPr lang="zh-CN" altLang="en-US" sz="1200" kern="1200" dirty="0" smtClean="0">
              <a:solidFill>
                <a:schemeClr val="tx1"/>
              </a:solidFill>
              <a:effectLst/>
              <a:latin typeface="+mn-lt"/>
              <a:ea typeface="+mn-ea"/>
              <a:cs typeface="+mn-cs"/>
            </a:endParaRPr>
          </a:p>
          <a:p>
            <a:pPr>
              <a:spcBef>
                <a:spcPts val="0"/>
              </a:spcBef>
              <a:buNone/>
            </a:pPr>
            <a:endParaRPr dirty="0"/>
          </a:p>
        </p:txBody>
      </p:sp>
    </p:spTree>
    <p:extLst>
      <p:ext uri="{BB962C8B-B14F-4D97-AF65-F5344CB8AC3E}">
        <p14:creationId xmlns:p14="http://schemas.microsoft.com/office/powerpoint/2010/main" val="4011357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Shape 46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63" name="Shape 46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Clr>
                <a:schemeClr val="dk1"/>
              </a:buClr>
              <a:buSzPct val="100000"/>
              <a:buFont typeface="Arial"/>
              <a:buNone/>
            </a:pPr>
            <a:r>
              <a:rPr lang="en-US" sz="1200" kern="1200" dirty="0" smtClean="0">
                <a:solidFill>
                  <a:schemeClr val="tx1"/>
                </a:solidFill>
                <a:effectLst/>
                <a:latin typeface="+mn-lt"/>
                <a:ea typeface="+mn-ea"/>
                <a:cs typeface="+mn-cs"/>
              </a:rPr>
              <a:t>These are three subsidiaries of FCX. It </a:t>
            </a:r>
            <a:r>
              <a:rPr lang="en-US" altLang="zh-CN" sz="1200" kern="1200" dirty="0" smtClean="0">
                <a:solidFill>
                  <a:schemeClr val="tx1"/>
                </a:solidFill>
                <a:effectLst/>
                <a:latin typeface="+mn-lt"/>
                <a:ea typeface="+mn-ea"/>
                <a:cs typeface="+mn-cs"/>
              </a:rPr>
              <a:t>operates mines through its subsidiaries Freeport Minerals Corporation (FMC) and PT Freeport Indonesia (PT-FI), and in its oil and gas business through subsidiary, FCX Oil &amp; Gas Inc. (FM O&amp;G) </a:t>
            </a:r>
          </a:p>
          <a:p>
            <a:pPr lvl="0" rtl="0">
              <a:spcBef>
                <a:spcPts val="0"/>
              </a:spcBef>
              <a:buClr>
                <a:schemeClr val="dk1"/>
              </a:buClr>
              <a:buSzPct val="100000"/>
              <a:buFont typeface="Arial"/>
              <a:buNone/>
            </a:pPr>
            <a:endParaRPr lang="en" dirty="0">
              <a:solidFill>
                <a:schemeClr val="dk1"/>
              </a:solidFill>
            </a:endParaRPr>
          </a:p>
          <a:p>
            <a:pPr lvl="0" rtl="0">
              <a:spcBef>
                <a:spcPts val="0"/>
              </a:spcBef>
              <a:buClr>
                <a:schemeClr val="dk1"/>
              </a:buClr>
              <a:buSzPct val="100000"/>
              <a:buFont typeface="Arial"/>
              <a:buNone/>
            </a:pPr>
            <a:r>
              <a:rPr lang="en" dirty="0">
                <a:solidFill>
                  <a:schemeClr val="dk1"/>
                </a:solidFill>
              </a:rPr>
              <a:t>		</a:t>
            </a:r>
          </a:p>
          <a:p>
            <a:pPr>
              <a:spcBef>
                <a:spcPts val="0"/>
              </a:spcBef>
              <a:buNone/>
            </a:pPr>
            <a:endParaRPr dirty="0"/>
          </a:p>
        </p:txBody>
      </p:sp>
    </p:spTree>
    <p:extLst>
      <p:ext uri="{BB962C8B-B14F-4D97-AF65-F5344CB8AC3E}">
        <p14:creationId xmlns:p14="http://schemas.microsoft.com/office/powerpoint/2010/main" val="2552559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Shape 4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69" name="Shape 46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FCX’s portfolio of minerals assets includes the Grasberg minerals district in Indonesia, one of the world’s largest copper and gold deposits; significant mining operations in the Americas, including the large-scale Morenci minerals district in North America and the Cerro Verde operation in South America; and the </a:t>
            </a:r>
            <a:r>
              <a:rPr lang="en-US" sz="1200" kern="1200" dirty="0" err="1" smtClean="0">
                <a:solidFill>
                  <a:schemeClr val="tx1"/>
                </a:solidFill>
                <a:effectLst/>
                <a:latin typeface="+mn-lt"/>
                <a:ea typeface="+mn-ea"/>
                <a:cs typeface="+mn-cs"/>
              </a:rPr>
              <a:t>Tenke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Fungurume</a:t>
            </a:r>
            <a:r>
              <a:rPr lang="en-US" sz="1200" kern="1200" dirty="0" smtClean="0">
                <a:solidFill>
                  <a:schemeClr val="tx1"/>
                </a:solidFill>
                <a:effectLst/>
                <a:latin typeface="+mn-lt"/>
                <a:ea typeface="+mn-ea"/>
                <a:cs typeface="+mn-cs"/>
              </a:rPr>
              <a:t> minerals district in the Democratic Republic of Congo.</a:t>
            </a:r>
            <a:endParaRPr lang="zh-CN" altLang="en-US" sz="1200" kern="1200" dirty="0" smtClean="0">
              <a:solidFill>
                <a:schemeClr val="tx1"/>
              </a:solidFill>
              <a:effectLst/>
              <a:latin typeface="+mn-lt"/>
              <a:ea typeface="+mn-ea"/>
              <a:cs typeface="+mn-cs"/>
            </a:endParaRPr>
          </a:p>
          <a:p>
            <a:pPr>
              <a:spcBef>
                <a:spcPts val="0"/>
              </a:spcBef>
              <a:buNone/>
            </a:pPr>
            <a:endParaRPr dirty="0"/>
          </a:p>
        </p:txBody>
      </p:sp>
    </p:spTree>
    <p:extLst>
      <p:ext uri="{BB962C8B-B14F-4D97-AF65-F5344CB8AC3E}">
        <p14:creationId xmlns:p14="http://schemas.microsoft.com/office/powerpoint/2010/main" val="21916099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Shape 4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76" name="Shape 47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r>
              <a:rPr lang="en-US" sz="1200" kern="1200" dirty="0" smtClean="0">
                <a:solidFill>
                  <a:schemeClr val="tx1"/>
                </a:solidFill>
                <a:effectLst/>
                <a:latin typeface="+mn-lt"/>
                <a:ea typeface="+mn-ea"/>
                <a:cs typeface="+mn-cs"/>
              </a:rPr>
              <a:t>These are the reserves and sales of each location. FCX got approximately eight percent of total worldwide estimated mined copper production.</a:t>
            </a:r>
            <a:endParaRPr lang="zh-CN" alt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9116537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Shape 4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96" name="Shape 49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r>
              <a:rPr lang="en-US" sz="1200" kern="1200" dirty="0" smtClean="0">
                <a:solidFill>
                  <a:schemeClr val="tx1"/>
                </a:solidFill>
                <a:effectLst/>
                <a:latin typeface="+mn-lt"/>
                <a:ea typeface="+mn-ea"/>
                <a:cs typeface="+mn-cs"/>
              </a:rPr>
              <a:t>Stock prices of Freeport. You can see the price drops a lot since the middle of last year.</a:t>
            </a:r>
            <a:endParaRPr lang="zh-CN" alt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411828584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Shape 50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01" name="Shape 50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271170148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Shape 50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06" name="Shape 50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17457400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Shape 17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75" name="Shape 175"/>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kern="1200" dirty="0" smtClean="0">
                <a:solidFill>
                  <a:schemeClr val="tx1"/>
                </a:solidFill>
                <a:latin typeface="+mn-lt"/>
                <a:ea typeface="+mn-ea"/>
                <a:cs typeface="+mn-cs"/>
              </a:rPr>
              <a:t>This is the global mining industry index. It also reflects a decline trend since 2011.</a:t>
            </a:r>
            <a:endParaRPr lang="en-CA" sz="1200" b="0" i="0" u="none" strike="noStrike" cap="none" baseline="0" dirty="0" smtClean="0">
              <a:solidFill>
                <a:schemeClr val="dk1"/>
              </a:solidFill>
              <a:latin typeface="Calibri"/>
              <a:ea typeface="Calibri"/>
              <a:cs typeface="Calibri"/>
              <a:sym typeface="Calibri"/>
            </a:endParaRPr>
          </a:p>
          <a:p>
            <a:pPr marL="0" marR="0" lvl="0" indent="0" algn="l" rtl="0">
              <a:spcBef>
                <a:spcPts val="0"/>
              </a:spcBef>
              <a:buSzPct val="25000"/>
              <a:buNone/>
            </a:pPr>
            <a:r>
              <a:rPr lang="en" sz="1200" b="0" i="0" u="none" strike="noStrike" cap="none" baseline="0" dirty="0" smtClean="0">
                <a:solidFill>
                  <a:schemeClr val="dk1"/>
                </a:solidFill>
                <a:latin typeface="Calibri"/>
                <a:ea typeface="Calibri"/>
                <a:cs typeface="Calibri"/>
                <a:sym typeface="Calibri"/>
              </a:rPr>
              <a:t>Source</a:t>
            </a:r>
            <a:r>
              <a:rPr lang="en" sz="1200" b="0" i="0" u="none" strike="noStrike" cap="none" baseline="0" dirty="0">
                <a:solidFill>
                  <a:schemeClr val="dk1"/>
                </a:solidFill>
                <a:latin typeface="Calibri"/>
                <a:ea typeface="Calibri"/>
                <a:cs typeface="Calibri"/>
                <a:sym typeface="Calibri"/>
              </a:rPr>
              <a:t>: http://</a:t>
            </a:r>
            <a:r>
              <a:rPr lang="en" sz="1200" b="0" i="0" u="none" strike="noStrike" cap="none" baseline="0" dirty="0" err="1">
                <a:solidFill>
                  <a:schemeClr val="dk1"/>
                </a:solidFill>
                <a:latin typeface="Calibri"/>
                <a:ea typeface="Calibri"/>
                <a:cs typeface="Calibri"/>
                <a:sym typeface="Calibri"/>
              </a:rPr>
              <a:t>www.rotmanassetmanagement.com</a:t>
            </a:r>
            <a:r>
              <a:rPr lang="en" sz="1200" b="0" i="0" u="none" strike="noStrike" cap="none" baseline="0" dirty="0">
                <a:solidFill>
                  <a:schemeClr val="dk1"/>
                </a:solidFill>
                <a:latin typeface="Calibri"/>
                <a:ea typeface="Calibri"/>
                <a:cs typeface="Calibri"/>
                <a:sym typeface="Calibri"/>
              </a:rPr>
              <a:t>/pulse-check-the-global-mining-industry</a:t>
            </a:r>
            <a:r>
              <a:rPr lang="en" sz="1200" b="0" i="0" u="none" strike="noStrike" cap="none" baseline="0" dirty="0" smtClean="0">
                <a:solidFill>
                  <a:schemeClr val="dk1"/>
                </a:solidFill>
                <a:latin typeface="Calibri"/>
                <a:ea typeface="Calibri"/>
                <a:cs typeface="Calibri"/>
                <a:sym typeface="Calibri"/>
              </a:rPr>
              <a:t>/</a:t>
            </a:r>
            <a:endParaRPr lang="en-CA" sz="1200" b="0" i="0" u="none" strike="noStrike" cap="none" baseline="0" dirty="0" smtClean="0">
              <a:solidFill>
                <a:schemeClr val="dk1"/>
              </a:solidFill>
              <a:latin typeface="Calibri"/>
              <a:ea typeface="Calibri"/>
              <a:cs typeface="Calibri"/>
              <a:sym typeface="Calibri"/>
            </a:endParaRPr>
          </a:p>
          <a:p>
            <a:pPr marL="228600" marR="0" lvl="0" indent="-228600" algn="l" rtl="0">
              <a:spcBef>
                <a:spcPts val="0"/>
              </a:spcBef>
              <a:buSzPct val="25000"/>
              <a:buAutoNum type="arabicPeriod"/>
            </a:pPr>
            <a:endParaRPr lang="en" sz="1200" b="0" i="0" u="none" strike="noStrike" cap="none" baseline="0" dirty="0">
              <a:solidFill>
                <a:schemeClr val="dk1"/>
              </a:solidFill>
              <a:latin typeface="Calibri"/>
              <a:ea typeface="Calibri"/>
              <a:cs typeface="Calibri"/>
              <a:sym typeface="Calibri"/>
            </a:endParaRPr>
          </a:p>
        </p:txBody>
      </p:sp>
      <p:sp>
        <p:nvSpPr>
          <p:cNvPr id="176" name="Shape 176"/>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baseline="0">
                <a:solidFill>
                  <a:schemeClr val="dk1"/>
                </a:solidFill>
                <a:latin typeface="Calibri"/>
                <a:ea typeface="Calibri"/>
                <a:cs typeface="Calibri"/>
                <a:sym typeface="Calibri"/>
              </a:rPr>
              <a:t>8</a:t>
            </a:fld>
            <a:endParaRPr lang="en"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239572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Shape 51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11" name="Shape 51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398636244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Shape 5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16" name="Shape 51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311791959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Shape 52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23" name="Shape 52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270664535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Shape 5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30" name="Shape 53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345301000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Shape 53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37" name="Shape 53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370953984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Shape 54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43" name="Shape 54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113388890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Shape 54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50" name="Shape 55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50552697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Shape 5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56" name="Shape 55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207134730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Shape 56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63" name="Shape 56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44508634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Shape 5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69" name="Shape 56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29137038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boom of early 2000s is due to the demand from emerging markets which are mainly BRIC, Brazil, Russia, India and China. The slowdown of China’s economy is believed to be an important factor that determines the decline of global mining industry since China is the largest raw material consumer in the world.</a:t>
            </a:r>
          </a:p>
          <a:p>
            <a:endParaRPr lang="en-US" dirty="0"/>
          </a:p>
        </p:txBody>
      </p:sp>
      <p:sp>
        <p:nvSpPr>
          <p:cNvPr id="4" name="Slide Number Placeholder 3"/>
          <p:cNvSpPr>
            <a:spLocks noGrp="1"/>
          </p:cNvSpPr>
          <p:nvPr>
            <p:ph type="sldNum" sz="quarter" idx="10"/>
          </p:nvPr>
        </p:nvSpPr>
        <p:spPr/>
        <p:txBody>
          <a:bodyPr/>
          <a:lstStyle/>
          <a:p>
            <a:fld id="{32D2A7B6-C383-480C-8E1C-A61A5579DD40}" type="slidenum">
              <a:rPr lang="en-US" smtClean="0"/>
              <a:t>9</a:t>
            </a:fld>
            <a:endParaRPr lang="en-US"/>
          </a:p>
        </p:txBody>
      </p:sp>
    </p:spTree>
    <p:extLst>
      <p:ext uri="{BB962C8B-B14F-4D97-AF65-F5344CB8AC3E}">
        <p14:creationId xmlns:p14="http://schemas.microsoft.com/office/powerpoint/2010/main" val="321038901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Shape 57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75" name="Shape 57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330804385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Shape 5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81" name="Shape 58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176614135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Shape 5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87" name="Shape 58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sz="900">
                <a:solidFill>
                  <a:srgbClr val="313131"/>
                </a:solidFill>
              </a:rPr>
              <a:t>Comprehensive Environmental Response, Compensation and Liability Act</a:t>
            </a:r>
          </a:p>
        </p:txBody>
      </p:sp>
    </p:spTree>
    <p:extLst>
      <p:ext uri="{BB962C8B-B14F-4D97-AF65-F5344CB8AC3E}">
        <p14:creationId xmlns:p14="http://schemas.microsoft.com/office/powerpoint/2010/main" val="206079292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Shape 59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93" name="Shape 59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305210950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Shape 5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00" name="Shape 60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171772604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Shape 60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06" name="Shape 60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83213417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Shape 61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13" name="Shape 61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r>
              <a:rPr lang="en-US" sz="1200" kern="1200" dirty="0" smtClean="0">
                <a:solidFill>
                  <a:schemeClr val="tx1"/>
                </a:solidFill>
                <a:effectLst/>
                <a:latin typeface="+mn-lt"/>
                <a:ea typeface="+mn-ea"/>
                <a:cs typeface="+mn-cs"/>
              </a:rPr>
              <a:t>You can see the LME copper price fluctuated a lot.  86-87. Thus the financial result can vary significantly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as a result.</a:t>
            </a:r>
            <a:endParaRPr lang="zh-CN" alt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99959574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Shape 4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83" name="Shape 48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92453507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Shape 4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90" name="Shape 49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There is a big difference between 2013 and 2014 of operating income.</a:t>
            </a:r>
            <a:endParaRPr lang="zh-CN" altLang="en-US" sz="1200" kern="1200" dirty="0" smtClean="0">
              <a:solidFill>
                <a:schemeClr val="tx1"/>
              </a:solidFill>
              <a:effectLst/>
              <a:latin typeface="+mn-lt"/>
              <a:ea typeface="+mn-ea"/>
              <a:cs typeface="+mn-cs"/>
            </a:endParaRPr>
          </a:p>
          <a:p>
            <a:pPr>
              <a:spcBef>
                <a:spcPts val="0"/>
              </a:spcBef>
              <a:buNone/>
            </a:pPr>
            <a:endParaRPr dirty="0"/>
          </a:p>
        </p:txBody>
      </p:sp>
    </p:spTree>
    <p:extLst>
      <p:ext uri="{BB962C8B-B14F-4D97-AF65-F5344CB8AC3E}">
        <p14:creationId xmlns:p14="http://schemas.microsoft.com/office/powerpoint/2010/main" val="73361136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Shape 6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19" name="Shape 61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34547122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Shape 18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3" name="Shape 183"/>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This is the the operating cycle that mining companies explore a new location. In</a:t>
            </a:r>
            <a:r>
              <a:rPr lang="en-US" sz="1200" kern="1200" baseline="0" dirty="0" smtClean="0">
                <a:solidFill>
                  <a:schemeClr val="tx1"/>
                </a:solidFill>
                <a:latin typeface="+mn-lt"/>
                <a:ea typeface="+mn-ea"/>
                <a:cs typeface="+mn-cs"/>
              </a:rPr>
              <a:t> the first 1 to 3 years,</a:t>
            </a:r>
            <a:r>
              <a:rPr lang="en-US" sz="1200" kern="1200" dirty="0" smtClean="0">
                <a:solidFill>
                  <a:schemeClr val="tx1"/>
                </a:solidFill>
                <a:latin typeface="+mn-lt"/>
                <a:ea typeface="+mn-ea"/>
                <a:cs typeface="+mn-cs"/>
              </a:rPr>
              <a:t> they wil</a:t>
            </a:r>
            <a:r>
              <a:rPr lang="en-US" sz="1200" kern="1200" baseline="0" dirty="0" smtClean="0">
                <a:solidFill>
                  <a:schemeClr val="tx1"/>
                </a:solidFill>
                <a:latin typeface="+mn-lt"/>
                <a:ea typeface="+mn-ea"/>
                <a:cs typeface="+mn-cs"/>
              </a:rPr>
              <a:t>l </a:t>
            </a:r>
            <a:r>
              <a:rPr lang="en-US" sz="1200" kern="1200" dirty="0" smtClean="0">
                <a:solidFill>
                  <a:schemeClr val="tx1"/>
                </a:solidFill>
                <a:latin typeface="+mn-lt"/>
                <a:ea typeface="+mn-ea"/>
                <a:cs typeface="+mn-cs"/>
              </a:rPr>
              <a:t>search for ores. </a:t>
            </a:r>
          </a:p>
          <a:p>
            <a:pPr marL="0" marR="0" lvl="0" indent="0" algn="l" rtl="0">
              <a:spcBef>
                <a:spcPts val="0"/>
              </a:spcBef>
              <a:buNone/>
            </a:pPr>
            <a:endParaRPr sz="1200" b="0" i="0" u="none" strike="noStrike" cap="none" baseline="0" dirty="0">
              <a:solidFill>
                <a:schemeClr val="dk1"/>
              </a:solidFill>
              <a:latin typeface="Calibri"/>
              <a:ea typeface="Calibri"/>
              <a:cs typeface="Calibri"/>
              <a:sym typeface="Calibri"/>
            </a:endParaRPr>
          </a:p>
        </p:txBody>
      </p:sp>
      <p:sp>
        <p:nvSpPr>
          <p:cNvPr id="184" name="Shape 184"/>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baseline="0">
                <a:solidFill>
                  <a:schemeClr val="dk1"/>
                </a:solidFill>
                <a:latin typeface="Calibri"/>
                <a:ea typeface="Calibri"/>
                <a:cs typeface="Calibri"/>
                <a:sym typeface="Calibri"/>
              </a:rPr>
              <a:t>10</a:t>
            </a:fld>
            <a:endParaRPr lang="en"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092222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Shape 62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26" name="Shape 62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r>
              <a:rPr lang="en-US" sz="1200" kern="1200" dirty="0" smtClean="0">
                <a:solidFill>
                  <a:schemeClr val="tx1"/>
                </a:solidFill>
                <a:effectLst/>
                <a:latin typeface="+mn-lt"/>
                <a:ea typeface="+mn-ea"/>
                <a:cs typeface="+mn-cs"/>
              </a:rPr>
              <a:t>The actual amount of metal production covered by such embedded derivative contracts is indicated in </a:t>
            </a:r>
            <a:endParaRPr lang="zh-CN" alt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this Table. </a:t>
            </a:r>
            <a:endParaRPr lang="zh-CN" altLang="en-US" sz="1200" kern="1200" dirty="0" smtClean="0">
              <a:solidFill>
                <a:schemeClr val="tx1"/>
              </a:solidFill>
              <a:effectLst/>
              <a:latin typeface="+mn-lt"/>
              <a:ea typeface="+mn-ea"/>
              <a:cs typeface="+mn-cs"/>
            </a:endParaRPr>
          </a:p>
          <a:p>
            <a:pPr>
              <a:spcBef>
                <a:spcPts val="0"/>
              </a:spcBef>
              <a:buNone/>
            </a:pPr>
            <a:endParaRPr dirty="0"/>
          </a:p>
        </p:txBody>
      </p:sp>
    </p:spTree>
    <p:extLst>
      <p:ext uri="{BB962C8B-B14F-4D97-AF65-F5344CB8AC3E}">
        <p14:creationId xmlns:p14="http://schemas.microsoft.com/office/powerpoint/2010/main" val="84634629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Shape 63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32" name="Shape 63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148941990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Shape 63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39" name="Shape 63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is a summary of estimated annual payment and the impact of changes in foreign currency rates on annual operating cost. Assuming a 10% increase or decrease in the exchange rate based on December 31, 2014. </a:t>
            </a:r>
            <a:endParaRPr lang="zh-CN" altLang="en-US" sz="1200" kern="1200" dirty="0" smtClean="0">
              <a:solidFill>
                <a:schemeClr val="tx1"/>
              </a:solidFill>
              <a:effectLst/>
              <a:latin typeface="+mn-lt"/>
              <a:ea typeface="+mn-ea"/>
              <a:cs typeface="+mn-cs"/>
            </a:endParaRPr>
          </a:p>
          <a:p>
            <a:pPr marL="0" lvl="0" indent="0" rtl="0">
              <a:lnSpc>
                <a:spcPct val="115000"/>
              </a:lnSpc>
              <a:spcBef>
                <a:spcPts val="0"/>
              </a:spcBef>
              <a:buNone/>
            </a:pPr>
            <a:endParaRPr lang="en" sz="700" dirty="0">
              <a:solidFill>
                <a:schemeClr val="dk1"/>
              </a:solidFill>
            </a:endParaRPr>
          </a:p>
        </p:txBody>
      </p:sp>
    </p:spTree>
    <p:extLst>
      <p:ext uri="{BB962C8B-B14F-4D97-AF65-F5344CB8AC3E}">
        <p14:creationId xmlns:p14="http://schemas.microsoft.com/office/powerpoint/2010/main" val="82836818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Shape 64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45" name="Shape 64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37547611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Shape 6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52" name="Shape 65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 table presents average interest rates for the scheduled maturities of principal for outstanding debt and the related fair values at December 31, 2014.</a:t>
            </a:r>
            <a:endParaRPr lang="zh-CN" altLang="en-US" sz="1200" kern="1200" dirty="0" smtClean="0">
              <a:solidFill>
                <a:schemeClr val="tx1"/>
              </a:solidFill>
              <a:effectLst/>
              <a:latin typeface="+mn-lt"/>
              <a:ea typeface="+mn-ea"/>
              <a:cs typeface="+mn-cs"/>
            </a:endParaRPr>
          </a:p>
          <a:p>
            <a:pPr>
              <a:spcBef>
                <a:spcPts val="0"/>
              </a:spcBef>
              <a:buNone/>
            </a:pPr>
            <a:endParaRPr lang="en" dirty="0"/>
          </a:p>
        </p:txBody>
      </p:sp>
    </p:spTree>
    <p:extLst>
      <p:ext uri="{BB962C8B-B14F-4D97-AF65-F5344CB8AC3E}">
        <p14:creationId xmlns:p14="http://schemas.microsoft.com/office/powerpoint/2010/main" val="202712983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zh-CN" dirty="0" smtClean="0"/>
              <a:t>And</a:t>
            </a:r>
            <a:r>
              <a:rPr lang="en-US" altLang="zh-CN" baseline="0" dirty="0" smtClean="0"/>
              <a:t> its stock are trading in both Canada and U.S. Stock market </a:t>
            </a:r>
            <a:endParaRPr lang="zh-CN" altLang="en-US" dirty="0"/>
          </a:p>
        </p:txBody>
      </p:sp>
      <p:sp>
        <p:nvSpPr>
          <p:cNvPr id="4" name="Slide Number Placeholder 3"/>
          <p:cNvSpPr>
            <a:spLocks noGrp="1"/>
          </p:cNvSpPr>
          <p:nvPr>
            <p:ph type="sldNum" sz="quarter" idx="10"/>
          </p:nvPr>
        </p:nvSpPr>
        <p:spPr/>
        <p:txBody>
          <a:bodyPr/>
          <a:lstStyle/>
          <a:p>
            <a:fld id="{C0EC973C-B2D1-447C-9185-2989D73A2AEE}" type="slidenum">
              <a:rPr lang="en-US" smtClean="0"/>
              <a:pPr/>
              <a:t>93</a:t>
            </a:fld>
            <a:endParaRPr lang="en-US"/>
          </a:p>
        </p:txBody>
      </p:sp>
    </p:spTree>
    <p:extLst>
      <p:ext uri="{BB962C8B-B14F-4D97-AF65-F5344CB8AC3E}">
        <p14:creationId xmlns:p14="http://schemas.microsoft.com/office/powerpoint/2010/main" val="193970698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zh-CN" altLang="en-US" dirty="0"/>
          </a:p>
        </p:txBody>
      </p:sp>
      <p:sp>
        <p:nvSpPr>
          <p:cNvPr id="4" name="Slide Number Placeholder 3"/>
          <p:cNvSpPr>
            <a:spLocks noGrp="1"/>
          </p:cNvSpPr>
          <p:nvPr>
            <p:ph type="sldNum" sz="quarter" idx="10"/>
          </p:nvPr>
        </p:nvSpPr>
        <p:spPr/>
        <p:txBody>
          <a:bodyPr/>
          <a:lstStyle/>
          <a:p>
            <a:fld id="{C0EC973C-B2D1-447C-9185-2989D73A2AEE}" type="slidenum">
              <a:rPr lang="en-US" smtClean="0"/>
              <a:pPr/>
              <a:t>95</a:t>
            </a:fld>
            <a:endParaRPr lang="en-US"/>
          </a:p>
        </p:txBody>
      </p:sp>
    </p:spTree>
    <p:extLst>
      <p:ext uri="{BB962C8B-B14F-4D97-AF65-F5344CB8AC3E}">
        <p14:creationId xmlns:p14="http://schemas.microsoft.com/office/powerpoint/2010/main" val="244517273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zh-CN" dirty="0" smtClean="0"/>
              <a:t>Similarly,</a:t>
            </a:r>
            <a:r>
              <a:rPr lang="en-US" altLang="zh-CN" baseline="0" dirty="0" smtClean="0"/>
              <a:t> the produciton of copper is continiously decrease to about 310m to 340m in 2015</a:t>
            </a:r>
            <a:endParaRPr lang="zh-CN" altLang="en-US" dirty="0"/>
          </a:p>
        </p:txBody>
      </p:sp>
      <p:sp>
        <p:nvSpPr>
          <p:cNvPr id="4" name="Slide Number Placeholder 3"/>
          <p:cNvSpPr>
            <a:spLocks noGrp="1"/>
          </p:cNvSpPr>
          <p:nvPr>
            <p:ph type="sldNum" sz="quarter" idx="10"/>
          </p:nvPr>
        </p:nvSpPr>
        <p:spPr/>
        <p:txBody>
          <a:bodyPr/>
          <a:lstStyle/>
          <a:p>
            <a:fld id="{C0EC973C-B2D1-447C-9185-2989D73A2AEE}" type="slidenum">
              <a:rPr lang="en-US" smtClean="0"/>
              <a:pPr/>
              <a:t>96</a:t>
            </a:fld>
            <a:endParaRPr lang="en-US"/>
          </a:p>
        </p:txBody>
      </p:sp>
    </p:spTree>
    <p:extLst>
      <p:ext uri="{BB962C8B-B14F-4D97-AF65-F5344CB8AC3E}">
        <p14:creationId xmlns:p14="http://schemas.microsoft.com/office/powerpoint/2010/main" val="70304870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zh-CN" dirty="0" smtClean="0"/>
              <a:t>Barrik is operating</a:t>
            </a:r>
            <a:r>
              <a:rPr lang="en-US" altLang="zh-CN" baseline="0" dirty="0" smtClean="0"/>
              <a:t> projects in all of these countries. It shows U.S. Is the largest location has the most non-curren asses and highest revenue until 2014 </a:t>
            </a:r>
            <a:endParaRPr lang="zh-CN" altLang="en-US" dirty="0"/>
          </a:p>
        </p:txBody>
      </p:sp>
      <p:sp>
        <p:nvSpPr>
          <p:cNvPr id="4" name="Slide Number Placeholder 3"/>
          <p:cNvSpPr>
            <a:spLocks noGrp="1"/>
          </p:cNvSpPr>
          <p:nvPr>
            <p:ph type="sldNum" sz="quarter" idx="10"/>
          </p:nvPr>
        </p:nvSpPr>
        <p:spPr/>
        <p:txBody>
          <a:bodyPr/>
          <a:lstStyle/>
          <a:p>
            <a:fld id="{C0EC973C-B2D1-447C-9185-2989D73A2AEE}" type="slidenum">
              <a:rPr lang="en-US" smtClean="0"/>
              <a:pPr/>
              <a:t>97</a:t>
            </a:fld>
            <a:endParaRPr lang="en-US"/>
          </a:p>
        </p:txBody>
      </p:sp>
    </p:spTree>
    <p:extLst>
      <p:ext uri="{BB962C8B-B14F-4D97-AF65-F5344CB8AC3E}">
        <p14:creationId xmlns:p14="http://schemas.microsoft.com/office/powerpoint/2010/main" val="407478128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zh-CN" dirty="0" smtClean="0"/>
              <a:t>We</a:t>
            </a:r>
            <a:r>
              <a:rPr lang="en-US" altLang="zh-CN" baseline="0" dirty="0" smtClean="0"/>
              <a:t> can see a decling trend for both reveunue and units sold for both gold and copper over the last 3 years</a:t>
            </a:r>
            <a:endParaRPr lang="zh-CN" altLang="en-US" dirty="0"/>
          </a:p>
        </p:txBody>
      </p:sp>
      <p:sp>
        <p:nvSpPr>
          <p:cNvPr id="4" name="Slide Number Placeholder 3"/>
          <p:cNvSpPr>
            <a:spLocks noGrp="1"/>
          </p:cNvSpPr>
          <p:nvPr>
            <p:ph type="sldNum" sz="quarter" idx="10"/>
          </p:nvPr>
        </p:nvSpPr>
        <p:spPr/>
        <p:txBody>
          <a:bodyPr/>
          <a:lstStyle/>
          <a:p>
            <a:fld id="{C0EC973C-B2D1-447C-9185-2989D73A2AEE}" type="slidenum">
              <a:rPr lang="en-US" smtClean="0"/>
              <a:pPr/>
              <a:t>98</a:t>
            </a:fld>
            <a:endParaRPr lang="en-US"/>
          </a:p>
        </p:txBody>
      </p:sp>
    </p:spTree>
    <p:extLst>
      <p:ext uri="{BB962C8B-B14F-4D97-AF65-F5344CB8AC3E}">
        <p14:creationId xmlns:p14="http://schemas.microsoft.com/office/powerpoint/2010/main" val="32508832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Shape 19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93" name="Shape 193"/>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None/>
            </a:pPr>
            <a:r>
              <a:rPr lang="en-US" sz="1200" kern="1200" dirty="0" smtClean="0">
                <a:solidFill>
                  <a:schemeClr val="tx1"/>
                </a:solidFill>
                <a:latin typeface="+mn-lt"/>
                <a:ea typeface="+mn-ea"/>
                <a:cs typeface="+mn-cs"/>
              </a:rPr>
              <a:t>Once they found it, it takes 2-5 years to test if location is worthy to explore.</a:t>
            </a:r>
            <a:endParaRPr sz="1200" b="0" i="0" u="none" strike="noStrike" cap="none" baseline="0" dirty="0">
              <a:solidFill>
                <a:schemeClr val="dk1"/>
              </a:solidFill>
              <a:latin typeface="Calibri"/>
              <a:ea typeface="Calibri"/>
              <a:cs typeface="Calibri"/>
              <a:sym typeface="Calibri"/>
            </a:endParaRPr>
          </a:p>
        </p:txBody>
      </p:sp>
      <p:sp>
        <p:nvSpPr>
          <p:cNvPr id="194" name="Shape 194"/>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baseline="0">
                <a:solidFill>
                  <a:schemeClr val="dk1"/>
                </a:solidFill>
                <a:latin typeface="Calibri"/>
                <a:ea typeface="Calibri"/>
                <a:cs typeface="Calibri"/>
                <a:sym typeface="Calibri"/>
              </a:rPr>
              <a:t>11</a:t>
            </a:fld>
            <a:endParaRPr lang="en"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7565093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zh-CN" dirty="0" smtClean="0"/>
              <a:t>Both Cost of sales</a:t>
            </a:r>
            <a:r>
              <a:rPr lang="en-US" altLang="zh-CN" baseline="0" dirty="0" smtClean="0"/>
              <a:t> and total production costs decrease because of the decling sales </a:t>
            </a:r>
            <a:endParaRPr lang="zh-CN" altLang="en-US" dirty="0"/>
          </a:p>
        </p:txBody>
      </p:sp>
      <p:sp>
        <p:nvSpPr>
          <p:cNvPr id="4" name="Slide Number Placeholder 3"/>
          <p:cNvSpPr>
            <a:spLocks noGrp="1"/>
          </p:cNvSpPr>
          <p:nvPr>
            <p:ph type="sldNum" sz="quarter" idx="10"/>
          </p:nvPr>
        </p:nvSpPr>
        <p:spPr/>
        <p:txBody>
          <a:bodyPr/>
          <a:lstStyle/>
          <a:p>
            <a:fld id="{C0EC973C-B2D1-447C-9185-2989D73A2AEE}" type="slidenum">
              <a:rPr lang="en-US" smtClean="0"/>
              <a:pPr/>
              <a:t>100</a:t>
            </a:fld>
            <a:endParaRPr lang="en-US"/>
          </a:p>
        </p:txBody>
      </p:sp>
    </p:spTree>
    <p:extLst>
      <p:ext uri="{BB962C8B-B14F-4D97-AF65-F5344CB8AC3E}">
        <p14:creationId xmlns:p14="http://schemas.microsoft.com/office/powerpoint/2010/main" val="71251567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Cash costs, in mining, are the costs of production, at site level, per unit of output.</a:t>
            </a:r>
          </a:p>
          <a:p>
            <a:r>
              <a:rPr lang="en-US" dirty="0" smtClean="0"/>
              <a:t>All-in sustaining costs is an extension “cash cost” and incorporates costs related to sustaining production.</a:t>
            </a:r>
          </a:p>
          <a:p>
            <a:r>
              <a:rPr lang="en-US" b="1" dirty="0" smtClean="0"/>
              <a:t>All</a:t>
            </a:r>
            <a:r>
              <a:rPr lang="en-US" b="1" baseline="0" dirty="0" smtClean="0"/>
              <a:t> in costs is also dropped sinificantly from 2013, in correspondence of the sales decline. </a:t>
            </a:r>
            <a:r>
              <a:rPr lang="en-US" b="1" dirty="0" smtClean="0"/>
              <a:t>All-in costs is total</a:t>
            </a:r>
            <a:r>
              <a:rPr lang="en-US" b="1" baseline="0" dirty="0" smtClean="0"/>
              <a:t> variable cost of </a:t>
            </a:r>
            <a:r>
              <a:rPr lang="en-US" b="1" dirty="0" smtClean="0"/>
              <a:t>producing gold over the lifecycle of a mine.</a:t>
            </a:r>
            <a:endParaRPr lang="en-US" b="1" dirty="0"/>
          </a:p>
        </p:txBody>
      </p:sp>
      <p:sp>
        <p:nvSpPr>
          <p:cNvPr id="4" name="Slide Number Placeholder 3"/>
          <p:cNvSpPr>
            <a:spLocks noGrp="1"/>
          </p:cNvSpPr>
          <p:nvPr>
            <p:ph type="sldNum" sz="quarter" idx="10"/>
          </p:nvPr>
        </p:nvSpPr>
        <p:spPr/>
        <p:txBody>
          <a:bodyPr/>
          <a:lstStyle/>
          <a:p>
            <a:fld id="{C0EC973C-B2D1-447C-9185-2989D73A2AEE}" type="slidenum">
              <a:rPr lang="en-US" smtClean="0"/>
              <a:pPr/>
              <a:t>101</a:t>
            </a:fld>
            <a:endParaRPr lang="en-US"/>
          </a:p>
        </p:txBody>
      </p:sp>
    </p:spTree>
    <p:extLst>
      <p:ext uri="{BB962C8B-B14F-4D97-AF65-F5344CB8AC3E}">
        <p14:creationId xmlns:p14="http://schemas.microsoft.com/office/powerpoint/2010/main" val="11104309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zh-CN" dirty="0" smtClean="0"/>
              <a:t>2014’s revenue</a:t>
            </a:r>
            <a:r>
              <a:rPr lang="en-US" altLang="zh-CN" baseline="0" dirty="0" smtClean="0"/>
              <a:t> decreased around 2.3 million from last year, is probably caused by the decreasing sales. </a:t>
            </a:r>
          </a:p>
          <a:p>
            <a:r>
              <a:rPr lang="en-US" altLang="zh-CN" baseline="0" dirty="0" smtClean="0"/>
              <a:t>However, the net loss in 2014 is much less than 2013, because of the less expense on impairment </a:t>
            </a:r>
            <a:endParaRPr lang="zh-CN" altLang="en-US" dirty="0"/>
          </a:p>
        </p:txBody>
      </p:sp>
      <p:sp>
        <p:nvSpPr>
          <p:cNvPr id="4" name="Slide Number Placeholder 3"/>
          <p:cNvSpPr>
            <a:spLocks noGrp="1"/>
          </p:cNvSpPr>
          <p:nvPr>
            <p:ph type="sldNum" sz="quarter" idx="10"/>
          </p:nvPr>
        </p:nvSpPr>
        <p:spPr/>
        <p:txBody>
          <a:bodyPr/>
          <a:lstStyle/>
          <a:p>
            <a:fld id="{C0EC973C-B2D1-447C-9185-2989D73A2AEE}" type="slidenum">
              <a:rPr lang="en-US" smtClean="0"/>
              <a:pPr/>
              <a:t>102</a:t>
            </a:fld>
            <a:endParaRPr lang="en-US"/>
          </a:p>
        </p:txBody>
      </p:sp>
    </p:spTree>
    <p:extLst>
      <p:ext uri="{BB962C8B-B14F-4D97-AF65-F5344CB8AC3E}">
        <p14:creationId xmlns:p14="http://schemas.microsoft.com/office/powerpoint/2010/main" val="23563890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zh-CN" dirty="0" smtClean="0"/>
              <a:t>After</a:t>
            </a:r>
            <a:r>
              <a:rPr lang="en-US" altLang="zh-CN" baseline="0" dirty="0" smtClean="0"/>
              <a:t> adusting income by the gain/loss by the financial securities, derivative investment and currrency translation adjustments,the total comprehensive loss is 3 thousand 1 hundred and 5 million </a:t>
            </a:r>
            <a:endParaRPr lang="zh-CN" altLang="en-US" dirty="0"/>
          </a:p>
        </p:txBody>
      </p:sp>
      <p:sp>
        <p:nvSpPr>
          <p:cNvPr id="4" name="Slide Number Placeholder 3"/>
          <p:cNvSpPr>
            <a:spLocks noGrp="1"/>
          </p:cNvSpPr>
          <p:nvPr>
            <p:ph type="sldNum" sz="quarter" idx="10"/>
          </p:nvPr>
        </p:nvSpPr>
        <p:spPr/>
        <p:txBody>
          <a:bodyPr/>
          <a:lstStyle/>
          <a:p>
            <a:fld id="{C0EC973C-B2D1-447C-9185-2989D73A2AEE}" type="slidenum">
              <a:rPr lang="en-US" smtClean="0"/>
              <a:pPr/>
              <a:t>103</a:t>
            </a:fld>
            <a:endParaRPr lang="en-US"/>
          </a:p>
        </p:txBody>
      </p:sp>
    </p:spTree>
    <p:extLst>
      <p:ext uri="{BB962C8B-B14F-4D97-AF65-F5344CB8AC3E}">
        <p14:creationId xmlns:p14="http://schemas.microsoft.com/office/powerpoint/2010/main" val="192112796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zh-CN" dirty="0" smtClean="0"/>
              <a:t>In 2014,Barrick</a:t>
            </a:r>
            <a:r>
              <a:rPr lang="en-US" altLang="zh-CN" baseline="0" dirty="0" smtClean="0"/>
              <a:t> generate 2thousand 5hundred and 18 million cash inflow in operating activity and 1t 9h 50 million cash outflow in investing activities</a:t>
            </a:r>
            <a:endParaRPr lang="zh-CN" altLang="en-US" dirty="0"/>
          </a:p>
        </p:txBody>
      </p:sp>
      <p:sp>
        <p:nvSpPr>
          <p:cNvPr id="4" name="Slide Number Placeholder 3"/>
          <p:cNvSpPr>
            <a:spLocks noGrp="1"/>
          </p:cNvSpPr>
          <p:nvPr>
            <p:ph type="sldNum" sz="quarter" idx="10"/>
          </p:nvPr>
        </p:nvSpPr>
        <p:spPr/>
        <p:txBody>
          <a:bodyPr/>
          <a:lstStyle/>
          <a:p>
            <a:fld id="{C0EC973C-B2D1-447C-9185-2989D73A2AEE}" type="slidenum">
              <a:rPr lang="en-US" smtClean="0"/>
              <a:pPr/>
              <a:t>104</a:t>
            </a:fld>
            <a:endParaRPr lang="en-US"/>
          </a:p>
        </p:txBody>
      </p:sp>
    </p:spTree>
    <p:extLst>
      <p:ext uri="{BB962C8B-B14F-4D97-AF65-F5344CB8AC3E}">
        <p14:creationId xmlns:p14="http://schemas.microsoft.com/office/powerpoint/2010/main" val="152066836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zh-CN" dirty="0" smtClean="0"/>
              <a:t>It</a:t>
            </a:r>
            <a:r>
              <a:rPr lang="en-US" altLang="zh-CN" baseline="0" dirty="0" smtClean="0"/>
              <a:t> also had 60million cash outflow in the financing activities .</a:t>
            </a:r>
          </a:p>
          <a:p>
            <a:r>
              <a:rPr lang="en-US" altLang="zh-CN" baseline="0" dirty="0" smtClean="0"/>
              <a:t>At the end of 2014, Barrick has 2thousand 6h 99 million cash and equivalents</a:t>
            </a:r>
          </a:p>
        </p:txBody>
      </p:sp>
      <p:sp>
        <p:nvSpPr>
          <p:cNvPr id="4" name="Slide Number Placeholder 3"/>
          <p:cNvSpPr>
            <a:spLocks noGrp="1"/>
          </p:cNvSpPr>
          <p:nvPr>
            <p:ph type="sldNum" sz="quarter" idx="10"/>
          </p:nvPr>
        </p:nvSpPr>
        <p:spPr/>
        <p:txBody>
          <a:bodyPr/>
          <a:lstStyle/>
          <a:p>
            <a:fld id="{C0EC973C-B2D1-447C-9185-2989D73A2AEE}" type="slidenum">
              <a:rPr lang="en-US" smtClean="0"/>
              <a:pPr/>
              <a:t>105</a:t>
            </a:fld>
            <a:endParaRPr lang="en-US"/>
          </a:p>
        </p:txBody>
      </p:sp>
    </p:spTree>
    <p:extLst>
      <p:ext uri="{BB962C8B-B14F-4D97-AF65-F5344CB8AC3E}">
        <p14:creationId xmlns:p14="http://schemas.microsoft.com/office/powerpoint/2010/main" val="302458120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a:t>
            </a:r>
            <a:r>
              <a:rPr lang="en-US" baseline="0" dirty="0" smtClean="0"/>
              <a:t> the end of 2014, Barrick has 33thousand 8h and 79 million asset on hand, decrease about 3.5 million from last year</a:t>
            </a:r>
            <a:endParaRPr lang="en-US" dirty="0"/>
          </a:p>
        </p:txBody>
      </p:sp>
      <p:sp>
        <p:nvSpPr>
          <p:cNvPr id="4" name="Slide Number Placeholder 3"/>
          <p:cNvSpPr>
            <a:spLocks noGrp="1"/>
          </p:cNvSpPr>
          <p:nvPr>
            <p:ph type="sldNum" sz="quarter" idx="10"/>
          </p:nvPr>
        </p:nvSpPr>
        <p:spPr/>
        <p:txBody>
          <a:bodyPr/>
          <a:lstStyle/>
          <a:p>
            <a:fld id="{C0EC973C-B2D1-447C-9185-2989D73A2AEE}" type="slidenum">
              <a:rPr lang="en-US" smtClean="0"/>
              <a:pPr/>
              <a:t>106</a:t>
            </a:fld>
            <a:endParaRPr lang="en-US"/>
          </a:p>
        </p:txBody>
      </p:sp>
    </p:spTree>
    <p:extLst>
      <p:ext uri="{BB962C8B-B14F-4D97-AF65-F5344CB8AC3E}">
        <p14:creationId xmlns:p14="http://schemas.microsoft.com/office/powerpoint/2010/main" val="222081748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a:t>
            </a:r>
            <a:r>
              <a:rPr lang="en-US" baseline="0" dirty="0" smtClean="0"/>
              <a:t> total liabilities and total equity are 21thousand 17 million and 12,862 million respectively</a:t>
            </a:r>
          </a:p>
          <a:p>
            <a:endParaRPr lang="en-US" dirty="0"/>
          </a:p>
        </p:txBody>
      </p:sp>
      <p:sp>
        <p:nvSpPr>
          <p:cNvPr id="4" name="Slide Number Placeholder 3"/>
          <p:cNvSpPr>
            <a:spLocks noGrp="1"/>
          </p:cNvSpPr>
          <p:nvPr>
            <p:ph type="sldNum" sz="quarter" idx="10"/>
          </p:nvPr>
        </p:nvSpPr>
        <p:spPr/>
        <p:txBody>
          <a:bodyPr/>
          <a:lstStyle/>
          <a:p>
            <a:fld id="{C0EC973C-B2D1-447C-9185-2989D73A2AEE}" type="slidenum">
              <a:rPr lang="en-US" smtClean="0"/>
              <a:pPr/>
              <a:t>107</a:t>
            </a:fld>
            <a:endParaRPr lang="en-US"/>
          </a:p>
        </p:txBody>
      </p:sp>
    </p:spTree>
    <p:extLst>
      <p:ext uri="{BB962C8B-B14F-4D97-AF65-F5344CB8AC3E}">
        <p14:creationId xmlns:p14="http://schemas.microsoft.com/office/powerpoint/2010/main" val="232885558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zh-CN" dirty="0" smtClean="0"/>
              <a:t>The</a:t>
            </a:r>
            <a:r>
              <a:rPr lang="en-US" altLang="zh-CN" baseline="0" dirty="0" smtClean="0"/>
              <a:t> top three locations generated the most revenue for Barrick , only one location called Pascua-Lama generated segment loss</a:t>
            </a:r>
            <a:endParaRPr lang="zh-CN" altLang="en-US" dirty="0"/>
          </a:p>
        </p:txBody>
      </p:sp>
      <p:sp>
        <p:nvSpPr>
          <p:cNvPr id="4" name="Slide Number Placeholder 3"/>
          <p:cNvSpPr>
            <a:spLocks noGrp="1"/>
          </p:cNvSpPr>
          <p:nvPr>
            <p:ph type="sldNum" sz="quarter" idx="10"/>
          </p:nvPr>
        </p:nvSpPr>
        <p:spPr/>
        <p:txBody>
          <a:bodyPr/>
          <a:lstStyle/>
          <a:p>
            <a:fld id="{C0EC973C-B2D1-447C-9185-2989D73A2AEE}" type="slidenum">
              <a:rPr lang="en-US" smtClean="0"/>
              <a:pPr/>
              <a:t>108</a:t>
            </a:fld>
            <a:endParaRPr lang="en-US"/>
          </a:p>
        </p:txBody>
      </p:sp>
    </p:spTree>
    <p:extLst>
      <p:ext uri="{BB962C8B-B14F-4D97-AF65-F5344CB8AC3E}">
        <p14:creationId xmlns:p14="http://schemas.microsoft.com/office/powerpoint/2010/main" val="153218221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zh-CN" dirty="0" smtClean="0"/>
              <a:t>The</a:t>
            </a:r>
            <a:r>
              <a:rPr lang="en-US" altLang="zh-CN" baseline="0" dirty="0" smtClean="0"/>
              <a:t> stock price dropped sinificantly from 2011 to 2015, espceially in 2013, showed a 50% decrease in </a:t>
            </a:r>
            <a:endParaRPr lang="zh-CN" altLang="en-US" dirty="0"/>
          </a:p>
        </p:txBody>
      </p:sp>
      <p:sp>
        <p:nvSpPr>
          <p:cNvPr id="4" name="Slide Number Placeholder 3"/>
          <p:cNvSpPr>
            <a:spLocks noGrp="1"/>
          </p:cNvSpPr>
          <p:nvPr>
            <p:ph type="sldNum" sz="quarter" idx="10"/>
          </p:nvPr>
        </p:nvSpPr>
        <p:spPr/>
        <p:txBody>
          <a:bodyPr/>
          <a:lstStyle/>
          <a:p>
            <a:fld id="{C0EC973C-B2D1-447C-9185-2989D73A2AEE}" type="slidenum">
              <a:rPr lang="en-US" smtClean="0"/>
              <a:pPr/>
              <a:t>110</a:t>
            </a:fld>
            <a:endParaRPr lang="en-US"/>
          </a:p>
        </p:txBody>
      </p:sp>
    </p:spTree>
    <p:extLst>
      <p:ext uri="{BB962C8B-B14F-4D97-AF65-F5344CB8AC3E}">
        <p14:creationId xmlns:p14="http://schemas.microsoft.com/office/powerpoint/2010/main" val="28319899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None/>
            </a:pPr>
            <a:r>
              <a:rPr lang="en-CA" sz="1200" b="0" i="0" u="none" strike="noStrike" cap="none" baseline="0" dirty="0" smtClean="0">
                <a:solidFill>
                  <a:schemeClr val="dk1"/>
                </a:solidFill>
                <a:latin typeface="Calibri"/>
                <a:ea typeface="Calibri"/>
                <a:cs typeface="Calibri"/>
                <a:sym typeface="Calibri"/>
              </a:rPr>
              <a:t>If the answer is yes, they spend another 2-5 years to set up for further exploration.</a:t>
            </a:r>
          </a:p>
          <a:p>
            <a:pPr marL="0" marR="0" lvl="0" indent="0" algn="l" rtl="0">
              <a:spcBef>
                <a:spcPts val="0"/>
              </a:spcBef>
              <a:buNone/>
            </a:pPr>
            <a:endParaRPr sz="1200" b="0" i="0" u="none" strike="noStrike" cap="none" baseline="0" dirty="0">
              <a:solidFill>
                <a:schemeClr val="dk1"/>
              </a:solidFill>
              <a:latin typeface="Calibri"/>
              <a:ea typeface="Calibri"/>
              <a:cs typeface="Calibri"/>
              <a:sym typeface="Calibri"/>
            </a:endParaRPr>
          </a:p>
        </p:txBody>
      </p:sp>
      <p:sp>
        <p:nvSpPr>
          <p:cNvPr id="210" name="Shape 210"/>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baseline="0">
                <a:solidFill>
                  <a:schemeClr val="dk1"/>
                </a:solidFill>
                <a:latin typeface="Calibri"/>
                <a:ea typeface="Calibri"/>
                <a:cs typeface="Calibri"/>
                <a:sym typeface="Calibri"/>
              </a:rPr>
              <a:t>12</a:t>
            </a:fld>
            <a:endParaRPr lang="en"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8283503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zh-CN" dirty="0" smtClean="0"/>
              <a:t>This table show</a:t>
            </a:r>
            <a:r>
              <a:rPr lang="en-US" altLang="zh-CN" baseline="0" dirty="0" smtClean="0"/>
              <a:t>s the change of Barrick’s stock price at 2014 in Canada and U.S stock market.</a:t>
            </a:r>
          </a:p>
          <a:p>
            <a:r>
              <a:rPr lang="en-US" altLang="zh-CN" baseline="0" dirty="0" smtClean="0"/>
              <a:t>The stock price was stable before August, but dropped dramtically afterward.  </a:t>
            </a:r>
          </a:p>
          <a:p>
            <a:endParaRPr lang="zh-CN" altLang="en-US" dirty="0"/>
          </a:p>
        </p:txBody>
      </p:sp>
      <p:sp>
        <p:nvSpPr>
          <p:cNvPr id="4" name="Slide Number Placeholder 3"/>
          <p:cNvSpPr>
            <a:spLocks noGrp="1"/>
          </p:cNvSpPr>
          <p:nvPr>
            <p:ph type="sldNum" sz="quarter" idx="10"/>
          </p:nvPr>
        </p:nvSpPr>
        <p:spPr/>
        <p:txBody>
          <a:bodyPr/>
          <a:lstStyle/>
          <a:p>
            <a:fld id="{C0EC973C-B2D1-447C-9185-2989D73A2AEE}" type="slidenum">
              <a:rPr lang="en-US" smtClean="0"/>
              <a:pPr/>
              <a:t>111</a:t>
            </a:fld>
            <a:endParaRPr lang="en-US"/>
          </a:p>
        </p:txBody>
      </p:sp>
    </p:spTree>
    <p:extLst>
      <p:ext uri="{BB962C8B-B14F-4D97-AF65-F5344CB8AC3E}">
        <p14:creationId xmlns:p14="http://schemas.microsoft.com/office/powerpoint/2010/main" val="134997612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zh-CN" dirty="0" smtClean="0"/>
              <a:t>The</a:t>
            </a:r>
            <a:r>
              <a:rPr lang="en-US" altLang="zh-CN" baseline="0" dirty="0" smtClean="0"/>
              <a:t> following slides show the Barricks’s hedgeing strategy in the past</a:t>
            </a:r>
            <a:endParaRPr lang="zh-CN" altLang="en-US" dirty="0"/>
          </a:p>
        </p:txBody>
      </p:sp>
      <p:sp>
        <p:nvSpPr>
          <p:cNvPr id="4" name="Slide Number Placeholder 3"/>
          <p:cNvSpPr>
            <a:spLocks noGrp="1"/>
          </p:cNvSpPr>
          <p:nvPr>
            <p:ph type="sldNum" sz="quarter" idx="10"/>
          </p:nvPr>
        </p:nvSpPr>
        <p:spPr/>
        <p:txBody>
          <a:bodyPr/>
          <a:lstStyle/>
          <a:p>
            <a:fld id="{C0EC973C-B2D1-447C-9185-2989D73A2AEE}" type="slidenum">
              <a:rPr lang="en-US" smtClean="0"/>
              <a:pPr/>
              <a:t>112</a:t>
            </a:fld>
            <a:endParaRPr lang="en-US"/>
          </a:p>
        </p:txBody>
      </p:sp>
    </p:spTree>
    <p:extLst>
      <p:ext uri="{BB962C8B-B14F-4D97-AF65-F5344CB8AC3E}">
        <p14:creationId xmlns:p14="http://schemas.microsoft.com/office/powerpoint/2010/main" val="162062906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zh-CN" dirty="0" smtClean="0"/>
              <a:t>Although Barrick</a:t>
            </a:r>
            <a:r>
              <a:rPr lang="en-US" altLang="zh-CN" baseline="0" dirty="0" smtClean="0"/>
              <a:t> is no doing a lot of hedge especially for the commodity price today, it used to be the NO.1 hedger in the Gold indusry </a:t>
            </a:r>
            <a:endParaRPr lang="zh-CN" altLang="en-US" dirty="0"/>
          </a:p>
        </p:txBody>
      </p:sp>
      <p:sp>
        <p:nvSpPr>
          <p:cNvPr id="4" name="Slide Number Placeholder 3"/>
          <p:cNvSpPr>
            <a:spLocks noGrp="1"/>
          </p:cNvSpPr>
          <p:nvPr>
            <p:ph type="sldNum" sz="quarter" idx="10"/>
          </p:nvPr>
        </p:nvSpPr>
        <p:spPr/>
        <p:txBody>
          <a:bodyPr/>
          <a:lstStyle/>
          <a:p>
            <a:fld id="{C0EC973C-B2D1-447C-9185-2989D73A2AEE}" type="slidenum">
              <a:rPr lang="en-US" smtClean="0"/>
              <a:pPr/>
              <a:t>113</a:t>
            </a:fld>
            <a:endParaRPr lang="en-US"/>
          </a:p>
        </p:txBody>
      </p:sp>
    </p:spTree>
    <p:extLst>
      <p:ext uri="{BB962C8B-B14F-4D97-AF65-F5344CB8AC3E}">
        <p14:creationId xmlns:p14="http://schemas.microsoft.com/office/powerpoint/2010/main" val="391870646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zh-CN" dirty="0" smtClean="0"/>
              <a:t>One</a:t>
            </a:r>
            <a:r>
              <a:rPr lang="en-US" altLang="zh-CN" baseline="0" dirty="0" smtClean="0"/>
              <a:t> of the most sinificant risk is the metal price volatility </a:t>
            </a:r>
          </a:p>
          <a:p>
            <a:r>
              <a:rPr lang="en-US" altLang="zh-CN" baseline="0" dirty="0" smtClean="0"/>
              <a:t>Historically, the gold price decreased 10% from 2013. If the gold price increase or decrease $50 per ounce, Barrick EBITDA will approximately increas or decrease $310 to $325 million in 2015   </a:t>
            </a:r>
            <a:endParaRPr lang="zh-CN" altLang="en-US" dirty="0"/>
          </a:p>
        </p:txBody>
      </p:sp>
      <p:sp>
        <p:nvSpPr>
          <p:cNvPr id="4" name="Slide Number Placeholder 3"/>
          <p:cNvSpPr>
            <a:spLocks noGrp="1"/>
          </p:cNvSpPr>
          <p:nvPr>
            <p:ph type="sldNum" sz="quarter" idx="10"/>
          </p:nvPr>
        </p:nvSpPr>
        <p:spPr/>
        <p:txBody>
          <a:bodyPr/>
          <a:lstStyle/>
          <a:p>
            <a:fld id="{C0EC973C-B2D1-447C-9185-2989D73A2AEE}" type="slidenum">
              <a:rPr lang="en-US" smtClean="0"/>
              <a:pPr/>
              <a:t>118</a:t>
            </a:fld>
            <a:endParaRPr lang="en-US"/>
          </a:p>
        </p:txBody>
      </p:sp>
    </p:spTree>
    <p:extLst>
      <p:ext uri="{BB962C8B-B14F-4D97-AF65-F5344CB8AC3E}">
        <p14:creationId xmlns:p14="http://schemas.microsoft.com/office/powerpoint/2010/main" val="117204578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zh-CN" dirty="0" smtClean="0"/>
              <a:t>Industrial</a:t>
            </a:r>
            <a:r>
              <a:rPr lang="en-US" altLang="zh-CN" baseline="0" dirty="0" smtClean="0"/>
              <a:t> and jewelry, which generate the largest demand for gold </a:t>
            </a:r>
            <a:endParaRPr lang="zh-CN" altLang="en-US" dirty="0"/>
          </a:p>
        </p:txBody>
      </p:sp>
      <p:sp>
        <p:nvSpPr>
          <p:cNvPr id="4" name="Slide Number Placeholder 3"/>
          <p:cNvSpPr>
            <a:spLocks noGrp="1"/>
          </p:cNvSpPr>
          <p:nvPr>
            <p:ph type="sldNum" sz="quarter" idx="10"/>
          </p:nvPr>
        </p:nvSpPr>
        <p:spPr/>
        <p:txBody>
          <a:bodyPr/>
          <a:lstStyle/>
          <a:p>
            <a:fld id="{C0EC973C-B2D1-447C-9185-2989D73A2AEE}" type="slidenum">
              <a:rPr lang="en-US" smtClean="0"/>
              <a:pPr/>
              <a:t>119</a:t>
            </a:fld>
            <a:endParaRPr lang="en-US"/>
          </a:p>
        </p:txBody>
      </p:sp>
    </p:spTree>
    <p:extLst>
      <p:ext uri="{BB962C8B-B14F-4D97-AF65-F5344CB8AC3E}">
        <p14:creationId xmlns:p14="http://schemas.microsoft.com/office/powerpoint/2010/main" val="331834980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zh-CN" altLang="en-US" dirty="0"/>
          </a:p>
        </p:txBody>
      </p:sp>
      <p:sp>
        <p:nvSpPr>
          <p:cNvPr id="4" name="Slide Number Placeholder 3"/>
          <p:cNvSpPr>
            <a:spLocks noGrp="1"/>
          </p:cNvSpPr>
          <p:nvPr>
            <p:ph type="sldNum" sz="quarter" idx="10"/>
          </p:nvPr>
        </p:nvSpPr>
        <p:spPr/>
        <p:txBody>
          <a:bodyPr/>
          <a:lstStyle/>
          <a:p>
            <a:fld id="{C0EC973C-B2D1-447C-9185-2989D73A2AEE}" type="slidenum">
              <a:rPr lang="en-US" smtClean="0"/>
              <a:pPr/>
              <a:t>121</a:t>
            </a:fld>
            <a:endParaRPr lang="en-US"/>
          </a:p>
        </p:txBody>
      </p:sp>
    </p:spTree>
    <p:extLst>
      <p:ext uri="{BB962C8B-B14F-4D97-AF65-F5344CB8AC3E}">
        <p14:creationId xmlns:p14="http://schemas.microsoft.com/office/powerpoint/2010/main" val="407399850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Which is related to the uncertian political and economic environments, war, terrorism, sabotage and civil disturbance </a:t>
            </a:r>
          </a:p>
          <a:p>
            <a:r>
              <a:rPr lang="en-US" baseline="0" dirty="0" smtClean="0"/>
              <a:t>It also related to the currency fluctualtion and government regualtion, which will be discuss later. </a:t>
            </a:r>
            <a:endParaRPr lang="en-US" dirty="0"/>
          </a:p>
        </p:txBody>
      </p:sp>
      <p:sp>
        <p:nvSpPr>
          <p:cNvPr id="4" name="Slide Number Placeholder 3"/>
          <p:cNvSpPr>
            <a:spLocks noGrp="1"/>
          </p:cNvSpPr>
          <p:nvPr>
            <p:ph type="sldNum" sz="quarter" idx="10"/>
          </p:nvPr>
        </p:nvSpPr>
        <p:spPr/>
        <p:txBody>
          <a:bodyPr/>
          <a:lstStyle/>
          <a:p>
            <a:fld id="{C0EC973C-B2D1-447C-9185-2989D73A2AEE}" type="slidenum">
              <a:rPr lang="en-US" smtClean="0"/>
              <a:pPr/>
              <a:t>122</a:t>
            </a:fld>
            <a:endParaRPr lang="en-US"/>
          </a:p>
        </p:txBody>
      </p:sp>
    </p:spTree>
    <p:extLst>
      <p:ext uri="{BB962C8B-B14F-4D97-AF65-F5344CB8AC3E}">
        <p14:creationId xmlns:p14="http://schemas.microsoft.com/office/powerpoint/2010/main" val="415973807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zh-CN" dirty="0" smtClean="0"/>
              <a:t>The company’s business is subject to various levels of government</a:t>
            </a:r>
            <a:r>
              <a:rPr lang="en-US" altLang="zh-CN" baseline="0" dirty="0" smtClean="0"/>
              <a:t> controls and regulations, which revised from time to time. </a:t>
            </a:r>
            <a:r>
              <a:rPr lang="en-US" dirty="0" smtClean="0"/>
              <a:t>The changes of regulations could require increased capital and operating expenditures and could prevent or delay certain operations by the Company. </a:t>
            </a:r>
          </a:p>
          <a:p>
            <a:r>
              <a:rPr lang="en-US" dirty="0" smtClean="0"/>
              <a:t>The failure with any applicable regulation</a:t>
            </a:r>
            <a:r>
              <a:rPr lang="en-US" baseline="0" dirty="0" smtClean="0"/>
              <a:t> ,Barrick </a:t>
            </a:r>
            <a:r>
              <a:rPr lang="en-US" dirty="0" smtClean="0"/>
              <a:t>may be unable to continuely operate</a:t>
            </a:r>
            <a:r>
              <a:rPr lang="en-US" baseline="0" dirty="0" smtClean="0"/>
              <a:t> successfully </a:t>
            </a:r>
            <a:r>
              <a:rPr lang="en-US" dirty="0" smtClean="0"/>
              <a:t>at a particular location</a:t>
            </a:r>
            <a:endParaRPr lang="zh-CN" altLang="en-US" dirty="0"/>
          </a:p>
        </p:txBody>
      </p:sp>
      <p:sp>
        <p:nvSpPr>
          <p:cNvPr id="4" name="Slide Number Placeholder 3"/>
          <p:cNvSpPr>
            <a:spLocks noGrp="1"/>
          </p:cNvSpPr>
          <p:nvPr>
            <p:ph type="sldNum" sz="quarter" idx="10"/>
          </p:nvPr>
        </p:nvSpPr>
        <p:spPr/>
        <p:txBody>
          <a:bodyPr/>
          <a:lstStyle/>
          <a:p>
            <a:fld id="{C0EC973C-B2D1-447C-9185-2989D73A2AEE}" type="slidenum">
              <a:rPr lang="en-US" smtClean="0"/>
              <a:pPr/>
              <a:t>124</a:t>
            </a:fld>
            <a:endParaRPr lang="en-US"/>
          </a:p>
        </p:txBody>
      </p:sp>
    </p:spTree>
    <p:extLst>
      <p:ext uri="{BB962C8B-B14F-4D97-AF65-F5344CB8AC3E}">
        <p14:creationId xmlns:p14="http://schemas.microsoft.com/office/powerpoint/2010/main" val="32335231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Barrick’s mining operations are subject to extensive laws and regulations including</a:t>
            </a:r>
            <a:r>
              <a:rPr lang="en-US" baseline="0" dirty="0" smtClean="0"/>
              <a:t> the enviromental, health and safety regulations, and cenrtain permittion. </a:t>
            </a:r>
            <a:endParaRPr lang="en-US" dirty="0"/>
          </a:p>
        </p:txBody>
      </p:sp>
      <p:sp>
        <p:nvSpPr>
          <p:cNvPr id="4" name="Slide Number Placeholder 3"/>
          <p:cNvSpPr>
            <a:spLocks noGrp="1"/>
          </p:cNvSpPr>
          <p:nvPr>
            <p:ph type="sldNum" sz="quarter" idx="10"/>
          </p:nvPr>
        </p:nvSpPr>
        <p:spPr/>
        <p:txBody>
          <a:bodyPr/>
          <a:lstStyle/>
          <a:p>
            <a:fld id="{C0EC973C-B2D1-447C-9185-2989D73A2AEE}" type="slidenum">
              <a:rPr lang="en-US" smtClean="0"/>
              <a:pPr/>
              <a:t>125</a:t>
            </a:fld>
            <a:endParaRPr lang="en-US"/>
          </a:p>
        </p:txBody>
      </p:sp>
    </p:spTree>
    <p:extLst>
      <p:ext uri="{BB962C8B-B14F-4D97-AF65-F5344CB8AC3E}">
        <p14:creationId xmlns:p14="http://schemas.microsoft.com/office/powerpoint/2010/main" val="103695432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zh-CN" altLang="en-US" dirty="0"/>
          </a:p>
        </p:txBody>
      </p:sp>
      <p:sp>
        <p:nvSpPr>
          <p:cNvPr id="4" name="Slide Number Placeholder 3"/>
          <p:cNvSpPr>
            <a:spLocks noGrp="1"/>
          </p:cNvSpPr>
          <p:nvPr>
            <p:ph type="sldNum" sz="quarter" idx="10"/>
          </p:nvPr>
        </p:nvSpPr>
        <p:spPr/>
        <p:txBody>
          <a:bodyPr/>
          <a:lstStyle/>
          <a:p>
            <a:fld id="{C0EC973C-B2D1-447C-9185-2989D73A2AEE}" type="slidenum">
              <a:rPr lang="en-US" smtClean="0"/>
              <a:pPr/>
              <a:t>126</a:t>
            </a:fld>
            <a:endParaRPr lang="en-US"/>
          </a:p>
        </p:txBody>
      </p:sp>
    </p:spTree>
    <p:extLst>
      <p:ext uri="{BB962C8B-B14F-4D97-AF65-F5344CB8AC3E}">
        <p14:creationId xmlns:p14="http://schemas.microsoft.com/office/powerpoint/2010/main" val="2087731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244D1F5-1698-4A9A-970A-8BE34F2B3B8E}" type="datetimeFigureOut">
              <a:rPr lang="en-US" smtClean="0"/>
              <a:t>7/16/2015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27E307-337E-4280-B838-214620827D97}" type="slidenum">
              <a:rPr lang="en-US" smtClean="0"/>
              <a:t>‹#›</a:t>
            </a:fld>
            <a:endParaRPr lang="en-US"/>
          </a:p>
        </p:txBody>
      </p:sp>
    </p:spTree>
    <p:extLst>
      <p:ext uri="{BB962C8B-B14F-4D97-AF65-F5344CB8AC3E}">
        <p14:creationId xmlns:p14="http://schemas.microsoft.com/office/powerpoint/2010/main" val="9264250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44D1F5-1698-4A9A-970A-8BE34F2B3B8E}" type="datetimeFigureOut">
              <a:rPr lang="en-US" smtClean="0"/>
              <a:t>7/16/2015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27E307-337E-4280-B838-214620827D97}" type="slidenum">
              <a:rPr lang="en-US" smtClean="0"/>
              <a:t>‹#›</a:t>
            </a:fld>
            <a:endParaRPr lang="en-US"/>
          </a:p>
        </p:txBody>
      </p:sp>
    </p:spTree>
    <p:extLst>
      <p:ext uri="{BB962C8B-B14F-4D97-AF65-F5344CB8AC3E}">
        <p14:creationId xmlns:p14="http://schemas.microsoft.com/office/powerpoint/2010/main" val="6397118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44D1F5-1698-4A9A-970A-8BE34F2B3B8E}" type="datetimeFigureOut">
              <a:rPr lang="en-US" smtClean="0"/>
              <a:t>7/16/2015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27E307-337E-4280-B838-214620827D97}" type="slidenum">
              <a:rPr lang="en-US" smtClean="0"/>
              <a:t>‹#›</a:t>
            </a:fld>
            <a:endParaRPr lang="en-US"/>
          </a:p>
        </p:txBody>
      </p:sp>
    </p:spTree>
    <p:extLst>
      <p:ext uri="{BB962C8B-B14F-4D97-AF65-F5344CB8AC3E}">
        <p14:creationId xmlns:p14="http://schemas.microsoft.com/office/powerpoint/2010/main" val="12009920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2"/>
        <p:cNvGrpSpPr/>
        <p:nvPr/>
      </p:nvGrpSpPr>
      <p:grpSpPr>
        <a:xfrm>
          <a:off x="0" y="0"/>
          <a:ext cx="0" cy="0"/>
          <a:chOff x="0" y="0"/>
          <a:chExt cx="0" cy="0"/>
        </a:xfrm>
      </p:grpSpPr>
      <p:sp>
        <p:nvSpPr>
          <p:cNvPr id="13" name="Shape 13"/>
          <p:cNvSpPr txBox="1">
            <a:spLocks noGrp="1"/>
          </p:cNvSpPr>
          <p:nvPr>
            <p:ph type="title"/>
          </p:nvPr>
        </p:nvSpPr>
        <p:spPr>
          <a:xfrm>
            <a:off x="609600" y="274637"/>
            <a:ext cx="10972800" cy="1143000"/>
          </a:xfrm>
          <a:prstGeom prst="rect">
            <a:avLst/>
          </a:prstGeom>
        </p:spPr>
        <p:txBody>
          <a:bodyPr lIns="91425" tIns="91425" rIns="91425" bIns="91425"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4" name="Shape 14"/>
          <p:cNvSpPr txBox="1">
            <a:spLocks noGrp="1"/>
          </p:cNvSpPr>
          <p:nvPr>
            <p:ph type="body" idx="1"/>
          </p:nvPr>
        </p:nvSpPr>
        <p:spPr>
          <a:xfrm>
            <a:off x="609600" y="1600200"/>
            <a:ext cx="10972800" cy="4967573"/>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5" name="Shape 15"/>
          <p:cNvSpPr txBox="1">
            <a:spLocks noGrp="1"/>
          </p:cNvSpPr>
          <p:nvPr>
            <p:ph type="sldNum" idx="12"/>
          </p:nvPr>
        </p:nvSpPr>
        <p:spPr>
          <a:xfrm>
            <a:off x="11409055" y="6333133"/>
            <a:ext cx="731599" cy="524699"/>
          </a:xfrm>
          <a:prstGeom prst="rect">
            <a:avLst/>
          </a:prstGeom>
        </p:spPr>
        <p:txBody>
          <a:bodyPr lIns="91425" tIns="91425" rIns="91425" bIns="91425" anchor="ctr" anchorCtr="0">
            <a:noAutofit/>
          </a:bodyPr>
          <a:lstStyle>
            <a:lvl1pPr>
              <a:spcBef>
                <a:spcPts val="0"/>
              </a:spcBef>
              <a:buNone/>
              <a:defRPr/>
            </a:lvl1pPr>
          </a:lstStyle>
          <a:p>
            <a:fld id="{00000000-1234-1234-1234-123412341234}" type="slidenum">
              <a:rPr lang="en" smtClean="0"/>
              <a:pPr/>
              <a:t>‹#›</a:t>
            </a:fld>
            <a:endParaRPr lang="en"/>
          </a:p>
        </p:txBody>
      </p:sp>
    </p:spTree>
    <p:extLst>
      <p:ext uri="{BB962C8B-B14F-4D97-AF65-F5344CB8AC3E}">
        <p14:creationId xmlns:p14="http://schemas.microsoft.com/office/powerpoint/2010/main" val="33599583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44D1F5-1698-4A9A-970A-8BE34F2B3B8E}" type="datetimeFigureOut">
              <a:rPr lang="en-US" smtClean="0"/>
              <a:t>7/16/2015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27E307-337E-4280-B838-214620827D97}" type="slidenum">
              <a:rPr lang="en-US" smtClean="0"/>
              <a:t>‹#›</a:t>
            </a:fld>
            <a:endParaRPr lang="en-US"/>
          </a:p>
        </p:txBody>
      </p:sp>
    </p:spTree>
    <p:extLst>
      <p:ext uri="{BB962C8B-B14F-4D97-AF65-F5344CB8AC3E}">
        <p14:creationId xmlns:p14="http://schemas.microsoft.com/office/powerpoint/2010/main" val="14349399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244D1F5-1698-4A9A-970A-8BE34F2B3B8E}" type="datetimeFigureOut">
              <a:rPr lang="en-US" smtClean="0"/>
              <a:t>7/16/2015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27E307-337E-4280-B838-214620827D97}" type="slidenum">
              <a:rPr lang="en-US" smtClean="0"/>
              <a:t>‹#›</a:t>
            </a:fld>
            <a:endParaRPr lang="en-US"/>
          </a:p>
        </p:txBody>
      </p:sp>
    </p:spTree>
    <p:extLst>
      <p:ext uri="{BB962C8B-B14F-4D97-AF65-F5344CB8AC3E}">
        <p14:creationId xmlns:p14="http://schemas.microsoft.com/office/powerpoint/2010/main" val="23291311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244D1F5-1698-4A9A-970A-8BE34F2B3B8E}" type="datetimeFigureOut">
              <a:rPr lang="en-US" smtClean="0"/>
              <a:t>7/16/2015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27E307-337E-4280-B838-214620827D97}" type="slidenum">
              <a:rPr lang="en-US" smtClean="0"/>
              <a:t>‹#›</a:t>
            </a:fld>
            <a:endParaRPr lang="en-US"/>
          </a:p>
        </p:txBody>
      </p:sp>
    </p:spTree>
    <p:extLst>
      <p:ext uri="{BB962C8B-B14F-4D97-AF65-F5344CB8AC3E}">
        <p14:creationId xmlns:p14="http://schemas.microsoft.com/office/powerpoint/2010/main" val="22705931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244D1F5-1698-4A9A-970A-8BE34F2B3B8E}" type="datetimeFigureOut">
              <a:rPr lang="en-US" smtClean="0"/>
              <a:t>7/16/2015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27E307-337E-4280-B838-214620827D97}" type="slidenum">
              <a:rPr lang="en-US" smtClean="0"/>
              <a:t>‹#›</a:t>
            </a:fld>
            <a:endParaRPr lang="en-US"/>
          </a:p>
        </p:txBody>
      </p:sp>
    </p:spTree>
    <p:extLst>
      <p:ext uri="{BB962C8B-B14F-4D97-AF65-F5344CB8AC3E}">
        <p14:creationId xmlns:p14="http://schemas.microsoft.com/office/powerpoint/2010/main" val="4479396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244D1F5-1698-4A9A-970A-8BE34F2B3B8E}" type="datetimeFigureOut">
              <a:rPr lang="en-US" smtClean="0"/>
              <a:t>7/16/2015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27E307-337E-4280-B838-214620827D97}" type="slidenum">
              <a:rPr lang="en-US" smtClean="0"/>
              <a:t>‹#›</a:t>
            </a:fld>
            <a:endParaRPr lang="en-US"/>
          </a:p>
        </p:txBody>
      </p:sp>
    </p:spTree>
    <p:extLst>
      <p:ext uri="{BB962C8B-B14F-4D97-AF65-F5344CB8AC3E}">
        <p14:creationId xmlns:p14="http://schemas.microsoft.com/office/powerpoint/2010/main" val="2241527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44D1F5-1698-4A9A-970A-8BE34F2B3B8E}" type="datetimeFigureOut">
              <a:rPr lang="en-US" smtClean="0"/>
              <a:t>7/16/2015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27E307-337E-4280-B838-214620827D97}" type="slidenum">
              <a:rPr lang="en-US" smtClean="0"/>
              <a:t>‹#›</a:t>
            </a:fld>
            <a:endParaRPr lang="en-US"/>
          </a:p>
        </p:txBody>
      </p:sp>
    </p:spTree>
    <p:extLst>
      <p:ext uri="{BB962C8B-B14F-4D97-AF65-F5344CB8AC3E}">
        <p14:creationId xmlns:p14="http://schemas.microsoft.com/office/powerpoint/2010/main" val="8111498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44D1F5-1698-4A9A-970A-8BE34F2B3B8E}" type="datetimeFigureOut">
              <a:rPr lang="en-US" smtClean="0"/>
              <a:t>7/16/2015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27E307-337E-4280-B838-214620827D97}" type="slidenum">
              <a:rPr lang="en-US" smtClean="0"/>
              <a:t>‹#›</a:t>
            </a:fld>
            <a:endParaRPr lang="en-US"/>
          </a:p>
        </p:txBody>
      </p:sp>
    </p:spTree>
    <p:extLst>
      <p:ext uri="{BB962C8B-B14F-4D97-AF65-F5344CB8AC3E}">
        <p14:creationId xmlns:p14="http://schemas.microsoft.com/office/powerpoint/2010/main" val="34057299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44D1F5-1698-4A9A-970A-8BE34F2B3B8E}" type="datetimeFigureOut">
              <a:rPr lang="en-US" smtClean="0"/>
              <a:t>7/16/2015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27E307-337E-4280-B838-214620827D97}" type="slidenum">
              <a:rPr lang="en-US" smtClean="0"/>
              <a:t>‹#›</a:t>
            </a:fld>
            <a:endParaRPr lang="en-US"/>
          </a:p>
        </p:txBody>
      </p:sp>
    </p:spTree>
    <p:extLst>
      <p:ext uri="{BB962C8B-B14F-4D97-AF65-F5344CB8AC3E}">
        <p14:creationId xmlns:p14="http://schemas.microsoft.com/office/powerpoint/2010/main" val="10474938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44D1F5-1698-4A9A-970A-8BE34F2B3B8E}" type="datetimeFigureOut">
              <a:rPr lang="en-US" smtClean="0"/>
              <a:t>7/16/2015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27E307-337E-4280-B838-214620827D97}" type="slidenum">
              <a:rPr lang="en-US" smtClean="0"/>
              <a:t>‹#›</a:t>
            </a:fld>
            <a:endParaRPr lang="en-US"/>
          </a:p>
        </p:txBody>
      </p:sp>
    </p:spTree>
    <p:extLst>
      <p:ext uri="{BB962C8B-B14F-4D97-AF65-F5344CB8AC3E}">
        <p14:creationId xmlns:p14="http://schemas.microsoft.com/office/powerpoint/2010/main" val="11681117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1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12.xml"/><Relationship Id="rId5" Type="http://schemas.openxmlformats.org/officeDocument/2006/relationships/image" Target="../media/image34.png"/><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12.xml"/><Relationship Id="rId5" Type="http://schemas.openxmlformats.org/officeDocument/2006/relationships/image" Target="../media/image32.jpeg"/><Relationship Id="rId4" Type="http://schemas.openxmlformats.org/officeDocument/2006/relationships/image" Target="../media/image35.png"/></Relationships>
</file>

<file path=ppt/slides/_rels/slide3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4.xml"/><Relationship Id="rId1" Type="http://schemas.openxmlformats.org/officeDocument/2006/relationships/slideLayout" Target="../slideLayouts/slideLayout12.xml"/><Relationship Id="rId5" Type="http://schemas.openxmlformats.org/officeDocument/2006/relationships/image" Target="../media/image37.png"/><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2.jpeg"/><Relationship Id="rId1" Type="http://schemas.openxmlformats.org/officeDocument/2006/relationships/slideLayout" Target="../slideLayouts/slideLayout12.xml"/><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image" Target="../media/image40.png"/></Relationships>
</file>

<file path=ppt/slides/_rels/slide4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openxmlformats.org/officeDocument/2006/relationships/image" Target="../media/image41.png"/></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12.xml"/><Relationship Id="rId4" Type="http://schemas.openxmlformats.org/officeDocument/2006/relationships/image" Target="../media/image32.jpeg"/></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openxmlformats.org/officeDocument/2006/relationships/image" Target="../media/image32.jpeg"/></Relationships>
</file>

<file path=ppt/slides/_rels/slide4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2.jpe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2.jpe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2.jpeg"/><Relationship Id="rId1" Type="http://schemas.openxmlformats.org/officeDocument/2006/relationships/slideLayout" Target="../slideLayouts/slideLayout12.xml"/><Relationship Id="rId4" Type="http://schemas.openxmlformats.org/officeDocument/2006/relationships/image" Target="../media/image47.png"/></Relationships>
</file>

<file path=ppt/slides/_rels/slide5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2.jpe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0.xml"/><Relationship Id="rId1" Type="http://schemas.openxmlformats.org/officeDocument/2006/relationships/slideLayout" Target="../slideLayouts/slideLayout12.xml"/><Relationship Id="rId4" Type="http://schemas.openxmlformats.org/officeDocument/2006/relationships/image" Target="../media/image32.jpeg"/></Relationships>
</file>

<file path=ppt/slides/_rels/slide5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1.xml"/><Relationship Id="rId1" Type="http://schemas.openxmlformats.org/officeDocument/2006/relationships/slideLayout" Target="../slideLayouts/slideLayout12.xml"/><Relationship Id="rId4" Type="http://schemas.openxmlformats.org/officeDocument/2006/relationships/image" Target="../media/image49.png"/></Relationships>
</file>

<file path=ppt/slides/_rels/slide5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2.jpe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6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6.xml"/><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7.xml"/><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8.xml"/><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0.xml"/><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2.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4.xml"/><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76.emf"/></Relationships>
</file>

<file path=ppt/slides/_rels/slide96.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palos-verdes-gem-and-mineral-society.org/uploads/6/4/2/0/6420491/7541552_orig.jpg"/>
          <p:cNvPicPr>
            <a:picLocks noChangeAspect="1" noChangeArrowheads="1"/>
          </p:cNvPicPr>
          <p:nvPr/>
        </p:nvPicPr>
        <p:blipFill rotWithShape="1">
          <a:blip r:embed="rId2">
            <a:extLst>
              <a:ext uri="{28A0092B-C50C-407E-A947-70E740481C1C}">
                <a14:useLocalDpi xmlns:a14="http://schemas.microsoft.com/office/drawing/2010/main" val="0"/>
              </a:ext>
            </a:extLst>
          </a:blip>
          <a:srcRect b="15014"/>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4529797"/>
            <a:ext cx="12192000" cy="1631853"/>
          </a:xfrm>
          <a:prstGeom prst="rect">
            <a:avLst/>
          </a:prstGeom>
          <a:solidFill>
            <a:srgbClr val="0D0D0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524000" y="3148111"/>
            <a:ext cx="9144000" cy="2387600"/>
          </a:xfrm>
        </p:spPr>
        <p:txBody>
          <a:bodyPr/>
          <a:lstStyle/>
          <a:p>
            <a:r>
              <a:rPr lang="en-CA" b="1" dirty="0" smtClean="0">
                <a:solidFill>
                  <a:schemeClr val="bg1"/>
                </a:solidFill>
              </a:rPr>
              <a:t>Minerals and Materials </a:t>
            </a:r>
            <a:endParaRPr lang="en-US" b="1" dirty="0">
              <a:solidFill>
                <a:schemeClr val="bg1"/>
              </a:solidFill>
            </a:endParaRPr>
          </a:p>
        </p:txBody>
      </p:sp>
      <p:sp>
        <p:nvSpPr>
          <p:cNvPr id="3" name="Subtitle 2"/>
          <p:cNvSpPr>
            <a:spLocks noGrp="1"/>
          </p:cNvSpPr>
          <p:nvPr>
            <p:ph type="subTitle" idx="1"/>
          </p:nvPr>
        </p:nvSpPr>
        <p:spPr>
          <a:xfrm>
            <a:off x="1524000" y="5627786"/>
            <a:ext cx="9144000" cy="1655762"/>
          </a:xfrm>
        </p:spPr>
        <p:txBody>
          <a:bodyPr/>
          <a:lstStyle/>
          <a:p>
            <a:r>
              <a:rPr lang="en-CA" dirty="0" smtClean="0">
                <a:solidFill>
                  <a:schemeClr val="bg1"/>
                </a:solidFill>
              </a:rPr>
              <a:t>Presented by: Diamond, Fred, Jocelyn, Josephine</a:t>
            </a:r>
            <a:endParaRPr lang="en-US" dirty="0">
              <a:solidFill>
                <a:schemeClr val="bg1"/>
              </a:solidFill>
            </a:endParaRPr>
          </a:p>
        </p:txBody>
      </p:sp>
    </p:spTree>
    <p:extLst>
      <p:ext uri="{BB962C8B-B14F-4D97-AF65-F5344CB8AC3E}">
        <p14:creationId xmlns:p14="http://schemas.microsoft.com/office/powerpoint/2010/main" val="8348713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Shape 178"/>
          <p:cNvSpPr txBox="1">
            <a:spLocks noGrp="1"/>
          </p:cNvSpPr>
          <p:nvPr>
            <p:ph type="title"/>
          </p:nvPr>
        </p:nvSpPr>
        <p:spPr>
          <a:xfrm>
            <a:off x="838200" y="365124"/>
            <a:ext cx="10515600" cy="1325563"/>
          </a:xfrm>
          <a:prstGeom prst="rect">
            <a:avLst/>
          </a:prstGeom>
          <a:noFill/>
          <a:ln>
            <a:noFill/>
          </a:ln>
        </p:spPr>
        <p:txBody>
          <a:bodyPr vert="horz" lIns="91433" tIns="45700" rIns="91433" bIns="45700" rtlCol="0" anchor="ctr" anchorCtr="0">
            <a:noAutofit/>
          </a:bodyPr>
          <a:lstStyle/>
          <a:p>
            <a:pPr>
              <a:spcBef>
                <a:spcPts val="0"/>
              </a:spcBef>
              <a:buClr>
                <a:schemeClr val="dk1"/>
              </a:buClr>
              <a:buSzPct val="25000"/>
            </a:pPr>
            <a:r>
              <a:rPr lang="en">
                <a:solidFill>
                  <a:schemeClr val="dk1"/>
                </a:solidFill>
                <a:ea typeface="Calibri"/>
                <a:cs typeface="Calibri"/>
                <a:sym typeface="Calibri"/>
              </a:rPr>
              <a:t>Industry Overview (Operating Cycle)	</a:t>
            </a:r>
          </a:p>
        </p:txBody>
      </p:sp>
      <p:sp>
        <p:nvSpPr>
          <p:cNvPr id="179" name="Shape 179"/>
          <p:cNvSpPr txBox="1">
            <a:spLocks noGrp="1"/>
          </p:cNvSpPr>
          <p:nvPr>
            <p:ph type="body" idx="1"/>
          </p:nvPr>
        </p:nvSpPr>
        <p:spPr>
          <a:xfrm>
            <a:off x="838200" y="1690689"/>
            <a:ext cx="10515600" cy="4351337"/>
          </a:xfrm>
          <a:prstGeom prst="rect">
            <a:avLst/>
          </a:prstGeom>
          <a:noFill/>
          <a:ln>
            <a:noFill/>
          </a:ln>
        </p:spPr>
        <p:txBody>
          <a:bodyPr vert="horz" lIns="91433" tIns="45700" rIns="91433" bIns="45700" rtlCol="0" anchor="t" anchorCtr="0">
            <a:noAutofit/>
          </a:bodyPr>
          <a:lstStyle/>
          <a:p>
            <a:pPr marL="694249" lvl="1" indent="-237061">
              <a:spcBef>
                <a:spcPts val="0"/>
              </a:spcBef>
              <a:buClr>
                <a:schemeClr val="dk1"/>
              </a:buClr>
              <a:buSzPct val="25000"/>
              <a:buNone/>
            </a:pPr>
            <a:r>
              <a:rPr lang="en">
                <a:solidFill>
                  <a:schemeClr val="dk1"/>
                </a:solidFill>
                <a:latin typeface="Calibri"/>
                <a:ea typeface="Calibri"/>
                <a:cs typeface="Calibri"/>
                <a:sym typeface="Calibri"/>
              </a:rPr>
              <a:t>1. </a:t>
            </a:r>
            <a:r>
              <a:rPr lang="en" sz="2000">
                <a:solidFill>
                  <a:schemeClr val="dk1"/>
                </a:solidFill>
                <a:latin typeface="Calibri"/>
                <a:ea typeface="Calibri"/>
                <a:cs typeface="Calibri"/>
                <a:sym typeface="Calibri"/>
              </a:rPr>
              <a:t>Prospecting     1-3 yr</a:t>
            </a:r>
          </a:p>
        </p:txBody>
      </p:sp>
      <p:pic>
        <p:nvPicPr>
          <p:cNvPr id="180" name="Shape 180"/>
          <p:cNvPicPr preferRelativeResize="0"/>
          <p:nvPr/>
        </p:nvPicPr>
        <p:blipFill rotWithShape="1">
          <a:blip r:embed="rId3">
            <a:alphaModFix/>
          </a:blip>
          <a:srcRect/>
          <a:stretch/>
        </p:blipFill>
        <p:spPr>
          <a:xfrm>
            <a:off x="4278801" y="1690688"/>
            <a:ext cx="7074999" cy="4157219"/>
          </a:xfrm>
          <a:prstGeom prst="rect">
            <a:avLst/>
          </a:prstGeom>
          <a:noFill/>
          <a:ln>
            <a:noFill/>
          </a:ln>
        </p:spPr>
      </p:pic>
    </p:spTree>
    <p:extLst>
      <p:ext uri="{BB962C8B-B14F-4D97-AF65-F5344CB8AC3E}">
        <p14:creationId xmlns:p14="http://schemas.microsoft.com/office/powerpoint/2010/main" val="4165166355"/>
      </p:ext>
    </p:extLst>
  </p:cSld>
  <p:clrMapOvr>
    <a:masterClrMapping/>
  </p:clrMapOvr>
  <p:transition spd="slow">
    <p:cut/>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936899" y="428828"/>
            <a:ext cx="10318201" cy="6000344"/>
          </a:xfrm>
          <a:prstGeom prst="rect">
            <a:avLst/>
          </a:prstGeom>
        </p:spPr>
      </p:pic>
      <p:sp>
        <p:nvSpPr>
          <p:cNvPr id="3" name="Rectangle 2"/>
          <p:cNvSpPr/>
          <p:nvPr/>
        </p:nvSpPr>
        <p:spPr>
          <a:xfrm>
            <a:off x="677917" y="1545021"/>
            <a:ext cx="10720552" cy="33107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Rectangle 4"/>
          <p:cNvSpPr/>
          <p:nvPr/>
        </p:nvSpPr>
        <p:spPr>
          <a:xfrm>
            <a:off x="562304" y="3494690"/>
            <a:ext cx="10720552" cy="33107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72038418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77204" y="174765"/>
            <a:ext cx="9619764" cy="6683235"/>
          </a:xfrm>
          <a:prstGeom prst="rect">
            <a:avLst/>
          </a:prstGeom>
        </p:spPr>
      </p:pic>
      <p:sp>
        <p:nvSpPr>
          <p:cNvPr id="3" name="Rectangle 2"/>
          <p:cNvSpPr/>
          <p:nvPr/>
        </p:nvSpPr>
        <p:spPr>
          <a:xfrm>
            <a:off x="394138" y="3294993"/>
            <a:ext cx="10720552" cy="33107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060131967"/>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3058058" y="-189186"/>
            <a:ext cx="7023134" cy="7417854"/>
          </a:xfrm>
          <a:prstGeom prst="rect">
            <a:avLst/>
          </a:prstGeom>
        </p:spPr>
      </p:pic>
      <p:sp>
        <p:nvSpPr>
          <p:cNvPr id="3" name="Rectangle 2"/>
          <p:cNvSpPr/>
          <p:nvPr/>
        </p:nvSpPr>
        <p:spPr>
          <a:xfrm>
            <a:off x="1844566" y="725214"/>
            <a:ext cx="8986345" cy="33107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Rectangle 4"/>
          <p:cNvSpPr/>
          <p:nvPr/>
        </p:nvSpPr>
        <p:spPr>
          <a:xfrm>
            <a:off x="1918138" y="3778470"/>
            <a:ext cx="8986345" cy="33107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738257323"/>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930274" y="0"/>
            <a:ext cx="10142115" cy="6801534"/>
          </a:xfrm>
          <a:prstGeom prst="rect">
            <a:avLst/>
          </a:prstGeom>
        </p:spPr>
      </p:pic>
      <p:sp>
        <p:nvSpPr>
          <p:cNvPr id="3" name="Rectangle 2"/>
          <p:cNvSpPr/>
          <p:nvPr/>
        </p:nvSpPr>
        <p:spPr>
          <a:xfrm>
            <a:off x="1056290" y="4635061"/>
            <a:ext cx="9774620" cy="36260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15934207"/>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485149" y="143494"/>
            <a:ext cx="9482344" cy="6714506"/>
          </a:xfrm>
          <a:prstGeom prst="rect">
            <a:avLst/>
          </a:prstGeom>
        </p:spPr>
      </p:pic>
      <p:sp>
        <p:nvSpPr>
          <p:cNvPr id="3" name="Rectangle 2"/>
          <p:cNvSpPr/>
          <p:nvPr/>
        </p:nvSpPr>
        <p:spPr>
          <a:xfrm>
            <a:off x="1702676" y="4398579"/>
            <a:ext cx="9065172" cy="3468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Rectangle 5"/>
          <p:cNvSpPr/>
          <p:nvPr/>
        </p:nvSpPr>
        <p:spPr>
          <a:xfrm>
            <a:off x="1728952" y="6511158"/>
            <a:ext cx="9065172" cy="3468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185548199"/>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94446" y="405965"/>
            <a:ext cx="11797554" cy="5736330"/>
          </a:xfrm>
          <a:prstGeom prst="rect">
            <a:avLst/>
          </a:prstGeom>
        </p:spPr>
      </p:pic>
      <p:sp>
        <p:nvSpPr>
          <p:cNvPr id="3" name="Rectangle 2"/>
          <p:cNvSpPr/>
          <p:nvPr/>
        </p:nvSpPr>
        <p:spPr>
          <a:xfrm>
            <a:off x="425670" y="3358055"/>
            <a:ext cx="11766330" cy="33107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415734172"/>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3"/>
          <a:stretch>
            <a:fillRect/>
          </a:stretch>
        </p:blipFill>
        <p:spPr>
          <a:xfrm>
            <a:off x="268014" y="408218"/>
            <a:ext cx="11522982" cy="6024113"/>
          </a:xfrm>
          <a:prstGeom prst="rect">
            <a:avLst/>
          </a:prstGeom>
        </p:spPr>
      </p:pic>
      <p:sp>
        <p:nvSpPr>
          <p:cNvPr id="5" name="Rectangle 4"/>
          <p:cNvSpPr/>
          <p:nvPr/>
        </p:nvSpPr>
        <p:spPr>
          <a:xfrm>
            <a:off x="1024757" y="6069724"/>
            <a:ext cx="10704787" cy="28377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788571071"/>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81887" y="397163"/>
            <a:ext cx="11990159" cy="6202813"/>
          </a:xfrm>
          <a:prstGeom prst="rect">
            <a:avLst/>
          </a:prstGeom>
        </p:spPr>
      </p:pic>
      <p:sp>
        <p:nvSpPr>
          <p:cNvPr id="3" name="Rectangle 2"/>
          <p:cNvSpPr/>
          <p:nvPr/>
        </p:nvSpPr>
        <p:spPr>
          <a:xfrm>
            <a:off x="204951" y="5596757"/>
            <a:ext cx="11382704" cy="36260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Rectangle 5"/>
          <p:cNvSpPr/>
          <p:nvPr/>
        </p:nvSpPr>
        <p:spPr>
          <a:xfrm>
            <a:off x="357351" y="3636577"/>
            <a:ext cx="11382704" cy="36260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809338388"/>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65775" y="1101776"/>
            <a:ext cx="11580194" cy="4764869"/>
          </a:xfrm>
          <a:prstGeom prst="rect">
            <a:avLst/>
          </a:prstGeom>
        </p:spPr>
      </p:pic>
    </p:spTree>
    <p:extLst>
      <p:ext uri="{BB962C8B-B14F-4D97-AF65-F5344CB8AC3E}">
        <p14:creationId xmlns:p14="http://schemas.microsoft.com/office/powerpoint/2010/main" val="2561692941"/>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4002" y="2655652"/>
            <a:ext cx="10515600" cy="1325563"/>
          </a:xfrm>
        </p:spPr>
        <p:txBody>
          <a:bodyPr/>
          <a:lstStyle/>
          <a:p>
            <a:r>
              <a:rPr lang="en-US" dirty="0" smtClean="0"/>
              <a:t>            Performance in Stock Market </a:t>
            </a:r>
            <a:endParaRPr lang="en-US" dirty="0"/>
          </a:p>
        </p:txBody>
      </p:sp>
    </p:spTree>
    <p:extLst>
      <p:ext uri="{BB962C8B-B14F-4D97-AF65-F5344CB8AC3E}">
        <p14:creationId xmlns:p14="http://schemas.microsoft.com/office/powerpoint/2010/main" val="39540477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Shape 186"/>
          <p:cNvSpPr txBox="1">
            <a:spLocks noGrp="1"/>
          </p:cNvSpPr>
          <p:nvPr>
            <p:ph type="title"/>
          </p:nvPr>
        </p:nvSpPr>
        <p:spPr>
          <a:xfrm>
            <a:off x="838200" y="365124"/>
            <a:ext cx="10515600" cy="1325563"/>
          </a:xfrm>
          <a:prstGeom prst="rect">
            <a:avLst/>
          </a:prstGeom>
          <a:noFill/>
          <a:ln>
            <a:noFill/>
          </a:ln>
        </p:spPr>
        <p:txBody>
          <a:bodyPr vert="horz" lIns="91433" tIns="45700" rIns="91433" bIns="45700" rtlCol="0" anchor="ctr" anchorCtr="0">
            <a:noAutofit/>
          </a:bodyPr>
          <a:lstStyle/>
          <a:p>
            <a:pPr>
              <a:spcBef>
                <a:spcPts val="0"/>
              </a:spcBef>
              <a:buClr>
                <a:schemeClr val="dk1"/>
              </a:buClr>
              <a:buSzPct val="25000"/>
            </a:pPr>
            <a:r>
              <a:rPr lang="en">
                <a:solidFill>
                  <a:schemeClr val="dk1"/>
                </a:solidFill>
                <a:ea typeface="Calibri"/>
                <a:cs typeface="Calibri"/>
                <a:sym typeface="Calibri"/>
              </a:rPr>
              <a:t>Industry Overview (Operating Cycle)	</a:t>
            </a:r>
          </a:p>
        </p:txBody>
      </p:sp>
      <p:sp>
        <p:nvSpPr>
          <p:cNvPr id="187" name="Shape 187"/>
          <p:cNvSpPr txBox="1">
            <a:spLocks noGrp="1"/>
          </p:cNvSpPr>
          <p:nvPr>
            <p:ph type="body" idx="1"/>
          </p:nvPr>
        </p:nvSpPr>
        <p:spPr>
          <a:xfrm>
            <a:off x="838200" y="1690689"/>
            <a:ext cx="10515600" cy="4351337"/>
          </a:xfrm>
          <a:prstGeom prst="rect">
            <a:avLst/>
          </a:prstGeom>
          <a:noFill/>
          <a:ln>
            <a:noFill/>
          </a:ln>
        </p:spPr>
        <p:txBody>
          <a:bodyPr vert="horz" lIns="91433" tIns="45700" rIns="91433" bIns="45700" rtlCol="0" anchor="t" anchorCtr="0">
            <a:noAutofit/>
          </a:bodyPr>
          <a:lstStyle/>
          <a:p>
            <a:pPr marL="694249" lvl="1" indent="-237061">
              <a:spcBef>
                <a:spcPts val="0"/>
              </a:spcBef>
              <a:buClr>
                <a:schemeClr val="dk1"/>
              </a:buClr>
              <a:buSzPct val="25000"/>
              <a:buNone/>
            </a:pPr>
            <a:r>
              <a:rPr lang="en">
                <a:solidFill>
                  <a:schemeClr val="dk1"/>
                </a:solidFill>
                <a:latin typeface="Calibri"/>
                <a:ea typeface="Calibri"/>
                <a:cs typeface="Calibri"/>
                <a:sym typeface="Calibri"/>
              </a:rPr>
              <a:t>2. </a:t>
            </a:r>
            <a:r>
              <a:rPr lang="en" sz="2000">
                <a:solidFill>
                  <a:schemeClr val="dk1"/>
                </a:solidFill>
                <a:latin typeface="Calibri"/>
                <a:ea typeface="Calibri"/>
                <a:cs typeface="Calibri"/>
                <a:sym typeface="Calibri"/>
              </a:rPr>
              <a:t>Exploration     2-5 yr	</a:t>
            </a:r>
          </a:p>
        </p:txBody>
      </p:sp>
      <p:grpSp>
        <p:nvGrpSpPr>
          <p:cNvPr id="188" name="Shape 188"/>
          <p:cNvGrpSpPr/>
          <p:nvPr/>
        </p:nvGrpSpPr>
        <p:grpSpPr>
          <a:xfrm>
            <a:off x="4146698" y="1690687"/>
            <a:ext cx="7207101" cy="3668120"/>
            <a:chOff x="2386359" y="3068959"/>
            <a:chExt cx="6580524" cy="2956513"/>
          </a:xfrm>
        </p:grpSpPr>
        <p:pic>
          <p:nvPicPr>
            <p:cNvPr id="189" name="Shape 189"/>
            <p:cNvPicPr preferRelativeResize="0"/>
            <p:nvPr/>
          </p:nvPicPr>
          <p:blipFill rotWithShape="1">
            <a:blip r:embed="rId3">
              <a:alphaModFix/>
            </a:blip>
            <a:srcRect/>
            <a:stretch/>
          </p:blipFill>
          <p:spPr>
            <a:xfrm>
              <a:off x="2411759" y="3068959"/>
              <a:ext cx="6555124" cy="735534"/>
            </a:xfrm>
            <a:prstGeom prst="rect">
              <a:avLst/>
            </a:prstGeom>
            <a:noFill/>
            <a:ln>
              <a:noFill/>
            </a:ln>
          </p:spPr>
        </p:pic>
        <p:pic>
          <p:nvPicPr>
            <p:cNvPr id="190" name="Shape 190"/>
            <p:cNvPicPr preferRelativeResize="0"/>
            <p:nvPr/>
          </p:nvPicPr>
          <p:blipFill rotWithShape="1">
            <a:blip r:embed="rId4">
              <a:alphaModFix/>
            </a:blip>
            <a:srcRect/>
            <a:stretch/>
          </p:blipFill>
          <p:spPr>
            <a:xfrm>
              <a:off x="2386359" y="3804494"/>
              <a:ext cx="6552728" cy="2220979"/>
            </a:xfrm>
            <a:prstGeom prst="rect">
              <a:avLst/>
            </a:prstGeom>
            <a:noFill/>
            <a:ln>
              <a:noFill/>
            </a:ln>
          </p:spPr>
        </p:pic>
      </p:grpSp>
    </p:spTree>
    <p:extLst>
      <p:ext uri="{BB962C8B-B14F-4D97-AF65-F5344CB8AC3E}">
        <p14:creationId xmlns:p14="http://schemas.microsoft.com/office/powerpoint/2010/main" val="1849146510"/>
      </p:ext>
    </p:extLst>
  </p:cSld>
  <p:clrMapOvr>
    <a:masterClrMapping/>
  </p:clrMapOvr>
  <p:transition spd="slow">
    <p:cut/>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zh-CN" altLang="en-US"/>
          </a:p>
        </p:txBody>
      </p:sp>
      <p:sp>
        <p:nvSpPr>
          <p:cNvPr id="3" name="Content Placeholder 2"/>
          <p:cNvSpPr>
            <a:spLocks noGrp="1"/>
          </p:cNvSpPr>
          <p:nvPr>
            <p:ph idx="1"/>
          </p:nvPr>
        </p:nvSpPr>
        <p:spPr/>
        <p:txBody>
          <a:bodyPr/>
          <a:lstStyle/>
          <a:p>
            <a:endParaRPr lang="zh-CN" altLang="en-US" dirty="0" smtClean="0"/>
          </a:p>
          <a:p>
            <a:endParaRPr lang="zh-CN" altLang="en-US" dirty="0" smtClean="0"/>
          </a:p>
        </p:txBody>
      </p:sp>
      <p:pic>
        <p:nvPicPr>
          <p:cNvPr id="4" name="Picture 3" descr="QQ图片20150717074236.jpg"/>
          <p:cNvPicPr>
            <a:picLocks noChangeAspect="1"/>
          </p:cNvPicPr>
          <p:nvPr/>
        </p:nvPicPr>
        <p:blipFill>
          <a:blip r:embed="rId3"/>
          <a:stretch>
            <a:fillRect/>
          </a:stretch>
        </p:blipFill>
        <p:spPr>
          <a:xfrm>
            <a:off x="1512614" y="1313573"/>
            <a:ext cx="8734972" cy="4973299"/>
          </a:xfrm>
          <a:prstGeom prst="rect">
            <a:avLst/>
          </a:prstGeom>
        </p:spPr>
      </p:pic>
    </p:spTree>
    <p:extLst>
      <p:ext uri="{BB962C8B-B14F-4D97-AF65-F5344CB8AC3E}">
        <p14:creationId xmlns:p14="http://schemas.microsoft.com/office/powerpoint/2010/main" val="56730031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3"/>
          <a:stretch>
            <a:fillRect/>
          </a:stretch>
        </p:blipFill>
        <p:spPr>
          <a:xfrm>
            <a:off x="1086186" y="1391058"/>
            <a:ext cx="9702315" cy="4774352"/>
          </a:xfrm>
          <a:prstGeom prst="rect">
            <a:avLst/>
          </a:prstGeom>
        </p:spPr>
      </p:pic>
    </p:spTree>
    <p:extLst>
      <p:ext uri="{BB962C8B-B14F-4D97-AF65-F5344CB8AC3E}">
        <p14:creationId xmlns:p14="http://schemas.microsoft.com/office/powerpoint/2010/main" val="1896733598"/>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3178" y="2393102"/>
            <a:ext cx="10515600" cy="1325563"/>
          </a:xfrm>
        </p:spPr>
        <p:txBody>
          <a:bodyPr/>
          <a:lstStyle/>
          <a:p>
            <a:r>
              <a:rPr lang="en-US" dirty="0" smtClean="0"/>
              <a:t>                              In the past </a:t>
            </a:r>
            <a:endParaRPr lang="en-US" dirty="0"/>
          </a:p>
        </p:txBody>
      </p:sp>
    </p:spTree>
    <p:extLst>
      <p:ext uri="{BB962C8B-B14F-4D97-AF65-F5344CB8AC3E}">
        <p14:creationId xmlns:p14="http://schemas.microsoft.com/office/powerpoint/2010/main" val="2797707240"/>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In the past</a:t>
            </a:r>
            <a:endParaRPr lang="en-US" dirty="0"/>
          </a:p>
        </p:txBody>
      </p:sp>
      <p:sp>
        <p:nvSpPr>
          <p:cNvPr id="3" name="Content Placeholder 2"/>
          <p:cNvSpPr>
            <a:spLocks noGrp="1"/>
          </p:cNvSpPr>
          <p:nvPr>
            <p:ph idx="1"/>
          </p:nvPr>
        </p:nvSpPr>
        <p:spPr>
          <a:xfrm>
            <a:off x="1073590" y="2296405"/>
            <a:ext cx="9663820" cy="3217155"/>
          </a:xfrm>
        </p:spPr>
        <p:txBody>
          <a:bodyPr/>
          <a:lstStyle/>
          <a:p>
            <a:r>
              <a:rPr lang="en-CA" dirty="0"/>
              <a:t>Barrick’s has engaged in heavy hedging activities previously (No.1 hedger in Gold industry)</a:t>
            </a:r>
          </a:p>
          <a:p>
            <a:endParaRPr lang="en-CA" dirty="0" smtClean="0"/>
          </a:p>
          <a:p>
            <a:r>
              <a:rPr lang="en-CA" dirty="0" smtClean="0"/>
              <a:t>The </a:t>
            </a:r>
            <a:r>
              <a:rPr lang="en-CA" dirty="0"/>
              <a:t>following slides are </a:t>
            </a:r>
            <a:r>
              <a:rPr lang="en-US" dirty="0"/>
              <a:t>presented in Sep 2002 by </a:t>
            </a:r>
            <a:r>
              <a:rPr lang="en-US" i="1" dirty="0"/>
              <a:t>Ammar Al-</a:t>
            </a:r>
            <a:r>
              <a:rPr lang="en-US" i="1" dirty="0" err="1"/>
              <a:t>Joundi</a:t>
            </a:r>
            <a:r>
              <a:rPr lang="en-US" i="1" dirty="0"/>
              <a:t>, VP and Treasurer </a:t>
            </a:r>
            <a:r>
              <a:rPr lang="en-US" dirty="0"/>
              <a:t>who noted that:</a:t>
            </a:r>
            <a:br>
              <a:rPr lang="en-US" dirty="0"/>
            </a:br>
            <a:r>
              <a:rPr lang="en-US" dirty="0"/>
              <a:t> “</a:t>
            </a:r>
            <a:r>
              <a:rPr lang="en-US" i="1" u="sng" dirty="0"/>
              <a:t>Nobody</a:t>
            </a:r>
            <a:r>
              <a:rPr lang="en-US" i="1" dirty="0"/>
              <a:t> is buying gold for $345/oz.</a:t>
            </a:r>
            <a:r>
              <a:rPr lang="en-US" dirty="0"/>
              <a:t>”</a:t>
            </a:r>
          </a:p>
          <a:p>
            <a:endParaRPr lang="en-US" dirty="0"/>
          </a:p>
        </p:txBody>
      </p:sp>
    </p:spTree>
    <p:extLst>
      <p:ext uri="{BB962C8B-B14F-4D97-AF65-F5344CB8AC3E}">
        <p14:creationId xmlns:p14="http://schemas.microsoft.com/office/powerpoint/2010/main" val="4120712709"/>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703" y="247430"/>
            <a:ext cx="9745301" cy="1164911"/>
          </a:xfrm>
        </p:spPr>
        <p:txBody>
          <a:bodyPr/>
          <a:lstStyle/>
          <a:p>
            <a:r>
              <a:rPr lang="en-US" dirty="0" smtClean="0"/>
              <a:t>                              In the past</a:t>
            </a:r>
            <a:endParaRPr lang="en-US" dirty="0"/>
          </a:p>
        </p:txBody>
      </p:sp>
      <p:pic>
        <p:nvPicPr>
          <p:cNvPr id="4" name="Picture 2"/>
          <p:cNvPicPr>
            <a:picLocks noGrp="1" noChangeAspect="1" noChangeArrowheads="1"/>
          </p:cNvPicPr>
          <p:nvPr>
            <p:ph idx="1"/>
          </p:nvPr>
        </p:nvPicPr>
        <p:blipFill>
          <a:blip r:embed="rId2"/>
          <a:stretch>
            <a:fillRect/>
          </a:stretch>
        </p:blipFill>
        <p:spPr bwMode="auto">
          <a:xfrm>
            <a:off x="2170127" y="1672059"/>
            <a:ext cx="7200210" cy="4758400"/>
          </a:xfrm>
          <a:prstGeom prst="rect">
            <a:avLst/>
          </a:prstGeom>
          <a:noFill/>
          <a:ln w="9525">
            <a:noFill/>
            <a:miter lim="800000"/>
            <a:headEnd/>
            <a:tailEnd/>
          </a:ln>
          <a:effectLst/>
        </p:spPr>
      </p:pic>
    </p:spTree>
    <p:extLst>
      <p:ext uri="{BB962C8B-B14F-4D97-AF65-F5344CB8AC3E}">
        <p14:creationId xmlns:p14="http://schemas.microsoft.com/office/powerpoint/2010/main" val="3348485420"/>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In the past</a:t>
            </a:r>
            <a:endParaRPr lang="en-US" dirty="0"/>
          </a:p>
        </p:txBody>
      </p:sp>
      <p:pic>
        <p:nvPicPr>
          <p:cNvPr id="4" name="Picture 2"/>
          <p:cNvPicPr>
            <a:picLocks noGrp="1" noChangeAspect="1" noChangeArrowheads="1"/>
          </p:cNvPicPr>
          <p:nvPr>
            <p:ph idx="1"/>
          </p:nvPr>
        </p:nvPicPr>
        <p:blipFill>
          <a:blip r:embed="rId2"/>
          <a:srcRect/>
          <a:stretch>
            <a:fillRect/>
          </a:stretch>
        </p:blipFill>
        <p:spPr bwMode="auto">
          <a:xfrm>
            <a:off x="2085117" y="1789410"/>
            <a:ext cx="7629252" cy="4888811"/>
          </a:xfrm>
          <a:prstGeom prst="rect">
            <a:avLst/>
          </a:prstGeom>
          <a:noFill/>
          <a:ln w="9525">
            <a:noFill/>
            <a:miter lim="800000"/>
            <a:headEnd/>
            <a:tailEnd/>
          </a:ln>
          <a:effectLst/>
        </p:spPr>
      </p:pic>
    </p:spTree>
    <p:extLst>
      <p:ext uri="{BB962C8B-B14F-4D97-AF65-F5344CB8AC3E}">
        <p14:creationId xmlns:p14="http://schemas.microsoft.com/office/powerpoint/2010/main" val="284259356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In the past</a:t>
            </a:r>
            <a:endParaRPr lang="en-US" dirty="0"/>
          </a:p>
        </p:txBody>
      </p:sp>
      <p:pic>
        <p:nvPicPr>
          <p:cNvPr id="4" name="Picture 2"/>
          <p:cNvPicPr>
            <a:picLocks noGrp="1" noChangeAspect="1" noChangeArrowheads="1"/>
          </p:cNvPicPr>
          <p:nvPr>
            <p:ph idx="1"/>
          </p:nvPr>
        </p:nvPicPr>
        <p:blipFill>
          <a:blip r:embed="rId2"/>
          <a:srcRect/>
          <a:stretch>
            <a:fillRect/>
          </a:stretch>
        </p:blipFill>
        <p:spPr bwMode="auto">
          <a:xfrm>
            <a:off x="2051308" y="1916157"/>
            <a:ext cx="7726434" cy="4679867"/>
          </a:xfrm>
          <a:prstGeom prst="rect">
            <a:avLst/>
          </a:prstGeom>
          <a:noFill/>
          <a:ln w="9525">
            <a:noFill/>
            <a:miter lim="800000"/>
            <a:headEnd/>
            <a:tailEnd/>
          </a:ln>
          <a:effectLst/>
        </p:spPr>
      </p:pic>
    </p:spTree>
    <p:extLst>
      <p:ext uri="{BB962C8B-B14F-4D97-AF65-F5344CB8AC3E}">
        <p14:creationId xmlns:p14="http://schemas.microsoft.com/office/powerpoint/2010/main" val="2088232562"/>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8034" y="2429315"/>
            <a:ext cx="10515600" cy="1325563"/>
          </a:xfrm>
        </p:spPr>
        <p:txBody>
          <a:bodyPr/>
          <a:lstStyle/>
          <a:p>
            <a:r>
              <a:rPr lang="en-US" dirty="0" smtClean="0"/>
              <a:t>                       Back to Today </a:t>
            </a:r>
            <a:endParaRPr lang="en-US" dirty="0"/>
          </a:p>
        </p:txBody>
      </p:sp>
    </p:spTree>
    <p:extLst>
      <p:ext uri="{BB962C8B-B14F-4D97-AF65-F5344CB8AC3E}">
        <p14:creationId xmlns:p14="http://schemas.microsoft.com/office/powerpoint/2010/main" val="1843647630"/>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Risk of Metal Price Volatility </a:t>
            </a:r>
            <a:endParaRPr lang="en-US" dirty="0"/>
          </a:p>
        </p:txBody>
      </p:sp>
      <p:sp>
        <p:nvSpPr>
          <p:cNvPr id="3" name="Content Placeholder 2"/>
          <p:cNvSpPr>
            <a:spLocks noGrp="1"/>
          </p:cNvSpPr>
          <p:nvPr>
            <p:ph idx="1"/>
          </p:nvPr>
        </p:nvSpPr>
        <p:spPr/>
        <p:txBody>
          <a:bodyPr/>
          <a:lstStyle/>
          <a:p>
            <a:pPr marL="0" indent="0">
              <a:buNone/>
            </a:pPr>
            <a:endParaRPr lang="en-US" dirty="0" smtClean="0"/>
          </a:p>
          <a:p>
            <a:pPr marL="0" indent="0">
              <a:buNone/>
            </a:pPr>
            <a:r>
              <a:rPr lang="en-US" dirty="0" smtClean="0"/>
              <a:t>The </a:t>
            </a:r>
            <a:r>
              <a:rPr lang="en-US" dirty="0"/>
              <a:t>average market price of gold in 2014 was $1,266 per ounce, a 10% decrease compared to the 2013 average. Based on current estimates of Barrick’s 2015 gold production and sales, a $50 per ounce increase or decrease in the market gold price will result in an approximately $310 to $325 million increase or decrease in the Company’s EBITDA</a:t>
            </a:r>
          </a:p>
        </p:txBody>
      </p:sp>
    </p:spTree>
    <p:extLst>
      <p:ext uri="{BB962C8B-B14F-4D97-AF65-F5344CB8AC3E}">
        <p14:creationId xmlns:p14="http://schemas.microsoft.com/office/powerpoint/2010/main" val="3942408008"/>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Risk of Metal Price Volatility </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Factors </a:t>
            </a:r>
            <a:r>
              <a:rPr lang="en-US" dirty="0"/>
              <a:t>tending to affect the price of gold include:</a:t>
            </a:r>
          </a:p>
          <a:p>
            <a:pPr marL="0" indent="0">
              <a:buNone/>
            </a:pPr>
            <a:r>
              <a:rPr lang="en-US" dirty="0"/>
              <a:t>• industrial and jewelry demand;</a:t>
            </a:r>
          </a:p>
          <a:p>
            <a:pPr marL="0" indent="0">
              <a:buNone/>
            </a:pPr>
            <a:r>
              <a:rPr lang="en-US" dirty="0"/>
              <a:t>• the level of demand for gold as an investment;</a:t>
            </a:r>
          </a:p>
          <a:p>
            <a:pPr marL="0" indent="0">
              <a:buNone/>
            </a:pPr>
            <a:r>
              <a:rPr lang="en-US" dirty="0"/>
              <a:t>• central bank lending, sales and purchases of gold;</a:t>
            </a:r>
          </a:p>
          <a:p>
            <a:pPr marL="0" indent="0">
              <a:buNone/>
            </a:pPr>
            <a:r>
              <a:rPr lang="en-US" dirty="0"/>
              <a:t>• the volume of recycled material available in the market;</a:t>
            </a:r>
          </a:p>
          <a:p>
            <a:pPr marL="0" indent="0">
              <a:buNone/>
            </a:pPr>
            <a:r>
              <a:rPr lang="en-US" dirty="0"/>
              <a:t>• </a:t>
            </a:r>
            <a:r>
              <a:rPr lang="en-US" dirty="0" smtClean="0"/>
              <a:t>speculative </a:t>
            </a:r>
            <a:r>
              <a:rPr lang="en-US" dirty="0"/>
              <a:t>trading; </a:t>
            </a:r>
            <a:r>
              <a:rPr lang="en-US" dirty="0" smtClean="0"/>
              <a:t>and</a:t>
            </a:r>
            <a:endParaRPr lang="en-US" dirty="0"/>
          </a:p>
        </p:txBody>
      </p:sp>
    </p:spTree>
    <p:extLst>
      <p:ext uri="{BB962C8B-B14F-4D97-AF65-F5344CB8AC3E}">
        <p14:creationId xmlns:p14="http://schemas.microsoft.com/office/powerpoint/2010/main" val="34487346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Shape 202"/>
          <p:cNvSpPr txBox="1">
            <a:spLocks noGrp="1"/>
          </p:cNvSpPr>
          <p:nvPr>
            <p:ph type="title"/>
          </p:nvPr>
        </p:nvSpPr>
        <p:spPr>
          <a:xfrm>
            <a:off x="838200" y="365124"/>
            <a:ext cx="10515600" cy="1325563"/>
          </a:xfrm>
          <a:prstGeom prst="rect">
            <a:avLst/>
          </a:prstGeom>
          <a:noFill/>
          <a:ln>
            <a:noFill/>
          </a:ln>
        </p:spPr>
        <p:txBody>
          <a:bodyPr vert="horz" lIns="91433" tIns="45700" rIns="91433" bIns="45700" rtlCol="0" anchor="ctr" anchorCtr="0">
            <a:noAutofit/>
          </a:bodyPr>
          <a:lstStyle/>
          <a:p>
            <a:pPr>
              <a:spcBef>
                <a:spcPts val="0"/>
              </a:spcBef>
              <a:buClr>
                <a:schemeClr val="dk1"/>
              </a:buClr>
              <a:buSzPct val="25000"/>
            </a:pPr>
            <a:r>
              <a:rPr lang="en">
                <a:solidFill>
                  <a:schemeClr val="dk1"/>
                </a:solidFill>
                <a:ea typeface="Calibri"/>
                <a:cs typeface="Calibri"/>
                <a:sym typeface="Calibri"/>
              </a:rPr>
              <a:t>Industry Overview (Operating Cycle)	</a:t>
            </a:r>
          </a:p>
        </p:txBody>
      </p:sp>
      <p:sp>
        <p:nvSpPr>
          <p:cNvPr id="203" name="Shape 203"/>
          <p:cNvSpPr txBox="1">
            <a:spLocks noGrp="1"/>
          </p:cNvSpPr>
          <p:nvPr>
            <p:ph type="body" idx="1"/>
          </p:nvPr>
        </p:nvSpPr>
        <p:spPr>
          <a:xfrm>
            <a:off x="838200" y="1690689"/>
            <a:ext cx="10515600" cy="4351337"/>
          </a:xfrm>
          <a:prstGeom prst="rect">
            <a:avLst/>
          </a:prstGeom>
          <a:noFill/>
          <a:ln>
            <a:noFill/>
          </a:ln>
        </p:spPr>
        <p:txBody>
          <a:bodyPr vert="horz" lIns="91433" tIns="45700" rIns="91433" bIns="45700" rtlCol="0" anchor="t" anchorCtr="0">
            <a:noAutofit/>
          </a:bodyPr>
          <a:lstStyle/>
          <a:p>
            <a:pPr marL="694249" lvl="1" indent="-237061">
              <a:spcBef>
                <a:spcPts val="0"/>
              </a:spcBef>
              <a:buClr>
                <a:schemeClr val="dk1"/>
              </a:buClr>
              <a:buSzPct val="25000"/>
              <a:buNone/>
            </a:pPr>
            <a:r>
              <a:rPr lang="en">
                <a:solidFill>
                  <a:schemeClr val="dk1"/>
                </a:solidFill>
                <a:latin typeface="Calibri"/>
                <a:ea typeface="Calibri"/>
                <a:cs typeface="Calibri"/>
                <a:sym typeface="Calibri"/>
              </a:rPr>
              <a:t>3. </a:t>
            </a:r>
            <a:r>
              <a:rPr lang="en" sz="2000">
                <a:solidFill>
                  <a:schemeClr val="dk1"/>
                </a:solidFill>
                <a:latin typeface="Calibri"/>
                <a:ea typeface="Calibri"/>
                <a:cs typeface="Calibri"/>
                <a:sym typeface="Calibri"/>
              </a:rPr>
              <a:t>Development     2-5 yr</a:t>
            </a:r>
          </a:p>
        </p:txBody>
      </p:sp>
      <p:grpSp>
        <p:nvGrpSpPr>
          <p:cNvPr id="204" name="Shape 204"/>
          <p:cNvGrpSpPr/>
          <p:nvPr/>
        </p:nvGrpSpPr>
        <p:grpSpPr>
          <a:xfrm>
            <a:off x="4082959" y="1690688"/>
            <a:ext cx="7270840" cy="3689385"/>
            <a:chOff x="2350130" y="3234827"/>
            <a:chExt cx="6576915" cy="3337272"/>
          </a:xfrm>
        </p:grpSpPr>
        <p:pic>
          <p:nvPicPr>
            <p:cNvPr id="205" name="Shape 205"/>
            <p:cNvPicPr preferRelativeResize="0"/>
            <p:nvPr/>
          </p:nvPicPr>
          <p:blipFill rotWithShape="1">
            <a:blip r:embed="rId3">
              <a:alphaModFix/>
            </a:blip>
            <a:srcRect/>
            <a:stretch/>
          </p:blipFill>
          <p:spPr>
            <a:xfrm>
              <a:off x="2483767" y="3234827"/>
              <a:ext cx="6309640" cy="692099"/>
            </a:xfrm>
            <a:prstGeom prst="rect">
              <a:avLst/>
            </a:prstGeom>
            <a:noFill/>
            <a:ln>
              <a:noFill/>
            </a:ln>
          </p:spPr>
        </p:pic>
        <p:pic>
          <p:nvPicPr>
            <p:cNvPr id="206" name="Shape 206"/>
            <p:cNvPicPr preferRelativeResize="0"/>
            <p:nvPr/>
          </p:nvPicPr>
          <p:blipFill rotWithShape="1">
            <a:blip r:embed="rId4">
              <a:alphaModFix/>
            </a:blip>
            <a:srcRect/>
            <a:stretch/>
          </p:blipFill>
          <p:spPr>
            <a:xfrm>
              <a:off x="2350130" y="3863180"/>
              <a:ext cx="6576915" cy="2708920"/>
            </a:xfrm>
            <a:prstGeom prst="rect">
              <a:avLst/>
            </a:prstGeom>
            <a:noFill/>
            <a:ln>
              <a:noFill/>
            </a:ln>
          </p:spPr>
        </p:pic>
      </p:grpSp>
    </p:spTree>
    <p:extLst>
      <p:ext uri="{BB962C8B-B14F-4D97-AF65-F5344CB8AC3E}">
        <p14:creationId xmlns:p14="http://schemas.microsoft.com/office/powerpoint/2010/main" val="3645874567"/>
      </p:ext>
    </p:extLst>
  </p:cSld>
  <p:clrMapOvr>
    <a:masterClrMapping/>
  </p:clrMapOvr>
  <p:transition spd="slow">
    <p:cut/>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Risk of Metal Price Volatility </a:t>
            </a:r>
          </a:p>
        </p:txBody>
      </p:sp>
      <p:sp>
        <p:nvSpPr>
          <p:cNvPr id="3" name="Content Placeholder 2"/>
          <p:cNvSpPr>
            <a:spLocks noGrp="1"/>
          </p:cNvSpPr>
          <p:nvPr>
            <p:ph idx="1"/>
          </p:nvPr>
        </p:nvSpPr>
        <p:spPr/>
        <p:txBody>
          <a:bodyPr/>
          <a:lstStyle/>
          <a:p>
            <a:pPr marL="0" indent="0">
              <a:buNone/>
            </a:pPr>
            <a:endParaRPr lang="en-US" dirty="0"/>
          </a:p>
          <a:p>
            <a:pPr marL="0" indent="0">
              <a:buNone/>
            </a:pPr>
            <a:r>
              <a:rPr lang="en-US" dirty="0"/>
              <a:t>Gold prices may also be affected by macroeconomic factors, including:</a:t>
            </a:r>
          </a:p>
          <a:p>
            <a:pPr marL="0" indent="0">
              <a:buNone/>
            </a:pPr>
            <a:r>
              <a:rPr lang="en-US" dirty="0"/>
              <a:t>• expectations of the future rate of inflation;</a:t>
            </a:r>
          </a:p>
          <a:p>
            <a:pPr marL="0" indent="0">
              <a:buNone/>
            </a:pPr>
            <a:r>
              <a:rPr lang="en-US" dirty="0"/>
              <a:t>• the strength of, and confidence in, the U.S. dollar, the currency in which the price of gold is generally quoted, and other currencies;</a:t>
            </a:r>
          </a:p>
          <a:p>
            <a:pPr marL="0" indent="0">
              <a:buNone/>
            </a:pPr>
            <a:r>
              <a:rPr lang="en-US" dirty="0"/>
              <a:t>• interest rates; and</a:t>
            </a:r>
          </a:p>
          <a:p>
            <a:pPr marL="0" indent="0">
              <a:buNone/>
            </a:pPr>
            <a:r>
              <a:rPr lang="en-US" dirty="0"/>
              <a:t>• global or regional, political or economic uncertainties.</a:t>
            </a:r>
          </a:p>
          <a:p>
            <a:pPr marL="0" indent="0">
              <a:buNone/>
            </a:pPr>
            <a:endParaRPr lang="en-US" dirty="0"/>
          </a:p>
        </p:txBody>
      </p:sp>
    </p:spTree>
    <p:extLst>
      <p:ext uri="{BB962C8B-B14F-4D97-AF65-F5344CB8AC3E}">
        <p14:creationId xmlns:p14="http://schemas.microsoft.com/office/powerpoint/2010/main" val="2540796103"/>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Currency Risk </a:t>
            </a:r>
            <a:endParaRPr lang="en-US" dirty="0"/>
          </a:p>
        </p:txBody>
      </p:sp>
      <p:sp>
        <p:nvSpPr>
          <p:cNvPr id="3" name="Content Placeholder 2"/>
          <p:cNvSpPr>
            <a:spLocks noGrp="1"/>
          </p:cNvSpPr>
          <p:nvPr>
            <p:ph idx="1"/>
          </p:nvPr>
        </p:nvSpPr>
        <p:spPr/>
        <p:txBody>
          <a:bodyPr/>
          <a:lstStyle/>
          <a:p>
            <a:r>
              <a:rPr lang="en-US" dirty="0"/>
              <a:t>Gold and copper </a:t>
            </a:r>
            <a:r>
              <a:rPr lang="en-US" dirty="0" smtClean="0"/>
              <a:t>are sold </a:t>
            </a:r>
            <a:r>
              <a:rPr lang="en-US" dirty="0"/>
              <a:t>U.S. dollar price, but a portion of Barrick’s operating expenses are incurred in local currencies</a:t>
            </a:r>
            <a:r>
              <a:rPr lang="en-US" dirty="0" smtClean="0"/>
              <a:t>,(such </a:t>
            </a:r>
            <a:r>
              <a:rPr lang="en-US" dirty="0"/>
              <a:t>as the Australian dollar, Canadian dollar, Chilean </a:t>
            </a:r>
            <a:r>
              <a:rPr lang="en-US" dirty="0" smtClean="0"/>
              <a:t>peso)</a:t>
            </a:r>
          </a:p>
          <a:p>
            <a:r>
              <a:rPr lang="en-US" dirty="0"/>
              <a:t>Appreciation of certain non-U.S. dollar currencies against the U.S. dollar would increase the costs of production at Barrick’s mines, making such mines less profitable. </a:t>
            </a:r>
            <a:endParaRPr lang="en-US" dirty="0" smtClean="0"/>
          </a:p>
          <a:p>
            <a:r>
              <a:rPr lang="en-US" dirty="0"/>
              <a:t>Barrick enters into currency hedging contracts to mitigate the impact on operating costs of the appreciation of certain non-U.S. dollar currencies against the U.S. dollar.</a:t>
            </a:r>
          </a:p>
        </p:txBody>
      </p:sp>
    </p:spTree>
    <p:extLst>
      <p:ext uri="{BB962C8B-B14F-4D97-AF65-F5344CB8AC3E}">
        <p14:creationId xmlns:p14="http://schemas.microsoft.com/office/powerpoint/2010/main" val="3663441465"/>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Risk of </a:t>
            </a:r>
            <a:r>
              <a:rPr lang="en-US" dirty="0" smtClean="0"/>
              <a:t>Foreign Investments </a:t>
            </a:r>
            <a:r>
              <a:rPr lang="en-US" dirty="0"/>
              <a:t>and O</a:t>
            </a:r>
            <a:r>
              <a:rPr lang="en-US" dirty="0" smtClean="0"/>
              <a:t>perations</a:t>
            </a:r>
            <a:endParaRPr lang="en-US" dirty="0"/>
          </a:p>
        </p:txBody>
      </p:sp>
      <p:sp>
        <p:nvSpPr>
          <p:cNvPr id="3" name="Content Placeholder 2"/>
          <p:cNvSpPr>
            <a:spLocks noGrp="1"/>
          </p:cNvSpPr>
          <p:nvPr>
            <p:ph idx="1"/>
          </p:nvPr>
        </p:nvSpPr>
        <p:spPr/>
        <p:txBody>
          <a:bodyPr>
            <a:normAutofit fontScale="92500" lnSpcReduction="20000"/>
          </a:bodyPr>
          <a:lstStyle/>
          <a:p>
            <a:pPr marL="0" indent="0">
              <a:buNone/>
            </a:pPr>
            <a:r>
              <a:rPr lang="en-US" dirty="0" smtClean="0"/>
              <a:t>• </a:t>
            </a:r>
            <a:r>
              <a:rPr lang="en-US" dirty="0"/>
              <a:t>expropriation or nationalization of property;</a:t>
            </a:r>
          </a:p>
          <a:p>
            <a:pPr marL="0" indent="0">
              <a:buNone/>
            </a:pPr>
            <a:r>
              <a:rPr lang="en-US" dirty="0"/>
              <a:t>• changes in laws or policies or increasing legal and regulatory requirements of particular countries, including those relating to taxation, royalties, imports, exports, duties, currency, or other claims by government entities, including retroactive claims and/or changes in the administration of laws, policies and practices (see “Legal Matters – Government Controls and Regulations”);</a:t>
            </a:r>
          </a:p>
          <a:p>
            <a:pPr marL="0" indent="0">
              <a:buNone/>
            </a:pPr>
            <a:r>
              <a:rPr lang="en-US" dirty="0"/>
              <a:t>• uncertain political and economic environments, war, terrorism, sabotage and civil disturbances;</a:t>
            </a:r>
          </a:p>
          <a:p>
            <a:pPr marL="0" indent="0">
              <a:buNone/>
            </a:pPr>
            <a:r>
              <a:rPr lang="en-US" dirty="0"/>
              <a:t>• delays in obtaining or the inability to obtain or maintain necessary governmental permits or to operate in accordance with such permits or regulatory requirements;</a:t>
            </a:r>
          </a:p>
          <a:p>
            <a:pPr marL="0" indent="0">
              <a:buNone/>
            </a:pPr>
            <a:r>
              <a:rPr lang="en-US" dirty="0"/>
              <a:t>• currency fluctuations;</a:t>
            </a:r>
          </a:p>
        </p:txBody>
      </p:sp>
    </p:spTree>
    <p:extLst>
      <p:ext uri="{BB962C8B-B14F-4D97-AF65-F5344CB8AC3E}">
        <p14:creationId xmlns:p14="http://schemas.microsoft.com/office/powerpoint/2010/main" val="2652401207"/>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Risk of Foreign Investments and Operations</a:t>
            </a:r>
          </a:p>
        </p:txBody>
      </p:sp>
      <p:sp>
        <p:nvSpPr>
          <p:cNvPr id="3" name="Content Placeholder 2"/>
          <p:cNvSpPr>
            <a:spLocks noGrp="1"/>
          </p:cNvSpPr>
          <p:nvPr>
            <p:ph idx="1"/>
          </p:nvPr>
        </p:nvSpPr>
        <p:spPr/>
        <p:txBody>
          <a:bodyPr>
            <a:normAutofit fontScale="92500" lnSpcReduction="10000"/>
          </a:bodyPr>
          <a:lstStyle/>
          <a:p>
            <a:pPr marL="0" indent="0">
              <a:buNone/>
            </a:pPr>
            <a:r>
              <a:rPr lang="en-US" dirty="0"/>
              <a:t>• restrictions on the ability of local operating companies to sell gold, copper or other minerals offshore for U.S. dollars, and on the ability of such companies to hold U.S. dollars or other foreign currencies in offshore bank accounts;</a:t>
            </a:r>
          </a:p>
          <a:p>
            <a:pPr marL="0" indent="0">
              <a:buNone/>
            </a:pPr>
            <a:r>
              <a:rPr lang="en-US" dirty="0"/>
              <a:t>• import and export regulations, including restrictions on the export of gold, copper or other minerals;</a:t>
            </a:r>
          </a:p>
          <a:p>
            <a:pPr marL="0" indent="0">
              <a:buNone/>
            </a:pPr>
            <a:r>
              <a:rPr lang="en-US" dirty="0"/>
              <a:t>• limitations on the repatriation of earnings;</a:t>
            </a:r>
          </a:p>
          <a:p>
            <a:pPr marL="0" indent="0">
              <a:buNone/>
            </a:pPr>
            <a:r>
              <a:rPr lang="en-US" dirty="0"/>
              <a:t>• reliance on advisors and consultants in foreign jurisdictions in connection with regulatory, permitting or other governmental requirements; and</a:t>
            </a:r>
          </a:p>
          <a:p>
            <a:pPr marL="0" indent="0">
              <a:buNone/>
            </a:pPr>
            <a:r>
              <a:rPr lang="en-US" dirty="0"/>
              <a:t>• increased financing costs.</a:t>
            </a:r>
          </a:p>
        </p:txBody>
      </p:sp>
    </p:spTree>
    <p:extLst>
      <p:ext uri="{BB962C8B-B14F-4D97-AF65-F5344CB8AC3E}">
        <p14:creationId xmlns:p14="http://schemas.microsoft.com/office/powerpoint/2010/main" val="1396806085"/>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Political Risk </a:t>
            </a:r>
            <a:endParaRPr lang="en-US" dirty="0"/>
          </a:p>
        </p:txBody>
      </p:sp>
      <p:sp>
        <p:nvSpPr>
          <p:cNvPr id="3" name="Content Placeholder 2"/>
          <p:cNvSpPr>
            <a:spLocks noGrp="1"/>
          </p:cNvSpPr>
          <p:nvPr>
            <p:ph idx="1"/>
          </p:nvPr>
        </p:nvSpPr>
        <p:spPr/>
        <p:txBody>
          <a:bodyPr/>
          <a:lstStyle/>
          <a:p>
            <a:pPr marL="0" indent="0">
              <a:buNone/>
            </a:pPr>
            <a:endParaRPr lang="en-US" dirty="0" smtClean="0"/>
          </a:p>
          <a:p>
            <a:pPr marL="0" indent="0">
              <a:buNone/>
            </a:pPr>
            <a:r>
              <a:rPr lang="en-US" dirty="0" smtClean="0"/>
              <a:t>The </a:t>
            </a:r>
            <a:r>
              <a:rPr lang="en-US" dirty="0"/>
              <a:t>Company’s business is subject to various levels of government controls and regulations, which are supplemented and revised from time to time. </a:t>
            </a:r>
            <a:r>
              <a:rPr lang="en-US" dirty="0" smtClean="0"/>
              <a:t>The changes of regulations could </a:t>
            </a:r>
            <a:r>
              <a:rPr lang="en-US" dirty="0"/>
              <a:t>require increased capital and operating expenditures and could prevent or delay certain operations by the Company. </a:t>
            </a:r>
            <a:r>
              <a:rPr lang="en-US" dirty="0" smtClean="0"/>
              <a:t>The failure with any </a:t>
            </a:r>
            <a:r>
              <a:rPr lang="en-US" dirty="0"/>
              <a:t>applicable regulation, whether in the future or in the past, the Company may be unable to continue to operate successfully at a particular location.</a:t>
            </a:r>
          </a:p>
        </p:txBody>
      </p:sp>
    </p:spTree>
    <p:extLst>
      <p:ext uri="{BB962C8B-B14F-4D97-AF65-F5344CB8AC3E}">
        <p14:creationId xmlns:p14="http://schemas.microsoft.com/office/powerpoint/2010/main" val="4026756733"/>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Political Risk </a:t>
            </a:r>
          </a:p>
        </p:txBody>
      </p:sp>
      <p:sp>
        <p:nvSpPr>
          <p:cNvPr id="3" name="Content Placeholder 2"/>
          <p:cNvSpPr>
            <a:spLocks noGrp="1"/>
          </p:cNvSpPr>
          <p:nvPr>
            <p:ph idx="1"/>
          </p:nvPr>
        </p:nvSpPr>
        <p:spPr/>
        <p:txBody>
          <a:bodyPr/>
          <a:lstStyle/>
          <a:p>
            <a:r>
              <a:rPr lang="en-US" dirty="0"/>
              <a:t>Environmental, health and safety </a:t>
            </a:r>
            <a:r>
              <a:rPr lang="en-US" dirty="0" smtClean="0"/>
              <a:t>regulations: failure </a:t>
            </a:r>
            <a:r>
              <a:rPr lang="en-US" dirty="0"/>
              <a:t>to comply with applicable environmental and health and safety laws and regulations could result in injunctions, fines, suspension or revocation of permits and other penalties</a:t>
            </a:r>
            <a:r>
              <a:rPr lang="en-US" dirty="0" smtClean="0"/>
              <a:t>.</a:t>
            </a:r>
          </a:p>
          <a:p>
            <a:endParaRPr lang="en-US" dirty="0"/>
          </a:p>
          <a:p>
            <a:r>
              <a:rPr lang="en-US" dirty="0" smtClean="0"/>
              <a:t>Permit: failure </a:t>
            </a:r>
            <a:r>
              <a:rPr lang="en-US" dirty="0"/>
              <a:t>to obtain required permits and/or to maintain compliance with permits once obtained could result in injunctions, fines, suspension or revocation of permits and other penalties.</a:t>
            </a:r>
          </a:p>
        </p:txBody>
      </p:sp>
    </p:spTree>
    <p:extLst>
      <p:ext uri="{BB962C8B-B14F-4D97-AF65-F5344CB8AC3E}">
        <p14:creationId xmlns:p14="http://schemas.microsoft.com/office/powerpoint/2010/main" val="1663441973"/>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Risks (external)</a:t>
            </a:r>
            <a:endParaRPr lang="en-US" dirty="0"/>
          </a:p>
        </p:txBody>
      </p:sp>
      <p:sp>
        <p:nvSpPr>
          <p:cNvPr id="3" name="Content Placeholder 2"/>
          <p:cNvSpPr>
            <a:spLocks noGrp="1"/>
          </p:cNvSpPr>
          <p:nvPr>
            <p:ph idx="1"/>
          </p:nvPr>
        </p:nvSpPr>
        <p:spPr/>
        <p:txBody>
          <a:bodyPr>
            <a:normAutofit/>
          </a:bodyPr>
          <a:lstStyle/>
          <a:p>
            <a:r>
              <a:rPr lang="en-US" dirty="0" smtClean="0"/>
              <a:t>Price volatility and availability of other commodities(e.g.: silver)</a:t>
            </a:r>
          </a:p>
          <a:p>
            <a:r>
              <a:rPr lang="en-US" dirty="0" smtClean="0"/>
              <a:t>Mineral reserves and resources </a:t>
            </a:r>
          </a:p>
          <a:p>
            <a:r>
              <a:rPr lang="en-US" dirty="0" smtClean="0"/>
              <a:t>Global financial conditions </a:t>
            </a:r>
          </a:p>
          <a:p>
            <a:r>
              <a:rPr lang="en-US" dirty="0" smtClean="0"/>
              <a:t>Interest rate risk </a:t>
            </a:r>
          </a:p>
          <a:p>
            <a:r>
              <a:rPr lang="en-US" dirty="0" smtClean="0"/>
              <a:t>Inflation </a:t>
            </a:r>
          </a:p>
          <a:p>
            <a:r>
              <a:rPr lang="en-US" dirty="0" smtClean="0"/>
              <a:t>Climate change risk</a:t>
            </a:r>
          </a:p>
          <a:p>
            <a:r>
              <a:rPr lang="en-US" dirty="0"/>
              <a:t>Mining risk and insurance risk </a:t>
            </a:r>
          </a:p>
          <a:p>
            <a:endParaRPr lang="en-US" dirty="0" smtClean="0"/>
          </a:p>
        </p:txBody>
      </p:sp>
    </p:spTree>
    <p:extLst>
      <p:ext uri="{BB962C8B-B14F-4D97-AF65-F5344CB8AC3E}">
        <p14:creationId xmlns:p14="http://schemas.microsoft.com/office/powerpoint/2010/main" val="2685733397"/>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Risks (internal) </a:t>
            </a:r>
            <a:endParaRPr lang="en-US" dirty="0"/>
          </a:p>
        </p:txBody>
      </p:sp>
      <p:sp>
        <p:nvSpPr>
          <p:cNvPr id="3" name="Content Placeholder 2"/>
          <p:cNvSpPr>
            <a:spLocks noGrp="1"/>
          </p:cNvSpPr>
          <p:nvPr>
            <p:ph idx="1"/>
          </p:nvPr>
        </p:nvSpPr>
        <p:spPr/>
        <p:txBody>
          <a:bodyPr/>
          <a:lstStyle/>
          <a:p>
            <a:r>
              <a:rPr lang="en-US" dirty="0"/>
              <a:t>Liquidity and level of indebtedness</a:t>
            </a:r>
          </a:p>
          <a:p>
            <a:r>
              <a:rPr lang="en-US" dirty="0" smtClean="0"/>
              <a:t>Use </a:t>
            </a:r>
            <a:r>
              <a:rPr lang="en-US" dirty="0"/>
              <a:t>of derivatives(credit risk, market liquidity risk, unrealized mark-to-market risk)</a:t>
            </a:r>
          </a:p>
          <a:p>
            <a:r>
              <a:rPr lang="en-US" dirty="0"/>
              <a:t>Acquisition and integration</a:t>
            </a:r>
          </a:p>
          <a:p>
            <a:r>
              <a:rPr lang="en-US" dirty="0"/>
              <a:t>Security and human rights  </a:t>
            </a:r>
          </a:p>
          <a:p>
            <a:r>
              <a:rPr lang="en-US" dirty="0"/>
              <a:t>Production and cost estimations </a:t>
            </a:r>
          </a:p>
          <a:p>
            <a:r>
              <a:rPr lang="en-US" dirty="0" smtClean="0"/>
              <a:t>Community </a:t>
            </a:r>
            <a:r>
              <a:rPr lang="en-US" dirty="0"/>
              <a:t>relations and license to operate</a:t>
            </a:r>
          </a:p>
          <a:p>
            <a:endParaRPr lang="en-US" dirty="0"/>
          </a:p>
        </p:txBody>
      </p:sp>
    </p:spTree>
    <p:extLst>
      <p:ext uri="{BB962C8B-B14F-4D97-AF65-F5344CB8AC3E}">
        <p14:creationId xmlns:p14="http://schemas.microsoft.com/office/powerpoint/2010/main" val="175805718"/>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r>
            <a:br>
              <a:rPr lang="en-US" dirty="0"/>
            </a:br>
            <a:r>
              <a:rPr lang="en-US" dirty="0" smtClean="0"/>
              <a:t>Enterprise Risk Management(ERM)</a:t>
            </a:r>
            <a:r>
              <a:rPr lang="en-US" dirty="0"/>
              <a:t/>
            </a:r>
            <a:br>
              <a:rPr lang="en-US" dirty="0"/>
            </a:b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Enterprise  risk  management process  identifies,  evaluates  and manages company-wide  risks</a:t>
            </a:r>
          </a:p>
          <a:p>
            <a:pPr marL="0" indent="0">
              <a:buNone/>
            </a:pPr>
            <a:r>
              <a:rPr lang="en-US" dirty="0" smtClean="0"/>
              <a:t>“All risks and associated mitigation plans are reported through our business units and corporate functional leaders. These risks are reviewed, consolidated, ranked and prioritized by senior management. An analysis is performed to ensure there is proper assessment of risks that  may interfere with achieving our strategic objectives. “</a:t>
            </a:r>
            <a:endParaRPr lang="en-US" dirty="0"/>
          </a:p>
        </p:txBody>
      </p:sp>
    </p:spTree>
    <p:extLst>
      <p:ext uri="{BB962C8B-B14F-4D97-AF65-F5344CB8AC3E}">
        <p14:creationId xmlns:p14="http://schemas.microsoft.com/office/powerpoint/2010/main" val="723438350"/>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Enterprise Risk Management(ERM)</a:t>
            </a:r>
            <a:br>
              <a:rPr lang="en-US" dirty="0"/>
            </a:br>
            <a:endParaRPr lang="en-US" dirty="0"/>
          </a:p>
        </p:txBody>
      </p:sp>
      <p:sp>
        <p:nvSpPr>
          <p:cNvPr id="3" name="Content Placeholder 2"/>
          <p:cNvSpPr>
            <a:spLocks noGrp="1"/>
          </p:cNvSpPr>
          <p:nvPr>
            <p:ph idx="1"/>
          </p:nvPr>
        </p:nvSpPr>
        <p:spPr/>
        <p:txBody>
          <a:bodyPr>
            <a:normAutofit fontScale="92500"/>
          </a:bodyPr>
          <a:lstStyle/>
          <a:p>
            <a:r>
              <a:rPr lang="en-US" dirty="0"/>
              <a:t>Human resource:   </a:t>
            </a:r>
            <a:r>
              <a:rPr lang="en-US" dirty="0" smtClean="0"/>
              <a:t>Our  </a:t>
            </a:r>
            <a:r>
              <a:rPr lang="en-US" dirty="0"/>
              <a:t>ability  to  attract  and  retain  staff with critical mining skills affects our ability to deliver on  our  strategic  objectives,  move  on  opportunities and provide resources for our projects.</a:t>
            </a:r>
          </a:p>
          <a:p>
            <a:r>
              <a:rPr lang="en-US" dirty="0"/>
              <a:t>Reserve depletion:    We  must  continually  replace  reserves depleted by production to maintain production levels over the long-term. </a:t>
            </a:r>
          </a:p>
          <a:p>
            <a:r>
              <a:rPr lang="en-US" dirty="0"/>
              <a:t>Project delay risk:    Our  significant  capital  projects represent a key driver to our plans for future growth and  the  process  to  bring  these  projects  into operation  may  be  subject  to  unexpected  delays  that could  increase  the  cost  of  development  and  the ultimate operating cost of the relevant project. </a:t>
            </a:r>
          </a:p>
          <a:p>
            <a:endParaRPr lang="en-US" dirty="0"/>
          </a:p>
        </p:txBody>
      </p:sp>
    </p:spTree>
    <p:extLst>
      <p:ext uri="{BB962C8B-B14F-4D97-AF65-F5344CB8AC3E}">
        <p14:creationId xmlns:p14="http://schemas.microsoft.com/office/powerpoint/2010/main" val="35228974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Shape 212"/>
          <p:cNvSpPr txBox="1">
            <a:spLocks noGrp="1"/>
          </p:cNvSpPr>
          <p:nvPr>
            <p:ph type="title"/>
          </p:nvPr>
        </p:nvSpPr>
        <p:spPr>
          <a:xfrm>
            <a:off x="838200" y="365124"/>
            <a:ext cx="10515600" cy="1325563"/>
          </a:xfrm>
          <a:prstGeom prst="rect">
            <a:avLst/>
          </a:prstGeom>
          <a:noFill/>
          <a:ln>
            <a:noFill/>
          </a:ln>
        </p:spPr>
        <p:txBody>
          <a:bodyPr vert="horz" lIns="91433" tIns="45700" rIns="91433" bIns="45700" rtlCol="0" anchor="ctr" anchorCtr="0">
            <a:noAutofit/>
          </a:bodyPr>
          <a:lstStyle/>
          <a:p>
            <a:pPr>
              <a:spcBef>
                <a:spcPts val="0"/>
              </a:spcBef>
              <a:buClr>
                <a:schemeClr val="dk1"/>
              </a:buClr>
              <a:buSzPct val="25000"/>
            </a:pPr>
            <a:r>
              <a:rPr lang="en" b="1" dirty="0">
                <a:solidFill>
                  <a:schemeClr val="dk1"/>
                </a:solidFill>
                <a:ea typeface="Calibri"/>
                <a:cs typeface="Calibri"/>
                <a:sym typeface="Calibri"/>
              </a:rPr>
              <a:t>Main Product: Gold</a:t>
            </a:r>
          </a:p>
        </p:txBody>
      </p:sp>
      <p:sp>
        <p:nvSpPr>
          <p:cNvPr id="213" name="Shape 213"/>
          <p:cNvSpPr txBox="1">
            <a:spLocks noGrp="1"/>
          </p:cNvSpPr>
          <p:nvPr>
            <p:ph type="body" idx="1"/>
          </p:nvPr>
        </p:nvSpPr>
        <p:spPr>
          <a:xfrm>
            <a:off x="838200" y="1825625"/>
            <a:ext cx="5466347" cy="4351337"/>
          </a:xfrm>
          <a:prstGeom prst="rect">
            <a:avLst/>
          </a:prstGeom>
          <a:noFill/>
          <a:ln>
            <a:noFill/>
          </a:ln>
        </p:spPr>
        <p:txBody>
          <a:bodyPr vert="horz" lIns="91433" tIns="45700" rIns="91433" bIns="45700" rtlCol="0" anchor="t" anchorCtr="0">
            <a:noAutofit/>
          </a:bodyPr>
          <a:lstStyle/>
          <a:p>
            <a:pPr marL="237061" indent="-228594">
              <a:spcBef>
                <a:spcPts val="0"/>
              </a:spcBef>
              <a:buClr>
                <a:schemeClr val="dk1"/>
              </a:buClr>
              <a:buSzPct val="100000"/>
              <a:buFont typeface="Arial"/>
              <a:buChar char="•"/>
            </a:pPr>
            <a:r>
              <a:rPr lang="en" dirty="0">
                <a:solidFill>
                  <a:schemeClr val="dk1"/>
                </a:solidFill>
                <a:latin typeface="+mj-lt"/>
                <a:ea typeface="Calibri"/>
                <a:cs typeface="Calibri"/>
                <a:sym typeface="Calibri"/>
              </a:rPr>
              <a:t>Total Demand in 2014: 3,923.7t</a:t>
            </a:r>
          </a:p>
          <a:p>
            <a:pPr marL="237061" indent="-50799">
              <a:spcBef>
                <a:spcPts val="1067"/>
              </a:spcBef>
              <a:buClr>
                <a:schemeClr val="dk1"/>
              </a:buClr>
              <a:buNone/>
            </a:pPr>
            <a:endParaRPr dirty="0">
              <a:solidFill>
                <a:schemeClr val="dk1"/>
              </a:solidFill>
              <a:latin typeface="+mj-lt"/>
              <a:ea typeface="Calibri"/>
              <a:cs typeface="Calibri"/>
              <a:sym typeface="Calibri"/>
            </a:endParaRPr>
          </a:p>
          <a:p>
            <a:pPr marL="237061" indent="-228594">
              <a:spcBef>
                <a:spcPts val="1067"/>
              </a:spcBef>
              <a:buClr>
                <a:schemeClr val="dk1"/>
              </a:buClr>
              <a:buSzPct val="100000"/>
              <a:buFont typeface="Arial"/>
              <a:buChar char="•"/>
            </a:pPr>
            <a:r>
              <a:rPr lang="en" dirty="0">
                <a:solidFill>
                  <a:schemeClr val="dk1"/>
                </a:solidFill>
                <a:latin typeface="+mj-lt"/>
                <a:ea typeface="Calibri"/>
                <a:cs typeface="Calibri"/>
                <a:sym typeface="Calibri"/>
              </a:rPr>
              <a:t>Total Supply in 2014: </a:t>
            </a:r>
            <a:r>
              <a:rPr lang="en" dirty="0" smtClean="0">
                <a:solidFill>
                  <a:schemeClr val="dk1"/>
                </a:solidFill>
                <a:latin typeface="+mj-lt"/>
                <a:ea typeface="Calibri"/>
                <a:cs typeface="Calibri"/>
                <a:sym typeface="Calibri"/>
              </a:rPr>
              <a:t>4,278.2</a:t>
            </a:r>
            <a:r>
              <a:rPr lang="en-CA" dirty="0" smtClean="0">
                <a:solidFill>
                  <a:schemeClr val="dk1"/>
                </a:solidFill>
                <a:latin typeface="+mj-lt"/>
                <a:ea typeface="Calibri"/>
                <a:cs typeface="Calibri"/>
                <a:sym typeface="Calibri"/>
              </a:rPr>
              <a:t>t</a:t>
            </a:r>
            <a:endParaRPr lang="en" dirty="0">
              <a:solidFill>
                <a:schemeClr val="dk1"/>
              </a:solidFill>
              <a:latin typeface="+mj-lt"/>
              <a:ea typeface="Calibri"/>
              <a:cs typeface="Calibri"/>
              <a:sym typeface="Calibri"/>
            </a:endParaRPr>
          </a:p>
          <a:p>
            <a:pPr marL="237061" indent="-50799">
              <a:spcBef>
                <a:spcPts val="1067"/>
              </a:spcBef>
              <a:buClr>
                <a:schemeClr val="dk1"/>
              </a:buClr>
              <a:buNone/>
            </a:pPr>
            <a:endParaRPr dirty="0">
              <a:solidFill>
                <a:schemeClr val="dk1"/>
              </a:solidFill>
              <a:latin typeface="+mj-lt"/>
              <a:ea typeface="Calibri"/>
              <a:cs typeface="Calibri"/>
              <a:sym typeface="Calibri"/>
            </a:endParaRPr>
          </a:p>
          <a:p>
            <a:pPr marL="237061" indent="-228594">
              <a:spcBef>
                <a:spcPts val="1067"/>
              </a:spcBef>
              <a:buClr>
                <a:schemeClr val="dk1"/>
              </a:buClr>
              <a:buSzPct val="100000"/>
              <a:buFont typeface="Arial"/>
              <a:buChar char="•"/>
            </a:pPr>
            <a:r>
              <a:rPr lang="en" dirty="0">
                <a:solidFill>
                  <a:schemeClr val="dk1"/>
                </a:solidFill>
                <a:latin typeface="+mj-lt"/>
                <a:ea typeface="Calibri"/>
                <a:cs typeface="Calibri"/>
                <a:sym typeface="Calibri"/>
              </a:rPr>
              <a:t>United States currently holds 8,133.5 tons of gold, representing approximately 72% of its foreign reserves.</a:t>
            </a:r>
          </a:p>
          <a:p>
            <a:pPr marL="237061" indent="-50799">
              <a:spcBef>
                <a:spcPts val="1067"/>
              </a:spcBef>
              <a:buClr>
                <a:schemeClr val="dk1"/>
              </a:buClr>
              <a:buNone/>
            </a:pPr>
            <a:endParaRPr dirty="0">
              <a:solidFill>
                <a:schemeClr val="dk1"/>
              </a:solidFill>
              <a:latin typeface="+mj-lt"/>
              <a:ea typeface="Calibri"/>
              <a:cs typeface="Calibri"/>
              <a:sym typeface="Calibri"/>
            </a:endParaRPr>
          </a:p>
          <a:p>
            <a:pPr marL="0" indent="0">
              <a:spcBef>
                <a:spcPts val="1067"/>
              </a:spcBef>
              <a:buClr>
                <a:schemeClr val="dk1"/>
              </a:buClr>
              <a:buNone/>
            </a:pPr>
            <a:endParaRPr dirty="0">
              <a:solidFill>
                <a:schemeClr val="dk1"/>
              </a:solidFill>
              <a:latin typeface="+mj-lt"/>
              <a:ea typeface="Calibri"/>
              <a:cs typeface="Calibri"/>
              <a:sym typeface="Calibri"/>
            </a:endParaRPr>
          </a:p>
        </p:txBody>
      </p:sp>
      <p:pic>
        <p:nvPicPr>
          <p:cNvPr id="214" name="Shape 214"/>
          <p:cNvPicPr preferRelativeResize="0"/>
          <p:nvPr/>
        </p:nvPicPr>
        <p:blipFill rotWithShape="1">
          <a:blip r:embed="rId3">
            <a:alphaModFix/>
          </a:blip>
          <a:srcRect/>
          <a:stretch/>
        </p:blipFill>
        <p:spPr>
          <a:xfrm>
            <a:off x="6724594" y="1825624"/>
            <a:ext cx="4629205" cy="3471904"/>
          </a:xfrm>
          <a:prstGeom prst="rect">
            <a:avLst/>
          </a:prstGeom>
          <a:noFill/>
          <a:ln>
            <a:noFill/>
          </a:ln>
        </p:spPr>
      </p:pic>
    </p:spTree>
    <p:extLst>
      <p:ext uri="{BB962C8B-B14F-4D97-AF65-F5344CB8AC3E}">
        <p14:creationId xmlns:p14="http://schemas.microsoft.com/office/powerpoint/2010/main" val="1994454215"/>
      </p:ext>
    </p:extLst>
  </p:cSld>
  <p:clrMapOvr>
    <a:masterClrMapping/>
  </p:clrMapOvr>
  <p:transition spd="slow">
    <p:cut/>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smtClean="0"/>
              <a:t>Enterprise </a:t>
            </a:r>
            <a:r>
              <a:rPr lang="en-US" dirty="0"/>
              <a:t>Risk Management(ERM)</a:t>
            </a:r>
            <a:br>
              <a:rPr lang="en-US" dirty="0"/>
            </a:br>
            <a:endParaRPr lang="en-US" dirty="0"/>
          </a:p>
        </p:txBody>
      </p:sp>
      <p:sp>
        <p:nvSpPr>
          <p:cNvPr id="3" name="Content Placeholder 2"/>
          <p:cNvSpPr>
            <a:spLocks noGrp="1"/>
          </p:cNvSpPr>
          <p:nvPr>
            <p:ph idx="1"/>
          </p:nvPr>
        </p:nvSpPr>
        <p:spPr/>
        <p:txBody>
          <a:bodyPr>
            <a:normAutofit fontScale="92500" lnSpcReduction="10000"/>
          </a:bodyPr>
          <a:lstStyle/>
          <a:p>
            <a:pPr>
              <a:buNone/>
            </a:pPr>
            <a:r>
              <a:rPr lang="en-US" b="1" dirty="0"/>
              <a:t>License risk</a:t>
            </a:r>
            <a:r>
              <a:rPr lang="en-US" dirty="0"/>
              <a:t>:    In  order  to  maintain  our  license  to operate, it is essential that we: </a:t>
            </a:r>
          </a:p>
          <a:p>
            <a:r>
              <a:rPr lang="en-US" dirty="0"/>
              <a:t>Ensure  every  person  goes  home  safe  and  healthy every day; </a:t>
            </a:r>
          </a:p>
          <a:p>
            <a:r>
              <a:rPr lang="en-US" dirty="0"/>
              <a:t>Actively  review  talent  and  develop  people  for  the future; </a:t>
            </a:r>
          </a:p>
          <a:p>
            <a:r>
              <a:rPr lang="en-US" dirty="0"/>
              <a:t>Manage our reputation proactively; </a:t>
            </a:r>
          </a:p>
          <a:p>
            <a:r>
              <a:rPr lang="en-US" dirty="0"/>
              <a:t>Are a partner welcomed in the communities where we operate; </a:t>
            </a:r>
          </a:p>
          <a:p>
            <a:r>
              <a:rPr lang="en-US" dirty="0"/>
              <a:t>Protect the environment; </a:t>
            </a:r>
          </a:p>
          <a:p>
            <a:r>
              <a:rPr lang="en-US" dirty="0"/>
              <a:t>Maintain  good  relations  with  governments  and other stakeholders; </a:t>
            </a:r>
          </a:p>
          <a:p>
            <a:r>
              <a:rPr lang="en-US" dirty="0"/>
              <a:t>Comply with all regulatory standards; and </a:t>
            </a:r>
          </a:p>
          <a:p>
            <a:r>
              <a:rPr lang="en-US" dirty="0"/>
              <a:t>Conduct our business in an ethical manner. </a:t>
            </a:r>
          </a:p>
          <a:p>
            <a:endParaRPr lang="en-US" dirty="0"/>
          </a:p>
        </p:txBody>
      </p:sp>
    </p:spTree>
    <p:extLst>
      <p:ext uri="{BB962C8B-B14F-4D97-AF65-F5344CB8AC3E}">
        <p14:creationId xmlns:p14="http://schemas.microsoft.com/office/powerpoint/2010/main" val="3148933029"/>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
            </a:r>
            <a:br>
              <a:rPr lang="en-US" dirty="0" smtClean="0"/>
            </a:br>
            <a:r>
              <a:rPr lang="en-US" dirty="0" smtClean="0"/>
              <a:t>Financial Risk Management (currency)</a:t>
            </a:r>
            <a:endParaRPr lang="en-US" dirty="0"/>
          </a:p>
        </p:txBody>
      </p:sp>
      <p:sp>
        <p:nvSpPr>
          <p:cNvPr id="3" name="Content Placeholder 2"/>
          <p:cNvSpPr>
            <a:spLocks noGrp="1"/>
          </p:cNvSpPr>
          <p:nvPr>
            <p:ph idx="1"/>
          </p:nvPr>
        </p:nvSpPr>
        <p:spPr/>
        <p:txBody>
          <a:bodyPr/>
          <a:lstStyle/>
          <a:p>
            <a:pPr marL="0" indent="0">
              <a:buNone/>
            </a:pPr>
            <a:r>
              <a:rPr lang="en-US" dirty="0"/>
              <a:t>Barrick’s currency hedge </a:t>
            </a:r>
            <a:r>
              <a:rPr lang="en-US" dirty="0" smtClean="0"/>
              <a:t>gain within operating cost when exchange </a:t>
            </a:r>
            <a:r>
              <a:rPr lang="en-US" dirty="0"/>
              <a:t>rates are compared to prevailing market exchange rates </a:t>
            </a:r>
            <a:r>
              <a:rPr lang="en-US" dirty="0" smtClean="0"/>
              <a:t>: </a:t>
            </a:r>
            <a:r>
              <a:rPr lang="en-US" dirty="0"/>
              <a:t>2014 - $93 million; 2013 - $268 </a:t>
            </a:r>
            <a:r>
              <a:rPr lang="en-US" dirty="0" smtClean="0"/>
              <a:t>million</a:t>
            </a:r>
            <a:r>
              <a:rPr lang="en-US" dirty="0"/>
              <a:t>; and 2012 - $336 million</a:t>
            </a:r>
            <a:r>
              <a:rPr lang="en-US" dirty="0" smtClean="0"/>
              <a:t>.</a:t>
            </a:r>
          </a:p>
          <a:p>
            <a:pPr marL="0" indent="0">
              <a:buNone/>
            </a:pPr>
            <a:endParaRPr lang="en-US" dirty="0" smtClean="0"/>
          </a:p>
          <a:p>
            <a:pPr marL="0" indent="0">
              <a:buNone/>
            </a:pPr>
            <a:r>
              <a:rPr lang="en-US" dirty="0" smtClean="0"/>
              <a:t>Hedge </a:t>
            </a:r>
            <a:r>
              <a:rPr lang="en-US" dirty="0"/>
              <a:t>gains as an offset to corporate administration costs </a:t>
            </a:r>
            <a:r>
              <a:rPr lang="en-US" dirty="0" smtClean="0"/>
              <a:t>: </a:t>
            </a:r>
            <a:r>
              <a:rPr lang="en-US" dirty="0"/>
              <a:t>2014 - $4 million; 2013 - $11 million; and 2012 – $20 million.</a:t>
            </a:r>
          </a:p>
          <a:p>
            <a:pPr marL="0" indent="0">
              <a:buNone/>
            </a:pPr>
            <a:endParaRPr lang="en-US" dirty="0" smtClean="0"/>
          </a:p>
          <a:p>
            <a:pPr marL="0" indent="0">
              <a:buNone/>
            </a:pPr>
            <a:endParaRPr lang="en-US" dirty="0"/>
          </a:p>
          <a:p>
            <a:pPr marL="0" indent="0">
              <a:buNone/>
            </a:pPr>
            <a:endParaRPr lang="en-US" dirty="0"/>
          </a:p>
        </p:txBody>
      </p:sp>
    </p:spTree>
    <p:extLst>
      <p:ext uri="{BB962C8B-B14F-4D97-AF65-F5344CB8AC3E}">
        <p14:creationId xmlns:p14="http://schemas.microsoft.com/office/powerpoint/2010/main" val="2756120458"/>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Financial Risk Management (currency)</a:t>
            </a:r>
          </a:p>
        </p:txBody>
      </p:sp>
      <p:sp>
        <p:nvSpPr>
          <p:cNvPr id="3" name="Content Placeholder 2"/>
          <p:cNvSpPr>
            <a:spLocks noGrp="1"/>
          </p:cNvSpPr>
          <p:nvPr>
            <p:ph idx="1"/>
          </p:nvPr>
        </p:nvSpPr>
        <p:spPr/>
        <p:txBody>
          <a:bodyPr/>
          <a:lstStyle/>
          <a:p>
            <a:pPr marL="0" indent="0">
              <a:buNone/>
            </a:pPr>
            <a:r>
              <a:rPr lang="en-US" dirty="0"/>
              <a:t>As of December 31, </a:t>
            </a:r>
            <a:endParaRPr lang="en-US" dirty="0" smtClean="0"/>
          </a:p>
          <a:p>
            <a:r>
              <a:rPr lang="en-US" dirty="0" smtClean="0"/>
              <a:t>hedged $</a:t>
            </a:r>
            <a:r>
              <a:rPr lang="en-US" dirty="0"/>
              <a:t>240 million of Canadian dollar collar contracts with an average range of C$1.03to </a:t>
            </a:r>
            <a:r>
              <a:rPr lang="en-US" dirty="0" smtClean="0"/>
              <a:t>C$1.15</a:t>
            </a:r>
          </a:p>
          <a:p>
            <a:r>
              <a:rPr lang="en-US" dirty="0" smtClean="0"/>
              <a:t>hedged </a:t>
            </a:r>
            <a:r>
              <a:rPr lang="en-US" dirty="0"/>
              <a:t>CLP102 billion of Chilean peso collar contracts with an average range of CLP521 to CLP601</a:t>
            </a:r>
            <a:r>
              <a:rPr lang="en-US" dirty="0" smtClean="0"/>
              <a:t>.</a:t>
            </a:r>
          </a:p>
          <a:p>
            <a:r>
              <a:rPr lang="en-US" dirty="0"/>
              <a:t>has $4 million </a:t>
            </a:r>
            <a:r>
              <a:rPr lang="en-US" dirty="0" smtClean="0"/>
              <a:t>losses </a:t>
            </a:r>
            <a:r>
              <a:rPr lang="en-US" dirty="0"/>
              <a:t>related to its previously closed out 2015 </a:t>
            </a:r>
            <a:r>
              <a:rPr lang="en-US" dirty="0" smtClean="0"/>
              <a:t>$377 million of Australian </a:t>
            </a:r>
            <a:r>
              <a:rPr lang="en-US" dirty="0"/>
              <a:t>dollar positions.</a:t>
            </a:r>
          </a:p>
          <a:p>
            <a:pPr marL="0" indent="0">
              <a:buNone/>
            </a:pPr>
            <a:endParaRPr lang="en-US" dirty="0"/>
          </a:p>
        </p:txBody>
      </p:sp>
    </p:spTree>
    <p:extLst>
      <p:ext uri="{BB962C8B-B14F-4D97-AF65-F5344CB8AC3E}">
        <p14:creationId xmlns:p14="http://schemas.microsoft.com/office/powerpoint/2010/main" val="3665968356"/>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Financial Risk Management (currency)</a:t>
            </a:r>
          </a:p>
        </p:txBody>
      </p:sp>
      <p:sp>
        <p:nvSpPr>
          <p:cNvPr id="3" name="Content Placeholder 2"/>
          <p:cNvSpPr>
            <a:spLocks noGrp="1"/>
          </p:cNvSpPr>
          <p:nvPr>
            <p:ph idx="1"/>
          </p:nvPr>
        </p:nvSpPr>
        <p:spPr>
          <a:xfrm>
            <a:off x="838200" y="2395993"/>
            <a:ext cx="10515600" cy="4351338"/>
          </a:xfrm>
        </p:spPr>
        <p:txBody>
          <a:bodyPr/>
          <a:lstStyle/>
          <a:p>
            <a:r>
              <a:rPr lang="en-US" dirty="0"/>
              <a:t>Barrick expects to record losses of approximately $65 million against operating, administrative and capital costs in 2015</a:t>
            </a:r>
            <a:r>
              <a:rPr lang="en-US" dirty="0" smtClean="0"/>
              <a:t>.</a:t>
            </a:r>
          </a:p>
          <a:p>
            <a:endParaRPr lang="en-US" dirty="0" smtClean="0"/>
          </a:p>
          <a:p>
            <a:r>
              <a:rPr lang="en-US" dirty="0" smtClean="0"/>
              <a:t>Beyond </a:t>
            </a:r>
            <a:r>
              <a:rPr lang="en-US" dirty="0"/>
              <a:t>2015, Barrick has hedge protection in place for A$85 million at an average rate of A$0.91, and has </a:t>
            </a:r>
            <a:r>
              <a:rPr lang="en-US" dirty="0" smtClean="0"/>
              <a:t>losses </a:t>
            </a:r>
            <a:r>
              <a:rPr lang="en-US" dirty="0"/>
              <a:t>of $19 million related to its previously closed out 2016 Australian dollar positions</a:t>
            </a:r>
            <a:r>
              <a:rPr lang="en-US" dirty="0" smtClean="0"/>
              <a:t>.</a:t>
            </a:r>
          </a:p>
          <a:p>
            <a:endParaRPr lang="en-US" dirty="0"/>
          </a:p>
          <a:p>
            <a:pPr marL="0" indent="0">
              <a:buNone/>
            </a:pPr>
            <a:endParaRPr lang="en-US" dirty="0"/>
          </a:p>
        </p:txBody>
      </p:sp>
    </p:spTree>
    <p:extLst>
      <p:ext uri="{BB962C8B-B14F-4D97-AF65-F5344CB8AC3E}">
        <p14:creationId xmlns:p14="http://schemas.microsoft.com/office/powerpoint/2010/main" val="871152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Shape 220"/>
          <p:cNvSpPr txBox="1">
            <a:spLocks noGrp="1"/>
          </p:cNvSpPr>
          <p:nvPr>
            <p:ph type="title"/>
          </p:nvPr>
        </p:nvSpPr>
        <p:spPr>
          <a:xfrm>
            <a:off x="838200" y="365124"/>
            <a:ext cx="10515600" cy="1325563"/>
          </a:xfrm>
          <a:prstGeom prst="rect">
            <a:avLst/>
          </a:prstGeom>
          <a:noFill/>
          <a:ln>
            <a:noFill/>
          </a:ln>
        </p:spPr>
        <p:txBody>
          <a:bodyPr vert="horz" lIns="91433" tIns="45700" rIns="91433" bIns="45700" rtlCol="0" anchor="ctr" anchorCtr="0">
            <a:noAutofit/>
          </a:bodyPr>
          <a:lstStyle/>
          <a:p>
            <a:pPr>
              <a:spcBef>
                <a:spcPts val="0"/>
              </a:spcBef>
              <a:buClr>
                <a:schemeClr val="dk1"/>
              </a:buClr>
              <a:buSzPct val="25000"/>
            </a:pPr>
            <a:r>
              <a:rPr lang="en">
                <a:solidFill>
                  <a:schemeClr val="dk1"/>
                </a:solidFill>
                <a:ea typeface="Calibri"/>
                <a:cs typeface="Calibri"/>
                <a:sym typeface="Calibri"/>
              </a:rPr>
              <a:t>Historical Gold Price</a:t>
            </a:r>
          </a:p>
        </p:txBody>
      </p:sp>
      <p:pic>
        <p:nvPicPr>
          <p:cNvPr id="221" name="Shape 221"/>
          <p:cNvPicPr preferRelativeResize="0"/>
          <p:nvPr/>
        </p:nvPicPr>
        <p:blipFill rotWithShape="1">
          <a:blip r:embed="rId3">
            <a:alphaModFix/>
          </a:blip>
          <a:srcRect/>
          <a:stretch/>
        </p:blipFill>
        <p:spPr>
          <a:xfrm>
            <a:off x="1499936" y="1859130"/>
            <a:ext cx="9192125" cy="4649457"/>
          </a:xfrm>
          <a:prstGeom prst="rect">
            <a:avLst/>
          </a:prstGeom>
          <a:noFill/>
          <a:ln>
            <a:noFill/>
          </a:ln>
        </p:spPr>
      </p:pic>
    </p:spTree>
    <p:extLst>
      <p:ext uri="{BB962C8B-B14F-4D97-AF65-F5344CB8AC3E}">
        <p14:creationId xmlns:p14="http://schemas.microsoft.com/office/powerpoint/2010/main" val="2585612733"/>
      </p:ext>
    </p:extLst>
  </p:cSld>
  <p:clrMapOvr>
    <a:masterClrMapping/>
  </p:clrMapOvr>
  <p:transition spd="slow">
    <p:cu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Shape 227"/>
          <p:cNvSpPr txBox="1">
            <a:spLocks noGrp="1"/>
          </p:cNvSpPr>
          <p:nvPr>
            <p:ph type="title"/>
          </p:nvPr>
        </p:nvSpPr>
        <p:spPr>
          <a:xfrm>
            <a:off x="838200" y="365124"/>
            <a:ext cx="10515600" cy="1325563"/>
          </a:xfrm>
          <a:prstGeom prst="rect">
            <a:avLst/>
          </a:prstGeom>
          <a:noFill/>
          <a:ln>
            <a:noFill/>
          </a:ln>
        </p:spPr>
        <p:txBody>
          <a:bodyPr vert="horz" lIns="91433" tIns="45700" rIns="91433" bIns="45700" rtlCol="0" anchor="ctr" anchorCtr="0">
            <a:noAutofit/>
          </a:bodyPr>
          <a:lstStyle/>
          <a:p>
            <a:pPr>
              <a:spcBef>
                <a:spcPts val="0"/>
              </a:spcBef>
              <a:buClr>
                <a:schemeClr val="dk1"/>
              </a:buClr>
              <a:buSzPct val="25000"/>
            </a:pPr>
            <a:r>
              <a:rPr lang="en">
                <a:solidFill>
                  <a:schemeClr val="dk1"/>
                </a:solidFill>
                <a:ea typeface="Calibri"/>
                <a:cs typeface="Calibri"/>
                <a:sym typeface="Calibri"/>
              </a:rPr>
              <a:t>10 Years Gold Price</a:t>
            </a:r>
          </a:p>
        </p:txBody>
      </p:sp>
      <p:pic>
        <p:nvPicPr>
          <p:cNvPr id="228" name="Shape 228"/>
          <p:cNvPicPr preferRelativeResize="0"/>
          <p:nvPr/>
        </p:nvPicPr>
        <p:blipFill rotWithShape="1">
          <a:blip r:embed="rId3">
            <a:alphaModFix/>
          </a:blip>
          <a:srcRect/>
          <a:stretch/>
        </p:blipFill>
        <p:spPr>
          <a:xfrm>
            <a:off x="1500109" y="1859130"/>
            <a:ext cx="9191783" cy="4734175"/>
          </a:xfrm>
          <a:prstGeom prst="rect">
            <a:avLst/>
          </a:prstGeom>
          <a:noFill/>
          <a:ln>
            <a:noFill/>
          </a:ln>
        </p:spPr>
      </p:pic>
    </p:spTree>
    <p:extLst>
      <p:ext uri="{BB962C8B-B14F-4D97-AF65-F5344CB8AC3E}">
        <p14:creationId xmlns:p14="http://schemas.microsoft.com/office/powerpoint/2010/main" val="3074043060"/>
      </p:ext>
    </p:extLst>
  </p:cSld>
  <p:clrMapOvr>
    <a:masterClrMapping/>
  </p:clrMapOvr>
  <p:transition spd="slow">
    <p:cu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Shape 233"/>
          <p:cNvSpPr txBox="1">
            <a:spLocks noGrp="1"/>
          </p:cNvSpPr>
          <p:nvPr>
            <p:ph type="title"/>
          </p:nvPr>
        </p:nvSpPr>
        <p:spPr>
          <a:xfrm>
            <a:off x="838200" y="365124"/>
            <a:ext cx="10515600" cy="1325563"/>
          </a:xfrm>
          <a:prstGeom prst="rect">
            <a:avLst/>
          </a:prstGeom>
          <a:noFill/>
          <a:ln>
            <a:noFill/>
          </a:ln>
        </p:spPr>
        <p:txBody>
          <a:bodyPr vert="horz" lIns="91433" tIns="45700" rIns="91433" bIns="45700" rtlCol="0" anchor="ctr" anchorCtr="0">
            <a:noAutofit/>
          </a:bodyPr>
          <a:lstStyle/>
          <a:p>
            <a:pPr>
              <a:spcBef>
                <a:spcPts val="0"/>
              </a:spcBef>
              <a:buClr>
                <a:schemeClr val="dk1"/>
              </a:buClr>
              <a:buSzPct val="25000"/>
            </a:pPr>
            <a:r>
              <a:rPr lang="en">
                <a:solidFill>
                  <a:schemeClr val="dk1"/>
                </a:solidFill>
                <a:ea typeface="Calibri"/>
                <a:cs typeface="Calibri"/>
                <a:sym typeface="Calibri"/>
              </a:rPr>
              <a:t>1 Year Gold Price</a:t>
            </a:r>
          </a:p>
        </p:txBody>
      </p:sp>
      <p:pic>
        <p:nvPicPr>
          <p:cNvPr id="234" name="Shape 234"/>
          <p:cNvPicPr preferRelativeResize="0"/>
          <p:nvPr/>
        </p:nvPicPr>
        <p:blipFill rotWithShape="1">
          <a:blip r:embed="rId3">
            <a:alphaModFix/>
          </a:blip>
          <a:srcRect/>
          <a:stretch/>
        </p:blipFill>
        <p:spPr>
          <a:xfrm>
            <a:off x="1438627" y="1887009"/>
            <a:ext cx="9314743" cy="4682232"/>
          </a:xfrm>
          <a:prstGeom prst="rect">
            <a:avLst/>
          </a:prstGeom>
          <a:noFill/>
          <a:ln>
            <a:noFill/>
          </a:ln>
        </p:spPr>
      </p:pic>
    </p:spTree>
    <p:extLst>
      <p:ext uri="{BB962C8B-B14F-4D97-AF65-F5344CB8AC3E}">
        <p14:creationId xmlns:p14="http://schemas.microsoft.com/office/powerpoint/2010/main" val="375958238"/>
      </p:ext>
    </p:extLst>
  </p:cSld>
  <p:clrMapOvr>
    <a:masterClrMapping/>
  </p:clrMapOvr>
  <p:transition spd="slow">
    <p:cu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Shape 240"/>
          <p:cNvSpPr txBox="1">
            <a:spLocks noGrp="1"/>
          </p:cNvSpPr>
          <p:nvPr>
            <p:ph type="title"/>
          </p:nvPr>
        </p:nvSpPr>
        <p:spPr>
          <a:xfrm>
            <a:off x="838200" y="365124"/>
            <a:ext cx="10515600" cy="1325563"/>
          </a:xfrm>
          <a:prstGeom prst="rect">
            <a:avLst/>
          </a:prstGeom>
          <a:noFill/>
          <a:ln>
            <a:noFill/>
          </a:ln>
        </p:spPr>
        <p:txBody>
          <a:bodyPr vert="horz" lIns="91433" tIns="45700" rIns="91433" bIns="45700" rtlCol="0" anchor="ctr" anchorCtr="0">
            <a:noAutofit/>
          </a:bodyPr>
          <a:lstStyle/>
          <a:p>
            <a:pPr>
              <a:spcBef>
                <a:spcPts val="0"/>
              </a:spcBef>
              <a:buClr>
                <a:schemeClr val="dk1"/>
              </a:buClr>
              <a:buSzPct val="25000"/>
            </a:pPr>
            <a:r>
              <a:rPr lang="en">
                <a:solidFill>
                  <a:schemeClr val="dk1"/>
                </a:solidFill>
                <a:ea typeface="Calibri"/>
                <a:cs typeface="Calibri"/>
                <a:sym typeface="Calibri"/>
              </a:rPr>
              <a:t>Distribution of Gold Demand</a:t>
            </a:r>
          </a:p>
        </p:txBody>
      </p:sp>
      <p:pic>
        <p:nvPicPr>
          <p:cNvPr id="241" name="Shape 241"/>
          <p:cNvPicPr preferRelativeResize="0"/>
          <p:nvPr/>
        </p:nvPicPr>
        <p:blipFill rotWithShape="1">
          <a:blip r:embed="rId3">
            <a:alphaModFix/>
          </a:blip>
          <a:srcRect/>
          <a:stretch/>
        </p:blipFill>
        <p:spPr>
          <a:xfrm>
            <a:off x="838201" y="1690688"/>
            <a:ext cx="5409196" cy="4512757"/>
          </a:xfrm>
          <a:prstGeom prst="rect">
            <a:avLst/>
          </a:prstGeom>
          <a:noFill/>
          <a:ln>
            <a:noFill/>
          </a:ln>
        </p:spPr>
      </p:pic>
      <p:sp>
        <p:nvSpPr>
          <p:cNvPr id="242" name="Shape 242"/>
          <p:cNvSpPr txBox="1"/>
          <p:nvPr/>
        </p:nvSpPr>
        <p:spPr>
          <a:xfrm>
            <a:off x="6833937" y="1690689"/>
            <a:ext cx="4114799" cy="4678204"/>
          </a:xfrm>
          <a:prstGeom prst="rect">
            <a:avLst/>
          </a:prstGeom>
          <a:noFill/>
          <a:ln>
            <a:noFill/>
          </a:ln>
        </p:spPr>
        <p:txBody>
          <a:bodyPr lIns="91433" tIns="45700" rIns="91433" bIns="45700" anchor="t" anchorCtr="0">
            <a:noAutofit/>
          </a:bodyPr>
          <a:lstStyle/>
          <a:p>
            <a:pPr marL="287859" indent="-279393">
              <a:buClr>
                <a:schemeClr val="dk1"/>
              </a:buClr>
              <a:buSzPct val="100000"/>
              <a:buFont typeface="Arial"/>
              <a:buChar char="•"/>
            </a:pPr>
            <a:r>
              <a:rPr lang="en" sz="2000" dirty="0">
                <a:solidFill>
                  <a:schemeClr val="dk1"/>
                </a:solidFill>
                <a:latin typeface="+mj-lt"/>
                <a:ea typeface="Calibri"/>
                <a:cs typeface="Calibri"/>
                <a:sym typeface="Calibri"/>
              </a:rPr>
              <a:t>Although </a:t>
            </a:r>
            <a:r>
              <a:rPr lang="en" sz="2000" dirty="0" err="1">
                <a:solidFill>
                  <a:schemeClr val="dk1"/>
                </a:solidFill>
                <a:latin typeface="+mj-lt"/>
                <a:ea typeface="Calibri"/>
                <a:cs typeface="Calibri"/>
                <a:sym typeface="Calibri"/>
              </a:rPr>
              <a:t>jewellery</a:t>
            </a:r>
            <a:r>
              <a:rPr lang="en" sz="2000" dirty="0">
                <a:solidFill>
                  <a:schemeClr val="dk1"/>
                </a:solidFill>
                <a:latin typeface="+mj-lt"/>
                <a:ea typeface="Calibri"/>
                <a:cs typeface="Calibri"/>
                <a:sym typeface="Calibri"/>
              </a:rPr>
              <a:t> demand declines  by 10% to 2,152.9t, it is still 5% above the 5-year average.</a:t>
            </a:r>
          </a:p>
          <a:p>
            <a:pPr marL="287859" indent="-152396">
              <a:buClr>
                <a:schemeClr val="dk1"/>
              </a:buClr>
            </a:pPr>
            <a:endParaRPr sz="2000" dirty="0">
              <a:solidFill>
                <a:schemeClr val="dk1"/>
              </a:solidFill>
              <a:latin typeface="+mj-lt"/>
              <a:ea typeface="Calibri"/>
              <a:cs typeface="Calibri"/>
              <a:sym typeface="Calibri"/>
            </a:endParaRPr>
          </a:p>
          <a:p>
            <a:pPr marL="287859" indent="-279393">
              <a:buClr>
                <a:schemeClr val="dk1"/>
              </a:buClr>
              <a:buSzPct val="100000"/>
              <a:buFont typeface="Arial"/>
              <a:buChar char="•"/>
            </a:pPr>
            <a:r>
              <a:rPr lang="en" sz="2000" dirty="0">
                <a:solidFill>
                  <a:schemeClr val="dk1"/>
                </a:solidFill>
                <a:latin typeface="+mj-lt"/>
                <a:ea typeface="Calibri"/>
                <a:cs typeface="Calibri"/>
                <a:sym typeface="Calibri"/>
              </a:rPr>
              <a:t> Central banks bought 477.2t, close to a 50-year high. </a:t>
            </a:r>
          </a:p>
          <a:p>
            <a:pPr marL="287859" indent="-152396">
              <a:buClr>
                <a:schemeClr val="dk1"/>
              </a:buClr>
            </a:pPr>
            <a:endParaRPr sz="2000" dirty="0">
              <a:solidFill>
                <a:schemeClr val="dk1"/>
              </a:solidFill>
              <a:latin typeface="+mj-lt"/>
              <a:ea typeface="Calibri"/>
              <a:cs typeface="Calibri"/>
              <a:sym typeface="Calibri"/>
            </a:endParaRPr>
          </a:p>
          <a:p>
            <a:pPr marL="287859" indent="-279393">
              <a:buClr>
                <a:schemeClr val="dk1"/>
              </a:buClr>
              <a:buSzPct val="100000"/>
              <a:buFont typeface="Arial"/>
              <a:buChar char="•"/>
            </a:pPr>
            <a:r>
              <a:rPr lang="en" sz="2000" dirty="0">
                <a:solidFill>
                  <a:schemeClr val="dk1"/>
                </a:solidFill>
                <a:latin typeface="+mj-lt"/>
                <a:ea typeface="Calibri"/>
                <a:cs typeface="Calibri"/>
                <a:sym typeface="Calibri"/>
              </a:rPr>
              <a:t> Investment rose 2% to 904.6t, although bar and coin fell from the 2013 record. </a:t>
            </a:r>
          </a:p>
          <a:p>
            <a:pPr marL="287859" indent="-279393">
              <a:buClr>
                <a:schemeClr val="dk1"/>
              </a:buClr>
              <a:buSzPct val="100000"/>
              <a:buFont typeface="Arial"/>
              <a:buChar char="•"/>
            </a:pPr>
            <a:endParaRPr lang="en" sz="2000" dirty="0">
              <a:solidFill>
                <a:schemeClr val="dk1"/>
              </a:solidFill>
              <a:latin typeface="+mj-lt"/>
              <a:ea typeface="Calibri"/>
              <a:cs typeface="Calibri"/>
              <a:sym typeface="Calibri"/>
            </a:endParaRPr>
          </a:p>
          <a:p>
            <a:pPr marL="287859" indent="-279393">
              <a:buClr>
                <a:schemeClr val="dk1"/>
              </a:buClr>
              <a:buSzPct val="100000"/>
              <a:buFont typeface="Arial"/>
              <a:buChar char="•"/>
            </a:pPr>
            <a:r>
              <a:rPr lang="en" sz="2000" dirty="0">
                <a:solidFill>
                  <a:schemeClr val="dk1"/>
                </a:solidFill>
                <a:latin typeface="+mj-lt"/>
                <a:ea typeface="Calibri"/>
                <a:cs typeface="Calibri"/>
                <a:sym typeface="Calibri"/>
              </a:rPr>
              <a:t>Continued substitution pushed technology to an 11-year low of 389t. </a:t>
            </a:r>
          </a:p>
          <a:p>
            <a:pPr marL="287859" indent="-169329">
              <a:buClr>
                <a:schemeClr val="dk1"/>
              </a:buClr>
            </a:pPr>
            <a:endParaRPr sz="1867" dirty="0">
              <a:solidFill>
                <a:schemeClr val="dk1"/>
              </a:solidFill>
              <a:latin typeface="+mj-lt"/>
              <a:ea typeface="Calibri"/>
              <a:cs typeface="Calibri"/>
              <a:sym typeface="Calibri"/>
            </a:endParaRPr>
          </a:p>
        </p:txBody>
      </p:sp>
    </p:spTree>
    <p:extLst>
      <p:ext uri="{BB962C8B-B14F-4D97-AF65-F5344CB8AC3E}">
        <p14:creationId xmlns:p14="http://schemas.microsoft.com/office/powerpoint/2010/main" val="1477950596"/>
      </p:ext>
    </p:extLst>
  </p:cSld>
  <p:clrMapOvr>
    <a:masterClrMapping/>
  </p:clrMapOvr>
  <p:transition spd="slow">
    <p:cu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Shape 248"/>
          <p:cNvSpPr txBox="1">
            <a:spLocks noGrp="1"/>
          </p:cNvSpPr>
          <p:nvPr>
            <p:ph type="title"/>
          </p:nvPr>
        </p:nvSpPr>
        <p:spPr>
          <a:xfrm>
            <a:off x="0" y="365124"/>
            <a:ext cx="12192000" cy="1325563"/>
          </a:xfrm>
          <a:prstGeom prst="rect">
            <a:avLst/>
          </a:prstGeom>
          <a:noFill/>
          <a:ln>
            <a:noFill/>
          </a:ln>
        </p:spPr>
        <p:txBody>
          <a:bodyPr vert="horz" lIns="91433" tIns="45700" rIns="91433" bIns="45700" rtlCol="0" anchor="ctr" anchorCtr="0">
            <a:noAutofit/>
          </a:bodyPr>
          <a:lstStyle/>
          <a:p>
            <a:pPr algn="ctr">
              <a:spcBef>
                <a:spcPts val="0"/>
              </a:spcBef>
              <a:buClr>
                <a:schemeClr val="dk1"/>
              </a:buClr>
              <a:buSzPct val="25000"/>
            </a:pPr>
            <a:r>
              <a:rPr lang="en">
                <a:solidFill>
                  <a:schemeClr val="dk1"/>
                </a:solidFill>
                <a:ea typeface="Calibri"/>
                <a:cs typeface="Calibri"/>
                <a:sym typeface="Calibri"/>
              </a:rPr>
              <a:t>Divergent Gold Prices Caused by Currencies</a:t>
            </a:r>
          </a:p>
        </p:txBody>
      </p:sp>
      <p:pic>
        <p:nvPicPr>
          <p:cNvPr id="249" name="Shape 249"/>
          <p:cNvPicPr preferRelativeResize="0"/>
          <p:nvPr/>
        </p:nvPicPr>
        <p:blipFill rotWithShape="1">
          <a:blip r:embed="rId3">
            <a:alphaModFix/>
          </a:blip>
          <a:srcRect/>
          <a:stretch/>
        </p:blipFill>
        <p:spPr>
          <a:xfrm>
            <a:off x="1111249" y="1690688"/>
            <a:ext cx="9969499" cy="4483099"/>
          </a:xfrm>
          <a:prstGeom prst="rect">
            <a:avLst/>
          </a:prstGeom>
          <a:noFill/>
          <a:ln>
            <a:noFill/>
          </a:ln>
        </p:spPr>
      </p:pic>
    </p:spTree>
    <p:extLst>
      <p:ext uri="{BB962C8B-B14F-4D97-AF65-F5344CB8AC3E}">
        <p14:creationId xmlns:p14="http://schemas.microsoft.com/office/powerpoint/2010/main" val="2735208093"/>
      </p:ext>
    </p:extLst>
  </p:cSld>
  <p:clrMapOvr>
    <a:masterClrMapping/>
  </p:clrMapOvr>
  <p:transition spd="slow">
    <p:cu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Shape 254"/>
          <p:cNvSpPr txBox="1">
            <a:spLocks noGrp="1"/>
          </p:cNvSpPr>
          <p:nvPr>
            <p:ph type="title"/>
          </p:nvPr>
        </p:nvSpPr>
        <p:spPr>
          <a:xfrm>
            <a:off x="838200" y="365124"/>
            <a:ext cx="10515600" cy="1325563"/>
          </a:xfrm>
          <a:prstGeom prst="rect">
            <a:avLst/>
          </a:prstGeom>
          <a:noFill/>
          <a:ln>
            <a:noFill/>
          </a:ln>
        </p:spPr>
        <p:txBody>
          <a:bodyPr vert="horz" lIns="91433" tIns="45700" rIns="91433" bIns="45700" rtlCol="0" anchor="ctr" anchorCtr="0">
            <a:noAutofit/>
          </a:bodyPr>
          <a:lstStyle/>
          <a:p>
            <a:pPr>
              <a:spcBef>
                <a:spcPts val="0"/>
              </a:spcBef>
              <a:buClr>
                <a:schemeClr val="dk1"/>
              </a:buClr>
              <a:buSzPct val="25000"/>
            </a:pPr>
            <a:r>
              <a:rPr lang="en" b="1" dirty="0">
                <a:solidFill>
                  <a:schemeClr val="dk1"/>
                </a:solidFill>
                <a:ea typeface="Calibri"/>
                <a:cs typeface="Calibri"/>
                <a:sym typeface="Calibri"/>
              </a:rPr>
              <a:t>Main Product: Copper</a:t>
            </a:r>
          </a:p>
        </p:txBody>
      </p:sp>
      <p:sp>
        <p:nvSpPr>
          <p:cNvPr id="255" name="Shape 255"/>
          <p:cNvSpPr txBox="1">
            <a:spLocks noGrp="1"/>
          </p:cNvSpPr>
          <p:nvPr>
            <p:ph type="body" idx="1"/>
          </p:nvPr>
        </p:nvSpPr>
        <p:spPr>
          <a:xfrm>
            <a:off x="6087981" y="1690688"/>
            <a:ext cx="5265820" cy="4486275"/>
          </a:xfrm>
          <a:prstGeom prst="rect">
            <a:avLst/>
          </a:prstGeom>
          <a:noFill/>
          <a:ln>
            <a:noFill/>
          </a:ln>
        </p:spPr>
        <p:txBody>
          <a:bodyPr vert="horz" lIns="91433" tIns="45700" rIns="91433" bIns="45700" rtlCol="0" anchor="t" anchorCtr="0">
            <a:noAutofit/>
          </a:bodyPr>
          <a:lstStyle/>
          <a:p>
            <a:pPr marL="237061" indent="-228594">
              <a:spcBef>
                <a:spcPts val="0"/>
              </a:spcBef>
              <a:buClr>
                <a:schemeClr val="dk1"/>
              </a:buClr>
              <a:buSzPct val="100000"/>
              <a:buFont typeface="Arial"/>
              <a:buChar char="•"/>
            </a:pPr>
            <a:r>
              <a:rPr lang="en" dirty="0">
                <a:solidFill>
                  <a:schemeClr val="dk1"/>
                </a:solidFill>
                <a:latin typeface="+mj-lt"/>
                <a:ea typeface="Calibri"/>
                <a:cs typeface="Calibri"/>
                <a:sym typeface="Calibri"/>
              </a:rPr>
              <a:t>The first time in 5 years, copper production is surplus.</a:t>
            </a:r>
          </a:p>
          <a:p>
            <a:pPr marL="237061" indent="-50799">
              <a:spcBef>
                <a:spcPts val="1067"/>
              </a:spcBef>
              <a:buClr>
                <a:schemeClr val="dk1"/>
              </a:buClr>
              <a:buNone/>
            </a:pPr>
            <a:endParaRPr dirty="0">
              <a:solidFill>
                <a:schemeClr val="dk1"/>
              </a:solidFill>
              <a:latin typeface="+mj-lt"/>
              <a:ea typeface="Calibri"/>
              <a:cs typeface="Calibri"/>
              <a:sym typeface="Calibri"/>
            </a:endParaRPr>
          </a:p>
          <a:p>
            <a:pPr marL="237061" indent="-228594">
              <a:spcBef>
                <a:spcPts val="1067"/>
              </a:spcBef>
              <a:buClr>
                <a:schemeClr val="dk1"/>
              </a:buClr>
              <a:buSzPct val="100000"/>
              <a:buFont typeface="Arial"/>
              <a:buChar char="•"/>
            </a:pPr>
            <a:r>
              <a:rPr lang="en" dirty="0">
                <a:solidFill>
                  <a:schemeClr val="dk1"/>
                </a:solidFill>
                <a:latin typeface="+mj-lt"/>
                <a:ea typeface="Calibri"/>
                <a:cs typeface="Calibri"/>
                <a:sym typeface="Calibri"/>
              </a:rPr>
              <a:t>China (42%) is the largest copper consumer in the world.</a:t>
            </a:r>
          </a:p>
          <a:p>
            <a:pPr marL="237061" indent="-50799">
              <a:spcBef>
                <a:spcPts val="1067"/>
              </a:spcBef>
              <a:buClr>
                <a:schemeClr val="dk1"/>
              </a:buClr>
              <a:buNone/>
            </a:pPr>
            <a:endParaRPr dirty="0">
              <a:solidFill>
                <a:schemeClr val="dk1"/>
              </a:solidFill>
              <a:latin typeface="+mj-lt"/>
              <a:ea typeface="Calibri"/>
              <a:cs typeface="Calibri"/>
              <a:sym typeface="Calibri"/>
            </a:endParaRPr>
          </a:p>
          <a:p>
            <a:pPr marL="237061" indent="-50799">
              <a:spcBef>
                <a:spcPts val="1067"/>
              </a:spcBef>
              <a:buClr>
                <a:schemeClr val="dk1"/>
              </a:buClr>
              <a:buNone/>
            </a:pPr>
            <a:endParaRPr dirty="0">
              <a:solidFill>
                <a:schemeClr val="dk1"/>
              </a:solidFill>
              <a:latin typeface="+mj-lt"/>
              <a:ea typeface="Calibri"/>
              <a:cs typeface="Calibri"/>
              <a:sym typeface="Calibri"/>
            </a:endParaRPr>
          </a:p>
        </p:txBody>
      </p:sp>
      <p:pic>
        <p:nvPicPr>
          <p:cNvPr id="256" name="Shape 256"/>
          <p:cNvPicPr preferRelativeResize="0"/>
          <p:nvPr/>
        </p:nvPicPr>
        <p:blipFill rotWithShape="1">
          <a:blip r:embed="rId3">
            <a:alphaModFix/>
          </a:blip>
          <a:srcRect/>
          <a:stretch/>
        </p:blipFill>
        <p:spPr>
          <a:xfrm>
            <a:off x="838200" y="1690688"/>
            <a:ext cx="4640179" cy="4640179"/>
          </a:xfrm>
          <a:prstGeom prst="rect">
            <a:avLst/>
          </a:prstGeom>
          <a:noFill/>
          <a:ln>
            <a:noFill/>
          </a:ln>
        </p:spPr>
      </p:pic>
    </p:spTree>
    <p:extLst>
      <p:ext uri="{BB962C8B-B14F-4D97-AF65-F5344CB8AC3E}">
        <p14:creationId xmlns:p14="http://schemas.microsoft.com/office/powerpoint/2010/main" val="4055392604"/>
      </p:ext>
    </p:extLst>
  </p:cSld>
  <p:clrMapOvr>
    <a:masterClrMapping/>
  </p:clrMapOvr>
  <p:transition spd="slow">
    <p:cu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latin typeface="+mj-lt"/>
            </a:endParaRPr>
          </a:p>
        </p:txBody>
      </p:sp>
      <p:pic>
        <p:nvPicPr>
          <p:cNvPr id="4" name="Picture 2" descr="http://www.nicolasdory.com/wp-content/uploads/2010/08/2010_08_08_MontanaMountainMine_7240.jpg"/>
          <p:cNvPicPr>
            <a:picLocks noChangeAspect="1" noChangeArrowheads="1"/>
          </p:cNvPicPr>
          <p:nvPr/>
        </p:nvPicPr>
        <p:blipFill rotWithShape="1">
          <a:blip r:embed="rId2">
            <a:extLst>
              <a:ext uri="{28A0092B-C50C-407E-A947-70E740481C1C}">
                <a14:useLocalDpi xmlns:a14="http://schemas.microsoft.com/office/drawing/2010/main" val="0"/>
              </a:ext>
            </a:extLst>
          </a:blip>
          <a:srcRect b="15625"/>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772876"/>
            <a:ext cx="12192000" cy="5753003"/>
          </a:xfrm>
          <a:prstGeom prst="rect">
            <a:avLst/>
          </a:prstGeom>
          <a:solidFill>
            <a:srgbClr val="FFFFFF">
              <a:alpha val="7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hape 118"/>
          <p:cNvSpPr txBox="1">
            <a:spLocks/>
          </p:cNvSpPr>
          <p:nvPr/>
        </p:nvSpPr>
        <p:spPr>
          <a:xfrm>
            <a:off x="838200" y="730250"/>
            <a:ext cx="10515600" cy="1325563"/>
          </a:xfrm>
          <a:prstGeom prst="rect">
            <a:avLst/>
          </a:prstGeom>
          <a:noFill/>
          <a:ln>
            <a:noFill/>
          </a:ln>
        </p:spPr>
        <p:txBody>
          <a:bodyPr vert="horz" lIns="91433" tIns="45700" rIns="91433" bIns="457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dk1"/>
              </a:buClr>
              <a:buSzPct val="25000"/>
            </a:pPr>
            <a:r>
              <a:rPr lang="en" b="1" dirty="0" smtClean="0">
                <a:solidFill>
                  <a:schemeClr val="dk1"/>
                </a:solidFill>
                <a:ea typeface="Calibri"/>
                <a:cs typeface="Calibri"/>
                <a:sym typeface="Calibri"/>
              </a:rPr>
              <a:t>Agenda</a:t>
            </a:r>
            <a:endParaRPr lang="en" b="1" dirty="0">
              <a:solidFill>
                <a:schemeClr val="dk1"/>
              </a:solidFill>
              <a:ea typeface="Calibri"/>
              <a:cs typeface="Calibri"/>
              <a:sym typeface="Calibri"/>
            </a:endParaRPr>
          </a:p>
        </p:txBody>
      </p:sp>
      <p:sp>
        <p:nvSpPr>
          <p:cNvPr id="8" name="Text Placeholder 40"/>
          <p:cNvSpPr txBox="1">
            <a:spLocks/>
          </p:cNvSpPr>
          <p:nvPr/>
        </p:nvSpPr>
        <p:spPr>
          <a:xfrm>
            <a:off x="2468165" y="2079455"/>
            <a:ext cx="7899327" cy="665524"/>
          </a:xfrm>
          <a:prstGeom prst="rect">
            <a:avLst/>
          </a:prstGeom>
        </p:spPr>
        <p:txBody>
          <a:bodyPr/>
          <a:lst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a:buClrTx/>
            </a:pPr>
            <a:r>
              <a:rPr lang="en-US" dirty="0" smtClean="0">
                <a:solidFill>
                  <a:schemeClr val="tx1"/>
                </a:solidFill>
                <a:latin typeface="+mj-lt"/>
                <a:cs typeface="Century Gothic"/>
              </a:rPr>
              <a:t>Industry Overview</a:t>
            </a:r>
            <a:br>
              <a:rPr lang="en-US" dirty="0" smtClean="0">
                <a:solidFill>
                  <a:schemeClr val="tx1"/>
                </a:solidFill>
                <a:latin typeface="+mj-lt"/>
                <a:cs typeface="Century Gothic"/>
              </a:rPr>
            </a:br>
            <a:r>
              <a:rPr lang="en-US" sz="1400" dirty="0" smtClean="0">
                <a:solidFill>
                  <a:schemeClr val="tx1"/>
                </a:solidFill>
                <a:latin typeface="+mj-lt"/>
                <a:cs typeface="Century Gothic"/>
              </a:rPr>
              <a:t>Gold, Copper, Crude Oil, and Coal</a:t>
            </a:r>
            <a:endParaRPr lang="en-US" dirty="0">
              <a:solidFill>
                <a:schemeClr val="tx1"/>
              </a:solidFill>
              <a:latin typeface="+mj-lt"/>
              <a:cs typeface="Century Gothic"/>
            </a:endParaRPr>
          </a:p>
        </p:txBody>
      </p:sp>
      <p:sp>
        <p:nvSpPr>
          <p:cNvPr id="9" name="Text Placeholder 41"/>
          <p:cNvSpPr txBox="1">
            <a:spLocks/>
          </p:cNvSpPr>
          <p:nvPr/>
        </p:nvSpPr>
        <p:spPr>
          <a:xfrm>
            <a:off x="2468166" y="2788655"/>
            <a:ext cx="6257056" cy="665524"/>
          </a:xfrm>
          <a:prstGeom prst="rect">
            <a:avLst/>
          </a:prstGeom>
        </p:spPr>
        <p:txBody>
          <a:bodyPr/>
          <a:lst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a:buClrTx/>
            </a:pPr>
            <a:r>
              <a:rPr lang="en-US" dirty="0" smtClean="0">
                <a:solidFill>
                  <a:schemeClr val="tx1"/>
                </a:solidFill>
                <a:latin typeface="+mj-lt"/>
                <a:cs typeface="Century Gothic"/>
              </a:rPr>
              <a:t>Teck Resources Limited</a:t>
            </a:r>
            <a:br>
              <a:rPr lang="en-US" dirty="0" smtClean="0">
                <a:solidFill>
                  <a:schemeClr val="tx1"/>
                </a:solidFill>
                <a:latin typeface="+mj-lt"/>
                <a:cs typeface="Century Gothic"/>
              </a:rPr>
            </a:br>
            <a:r>
              <a:rPr lang="en-US" sz="1400" dirty="0" smtClean="0">
                <a:solidFill>
                  <a:schemeClr val="tx1"/>
                </a:solidFill>
                <a:latin typeface="+mj-lt"/>
                <a:cs typeface="Century Gothic"/>
              </a:rPr>
              <a:t>Introduction, Financial Statements, Risk Factors, Risk Management</a:t>
            </a:r>
            <a:endParaRPr lang="en-US" sz="2800" dirty="0" smtClean="0">
              <a:solidFill>
                <a:schemeClr val="tx1"/>
              </a:solidFill>
              <a:latin typeface="+mj-lt"/>
              <a:cs typeface="Century Gothic"/>
            </a:endParaRPr>
          </a:p>
          <a:p>
            <a:pPr>
              <a:buClrTx/>
            </a:pPr>
            <a:endParaRPr lang="en-US" dirty="0">
              <a:solidFill>
                <a:schemeClr val="tx1"/>
              </a:solidFill>
              <a:latin typeface="+mj-lt"/>
            </a:endParaRPr>
          </a:p>
        </p:txBody>
      </p:sp>
      <p:sp>
        <p:nvSpPr>
          <p:cNvPr id="10" name="Text Placeholder 42"/>
          <p:cNvSpPr txBox="1">
            <a:spLocks/>
          </p:cNvSpPr>
          <p:nvPr/>
        </p:nvSpPr>
        <p:spPr>
          <a:xfrm>
            <a:off x="2468165" y="4207055"/>
            <a:ext cx="5986406" cy="665524"/>
          </a:xfrm>
          <a:prstGeom prst="rect">
            <a:avLst/>
          </a:prstGeom>
        </p:spPr>
        <p:txBody>
          <a:bodyPr/>
          <a:lst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a:buClrTx/>
            </a:pPr>
            <a:r>
              <a:rPr lang="en-US" dirty="0" smtClean="0">
                <a:solidFill>
                  <a:schemeClr val="tx1"/>
                </a:solidFill>
                <a:latin typeface="+mj-lt"/>
                <a:cs typeface="Century Gothic"/>
              </a:rPr>
              <a:t>Barrick Gold</a:t>
            </a:r>
            <a:br>
              <a:rPr lang="en-US" dirty="0" smtClean="0">
                <a:solidFill>
                  <a:schemeClr val="tx1"/>
                </a:solidFill>
                <a:latin typeface="+mj-lt"/>
                <a:cs typeface="Century Gothic"/>
              </a:rPr>
            </a:br>
            <a:r>
              <a:rPr lang="en-US" sz="1400" dirty="0">
                <a:solidFill>
                  <a:schemeClr val="tx1"/>
                </a:solidFill>
                <a:cs typeface="Century Gothic"/>
              </a:rPr>
              <a:t>Introduction, Financial Statements, Risk Factors, Risk Management</a:t>
            </a:r>
            <a:endParaRPr lang="en-US" dirty="0" smtClean="0">
              <a:solidFill>
                <a:schemeClr val="tx1"/>
              </a:solidFill>
              <a:latin typeface="+mj-lt"/>
              <a:cs typeface="Century Gothic"/>
            </a:endParaRPr>
          </a:p>
          <a:p>
            <a:pPr>
              <a:buClrTx/>
            </a:pPr>
            <a:endParaRPr lang="en-US" dirty="0">
              <a:solidFill>
                <a:schemeClr val="tx1"/>
              </a:solidFill>
              <a:latin typeface="+mj-lt"/>
            </a:endParaRPr>
          </a:p>
        </p:txBody>
      </p:sp>
      <p:sp>
        <p:nvSpPr>
          <p:cNvPr id="11" name="Text Placeholder 45"/>
          <p:cNvSpPr txBox="1">
            <a:spLocks/>
          </p:cNvSpPr>
          <p:nvPr/>
        </p:nvSpPr>
        <p:spPr>
          <a:xfrm>
            <a:off x="2468166" y="3497855"/>
            <a:ext cx="7899326" cy="665524"/>
          </a:xfrm>
          <a:prstGeom prst="rect">
            <a:avLst/>
          </a:prstGeom>
        </p:spPr>
        <p:txBody>
          <a:bodyPr/>
          <a:lst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a:buClrTx/>
            </a:pPr>
            <a:r>
              <a:rPr lang="en-US" dirty="0" smtClean="0">
                <a:solidFill>
                  <a:schemeClr val="tx1"/>
                </a:solidFill>
                <a:latin typeface="+mj-lt"/>
                <a:cs typeface="Century Gothic"/>
              </a:rPr>
              <a:t>Freeport – </a:t>
            </a:r>
            <a:r>
              <a:rPr lang="en-US" dirty="0" err="1" smtClean="0">
                <a:solidFill>
                  <a:schemeClr val="tx1"/>
                </a:solidFill>
                <a:latin typeface="+mj-lt"/>
                <a:cs typeface="Century Gothic"/>
              </a:rPr>
              <a:t>McMoRan</a:t>
            </a:r>
            <a:r>
              <a:rPr lang="en-US" dirty="0" smtClean="0">
                <a:solidFill>
                  <a:schemeClr val="tx1"/>
                </a:solidFill>
                <a:latin typeface="+mj-lt"/>
                <a:cs typeface="Century Gothic"/>
              </a:rPr>
              <a:t> Inc. (FCX)</a:t>
            </a:r>
            <a:br>
              <a:rPr lang="en-US" dirty="0" smtClean="0">
                <a:solidFill>
                  <a:schemeClr val="tx1"/>
                </a:solidFill>
                <a:latin typeface="+mj-lt"/>
                <a:cs typeface="Century Gothic"/>
              </a:rPr>
            </a:br>
            <a:r>
              <a:rPr lang="en-US" sz="1400" dirty="0">
                <a:solidFill>
                  <a:schemeClr val="tx1"/>
                </a:solidFill>
                <a:cs typeface="Century Gothic"/>
              </a:rPr>
              <a:t>Introduction, Financial Statements, Risk Factors, Risk Management</a:t>
            </a:r>
            <a:endParaRPr lang="en-US" dirty="0" smtClean="0">
              <a:solidFill>
                <a:schemeClr val="tx1"/>
              </a:solidFill>
              <a:latin typeface="+mj-lt"/>
              <a:cs typeface="Century Gothic"/>
            </a:endParaRPr>
          </a:p>
          <a:p>
            <a:pPr>
              <a:buClrTx/>
            </a:pPr>
            <a:endParaRPr lang="en-US" dirty="0">
              <a:solidFill>
                <a:schemeClr val="tx1"/>
              </a:solidFill>
              <a:latin typeface="+mj-lt"/>
            </a:endParaRPr>
          </a:p>
        </p:txBody>
      </p:sp>
      <p:sp>
        <p:nvSpPr>
          <p:cNvPr id="12" name="Flowchart: Stored Data 11"/>
          <p:cNvSpPr/>
          <p:nvPr/>
        </p:nvSpPr>
        <p:spPr>
          <a:xfrm>
            <a:off x="1452414" y="2131251"/>
            <a:ext cx="974904" cy="363013"/>
          </a:xfrm>
          <a:prstGeom prst="flowChartOnlineStorage">
            <a:avLst/>
          </a:prstGeom>
          <a:solidFill>
            <a:srgbClr val="FFFFFF">
              <a:alpha val="6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latin typeface="+mj-lt"/>
              </a:rPr>
              <a:t>1</a:t>
            </a:r>
            <a:endParaRPr lang="en-US" sz="1400" dirty="0">
              <a:solidFill>
                <a:schemeClr val="tx1"/>
              </a:solidFill>
              <a:latin typeface="+mj-lt"/>
            </a:endParaRPr>
          </a:p>
        </p:txBody>
      </p:sp>
      <p:sp>
        <p:nvSpPr>
          <p:cNvPr id="13" name="Flowchart: Stored Data 12"/>
          <p:cNvSpPr/>
          <p:nvPr/>
        </p:nvSpPr>
        <p:spPr>
          <a:xfrm>
            <a:off x="1452414" y="2847531"/>
            <a:ext cx="974904" cy="363013"/>
          </a:xfrm>
          <a:prstGeom prst="flowChartOnlineStorage">
            <a:avLst/>
          </a:prstGeom>
          <a:solidFill>
            <a:srgbClr val="FFFFFF">
              <a:alpha val="6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latin typeface="+mj-lt"/>
              </a:rPr>
              <a:t>2</a:t>
            </a:r>
            <a:endParaRPr lang="en-US" sz="1400" dirty="0">
              <a:solidFill>
                <a:schemeClr val="tx1"/>
              </a:solidFill>
              <a:latin typeface="+mj-lt"/>
            </a:endParaRPr>
          </a:p>
        </p:txBody>
      </p:sp>
      <p:sp>
        <p:nvSpPr>
          <p:cNvPr id="14" name="Flowchart: Stored Data 13"/>
          <p:cNvSpPr/>
          <p:nvPr/>
        </p:nvSpPr>
        <p:spPr>
          <a:xfrm>
            <a:off x="1452414" y="3563811"/>
            <a:ext cx="974904" cy="363013"/>
          </a:xfrm>
          <a:prstGeom prst="flowChartOnlineStorage">
            <a:avLst/>
          </a:prstGeom>
          <a:solidFill>
            <a:srgbClr val="FFFFFF">
              <a:alpha val="6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latin typeface="+mj-lt"/>
              </a:rPr>
              <a:t>3</a:t>
            </a:r>
            <a:endParaRPr lang="en-US" sz="1400" dirty="0">
              <a:solidFill>
                <a:schemeClr val="tx1"/>
              </a:solidFill>
              <a:latin typeface="+mj-lt"/>
            </a:endParaRPr>
          </a:p>
        </p:txBody>
      </p:sp>
      <p:sp>
        <p:nvSpPr>
          <p:cNvPr id="15" name="Flowchart: Stored Data 14"/>
          <p:cNvSpPr/>
          <p:nvPr/>
        </p:nvSpPr>
        <p:spPr>
          <a:xfrm>
            <a:off x="1452414" y="4280091"/>
            <a:ext cx="974904" cy="363013"/>
          </a:xfrm>
          <a:prstGeom prst="flowChartOnlineStorage">
            <a:avLst/>
          </a:prstGeom>
          <a:solidFill>
            <a:srgbClr val="FFFFFF">
              <a:alpha val="6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latin typeface="+mj-lt"/>
              </a:rPr>
              <a:t>4</a:t>
            </a:r>
            <a:endParaRPr lang="en-US" sz="1400" dirty="0">
              <a:solidFill>
                <a:schemeClr val="tx1"/>
              </a:solidFill>
              <a:latin typeface="+mj-lt"/>
            </a:endParaRPr>
          </a:p>
        </p:txBody>
      </p:sp>
    </p:spTree>
    <p:extLst>
      <p:ext uri="{BB962C8B-B14F-4D97-AF65-F5344CB8AC3E}">
        <p14:creationId xmlns:p14="http://schemas.microsoft.com/office/powerpoint/2010/main" val="2168928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20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20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20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200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2000"/>
                                        <p:tgtEl>
                                          <p:spTgt spid="1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2000"/>
                                        <p:tgtEl>
                                          <p:spTgt spid="1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animBg="1"/>
      <p:bldP spid="13" grpId="0" animBg="1"/>
      <p:bldP spid="14" grpId="0" animBg="1"/>
      <p:bldP spid="1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Shape 262"/>
          <p:cNvSpPr txBox="1">
            <a:spLocks noGrp="1"/>
          </p:cNvSpPr>
          <p:nvPr>
            <p:ph type="title"/>
          </p:nvPr>
        </p:nvSpPr>
        <p:spPr>
          <a:xfrm>
            <a:off x="838200" y="365124"/>
            <a:ext cx="10515600" cy="1325563"/>
          </a:xfrm>
          <a:prstGeom prst="rect">
            <a:avLst/>
          </a:prstGeom>
          <a:noFill/>
          <a:ln>
            <a:noFill/>
          </a:ln>
        </p:spPr>
        <p:txBody>
          <a:bodyPr vert="horz" lIns="91433" tIns="45700" rIns="91433" bIns="45700" rtlCol="0" anchor="ctr" anchorCtr="0">
            <a:noAutofit/>
          </a:bodyPr>
          <a:lstStyle/>
          <a:p>
            <a:pPr>
              <a:spcBef>
                <a:spcPts val="0"/>
              </a:spcBef>
              <a:buClr>
                <a:schemeClr val="dk1"/>
              </a:buClr>
              <a:buSzPct val="25000"/>
            </a:pPr>
            <a:r>
              <a:rPr lang="en" dirty="0">
                <a:solidFill>
                  <a:schemeClr val="dk1"/>
                </a:solidFill>
                <a:ea typeface="Calibri"/>
                <a:cs typeface="Calibri"/>
                <a:sym typeface="Calibri"/>
              </a:rPr>
              <a:t>Historical Copper Price</a:t>
            </a:r>
          </a:p>
        </p:txBody>
      </p:sp>
      <p:pic>
        <p:nvPicPr>
          <p:cNvPr id="263" name="Shape 263"/>
          <p:cNvPicPr preferRelativeResize="0"/>
          <p:nvPr/>
        </p:nvPicPr>
        <p:blipFill rotWithShape="1">
          <a:blip r:embed="rId3">
            <a:alphaModFix/>
          </a:blip>
          <a:srcRect/>
          <a:stretch/>
        </p:blipFill>
        <p:spPr>
          <a:xfrm>
            <a:off x="2781468" y="1880635"/>
            <a:ext cx="6629065" cy="4305851"/>
          </a:xfrm>
          <a:prstGeom prst="rect">
            <a:avLst/>
          </a:prstGeom>
          <a:noFill/>
          <a:ln>
            <a:noFill/>
          </a:ln>
        </p:spPr>
      </p:pic>
    </p:spTree>
    <p:extLst>
      <p:ext uri="{BB962C8B-B14F-4D97-AF65-F5344CB8AC3E}">
        <p14:creationId xmlns:p14="http://schemas.microsoft.com/office/powerpoint/2010/main" val="2525320618"/>
      </p:ext>
    </p:extLst>
  </p:cSld>
  <p:clrMapOvr>
    <a:masterClrMapping/>
  </p:clrMapOvr>
  <p:transition spd="slow">
    <p:cu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Shape 269"/>
          <p:cNvSpPr txBox="1">
            <a:spLocks noGrp="1"/>
          </p:cNvSpPr>
          <p:nvPr>
            <p:ph type="title"/>
          </p:nvPr>
        </p:nvSpPr>
        <p:spPr>
          <a:xfrm>
            <a:off x="838200" y="365124"/>
            <a:ext cx="10515600" cy="1325563"/>
          </a:xfrm>
          <a:prstGeom prst="rect">
            <a:avLst/>
          </a:prstGeom>
          <a:noFill/>
          <a:ln>
            <a:noFill/>
          </a:ln>
        </p:spPr>
        <p:txBody>
          <a:bodyPr vert="horz" lIns="91433" tIns="45700" rIns="91433" bIns="45700" rtlCol="0" anchor="ctr" anchorCtr="0">
            <a:noAutofit/>
          </a:bodyPr>
          <a:lstStyle/>
          <a:p>
            <a:pPr>
              <a:spcBef>
                <a:spcPts val="0"/>
              </a:spcBef>
              <a:buClr>
                <a:schemeClr val="dk1"/>
              </a:buClr>
              <a:buSzPct val="25000"/>
            </a:pPr>
            <a:r>
              <a:rPr lang="en">
                <a:solidFill>
                  <a:schemeClr val="dk1"/>
                </a:solidFill>
                <a:ea typeface="Calibri"/>
                <a:cs typeface="Calibri"/>
                <a:sym typeface="Calibri"/>
              </a:rPr>
              <a:t>1 Year Copper Price</a:t>
            </a:r>
          </a:p>
        </p:txBody>
      </p:sp>
      <p:pic>
        <p:nvPicPr>
          <p:cNvPr id="270" name="Shape 270"/>
          <p:cNvPicPr preferRelativeResize="0"/>
          <p:nvPr/>
        </p:nvPicPr>
        <p:blipFill rotWithShape="1">
          <a:blip r:embed="rId3">
            <a:alphaModFix/>
          </a:blip>
          <a:srcRect/>
          <a:stretch/>
        </p:blipFill>
        <p:spPr>
          <a:xfrm>
            <a:off x="2495550" y="1690688"/>
            <a:ext cx="7200900" cy="4419600"/>
          </a:xfrm>
          <a:prstGeom prst="rect">
            <a:avLst/>
          </a:prstGeom>
          <a:noFill/>
          <a:ln>
            <a:noFill/>
          </a:ln>
        </p:spPr>
      </p:pic>
    </p:spTree>
    <p:extLst>
      <p:ext uri="{BB962C8B-B14F-4D97-AF65-F5344CB8AC3E}">
        <p14:creationId xmlns:p14="http://schemas.microsoft.com/office/powerpoint/2010/main" val="2437491805"/>
      </p:ext>
    </p:extLst>
  </p:cSld>
  <p:clrMapOvr>
    <a:masterClrMapping/>
  </p:clrMapOvr>
  <p:transition spd="slow">
    <p:cu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Shape 276"/>
          <p:cNvSpPr txBox="1">
            <a:spLocks noGrp="1"/>
          </p:cNvSpPr>
          <p:nvPr>
            <p:ph type="title"/>
          </p:nvPr>
        </p:nvSpPr>
        <p:spPr>
          <a:xfrm>
            <a:off x="838200" y="365124"/>
            <a:ext cx="10515600" cy="1325563"/>
          </a:xfrm>
          <a:prstGeom prst="rect">
            <a:avLst/>
          </a:prstGeom>
          <a:noFill/>
          <a:ln>
            <a:noFill/>
          </a:ln>
        </p:spPr>
        <p:txBody>
          <a:bodyPr vert="horz" lIns="91433" tIns="45700" rIns="91433" bIns="45700" rtlCol="0" anchor="ctr" anchorCtr="0">
            <a:noAutofit/>
          </a:bodyPr>
          <a:lstStyle/>
          <a:p>
            <a:pPr>
              <a:spcBef>
                <a:spcPts val="0"/>
              </a:spcBef>
              <a:buClr>
                <a:schemeClr val="dk1"/>
              </a:buClr>
              <a:buSzPct val="25000"/>
            </a:pPr>
            <a:r>
              <a:rPr lang="en" dirty="0">
                <a:solidFill>
                  <a:schemeClr val="dk1"/>
                </a:solidFill>
                <a:ea typeface="Calibri"/>
                <a:cs typeface="Calibri"/>
                <a:sym typeface="Calibri"/>
              </a:rPr>
              <a:t>Copper Consumption</a:t>
            </a:r>
          </a:p>
        </p:txBody>
      </p:sp>
      <p:pic>
        <p:nvPicPr>
          <p:cNvPr id="277" name="Shape 277"/>
          <p:cNvPicPr preferRelativeResize="0"/>
          <p:nvPr/>
        </p:nvPicPr>
        <p:blipFill rotWithShape="1">
          <a:blip r:embed="rId3">
            <a:alphaModFix/>
          </a:blip>
          <a:srcRect/>
          <a:stretch/>
        </p:blipFill>
        <p:spPr>
          <a:xfrm>
            <a:off x="2538328" y="1965167"/>
            <a:ext cx="7115341" cy="4524531"/>
          </a:xfrm>
          <a:prstGeom prst="rect">
            <a:avLst/>
          </a:prstGeom>
          <a:noFill/>
          <a:ln>
            <a:noFill/>
          </a:ln>
        </p:spPr>
      </p:pic>
    </p:spTree>
    <p:extLst>
      <p:ext uri="{BB962C8B-B14F-4D97-AF65-F5344CB8AC3E}">
        <p14:creationId xmlns:p14="http://schemas.microsoft.com/office/powerpoint/2010/main" val="4221776136"/>
      </p:ext>
    </p:extLst>
  </p:cSld>
  <p:clrMapOvr>
    <a:masterClrMapping/>
  </p:clrMapOvr>
  <p:transition spd="slow">
    <p:cu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Shape 283"/>
          <p:cNvSpPr txBox="1">
            <a:spLocks noGrp="1"/>
          </p:cNvSpPr>
          <p:nvPr>
            <p:ph type="title"/>
          </p:nvPr>
        </p:nvSpPr>
        <p:spPr>
          <a:xfrm>
            <a:off x="838200" y="365124"/>
            <a:ext cx="10515600" cy="1325563"/>
          </a:xfrm>
          <a:prstGeom prst="rect">
            <a:avLst/>
          </a:prstGeom>
          <a:noFill/>
          <a:ln>
            <a:noFill/>
          </a:ln>
        </p:spPr>
        <p:txBody>
          <a:bodyPr vert="horz" lIns="91433" tIns="45700" rIns="91433" bIns="45700" rtlCol="0" anchor="ctr" anchorCtr="0">
            <a:noAutofit/>
          </a:bodyPr>
          <a:lstStyle/>
          <a:p>
            <a:pPr>
              <a:spcBef>
                <a:spcPts val="0"/>
              </a:spcBef>
              <a:buClr>
                <a:schemeClr val="dk1"/>
              </a:buClr>
              <a:buSzPct val="25000"/>
            </a:pPr>
            <a:r>
              <a:rPr lang="en">
                <a:solidFill>
                  <a:schemeClr val="dk1"/>
                </a:solidFill>
                <a:ea typeface="Calibri"/>
                <a:cs typeface="Calibri"/>
                <a:sym typeface="Calibri"/>
              </a:rPr>
              <a:t>Copper Production in 2014</a:t>
            </a:r>
          </a:p>
        </p:txBody>
      </p:sp>
      <p:pic>
        <p:nvPicPr>
          <p:cNvPr id="284" name="Shape 284"/>
          <p:cNvPicPr preferRelativeResize="0"/>
          <p:nvPr/>
        </p:nvPicPr>
        <p:blipFill rotWithShape="1">
          <a:blip r:embed="rId3">
            <a:alphaModFix/>
          </a:blip>
          <a:srcRect/>
          <a:stretch/>
        </p:blipFill>
        <p:spPr>
          <a:xfrm>
            <a:off x="2477501" y="1945673"/>
            <a:ext cx="7236995" cy="4330800"/>
          </a:xfrm>
          <a:prstGeom prst="rect">
            <a:avLst/>
          </a:prstGeom>
          <a:noFill/>
          <a:ln>
            <a:noFill/>
          </a:ln>
        </p:spPr>
      </p:pic>
    </p:spTree>
    <p:extLst>
      <p:ext uri="{BB962C8B-B14F-4D97-AF65-F5344CB8AC3E}">
        <p14:creationId xmlns:p14="http://schemas.microsoft.com/office/powerpoint/2010/main" val="905841909"/>
      </p:ext>
    </p:extLst>
  </p:cSld>
  <p:clrMapOvr>
    <a:masterClrMapping/>
  </p:clrMapOvr>
  <p:transition spd="slow">
    <p:cu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838200" y="365124"/>
            <a:ext cx="10515600" cy="1325563"/>
          </a:xfrm>
          <a:prstGeom prst="rect">
            <a:avLst/>
          </a:prstGeom>
          <a:noFill/>
          <a:ln>
            <a:noFill/>
          </a:ln>
        </p:spPr>
        <p:txBody>
          <a:bodyPr vert="horz" lIns="91433" tIns="45700" rIns="91433" bIns="45700" rtlCol="0" anchor="ctr" anchorCtr="0">
            <a:noAutofit/>
          </a:bodyPr>
          <a:lstStyle/>
          <a:p>
            <a:pPr>
              <a:spcBef>
                <a:spcPts val="0"/>
              </a:spcBef>
              <a:buClr>
                <a:schemeClr val="dk1"/>
              </a:buClr>
              <a:buSzPct val="25000"/>
            </a:pPr>
            <a:r>
              <a:rPr lang="en" b="1" dirty="0">
                <a:solidFill>
                  <a:schemeClr val="dk1"/>
                </a:solidFill>
                <a:ea typeface="Calibri"/>
                <a:cs typeface="Calibri"/>
                <a:sym typeface="Calibri"/>
              </a:rPr>
              <a:t>Main Product: Crude Oil</a:t>
            </a:r>
          </a:p>
        </p:txBody>
      </p:sp>
      <p:sp>
        <p:nvSpPr>
          <p:cNvPr id="290" name="Shape 290"/>
          <p:cNvSpPr txBox="1">
            <a:spLocks noGrp="1"/>
          </p:cNvSpPr>
          <p:nvPr>
            <p:ph type="body" idx="1"/>
          </p:nvPr>
        </p:nvSpPr>
        <p:spPr>
          <a:xfrm>
            <a:off x="838201" y="1825625"/>
            <a:ext cx="4985084" cy="4351337"/>
          </a:xfrm>
          <a:prstGeom prst="rect">
            <a:avLst/>
          </a:prstGeom>
          <a:noFill/>
          <a:ln>
            <a:noFill/>
          </a:ln>
        </p:spPr>
        <p:txBody>
          <a:bodyPr vert="horz" lIns="91433" tIns="45700" rIns="91433" bIns="45700" rtlCol="0" anchor="t" anchorCtr="0">
            <a:noAutofit/>
          </a:bodyPr>
          <a:lstStyle/>
          <a:p>
            <a:pPr marL="237061" indent="-228594">
              <a:spcBef>
                <a:spcPts val="0"/>
              </a:spcBef>
              <a:buClr>
                <a:schemeClr val="dk1"/>
              </a:buClr>
              <a:buSzPct val="100000"/>
              <a:buFont typeface="Arial"/>
              <a:buChar char="•"/>
            </a:pPr>
            <a:r>
              <a:rPr lang="en">
                <a:solidFill>
                  <a:schemeClr val="dk1"/>
                </a:solidFill>
                <a:latin typeface="+mj-lt"/>
                <a:ea typeface="Calibri"/>
                <a:cs typeface="Calibri"/>
                <a:sym typeface="Calibri"/>
              </a:rPr>
              <a:t>Crude oil is the most important natural resource in the industrialized nations.</a:t>
            </a:r>
          </a:p>
          <a:p>
            <a:pPr marL="237061" indent="-50799">
              <a:spcBef>
                <a:spcPts val="1067"/>
              </a:spcBef>
              <a:buClr>
                <a:schemeClr val="dk1"/>
              </a:buClr>
              <a:buNone/>
            </a:pPr>
            <a:endParaRPr>
              <a:solidFill>
                <a:schemeClr val="dk1"/>
              </a:solidFill>
              <a:latin typeface="+mj-lt"/>
              <a:ea typeface="Calibri"/>
              <a:cs typeface="Calibri"/>
              <a:sym typeface="Calibri"/>
            </a:endParaRPr>
          </a:p>
          <a:p>
            <a:pPr marL="237061" indent="-228594">
              <a:spcBef>
                <a:spcPts val="1067"/>
              </a:spcBef>
              <a:buClr>
                <a:schemeClr val="dk1"/>
              </a:buClr>
              <a:buSzPct val="100000"/>
              <a:buFont typeface="Arial"/>
              <a:buChar char="•"/>
            </a:pPr>
            <a:r>
              <a:rPr lang="en">
                <a:solidFill>
                  <a:schemeClr val="dk1"/>
                </a:solidFill>
                <a:latin typeface="+mj-lt"/>
                <a:ea typeface="Calibri"/>
                <a:cs typeface="Calibri"/>
                <a:sym typeface="Calibri"/>
              </a:rPr>
              <a:t>Consumption: 92.4m barrels per day.</a:t>
            </a:r>
          </a:p>
        </p:txBody>
      </p:sp>
      <p:pic>
        <p:nvPicPr>
          <p:cNvPr id="291" name="Shape 291"/>
          <p:cNvPicPr preferRelativeResize="0"/>
          <p:nvPr/>
        </p:nvPicPr>
        <p:blipFill rotWithShape="1">
          <a:blip r:embed="rId3">
            <a:alphaModFix/>
          </a:blip>
          <a:srcRect/>
          <a:stretch/>
        </p:blipFill>
        <p:spPr>
          <a:xfrm>
            <a:off x="6096000" y="1825625"/>
            <a:ext cx="5243864" cy="4100047"/>
          </a:xfrm>
          <a:prstGeom prst="rect">
            <a:avLst/>
          </a:prstGeom>
          <a:noFill/>
          <a:ln>
            <a:noFill/>
          </a:ln>
        </p:spPr>
      </p:pic>
    </p:spTree>
    <p:extLst>
      <p:ext uri="{BB962C8B-B14F-4D97-AF65-F5344CB8AC3E}">
        <p14:creationId xmlns:p14="http://schemas.microsoft.com/office/powerpoint/2010/main" val="1769864308"/>
      </p:ext>
    </p:extLst>
  </p:cSld>
  <p:clrMapOvr>
    <a:masterClrMapping/>
  </p:clrMapOvr>
  <p:transition spd="slow">
    <p:cu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Shape 297"/>
          <p:cNvSpPr txBox="1">
            <a:spLocks noGrp="1"/>
          </p:cNvSpPr>
          <p:nvPr>
            <p:ph type="title"/>
          </p:nvPr>
        </p:nvSpPr>
        <p:spPr>
          <a:xfrm>
            <a:off x="838200" y="365124"/>
            <a:ext cx="10515600" cy="1325563"/>
          </a:xfrm>
          <a:prstGeom prst="rect">
            <a:avLst/>
          </a:prstGeom>
          <a:noFill/>
          <a:ln>
            <a:noFill/>
          </a:ln>
        </p:spPr>
        <p:txBody>
          <a:bodyPr vert="horz" lIns="91433" tIns="45700" rIns="91433" bIns="45700" rtlCol="0" anchor="ctr" anchorCtr="0">
            <a:noAutofit/>
          </a:bodyPr>
          <a:lstStyle/>
          <a:p>
            <a:pPr>
              <a:spcBef>
                <a:spcPts val="0"/>
              </a:spcBef>
              <a:buClr>
                <a:schemeClr val="dk1"/>
              </a:buClr>
              <a:buSzPct val="25000"/>
            </a:pPr>
            <a:r>
              <a:rPr lang="en" dirty="0">
                <a:solidFill>
                  <a:schemeClr val="dk1"/>
                </a:solidFill>
                <a:ea typeface="Calibri"/>
                <a:cs typeface="Calibri"/>
                <a:sym typeface="Calibri"/>
              </a:rPr>
              <a:t>Historical Crude Oil Price</a:t>
            </a:r>
          </a:p>
        </p:txBody>
      </p:sp>
      <p:pic>
        <p:nvPicPr>
          <p:cNvPr id="298" name="Shape 298"/>
          <p:cNvPicPr preferRelativeResize="0"/>
          <p:nvPr/>
        </p:nvPicPr>
        <p:blipFill rotWithShape="1">
          <a:blip r:embed="rId3">
            <a:alphaModFix/>
          </a:blip>
          <a:srcRect/>
          <a:stretch/>
        </p:blipFill>
        <p:spPr>
          <a:xfrm>
            <a:off x="3353056" y="1250206"/>
            <a:ext cx="5485885" cy="5270908"/>
          </a:xfrm>
          <a:prstGeom prst="rect">
            <a:avLst/>
          </a:prstGeom>
          <a:noFill/>
          <a:ln>
            <a:noFill/>
          </a:ln>
        </p:spPr>
      </p:pic>
    </p:spTree>
    <p:extLst>
      <p:ext uri="{BB962C8B-B14F-4D97-AF65-F5344CB8AC3E}">
        <p14:creationId xmlns:p14="http://schemas.microsoft.com/office/powerpoint/2010/main" val="1279221692"/>
      </p:ext>
    </p:extLst>
  </p:cSld>
  <p:clrMapOvr>
    <a:masterClrMapping/>
  </p:clrMapOvr>
  <p:transition spd="slow">
    <p:cu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Shape 303"/>
          <p:cNvSpPr txBox="1">
            <a:spLocks noGrp="1"/>
          </p:cNvSpPr>
          <p:nvPr>
            <p:ph type="title"/>
          </p:nvPr>
        </p:nvSpPr>
        <p:spPr>
          <a:xfrm>
            <a:off x="838200" y="365124"/>
            <a:ext cx="10515600" cy="1325563"/>
          </a:xfrm>
          <a:prstGeom prst="rect">
            <a:avLst/>
          </a:prstGeom>
          <a:noFill/>
          <a:ln>
            <a:noFill/>
          </a:ln>
        </p:spPr>
        <p:txBody>
          <a:bodyPr vert="horz" lIns="91433" tIns="45700" rIns="91433" bIns="45700" rtlCol="0" anchor="ctr" anchorCtr="0">
            <a:noAutofit/>
          </a:bodyPr>
          <a:lstStyle/>
          <a:p>
            <a:pPr>
              <a:spcBef>
                <a:spcPts val="0"/>
              </a:spcBef>
              <a:buClr>
                <a:schemeClr val="dk1"/>
              </a:buClr>
              <a:buSzPct val="25000"/>
            </a:pPr>
            <a:r>
              <a:rPr lang="en" dirty="0">
                <a:solidFill>
                  <a:schemeClr val="dk1"/>
                </a:solidFill>
                <a:ea typeface="Calibri"/>
                <a:cs typeface="Calibri"/>
                <a:sym typeface="Calibri"/>
              </a:rPr>
              <a:t>10 Years Crude Oil Price</a:t>
            </a:r>
          </a:p>
        </p:txBody>
      </p:sp>
      <p:pic>
        <p:nvPicPr>
          <p:cNvPr id="304" name="Shape 304"/>
          <p:cNvPicPr preferRelativeResize="0"/>
          <p:nvPr/>
        </p:nvPicPr>
        <p:blipFill rotWithShape="1">
          <a:blip r:embed="rId3">
            <a:alphaModFix/>
          </a:blip>
          <a:srcRect/>
          <a:stretch/>
        </p:blipFill>
        <p:spPr>
          <a:xfrm>
            <a:off x="2522033" y="1690689"/>
            <a:ext cx="7147932" cy="4965031"/>
          </a:xfrm>
          <a:prstGeom prst="rect">
            <a:avLst/>
          </a:prstGeom>
          <a:noFill/>
          <a:ln>
            <a:noFill/>
          </a:ln>
        </p:spPr>
      </p:pic>
    </p:spTree>
    <p:extLst>
      <p:ext uri="{BB962C8B-B14F-4D97-AF65-F5344CB8AC3E}">
        <p14:creationId xmlns:p14="http://schemas.microsoft.com/office/powerpoint/2010/main" val="2023371820"/>
      </p:ext>
    </p:extLst>
  </p:cSld>
  <p:clrMapOvr>
    <a:masterClrMapping/>
  </p:clrMapOvr>
  <p:transition spd="slow">
    <p:cu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Shape 310"/>
          <p:cNvSpPr txBox="1">
            <a:spLocks noGrp="1"/>
          </p:cNvSpPr>
          <p:nvPr>
            <p:ph type="title"/>
          </p:nvPr>
        </p:nvSpPr>
        <p:spPr>
          <a:xfrm>
            <a:off x="838200" y="365124"/>
            <a:ext cx="10515600" cy="1325563"/>
          </a:xfrm>
          <a:prstGeom prst="rect">
            <a:avLst/>
          </a:prstGeom>
          <a:noFill/>
          <a:ln>
            <a:noFill/>
          </a:ln>
        </p:spPr>
        <p:txBody>
          <a:bodyPr vert="horz" lIns="91433" tIns="45700" rIns="91433" bIns="45700" rtlCol="0" anchor="ctr" anchorCtr="0">
            <a:noAutofit/>
          </a:bodyPr>
          <a:lstStyle/>
          <a:p>
            <a:pPr>
              <a:spcBef>
                <a:spcPts val="0"/>
              </a:spcBef>
              <a:buClr>
                <a:schemeClr val="dk1"/>
              </a:buClr>
              <a:buSzPct val="25000"/>
            </a:pPr>
            <a:r>
              <a:rPr lang="en">
                <a:solidFill>
                  <a:schemeClr val="dk1"/>
                </a:solidFill>
                <a:ea typeface="Calibri"/>
                <a:cs typeface="Calibri"/>
                <a:sym typeface="Calibri"/>
              </a:rPr>
              <a:t>1 Year Crude Oil Price</a:t>
            </a:r>
          </a:p>
        </p:txBody>
      </p:sp>
      <p:pic>
        <p:nvPicPr>
          <p:cNvPr id="311" name="Shape 311"/>
          <p:cNvPicPr preferRelativeResize="0"/>
          <p:nvPr/>
        </p:nvPicPr>
        <p:blipFill rotWithShape="1">
          <a:blip r:embed="rId3">
            <a:alphaModFix/>
          </a:blip>
          <a:srcRect/>
          <a:stretch/>
        </p:blipFill>
        <p:spPr>
          <a:xfrm>
            <a:off x="2622549" y="1690688"/>
            <a:ext cx="6946899" cy="4495800"/>
          </a:xfrm>
          <a:prstGeom prst="rect">
            <a:avLst/>
          </a:prstGeom>
          <a:noFill/>
          <a:ln>
            <a:noFill/>
          </a:ln>
        </p:spPr>
      </p:pic>
    </p:spTree>
    <p:extLst>
      <p:ext uri="{BB962C8B-B14F-4D97-AF65-F5344CB8AC3E}">
        <p14:creationId xmlns:p14="http://schemas.microsoft.com/office/powerpoint/2010/main" val="853227060"/>
      </p:ext>
    </p:extLst>
  </p:cSld>
  <p:clrMapOvr>
    <a:masterClrMapping/>
  </p:clrMapOvr>
  <p:transition spd="slow">
    <p:cu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Shape 317"/>
          <p:cNvSpPr txBox="1">
            <a:spLocks noGrp="1"/>
          </p:cNvSpPr>
          <p:nvPr>
            <p:ph type="title"/>
          </p:nvPr>
        </p:nvSpPr>
        <p:spPr>
          <a:xfrm>
            <a:off x="838200" y="365124"/>
            <a:ext cx="10515600" cy="1325563"/>
          </a:xfrm>
          <a:prstGeom prst="rect">
            <a:avLst/>
          </a:prstGeom>
          <a:noFill/>
          <a:ln>
            <a:noFill/>
          </a:ln>
        </p:spPr>
        <p:txBody>
          <a:bodyPr vert="horz" lIns="91433" tIns="45700" rIns="91433" bIns="45700" rtlCol="0" anchor="ctr" anchorCtr="0">
            <a:noAutofit/>
          </a:bodyPr>
          <a:lstStyle/>
          <a:p>
            <a:pPr>
              <a:spcBef>
                <a:spcPts val="0"/>
              </a:spcBef>
              <a:buClr>
                <a:schemeClr val="dk1"/>
              </a:buClr>
              <a:buSzPct val="25000"/>
            </a:pPr>
            <a:r>
              <a:rPr lang="en">
                <a:solidFill>
                  <a:schemeClr val="dk1"/>
                </a:solidFill>
                <a:ea typeface="Calibri"/>
                <a:cs typeface="Calibri"/>
                <a:sym typeface="Calibri"/>
              </a:rPr>
              <a:t>Demand/Supply change</a:t>
            </a:r>
          </a:p>
        </p:txBody>
      </p:sp>
      <p:pic>
        <p:nvPicPr>
          <p:cNvPr id="318" name="Shape 318"/>
          <p:cNvPicPr preferRelativeResize="0"/>
          <p:nvPr/>
        </p:nvPicPr>
        <p:blipFill rotWithShape="1">
          <a:blip r:embed="rId3">
            <a:alphaModFix/>
          </a:blip>
          <a:srcRect/>
          <a:stretch/>
        </p:blipFill>
        <p:spPr>
          <a:xfrm>
            <a:off x="966537" y="1690688"/>
            <a:ext cx="6701924" cy="4904296"/>
          </a:xfrm>
          <a:prstGeom prst="rect">
            <a:avLst/>
          </a:prstGeom>
          <a:noFill/>
          <a:ln>
            <a:noFill/>
          </a:ln>
        </p:spPr>
      </p:pic>
      <p:sp>
        <p:nvSpPr>
          <p:cNvPr id="319" name="Shape 319"/>
          <p:cNvSpPr txBox="1"/>
          <p:nvPr/>
        </p:nvSpPr>
        <p:spPr>
          <a:xfrm>
            <a:off x="7796797" y="2942507"/>
            <a:ext cx="3003883" cy="1631216"/>
          </a:xfrm>
          <a:prstGeom prst="rect">
            <a:avLst/>
          </a:prstGeom>
          <a:noFill/>
          <a:ln>
            <a:noFill/>
          </a:ln>
        </p:spPr>
        <p:txBody>
          <a:bodyPr lIns="91433" tIns="45700" rIns="91433" bIns="45700" anchor="t" anchorCtr="0">
            <a:noAutofit/>
          </a:bodyPr>
          <a:lstStyle/>
          <a:p>
            <a:pPr>
              <a:buSzPct val="25000"/>
            </a:pPr>
            <a:r>
              <a:rPr lang="en" sz="2000">
                <a:solidFill>
                  <a:schemeClr val="dk1"/>
                </a:solidFill>
                <a:latin typeface="+mj-lt"/>
                <a:ea typeface="Calibri"/>
                <a:cs typeface="Calibri"/>
                <a:sym typeface="Calibri"/>
              </a:rPr>
              <a:t>The increasing gap between supply and Demand explains why crude oil price drops a lot recently.</a:t>
            </a:r>
          </a:p>
        </p:txBody>
      </p:sp>
    </p:spTree>
    <p:extLst>
      <p:ext uri="{BB962C8B-B14F-4D97-AF65-F5344CB8AC3E}">
        <p14:creationId xmlns:p14="http://schemas.microsoft.com/office/powerpoint/2010/main" val="2071303656"/>
      </p:ext>
    </p:extLst>
  </p:cSld>
  <p:clrMapOvr>
    <a:masterClrMapping/>
  </p:clrMapOvr>
  <p:transition spd="slow">
    <p:cu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Shape 361"/>
          <p:cNvSpPr txBox="1">
            <a:spLocks noGrp="1"/>
          </p:cNvSpPr>
          <p:nvPr>
            <p:ph type="title"/>
          </p:nvPr>
        </p:nvSpPr>
        <p:spPr>
          <a:xfrm>
            <a:off x="838200" y="365124"/>
            <a:ext cx="10515600" cy="1325563"/>
          </a:xfrm>
          <a:prstGeom prst="rect">
            <a:avLst/>
          </a:prstGeom>
          <a:noFill/>
          <a:ln>
            <a:noFill/>
          </a:ln>
        </p:spPr>
        <p:txBody>
          <a:bodyPr vert="horz" lIns="91433" tIns="45700" rIns="91433" bIns="45700" rtlCol="0" anchor="ctr" anchorCtr="0">
            <a:noAutofit/>
          </a:bodyPr>
          <a:lstStyle/>
          <a:p>
            <a:pPr>
              <a:spcBef>
                <a:spcPts val="0"/>
              </a:spcBef>
              <a:buClr>
                <a:schemeClr val="dk1"/>
              </a:buClr>
              <a:buSzPct val="25000"/>
            </a:pPr>
            <a:r>
              <a:rPr lang="en" b="1" dirty="0">
                <a:solidFill>
                  <a:schemeClr val="dk1"/>
                </a:solidFill>
                <a:ea typeface="Calibri"/>
                <a:cs typeface="Calibri"/>
                <a:sym typeface="Calibri"/>
              </a:rPr>
              <a:t>Main Product: Coal</a:t>
            </a:r>
          </a:p>
        </p:txBody>
      </p:sp>
      <p:sp>
        <p:nvSpPr>
          <p:cNvPr id="362" name="Shape 362"/>
          <p:cNvSpPr txBox="1">
            <a:spLocks noGrp="1"/>
          </p:cNvSpPr>
          <p:nvPr>
            <p:ph type="body" idx="1"/>
          </p:nvPr>
        </p:nvSpPr>
        <p:spPr>
          <a:xfrm>
            <a:off x="838201" y="1825625"/>
            <a:ext cx="4407567" cy="4351337"/>
          </a:xfrm>
          <a:prstGeom prst="rect">
            <a:avLst/>
          </a:prstGeom>
          <a:noFill/>
          <a:ln>
            <a:noFill/>
          </a:ln>
        </p:spPr>
        <p:txBody>
          <a:bodyPr vert="horz" lIns="91433" tIns="45700" rIns="91433" bIns="45700" rtlCol="0" anchor="t" anchorCtr="0">
            <a:noAutofit/>
          </a:bodyPr>
          <a:lstStyle/>
          <a:p>
            <a:pPr marL="237061" indent="-228594">
              <a:spcBef>
                <a:spcPts val="0"/>
              </a:spcBef>
              <a:buClr>
                <a:schemeClr val="dk1"/>
              </a:buClr>
              <a:buSzPct val="100000"/>
              <a:buFont typeface="Arial"/>
              <a:buChar char="•"/>
            </a:pPr>
            <a:r>
              <a:rPr lang="en" dirty="0">
                <a:solidFill>
                  <a:schemeClr val="dk1"/>
                </a:solidFill>
                <a:latin typeface="+mj-lt"/>
                <a:ea typeface="Calibri"/>
                <a:cs typeface="Calibri"/>
                <a:sym typeface="Calibri"/>
              </a:rPr>
              <a:t>Consumption: 6.6 billion tons in 2014</a:t>
            </a:r>
          </a:p>
          <a:p>
            <a:pPr marL="237061" indent="-50799">
              <a:spcBef>
                <a:spcPts val="1067"/>
              </a:spcBef>
              <a:buClr>
                <a:schemeClr val="dk1"/>
              </a:buClr>
              <a:buNone/>
            </a:pPr>
            <a:endParaRPr dirty="0">
              <a:solidFill>
                <a:schemeClr val="dk1"/>
              </a:solidFill>
              <a:latin typeface="+mj-lt"/>
              <a:ea typeface="Calibri"/>
              <a:cs typeface="Calibri"/>
              <a:sym typeface="Calibri"/>
            </a:endParaRPr>
          </a:p>
          <a:p>
            <a:pPr marL="237061" indent="-228594">
              <a:spcBef>
                <a:spcPts val="1067"/>
              </a:spcBef>
              <a:buClr>
                <a:schemeClr val="dk1"/>
              </a:buClr>
              <a:buSzPct val="100000"/>
              <a:buFont typeface="Arial"/>
              <a:buChar char="•"/>
            </a:pPr>
            <a:r>
              <a:rPr lang="en" dirty="0">
                <a:solidFill>
                  <a:schemeClr val="dk1"/>
                </a:solidFill>
                <a:latin typeface="+mj-lt"/>
                <a:ea typeface="Calibri"/>
                <a:cs typeface="Calibri"/>
                <a:sym typeface="Calibri"/>
              </a:rPr>
              <a:t>Functions:</a:t>
            </a:r>
          </a:p>
          <a:p>
            <a:pPr marL="507987" indent="-499521">
              <a:spcBef>
                <a:spcPts val="1067"/>
              </a:spcBef>
              <a:buClr>
                <a:schemeClr val="dk1"/>
              </a:buClr>
              <a:buSzPct val="100000"/>
              <a:buFont typeface="Calibri"/>
              <a:buAutoNum type="arabicPeriod"/>
            </a:pPr>
            <a:r>
              <a:rPr lang="en" dirty="0">
                <a:solidFill>
                  <a:schemeClr val="dk1"/>
                </a:solidFill>
                <a:latin typeface="+mj-lt"/>
                <a:ea typeface="Calibri"/>
                <a:cs typeface="Calibri"/>
                <a:sym typeface="Calibri"/>
              </a:rPr>
              <a:t>Electricity generation</a:t>
            </a:r>
          </a:p>
          <a:p>
            <a:pPr marL="507987" indent="-499521">
              <a:spcBef>
                <a:spcPts val="1067"/>
              </a:spcBef>
              <a:buClr>
                <a:schemeClr val="dk1"/>
              </a:buClr>
              <a:buSzPct val="100000"/>
              <a:buFont typeface="Calibri"/>
              <a:buAutoNum type="arabicPeriod"/>
            </a:pPr>
            <a:r>
              <a:rPr lang="en" dirty="0">
                <a:solidFill>
                  <a:schemeClr val="dk1"/>
                </a:solidFill>
                <a:latin typeface="+mj-lt"/>
                <a:ea typeface="Calibri"/>
                <a:cs typeface="Calibri"/>
                <a:sym typeface="Calibri"/>
              </a:rPr>
              <a:t>Steel production</a:t>
            </a:r>
          </a:p>
          <a:p>
            <a:pPr marL="507987" indent="-499521">
              <a:spcBef>
                <a:spcPts val="1067"/>
              </a:spcBef>
              <a:buClr>
                <a:schemeClr val="dk1"/>
              </a:buClr>
              <a:buSzPct val="100000"/>
              <a:buFont typeface="Calibri"/>
              <a:buAutoNum type="arabicPeriod"/>
            </a:pPr>
            <a:r>
              <a:rPr lang="en" dirty="0">
                <a:solidFill>
                  <a:schemeClr val="dk1"/>
                </a:solidFill>
                <a:latin typeface="+mj-lt"/>
                <a:ea typeface="Calibri"/>
                <a:cs typeface="Calibri"/>
                <a:sym typeface="Calibri"/>
              </a:rPr>
              <a:t>Cement Manufacturing</a:t>
            </a:r>
          </a:p>
          <a:p>
            <a:pPr marL="507987" indent="-499521">
              <a:spcBef>
                <a:spcPts val="1067"/>
              </a:spcBef>
              <a:buClr>
                <a:schemeClr val="dk1"/>
              </a:buClr>
              <a:buSzPct val="100000"/>
              <a:buFont typeface="Calibri"/>
              <a:buAutoNum type="arabicPeriod"/>
            </a:pPr>
            <a:r>
              <a:rPr lang="en" dirty="0">
                <a:solidFill>
                  <a:schemeClr val="dk1"/>
                </a:solidFill>
                <a:latin typeface="+mj-lt"/>
                <a:ea typeface="Calibri"/>
                <a:cs typeface="Calibri"/>
                <a:sym typeface="Calibri"/>
              </a:rPr>
              <a:t>Liquid Fuel</a:t>
            </a:r>
          </a:p>
        </p:txBody>
      </p:sp>
      <p:pic>
        <p:nvPicPr>
          <p:cNvPr id="363" name="Shape 363"/>
          <p:cNvPicPr preferRelativeResize="0"/>
          <p:nvPr/>
        </p:nvPicPr>
        <p:blipFill rotWithShape="1">
          <a:blip r:embed="rId3">
            <a:alphaModFix/>
          </a:blip>
          <a:srcRect/>
          <a:stretch/>
        </p:blipFill>
        <p:spPr>
          <a:xfrm>
            <a:off x="5599945" y="1907256"/>
            <a:ext cx="5753855" cy="3723523"/>
          </a:xfrm>
          <a:prstGeom prst="rect">
            <a:avLst/>
          </a:prstGeom>
          <a:noFill/>
          <a:ln>
            <a:noFill/>
          </a:ln>
        </p:spPr>
      </p:pic>
    </p:spTree>
    <p:extLst>
      <p:ext uri="{BB962C8B-B14F-4D97-AF65-F5344CB8AC3E}">
        <p14:creationId xmlns:p14="http://schemas.microsoft.com/office/powerpoint/2010/main" val="683495196"/>
      </p:ext>
    </p:extLst>
  </p:cSld>
  <p:clrMapOvr>
    <a:masterClrMapping/>
  </p:clrMapOvr>
  <p:transition spd="slow">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http://www.nicolasdory.com/wp-content/uploads/2010/08/2010_08_08_MontanaMountainMine_7240.jpg"/>
          <p:cNvPicPr>
            <a:picLocks noChangeAspect="1" noChangeArrowheads="1"/>
          </p:cNvPicPr>
          <p:nvPr/>
        </p:nvPicPr>
        <p:blipFill rotWithShape="1">
          <a:blip r:embed="rId2">
            <a:extLst>
              <a:ext uri="{28A0092B-C50C-407E-A947-70E740481C1C}">
                <a14:useLocalDpi xmlns:a14="http://schemas.microsoft.com/office/drawing/2010/main" val="0"/>
              </a:ext>
            </a:extLst>
          </a:blip>
          <a:srcRect b="15625"/>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4529797"/>
            <a:ext cx="12192000" cy="1631853"/>
          </a:xfrm>
          <a:prstGeom prst="rect">
            <a:avLst/>
          </a:prstGeom>
          <a:solidFill>
            <a:srgbClr val="FFFFFF">
              <a:alpha val="4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2419350" y="4151923"/>
            <a:ext cx="73533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6600" b="1" dirty="0" smtClean="0"/>
              <a:t>Industry Overview</a:t>
            </a:r>
            <a:endParaRPr lang="en-US" sz="6600" b="1" dirty="0"/>
          </a:p>
        </p:txBody>
      </p:sp>
    </p:spTree>
    <p:extLst>
      <p:ext uri="{BB962C8B-B14F-4D97-AF65-F5344CB8AC3E}">
        <p14:creationId xmlns:p14="http://schemas.microsoft.com/office/powerpoint/2010/main" val="38798303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Shape 369"/>
          <p:cNvSpPr txBox="1">
            <a:spLocks noGrp="1"/>
          </p:cNvSpPr>
          <p:nvPr>
            <p:ph type="title"/>
          </p:nvPr>
        </p:nvSpPr>
        <p:spPr>
          <a:xfrm>
            <a:off x="838200" y="365124"/>
            <a:ext cx="10515600" cy="1325563"/>
          </a:xfrm>
          <a:prstGeom prst="rect">
            <a:avLst/>
          </a:prstGeom>
          <a:noFill/>
          <a:ln>
            <a:noFill/>
          </a:ln>
        </p:spPr>
        <p:txBody>
          <a:bodyPr vert="horz" lIns="91433" tIns="45700" rIns="91433" bIns="45700" rtlCol="0" anchor="ctr" anchorCtr="0">
            <a:noAutofit/>
          </a:bodyPr>
          <a:lstStyle/>
          <a:p>
            <a:pPr>
              <a:spcBef>
                <a:spcPts val="0"/>
              </a:spcBef>
              <a:buClr>
                <a:schemeClr val="dk1"/>
              </a:buClr>
              <a:buSzPct val="25000"/>
            </a:pPr>
            <a:r>
              <a:rPr lang="en">
                <a:solidFill>
                  <a:schemeClr val="dk1"/>
                </a:solidFill>
                <a:ea typeface="Calibri"/>
                <a:cs typeface="Calibri"/>
                <a:sym typeface="Calibri"/>
              </a:rPr>
              <a:t>Historical Coal Price</a:t>
            </a:r>
          </a:p>
        </p:txBody>
      </p:sp>
      <p:pic>
        <p:nvPicPr>
          <p:cNvPr id="370" name="Shape 370"/>
          <p:cNvPicPr preferRelativeResize="0">
            <a:picLocks noGrp="1"/>
          </p:cNvPicPr>
          <p:nvPr>
            <p:ph type="body" idx="1"/>
          </p:nvPr>
        </p:nvPicPr>
        <p:blipFill rotWithShape="1">
          <a:blip r:embed="rId3">
            <a:alphaModFix/>
          </a:blip>
          <a:srcRect/>
          <a:stretch/>
        </p:blipFill>
        <p:spPr>
          <a:xfrm>
            <a:off x="2526403" y="1825625"/>
            <a:ext cx="7139192" cy="4351337"/>
          </a:xfrm>
          <a:prstGeom prst="rect">
            <a:avLst/>
          </a:prstGeom>
          <a:noFill/>
          <a:ln>
            <a:noFill/>
          </a:ln>
        </p:spPr>
      </p:pic>
    </p:spTree>
    <p:extLst>
      <p:ext uri="{BB962C8B-B14F-4D97-AF65-F5344CB8AC3E}">
        <p14:creationId xmlns:p14="http://schemas.microsoft.com/office/powerpoint/2010/main" val="633786274"/>
      </p:ext>
    </p:extLst>
  </p:cSld>
  <p:clrMapOvr>
    <a:masterClrMapping/>
  </p:clrMapOvr>
  <p:transition spd="slow">
    <p:cut/>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Shape 375"/>
          <p:cNvSpPr txBox="1">
            <a:spLocks noGrp="1"/>
          </p:cNvSpPr>
          <p:nvPr>
            <p:ph type="title"/>
          </p:nvPr>
        </p:nvSpPr>
        <p:spPr>
          <a:xfrm>
            <a:off x="838200" y="365124"/>
            <a:ext cx="10515600" cy="1325563"/>
          </a:xfrm>
          <a:prstGeom prst="rect">
            <a:avLst/>
          </a:prstGeom>
          <a:noFill/>
          <a:ln>
            <a:noFill/>
          </a:ln>
        </p:spPr>
        <p:txBody>
          <a:bodyPr vert="horz" lIns="91433" tIns="45700" rIns="91433" bIns="45700" rtlCol="0" anchor="ctr" anchorCtr="0">
            <a:noAutofit/>
          </a:bodyPr>
          <a:lstStyle/>
          <a:p>
            <a:pPr>
              <a:spcBef>
                <a:spcPts val="0"/>
              </a:spcBef>
              <a:buClr>
                <a:schemeClr val="dk1"/>
              </a:buClr>
              <a:buSzPct val="25000"/>
            </a:pPr>
            <a:r>
              <a:rPr lang="en">
                <a:solidFill>
                  <a:schemeClr val="dk1"/>
                </a:solidFill>
                <a:ea typeface="Calibri"/>
                <a:cs typeface="Calibri"/>
                <a:sym typeface="Calibri"/>
              </a:rPr>
              <a:t>10 Years Coal Price</a:t>
            </a:r>
          </a:p>
        </p:txBody>
      </p:sp>
      <p:pic>
        <p:nvPicPr>
          <p:cNvPr id="376" name="Shape 376"/>
          <p:cNvPicPr preferRelativeResize="0">
            <a:picLocks noGrp="1"/>
          </p:cNvPicPr>
          <p:nvPr>
            <p:ph type="body" idx="1"/>
          </p:nvPr>
        </p:nvPicPr>
        <p:blipFill rotWithShape="1">
          <a:blip r:embed="rId3">
            <a:alphaModFix/>
          </a:blip>
          <a:srcRect/>
          <a:stretch/>
        </p:blipFill>
        <p:spPr>
          <a:xfrm>
            <a:off x="2526403" y="1825625"/>
            <a:ext cx="7139192" cy="4351337"/>
          </a:xfrm>
          <a:prstGeom prst="rect">
            <a:avLst/>
          </a:prstGeom>
          <a:noFill/>
          <a:ln>
            <a:noFill/>
          </a:ln>
        </p:spPr>
      </p:pic>
    </p:spTree>
    <p:extLst>
      <p:ext uri="{BB962C8B-B14F-4D97-AF65-F5344CB8AC3E}">
        <p14:creationId xmlns:p14="http://schemas.microsoft.com/office/powerpoint/2010/main" val="2400930014"/>
      </p:ext>
    </p:extLst>
  </p:cSld>
  <p:clrMapOvr>
    <a:masterClrMapping/>
  </p:clrMapOvr>
  <p:transition spd="slow">
    <p:cu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Shape 381"/>
          <p:cNvSpPr txBox="1">
            <a:spLocks noGrp="1"/>
          </p:cNvSpPr>
          <p:nvPr>
            <p:ph type="title"/>
          </p:nvPr>
        </p:nvSpPr>
        <p:spPr>
          <a:xfrm>
            <a:off x="838200" y="365124"/>
            <a:ext cx="10515600" cy="1325563"/>
          </a:xfrm>
          <a:prstGeom prst="rect">
            <a:avLst/>
          </a:prstGeom>
          <a:noFill/>
          <a:ln>
            <a:noFill/>
          </a:ln>
        </p:spPr>
        <p:txBody>
          <a:bodyPr vert="horz" lIns="91433" tIns="45700" rIns="91433" bIns="45700" rtlCol="0" anchor="ctr" anchorCtr="0">
            <a:noAutofit/>
          </a:bodyPr>
          <a:lstStyle/>
          <a:p>
            <a:pPr>
              <a:spcBef>
                <a:spcPts val="0"/>
              </a:spcBef>
              <a:buClr>
                <a:schemeClr val="dk1"/>
              </a:buClr>
              <a:buSzPct val="25000"/>
            </a:pPr>
            <a:r>
              <a:rPr lang="en" dirty="0">
                <a:solidFill>
                  <a:schemeClr val="dk1"/>
                </a:solidFill>
                <a:ea typeface="Calibri"/>
                <a:cs typeface="Calibri"/>
                <a:sym typeface="Calibri"/>
              </a:rPr>
              <a:t>1 Year Coal price</a:t>
            </a:r>
          </a:p>
        </p:txBody>
      </p:sp>
      <p:pic>
        <p:nvPicPr>
          <p:cNvPr id="382" name="Shape 382"/>
          <p:cNvPicPr preferRelativeResize="0">
            <a:picLocks noGrp="1"/>
          </p:cNvPicPr>
          <p:nvPr>
            <p:ph type="body" idx="1"/>
          </p:nvPr>
        </p:nvPicPr>
        <p:blipFill rotWithShape="1">
          <a:blip r:embed="rId3">
            <a:alphaModFix/>
          </a:blip>
          <a:srcRect/>
          <a:stretch/>
        </p:blipFill>
        <p:spPr>
          <a:xfrm>
            <a:off x="2526403" y="1825625"/>
            <a:ext cx="7139192" cy="4351337"/>
          </a:xfrm>
          <a:prstGeom prst="rect">
            <a:avLst/>
          </a:prstGeom>
          <a:noFill/>
          <a:ln>
            <a:noFill/>
          </a:ln>
        </p:spPr>
      </p:pic>
    </p:spTree>
    <p:extLst>
      <p:ext uri="{BB962C8B-B14F-4D97-AF65-F5344CB8AC3E}">
        <p14:creationId xmlns:p14="http://schemas.microsoft.com/office/powerpoint/2010/main" val="3609941102"/>
      </p:ext>
    </p:extLst>
  </p:cSld>
  <p:clrMapOvr>
    <a:masterClrMapping/>
  </p:clrMapOvr>
  <p:transition spd="slow">
    <p:cu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http://www.nicolasdory.com/wp-content/uploads/2010/08/2010_08_08_MontanaMountainMine_7240.jpg"/>
          <p:cNvPicPr>
            <a:picLocks noChangeAspect="1" noChangeArrowheads="1"/>
          </p:cNvPicPr>
          <p:nvPr/>
        </p:nvPicPr>
        <p:blipFill rotWithShape="1">
          <a:blip r:embed="rId2">
            <a:extLst>
              <a:ext uri="{28A0092B-C50C-407E-A947-70E740481C1C}">
                <a14:useLocalDpi xmlns:a14="http://schemas.microsoft.com/office/drawing/2010/main" val="0"/>
              </a:ext>
            </a:extLst>
          </a:blip>
          <a:srcRect b="15625"/>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4529797"/>
            <a:ext cx="12192000" cy="1631853"/>
          </a:xfrm>
          <a:prstGeom prst="rect">
            <a:avLst/>
          </a:prstGeom>
          <a:solidFill>
            <a:srgbClr val="FFFFFF">
              <a:alpha val="4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0" y="4151923"/>
            <a:ext cx="12192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sz="6600" b="1" dirty="0" smtClean="0"/>
              <a:t>Teck Resources Limited</a:t>
            </a:r>
            <a:endParaRPr lang="en-US" sz="6600" b="1" dirty="0"/>
          </a:p>
        </p:txBody>
      </p:sp>
    </p:spTree>
    <p:extLst>
      <p:ext uri="{BB962C8B-B14F-4D97-AF65-F5344CB8AC3E}">
        <p14:creationId xmlns:p14="http://schemas.microsoft.com/office/powerpoint/2010/main" val="6473696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Shape 393"/>
          <p:cNvSpPr txBox="1">
            <a:spLocks noGrp="1"/>
          </p:cNvSpPr>
          <p:nvPr>
            <p:ph type="title"/>
          </p:nvPr>
        </p:nvSpPr>
        <p:spPr>
          <a:xfrm>
            <a:off x="609600" y="274637"/>
            <a:ext cx="10972800" cy="1143200"/>
          </a:xfrm>
          <a:prstGeom prst="rect">
            <a:avLst/>
          </a:prstGeom>
        </p:spPr>
        <p:txBody>
          <a:bodyPr vert="horz" lIns="121900" tIns="121900" rIns="121900" bIns="121900" rtlCol="0" anchor="b" anchorCtr="0">
            <a:noAutofit/>
          </a:bodyPr>
          <a:lstStyle/>
          <a:p>
            <a:r>
              <a:rPr lang="en"/>
              <a:t> Introduction: Overview</a:t>
            </a:r>
          </a:p>
        </p:txBody>
      </p:sp>
      <p:sp>
        <p:nvSpPr>
          <p:cNvPr id="394" name="Shape 394"/>
          <p:cNvSpPr txBox="1">
            <a:spLocks noGrp="1"/>
          </p:cNvSpPr>
          <p:nvPr>
            <p:ph type="body" idx="1"/>
          </p:nvPr>
        </p:nvSpPr>
        <p:spPr>
          <a:xfrm>
            <a:off x="609600" y="1600201"/>
            <a:ext cx="10972800" cy="4967599"/>
          </a:xfrm>
          <a:prstGeom prst="rect">
            <a:avLst/>
          </a:prstGeom>
        </p:spPr>
        <p:txBody>
          <a:bodyPr vert="horz" lIns="121900" tIns="121900" rIns="121900" bIns="121900" rtlCol="0" anchor="t" anchorCtr="0">
            <a:noAutofit/>
          </a:bodyPr>
          <a:lstStyle/>
          <a:p>
            <a:pPr marL="609585" indent="-558786">
              <a:buClr>
                <a:schemeClr val="dk1"/>
              </a:buClr>
              <a:buSzPct val="100000"/>
              <a:buFont typeface="Arial"/>
              <a:buChar char="●"/>
            </a:pPr>
            <a:r>
              <a:rPr lang="en" dirty="0"/>
              <a:t>Canada’s largest diversified mining company</a:t>
            </a:r>
          </a:p>
          <a:p>
            <a:pPr marL="609585" indent="-558786">
              <a:buClr>
                <a:schemeClr val="dk1"/>
              </a:buClr>
              <a:buSzPct val="100000"/>
              <a:buFont typeface="Arial"/>
              <a:buChar char="●"/>
            </a:pPr>
            <a:endParaRPr lang="en" dirty="0" smtClean="0"/>
          </a:p>
          <a:p>
            <a:pPr marL="609585" indent="-558786">
              <a:buClr>
                <a:schemeClr val="dk1"/>
              </a:buClr>
              <a:buSzPct val="100000"/>
              <a:buFont typeface="Arial"/>
              <a:buChar char="●"/>
            </a:pPr>
            <a:r>
              <a:rPr lang="en" dirty="0" smtClean="0"/>
              <a:t>Headquartered </a:t>
            </a:r>
            <a:r>
              <a:rPr lang="en" dirty="0"/>
              <a:t>in </a:t>
            </a:r>
            <a:r>
              <a:rPr lang="en" dirty="0" smtClean="0"/>
              <a:t>Vancouver</a:t>
            </a:r>
          </a:p>
          <a:p>
            <a:pPr marL="609585" indent="-558786">
              <a:buClr>
                <a:schemeClr val="dk1"/>
              </a:buClr>
              <a:buSzPct val="100000"/>
              <a:buFont typeface="Arial"/>
              <a:buChar char="●"/>
            </a:pPr>
            <a:endParaRPr lang="en" dirty="0" smtClean="0"/>
          </a:p>
          <a:p>
            <a:pPr marL="609585" indent="-558786">
              <a:buClr>
                <a:schemeClr val="dk1"/>
              </a:buClr>
              <a:buSzPct val="100000"/>
              <a:buFont typeface="Arial"/>
              <a:buChar char="●"/>
            </a:pPr>
            <a:r>
              <a:rPr lang="en" dirty="0" smtClean="0"/>
              <a:t>Their business is exploring for, developing and producing natural resources</a:t>
            </a:r>
          </a:p>
        </p:txBody>
      </p:sp>
      <p:pic>
        <p:nvPicPr>
          <p:cNvPr id="1028" name="Picture 4" descr="http://www.happycapitalism.com/wp-content/uploads/2011/09/teck.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54411" y="5259598"/>
            <a:ext cx="2637589" cy="1598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6328783"/>
      </p:ext>
    </p:extLst>
  </p:cSld>
  <p:clrMapOvr>
    <a:masterClrMapping/>
  </p:clrMapOvr>
  <p:transition spd="slow">
    <p:cu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Shape 399"/>
          <p:cNvSpPr txBox="1">
            <a:spLocks noGrp="1"/>
          </p:cNvSpPr>
          <p:nvPr>
            <p:ph type="body" idx="1"/>
          </p:nvPr>
        </p:nvSpPr>
        <p:spPr>
          <a:xfrm>
            <a:off x="489900" y="1590500"/>
            <a:ext cx="10972800" cy="4971600"/>
          </a:xfrm>
          <a:prstGeom prst="rect">
            <a:avLst/>
          </a:prstGeom>
        </p:spPr>
        <p:txBody>
          <a:bodyPr vert="horz" lIns="121900" tIns="121900" rIns="121900" bIns="121900" rtlCol="0" anchor="t" anchorCtr="0">
            <a:noAutofit/>
          </a:bodyPr>
          <a:lstStyle/>
          <a:p>
            <a:pPr>
              <a:buNone/>
            </a:pPr>
            <a:r>
              <a:rPr lang="en" sz="2400" b="1" dirty="0"/>
              <a:t>Principal Products:</a:t>
            </a:r>
          </a:p>
          <a:p>
            <a:pPr marL="495296" indent="-342900">
              <a:buClr>
                <a:schemeClr val="dk1"/>
              </a:buClr>
              <a:buSzPct val="100000"/>
            </a:pPr>
            <a:r>
              <a:rPr lang="en" sz="2400" dirty="0"/>
              <a:t>Coal</a:t>
            </a:r>
          </a:p>
          <a:p>
            <a:pPr marL="495296" indent="-342900">
              <a:buClr>
                <a:schemeClr val="dk1"/>
              </a:buClr>
              <a:buSzPct val="100000"/>
            </a:pPr>
            <a:r>
              <a:rPr lang="en" sz="2400" dirty="0"/>
              <a:t>Copper</a:t>
            </a:r>
          </a:p>
          <a:p>
            <a:pPr marL="495296" indent="-342900">
              <a:buClr>
                <a:schemeClr val="dk1"/>
              </a:buClr>
              <a:buSzPct val="100000"/>
            </a:pPr>
            <a:r>
              <a:rPr lang="en" sz="2400" dirty="0"/>
              <a:t>Zinc</a:t>
            </a:r>
          </a:p>
          <a:p>
            <a:pPr marL="495296" indent="-342900">
              <a:buClr>
                <a:schemeClr val="dk1"/>
              </a:buClr>
              <a:buSzPct val="100000"/>
            </a:pPr>
            <a:r>
              <a:rPr lang="en" sz="2400" dirty="0" smtClean="0"/>
              <a:t>Energy</a:t>
            </a:r>
          </a:p>
          <a:p>
            <a:pPr marL="152396" indent="0">
              <a:buClr>
                <a:schemeClr val="dk1"/>
              </a:buClr>
              <a:buSzPct val="100000"/>
              <a:buNone/>
            </a:pPr>
            <a:endParaRPr lang="en" sz="2400" dirty="0"/>
          </a:p>
          <a:p>
            <a:pPr>
              <a:buNone/>
            </a:pPr>
            <a:r>
              <a:rPr lang="en" sz="2400" b="1" dirty="0"/>
              <a:t>Other products:</a:t>
            </a:r>
          </a:p>
          <a:p>
            <a:pPr marL="495296" indent="-342900">
              <a:buClr>
                <a:schemeClr val="dk1"/>
              </a:buClr>
              <a:buSzPct val="100000"/>
            </a:pPr>
            <a:r>
              <a:rPr lang="en" sz="2400" dirty="0"/>
              <a:t>Lead</a:t>
            </a:r>
          </a:p>
          <a:p>
            <a:pPr marL="495296" indent="-342900">
              <a:buClr>
                <a:schemeClr val="dk1"/>
              </a:buClr>
              <a:buSzPct val="100000"/>
            </a:pPr>
            <a:r>
              <a:rPr lang="en" sz="2400" dirty="0"/>
              <a:t>Molybdenum</a:t>
            </a:r>
          </a:p>
          <a:p>
            <a:pPr marL="495296" indent="-342900">
              <a:buClr>
                <a:schemeClr val="dk1"/>
              </a:buClr>
              <a:buSzPct val="100000"/>
            </a:pPr>
            <a:r>
              <a:rPr lang="en" sz="2400" dirty="0"/>
              <a:t>Silver</a:t>
            </a:r>
          </a:p>
        </p:txBody>
      </p:sp>
      <p:sp>
        <p:nvSpPr>
          <p:cNvPr id="400" name="Shape 400"/>
          <p:cNvSpPr txBox="1">
            <a:spLocks noGrp="1"/>
          </p:cNvSpPr>
          <p:nvPr>
            <p:ph type="title"/>
          </p:nvPr>
        </p:nvSpPr>
        <p:spPr>
          <a:xfrm>
            <a:off x="609600" y="274637"/>
            <a:ext cx="10972800" cy="1143200"/>
          </a:xfrm>
          <a:prstGeom prst="rect">
            <a:avLst/>
          </a:prstGeom>
        </p:spPr>
        <p:txBody>
          <a:bodyPr vert="horz" lIns="121900" tIns="121900" rIns="121900" bIns="121900" rtlCol="0" anchor="b" anchorCtr="0">
            <a:noAutofit/>
          </a:bodyPr>
          <a:lstStyle/>
          <a:p>
            <a:r>
              <a:rPr lang="en"/>
              <a:t> Introduction: Overview</a:t>
            </a:r>
          </a:p>
        </p:txBody>
      </p:sp>
      <p:pic>
        <p:nvPicPr>
          <p:cNvPr id="4" name="Picture 4" descr="http://www.happycapitalism.com/wp-content/uploads/2011/09/teck.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54411" y="5259598"/>
            <a:ext cx="2637589" cy="1598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5560625"/>
      </p:ext>
    </p:extLst>
  </p:cSld>
  <p:clrMapOvr>
    <a:masterClrMapping/>
  </p:clrMapOvr>
  <p:transition spd="slow">
    <p:cu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pic>
        <p:nvPicPr>
          <p:cNvPr id="5" name="Picture 4" descr="http://www.happycapitalism.com/wp-content/uploads/2011/09/teck.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54411" y="5259598"/>
            <a:ext cx="2637589" cy="1598402"/>
          </a:xfrm>
          <a:prstGeom prst="rect">
            <a:avLst/>
          </a:prstGeom>
          <a:noFill/>
          <a:extLst>
            <a:ext uri="{909E8E84-426E-40DD-AFC4-6F175D3DCCD1}">
              <a14:hiddenFill xmlns:a14="http://schemas.microsoft.com/office/drawing/2010/main">
                <a:solidFill>
                  <a:srgbClr val="FFFFFF"/>
                </a:solidFill>
              </a14:hiddenFill>
            </a:ext>
          </a:extLst>
        </p:spPr>
      </p:pic>
      <p:pic>
        <p:nvPicPr>
          <p:cNvPr id="405" name="Shape 405"/>
          <p:cNvPicPr preferRelativeResize="0"/>
          <p:nvPr/>
        </p:nvPicPr>
        <p:blipFill rotWithShape="1">
          <a:blip r:embed="rId4">
            <a:alphaModFix/>
          </a:blip>
          <a:srcRect t="2257" r="8282"/>
          <a:stretch/>
        </p:blipFill>
        <p:spPr>
          <a:xfrm>
            <a:off x="3830932" y="549134"/>
            <a:ext cx="7932299" cy="5759733"/>
          </a:xfrm>
          <a:prstGeom prst="rect">
            <a:avLst/>
          </a:prstGeom>
          <a:noFill/>
          <a:ln>
            <a:noFill/>
          </a:ln>
        </p:spPr>
      </p:pic>
      <p:pic>
        <p:nvPicPr>
          <p:cNvPr id="406" name="Shape 406"/>
          <p:cNvPicPr preferRelativeResize="0"/>
          <p:nvPr/>
        </p:nvPicPr>
        <p:blipFill rotWithShape="1">
          <a:blip r:embed="rId5">
            <a:alphaModFix/>
          </a:blip>
          <a:srcRect t="5267" r="4278"/>
          <a:stretch/>
        </p:blipFill>
        <p:spPr>
          <a:xfrm>
            <a:off x="256501" y="3146800"/>
            <a:ext cx="3950665" cy="3416800"/>
          </a:xfrm>
          <a:prstGeom prst="rect">
            <a:avLst/>
          </a:prstGeom>
          <a:noFill/>
          <a:ln>
            <a:noFill/>
          </a:ln>
        </p:spPr>
      </p:pic>
      <p:sp>
        <p:nvSpPr>
          <p:cNvPr id="407" name="Shape 407"/>
          <p:cNvSpPr txBox="1">
            <a:spLocks noGrp="1"/>
          </p:cNvSpPr>
          <p:nvPr>
            <p:ph type="title"/>
          </p:nvPr>
        </p:nvSpPr>
        <p:spPr>
          <a:xfrm>
            <a:off x="609600" y="274637"/>
            <a:ext cx="10972800" cy="1143200"/>
          </a:xfrm>
          <a:prstGeom prst="rect">
            <a:avLst/>
          </a:prstGeom>
        </p:spPr>
        <p:txBody>
          <a:bodyPr vert="horz" lIns="121900" tIns="121900" rIns="121900" bIns="121900" rtlCol="0" anchor="b" anchorCtr="0">
            <a:noAutofit/>
          </a:bodyPr>
          <a:lstStyle/>
          <a:p>
            <a:r>
              <a:rPr lang="en"/>
              <a:t>Operations in North America</a:t>
            </a:r>
          </a:p>
        </p:txBody>
      </p:sp>
    </p:spTree>
    <p:extLst>
      <p:ext uri="{BB962C8B-B14F-4D97-AF65-F5344CB8AC3E}">
        <p14:creationId xmlns:p14="http://schemas.microsoft.com/office/powerpoint/2010/main" val="3366652872"/>
      </p:ext>
    </p:extLst>
  </p:cSld>
  <p:clrMapOvr>
    <a:masterClrMapping/>
  </p:clrMapOvr>
  <p:transition spd="slow">
    <p:cu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pic>
        <p:nvPicPr>
          <p:cNvPr id="412" name="Shape 412"/>
          <p:cNvPicPr preferRelativeResize="0"/>
          <p:nvPr/>
        </p:nvPicPr>
        <p:blipFill rotWithShape="1">
          <a:blip r:embed="rId3">
            <a:alphaModFix/>
          </a:blip>
          <a:srcRect t="5267" r="4278"/>
          <a:stretch/>
        </p:blipFill>
        <p:spPr>
          <a:xfrm>
            <a:off x="256501" y="3146800"/>
            <a:ext cx="3950665" cy="3416800"/>
          </a:xfrm>
          <a:prstGeom prst="rect">
            <a:avLst/>
          </a:prstGeom>
          <a:noFill/>
          <a:ln>
            <a:noFill/>
          </a:ln>
        </p:spPr>
      </p:pic>
      <p:pic>
        <p:nvPicPr>
          <p:cNvPr id="413" name="Shape 413"/>
          <p:cNvPicPr preferRelativeResize="0"/>
          <p:nvPr/>
        </p:nvPicPr>
        <p:blipFill>
          <a:blip r:embed="rId4">
            <a:alphaModFix/>
          </a:blip>
          <a:stretch>
            <a:fillRect/>
          </a:stretch>
        </p:blipFill>
        <p:spPr>
          <a:xfrm>
            <a:off x="7043200" y="1417833"/>
            <a:ext cx="3886200" cy="5080000"/>
          </a:xfrm>
          <a:prstGeom prst="rect">
            <a:avLst/>
          </a:prstGeom>
          <a:noFill/>
          <a:ln>
            <a:noFill/>
          </a:ln>
        </p:spPr>
      </p:pic>
      <p:sp>
        <p:nvSpPr>
          <p:cNvPr id="414" name="Shape 414"/>
          <p:cNvSpPr txBox="1">
            <a:spLocks noGrp="1"/>
          </p:cNvSpPr>
          <p:nvPr>
            <p:ph type="title"/>
          </p:nvPr>
        </p:nvSpPr>
        <p:spPr>
          <a:xfrm>
            <a:off x="609600" y="274637"/>
            <a:ext cx="10972800" cy="1143200"/>
          </a:xfrm>
          <a:prstGeom prst="rect">
            <a:avLst/>
          </a:prstGeom>
        </p:spPr>
        <p:txBody>
          <a:bodyPr vert="horz" lIns="121900" tIns="121900" rIns="121900" bIns="121900" rtlCol="0" anchor="b" anchorCtr="0">
            <a:noAutofit/>
          </a:bodyPr>
          <a:lstStyle/>
          <a:p>
            <a:r>
              <a:rPr lang="en"/>
              <a:t>Operations in South America</a:t>
            </a:r>
          </a:p>
        </p:txBody>
      </p:sp>
      <p:pic>
        <p:nvPicPr>
          <p:cNvPr id="5" name="Picture 4" descr="http://www.happycapitalism.com/wp-content/uploads/2011/09/teck.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54411" y="5259598"/>
            <a:ext cx="2637589" cy="1598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7448933"/>
      </p:ext>
    </p:extLst>
  </p:cSld>
  <p:clrMapOvr>
    <a:masterClrMapping/>
  </p:clrMapOvr>
  <p:transition spd="slow">
    <p:cut/>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pic>
        <p:nvPicPr>
          <p:cNvPr id="11" name="Picture 4" descr="http://www.happycapitalism.com/wp-content/uploads/2011/09/teck.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54411" y="5259598"/>
            <a:ext cx="2637589" cy="1598402"/>
          </a:xfrm>
          <a:prstGeom prst="rect">
            <a:avLst/>
          </a:prstGeom>
          <a:noFill/>
          <a:extLst>
            <a:ext uri="{909E8E84-426E-40DD-AFC4-6F175D3DCCD1}">
              <a14:hiddenFill xmlns:a14="http://schemas.microsoft.com/office/drawing/2010/main">
                <a:solidFill>
                  <a:srgbClr val="FFFFFF"/>
                </a:solidFill>
              </a14:hiddenFill>
            </a:ext>
          </a:extLst>
        </p:spPr>
      </p:pic>
      <p:pic>
        <p:nvPicPr>
          <p:cNvPr id="419" name="Shape 419"/>
          <p:cNvPicPr preferRelativeResize="0"/>
          <p:nvPr/>
        </p:nvPicPr>
        <p:blipFill>
          <a:blip r:embed="rId4">
            <a:alphaModFix/>
          </a:blip>
          <a:stretch>
            <a:fillRect/>
          </a:stretch>
        </p:blipFill>
        <p:spPr>
          <a:xfrm>
            <a:off x="212522" y="1782150"/>
            <a:ext cx="3745633" cy="2940500"/>
          </a:xfrm>
          <a:prstGeom prst="rect">
            <a:avLst/>
          </a:prstGeom>
          <a:noFill/>
          <a:ln>
            <a:noFill/>
          </a:ln>
        </p:spPr>
      </p:pic>
      <p:sp>
        <p:nvSpPr>
          <p:cNvPr id="420" name="Shape 420"/>
          <p:cNvSpPr txBox="1">
            <a:spLocks noGrp="1"/>
          </p:cNvSpPr>
          <p:nvPr>
            <p:ph type="title"/>
          </p:nvPr>
        </p:nvSpPr>
        <p:spPr>
          <a:xfrm>
            <a:off x="812800" y="477837"/>
            <a:ext cx="10972800" cy="1143200"/>
          </a:xfrm>
          <a:prstGeom prst="rect">
            <a:avLst/>
          </a:prstGeom>
        </p:spPr>
        <p:txBody>
          <a:bodyPr vert="horz" lIns="121900" tIns="121900" rIns="121900" bIns="121900" rtlCol="0" anchor="b" anchorCtr="0">
            <a:noAutofit/>
          </a:bodyPr>
          <a:lstStyle/>
          <a:p>
            <a:r>
              <a:rPr lang="en" dirty="0"/>
              <a:t> Introduction: Financial Highlights</a:t>
            </a:r>
          </a:p>
        </p:txBody>
      </p:sp>
      <p:pic>
        <p:nvPicPr>
          <p:cNvPr id="2" name="Picture 1"/>
          <p:cNvPicPr>
            <a:picLocks noChangeAspect="1"/>
          </p:cNvPicPr>
          <p:nvPr/>
        </p:nvPicPr>
        <p:blipFill>
          <a:blip r:embed="rId5"/>
          <a:stretch>
            <a:fillRect/>
          </a:stretch>
        </p:blipFill>
        <p:spPr>
          <a:xfrm>
            <a:off x="3958155" y="2110576"/>
            <a:ext cx="8046121" cy="2283647"/>
          </a:xfrm>
          <a:prstGeom prst="rect">
            <a:avLst/>
          </a:prstGeom>
        </p:spPr>
      </p:pic>
      <p:sp>
        <p:nvSpPr>
          <p:cNvPr id="6" name="Shape 427"/>
          <p:cNvSpPr txBox="1">
            <a:spLocks noGrp="1"/>
          </p:cNvSpPr>
          <p:nvPr>
            <p:ph type="body" idx="1"/>
          </p:nvPr>
        </p:nvSpPr>
        <p:spPr>
          <a:xfrm>
            <a:off x="492998" y="4540016"/>
            <a:ext cx="10972800" cy="1204215"/>
          </a:xfrm>
          <a:prstGeom prst="rect">
            <a:avLst/>
          </a:prstGeom>
        </p:spPr>
        <p:txBody>
          <a:bodyPr vert="horz" lIns="121900" tIns="121900" rIns="121900" bIns="121900" rtlCol="0" anchor="t" anchorCtr="0">
            <a:noAutofit/>
          </a:bodyPr>
          <a:lstStyle/>
          <a:p>
            <a:r>
              <a:rPr lang="en-CA" dirty="0" smtClean="0"/>
              <a:t>Had a revenue of $8.6 billion and a gross profit before depreciation of $2.9 billion. This is close to a 9% decrease from the previous year. </a:t>
            </a:r>
            <a:endParaRPr dirty="0"/>
          </a:p>
        </p:txBody>
      </p:sp>
      <p:sp>
        <p:nvSpPr>
          <p:cNvPr id="7" name="矩形 4"/>
          <p:cNvSpPr/>
          <p:nvPr/>
        </p:nvSpPr>
        <p:spPr>
          <a:xfrm>
            <a:off x="5666356" y="2549838"/>
            <a:ext cx="1008112" cy="1675788"/>
          </a:xfrm>
          <a:prstGeom prst="rect">
            <a:avLst/>
          </a:prstGeom>
          <a:solidFill>
            <a:schemeClr val="bg1">
              <a:alpha val="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矩形 4"/>
          <p:cNvSpPr/>
          <p:nvPr/>
        </p:nvSpPr>
        <p:spPr>
          <a:xfrm>
            <a:off x="8742260" y="2538131"/>
            <a:ext cx="1008112" cy="1675788"/>
          </a:xfrm>
          <a:prstGeom prst="rect">
            <a:avLst/>
          </a:prstGeom>
          <a:solidFill>
            <a:schemeClr val="bg1">
              <a:alpha val="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矩形 4"/>
          <p:cNvSpPr/>
          <p:nvPr/>
        </p:nvSpPr>
        <p:spPr>
          <a:xfrm>
            <a:off x="417032" y="2349349"/>
            <a:ext cx="2995419" cy="877499"/>
          </a:xfrm>
          <a:prstGeom prst="rect">
            <a:avLst/>
          </a:prstGeom>
          <a:solidFill>
            <a:schemeClr val="bg1">
              <a:alpha val="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893055648"/>
      </p:ext>
    </p:extLst>
  </p:cSld>
  <p:clrMapOvr>
    <a:masterClrMapping/>
  </p:clrMapOvr>
  <p:transition spd="slow">
    <p:cut/>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www.happycapitalism.com/wp-content/uploads/2011/09/teck.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54411" y="5259598"/>
            <a:ext cx="2637589" cy="159840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CA" dirty="0" smtClean="0"/>
              <a:t>Stock Price</a:t>
            </a:r>
            <a:endParaRPr lang="en-US" dirty="0"/>
          </a:p>
        </p:txBody>
      </p:sp>
      <p:pic>
        <p:nvPicPr>
          <p:cNvPr id="4" name="Picture 3"/>
          <p:cNvPicPr>
            <a:picLocks noChangeAspect="1"/>
          </p:cNvPicPr>
          <p:nvPr/>
        </p:nvPicPr>
        <p:blipFill>
          <a:blip r:embed="rId3"/>
          <a:stretch>
            <a:fillRect/>
          </a:stretch>
        </p:blipFill>
        <p:spPr>
          <a:xfrm>
            <a:off x="2474495" y="2469231"/>
            <a:ext cx="7353300" cy="3267075"/>
          </a:xfrm>
          <a:prstGeom prst="rect">
            <a:avLst/>
          </a:prstGeom>
        </p:spPr>
      </p:pic>
      <p:pic>
        <p:nvPicPr>
          <p:cNvPr id="5" name="Picture 4"/>
          <p:cNvPicPr>
            <a:picLocks noChangeAspect="1"/>
          </p:cNvPicPr>
          <p:nvPr/>
        </p:nvPicPr>
        <p:blipFill>
          <a:blip r:embed="rId4"/>
          <a:stretch>
            <a:fillRect/>
          </a:stretch>
        </p:blipFill>
        <p:spPr>
          <a:xfrm>
            <a:off x="2474495" y="1821028"/>
            <a:ext cx="2847975" cy="600075"/>
          </a:xfrm>
          <a:prstGeom prst="rect">
            <a:avLst/>
          </a:prstGeom>
        </p:spPr>
      </p:pic>
    </p:spTree>
    <p:extLst>
      <p:ext uri="{BB962C8B-B14F-4D97-AF65-F5344CB8AC3E}">
        <p14:creationId xmlns:p14="http://schemas.microsoft.com/office/powerpoint/2010/main" val="14443513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7" name="Shape 117"/>
          <p:cNvPicPr preferRelativeResize="0"/>
          <p:nvPr/>
        </p:nvPicPr>
        <p:blipFill rotWithShape="1">
          <a:blip r:embed="rId3">
            <a:alphaModFix/>
          </a:blip>
          <a:srcRect l="10126" r="10126"/>
          <a:stretch/>
        </p:blipFill>
        <p:spPr>
          <a:xfrm>
            <a:off x="3658424" y="701748"/>
            <a:ext cx="7695377" cy="4231757"/>
          </a:xfrm>
          <a:prstGeom prst="rect">
            <a:avLst/>
          </a:prstGeom>
          <a:noFill/>
          <a:ln>
            <a:noFill/>
          </a:ln>
        </p:spPr>
      </p:pic>
      <p:sp>
        <p:nvSpPr>
          <p:cNvPr id="118" name="Shape 118"/>
          <p:cNvSpPr txBox="1">
            <a:spLocks noGrp="1"/>
          </p:cNvSpPr>
          <p:nvPr>
            <p:ph type="title"/>
          </p:nvPr>
        </p:nvSpPr>
        <p:spPr>
          <a:xfrm>
            <a:off x="838200" y="365124"/>
            <a:ext cx="10515600" cy="1325563"/>
          </a:xfrm>
          <a:prstGeom prst="rect">
            <a:avLst/>
          </a:prstGeom>
          <a:noFill/>
          <a:ln>
            <a:noFill/>
          </a:ln>
        </p:spPr>
        <p:txBody>
          <a:bodyPr vert="horz" lIns="91433" tIns="45700" rIns="91433" bIns="45700" rtlCol="0" anchor="ctr" anchorCtr="0">
            <a:noAutofit/>
          </a:bodyPr>
          <a:lstStyle/>
          <a:p>
            <a:pPr>
              <a:spcBef>
                <a:spcPts val="0"/>
              </a:spcBef>
              <a:buClr>
                <a:schemeClr val="dk1"/>
              </a:buClr>
              <a:buSzPct val="25000"/>
            </a:pPr>
            <a:r>
              <a:rPr lang="en" b="1" dirty="0">
                <a:solidFill>
                  <a:schemeClr val="dk1"/>
                </a:solidFill>
                <a:ea typeface="Calibri"/>
                <a:cs typeface="Calibri"/>
                <a:sym typeface="Calibri"/>
              </a:rPr>
              <a:t>Industry Overview	</a:t>
            </a:r>
          </a:p>
        </p:txBody>
      </p:sp>
      <p:sp>
        <p:nvSpPr>
          <p:cNvPr id="119" name="Shape 119"/>
          <p:cNvSpPr txBox="1">
            <a:spLocks noGrp="1"/>
          </p:cNvSpPr>
          <p:nvPr>
            <p:ph type="body" idx="1"/>
          </p:nvPr>
        </p:nvSpPr>
        <p:spPr>
          <a:xfrm>
            <a:off x="838200" y="1946348"/>
            <a:ext cx="10515600" cy="4351337"/>
          </a:xfrm>
          <a:prstGeom prst="rect">
            <a:avLst/>
          </a:prstGeom>
          <a:noFill/>
          <a:ln>
            <a:noFill/>
          </a:ln>
        </p:spPr>
        <p:txBody>
          <a:bodyPr vert="horz" lIns="91433" tIns="45700" rIns="91433" bIns="45700" rtlCol="0" anchor="t" anchorCtr="0">
            <a:noAutofit/>
          </a:bodyPr>
          <a:lstStyle/>
          <a:p>
            <a:pPr marL="237061" indent="-237061">
              <a:spcBef>
                <a:spcPts val="0"/>
              </a:spcBef>
              <a:buClr>
                <a:schemeClr val="dk1"/>
              </a:buClr>
              <a:buSzPct val="100000"/>
              <a:buFont typeface="Arial"/>
              <a:buChar char="•"/>
            </a:pPr>
            <a:r>
              <a:rPr lang="en" b="1" dirty="0">
                <a:solidFill>
                  <a:schemeClr val="dk1"/>
                </a:solidFill>
                <a:latin typeface="+mj-lt"/>
                <a:ea typeface="Calibri"/>
                <a:cs typeface="Calibri"/>
                <a:sym typeface="Calibri"/>
              </a:rPr>
              <a:t>What is mining industry</a:t>
            </a:r>
          </a:p>
          <a:p>
            <a:pPr marL="694249" lvl="1" indent="-228594">
              <a:spcBef>
                <a:spcPts val="533"/>
              </a:spcBef>
              <a:buClr>
                <a:schemeClr val="dk1"/>
              </a:buClr>
              <a:buSzPct val="100000"/>
              <a:buFont typeface="Arial"/>
              <a:buChar char="•"/>
            </a:pPr>
            <a:endParaRPr lang="en" dirty="0" smtClean="0">
              <a:solidFill>
                <a:schemeClr val="dk1"/>
              </a:solidFill>
              <a:latin typeface="+mj-lt"/>
              <a:ea typeface="Calibri"/>
              <a:cs typeface="Calibri"/>
              <a:sym typeface="Calibri"/>
            </a:endParaRPr>
          </a:p>
          <a:p>
            <a:pPr marL="694249" lvl="1" indent="-228594">
              <a:spcBef>
                <a:spcPts val="533"/>
              </a:spcBef>
              <a:buClr>
                <a:schemeClr val="dk1"/>
              </a:buClr>
              <a:buSzPct val="100000"/>
              <a:buFont typeface="Arial"/>
              <a:buChar char="•"/>
            </a:pPr>
            <a:r>
              <a:rPr lang="en" dirty="0" smtClean="0">
                <a:solidFill>
                  <a:schemeClr val="dk1"/>
                </a:solidFill>
                <a:latin typeface="+mj-lt"/>
                <a:ea typeface="Calibri"/>
                <a:cs typeface="Calibri"/>
                <a:sym typeface="Calibri"/>
              </a:rPr>
              <a:t>Exploration</a:t>
            </a:r>
            <a:endParaRPr lang="en" dirty="0">
              <a:solidFill>
                <a:schemeClr val="dk1"/>
              </a:solidFill>
              <a:latin typeface="+mj-lt"/>
              <a:ea typeface="Calibri"/>
              <a:cs typeface="Calibri"/>
              <a:sym typeface="Calibri"/>
            </a:endParaRPr>
          </a:p>
          <a:p>
            <a:pPr marL="694249" lvl="1" indent="-101597">
              <a:spcBef>
                <a:spcPts val="533"/>
              </a:spcBef>
              <a:buClr>
                <a:schemeClr val="dk1"/>
              </a:buClr>
              <a:buNone/>
            </a:pPr>
            <a:endParaRPr dirty="0">
              <a:solidFill>
                <a:schemeClr val="dk1"/>
              </a:solidFill>
              <a:latin typeface="+mj-lt"/>
              <a:ea typeface="Calibri"/>
              <a:cs typeface="Calibri"/>
              <a:sym typeface="Calibri"/>
            </a:endParaRPr>
          </a:p>
          <a:p>
            <a:pPr marL="694249" lvl="1" indent="-228594">
              <a:spcBef>
                <a:spcPts val="533"/>
              </a:spcBef>
              <a:buClr>
                <a:schemeClr val="dk1"/>
              </a:buClr>
              <a:buSzPct val="100000"/>
              <a:buFont typeface="Arial"/>
              <a:buChar char="•"/>
            </a:pPr>
            <a:r>
              <a:rPr lang="en" dirty="0">
                <a:solidFill>
                  <a:schemeClr val="dk1"/>
                </a:solidFill>
                <a:latin typeface="+mj-lt"/>
                <a:ea typeface="Calibri"/>
                <a:cs typeface="Calibri"/>
                <a:sym typeface="Calibri"/>
              </a:rPr>
              <a:t>Extraction </a:t>
            </a:r>
          </a:p>
          <a:p>
            <a:pPr marL="694249" lvl="1" indent="-101597">
              <a:spcBef>
                <a:spcPts val="533"/>
              </a:spcBef>
              <a:buClr>
                <a:schemeClr val="dk1"/>
              </a:buClr>
              <a:buNone/>
            </a:pPr>
            <a:endParaRPr dirty="0">
              <a:solidFill>
                <a:schemeClr val="dk1"/>
              </a:solidFill>
              <a:latin typeface="+mj-lt"/>
              <a:ea typeface="Calibri"/>
              <a:cs typeface="Calibri"/>
              <a:sym typeface="Calibri"/>
            </a:endParaRPr>
          </a:p>
          <a:p>
            <a:pPr marL="694249" lvl="1" indent="-228594">
              <a:spcBef>
                <a:spcPts val="533"/>
              </a:spcBef>
              <a:buClr>
                <a:schemeClr val="dk1"/>
              </a:buClr>
              <a:buSzPct val="100000"/>
              <a:buFont typeface="Arial"/>
              <a:buChar char="•"/>
            </a:pPr>
            <a:r>
              <a:rPr lang="en" dirty="0">
                <a:solidFill>
                  <a:schemeClr val="dk1"/>
                </a:solidFill>
                <a:latin typeface="+mj-lt"/>
                <a:ea typeface="Calibri"/>
                <a:cs typeface="Calibri"/>
                <a:sym typeface="Calibri"/>
              </a:rPr>
              <a:t>Refining</a:t>
            </a:r>
          </a:p>
          <a:p>
            <a:pPr marL="694249" lvl="1" indent="-101597">
              <a:spcBef>
                <a:spcPts val="533"/>
              </a:spcBef>
              <a:buClr>
                <a:schemeClr val="dk1"/>
              </a:buClr>
              <a:buNone/>
            </a:pPr>
            <a:endParaRPr dirty="0">
              <a:solidFill>
                <a:schemeClr val="dk1"/>
              </a:solidFill>
              <a:latin typeface="+mj-lt"/>
              <a:ea typeface="Calibri"/>
              <a:cs typeface="Calibri"/>
              <a:sym typeface="Calibri"/>
            </a:endParaRPr>
          </a:p>
          <a:p>
            <a:pPr marL="694249" lvl="1" indent="-228594">
              <a:spcBef>
                <a:spcPts val="533"/>
              </a:spcBef>
              <a:buClr>
                <a:schemeClr val="dk1"/>
              </a:buClr>
              <a:buSzPct val="100000"/>
              <a:buFont typeface="Arial"/>
              <a:buChar char="•"/>
            </a:pPr>
            <a:r>
              <a:rPr lang="en" dirty="0">
                <a:solidFill>
                  <a:schemeClr val="dk1"/>
                </a:solidFill>
                <a:latin typeface="+mj-lt"/>
                <a:ea typeface="Calibri"/>
                <a:cs typeface="Calibri"/>
                <a:sym typeface="Calibri"/>
              </a:rPr>
              <a:t>Industry Use</a:t>
            </a:r>
          </a:p>
        </p:txBody>
      </p:sp>
    </p:spTree>
    <p:extLst>
      <p:ext uri="{BB962C8B-B14F-4D97-AF65-F5344CB8AC3E}">
        <p14:creationId xmlns:p14="http://schemas.microsoft.com/office/powerpoint/2010/main" val="2472445761"/>
      </p:ext>
    </p:extLst>
  </p:cSld>
  <p:clrMapOvr>
    <a:masterClrMapping/>
  </p:clrMapOvr>
  <p:transition spd="slow">
    <p:cut/>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pic>
        <p:nvPicPr>
          <p:cNvPr id="4" name="Picture 4" descr="http://www.happycapitalism.com/wp-content/uploads/2011/09/teck.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54411" y="5259598"/>
            <a:ext cx="2637589" cy="1598402"/>
          </a:xfrm>
          <a:prstGeom prst="rect">
            <a:avLst/>
          </a:prstGeom>
          <a:noFill/>
          <a:extLst>
            <a:ext uri="{909E8E84-426E-40DD-AFC4-6F175D3DCCD1}">
              <a14:hiddenFill xmlns:a14="http://schemas.microsoft.com/office/drawing/2010/main">
                <a:solidFill>
                  <a:srgbClr val="FFFFFF"/>
                </a:solidFill>
              </a14:hiddenFill>
            </a:ext>
          </a:extLst>
        </p:spPr>
      </p:pic>
      <p:sp>
        <p:nvSpPr>
          <p:cNvPr id="426" name="Shape 426"/>
          <p:cNvSpPr txBox="1">
            <a:spLocks noGrp="1"/>
          </p:cNvSpPr>
          <p:nvPr>
            <p:ph type="title"/>
          </p:nvPr>
        </p:nvSpPr>
        <p:spPr>
          <a:xfrm>
            <a:off x="0" y="274637"/>
            <a:ext cx="12192000" cy="1143200"/>
          </a:xfrm>
          <a:prstGeom prst="rect">
            <a:avLst/>
          </a:prstGeom>
        </p:spPr>
        <p:txBody>
          <a:bodyPr vert="horz" lIns="121900" tIns="121900" rIns="121900" bIns="121900" rtlCol="0" anchor="b" anchorCtr="0">
            <a:noAutofit/>
          </a:bodyPr>
          <a:lstStyle/>
          <a:p>
            <a:pPr algn="ctr"/>
            <a:r>
              <a:rPr lang="en" sz="4000" dirty="0"/>
              <a:t>Financial </a:t>
            </a:r>
            <a:r>
              <a:rPr lang="en" sz="4000" dirty="0" smtClean="0"/>
              <a:t>Statements: Consolidated Balance Sheet</a:t>
            </a:r>
            <a:endParaRPr lang="en" sz="4000" dirty="0"/>
          </a:p>
        </p:txBody>
      </p:sp>
      <p:pic>
        <p:nvPicPr>
          <p:cNvPr id="3" name="Picture 2"/>
          <p:cNvPicPr>
            <a:picLocks noChangeAspect="1"/>
          </p:cNvPicPr>
          <p:nvPr/>
        </p:nvPicPr>
        <p:blipFill>
          <a:blip r:embed="rId4"/>
          <a:stretch>
            <a:fillRect/>
          </a:stretch>
        </p:blipFill>
        <p:spPr>
          <a:xfrm>
            <a:off x="2285079" y="2113811"/>
            <a:ext cx="7621842" cy="3630166"/>
          </a:xfrm>
          <a:prstGeom prst="rect">
            <a:avLst/>
          </a:prstGeom>
        </p:spPr>
      </p:pic>
    </p:spTree>
    <p:extLst>
      <p:ext uri="{BB962C8B-B14F-4D97-AF65-F5344CB8AC3E}">
        <p14:creationId xmlns:p14="http://schemas.microsoft.com/office/powerpoint/2010/main" val="4097104763"/>
      </p:ext>
    </p:extLst>
  </p:cSld>
  <p:clrMapOvr>
    <a:masterClrMapping/>
  </p:clrMapOvr>
  <p:transition spd="slow">
    <p:cut/>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pic>
        <p:nvPicPr>
          <p:cNvPr id="4" name="Picture 4" descr="http://www.happycapitalism.com/wp-content/uploads/2011/09/teck.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54411" y="5259598"/>
            <a:ext cx="2637589" cy="1598402"/>
          </a:xfrm>
          <a:prstGeom prst="rect">
            <a:avLst/>
          </a:prstGeom>
          <a:noFill/>
          <a:extLst>
            <a:ext uri="{909E8E84-426E-40DD-AFC4-6F175D3DCCD1}">
              <a14:hiddenFill xmlns:a14="http://schemas.microsoft.com/office/drawing/2010/main">
                <a:solidFill>
                  <a:srgbClr val="FFFFFF"/>
                </a:solidFill>
              </a14:hiddenFill>
            </a:ext>
          </a:extLst>
        </p:spPr>
      </p:pic>
      <p:sp>
        <p:nvSpPr>
          <p:cNvPr id="426" name="Shape 426"/>
          <p:cNvSpPr txBox="1">
            <a:spLocks noGrp="1"/>
          </p:cNvSpPr>
          <p:nvPr>
            <p:ph type="title"/>
          </p:nvPr>
        </p:nvSpPr>
        <p:spPr>
          <a:xfrm>
            <a:off x="0" y="274637"/>
            <a:ext cx="12192000" cy="1143200"/>
          </a:xfrm>
          <a:prstGeom prst="rect">
            <a:avLst/>
          </a:prstGeom>
        </p:spPr>
        <p:txBody>
          <a:bodyPr vert="horz" lIns="121900" tIns="121900" rIns="121900" bIns="121900" rtlCol="0" anchor="b" anchorCtr="0">
            <a:noAutofit/>
          </a:bodyPr>
          <a:lstStyle/>
          <a:p>
            <a:pPr algn="ctr"/>
            <a:r>
              <a:rPr lang="en" sz="4000" dirty="0"/>
              <a:t>Financial </a:t>
            </a:r>
            <a:r>
              <a:rPr lang="en" sz="4000" dirty="0" smtClean="0"/>
              <a:t>Statements: Consolidated Balance Sheet</a:t>
            </a:r>
            <a:endParaRPr lang="en" sz="4000" dirty="0"/>
          </a:p>
        </p:txBody>
      </p:sp>
      <p:pic>
        <p:nvPicPr>
          <p:cNvPr id="5" name="Picture 4"/>
          <p:cNvPicPr>
            <a:picLocks noChangeAspect="1"/>
          </p:cNvPicPr>
          <p:nvPr/>
        </p:nvPicPr>
        <p:blipFill>
          <a:blip r:embed="rId4"/>
          <a:stretch>
            <a:fillRect/>
          </a:stretch>
        </p:blipFill>
        <p:spPr>
          <a:xfrm>
            <a:off x="2436387" y="2229923"/>
            <a:ext cx="7470533" cy="4020287"/>
          </a:xfrm>
          <a:prstGeom prst="rect">
            <a:avLst/>
          </a:prstGeom>
        </p:spPr>
      </p:pic>
    </p:spTree>
    <p:extLst>
      <p:ext uri="{BB962C8B-B14F-4D97-AF65-F5344CB8AC3E}">
        <p14:creationId xmlns:p14="http://schemas.microsoft.com/office/powerpoint/2010/main" val="3655099388"/>
      </p:ext>
    </p:extLst>
  </p:cSld>
  <p:clrMapOvr>
    <a:masterClrMapping/>
  </p:clrMapOvr>
  <p:transition spd="slow">
    <p:cut/>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Shape 426"/>
          <p:cNvSpPr txBox="1">
            <a:spLocks noGrp="1"/>
          </p:cNvSpPr>
          <p:nvPr>
            <p:ph type="title"/>
          </p:nvPr>
        </p:nvSpPr>
        <p:spPr>
          <a:xfrm>
            <a:off x="0" y="206059"/>
            <a:ext cx="12192000" cy="928440"/>
          </a:xfrm>
          <a:prstGeom prst="rect">
            <a:avLst/>
          </a:prstGeom>
        </p:spPr>
        <p:txBody>
          <a:bodyPr vert="horz" lIns="121900" tIns="121900" rIns="121900" bIns="121900" rtlCol="0" anchor="b" anchorCtr="0">
            <a:noAutofit/>
          </a:bodyPr>
          <a:lstStyle/>
          <a:p>
            <a:pPr algn="ctr"/>
            <a:r>
              <a:rPr lang="en" sz="3600" dirty="0"/>
              <a:t>Financial </a:t>
            </a:r>
            <a:r>
              <a:rPr lang="en" sz="3600" dirty="0" smtClean="0"/>
              <a:t>Statements: Consolidated Statements of Income</a:t>
            </a:r>
            <a:endParaRPr lang="en" sz="3600" dirty="0"/>
          </a:p>
        </p:txBody>
      </p:sp>
      <p:pic>
        <p:nvPicPr>
          <p:cNvPr id="3" name="Picture 2"/>
          <p:cNvPicPr>
            <a:picLocks noChangeAspect="1"/>
          </p:cNvPicPr>
          <p:nvPr/>
        </p:nvPicPr>
        <p:blipFill>
          <a:blip r:embed="rId3"/>
          <a:stretch>
            <a:fillRect/>
          </a:stretch>
        </p:blipFill>
        <p:spPr>
          <a:xfrm>
            <a:off x="2685549" y="1134499"/>
            <a:ext cx="6820902" cy="5680165"/>
          </a:xfrm>
          <a:prstGeom prst="rect">
            <a:avLst/>
          </a:prstGeom>
        </p:spPr>
      </p:pic>
      <p:sp>
        <p:nvSpPr>
          <p:cNvPr id="5" name="矩形 4"/>
          <p:cNvSpPr/>
          <p:nvPr/>
        </p:nvSpPr>
        <p:spPr>
          <a:xfrm>
            <a:off x="2685549" y="2803358"/>
            <a:ext cx="6687051" cy="228600"/>
          </a:xfrm>
          <a:prstGeom prst="rect">
            <a:avLst/>
          </a:prstGeom>
          <a:solidFill>
            <a:schemeClr val="bg1">
              <a:alpha val="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6" name="Picture 4" descr="http://www.happycapitalism.com/wp-content/uploads/2011/09/teck.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54411" y="5259598"/>
            <a:ext cx="2637589" cy="1598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2105035"/>
      </p:ext>
    </p:extLst>
  </p:cSld>
  <p:clrMapOvr>
    <a:masterClrMapping/>
  </p:clrMapOvr>
  <p:transition spd="slow">
    <p:cut/>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Shape 426"/>
          <p:cNvSpPr txBox="1">
            <a:spLocks noGrp="1"/>
          </p:cNvSpPr>
          <p:nvPr>
            <p:ph type="title"/>
          </p:nvPr>
        </p:nvSpPr>
        <p:spPr>
          <a:xfrm>
            <a:off x="0" y="206059"/>
            <a:ext cx="12192000" cy="928440"/>
          </a:xfrm>
          <a:prstGeom prst="rect">
            <a:avLst/>
          </a:prstGeom>
        </p:spPr>
        <p:txBody>
          <a:bodyPr vert="horz" lIns="121900" tIns="121900" rIns="121900" bIns="121900" rtlCol="0" anchor="b" anchorCtr="0">
            <a:noAutofit/>
          </a:bodyPr>
          <a:lstStyle/>
          <a:p>
            <a:pPr algn="ctr"/>
            <a:r>
              <a:rPr lang="en" sz="3600" dirty="0"/>
              <a:t>Financial </a:t>
            </a:r>
            <a:r>
              <a:rPr lang="en" sz="3600" dirty="0" smtClean="0"/>
              <a:t>Statements: Consolidated Statements of Cash Flows</a:t>
            </a:r>
            <a:endParaRPr lang="en" sz="3600" dirty="0"/>
          </a:p>
        </p:txBody>
      </p:sp>
      <p:pic>
        <p:nvPicPr>
          <p:cNvPr id="4" name="Picture 3"/>
          <p:cNvPicPr>
            <a:picLocks noChangeAspect="1"/>
          </p:cNvPicPr>
          <p:nvPr/>
        </p:nvPicPr>
        <p:blipFill>
          <a:blip r:embed="rId3"/>
          <a:stretch>
            <a:fillRect/>
          </a:stretch>
        </p:blipFill>
        <p:spPr>
          <a:xfrm>
            <a:off x="3010167" y="1134499"/>
            <a:ext cx="5592919" cy="5633156"/>
          </a:xfrm>
          <a:prstGeom prst="rect">
            <a:avLst/>
          </a:prstGeom>
        </p:spPr>
      </p:pic>
      <p:sp>
        <p:nvSpPr>
          <p:cNvPr id="5" name="矩形 4"/>
          <p:cNvSpPr/>
          <p:nvPr/>
        </p:nvSpPr>
        <p:spPr>
          <a:xfrm>
            <a:off x="3010166" y="2430379"/>
            <a:ext cx="5592919" cy="144379"/>
          </a:xfrm>
          <a:prstGeom prst="rect">
            <a:avLst/>
          </a:prstGeom>
          <a:solidFill>
            <a:schemeClr val="bg1">
              <a:alpha val="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矩形 4"/>
          <p:cNvSpPr/>
          <p:nvPr/>
        </p:nvSpPr>
        <p:spPr>
          <a:xfrm>
            <a:off x="2995139" y="5797047"/>
            <a:ext cx="5592919" cy="244699"/>
          </a:xfrm>
          <a:prstGeom prst="rect">
            <a:avLst/>
          </a:prstGeom>
          <a:solidFill>
            <a:schemeClr val="bg1">
              <a:alpha val="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8" name="Picture 4" descr="http://www.happycapitalism.com/wp-content/uploads/2011/09/teck.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54411" y="5259598"/>
            <a:ext cx="2637589" cy="1598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5113840"/>
      </p:ext>
    </p:extLst>
  </p:cSld>
  <p:clrMapOvr>
    <a:masterClrMapping/>
  </p:clrMapOvr>
  <p:transition spd="slow">
    <p:cut/>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Shape 432"/>
          <p:cNvSpPr txBox="1">
            <a:spLocks noGrp="1"/>
          </p:cNvSpPr>
          <p:nvPr>
            <p:ph type="title"/>
          </p:nvPr>
        </p:nvSpPr>
        <p:spPr>
          <a:xfrm>
            <a:off x="609600" y="274637"/>
            <a:ext cx="10972800" cy="1143200"/>
          </a:xfrm>
          <a:prstGeom prst="rect">
            <a:avLst/>
          </a:prstGeom>
        </p:spPr>
        <p:txBody>
          <a:bodyPr vert="horz" lIns="121900" tIns="121900" rIns="121900" bIns="121900" rtlCol="0" anchor="b" anchorCtr="0">
            <a:noAutofit/>
          </a:bodyPr>
          <a:lstStyle/>
          <a:p>
            <a:r>
              <a:rPr lang="en"/>
              <a:t>Risk Factors</a:t>
            </a:r>
          </a:p>
        </p:txBody>
      </p:sp>
      <p:sp>
        <p:nvSpPr>
          <p:cNvPr id="433" name="Shape 433"/>
          <p:cNvSpPr txBox="1">
            <a:spLocks noGrp="1"/>
          </p:cNvSpPr>
          <p:nvPr>
            <p:ph type="body" idx="1"/>
          </p:nvPr>
        </p:nvSpPr>
        <p:spPr>
          <a:xfrm>
            <a:off x="609600" y="1600201"/>
            <a:ext cx="10972800" cy="4967599"/>
          </a:xfrm>
          <a:prstGeom prst="rect">
            <a:avLst/>
          </a:prstGeom>
        </p:spPr>
        <p:txBody>
          <a:bodyPr vert="horz" lIns="121900" tIns="121900" rIns="121900" bIns="121900" rtlCol="0" anchor="t" anchorCtr="0">
            <a:noAutofit/>
          </a:bodyPr>
          <a:lstStyle/>
          <a:p>
            <a:pPr marL="609585" indent="-558786">
              <a:buClr>
                <a:schemeClr val="dk1"/>
              </a:buClr>
              <a:buSzPct val="100000"/>
              <a:buFont typeface="Arial"/>
              <a:buChar char="-"/>
            </a:pPr>
            <a:r>
              <a:rPr lang="en" dirty="0"/>
              <a:t>Commodity Price </a:t>
            </a:r>
            <a:r>
              <a:rPr lang="en" dirty="0" smtClean="0"/>
              <a:t>Risk</a:t>
            </a:r>
          </a:p>
          <a:p>
            <a:pPr marL="50799" indent="0">
              <a:buClr>
                <a:schemeClr val="dk1"/>
              </a:buClr>
              <a:buSzPct val="100000"/>
              <a:buNone/>
            </a:pPr>
            <a:endParaRPr lang="en" dirty="0"/>
          </a:p>
          <a:p>
            <a:pPr marL="609585" indent="-558786">
              <a:buClr>
                <a:schemeClr val="dk1"/>
              </a:buClr>
              <a:buSzPct val="100000"/>
              <a:buFont typeface="Arial"/>
              <a:buChar char="-"/>
            </a:pPr>
            <a:r>
              <a:rPr lang="en" dirty="0"/>
              <a:t>Foreign Exchange Risk</a:t>
            </a:r>
          </a:p>
          <a:p>
            <a:pPr marL="609585" indent="-558786">
              <a:buClr>
                <a:schemeClr val="dk1"/>
              </a:buClr>
              <a:buSzPct val="100000"/>
              <a:buFont typeface="Arial"/>
              <a:buChar char="-"/>
            </a:pPr>
            <a:endParaRPr lang="en" dirty="0" smtClean="0"/>
          </a:p>
          <a:p>
            <a:pPr marL="609585" indent="-558786">
              <a:buClr>
                <a:schemeClr val="dk1"/>
              </a:buClr>
              <a:buSzPct val="100000"/>
              <a:buFont typeface="Arial"/>
              <a:buChar char="-"/>
            </a:pPr>
            <a:r>
              <a:rPr lang="en" dirty="0" smtClean="0"/>
              <a:t>Interest </a:t>
            </a:r>
            <a:r>
              <a:rPr lang="en" dirty="0"/>
              <a:t>Rate Risk</a:t>
            </a:r>
          </a:p>
          <a:p>
            <a:pPr marL="609585" indent="-558786">
              <a:buClr>
                <a:schemeClr val="dk1"/>
              </a:buClr>
              <a:buSzPct val="100000"/>
              <a:buFont typeface="Arial"/>
              <a:buChar char="-"/>
            </a:pPr>
            <a:endParaRPr lang="en" dirty="0" smtClean="0"/>
          </a:p>
          <a:p>
            <a:pPr marL="609585" indent="-558786">
              <a:buClr>
                <a:schemeClr val="dk1"/>
              </a:buClr>
              <a:buSzPct val="100000"/>
              <a:buFont typeface="Arial"/>
              <a:buChar char="-"/>
            </a:pPr>
            <a:r>
              <a:rPr lang="en" dirty="0" smtClean="0"/>
              <a:t>Liquidity </a:t>
            </a:r>
            <a:r>
              <a:rPr lang="en" dirty="0"/>
              <a:t>Risk</a:t>
            </a:r>
          </a:p>
          <a:p>
            <a:pPr marL="609585" indent="-558786">
              <a:buClr>
                <a:schemeClr val="dk1"/>
              </a:buClr>
              <a:buSzPct val="100000"/>
              <a:buFont typeface="Arial"/>
              <a:buChar char="-"/>
            </a:pPr>
            <a:endParaRPr lang="en" dirty="0" smtClean="0"/>
          </a:p>
          <a:p>
            <a:pPr marL="609585" indent="-558786">
              <a:buClr>
                <a:schemeClr val="dk1"/>
              </a:buClr>
              <a:buSzPct val="100000"/>
              <a:buFont typeface="Arial"/>
              <a:buChar char="-"/>
            </a:pPr>
            <a:r>
              <a:rPr lang="en" dirty="0" smtClean="0"/>
              <a:t>Credit </a:t>
            </a:r>
            <a:r>
              <a:rPr lang="en" dirty="0"/>
              <a:t>Risk</a:t>
            </a:r>
          </a:p>
        </p:txBody>
      </p:sp>
      <p:pic>
        <p:nvPicPr>
          <p:cNvPr id="4" name="Picture 4" descr="http://www.happycapitalism.com/wp-content/uploads/2011/09/teck.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54411" y="5259598"/>
            <a:ext cx="2637589" cy="1598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7487305"/>
      </p:ext>
    </p:extLst>
  </p:cSld>
  <p:clrMapOvr>
    <a:masterClrMapping/>
  </p:clrMapOvr>
  <p:transition spd="slow">
    <p:cut/>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Commodity Price Risk</a:t>
            </a:r>
            <a:endParaRPr lang="en-US" dirty="0"/>
          </a:p>
        </p:txBody>
      </p:sp>
      <p:sp>
        <p:nvSpPr>
          <p:cNvPr id="5" name="Shape 427"/>
          <p:cNvSpPr txBox="1">
            <a:spLocks noGrp="1"/>
          </p:cNvSpPr>
          <p:nvPr>
            <p:ph type="body" idx="1"/>
          </p:nvPr>
        </p:nvSpPr>
        <p:spPr>
          <a:xfrm>
            <a:off x="609600" y="1600201"/>
            <a:ext cx="10972800" cy="4967599"/>
          </a:xfrm>
          <a:prstGeom prst="rect">
            <a:avLst/>
          </a:prstGeom>
        </p:spPr>
        <p:txBody>
          <a:bodyPr vert="horz" lIns="121900" tIns="121900" rIns="121900" bIns="121900" rtlCol="0" anchor="t" anchorCtr="0">
            <a:noAutofit/>
          </a:bodyPr>
          <a:lstStyle/>
          <a:p>
            <a:r>
              <a:rPr lang="en-CA" dirty="0" smtClean="0"/>
              <a:t>Future changes in market price of natural resources may significantly adversely affect the result of operations</a:t>
            </a:r>
          </a:p>
          <a:p>
            <a:pPr marL="0" indent="0">
              <a:buNone/>
            </a:pPr>
            <a:endParaRPr lang="en-CA" dirty="0" smtClean="0"/>
          </a:p>
          <a:p>
            <a:r>
              <a:rPr lang="en-CA" dirty="0" smtClean="0"/>
              <a:t>General policy has been </a:t>
            </a:r>
            <a:r>
              <a:rPr lang="en-CA" b="1" dirty="0" smtClean="0"/>
              <a:t>not</a:t>
            </a:r>
            <a:r>
              <a:rPr lang="en-CA" dirty="0" smtClean="0"/>
              <a:t> to hedge changes in prices of our mineral production</a:t>
            </a:r>
          </a:p>
          <a:p>
            <a:pPr marL="0" indent="0">
              <a:buNone/>
            </a:pPr>
            <a:endParaRPr lang="en-CA" dirty="0" smtClean="0"/>
          </a:p>
          <a:p>
            <a:pPr lvl="1"/>
            <a:r>
              <a:rPr lang="en-CA" dirty="0" smtClean="0"/>
              <a:t>Don’t want to risk the opportunity losses in the event of an increase in the world price of the commodity</a:t>
            </a:r>
            <a:endParaRPr dirty="0"/>
          </a:p>
        </p:txBody>
      </p:sp>
      <p:pic>
        <p:nvPicPr>
          <p:cNvPr id="7" name="Picture 4" descr="http://www.happycapitalism.com/wp-content/uploads/2011/09/teck.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54411" y="5259598"/>
            <a:ext cx="2637589" cy="1598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650967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http://www.happycapitalism.com/wp-content/uploads/2011/09/teck.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54411" y="5259598"/>
            <a:ext cx="2637589" cy="159840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CA" dirty="0" smtClean="0"/>
              <a:t>Foreign Exchange Risk</a:t>
            </a:r>
            <a:endParaRPr lang="en-US" dirty="0"/>
          </a:p>
        </p:txBody>
      </p:sp>
      <p:sp>
        <p:nvSpPr>
          <p:cNvPr id="3" name="Text Placeholder 2"/>
          <p:cNvSpPr>
            <a:spLocks noGrp="1"/>
          </p:cNvSpPr>
          <p:nvPr>
            <p:ph type="body" idx="1"/>
          </p:nvPr>
        </p:nvSpPr>
        <p:spPr/>
        <p:txBody>
          <a:bodyPr/>
          <a:lstStyle/>
          <a:p>
            <a:r>
              <a:rPr lang="en-CA" dirty="0"/>
              <a:t>It operate on an international basis and therefore, foreign exchange risk exposures arise from transactions denominated in a foreign currency. </a:t>
            </a:r>
            <a:r>
              <a:rPr lang="en-CA" dirty="0" smtClean="0"/>
              <a:t>Its foreign </a:t>
            </a:r>
            <a:r>
              <a:rPr lang="en-CA" dirty="0"/>
              <a:t>exchange risk arises primarily with respect to the US </a:t>
            </a:r>
            <a:r>
              <a:rPr lang="en-CA" dirty="0" smtClean="0"/>
              <a:t>dollar</a:t>
            </a:r>
          </a:p>
          <a:p>
            <a:endParaRPr lang="en-CA" dirty="0"/>
          </a:p>
          <a:p>
            <a:endParaRPr lang="en-CA" dirty="0"/>
          </a:p>
        </p:txBody>
      </p:sp>
      <p:pic>
        <p:nvPicPr>
          <p:cNvPr id="4" name="Picture 3"/>
          <p:cNvPicPr>
            <a:picLocks noChangeAspect="1"/>
          </p:cNvPicPr>
          <p:nvPr/>
        </p:nvPicPr>
        <p:blipFill>
          <a:blip r:embed="rId3"/>
          <a:stretch>
            <a:fillRect/>
          </a:stretch>
        </p:blipFill>
        <p:spPr>
          <a:xfrm>
            <a:off x="875222" y="3498424"/>
            <a:ext cx="8220075" cy="2771775"/>
          </a:xfrm>
          <a:prstGeom prst="rect">
            <a:avLst/>
          </a:prstGeom>
        </p:spPr>
      </p:pic>
      <p:sp>
        <p:nvSpPr>
          <p:cNvPr id="5" name="矩形 4"/>
          <p:cNvSpPr/>
          <p:nvPr/>
        </p:nvSpPr>
        <p:spPr>
          <a:xfrm>
            <a:off x="875221" y="4594411"/>
            <a:ext cx="8220075" cy="505623"/>
          </a:xfrm>
          <a:prstGeom prst="rect">
            <a:avLst/>
          </a:prstGeom>
          <a:solidFill>
            <a:schemeClr val="bg1">
              <a:alpha val="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矩形 4"/>
          <p:cNvSpPr/>
          <p:nvPr/>
        </p:nvSpPr>
        <p:spPr>
          <a:xfrm>
            <a:off x="875220" y="5913364"/>
            <a:ext cx="8220075" cy="282658"/>
          </a:xfrm>
          <a:prstGeom prst="rect">
            <a:avLst/>
          </a:prstGeom>
          <a:solidFill>
            <a:schemeClr val="bg1">
              <a:alpha val="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74868118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Interest Rate Risk</a:t>
            </a:r>
            <a:endParaRPr lang="en-US" dirty="0"/>
          </a:p>
        </p:txBody>
      </p:sp>
      <p:sp>
        <p:nvSpPr>
          <p:cNvPr id="3" name="Text Placeholder 2"/>
          <p:cNvSpPr>
            <a:spLocks noGrp="1"/>
          </p:cNvSpPr>
          <p:nvPr>
            <p:ph type="body" idx="1"/>
          </p:nvPr>
        </p:nvSpPr>
        <p:spPr/>
        <p:txBody>
          <a:bodyPr/>
          <a:lstStyle/>
          <a:p>
            <a:r>
              <a:rPr lang="en-CA" dirty="0" smtClean="0"/>
              <a:t>Interest rate </a:t>
            </a:r>
            <a:r>
              <a:rPr lang="en-CA" dirty="0"/>
              <a:t>risk mainly arises from our cash and cash </a:t>
            </a:r>
            <a:r>
              <a:rPr lang="en-CA" dirty="0" smtClean="0"/>
              <a:t>equivalents</a:t>
            </a:r>
          </a:p>
          <a:p>
            <a:endParaRPr lang="en-CA" dirty="0" smtClean="0"/>
          </a:p>
          <a:p>
            <a:r>
              <a:rPr lang="en-CA" dirty="0" smtClean="0"/>
              <a:t>Interest </a:t>
            </a:r>
            <a:r>
              <a:rPr lang="en-CA" dirty="0"/>
              <a:t>rate management policy </a:t>
            </a:r>
            <a:r>
              <a:rPr lang="en-CA" dirty="0" smtClean="0"/>
              <a:t>is generally </a:t>
            </a:r>
            <a:r>
              <a:rPr lang="en-CA" dirty="0"/>
              <a:t>to borrow at fixed </a:t>
            </a:r>
            <a:r>
              <a:rPr lang="en-CA" dirty="0" smtClean="0"/>
              <a:t>rates </a:t>
            </a:r>
          </a:p>
          <a:p>
            <a:endParaRPr lang="en-CA" dirty="0" smtClean="0"/>
          </a:p>
          <a:p>
            <a:r>
              <a:rPr lang="en-CA" dirty="0" smtClean="0"/>
              <a:t>Floating </a:t>
            </a:r>
            <a:r>
              <a:rPr lang="en-CA" dirty="0"/>
              <a:t>rate funding may be used to fund short term operating cash </a:t>
            </a:r>
            <a:r>
              <a:rPr lang="en-CA" dirty="0" smtClean="0"/>
              <a:t>flow requirements </a:t>
            </a:r>
            <a:r>
              <a:rPr lang="en-CA" dirty="0"/>
              <a:t>or, in conjunction with fixed to floating interest rate swaps, be used to offset interest rate risk from </a:t>
            </a:r>
            <a:r>
              <a:rPr lang="en-CA" dirty="0" smtClean="0"/>
              <a:t>our </a:t>
            </a:r>
            <a:r>
              <a:rPr lang="en-US" dirty="0" smtClean="0"/>
              <a:t>cash</a:t>
            </a:r>
            <a:r>
              <a:rPr lang="en-US" dirty="0"/>
              <a:t>.</a:t>
            </a:r>
          </a:p>
        </p:txBody>
      </p:sp>
      <p:pic>
        <p:nvPicPr>
          <p:cNvPr id="4" name="Picture 4" descr="http://www.happycapitalism.com/wp-content/uploads/2011/09/teck.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54411" y="5259598"/>
            <a:ext cx="2637589" cy="1598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793954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ttp://www.happycapitalism.com/wp-content/uploads/2011/09/teck.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54411" y="5259598"/>
            <a:ext cx="2637589" cy="159840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CA" dirty="0" smtClean="0"/>
              <a:t>Liquidity Risk</a:t>
            </a:r>
            <a:endParaRPr lang="en-US" dirty="0"/>
          </a:p>
        </p:txBody>
      </p:sp>
      <p:sp>
        <p:nvSpPr>
          <p:cNvPr id="3" name="Text Placeholder 2"/>
          <p:cNvSpPr>
            <a:spLocks noGrp="1"/>
          </p:cNvSpPr>
          <p:nvPr>
            <p:ph type="body" idx="1"/>
          </p:nvPr>
        </p:nvSpPr>
        <p:spPr/>
        <p:txBody>
          <a:bodyPr/>
          <a:lstStyle/>
          <a:p>
            <a:r>
              <a:rPr lang="en-CA" dirty="0"/>
              <a:t>Liquidity risk arises from general and capital financing needs. It has planning, budgeting and forecasting processes to help determine funding requirements to meet various contractual and other obligations.</a:t>
            </a:r>
          </a:p>
          <a:p>
            <a:endParaRPr lang="en-US" dirty="0"/>
          </a:p>
        </p:txBody>
      </p:sp>
      <p:pic>
        <p:nvPicPr>
          <p:cNvPr id="4" name="Picture 3"/>
          <p:cNvPicPr>
            <a:picLocks noChangeAspect="1"/>
          </p:cNvPicPr>
          <p:nvPr/>
        </p:nvPicPr>
        <p:blipFill>
          <a:blip r:embed="rId3"/>
          <a:stretch>
            <a:fillRect/>
          </a:stretch>
        </p:blipFill>
        <p:spPr>
          <a:xfrm>
            <a:off x="1189416" y="3398574"/>
            <a:ext cx="9675373" cy="1950680"/>
          </a:xfrm>
          <a:prstGeom prst="rect">
            <a:avLst/>
          </a:prstGeom>
        </p:spPr>
      </p:pic>
    </p:spTree>
    <p:extLst>
      <p:ext uri="{BB962C8B-B14F-4D97-AF65-F5344CB8AC3E}">
        <p14:creationId xmlns:p14="http://schemas.microsoft.com/office/powerpoint/2010/main" val="57262155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Credit Risk</a:t>
            </a:r>
            <a:endParaRPr lang="en-US" dirty="0"/>
          </a:p>
        </p:txBody>
      </p:sp>
      <p:sp>
        <p:nvSpPr>
          <p:cNvPr id="3" name="Text Placeholder 2"/>
          <p:cNvSpPr>
            <a:spLocks noGrp="1"/>
          </p:cNvSpPr>
          <p:nvPr>
            <p:ph type="body" idx="1"/>
          </p:nvPr>
        </p:nvSpPr>
        <p:spPr/>
        <p:txBody>
          <a:bodyPr/>
          <a:lstStyle/>
          <a:p>
            <a:r>
              <a:rPr lang="en-CA" dirty="0"/>
              <a:t>Credit risk arises from the non‑performance by counterparties of contractual financial obligations. </a:t>
            </a:r>
            <a:endParaRPr lang="en-CA" dirty="0" smtClean="0"/>
          </a:p>
          <a:p>
            <a:pPr marL="0" indent="0">
              <a:buNone/>
            </a:pPr>
            <a:endParaRPr lang="en-CA" dirty="0"/>
          </a:p>
          <a:p>
            <a:pPr lvl="1"/>
            <a:r>
              <a:rPr lang="en-CA" dirty="0">
                <a:ea typeface="ＭＳ Ｐゴシック" pitchFamily="34" charset="-128"/>
              </a:rPr>
              <a:t>Manage credit risk for trade and other receivables through established credit monitoring </a:t>
            </a:r>
            <a:r>
              <a:rPr lang="en-CA" dirty="0" smtClean="0">
                <a:ea typeface="ＭＳ Ｐゴシック" pitchFamily="34" charset="-128"/>
              </a:rPr>
              <a:t>activities</a:t>
            </a:r>
          </a:p>
          <a:p>
            <a:pPr marL="457200" lvl="1" indent="0">
              <a:buNone/>
            </a:pPr>
            <a:endParaRPr lang="en-CA" dirty="0" smtClean="0">
              <a:ea typeface="ＭＳ Ｐゴシック" pitchFamily="34" charset="-128"/>
            </a:endParaRPr>
          </a:p>
          <a:p>
            <a:pPr lvl="1"/>
            <a:r>
              <a:rPr lang="en-CA" dirty="0" smtClean="0">
                <a:ea typeface="ＭＳ Ｐゴシック" pitchFamily="34" charset="-128"/>
              </a:rPr>
              <a:t>Maximum exposure: carrying value of our cash and cash equivalents, receivables and derivative assets</a:t>
            </a:r>
            <a:endParaRPr lang="en-US" dirty="0" smtClean="0">
              <a:ea typeface="ＭＳ Ｐゴシック" pitchFamily="34" charset="-128"/>
            </a:endParaRPr>
          </a:p>
          <a:p>
            <a:pPr marL="0" indent="0">
              <a:buNone/>
            </a:pPr>
            <a:endParaRPr lang="en-CA" dirty="0"/>
          </a:p>
          <a:p>
            <a:endParaRPr lang="en-US" dirty="0"/>
          </a:p>
        </p:txBody>
      </p:sp>
      <p:pic>
        <p:nvPicPr>
          <p:cNvPr id="4" name="Picture 4" descr="http://www.happycapitalism.com/wp-content/uploads/2011/09/teck.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54411" y="5259598"/>
            <a:ext cx="2637589" cy="1598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15606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Shape 125"/>
          <p:cNvSpPr txBox="1">
            <a:spLocks noGrp="1"/>
          </p:cNvSpPr>
          <p:nvPr>
            <p:ph type="title"/>
          </p:nvPr>
        </p:nvSpPr>
        <p:spPr>
          <a:xfrm>
            <a:off x="838200" y="365124"/>
            <a:ext cx="10515600" cy="1325563"/>
          </a:xfrm>
          <a:prstGeom prst="rect">
            <a:avLst/>
          </a:prstGeom>
          <a:noFill/>
          <a:ln>
            <a:noFill/>
          </a:ln>
        </p:spPr>
        <p:txBody>
          <a:bodyPr vert="horz" lIns="91433" tIns="45700" rIns="91433" bIns="45700" rtlCol="0" anchor="ctr" anchorCtr="0">
            <a:noAutofit/>
          </a:bodyPr>
          <a:lstStyle/>
          <a:p>
            <a:pPr>
              <a:spcBef>
                <a:spcPts val="0"/>
              </a:spcBef>
              <a:buClr>
                <a:schemeClr val="dk1"/>
              </a:buClr>
              <a:buSzPct val="25000"/>
            </a:pPr>
            <a:r>
              <a:rPr lang="en" dirty="0">
                <a:solidFill>
                  <a:schemeClr val="dk1"/>
                </a:solidFill>
                <a:ea typeface="Calibri"/>
                <a:cs typeface="Calibri"/>
                <a:sym typeface="Calibri"/>
              </a:rPr>
              <a:t>The Process of Mining</a:t>
            </a:r>
          </a:p>
        </p:txBody>
      </p:sp>
      <p:grpSp>
        <p:nvGrpSpPr>
          <p:cNvPr id="126" name="Shape 126"/>
          <p:cNvGrpSpPr/>
          <p:nvPr/>
        </p:nvGrpSpPr>
        <p:grpSpPr>
          <a:xfrm>
            <a:off x="3964095" y="1397551"/>
            <a:ext cx="4263805" cy="4740227"/>
            <a:chOff x="1424095" y="553"/>
            <a:chExt cx="4263805" cy="4740227"/>
          </a:xfrm>
        </p:grpSpPr>
        <p:sp>
          <p:nvSpPr>
            <p:cNvPr id="127" name="Shape 127"/>
            <p:cNvSpPr/>
            <p:nvPr/>
          </p:nvSpPr>
          <p:spPr>
            <a:xfrm>
              <a:off x="2963911" y="553"/>
              <a:ext cx="1184174" cy="1184174"/>
            </a:xfrm>
            <a:prstGeom prst="ellipse">
              <a:avLst/>
            </a:prstGeom>
            <a:gradFill>
              <a:gsLst>
                <a:gs pos="0">
                  <a:srgbClr val="98C679"/>
                </a:gs>
                <a:gs pos="50000">
                  <a:srgbClr val="6EB241"/>
                </a:gs>
                <a:gs pos="100000">
                  <a:srgbClr val="60A235"/>
                </a:gs>
              </a:gsLst>
              <a:lin ang="5400000" scaled="0"/>
            </a:gradFill>
            <a:ln>
              <a:noFill/>
            </a:ln>
          </p:spPr>
          <p:txBody>
            <a:bodyPr lIns="91433" tIns="91433" rIns="91433" bIns="91433" anchor="ctr" anchorCtr="0">
              <a:noAutofit/>
            </a:bodyPr>
            <a:lstStyle/>
            <a:p>
              <a:endParaRPr sz="2400"/>
            </a:p>
          </p:txBody>
        </p:sp>
        <p:sp>
          <p:nvSpPr>
            <p:cNvPr id="128" name="Shape 128"/>
            <p:cNvSpPr txBox="1"/>
            <p:nvPr/>
          </p:nvSpPr>
          <p:spPr>
            <a:xfrm>
              <a:off x="3137330" y="173970"/>
              <a:ext cx="837338" cy="837338"/>
            </a:xfrm>
            <a:prstGeom prst="rect">
              <a:avLst/>
            </a:prstGeom>
            <a:noFill/>
            <a:ln>
              <a:noFill/>
            </a:ln>
          </p:spPr>
          <p:txBody>
            <a:bodyPr lIns="16500" tIns="16500" rIns="16500" bIns="16500" anchor="ctr" anchorCtr="0">
              <a:noAutofit/>
            </a:bodyPr>
            <a:lstStyle/>
            <a:p>
              <a:pPr algn="ctr">
                <a:lnSpc>
                  <a:spcPct val="90000"/>
                </a:lnSpc>
                <a:spcAft>
                  <a:spcPts val="400"/>
                </a:spcAft>
                <a:buSzPct val="25000"/>
              </a:pPr>
              <a:r>
                <a:rPr lang="en" sz="1333">
                  <a:solidFill>
                    <a:schemeClr val="lt1"/>
                  </a:solidFill>
                  <a:latin typeface="Calibri"/>
                  <a:ea typeface="Calibri"/>
                  <a:cs typeface="Calibri"/>
                  <a:sym typeface="Calibri"/>
                </a:rPr>
                <a:t>Exploration</a:t>
              </a:r>
            </a:p>
          </p:txBody>
        </p:sp>
        <p:sp>
          <p:nvSpPr>
            <p:cNvPr id="129" name="Shape 129"/>
            <p:cNvSpPr/>
            <p:nvPr/>
          </p:nvSpPr>
          <p:spPr>
            <a:xfrm rot="1800000">
              <a:off x="4160823" y="832863"/>
              <a:ext cx="314739" cy="399658"/>
            </a:xfrm>
            <a:prstGeom prst="rightArrow">
              <a:avLst>
                <a:gd name="adj1" fmla="val 60000"/>
                <a:gd name="adj2" fmla="val 50000"/>
              </a:avLst>
            </a:prstGeom>
            <a:solidFill>
              <a:srgbClr val="CDE3BF"/>
            </a:solidFill>
            <a:ln>
              <a:noFill/>
            </a:ln>
          </p:spPr>
          <p:txBody>
            <a:bodyPr lIns="91433" tIns="91433" rIns="91433" bIns="91433" anchor="ctr" anchorCtr="0">
              <a:noAutofit/>
            </a:bodyPr>
            <a:lstStyle/>
            <a:p>
              <a:endParaRPr sz="2400"/>
            </a:p>
          </p:txBody>
        </p:sp>
        <p:sp>
          <p:nvSpPr>
            <p:cNvPr id="130" name="Shape 130"/>
            <p:cNvSpPr txBox="1"/>
            <p:nvPr/>
          </p:nvSpPr>
          <p:spPr>
            <a:xfrm rot="1799999">
              <a:off x="4167147" y="889190"/>
              <a:ext cx="220318" cy="239794"/>
            </a:xfrm>
            <a:prstGeom prst="rect">
              <a:avLst/>
            </a:prstGeom>
            <a:noFill/>
            <a:ln>
              <a:noFill/>
            </a:ln>
          </p:spPr>
          <p:txBody>
            <a:bodyPr lIns="0" tIns="0" rIns="0" bIns="0" anchor="ctr" anchorCtr="0">
              <a:noAutofit/>
            </a:bodyPr>
            <a:lstStyle/>
            <a:p>
              <a:pPr algn="ctr">
                <a:lnSpc>
                  <a:spcPct val="90000"/>
                </a:lnSpc>
                <a:spcAft>
                  <a:spcPts val="400"/>
                </a:spcAft>
              </a:pPr>
              <a:endParaRPr sz="1067">
                <a:solidFill>
                  <a:schemeClr val="lt1"/>
                </a:solidFill>
                <a:latin typeface="Calibri"/>
                <a:ea typeface="Calibri"/>
                <a:cs typeface="Calibri"/>
                <a:sym typeface="Calibri"/>
              </a:endParaRPr>
            </a:p>
          </p:txBody>
        </p:sp>
        <p:sp>
          <p:nvSpPr>
            <p:cNvPr id="131" name="Shape 131"/>
            <p:cNvSpPr/>
            <p:nvPr/>
          </p:nvSpPr>
          <p:spPr>
            <a:xfrm>
              <a:off x="4503726" y="889566"/>
              <a:ext cx="1184174" cy="1184174"/>
            </a:xfrm>
            <a:prstGeom prst="ellipse">
              <a:avLst/>
            </a:prstGeom>
            <a:gradFill>
              <a:gsLst>
                <a:gs pos="0">
                  <a:srgbClr val="98C679"/>
                </a:gs>
                <a:gs pos="50000">
                  <a:srgbClr val="6EB241"/>
                </a:gs>
                <a:gs pos="100000">
                  <a:srgbClr val="60A235"/>
                </a:gs>
              </a:gsLst>
              <a:lin ang="5400000" scaled="0"/>
            </a:gradFill>
            <a:ln>
              <a:noFill/>
            </a:ln>
          </p:spPr>
          <p:txBody>
            <a:bodyPr lIns="91433" tIns="91433" rIns="91433" bIns="91433" anchor="ctr" anchorCtr="0">
              <a:noAutofit/>
            </a:bodyPr>
            <a:lstStyle/>
            <a:p>
              <a:endParaRPr sz="2400"/>
            </a:p>
          </p:txBody>
        </p:sp>
        <p:sp>
          <p:nvSpPr>
            <p:cNvPr id="132" name="Shape 132"/>
            <p:cNvSpPr txBox="1"/>
            <p:nvPr/>
          </p:nvSpPr>
          <p:spPr>
            <a:xfrm>
              <a:off x="4677144" y="1062983"/>
              <a:ext cx="837338" cy="837338"/>
            </a:xfrm>
            <a:prstGeom prst="rect">
              <a:avLst/>
            </a:prstGeom>
            <a:noFill/>
            <a:ln>
              <a:noFill/>
            </a:ln>
          </p:spPr>
          <p:txBody>
            <a:bodyPr lIns="16500" tIns="16500" rIns="16500" bIns="16500" anchor="ctr" anchorCtr="0">
              <a:noAutofit/>
            </a:bodyPr>
            <a:lstStyle/>
            <a:p>
              <a:pPr algn="ctr">
                <a:lnSpc>
                  <a:spcPct val="90000"/>
                </a:lnSpc>
                <a:spcAft>
                  <a:spcPts val="400"/>
                </a:spcAft>
                <a:buSzPct val="25000"/>
              </a:pPr>
              <a:r>
                <a:rPr lang="en" sz="1333">
                  <a:solidFill>
                    <a:schemeClr val="lt1"/>
                  </a:solidFill>
                  <a:latin typeface="Calibri"/>
                  <a:ea typeface="Calibri"/>
                  <a:cs typeface="Calibri"/>
                  <a:sym typeface="Calibri"/>
                </a:rPr>
                <a:t>Core Samples</a:t>
              </a:r>
            </a:p>
          </p:txBody>
        </p:sp>
        <p:sp>
          <p:nvSpPr>
            <p:cNvPr id="133" name="Shape 133"/>
            <p:cNvSpPr/>
            <p:nvPr/>
          </p:nvSpPr>
          <p:spPr>
            <a:xfrm rot="5400000">
              <a:off x="4938445" y="2161928"/>
              <a:ext cx="314739" cy="399658"/>
            </a:xfrm>
            <a:prstGeom prst="rightArrow">
              <a:avLst>
                <a:gd name="adj1" fmla="val 60000"/>
                <a:gd name="adj2" fmla="val 50000"/>
              </a:avLst>
            </a:prstGeom>
            <a:solidFill>
              <a:srgbClr val="CDE3BF"/>
            </a:solidFill>
            <a:ln>
              <a:noFill/>
            </a:ln>
          </p:spPr>
          <p:txBody>
            <a:bodyPr lIns="91433" tIns="91433" rIns="91433" bIns="91433" anchor="ctr" anchorCtr="0">
              <a:noAutofit/>
            </a:bodyPr>
            <a:lstStyle/>
            <a:p>
              <a:endParaRPr sz="2400"/>
            </a:p>
          </p:txBody>
        </p:sp>
        <p:sp>
          <p:nvSpPr>
            <p:cNvPr id="134" name="Shape 134"/>
            <p:cNvSpPr txBox="1"/>
            <p:nvPr/>
          </p:nvSpPr>
          <p:spPr>
            <a:xfrm rot="5400000">
              <a:off x="4985656" y="2194649"/>
              <a:ext cx="220317" cy="239795"/>
            </a:xfrm>
            <a:prstGeom prst="rect">
              <a:avLst/>
            </a:prstGeom>
            <a:noFill/>
            <a:ln>
              <a:noFill/>
            </a:ln>
          </p:spPr>
          <p:txBody>
            <a:bodyPr lIns="0" tIns="0" rIns="0" bIns="0" anchor="ctr" anchorCtr="0">
              <a:noAutofit/>
            </a:bodyPr>
            <a:lstStyle/>
            <a:p>
              <a:pPr algn="ctr">
                <a:lnSpc>
                  <a:spcPct val="90000"/>
                </a:lnSpc>
                <a:spcAft>
                  <a:spcPts val="400"/>
                </a:spcAft>
              </a:pPr>
              <a:endParaRPr sz="1067">
                <a:solidFill>
                  <a:schemeClr val="lt1"/>
                </a:solidFill>
                <a:latin typeface="Calibri"/>
                <a:ea typeface="Calibri"/>
                <a:cs typeface="Calibri"/>
                <a:sym typeface="Calibri"/>
              </a:endParaRPr>
            </a:p>
          </p:txBody>
        </p:sp>
        <p:sp>
          <p:nvSpPr>
            <p:cNvPr id="135" name="Shape 135"/>
            <p:cNvSpPr/>
            <p:nvPr/>
          </p:nvSpPr>
          <p:spPr>
            <a:xfrm>
              <a:off x="4503726" y="2667591"/>
              <a:ext cx="1184174" cy="1184174"/>
            </a:xfrm>
            <a:prstGeom prst="ellipse">
              <a:avLst/>
            </a:prstGeom>
            <a:gradFill>
              <a:gsLst>
                <a:gs pos="0">
                  <a:srgbClr val="98C679"/>
                </a:gs>
                <a:gs pos="50000">
                  <a:srgbClr val="6EB241"/>
                </a:gs>
                <a:gs pos="100000">
                  <a:srgbClr val="60A235"/>
                </a:gs>
              </a:gsLst>
              <a:lin ang="5400000" scaled="0"/>
            </a:gradFill>
            <a:ln>
              <a:noFill/>
            </a:ln>
          </p:spPr>
          <p:txBody>
            <a:bodyPr lIns="91433" tIns="91433" rIns="91433" bIns="91433" anchor="ctr" anchorCtr="0">
              <a:noAutofit/>
            </a:bodyPr>
            <a:lstStyle/>
            <a:p>
              <a:endParaRPr sz="2400"/>
            </a:p>
          </p:txBody>
        </p:sp>
        <p:sp>
          <p:nvSpPr>
            <p:cNvPr id="136" name="Shape 136"/>
            <p:cNvSpPr txBox="1"/>
            <p:nvPr/>
          </p:nvSpPr>
          <p:spPr>
            <a:xfrm>
              <a:off x="4677144" y="2841009"/>
              <a:ext cx="837338" cy="837338"/>
            </a:xfrm>
            <a:prstGeom prst="rect">
              <a:avLst/>
            </a:prstGeom>
            <a:noFill/>
            <a:ln>
              <a:noFill/>
            </a:ln>
          </p:spPr>
          <p:txBody>
            <a:bodyPr lIns="16500" tIns="16500" rIns="16500" bIns="16500" anchor="ctr" anchorCtr="0">
              <a:noAutofit/>
            </a:bodyPr>
            <a:lstStyle/>
            <a:p>
              <a:pPr algn="ctr">
                <a:lnSpc>
                  <a:spcPct val="90000"/>
                </a:lnSpc>
                <a:spcAft>
                  <a:spcPts val="400"/>
                </a:spcAft>
                <a:buSzPct val="25000"/>
              </a:pPr>
              <a:r>
                <a:rPr lang="en" sz="1333">
                  <a:solidFill>
                    <a:schemeClr val="lt1"/>
                  </a:solidFill>
                  <a:latin typeface="Calibri"/>
                  <a:ea typeface="Calibri"/>
                  <a:cs typeface="Calibri"/>
                  <a:sym typeface="Calibri"/>
                </a:rPr>
                <a:t>Blasting</a:t>
              </a:r>
            </a:p>
          </p:txBody>
        </p:sp>
        <p:sp>
          <p:nvSpPr>
            <p:cNvPr id="137" name="Shape 137"/>
            <p:cNvSpPr/>
            <p:nvPr/>
          </p:nvSpPr>
          <p:spPr>
            <a:xfrm rot="8999999">
              <a:off x="4176251" y="3499901"/>
              <a:ext cx="314739" cy="399658"/>
            </a:xfrm>
            <a:prstGeom prst="rightArrow">
              <a:avLst>
                <a:gd name="adj1" fmla="val 60000"/>
                <a:gd name="adj2" fmla="val 50000"/>
              </a:avLst>
            </a:prstGeom>
            <a:solidFill>
              <a:srgbClr val="CDE3BF"/>
            </a:solidFill>
            <a:ln>
              <a:noFill/>
            </a:ln>
          </p:spPr>
          <p:txBody>
            <a:bodyPr lIns="91433" tIns="91433" rIns="91433" bIns="91433" anchor="ctr" anchorCtr="0">
              <a:noAutofit/>
            </a:bodyPr>
            <a:lstStyle/>
            <a:p>
              <a:endParaRPr sz="2400"/>
            </a:p>
          </p:txBody>
        </p:sp>
        <p:sp>
          <p:nvSpPr>
            <p:cNvPr id="138" name="Shape 138"/>
            <p:cNvSpPr txBox="1"/>
            <p:nvPr/>
          </p:nvSpPr>
          <p:spPr>
            <a:xfrm rot="-1799999">
              <a:off x="4264348" y="3556229"/>
              <a:ext cx="220318" cy="239794"/>
            </a:xfrm>
            <a:prstGeom prst="rect">
              <a:avLst/>
            </a:prstGeom>
            <a:noFill/>
            <a:ln>
              <a:noFill/>
            </a:ln>
          </p:spPr>
          <p:txBody>
            <a:bodyPr lIns="0" tIns="0" rIns="0" bIns="0" anchor="ctr" anchorCtr="0">
              <a:noAutofit/>
            </a:bodyPr>
            <a:lstStyle/>
            <a:p>
              <a:pPr algn="ctr">
                <a:lnSpc>
                  <a:spcPct val="90000"/>
                </a:lnSpc>
                <a:spcAft>
                  <a:spcPts val="400"/>
                </a:spcAft>
              </a:pPr>
              <a:endParaRPr sz="1067">
                <a:solidFill>
                  <a:schemeClr val="lt1"/>
                </a:solidFill>
                <a:latin typeface="Calibri"/>
                <a:ea typeface="Calibri"/>
                <a:cs typeface="Calibri"/>
                <a:sym typeface="Calibri"/>
              </a:endParaRPr>
            </a:p>
          </p:txBody>
        </p:sp>
        <p:sp>
          <p:nvSpPr>
            <p:cNvPr id="139" name="Shape 139"/>
            <p:cNvSpPr/>
            <p:nvPr/>
          </p:nvSpPr>
          <p:spPr>
            <a:xfrm>
              <a:off x="2963911" y="3556605"/>
              <a:ext cx="1184174" cy="1184174"/>
            </a:xfrm>
            <a:prstGeom prst="ellipse">
              <a:avLst/>
            </a:prstGeom>
            <a:gradFill>
              <a:gsLst>
                <a:gs pos="0">
                  <a:srgbClr val="98C679"/>
                </a:gs>
                <a:gs pos="50000">
                  <a:srgbClr val="6EB241"/>
                </a:gs>
                <a:gs pos="100000">
                  <a:srgbClr val="60A235"/>
                </a:gs>
              </a:gsLst>
              <a:lin ang="5400000" scaled="0"/>
            </a:gradFill>
            <a:ln>
              <a:noFill/>
            </a:ln>
          </p:spPr>
          <p:txBody>
            <a:bodyPr lIns="91433" tIns="91433" rIns="91433" bIns="91433" anchor="ctr" anchorCtr="0">
              <a:noAutofit/>
            </a:bodyPr>
            <a:lstStyle/>
            <a:p>
              <a:endParaRPr sz="2400"/>
            </a:p>
          </p:txBody>
        </p:sp>
        <p:sp>
          <p:nvSpPr>
            <p:cNvPr id="140" name="Shape 140"/>
            <p:cNvSpPr txBox="1"/>
            <p:nvPr/>
          </p:nvSpPr>
          <p:spPr>
            <a:xfrm>
              <a:off x="3137330" y="3730023"/>
              <a:ext cx="837338" cy="837338"/>
            </a:xfrm>
            <a:prstGeom prst="rect">
              <a:avLst/>
            </a:prstGeom>
            <a:noFill/>
            <a:ln>
              <a:noFill/>
            </a:ln>
          </p:spPr>
          <p:txBody>
            <a:bodyPr lIns="16500" tIns="16500" rIns="16500" bIns="16500" anchor="ctr" anchorCtr="0">
              <a:noAutofit/>
            </a:bodyPr>
            <a:lstStyle/>
            <a:p>
              <a:pPr algn="ctr">
                <a:lnSpc>
                  <a:spcPct val="90000"/>
                </a:lnSpc>
                <a:spcAft>
                  <a:spcPts val="400"/>
                </a:spcAft>
                <a:buSzPct val="25000"/>
              </a:pPr>
              <a:r>
                <a:rPr lang="en" sz="1333">
                  <a:solidFill>
                    <a:schemeClr val="lt1"/>
                  </a:solidFill>
                  <a:latin typeface="Calibri"/>
                  <a:ea typeface="Calibri"/>
                  <a:cs typeface="Calibri"/>
                  <a:sym typeface="Calibri"/>
                </a:rPr>
                <a:t>Mining</a:t>
              </a:r>
            </a:p>
          </p:txBody>
        </p:sp>
        <p:sp>
          <p:nvSpPr>
            <p:cNvPr id="141" name="Shape 141"/>
            <p:cNvSpPr/>
            <p:nvPr/>
          </p:nvSpPr>
          <p:spPr>
            <a:xfrm rot="-8999999">
              <a:off x="2636436" y="3508810"/>
              <a:ext cx="314739" cy="399658"/>
            </a:xfrm>
            <a:prstGeom prst="rightArrow">
              <a:avLst>
                <a:gd name="adj1" fmla="val 60000"/>
                <a:gd name="adj2" fmla="val 50000"/>
              </a:avLst>
            </a:prstGeom>
            <a:solidFill>
              <a:srgbClr val="CDE3BF"/>
            </a:solidFill>
            <a:ln>
              <a:noFill/>
            </a:ln>
          </p:spPr>
          <p:txBody>
            <a:bodyPr lIns="91433" tIns="91433" rIns="91433" bIns="91433" anchor="ctr" anchorCtr="0">
              <a:noAutofit/>
            </a:bodyPr>
            <a:lstStyle/>
            <a:p>
              <a:endParaRPr sz="2400"/>
            </a:p>
          </p:txBody>
        </p:sp>
        <p:sp>
          <p:nvSpPr>
            <p:cNvPr id="142" name="Shape 142"/>
            <p:cNvSpPr txBox="1"/>
            <p:nvPr/>
          </p:nvSpPr>
          <p:spPr>
            <a:xfrm rot="1799999">
              <a:off x="2724532" y="3612347"/>
              <a:ext cx="220318" cy="239794"/>
            </a:xfrm>
            <a:prstGeom prst="rect">
              <a:avLst/>
            </a:prstGeom>
            <a:noFill/>
            <a:ln>
              <a:noFill/>
            </a:ln>
          </p:spPr>
          <p:txBody>
            <a:bodyPr lIns="0" tIns="0" rIns="0" bIns="0" anchor="ctr" anchorCtr="0">
              <a:noAutofit/>
            </a:bodyPr>
            <a:lstStyle/>
            <a:p>
              <a:pPr algn="ctr">
                <a:lnSpc>
                  <a:spcPct val="90000"/>
                </a:lnSpc>
                <a:spcAft>
                  <a:spcPts val="400"/>
                </a:spcAft>
              </a:pPr>
              <a:endParaRPr sz="1067">
                <a:solidFill>
                  <a:schemeClr val="lt1"/>
                </a:solidFill>
                <a:latin typeface="Calibri"/>
                <a:ea typeface="Calibri"/>
                <a:cs typeface="Calibri"/>
                <a:sym typeface="Calibri"/>
              </a:endParaRPr>
            </a:p>
          </p:txBody>
        </p:sp>
        <p:sp>
          <p:nvSpPr>
            <p:cNvPr id="143" name="Shape 143"/>
            <p:cNvSpPr/>
            <p:nvPr/>
          </p:nvSpPr>
          <p:spPr>
            <a:xfrm>
              <a:off x="1424095" y="2667591"/>
              <a:ext cx="1184174" cy="1184174"/>
            </a:xfrm>
            <a:prstGeom prst="ellipse">
              <a:avLst/>
            </a:prstGeom>
            <a:gradFill>
              <a:gsLst>
                <a:gs pos="0">
                  <a:srgbClr val="98C679"/>
                </a:gs>
                <a:gs pos="50000">
                  <a:srgbClr val="6EB241"/>
                </a:gs>
                <a:gs pos="100000">
                  <a:srgbClr val="60A235"/>
                </a:gs>
              </a:gsLst>
              <a:lin ang="5400000" scaled="0"/>
            </a:gradFill>
            <a:ln>
              <a:noFill/>
            </a:ln>
          </p:spPr>
          <p:txBody>
            <a:bodyPr lIns="91433" tIns="91433" rIns="91433" bIns="91433" anchor="ctr" anchorCtr="0">
              <a:noAutofit/>
            </a:bodyPr>
            <a:lstStyle/>
            <a:p>
              <a:endParaRPr sz="2400"/>
            </a:p>
          </p:txBody>
        </p:sp>
        <p:sp>
          <p:nvSpPr>
            <p:cNvPr id="144" name="Shape 144"/>
            <p:cNvSpPr txBox="1"/>
            <p:nvPr/>
          </p:nvSpPr>
          <p:spPr>
            <a:xfrm>
              <a:off x="1597513" y="2841009"/>
              <a:ext cx="837338" cy="837338"/>
            </a:xfrm>
            <a:prstGeom prst="rect">
              <a:avLst/>
            </a:prstGeom>
            <a:noFill/>
            <a:ln>
              <a:noFill/>
            </a:ln>
          </p:spPr>
          <p:txBody>
            <a:bodyPr lIns="16500" tIns="16500" rIns="16500" bIns="16500" anchor="ctr" anchorCtr="0">
              <a:noAutofit/>
            </a:bodyPr>
            <a:lstStyle/>
            <a:p>
              <a:pPr algn="ctr">
                <a:lnSpc>
                  <a:spcPct val="90000"/>
                </a:lnSpc>
                <a:spcAft>
                  <a:spcPts val="400"/>
                </a:spcAft>
                <a:buSzPct val="25000"/>
              </a:pPr>
              <a:r>
                <a:rPr lang="en" sz="1333">
                  <a:solidFill>
                    <a:schemeClr val="lt1"/>
                  </a:solidFill>
                  <a:latin typeface="Calibri"/>
                  <a:ea typeface="Calibri"/>
                  <a:cs typeface="Calibri"/>
                  <a:sym typeface="Calibri"/>
                </a:rPr>
                <a:t>Hauling</a:t>
              </a:r>
            </a:p>
          </p:txBody>
        </p:sp>
        <p:sp>
          <p:nvSpPr>
            <p:cNvPr id="145" name="Shape 145"/>
            <p:cNvSpPr/>
            <p:nvPr/>
          </p:nvSpPr>
          <p:spPr>
            <a:xfrm rot="-5400000">
              <a:off x="1858813" y="2179745"/>
              <a:ext cx="314739" cy="399658"/>
            </a:xfrm>
            <a:prstGeom prst="rightArrow">
              <a:avLst>
                <a:gd name="adj1" fmla="val 60000"/>
                <a:gd name="adj2" fmla="val 50000"/>
              </a:avLst>
            </a:prstGeom>
            <a:solidFill>
              <a:srgbClr val="CDE3BF"/>
            </a:solidFill>
            <a:ln>
              <a:noFill/>
            </a:ln>
          </p:spPr>
          <p:txBody>
            <a:bodyPr lIns="91433" tIns="91433" rIns="91433" bIns="91433" anchor="ctr" anchorCtr="0">
              <a:noAutofit/>
            </a:bodyPr>
            <a:lstStyle/>
            <a:p>
              <a:endParaRPr sz="2400"/>
            </a:p>
          </p:txBody>
        </p:sp>
        <p:sp>
          <p:nvSpPr>
            <p:cNvPr id="146" name="Shape 146"/>
            <p:cNvSpPr txBox="1"/>
            <p:nvPr/>
          </p:nvSpPr>
          <p:spPr>
            <a:xfrm rot="-5400000">
              <a:off x="1906025" y="2306888"/>
              <a:ext cx="220317" cy="239795"/>
            </a:xfrm>
            <a:prstGeom prst="rect">
              <a:avLst/>
            </a:prstGeom>
            <a:noFill/>
            <a:ln>
              <a:noFill/>
            </a:ln>
          </p:spPr>
          <p:txBody>
            <a:bodyPr lIns="0" tIns="0" rIns="0" bIns="0" anchor="ctr" anchorCtr="0">
              <a:noAutofit/>
            </a:bodyPr>
            <a:lstStyle/>
            <a:p>
              <a:pPr algn="ctr">
                <a:lnSpc>
                  <a:spcPct val="90000"/>
                </a:lnSpc>
                <a:spcAft>
                  <a:spcPts val="400"/>
                </a:spcAft>
              </a:pPr>
              <a:endParaRPr sz="1067">
                <a:solidFill>
                  <a:schemeClr val="lt1"/>
                </a:solidFill>
                <a:latin typeface="Calibri"/>
                <a:ea typeface="Calibri"/>
                <a:cs typeface="Calibri"/>
                <a:sym typeface="Calibri"/>
              </a:endParaRPr>
            </a:p>
          </p:txBody>
        </p:sp>
        <p:sp>
          <p:nvSpPr>
            <p:cNvPr id="147" name="Shape 147"/>
            <p:cNvSpPr/>
            <p:nvPr/>
          </p:nvSpPr>
          <p:spPr>
            <a:xfrm>
              <a:off x="1424095" y="889566"/>
              <a:ext cx="1184174" cy="1184174"/>
            </a:xfrm>
            <a:prstGeom prst="ellipse">
              <a:avLst/>
            </a:prstGeom>
            <a:gradFill>
              <a:gsLst>
                <a:gs pos="0">
                  <a:srgbClr val="98C679"/>
                </a:gs>
                <a:gs pos="50000">
                  <a:srgbClr val="6EB241"/>
                </a:gs>
                <a:gs pos="100000">
                  <a:srgbClr val="60A235"/>
                </a:gs>
              </a:gsLst>
              <a:lin ang="5400000" scaled="0"/>
            </a:gradFill>
            <a:ln>
              <a:noFill/>
            </a:ln>
          </p:spPr>
          <p:txBody>
            <a:bodyPr lIns="91433" tIns="91433" rIns="91433" bIns="91433" anchor="ctr" anchorCtr="0">
              <a:noAutofit/>
            </a:bodyPr>
            <a:lstStyle/>
            <a:p>
              <a:endParaRPr sz="2400"/>
            </a:p>
          </p:txBody>
        </p:sp>
        <p:sp>
          <p:nvSpPr>
            <p:cNvPr id="148" name="Shape 148"/>
            <p:cNvSpPr txBox="1"/>
            <p:nvPr/>
          </p:nvSpPr>
          <p:spPr>
            <a:xfrm>
              <a:off x="1597513" y="1062983"/>
              <a:ext cx="837338" cy="837338"/>
            </a:xfrm>
            <a:prstGeom prst="rect">
              <a:avLst/>
            </a:prstGeom>
            <a:noFill/>
            <a:ln>
              <a:noFill/>
            </a:ln>
          </p:spPr>
          <p:txBody>
            <a:bodyPr lIns="16500" tIns="16500" rIns="16500" bIns="16500" anchor="ctr" anchorCtr="0">
              <a:noAutofit/>
            </a:bodyPr>
            <a:lstStyle/>
            <a:p>
              <a:pPr algn="ctr">
                <a:lnSpc>
                  <a:spcPct val="90000"/>
                </a:lnSpc>
                <a:spcAft>
                  <a:spcPts val="400"/>
                </a:spcAft>
                <a:buSzPct val="25000"/>
              </a:pPr>
              <a:r>
                <a:rPr lang="en" sz="1333">
                  <a:solidFill>
                    <a:schemeClr val="lt1"/>
                  </a:solidFill>
                  <a:latin typeface="Calibri"/>
                  <a:ea typeface="Calibri"/>
                  <a:cs typeface="Calibri"/>
                  <a:sym typeface="Calibri"/>
                </a:rPr>
                <a:t>Refining</a:t>
              </a:r>
            </a:p>
          </p:txBody>
        </p:sp>
        <p:sp>
          <p:nvSpPr>
            <p:cNvPr id="149" name="Shape 149"/>
            <p:cNvSpPr/>
            <p:nvPr/>
          </p:nvSpPr>
          <p:spPr>
            <a:xfrm rot="-1800000">
              <a:off x="2621006" y="841771"/>
              <a:ext cx="314739" cy="399658"/>
            </a:xfrm>
            <a:prstGeom prst="rightArrow">
              <a:avLst>
                <a:gd name="adj1" fmla="val 60000"/>
                <a:gd name="adj2" fmla="val 50000"/>
              </a:avLst>
            </a:prstGeom>
            <a:solidFill>
              <a:srgbClr val="CDE3BF"/>
            </a:solidFill>
            <a:ln>
              <a:noFill/>
            </a:ln>
          </p:spPr>
          <p:txBody>
            <a:bodyPr lIns="91433" tIns="91433" rIns="91433" bIns="91433" anchor="ctr" anchorCtr="0">
              <a:noAutofit/>
            </a:bodyPr>
            <a:lstStyle/>
            <a:p>
              <a:endParaRPr sz="2400"/>
            </a:p>
          </p:txBody>
        </p:sp>
        <p:sp>
          <p:nvSpPr>
            <p:cNvPr id="150" name="Shape 150"/>
            <p:cNvSpPr txBox="1"/>
            <p:nvPr/>
          </p:nvSpPr>
          <p:spPr>
            <a:xfrm rot="-1799999">
              <a:off x="2627332" y="945309"/>
              <a:ext cx="220318" cy="239794"/>
            </a:xfrm>
            <a:prstGeom prst="rect">
              <a:avLst/>
            </a:prstGeom>
            <a:noFill/>
            <a:ln>
              <a:noFill/>
            </a:ln>
          </p:spPr>
          <p:txBody>
            <a:bodyPr lIns="0" tIns="0" rIns="0" bIns="0" anchor="ctr" anchorCtr="0">
              <a:noAutofit/>
            </a:bodyPr>
            <a:lstStyle/>
            <a:p>
              <a:pPr algn="ctr">
                <a:lnSpc>
                  <a:spcPct val="90000"/>
                </a:lnSpc>
                <a:spcAft>
                  <a:spcPts val="400"/>
                </a:spcAft>
              </a:pPr>
              <a:endParaRPr sz="1067">
                <a:solidFill>
                  <a:schemeClr val="lt1"/>
                </a:solidFill>
                <a:latin typeface="Calibri"/>
                <a:ea typeface="Calibri"/>
                <a:cs typeface="Calibri"/>
                <a:sym typeface="Calibri"/>
              </a:endParaRPr>
            </a:p>
          </p:txBody>
        </p:sp>
      </p:grpSp>
    </p:spTree>
    <p:extLst>
      <p:ext uri="{BB962C8B-B14F-4D97-AF65-F5344CB8AC3E}">
        <p14:creationId xmlns:p14="http://schemas.microsoft.com/office/powerpoint/2010/main" val="1780234952"/>
      </p:ext>
    </p:extLst>
  </p:cSld>
  <p:clrMapOvr>
    <a:masterClrMapping/>
  </p:clrMapOvr>
  <p:transition spd="slow">
    <p:cut/>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ttp://www.happycapitalism.com/wp-content/uploads/2011/09/teck.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54411" y="5259598"/>
            <a:ext cx="2637589" cy="159840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274637"/>
            <a:ext cx="12192000" cy="1143000"/>
          </a:xfrm>
        </p:spPr>
        <p:txBody>
          <a:bodyPr>
            <a:normAutofit/>
          </a:bodyPr>
          <a:lstStyle/>
          <a:p>
            <a:pPr algn="ctr"/>
            <a:r>
              <a:rPr lang="en-CA" sz="3600" dirty="0" smtClean="0"/>
              <a:t>Risk Management: Sales and Purchase Contracts</a:t>
            </a:r>
            <a:endParaRPr lang="en-US" sz="3600" dirty="0"/>
          </a:p>
        </p:txBody>
      </p:sp>
      <p:pic>
        <p:nvPicPr>
          <p:cNvPr id="9" name="Picture 8"/>
          <p:cNvPicPr>
            <a:picLocks noChangeAspect="1"/>
          </p:cNvPicPr>
          <p:nvPr/>
        </p:nvPicPr>
        <p:blipFill>
          <a:blip r:embed="rId3"/>
          <a:stretch>
            <a:fillRect/>
          </a:stretch>
        </p:blipFill>
        <p:spPr>
          <a:xfrm>
            <a:off x="5079680" y="2244090"/>
            <a:ext cx="6127910" cy="2907796"/>
          </a:xfrm>
          <a:prstGeom prst="rect">
            <a:avLst/>
          </a:prstGeom>
        </p:spPr>
      </p:pic>
      <p:pic>
        <p:nvPicPr>
          <p:cNvPr id="11" name="Picture 10"/>
          <p:cNvPicPr>
            <a:picLocks noChangeAspect="1"/>
          </p:cNvPicPr>
          <p:nvPr/>
        </p:nvPicPr>
        <p:blipFill rotWithShape="1">
          <a:blip r:embed="rId4"/>
          <a:srcRect b="35625"/>
          <a:stretch/>
        </p:blipFill>
        <p:spPr>
          <a:xfrm>
            <a:off x="302895" y="1417637"/>
            <a:ext cx="4473890" cy="1935163"/>
          </a:xfrm>
          <a:prstGeom prst="rect">
            <a:avLst/>
          </a:prstGeom>
        </p:spPr>
      </p:pic>
      <p:cxnSp>
        <p:nvCxnSpPr>
          <p:cNvPr id="13" name="Straight Connector 12"/>
          <p:cNvCxnSpPr/>
          <p:nvPr/>
        </p:nvCxnSpPr>
        <p:spPr>
          <a:xfrm flipV="1">
            <a:off x="2255520" y="2371036"/>
            <a:ext cx="2824160" cy="66172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2255520" y="3032760"/>
            <a:ext cx="2824160" cy="194828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 Placeholder 2"/>
          <p:cNvSpPr>
            <a:spLocks noGrp="1"/>
          </p:cNvSpPr>
          <p:nvPr>
            <p:ph type="body" idx="1"/>
          </p:nvPr>
        </p:nvSpPr>
        <p:spPr>
          <a:xfrm>
            <a:off x="302895" y="4306199"/>
            <a:ext cx="3827145" cy="2445121"/>
          </a:xfrm>
        </p:spPr>
        <p:txBody>
          <a:bodyPr>
            <a:normAutofit/>
          </a:bodyPr>
          <a:lstStyle/>
          <a:p>
            <a:pPr marL="0" indent="0">
              <a:buNone/>
            </a:pPr>
            <a:r>
              <a:rPr lang="en-US" sz="1800" dirty="0"/>
              <a:t>Settlement pricing adjustments result in gains (losses from purchases) in a rising price environment and losses (gains from purchases) in a declining price </a:t>
            </a:r>
            <a:r>
              <a:rPr lang="en-US" sz="1800" dirty="0" smtClean="0"/>
              <a:t>environment </a:t>
            </a:r>
            <a:r>
              <a:rPr lang="en-US" sz="1800" dirty="0"/>
              <a:t>are recorded as other operating income</a:t>
            </a:r>
          </a:p>
        </p:txBody>
      </p:sp>
      <p:sp>
        <p:nvSpPr>
          <p:cNvPr id="18" name="矩形 4"/>
          <p:cNvSpPr/>
          <p:nvPr/>
        </p:nvSpPr>
        <p:spPr>
          <a:xfrm>
            <a:off x="5079681" y="2779949"/>
            <a:ext cx="6127910" cy="252811"/>
          </a:xfrm>
          <a:prstGeom prst="rect">
            <a:avLst/>
          </a:prstGeom>
          <a:solidFill>
            <a:schemeClr val="bg1">
              <a:alpha val="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25189675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www.happycapitalism.com/wp-content/uploads/2011/09/teck.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54411" y="5259598"/>
            <a:ext cx="2637589" cy="159840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274637"/>
            <a:ext cx="12192000" cy="1143000"/>
          </a:xfrm>
        </p:spPr>
        <p:txBody>
          <a:bodyPr>
            <a:normAutofit/>
          </a:bodyPr>
          <a:lstStyle/>
          <a:p>
            <a:pPr algn="ctr"/>
            <a:r>
              <a:rPr lang="en-CA" sz="3600" dirty="0" smtClean="0"/>
              <a:t>Financial Risk Management: Economic Hedge Contracts</a:t>
            </a:r>
            <a:endParaRPr lang="en-US" sz="3600" dirty="0"/>
          </a:p>
        </p:txBody>
      </p:sp>
      <p:sp>
        <p:nvSpPr>
          <p:cNvPr id="3" name="Text Placeholder 2"/>
          <p:cNvSpPr>
            <a:spLocks noGrp="1"/>
          </p:cNvSpPr>
          <p:nvPr>
            <p:ph type="body" idx="1"/>
          </p:nvPr>
        </p:nvSpPr>
        <p:spPr>
          <a:xfrm>
            <a:off x="609600" y="1417637"/>
            <a:ext cx="10972800" cy="4967573"/>
          </a:xfrm>
        </p:spPr>
        <p:txBody>
          <a:bodyPr>
            <a:normAutofit fontScale="92500" lnSpcReduction="10000"/>
          </a:bodyPr>
          <a:lstStyle/>
          <a:p>
            <a:r>
              <a:rPr lang="en-CA" dirty="0" smtClean="0"/>
              <a:t>They entered </a:t>
            </a:r>
            <a:r>
              <a:rPr lang="en-CA" dirty="0"/>
              <a:t>into commodity forward sales and purchase contracts to mitigate the risk of price changes for a </a:t>
            </a:r>
            <a:r>
              <a:rPr lang="en-CA" dirty="0" smtClean="0"/>
              <a:t>portion of their </a:t>
            </a:r>
            <a:r>
              <a:rPr lang="en-CA" dirty="0"/>
              <a:t>concentrate purchases and refined metal </a:t>
            </a:r>
            <a:r>
              <a:rPr lang="en-CA" dirty="0" smtClean="0"/>
              <a:t>sales</a:t>
            </a:r>
          </a:p>
          <a:p>
            <a:pPr marL="0" indent="0">
              <a:buNone/>
            </a:pPr>
            <a:endParaRPr lang="en-CA" dirty="0" smtClean="0"/>
          </a:p>
          <a:p>
            <a:r>
              <a:rPr lang="en-CA" dirty="0" smtClean="0"/>
              <a:t>These </a:t>
            </a:r>
            <a:r>
              <a:rPr lang="en-CA" dirty="0"/>
              <a:t>contracts effectively lock in prices for a portion of </a:t>
            </a:r>
            <a:r>
              <a:rPr lang="en-CA" dirty="0" smtClean="0"/>
              <a:t>their smelter sales</a:t>
            </a:r>
          </a:p>
          <a:p>
            <a:pPr marL="0" indent="0">
              <a:buNone/>
            </a:pPr>
            <a:endParaRPr lang="en-CA" dirty="0" smtClean="0"/>
          </a:p>
          <a:p>
            <a:r>
              <a:rPr lang="en-CA" dirty="0" smtClean="0"/>
              <a:t>They </a:t>
            </a:r>
            <a:r>
              <a:rPr lang="en-CA" dirty="0"/>
              <a:t>do </a:t>
            </a:r>
            <a:r>
              <a:rPr lang="en-CA" b="1" dirty="0"/>
              <a:t>not</a:t>
            </a:r>
            <a:r>
              <a:rPr lang="en-CA" dirty="0"/>
              <a:t> apply hedge accounting to these commodity forward sales contracts</a:t>
            </a:r>
            <a:r>
              <a:rPr lang="en-CA" dirty="0" smtClean="0"/>
              <a:t>.</a:t>
            </a:r>
          </a:p>
          <a:p>
            <a:pPr marL="0" indent="0">
              <a:buNone/>
            </a:pPr>
            <a:endParaRPr lang="en-CA" dirty="0"/>
          </a:p>
          <a:p>
            <a:r>
              <a:rPr lang="en-CA" dirty="0"/>
              <a:t>Certain customers purchase concentrate and refined metal products at fixed forward prices from </a:t>
            </a:r>
            <a:r>
              <a:rPr lang="en-CA" dirty="0" smtClean="0"/>
              <a:t>operations.</a:t>
            </a:r>
          </a:p>
          <a:p>
            <a:pPr marL="0" indent="0">
              <a:buNone/>
            </a:pPr>
            <a:endParaRPr lang="en-CA" dirty="0"/>
          </a:p>
          <a:p>
            <a:r>
              <a:rPr lang="en-CA" dirty="0"/>
              <a:t>Forward purchase commitments for these metal products are matched to specific fixed price sales </a:t>
            </a:r>
            <a:r>
              <a:rPr lang="en-CA" dirty="0" smtClean="0"/>
              <a:t>commitments </a:t>
            </a:r>
            <a:r>
              <a:rPr lang="en-US" dirty="0" smtClean="0"/>
              <a:t>to customers</a:t>
            </a:r>
            <a:endParaRPr lang="en-US" dirty="0"/>
          </a:p>
        </p:txBody>
      </p:sp>
    </p:spTree>
    <p:extLst>
      <p:ext uri="{BB962C8B-B14F-4D97-AF65-F5344CB8AC3E}">
        <p14:creationId xmlns:p14="http://schemas.microsoft.com/office/powerpoint/2010/main" val="328739865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7"/>
            <a:ext cx="12192000" cy="1143000"/>
          </a:xfrm>
        </p:spPr>
        <p:txBody>
          <a:bodyPr>
            <a:normAutofit/>
          </a:bodyPr>
          <a:lstStyle/>
          <a:p>
            <a:pPr algn="ctr"/>
            <a:r>
              <a:rPr lang="en-CA" sz="3600" dirty="0" smtClean="0"/>
              <a:t>Financial Risk Management: Zinc Swaps</a:t>
            </a:r>
            <a:endParaRPr lang="en-US" sz="3600" dirty="0"/>
          </a:p>
        </p:txBody>
      </p:sp>
      <p:sp>
        <p:nvSpPr>
          <p:cNvPr id="3" name="Text Placeholder 2"/>
          <p:cNvSpPr>
            <a:spLocks noGrp="1"/>
          </p:cNvSpPr>
          <p:nvPr>
            <p:ph type="body" idx="1"/>
          </p:nvPr>
        </p:nvSpPr>
        <p:spPr>
          <a:xfrm>
            <a:off x="609600" y="1417637"/>
            <a:ext cx="10972800" cy="4967573"/>
          </a:xfrm>
        </p:spPr>
        <p:txBody>
          <a:bodyPr/>
          <a:lstStyle/>
          <a:p>
            <a:r>
              <a:rPr lang="en-CA" dirty="0"/>
              <a:t>Due to ice conditions, the port </a:t>
            </a:r>
            <a:r>
              <a:rPr lang="en-CA" dirty="0" smtClean="0"/>
              <a:t>serving the </a:t>
            </a:r>
            <a:r>
              <a:rPr lang="en-CA" dirty="0"/>
              <a:t>Red Dog </a:t>
            </a:r>
            <a:r>
              <a:rPr lang="en-CA" dirty="0" smtClean="0"/>
              <a:t>Mine is only </a:t>
            </a:r>
            <a:r>
              <a:rPr lang="en-CA" dirty="0"/>
              <a:t>able to ship concentrates from July to October each year. </a:t>
            </a:r>
            <a:endParaRPr lang="en-CA" dirty="0" smtClean="0"/>
          </a:p>
          <a:p>
            <a:pPr marL="0" indent="0">
              <a:buNone/>
            </a:pPr>
            <a:endParaRPr lang="en-CA" dirty="0"/>
          </a:p>
          <a:p>
            <a:r>
              <a:rPr lang="en-CA" dirty="0"/>
              <a:t>As a result, zinc and lead concentrate sales volumes are generally higher in the third and fourth quarter of each year than in the first and second quarter</a:t>
            </a:r>
            <a:r>
              <a:rPr lang="en-CA" dirty="0" smtClean="0"/>
              <a:t>.</a:t>
            </a:r>
          </a:p>
          <a:p>
            <a:pPr marL="0" indent="0">
              <a:buNone/>
            </a:pPr>
            <a:endParaRPr lang="en-CA" dirty="0" smtClean="0"/>
          </a:p>
          <a:p>
            <a:r>
              <a:rPr lang="en-CA" dirty="0"/>
              <a:t>During </a:t>
            </a:r>
            <a:r>
              <a:rPr lang="en-CA" dirty="0" smtClean="0"/>
              <a:t>2014 - purchased </a:t>
            </a:r>
            <a:r>
              <a:rPr lang="en-CA" dirty="0"/>
              <a:t>and sold zinc swaps to </a:t>
            </a:r>
            <a:r>
              <a:rPr lang="en-CA" dirty="0" smtClean="0"/>
              <a:t>match economic </a:t>
            </a:r>
            <a:r>
              <a:rPr lang="en-CA" dirty="0"/>
              <a:t>exposure to the average zinc price over our shipping year, which is from July of one year to June of </a:t>
            </a:r>
            <a:r>
              <a:rPr lang="en-CA" dirty="0" smtClean="0"/>
              <a:t>the following </a:t>
            </a:r>
            <a:r>
              <a:rPr lang="en-CA" dirty="0"/>
              <a:t>year. </a:t>
            </a:r>
            <a:endParaRPr lang="en-CA" dirty="0" smtClean="0"/>
          </a:p>
          <a:p>
            <a:endParaRPr lang="en-CA" dirty="0"/>
          </a:p>
          <a:p>
            <a:r>
              <a:rPr lang="en-CA" dirty="0" smtClean="0"/>
              <a:t>They did </a:t>
            </a:r>
            <a:r>
              <a:rPr lang="en-CA" b="1" dirty="0" smtClean="0"/>
              <a:t>not </a:t>
            </a:r>
            <a:r>
              <a:rPr lang="en-CA" dirty="0" smtClean="0"/>
              <a:t>apply hedging accounting to zinc swaps</a:t>
            </a:r>
            <a:endParaRPr lang="en-US" dirty="0"/>
          </a:p>
        </p:txBody>
      </p:sp>
      <p:pic>
        <p:nvPicPr>
          <p:cNvPr id="4" name="Picture 4" descr="http://www.happycapitalism.com/wp-content/uploads/2011/09/teck.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54411" y="5259598"/>
            <a:ext cx="2637589" cy="1598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657741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ttp://www.happycapitalism.com/wp-content/uploads/2011/09/teck.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54411" y="5259598"/>
            <a:ext cx="2637589" cy="159840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274637"/>
            <a:ext cx="12192000" cy="1143000"/>
          </a:xfrm>
        </p:spPr>
        <p:txBody>
          <a:bodyPr>
            <a:normAutofit/>
          </a:bodyPr>
          <a:lstStyle/>
          <a:p>
            <a:pPr algn="ctr"/>
            <a:r>
              <a:rPr lang="en-CA" sz="3600" dirty="0" smtClean="0"/>
              <a:t>Financial Risk Management: Cash Flow Hedges</a:t>
            </a:r>
            <a:endParaRPr lang="en-US" sz="3600" dirty="0"/>
          </a:p>
        </p:txBody>
      </p:sp>
      <p:sp>
        <p:nvSpPr>
          <p:cNvPr id="3" name="Text Placeholder 2"/>
          <p:cNvSpPr>
            <a:spLocks noGrp="1"/>
          </p:cNvSpPr>
          <p:nvPr>
            <p:ph type="body" idx="1"/>
          </p:nvPr>
        </p:nvSpPr>
        <p:spPr>
          <a:xfrm>
            <a:off x="609600" y="1417637"/>
            <a:ext cx="10972800" cy="4967573"/>
          </a:xfrm>
        </p:spPr>
        <p:txBody>
          <a:bodyPr/>
          <a:lstStyle/>
          <a:p>
            <a:r>
              <a:rPr lang="en-CA" dirty="0"/>
              <a:t>At December 31, 2014, U.S. dollar forward sales contracts with a notional amount of US$246 million </a:t>
            </a:r>
            <a:r>
              <a:rPr lang="en-CA" dirty="0" smtClean="0"/>
              <a:t>remained outstanding</a:t>
            </a:r>
            <a:r>
              <a:rPr lang="en-CA" dirty="0"/>
              <a:t>. The contracts matured in early 2015. These contracts have been designated as cash flow hedges of </a:t>
            </a:r>
            <a:r>
              <a:rPr lang="en-CA" dirty="0" smtClean="0"/>
              <a:t>a portion </a:t>
            </a:r>
            <a:r>
              <a:rPr lang="en-CA" dirty="0"/>
              <a:t>of our future cash flows from anticipated U.S. dollar coal sales</a:t>
            </a:r>
            <a:endParaRPr lang="en-US" dirty="0"/>
          </a:p>
        </p:txBody>
      </p:sp>
      <p:pic>
        <p:nvPicPr>
          <p:cNvPr id="4" name="Picture 3"/>
          <p:cNvPicPr>
            <a:picLocks noChangeAspect="1"/>
          </p:cNvPicPr>
          <p:nvPr/>
        </p:nvPicPr>
        <p:blipFill>
          <a:blip r:embed="rId3"/>
          <a:stretch>
            <a:fillRect/>
          </a:stretch>
        </p:blipFill>
        <p:spPr>
          <a:xfrm>
            <a:off x="1857709" y="3785248"/>
            <a:ext cx="8296275" cy="2352675"/>
          </a:xfrm>
          <a:prstGeom prst="rect">
            <a:avLst/>
          </a:prstGeom>
        </p:spPr>
      </p:pic>
    </p:spTree>
    <p:extLst>
      <p:ext uri="{BB962C8B-B14F-4D97-AF65-F5344CB8AC3E}">
        <p14:creationId xmlns:p14="http://schemas.microsoft.com/office/powerpoint/2010/main" val="131325692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Shape 426"/>
          <p:cNvSpPr txBox="1">
            <a:spLocks noGrp="1"/>
          </p:cNvSpPr>
          <p:nvPr>
            <p:ph type="title"/>
          </p:nvPr>
        </p:nvSpPr>
        <p:spPr>
          <a:xfrm>
            <a:off x="0" y="206059"/>
            <a:ext cx="12192000" cy="928440"/>
          </a:xfrm>
          <a:prstGeom prst="rect">
            <a:avLst/>
          </a:prstGeom>
        </p:spPr>
        <p:txBody>
          <a:bodyPr vert="horz" lIns="121900" tIns="121900" rIns="121900" bIns="121900" rtlCol="0" anchor="b" anchorCtr="0">
            <a:noAutofit/>
          </a:bodyPr>
          <a:lstStyle/>
          <a:p>
            <a:pPr algn="ctr"/>
            <a:r>
              <a:rPr lang="en" sz="3600" dirty="0" smtClean="0"/>
              <a:t>Recall: Consolidated Statements of Income</a:t>
            </a:r>
            <a:endParaRPr lang="en" sz="3600" dirty="0"/>
          </a:p>
        </p:txBody>
      </p:sp>
      <p:pic>
        <p:nvPicPr>
          <p:cNvPr id="3" name="Picture 2"/>
          <p:cNvPicPr>
            <a:picLocks noChangeAspect="1"/>
          </p:cNvPicPr>
          <p:nvPr/>
        </p:nvPicPr>
        <p:blipFill>
          <a:blip r:embed="rId3"/>
          <a:stretch>
            <a:fillRect/>
          </a:stretch>
        </p:blipFill>
        <p:spPr>
          <a:xfrm>
            <a:off x="2685549" y="1134499"/>
            <a:ext cx="6820902" cy="5680165"/>
          </a:xfrm>
          <a:prstGeom prst="rect">
            <a:avLst/>
          </a:prstGeom>
        </p:spPr>
      </p:pic>
      <p:sp>
        <p:nvSpPr>
          <p:cNvPr id="5" name="矩形 4"/>
          <p:cNvSpPr/>
          <p:nvPr/>
        </p:nvSpPr>
        <p:spPr>
          <a:xfrm>
            <a:off x="2685549" y="2803358"/>
            <a:ext cx="6687051" cy="228600"/>
          </a:xfrm>
          <a:prstGeom prst="rect">
            <a:avLst/>
          </a:prstGeom>
          <a:solidFill>
            <a:schemeClr val="bg1">
              <a:alpha val="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6" name="Picture 4" descr="http://www.happycapitalism.com/wp-content/uploads/2011/09/teck.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54411" y="5259598"/>
            <a:ext cx="2637589" cy="1598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1512305"/>
      </p:ext>
    </p:extLst>
  </p:cSld>
  <p:clrMapOvr>
    <a:masterClrMapping/>
  </p:clrMapOvr>
  <p:transition spd="slow">
    <p:cut/>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www.happycapitalism.com/wp-content/uploads/2011/09/teck.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54411" y="5259598"/>
            <a:ext cx="2637589" cy="159840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274637"/>
            <a:ext cx="12192000" cy="1143000"/>
          </a:xfrm>
        </p:spPr>
        <p:txBody>
          <a:bodyPr>
            <a:normAutofit/>
          </a:bodyPr>
          <a:lstStyle/>
          <a:p>
            <a:pPr algn="ctr"/>
            <a:r>
              <a:rPr lang="en-CA" sz="3600" dirty="0" smtClean="0"/>
              <a:t>Effects of Hedging Activities</a:t>
            </a:r>
            <a:endParaRPr lang="en-US" sz="3600" dirty="0"/>
          </a:p>
        </p:txBody>
      </p:sp>
      <p:pic>
        <p:nvPicPr>
          <p:cNvPr id="5" name="Picture 4"/>
          <p:cNvPicPr>
            <a:picLocks noChangeAspect="1"/>
          </p:cNvPicPr>
          <p:nvPr/>
        </p:nvPicPr>
        <p:blipFill>
          <a:blip r:embed="rId4"/>
          <a:stretch>
            <a:fillRect/>
          </a:stretch>
        </p:blipFill>
        <p:spPr>
          <a:xfrm>
            <a:off x="1940236" y="1417637"/>
            <a:ext cx="8647554" cy="3998644"/>
          </a:xfrm>
          <a:prstGeom prst="rect">
            <a:avLst/>
          </a:prstGeom>
        </p:spPr>
      </p:pic>
    </p:spTree>
    <p:extLst>
      <p:ext uri="{BB962C8B-B14F-4D97-AF65-F5344CB8AC3E}">
        <p14:creationId xmlns:p14="http://schemas.microsoft.com/office/powerpoint/2010/main" val="142457575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ttp://www.happycapitalism.com/wp-content/uploads/2011/09/teck.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54411" y="5259598"/>
            <a:ext cx="2637589" cy="159840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1962150" y="1867437"/>
            <a:ext cx="8267700" cy="4591050"/>
          </a:xfrm>
          <a:prstGeom prst="rect">
            <a:avLst/>
          </a:prstGeom>
        </p:spPr>
      </p:pic>
      <p:sp>
        <p:nvSpPr>
          <p:cNvPr id="2" name="Title 1"/>
          <p:cNvSpPr>
            <a:spLocks noGrp="1"/>
          </p:cNvSpPr>
          <p:nvPr>
            <p:ph type="title"/>
          </p:nvPr>
        </p:nvSpPr>
        <p:spPr/>
        <p:txBody>
          <a:bodyPr/>
          <a:lstStyle/>
          <a:p>
            <a:pPr algn="ctr"/>
            <a:r>
              <a:rPr lang="en-CA" dirty="0" smtClean="0"/>
              <a:t>Sensitivity Analysis</a:t>
            </a:r>
            <a:endParaRPr lang="en-US" dirty="0"/>
          </a:p>
        </p:txBody>
      </p:sp>
    </p:spTree>
    <p:extLst>
      <p:ext uri="{BB962C8B-B14F-4D97-AF65-F5344CB8AC3E}">
        <p14:creationId xmlns:p14="http://schemas.microsoft.com/office/powerpoint/2010/main" val="319869401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http://www.nicolasdory.com/wp-content/uploads/2010/08/2010_08_08_MontanaMountainMine_7240.jpg"/>
          <p:cNvPicPr>
            <a:picLocks noChangeAspect="1" noChangeArrowheads="1"/>
          </p:cNvPicPr>
          <p:nvPr/>
        </p:nvPicPr>
        <p:blipFill rotWithShape="1">
          <a:blip r:embed="rId2">
            <a:extLst>
              <a:ext uri="{28A0092B-C50C-407E-A947-70E740481C1C}">
                <a14:useLocalDpi xmlns:a14="http://schemas.microsoft.com/office/drawing/2010/main" val="0"/>
              </a:ext>
            </a:extLst>
          </a:blip>
          <a:srcRect b="15625"/>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4529797"/>
            <a:ext cx="12192000" cy="1631853"/>
          </a:xfrm>
          <a:prstGeom prst="rect">
            <a:avLst/>
          </a:prstGeom>
          <a:solidFill>
            <a:srgbClr val="FFFFFF">
              <a:alpha val="4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1" y="4151923"/>
            <a:ext cx="12192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 sz="6600" b="1" dirty="0" smtClean="0"/>
              <a:t>Freeport - McMoRan Inc. (FCX)</a:t>
            </a:r>
            <a:endParaRPr lang="en-US" sz="6600" b="1" dirty="0"/>
          </a:p>
        </p:txBody>
      </p:sp>
    </p:spTree>
    <p:extLst>
      <p:ext uri="{BB962C8B-B14F-4D97-AF65-F5344CB8AC3E}">
        <p14:creationId xmlns:p14="http://schemas.microsoft.com/office/powerpoint/2010/main" val="19632204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Shape 445"/>
          <p:cNvSpPr txBox="1">
            <a:spLocks noGrp="1"/>
          </p:cNvSpPr>
          <p:nvPr>
            <p:ph type="body" idx="4294967295"/>
          </p:nvPr>
        </p:nvSpPr>
        <p:spPr>
          <a:xfrm>
            <a:off x="609600" y="380100"/>
            <a:ext cx="10972800" cy="6187600"/>
          </a:xfrm>
          <a:prstGeom prst="rect">
            <a:avLst/>
          </a:prstGeom>
          <a:noFill/>
          <a:ln>
            <a:noFill/>
          </a:ln>
        </p:spPr>
        <p:txBody>
          <a:bodyPr vert="horz" lIns="121900" tIns="121900" rIns="121900" bIns="121900" rtlCol="0" anchor="t" anchorCtr="0">
            <a:noAutofit/>
          </a:bodyPr>
          <a:lstStyle/>
          <a:p>
            <a:pPr>
              <a:spcBef>
                <a:spcPts val="0"/>
              </a:spcBef>
              <a:buNone/>
            </a:pPr>
            <a:endParaRPr dirty="0"/>
          </a:p>
          <a:p>
            <a:pPr>
              <a:spcBef>
                <a:spcPts val="0"/>
              </a:spcBef>
              <a:buNone/>
            </a:pPr>
            <a:endParaRPr sz="3200" b="1" dirty="0"/>
          </a:p>
          <a:p>
            <a:pPr marL="609585" indent="-507987">
              <a:lnSpc>
                <a:spcPct val="150000"/>
              </a:lnSpc>
              <a:spcBef>
                <a:spcPts val="0"/>
              </a:spcBef>
              <a:buClr>
                <a:schemeClr val="dk1"/>
              </a:buClr>
              <a:buSzPct val="100000"/>
              <a:buFont typeface="Arial"/>
              <a:buChar char="●"/>
            </a:pPr>
            <a:r>
              <a:rPr lang="en" sz="3200" dirty="0"/>
              <a:t>headquarters in</a:t>
            </a:r>
            <a:r>
              <a:rPr lang="en" sz="3200" b="1" dirty="0"/>
              <a:t> Phoenix, Arizona</a:t>
            </a:r>
          </a:p>
          <a:p>
            <a:pPr marL="609585" indent="-507987">
              <a:lnSpc>
                <a:spcPct val="150000"/>
              </a:lnSpc>
              <a:spcBef>
                <a:spcPts val="0"/>
              </a:spcBef>
              <a:buClr>
                <a:schemeClr val="dk1"/>
              </a:buClr>
              <a:buSzPct val="100000"/>
              <a:buFont typeface="Arial"/>
              <a:buChar char="●"/>
            </a:pPr>
            <a:r>
              <a:rPr lang="en" sz="3200" dirty="0"/>
              <a:t>the world’s </a:t>
            </a:r>
            <a:r>
              <a:rPr lang="en" sz="3200" b="1" dirty="0"/>
              <a:t>largest </a:t>
            </a:r>
            <a:r>
              <a:rPr lang="en" sz="3200" dirty="0"/>
              <a:t>publicly traded </a:t>
            </a:r>
            <a:r>
              <a:rPr lang="en" sz="3200" b="1" dirty="0"/>
              <a:t>copper </a:t>
            </a:r>
            <a:r>
              <a:rPr lang="en" sz="3200" dirty="0"/>
              <a:t>producer</a:t>
            </a:r>
          </a:p>
          <a:p>
            <a:pPr marL="609585" indent="-507987">
              <a:lnSpc>
                <a:spcPct val="150000"/>
              </a:lnSpc>
              <a:spcBef>
                <a:spcPts val="0"/>
              </a:spcBef>
              <a:buClr>
                <a:schemeClr val="dk1"/>
              </a:buClr>
              <a:buSzPct val="100000"/>
              <a:buFont typeface="Arial"/>
              <a:buChar char="●"/>
            </a:pPr>
            <a:r>
              <a:rPr lang="en" sz="3200" dirty="0"/>
              <a:t>the world’s </a:t>
            </a:r>
            <a:r>
              <a:rPr lang="en" sz="3200" b="1" dirty="0"/>
              <a:t>largest</a:t>
            </a:r>
            <a:r>
              <a:rPr lang="en" sz="3200" dirty="0"/>
              <a:t> producer of </a:t>
            </a:r>
            <a:r>
              <a:rPr lang="en" sz="3200" b="1" dirty="0"/>
              <a:t>molybdenum</a:t>
            </a:r>
          </a:p>
          <a:p>
            <a:pPr marL="609585" indent="-507987">
              <a:lnSpc>
                <a:spcPct val="150000"/>
              </a:lnSpc>
              <a:spcBef>
                <a:spcPts val="0"/>
              </a:spcBef>
              <a:buClr>
                <a:schemeClr val="dk1"/>
              </a:buClr>
              <a:buSzPct val="100000"/>
              <a:buFont typeface="Arial"/>
              <a:buChar char="●"/>
            </a:pPr>
            <a:r>
              <a:rPr lang="en" sz="3200" dirty="0"/>
              <a:t>a significant </a:t>
            </a:r>
            <a:r>
              <a:rPr lang="en" sz="3200" b="1" dirty="0"/>
              <a:t>gold</a:t>
            </a:r>
            <a:r>
              <a:rPr lang="en" sz="3200" dirty="0"/>
              <a:t>, oil and natural gas producer</a:t>
            </a:r>
          </a:p>
          <a:p>
            <a:pPr marL="609585" indent="-507987">
              <a:lnSpc>
                <a:spcPct val="150000"/>
              </a:lnSpc>
              <a:spcBef>
                <a:spcPts val="0"/>
              </a:spcBef>
              <a:buClr>
                <a:schemeClr val="dk1"/>
              </a:buClr>
              <a:buSzPct val="100000"/>
              <a:buFont typeface="Arial"/>
              <a:buChar char="●"/>
            </a:pPr>
            <a:r>
              <a:rPr lang="en" sz="3200" dirty="0"/>
              <a:t>trades on </a:t>
            </a:r>
            <a:r>
              <a:rPr lang="en" sz="3200" b="1" dirty="0"/>
              <a:t>NYSE: </a:t>
            </a:r>
            <a:r>
              <a:rPr lang="en" sz="3200" b="1" dirty="0" smtClean="0"/>
              <a:t>FCX</a:t>
            </a:r>
            <a:endParaRPr lang="en-CA" sz="3200" b="1" dirty="0"/>
          </a:p>
          <a:p>
            <a:pPr marL="609585" indent="-507987">
              <a:lnSpc>
                <a:spcPct val="150000"/>
              </a:lnSpc>
              <a:spcBef>
                <a:spcPts val="0"/>
              </a:spcBef>
              <a:buClr>
                <a:schemeClr val="dk1"/>
              </a:buClr>
              <a:buSzPct val="100000"/>
              <a:buFont typeface="Arial"/>
              <a:buChar char="●"/>
            </a:pPr>
            <a:r>
              <a:rPr lang="en-US" sz="3200" dirty="0"/>
              <a:t>c</a:t>
            </a:r>
            <a:r>
              <a:rPr lang="en-CA" sz="3200" dirty="0" err="1" smtClean="0"/>
              <a:t>hanges</a:t>
            </a:r>
            <a:r>
              <a:rPr lang="en-CA" sz="3200" dirty="0" smtClean="0"/>
              <a:t> the name from Freeport-McMoRan Copper &amp; Gold Inc. to </a:t>
            </a:r>
            <a:r>
              <a:rPr lang="en-CA" sz="3200" dirty="0"/>
              <a:t>Freeport-</a:t>
            </a:r>
            <a:r>
              <a:rPr lang="en-CA" sz="3200" dirty="0" smtClean="0"/>
              <a:t>McMoRan Inc. in 2014</a:t>
            </a:r>
            <a:endParaRPr lang="en-CA" sz="3200" dirty="0"/>
          </a:p>
        </p:txBody>
      </p:sp>
      <p:sp>
        <p:nvSpPr>
          <p:cNvPr id="446" name="Shape 446"/>
          <p:cNvSpPr txBox="1">
            <a:spLocks noGrp="1"/>
          </p:cNvSpPr>
          <p:nvPr>
            <p:ph type="title"/>
          </p:nvPr>
        </p:nvSpPr>
        <p:spPr>
          <a:xfrm>
            <a:off x="609600" y="274637"/>
            <a:ext cx="10972800" cy="1143200"/>
          </a:xfrm>
          <a:prstGeom prst="rect">
            <a:avLst/>
          </a:prstGeom>
        </p:spPr>
        <p:txBody>
          <a:bodyPr vert="horz" lIns="121900" tIns="121900" rIns="121900" bIns="121900" rtlCol="0" anchor="b" anchorCtr="0">
            <a:noAutofit/>
          </a:bodyPr>
          <a:lstStyle/>
          <a:p>
            <a:pPr>
              <a:spcBef>
                <a:spcPts val="0"/>
              </a:spcBef>
            </a:pPr>
            <a:r>
              <a:rPr lang="en"/>
              <a:t>Background</a:t>
            </a:r>
          </a:p>
        </p:txBody>
      </p:sp>
    </p:spTree>
    <p:extLst>
      <p:ext uri="{BB962C8B-B14F-4D97-AF65-F5344CB8AC3E}">
        <p14:creationId xmlns:p14="http://schemas.microsoft.com/office/powerpoint/2010/main" val="1994213594"/>
      </p:ext>
    </p:extLst>
  </p:cSld>
  <p:clrMapOvr>
    <a:masterClrMapping/>
  </p:clrMapOvr>
  <p:transition spd="slow">
    <p:cut/>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Shape 451"/>
          <p:cNvSpPr txBox="1">
            <a:spLocks noGrp="1"/>
          </p:cNvSpPr>
          <p:nvPr>
            <p:ph type="title"/>
          </p:nvPr>
        </p:nvSpPr>
        <p:spPr>
          <a:xfrm>
            <a:off x="609600" y="274637"/>
            <a:ext cx="10972800" cy="1143200"/>
          </a:xfrm>
          <a:prstGeom prst="rect">
            <a:avLst/>
          </a:prstGeom>
        </p:spPr>
        <p:txBody>
          <a:bodyPr vert="horz" lIns="121900" tIns="121900" rIns="121900" bIns="121900" rtlCol="0" anchor="b" anchorCtr="0">
            <a:noAutofit/>
          </a:bodyPr>
          <a:lstStyle/>
          <a:p>
            <a:r>
              <a:rPr lang="en"/>
              <a:t>FCX’s Products</a:t>
            </a:r>
          </a:p>
        </p:txBody>
      </p:sp>
      <p:sp>
        <p:nvSpPr>
          <p:cNvPr id="452" name="Shape 452"/>
          <p:cNvSpPr txBox="1">
            <a:spLocks noGrp="1"/>
          </p:cNvSpPr>
          <p:nvPr>
            <p:ph type="body" idx="1"/>
          </p:nvPr>
        </p:nvSpPr>
        <p:spPr>
          <a:xfrm>
            <a:off x="609600" y="1600201"/>
            <a:ext cx="10972800" cy="4967599"/>
          </a:xfrm>
          <a:prstGeom prst="rect">
            <a:avLst/>
          </a:prstGeom>
        </p:spPr>
        <p:txBody>
          <a:bodyPr vert="horz" lIns="121900" tIns="121900" rIns="121900" bIns="121900" rtlCol="0" anchor="t" anchorCtr="0">
            <a:noAutofit/>
          </a:bodyPr>
          <a:lstStyle/>
          <a:p>
            <a:pPr>
              <a:buNone/>
            </a:pPr>
            <a:endParaRPr/>
          </a:p>
          <a:p>
            <a:pPr>
              <a:buNone/>
            </a:pPr>
            <a:endParaRPr/>
          </a:p>
        </p:txBody>
      </p:sp>
      <p:pic>
        <p:nvPicPr>
          <p:cNvPr id="453" name="Shape 453"/>
          <p:cNvPicPr preferRelativeResize="0"/>
          <p:nvPr/>
        </p:nvPicPr>
        <p:blipFill>
          <a:blip r:embed="rId3">
            <a:alphaModFix/>
          </a:blip>
          <a:stretch>
            <a:fillRect/>
          </a:stretch>
        </p:blipFill>
        <p:spPr>
          <a:xfrm>
            <a:off x="3619500" y="2150167"/>
            <a:ext cx="4953000" cy="2921000"/>
          </a:xfrm>
          <a:prstGeom prst="rect">
            <a:avLst/>
          </a:prstGeom>
          <a:noFill/>
          <a:ln>
            <a:noFill/>
          </a:ln>
        </p:spPr>
      </p:pic>
    </p:spTree>
    <p:extLst>
      <p:ext uri="{BB962C8B-B14F-4D97-AF65-F5344CB8AC3E}">
        <p14:creationId xmlns:p14="http://schemas.microsoft.com/office/powerpoint/2010/main" val="1281838705"/>
      </p:ext>
    </p:extLst>
  </p:cSld>
  <p:clrMapOvr>
    <a:masterClrMapping/>
  </p:clrMapOvr>
  <p:transition spd="slow">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Shape 156"/>
          <p:cNvSpPr txBox="1">
            <a:spLocks noGrp="1"/>
          </p:cNvSpPr>
          <p:nvPr>
            <p:ph type="title"/>
          </p:nvPr>
        </p:nvSpPr>
        <p:spPr>
          <a:xfrm>
            <a:off x="838200" y="365124"/>
            <a:ext cx="10515600" cy="1325563"/>
          </a:xfrm>
          <a:prstGeom prst="rect">
            <a:avLst/>
          </a:prstGeom>
          <a:noFill/>
          <a:ln>
            <a:noFill/>
          </a:ln>
        </p:spPr>
        <p:txBody>
          <a:bodyPr vert="horz" lIns="91433" tIns="45700" rIns="91433" bIns="45700" rtlCol="0" anchor="ctr" anchorCtr="0">
            <a:noAutofit/>
          </a:bodyPr>
          <a:lstStyle/>
          <a:p>
            <a:pPr>
              <a:spcBef>
                <a:spcPts val="0"/>
              </a:spcBef>
              <a:buClr>
                <a:schemeClr val="dk1"/>
              </a:buClr>
              <a:buSzPct val="25000"/>
            </a:pPr>
            <a:r>
              <a:rPr lang="en" dirty="0">
                <a:solidFill>
                  <a:schemeClr val="dk1"/>
                </a:solidFill>
                <a:ea typeface="Calibri"/>
                <a:cs typeface="Calibri"/>
                <a:sym typeface="Calibri"/>
              </a:rPr>
              <a:t>Industry Overview</a:t>
            </a:r>
          </a:p>
        </p:txBody>
      </p:sp>
      <p:sp>
        <p:nvSpPr>
          <p:cNvPr id="157" name="Shape 157"/>
          <p:cNvSpPr txBox="1">
            <a:spLocks noGrp="1"/>
          </p:cNvSpPr>
          <p:nvPr>
            <p:ph type="body" idx="1"/>
          </p:nvPr>
        </p:nvSpPr>
        <p:spPr>
          <a:xfrm>
            <a:off x="838200" y="1825625"/>
            <a:ext cx="10515600" cy="4351337"/>
          </a:xfrm>
          <a:prstGeom prst="rect">
            <a:avLst/>
          </a:prstGeom>
          <a:noFill/>
          <a:ln>
            <a:noFill/>
          </a:ln>
        </p:spPr>
        <p:txBody>
          <a:bodyPr vert="horz" lIns="91433" tIns="45700" rIns="91433" bIns="45700" rtlCol="0" anchor="t" anchorCtr="0">
            <a:noAutofit/>
          </a:bodyPr>
          <a:lstStyle/>
          <a:p>
            <a:pPr marL="465667" indent="-457200">
              <a:spcBef>
                <a:spcPts val="0"/>
              </a:spcBef>
              <a:buClr>
                <a:schemeClr val="dk1"/>
              </a:buClr>
              <a:buSzPct val="100000"/>
            </a:pPr>
            <a:r>
              <a:rPr lang="en" dirty="0">
                <a:solidFill>
                  <a:schemeClr val="dk1"/>
                </a:solidFill>
                <a:latin typeface="+mj-lt"/>
                <a:ea typeface="Calibri"/>
                <a:cs typeface="Calibri"/>
                <a:sym typeface="Calibri"/>
              </a:rPr>
              <a:t>The market value of top 12 global mining companies all declined in the past year.</a:t>
            </a:r>
          </a:p>
          <a:p>
            <a:pPr marL="643462" indent="-457200">
              <a:spcBef>
                <a:spcPts val="1067"/>
              </a:spcBef>
              <a:buClr>
                <a:schemeClr val="dk1"/>
              </a:buClr>
            </a:pPr>
            <a:endParaRPr dirty="0">
              <a:solidFill>
                <a:schemeClr val="dk1"/>
              </a:solidFill>
              <a:latin typeface="+mj-lt"/>
              <a:ea typeface="Calibri"/>
              <a:cs typeface="Calibri"/>
              <a:sym typeface="Calibri"/>
            </a:endParaRPr>
          </a:p>
          <a:p>
            <a:pPr marL="465667" indent="-457200">
              <a:spcBef>
                <a:spcPts val="1067"/>
              </a:spcBef>
              <a:buClr>
                <a:schemeClr val="dk1"/>
              </a:buClr>
              <a:buSzPct val="100000"/>
            </a:pPr>
            <a:r>
              <a:rPr lang="en" dirty="0">
                <a:solidFill>
                  <a:schemeClr val="dk1"/>
                </a:solidFill>
                <a:latin typeface="+mj-lt"/>
                <a:ea typeface="Calibri"/>
                <a:cs typeface="Calibri"/>
                <a:sym typeface="Calibri"/>
              </a:rPr>
              <a:t>Gross mining revenues for the BC mining industry were $ 8.2 billion in 2014.</a:t>
            </a:r>
          </a:p>
          <a:p>
            <a:pPr marL="643462" indent="-457200">
              <a:spcBef>
                <a:spcPts val="1067"/>
              </a:spcBef>
              <a:buClr>
                <a:schemeClr val="dk1"/>
              </a:buClr>
            </a:pPr>
            <a:endParaRPr dirty="0">
              <a:solidFill>
                <a:schemeClr val="dk1"/>
              </a:solidFill>
              <a:latin typeface="+mj-lt"/>
              <a:ea typeface="Calibri"/>
              <a:cs typeface="Calibri"/>
              <a:sym typeface="Calibri"/>
            </a:endParaRPr>
          </a:p>
          <a:p>
            <a:pPr marL="465667" indent="-457200">
              <a:spcBef>
                <a:spcPts val="1067"/>
              </a:spcBef>
              <a:buClr>
                <a:schemeClr val="dk1"/>
              </a:buClr>
              <a:buSzPct val="100000"/>
            </a:pPr>
            <a:r>
              <a:rPr lang="en" dirty="0">
                <a:solidFill>
                  <a:schemeClr val="dk1"/>
                </a:solidFill>
                <a:latin typeface="+mj-lt"/>
                <a:ea typeface="Calibri"/>
                <a:cs typeface="Calibri"/>
                <a:sym typeface="Calibri"/>
              </a:rPr>
              <a:t>In 2014, the top 40 mining companies generated a total profit of approximately 45 billion US dollars.</a:t>
            </a:r>
          </a:p>
          <a:p>
            <a:pPr marL="237061" indent="-50799">
              <a:spcBef>
                <a:spcPts val="1067"/>
              </a:spcBef>
              <a:buClr>
                <a:schemeClr val="dk1"/>
              </a:buClr>
              <a:buNone/>
            </a:pPr>
            <a:endParaRPr dirty="0">
              <a:solidFill>
                <a:schemeClr val="dk1"/>
              </a:solidFill>
              <a:latin typeface="+mj-lt"/>
              <a:ea typeface="Calibri"/>
              <a:cs typeface="Calibri"/>
              <a:sym typeface="Calibri"/>
            </a:endParaRPr>
          </a:p>
        </p:txBody>
      </p:sp>
    </p:spTree>
    <p:extLst>
      <p:ext uri="{BB962C8B-B14F-4D97-AF65-F5344CB8AC3E}">
        <p14:creationId xmlns:p14="http://schemas.microsoft.com/office/powerpoint/2010/main" val="3096601677"/>
      </p:ext>
    </p:extLst>
  </p:cSld>
  <p:clrMapOvr>
    <a:masterClrMapping/>
  </p:clrMapOvr>
  <p:transition spd="slow">
    <p:cut/>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Shape 458"/>
          <p:cNvSpPr txBox="1"/>
          <p:nvPr/>
        </p:nvSpPr>
        <p:spPr>
          <a:xfrm>
            <a:off x="203200" y="203200"/>
            <a:ext cx="4000000" cy="4000000"/>
          </a:xfrm>
          <a:prstGeom prst="rect">
            <a:avLst/>
          </a:prstGeom>
          <a:noFill/>
          <a:ln>
            <a:noFill/>
          </a:ln>
        </p:spPr>
        <p:txBody>
          <a:bodyPr lIns="121900" tIns="121900" rIns="121900" bIns="121900" anchor="ctr" anchorCtr="0">
            <a:noAutofit/>
          </a:bodyPr>
          <a:lstStyle/>
          <a:p>
            <a:r>
              <a:rPr lang="en" sz="2400"/>
              <a:t>		 	 	 		</a:t>
            </a:r>
          </a:p>
          <a:p>
            <a:r>
              <a:rPr lang="en" sz="2400"/>
              <a:t>		 	 	 		</a:t>
            </a:r>
          </a:p>
          <a:p>
            <a:r>
              <a:rPr lang="en" sz="2400"/>
              <a:t>			</a:t>
            </a:r>
          </a:p>
          <a:p>
            <a:r>
              <a:rPr lang="en" sz="2400"/>
              <a:t>				 			</a:t>
            </a:r>
          </a:p>
          <a:p>
            <a:r>
              <a:rPr lang="en" sz="2400"/>
              <a:t>		</a:t>
            </a:r>
          </a:p>
          <a:p>
            <a:r>
              <a:rPr lang="en" sz="2400"/>
              <a:t>			</a:t>
            </a:r>
          </a:p>
          <a:p>
            <a:r>
              <a:rPr lang="en" sz="2400"/>
              <a:t>				 			</a:t>
            </a:r>
          </a:p>
          <a:p>
            <a:r>
              <a:rPr lang="en" sz="2400"/>
              <a:t>		</a:t>
            </a:r>
          </a:p>
        </p:txBody>
      </p:sp>
      <p:pic>
        <p:nvPicPr>
          <p:cNvPr id="459" name="Shape 459"/>
          <p:cNvPicPr preferRelativeResize="0"/>
          <p:nvPr/>
        </p:nvPicPr>
        <p:blipFill>
          <a:blip r:embed="rId3">
            <a:alphaModFix/>
          </a:blip>
          <a:stretch>
            <a:fillRect/>
          </a:stretch>
        </p:blipFill>
        <p:spPr>
          <a:xfrm>
            <a:off x="965433" y="1493535"/>
            <a:ext cx="10094232" cy="5264167"/>
          </a:xfrm>
          <a:prstGeom prst="rect">
            <a:avLst/>
          </a:prstGeom>
          <a:noFill/>
          <a:ln>
            <a:noFill/>
          </a:ln>
        </p:spPr>
      </p:pic>
      <p:sp>
        <p:nvSpPr>
          <p:cNvPr id="460" name="Shape 460"/>
          <p:cNvSpPr txBox="1">
            <a:spLocks noGrp="1"/>
          </p:cNvSpPr>
          <p:nvPr>
            <p:ph type="title"/>
          </p:nvPr>
        </p:nvSpPr>
        <p:spPr>
          <a:xfrm>
            <a:off x="609600" y="274637"/>
            <a:ext cx="10972800" cy="1143200"/>
          </a:xfrm>
          <a:prstGeom prst="rect">
            <a:avLst/>
          </a:prstGeom>
        </p:spPr>
        <p:txBody>
          <a:bodyPr vert="horz" lIns="121900" tIns="121900" rIns="121900" bIns="121900" rtlCol="0" anchor="t" anchorCtr="0">
            <a:noAutofit/>
          </a:bodyPr>
          <a:lstStyle/>
          <a:p>
            <a:pPr algn="ctr">
              <a:spcBef>
                <a:spcPts val="0"/>
              </a:spcBef>
            </a:pPr>
            <a:r>
              <a:rPr lang="en"/>
              <a:t>Corporate Structure:</a:t>
            </a:r>
          </a:p>
        </p:txBody>
      </p:sp>
    </p:spTree>
    <p:extLst>
      <p:ext uri="{BB962C8B-B14F-4D97-AF65-F5344CB8AC3E}">
        <p14:creationId xmlns:p14="http://schemas.microsoft.com/office/powerpoint/2010/main" val="819029258"/>
      </p:ext>
    </p:extLst>
  </p:cSld>
  <p:clrMapOvr>
    <a:masterClrMapping/>
  </p:clrMapOvr>
  <p:transition spd="slow">
    <p:cut/>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Shape 465"/>
          <p:cNvSpPr txBox="1">
            <a:spLocks noGrp="1"/>
          </p:cNvSpPr>
          <p:nvPr>
            <p:ph type="title"/>
          </p:nvPr>
        </p:nvSpPr>
        <p:spPr>
          <a:xfrm>
            <a:off x="609600" y="274637"/>
            <a:ext cx="10972800" cy="1143200"/>
          </a:xfrm>
          <a:prstGeom prst="rect">
            <a:avLst/>
          </a:prstGeom>
        </p:spPr>
        <p:txBody>
          <a:bodyPr vert="horz" lIns="121900" tIns="121900" rIns="121900" bIns="121900" rtlCol="0" anchor="t" anchorCtr="0">
            <a:noAutofit/>
          </a:bodyPr>
          <a:lstStyle/>
          <a:p>
            <a:pPr algn="ctr">
              <a:spcBef>
                <a:spcPts val="0"/>
              </a:spcBef>
            </a:pPr>
            <a:r>
              <a:rPr lang="en"/>
              <a:t>Operating Mine Locations</a:t>
            </a:r>
          </a:p>
        </p:txBody>
      </p:sp>
      <p:pic>
        <p:nvPicPr>
          <p:cNvPr id="466" name="Shape 466"/>
          <p:cNvPicPr preferRelativeResize="0"/>
          <p:nvPr/>
        </p:nvPicPr>
        <p:blipFill>
          <a:blip r:embed="rId3">
            <a:alphaModFix/>
          </a:blip>
          <a:stretch>
            <a:fillRect/>
          </a:stretch>
        </p:blipFill>
        <p:spPr>
          <a:xfrm>
            <a:off x="609600" y="1493534"/>
            <a:ext cx="10972800" cy="4758565"/>
          </a:xfrm>
          <a:prstGeom prst="rect">
            <a:avLst/>
          </a:prstGeom>
          <a:noFill/>
          <a:ln>
            <a:noFill/>
          </a:ln>
        </p:spPr>
      </p:pic>
    </p:spTree>
    <p:extLst>
      <p:ext uri="{BB962C8B-B14F-4D97-AF65-F5344CB8AC3E}">
        <p14:creationId xmlns:p14="http://schemas.microsoft.com/office/powerpoint/2010/main" val="3839347641"/>
      </p:ext>
    </p:extLst>
  </p:cSld>
  <p:clrMapOvr>
    <a:masterClrMapping/>
  </p:clrMapOvr>
  <p:transition spd="slow">
    <p:cut/>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Shape 471"/>
          <p:cNvSpPr txBox="1">
            <a:spLocks noGrp="1"/>
          </p:cNvSpPr>
          <p:nvPr>
            <p:ph type="title"/>
          </p:nvPr>
        </p:nvSpPr>
        <p:spPr>
          <a:xfrm>
            <a:off x="609600" y="274633"/>
            <a:ext cx="10972800" cy="733600"/>
          </a:xfrm>
          <a:prstGeom prst="rect">
            <a:avLst/>
          </a:prstGeom>
        </p:spPr>
        <p:txBody>
          <a:bodyPr vert="horz" lIns="121900" tIns="121900" rIns="121900" bIns="121900" rtlCol="0" anchor="b" anchorCtr="0">
            <a:noAutofit/>
          </a:bodyPr>
          <a:lstStyle/>
          <a:p>
            <a:r>
              <a:rPr lang="en" sz="4000"/>
              <a:t>Global Footprint</a:t>
            </a:r>
          </a:p>
        </p:txBody>
      </p:sp>
      <p:sp>
        <p:nvSpPr>
          <p:cNvPr id="472" name="Shape 472"/>
          <p:cNvSpPr txBox="1">
            <a:spLocks noGrp="1"/>
          </p:cNvSpPr>
          <p:nvPr>
            <p:ph type="body" idx="1"/>
          </p:nvPr>
        </p:nvSpPr>
        <p:spPr>
          <a:xfrm>
            <a:off x="609600" y="1600201"/>
            <a:ext cx="10972800" cy="4967599"/>
          </a:xfrm>
          <a:prstGeom prst="rect">
            <a:avLst/>
          </a:prstGeom>
        </p:spPr>
        <p:txBody>
          <a:bodyPr vert="horz" lIns="121900" tIns="121900" rIns="121900" bIns="121900" rtlCol="0" anchor="t" anchorCtr="0">
            <a:noAutofit/>
          </a:bodyPr>
          <a:lstStyle/>
          <a:p>
            <a:pPr>
              <a:buNone/>
            </a:pPr>
            <a:endParaRPr/>
          </a:p>
        </p:txBody>
      </p:sp>
      <p:pic>
        <p:nvPicPr>
          <p:cNvPr id="473" name="Shape 473"/>
          <p:cNvPicPr preferRelativeResize="0"/>
          <p:nvPr/>
        </p:nvPicPr>
        <p:blipFill>
          <a:blip r:embed="rId3">
            <a:alphaModFix/>
          </a:blip>
          <a:stretch>
            <a:fillRect/>
          </a:stretch>
        </p:blipFill>
        <p:spPr>
          <a:xfrm>
            <a:off x="609600" y="1107500"/>
            <a:ext cx="10972800" cy="5490832"/>
          </a:xfrm>
          <a:prstGeom prst="rect">
            <a:avLst/>
          </a:prstGeom>
          <a:noFill/>
          <a:ln>
            <a:noFill/>
          </a:ln>
        </p:spPr>
      </p:pic>
    </p:spTree>
    <p:extLst>
      <p:ext uri="{BB962C8B-B14F-4D97-AF65-F5344CB8AC3E}">
        <p14:creationId xmlns:p14="http://schemas.microsoft.com/office/powerpoint/2010/main" val="2048791471"/>
      </p:ext>
    </p:extLst>
  </p:cSld>
  <p:clrMapOvr>
    <a:masterClrMapping/>
  </p:clrMapOvr>
  <p:transition spd="slow">
    <p:cut/>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pic>
        <p:nvPicPr>
          <p:cNvPr id="492" name="Shape 492"/>
          <p:cNvPicPr preferRelativeResize="0"/>
          <p:nvPr/>
        </p:nvPicPr>
        <p:blipFill rotWithShape="1">
          <a:blip r:embed="rId3">
            <a:alphaModFix/>
          </a:blip>
          <a:srcRect t="1980" r="1039"/>
          <a:stretch/>
        </p:blipFill>
        <p:spPr>
          <a:xfrm>
            <a:off x="228600" y="315133"/>
            <a:ext cx="11744331" cy="6285699"/>
          </a:xfrm>
          <a:prstGeom prst="rect">
            <a:avLst/>
          </a:prstGeom>
          <a:noFill/>
          <a:ln>
            <a:noFill/>
          </a:ln>
        </p:spPr>
      </p:pic>
      <p:pic>
        <p:nvPicPr>
          <p:cNvPr id="493" name="Shape 493"/>
          <p:cNvPicPr preferRelativeResize="0"/>
          <p:nvPr/>
        </p:nvPicPr>
        <p:blipFill>
          <a:blip r:embed="rId4">
            <a:alphaModFix/>
          </a:blip>
          <a:stretch>
            <a:fillRect/>
          </a:stretch>
        </p:blipFill>
        <p:spPr>
          <a:xfrm>
            <a:off x="7586367" y="1413433"/>
            <a:ext cx="4386567" cy="942600"/>
          </a:xfrm>
          <a:prstGeom prst="rect">
            <a:avLst/>
          </a:prstGeom>
          <a:noFill/>
          <a:ln>
            <a:noFill/>
          </a:ln>
        </p:spPr>
      </p:pic>
    </p:spTree>
    <p:extLst>
      <p:ext uri="{BB962C8B-B14F-4D97-AF65-F5344CB8AC3E}">
        <p14:creationId xmlns:p14="http://schemas.microsoft.com/office/powerpoint/2010/main" val="1034782722"/>
      </p:ext>
    </p:extLst>
  </p:cSld>
  <p:clrMapOvr>
    <a:masterClrMapping/>
  </p:clrMapOvr>
  <p:transition spd="slow">
    <p:cut/>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pic>
        <p:nvPicPr>
          <p:cNvPr id="498" name="Shape 498"/>
          <p:cNvPicPr preferRelativeResize="0"/>
          <p:nvPr/>
        </p:nvPicPr>
        <p:blipFill>
          <a:blip r:embed="rId3">
            <a:alphaModFix/>
          </a:blip>
          <a:stretch>
            <a:fillRect/>
          </a:stretch>
        </p:blipFill>
        <p:spPr>
          <a:xfrm>
            <a:off x="1" y="7373"/>
            <a:ext cx="12191999" cy="6843251"/>
          </a:xfrm>
          <a:prstGeom prst="rect">
            <a:avLst/>
          </a:prstGeom>
          <a:noFill/>
          <a:ln>
            <a:noFill/>
          </a:ln>
        </p:spPr>
      </p:pic>
    </p:spTree>
    <p:extLst>
      <p:ext uri="{BB962C8B-B14F-4D97-AF65-F5344CB8AC3E}">
        <p14:creationId xmlns:p14="http://schemas.microsoft.com/office/powerpoint/2010/main" val="3496552654"/>
      </p:ext>
    </p:extLst>
  </p:cSld>
  <p:clrMapOvr>
    <a:masterClrMapping/>
  </p:clrMapOvr>
  <p:transition spd="slow">
    <p:cut/>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pic>
        <p:nvPicPr>
          <p:cNvPr id="503" name="Shape 503"/>
          <p:cNvPicPr preferRelativeResize="0"/>
          <p:nvPr/>
        </p:nvPicPr>
        <p:blipFill>
          <a:blip r:embed="rId3">
            <a:alphaModFix/>
          </a:blip>
          <a:stretch>
            <a:fillRect/>
          </a:stretch>
        </p:blipFill>
        <p:spPr>
          <a:xfrm>
            <a:off x="1" y="1"/>
            <a:ext cx="12191999" cy="6857999"/>
          </a:xfrm>
          <a:prstGeom prst="rect">
            <a:avLst/>
          </a:prstGeom>
          <a:noFill/>
          <a:ln>
            <a:noFill/>
          </a:ln>
        </p:spPr>
      </p:pic>
    </p:spTree>
    <p:extLst>
      <p:ext uri="{BB962C8B-B14F-4D97-AF65-F5344CB8AC3E}">
        <p14:creationId xmlns:p14="http://schemas.microsoft.com/office/powerpoint/2010/main" val="1802332637"/>
      </p:ext>
    </p:extLst>
  </p:cSld>
  <p:clrMapOvr>
    <a:masterClrMapping/>
  </p:clrMapOvr>
  <p:transition spd="slow">
    <p:cut/>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pic>
        <p:nvPicPr>
          <p:cNvPr id="508" name="Shape 508"/>
          <p:cNvPicPr preferRelativeResize="0"/>
          <p:nvPr/>
        </p:nvPicPr>
        <p:blipFill>
          <a:blip r:embed="rId3">
            <a:alphaModFix/>
          </a:blip>
          <a:stretch>
            <a:fillRect/>
          </a:stretch>
        </p:blipFill>
        <p:spPr>
          <a:xfrm>
            <a:off x="0" y="1"/>
            <a:ext cx="12252032" cy="6857999"/>
          </a:xfrm>
          <a:prstGeom prst="rect">
            <a:avLst/>
          </a:prstGeom>
          <a:noFill/>
          <a:ln>
            <a:noFill/>
          </a:ln>
        </p:spPr>
      </p:pic>
    </p:spTree>
    <p:extLst>
      <p:ext uri="{BB962C8B-B14F-4D97-AF65-F5344CB8AC3E}">
        <p14:creationId xmlns:p14="http://schemas.microsoft.com/office/powerpoint/2010/main" val="3297763093"/>
      </p:ext>
    </p:extLst>
  </p:cSld>
  <p:clrMapOvr>
    <a:masterClrMapping/>
  </p:clrMapOvr>
  <p:transition spd="slow">
    <p:cut/>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pic>
        <p:nvPicPr>
          <p:cNvPr id="513" name="Shape 513"/>
          <p:cNvPicPr preferRelativeResize="0"/>
          <p:nvPr/>
        </p:nvPicPr>
        <p:blipFill>
          <a:blip r:embed="rId3">
            <a:alphaModFix/>
          </a:blip>
          <a:stretch>
            <a:fillRect/>
          </a:stretch>
        </p:blipFill>
        <p:spPr>
          <a:xfrm>
            <a:off x="1" y="1"/>
            <a:ext cx="12191999" cy="6857999"/>
          </a:xfrm>
          <a:prstGeom prst="rect">
            <a:avLst/>
          </a:prstGeom>
          <a:noFill/>
          <a:ln>
            <a:noFill/>
          </a:ln>
        </p:spPr>
      </p:pic>
    </p:spTree>
    <p:extLst>
      <p:ext uri="{BB962C8B-B14F-4D97-AF65-F5344CB8AC3E}">
        <p14:creationId xmlns:p14="http://schemas.microsoft.com/office/powerpoint/2010/main" val="987340224"/>
      </p:ext>
    </p:extLst>
  </p:cSld>
  <p:clrMapOvr>
    <a:masterClrMapping/>
  </p:clrMapOvr>
  <p:transition spd="slow">
    <p:cut/>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Shape 518"/>
          <p:cNvSpPr txBox="1">
            <a:spLocks noGrp="1"/>
          </p:cNvSpPr>
          <p:nvPr>
            <p:ph type="title"/>
          </p:nvPr>
        </p:nvSpPr>
        <p:spPr>
          <a:xfrm>
            <a:off x="609600" y="174901"/>
            <a:ext cx="10972800" cy="771600"/>
          </a:xfrm>
          <a:prstGeom prst="rect">
            <a:avLst/>
          </a:prstGeom>
        </p:spPr>
        <p:txBody>
          <a:bodyPr vert="horz" lIns="121900" tIns="121900" rIns="121900" bIns="121900" rtlCol="0" anchor="b" anchorCtr="0">
            <a:noAutofit/>
          </a:bodyPr>
          <a:lstStyle/>
          <a:p>
            <a:r>
              <a:rPr lang="en" sz="4000"/>
              <a:t>Consolidated Statements of Operation</a:t>
            </a:r>
          </a:p>
        </p:txBody>
      </p:sp>
      <p:sp>
        <p:nvSpPr>
          <p:cNvPr id="519" name="Shape 519"/>
          <p:cNvSpPr txBox="1">
            <a:spLocks noGrp="1"/>
          </p:cNvSpPr>
          <p:nvPr>
            <p:ph type="body" idx="1"/>
          </p:nvPr>
        </p:nvSpPr>
        <p:spPr>
          <a:xfrm>
            <a:off x="609600" y="1014267"/>
            <a:ext cx="10972800" cy="5553599"/>
          </a:xfrm>
          <a:prstGeom prst="rect">
            <a:avLst/>
          </a:prstGeom>
        </p:spPr>
        <p:txBody>
          <a:bodyPr vert="horz" lIns="121900" tIns="121900" rIns="121900" bIns="121900" rtlCol="0" anchor="t" anchorCtr="0">
            <a:noAutofit/>
          </a:bodyPr>
          <a:lstStyle/>
          <a:p>
            <a:pPr>
              <a:buNone/>
            </a:pPr>
            <a:endParaRPr/>
          </a:p>
        </p:txBody>
      </p:sp>
      <p:pic>
        <p:nvPicPr>
          <p:cNvPr id="520" name="Shape 520"/>
          <p:cNvPicPr preferRelativeResize="0"/>
          <p:nvPr/>
        </p:nvPicPr>
        <p:blipFill>
          <a:blip r:embed="rId3">
            <a:alphaModFix/>
          </a:blip>
          <a:stretch>
            <a:fillRect/>
          </a:stretch>
        </p:blipFill>
        <p:spPr>
          <a:xfrm>
            <a:off x="609600" y="1014267"/>
            <a:ext cx="10972797" cy="5553600"/>
          </a:xfrm>
          <a:prstGeom prst="rect">
            <a:avLst/>
          </a:prstGeom>
          <a:noFill/>
          <a:ln>
            <a:noFill/>
          </a:ln>
        </p:spPr>
      </p:pic>
    </p:spTree>
    <p:extLst>
      <p:ext uri="{BB962C8B-B14F-4D97-AF65-F5344CB8AC3E}">
        <p14:creationId xmlns:p14="http://schemas.microsoft.com/office/powerpoint/2010/main" val="3147337453"/>
      </p:ext>
    </p:extLst>
  </p:cSld>
  <p:clrMapOvr>
    <a:masterClrMapping/>
  </p:clrMapOvr>
  <p:transition spd="slow">
    <p:cut/>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Shape 525"/>
          <p:cNvSpPr txBox="1">
            <a:spLocks noGrp="1"/>
          </p:cNvSpPr>
          <p:nvPr>
            <p:ph type="title"/>
          </p:nvPr>
        </p:nvSpPr>
        <p:spPr>
          <a:xfrm>
            <a:off x="609600" y="146067"/>
            <a:ext cx="10972800" cy="1268399"/>
          </a:xfrm>
          <a:prstGeom prst="rect">
            <a:avLst/>
          </a:prstGeom>
        </p:spPr>
        <p:txBody>
          <a:bodyPr vert="horz" lIns="121900" tIns="121900" rIns="121900" bIns="121900" rtlCol="0" anchor="b" anchorCtr="0">
            <a:noAutofit/>
          </a:bodyPr>
          <a:lstStyle/>
          <a:p>
            <a:r>
              <a:rPr lang="en" sz="4000"/>
              <a:t>Consolidated Statements of Comprehensive (Loss) Income</a:t>
            </a:r>
          </a:p>
        </p:txBody>
      </p:sp>
      <p:sp>
        <p:nvSpPr>
          <p:cNvPr id="526" name="Shape 526"/>
          <p:cNvSpPr txBox="1">
            <a:spLocks noGrp="1"/>
          </p:cNvSpPr>
          <p:nvPr>
            <p:ph type="body" idx="1"/>
          </p:nvPr>
        </p:nvSpPr>
        <p:spPr>
          <a:xfrm>
            <a:off x="609600" y="1414467"/>
            <a:ext cx="10972800" cy="5367599"/>
          </a:xfrm>
          <a:prstGeom prst="rect">
            <a:avLst/>
          </a:prstGeom>
        </p:spPr>
        <p:txBody>
          <a:bodyPr vert="horz" lIns="121900" tIns="121900" rIns="121900" bIns="121900" rtlCol="0" anchor="t" anchorCtr="0">
            <a:noAutofit/>
          </a:bodyPr>
          <a:lstStyle/>
          <a:p>
            <a:pPr>
              <a:buNone/>
            </a:pPr>
            <a:endParaRPr/>
          </a:p>
        </p:txBody>
      </p:sp>
      <p:pic>
        <p:nvPicPr>
          <p:cNvPr id="527" name="Shape 527"/>
          <p:cNvPicPr preferRelativeResize="0"/>
          <p:nvPr/>
        </p:nvPicPr>
        <p:blipFill>
          <a:blip r:embed="rId3">
            <a:alphaModFix/>
          </a:blip>
          <a:stretch>
            <a:fillRect/>
          </a:stretch>
        </p:blipFill>
        <p:spPr>
          <a:xfrm>
            <a:off x="609600" y="1528767"/>
            <a:ext cx="10972797" cy="5253300"/>
          </a:xfrm>
          <a:prstGeom prst="rect">
            <a:avLst/>
          </a:prstGeom>
          <a:noFill/>
          <a:ln>
            <a:noFill/>
          </a:ln>
        </p:spPr>
      </p:pic>
    </p:spTree>
    <p:extLst>
      <p:ext uri="{BB962C8B-B14F-4D97-AF65-F5344CB8AC3E}">
        <p14:creationId xmlns:p14="http://schemas.microsoft.com/office/powerpoint/2010/main" val="1266940578"/>
      </p:ext>
    </p:extLst>
  </p:cSld>
  <p:clrMapOvr>
    <a:masterClrMapping/>
  </p:clrMapOvr>
  <p:transition spd="slow">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Shape 163"/>
          <p:cNvSpPr txBox="1">
            <a:spLocks noGrp="1"/>
          </p:cNvSpPr>
          <p:nvPr>
            <p:ph type="title"/>
          </p:nvPr>
        </p:nvSpPr>
        <p:spPr>
          <a:xfrm>
            <a:off x="838200" y="365124"/>
            <a:ext cx="10515600" cy="1325563"/>
          </a:xfrm>
          <a:prstGeom prst="rect">
            <a:avLst/>
          </a:prstGeom>
          <a:noFill/>
          <a:ln>
            <a:noFill/>
          </a:ln>
        </p:spPr>
        <p:txBody>
          <a:bodyPr vert="horz" lIns="91433" tIns="45700" rIns="91433" bIns="45700" rtlCol="0" anchor="ctr" anchorCtr="0">
            <a:noAutofit/>
          </a:bodyPr>
          <a:lstStyle/>
          <a:p>
            <a:pPr>
              <a:spcBef>
                <a:spcPts val="0"/>
              </a:spcBef>
              <a:buClr>
                <a:schemeClr val="dk1"/>
              </a:buClr>
              <a:buSzPct val="25000"/>
            </a:pPr>
            <a:r>
              <a:rPr lang="en" dirty="0">
                <a:solidFill>
                  <a:schemeClr val="dk1"/>
                </a:solidFill>
                <a:ea typeface="Calibri"/>
                <a:cs typeface="Calibri"/>
                <a:sym typeface="Calibri"/>
              </a:rPr>
              <a:t>Industry Overview</a:t>
            </a:r>
          </a:p>
        </p:txBody>
      </p:sp>
      <p:pic>
        <p:nvPicPr>
          <p:cNvPr id="164" name="Shape 164"/>
          <p:cNvPicPr preferRelativeResize="0"/>
          <p:nvPr/>
        </p:nvPicPr>
        <p:blipFill rotWithShape="1">
          <a:blip r:embed="rId3">
            <a:alphaModFix/>
          </a:blip>
          <a:srcRect/>
          <a:stretch/>
        </p:blipFill>
        <p:spPr>
          <a:xfrm>
            <a:off x="3482310" y="1893417"/>
            <a:ext cx="7871489" cy="4531452"/>
          </a:xfrm>
          <a:prstGeom prst="rect">
            <a:avLst/>
          </a:prstGeom>
          <a:noFill/>
          <a:ln>
            <a:noFill/>
          </a:ln>
        </p:spPr>
      </p:pic>
      <p:sp>
        <p:nvSpPr>
          <p:cNvPr id="165" name="Shape 165"/>
          <p:cNvSpPr txBox="1"/>
          <p:nvPr/>
        </p:nvSpPr>
        <p:spPr>
          <a:xfrm>
            <a:off x="838200" y="2190307"/>
            <a:ext cx="2644109" cy="1938992"/>
          </a:xfrm>
          <a:prstGeom prst="rect">
            <a:avLst/>
          </a:prstGeom>
          <a:noFill/>
          <a:ln>
            <a:noFill/>
          </a:ln>
        </p:spPr>
        <p:txBody>
          <a:bodyPr lIns="91433" tIns="45700" rIns="91433" bIns="45700" anchor="t" anchorCtr="0">
            <a:noAutofit/>
          </a:bodyPr>
          <a:lstStyle/>
          <a:p>
            <a:pPr>
              <a:buSzPct val="25000"/>
            </a:pPr>
            <a:r>
              <a:rPr lang="en" sz="2000">
                <a:solidFill>
                  <a:schemeClr val="dk1"/>
                </a:solidFill>
                <a:latin typeface="+mj-lt"/>
                <a:ea typeface="Calibri"/>
                <a:cs typeface="Calibri"/>
                <a:sym typeface="Calibri"/>
              </a:rPr>
              <a:t>The trend of the average net profit margin of Top 40 mining companies between 2002 and 2014.</a:t>
            </a:r>
          </a:p>
        </p:txBody>
      </p:sp>
    </p:spTree>
    <p:extLst>
      <p:ext uri="{BB962C8B-B14F-4D97-AF65-F5344CB8AC3E}">
        <p14:creationId xmlns:p14="http://schemas.microsoft.com/office/powerpoint/2010/main" val="1924878354"/>
      </p:ext>
    </p:extLst>
  </p:cSld>
  <p:clrMapOvr>
    <a:masterClrMapping/>
  </p:clrMapOvr>
  <p:transition spd="slow">
    <p:cut/>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Shape 532"/>
          <p:cNvSpPr txBox="1">
            <a:spLocks noGrp="1"/>
          </p:cNvSpPr>
          <p:nvPr>
            <p:ph type="title"/>
          </p:nvPr>
        </p:nvSpPr>
        <p:spPr>
          <a:xfrm>
            <a:off x="609600" y="274634"/>
            <a:ext cx="10972800" cy="868399"/>
          </a:xfrm>
          <a:prstGeom prst="rect">
            <a:avLst/>
          </a:prstGeom>
        </p:spPr>
        <p:txBody>
          <a:bodyPr vert="horz" lIns="121900" tIns="121900" rIns="121900" bIns="121900" rtlCol="0" anchor="b" anchorCtr="0">
            <a:noAutofit/>
          </a:bodyPr>
          <a:lstStyle/>
          <a:p>
            <a:r>
              <a:rPr lang="en" sz="4000"/>
              <a:t>Consolidated Statement of Cash Flows</a:t>
            </a:r>
          </a:p>
        </p:txBody>
      </p:sp>
      <p:sp>
        <p:nvSpPr>
          <p:cNvPr id="533" name="Shape 533"/>
          <p:cNvSpPr txBox="1">
            <a:spLocks noGrp="1"/>
          </p:cNvSpPr>
          <p:nvPr>
            <p:ph type="body" idx="1"/>
          </p:nvPr>
        </p:nvSpPr>
        <p:spPr>
          <a:xfrm>
            <a:off x="609600" y="1143034"/>
            <a:ext cx="10972800" cy="5424799"/>
          </a:xfrm>
          <a:prstGeom prst="rect">
            <a:avLst/>
          </a:prstGeom>
        </p:spPr>
        <p:txBody>
          <a:bodyPr vert="horz" lIns="121900" tIns="121900" rIns="121900" bIns="121900" rtlCol="0" anchor="t" anchorCtr="0">
            <a:noAutofit/>
          </a:bodyPr>
          <a:lstStyle/>
          <a:p>
            <a:pPr>
              <a:buNone/>
            </a:pPr>
            <a:endParaRPr/>
          </a:p>
        </p:txBody>
      </p:sp>
      <p:pic>
        <p:nvPicPr>
          <p:cNvPr id="534" name="Shape 534"/>
          <p:cNvPicPr preferRelativeResize="0"/>
          <p:nvPr/>
        </p:nvPicPr>
        <p:blipFill>
          <a:blip r:embed="rId3">
            <a:alphaModFix/>
          </a:blip>
          <a:stretch>
            <a:fillRect/>
          </a:stretch>
        </p:blipFill>
        <p:spPr>
          <a:xfrm>
            <a:off x="609601" y="1143034"/>
            <a:ext cx="10972799" cy="5470433"/>
          </a:xfrm>
          <a:prstGeom prst="rect">
            <a:avLst/>
          </a:prstGeom>
          <a:noFill/>
          <a:ln>
            <a:noFill/>
          </a:ln>
        </p:spPr>
      </p:pic>
    </p:spTree>
    <p:extLst>
      <p:ext uri="{BB962C8B-B14F-4D97-AF65-F5344CB8AC3E}">
        <p14:creationId xmlns:p14="http://schemas.microsoft.com/office/powerpoint/2010/main" val="2175731021"/>
      </p:ext>
    </p:extLst>
  </p:cSld>
  <p:clrMapOvr>
    <a:masterClrMapping/>
  </p:clrMapOvr>
  <p:transition spd="slow">
    <p:cut/>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pic>
        <p:nvPicPr>
          <p:cNvPr id="539" name="Shape 539"/>
          <p:cNvPicPr preferRelativeResize="0"/>
          <p:nvPr/>
        </p:nvPicPr>
        <p:blipFill>
          <a:blip r:embed="rId3">
            <a:alphaModFix/>
          </a:blip>
          <a:stretch>
            <a:fillRect/>
          </a:stretch>
        </p:blipFill>
        <p:spPr>
          <a:xfrm>
            <a:off x="609600" y="1043434"/>
            <a:ext cx="10411699" cy="5729900"/>
          </a:xfrm>
          <a:prstGeom prst="rect">
            <a:avLst/>
          </a:prstGeom>
          <a:noFill/>
          <a:ln>
            <a:noFill/>
          </a:ln>
        </p:spPr>
      </p:pic>
      <p:sp>
        <p:nvSpPr>
          <p:cNvPr id="540" name="Shape 540"/>
          <p:cNvSpPr txBox="1">
            <a:spLocks noGrp="1"/>
          </p:cNvSpPr>
          <p:nvPr>
            <p:ph type="title"/>
          </p:nvPr>
        </p:nvSpPr>
        <p:spPr>
          <a:xfrm>
            <a:off x="609600" y="274635"/>
            <a:ext cx="10972800" cy="768800"/>
          </a:xfrm>
          <a:prstGeom prst="rect">
            <a:avLst/>
          </a:prstGeom>
        </p:spPr>
        <p:txBody>
          <a:bodyPr vert="horz" lIns="121900" tIns="121900" rIns="121900" bIns="121900" rtlCol="0" anchor="b" anchorCtr="0">
            <a:noAutofit/>
          </a:bodyPr>
          <a:lstStyle/>
          <a:p>
            <a:pPr>
              <a:spcBef>
                <a:spcPts val="0"/>
              </a:spcBef>
            </a:pPr>
            <a:r>
              <a:rPr lang="en" sz="4000"/>
              <a:t>Statement of Cash Flows (cont’d)</a:t>
            </a:r>
          </a:p>
        </p:txBody>
      </p:sp>
    </p:spTree>
    <p:extLst>
      <p:ext uri="{BB962C8B-B14F-4D97-AF65-F5344CB8AC3E}">
        <p14:creationId xmlns:p14="http://schemas.microsoft.com/office/powerpoint/2010/main" val="2228351480"/>
      </p:ext>
    </p:extLst>
  </p:cSld>
  <p:clrMapOvr>
    <a:masterClrMapping/>
  </p:clrMapOvr>
  <p:transition spd="slow">
    <p:cut/>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Shape 545"/>
          <p:cNvSpPr txBox="1">
            <a:spLocks noGrp="1"/>
          </p:cNvSpPr>
          <p:nvPr>
            <p:ph type="title"/>
          </p:nvPr>
        </p:nvSpPr>
        <p:spPr>
          <a:xfrm>
            <a:off x="609600" y="274635"/>
            <a:ext cx="10972800" cy="754000"/>
          </a:xfrm>
          <a:prstGeom prst="rect">
            <a:avLst/>
          </a:prstGeom>
        </p:spPr>
        <p:txBody>
          <a:bodyPr vert="horz" lIns="121900" tIns="121900" rIns="121900" bIns="121900" rtlCol="0" anchor="b" anchorCtr="0">
            <a:noAutofit/>
          </a:bodyPr>
          <a:lstStyle/>
          <a:p>
            <a:r>
              <a:rPr lang="en" sz="4000"/>
              <a:t>Consolidated Balance Sheets</a:t>
            </a:r>
          </a:p>
        </p:txBody>
      </p:sp>
      <p:sp>
        <p:nvSpPr>
          <p:cNvPr id="546" name="Shape 546"/>
          <p:cNvSpPr txBox="1">
            <a:spLocks noGrp="1"/>
          </p:cNvSpPr>
          <p:nvPr>
            <p:ph type="body" idx="1"/>
          </p:nvPr>
        </p:nvSpPr>
        <p:spPr>
          <a:xfrm>
            <a:off x="609600" y="1128701"/>
            <a:ext cx="10972800" cy="5439199"/>
          </a:xfrm>
          <a:prstGeom prst="rect">
            <a:avLst/>
          </a:prstGeom>
        </p:spPr>
        <p:txBody>
          <a:bodyPr vert="horz" lIns="121900" tIns="121900" rIns="121900" bIns="121900" rtlCol="0" anchor="t" anchorCtr="0">
            <a:noAutofit/>
          </a:bodyPr>
          <a:lstStyle/>
          <a:p>
            <a:pPr>
              <a:buNone/>
            </a:pPr>
            <a:endParaRPr/>
          </a:p>
        </p:txBody>
      </p:sp>
      <p:pic>
        <p:nvPicPr>
          <p:cNvPr id="547" name="Shape 547"/>
          <p:cNvPicPr preferRelativeResize="0"/>
          <p:nvPr/>
        </p:nvPicPr>
        <p:blipFill>
          <a:blip r:embed="rId3">
            <a:alphaModFix/>
          </a:blip>
          <a:stretch>
            <a:fillRect/>
          </a:stretch>
        </p:blipFill>
        <p:spPr>
          <a:xfrm>
            <a:off x="609600" y="1128701"/>
            <a:ext cx="10972800" cy="5561300"/>
          </a:xfrm>
          <a:prstGeom prst="rect">
            <a:avLst/>
          </a:prstGeom>
          <a:noFill/>
          <a:ln>
            <a:noFill/>
          </a:ln>
        </p:spPr>
      </p:pic>
    </p:spTree>
    <p:extLst>
      <p:ext uri="{BB962C8B-B14F-4D97-AF65-F5344CB8AC3E}">
        <p14:creationId xmlns:p14="http://schemas.microsoft.com/office/powerpoint/2010/main" val="1852521400"/>
      </p:ext>
    </p:extLst>
  </p:cSld>
  <p:clrMapOvr>
    <a:masterClrMapping/>
  </p:clrMapOvr>
  <p:transition spd="slow">
    <p:cut/>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pic>
        <p:nvPicPr>
          <p:cNvPr id="552" name="Shape 552"/>
          <p:cNvPicPr preferRelativeResize="0"/>
          <p:nvPr/>
        </p:nvPicPr>
        <p:blipFill>
          <a:blip r:embed="rId3">
            <a:alphaModFix/>
          </a:blip>
          <a:stretch>
            <a:fillRect/>
          </a:stretch>
        </p:blipFill>
        <p:spPr>
          <a:xfrm>
            <a:off x="569934" y="1320501"/>
            <a:ext cx="11052132" cy="5166031"/>
          </a:xfrm>
          <a:prstGeom prst="rect">
            <a:avLst/>
          </a:prstGeom>
          <a:noFill/>
          <a:ln>
            <a:noFill/>
          </a:ln>
        </p:spPr>
      </p:pic>
      <p:sp>
        <p:nvSpPr>
          <p:cNvPr id="553" name="Shape 553"/>
          <p:cNvSpPr txBox="1">
            <a:spLocks noGrp="1"/>
          </p:cNvSpPr>
          <p:nvPr>
            <p:ph type="title"/>
          </p:nvPr>
        </p:nvSpPr>
        <p:spPr>
          <a:xfrm>
            <a:off x="609600" y="274635"/>
            <a:ext cx="10972800" cy="809599"/>
          </a:xfrm>
          <a:prstGeom prst="rect">
            <a:avLst/>
          </a:prstGeom>
        </p:spPr>
        <p:txBody>
          <a:bodyPr vert="horz" lIns="121900" tIns="121900" rIns="121900" bIns="121900" rtlCol="0" anchor="b" anchorCtr="0">
            <a:noAutofit/>
          </a:bodyPr>
          <a:lstStyle/>
          <a:p>
            <a:pPr>
              <a:spcBef>
                <a:spcPts val="0"/>
              </a:spcBef>
            </a:pPr>
            <a:r>
              <a:rPr lang="en" sz="4000"/>
              <a:t>Consolidated Balance Sheets (cont’d)</a:t>
            </a:r>
          </a:p>
        </p:txBody>
      </p:sp>
    </p:spTree>
    <p:extLst>
      <p:ext uri="{BB962C8B-B14F-4D97-AF65-F5344CB8AC3E}">
        <p14:creationId xmlns:p14="http://schemas.microsoft.com/office/powerpoint/2010/main" val="3352942437"/>
      </p:ext>
    </p:extLst>
  </p:cSld>
  <p:clrMapOvr>
    <a:masterClrMapping/>
  </p:clrMapOvr>
  <p:transition spd="slow">
    <p:cut/>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Shape 558"/>
          <p:cNvSpPr txBox="1">
            <a:spLocks noGrp="1"/>
          </p:cNvSpPr>
          <p:nvPr>
            <p:ph type="title"/>
          </p:nvPr>
        </p:nvSpPr>
        <p:spPr>
          <a:xfrm>
            <a:off x="609600" y="274637"/>
            <a:ext cx="10972800" cy="1143200"/>
          </a:xfrm>
          <a:prstGeom prst="rect">
            <a:avLst/>
          </a:prstGeom>
        </p:spPr>
        <p:txBody>
          <a:bodyPr vert="horz" lIns="121900" tIns="121900" rIns="121900" bIns="121900" rtlCol="0" anchor="b" anchorCtr="0">
            <a:noAutofit/>
          </a:bodyPr>
          <a:lstStyle/>
          <a:p>
            <a:r>
              <a:rPr lang="en"/>
              <a:t>Risk Factors</a:t>
            </a:r>
          </a:p>
        </p:txBody>
      </p:sp>
      <p:sp>
        <p:nvSpPr>
          <p:cNvPr id="559" name="Shape 559"/>
          <p:cNvSpPr txBox="1">
            <a:spLocks noGrp="1"/>
          </p:cNvSpPr>
          <p:nvPr>
            <p:ph type="body" idx="1"/>
          </p:nvPr>
        </p:nvSpPr>
        <p:spPr>
          <a:xfrm>
            <a:off x="609600" y="1600201"/>
            <a:ext cx="10972800" cy="4967599"/>
          </a:xfrm>
          <a:prstGeom prst="rect">
            <a:avLst/>
          </a:prstGeom>
        </p:spPr>
        <p:txBody>
          <a:bodyPr vert="horz" lIns="121900" tIns="121900" rIns="121900" bIns="121900" rtlCol="0" anchor="t" anchorCtr="0">
            <a:noAutofit/>
          </a:bodyPr>
          <a:lstStyle/>
          <a:p>
            <a:pPr marL="609585" indent="-457189">
              <a:lnSpc>
                <a:spcPct val="200000"/>
              </a:lnSpc>
              <a:buClr>
                <a:schemeClr val="dk1"/>
              </a:buClr>
              <a:buSzPct val="100000"/>
              <a:buFont typeface="Arial"/>
              <a:buChar char="●"/>
            </a:pPr>
            <a:r>
              <a:rPr lang="en" sz="2400"/>
              <a:t>Financial Risks</a:t>
            </a:r>
          </a:p>
          <a:p>
            <a:pPr marL="609585" indent="-457189">
              <a:lnSpc>
                <a:spcPct val="200000"/>
              </a:lnSpc>
              <a:buClr>
                <a:schemeClr val="dk1"/>
              </a:buClr>
              <a:buSzPct val="100000"/>
              <a:buFont typeface="Arial"/>
              <a:buChar char="●"/>
            </a:pPr>
            <a:r>
              <a:rPr lang="en" sz="2400"/>
              <a:t>International Risks</a:t>
            </a:r>
          </a:p>
          <a:p>
            <a:pPr marL="609585" indent="-457189">
              <a:lnSpc>
                <a:spcPct val="200000"/>
              </a:lnSpc>
              <a:buClr>
                <a:schemeClr val="dk1"/>
              </a:buClr>
              <a:buSzPct val="100000"/>
              <a:buFont typeface="Arial"/>
              <a:buChar char="●"/>
            </a:pPr>
            <a:r>
              <a:rPr lang="en" sz="2400"/>
              <a:t>Operational Risks</a:t>
            </a:r>
          </a:p>
          <a:p>
            <a:pPr marL="609585" indent="-457189">
              <a:lnSpc>
                <a:spcPct val="200000"/>
              </a:lnSpc>
              <a:buClr>
                <a:schemeClr val="dk1"/>
              </a:buClr>
              <a:buSzPct val="100000"/>
              <a:buFont typeface="Arial"/>
              <a:buChar char="●"/>
            </a:pPr>
            <a:r>
              <a:rPr lang="en" sz="2400"/>
              <a:t>Environmental Risks</a:t>
            </a:r>
          </a:p>
          <a:p>
            <a:pPr marL="609585" indent="-457189">
              <a:lnSpc>
                <a:spcPct val="200000"/>
              </a:lnSpc>
              <a:buClr>
                <a:schemeClr val="dk1"/>
              </a:buClr>
              <a:buSzPct val="100000"/>
              <a:buFont typeface="Arial"/>
              <a:buChar char="●"/>
            </a:pPr>
            <a:r>
              <a:rPr lang="en" sz="2400"/>
              <a:t>Other Risks</a:t>
            </a:r>
          </a:p>
        </p:txBody>
      </p:sp>
      <p:pic>
        <p:nvPicPr>
          <p:cNvPr id="560" name="Shape 560"/>
          <p:cNvPicPr preferRelativeResize="0"/>
          <p:nvPr/>
        </p:nvPicPr>
        <p:blipFill>
          <a:blip r:embed="rId3">
            <a:alphaModFix/>
          </a:blip>
          <a:stretch>
            <a:fillRect/>
          </a:stretch>
        </p:blipFill>
        <p:spPr>
          <a:xfrm>
            <a:off x="5480700" y="1600183"/>
            <a:ext cx="5887765" cy="3892499"/>
          </a:xfrm>
          <a:prstGeom prst="rect">
            <a:avLst/>
          </a:prstGeom>
          <a:noFill/>
          <a:ln>
            <a:noFill/>
          </a:ln>
        </p:spPr>
      </p:pic>
    </p:spTree>
    <p:extLst>
      <p:ext uri="{BB962C8B-B14F-4D97-AF65-F5344CB8AC3E}">
        <p14:creationId xmlns:p14="http://schemas.microsoft.com/office/powerpoint/2010/main" val="1894874437"/>
      </p:ext>
    </p:extLst>
  </p:cSld>
  <p:clrMapOvr>
    <a:masterClrMapping/>
  </p:clrMapOvr>
  <p:transition spd="slow">
    <p:cut/>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Shape 565"/>
          <p:cNvSpPr txBox="1">
            <a:spLocks noGrp="1"/>
          </p:cNvSpPr>
          <p:nvPr>
            <p:ph type="title"/>
          </p:nvPr>
        </p:nvSpPr>
        <p:spPr>
          <a:xfrm>
            <a:off x="609600" y="274637"/>
            <a:ext cx="10972800" cy="1143200"/>
          </a:xfrm>
          <a:prstGeom prst="rect">
            <a:avLst/>
          </a:prstGeom>
        </p:spPr>
        <p:txBody>
          <a:bodyPr vert="horz" lIns="121900" tIns="121900" rIns="121900" bIns="121900" rtlCol="0" anchor="b" anchorCtr="0">
            <a:noAutofit/>
          </a:bodyPr>
          <a:lstStyle/>
          <a:p>
            <a:r>
              <a:rPr lang="en" u="sng"/>
              <a:t>Financial Risks</a:t>
            </a:r>
          </a:p>
        </p:txBody>
      </p:sp>
      <p:sp>
        <p:nvSpPr>
          <p:cNvPr id="566" name="Shape 566"/>
          <p:cNvSpPr txBox="1">
            <a:spLocks noGrp="1"/>
          </p:cNvSpPr>
          <p:nvPr>
            <p:ph type="body" idx="1"/>
          </p:nvPr>
        </p:nvSpPr>
        <p:spPr>
          <a:xfrm>
            <a:off x="609600" y="1600201"/>
            <a:ext cx="10972800" cy="4967599"/>
          </a:xfrm>
          <a:prstGeom prst="rect">
            <a:avLst/>
          </a:prstGeom>
        </p:spPr>
        <p:txBody>
          <a:bodyPr vert="horz" lIns="121900" tIns="121900" rIns="121900" bIns="121900" rtlCol="0" anchor="t" anchorCtr="0">
            <a:noAutofit/>
          </a:bodyPr>
          <a:lstStyle/>
          <a:p>
            <a:pPr marL="609585" indent="-457189">
              <a:buClr>
                <a:schemeClr val="dk1"/>
              </a:buClr>
              <a:buSzPct val="100000"/>
              <a:buFont typeface="Arial"/>
              <a:buChar char="●"/>
            </a:pPr>
            <a:r>
              <a:rPr lang="en" sz="2400" dirty="0"/>
              <a:t>Declines or fluctuations in the market prices of copper, gold and/or oil could adversely affect earnings, cash flows and asset values and, if sustained, could adversely affect ability to repay debt. It can also cause significant volatility in financial performance and adversely affect the trading prices of debt and common stock. </a:t>
            </a:r>
          </a:p>
          <a:p>
            <a:pPr marL="609585" indent="-457189">
              <a:buClr>
                <a:schemeClr val="dk1"/>
              </a:buClr>
              <a:buSzPct val="100000"/>
              <a:buFont typeface="Arial"/>
              <a:buChar char="●"/>
            </a:pPr>
            <a:r>
              <a:rPr lang="en" sz="2400" dirty="0"/>
              <a:t>Debt and other financial commitments may limit </a:t>
            </a:r>
            <a:r>
              <a:rPr lang="en-CA" sz="2400" dirty="0" smtClean="0"/>
              <a:t>the</a:t>
            </a:r>
            <a:r>
              <a:rPr lang="en" sz="2400" dirty="0" smtClean="0"/>
              <a:t> </a:t>
            </a:r>
            <a:r>
              <a:rPr lang="en" sz="2400" dirty="0"/>
              <a:t>financial and operating flexibility. </a:t>
            </a:r>
            <a:r>
              <a:rPr lang="en" sz="1467" dirty="0"/>
              <a:t>						</a:t>
            </a:r>
          </a:p>
          <a:p>
            <a:pPr marL="609585" indent="-457189">
              <a:buClr>
                <a:schemeClr val="dk1"/>
              </a:buClr>
              <a:buSzPct val="100000"/>
              <a:buFont typeface="Arial"/>
              <a:buChar char="●"/>
            </a:pPr>
            <a:r>
              <a:rPr lang="en" sz="2400" dirty="0"/>
              <a:t>Mine closure and reclamation regulations impose substantial cost on operations, and include requirements that provide financial assurance(e.g. Bonds) supporting those obligations. Changes in or the failure to comply with these requirements could have a material adverse effect </a:t>
            </a:r>
          </a:p>
          <a:p>
            <a:pPr>
              <a:buClr>
                <a:schemeClr val="dk1"/>
              </a:buClr>
              <a:buSzPct val="61111"/>
              <a:buNone/>
            </a:pPr>
            <a:r>
              <a:rPr lang="en" sz="2400" dirty="0"/>
              <a:t>					</a:t>
            </a:r>
          </a:p>
          <a:p>
            <a:pPr>
              <a:buClr>
                <a:schemeClr val="dk1"/>
              </a:buClr>
              <a:buSzPct val="100000"/>
              <a:buNone/>
            </a:pPr>
            <a:r>
              <a:rPr lang="en" sz="1467" dirty="0"/>
              <a:t>				</a:t>
            </a:r>
          </a:p>
          <a:p>
            <a:pPr>
              <a:buClr>
                <a:schemeClr val="dk1"/>
              </a:buClr>
              <a:buSzPct val="100000"/>
              <a:buNone/>
            </a:pPr>
            <a:r>
              <a:rPr lang="en" sz="1467" dirty="0"/>
              <a:t>			</a:t>
            </a:r>
          </a:p>
          <a:p>
            <a:pPr>
              <a:buClr>
                <a:schemeClr val="dk1"/>
              </a:buClr>
              <a:buSzPct val="100000"/>
              <a:buNone/>
            </a:pPr>
            <a:r>
              <a:rPr lang="en" sz="1467" dirty="0"/>
              <a:t>		</a:t>
            </a:r>
          </a:p>
          <a:p>
            <a:pPr>
              <a:buNone/>
            </a:pPr>
            <a:endParaRPr dirty="0"/>
          </a:p>
        </p:txBody>
      </p:sp>
    </p:spTree>
    <p:extLst>
      <p:ext uri="{BB962C8B-B14F-4D97-AF65-F5344CB8AC3E}">
        <p14:creationId xmlns:p14="http://schemas.microsoft.com/office/powerpoint/2010/main" val="2565718184"/>
      </p:ext>
    </p:extLst>
  </p:cSld>
  <p:clrMapOvr>
    <a:masterClrMapping/>
  </p:clrMapOvr>
  <p:transition spd="slow">
    <p:cut/>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Shape 571"/>
          <p:cNvSpPr txBox="1">
            <a:spLocks noGrp="1"/>
          </p:cNvSpPr>
          <p:nvPr>
            <p:ph type="title"/>
          </p:nvPr>
        </p:nvSpPr>
        <p:spPr>
          <a:xfrm>
            <a:off x="609600" y="260437"/>
            <a:ext cx="10972800" cy="1143200"/>
          </a:xfrm>
          <a:prstGeom prst="rect">
            <a:avLst/>
          </a:prstGeom>
        </p:spPr>
        <p:txBody>
          <a:bodyPr vert="horz" lIns="121900" tIns="121900" rIns="121900" bIns="121900" rtlCol="0" anchor="b" anchorCtr="0">
            <a:noAutofit/>
          </a:bodyPr>
          <a:lstStyle/>
          <a:p>
            <a:r>
              <a:rPr lang="en" u="sng"/>
              <a:t>International Risks</a:t>
            </a:r>
          </a:p>
        </p:txBody>
      </p:sp>
      <p:sp>
        <p:nvSpPr>
          <p:cNvPr id="572" name="Shape 572"/>
          <p:cNvSpPr txBox="1">
            <a:spLocks noGrp="1"/>
          </p:cNvSpPr>
          <p:nvPr>
            <p:ph type="body" idx="1"/>
          </p:nvPr>
        </p:nvSpPr>
        <p:spPr>
          <a:xfrm>
            <a:off x="609600" y="1600201"/>
            <a:ext cx="10972800" cy="4967599"/>
          </a:xfrm>
          <a:prstGeom prst="rect">
            <a:avLst/>
          </a:prstGeom>
        </p:spPr>
        <p:txBody>
          <a:bodyPr vert="horz" lIns="121900" tIns="121900" rIns="121900" bIns="121900" rtlCol="0" anchor="t" anchorCtr="0">
            <a:noAutofit/>
          </a:bodyPr>
          <a:lstStyle/>
          <a:p>
            <a:pPr marL="609585" indent="-457189">
              <a:lnSpc>
                <a:spcPct val="100000"/>
              </a:lnSpc>
              <a:buClr>
                <a:schemeClr val="dk1"/>
              </a:buClr>
              <a:buSzPct val="100000"/>
              <a:buFont typeface="Arial"/>
              <a:buChar char="●"/>
            </a:pPr>
            <a:r>
              <a:rPr lang="en" sz="2400"/>
              <a:t>International operations are subject to political, social and geographic risks of doing business in countries outside the U.S. </a:t>
            </a:r>
          </a:p>
          <a:p>
            <a:pPr>
              <a:lnSpc>
                <a:spcPct val="100000"/>
              </a:lnSpc>
              <a:buNone/>
            </a:pPr>
            <a:endParaRPr sz="2400"/>
          </a:p>
          <a:p>
            <a:pPr marL="609585" indent="-457189">
              <a:lnSpc>
                <a:spcPct val="100000"/>
              </a:lnSpc>
              <a:buClr>
                <a:schemeClr val="dk1"/>
              </a:buClr>
              <a:buSzPct val="100000"/>
              <a:buFont typeface="Arial"/>
              <a:buChar char="●"/>
            </a:pPr>
            <a:r>
              <a:rPr lang="en" sz="2400"/>
              <a:t>Because our Grasberg minerals district is the most significant operating asset, their business may continued to be adversely affected by political, economic and social uncertainties and security risk in Indonesia.</a:t>
            </a:r>
          </a:p>
          <a:p>
            <a:pPr>
              <a:lnSpc>
                <a:spcPct val="100000"/>
              </a:lnSpc>
              <a:buNone/>
            </a:pPr>
            <a:r>
              <a:rPr lang="en"/>
              <a:t>	</a:t>
            </a:r>
          </a:p>
          <a:p>
            <a:pPr marL="609585" indent="-457189">
              <a:lnSpc>
                <a:spcPct val="100000"/>
              </a:lnSpc>
              <a:buClr>
                <a:schemeClr val="dk1"/>
              </a:buClr>
              <a:buSzPct val="100000"/>
              <a:buFont typeface="Arial"/>
              <a:buChar char="●"/>
            </a:pPr>
            <a:r>
              <a:rPr lang="en" sz="2400"/>
              <a:t>The Tenke Fungurume (Tenke) minerals district is located in the Katanga province of the DRC, and may be adversely affected by security risks and political, economic and social instability in the DRC. </a:t>
            </a:r>
          </a:p>
          <a:p>
            <a:pPr indent="304792">
              <a:lnSpc>
                <a:spcPct val="100000"/>
              </a:lnSpc>
              <a:buClr>
                <a:schemeClr val="dk1"/>
              </a:buClr>
              <a:buSzPct val="36666"/>
              <a:buNone/>
            </a:pPr>
            <a:r>
              <a:rPr lang="en"/>
              <a:t>					</a:t>
            </a:r>
          </a:p>
          <a:p>
            <a:pPr indent="304792">
              <a:lnSpc>
                <a:spcPct val="115000"/>
              </a:lnSpc>
              <a:buClr>
                <a:schemeClr val="dk1"/>
              </a:buClr>
              <a:buSzPct val="36666"/>
              <a:buNone/>
            </a:pPr>
            <a:r>
              <a:rPr lang="en"/>
              <a:t>				</a:t>
            </a:r>
          </a:p>
          <a:p>
            <a:pPr indent="304792">
              <a:lnSpc>
                <a:spcPct val="115000"/>
              </a:lnSpc>
              <a:buClr>
                <a:schemeClr val="dk1"/>
              </a:buClr>
              <a:buSzPct val="36666"/>
              <a:buNone/>
            </a:pPr>
            <a:r>
              <a:rPr lang="en"/>
              <a:t>			</a:t>
            </a:r>
          </a:p>
          <a:p>
            <a:pPr indent="304792">
              <a:lnSpc>
                <a:spcPct val="115000"/>
              </a:lnSpc>
              <a:buClr>
                <a:schemeClr val="dk1"/>
              </a:buClr>
              <a:buSzPct val="36666"/>
              <a:buNone/>
            </a:pPr>
            <a:r>
              <a:rPr lang="en"/>
              <a:t>		</a:t>
            </a:r>
          </a:p>
          <a:p>
            <a:pPr>
              <a:buNone/>
            </a:pPr>
            <a:endParaRPr/>
          </a:p>
        </p:txBody>
      </p:sp>
    </p:spTree>
    <p:extLst>
      <p:ext uri="{BB962C8B-B14F-4D97-AF65-F5344CB8AC3E}">
        <p14:creationId xmlns:p14="http://schemas.microsoft.com/office/powerpoint/2010/main" val="1768278704"/>
      </p:ext>
    </p:extLst>
  </p:cSld>
  <p:clrMapOvr>
    <a:masterClrMapping/>
  </p:clrMapOvr>
  <p:transition spd="slow">
    <p:cut/>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7" name="Shape 577"/>
          <p:cNvSpPr txBox="1">
            <a:spLocks noGrp="1"/>
          </p:cNvSpPr>
          <p:nvPr>
            <p:ph type="title"/>
          </p:nvPr>
        </p:nvSpPr>
        <p:spPr>
          <a:xfrm>
            <a:off x="609600" y="191032"/>
            <a:ext cx="10972800" cy="1074800"/>
          </a:xfrm>
          <a:prstGeom prst="rect">
            <a:avLst/>
          </a:prstGeom>
        </p:spPr>
        <p:txBody>
          <a:bodyPr vert="horz" lIns="121900" tIns="121900" rIns="121900" bIns="121900" rtlCol="0" anchor="b" anchorCtr="0">
            <a:noAutofit/>
          </a:bodyPr>
          <a:lstStyle/>
          <a:p>
            <a:r>
              <a:rPr lang="en" u="sng"/>
              <a:t>Operational Risks</a:t>
            </a:r>
          </a:p>
        </p:txBody>
      </p:sp>
      <p:sp>
        <p:nvSpPr>
          <p:cNvPr id="578" name="Shape 578"/>
          <p:cNvSpPr txBox="1">
            <a:spLocks noGrp="1"/>
          </p:cNvSpPr>
          <p:nvPr>
            <p:ph type="body" idx="1"/>
          </p:nvPr>
        </p:nvSpPr>
        <p:spPr>
          <a:xfrm>
            <a:off x="609600" y="1349333"/>
            <a:ext cx="10972800" cy="5106400"/>
          </a:xfrm>
          <a:prstGeom prst="rect">
            <a:avLst/>
          </a:prstGeom>
        </p:spPr>
        <p:txBody>
          <a:bodyPr vert="horz" lIns="121900" tIns="121900" rIns="121900" bIns="121900" rtlCol="0" anchor="t" anchorCtr="0">
            <a:noAutofit/>
          </a:bodyPr>
          <a:lstStyle/>
          <a:p>
            <a:pPr marL="609585" indent="-457189">
              <a:buClr>
                <a:schemeClr val="dk1"/>
              </a:buClr>
              <a:buSzPct val="100000"/>
              <a:buFont typeface="Arial"/>
              <a:buChar char="●"/>
            </a:pPr>
            <a:r>
              <a:rPr lang="en" sz="2400"/>
              <a:t>Mining and oil and gas operation are subject to operational risks that could adversely affect the business.</a:t>
            </a:r>
          </a:p>
          <a:p>
            <a:pPr marL="609585" indent="-457189">
              <a:lnSpc>
                <a:spcPct val="150000"/>
              </a:lnSpc>
              <a:spcBef>
                <a:spcPts val="667"/>
              </a:spcBef>
              <a:buClr>
                <a:schemeClr val="dk1"/>
              </a:buClr>
              <a:buSzPct val="100000"/>
              <a:buFont typeface="Arial"/>
              <a:buChar char="●"/>
            </a:pPr>
            <a:r>
              <a:rPr lang="en" sz="2400"/>
              <a:t>Labor unrest and activism could disrupt the operations.</a:t>
            </a:r>
            <a:r>
              <a:rPr lang="en"/>
              <a:t>		</a:t>
            </a:r>
          </a:p>
          <a:p>
            <a:pPr marL="609585" indent="-457189">
              <a:lnSpc>
                <a:spcPct val="115000"/>
              </a:lnSpc>
              <a:buClr>
                <a:schemeClr val="dk1"/>
              </a:buClr>
              <a:buSzPct val="100000"/>
              <a:buFont typeface="Arial"/>
              <a:buChar char="●"/>
            </a:pPr>
            <a:r>
              <a:rPr lang="en" sz="2400"/>
              <a:t>Our mining production depends on the availability of sufficient water supplies. </a:t>
            </a:r>
            <a:r>
              <a:rPr lang="en"/>
              <a:t>					</a:t>
            </a:r>
          </a:p>
          <a:p>
            <a:pPr marL="609585" indent="-457189">
              <a:lnSpc>
                <a:spcPct val="115000"/>
              </a:lnSpc>
              <a:buClr>
                <a:schemeClr val="dk1"/>
              </a:buClr>
              <a:buSzPct val="100000"/>
              <a:buFont typeface="Arial"/>
              <a:buChar char="●"/>
            </a:pPr>
            <a:r>
              <a:rPr lang="en" sz="2400"/>
              <a:t>Indonesia and Africa mining operations involve additional risks because they are located in very remote areas and, in Indonesia, unusually difficult terrain. </a:t>
            </a:r>
          </a:p>
          <a:p>
            <a:pPr marL="609585" indent="-457189">
              <a:lnSpc>
                <a:spcPct val="115000"/>
              </a:lnSpc>
              <a:buClr>
                <a:schemeClr val="dk1"/>
              </a:buClr>
              <a:buSzPct val="100000"/>
              <a:buFont typeface="Arial"/>
              <a:buChar char="●"/>
            </a:pPr>
            <a:r>
              <a:rPr lang="en" sz="2400"/>
              <a:t>Operations are subject to extensive regulations, some of which require permits and other approval.</a:t>
            </a:r>
          </a:p>
          <a:p>
            <a:pPr>
              <a:buNone/>
            </a:pPr>
            <a:endParaRPr/>
          </a:p>
        </p:txBody>
      </p:sp>
    </p:spTree>
    <p:extLst>
      <p:ext uri="{BB962C8B-B14F-4D97-AF65-F5344CB8AC3E}">
        <p14:creationId xmlns:p14="http://schemas.microsoft.com/office/powerpoint/2010/main" val="1836718487"/>
      </p:ext>
    </p:extLst>
  </p:cSld>
  <p:clrMapOvr>
    <a:masterClrMapping/>
  </p:clrMapOvr>
  <p:transition spd="slow">
    <p:cut/>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Shape 583"/>
          <p:cNvSpPr txBox="1">
            <a:spLocks noGrp="1"/>
          </p:cNvSpPr>
          <p:nvPr>
            <p:ph type="title"/>
          </p:nvPr>
        </p:nvSpPr>
        <p:spPr>
          <a:xfrm>
            <a:off x="609600" y="274637"/>
            <a:ext cx="10972800" cy="1143200"/>
          </a:xfrm>
          <a:prstGeom prst="rect">
            <a:avLst/>
          </a:prstGeom>
        </p:spPr>
        <p:txBody>
          <a:bodyPr vert="horz" lIns="121900" tIns="121900" rIns="121900" bIns="121900" rtlCol="0" anchor="b" anchorCtr="0">
            <a:noAutofit/>
          </a:bodyPr>
          <a:lstStyle/>
          <a:p>
            <a:r>
              <a:rPr lang="en" u="sng"/>
              <a:t>Environmental Risks</a:t>
            </a:r>
          </a:p>
        </p:txBody>
      </p:sp>
      <p:sp>
        <p:nvSpPr>
          <p:cNvPr id="584" name="Shape 584"/>
          <p:cNvSpPr txBox="1">
            <a:spLocks noGrp="1"/>
          </p:cNvSpPr>
          <p:nvPr>
            <p:ph type="body" idx="1"/>
          </p:nvPr>
        </p:nvSpPr>
        <p:spPr>
          <a:xfrm>
            <a:off x="609600" y="1600200"/>
            <a:ext cx="10972800" cy="5056000"/>
          </a:xfrm>
          <a:prstGeom prst="rect">
            <a:avLst/>
          </a:prstGeom>
        </p:spPr>
        <p:txBody>
          <a:bodyPr vert="horz" lIns="121900" tIns="121900" rIns="121900" bIns="121900" rtlCol="0" anchor="t" anchorCtr="0">
            <a:noAutofit/>
          </a:bodyPr>
          <a:lstStyle/>
          <a:p>
            <a:pPr marL="609585" indent="-457189">
              <a:buClr>
                <a:schemeClr val="dk1"/>
              </a:buClr>
              <a:buSzPct val="100000"/>
              <a:buFont typeface="Arial"/>
              <a:buChar char="●"/>
            </a:pPr>
            <a:r>
              <a:rPr lang="en" sz="2400"/>
              <a:t>Operations are subject to complex and evolving environmental laws and regulations.(e.g. CERCLA)</a:t>
            </a:r>
          </a:p>
          <a:p>
            <a:pPr>
              <a:buNone/>
            </a:pPr>
            <a:endParaRPr sz="2400"/>
          </a:p>
          <a:p>
            <a:pPr marL="609585" indent="-457189">
              <a:buClr>
                <a:schemeClr val="dk1"/>
              </a:buClr>
              <a:buSzPct val="100000"/>
              <a:buFont typeface="Arial"/>
              <a:buChar char="●"/>
            </a:pPr>
            <a:r>
              <a:rPr lang="en" sz="2400"/>
              <a:t>Incur significant costs for remediating environmental conditions on mining properties that have not been operated in many years.</a:t>
            </a:r>
          </a:p>
          <a:p>
            <a:pPr>
              <a:buNone/>
            </a:pPr>
            <a:endParaRPr sz="2400"/>
          </a:p>
          <a:p>
            <a:pPr marL="609585" indent="-457189">
              <a:buClr>
                <a:schemeClr val="dk1"/>
              </a:buClr>
              <a:buSzPct val="100000"/>
              <a:buFont typeface="Arial"/>
              <a:buChar char="●"/>
            </a:pPr>
            <a:r>
              <a:rPr lang="en" sz="2400"/>
              <a:t>Unexpected environmental impacts from Indonesia mining operation could incur increased costs.</a:t>
            </a:r>
          </a:p>
          <a:p>
            <a:pPr>
              <a:buNone/>
            </a:pPr>
            <a:endParaRPr sz="2400"/>
          </a:p>
          <a:p>
            <a:pPr marL="609585" indent="-457189">
              <a:buClr>
                <a:schemeClr val="dk1"/>
              </a:buClr>
              <a:buSzPct val="100000"/>
              <a:buFont typeface="Arial"/>
              <a:buChar char="●"/>
            </a:pPr>
            <a:r>
              <a:rPr lang="en" sz="2400"/>
              <a:t>Regulation of greenhouse gas emissions and climate change issues may increase costs and adversely affect the operations.</a:t>
            </a:r>
          </a:p>
          <a:p>
            <a:pPr>
              <a:buNone/>
            </a:pPr>
            <a:endParaRPr sz="2400"/>
          </a:p>
        </p:txBody>
      </p:sp>
    </p:spTree>
    <p:extLst>
      <p:ext uri="{BB962C8B-B14F-4D97-AF65-F5344CB8AC3E}">
        <p14:creationId xmlns:p14="http://schemas.microsoft.com/office/powerpoint/2010/main" val="991442098"/>
      </p:ext>
    </p:extLst>
  </p:cSld>
  <p:clrMapOvr>
    <a:masterClrMapping/>
  </p:clrMapOvr>
  <p:transition spd="slow">
    <p:cut/>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Shape 589"/>
          <p:cNvSpPr txBox="1">
            <a:spLocks noGrp="1"/>
          </p:cNvSpPr>
          <p:nvPr>
            <p:ph type="title"/>
          </p:nvPr>
        </p:nvSpPr>
        <p:spPr>
          <a:xfrm>
            <a:off x="609600" y="274637"/>
            <a:ext cx="10972800" cy="1143200"/>
          </a:xfrm>
          <a:prstGeom prst="rect">
            <a:avLst/>
          </a:prstGeom>
        </p:spPr>
        <p:txBody>
          <a:bodyPr vert="horz" lIns="121900" tIns="121900" rIns="121900" bIns="121900" rtlCol="0" anchor="b" anchorCtr="0">
            <a:noAutofit/>
          </a:bodyPr>
          <a:lstStyle/>
          <a:p>
            <a:r>
              <a:rPr lang="en" u="sng"/>
              <a:t>Other Risks</a:t>
            </a:r>
          </a:p>
        </p:txBody>
      </p:sp>
      <p:sp>
        <p:nvSpPr>
          <p:cNvPr id="590" name="Shape 590"/>
          <p:cNvSpPr txBox="1">
            <a:spLocks noGrp="1"/>
          </p:cNvSpPr>
          <p:nvPr>
            <p:ph type="body" idx="1"/>
          </p:nvPr>
        </p:nvSpPr>
        <p:spPr>
          <a:xfrm>
            <a:off x="609600" y="1600201"/>
            <a:ext cx="10972800" cy="4967599"/>
          </a:xfrm>
          <a:prstGeom prst="rect">
            <a:avLst/>
          </a:prstGeom>
        </p:spPr>
        <p:txBody>
          <a:bodyPr vert="horz" lIns="121900" tIns="121900" rIns="121900" bIns="121900" rtlCol="0" anchor="t" anchorCtr="0">
            <a:noAutofit/>
          </a:bodyPr>
          <a:lstStyle/>
          <a:p>
            <a:pPr marL="609585" indent="-457189">
              <a:buClr>
                <a:schemeClr val="dk1"/>
              </a:buClr>
              <a:buSzPct val="100000"/>
              <a:buFont typeface="Arial"/>
              <a:buChar char="●"/>
            </a:pPr>
            <a:r>
              <a:rPr lang="en" sz="2400"/>
              <a:t>Its holding company structure may impact their ability to service debt and their stockholders’ ability to receive dividends.</a:t>
            </a:r>
          </a:p>
          <a:p>
            <a:pPr>
              <a:buNone/>
            </a:pPr>
            <a:endParaRPr sz="2400"/>
          </a:p>
          <a:p>
            <a:pPr marL="609585" indent="-457189">
              <a:buClr>
                <a:schemeClr val="dk1"/>
              </a:buClr>
              <a:buSzPct val="100000"/>
              <a:buFont typeface="Arial"/>
              <a:buChar char="●"/>
            </a:pPr>
            <a:r>
              <a:rPr lang="en" sz="2400"/>
              <a:t>Anti-takeover provisions in their charter documents and Delaware law may make an acquisition of the company more difficult.</a:t>
            </a:r>
          </a:p>
        </p:txBody>
      </p:sp>
    </p:spTree>
    <p:extLst>
      <p:ext uri="{BB962C8B-B14F-4D97-AF65-F5344CB8AC3E}">
        <p14:creationId xmlns:p14="http://schemas.microsoft.com/office/powerpoint/2010/main" val="2037275616"/>
      </p:ext>
    </p:extLst>
  </p:cSld>
  <p:clrMapOvr>
    <a:masterClrMapping/>
  </p:clrMapOvr>
  <p:transition spd="slow">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Shape 171"/>
          <p:cNvSpPr txBox="1">
            <a:spLocks noGrp="1"/>
          </p:cNvSpPr>
          <p:nvPr>
            <p:ph type="title"/>
          </p:nvPr>
        </p:nvSpPr>
        <p:spPr>
          <a:xfrm>
            <a:off x="838200" y="365124"/>
            <a:ext cx="10515600" cy="1325563"/>
          </a:xfrm>
          <a:prstGeom prst="rect">
            <a:avLst/>
          </a:prstGeom>
          <a:noFill/>
          <a:ln>
            <a:noFill/>
          </a:ln>
        </p:spPr>
        <p:txBody>
          <a:bodyPr vert="horz" lIns="91433" tIns="45700" rIns="91433" bIns="45700" rtlCol="0" anchor="ctr" anchorCtr="0">
            <a:noAutofit/>
          </a:bodyPr>
          <a:lstStyle/>
          <a:p>
            <a:pPr>
              <a:spcBef>
                <a:spcPts val="0"/>
              </a:spcBef>
              <a:buClr>
                <a:schemeClr val="dk1"/>
              </a:buClr>
              <a:buSzPct val="25000"/>
            </a:pPr>
            <a:r>
              <a:rPr lang="en">
                <a:solidFill>
                  <a:schemeClr val="dk1"/>
                </a:solidFill>
                <a:ea typeface="Calibri"/>
                <a:cs typeface="Calibri"/>
                <a:sym typeface="Calibri"/>
              </a:rPr>
              <a:t>Industry Overview</a:t>
            </a:r>
          </a:p>
        </p:txBody>
      </p:sp>
      <p:pic>
        <p:nvPicPr>
          <p:cNvPr id="172" name="Shape 172"/>
          <p:cNvPicPr preferRelativeResize="0"/>
          <p:nvPr/>
        </p:nvPicPr>
        <p:blipFill rotWithShape="1">
          <a:blip r:embed="rId3">
            <a:alphaModFix/>
          </a:blip>
          <a:srcRect/>
          <a:stretch/>
        </p:blipFill>
        <p:spPr>
          <a:xfrm>
            <a:off x="1293394" y="1690687"/>
            <a:ext cx="9605211" cy="5048746"/>
          </a:xfrm>
          <a:prstGeom prst="rect">
            <a:avLst/>
          </a:prstGeom>
          <a:noFill/>
          <a:ln>
            <a:noFill/>
          </a:ln>
        </p:spPr>
      </p:pic>
    </p:spTree>
    <p:extLst>
      <p:ext uri="{BB962C8B-B14F-4D97-AF65-F5344CB8AC3E}">
        <p14:creationId xmlns:p14="http://schemas.microsoft.com/office/powerpoint/2010/main" val="2309233002"/>
      </p:ext>
    </p:extLst>
  </p:cSld>
  <p:clrMapOvr>
    <a:masterClrMapping/>
  </p:clrMapOvr>
  <p:transition spd="slow">
    <p:cut/>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Shape 595"/>
          <p:cNvSpPr txBox="1">
            <a:spLocks noGrp="1"/>
          </p:cNvSpPr>
          <p:nvPr>
            <p:ph type="title"/>
          </p:nvPr>
        </p:nvSpPr>
        <p:spPr>
          <a:xfrm>
            <a:off x="609600" y="274637"/>
            <a:ext cx="10972800" cy="1143200"/>
          </a:xfrm>
          <a:prstGeom prst="rect">
            <a:avLst/>
          </a:prstGeom>
        </p:spPr>
        <p:txBody>
          <a:bodyPr vert="horz" lIns="121900" tIns="121900" rIns="121900" bIns="121900" rtlCol="0" anchor="b" anchorCtr="0">
            <a:noAutofit/>
          </a:bodyPr>
          <a:lstStyle/>
          <a:p>
            <a:r>
              <a:rPr lang="en"/>
              <a:t>Market Risks</a:t>
            </a:r>
          </a:p>
        </p:txBody>
      </p:sp>
      <p:sp>
        <p:nvSpPr>
          <p:cNvPr id="596" name="Shape 596"/>
          <p:cNvSpPr txBox="1">
            <a:spLocks noGrp="1"/>
          </p:cNvSpPr>
          <p:nvPr>
            <p:ph type="body" idx="1"/>
          </p:nvPr>
        </p:nvSpPr>
        <p:spPr>
          <a:xfrm>
            <a:off x="609600" y="1600201"/>
            <a:ext cx="10972800" cy="4967599"/>
          </a:xfrm>
          <a:prstGeom prst="rect">
            <a:avLst/>
          </a:prstGeom>
        </p:spPr>
        <p:txBody>
          <a:bodyPr vert="horz" lIns="121900" tIns="121900" rIns="121900" bIns="121900" rtlCol="0" anchor="t" anchorCtr="0">
            <a:noAutofit/>
          </a:bodyPr>
          <a:lstStyle/>
          <a:p>
            <a:pPr marL="609585" indent="-457189">
              <a:buClr>
                <a:schemeClr val="dk1"/>
              </a:buClr>
              <a:buSzPct val="100000"/>
              <a:buFont typeface="Arial"/>
              <a:buChar char="❏"/>
            </a:pPr>
            <a:r>
              <a:rPr lang="en" sz="2400"/>
              <a:t>Commodity Price Risk</a:t>
            </a:r>
          </a:p>
          <a:p>
            <a:pPr>
              <a:buNone/>
            </a:pPr>
            <a:endParaRPr sz="2400"/>
          </a:p>
          <a:p>
            <a:pPr marL="609585" indent="-457189">
              <a:buClr>
                <a:schemeClr val="dk1"/>
              </a:buClr>
              <a:buSzPct val="100000"/>
              <a:buFont typeface="Arial"/>
              <a:buChar char="❏"/>
            </a:pPr>
            <a:r>
              <a:rPr lang="en" sz="2400"/>
              <a:t>Foreign Currency Exchange Risk</a:t>
            </a:r>
          </a:p>
          <a:p>
            <a:pPr>
              <a:buNone/>
            </a:pPr>
            <a:endParaRPr sz="2400"/>
          </a:p>
          <a:p>
            <a:pPr marL="609585" indent="-457189">
              <a:buClr>
                <a:schemeClr val="dk1"/>
              </a:buClr>
              <a:buSzPct val="100000"/>
              <a:buFont typeface="Arial"/>
              <a:buChar char="❏"/>
            </a:pPr>
            <a:r>
              <a:rPr lang="en" sz="2400"/>
              <a:t>Interest Rate Risk</a:t>
            </a:r>
          </a:p>
          <a:p>
            <a:pPr indent="304792">
              <a:lnSpc>
                <a:spcPct val="115000"/>
              </a:lnSpc>
              <a:buNone/>
            </a:pPr>
            <a:r>
              <a:rPr lang="en" sz="2400"/>
              <a:t>    </a:t>
            </a:r>
          </a:p>
          <a:p>
            <a:pPr indent="304792">
              <a:lnSpc>
                <a:spcPct val="115000"/>
              </a:lnSpc>
              <a:buClr>
                <a:schemeClr val="dk1"/>
              </a:buClr>
              <a:buSzPct val="61111"/>
              <a:buNone/>
            </a:pPr>
            <a:r>
              <a:rPr lang="en" sz="2400"/>
              <a:t>    </a:t>
            </a:r>
            <a:r>
              <a:rPr lang="en"/>
              <a:t>				</a:t>
            </a:r>
          </a:p>
          <a:p>
            <a:pPr indent="304792">
              <a:lnSpc>
                <a:spcPct val="115000"/>
              </a:lnSpc>
              <a:buClr>
                <a:schemeClr val="dk1"/>
              </a:buClr>
              <a:buSzPct val="36666"/>
              <a:buNone/>
            </a:pPr>
            <a:r>
              <a:rPr lang="en"/>
              <a:t>			</a:t>
            </a:r>
          </a:p>
          <a:p>
            <a:pPr indent="304792">
              <a:lnSpc>
                <a:spcPct val="115000"/>
              </a:lnSpc>
              <a:buClr>
                <a:schemeClr val="dk1"/>
              </a:buClr>
              <a:buSzPct val="36666"/>
              <a:buNone/>
            </a:pPr>
            <a:r>
              <a:rPr lang="en"/>
              <a:t>		</a:t>
            </a:r>
          </a:p>
          <a:p>
            <a:pPr>
              <a:buNone/>
            </a:pPr>
            <a:endParaRPr sz="3200"/>
          </a:p>
        </p:txBody>
      </p:sp>
      <p:pic>
        <p:nvPicPr>
          <p:cNvPr id="597" name="Shape 597"/>
          <p:cNvPicPr preferRelativeResize="0"/>
          <p:nvPr/>
        </p:nvPicPr>
        <p:blipFill>
          <a:blip r:embed="rId3">
            <a:alphaModFix/>
          </a:blip>
          <a:stretch>
            <a:fillRect/>
          </a:stretch>
        </p:blipFill>
        <p:spPr>
          <a:xfrm>
            <a:off x="6829600" y="1600200"/>
            <a:ext cx="4752800" cy="3386333"/>
          </a:xfrm>
          <a:prstGeom prst="rect">
            <a:avLst/>
          </a:prstGeom>
          <a:noFill/>
          <a:ln>
            <a:noFill/>
          </a:ln>
        </p:spPr>
      </p:pic>
    </p:spTree>
    <p:extLst>
      <p:ext uri="{BB962C8B-B14F-4D97-AF65-F5344CB8AC3E}">
        <p14:creationId xmlns:p14="http://schemas.microsoft.com/office/powerpoint/2010/main" val="1634653805"/>
      </p:ext>
    </p:extLst>
  </p:cSld>
  <p:clrMapOvr>
    <a:masterClrMapping/>
  </p:clrMapOvr>
  <p:transition spd="slow">
    <p:cut/>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Shape 602"/>
          <p:cNvSpPr txBox="1">
            <a:spLocks noGrp="1"/>
          </p:cNvSpPr>
          <p:nvPr>
            <p:ph type="title"/>
          </p:nvPr>
        </p:nvSpPr>
        <p:spPr>
          <a:xfrm>
            <a:off x="609600" y="274633"/>
            <a:ext cx="10972800" cy="996399"/>
          </a:xfrm>
          <a:prstGeom prst="rect">
            <a:avLst/>
          </a:prstGeom>
        </p:spPr>
        <p:txBody>
          <a:bodyPr vert="horz" lIns="121900" tIns="121900" rIns="121900" bIns="121900" rtlCol="0" anchor="b" anchorCtr="0">
            <a:noAutofit/>
          </a:bodyPr>
          <a:lstStyle/>
          <a:p>
            <a:r>
              <a:rPr lang="en" u="sng"/>
              <a:t>Commodity Price Risk</a:t>
            </a:r>
          </a:p>
        </p:txBody>
      </p:sp>
      <p:sp>
        <p:nvSpPr>
          <p:cNvPr id="603" name="Shape 603"/>
          <p:cNvSpPr txBox="1">
            <a:spLocks noGrp="1"/>
          </p:cNvSpPr>
          <p:nvPr>
            <p:ph type="body" idx="1"/>
          </p:nvPr>
        </p:nvSpPr>
        <p:spPr>
          <a:xfrm>
            <a:off x="609600" y="1271033"/>
            <a:ext cx="10972800" cy="5296800"/>
          </a:xfrm>
          <a:prstGeom prst="rect">
            <a:avLst/>
          </a:prstGeom>
        </p:spPr>
        <p:txBody>
          <a:bodyPr vert="horz" lIns="121900" tIns="121900" rIns="121900" bIns="121900" rtlCol="0" anchor="t" anchorCtr="0">
            <a:noAutofit/>
          </a:bodyPr>
          <a:lstStyle/>
          <a:p>
            <a:pPr indent="304792">
              <a:lnSpc>
                <a:spcPct val="115000"/>
              </a:lnSpc>
              <a:buNone/>
            </a:pPr>
            <a:endParaRPr sz="2400"/>
          </a:p>
          <a:p>
            <a:pPr marL="609585" indent="-457189">
              <a:lnSpc>
                <a:spcPct val="115000"/>
              </a:lnSpc>
              <a:buClr>
                <a:schemeClr val="dk1"/>
              </a:buClr>
              <a:buSzPct val="100000"/>
              <a:buFont typeface="Arial"/>
              <a:buChar char="❏"/>
            </a:pPr>
            <a:r>
              <a:rPr lang="en" sz="2400"/>
              <a:t>FCX is acutely aware of the exposure of company operations to price of copper and, to a lesser extent, gold and molybdenum.</a:t>
            </a:r>
            <a:r>
              <a:rPr lang="en"/>
              <a:t>		</a:t>
            </a:r>
          </a:p>
          <a:p>
            <a:pPr>
              <a:lnSpc>
                <a:spcPct val="115000"/>
              </a:lnSpc>
              <a:buNone/>
            </a:pPr>
            <a:endParaRPr/>
          </a:p>
          <a:p>
            <a:pPr marL="609585" indent="-457189">
              <a:lnSpc>
                <a:spcPct val="200000"/>
              </a:lnSpc>
              <a:buClr>
                <a:schemeClr val="dk1"/>
              </a:buClr>
              <a:buSzPct val="100000"/>
              <a:buFont typeface="Arial"/>
              <a:buChar char="❏"/>
            </a:pPr>
            <a:r>
              <a:rPr lang="en" sz="2400"/>
              <a:t>Because the prices of these commodities are beyond control, the key measures that management focuses on in operating their business are sales volumes, unit net cash costs operating cash flow.</a:t>
            </a:r>
          </a:p>
        </p:txBody>
      </p:sp>
    </p:spTree>
    <p:extLst>
      <p:ext uri="{BB962C8B-B14F-4D97-AF65-F5344CB8AC3E}">
        <p14:creationId xmlns:p14="http://schemas.microsoft.com/office/powerpoint/2010/main" val="2414292442"/>
      </p:ext>
    </p:extLst>
  </p:cSld>
  <p:clrMapOvr>
    <a:masterClrMapping/>
  </p:clrMapOvr>
  <p:transition spd="slow">
    <p:cut/>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8" name="Shape 608"/>
          <p:cNvSpPr txBox="1">
            <a:spLocks noGrp="1"/>
          </p:cNvSpPr>
          <p:nvPr>
            <p:ph type="title"/>
          </p:nvPr>
        </p:nvSpPr>
        <p:spPr>
          <a:xfrm>
            <a:off x="609600" y="274633"/>
            <a:ext cx="10972800" cy="846000"/>
          </a:xfrm>
          <a:prstGeom prst="rect">
            <a:avLst/>
          </a:prstGeom>
        </p:spPr>
        <p:txBody>
          <a:bodyPr vert="horz" lIns="121900" tIns="121900" rIns="121900" bIns="121900" rtlCol="0" anchor="b" anchorCtr="0">
            <a:noAutofit/>
          </a:bodyPr>
          <a:lstStyle/>
          <a:p>
            <a:r>
              <a:rPr lang="en" sz="4000"/>
              <a:t>LME Copper Price and Exchange Stocks</a:t>
            </a:r>
          </a:p>
        </p:txBody>
      </p:sp>
      <p:sp>
        <p:nvSpPr>
          <p:cNvPr id="609" name="Shape 609"/>
          <p:cNvSpPr txBox="1">
            <a:spLocks noGrp="1"/>
          </p:cNvSpPr>
          <p:nvPr>
            <p:ph type="body" idx="1"/>
          </p:nvPr>
        </p:nvSpPr>
        <p:spPr>
          <a:xfrm>
            <a:off x="609600" y="1600201"/>
            <a:ext cx="10972800" cy="4967599"/>
          </a:xfrm>
          <a:prstGeom prst="rect">
            <a:avLst/>
          </a:prstGeom>
        </p:spPr>
        <p:txBody>
          <a:bodyPr vert="horz" lIns="121900" tIns="121900" rIns="121900" bIns="121900" rtlCol="0" anchor="t" anchorCtr="0">
            <a:noAutofit/>
          </a:bodyPr>
          <a:lstStyle/>
          <a:p>
            <a:pPr>
              <a:buNone/>
            </a:pPr>
            <a:endParaRPr/>
          </a:p>
        </p:txBody>
      </p:sp>
      <p:pic>
        <p:nvPicPr>
          <p:cNvPr id="610" name="Shape 610"/>
          <p:cNvPicPr preferRelativeResize="0"/>
          <p:nvPr/>
        </p:nvPicPr>
        <p:blipFill>
          <a:blip r:embed="rId3">
            <a:alphaModFix/>
          </a:blip>
          <a:stretch>
            <a:fillRect/>
          </a:stretch>
        </p:blipFill>
        <p:spPr>
          <a:xfrm>
            <a:off x="609601" y="1363900"/>
            <a:ext cx="10972799" cy="5203899"/>
          </a:xfrm>
          <a:prstGeom prst="rect">
            <a:avLst/>
          </a:prstGeom>
          <a:noFill/>
          <a:ln>
            <a:noFill/>
          </a:ln>
        </p:spPr>
      </p:pic>
    </p:spTree>
    <p:extLst>
      <p:ext uri="{BB962C8B-B14F-4D97-AF65-F5344CB8AC3E}">
        <p14:creationId xmlns:p14="http://schemas.microsoft.com/office/powerpoint/2010/main" val="2944787817"/>
      </p:ext>
    </p:extLst>
  </p:cSld>
  <p:clrMapOvr>
    <a:masterClrMapping/>
  </p:clrMapOvr>
  <p:transition spd="slow">
    <p:cut/>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Shape 478"/>
          <p:cNvSpPr txBox="1">
            <a:spLocks noGrp="1"/>
          </p:cNvSpPr>
          <p:nvPr>
            <p:ph type="title"/>
          </p:nvPr>
        </p:nvSpPr>
        <p:spPr>
          <a:xfrm>
            <a:off x="609600" y="274635"/>
            <a:ext cx="10972800" cy="812399"/>
          </a:xfrm>
          <a:prstGeom prst="rect">
            <a:avLst/>
          </a:prstGeom>
        </p:spPr>
        <p:txBody>
          <a:bodyPr vert="horz" lIns="121900" tIns="121900" rIns="121900" bIns="121900" rtlCol="0" anchor="b" anchorCtr="0">
            <a:noAutofit/>
          </a:bodyPr>
          <a:lstStyle/>
          <a:p>
            <a:r>
              <a:rPr lang="en" sz="4000" dirty="0"/>
              <a:t>FCX Consolidated Mining Operation Data</a:t>
            </a:r>
          </a:p>
        </p:txBody>
      </p:sp>
      <p:sp>
        <p:nvSpPr>
          <p:cNvPr id="479" name="Shape 479"/>
          <p:cNvSpPr txBox="1">
            <a:spLocks noGrp="1"/>
          </p:cNvSpPr>
          <p:nvPr>
            <p:ph type="body" idx="1"/>
          </p:nvPr>
        </p:nvSpPr>
        <p:spPr>
          <a:xfrm>
            <a:off x="609600" y="1204134"/>
            <a:ext cx="10972800" cy="5363599"/>
          </a:xfrm>
          <a:prstGeom prst="rect">
            <a:avLst/>
          </a:prstGeom>
        </p:spPr>
        <p:txBody>
          <a:bodyPr vert="horz" lIns="121900" tIns="121900" rIns="121900" bIns="121900" rtlCol="0" anchor="t" anchorCtr="0">
            <a:noAutofit/>
          </a:bodyPr>
          <a:lstStyle/>
          <a:p>
            <a:pPr>
              <a:buNone/>
            </a:pPr>
            <a:endParaRPr/>
          </a:p>
        </p:txBody>
      </p:sp>
      <p:pic>
        <p:nvPicPr>
          <p:cNvPr id="480" name="Shape 480"/>
          <p:cNvPicPr preferRelativeResize="0"/>
          <p:nvPr/>
        </p:nvPicPr>
        <p:blipFill>
          <a:blip r:embed="rId3">
            <a:alphaModFix/>
          </a:blip>
          <a:stretch>
            <a:fillRect/>
          </a:stretch>
        </p:blipFill>
        <p:spPr>
          <a:xfrm>
            <a:off x="716767" y="1204134"/>
            <a:ext cx="10718664" cy="5363599"/>
          </a:xfrm>
          <a:prstGeom prst="rect">
            <a:avLst/>
          </a:prstGeom>
          <a:noFill/>
          <a:ln>
            <a:noFill/>
          </a:ln>
        </p:spPr>
      </p:pic>
    </p:spTree>
    <p:extLst>
      <p:ext uri="{BB962C8B-B14F-4D97-AF65-F5344CB8AC3E}">
        <p14:creationId xmlns:p14="http://schemas.microsoft.com/office/powerpoint/2010/main" val="732920305"/>
      </p:ext>
    </p:extLst>
  </p:cSld>
  <p:clrMapOvr>
    <a:masterClrMapping/>
  </p:clrMapOvr>
  <p:transition spd="slow">
    <p:cut/>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Shape 485"/>
          <p:cNvSpPr txBox="1">
            <a:spLocks noGrp="1"/>
          </p:cNvSpPr>
          <p:nvPr>
            <p:ph type="title"/>
          </p:nvPr>
        </p:nvSpPr>
        <p:spPr>
          <a:xfrm>
            <a:off x="609600" y="191001"/>
            <a:ext cx="10972800" cy="812399"/>
          </a:xfrm>
          <a:prstGeom prst="rect">
            <a:avLst/>
          </a:prstGeom>
        </p:spPr>
        <p:txBody>
          <a:bodyPr vert="horz" lIns="121900" tIns="121900" rIns="121900" bIns="121900" rtlCol="0" anchor="b" anchorCtr="0">
            <a:noAutofit/>
          </a:bodyPr>
          <a:lstStyle/>
          <a:p>
            <a:r>
              <a:rPr lang="en" sz="4000"/>
              <a:t>Consolidated Mining Operation Data(cont’d)</a:t>
            </a:r>
          </a:p>
        </p:txBody>
      </p:sp>
      <p:sp>
        <p:nvSpPr>
          <p:cNvPr id="486" name="Shape 486"/>
          <p:cNvSpPr txBox="1">
            <a:spLocks noGrp="1"/>
          </p:cNvSpPr>
          <p:nvPr>
            <p:ph type="body" idx="1"/>
          </p:nvPr>
        </p:nvSpPr>
        <p:spPr>
          <a:xfrm>
            <a:off x="609600" y="1137267"/>
            <a:ext cx="10972800" cy="5430399"/>
          </a:xfrm>
          <a:prstGeom prst="rect">
            <a:avLst/>
          </a:prstGeom>
        </p:spPr>
        <p:txBody>
          <a:bodyPr vert="horz" lIns="121900" tIns="121900" rIns="121900" bIns="121900" rtlCol="0" anchor="t" anchorCtr="0">
            <a:noAutofit/>
          </a:bodyPr>
          <a:lstStyle/>
          <a:p>
            <a:pPr>
              <a:buNone/>
            </a:pPr>
            <a:endParaRPr/>
          </a:p>
          <a:p>
            <a:pPr>
              <a:buNone/>
            </a:pPr>
            <a:endParaRPr/>
          </a:p>
        </p:txBody>
      </p:sp>
      <p:pic>
        <p:nvPicPr>
          <p:cNvPr id="487" name="Shape 487"/>
          <p:cNvPicPr preferRelativeResize="0"/>
          <p:nvPr/>
        </p:nvPicPr>
        <p:blipFill>
          <a:blip r:embed="rId3">
            <a:alphaModFix/>
          </a:blip>
          <a:stretch>
            <a:fillRect/>
          </a:stretch>
        </p:blipFill>
        <p:spPr>
          <a:xfrm>
            <a:off x="879633" y="1137267"/>
            <a:ext cx="10474331" cy="5430400"/>
          </a:xfrm>
          <a:prstGeom prst="rect">
            <a:avLst/>
          </a:prstGeom>
          <a:noFill/>
          <a:ln>
            <a:noFill/>
          </a:ln>
        </p:spPr>
      </p:pic>
    </p:spTree>
    <p:extLst>
      <p:ext uri="{BB962C8B-B14F-4D97-AF65-F5344CB8AC3E}">
        <p14:creationId xmlns:p14="http://schemas.microsoft.com/office/powerpoint/2010/main" val="451328322"/>
      </p:ext>
    </p:extLst>
  </p:cSld>
  <p:clrMapOvr>
    <a:masterClrMapping/>
  </p:clrMapOvr>
  <p:transition spd="slow">
    <p:cut/>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5" name="Shape 615"/>
          <p:cNvSpPr txBox="1">
            <a:spLocks noGrp="1"/>
          </p:cNvSpPr>
          <p:nvPr>
            <p:ph type="title"/>
          </p:nvPr>
        </p:nvSpPr>
        <p:spPr>
          <a:xfrm>
            <a:off x="609600" y="274633"/>
            <a:ext cx="10972800" cy="912800"/>
          </a:xfrm>
          <a:prstGeom prst="rect">
            <a:avLst/>
          </a:prstGeom>
        </p:spPr>
        <p:txBody>
          <a:bodyPr vert="horz" lIns="121900" tIns="121900" rIns="121900" bIns="121900" rtlCol="0" anchor="b" anchorCtr="0">
            <a:noAutofit/>
          </a:bodyPr>
          <a:lstStyle/>
          <a:p>
            <a:r>
              <a:rPr lang="en" sz="4000" dirty="0"/>
              <a:t>Risk Management Philosophy</a:t>
            </a:r>
          </a:p>
        </p:txBody>
      </p:sp>
      <p:sp>
        <p:nvSpPr>
          <p:cNvPr id="616" name="Shape 616"/>
          <p:cNvSpPr txBox="1">
            <a:spLocks noGrp="1"/>
          </p:cNvSpPr>
          <p:nvPr>
            <p:ph type="body" idx="1"/>
          </p:nvPr>
        </p:nvSpPr>
        <p:spPr>
          <a:xfrm>
            <a:off x="609600" y="1600201"/>
            <a:ext cx="10972800" cy="4967599"/>
          </a:xfrm>
          <a:prstGeom prst="rect">
            <a:avLst/>
          </a:prstGeom>
        </p:spPr>
        <p:txBody>
          <a:bodyPr vert="horz" lIns="121900" tIns="121900" rIns="121900" bIns="121900" rtlCol="0" anchor="t" anchorCtr="0">
            <a:noAutofit/>
          </a:bodyPr>
          <a:lstStyle/>
          <a:p>
            <a:pPr marL="0" indent="0">
              <a:lnSpc>
                <a:spcPct val="115000"/>
              </a:lnSpc>
              <a:buClr>
                <a:schemeClr val="dk1"/>
              </a:buClr>
              <a:buSzPct val="61111"/>
              <a:buNone/>
            </a:pPr>
            <a:r>
              <a:rPr lang="en" sz="2400" dirty="0"/>
              <a:t>“FCX does not purchase, hold or sell derivative financial instruments unless there is an existing asset or obligation, or it anticipates a future activity that is likely to occur and will result in exposure to market risks, which FCX intends to offset or mitigate. FCX does not enter into any derivative financial instruments for speculative purposes, but has entered into derivative financial instruments in limited instances to achieve specific objectives. These objectives principally relate to managing risks associated with commodity price changes, foreign currency exchange rates and interest rates.”</a:t>
            </a:r>
          </a:p>
          <a:p>
            <a:pPr indent="304792">
              <a:lnSpc>
                <a:spcPct val="115000"/>
              </a:lnSpc>
              <a:buClr>
                <a:schemeClr val="dk1"/>
              </a:buClr>
              <a:buSzPct val="36666"/>
              <a:buNone/>
            </a:pPr>
            <a:r>
              <a:rPr lang="en" dirty="0"/>
              <a:t>					</a:t>
            </a:r>
          </a:p>
          <a:p>
            <a:pPr indent="304792">
              <a:lnSpc>
                <a:spcPct val="115000"/>
              </a:lnSpc>
              <a:buClr>
                <a:schemeClr val="dk1"/>
              </a:buClr>
              <a:buSzPct val="36666"/>
              <a:buNone/>
            </a:pPr>
            <a:r>
              <a:rPr lang="en" dirty="0"/>
              <a:t>				</a:t>
            </a:r>
          </a:p>
          <a:p>
            <a:pPr indent="304792">
              <a:lnSpc>
                <a:spcPct val="115000"/>
              </a:lnSpc>
              <a:buClr>
                <a:schemeClr val="dk1"/>
              </a:buClr>
              <a:buSzPct val="36666"/>
              <a:buNone/>
            </a:pPr>
            <a:r>
              <a:rPr lang="en" dirty="0"/>
              <a:t>			</a:t>
            </a:r>
          </a:p>
          <a:p>
            <a:pPr indent="304792">
              <a:lnSpc>
                <a:spcPct val="115000"/>
              </a:lnSpc>
              <a:buClr>
                <a:schemeClr val="dk1"/>
              </a:buClr>
              <a:buSzPct val="36666"/>
              <a:buNone/>
            </a:pPr>
            <a:r>
              <a:rPr lang="en" dirty="0"/>
              <a:t>		</a:t>
            </a:r>
          </a:p>
          <a:p>
            <a:pPr>
              <a:buNone/>
            </a:pPr>
            <a:endParaRPr dirty="0"/>
          </a:p>
        </p:txBody>
      </p:sp>
    </p:spTree>
    <p:extLst>
      <p:ext uri="{BB962C8B-B14F-4D97-AF65-F5344CB8AC3E}">
        <p14:creationId xmlns:p14="http://schemas.microsoft.com/office/powerpoint/2010/main" val="1010670457"/>
      </p:ext>
    </p:extLst>
  </p:cSld>
  <p:clrMapOvr>
    <a:masterClrMapping/>
  </p:clrMapOvr>
  <p:transition spd="slow">
    <p:cut/>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However</a:t>
            </a:r>
            <a:endParaRPr lang="en-US" dirty="0"/>
          </a:p>
        </p:txBody>
      </p:sp>
      <p:sp>
        <p:nvSpPr>
          <p:cNvPr id="3" name="Text Placeholder 2"/>
          <p:cNvSpPr>
            <a:spLocks noGrp="1"/>
          </p:cNvSpPr>
          <p:nvPr>
            <p:ph type="body" idx="1"/>
          </p:nvPr>
        </p:nvSpPr>
        <p:spPr/>
        <p:txBody>
          <a:bodyPr/>
          <a:lstStyle/>
          <a:p>
            <a:pPr>
              <a:lnSpc>
                <a:spcPct val="150000"/>
              </a:lnSpc>
            </a:pPr>
            <a:r>
              <a:rPr lang="en-US" dirty="0" smtClean="0"/>
              <a:t>FCX dose make substantive use of forward contracting  provisions in purchase  and sale contracts associated with “an existing obligation”.</a:t>
            </a:r>
          </a:p>
          <a:p>
            <a:pPr>
              <a:lnSpc>
                <a:spcPct val="150000"/>
              </a:lnSpc>
            </a:pPr>
            <a:endParaRPr lang="en-US" dirty="0" smtClean="0"/>
          </a:p>
          <a:p>
            <a:pPr>
              <a:lnSpc>
                <a:spcPct val="150000"/>
              </a:lnSpc>
            </a:pPr>
            <a:r>
              <a:rPr lang="en-US" dirty="0"/>
              <a:t>FCX had no outstanding positions or credit exposure in financial derivative securities for either foreign exchange or interest rates.</a:t>
            </a:r>
            <a:r>
              <a:rPr lang="zh-CN" altLang="en-US" dirty="0"/>
              <a:t> </a:t>
            </a:r>
            <a:endParaRPr lang="en-US" dirty="0"/>
          </a:p>
        </p:txBody>
      </p:sp>
    </p:spTree>
    <p:extLst>
      <p:ext uri="{BB962C8B-B14F-4D97-AF65-F5344CB8AC3E}">
        <p14:creationId xmlns:p14="http://schemas.microsoft.com/office/powerpoint/2010/main" val="230308630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1" name="Shape 621"/>
          <p:cNvSpPr txBox="1">
            <a:spLocks noGrp="1"/>
          </p:cNvSpPr>
          <p:nvPr>
            <p:ph type="title"/>
          </p:nvPr>
        </p:nvSpPr>
        <p:spPr>
          <a:xfrm>
            <a:off x="609600" y="408399"/>
            <a:ext cx="10972800" cy="1325600"/>
          </a:xfrm>
          <a:prstGeom prst="rect">
            <a:avLst/>
          </a:prstGeom>
        </p:spPr>
        <p:txBody>
          <a:bodyPr vert="horz" lIns="121900" tIns="121900" rIns="121900" bIns="121900" rtlCol="0" anchor="b" anchorCtr="0">
            <a:noAutofit/>
          </a:bodyPr>
          <a:lstStyle/>
          <a:p>
            <a:r>
              <a:rPr lang="en" dirty="0"/>
              <a:t>Embedded Derivatives </a:t>
            </a:r>
          </a:p>
          <a:p>
            <a:r>
              <a:rPr lang="en" dirty="0"/>
              <a:t>at </a:t>
            </a:r>
            <a:r>
              <a:rPr lang="en" dirty="0" smtClean="0"/>
              <a:t>Dec.31,201</a:t>
            </a:r>
            <a:r>
              <a:rPr lang="en-CA" dirty="0" smtClean="0"/>
              <a:t>4</a:t>
            </a:r>
            <a:endParaRPr lang="en" dirty="0"/>
          </a:p>
        </p:txBody>
      </p:sp>
      <p:sp>
        <p:nvSpPr>
          <p:cNvPr id="622" name="Shape 622"/>
          <p:cNvSpPr txBox="1">
            <a:spLocks noGrp="1"/>
          </p:cNvSpPr>
          <p:nvPr>
            <p:ph type="body" idx="1"/>
          </p:nvPr>
        </p:nvSpPr>
        <p:spPr>
          <a:xfrm>
            <a:off x="609600" y="1734001"/>
            <a:ext cx="10972800" cy="4967599"/>
          </a:xfrm>
          <a:prstGeom prst="rect">
            <a:avLst/>
          </a:prstGeom>
        </p:spPr>
        <p:txBody>
          <a:bodyPr vert="horz" lIns="121900" tIns="121900" rIns="121900" bIns="121900" rtlCol="0" anchor="t" anchorCtr="0">
            <a:noAutofit/>
          </a:bodyPr>
          <a:lstStyle/>
          <a:p>
            <a:pPr>
              <a:buNone/>
            </a:pPr>
            <a:endParaRPr/>
          </a:p>
          <a:p>
            <a:pPr>
              <a:buNone/>
            </a:pPr>
            <a:endParaRPr/>
          </a:p>
        </p:txBody>
      </p:sp>
      <p:pic>
        <p:nvPicPr>
          <p:cNvPr id="623" name="Shape 623"/>
          <p:cNvPicPr preferRelativeResize="0"/>
          <p:nvPr/>
        </p:nvPicPr>
        <p:blipFill>
          <a:blip r:embed="rId3">
            <a:alphaModFix/>
          </a:blip>
          <a:stretch>
            <a:fillRect/>
          </a:stretch>
        </p:blipFill>
        <p:spPr>
          <a:xfrm>
            <a:off x="609601" y="2334667"/>
            <a:ext cx="10972799" cy="3100732"/>
          </a:xfrm>
          <a:prstGeom prst="rect">
            <a:avLst/>
          </a:prstGeom>
          <a:noFill/>
          <a:ln>
            <a:noFill/>
          </a:ln>
        </p:spPr>
      </p:pic>
    </p:spTree>
    <p:extLst>
      <p:ext uri="{BB962C8B-B14F-4D97-AF65-F5344CB8AC3E}">
        <p14:creationId xmlns:p14="http://schemas.microsoft.com/office/powerpoint/2010/main" val="3372435337"/>
      </p:ext>
    </p:extLst>
  </p:cSld>
  <p:clrMapOvr>
    <a:masterClrMapping/>
  </p:clrMapOvr>
  <p:transition spd="slow">
    <p:cut/>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sp>
        <p:nvSpPr>
          <p:cNvPr id="628" name="Shape 628"/>
          <p:cNvSpPr txBox="1">
            <a:spLocks noGrp="1"/>
          </p:cNvSpPr>
          <p:nvPr>
            <p:ph type="title"/>
          </p:nvPr>
        </p:nvSpPr>
        <p:spPr>
          <a:xfrm>
            <a:off x="609600" y="274637"/>
            <a:ext cx="10972800" cy="1143200"/>
          </a:xfrm>
          <a:prstGeom prst="rect">
            <a:avLst/>
          </a:prstGeom>
        </p:spPr>
        <p:txBody>
          <a:bodyPr vert="horz" lIns="121900" tIns="121900" rIns="121900" bIns="121900" rtlCol="0" anchor="b" anchorCtr="0">
            <a:noAutofit/>
          </a:bodyPr>
          <a:lstStyle/>
          <a:p>
            <a:r>
              <a:rPr lang="en" u="sng"/>
              <a:t>Foreign Currency Exchange Risk</a:t>
            </a:r>
          </a:p>
        </p:txBody>
      </p:sp>
      <p:sp>
        <p:nvSpPr>
          <p:cNvPr id="629" name="Shape 629"/>
          <p:cNvSpPr txBox="1">
            <a:spLocks noGrp="1"/>
          </p:cNvSpPr>
          <p:nvPr>
            <p:ph type="body" idx="1"/>
          </p:nvPr>
        </p:nvSpPr>
        <p:spPr>
          <a:xfrm>
            <a:off x="609600" y="1600201"/>
            <a:ext cx="10972800" cy="4967599"/>
          </a:xfrm>
          <a:prstGeom prst="rect">
            <a:avLst/>
          </a:prstGeom>
        </p:spPr>
        <p:txBody>
          <a:bodyPr vert="horz" lIns="121900" tIns="121900" rIns="121900" bIns="121900" rtlCol="0" anchor="t" anchorCtr="0">
            <a:noAutofit/>
          </a:bodyPr>
          <a:lstStyle/>
          <a:p>
            <a:pPr marL="609585" indent="-457189">
              <a:lnSpc>
                <a:spcPct val="200000"/>
              </a:lnSpc>
              <a:buClr>
                <a:schemeClr val="dk1"/>
              </a:buClr>
              <a:buSzPct val="100000"/>
              <a:buFont typeface="Arial"/>
              <a:buChar char="❏"/>
            </a:pPr>
            <a:r>
              <a:rPr lang="en" sz="2400"/>
              <a:t>The functional currency for most of operations is the U.S. dollar. All of revenues and a significant portion of our costs are denominated in U.S. dollars </a:t>
            </a:r>
          </a:p>
          <a:p>
            <a:pPr marL="609585" indent="-457189">
              <a:lnSpc>
                <a:spcPct val="200000"/>
              </a:lnSpc>
              <a:buClr>
                <a:schemeClr val="dk1"/>
              </a:buClr>
              <a:buSzPct val="100000"/>
              <a:buFont typeface="Arial"/>
              <a:buChar char="❏"/>
            </a:pPr>
            <a:r>
              <a:rPr lang="en" sz="2400"/>
              <a:t>Some costs and certain asset and liability accounts are denominated in local currencies, including the Indonesian rupiah, Australian dollar, Chilean peso, Peruvian nuevo sol and euro </a:t>
            </a:r>
          </a:p>
          <a:p>
            <a:pPr indent="304792">
              <a:lnSpc>
                <a:spcPct val="115000"/>
              </a:lnSpc>
              <a:buClr>
                <a:schemeClr val="dk1"/>
              </a:buClr>
              <a:buSzPct val="61111"/>
              <a:buNone/>
            </a:pPr>
            <a:r>
              <a:rPr lang="en" sz="2400"/>
              <a:t>	</a:t>
            </a:r>
            <a:r>
              <a:rPr lang="en"/>
              <a:t>				</a:t>
            </a:r>
          </a:p>
          <a:p>
            <a:pPr indent="304792">
              <a:lnSpc>
                <a:spcPct val="115000"/>
              </a:lnSpc>
              <a:buClr>
                <a:schemeClr val="dk1"/>
              </a:buClr>
              <a:buSzPct val="36666"/>
              <a:buNone/>
            </a:pPr>
            <a:r>
              <a:rPr lang="en"/>
              <a:t>				</a:t>
            </a:r>
          </a:p>
          <a:p>
            <a:pPr indent="304792">
              <a:lnSpc>
                <a:spcPct val="115000"/>
              </a:lnSpc>
              <a:buClr>
                <a:schemeClr val="dk1"/>
              </a:buClr>
              <a:buSzPct val="36666"/>
              <a:buNone/>
            </a:pPr>
            <a:r>
              <a:rPr lang="en"/>
              <a:t>			</a:t>
            </a:r>
          </a:p>
          <a:p>
            <a:pPr indent="304792">
              <a:lnSpc>
                <a:spcPct val="115000"/>
              </a:lnSpc>
              <a:buClr>
                <a:schemeClr val="dk1"/>
              </a:buClr>
              <a:buSzPct val="36666"/>
              <a:buNone/>
            </a:pPr>
            <a:r>
              <a:rPr lang="en"/>
              <a:t>		</a:t>
            </a:r>
          </a:p>
          <a:p>
            <a:pPr>
              <a:buNone/>
            </a:pPr>
            <a:endParaRPr/>
          </a:p>
        </p:txBody>
      </p:sp>
    </p:spTree>
    <p:extLst>
      <p:ext uri="{BB962C8B-B14F-4D97-AF65-F5344CB8AC3E}">
        <p14:creationId xmlns:p14="http://schemas.microsoft.com/office/powerpoint/2010/main" val="2592793043"/>
      </p:ext>
    </p:extLst>
  </p:cSld>
  <p:clrMapOvr>
    <a:masterClrMapping/>
  </p:clrMapOvr>
  <p:transition spd="slow">
    <p:cut/>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634" name="Shape 634"/>
          <p:cNvSpPr txBox="1">
            <a:spLocks noGrp="1"/>
          </p:cNvSpPr>
          <p:nvPr>
            <p:ph type="title"/>
          </p:nvPr>
        </p:nvSpPr>
        <p:spPr>
          <a:xfrm>
            <a:off x="609600" y="274632"/>
            <a:ext cx="10972800" cy="1247200"/>
          </a:xfrm>
          <a:prstGeom prst="rect">
            <a:avLst/>
          </a:prstGeom>
        </p:spPr>
        <p:txBody>
          <a:bodyPr vert="horz" lIns="121900" tIns="121900" rIns="121900" bIns="121900" rtlCol="0" anchor="b" anchorCtr="0">
            <a:noAutofit/>
          </a:bodyPr>
          <a:lstStyle/>
          <a:p>
            <a:r>
              <a:rPr lang="en" sz="4000"/>
              <a:t>Estimated Annual Payment and Changes on Annual Operating Costs</a:t>
            </a:r>
          </a:p>
        </p:txBody>
      </p:sp>
      <p:sp>
        <p:nvSpPr>
          <p:cNvPr id="635" name="Shape 635"/>
          <p:cNvSpPr txBox="1">
            <a:spLocks noGrp="1"/>
          </p:cNvSpPr>
          <p:nvPr>
            <p:ph type="body" idx="1"/>
          </p:nvPr>
        </p:nvSpPr>
        <p:spPr>
          <a:xfrm>
            <a:off x="609600" y="1600201"/>
            <a:ext cx="10972800" cy="4967599"/>
          </a:xfrm>
          <a:prstGeom prst="rect">
            <a:avLst/>
          </a:prstGeom>
        </p:spPr>
        <p:txBody>
          <a:bodyPr vert="horz" lIns="121900" tIns="121900" rIns="121900" bIns="121900" rtlCol="0" anchor="t" anchorCtr="0">
            <a:noAutofit/>
          </a:bodyPr>
          <a:lstStyle/>
          <a:p>
            <a:pPr>
              <a:buNone/>
            </a:pPr>
            <a:endParaRPr/>
          </a:p>
          <a:p>
            <a:pPr>
              <a:buNone/>
            </a:pPr>
            <a:endParaRPr/>
          </a:p>
        </p:txBody>
      </p:sp>
      <p:pic>
        <p:nvPicPr>
          <p:cNvPr id="636" name="Shape 636"/>
          <p:cNvPicPr preferRelativeResize="0"/>
          <p:nvPr/>
        </p:nvPicPr>
        <p:blipFill>
          <a:blip r:embed="rId3">
            <a:alphaModFix/>
          </a:blip>
          <a:stretch>
            <a:fillRect/>
          </a:stretch>
        </p:blipFill>
        <p:spPr>
          <a:xfrm>
            <a:off x="609601" y="2118883"/>
            <a:ext cx="10972799" cy="3930232"/>
          </a:xfrm>
          <a:prstGeom prst="rect">
            <a:avLst/>
          </a:prstGeom>
          <a:noFill/>
          <a:ln>
            <a:noFill/>
          </a:ln>
        </p:spPr>
      </p:pic>
    </p:spTree>
    <p:extLst>
      <p:ext uri="{BB962C8B-B14F-4D97-AF65-F5344CB8AC3E}">
        <p14:creationId xmlns:p14="http://schemas.microsoft.com/office/powerpoint/2010/main" val="3940868925"/>
      </p:ext>
    </p:extLst>
  </p:cSld>
  <p:clrMapOvr>
    <a:masterClrMapping/>
  </p:clrMapOvr>
  <p:transition spd="slow">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589942" y="943601"/>
            <a:ext cx="4262542" cy="4556510"/>
          </a:xfrm>
          <a:prstGeom prst="rect">
            <a:avLst/>
          </a:prstGeom>
        </p:spPr>
      </p:pic>
      <p:pic>
        <p:nvPicPr>
          <p:cNvPr id="5" name="Picture 4"/>
          <p:cNvPicPr>
            <a:picLocks noChangeAspect="1"/>
          </p:cNvPicPr>
          <p:nvPr/>
        </p:nvPicPr>
        <p:blipFill>
          <a:blip r:embed="rId4"/>
          <a:stretch>
            <a:fillRect/>
          </a:stretch>
        </p:blipFill>
        <p:spPr>
          <a:xfrm>
            <a:off x="1257300" y="1431424"/>
            <a:ext cx="4191000" cy="2070100"/>
          </a:xfrm>
          <a:prstGeom prst="rect">
            <a:avLst/>
          </a:prstGeom>
        </p:spPr>
      </p:pic>
      <p:sp>
        <p:nvSpPr>
          <p:cNvPr id="6" name="TextBox 5"/>
          <p:cNvSpPr txBox="1"/>
          <p:nvPr/>
        </p:nvSpPr>
        <p:spPr>
          <a:xfrm>
            <a:off x="1257300" y="3753853"/>
            <a:ext cx="3795963" cy="830997"/>
          </a:xfrm>
          <a:prstGeom prst="rect">
            <a:avLst/>
          </a:prstGeom>
          <a:noFill/>
        </p:spPr>
        <p:txBody>
          <a:bodyPr wrap="square" rtlCol="0">
            <a:spAutoFit/>
          </a:bodyPr>
          <a:lstStyle/>
          <a:p>
            <a:r>
              <a:rPr lang="en-US" sz="2400" dirty="0" smtClean="0"/>
              <a:t>BRIC: Brazil, Russia, India and China</a:t>
            </a:r>
            <a:endParaRPr lang="en-US" sz="2400" dirty="0"/>
          </a:p>
        </p:txBody>
      </p:sp>
    </p:spTree>
    <p:extLst>
      <p:ext uri="{BB962C8B-B14F-4D97-AF65-F5344CB8AC3E}">
        <p14:creationId xmlns:p14="http://schemas.microsoft.com/office/powerpoint/2010/main" val="314233913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41" name="Shape 641"/>
          <p:cNvSpPr txBox="1">
            <a:spLocks noGrp="1"/>
          </p:cNvSpPr>
          <p:nvPr>
            <p:ph type="title"/>
          </p:nvPr>
        </p:nvSpPr>
        <p:spPr>
          <a:xfrm>
            <a:off x="609600" y="274637"/>
            <a:ext cx="10972800" cy="1143200"/>
          </a:xfrm>
          <a:prstGeom prst="rect">
            <a:avLst/>
          </a:prstGeom>
        </p:spPr>
        <p:txBody>
          <a:bodyPr vert="horz" lIns="121900" tIns="121900" rIns="121900" bIns="121900" rtlCol="0" anchor="b" anchorCtr="0">
            <a:noAutofit/>
          </a:bodyPr>
          <a:lstStyle/>
          <a:p>
            <a:r>
              <a:rPr lang="en" u="sng" dirty="0"/>
              <a:t>Interest Rate Risk</a:t>
            </a:r>
          </a:p>
        </p:txBody>
      </p:sp>
      <p:sp>
        <p:nvSpPr>
          <p:cNvPr id="642" name="Shape 642"/>
          <p:cNvSpPr txBox="1">
            <a:spLocks noGrp="1"/>
          </p:cNvSpPr>
          <p:nvPr>
            <p:ph type="body" idx="1"/>
          </p:nvPr>
        </p:nvSpPr>
        <p:spPr>
          <a:xfrm>
            <a:off x="609600" y="1600201"/>
            <a:ext cx="10972800" cy="4967599"/>
          </a:xfrm>
          <a:prstGeom prst="rect">
            <a:avLst/>
          </a:prstGeom>
        </p:spPr>
        <p:txBody>
          <a:bodyPr vert="horz" lIns="121900" tIns="121900" rIns="121900" bIns="121900" rtlCol="0" anchor="t" anchorCtr="0">
            <a:noAutofit/>
          </a:bodyPr>
          <a:lstStyle/>
          <a:p>
            <a:pPr marL="609585" indent="-457189">
              <a:lnSpc>
                <a:spcPct val="200000"/>
              </a:lnSpc>
              <a:buClr>
                <a:schemeClr val="dk1"/>
              </a:buClr>
              <a:buSzPct val="100000"/>
              <a:buFont typeface="Arial"/>
              <a:buChar char="❏"/>
            </a:pPr>
            <a:r>
              <a:rPr lang="en" sz="2400" dirty="0"/>
              <a:t>At December 31, 2014 , </a:t>
            </a:r>
            <a:r>
              <a:rPr lang="en-CA" sz="2400" dirty="0" smtClean="0"/>
              <a:t>FCX</a:t>
            </a:r>
            <a:r>
              <a:rPr lang="en" sz="2400" dirty="0" smtClean="0"/>
              <a:t> </a:t>
            </a:r>
            <a:r>
              <a:rPr lang="en" sz="2400" dirty="0"/>
              <a:t>had total debt maturities based on the principal amounts of $18.8 billion , of which approximately 22 percent was variable-rate debt with interest rates based on the LIBOR or the Euro Interbank Offered Rate.  </a:t>
            </a:r>
          </a:p>
        </p:txBody>
      </p:sp>
    </p:spTree>
    <p:extLst>
      <p:ext uri="{BB962C8B-B14F-4D97-AF65-F5344CB8AC3E}">
        <p14:creationId xmlns:p14="http://schemas.microsoft.com/office/powerpoint/2010/main" val="2543423464"/>
      </p:ext>
    </p:extLst>
  </p:cSld>
  <p:clrMapOvr>
    <a:masterClrMapping/>
  </p:clrMapOvr>
  <p:transition spd="slow">
    <p:cut/>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47" name="Shape 647"/>
          <p:cNvSpPr txBox="1">
            <a:spLocks noGrp="1"/>
          </p:cNvSpPr>
          <p:nvPr>
            <p:ph type="title"/>
          </p:nvPr>
        </p:nvSpPr>
        <p:spPr>
          <a:xfrm>
            <a:off x="609600" y="704437"/>
            <a:ext cx="10972800" cy="1143200"/>
          </a:xfrm>
          <a:prstGeom prst="rect">
            <a:avLst/>
          </a:prstGeom>
        </p:spPr>
        <p:txBody>
          <a:bodyPr vert="horz" lIns="121900" tIns="121900" rIns="121900" bIns="121900" rtlCol="0" anchor="b" anchorCtr="0">
            <a:noAutofit/>
          </a:bodyPr>
          <a:lstStyle/>
          <a:p>
            <a:r>
              <a:rPr lang="en"/>
              <a:t>Average Interest Rate &amp; Related Fair Values</a:t>
            </a:r>
          </a:p>
        </p:txBody>
      </p:sp>
      <p:sp>
        <p:nvSpPr>
          <p:cNvPr id="648" name="Shape 648"/>
          <p:cNvSpPr txBox="1">
            <a:spLocks noGrp="1"/>
          </p:cNvSpPr>
          <p:nvPr>
            <p:ph type="body" idx="1"/>
          </p:nvPr>
        </p:nvSpPr>
        <p:spPr>
          <a:xfrm>
            <a:off x="609600" y="1717301"/>
            <a:ext cx="10972800" cy="4967599"/>
          </a:xfrm>
          <a:prstGeom prst="rect">
            <a:avLst/>
          </a:prstGeom>
        </p:spPr>
        <p:txBody>
          <a:bodyPr vert="horz" lIns="121900" tIns="121900" rIns="121900" bIns="121900" rtlCol="0" anchor="t" anchorCtr="0">
            <a:noAutofit/>
          </a:bodyPr>
          <a:lstStyle/>
          <a:p>
            <a:pPr>
              <a:buNone/>
            </a:pPr>
            <a:endParaRPr/>
          </a:p>
          <a:p>
            <a:pPr>
              <a:buNone/>
            </a:pPr>
            <a:endParaRPr/>
          </a:p>
        </p:txBody>
      </p:sp>
      <p:pic>
        <p:nvPicPr>
          <p:cNvPr id="649" name="Shape 649"/>
          <p:cNvPicPr preferRelativeResize="0"/>
          <p:nvPr/>
        </p:nvPicPr>
        <p:blipFill>
          <a:blip r:embed="rId3">
            <a:alphaModFix/>
          </a:blip>
          <a:stretch>
            <a:fillRect/>
          </a:stretch>
        </p:blipFill>
        <p:spPr>
          <a:xfrm>
            <a:off x="406399" y="2423886"/>
            <a:ext cx="11461113" cy="1640114"/>
          </a:xfrm>
          <a:prstGeom prst="rect">
            <a:avLst/>
          </a:prstGeom>
          <a:noFill/>
          <a:ln>
            <a:noFill/>
          </a:ln>
        </p:spPr>
      </p:pic>
    </p:spTree>
    <p:extLst>
      <p:ext uri="{BB962C8B-B14F-4D97-AF65-F5344CB8AC3E}">
        <p14:creationId xmlns:p14="http://schemas.microsoft.com/office/powerpoint/2010/main" val="1411827929"/>
      </p:ext>
    </p:extLst>
  </p:cSld>
  <p:clrMapOvr>
    <a:masterClrMapping/>
  </p:clrMapOvr>
  <p:transition spd="slow">
    <p:cut/>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http://www.nicolasdory.com/wp-content/uploads/2010/08/2010_08_08_MontanaMountainMine_7240.jpg"/>
          <p:cNvPicPr>
            <a:picLocks noChangeAspect="1" noChangeArrowheads="1"/>
          </p:cNvPicPr>
          <p:nvPr/>
        </p:nvPicPr>
        <p:blipFill rotWithShape="1">
          <a:blip r:embed="rId2">
            <a:extLst>
              <a:ext uri="{28A0092B-C50C-407E-A947-70E740481C1C}">
                <a14:useLocalDpi xmlns:a14="http://schemas.microsoft.com/office/drawing/2010/main" val="0"/>
              </a:ext>
            </a:extLst>
          </a:blip>
          <a:srcRect b="15625"/>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4529797"/>
            <a:ext cx="12192000" cy="1631853"/>
          </a:xfrm>
          <a:prstGeom prst="rect">
            <a:avLst/>
          </a:prstGeom>
          <a:solidFill>
            <a:srgbClr val="FFFFFF">
              <a:alpha val="4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1" y="4151923"/>
            <a:ext cx="12192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 sz="6600" b="1" dirty="0" smtClean="0"/>
              <a:t>Barrick Gold</a:t>
            </a:r>
            <a:endParaRPr lang="en-US" sz="6600" b="1" dirty="0"/>
          </a:p>
        </p:txBody>
      </p:sp>
    </p:spTree>
    <p:extLst>
      <p:ext uri="{BB962C8B-B14F-4D97-AF65-F5344CB8AC3E}">
        <p14:creationId xmlns:p14="http://schemas.microsoft.com/office/powerpoint/2010/main" val="89041263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54863" y="542941"/>
            <a:ext cx="8253743" cy="905613"/>
          </a:xfrm>
        </p:spPr>
        <p:txBody>
          <a:bodyPr>
            <a:normAutofit fontScale="90000"/>
          </a:bodyPr>
          <a:lstStyle/>
          <a:p>
            <a:r>
              <a:rPr lang="en-US" dirty="0" smtClean="0"/>
              <a:t>Company Overview </a:t>
            </a:r>
            <a:endParaRPr lang="en-US" dirty="0"/>
          </a:p>
        </p:txBody>
      </p:sp>
      <p:sp>
        <p:nvSpPr>
          <p:cNvPr id="3" name="Subtitle 2"/>
          <p:cNvSpPr>
            <a:spLocks noGrp="1"/>
          </p:cNvSpPr>
          <p:nvPr>
            <p:ph type="subTitle" idx="1"/>
          </p:nvPr>
        </p:nvSpPr>
        <p:spPr>
          <a:xfrm>
            <a:off x="917418" y="2027976"/>
            <a:ext cx="9928634" cy="4401225"/>
          </a:xfrm>
        </p:spPr>
        <p:txBody>
          <a:bodyPr>
            <a:normAutofit/>
          </a:bodyPr>
          <a:lstStyle/>
          <a:p>
            <a:pPr marL="457200" indent="-457200" algn="l">
              <a:buFont typeface="Arial" panose="020B0604020202020204" pitchFamily="34" charset="0"/>
              <a:buChar char="•"/>
            </a:pPr>
            <a:r>
              <a:rPr lang="en-CA" sz="3200" dirty="0" smtClean="0"/>
              <a:t>Barrick Gold is the largest gold producer in the world</a:t>
            </a:r>
          </a:p>
          <a:p>
            <a:pPr marL="457200" indent="-457200" algn="l">
              <a:buFont typeface="Arial" panose="020B0604020202020204" pitchFamily="34" charset="0"/>
              <a:buChar char="•"/>
            </a:pPr>
            <a:r>
              <a:rPr lang="en-CA" sz="3200" dirty="0" smtClean="0"/>
              <a:t>Founded in 1983 by </a:t>
            </a:r>
            <a:r>
              <a:rPr lang="en-US" sz="3200" dirty="0" smtClean="0"/>
              <a:t>Peter </a:t>
            </a:r>
            <a:r>
              <a:rPr lang="en-US" sz="3200" dirty="0" err="1" smtClean="0"/>
              <a:t>Munk</a:t>
            </a:r>
            <a:r>
              <a:rPr lang="en-US" sz="3200" dirty="0" smtClean="0"/>
              <a:t>, CC</a:t>
            </a:r>
            <a:endParaRPr lang="en-CA" sz="3200" dirty="0" smtClean="0"/>
          </a:p>
          <a:p>
            <a:pPr marL="457200" indent="-457200" algn="l">
              <a:buFont typeface="Arial" panose="020B0604020202020204" pitchFamily="34" charset="0"/>
              <a:buChar char="•"/>
            </a:pPr>
            <a:r>
              <a:rPr lang="en-US" sz="3200" dirty="0"/>
              <a:t>Headquartered in Toronto, Canada</a:t>
            </a:r>
          </a:p>
          <a:p>
            <a:pPr marL="457200" indent="-457200" algn="l">
              <a:buFont typeface="Arial" panose="020B0604020202020204" pitchFamily="34" charset="0"/>
              <a:buChar char="•"/>
            </a:pPr>
            <a:r>
              <a:rPr lang="en-US" sz="3200" dirty="0"/>
              <a:t> undertaking mining projects in Argentina, Australia, Canada, Chile, the Dominican Republic, Papua New Guinea, Peru, Saudi Arabia, the United States and Zambia</a:t>
            </a:r>
          </a:p>
        </p:txBody>
      </p:sp>
    </p:spTree>
    <p:extLst>
      <p:ext uri="{BB962C8B-B14F-4D97-AF65-F5344CB8AC3E}">
        <p14:creationId xmlns:p14="http://schemas.microsoft.com/office/powerpoint/2010/main" val="40277383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Mines and Reserves </a:t>
            </a:r>
            <a:endParaRPr lang="en-US" dirty="0"/>
          </a:p>
        </p:txBody>
      </p:sp>
      <p:sp>
        <p:nvSpPr>
          <p:cNvPr id="3" name="Content Placeholder 2"/>
          <p:cNvSpPr>
            <a:spLocks noGrp="1"/>
          </p:cNvSpPr>
          <p:nvPr>
            <p:ph idx="1"/>
          </p:nvPr>
        </p:nvSpPr>
        <p:spPr/>
        <p:txBody>
          <a:bodyPr>
            <a:normAutofit/>
          </a:bodyPr>
          <a:lstStyle/>
          <a:p>
            <a:r>
              <a:rPr lang="en-US" dirty="0" smtClean="0"/>
              <a:t>At the end of 2014, </a:t>
            </a:r>
            <a:r>
              <a:rPr lang="en-US" b="1" dirty="0"/>
              <a:t>26 operating mines </a:t>
            </a:r>
            <a:r>
              <a:rPr lang="en-US" dirty="0"/>
              <a:t>in Saudi Arabia, Papua New Guinea, the United States, Canada, Dominican Republic, Australia, Peru, Chile, Russia, South Africa, Pakistan, Colombia, Argentina and Tanzania (under African Barrick Gold) .</a:t>
            </a:r>
          </a:p>
          <a:p>
            <a:r>
              <a:rPr lang="en-US" dirty="0"/>
              <a:t>Largest reserves in the industry:</a:t>
            </a:r>
          </a:p>
          <a:p>
            <a:pPr marL="0" indent="0">
              <a:buNone/>
            </a:pPr>
            <a:r>
              <a:rPr lang="en-US" dirty="0" smtClean="0"/>
              <a:t>Reserves: </a:t>
            </a:r>
          </a:p>
          <a:p>
            <a:pPr marL="0" indent="0">
              <a:buNone/>
            </a:pPr>
            <a:r>
              <a:rPr lang="en-US" dirty="0" smtClean="0"/>
              <a:t>Gold: 93.0 million ounces; Copper: 9.6 billion pounds </a:t>
            </a:r>
          </a:p>
          <a:p>
            <a:pPr marL="0" indent="0">
              <a:buNone/>
            </a:pPr>
            <a:r>
              <a:rPr lang="en-US" dirty="0" smtClean="0"/>
              <a:t>Measured and indicated resources:</a:t>
            </a:r>
          </a:p>
          <a:p>
            <a:pPr marL="0" indent="0">
              <a:buNone/>
            </a:pPr>
            <a:r>
              <a:rPr lang="en-US" dirty="0" smtClean="0"/>
              <a:t>Gold: 94.3 million ounces; Copper: 4.6 billion pounds </a:t>
            </a:r>
            <a:endParaRPr lang="en-US" dirty="0"/>
          </a:p>
        </p:txBody>
      </p:sp>
    </p:spTree>
    <p:extLst>
      <p:ext uri="{BB962C8B-B14F-4D97-AF65-F5344CB8AC3E}">
        <p14:creationId xmlns:p14="http://schemas.microsoft.com/office/powerpoint/2010/main" val="172893596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Production of Gold </a:t>
            </a:r>
            <a:endParaRPr lang="en-US" dirty="0"/>
          </a:p>
        </p:txBody>
      </p:sp>
      <p:pic>
        <p:nvPicPr>
          <p:cNvPr id="4" name="Content Placeholder 3"/>
          <p:cNvPicPr>
            <a:picLocks noGrp="1" noChangeAspect="1"/>
          </p:cNvPicPr>
          <p:nvPr>
            <p:ph idx="1"/>
          </p:nvPr>
        </p:nvPicPr>
        <p:blipFill>
          <a:blip r:embed="rId3"/>
          <a:stretch>
            <a:fillRect/>
          </a:stretch>
        </p:blipFill>
        <p:spPr>
          <a:xfrm>
            <a:off x="370733" y="2133765"/>
            <a:ext cx="5767470" cy="4001632"/>
          </a:xfrm>
          <a:prstGeom prst="rect">
            <a:avLst/>
          </a:prstGeom>
        </p:spPr>
      </p:pic>
      <p:pic>
        <p:nvPicPr>
          <p:cNvPr id="5" name="Content Placeholder 3"/>
          <p:cNvPicPr>
            <a:picLocks noChangeAspect="1"/>
          </p:cNvPicPr>
          <p:nvPr/>
        </p:nvPicPr>
        <p:blipFill>
          <a:blip r:embed="rId4"/>
          <a:stretch>
            <a:fillRect/>
          </a:stretch>
        </p:blipFill>
        <p:spPr>
          <a:xfrm>
            <a:off x="5915338" y="2143322"/>
            <a:ext cx="6040358" cy="3447944"/>
          </a:xfrm>
          <a:prstGeom prst="rect">
            <a:avLst/>
          </a:prstGeom>
        </p:spPr>
      </p:pic>
    </p:spTree>
    <p:extLst>
      <p:ext uri="{BB962C8B-B14F-4D97-AF65-F5344CB8AC3E}">
        <p14:creationId xmlns:p14="http://schemas.microsoft.com/office/powerpoint/2010/main" val="161701055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a:t>
            </a:r>
            <a:r>
              <a:rPr lang="en-US" dirty="0" smtClean="0"/>
              <a:t>opper Production </a:t>
            </a:r>
            <a:endParaRPr lang="en-US" dirty="0"/>
          </a:p>
        </p:txBody>
      </p:sp>
      <p:pic>
        <p:nvPicPr>
          <p:cNvPr id="4" name="Content Placeholder 3"/>
          <p:cNvPicPr>
            <a:picLocks noGrp="1" noChangeAspect="1"/>
          </p:cNvPicPr>
          <p:nvPr>
            <p:ph idx="1"/>
          </p:nvPr>
        </p:nvPicPr>
        <p:blipFill>
          <a:blip r:embed="rId3"/>
          <a:stretch>
            <a:fillRect/>
          </a:stretch>
        </p:blipFill>
        <p:spPr>
          <a:xfrm>
            <a:off x="2947547" y="1690688"/>
            <a:ext cx="6771941" cy="4623004"/>
          </a:xfrm>
          <a:prstGeom prst="rect">
            <a:avLst/>
          </a:prstGeom>
        </p:spPr>
      </p:pic>
    </p:spTree>
    <p:extLst>
      <p:ext uri="{BB962C8B-B14F-4D97-AF65-F5344CB8AC3E}">
        <p14:creationId xmlns:p14="http://schemas.microsoft.com/office/powerpoint/2010/main" val="371996071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3892" y="1013293"/>
            <a:ext cx="11908314" cy="4727753"/>
          </a:xfrm>
          <a:prstGeom prst="rect">
            <a:avLst/>
          </a:prstGeom>
        </p:spPr>
      </p:pic>
    </p:spTree>
    <p:extLst>
      <p:ext uri="{BB962C8B-B14F-4D97-AF65-F5344CB8AC3E}">
        <p14:creationId xmlns:p14="http://schemas.microsoft.com/office/powerpoint/2010/main" val="91520944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zh-CN" altLang="en-US"/>
          </a:p>
        </p:txBody>
      </p:sp>
      <p:pic>
        <p:nvPicPr>
          <p:cNvPr id="4" name="Content Placeholder 3"/>
          <p:cNvPicPr>
            <a:picLocks noGrp="1" noChangeAspect="1"/>
          </p:cNvPicPr>
          <p:nvPr>
            <p:ph idx="1"/>
          </p:nvPr>
        </p:nvPicPr>
        <p:blipFill>
          <a:blip r:embed="rId3"/>
          <a:stretch>
            <a:fillRect/>
          </a:stretch>
        </p:blipFill>
        <p:spPr>
          <a:xfrm>
            <a:off x="1604103" y="513348"/>
            <a:ext cx="8248433" cy="5809008"/>
          </a:xfrm>
          <a:prstGeom prst="rect">
            <a:avLst/>
          </a:prstGeom>
        </p:spPr>
      </p:pic>
    </p:spTree>
    <p:extLst>
      <p:ext uri="{BB962C8B-B14F-4D97-AF65-F5344CB8AC3E}">
        <p14:creationId xmlns:p14="http://schemas.microsoft.com/office/powerpoint/2010/main" val="416233224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7789" y="2320674"/>
            <a:ext cx="10515600" cy="1325563"/>
          </a:xfrm>
        </p:spPr>
        <p:txBody>
          <a:bodyPr/>
          <a:lstStyle/>
          <a:p>
            <a:r>
              <a:rPr lang="en-US" dirty="0" smtClean="0"/>
              <a:t>          Financial Statement of Barrick </a:t>
            </a:r>
            <a:endParaRPr lang="en-US" dirty="0"/>
          </a:p>
        </p:txBody>
      </p:sp>
    </p:spTree>
    <p:extLst>
      <p:ext uri="{BB962C8B-B14F-4D97-AF65-F5344CB8AC3E}">
        <p14:creationId xmlns:p14="http://schemas.microsoft.com/office/powerpoint/2010/main" val="31147348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mbria">
      <a:majorFont>
        <a:latin typeface="Cambria"/>
        <a:ea typeface=""/>
        <a:cs typeface=""/>
      </a:majorFont>
      <a:minorFont>
        <a:latin typeface="Cambr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1973</TotalTime>
  <Words>4766</Words>
  <Application>Microsoft Office PowerPoint</Application>
  <PresentationFormat>Custom</PresentationFormat>
  <Paragraphs>527</Paragraphs>
  <Slides>133</Slides>
  <Notes>103</Notes>
  <HiddenSlides>0</HiddenSlides>
  <MMClips>0</MMClips>
  <ScaleCrop>false</ScaleCrop>
  <HeadingPairs>
    <vt:vector size="4" baseType="variant">
      <vt:variant>
        <vt:lpstr>Theme</vt:lpstr>
      </vt:variant>
      <vt:variant>
        <vt:i4>1</vt:i4>
      </vt:variant>
      <vt:variant>
        <vt:lpstr>Slide Titles</vt:lpstr>
      </vt:variant>
      <vt:variant>
        <vt:i4>133</vt:i4>
      </vt:variant>
    </vt:vector>
  </HeadingPairs>
  <TitlesOfParts>
    <vt:vector size="134" baseType="lpstr">
      <vt:lpstr>Office Theme</vt:lpstr>
      <vt:lpstr>Minerals and Materials </vt:lpstr>
      <vt:lpstr>PowerPoint Presentation</vt:lpstr>
      <vt:lpstr>PowerPoint Presentation</vt:lpstr>
      <vt:lpstr>Industry Overview </vt:lpstr>
      <vt:lpstr>The Process of Mining</vt:lpstr>
      <vt:lpstr>Industry Overview</vt:lpstr>
      <vt:lpstr>Industry Overview</vt:lpstr>
      <vt:lpstr>Industry Overview</vt:lpstr>
      <vt:lpstr>PowerPoint Presentation</vt:lpstr>
      <vt:lpstr>Industry Overview (Operating Cycle) </vt:lpstr>
      <vt:lpstr>Industry Overview (Operating Cycle) </vt:lpstr>
      <vt:lpstr>Industry Overview (Operating Cycle) </vt:lpstr>
      <vt:lpstr>Main Product: Gold</vt:lpstr>
      <vt:lpstr>Historical Gold Price</vt:lpstr>
      <vt:lpstr>10 Years Gold Price</vt:lpstr>
      <vt:lpstr>1 Year Gold Price</vt:lpstr>
      <vt:lpstr>Distribution of Gold Demand</vt:lpstr>
      <vt:lpstr>Divergent Gold Prices Caused by Currencies</vt:lpstr>
      <vt:lpstr>Main Product: Copper</vt:lpstr>
      <vt:lpstr>Historical Copper Price</vt:lpstr>
      <vt:lpstr>1 Year Copper Price</vt:lpstr>
      <vt:lpstr>Copper Consumption</vt:lpstr>
      <vt:lpstr>Copper Production in 2014</vt:lpstr>
      <vt:lpstr>Main Product: Crude Oil</vt:lpstr>
      <vt:lpstr>Historical Crude Oil Price</vt:lpstr>
      <vt:lpstr>10 Years Crude Oil Price</vt:lpstr>
      <vt:lpstr>1 Year Crude Oil Price</vt:lpstr>
      <vt:lpstr>Demand/Supply change</vt:lpstr>
      <vt:lpstr>Main Product: Coal</vt:lpstr>
      <vt:lpstr>Historical Coal Price</vt:lpstr>
      <vt:lpstr>10 Years Coal Price</vt:lpstr>
      <vt:lpstr>1 Year Coal price</vt:lpstr>
      <vt:lpstr>PowerPoint Presentation</vt:lpstr>
      <vt:lpstr> Introduction: Overview</vt:lpstr>
      <vt:lpstr> Introduction: Overview</vt:lpstr>
      <vt:lpstr>Operations in North America</vt:lpstr>
      <vt:lpstr>Operations in South America</vt:lpstr>
      <vt:lpstr> Introduction: Financial Highlights</vt:lpstr>
      <vt:lpstr>Stock Price</vt:lpstr>
      <vt:lpstr>Financial Statements: Consolidated Balance Sheet</vt:lpstr>
      <vt:lpstr>Financial Statements: Consolidated Balance Sheet</vt:lpstr>
      <vt:lpstr>Financial Statements: Consolidated Statements of Income</vt:lpstr>
      <vt:lpstr>Financial Statements: Consolidated Statements of Cash Flows</vt:lpstr>
      <vt:lpstr>Risk Factors</vt:lpstr>
      <vt:lpstr>Commodity Price Risk</vt:lpstr>
      <vt:lpstr>Foreign Exchange Risk</vt:lpstr>
      <vt:lpstr>Interest Rate Risk</vt:lpstr>
      <vt:lpstr>Liquidity Risk</vt:lpstr>
      <vt:lpstr>Credit Risk</vt:lpstr>
      <vt:lpstr>Risk Management: Sales and Purchase Contracts</vt:lpstr>
      <vt:lpstr>Financial Risk Management: Economic Hedge Contracts</vt:lpstr>
      <vt:lpstr>Financial Risk Management: Zinc Swaps</vt:lpstr>
      <vt:lpstr>Financial Risk Management: Cash Flow Hedges</vt:lpstr>
      <vt:lpstr>Recall: Consolidated Statements of Income</vt:lpstr>
      <vt:lpstr>Effects of Hedging Activities</vt:lpstr>
      <vt:lpstr>Sensitivity Analysis</vt:lpstr>
      <vt:lpstr>PowerPoint Presentation</vt:lpstr>
      <vt:lpstr>Background</vt:lpstr>
      <vt:lpstr>FCX’s Products</vt:lpstr>
      <vt:lpstr>Corporate Structure:</vt:lpstr>
      <vt:lpstr>Operating Mine Locations</vt:lpstr>
      <vt:lpstr>Global Footprint</vt:lpstr>
      <vt:lpstr>PowerPoint Presentation</vt:lpstr>
      <vt:lpstr>PowerPoint Presentation</vt:lpstr>
      <vt:lpstr>PowerPoint Presentation</vt:lpstr>
      <vt:lpstr>PowerPoint Presentation</vt:lpstr>
      <vt:lpstr>PowerPoint Presentation</vt:lpstr>
      <vt:lpstr>Consolidated Statements of Operation</vt:lpstr>
      <vt:lpstr>Consolidated Statements of Comprehensive (Loss) Income</vt:lpstr>
      <vt:lpstr>Consolidated Statement of Cash Flows</vt:lpstr>
      <vt:lpstr>Statement of Cash Flows (cont’d)</vt:lpstr>
      <vt:lpstr>Consolidated Balance Sheets</vt:lpstr>
      <vt:lpstr>Consolidated Balance Sheets (cont’d)</vt:lpstr>
      <vt:lpstr>Risk Factors</vt:lpstr>
      <vt:lpstr>Financial Risks</vt:lpstr>
      <vt:lpstr>International Risks</vt:lpstr>
      <vt:lpstr>Operational Risks</vt:lpstr>
      <vt:lpstr>Environmental Risks</vt:lpstr>
      <vt:lpstr>Other Risks</vt:lpstr>
      <vt:lpstr>Market Risks</vt:lpstr>
      <vt:lpstr>Commodity Price Risk</vt:lpstr>
      <vt:lpstr>LME Copper Price and Exchange Stocks</vt:lpstr>
      <vt:lpstr>FCX Consolidated Mining Operation Data</vt:lpstr>
      <vt:lpstr>Consolidated Mining Operation Data(cont’d)</vt:lpstr>
      <vt:lpstr>Risk Management Philosophy</vt:lpstr>
      <vt:lpstr>However</vt:lpstr>
      <vt:lpstr>Embedded Derivatives  at Dec.31,2014</vt:lpstr>
      <vt:lpstr>Foreign Currency Exchange Risk</vt:lpstr>
      <vt:lpstr>Estimated Annual Payment and Changes on Annual Operating Costs</vt:lpstr>
      <vt:lpstr>Interest Rate Risk</vt:lpstr>
      <vt:lpstr>Average Interest Rate &amp; Related Fair Values</vt:lpstr>
      <vt:lpstr>PowerPoint Presentation</vt:lpstr>
      <vt:lpstr>Company Overview </vt:lpstr>
      <vt:lpstr>                    Mines and Reserves </vt:lpstr>
      <vt:lpstr>                     Production of Gold </vt:lpstr>
      <vt:lpstr>Copper Production </vt:lpstr>
      <vt:lpstr>PowerPoint Presentation</vt:lpstr>
      <vt:lpstr>PowerPoint Presentation</vt:lpstr>
      <vt:lpstr>          Financial Statement of Barrick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Performance in Stock Market </vt:lpstr>
      <vt:lpstr>PowerPoint Presentation</vt:lpstr>
      <vt:lpstr>PowerPoint Presentation</vt:lpstr>
      <vt:lpstr>                              In the past </vt:lpstr>
      <vt:lpstr>In the past</vt:lpstr>
      <vt:lpstr>                              In the past</vt:lpstr>
      <vt:lpstr>                          In the past</vt:lpstr>
      <vt:lpstr>                          In the past</vt:lpstr>
      <vt:lpstr>                       Back to Today </vt:lpstr>
      <vt:lpstr>Risk of Metal Price Volatility </vt:lpstr>
      <vt:lpstr>Risk of Metal Price Volatility </vt:lpstr>
      <vt:lpstr>Risk of Metal Price Volatility </vt:lpstr>
      <vt:lpstr>Currency Risk </vt:lpstr>
      <vt:lpstr>Risk of Foreign Investments and Operations</vt:lpstr>
      <vt:lpstr>Risk of Foreign Investments and Operations</vt:lpstr>
      <vt:lpstr>Political Risk </vt:lpstr>
      <vt:lpstr>Political Risk </vt:lpstr>
      <vt:lpstr>Other Risks (external)</vt:lpstr>
      <vt:lpstr>Other Risks (internal) </vt:lpstr>
      <vt:lpstr> Enterprise Risk Management(ERM) </vt:lpstr>
      <vt:lpstr>Enterprise Risk Management(ERM) </vt:lpstr>
      <vt:lpstr> Enterprise Risk Management(ERM) </vt:lpstr>
      <vt:lpstr> Financial Risk Management (currency)</vt:lpstr>
      <vt:lpstr>Financial Risk Management (currency)</vt:lpstr>
      <vt:lpstr>Financial Risk Management (currency)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Mining and Minerals</dc:title>
  <dc:creator>diamond m.</dc:creator>
  <cp:lastModifiedBy>gp</cp:lastModifiedBy>
  <cp:revision>42</cp:revision>
  <dcterms:created xsi:type="dcterms:W3CDTF">2015-07-15T10:11:52Z</dcterms:created>
  <dcterms:modified xsi:type="dcterms:W3CDTF">2015-07-17T01:24:01Z</dcterms:modified>
</cp:coreProperties>
</file>