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106"/>
  </p:notesMasterIdLst>
  <p:handoutMasterIdLst>
    <p:handoutMasterId r:id="rId107"/>
  </p:handoutMasterIdLst>
  <p:sldIdLst>
    <p:sldId id="256" r:id="rId2"/>
    <p:sldId id="257" r:id="rId3"/>
    <p:sldId id="363" r:id="rId4"/>
    <p:sldId id="364" r:id="rId5"/>
    <p:sldId id="365" r:id="rId6"/>
    <p:sldId id="366" r:id="rId7"/>
    <p:sldId id="367" r:id="rId8"/>
    <p:sldId id="368"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7" r:id="rId22"/>
    <p:sldId id="369" r:id="rId23"/>
    <p:sldId id="370" r:id="rId24"/>
    <p:sldId id="371" r:id="rId25"/>
    <p:sldId id="372" r:id="rId26"/>
    <p:sldId id="373" r:id="rId27"/>
    <p:sldId id="283" r:id="rId28"/>
    <p:sldId id="374" r:id="rId29"/>
    <p:sldId id="375" r:id="rId30"/>
    <p:sldId id="376" r:id="rId31"/>
    <p:sldId id="377" r:id="rId32"/>
    <p:sldId id="378" r:id="rId33"/>
    <p:sldId id="379" r:id="rId34"/>
    <p:sldId id="380" r:id="rId35"/>
    <p:sldId id="381" r:id="rId36"/>
    <p:sldId id="382" r:id="rId37"/>
    <p:sldId id="383" r:id="rId38"/>
    <p:sldId id="384" r:id="rId39"/>
    <p:sldId id="385" r:id="rId40"/>
    <p:sldId id="386" r:id="rId41"/>
    <p:sldId id="387" r:id="rId42"/>
    <p:sldId id="308" r:id="rId43"/>
    <p:sldId id="397" r:id="rId44"/>
    <p:sldId id="398" r:id="rId45"/>
    <p:sldId id="298" r:id="rId46"/>
    <p:sldId id="388" r:id="rId47"/>
    <p:sldId id="389" r:id="rId48"/>
    <p:sldId id="390" r:id="rId49"/>
    <p:sldId id="391" r:id="rId50"/>
    <p:sldId id="392" r:id="rId51"/>
    <p:sldId id="393" r:id="rId52"/>
    <p:sldId id="394" r:id="rId53"/>
    <p:sldId id="395" r:id="rId54"/>
    <p:sldId id="396" r:id="rId55"/>
    <p:sldId id="399" r:id="rId56"/>
    <p:sldId id="418" r:id="rId57"/>
    <p:sldId id="419" r:id="rId58"/>
    <p:sldId id="420" r:id="rId59"/>
    <p:sldId id="421" r:id="rId60"/>
    <p:sldId id="400" r:id="rId61"/>
    <p:sldId id="401" r:id="rId62"/>
    <p:sldId id="402" r:id="rId63"/>
    <p:sldId id="403" r:id="rId64"/>
    <p:sldId id="404" r:id="rId65"/>
    <p:sldId id="405" r:id="rId66"/>
    <p:sldId id="406" r:id="rId67"/>
    <p:sldId id="407" r:id="rId68"/>
    <p:sldId id="408" r:id="rId69"/>
    <p:sldId id="409" r:id="rId70"/>
    <p:sldId id="410" r:id="rId71"/>
    <p:sldId id="411" r:id="rId72"/>
    <p:sldId id="412" r:id="rId73"/>
    <p:sldId id="413" r:id="rId74"/>
    <p:sldId id="414" r:id="rId75"/>
    <p:sldId id="415" r:id="rId76"/>
    <p:sldId id="416" r:id="rId77"/>
    <p:sldId id="417" r:id="rId78"/>
    <p:sldId id="422" r:id="rId79"/>
    <p:sldId id="423" r:id="rId80"/>
    <p:sldId id="424" r:id="rId81"/>
    <p:sldId id="425" r:id="rId82"/>
    <p:sldId id="426" r:id="rId83"/>
    <p:sldId id="431" r:id="rId84"/>
    <p:sldId id="427" r:id="rId85"/>
    <p:sldId id="428" r:id="rId86"/>
    <p:sldId id="429" r:id="rId87"/>
    <p:sldId id="430" r:id="rId88"/>
    <p:sldId id="432" r:id="rId89"/>
    <p:sldId id="433" r:id="rId90"/>
    <p:sldId id="434" r:id="rId91"/>
    <p:sldId id="435" r:id="rId92"/>
    <p:sldId id="436" r:id="rId93"/>
    <p:sldId id="437" r:id="rId94"/>
    <p:sldId id="438" r:id="rId95"/>
    <p:sldId id="439" r:id="rId96"/>
    <p:sldId id="440" r:id="rId97"/>
    <p:sldId id="441" r:id="rId98"/>
    <p:sldId id="442" r:id="rId99"/>
    <p:sldId id="446" r:id="rId100"/>
    <p:sldId id="447" r:id="rId101"/>
    <p:sldId id="443" r:id="rId102"/>
    <p:sldId id="444" r:id="rId103"/>
    <p:sldId id="445" r:id="rId104"/>
    <p:sldId id="362" r:id="rId105"/>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20"/>
  </p:normalViewPr>
  <p:slideViewPr>
    <p:cSldViewPr snapToGrid="0" snapToObjects="1">
      <p:cViewPr varScale="1">
        <p:scale>
          <a:sx n="137" d="100"/>
          <a:sy n="137" d="100"/>
        </p:scale>
        <p:origin x="920" y="192"/>
      </p:cViewPr>
      <p:guideLst>
        <p:guide orient="horz" pos="1620"/>
        <p:guide pos="2880"/>
      </p:guideLst>
    </p:cSldViewPr>
  </p:slideViewPr>
  <p:notesTextViewPr>
    <p:cViewPr>
      <p:scale>
        <a:sx n="1" d="1"/>
        <a:sy n="1" d="1"/>
      </p:scale>
      <p:origin x="0" y="0"/>
    </p:cViewPr>
  </p:notesTextViewPr>
  <p:notesViewPr>
    <p:cSldViewPr snapToGrid="0" snapToObject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handoutMaster" Target="handoutMasters/handoutMaster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6C3793D-0F84-D054-A97A-FDD6D63D999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93C32B1-3AE6-B4BF-3501-C6C0B356B6A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B2FEDF6-245C-8945-8553-789CACC41786}" type="datetimeFigureOut">
              <a:rPr lang="en-US" smtClean="0"/>
              <a:t>7/14/22</a:t>
            </a:fld>
            <a:endParaRPr lang="en-US"/>
          </a:p>
        </p:txBody>
      </p:sp>
      <p:sp>
        <p:nvSpPr>
          <p:cNvPr id="4" name="Footer Placeholder 3">
            <a:extLst>
              <a:ext uri="{FF2B5EF4-FFF2-40B4-BE49-F238E27FC236}">
                <a16:creationId xmlns:a16="http://schemas.microsoft.com/office/drawing/2014/main" id="{C39D011A-E9DD-F3B1-054A-2B3FA9DBEC6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0579D94-E4B5-43D5-9962-165E44B24A7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8219457-3547-E747-BD3D-1B58CAA8239D}" type="slidenum">
              <a:rPr lang="en-US" smtClean="0"/>
              <a:t>‹#›</a:t>
            </a:fld>
            <a:endParaRPr lang="en-US"/>
          </a:p>
        </p:txBody>
      </p:sp>
    </p:spTree>
    <p:extLst>
      <p:ext uri="{BB962C8B-B14F-4D97-AF65-F5344CB8AC3E}">
        <p14:creationId xmlns:p14="http://schemas.microsoft.com/office/powerpoint/2010/main" val="20259488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13caf875e0c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13caf875e0c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13caf875e0c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13caf875e0c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13caf875e0c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13caf875e0c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13caf875e0c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13caf875e0c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13caf875e0c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13caf875e0c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13caedb8c49_1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13caedb8c49_1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13caedb8c49_1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13caedb8c49_1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13caedb8c49_1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13caedb8c49_1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877542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13caf875e0c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13caf875e0c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13caedb8c49_1_2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6" name="Google Shape;676;g13caedb8c49_1_2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13caedb8c49_1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13caedb8c49_1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13caf875e0c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13caf875e0c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13caf875e0c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13caf875e0c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13caf875e0c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13caf875e0c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13caf875e0c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13caf875e0c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13caf875e0c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13caf875e0c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13caf875e0c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13caf875e0c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13caf875e0c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13caf875e0c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0" y="1010389"/>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solidFill>
                  <a:srgbClr val="002060"/>
                </a:solidFill>
                <a:latin typeface="Times New Roman" panose="02020603050405020304" pitchFamily="18" charset="0"/>
                <a:cs typeface="Times New Roman" panose="02020603050405020304" pitchFamily="18" charset="0"/>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185000"/>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solidFill>
                  <a:srgbClr val="002060"/>
                </a:solidFill>
                <a:latin typeface="Times New Roman" panose="02020603050405020304" pitchFamily="18" charset="0"/>
                <a:cs typeface="Times New Roman" panose="02020603050405020304" pitchFamily="18" charset="0"/>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solidFill>
                  <a:srgbClr val="002060"/>
                </a:solidFill>
                <a:latin typeface="Times New Roman" panose="02020603050405020304" pitchFamily="18" charset="0"/>
                <a:cs typeface="Times New Roman" panose="02020603050405020304" pitchFamily="18"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userDrawn="1">
  <p:cSld name="TITLE_AND_BODY">
    <p:spTree>
      <p:nvGrpSpPr>
        <p:cNvPr id="1" name="Shape 16"/>
        <p:cNvGrpSpPr/>
        <p:nvPr/>
      </p:nvGrpSpPr>
      <p:grpSpPr>
        <a:xfrm>
          <a:off x="0" y="0"/>
          <a:ext cx="0" cy="0"/>
          <a:chOff x="0" y="0"/>
          <a:chExt cx="0" cy="0"/>
        </a:xfrm>
      </p:grpSpPr>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solidFill>
                  <a:srgbClr val="002060"/>
                </a:solidFill>
                <a:latin typeface="Times New Roman" panose="02020603050405020304" pitchFamily="18" charset="0"/>
                <a:cs typeface="Times New Roman" panose="02020603050405020304" pitchFamily="18" charset="0"/>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 name="Google Shape;17;p4">
            <a:extLst>
              <a:ext uri="{FF2B5EF4-FFF2-40B4-BE49-F238E27FC236}">
                <a16:creationId xmlns:a16="http://schemas.microsoft.com/office/drawing/2014/main" id="{9B1D2EDD-9FBD-0CE5-450D-FAEA0264F6CF}"/>
              </a:ext>
            </a:extLst>
          </p:cNvPr>
          <p:cNvSpPr txBox="1">
            <a:spLocks noGrp="1"/>
          </p:cNvSpPr>
          <p:nvPr>
            <p:ph type="title"/>
          </p:nvPr>
        </p:nvSpPr>
        <p:spPr>
          <a:xfrm>
            <a:off x="861021" y="271515"/>
            <a:ext cx="7421957" cy="478629"/>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sz="2400">
                <a:solidFill>
                  <a:srgbClr val="002060"/>
                </a:solidFill>
                <a:latin typeface="Times New Roman" panose="02020603050405020304" pitchFamily="18" charset="0"/>
                <a:cs typeface="Times New Roman" panose="02020603050405020304" pitchFamily="18"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userDrawn="1">
  <p:cSld name="TITLE_ONLY">
    <p:spTree>
      <p:nvGrpSpPr>
        <p:cNvPr id="1" name="Shape 25"/>
        <p:cNvGrpSpPr/>
        <p:nvPr/>
      </p:nvGrpSpPr>
      <p:grpSpPr>
        <a:xfrm>
          <a:off x="0" y="0"/>
          <a:ext cx="0" cy="0"/>
          <a:chOff x="0" y="0"/>
          <a:chExt cx="0" cy="0"/>
        </a:xfrm>
      </p:grpSpPr>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 name="Google Shape;17;p4">
            <a:extLst>
              <a:ext uri="{FF2B5EF4-FFF2-40B4-BE49-F238E27FC236}">
                <a16:creationId xmlns:a16="http://schemas.microsoft.com/office/drawing/2014/main" id="{0EFC66E3-707D-4AB9-4BC7-1C70AC55B0D3}"/>
              </a:ext>
            </a:extLst>
          </p:cNvPr>
          <p:cNvSpPr txBox="1">
            <a:spLocks noGrp="1"/>
          </p:cNvSpPr>
          <p:nvPr>
            <p:ph type="title"/>
          </p:nvPr>
        </p:nvSpPr>
        <p:spPr>
          <a:xfrm>
            <a:off x="861021" y="271515"/>
            <a:ext cx="7421957" cy="478629"/>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sz="2400">
                <a:solidFill>
                  <a:srgbClr val="002060"/>
                </a:solidFill>
                <a:latin typeface="Times New Roman" panose="02020603050405020304" pitchFamily="18" charset="0"/>
                <a:cs typeface="Times New Roman" panose="02020603050405020304" pitchFamily="18"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pic>
        <p:nvPicPr>
          <p:cNvPr id="3" name="Picture 2" descr="Text, logo, company name&#10;&#10;Description automatically generated">
            <a:extLst>
              <a:ext uri="{FF2B5EF4-FFF2-40B4-BE49-F238E27FC236}">
                <a16:creationId xmlns:a16="http://schemas.microsoft.com/office/drawing/2014/main" id="{E9C759D3-9D3E-E288-C655-6FF99F5219D9}"/>
              </a:ext>
            </a:extLst>
          </p:cNvPr>
          <p:cNvPicPr>
            <a:picLocks noChangeAspect="1"/>
          </p:cNvPicPr>
          <p:nvPr userDrawn="1"/>
        </p:nvPicPr>
        <p:blipFill>
          <a:blip r:embed="rId9"/>
          <a:stretch>
            <a:fillRect/>
          </a:stretch>
        </p:blipFill>
        <p:spPr>
          <a:xfrm>
            <a:off x="0" y="239470"/>
            <a:ext cx="914400" cy="588434"/>
          </a:xfrm>
          <a:prstGeom prst="rect">
            <a:avLst/>
          </a:prstGeom>
        </p:spPr>
      </p:pic>
      <p:cxnSp>
        <p:nvCxnSpPr>
          <p:cNvPr id="5" name="Straight Connector 4">
            <a:extLst>
              <a:ext uri="{FF2B5EF4-FFF2-40B4-BE49-F238E27FC236}">
                <a16:creationId xmlns:a16="http://schemas.microsoft.com/office/drawing/2014/main" id="{55721954-78D8-48E4-E371-10D6A69C10D2}"/>
              </a:ext>
            </a:extLst>
          </p:cNvPr>
          <p:cNvCxnSpPr/>
          <p:nvPr userDrawn="1"/>
        </p:nvCxnSpPr>
        <p:spPr>
          <a:xfrm>
            <a:off x="831233" y="827904"/>
            <a:ext cx="7481534" cy="0"/>
          </a:xfrm>
          <a:prstGeom prst="line">
            <a:avLst/>
          </a:prstGeom>
          <a:ln w="88900">
            <a:solidFill>
              <a:srgbClr val="002060"/>
            </a:solidFill>
          </a:ln>
        </p:spPr>
        <p:style>
          <a:lnRef idx="1">
            <a:schemeClr val="accent1"/>
          </a:lnRef>
          <a:fillRef idx="0">
            <a:schemeClr val="accent1"/>
          </a:fillRef>
          <a:effectRef idx="0">
            <a:schemeClr val="accent1"/>
          </a:effectRef>
          <a:fontRef idx="minor">
            <a:schemeClr val="tx1"/>
          </a:fontRef>
        </p:style>
      </p:cxn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6" r:id="rId5"/>
    <p:sldLayoutId id="2147483657" r:id="rId6"/>
    <p:sldLayoutId id="2147483658"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9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ctrTitle"/>
          </p:nvPr>
        </p:nvSpPr>
        <p:spPr>
          <a:xfrm>
            <a:off x="4311277" y="732005"/>
            <a:ext cx="4097519" cy="2052600"/>
          </a:xfrm>
          <a:prstGeom prst="rect">
            <a:avLst/>
          </a:prstGeom>
        </p:spPr>
        <p:txBody>
          <a:bodyPr spcFirstLastPara="1" wrap="square" lIns="91425" tIns="91425" rIns="91425" bIns="91425" anchor="b" anchorCtr="0">
            <a:normAutofit/>
          </a:bodyPr>
          <a:lstStyle/>
          <a:p>
            <a:r>
              <a:rPr lang="en" sz="3600"/>
              <a:t>Bus 419</a:t>
            </a:r>
            <a:br>
              <a:rPr lang="en"/>
            </a:br>
            <a:r>
              <a:rPr lang="en" sz="4400"/>
              <a:t>Morgan Stanley </a:t>
            </a:r>
            <a:endParaRPr sz="4400"/>
          </a:p>
        </p:txBody>
      </p:sp>
      <p:sp>
        <p:nvSpPr>
          <p:cNvPr id="3" name="Subtitle 2">
            <a:extLst>
              <a:ext uri="{FF2B5EF4-FFF2-40B4-BE49-F238E27FC236}">
                <a16:creationId xmlns:a16="http://schemas.microsoft.com/office/drawing/2014/main" id="{096D99A7-EF65-0BE1-332F-0DEF0E3510A1}"/>
              </a:ext>
            </a:extLst>
          </p:cNvPr>
          <p:cNvSpPr>
            <a:spLocks noGrp="1"/>
          </p:cNvSpPr>
          <p:nvPr>
            <p:ph type="subTitle" idx="1"/>
          </p:nvPr>
        </p:nvSpPr>
        <p:spPr>
          <a:xfrm>
            <a:off x="311700" y="3473758"/>
            <a:ext cx="8520600" cy="1483253"/>
          </a:xfrm>
        </p:spPr>
        <p:txBody>
          <a:bodyPr>
            <a:normAutofit fontScale="47500" lnSpcReduction="20000"/>
          </a:bodyPr>
          <a:lstStyle/>
          <a:p>
            <a:pPr algn="r"/>
            <a:r>
              <a:rPr lang="en-US" dirty="0"/>
              <a:t>Group #2</a:t>
            </a:r>
          </a:p>
          <a:p>
            <a:pPr algn="r"/>
            <a:r>
              <a:rPr lang="en-US" dirty="0">
                <a:latin typeface="Times New Roman"/>
                <a:cs typeface="Times New Roman"/>
              </a:rPr>
              <a:t>Timothy </a:t>
            </a:r>
            <a:r>
              <a:rPr lang="en-US" dirty="0" err="1">
                <a:latin typeface="Times New Roman"/>
                <a:cs typeface="Times New Roman"/>
              </a:rPr>
              <a:t>Yau</a:t>
            </a:r>
            <a:r>
              <a:rPr lang="en-US" dirty="0">
                <a:latin typeface="Times New Roman"/>
                <a:cs typeface="Times New Roman"/>
              </a:rPr>
              <a:t> - 301343248</a:t>
            </a:r>
            <a:endParaRPr lang="en-US" dirty="0"/>
          </a:p>
          <a:p>
            <a:pPr algn="r"/>
            <a:r>
              <a:rPr lang="en-US" dirty="0">
                <a:latin typeface="Times New Roman"/>
                <a:cs typeface="Times New Roman"/>
              </a:rPr>
              <a:t>Lucy Tsoi - 301362421</a:t>
            </a:r>
          </a:p>
          <a:p>
            <a:pPr algn="r"/>
            <a:r>
              <a:rPr lang="en-US" dirty="0">
                <a:latin typeface="Times New Roman"/>
                <a:cs typeface="Times New Roman"/>
              </a:rPr>
              <a:t>John Wei - 301308039</a:t>
            </a:r>
            <a:endParaRPr lang="en-US" dirty="0"/>
          </a:p>
          <a:p>
            <a:pPr algn="r"/>
            <a:r>
              <a:rPr lang="en-US" dirty="0" err="1">
                <a:latin typeface="Times New Roman"/>
                <a:cs typeface="Times New Roman"/>
              </a:rPr>
              <a:t>Jinyi</a:t>
            </a:r>
            <a:r>
              <a:rPr lang="en-US" dirty="0">
                <a:latin typeface="Times New Roman"/>
                <a:cs typeface="Times New Roman"/>
              </a:rPr>
              <a:t> (Alex) Zhou - 301385129</a:t>
            </a:r>
          </a:p>
          <a:p>
            <a:pPr algn="r"/>
            <a:endParaRPr lang="en-US" dirty="0"/>
          </a:p>
          <a:p>
            <a:pPr algn="r"/>
            <a:endParaRPr lang="en-US" dirty="0"/>
          </a:p>
          <a:p>
            <a:pPr algn="r"/>
            <a:r>
              <a:rPr lang="en-US" dirty="0"/>
              <a:t>July 14, 2022</a:t>
            </a:r>
          </a:p>
        </p:txBody>
      </p:sp>
      <p:sp>
        <p:nvSpPr>
          <p:cNvPr id="5" name="Google Shape;231;p29">
            <a:extLst>
              <a:ext uri="{FF2B5EF4-FFF2-40B4-BE49-F238E27FC236}">
                <a16:creationId xmlns:a16="http://schemas.microsoft.com/office/drawing/2014/main" id="{8D0ADC00-D1F4-B321-6EF5-B4F9750C7662}"/>
              </a:ext>
            </a:extLst>
          </p:cNvPr>
          <p:cNvSpPr/>
          <p:nvPr/>
        </p:nvSpPr>
        <p:spPr>
          <a:xfrm>
            <a:off x="524183" y="1402973"/>
            <a:ext cx="3114165" cy="3255654"/>
          </a:xfrm>
          <a:prstGeom prst="round2SameRect">
            <a:avLst>
              <a:gd name="adj1" fmla="val 50000"/>
              <a:gd name="adj2" fmla="val 0"/>
            </a:avLst>
          </a:pr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 name="Google Shape;232;p29">
            <a:extLst>
              <a:ext uri="{FF2B5EF4-FFF2-40B4-BE49-F238E27FC236}">
                <a16:creationId xmlns:a16="http://schemas.microsoft.com/office/drawing/2014/main" id="{9A6547FF-306B-215D-AFBC-05C866D486DC}"/>
              </a:ext>
            </a:extLst>
          </p:cNvPr>
          <p:cNvPicPr preferRelativeResize="0"/>
          <p:nvPr/>
        </p:nvPicPr>
        <p:blipFill rotWithShape="1">
          <a:blip r:embed="rId3"/>
          <a:srcRect l="33834" t="-4" r="20675" b="4"/>
          <a:stretch/>
        </p:blipFill>
        <p:spPr>
          <a:xfrm>
            <a:off x="623592" y="1513540"/>
            <a:ext cx="2896485" cy="3140462"/>
          </a:xfrm>
          <a:prstGeom prst="round2SameRect">
            <a:avLst>
              <a:gd name="adj1" fmla="val 48978"/>
              <a:gd name="adj2" fmla="val 0"/>
            </a:avLst>
          </a:prstGeom>
          <a:noFill/>
          <a:ln>
            <a:noFill/>
          </a:ln>
        </p:spPr>
      </p:pic>
      <p:grpSp>
        <p:nvGrpSpPr>
          <p:cNvPr id="7" name="Google Shape;233;p29">
            <a:extLst>
              <a:ext uri="{FF2B5EF4-FFF2-40B4-BE49-F238E27FC236}">
                <a16:creationId xmlns:a16="http://schemas.microsoft.com/office/drawing/2014/main" id="{450D2837-A43C-6E2C-86AB-197149BA3560}"/>
              </a:ext>
            </a:extLst>
          </p:cNvPr>
          <p:cNvGrpSpPr/>
          <p:nvPr/>
        </p:nvGrpSpPr>
        <p:grpSpPr>
          <a:xfrm>
            <a:off x="851987" y="1180369"/>
            <a:ext cx="896142" cy="852056"/>
            <a:chOff x="-555587" y="1552750"/>
            <a:chExt cx="661200" cy="661200"/>
          </a:xfrm>
        </p:grpSpPr>
        <p:sp>
          <p:nvSpPr>
            <p:cNvPr id="8" name="Google Shape;234;p29">
              <a:extLst>
                <a:ext uri="{FF2B5EF4-FFF2-40B4-BE49-F238E27FC236}">
                  <a16:creationId xmlns:a16="http://schemas.microsoft.com/office/drawing/2014/main" id="{E0AB537D-F3EF-BF52-B39A-BA9CB03C8659}"/>
                </a:ext>
              </a:extLst>
            </p:cNvPr>
            <p:cNvSpPr/>
            <p:nvPr/>
          </p:nvSpPr>
          <p:spPr>
            <a:xfrm>
              <a:off x="-539322" y="1569018"/>
              <a:ext cx="628800" cy="628800"/>
            </a:xfrm>
            <a:prstGeom prst="ellipse">
              <a:avLst/>
            </a:prstGeom>
            <a:solidFill>
              <a:schemeClr val="dk1"/>
            </a:solidFill>
            <a:ln>
              <a:noFill/>
            </a:ln>
            <a:effectLst>
              <a:outerShdw blurRad="100013" dist="19050" dir="4680000" algn="bl" rotWithShape="0">
                <a:schemeClr val="dk1">
                  <a:alpha val="7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35;p29">
              <a:extLst>
                <a:ext uri="{FF2B5EF4-FFF2-40B4-BE49-F238E27FC236}">
                  <a16:creationId xmlns:a16="http://schemas.microsoft.com/office/drawing/2014/main" id="{C18D0F06-976C-314B-3CAA-596D4D71D702}"/>
                </a:ext>
              </a:extLst>
            </p:cNvPr>
            <p:cNvSpPr/>
            <p:nvPr/>
          </p:nvSpPr>
          <p:spPr>
            <a:xfrm>
              <a:off x="-555587" y="1552750"/>
              <a:ext cx="661200" cy="661200"/>
            </a:xfrm>
            <a:prstGeom prst="donut">
              <a:avLst>
                <a:gd name="adj" fmla="val 8280"/>
              </a:avLst>
            </a:prstGeom>
            <a:solidFill>
              <a:schemeClr val="accent1">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36;p29">
              <a:extLst>
                <a:ext uri="{FF2B5EF4-FFF2-40B4-BE49-F238E27FC236}">
                  <a16:creationId xmlns:a16="http://schemas.microsoft.com/office/drawing/2014/main" id="{716C1C15-E09A-CAAF-B40D-B5FF8C271967}"/>
                </a:ext>
              </a:extLst>
            </p:cNvPr>
            <p:cNvSpPr/>
            <p:nvPr/>
          </p:nvSpPr>
          <p:spPr>
            <a:xfrm>
              <a:off x="-393646" y="1714488"/>
              <a:ext cx="337463" cy="337877"/>
            </a:xfrm>
            <a:custGeom>
              <a:avLst/>
              <a:gdLst/>
              <a:ahLst/>
              <a:cxnLst/>
              <a:rect l="l" t="t" r="r" b="b"/>
              <a:pathLst>
                <a:path w="13856" h="13873" extrusionOk="0">
                  <a:moveTo>
                    <a:pt x="6522" y="1674"/>
                  </a:moveTo>
                  <a:lnTo>
                    <a:pt x="6522" y="2486"/>
                  </a:lnTo>
                  <a:cubicBezTo>
                    <a:pt x="4381" y="2681"/>
                    <a:pt x="2672" y="4389"/>
                    <a:pt x="2478" y="6530"/>
                  </a:cubicBezTo>
                  <a:lnTo>
                    <a:pt x="1665" y="6530"/>
                  </a:lnTo>
                  <a:cubicBezTo>
                    <a:pt x="1864" y="3940"/>
                    <a:pt x="3932" y="1872"/>
                    <a:pt x="6522" y="1674"/>
                  </a:cubicBezTo>
                  <a:close/>
                  <a:moveTo>
                    <a:pt x="7335" y="1674"/>
                  </a:moveTo>
                  <a:cubicBezTo>
                    <a:pt x="9923" y="1874"/>
                    <a:pt x="11991" y="3942"/>
                    <a:pt x="12191" y="6530"/>
                  </a:cubicBezTo>
                  <a:lnTo>
                    <a:pt x="11377" y="6530"/>
                  </a:lnTo>
                  <a:cubicBezTo>
                    <a:pt x="11184" y="4389"/>
                    <a:pt x="9475" y="2679"/>
                    <a:pt x="7335" y="2486"/>
                  </a:cubicBezTo>
                  <a:lnTo>
                    <a:pt x="7335" y="1674"/>
                  </a:lnTo>
                  <a:close/>
                  <a:moveTo>
                    <a:pt x="6928" y="4092"/>
                  </a:moveTo>
                  <a:cubicBezTo>
                    <a:pt x="7153" y="4092"/>
                    <a:pt x="7335" y="4274"/>
                    <a:pt x="7335" y="4497"/>
                  </a:cubicBezTo>
                  <a:lnTo>
                    <a:pt x="7335" y="4977"/>
                  </a:lnTo>
                  <a:cubicBezTo>
                    <a:pt x="7505" y="5036"/>
                    <a:pt x="7662" y="5134"/>
                    <a:pt x="7791" y="5261"/>
                  </a:cubicBezTo>
                  <a:cubicBezTo>
                    <a:pt x="7955" y="5419"/>
                    <a:pt x="7957" y="5681"/>
                    <a:pt x="7796" y="5842"/>
                  </a:cubicBezTo>
                  <a:cubicBezTo>
                    <a:pt x="7716" y="5922"/>
                    <a:pt x="7613" y="5961"/>
                    <a:pt x="7509" y="5961"/>
                  </a:cubicBezTo>
                  <a:cubicBezTo>
                    <a:pt x="7402" y="5961"/>
                    <a:pt x="7295" y="5919"/>
                    <a:pt x="7215" y="5836"/>
                  </a:cubicBezTo>
                  <a:cubicBezTo>
                    <a:pt x="7143" y="5763"/>
                    <a:pt x="7051" y="5731"/>
                    <a:pt x="6956" y="5731"/>
                  </a:cubicBezTo>
                  <a:cubicBezTo>
                    <a:pt x="6897" y="5731"/>
                    <a:pt x="6837" y="5744"/>
                    <a:pt x="6781" y="5767"/>
                  </a:cubicBezTo>
                  <a:cubicBezTo>
                    <a:pt x="6637" y="5826"/>
                    <a:pt x="6522" y="5957"/>
                    <a:pt x="6522" y="6123"/>
                  </a:cubicBezTo>
                  <a:cubicBezTo>
                    <a:pt x="6522" y="6348"/>
                    <a:pt x="6704" y="6530"/>
                    <a:pt x="6929" y="6530"/>
                  </a:cubicBezTo>
                  <a:cubicBezTo>
                    <a:pt x="7521" y="6530"/>
                    <a:pt x="8027" y="6956"/>
                    <a:pt x="8128" y="7540"/>
                  </a:cubicBezTo>
                  <a:cubicBezTo>
                    <a:pt x="8228" y="8124"/>
                    <a:pt x="7893" y="8696"/>
                    <a:pt x="7335" y="8894"/>
                  </a:cubicBezTo>
                  <a:lnTo>
                    <a:pt x="7335" y="9376"/>
                  </a:lnTo>
                  <a:cubicBezTo>
                    <a:pt x="7335" y="9601"/>
                    <a:pt x="7153" y="9782"/>
                    <a:pt x="6929" y="9782"/>
                  </a:cubicBezTo>
                  <a:lnTo>
                    <a:pt x="6928" y="9781"/>
                  </a:lnTo>
                  <a:cubicBezTo>
                    <a:pt x="6703" y="9781"/>
                    <a:pt x="6522" y="9599"/>
                    <a:pt x="6522" y="9376"/>
                  </a:cubicBezTo>
                  <a:lnTo>
                    <a:pt x="6522" y="8895"/>
                  </a:lnTo>
                  <a:cubicBezTo>
                    <a:pt x="6350" y="8835"/>
                    <a:pt x="6194" y="8739"/>
                    <a:pt x="6066" y="8611"/>
                  </a:cubicBezTo>
                  <a:cubicBezTo>
                    <a:pt x="5905" y="8452"/>
                    <a:pt x="5903" y="8193"/>
                    <a:pt x="6063" y="8033"/>
                  </a:cubicBezTo>
                  <a:cubicBezTo>
                    <a:pt x="6143" y="7954"/>
                    <a:pt x="6247" y="7915"/>
                    <a:pt x="6351" y="7915"/>
                  </a:cubicBezTo>
                  <a:cubicBezTo>
                    <a:pt x="6457" y="7915"/>
                    <a:pt x="6562" y="7955"/>
                    <a:pt x="6642" y="8037"/>
                  </a:cubicBezTo>
                  <a:cubicBezTo>
                    <a:pt x="6714" y="8109"/>
                    <a:pt x="6806" y="8141"/>
                    <a:pt x="6901" y="8141"/>
                  </a:cubicBezTo>
                  <a:cubicBezTo>
                    <a:pt x="6960" y="8141"/>
                    <a:pt x="7020" y="8129"/>
                    <a:pt x="7076" y="8105"/>
                  </a:cubicBezTo>
                  <a:cubicBezTo>
                    <a:pt x="7220" y="8046"/>
                    <a:pt x="7335" y="7915"/>
                    <a:pt x="7335" y="7749"/>
                  </a:cubicBezTo>
                  <a:cubicBezTo>
                    <a:pt x="7335" y="7524"/>
                    <a:pt x="7153" y="7342"/>
                    <a:pt x="6928" y="7342"/>
                  </a:cubicBezTo>
                  <a:cubicBezTo>
                    <a:pt x="6336" y="7342"/>
                    <a:pt x="5830" y="6916"/>
                    <a:pt x="5729" y="6332"/>
                  </a:cubicBezTo>
                  <a:cubicBezTo>
                    <a:pt x="5629" y="5748"/>
                    <a:pt x="5962" y="5177"/>
                    <a:pt x="6522" y="4979"/>
                  </a:cubicBezTo>
                  <a:lnTo>
                    <a:pt x="6522" y="4497"/>
                  </a:lnTo>
                  <a:cubicBezTo>
                    <a:pt x="6521" y="4274"/>
                    <a:pt x="6703" y="4092"/>
                    <a:pt x="6928" y="4092"/>
                  </a:cubicBezTo>
                  <a:close/>
                  <a:moveTo>
                    <a:pt x="2478" y="7342"/>
                  </a:moveTo>
                  <a:cubicBezTo>
                    <a:pt x="2672" y="9484"/>
                    <a:pt x="4381" y="11193"/>
                    <a:pt x="6522" y="11386"/>
                  </a:cubicBezTo>
                  <a:lnTo>
                    <a:pt x="6522" y="12199"/>
                  </a:lnTo>
                  <a:cubicBezTo>
                    <a:pt x="3932" y="12001"/>
                    <a:pt x="1864" y="9931"/>
                    <a:pt x="1665" y="7342"/>
                  </a:cubicBezTo>
                  <a:close/>
                  <a:moveTo>
                    <a:pt x="12191" y="7342"/>
                  </a:moveTo>
                  <a:cubicBezTo>
                    <a:pt x="11991" y="9931"/>
                    <a:pt x="9923" y="12001"/>
                    <a:pt x="7335" y="12199"/>
                  </a:cubicBezTo>
                  <a:lnTo>
                    <a:pt x="7335" y="11386"/>
                  </a:lnTo>
                  <a:cubicBezTo>
                    <a:pt x="9476" y="11192"/>
                    <a:pt x="11184" y="9484"/>
                    <a:pt x="11378" y="7342"/>
                  </a:cubicBezTo>
                  <a:close/>
                  <a:moveTo>
                    <a:pt x="6928" y="0"/>
                  </a:moveTo>
                  <a:cubicBezTo>
                    <a:pt x="6703" y="0"/>
                    <a:pt x="6521" y="182"/>
                    <a:pt x="6521" y="407"/>
                  </a:cubicBezTo>
                  <a:lnTo>
                    <a:pt x="6521" y="860"/>
                  </a:lnTo>
                  <a:cubicBezTo>
                    <a:pt x="3484" y="1063"/>
                    <a:pt x="1053" y="3493"/>
                    <a:pt x="852" y="6530"/>
                  </a:cubicBezTo>
                  <a:lnTo>
                    <a:pt x="397" y="6530"/>
                  </a:lnTo>
                  <a:cubicBezTo>
                    <a:pt x="177" y="6535"/>
                    <a:pt x="0" y="6715"/>
                    <a:pt x="0" y="6935"/>
                  </a:cubicBezTo>
                  <a:cubicBezTo>
                    <a:pt x="0" y="7157"/>
                    <a:pt x="177" y="7338"/>
                    <a:pt x="397" y="7342"/>
                  </a:cubicBezTo>
                  <a:lnTo>
                    <a:pt x="852" y="7342"/>
                  </a:lnTo>
                  <a:cubicBezTo>
                    <a:pt x="1053" y="10379"/>
                    <a:pt x="3484" y="12810"/>
                    <a:pt x="6521" y="13012"/>
                  </a:cubicBezTo>
                  <a:lnTo>
                    <a:pt x="6521" y="13466"/>
                  </a:lnTo>
                  <a:cubicBezTo>
                    <a:pt x="6521" y="13691"/>
                    <a:pt x="6703" y="13873"/>
                    <a:pt x="6928" y="13873"/>
                  </a:cubicBezTo>
                  <a:cubicBezTo>
                    <a:pt x="7151" y="13873"/>
                    <a:pt x="7333" y="13691"/>
                    <a:pt x="7333" y="13466"/>
                  </a:cubicBezTo>
                  <a:lnTo>
                    <a:pt x="7333" y="13012"/>
                  </a:lnTo>
                  <a:cubicBezTo>
                    <a:pt x="10371" y="12810"/>
                    <a:pt x="12802" y="10379"/>
                    <a:pt x="13003" y="7342"/>
                  </a:cubicBezTo>
                  <a:lnTo>
                    <a:pt x="13458" y="7342"/>
                  </a:lnTo>
                  <a:cubicBezTo>
                    <a:pt x="13678" y="7338"/>
                    <a:pt x="13855" y="7157"/>
                    <a:pt x="13855" y="6935"/>
                  </a:cubicBezTo>
                  <a:cubicBezTo>
                    <a:pt x="13855" y="6715"/>
                    <a:pt x="13678" y="6535"/>
                    <a:pt x="13458" y="6530"/>
                  </a:cubicBezTo>
                  <a:lnTo>
                    <a:pt x="13003" y="6530"/>
                  </a:lnTo>
                  <a:cubicBezTo>
                    <a:pt x="12802" y="3493"/>
                    <a:pt x="10370" y="1063"/>
                    <a:pt x="7335" y="860"/>
                  </a:cubicBezTo>
                  <a:lnTo>
                    <a:pt x="7335" y="407"/>
                  </a:lnTo>
                  <a:cubicBezTo>
                    <a:pt x="7335" y="182"/>
                    <a:pt x="7153" y="0"/>
                    <a:pt x="69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 name="Google Shape;229;p29">
            <a:extLst>
              <a:ext uri="{FF2B5EF4-FFF2-40B4-BE49-F238E27FC236}">
                <a16:creationId xmlns:a16="http://schemas.microsoft.com/office/drawing/2014/main" id="{E82FBB4C-2102-3598-41E5-925262A9A050}"/>
              </a:ext>
            </a:extLst>
          </p:cNvPr>
          <p:cNvSpPr/>
          <p:nvPr/>
        </p:nvSpPr>
        <p:spPr>
          <a:xfrm rot="5400000">
            <a:off x="6117580" y="892823"/>
            <a:ext cx="412500" cy="4149000"/>
          </a:xfrm>
          <a:prstGeom prst="round2SameRect">
            <a:avLst>
              <a:gd name="adj1" fmla="val 23539"/>
              <a:gd name="adj2" fmla="val 0"/>
            </a:avLst>
          </a:prstGeom>
          <a:gradFill>
            <a:gsLst>
              <a:gs pos="100000">
                <a:srgbClr val="002060"/>
              </a:gs>
              <a:gs pos="0">
                <a:schemeClr val="lt2"/>
              </a:gs>
              <a:gs pos="71000">
                <a:srgbClr val="3B80CA"/>
              </a:gs>
              <a:gs pos="100000">
                <a:schemeClr val="dk2"/>
              </a:gs>
            </a:gsLst>
            <a:path path="circle">
              <a:fillToRect l="100000" t="100000"/>
            </a:path>
            <a:tileRect r="-100000" b="-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112" name="Google Shape;112;p23"/>
          <p:cNvPicPr preferRelativeResize="0"/>
          <p:nvPr/>
        </p:nvPicPr>
        <p:blipFill>
          <a:blip r:embed="rId3">
            <a:alphaModFix/>
          </a:blip>
          <a:stretch>
            <a:fillRect/>
          </a:stretch>
        </p:blipFill>
        <p:spPr>
          <a:xfrm>
            <a:off x="1921638" y="297712"/>
            <a:ext cx="5180911" cy="4693390"/>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C67863-F91E-C37B-E379-11CC94328F2B}"/>
              </a:ext>
            </a:extLst>
          </p:cNvPr>
          <p:cNvSpPr>
            <a:spLocks noGrp="1"/>
          </p:cNvSpPr>
          <p:nvPr>
            <p:ph type="body" idx="1"/>
          </p:nvPr>
        </p:nvSpPr>
        <p:spPr/>
        <p:txBody>
          <a:bodyPr>
            <a:normAutofit/>
          </a:bodyPr>
          <a:lstStyle/>
          <a:p>
            <a:pPr marL="0" lvl="0" indent="0">
              <a:lnSpc>
                <a:spcPct val="80000"/>
              </a:lnSpc>
              <a:buClr>
                <a:schemeClr val="dk1"/>
              </a:buClr>
              <a:buSzPts val="1400"/>
              <a:buNone/>
            </a:pPr>
            <a:r>
              <a:rPr lang="en-CA" sz="1500" i="1" dirty="0">
                <a:latin typeface="Times New Roman"/>
                <a:ea typeface="Times New Roman"/>
                <a:cs typeface="Times New Roman"/>
                <a:sym typeface="Times New Roman"/>
              </a:rPr>
              <a:t>Single-Name CDS – </a:t>
            </a:r>
            <a:r>
              <a:rPr lang="en-CA" sz="1500" dirty="0">
                <a:latin typeface="Times New Roman"/>
                <a:ea typeface="Times New Roman"/>
                <a:cs typeface="Times New Roman"/>
                <a:sym typeface="Times New Roman"/>
              </a:rPr>
              <a:t>A CDS protects the buyer against the loss of principal on a bond or loan in case of a default by the issuer. The protection buyer pays a periodic premium (generally quarterly) over the life of the contract and is protected for the period. The Firm, in turn, performs under a CDS if a credit event as defined under the contract occurs. Typical credit events include bankruptcy, dissolution or insolvency of the referenced entity, failure to pay and restructuring of the obligations of the referenced entity</a:t>
            </a:r>
          </a:p>
          <a:p>
            <a:pPr marL="0" lvl="0" indent="0">
              <a:lnSpc>
                <a:spcPct val="80000"/>
              </a:lnSpc>
              <a:spcBef>
                <a:spcPts val="800"/>
              </a:spcBef>
              <a:buClr>
                <a:schemeClr val="dk1"/>
              </a:buClr>
              <a:buSzPts val="1400"/>
              <a:buNone/>
            </a:pPr>
            <a:r>
              <a:rPr lang="en-CA" sz="1500" i="1" dirty="0">
                <a:latin typeface="Times New Roman"/>
                <a:ea typeface="Times New Roman"/>
                <a:cs typeface="Times New Roman"/>
                <a:sym typeface="Times New Roman"/>
              </a:rPr>
              <a:t>Index and Basket CDS </a:t>
            </a:r>
            <a:r>
              <a:rPr lang="en-CA" sz="1500" dirty="0">
                <a:latin typeface="Times New Roman"/>
                <a:ea typeface="Times New Roman"/>
                <a:cs typeface="Times New Roman"/>
                <a:sym typeface="Times New Roman"/>
              </a:rPr>
              <a:t>– Index and basket CDS are products where credit protection is provided on a portfolio of single-name CDS. Generally, in the event of a default on one of the underlying names, the Firm pays a pro rata portion of the total notional amount of the CDS</a:t>
            </a:r>
          </a:p>
          <a:p>
            <a:pPr marL="0" lvl="0" indent="0">
              <a:lnSpc>
                <a:spcPct val="80000"/>
              </a:lnSpc>
              <a:spcBef>
                <a:spcPts val="800"/>
              </a:spcBef>
              <a:buClr>
                <a:schemeClr val="dk1"/>
              </a:buClr>
              <a:buSzPts val="1400"/>
              <a:buNone/>
            </a:pPr>
            <a:r>
              <a:rPr lang="en-CA" sz="1500" dirty="0">
                <a:latin typeface="Times New Roman"/>
                <a:ea typeface="Times New Roman"/>
                <a:cs typeface="Times New Roman"/>
                <a:sym typeface="Times New Roman"/>
              </a:rPr>
              <a:t>The Firm also enters into </a:t>
            </a:r>
            <a:r>
              <a:rPr lang="en-CA" sz="1500" dirty="0" err="1">
                <a:latin typeface="Times New Roman"/>
                <a:ea typeface="Times New Roman"/>
                <a:cs typeface="Times New Roman"/>
                <a:sym typeface="Times New Roman"/>
              </a:rPr>
              <a:t>tranched</a:t>
            </a:r>
            <a:r>
              <a:rPr lang="en-CA" sz="1500" dirty="0">
                <a:latin typeface="Times New Roman"/>
                <a:ea typeface="Times New Roman"/>
                <a:cs typeface="Times New Roman"/>
                <a:sym typeface="Times New Roman"/>
              </a:rPr>
              <a:t> index and basket CDS where credit protection is provided on a particular portion of the portfolio loss distribution. The most junior tranches cover initial defaults, and once losses exceed the notional of the tranche, they are passed on to the next most senior tranche in the capital structure </a:t>
            </a:r>
          </a:p>
          <a:p>
            <a:pPr marL="0" lvl="0" indent="0">
              <a:lnSpc>
                <a:spcPct val="80000"/>
              </a:lnSpc>
              <a:spcBef>
                <a:spcPts val="800"/>
              </a:spcBef>
              <a:spcAft>
                <a:spcPts val="1200"/>
              </a:spcAft>
              <a:buClr>
                <a:schemeClr val="dk1"/>
              </a:buClr>
              <a:buSzPts val="1400"/>
              <a:buNone/>
            </a:pPr>
            <a:r>
              <a:rPr lang="en-CA" sz="1500" i="1" dirty="0">
                <a:latin typeface="Times New Roman"/>
                <a:ea typeface="Times New Roman"/>
                <a:cs typeface="Times New Roman"/>
                <a:sym typeface="Times New Roman"/>
              </a:rPr>
              <a:t>Other Credit Contracts – </a:t>
            </a:r>
            <a:r>
              <a:rPr lang="en-CA" sz="1500" dirty="0">
                <a:latin typeface="Times New Roman"/>
                <a:ea typeface="Times New Roman"/>
                <a:cs typeface="Times New Roman"/>
                <a:sym typeface="Times New Roman"/>
              </a:rPr>
              <a:t>The Firm has invested in CLNs and CDOs, which are hybrid instruments containing embedded derivatives, in which credit protection has been sold to the issuer of the note. If there is a credit event of a reference entity underlying the instrument, the principal balance of the note may not be repaid in full to the Firm</a:t>
            </a:r>
          </a:p>
          <a:p>
            <a:pPr marL="114300" indent="0">
              <a:buNone/>
            </a:pPr>
            <a:endParaRPr lang="en-US" sz="1500" dirty="0"/>
          </a:p>
        </p:txBody>
      </p:sp>
      <p:sp>
        <p:nvSpPr>
          <p:cNvPr id="3" name="Title 2">
            <a:extLst>
              <a:ext uri="{FF2B5EF4-FFF2-40B4-BE49-F238E27FC236}">
                <a16:creationId xmlns:a16="http://schemas.microsoft.com/office/drawing/2014/main" id="{74F9FBB1-29BE-3550-2ADB-326E2BA954BF}"/>
              </a:ext>
            </a:extLst>
          </p:cNvPr>
          <p:cNvSpPr>
            <a:spLocks noGrp="1"/>
          </p:cNvSpPr>
          <p:nvPr>
            <p:ph type="title"/>
          </p:nvPr>
        </p:nvSpPr>
        <p:spPr/>
        <p:txBody>
          <a:bodyPr/>
          <a:lstStyle/>
          <a:p>
            <a:r>
              <a:rPr lang="en-US"/>
              <a:t>Protection Purchased with CDS</a:t>
            </a:r>
          </a:p>
        </p:txBody>
      </p:sp>
    </p:spTree>
    <p:extLst>
      <p:ext uri="{BB962C8B-B14F-4D97-AF65-F5344CB8AC3E}">
        <p14:creationId xmlns:p14="http://schemas.microsoft.com/office/powerpoint/2010/main" val="165139760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BCA9A-F8B1-E07D-544D-8ACA978DBE5E}"/>
              </a:ext>
            </a:extLst>
          </p:cNvPr>
          <p:cNvSpPr>
            <a:spLocks noGrp="1"/>
          </p:cNvSpPr>
          <p:nvPr>
            <p:ph type="title"/>
          </p:nvPr>
        </p:nvSpPr>
        <p:spPr/>
        <p:txBody>
          <a:bodyPr/>
          <a:lstStyle/>
          <a:p>
            <a:endParaRPr lang="en-US"/>
          </a:p>
        </p:txBody>
      </p:sp>
      <p:pic>
        <p:nvPicPr>
          <p:cNvPr id="3" name="Google Shape;650;p115">
            <a:extLst>
              <a:ext uri="{FF2B5EF4-FFF2-40B4-BE49-F238E27FC236}">
                <a16:creationId xmlns:a16="http://schemas.microsoft.com/office/drawing/2014/main" id="{9921A1D5-3A59-945A-31E2-EC14B4FE90DC}"/>
              </a:ext>
            </a:extLst>
          </p:cNvPr>
          <p:cNvPicPr preferRelativeResize="0">
            <a:picLocks/>
          </p:cNvPicPr>
          <p:nvPr/>
        </p:nvPicPr>
        <p:blipFill rotWithShape="1">
          <a:blip r:embed="rId2">
            <a:alphaModFix/>
          </a:blip>
          <a:srcRect/>
          <a:stretch/>
        </p:blipFill>
        <p:spPr>
          <a:xfrm>
            <a:off x="98110" y="1301505"/>
            <a:ext cx="4262400" cy="3263400"/>
          </a:xfrm>
          <a:prstGeom prst="rect">
            <a:avLst/>
          </a:prstGeom>
          <a:noFill/>
          <a:ln>
            <a:noFill/>
          </a:ln>
        </p:spPr>
      </p:pic>
      <p:pic>
        <p:nvPicPr>
          <p:cNvPr id="4" name="Google Shape;651;p115">
            <a:extLst>
              <a:ext uri="{FF2B5EF4-FFF2-40B4-BE49-F238E27FC236}">
                <a16:creationId xmlns:a16="http://schemas.microsoft.com/office/drawing/2014/main" id="{A5D63784-BE51-5F89-DFF1-5006D8B2F5CB}"/>
              </a:ext>
            </a:extLst>
          </p:cNvPr>
          <p:cNvPicPr preferRelativeResize="0"/>
          <p:nvPr/>
        </p:nvPicPr>
        <p:blipFill rotWithShape="1">
          <a:blip r:embed="rId3">
            <a:alphaModFix/>
          </a:blip>
          <a:srcRect/>
          <a:stretch/>
        </p:blipFill>
        <p:spPr>
          <a:xfrm>
            <a:off x="4360510" y="1483566"/>
            <a:ext cx="4677137" cy="3081339"/>
          </a:xfrm>
          <a:prstGeom prst="rect">
            <a:avLst/>
          </a:prstGeom>
          <a:noFill/>
          <a:ln>
            <a:noFill/>
          </a:ln>
        </p:spPr>
      </p:pic>
    </p:spTree>
    <p:extLst>
      <p:ext uri="{BB962C8B-B14F-4D97-AF65-F5344CB8AC3E}">
        <p14:creationId xmlns:p14="http://schemas.microsoft.com/office/powerpoint/2010/main" val="371329133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6C4AA-1511-A69E-9B0C-36FFA1C3FECF}"/>
              </a:ext>
            </a:extLst>
          </p:cNvPr>
          <p:cNvSpPr>
            <a:spLocks noGrp="1"/>
          </p:cNvSpPr>
          <p:nvPr>
            <p:ph type="title"/>
          </p:nvPr>
        </p:nvSpPr>
        <p:spPr/>
        <p:txBody>
          <a:bodyPr/>
          <a:lstStyle/>
          <a:p>
            <a:endParaRPr lang="en-US"/>
          </a:p>
        </p:txBody>
      </p:sp>
      <p:pic>
        <p:nvPicPr>
          <p:cNvPr id="3" name="Google Shape;656;p116">
            <a:extLst>
              <a:ext uri="{FF2B5EF4-FFF2-40B4-BE49-F238E27FC236}">
                <a16:creationId xmlns:a16="http://schemas.microsoft.com/office/drawing/2014/main" id="{4BB99E65-7FC9-50E1-3180-B50AAA04D211}"/>
              </a:ext>
            </a:extLst>
          </p:cNvPr>
          <p:cNvPicPr preferRelativeResize="0">
            <a:picLocks/>
          </p:cNvPicPr>
          <p:nvPr/>
        </p:nvPicPr>
        <p:blipFill rotWithShape="1">
          <a:blip r:embed="rId2">
            <a:alphaModFix/>
          </a:blip>
          <a:srcRect/>
          <a:stretch/>
        </p:blipFill>
        <p:spPr>
          <a:xfrm>
            <a:off x="2136149" y="923430"/>
            <a:ext cx="4871700" cy="4125900"/>
          </a:xfrm>
          <a:prstGeom prst="rect">
            <a:avLst/>
          </a:prstGeom>
          <a:noFill/>
          <a:ln>
            <a:noFill/>
          </a:ln>
        </p:spPr>
      </p:pic>
    </p:spTree>
    <p:extLst>
      <p:ext uri="{BB962C8B-B14F-4D97-AF65-F5344CB8AC3E}">
        <p14:creationId xmlns:p14="http://schemas.microsoft.com/office/powerpoint/2010/main" val="290699317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EE3F0-5CA9-011B-8AAA-B8469B888E3B}"/>
              </a:ext>
            </a:extLst>
          </p:cNvPr>
          <p:cNvSpPr>
            <a:spLocks noGrp="1"/>
          </p:cNvSpPr>
          <p:nvPr>
            <p:ph type="title"/>
          </p:nvPr>
        </p:nvSpPr>
        <p:spPr/>
        <p:txBody>
          <a:bodyPr/>
          <a:lstStyle/>
          <a:p>
            <a:endParaRPr lang="en-US"/>
          </a:p>
        </p:txBody>
      </p:sp>
      <p:pic>
        <p:nvPicPr>
          <p:cNvPr id="3" name="Google Shape;661;p117">
            <a:extLst>
              <a:ext uri="{FF2B5EF4-FFF2-40B4-BE49-F238E27FC236}">
                <a16:creationId xmlns:a16="http://schemas.microsoft.com/office/drawing/2014/main" id="{8F66A6FE-B622-3E0D-E2A5-87210AEF8D5F}"/>
              </a:ext>
            </a:extLst>
          </p:cNvPr>
          <p:cNvPicPr preferRelativeResize="0"/>
          <p:nvPr/>
        </p:nvPicPr>
        <p:blipFill rotWithShape="1">
          <a:blip r:embed="rId2">
            <a:alphaModFix/>
          </a:blip>
          <a:srcRect/>
          <a:stretch/>
        </p:blipFill>
        <p:spPr>
          <a:xfrm>
            <a:off x="1667659" y="910109"/>
            <a:ext cx="5605011" cy="4108458"/>
          </a:xfrm>
          <a:prstGeom prst="rect">
            <a:avLst/>
          </a:prstGeom>
          <a:noFill/>
          <a:ln>
            <a:noFill/>
          </a:ln>
        </p:spPr>
      </p:pic>
    </p:spTree>
    <p:extLst>
      <p:ext uri="{BB962C8B-B14F-4D97-AF65-F5344CB8AC3E}">
        <p14:creationId xmlns:p14="http://schemas.microsoft.com/office/powerpoint/2010/main" val="13878869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8" name="Google Shape;678;p120"/>
          <p:cNvSpPr txBox="1">
            <a:spLocks noGrp="1"/>
          </p:cNvSpPr>
          <p:nvPr>
            <p:ph type="title"/>
          </p:nvPr>
        </p:nvSpPr>
        <p:spPr>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​Thank You</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7" name="Google Shape;117;p24"/>
          <p:cNvPicPr preferRelativeResize="0"/>
          <p:nvPr/>
        </p:nvPicPr>
        <p:blipFill>
          <a:blip r:embed="rId3">
            <a:alphaModFix/>
          </a:blip>
          <a:stretch>
            <a:fillRect/>
          </a:stretch>
        </p:blipFill>
        <p:spPr>
          <a:xfrm>
            <a:off x="152400" y="1107850"/>
            <a:ext cx="8839203" cy="292781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5"/>
          <p:cNvSpPr txBox="1">
            <a:spLocks noGrp="1"/>
          </p:cNvSpPr>
          <p:nvPr>
            <p:ph type="title"/>
          </p:nvPr>
        </p:nvSpPr>
        <p:spPr>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Consolidated Cash Flow Statement</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27" name="Google Shape;127;p26"/>
          <p:cNvPicPr preferRelativeResize="0"/>
          <p:nvPr/>
        </p:nvPicPr>
        <p:blipFill>
          <a:blip r:embed="rId3">
            <a:alphaModFix/>
          </a:blip>
          <a:stretch>
            <a:fillRect/>
          </a:stretch>
        </p:blipFill>
        <p:spPr>
          <a:xfrm>
            <a:off x="1270975" y="152400"/>
            <a:ext cx="6602044" cy="48387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132" name="Google Shape;132;p27"/>
          <p:cNvPicPr preferRelativeResize="0"/>
          <p:nvPr/>
        </p:nvPicPr>
        <p:blipFill>
          <a:blip r:embed="rId3">
            <a:alphaModFix/>
          </a:blip>
          <a:stretch>
            <a:fillRect/>
          </a:stretch>
        </p:blipFill>
        <p:spPr>
          <a:xfrm>
            <a:off x="396549" y="899056"/>
            <a:ext cx="8350902" cy="40684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8"/>
          <p:cNvSpPr txBox="1">
            <a:spLocks noGrp="1"/>
          </p:cNvSpPr>
          <p:nvPr>
            <p:ph type="title"/>
          </p:nvPr>
        </p:nvSpPr>
        <p:spPr>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a:t>Consolidated Statement of Changes in Total Equity</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142" name="Google Shape;142;p29"/>
          <p:cNvPicPr preferRelativeResize="0"/>
          <p:nvPr/>
        </p:nvPicPr>
        <p:blipFill>
          <a:blip r:embed="rId3">
            <a:alphaModFix/>
          </a:blip>
          <a:stretch>
            <a:fillRect/>
          </a:stretch>
        </p:blipFill>
        <p:spPr>
          <a:xfrm>
            <a:off x="1153013" y="152400"/>
            <a:ext cx="6837987" cy="48387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47" name="Google Shape;147;p30"/>
          <p:cNvPicPr preferRelativeResize="0"/>
          <p:nvPr/>
        </p:nvPicPr>
        <p:blipFill rotWithShape="1">
          <a:blip r:embed="rId3">
            <a:alphaModFix/>
          </a:blip>
          <a:srcRect t="1360" b="-1359"/>
          <a:stretch/>
        </p:blipFill>
        <p:spPr>
          <a:xfrm>
            <a:off x="620400" y="152400"/>
            <a:ext cx="7903208" cy="483869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31"/>
          <p:cNvSpPr txBox="1">
            <a:spLocks noGrp="1"/>
          </p:cNvSpPr>
          <p:nvPr>
            <p:ph type="title"/>
          </p:nvPr>
        </p:nvSpPr>
        <p:spPr>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Consolidated Balance Sheet</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7" name="Google Shape;157;p32"/>
          <p:cNvPicPr preferRelativeResize="0"/>
          <p:nvPr/>
        </p:nvPicPr>
        <p:blipFill rotWithShape="1">
          <a:blip r:embed="rId3">
            <a:alphaModFix/>
          </a:blip>
          <a:srcRect t="1550" b="-1550"/>
          <a:stretch/>
        </p:blipFill>
        <p:spPr>
          <a:xfrm>
            <a:off x="945834" y="226828"/>
            <a:ext cx="7252332" cy="48387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5"/>
          <p:cNvSpPr txBox="1">
            <a:spLocks noGrp="1"/>
          </p:cNvSpPr>
          <p:nvPr>
            <p:ph type="title"/>
          </p:nvPr>
        </p:nvSpPr>
        <p:spPr>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Company Overview</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162" name="Google Shape;162;p33"/>
          <p:cNvPicPr preferRelativeResize="0"/>
          <p:nvPr/>
        </p:nvPicPr>
        <p:blipFill>
          <a:blip r:embed="rId3">
            <a:alphaModFix/>
          </a:blip>
          <a:stretch>
            <a:fillRect/>
          </a:stretch>
        </p:blipFill>
        <p:spPr>
          <a:xfrm>
            <a:off x="311613" y="1064433"/>
            <a:ext cx="8520774" cy="32485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35"/>
          <p:cNvSpPr txBox="1">
            <a:spLocks noGrp="1"/>
          </p:cNvSpPr>
          <p:nvPr>
            <p:ph type="title"/>
          </p:nvPr>
        </p:nvSpPr>
        <p:spPr>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MD&amp;A</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57013E-6482-75B4-2355-93AF87D2A1F5}"/>
              </a:ext>
            </a:extLst>
          </p:cNvPr>
          <p:cNvSpPr>
            <a:spLocks noGrp="1"/>
          </p:cNvSpPr>
          <p:nvPr>
            <p:ph type="title"/>
          </p:nvPr>
        </p:nvSpPr>
        <p:spPr/>
        <p:txBody>
          <a:bodyPr/>
          <a:lstStyle/>
          <a:p>
            <a:r>
              <a:rPr lang="en"/>
              <a:t>Liquidity Coverage Ratio</a:t>
            </a:r>
            <a:endParaRPr lang="en-US"/>
          </a:p>
        </p:txBody>
      </p:sp>
      <p:pic>
        <p:nvPicPr>
          <p:cNvPr id="5" name="Google Shape;178;p36">
            <a:extLst>
              <a:ext uri="{FF2B5EF4-FFF2-40B4-BE49-F238E27FC236}">
                <a16:creationId xmlns:a16="http://schemas.microsoft.com/office/drawing/2014/main" id="{D9855B32-02B0-483D-B861-FCA86E250F3C}"/>
              </a:ext>
            </a:extLst>
          </p:cNvPr>
          <p:cNvPicPr preferRelativeResize="0"/>
          <p:nvPr/>
        </p:nvPicPr>
        <p:blipFill>
          <a:blip r:embed="rId2">
            <a:alphaModFix/>
          </a:blip>
          <a:stretch>
            <a:fillRect/>
          </a:stretch>
        </p:blipFill>
        <p:spPr>
          <a:xfrm>
            <a:off x="1100450" y="1431900"/>
            <a:ext cx="6438900" cy="2828925"/>
          </a:xfrm>
          <a:prstGeom prst="rect">
            <a:avLst/>
          </a:prstGeom>
          <a:noFill/>
          <a:ln>
            <a:noFill/>
          </a:ln>
        </p:spPr>
      </p:pic>
    </p:spTree>
    <p:extLst>
      <p:ext uri="{BB962C8B-B14F-4D97-AF65-F5344CB8AC3E}">
        <p14:creationId xmlns:p14="http://schemas.microsoft.com/office/powerpoint/2010/main" val="35624905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14B8A-33C9-1C42-44DE-CF041387A23F}"/>
              </a:ext>
            </a:extLst>
          </p:cNvPr>
          <p:cNvSpPr>
            <a:spLocks noGrp="1"/>
          </p:cNvSpPr>
          <p:nvPr>
            <p:ph type="title"/>
          </p:nvPr>
        </p:nvSpPr>
        <p:spPr/>
        <p:txBody>
          <a:bodyPr/>
          <a:lstStyle/>
          <a:p>
            <a:r>
              <a:rPr lang="en"/>
              <a:t>Borrowing by Remaining Maturity on December 31, 2021</a:t>
            </a:r>
            <a:endParaRPr lang="en-US"/>
          </a:p>
        </p:txBody>
      </p:sp>
      <p:pic>
        <p:nvPicPr>
          <p:cNvPr id="3" name="Google Shape;184;p37">
            <a:extLst>
              <a:ext uri="{FF2B5EF4-FFF2-40B4-BE49-F238E27FC236}">
                <a16:creationId xmlns:a16="http://schemas.microsoft.com/office/drawing/2014/main" id="{7A3B7DEA-4C74-B4B2-2636-7BC44AF1C6B4}"/>
              </a:ext>
            </a:extLst>
          </p:cNvPr>
          <p:cNvPicPr preferRelativeResize="0"/>
          <p:nvPr/>
        </p:nvPicPr>
        <p:blipFill>
          <a:blip r:embed="rId2">
            <a:alphaModFix/>
          </a:blip>
          <a:stretch>
            <a:fillRect/>
          </a:stretch>
        </p:blipFill>
        <p:spPr>
          <a:xfrm>
            <a:off x="1159735" y="1051010"/>
            <a:ext cx="6824527" cy="3820975"/>
          </a:xfrm>
          <a:prstGeom prst="rect">
            <a:avLst/>
          </a:prstGeom>
          <a:noFill/>
          <a:ln>
            <a:noFill/>
          </a:ln>
        </p:spPr>
      </p:pic>
    </p:spTree>
    <p:extLst>
      <p:ext uri="{BB962C8B-B14F-4D97-AF65-F5344CB8AC3E}">
        <p14:creationId xmlns:p14="http://schemas.microsoft.com/office/powerpoint/2010/main" val="2065385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D48A1-365F-AE61-C011-DE4DC4C70688}"/>
              </a:ext>
            </a:extLst>
          </p:cNvPr>
          <p:cNvSpPr>
            <a:spLocks noGrp="1"/>
          </p:cNvSpPr>
          <p:nvPr>
            <p:ph type="title"/>
          </p:nvPr>
        </p:nvSpPr>
        <p:spPr>
          <a:xfrm>
            <a:off x="861021" y="271515"/>
            <a:ext cx="7719453" cy="478629"/>
          </a:xfrm>
        </p:spPr>
        <p:txBody>
          <a:bodyPr/>
          <a:lstStyle/>
          <a:p>
            <a:r>
              <a:rPr lang="en"/>
              <a:t>Parent Company and U.S. Bank Subsidiaries Issuer Ratings</a:t>
            </a:r>
            <a:endParaRPr lang="en-US"/>
          </a:p>
        </p:txBody>
      </p:sp>
      <p:pic>
        <p:nvPicPr>
          <p:cNvPr id="3" name="Google Shape;190;p38">
            <a:extLst>
              <a:ext uri="{FF2B5EF4-FFF2-40B4-BE49-F238E27FC236}">
                <a16:creationId xmlns:a16="http://schemas.microsoft.com/office/drawing/2014/main" id="{334966F2-B3E4-08A0-7B71-926A015FC372}"/>
              </a:ext>
            </a:extLst>
          </p:cNvPr>
          <p:cNvPicPr preferRelativeResize="0"/>
          <p:nvPr/>
        </p:nvPicPr>
        <p:blipFill>
          <a:blip r:embed="rId2">
            <a:alphaModFix/>
          </a:blip>
          <a:stretch>
            <a:fillRect/>
          </a:stretch>
        </p:blipFill>
        <p:spPr>
          <a:xfrm>
            <a:off x="2423125" y="979752"/>
            <a:ext cx="4297750" cy="3989000"/>
          </a:xfrm>
          <a:prstGeom prst="rect">
            <a:avLst/>
          </a:prstGeom>
          <a:noFill/>
          <a:ln>
            <a:noFill/>
          </a:ln>
        </p:spPr>
      </p:pic>
    </p:spTree>
    <p:extLst>
      <p:ext uri="{BB962C8B-B14F-4D97-AF65-F5344CB8AC3E}">
        <p14:creationId xmlns:p14="http://schemas.microsoft.com/office/powerpoint/2010/main" val="26709950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17C57-3E1A-E3AA-F3A2-3E5F35ACCED9}"/>
              </a:ext>
            </a:extLst>
          </p:cNvPr>
          <p:cNvSpPr>
            <a:spLocks noGrp="1"/>
          </p:cNvSpPr>
          <p:nvPr>
            <p:ph type="title"/>
          </p:nvPr>
        </p:nvSpPr>
        <p:spPr/>
        <p:txBody>
          <a:bodyPr/>
          <a:lstStyle/>
          <a:p>
            <a:r>
              <a:rPr lang="en"/>
              <a:t>Common Stock</a:t>
            </a:r>
            <a:endParaRPr lang="en-US"/>
          </a:p>
        </p:txBody>
      </p:sp>
      <p:pic>
        <p:nvPicPr>
          <p:cNvPr id="3" name="Google Shape;196;p39">
            <a:extLst>
              <a:ext uri="{FF2B5EF4-FFF2-40B4-BE49-F238E27FC236}">
                <a16:creationId xmlns:a16="http://schemas.microsoft.com/office/drawing/2014/main" id="{2FC2FC32-9653-8593-AF54-9E3C1D23B536}"/>
              </a:ext>
            </a:extLst>
          </p:cNvPr>
          <p:cNvPicPr preferRelativeResize="0"/>
          <p:nvPr/>
        </p:nvPicPr>
        <p:blipFill>
          <a:blip r:embed="rId2">
            <a:alphaModFix/>
          </a:blip>
          <a:stretch>
            <a:fillRect/>
          </a:stretch>
        </p:blipFill>
        <p:spPr>
          <a:xfrm>
            <a:off x="1214438" y="1184275"/>
            <a:ext cx="6715125" cy="1857375"/>
          </a:xfrm>
          <a:prstGeom prst="rect">
            <a:avLst/>
          </a:prstGeom>
          <a:noFill/>
          <a:ln>
            <a:noFill/>
          </a:ln>
        </p:spPr>
      </p:pic>
      <p:pic>
        <p:nvPicPr>
          <p:cNvPr id="4" name="Google Shape;197;p39">
            <a:extLst>
              <a:ext uri="{FF2B5EF4-FFF2-40B4-BE49-F238E27FC236}">
                <a16:creationId xmlns:a16="http://schemas.microsoft.com/office/drawing/2014/main" id="{848691DC-98C4-1331-B589-7C1156059C8D}"/>
              </a:ext>
            </a:extLst>
          </p:cNvPr>
          <p:cNvPicPr preferRelativeResize="0"/>
          <p:nvPr/>
        </p:nvPicPr>
        <p:blipFill>
          <a:blip r:embed="rId3">
            <a:alphaModFix/>
          </a:blip>
          <a:stretch>
            <a:fillRect/>
          </a:stretch>
        </p:blipFill>
        <p:spPr>
          <a:xfrm>
            <a:off x="1298550" y="3095000"/>
            <a:ext cx="6439429" cy="1797050"/>
          </a:xfrm>
          <a:prstGeom prst="rect">
            <a:avLst/>
          </a:prstGeom>
          <a:noFill/>
          <a:ln>
            <a:noFill/>
          </a:ln>
        </p:spPr>
      </p:pic>
    </p:spTree>
    <p:extLst>
      <p:ext uri="{BB962C8B-B14F-4D97-AF65-F5344CB8AC3E}">
        <p14:creationId xmlns:p14="http://schemas.microsoft.com/office/powerpoint/2010/main" val="13018146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D015E62-7B06-F42D-2371-2AC3F8A8077F}"/>
              </a:ext>
            </a:extLst>
          </p:cNvPr>
          <p:cNvSpPr>
            <a:spLocks noGrp="1"/>
          </p:cNvSpPr>
          <p:nvPr>
            <p:ph type="body" idx="1"/>
          </p:nvPr>
        </p:nvSpPr>
        <p:spPr/>
        <p:txBody>
          <a:bodyPr>
            <a:normAutofit fontScale="92500" lnSpcReduction="20000"/>
          </a:bodyPr>
          <a:lstStyle/>
          <a:p>
            <a:pPr marL="0" lvl="0" indent="0">
              <a:buNone/>
            </a:pPr>
            <a:r>
              <a:rPr lang="en-CA" dirty="0"/>
              <a:t>Central banks around the world, including the Federal Reserve, have commissioned committees and working groups of market participants and official sector representatives to replace LIBOR and replace or reform other interest rate benchmarks (collectively, the “IBORs”). A transition away from use of the IBORs to alternative rates and other potential interest rate benchmark reforms is underway and will continue over the course of the next few years</a:t>
            </a:r>
          </a:p>
          <a:p>
            <a:pPr marL="0" lvl="0" indent="0">
              <a:spcBef>
                <a:spcPts val="1200"/>
              </a:spcBef>
              <a:spcAft>
                <a:spcPts val="1200"/>
              </a:spcAft>
              <a:buNone/>
            </a:pPr>
            <a:r>
              <a:rPr lang="en-CA" dirty="0"/>
              <a:t>As of December 31, 2021, the firm’s LIBOR-referenced contracts were primarily concentrated in derivative contracts and to a lesser extent, loans, floating rate notes, preferred shares, securitizations and mortgages. A significant majority of the firm’s derivative contracts, and a majority of the firm’s non-derivative contracts contain fallback provisions or otherwise have an expected path that will allow for the transition to an alternative reference rate upon the cessation of the applicable LIBOR rate</a:t>
            </a:r>
          </a:p>
          <a:p>
            <a:pPr marL="114300" indent="0">
              <a:buNone/>
            </a:pPr>
            <a:endParaRPr lang="en-US" dirty="0"/>
          </a:p>
        </p:txBody>
      </p:sp>
      <p:sp>
        <p:nvSpPr>
          <p:cNvPr id="3" name="Title 2">
            <a:extLst>
              <a:ext uri="{FF2B5EF4-FFF2-40B4-BE49-F238E27FC236}">
                <a16:creationId xmlns:a16="http://schemas.microsoft.com/office/drawing/2014/main" id="{03A3E5F9-1295-FF93-7BCD-7AD93BFA6BA9}"/>
              </a:ext>
            </a:extLst>
          </p:cNvPr>
          <p:cNvSpPr>
            <a:spLocks noGrp="1"/>
          </p:cNvSpPr>
          <p:nvPr>
            <p:ph type="title"/>
          </p:nvPr>
        </p:nvSpPr>
        <p:spPr/>
        <p:txBody>
          <a:bodyPr/>
          <a:lstStyle/>
          <a:p>
            <a:r>
              <a:rPr lang="en"/>
              <a:t>Replacement of LIBOR</a:t>
            </a:r>
            <a:endParaRPr lang="en-US"/>
          </a:p>
        </p:txBody>
      </p:sp>
    </p:spTree>
    <p:extLst>
      <p:ext uri="{BB962C8B-B14F-4D97-AF65-F5344CB8AC3E}">
        <p14:creationId xmlns:p14="http://schemas.microsoft.com/office/powerpoint/2010/main" val="31324497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41"/>
          <p:cNvSpPr txBox="1">
            <a:spLocks noGrp="1"/>
          </p:cNvSpPr>
          <p:nvPr>
            <p:ph type="title"/>
          </p:nvPr>
        </p:nvSpPr>
        <p:spPr>
          <a:prstGeom prst="rect">
            <a:avLst/>
          </a:prstGeom>
        </p:spPr>
        <p:txBody>
          <a:bodyPr spcFirstLastPara="1" wrap="square" lIns="91425" tIns="91425" rIns="91425" bIns="91425" anchor="ctr" anchorCtr="0">
            <a:normAutofit/>
          </a:bodyPr>
          <a:lstStyle/>
          <a:p>
            <a:pPr marL="0" lvl="0" indent="0" algn="ctr" rtl="0">
              <a:lnSpc>
                <a:spcPct val="115000"/>
              </a:lnSpc>
              <a:spcBef>
                <a:spcPts val="0"/>
              </a:spcBef>
              <a:spcAft>
                <a:spcPts val="1200"/>
              </a:spcAft>
              <a:buNone/>
            </a:pPr>
            <a:r>
              <a:rPr lang="en" sz="2300" b="1">
                <a:highlight>
                  <a:srgbClr val="FFFFFF"/>
                </a:highlight>
              </a:rPr>
              <a:t>Basel Accord - </a:t>
            </a:r>
            <a:r>
              <a:rPr lang="en" sz="2300" b="1" err="1">
                <a:highlight>
                  <a:srgbClr val="FFFFFF"/>
                </a:highlight>
              </a:rPr>
              <a:t>l,ll</a:t>
            </a:r>
            <a:r>
              <a:rPr lang="en" sz="2300" b="1">
                <a:highlight>
                  <a:srgbClr val="FFFFFF"/>
                </a:highlight>
              </a:rPr>
              <a:t>, and </a:t>
            </a:r>
            <a:r>
              <a:rPr lang="en" sz="2300" b="1" err="1">
                <a:highlight>
                  <a:srgbClr val="FFFFFF"/>
                </a:highlight>
              </a:rPr>
              <a:t>lll</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B2F9410-A86C-6DDE-A8EE-E565D9F1BDB1}"/>
              </a:ext>
            </a:extLst>
          </p:cNvPr>
          <p:cNvSpPr>
            <a:spLocks noGrp="1"/>
          </p:cNvSpPr>
          <p:nvPr>
            <p:ph type="body" idx="1"/>
          </p:nvPr>
        </p:nvSpPr>
        <p:spPr/>
        <p:txBody>
          <a:bodyPr>
            <a:normAutofit fontScale="85000" lnSpcReduction="10000"/>
          </a:bodyPr>
          <a:lstStyle/>
          <a:p>
            <a:pPr marL="285750" indent="-285750"/>
            <a:r>
              <a:rPr lang="en-CA" dirty="0">
                <a:highlight>
                  <a:srgbClr val="FFFFFF"/>
                </a:highlight>
              </a:rPr>
              <a:t>It is a set of international banking regulations established by the </a:t>
            </a:r>
            <a:r>
              <a:rPr lang="en-CA" dirty="0"/>
              <a:t>Basel Committee on Banking Supervision (BCBS)</a:t>
            </a:r>
            <a:r>
              <a:rPr lang="en-CA" dirty="0">
                <a:highlight>
                  <a:srgbClr val="FFFFFF"/>
                </a:highlight>
              </a:rPr>
              <a:t> which sets the minimum </a:t>
            </a:r>
            <a:r>
              <a:rPr lang="en-CA" dirty="0"/>
              <a:t>capital requirements</a:t>
            </a:r>
            <a:r>
              <a:rPr lang="en-CA" dirty="0">
                <a:highlight>
                  <a:srgbClr val="FFFFFF"/>
                </a:highlight>
              </a:rPr>
              <a:t> for financial institutions, with the goal of minimizing credit risk. Compared to other three, Base l introduced guidelines for how much capital banks must keep in reserve based on the risk level of their assets</a:t>
            </a:r>
          </a:p>
          <a:p>
            <a:pPr marL="285750" indent="-285750">
              <a:spcBef>
                <a:spcPts val="1200"/>
              </a:spcBef>
            </a:pPr>
            <a:r>
              <a:rPr lang="en-CA" dirty="0">
                <a:highlight>
                  <a:srgbClr val="FFFFFF"/>
                </a:highlight>
              </a:rPr>
              <a:t>Banks that operate internationally were required to maintain at least a minimum amount of capital (8%) based on their risk-weighted assets</a:t>
            </a:r>
          </a:p>
          <a:p>
            <a:pPr marL="285750" indent="-285750">
              <a:spcBef>
                <a:spcPts val="1200"/>
              </a:spcBef>
            </a:pPr>
            <a:r>
              <a:rPr lang="en-CA" dirty="0">
                <a:highlight>
                  <a:srgbClr val="FFFFFF"/>
                </a:highlight>
              </a:rPr>
              <a:t>With the advent of Basel I, bank assets were classified into five level of risk: 0%, 10%, 20%, 50%, and 100%, and banks are required to maintain emergency capital based on that classification</a:t>
            </a:r>
          </a:p>
          <a:p>
            <a:pPr marL="285750" indent="-285750">
              <a:spcBef>
                <a:spcPts val="1200"/>
              </a:spcBef>
            </a:pPr>
            <a:r>
              <a:rPr lang="en-CA" dirty="0">
                <a:highlight>
                  <a:srgbClr val="FFFFFF"/>
                </a:highlight>
              </a:rPr>
              <a:t>Basel l is the earliest Basel Accords and is now considered too limited in scope, but it laid the framework for the subsequent Basel Accords</a:t>
            </a:r>
          </a:p>
          <a:p>
            <a:pPr marL="285750" indent="-285750">
              <a:spcBef>
                <a:spcPts val="1200"/>
              </a:spcBef>
              <a:spcAft>
                <a:spcPts val="1200"/>
              </a:spcAft>
            </a:pPr>
            <a:endParaRPr lang="en-CA" dirty="0">
              <a:highlight>
                <a:srgbClr val="FFFFFF"/>
              </a:highlight>
            </a:endParaRPr>
          </a:p>
          <a:p>
            <a:endParaRPr lang="en-US" dirty="0"/>
          </a:p>
        </p:txBody>
      </p:sp>
      <p:sp>
        <p:nvSpPr>
          <p:cNvPr id="3" name="Title 2">
            <a:extLst>
              <a:ext uri="{FF2B5EF4-FFF2-40B4-BE49-F238E27FC236}">
                <a16:creationId xmlns:a16="http://schemas.microsoft.com/office/drawing/2014/main" id="{0AB4C8E9-FAB2-BA70-7E80-8FD95C02E88E}"/>
              </a:ext>
            </a:extLst>
          </p:cNvPr>
          <p:cNvSpPr>
            <a:spLocks noGrp="1"/>
          </p:cNvSpPr>
          <p:nvPr>
            <p:ph type="title"/>
          </p:nvPr>
        </p:nvSpPr>
        <p:spPr/>
        <p:txBody>
          <a:bodyPr/>
          <a:lstStyle/>
          <a:p>
            <a:r>
              <a:rPr lang="en"/>
              <a:t>What is Basel l</a:t>
            </a:r>
            <a:endParaRPr lang="en-US"/>
          </a:p>
        </p:txBody>
      </p:sp>
    </p:spTree>
    <p:extLst>
      <p:ext uri="{BB962C8B-B14F-4D97-AF65-F5344CB8AC3E}">
        <p14:creationId xmlns:p14="http://schemas.microsoft.com/office/powerpoint/2010/main" val="21184012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9480E9-4C04-55E2-8CE6-4479ED9E73F4}"/>
              </a:ext>
            </a:extLst>
          </p:cNvPr>
          <p:cNvSpPr>
            <a:spLocks noGrp="1"/>
          </p:cNvSpPr>
          <p:nvPr>
            <p:ph type="body" idx="1"/>
          </p:nvPr>
        </p:nvSpPr>
        <p:spPr/>
        <p:txBody>
          <a:bodyPr>
            <a:normAutofit fontScale="85000" lnSpcReduction="10000"/>
          </a:bodyPr>
          <a:lstStyle/>
          <a:p>
            <a:pPr marL="285750" indent="-285750"/>
            <a:r>
              <a:rPr lang="en-CA" dirty="0"/>
              <a:t>Also called as the Revised Capital Framework. It is an update of Basel l</a:t>
            </a:r>
          </a:p>
          <a:p>
            <a:pPr marL="285750" indent="-285750"/>
            <a:r>
              <a:rPr lang="en-CA" dirty="0"/>
              <a:t>Building upon Basel l. Basel </a:t>
            </a:r>
            <a:r>
              <a:rPr lang="en-CA" dirty="0" err="1"/>
              <a:t>ll</a:t>
            </a:r>
            <a:r>
              <a:rPr lang="en-CA" dirty="0"/>
              <a:t> focused on three main areas: minimum capital requirements, supervisory review of an institution's capital adequacy and internal assessment process, and the effective use of disclosure as a lever to strengthen market discipline and encourage sound banking practices including supervisory review</a:t>
            </a:r>
          </a:p>
          <a:p>
            <a:pPr marL="285750" indent="-285750"/>
            <a:r>
              <a:rPr lang="en-CA" dirty="0"/>
              <a:t>Further divide bank into three tiers: Tier 1, 2, and 3. The higher the tier, the more secure and liquid its assets</a:t>
            </a:r>
          </a:p>
          <a:p>
            <a:pPr marL="285750" indent="-285750"/>
            <a:r>
              <a:rPr lang="en-CA" dirty="0"/>
              <a:t>Provided guidelines for the calculation of minimum regulatory capital ratios and confirmed the requirement that banks maintain a capital reserve equal to at least 8% of their risk-weighted assets.</a:t>
            </a:r>
          </a:p>
          <a:p>
            <a:pPr marL="285750" indent="-285750"/>
            <a:r>
              <a:rPr lang="en-CA" dirty="0"/>
              <a:t>Refined the definition of risk-weighted assets, used in calculating whether a bank meets its capital reserve requirements</a:t>
            </a:r>
          </a:p>
          <a:p>
            <a:pPr marL="285750" indent="-285750"/>
            <a:r>
              <a:rPr lang="en-CA" dirty="0"/>
              <a:t>However, Basel II underestimated the risks involved in current banking practices and that the financial system was overleveraged and undercapitalized</a:t>
            </a:r>
          </a:p>
        </p:txBody>
      </p:sp>
      <p:sp>
        <p:nvSpPr>
          <p:cNvPr id="3" name="Title 2">
            <a:extLst>
              <a:ext uri="{FF2B5EF4-FFF2-40B4-BE49-F238E27FC236}">
                <a16:creationId xmlns:a16="http://schemas.microsoft.com/office/drawing/2014/main" id="{7BDAB615-4069-70E6-76E8-F99626254F98}"/>
              </a:ext>
            </a:extLst>
          </p:cNvPr>
          <p:cNvSpPr>
            <a:spLocks noGrp="1"/>
          </p:cNvSpPr>
          <p:nvPr>
            <p:ph type="title"/>
          </p:nvPr>
        </p:nvSpPr>
        <p:spPr/>
        <p:txBody>
          <a:bodyPr/>
          <a:lstStyle/>
          <a:p>
            <a:r>
              <a:rPr lang="en"/>
              <a:t>What is Basel </a:t>
            </a:r>
            <a:r>
              <a:rPr lang="en" err="1"/>
              <a:t>ll</a:t>
            </a:r>
            <a:endParaRPr lang="en-US"/>
          </a:p>
        </p:txBody>
      </p:sp>
    </p:spTree>
    <p:extLst>
      <p:ext uri="{BB962C8B-B14F-4D97-AF65-F5344CB8AC3E}">
        <p14:creationId xmlns:p14="http://schemas.microsoft.com/office/powerpoint/2010/main" val="36738880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1452DA8-C856-1D44-DBDB-C8200F331917}"/>
              </a:ext>
            </a:extLst>
          </p:cNvPr>
          <p:cNvSpPr>
            <a:spLocks noGrp="1"/>
          </p:cNvSpPr>
          <p:nvPr>
            <p:ph type="body" idx="1"/>
          </p:nvPr>
        </p:nvSpPr>
        <p:spPr/>
        <p:txBody>
          <a:bodyPr>
            <a:normAutofit fontScale="92500" lnSpcReduction="10000"/>
          </a:bodyPr>
          <a:lstStyle/>
          <a:p>
            <a:pPr lvl="0" indent="-317500">
              <a:lnSpc>
                <a:spcPct val="105000"/>
              </a:lnSpc>
              <a:buClr>
                <a:schemeClr val="dk1"/>
              </a:buClr>
              <a:buSzPts val="1400"/>
            </a:pPr>
            <a:r>
              <a:rPr lang="en-CA" sz="1400" dirty="0"/>
              <a:t>Established in 1935</a:t>
            </a:r>
          </a:p>
          <a:p>
            <a:pPr lvl="0" indent="-317500">
              <a:lnSpc>
                <a:spcPct val="105000"/>
              </a:lnSpc>
              <a:buClr>
                <a:schemeClr val="dk1"/>
              </a:buClr>
              <a:buSzPts val="1400"/>
            </a:pPr>
            <a:r>
              <a:rPr lang="en-CA" sz="1400" dirty="0"/>
              <a:t>A global financial services firm specializes in market analysis and in advisory and capital-raising services for corporations</a:t>
            </a:r>
          </a:p>
          <a:p>
            <a:pPr lvl="0" indent="-317500">
              <a:lnSpc>
                <a:spcPct val="105000"/>
              </a:lnSpc>
              <a:buClr>
                <a:schemeClr val="dk1"/>
              </a:buClr>
              <a:buSzPts val="1400"/>
            </a:pPr>
            <a:r>
              <a:rPr lang="en-CA" sz="1400" dirty="0">
                <a:highlight>
                  <a:srgbClr val="FFFFFF"/>
                </a:highlight>
                <a:latin typeface="Times New Roman"/>
                <a:cs typeface="Times New Roman"/>
              </a:rPr>
              <a:t>Provides investment banking products and services to its clients and customers including corporations, governments, financial institutions, and individuals</a:t>
            </a:r>
          </a:p>
          <a:p>
            <a:pPr lvl="0" indent="-317500">
              <a:lnSpc>
                <a:spcPct val="105000"/>
              </a:lnSpc>
              <a:buClr>
                <a:schemeClr val="dk1"/>
              </a:buClr>
              <a:buSzPts val="1400"/>
            </a:pPr>
            <a:r>
              <a:rPr lang="en-CA" sz="1400" dirty="0">
                <a:highlight>
                  <a:srgbClr val="FFFFFF"/>
                </a:highlight>
              </a:rPr>
              <a:t>Offices in more than 41 countries, 74.81k employees in 2021</a:t>
            </a:r>
          </a:p>
          <a:p>
            <a:pPr lvl="0" indent="-317500">
              <a:lnSpc>
                <a:spcPct val="105000"/>
              </a:lnSpc>
              <a:buClr>
                <a:schemeClr val="dk1"/>
              </a:buClr>
              <a:buSzPts val="1400"/>
            </a:pPr>
            <a:r>
              <a:rPr lang="en-CA" sz="1400" dirty="0">
                <a:highlight>
                  <a:srgbClr val="FFFFFF"/>
                </a:highlight>
              </a:rPr>
              <a:t>Shareholders:</a:t>
            </a:r>
          </a:p>
          <a:p>
            <a:pPr lvl="1">
              <a:lnSpc>
                <a:spcPct val="105000"/>
              </a:lnSpc>
              <a:buClr>
                <a:schemeClr val="dk1"/>
              </a:buClr>
            </a:pPr>
            <a:r>
              <a:rPr lang="en-CA" dirty="0">
                <a:solidFill>
                  <a:srgbClr val="002060"/>
                </a:solidFill>
                <a:latin typeface="Times New Roman" panose="02020603050405020304" pitchFamily="18" charset="0"/>
                <a:cs typeface="Times New Roman" panose="02020603050405020304" pitchFamily="18" charset="0"/>
              </a:rPr>
              <a:t>Mutual fund holders - 36.13%</a:t>
            </a:r>
          </a:p>
          <a:p>
            <a:pPr lvl="1">
              <a:lnSpc>
                <a:spcPct val="105000"/>
              </a:lnSpc>
              <a:buClr>
                <a:schemeClr val="dk1"/>
              </a:buClr>
            </a:pPr>
            <a:r>
              <a:rPr lang="en-CA" dirty="0">
                <a:solidFill>
                  <a:srgbClr val="002060"/>
                </a:solidFill>
                <a:latin typeface="Times New Roman" panose="02020603050405020304" pitchFamily="18" charset="0"/>
                <a:cs typeface="Times New Roman" panose="02020603050405020304" pitchFamily="18" charset="0"/>
              </a:rPr>
              <a:t>Other institutional - 28.14%</a:t>
            </a:r>
          </a:p>
          <a:p>
            <a:pPr lvl="1">
              <a:lnSpc>
                <a:spcPct val="105000"/>
              </a:lnSpc>
              <a:buClr>
                <a:schemeClr val="dk1"/>
              </a:buClr>
            </a:pPr>
            <a:r>
              <a:rPr lang="en-CA" dirty="0">
                <a:solidFill>
                  <a:srgbClr val="002060"/>
                </a:solidFill>
                <a:latin typeface="Times New Roman" panose="02020603050405020304" pitchFamily="18" charset="0"/>
                <a:cs typeface="Times New Roman" panose="02020603050405020304" pitchFamily="18" charset="0"/>
              </a:rPr>
              <a:t>Individual stakeholders - 25.30%</a:t>
            </a:r>
            <a:endParaRPr lang="en-CA" dirty="0">
              <a:solidFill>
                <a:srgbClr val="002060"/>
              </a:solidFill>
              <a:highlight>
                <a:srgbClr val="FFFFFF"/>
              </a:highlight>
              <a:latin typeface="Times New Roman" panose="02020603050405020304" pitchFamily="18" charset="0"/>
              <a:cs typeface="Times New Roman" panose="02020603050405020304" pitchFamily="18" charset="0"/>
            </a:endParaRPr>
          </a:p>
          <a:p>
            <a:pPr lvl="0" indent="-317500">
              <a:lnSpc>
                <a:spcPct val="105000"/>
              </a:lnSpc>
              <a:buClr>
                <a:schemeClr val="dk1"/>
              </a:buClr>
              <a:buSzPts val="1400"/>
            </a:pPr>
            <a:r>
              <a:rPr lang="en-CA" sz="1400" dirty="0">
                <a:highlight>
                  <a:srgbClr val="FFFFFF"/>
                </a:highlight>
              </a:rPr>
              <a:t>Top Executives:</a:t>
            </a:r>
          </a:p>
          <a:p>
            <a:pPr lvl="1">
              <a:lnSpc>
                <a:spcPct val="105000"/>
              </a:lnSpc>
              <a:buClr>
                <a:schemeClr val="dk1"/>
              </a:buClr>
            </a:pPr>
            <a:r>
              <a:rPr lang="en-CA" dirty="0">
                <a:solidFill>
                  <a:srgbClr val="002060"/>
                </a:solidFill>
                <a:highlight>
                  <a:srgbClr val="FFFFFF"/>
                </a:highlight>
                <a:latin typeface="Times New Roman" panose="02020603050405020304" pitchFamily="18" charset="0"/>
                <a:cs typeface="Times New Roman" panose="02020603050405020304" pitchFamily="18" charset="0"/>
              </a:rPr>
              <a:t>Chairman &amp; Chief Executive Officer - James Patrick Gorman </a:t>
            </a:r>
          </a:p>
          <a:p>
            <a:pPr lvl="1">
              <a:lnSpc>
                <a:spcPct val="105000"/>
              </a:lnSpc>
              <a:buClr>
                <a:schemeClr val="dk1"/>
              </a:buClr>
            </a:pPr>
            <a:r>
              <a:rPr lang="en-CA" dirty="0">
                <a:solidFill>
                  <a:srgbClr val="002060"/>
                </a:solidFill>
                <a:highlight>
                  <a:srgbClr val="FFFFFF"/>
                </a:highlight>
                <a:latin typeface="Times New Roman" panose="02020603050405020304" pitchFamily="18" charset="0"/>
                <a:cs typeface="Times New Roman" panose="02020603050405020304" pitchFamily="18" charset="0"/>
              </a:rPr>
              <a:t>Co-President &amp; Head-Wealth Management - Andy Saperstein </a:t>
            </a:r>
          </a:p>
          <a:p>
            <a:pPr lvl="1">
              <a:lnSpc>
                <a:spcPct val="105000"/>
              </a:lnSpc>
              <a:buClr>
                <a:schemeClr val="dk1"/>
              </a:buClr>
            </a:pPr>
            <a:r>
              <a:rPr lang="en-CA" dirty="0">
                <a:solidFill>
                  <a:srgbClr val="002060"/>
                </a:solidFill>
                <a:highlight>
                  <a:srgbClr val="FFFFFF"/>
                </a:highlight>
                <a:latin typeface="Times New Roman" panose="02020603050405020304" pitchFamily="18" charset="0"/>
                <a:cs typeface="Times New Roman" panose="02020603050405020304" pitchFamily="18" charset="0"/>
              </a:rPr>
              <a:t>Co-President - Edward N. Pick </a:t>
            </a:r>
          </a:p>
          <a:p>
            <a:pPr lvl="1">
              <a:lnSpc>
                <a:spcPct val="105000"/>
              </a:lnSpc>
              <a:buClr>
                <a:schemeClr val="dk1"/>
              </a:buClr>
            </a:pPr>
            <a:r>
              <a:rPr lang="en-CA" dirty="0">
                <a:solidFill>
                  <a:srgbClr val="002060"/>
                </a:solidFill>
                <a:highlight>
                  <a:srgbClr val="FFFFFF"/>
                </a:highlight>
                <a:latin typeface="Times New Roman"/>
                <a:cs typeface="Times New Roman"/>
              </a:rPr>
              <a:t>Chief Operating Officer - Jonathan M. </a:t>
            </a:r>
            <a:r>
              <a:rPr lang="en-CA" dirty="0" err="1">
                <a:solidFill>
                  <a:srgbClr val="002060"/>
                </a:solidFill>
                <a:highlight>
                  <a:srgbClr val="FFFFFF"/>
                </a:highlight>
                <a:latin typeface="Times New Roman"/>
                <a:cs typeface="Times New Roman"/>
              </a:rPr>
              <a:t>Pruzan</a:t>
            </a:r>
            <a:r>
              <a:rPr lang="en-CA" dirty="0">
                <a:solidFill>
                  <a:srgbClr val="002060"/>
                </a:solidFill>
                <a:highlight>
                  <a:srgbClr val="FFFFFF"/>
                </a:highlight>
                <a:latin typeface="Times New Roman"/>
                <a:cs typeface="Times New Roman"/>
              </a:rPr>
              <a:t> </a:t>
            </a:r>
            <a:endParaRPr lang="en-CA" dirty="0">
              <a:solidFill>
                <a:srgbClr val="002060"/>
              </a:solidFill>
              <a:highlight>
                <a:srgbClr val="FFFFFF"/>
              </a:highlight>
              <a:latin typeface="Times New Roman" panose="02020603050405020304" pitchFamily="18" charset="0"/>
              <a:cs typeface="Times New Roman" panose="02020603050405020304" pitchFamily="18" charset="0"/>
            </a:endParaRPr>
          </a:p>
          <a:p>
            <a:pPr lvl="1">
              <a:lnSpc>
                <a:spcPct val="105000"/>
              </a:lnSpc>
              <a:buClr>
                <a:schemeClr val="dk1"/>
              </a:buClr>
            </a:pPr>
            <a:r>
              <a:rPr lang="en-CA" dirty="0">
                <a:solidFill>
                  <a:srgbClr val="002060"/>
                </a:solidFill>
                <a:highlight>
                  <a:srgbClr val="FFFFFF"/>
                </a:highlight>
                <a:latin typeface="Times New Roman" panose="02020603050405020304" pitchFamily="18" charset="0"/>
                <a:cs typeface="Times New Roman" panose="02020603050405020304" pitchFamily="18" charset="0"/>
              </a:rPr>
              <a:t>Chief Financial Officer - Sharon Yeshaya </a:t>
            </a:r>
          </a:p>
          <a:p>
            <a:endParaRPr lang="en-US" dirty="0"/>
          </a:p>
        </p:txBody>
      </p:sp>
      <p:sp>
        <p:nvSpPr>
          <p:cNvPr id="2" name="Title 1">
            <a:extLst>
              <a:ext uri="{FF2B5EF4-FFF2-40B4-BE49-F238E27FC236}">
                <a16:creationId xmlns:a16="http://schemas.microsoft.com/office/drawing/2014/main" id="{C9D4A43C-1D9A-CA6B-6276-C25A26BB5D70}"/>
              </a:ext>
            </a:extLst>
          </p:cNvPr>
          <p:cNvSpPr>
            <a:spLocks noGrp="1"/>
          </p:cNvSpPr>
          <p:nvPr>
            <p:ph type="title"/>
          </p:nvPr>
        </p:nvSpPr>
        <p:spPr>
          <a:xfrm>
            <a:off x="861021" y="250250"/>
            <a:ext cx="7421957" cy="478629"/>
          </a:xfrm>
          <a:prstGeom prst="rect">
            <a:avLst/>
          </a:prstGeom>
        </p:spPr>
        <p:txBody>
          <a:bodyPr/>
          <a:lstStyle/>
          <a:p>
            <a:r>
              <a:rPr lang="en"/>
              <a:t>Company Overview</a:t>
            </a:r>
            <a:endParaRPr lang="en-US"/>
          </a:p>
        </p:txBody>
      </p:sp>
    </p:spTree>
    <p:extLst>
      <p:ext uri="{BB962C8B-B14F-4D97-AF65-F5344CB8AC3E}">
        <p14:creationId xmlns:p14="http://schemas.microsoft.com/office/powerpoint/2010/main" val="16019947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0B32415-8644-473D-848C-5D23A266016E}"/>
              </a:ext>
            </a:extLst>
          </p:cNvPr>
          <p:cNvSpPr>
            <a:spLocks noGrp="1"/>
          </p:cNvSpPr>
          <p:nvPr>
            <p:ph type="body" idx="1"/>
          </p:nvPr>
        </p:nvSpPr>
        <p:spPr/>
        <p:txBody>
          <a:bodyPr>
            <a:normAutofit fontScale="85000" lnSpcReduction="10000"/>
          </a:bodyPr>
          <a:lstStyle/>
          <a:p>
            <a:pPr marL="285750" indent="-285750"/>
            <a:r>
              <a:rPr lang="en-CA" dirty="0"/>
              <a:t>An internationally agreed set of measures developed by the Basel Committee on Banking Supervision in response to the financial crisis of 2007-09</a:t>
            </a:r>
          </a:p>
          <a:p>
            <a:pPr marL="285750" indent="-285750"/>
            <a:r>
              <a:rPr lang="en-CA" dirty="0"/>
              <a:t>It builds on the Basel I and Basel II accords in an effort to improve the banking system’s ability to deal with financial stress, improve risk management, and promote transparency</a:t>
            </a:r>
          </a:p>
          <a:p>
            <a:pPr marL="285750" indent="-285750"/>
            <a:r>
              <a:rPr lang="en-CA" dirty="0"/>
              <a:t>Aim to strengthen the regulation, supervision, and risk management of bank</a:t>
            </a:r>
          </a:p>
          <a:p>
            <a:pPr marL="285750" indent="-285750"/>
            <a:r>
              <a:rPr lang="en-CA" dirty="0"/>
              <a:t>It is a minimum requirement applied to all internationally active banks</a:t>
            </a:r>
          </a:p>
          <a:p>
            <a:pPr marL="285750" indent="-285750"/>
            <a:r>
              <a:rPr lang="en-CA" dirty="0"/>
              <a:t>Increased the portion of that capital that must be in the form of Tier 1 assets, from 4% to 6%.Basel III also eliminated an even riskier tier of capital, Tier 3, from the calculation</a:t>
            </a:r>
          </a:p>
          <a:p>
            <a:pPr marL="285750" indent="-285750"/>
            <a:r>
              <a:rPr lang="en-CA" dirty="0"/>
              <a:t>Introduced new leverage and liquidity requirements aimed at safeguarding against excessive and risky lending, while ensuring that banks have sufficient liquidity during periods of financial stress</a:t>
            </a:r>
          </a:p>
          <a:p>
            <a:pPr marL="285750" indent="-285750"/>
            <a:r>
              <a:rPr lang="en-CA" dirty="0"/>
              <a:t>Introduced new rules requiring that banks maintain additional reserves known as countercyclical capital buffers—essentially a rainy day fund for banks</a:t>
            </a:r>
            <a:br>
              <a:rPr lang="en-CA" dirty="0"/>
            </a:br>
            <a:endParaRPr lang="en-US" dirty="0"/>
          </a:p>
        </p:txBody>
      </p:sp>
      <p:sp>
        <p:nvSpPr>
          <p:cNvPr id="3" name="Title 2">
            <a:extLst>
              <a:ext uri="{FF2B5EF4-FFF2-40B4-BE49-F238E27FC236}">
                <a16:creationId xmlns:a16="http://schemas.microsoft.com/office/drawing/2014/main" id="{4FA9E4C5-985F-6336-5739-92C489F76D03}"/>
              </a:ext>
            </a:extLst>
          </p:cNvPr>
          <p:cNvSpPr>
            <a:spLocks noGrp="1"/>
          </p:cNvSpPr>
          <p:nvPr>
            <p:ph type="title"/>
          </p:nvPr>
        </p:nvSpPr>
        <p:spPr/>
        <p:txBody>
          <a:bodyPr/>
          <a:lstStyle/>
          <a:p>
            <a:r>
              <a:rPr lang="en"/>
              <a:t>What is Basel </a:t>
            </a:r>
            <a:r>
              <a:rPr lang="en" err="1"/>
              <a:t>lll</a:t>
            </a:r>
            <a:endParaRPr lang="en-US"/>
          </a:p>
        </p:txBody>
      </p:sp>
    </p:spTree>
    <p:extLst>
      <p:ext uri="{BB962C8B-B14F-4D97-AF65-F5344CB8AC3E}">
        <p14:creationId xmlns:p14="http://schemas.microsoft.com/office/powerpoint/2010/main" val="22899485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7F56E5-DD0B-93BA-DD70-A860BC25B14A}"/>
              </a:ext>
            </a:extLst>
          </p:cNvPr>
          <p:cNvSpPr>
            <a:spLocks noGrp="1"/>
          </p:cNvSpPr>
          <p:nvPr>
            <p:ph type="title"/>
          </p:nvPr>
        </p:nvSpPr>
        <p:spPr/>
        <p:txBody>
          <a:bodyPr/>
          <a:lstStyle/>
          <a:p>
            <a:r>
              <a:rPr lang="en"/>
              <a:t>Basel </a:t>
            </a:r>
            <a:r>
              <a:rPr lang="en" err="1"/>
              <a:t>lll</a:t>
            </a:r>
            <a:r>
              <a:rPr lang="en"/>
              <a:t> Transitional Arrangements 2017-2028</a:t>
            </a:r>
            <a:endParaRPr lang="en-US"/>
          </a:p>
        </p:txBody>
      </p:sp>
      <p:pic>
        <p:nvPicPr>
          <p:cNvPr id="4" name="Google Shape;231;p45">
            <a:extLst>
              <a:ext uri="{FF2B5EF4-FFF2-40B4-BE49-F238E27FC236}">
                <a16:creationId xmlns:a16="http://schemas.microsoft.com/office/drawing/2014/main" id="{71E82DB7-BD76-FED6-4ED4-C8C12DD2E55D}"/>
              </a:ext>
            </a:extLst>
          </p:cNvPr>
          <p:cNvPicPr preferRelativeResize="0"/>
          <p:nvPr/>
        </p:nvPicPr>
        <p:blipFill>
          <a:blip r:embed="rId2">
            <a:alphaModFix/>
          </a:blip>
          <a:stretch>
            <a:fillRect/>
          </a:stretch>
        </p:blipFill>
        <p:spPr>
          <a:xfrm>
            <a:off x="1319748" y="957860"/>
            <a:ext cx="6657524" cy="3914125"/>
          </a:xfrm>
          <a:prstGeom prst="rect">
            <a:avLst/>
          </a:prstGeom>
          <a:noFill/>
          <a:ln>
            <a:noFill/>
          </a:ln>
        </p:spPr>
      </p:pic>
    </p:spTree>
    <p:extLst>
      <p:ext uri="{BB962C8B-B14F-4D97-AF65-F5344CB8AC3E}">
        <p14:creationId xmlns:p14="http://schemas.microsoft.com/office/powerpoint/2010/main" val="22071967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DF7AD-1339-1AA4-BA5E-E66716C3B33C}"/>
              </a:ext>
            </a:extLst>
          </p:cNvPr>
          <p:cNvSpPr>
            <a:spLocks noGrp="1"/>
          </p:cNvSpPr>
          <p:nvPr>
            <p:ph type="title"/>
          </p:nvPr>
        </p:nvSpPr>
        <p:spPr/>
        <p:txBody>
          <a:bodyPr/>
          <a:lstStyle/>
          <a:p>
            <a:r>
              <a:rPr lang="en"/>
              <a:t>Basel </a:t>
            </a:r>
            <a:r>
              <a:rPr lang="en" err="1"/>
              <a:t>lll</a:t>
            </a:r>
            <a:r>
              <a:rPr lang="en"/>
              <a:t> Summary Table</a:t>
            </a:r>
            <a:endParaRPr lang="en-US"/>
          </a:p>
        </p:txBody>
      </p:sp>
      <p:pic>
        <p:nvPicPr>
          <p:cNvPr id="3" name="Google Shape;238;p46">
            <a:extLst>
              <a:ext uri="{FF2B5EF4-FFF2-40B4-BE49-F238E27FC236}">
                <a16:creationId xmlns:a16="http://schemas.microsoft.com/office/drawing/2014/main" id="{ADE71B3E-53B8-FB81-98E9-825826C6D423}"/>
              </a:ext>
            </a:extLst>
          </p:cNvPr>
          <p:cNvPicPr preferRelativeResize="0"/>
          <p:nvPr/>
        </p:nvPicPr>
        <p:blipFill rotWithShape="1">
          <a:blip r:embed="rId2">
            <a:alphaModFix/>
          </a:blip>
          <a:srcRect r="2254"/>
          <a:stretch/>
        </p:blipFill>
        <p:spPr>
          <a:xfrm>
            <a:off x="963231" y="975195"/>
            <a:ext cx="7319748" cy="4015826"/>
          </a:xfrm>
          <a:prstGeom prst="rect">
            <a:avLst/>
          </a:prstGeom>
          <a:noFill/>
          <a:ln>
            <a:noFill/>
          </a:ln>
        </p:spPr>
      </p:pic>
    </p:spTree>
    <p:extLst>
      <p:ext uri="{BB962C8B-B14F-4D97-AF65-F5344CB8AC3E}">
        <p14:creationId xmlns:p14="http://schemas.microsoft.com/office/powerpoint/2010/main" val="3147460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111C4F3-4FB6-F5C1-8256-90575DF9EE35}"/>
              </a:ext>
            </a:extLst>
          </p:cNvPr>
          <p:cNvSpPr>
            <a:spLocks noGrp="1"/>
          </p:cNvSpPr>
          <p:nvPr>
            <p:ph type="body" idx="1"/>
          </p:nvPr>
        </p:nvSpPr>
        <p:spPr>
          <a:xfrm>
            <a:off x="311700" y="978194"/>
            <a:ext cx="8520600" cy="4019107"/>
          </a:xfrm>
        </p:spPr>
        <p:txBody>
          <a:bodyPr>
            <a:normAutofit/>
          </a:bodyPr>
          <a:lstStyle/>
          <a:p>
            <a:pPr marL="0" lvl="0" indent="0" algn="just">
              <a:buNone/>
            </a:pPr>
            <a:r>
              <a:rPr lang="en-CA" sz="1600" b="1" u="sng" dirty="0"/>
              <a:t>Regulatory Capital:</a:t>
            </a:r>
          </a:p>
          <a:p>
            <a:pPr marL="285750" indent="-285750" algn="just"/>
            <a:r>
              <a:rPr lang="en-CA" sz="1600" dirty="0"/>
              <a:t>Common Equity Tier 1 -&gt; Common Shares, retained earnings, other revenue</a:t>
            </a:r>
          </a:p>
          <a:p>
            <a:pPr marL="285750" indent="-285750" algn="just"/>
            <a:r>
              <a:rPr lang="en-CA" sz="1600" dirty="0"/>
              <a:t>Additional Tier 1 -&gt;Capital Instruments with no fixed maturity  </a:t>
            </a:r>
          </a:p>
          <a:p>
            <a:pPr marL="285750" indent="-285750" algn="just"/>
            <a:r>
              <a:rPr lang="en-CA" sz="1600" dirty="0"/>
              <a:t>Tier 2 -&gt; Subordinated debt and general loan-loss reserves</a:t>
            </a:r>
          </a:p>
          <a:p>
            <a:pPr marL="0" lvl="0" indent="0">
              <a:buNone/>
            </a:pPr>
            <a:r>
              <a:rPr lang="en-CA" sz="1600" b="1" u="sng" dirty="0"/>
              <a:t>Capital Ratio:</a:t>
            </a:r>
          </a:p>
          <a:p>
            <a:pPr marL="285750" indent="-285750"/>
            <a:r>
              <a:rPr lang="en-CA" sz="1600" dirty="0"/>
              <a:t>Amount of regulatory capital divided by the amount of risk-weighted assets</a:t>
            </a:r>
          </a:p>
          <a:p>
            <a:pPr marL="0" lvl="0" indent="0">
              <a:lnSpc>
                <a:spcPct val="100000"/>
              </a:lnSpc>
              <a:buNone/>
            </a:pPr>
            <a:r>
              <a:rPr lang="en-CA" sz="1600" b="1" u="sng" dirty="0"/>
              <a:t>Risk-weighted assets:</a:t>
            </a:r>
          </a:p>
          <a:p>
            <a:pPr marL="285750" indent="-285750">
              <a:lnSpc>
                <a:spcPct val="100000"/>
              </a:lnSpc>
            </a:pPr>
            <a:r>
              <a:rPr lang="en-CA" sz="1600" dirty="0"/>
              <a:t>A risk weight is assigned to each type of asset, as an indication of how risky it is for the bank to hold the asset</a:t>
            </a:r>
          </a:p>
          <a:p>
            <a:pPr marL="0" lvl="0" indent="0" algn="r">
              <a:lnSpc>
                <a:spcPct val="100000"/>
              </a:lnSpc>
              <a:buNone/>
            </a:pPr>
            <a:endParaRPr lang="en-CA" sz="1600" dirty="0"/>
          </a:p>
          <a:p>
            <a:pPr marL="0" lvl="0" indent="0">
              <a:lnSpc>
                <a:spcPct val="100000"/>
              </a:lnSpc>
              <a:buNone/>
            </a:pPr>
            <a:endParaRPr lang="en-CA" sz="1600" dirty="0"/>
          </a:p>
          <a:p>
            <a:pPr marL="0" indent="0">
              <a:buNone/>
            </a:pPr>
            <a:endParaRPr lang="en-CA" sz="1600" dirty="0"/>
          </a:p>
          <a:p>
            <a:pPr marL="0" indent="0" algn="just">
              <a:buNone/>
            </a:pPr>
            <a:endParaRPr lang="en-CA" sz="1600" dirty="0"/>
          </a:p>
          <a:p>
            <a:endParaRPr lang="en-US" sz="1600" dirty="0"/>
          </a:p>
        </p:txBody>
      </p:sp>
      <p:sp>
        <p:nvSpPr>
          <p:cNvPr id="3" name="Title 2">
            <a:extLst>
              <a:ext uri="{FF2B5EF4-FFF2-40B4-BE49-F238E27FC236}">
                <a16:creationId xmlns:a16="http://schemas.microsoft.com/office/drawing/2014/main" id="{94D8313D-2DD0-08AB-1F8C-E53B8BD83042}"/>
              </a:ext>
            </a:extLst>
          </p:cNvPr>
          <p:cNvSpPr>
            <a:spLocks noGrp="1"/>
          </p:cNvSpPr>
          <p:nvPr>
            <p:ph type="title"/>
          </p:nvPr>
        </p:nvSpPr>
        <p:spPr/>
        <p:txBody>
          <a:bodyPr/>
          <a:lstStyle/>
          <a:p>
            <a:r>
              <a:rPr lang="en"/>
              <a:t>Basel </a:t>
            </a:r>
            <a:r>
              <a:rPr lang="en" err="1"/>
              <a:t>lll</a:t>
            </a:r>
            <a:r>
              <a:rPr lang="en"/>
              <a:t> Implications</a:t>
            </a:r>
            <a:endParaRPr lang="en-US"/>
          </a:p>
        </p:txBody>
      </p:sp>
      <p:pic>
        <p:nvPicPr>
          <p:cNvPr id="5" name="Google Shape;245;p47">
            <a:extLst>
              <a:ext uri="{FF2B5EF4-FFF2-40B4-BE49-F238E27FC236}">
                <a16:creationId xmlns:a16="http://schemas.microsoft.com/office/drawing/2014/main" id="{501931F0-ADF2-F54A-47BC-A13591C2A473}"/>
              </a:ext>
            </a:extLst>
          </p:cNvPr>
          <p:cNvPicPr preferRelativeResize="0"/>
          <p:nvPr/>
        </p:nvPicPr>
        <p:blipFill>
          <a:blip r:embed="rId2">
            <a:alphaModFix/>
          </a:blip>
          <a:stretch>
            <a:fillRect/>
          </a:stretch>
        </p:blipFill>
        <p:spPr>
          <a:xfrm>
            <a:off x="2725824" y="3444351"/>
            <a:ext cx="3692350" cy="1552950"/>
          </a:xfrm>
          <a:prstGeom prst="rect">
            <a:avLst/>
          </a:prstGeom>
          <a:noFill/>
          <a:ln>
            <a:noFill/>
          </a:ln>
        </p:spPr>
      </p:pic>
    </p:spTree>
    <p:extLst>
      <p:ext uri="{BB962C8B-B14F-4D97-AF65-F5344CB8AC3E}">
        <p14:creationId xmlns:p14="http://schemas.microsoft.com/office/powerpoint/2010/main" val="29875007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1E79D7C-77AE-DEFE-EE86-FBC0CC48675E}"/>
              </a:ext>
            </a:extLst>
          </p:cNvPr>
          <p:cNvSpPr>
            <a:spLocks noGrp="1"/>
          </p:cNvSpPr>
          <p:nvPr>
            <p:ph type="body" idx="1"/>
          </p:nvPr>
        </p:nvSpPr>
        <p:spPr>
          <a:xfrm>
            <a:off x="173477" y="1163108"/>
            <a:ext cx="8520600" cy="3416400"/>
          </a:xfrm>
        </p:spPr>
        <p:txBody>
          <a:bodyPr/>
          <a:lstStyle/>
          <a:p>
            <a:pPr marL="114300" indent="0">
              <a:buNone/>
            </a:pPr>
            <a:r>
              <a:rPr lang="en-CA" dirty="0"/>
              <a:t>	Replacing the four current approaches with a single standardized approach</a:t>
            </a:r>
          </a:p>
          <a:p>
            <a:endParaRPr lang="en-US" dirty="0"/>
          </a:p>
        </p:txBody>
      </p:sp>
      <p:sp>
        <p:nvSpPr>
          <p:cNvPr id="3" name="Title 2">
            <a:extLst>
              <a:ext uri="{FF2B5EF4-FFF2-40B4-BE49-F238E27FC236}">
                <a16:creationId xmlns:a16="http://schemas.microsoft.com/office/drawing/2014/main" id="{EBF4AAB2-984B-F344-42BE-87E77A7BCE25}"/>
              </a:ext>
            </a:extLst>
          </p:cNvPr>
          <p:cNvSpPr>
            <a:spLocks noGrp="1"/>
          </p:cNvSpPr>
          <p:nvPr>
            <p:ph type="title"/>
          </p:nvPr>
        </p:nvSpPr>
        <p:spPr/>
        <p:txBody>
          <a:bodyPr/>
          <a:lstStyle/>
          <a:p>
            <a:r>
              <a:rPr lang="en"/>
              <a:t>Basel </a:t>
            </a:r>
            <a:r>
              <a:rPr lang="en" err="1"/>
              <a:t>lll</a:t>
            </a:r>
            <a:r>
              <a:rPr lang="en"/>
              <a:t> 2017 Reform</a:t>
            </a:r>
            <a:endParaRPr lang="en-US"/>
          </a:p>
        </p:txBody>
      </p:sp>
      <p:pic>
        <p:nvPicPr>
          <p:cNvPr id="4" name="Google Shape;253;p48">
            <a:extLst>
              <a:ext uri="{FF2B5EF4-FFF2-40B4-BE49-F238E27FC236}">
                <a16:creationId xmlns:a16="http://schemas.microsoft.com/office/drawing/2014/main" id="{69C92245-EEC2-5842-0CB9-FD8D3A4B0A8D}"/>
              </a:ext>
            </a:extLst>
          </p:cNvPr>
          <p:cNvPicPr preferRelativeResize="0"/>
          <p:nvPr/>
        </p:nvPicPr>
        <p:blipFill>
          <a:blip r:embed="rId2">
            <a:alphaModFix/>
          </a:blip>
          <a:stretch>
            <a:fillRect/>
          </a:stretch>
        </p:blipFill>
        <p:spPr>
          <a:xfrm>
            <a:off x="1410399" y="1607356"/>
            <a:ext cx="6323199" cy="3363850"/>
          </a:xfrm>
          <a:prstGeom prst="rect">
            <a:avLst/>
          </a:prstGeom>
          <a:noFill/>
          <a:ln>
            <a:noFill/>
          </a:ln>
        </p:spPr>
      </p:pic>
    </p:spTree>
    <p:extLst>
      <p:ext uri="{BB962C8B-B14F-4D97-AF65-F5344CB8AC3E}">
        <p14:creationId xmlns:p14="http://schemas.microsoft.com/office/powerpoint/2010/main" val="34389682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1E79D7C-77AE-DEFE-EE86-FBC0CC48675E}"/>
              </a:ext>
            </a:extLst>
          </p:cNvPr>
          <p:cNvSpPr>
            <a:spLocks noGrp="1"/>
          </p:cNvSpPr>
          <p:nvPr>
            <p:ph type="body" idx="1"/>
          </p:nvPr>
        </p:nvSpPr>
        <p:spPr>
          <a:xfrm>
            <a:off x="1438752" y="1156635"/>
            <a:ext cx="8520600" cy="3416400"/>
          </a:xfrm>
        </p:spPr>
        <p:txBody>
          <a:bodyPr/>
          <a:lstStyle/>
          <a:p>
            <a:pPr marL="0" lvl="0" indent="0">
              <a:buNone/>
            </a:pPr>
            <a:r>
              <a:rPr lang="en-CA"/>
              <a:t>	Introduced a leverage rate buffer for G-SIBs.</a:t>
            </a:r>
          </a:p>
          <a:p>
            <a:endParaRPr lang="en-US"/>
          </a:p>
        </p:txBody>
      </p:sp>
      <p:sp>
        <p:nvSpPr>
          <p:cNvPr id="3" name="Title 2">
            <a:extLst>
              <a:ext uri="{FF2B5EF4-FFF2-40B4-BE49-F238E27FC236}">
                <a16:creationId xmlns:a16="http://schemas.microsoft.com/office/drawing/2014/main" id="{EBF4AAB2-984B-F344-42BE-87E77A7BCE25}"/>
              </a:ext>
            </a:extLst>
          </p:cNvPr>
          <p:cNvSpPr>
            <a:spLocks noGrp="1"/>
          </p:cNvSpPr>
          <p:nvPr>
            <p:ph type="title"/>
          </p:nvPr>
        </p:nvSpPr>
        <p:spPr/>
        <p:txBody>
          <a:bodyPr/>
          <a:lstStyle/>
          <a:p>
            <a:r>
              <a:rPr lang="en"/>
              <a:t>Basel </a:t>
            </a:r>
            <a:r>
              <a:rPr lang="en" err="1"/>
              <a:t>lll</a:t>
            </a:r>
            <a:r>
              <a:rPr lang="en"/>
              <a:t> 2017 Reform</a:t>
            </a:r>
            <a:endParaRPr lang="en-US"/>
          </a:p>
        </p:txBody>
      </p:sp>
      <p:pic>
        <p:nvPicPr>
          <p:cNvPr id="5" name="Google Shape;260;p49">
            <a:extLst>
              <a:ext uri="{FF2B5EF4-FFF2-40B4-BE49-F238E27FC236}">
                <a16:creationId xmlns:a16="http://schemas.microsoft.com/office/drawing/2014/main" id="{2B1A7582-E9AE-7192-CCC2-29F1BF9EE63F}"/>
              </a:ext>
            </a:extLst>
          </p:cNvPr>
          <p:cNvPicPr preferRelativeResize="0"/>
          <p:nvPr/>
        </p:nvPicPr>
        <p:blipFill>
          <a:blip r:embed="rId2">
            <a:alphaModFix/>
          </a:blip>
          <a:stretch>
            <a:fillRect/>
          </a:stretch>
        </p:blipFill>
        <p:spPr>
          <a:xfrm>
            <a:off x="947736" y="2084917"/>
            <a:ext cx="7248525" cy="1895475"/>
          </a:xfrm>
          <a:prstGeom prst="rect">
            <a:avLst/>
          </a:prstGeom>
          <a:noFill/>
          <a:ln>
            <a:noFill/>
          </a:ln>
        </p:spPr>
      </p:pic>
    </p:spTree>
    <p:extLst>
      <p:ext uri="{BB962C8B-B14F-4D97-AF65-F5344CB8AC3E}">
        <p14:creationId xmlns:p14="http://schemas.microsoft.com/office/powerpoint/2010/main" val="24599759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374EAAB-8555-1516-5647-F53929FADB57}"/>
              </a:ext>
            </a:extLst>
          </p:cNvPr>
          <p:cNvSpPr>
            <a:spLocks noGrp="1"/>
          </p:cNvSpPr>
          <p:nvPr>
            <p:ph type="body" idx="1"/>
          </p:nvPr>
        </p:nvSpPr>
        <p:spPr/>
        <p:txBody>
          <a:bodyPr>
            <a:normAutofit lnSpcReduction="10000"/>
          </a:bodyPr>
          <a:lstStyle/>
          <a:p>
            <a:pPr marL="0" indent="0">
              <a:buNone/>
            </a:pPr>
            <a:r>
              <a:rPr lang="en-CA" dirty="0"/>
              <a:t>Morgan Stanley following Basel </a:t>
            </a:r>
            <a:r>
              <a:rPr lang="en-CA" dirty="0" err="1"/>
              <a:t>lll</a:t>
            </a:r>
            <a:r>
              <a:rPr lang="en-CA" dirty="0"/>
              <a:t> requirement by:</a:t>
            </a:r>
          </a:p>
          <a:p>
            <a:pPr marL="285750" indent="-285750">
              <a:spcBef>
                <a:spcPts val="1200"/>
              </a:spcBef>
            </a:pPr>
            <a:r>
              <a:rPr lang="en-CA" dirty="0"/>
              <a:t>Using an advanced internal rating-based approach for calculating credit risk-weighted assets (RWAs) and advanced measurement approach for calculating operation RWAs </a:t>
            </a:r>
          </a:p>
          <a:p>
            <a:pPr marL="285750" indent="-285750">
              <a:spcBef>
                <a:spcPts val="1200"/>
              </a:spcBef>
            </a:pPr>
            <a:r>
              <a:rPr lang="en-CA" dirty="0"/>
              <a:t>Supplement of the market RWAs</a:t>
            </a:r>
          </a:p>
          <a:p>
            <a:pPr marL="285750" indent="-285750">
              <a:spcBef>
                <a:spcPts val="1200"/>
              </a:spcBef>
            </a:pPr>
            <a:r>
              <a:rPr lang="en-CA" dirty="0"/>
              <a:t>Make quantitative and qualitative disclosure regarding capital and RWAs on a quarterly basis</a:t>
            </a:r>
          </a:p>
          <a:p>
            <a:pPr marL="285750" indent="-285750">
              <a:spcBef>
                <a:spcPts val="1200"/>
              </a:spcBef>
              <a:spcAft>
                <a:spcPts val="1200"/>
              </a:spcAft>
            </a:pPr>
            <a:r>
              <a:rPr lang="en-CA" dirty="0"/>
              <a:t>Effectively after the quarter ended September 2014, Morgan Stanley’s Basel </a:t>
            </a:r>
            <a:r>
              <a:rPr lang="en-CA" dirty="0" err="1"/>
              <a:t>lll</a:t>
            </a:r>
            <a:r>
              <a:rPr lang="en-CA" dirty="0"/>
              <a:t> disclosure report includes its credit, market, and operation risk</a:t>
            </a:r>
          </a:p>
          <a:p>
            <a:endParaRPr lang="en-US" dirty="0"/>
          </a:p>
        </p:txBody>
      </p:sp>
      <p:sp>
        <p:nvSpPr>
          <p:cNvPr id="3" name="Title 2">
            <a:extLst>
              <a:ext uri="{FF2B5EF4-FFF2-40B4-BE49-F238E27FC236}">
                <a16:creationId xmlns:a16="http://schemas.microsoft.com/office/drawing/2014/main" id="{E69B4856-ACBC-7227-D0F8-FCF6C1FB98FC}"/>
              </a:ext>
            </a:extLst>
          </p:cNvPr>
          <p:cNvSpPr>
            <a:spLocks noGrp="1"/>
          </p:cNvSpPr>
          <p:nvPr>
            <p:ph type="title"/>
          </p:nvPr>
        </p:nvSpPr>
        <p:spPr/>
        <p:txBody>
          <a:bodyPr/>
          <a:lstStyle/>
          <a:p>
            <a:r>
              <a:rPr lang="en"/>
              <a:t>Basel </a:t>
            </a:r>
            <a:r>
              <a:rPr lang="en" err="1"/>
              <a:t>lll</a:t>
            </a:r>
            <a:r>
              <a:rPr lang="en"/>
              <a:t> and Morgan Stanley</a:t>
            </a:r>
            <a:endParaRPr lang="en-US"/>
          </a:p>
        </p:txBody>
      </p:sp>
    </p:spTree>
    <p:extLst>
      <p:ext uri="{BB962C8B-B14F-4D97-AF65-F5344CB8AC3E}">
        <p14:creationId xmlns:p14="http://schemas.microsoft.com/office/powerpoint/2010/main" val="34451355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7FBEF-CDA1-4ADF-55E9-191E739178A3}"/>
              </a:ext>
            </a:extLst>
          </p:cNvPr>
          <p:cNvSpPr>
            <a:spLocks noGrp="1"/>
          </p:cNvSpPr>
          <p:nvPr>
            <p:ph type="title"/>
          </p:nvPr>
        </p:nvSpPr>
        <p:spPr/>
        <p:txBody>
          <a:bodyPr/>
          <a:lstStyle/>
          <a:p>
            <a:r>
              <a:rPr lang="en"/>
              <a:t>Capital Buffers in Morgan Stanley</a:t>
            </a:r>
            <a:endParaRPr lang="en-US"/>
          </a:p>
        </p:txBody>
      </p:sp>
      <p:pic>
        <p:nvPicPr>
          <p:cNvPr id="3" name="Google Shape;273;p51">
            <a:extLst>
              <a:ext uri="{FF2B5EF4-FFF2-40B4-BE49-F238E27FC236}">
                <a16:creationId xmlns:a16="http://schemas.microsoft.com/office/drawing/2014/main" id="{8FE14867-3DA1-4323-9FFD-0413774FAEFA}"/>
              </a:ext>
            </a:extLst>
          </p:cNvPr>
          <p:cNvPicPr preferRelativeResize="0"/>
          <p:nvPr/>
        </p:nvPicPr>
        <p:blipFill>
          <a:blip r:embed="rId2">
            <a:alphaModFix/>
          </a:blip>
          <a:stretch>
            <a:fillRect/>
          </a:stretch>
        </p:blipFill>
        <p:spPr>
          <a:xfrm>
            <a:off x="1602531" y="1051010"/>
            <a:ext cx="5938936" cy="3820975"/>
          </a:xfrm>
          <a:prstGeom prst="rect">
            <a:avLst/>
          </a:prstGeom>
          <a:noFill/>
          <a:ln>
            <a:noFill/>
          </a:ln>
        </p:spPr>
      </p:pic>
    </p:spTree>
    <p:extLst>
      <p:ext uri="{BB962C8B-B14F-4D97-AF65-F5344CB8AC3E}">
        <p14:creationId xmlns:p14="http://schemas.microsoft.com/office/powerpoint/2010/main" val="16615812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78E314-9D52-52E3-7EF9-5E0DD732D548}"/>
              </a:ext>
            </a:extLst>
          </p:cNvPr>
          <p:cNvSpPr>
            <a:spLocks noGrp="1"/>
          </p:cNvSpPr>
          <p:nvPr>
            <p:ph type="title"/>
          </p:nvPr>
        </p:nvSpPr>
        <p:spPr/>
        <p:txBody>
          <a:bodyPr/>
          <a:lstStyle/>
          <a:p>
            <a:r>
              <a:rPr lang="en"/>
              <a:t>Capital Ratios </a:t>
            </a:r>
            <a:endParaRPr lang="en-US"/>
          </a:p>
        </p:txBody>
      </p:sp>
      <p:pic>
        <p:nvPicPr>
          <p:cNvPr id="4" name="Google Shape;279;p52">
            <a:extLst>
              <a:ext uri="{FF2B5EF4-FFF2-40B4-BE49-F238E27FC236}">
                <a16:creationId xmlns:a16="http://schemas.microsoft.com/office/drawing/2014/main" id="{FE3B6943-7CB5-5DCC-4530-A59C21EECF59}"/>
              </a:ext>
            </a:extLst>
          </p:cNvPr>
          <p:cNvPicPr preferRelativeResize="0"/>
          <p:nvPr/>
        </p:nvPicPr>
        <p:blipFill>
          <a:blip r:embed="rId2">
            <a:alphaModFix/>
          </a:blip>
          <a:stretch>
            <a:fillRect/>
          </a:stretch>
        </p:blipFill>
        <p:spPr>
          <a:xfrm>
            <a:off x="1253064" y="1272732"/>
            <a:ext cx="6896100" cy="2971800"/>
          </a:xfrm>
          <a:prstGeom prst="rect">
            <a:avLst/>
          </a:prstGeom>
          <a:noFill/>
          <a:ln>
            <a:noFill/>
          </a:ln>
        </p:spPr>
      </p:pic>
    </p:spTree>
    <p:extLst>
      <p:ext uri="{BB962C8B-B14F-4D97-AF65-F5344CB8AC3E}">
        <p14:creationId xmlns:p14="http://schemas.microsoft.com/office/powerpoint/2010/main" val="12184723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3331E-D5E7-1B2A-D5D3-EC0D2BA5D2F0}"/>
              </a:ext>
            </a:extLst>
          </p:cNvPr>
          <p:cNvSpPr>
            <a:spLocks noGrp="1"/>
          </p:cNvSpPr>
          <p:nvPr>
            <p:ph type="title"/>
          </p:nvPr>
        </p:nvSpPr>
        <p:spPr/>
        <p:txBody>
          <a:bodyPr/>
          <a:lstStyle/>
          <a:p>
            <a:r>
              <a:rPr lang="en"/>
              <a:t>Capital Ratios </a:t>
            </a:r>
            <a:endParaRPr lang="en-US"/>
          </a:p>
        </p:txBody>
      </p:sp>
      <p:pic>
        <p:nvPicPr>
          <p:cNvPr id="3" name="Google Shape;285;p53">
            <a:extLst>
              <a:ext uri="{FF2B5EF4-FFF2-40B4-BE49-F238E27FC236}">
                <a16:creationId xmlns:a16="http://schemas.microsoft.com/office/drawing/2014/main" id="{F59E9FC0-1BC2-DBB4-E61A-B418892FFB72}"/>
              </a:ext>
            </a:extLst>
          </p:cNvPr>
          <p:cNvPicPr preferRelativeResize="0"/>
          <p:nvPr/>
        </p:nvPicPr>
        <p:blipFill>
          <a:blip r:embed="rId2">
            <a:alphaModFix/>
          </a:blip>
          <a:stretch>
            <a:fillRect/>
          </a:stretch>
        </p:blipFill>
        <p:spPr>
          <a:xfrm>
            <a:off x="2676938" y="931454"/>
            <a:ext cx="3790123" cy="4119012"/>
          </a:xfrm>
          <a:prstGeom prst="rect">
            <a:avLst/>
          </a:prstGeom>
          <a:noFill/>
          <a:ln>
            <a:noFill/>
          </a:ln>
        </p:spPr>
      </p:pic>
    </p:spTree>
    <p:extLst>
      <p:ext uri="{BB962C8B-B14F-4D97-AF65-F5344CB8AC3E}">
        <p14:creationId xmlns:p14="http://schemas.microsoft.com/office/powerpoint/2010/main" val="9808607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21263-654C-D0DB-BD63-9156DAD41CB4}"/>
              </a:ext>
            </a:extLst>
          </p:cNvPr>
          <p:cNvSpPr>
            <a:spLocks noGrp="1"/>
          </p:cNvSpPr>
          <p:nvPr>
            <p:ph type="title"/>
          </p:nvPr>
        </p:nvSpPr>
        <p:spPr/>
        <p:txBody>
          <a:bodyPr/>
          <a:lstStyle/>
          <a:p>
            <a:endParaRPr lang="en-US"/>
          </a:p>
        </p:txBody>
      </p:sp>
      <p:pic>
        <p:nvPicPr>
          <p:cNvPr id="3" name="Google Shape;79;p17">
            <a:extLst>
              <a:ext uri="{FF2B5EF4-FFF2-40B4-BE49-F238E27FC236}">
                <a16:creationId xmlns:a16="http://schemas.microsoft.com/office/drawing/2014/main" id="{04C7C896-CDA6-132B-61C4-0644DC76CC44}"/>
              </a:ext>
            </a:extLst>
          </p:cNvPr>
          <p:cNvPicPr preferRelativeResize="0"/>
          <p:nvPr/>
        </p:nvPicPr>
        <p:blipFill rotWithShape="1">
          <a:blip r:embed="rId2">
            <a:alphaModFix/>
          </a:blip>
          <a:srcRect/>
          <a:stretch/>
        </p:blipFill>
        <p:spPr>
          <a:xfrm>
            <a:off x="686017" y="977250"/>
            <a:ext cx="7926356" cy="3839299"/>
          </a:xfrm>
          <a:prstGeom prst="rect">
            <a:avLst/>
          </a:prstGeom>
          <a:noFill/>
          <a:ln>
            <a:noFill/>
          </a:ln>
        </p:spPr>
      </p:pic>
    </p:spTree>
    <p:extLst>
      <p:ext uri="{BB962C8B-B14F-4D97-AF65-F5344CB8AC3E}">
        <p14:creationId xmlns:p14="http://schemas.microsoft.com/office/powerpoint/2010/main" val="19692978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3331E-D5E7-1B2A-D5D3-EC0D2BA5D2F0}"/>
              </a:ext>
            </a:extLst>
          </p:cNvPr>
          <p:cNvSpPr>
            <a:spLocks noGrp="1"/>
          </p:cNvSpPr>
          <p:nvPr>
            <p:ph type="title"/>
          </p:nvPr>
        </p:nvSpPr>
        <p:spPr/>
        <p:txBody>
          <a:bodyPr/>
          <a:lstStyle/>
          <a:p>
            <a:r>
              <a:rPr lang="en"/>
              <a:t>Capital Ratios </a:t>
            </a:r>
            <a:endParaRPr lang="en-US"/>
          </a:p>
        </p:txBody>
      </p:sp>
      <p:pic>
        <p:nvPicPr>
          <p:cNvPr id="4" name="Google Shape;291;p54">
            <a:extLst>
              <a:ext uri="{FF2B5EF4-FFF2-40B4-BE49-F238E27FC236}">
                <a16:creationId xmlns:a16="http://schemas.microsoft.com/office/drawing/2014/main" id="{436330CA-37E9-837C-3F55-36CC594DA589}"/>
              </a:ext>
            </a:extLst>
          </p:cNvPr>
          <p:cNvPicPr preferRelativeResize="0"/>
          <p:nvPr/>
        </p:nvPicPr>
        <p:blipFill>
          <a:blip r:embed="rId2">
            <a:alphaModFix/>
          </a:blip>
          <a:stretch>
            <a:fillRect/>
          </a:stretch>
        </p:blipFill>
        <p:spPr>
          <a:xfrm>
            <a:off x="2579100" y="915425"/>
            <a:ext cx="4163350" cy="4228075"/>
          </a:xfrm>
          <a:prstGeom prst="rect">
            <a:avLst/>
          </a:prstGeom>
          <a:noFill/>
          <a:ln>
            <a:noFill/>
          </a:ln>
        </p:spPr>
      </p:pic>
    </p:spTree>
    <p:extLst>
      <p:ext uri="{BB962C8B-B14F-4D97-AF65-F5344CB8AC3E}">
        <p14:creationId xmlns:p14="http://schemas.microsoft.com/office/powerpoint/2010/main" val="15007637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3331E-D5E7-1B2A-D5D3-EC0D2BA5D2F0}"/>
              </a:ext>
            </a:extLst>
          </p:cNvPr>
          <p:cNvSpPr>
            <a:spLocks noGrp="1"/>
          </p:cNvSpPr>
          <p:nvPr>
            <p:ph type="title"/>
          </p:nvPr>
        </p:nvSpPr>
        <p:spPr/>
        <p:txBody>
          <a:bodyPr/>
          <a:lstStyle/>
          <a:p>
            <a:r>
              <a:rPr lang="en"/>
              <a:t>Capital Ratios </a:t>
            </a:r>
            <a:endParaRPr lang="en-US"/>
          </a:p>
        </p:txBody>
      </p:sp>
      <p:pic>
        <p:nvPicPr>
          <p:cNvPr id="3" name="Google Shape;297;p55">
            <a:extLst>
              <a:ext uri="{FF2B5EF4-FFF2-40B4-BE49-F238E27FC236}">
                <a16:creationId xmlns:a16="http://schemas.microsoft.com/office/drawing/2014/main" id="{5272B32F-8461-2561-0D64-3C5EBAAB5B58}"/>
              </a:ext>
            </a:extLst>
          </p:cNvPr>
          <p:cNvPicPr preferRelativeResize="0"/>
          <p:nvPr/>
        </p:nvPicPr>
        <p:blipFill rotWithShape="1">
          <a:blip r:embed="rId2">
            <a:alphaModFix/>
          </a:blip>
          <a:srcRect b="3333"/>
          <a:stretch/>
        </p:blipFill>
        <p:spPr>
          <a:xfrm>
            <a:off x="2632223" y="933307"/>
            <a:ext cx="3682250" cy="4074628"/>
          </a:xfrm>
          <a:prstGeom prst="rect">
            <a:avLst/>
          </a:prstGeom>
          <a:noFill/>
          <a:ln>
            <a:noFill/>
          </a:ln>
        </p:spPr>
      </p:pic>
    </p:spTree>
    <p:extLst>
      <p:ext uri="{BB962C8B-B14F-4D97-AF65-F5344CB8AC3E}">
        <p14:creationId xmlns:p14="http://schemas.microsoft.com/office/powerpoint/2010/main" val="28091927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66"/>
          <p:cNvSpPr txBox="1">
            <a:spLocks noGrp="1"/>
          </p:cNvSpPr>
          <p:nvPr>
            <p:ph type="title"/>
          </p:nvPr>
        </p:nvSpPr>
        <p:spPr>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Risk Disclosure</a:t>
            </a:r>
            <a:endParaRPr/>
          </a:p>
        </p:txBody>
      </p:sp>
    </p:spTree>
    <p:extLst>
      <p:ext uri="{BB962C8B-B14F-4D97-AF65-F5344CB8AC3E}">
        <p14:creationId xmlns:p14="http://schemas.microsoft.com/office/powerpoint/2010/main" val="32285571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59B8F-37DF-5B84-EA11-6B5979ED7E8F}"/>
              </a:ext>
            </a:extLst>
          </p:cNvPr>
          <p:cNvSpPr>
            <a:spLocks noGrp="1"/>
          </p:cNvSpPr>
          <p:nvPr>
            <p:ph type="title"/>
          </p:nvPr>
        </p:nvSpPr>
        <p:spPr/>
        <p:txBody>
          <a:bodyPr/>
          <a:lstStyle/>
          <a:p>
            <a:r>
              <a:rPr lang="en"/>
              <a:t>Risk Management Structure</a:t>
            </a:r>
            <a:endParaRPr lang="en-US"/>
          </a:p>
        </p:txBody>
      </p:sp>
      <p:pic>
        <p:nvPicPr>
          <p:cNvPr id="3" name="Google Shape;365;p67">
            <a:extLst>
              <a:ext uri="{FF2B5EF4-FFF2-40B4-BE49-F238E27FC236}">
                <a16:creationId xmlns:a16="http://schemas.microsoft.com/office/drawing/2014/main" id="{35F26E57-D678-8855-6FE5-2DA6CAE8637B}"/>
              </a:ext>
            </a:extLst>
          </p:cNvPr>
          <p:cNvPicPr preferRelativeResize="0"/>
          <p:nvPr/>
        </p:nvPicPr>
        <p:blipFill>
          <a:blip r:embed="rId2">
            <a:alphaModFix/>
          </a:blip>
          <a:stretch>
            <a:fillRect/>
          </a:stretch>
        </p:blipFill>
        <p:spPr>
          <a:xfrm>
            <a:off x="304800" y="1308348"/>
            <a:ext cx="8839200" cy="2891481"/>
          </a:xfrm>
          <a:prstGeom prst="rect">
            <a:avLst/>
          </a:prstGeom>
          <a:noFill/>
          <a:ln>
            <a:noFill/>
          </a:ln>
        </p:spPr>
      </p:pic>
    </p:spTree>
    <p:extLst>
      <p:ext uri="{BB962C8B-B14F-4D97-AF65-F5344CB8AC3E}">
        <p14:creationId xmlns:p14="http://schemas.microsoft.com/office/powerpoint/2010/main" val="6787308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9499E3-D840-B2B9-C15E-BBA20F4958CB}"/>
              </a:ext>
            </a:extLst>
          </p:cNvPr>
          <p:cNvSpPr>
            <a:spLocks noGrp="1"/>
          </p:cNvSpPr>
          <p:nvPr>
            <p:ph type="body" idx="1"/>
          </p:nvPr>
        </p:nvSpPr>
        <p:spPr/>
        <p:txBody>
          <a:bodyPr>
            <a:normAutofit fontScale="92500" lnSpcReduction="10000"/>
          </a:bodyPr>
          <a:lstStyle/>
          <a:p>
            <a:pPr marL="114300" indent="0">
              <a:buNone/>
            </a:pPr>
            <a:r>
              <a:rPr lang="en-US"/>
              <a:t>Morgan Stanley Board of Directors</a:t>
            </a:r>
          </a:p>
          <a:p>
            <a:pPr marL="114300" indent="0">
              <a:buNone/>
            </a:pPr>
            <a:r>
              <a:rPr lang="en-US"/>
              <a:t>Risk Committee of the Board</a:t>
            </a:r>
          </a:p>
          <a:p>
            <a:pPr marL="114300" indent="0">
              <a:buNone/>
            </a:pPr>
            <a:r>
              <a:rPr lang="en-US"/>
              <a:t>Audit Committee of the Board</a:t>
            </a:r>
          </a:p>
          <a:p>
            <a:pPr marL="114300" indent="0">
              <a:buNone/>
            </a:pPr>
            <a:r>
              <a:rPr lang="en-US"/>
              <a:t>Operations and Technology Committee of the Board</a:t>
            </a:r>
          </a:p>
          <a:p>
            <a:pPr marL="114300" indent="0">
              <a:buNone/>
            </a:pPr>
            <a:r>
              <a:rPr lang="en-US"/>
              <a:t>Firm Risk Committee</a:t>
            </a:r>
          </a:p>
          <a:p>
            <a:pPr marL="114300" indent="0">
              <a:buNone/>
            </a:pPr>
            <a:r>
              <a:rPr lang="en-US"/>
              <a:t>Functional Risk and Control Committees</a:t>
            </a:r>
          </a:p>
          <a:p>
            <a:pPr marL="114300" indent="0">
              <a:buNone/>
            </a:pPr>
            <a:r>
              <a:rPr lang="en-US"/>
              <a:t>Chief Risk Officer</a:t>
            </a:r>
          </a:p>
          <a:p>
            <a:pPr marL="114300" indent="0">
              <a:buNone/>
            </a:pPr>
            <a:r>
              <a:rPr lang="en-US"/>
              <a:t>Independent Risk Management Functions</a:t>
            </a:r>
          </a:p>
          <a:p>
            <a:pPr marL="114300" indent="0">
              <a:buNone/>
            </a:pPr>
            <a:r>
              <a:rPr lang="en-US"/>
              <a:t>Support and Control Groups</a:t>
            </a:r>
          </a:p>
          <a:p>
            <a:pPr marL="114300" indent="0">
              <a:buNone/>
            </a:pPr>
            <a:r>
              <a:rPr lang="en-US"/>
              <a:t>Internal Audit Department</a:t>
            </a:r>
          </a:p>
          <a:p>
            <a:pPr marL="114300" indent="0">
              <a:buNone/>
            </a:pPr>
            <a:r>
              <a:rPr lang="en-US"/>
              <a:t>Culture, Values and Conduct of Employees </a:t>
            </a:r>
          </a:p>
          <a:p>
            <a:pPr marL="114300" indent="0">
              <a:buNone/>
            </a:pPr>
            <a:endParaRPr lang="en-US"/>
          </a:p>
        </p:txBody>
      </p:sp>
      <p:sp>
        <p:nvSpPr>
          <p:cNvPr id="3" name="Title 2">
            <a:extLst>
              <a:ext uri="{FF2B5EF4-FFF2-40B4-BE49-F238E27FC236}">
                <a16:creationId xmlns:a16="http://schemas.microsoft.com/office/drawing/2014/main" id="{D7B7E96B-7AD0-B000-2E75-F3BFB7E17E3D}"/>
              </a:ext>
            </a:extLst>
          </p:cNvPr>
          <p:cNvSpPr>
            <a:spLocks noGrp="1"/>
          </p:cNvSpPr>
          <p:nvPr>
            <p:ph type="title"/>
          </p:nvPr>
        </p:nvSpPr>
        <p:spPr/>
        <p:txBody>
          <a:bodyPr/>
          <a:lstStyle/>
          <a:p>
            <a:r>
              <a:rPr lang="en"/>
              <a:t>Risk Management</a:t>
            </a:r>
            <a:endParaRPr lang="en-US"/>
          </a:p>
        </p:txBody>
      </p:sp>
    </p:spTree>
    <p:extLst>
      <p:ext uri="{BB962C8B-B14F-4D97-AF65-F5344CB8AC3E}">
        <p14:creationId xmlns:p14="http://schemas.microsoft.com/office/powerpoint/2010/main" val="984972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56"/>
          <p:cNvSpPr txBox="1">
            <a:spLocks noGrp="1"/>
          </p:cNvSpPr>
          <p:nvPr>
            <p:ph type="title"/>
          </p:nvPr>
        </p:nvSpPr>
        <p:spPr>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Risk Factors</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48120AA-59C7-F27E-97C2-FDD2FF39A5A6}"/>
              </a:ext>
            </a:extLst>
          </p:cNvPr>
          <p:cNvSpPr>
            <a:spLocks noGrp="1"/>
          </p:cNvSpPr>
          <p:nvPr>
            <p:ph type="body" idx="1"/>
          </p:nvPr>
        </p:nvSpPr>
        <p:spPr/>
        <p:txBody>
          <a:bodyPr>
            <a:normAutofit/>
          </a:bodyPr>
          <a:lstStyle/>
          <a:p>
            <a:pPr lvl="0" indent="-317500">
              <a:buClr>
                <a:schemeClr val="dk1"/>
              </a:buClr>
              <a:buSzPts val="1400"/>
            </a:pPr>
            <a:r>
              <a:rPr lang="en-CA" sz="1600" dirty="0"/>
              <a:t>Incur from trading, lending, investing, and client facilitation activities</a:t>
            </a:r>
          </a:p>
          <a:p>
            <a:pPr lvl="0" indent="-317500">
              <a:buClr>
                <a:schemeClr val="dk1"/>
              </a:buClr>
              <a:buSzPts val="1400"/>
            </a:pPr>
            <a:r>
              <a:rPr lang="en-CA" sz="1600" dirty="0"/>
              <a:t>Loss of access to the capital markets or difficulty in liquidating assets </a:t>
            </a:r>
          </a:p>
          <a:p>
            <a:pPr lvl="0" indent="-317500">
              <a:buClr>
                <a:schemeClr val="dk1"/>
              </a:buClr>
              <a:buSzPts val="1400"/>
            </a:pPr>
            <a:r>
              <a:rPr lang="en-CA" sz="1600" dirty="0"/>
              <a:t>Liquidity Risk Management Framework:</a:t>
            </a:r>
          </a:p>
          <a:p>
            <a:pPr lvl="1" indent="-304800">
              <a:buClr>
                <a:schemeClr val="dk1"/>
              </a:buClr>
              <a:buSzPts val="1200"/>
            </a:pPr>
            <a:r>
              <a:rPr lang="en-CA" sz="1600" dirty="0">
                <a:solidFill>
                  <a:srgbClr val="002060"/>
                </a:solidFill>
                <a:latin typeface="Times New Roman" panose="02020603050405020304" pitchFamily="18" charset="0"/>
                <a:cs typeface="Times New Roman" panose="02020603050405020304" pitchFamily="18" charset="0"/>
              </a:rPr>
              <a:t>Maintain sufficient liquidity reserves and durable funding sources to meet daily obligations and withstand unanticipated stress events</a:t>
            </a:r>
          </a:p>
          <a:p>
            <a:pPr lvl="1" indent="-304800">
              <a:buClr>
                <a:schemeClr val="dk1"/>
              </a:buClr>
              <a:buSzPts val="1200"/>
            </a:pPr>
            <a:r>
              <a:rPr lang="en-CA" sz="1600" dirty="0">
                <a:solidFill>
                  <a:srgbClr val="002060"/>
                </a:solidFill>
                <a:latin typeface="Times New Roman" panose="02020603050405020304" pitchFamily="18" charset="0"/>
                <a:cs typeface="Times New Roman" panose="02020603050405020304" pitchFamily="18" charset="0"/>
              </a:rPr>
              <a:t>Ensures transparency of material liquidity funding risks</a:t>
            </a:r>
          </a:p>
          <a:p>
            <a:pPr lvl="1" indent="-304800">
              <a:buClr>
                <a:schemeClr val="dk1"/>
              </a:buClr>
              <a:buSzPts val="1200"/>
            </a:pPr>
            <a:r>
              <a:rPr lang="en-CA" sz="1600" dirty="0">
                <a:solidFill>
                  <a:srgbClr val="002060"/>
                </a:solidFill>
                <a:latin typeface="Times New Roman" panose="02020603050405020304" pitchFamily="18" charset="0"/>
                <a:cs typeface="Times New Roman" panose="02020603050405020304" pitchFamily="18" charset="0"/>
              </a:rPr>
              <a:t>Identities and analyzes emerging liquidity and funding risks to such risks are appropriately mitigated, monitors and reports risk exposures against metrics and limits</a:t>
            </a:r>
          </a:p>
          <a:p>
            <a:pPr marL="0" lvl="0" indent="0">
              <a:spcBef>
                <a:spcPts val="1200"/>
              </a:spcBef>
              <a:spcAft>
                <a:spcPts val="1200"/>
              </a:spcAft>
              <a:buNone/>
            </a:pPr>
            <a:endParaRPr lang="en-CA" sz="1600" dirty="0"/>
          </a:p>
          <a:p>
            <a:endParaRPr lang="en-US" sz="1600" dirty="0"/>
          </a:p>
        </p:txBody>
      </p:sp>
      <p:sp>
        <p:nvSpPr>
          <p:cNvPr id="3" name="Title 2">
            <a:extLst>
              <a:ext uri="{FF2B5EF4-FFF2-40B4-BE49-F238E27FC236}">
                <a16:creationId xmlns:a16="http://schemas.microsoft.com/office/drawing/2014/main" id="{B3E4532B-3E09-05E3-2737-263A3A25E768}"/>
              </a:ext>
            </a:extLst>
          </p:cNvPr>
          <p:cNvSpPr>
            <a:spLocks noGrp="1"/>
          </p:cNvSpPr>
          <p:nvPr>
            <p:ph type="title"/>
          </p:nvPr>
        </p:nvSpPr>
        <p:spPr/>
        <p:txBody>
          <a:bodyPr/>
          <a:lstStyle/>
          <a:p>
            <a:r>
              <a:rPr lang="en"/>
              <a:t>Liquidity Risk</a:t>
            </a:r>
            <a:endParaRPr lang="en-US"/>
          </a:p>
        </p:txBody>
      </p:sp>
    </p:spTree>
    <p:extLst>
      <p:ext uri="{BB962C8B-B14F-4D97-AF65-F5344CB8AC3E}">
        <p14:creationId xmlns:p14="http://schemas.microsoft.com/office/powerpoint/2010/main" val="17895198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7CFFE37-ABC0-2EF4-E3CB-B51EC824DDD3}"/>
              </a:ext>
            </a:extLst>
          </p:cNvPr>
          <p:cNvSpPr>
            <a:spLocks noGrp="1"/>
          </p:cNvSpPr>
          <p:nvPr>
            <p:ph type="body" idx="1"/>
          </p:nvPr>
        </p:nvSpPr>
        <p:spPr/>
        <p:txBody>
          <a:bodyPr>
            <a:normAutofit/>
          </a:bodyPr>
          <a:lstStyle/>
          <a:p>
            <a:pPr marL="177800" lvl="0" indent="-164465">
              <a:lnSpc>
                <a:spcPct val="90000"/>
              </a:lnSpc>
              <a:buClr>
                <a:schemeClr val="dk1"/>
              </a:buClr>
              <a:buSzPct val="100000"/>
            </a:pPr>
            <a:r>
              <a:rPr lang="en-CA" sz="1500" dirty="0">
                <a:ea typeface="TimesNewRoman"/>
                <a:sym typeface="TimesNewRoman"/>
              </a:rPr>
              <a:t>The primary goal of the Liquidity Risk Management Framework is to ensure that the company has access to adequate funding across a wide range of market conditions and time horizons. The framework is designed to fulfill financial obligations and support the execution of business strategies. The following principles guide the Liquidity Risk:</a:t>
            </a:r>
            <a:endParaRPr lang="en-CA" sz="1500" dirty="0"/>
          </a:p>
          <a:p>
            <a:pPr marL="520700" lvl="1" indent="-173672">
              <a:lnSpc>
                <a:spcPct val="90000"/>
              </a:lnSpc>
              <a:spcBef>
                <a:spcPts val="400"/>
              </a:spcBef>
              <a:buClr>
                <a:schemeClr val="dk1"/>
              </a:buClr>
              <a:buSzPct val="100000"/>
            </a:pPr>
            <a:r>
              <a:rPr lang="en-CA" sz="1500" dirty="0">
                <a:solidFill>
                  <a:srgbClr val="002060"/>
                </a:solidFill>
                <a:latin typeface="Times New Roman" panose="02020603050405020304" pitchFamily="18" charset="0"/>
                <a:ea typeface="TimesNewRoman"/>
                <a:cs typeface="Times New Roman" panose="02020603050405020304" pitchFamily="18" charset="0"/>
                <a:sym typeface="TimesNewRoman"/>
              </a:rPr>
              <a:t>Sufficient Liquidity Resources should be maintained to cover maturing liabilities and other planned and contingent outflows</a:t>
            </a:r>
            <a:endParaRPr lang="en-CA" sz="1500" dirty="0">
              <a:solidFill>
                <a:srgbClr val="002060"/>
              </a:solidFill>
              <a:latin typeface="Times New Roman" panose="02020603050405020304" pitchFamily="18" charset="0"/>
              <a:cs typeface="Times New Roman" panose="02020603050405020304" pitchFamily="18" charset="0"/>
            </a:endParaRPr>
          </a:p>
          <a:p>
            <a:pPr marL="520700" lvl="1" indent="-173672">
              <a:lnSpc>
                <a:spcPct val="90000"/>
              </a:lnSpc>
              <a:spcBef>
                <a:spcPts val="400"/>
              </a:spcBef>
              <a:buClr>
                <a:schemeClr val="dk1"/>
              </a:buClr>
              <a:buSzPct val="100000"/>
            </a:pPr>
            <a:r>
              <a:rPr lang="en-CA" sz="1500" dirty="0">
                <a:solidFill>
                  <a:srgbClr val="002060"/>
                </a:solidFill>
                <a:latin typeface="Times New Roman" panose="02020603050405020304" pitchFamily="18" charset="0"/>
                <a:ea typeface="TimesNewRoman"/>
                <a:cs typeface="Times New Roman" panose="02020603050405020304" pitchFamily="18" charset="0"/>
                <a:sym typeface="TimesNewRoman"/>
              </a:rPr>
              <a:t>Maturity profile of assets and liabilities should be aligned, with limited reliance on short-term funding</a:t>
            </a:r>
            <a:endParaRPr lang="en-CA" sz="1500" dirty="0">
              <a:solidFill>
                <a:srgbClr val="002060"/>
              </a:solidFill>
              <a:latin typeface="Times New Roman" panose="02020603050405020304" pitchFamily="18" charset="0"/>
              <a:cs typeface="Times New Roman" panose="02020603050405020304" pitchFamily="18" charset="0"/>
            </a:endParaRPr>
          </a:p>
          <a:p>
            <a:pPr marL="520700" lvl="1" indent="-173672">
              <a:lnSpc>
                <a:spcPct val="90000"/>
              </a:lnSpc>
              <a:spcBef>
                <a:spcPts val="400"/>
              </a:spcBef>
              <a:buClr>
                <a:schemeClr val="dk1"/>
              </a:buClr>
              <a:buSzPct val="100000"/>
            </a:pPr>
            <a:r>
              <a:rPr lang="en-CA" sz="1500" dirty="0">
                <a:solidFill>
                  <a:srgbClr val="002060"/>
                </a:solidFill>
                <a:latin typeface="Times New Roman" panose="02020603050405020304" pitchFamily="18" charset="0"/>
                <a:ea typeface="TimesNewRoman"/>
                <a:cs typeface="Times New Roman" panose="02020603050405020304" pitchFamily="18" charset="0"/>
                <a:sym typeface="TimesNewRoman"/>
              </a:rPr>
              <a:t>Source, counterparty, currency, region and term of funding should be diversified</a:t>
            </a:r>
            <a:endParaRPr lang="en-CA" sz="1500" dirty="0">
              <a:solidFill>
                <a:srgbClr val="002060"/>
              </a:solidFill>
              <a:latin typeface="Times New Roman" panose="02020603050405020304" pitchFamily="18" charset="0"/>
              <a:cs typeface="Times New Roman" panose="02020603050405020304" pitchFamily="18" charset="0"/>
            </a:endParaRPr>
          </a:p>
          <a:p>
            <a:pPr marL="520700" lvl="1" indent="-173672">
              <a:lnSpc>
                <a:spcPct val="90000"/>
              </a:lnSpc>
              <a:spcBef>
                <a:spcPts val="400"/>
              </a:spcBef>
              <a:buClr>
                <a:schemeClr val="dk1"/>
              </a:buClr>
              <a:buSzPct val="100000"/>
            </a:pPr>
            <a:r>
              <a:rPr lang="en-CA" sz="1500" dirty="0">
                <a:solidFill>
                  <a:srgbClr val="002060"/>
                </a:solidFill>
                <a:latin typeface="Times New Roman" panose="02020603050405020304" pitchFamily="18" charset="0"/>
                <a:ea typeface="TimesNewRoman"/>
                <a:cs typeface="Times New Roman" panose="02020603050405020304" pitchFamily="18" charset="0"/>
                <a:sym typeface="TimesNewRoman"/>
              </a:rPr>
              <a:t>Liquidity Stress Tests should anticipate, and account for, periods of limited access to funding</a:t>
            </a:r>
            <a:endParaRPr lang="en-CA" sz="1500" dirty="0">
              <a:solidFill>
                <a:srgbClr val="002060"/>
              </a:solidFill>
              <a:latin typeface="Times New Roman" panose="02020603050405020304" pitchFamily="18" charset="0"/>
              <a:cs typeface="Times New Roman" panose="02020603050405020304" pitchFamily="18" charset="0"/>
            </a:endParaRPr>
          </a:p>
          <a:p>
            <a:pPr marL="177800" lvl="0" indent="-164465">
              <a:lnSpc>
                <a:spcPct val="90000"/>
              </a:lnSpc>
              <a:spcBef>
                <a:spcPts val="800"/>
              </a:spcBef>
              <a:spcAft>
                <a:spcPts val="1200"/>
              </a:spcAft>
              <a:buClr>
                <a:schemeClr val="dk1"/>
              </a:buClr>
              <a:buSzPct val="100000"/>
            </a:pPr>
            <a:r>
              <a:rPr lang="en-CA" sz="1500" dirty="0">
                <a:ea typeface="TimesNewRoman"/>
                <a:sym typeface="TimesNewRoman"/>
              </a:rPr>
              <a:t>The core components of the Liquidity Risk Management Framework are the Required Liquidity Framework, Liquidity Stress Tests and Liquidity Resources, which support their target liquidity profile</a:t>
            </a:r>
            <a:endParaRPr lang="en-CA" sz="1500" dirty="0"/>
          </a:p>
          <a:p>
            <a:endParaRPr lang="en-US" sz="1500" dirty="0"/>
          </a:p>
        </p:txBody>
      </p:sp>
      <p:sp>
        <p:nvSpPr>
          <p:cNvPr id="3" name="Title 2">
            <a:extLst>
              <a:ext uri="{FF2B5EF4-FFF2-40B4-BE49-F238E27FC236}">
                <a16:creationId xmlns:a16="http://schemas.microsoft.com/office/drawing/2014/main" id="{08B7242E-C9E2-D180-5E80-061E48417434}"/>
              </a:ext>
            </a:extLst>
          </p:cNvPr>
          <p:cNvSpPr>
            <a:spLocks noGrp="1"/>
          </p:cNvSpPr>
          <p:nvPr>
            <p:ph type="title"/>
          </p:nvPr>
        </p:nvSpPr>
        <p:spPr/>
        <p:txBody>
          <a:bodyPr/>
          <a:lstStyle/>
          <a:p>
            <a:r>
              <a:rPr lang="en">
                <a:latin typeface="Times"/>
                <a:ea typeface="Times"/>
                <a:cs typeface="Times"/>
                <a:sym typeface="Times"/>
              </a:rPr>
              <a:t>Liquidity Risk Management Framework</a:t>
            </a:r>
            <a:endParaRPr lang="en-US"/>
          </a:p>
        </p:txBody>
      </p:sp>
    </p:spTree>
    <p:extLst>
      <p:ext uri="{BB962C8B-B14F-4D97-AF65-F5344CB8AC3E}">
        <p14:creationId xmlns:p14="http://schemas.microsoft.com/office/powerpoint/2010/main" val="635939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4BFDB1-DD23-96FA-60F3-67EB3B34A8C7}"/>
              </a:ext>
            </a:extLst>
          </p:cNvPr>
          <p:cNvSpPr>
            <a:spLocks noGrp="1"/>
          </p:cNvSpPr>
          <p:nvPr>
            <p:ph type="body" idx="1"/>
          </p:nvPr>
        </p:nvSpPr>
        <p:spPr/>
        <p:txBody>
          <a:bodyPr/>
          <a:lstStyle/>
          <a:p>
            <a:pPr marL="114300" indent="0">
              <a:buNone/>
            </a:pPr>
            <a:r>
              <a:rPr lang="en-CA" dirty="0">
                <a:ea typeface="TimesNewRoman"/>
                <a:sym typeface="TimesNewRoman"/>
              </a:rPr>
              <a:t>Required Liquidity Framework establishes the amount of liquidity that must hold in both normal and stressed environments to ensure that the company’s financial condition and overall soundness are not adversely affected by an inability (or perceived inability) to meet financial obligations in a timely manner. The Required Liquidity Framework considers the most constraining liquidity requirement to satisfy all regulatory and internal limits at a consolidated and legal entity level</a:t>
            </a:r>
            <a:endParaRPr lang="en-CA" sz="1400" dirty="0"/>
          </a:p>
          <a:p>
            <a:pPr marL="114300" indent="0">
              <a:buNone/>
            </a:pPr>
            <a:endParaRPr lang="en-US" dirty="0"/>
          </a:p>
        </p:txBody>
      </p:sp>
      <p:sp>
        <p:nvSpPr>
          <p:cNvPr id="3" name="Title 2">
            <a:extLst>
              <a:ext uri="{FF2B5EF4-FFF2-40B4-BE49-F238E27FC236}">
                <a16:creationId xmlns:a16="http://schemas.microsoft.com/office/drawing/2014/main" id="{8EE5E7D0-3BFE-FB66-1517-1E4668CE7788}"/>
              </a:ext>
            </a:extLst>
          </p:cNvPr>
          <p:cNvSpPr>
            <a:spLocks noGrp="1"/>
          </p:cNvSpPr>
          <p:nvPr>
            <p:ph type="title"/>
          </p:nvPr>
        </p:nvSpPr>
        <p:spPr/>
        <p:txBody>
          <a:bodyPr/>
          <a:lstStyle/>
          <a:p>
            <a:r>
              <a:rPr lang="en" dirty="0">
                <a:ea typeface="Times"/>
                <a:sym typeface="Times"/>
              </a:rPr>
              <a:t>Required Liquidity Framework</a:t>
            </a:r>
            <a:br>
              <a:rPr lang="en" dirty="0">
                <a:ea typeface="Times"/>
                <a:sym typeface="Times"/>
              </a:rPr>
            </a:br>
            <a:endParaRPr lang="en-US" dirty="0"/>
          </a:p>
        </p:txBody>
      </p:sp>
    </p:spTree>
    <p:extLst>
      <p:ext uri="{BB962C8B-B14F-4D97-AF65-F5344CB8AC3E}">
        <p14:creationId xmlns:p14="http://schemas.microsoft.com/office/powerpoint/2010/main" val="33803665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6E53E2A-2F6F-F6A4-4F94-A938846E127D}"/>
              </a:ext>
            </a:extLst>
          </p:cNvPr>
          <p:cNvSpPr>
            <a:spLocks noGrp="1"/>
          </p:cNvSpPr>
          <p:nvPr>
            <p:ph type="body" idx="1"/>
          </p:nvPr>
        </p:nvSpPr>
        <p:spPr>
          <a:xfrm>
            <a:off x="311699" y="940719"/>
            <a:ext cx="8520600" cy="4004992"/>
          </a:xfrm>
        </p:spPr>
        <p:txBody>
          <a:bodyPr>
            <a:noAutofit/>
          </a:bodyPr>
          <a:lstStyle/>
          <a:p>
            <a:pPr marL="0" lvl="0" indent="0">
              <a:lnSpc>
                <a:spcPct val="90000"/>
              </a:lnSpc>
              <a:buClr>
                <a:schemeClr val="dk1"/>
              </a:buClr>
              <a:buSzPts val="1400"/>
              <a:buNone/>
            </a:pPr>
            <a:r>
              <a:rPr lang="en-CA" sz="1200" dirty="0">
                <a:ea typeface="TimesNewRoman"/>
                <a:sym typeface="TimesNewRoman"/>
              </a:rPr>
              <a:t>Use of Liquidity Stress Tests to model external and intercompany liquidity flows across multiple scenarios and a range of time horizons. These scenarios contain various combinations of idiosyncratic and systemic stress events of different severity and duration. The methodology, implementation, production and analysis of Liquidity Stress Tests are important components of the Required Liquidity Framework. The assumptions used in various Liquidity Stress Test scenarios include, but are not limited to, the following:</a:t>
            </a:r>
            <a:endParaRPr lang="en-CA" sz="1200" dirty="0"/>
          </a:p>
          <a:p>
            <a:pPr marL="520700" lvl="1" indent="-196850">
              <a:lnSpc>
                <a:spcPct val="90000"/>
              </a:lnSpc>
              <a:spcBef>
                <a:spcPts val="400"/>
              </a:spcBef>
              <a:buClr>
                <a:schemeClr val="dk1"/>
              </a:buClr>
              <a:buSzPts val="1100"/>
            </a:pPr>
            <a:r>
              <a:rPr lang="en-CA" sz="1200" dirty="0">
                <a:solidFill>
                  <a:srgbClr val="002060"/>
                </a:solidFill>
                <a:latin typeface="Times New Roman" panose="02020603050405020304" pitchFamily="18" charset="0"/>
                <a:ea typeface="TimesNewRoman"/>
                <a:cs typeface="Times New Roman" panose="02020603050405020304" pitchFamily="18" charset="0"/>
                <a:sym typeface="TimesNewRoman"/>
              </a:rPr>
              <a:t>No government support;</a:t>
            </a:r>
            <a:endParaRPr lang="en-CA" sz="1200" dirty="0">
              <a:solidFill>
                <a:srgbClr val="002060"/>
              </a:solidFill>
              <a:latin typeface="Times New Roman" panose="02020603050405020304" pitchFamily="18" charset="0"/>
              <a:cs typeface="Times New Roman" panose="02020603050405020304" pitchFamily="18" charset="0"/>
            </a:endParaRPr>
          </a:p>
          <a:p>
            <a:pPr marL="520700" lvl="1" indent="-196850">
              <a:lnSpc>
                <a:spcPct val="90000"/>
              </a:lnSpc>
              <a:spcBef>
                <a:spcPts val="400"/>
              </a:spcBef>
              <a:buClr>
                <a:schemeClr val="dk1"/>
              </a:buClr>
              <a:buSzPts val="1100"/>
            </a:pPr>
            <a:r>
              <a:rPr lang="en-CA" sz="1200" dirty="0">
                <a:solidFill>
                  <a:srgbClr val="002060"/>
                </a:solidFill>
                <a:latin typeface="Times New Roman" panose="02020603050405020304" pitchFamily="18" charset="0"/>
                <a:ea typeface="TimesNewRoman"/>
                <a:cs typeface="Times New Roman" panose="02020603050405020304" pitchFamily="18" charset="0"/>
                <a:sym typeface="TimesNewRoman"/>
              </a:rPr>
              <a:t>No access to equity and limited access to unsecured debt markets;</a:t>
            </a:r>
            <a:endParaRPr lang="en-CA" sz="1200" dirty="0">
              <a:solidFill>
                <a:srgbClr val="002060"/>
              </a:solidFill>
              <a:latin typeface="Times New Roman" panose="02020603050405020304" pitchFamily="18" charset="0"/>
              <a:cs typeface="Times New Roman" panose="02020603050405020304" pitchFamily="18" charset="0"/>
            </a:endParaRPr>
          </a:p>
          <a:p>
            <a:pPr marL="520700" lvl="1" indent="-196850">
              <a:lnSpc>
                <a:spcPct val="90000"/>
              </a:lnSpc>
              <a:spcBef>
                <a:spcPts val="400"/>
              </a:spcBef>
              <a:buClr>
                <a:schemeClr val="dk1"/>
              </a:buClr>
              <a:buSzPts val="1100"/>
            </a:pPr>
            <a:r>
              <a:rPr lang="en-CA" sz="1200" dirty="0">
                <a:solidFill>
                  <a:srgbClr val="002060"/>
                </a:solidFill>
                <a:latin typeface="Times New Roman" panose="02020603050405020304" pitchFamily="18" charset="0"/>
                <a:ea typeface="TimesNewRoman"/>
                <a:cs typeface="Times New Roman" panose="02020603050405020304" pitchFamily="18" charset="0"/>
                <a:sym typeface="TimesNewRoman"/>
              </a:rPr>
              <a:t>Repayment of all unsecured debt maturing within the stress horizon;</a:t>
            </a:r>
            <a:endParaRPr lang="en-CA" sz="1200" dirty="0">
              <a:solidFill>
                <a:srgbClr val="002060"/>
              </a:solidFill>
              <a:latin typeface="Times New Roman" panose="02020603050405020304" pitchFamily="18" charset="0"/>
              <a:cs typeface="Times New Roman" panose="02020603050405020304" pitchFamily="18" charset="0"/>
            </a:endParaRPr>
          </a:p>
          <a:p>
            <a:pPr marL="520700" lvl="1" indent="-196850">
              <a:lnSpc>
                <a:spcPct val="90000"/>
              </a:lnSpc>
              <a:spcBef>
                <a:spcPts val="400"/>
              </a:spcBef>
              <a:buClr>
                <a:schemeClr val="dk1"/>
              </a:buClr>
              <a:buSzPts val="1100"/>
            </a:pPr>
            <a:r>
              <a:rPr lang="en-CA" sz="1200" dirty="0">
                <a:solidFill>
                  <a:srgbClr val="002060"/>
                </a:solidFill>
                <a:latin typeface="Times New Roman" panose="02020603050405020304" pitchFamily="18" charset="0"/>
                <a:ea typeface="TimesNewRoman"/>
                <a:cs typeface="Times New Roman" panose="02020603050405020304" pitchFamily="18" charset="0"/>
                <a:sym typeface="TimesNewRoman"/>
              </a:rPr>
              <a:t>Higher haircuts for and significantly lower availability of secured funding;</a:t>
            </a:r>
            <a:endParaRPr lang="en-CA" sz="1200" dirty="0">
              <a:solidFill>
                <a:srgbClr val="002060"/>
              </a:solidFill>
              <a:latin typeface="Times New Roman" panose="02020603050405020304" pitchFamily="18" charset="0"/>
              <a:cs typeface="Times New Roman" panose="02020603050405020304" pitchFamily="18" charset="0"/>
            </a:endParaRPr>
          </a:p>
          <a:p>
            <a:pPr marL="520700" lvl="1" indent="-196850">
              <a:lnSpc>
                <a:spcPct val="90000"/>
              </a:lnSpc>
              <a:spcBef>
                <a:spcPts val="400"/>
              </a:spcBef>
              <a:buClr>
                <a:schemeClr val="dk1"/>
              </a:buClr>
              <a:buSzPts val="1100"/>
            </a:pPr>
            <a:r>
              <a:rPr lang="en-CA" sz="1200" dirty="0">
                <a:solidFill>
                  <a:srgbClr val="002060"/>
                </a:solidFill>
                <a:latin typeface="Times New Roman" panose="02020603050405020304" pitchFamily="18" charset="0"/>
                <a:ea typeface="TimesNewRoman"/>
                <a:cs typeface="Times New Roman" panose="02020603050405020304" pitchFamily="18" charset="0"/>
                <a:sym typeface="TimesNewRoman"/>
              </a:rPr>
              <a:t>Additional collateral that would be required by trading counterparties, certain exchanges and clearing organizations related to credit rating downgrades;</a:t>
            </a:r>
            <a:endParaRPr lang="en-CA" sz="1200" dirty="0">
              <a:solidFill>
                <a:srgbClr val="002060"/>
              </a:solidFill>
              <a:latin typeface="Times New Roman" panose="02020603050405020304" pitchFamily="18" charset="0"/>
              <a:cs typeface="Times New Roman" panose="02020603050405020304" pitchFamily="18" charset="0"/>
            </a:endParaRPr>
          </a:p>
          <a:p>
            <a:pPr marL="520700" lvl="1" indent="-196850">
              <a:lnSpc>
                <a:spcPct val="90000"/>
              </a:lnSpc>
              <a:spcBef>
                <a:spcPts val="400"/>
              </a:spcBef>
              <a:buClr>
                <a:schemeClr val="dk1"/>
              </a:buClr>
              <a:buSzPts val="1100"/>
            </a:pPr>
            <a:r>
              <a:rPr lang="en-CA" sz="1200" dirty="0">
                <a:solidFill>
                  <a:srgbClr val="002060"/>
                </a:solidFill>
                <a:latin typeface="Times New Roman" panose="02020603050405020304" pitchFamily="18" charset="0"/>
                <a:ea typeface="TimesNewRoman"/>
                <a:cs typeface="Times New Roman" panose="02020603050405020304" pitchFamily="18" charset="0"/>
                <a:sym typeface="TimesNewRoman"/>
              </a:rPr>
              <a:t>Additional collateral that would be required due to collateral substitutions, collateral disputes and uncalled collateral;</a:t>
            </a:r>
            <a:endParaRPr lang="en-CA" sz="1200" dirty="0">
              <a:solidFill>
                <a:srgbClr val="002060"/>
              </a:solidFill>
              <a:latin typeface="Times New Roman" panose="02020603050405020304" pitchFamily="18" charset="0"/>
              <a:cs typeface="Times New Roman" panose="02020603050405020304" pitchFamily="18" charset="0"/>
            </a:endParaRPr>
          </a:p>
          <a:p>
            <a:pPr marL="520700" lvl="1" indent="-196850">
              <a:lnSpc>
                <a:spcPct val="90000"/>
              </a:lnSpc>
              <a:spcBef>
                <a:spcPts val="400"/>
              </a:spcBef>
              <a:buClr>
                <a:schemeClr val="dk1"/>
              </a:buClr>
              <a:buSzPts val="1100"/>
            </a:pPr>
            <a:r>
              <a:rPr lang="en-CA" sz="1200" dirty="0">
                <a:solidFill>
                  <a:srgbClr val="002060"/>
                </a:solidFill>
                <a:latin typeface="Times New Roman" panose="02020603050405020304" pitchFamily="18" charset="0"/>
                <a:ea typeface="TimesNewRoman"/>
                <a:cs typeface="Times New Roman" panose="02020603050405020304" pitchFamily="18" charset="0"/>
                <a:sym typeface="TimesNewRoman"/>
              </a:rPr>
              <a:t>Discretionary unsecured debt buybacks;</a:t>
            </a:r>
            <a:endParaRPr lang="en-CA" sz="1200" dirty="0">
              <a:solidFill>
                <a:srgbClr val="002060"/>
              </a:solidFill>
              <a:latin typeface="Times New Roman" panose="02020603050405020304" pitchFamily="18" charset="0"/>
              <a:cs typeface="Times New Roman" panose="02020603050405020304" pitchFamily="18" charset="0"/>
            </a:endParaRPr>
          </a:p>
          <a:p>
            <a:pPr marL="520700" lvl="1" indent="-196850">
              <a:lnSpc>
                <a:spcPct val="90000"/>
              </a:lnSpc>
              <a:spcBef>
                <a:spcPts val="400"/>
              </a:spcBef>
              <a:buClr>
                <a:schemeClr val="dk1"/>
              </a:buClr>
              <a:buSzPts val="1100"/>
            </a:pPr>
            <a:r>
              <a:rPr lang="en-CA" sz="1200" dirty="0">
                <a:solidFill>
                  <a:srgbClr val="002060"/>
                </a:solidFill>
                <a:latin typeface="Times New Roman" panose="02020603050405020304" pitchFamily="18" charset="0"/>
                <a:ea typeface="TimesNewRoman"/>
                <a:cs typeface="Times New Roman" panose="02020603050405020304" pitchFamily="18" charset="0"/>
                <a:sym typeface="TimesNewRoman"/>
              </a:rPr>
              <a:t>Drawdowns on lending commitments provided to third parties; and</a:t>
            </a:r>
            <a:endParaRPr lang="en-CA" sz="1200" dirty="0">
              <a:solidFill>
                <a:srgbClr val="002060"/>
              </a:solidFill>
              <a:latin typeface="Times New Roman" panose="02020603050405020304" pitchFamily="18" charset="0"/>
              <a:cs typeface="Times New Roman" panose="02020603050405020304" pitchFamily="18" charset="0"/>
            </a:endParaRPr>
          </a:p>
          <a:p>
            <a:pPr marL="520700" lvl="1" indent="-196850">
              <a:lnSpc>
                <a:spcPct val="90000"/>
              </a:lnSpc>
              <a:spcBef>
                <a:spcPts val="400"/>
              </a:spcBef>
              <a:buClr>
                <a:schemeClr val="dk1"/>
              </a:buClr>
              <a:buSzPts val="1100"/>
            </a:pPr>
            <a:r>
              <a:rPr lang="en-CA" sz="1200" dirty="0">
                <a:solidFill>
                  <a:srgbClr val="002060"/>
                </a:solidFill>
                <a:latin typeface="Times New Roman" panose="02020603050405020304" pitchFamily="18" charset="0"/>
                <a:ea typeface="TimesNewRoman"/>
                <a:cs typeface="Times New Roman" panose="02020603050405020304" pitchFamily="18" charset="0"/>
                <a:sym typeface="TimesNewRoman"/>
              </a:rPr>
              <a:t>Client cash withdrawals and reduction in customer short positions that fund long positions</a:t>
            </a:r>
            <a:endParaRPr lang="en-CA" sz="1200" dirty="0">
              <a:solidFill>
                <a:srgbClr val="002060"/>
              </a:solidFill>
              <a:latin typeface="Times New Roman" panose="02020603050405020304" pitchFamily="18" charset="0"/>
              <a:cs typeface="Times New Roman" panose="02020603050405020304" pitchFamily="18" charset="0"/>
            </a:endParaRPr>
          </a:p>
          <a:p>
            <a:pPr marL="0" lvl="0" indent="0">
              <a:lnSpc>
                <a:spcPct val="90000"/>
              </a:lnSpc>
              <a:spcBef>
                <a:spcPts val="800"/>
              </a:spcBef>
              <a:spcAft>
                <a:spcPts val="1200"/>
              </a:spcAft>
              <a:buClr>
                <a:schemeClr val="dk1"/>
              </a:buClr>
              <a:buSzPts val="1400"/>
              <a:buNone/>
            </a:pPr>
            <a:r>
              <a:rPr lang="en-CA" sz="1200" dirty="0">
                <a:ea typeface="TimesNewRoman"/>
                <a:sym typeface="TimesNewRoman"/>
              </a:rPr>
              <a:t>Liquidity Stress Tests are produced and results are reported at different levels, including major operating subsidiaries and major currencies, to capture specific cash requirements and cash availability across the Firm, including a limited number of asset sales in a stressed environment. The Liquidity Stress Tests assume that subsidiaries will use their own liquidity first to fund their obligations before drawing liquidity from the Parent Company and that the Parent Company will support its subsidiaries and will not have access to subsidiaries’ liquidity reserves. In addition to the assumptions underpinning the Liquidity Stress Tests, </a:t>
            </a:r>
            <a:r>
              <a:rPr lang="en-CA" sz="1200" dirty="0">
                <a:latin typeface="Times New Roman"/>
                <a:ea typeface="Times New Roman"/>
                <a:cs typeface="Times New Roman"/>
                <a:sym typeface="Times New Roman"/>
              </a:rPr>
              <a:t>Morgan Stanley</a:t>
            </a:r>
            <a:r>
              <a:rPr lang="en-CA" sz="1200" dirty="0">
                <a:ea typeface="TimesNewRoman"/>
                <a:sym typeface="TimesNewRoman"/>
              </a:rPr>
              <a:t> takes into consideration settlement risk related to intraday settlement and clearing of securities and financing activities</a:t>
            </a:r>
            <a:endParaRPr lang="en-CA" sz="1200" dirty="0"/>
          </a:p>
          <a:p>
            <a:endParaRPr lang="en-US" sz="1200" dirty="0"/>
          </a:p>
        </p:txBody>
      </p:sp>
      <p:sp>
        <p:nvSpPr>
          <p:cNvPr id="3" name="Title 2">
            <a:extLst>
              <a:ext uri="{FF2B5EF4-FFF2-40B4-BE49-F238E27FC236}">
                <a16:creationId xmlns:a16="http://schemas.microsoft.com/office/drawing/2014/main" id="{4E7575E9-49C5-C6F0-9C59-197E2BFCE1FD}"/>
              </a:ext>
            </a:extLst>
          </p:cNvPr>
          <p:cNvSpPr>
            <a:spLocks noGrp="1"/>
          </p:cNvSpPr>
          <p:nvPr>
            <p:ph type="title"/>
          </p:nvPr>
        </p:nvSpPr>
        <p:spPr/>
        <p:txBody>
          <a:bodyPr/>
          <a:lstStyle/>
          <a:p>
            <a:r>
              <a:rPr lang="en-US" dirty="0"/>
              <a:t>Liquidity Stress Tests</a:t>
            </a:r>
          </a:p>
        </p:txBody>
      </p:sp>
    </p:spTree>
    <p:extLst>
      <p:ext uri="{BB962C8B-B14F-4D97-AF65-F5344CB8AC3E}">
        <p14:creationId xmlns:p14="http://schemas.microsoft.com/office/powerpoint/2010/main" val="7596471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1CD6B-03E2-D2A5-30D3-E654646539A1}"/>
              </a:ext>
            </a:extLst>
          </p:cNvPr>
          <p:cNvSpPr>
            <a:spLocks noGrp="1"/>
          </p:cNvSpPr>
          <p:nvPr>
            <p:ph type="title"/>
          </p:nvPr>
        </p:nvSpPr>
        <p:spPr/>
        <p:txBody>
          <a:bodyPr/>
          <a:lstStyle/>
          <a:p>
            <a:endParaRPr lang="en-US"/>
          </a:p>
        </p:txBody>
      </p:sp>
      <p:pic>
        <p:nvPicPr>
          <p:cNvPr id="3" name="Google Shape;85;p18">
            <a:extLst>
              <a:ext uri="{FF2B5EF4-FFF2-40B4-BE49-F238E27FC236}">
                <a16:creationId xmlns:a16="http://schemas.microsoft.com/office/drawing/2014/main" id="{B4900DA2-B733-D995-B03A-306FC17BF304}"/>
              </a:ext>
            </a:extLst>
          </p:cNvPr>
          <p:cNvPicPr preferRelativeResize="0"/>
          <p:nvPr/>
        </p:nvPicPr>
        <p:blipFill rotWithShape="1">
          <a:blip r:embed="rId2">
            <a:alphaModFix/>
          </a:blip>
          <a:srcRect/>
          <a:stretch/>
        </p:blipFill>
        <p:spPr>
          <a:xfrm>
            <a:off x="600738" y="1339703"/>
            <a:ext cx="7942521" cy="3139802"/>
          </a:xfrm>
          <a:prstGeom prst="rect">
            <a:avLst/>
          </a:prstGeom>
          <a:noFill/>
          <a:ln>
            <a:noFill/>
          </a:ln>
        </p:spPr>
      </p:pic>
    </p:spTree>
    <p:extLst>
      <p:ext uri="{BB962C8B-B14F-4D97-AF65-F5344CB8AC3E}">
        <p14:creationId xmlns:p14="http://schemas.microsoft.com/office/powerpoint/2010/main" val="29887382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CE38D22-5F13-606D-EBC9-2F7EBEE4A106}"/>
              </a:ext>
            </a:extLst>
          </p:cNvPr>
          <p:cNvSpPr>
            <a:spLocks noGrp="1"/>
          </p:cNvSpPr>
          <p:nvPr>
            <p:ph type="body" idx="1"/>
          </p:nvPr>
        </p:nvSpPr>
        <p:spPr/>
        <p:txBody>
          <a:bodyPr>
            <a:normAutofit/>
          </a:bodyPr>
          <a:lstStyle/>
          <a:p>
            <a:pPr marL="0" lvl="0" indent="0">
              <a:lnSpc>
                <a:spcPct val="90000"/>
              </a:lnSpc>
              <a:buClr>
                <a:schemeClr val="dk1"/>
              </a:buClr>
              <a:buSzPts val="1400"/>
              <a:buNone/>
            </a:pPr>
            <a:r>
              <a:rPr lang="en-CA" sz="1400" dirty="0">
                <a:latin typeface="Times New Roman"/>
                <a:ea typeface="Times New Roman"/>
                <a:cs typeface="Times New Roman"/>
                <a:sym typeface="Times New Roman"/>
              </a:rPr>
              <a:t>Morgan Stanley</a:t>
            </a:r>
            <a:r>
              <a:rPr lang="en-CA" sz="1400" dirty="0">
                <a:ea typeface="TimesNewRoman"/>
                <a:sym typeface="TimesNewRoman"/>
              </a:rPr>
              <a:t> maintains sufficient liquidity resources, which consist of HQLA and cash deposits with banks (“Liquidity Resources”) to cover daily funding needs and to meet strategic liquidity targets sized by the Required Liquidity Framework and Liquidity Stress Tests. Morgan Stanley actively manage the amount of Liquidity Resources considering the following components:</a:t>
            </a:r>
            <a:endParaRPr lang="en-CA" sz="1400" dirty="0"/>
          </a:p>
          <a:p>
            <a:pPr marL="520700" lvl="1" indent="-184150">
              <a:lnSpc>
                <a:spcPct val="90000"/>
              </a:lnSpc>
              <a:spcBef>
                <a:spcPts val="400"/>
              </a:spcBef>
              <a:buClr>
                <a:schemeClr val="dk1"/>
              </a:buClr>
              <a:buSzPts val="1100"/>
            </a:pPr>
            <a:r>
              <a:rPr lang="en-CA" dirty="0">
                <a:solidFill>
                  <a:srgbClr val="002060"/>
                </a:solidFill>
                <a:latin typeface="Times New Roman" panose="02020603050405020304" pitchFamily="18" charset="0"/>
                <a:ea typeface="TimesNewRoman"/>
                <a:cs typeface="Times New Roman" panose="02020603050405020304" pitchFamily="18" charset="0"/>
                <a:sym typeface="TimesNewRoman"/>
              </a:rPr>
              <a:t>unsecured debt maturity profile; balance sheet size and composition; </a:t>
            </a:r>
            <a:endParaRPr lang="en-CA" dirty="0">
              <a:solidFill>
                <a:srgbClr val="002060"/>
              </a:solidFill>
              <a:latin typeface="Times New Roman" panose="02020603050405020304" pitchFamily="18" charset="0"/>
              <a:cs typeface="Times New Roman" panose="02020603050405020304" pitchFamily="18" charset="0"/>
            </a:endParaRPr>
          </a:p>
          <a:p>
            <a:pPr marL="520700" lvl="1" indent="-177800">
              <a:lnSpc>
                <a:spcPct val="90000"/>
              </a:lnSpc>
              <a:spcBef>
                <a:spcPts val="400"/>
              </a:spcBef>
              <a:buClr>
                <a:schemeClr val="dk1"/>
              </a:buClr>
            </a:pPr>
            <a:r>
              <a:rPr lang="en-CA" dirty="0">
                <a:solidFill>
                  <a:srgbClr val="002060"/>
                </a:solidFill>
                <a:latin typeface="Times New Roman" panose="02020603050405020304" pitchFamily="18" charset="0"/>
                <a:ea typeface="TimesNewRoman"/>
                <a:cs typeface="Times New Roman" panose="02020603050405020304" pitchFamily="18" charset="0"/>
                <a:sym typeface="TimesNewRoman"/>
              </a:rPr>
              <a:t>funding needs in a stressed environment, inclusive of contingent cash outflows; </a:t>
            </a:r>
            <a:endParaRPr lang="en-CA" dirty="0">
              <a:solidFill>
                <a:srgbClr val="002060"/>
              </a:solidFill>
              <a:latin typeface="Times New Roman" panose="02020603050405020304" pitchFamily="18" charset="0"/>
              <a:cs typeface="Times New Roman" panose="02020603050405020304" pitchFamily="18" charset="0"/>
            </a:endParaRPr>
          </a:p>
          <a:p>
            <a:pPr marL="520700" lvl="1" indent="-184150">
              <a:lnSpc>
                <a:spcPct val="90000"/>
              </a:lnSpc>
              <a:spcBef>
                <a:spcPts val="400"/>
              </a:spcBef>
              <a:buClr>
                <a:schemeClr val="dk1"/>
              </a:buClr>
              <a:buSzPts val="1100"/>
            </a:pPr>
            <a:r>
              <a:rPr lang="en-CA" dirty="0">
                <a:solidFill>
                  <a:srgbClr val="002060"/>
                </a:solidFill>
                <a:latin typeface="Times New Roman" panose="02020603050405020304" pitchFamily="18" charset="0"/>
                <a:ea typeface="TimesNewRoman"/>
                <a:cs typeface="Times New Roman" panose="02020603050405020304" pitchFamily="18" charset="0"/>
                <a:sym typeface="TimesNewRoman"/>
              </a:rPr>
              <a:t>legal entity, regional and segment liquidity requirements</a:t>
            </a:r>
            <a:endParaRPr lang="en-CA" dirty="0">
              <a:solidFill>
                <a:srgbClr val="002060"/>
              </a:solidFill>
              <a:latin typeface="Times New Roman" panose="02020603050405020304" pitchFamily="18" charset="0"/>
              <a:cs typeface="Times New Roman" panose="02020603050405020304" pitchFamily="18" charset="0"/>
            </a:endParaRPr>
          </a:p>
          <a:p>
            <a:pPr marL="520700" lvl="1" indent="-184150">
              <a:lnSpc>
                <a:spcPct val="90000"/>
              </a:lnSpc>
              <a:spcBef>
                <a:spcPts val="400"/>
              </a:spcBef>
              <a:buClr>
                <a:schemeClr val="dk1"/>
              </a:buClr>
              <a:buSzPts val="1100"/>
            </a:pPr>
            <a:r>
              <a:rPr lang="en-CA" dirty="0">
                <a:solidFill>
                  <a:srgbClr val="002060"/>
                </a:solidFill>
                <a:latin typeface="Times New Roman" panose="02020603050405020304" pitchFamily="18" charset="0"/>
                <a:ea typeface="TimesNewRoman"/>
                <a:cs typeface="Times New Roman" panose="02020603050405020304" pitchFamily="18" charset="0"/>
                <a:sym typeface="TimesNewRoman"/>
              </a:rPr>
              <a:t>regulatory requirements;</a:t>
            </a:r>
            <a:endParaRPr lang="en-CA" dirty="0">
              <a:solidFill>
                <a:srgbClr val="002060"/>
              </a:solidFill>
              <a:latin typeface="Times New Roman" panose="02020603050405020304" pitchFamily="18" charset="0"/>
              <a:cs typeface="Times New Roman" panose="02020603050405020304" pitchFamily="18" charset="0"/>
            </a:endParaRPr>
          </a:p>
          <a:p>
            <a:pPr marL="520700" lvl="1" indent="-184150">
              <a:lnSpc>
                <a:spcPct val="90000"/>
              </a:lnSpc>
              <a:spcBef>
                <a:spcPts val="400"/>
              </a:spcBef>
              <a:buClr>
                <a:schemeClr val="dk1"/>
              </a:buClr>
              <a:buSzPts val="1100"/>
            </a:pPr>
            <a:r>
              <a:rPr lang="en-CA" dirty="0">
                <a:solidFill>
                  <a:srgbClr val="002060"/>
                </a:solidFill>
                <a:latin typeface="Times New Roman" panose="02020603050405020304" pitchFamily="18" charset="0"/>
                <a:ea typeface="TimesNewRoman"/>
                <a:cs typeface="Times New Roman" panose="02020603050405020304" pitchFamily="18" charset="0"/>
                <a:sym typeface="TimesNewRoman"/>
              </a:rPr>
              <a:t>collateral requirements</a:t>
            </a:r>
            <a:endParaRPr lang="en-CA" dirty="0">
              <a:solidFill>
                <a:srgbClr val="002060"/>
              </a:solidFill>
              <a:latin typeface="Times New Roman" panose="02020603050405020304" pitchFamily="18" charset="0"/>
              <a:cs typeface="Times New Roman" panose="02020603050405020304" pitchFamily="18" charset="0"/>
            </a:endParaRPr>
          </a:p>
          <a:p>
            <a:pPr marL="0" lvl="0" indent="0">
              <a:lnSpc>
                <a:spcPct val="90000"/>
              </a:lnSpc>
              <a:spcBef>
                <a:spcPts val="800"/>
              </a:spcBef>
              <a:spcAft>
                <a:spcPts val="1200"/>
              </a:spcAft>
              <a:buClr>
                <a:schemeClr val="dk1"/>
              </a:buClr>
              <a:buSzPts val="1400"/>
              <a:buNone/>
            </a:pPr>
            <a:r>
              <a:rPr lang="en-CA" sz="1400" dirty="0">
                <a:ea typeface="TimesNewRoman"/>
                <a:sym typeface="TimesNewRoman"/>
              </a:rPr>
              <a:t>The amount of Liquidity Resources the company hold is based on risk tolerance and is subject to change depending on market and Firm-specific events. The Liquidity Resources are primarily held within the Parent Company and its major operating subsidiaries. The Total HQLA values in the tables immediately following are different from Eligible HQLA, which, in accordance with the LCR rule, also takes into account certain regulatory weightings and other operational considerations</a:t>
            </a:r>
            <a:endParaRPr lang="en-CA" sz="1400" dirty="0"/>
          </a:p>
          <a:p>
            <a:endParaRPr lang="en-US" sz="1400" dirty="0"/>
          </a:p>
        </p:txBody>
      </p:sp>
      <p:sp>
        <p:nvSpPr>
          <p:cNvPr id="3" name="Title 2">
            <a:extLst>
              <a:ext uri="{FF2B5EF4-FFF2-40B4-BE49-F238E27FC236}">
                <a16:creationId xmlns:a16="http://schemas.microsoft.com/office/drawing/2014/main" id="{FC6A53B3-2D55-6D18-B04C-DBE80BC84FC2}"/>
              </a:ext>
            </a:extLst>
          </p:cNvPr>
          <p:cNvSpPr>
            <a:spLocks noGrp="1"/>
          </p:cNvSpPr>
          <p:nvPr>
            <p:ph type="title"/>
          </p:nvPr>
        </p:nvSpPr>
        <p:spPr/>
        <p:txBody>
          <a:bodyPr/>
          <a:lstStyle/>
          <a:p>
            <a:r>
              <a:rPr lang="en-US" dirty="0"/>
              <a:t>Liquidity Resources</a:t>
            </a:r>
          </a:p>
        </p:txBody>
      </p:sp>
    </p:spTree>
    <p:extLst>
      <p:ext uri="{BB962C8B-B14F-4D97-AF65-F5344CB8AC3E}">
        <p14:creationId xmlns:p14="http://schemas.microsoft.com/office/powerpoint/2010/main" val="28072145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3B7264F-317E-3E74-4592-44A354E5D086}"/>
              </a:ext>
            </a:extLst>
          </p:cNvPr>
          <p:cNvSpPr>
            <a:spLocks noGrp="1"/>
          </p:cNvSpPr>
          <p:nvPr>
            <p:ph type="title"/>
          </p:nvPr>
        </p:nvSpPr>
        <p:spPr/>
        <p:txBody>
          <a:bodyPr/>
          <a:lstStyle/>
          <a:p>
            <a:endParaRPr lang="en-US"/>
          </a:p>
        </p:txBody>
      </p:sp>
      <p:pic>
        <p:nvPicPr>
          <p:cNvPr id="4" name="Google Shape;337;p62">
            <a:extLst>
              <a:ext uri="{FF2B5EF4-FFF2-40B4-BE49-F238E27FC236}">
                <a16:creationId xmlns:a16="http://schemas.microsoft.com/office/drawing/2014/main" id="{380CE12E-9B84-A682-C0C4-2121CB0B136F}"/>
              </a:ext>
            </a:extLst>
          </p:cNvPr>
          <p:cNvPicPr preferRelativeResize="0"/>
          <p:nvPr/>
        </p:nvPicPr>
        <p:blipFill rotWithShape="1">
          <a:blip r:embed="rId2">
            <a:alphaModFix/>
          </a:blip>
          <a:srcRect/>
          <a:stretch/>
        </p:blipFill>
        <p:spPr>
          <a:xfrm>
            <a:off x="1684844" y="910940"/>
            <a:ext cx="5428337" cy="4073072"/>
          </a:xfrm>
          <a:prstGeom prst="rect">
            <a:avLst/>
          </a:prstGeom>
          <a:noFill/>
          <a:ln>
            <a:noFill/>
          </a:ln>
        </p:spPr>
      </p:pic>
    </p:spTree>
    <p:extLst>
      <p:ext uri="{BB962C8B-B14F-4D97-AF65-F5344CB8AC3E}">
        <p14:creationId xmlns:p14="http://schemas.microsoft.com/office/powerpoint/2010/main" val="35444582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3B7264F-317E-3E74-4592-44A354E5D086}"/>
              </a:ext>
            </a:extLst>
          </p:cNvPr>
          <p:cNvSpPr>
            <a:spLocks noGrp="1"/>
          </p:cNvSpPr>
          <p:nvPr>
            <p:ph type="title"/>
          </p:nvPr>
        </p:nvSpPr>
        <p:spPr/>
        <p:txBody>
          <a:bodyPr/>
          <a:lstStyle/>
          <a:p>
            <a:endParaRPr lang="en-US"/>
          </a:p>
        </p:txBody>
      </p:sp>
      <p:pic>
        <p:nvPicPr>
          <p:cNvPr id="2" name="Google Shape;342;p63">
            <a:extLst>
              <a:ext uri="{FF2B5EF4-FFF2-40B4-BE49-F238E27FC236}">
                <a16:creationId xmlns:a16="http://schemas.microsoft.com/office/drawing/2014/main" id="{B353EC09-8A7A-BFCF-5C4F-15AC5CE61A3D}"/>
              </a:ext>
            </a:extLst>
          </p:cNvPr>
          <p:cNvPicPr preferRelativeResize="0"/>
          <p:nvPr/>
        </p:nvPicPr>
        <p:blipFill rotWithShape="1">
          <a:blip r:embed="rId2">
            <a:alphaModFix/>
          </a:blip>
          <a:srcRect/>
          <a:stretch/>
        </p:blipFill>
        <p:spPr>
          <a:xfrm>
            <a:off x="1763184" y="946298"/>
            <a:ext cx="5328732" cy="4104596"/>
          </a:xfrm>
          <a:prstGeom prst="rect">
            <a:avLst/>
          </a:prstGeom>
          <a:noFill/>
          <a:ln>
            <a:noFill/>
          </a:ln>
        </p:spPr>
      </p:pic>
    </p:spTree>
    <p:extLst>
      <p:ext uri="{BB962C8B-B14F-4D97-AF65-F5344CB8AC3E}">
        <p14:creationId xmlns:p14="http://schemas.microsoft.com/office/powerpoint/2010/main" val="25030914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1078698-4917-3D06-5EDF-391AE24EDAA6}"/>
              </a:ext>
            </a:extLst>
          </p:cNvPr>
          <p:cNvSpPr>
            <a:spLocks noGrp="1"/>
          </p:cNvSpPr>
          <p:nvPr>
            <p:ph type="body" idx="1"/>
          </p:nvPr>
        </p:nvSpPr>
        <p:spPr/>
        <p:txBody>
          <a:bodyPr>
            <a:normAutofit/>
          </a:bodyPr>
          <a:lstStyle/>
          <a:p>
            <a:pPr lvl="0" indent="-317500">
              <a:buClr>
                <a:schemeClr val="dk1"/>
              </a:buClr>
              <a:buSzPts val="1400"/>
            </a:pPr>
            <a:r>
              <a:rPr lang="en-CA" sz="1400" dirty="0"/>
              <a:t>Incur from extending credit to clients through loans, entering into swap or other derivative contracts, providing short/long-term funding that is secured by physical/financial collateral whose value may be insufficient to fully cover repayment amount, </a:t>
            </a:r>
            <a:r>
              <a:rPr lang="en-CA" sz="1400" dirty="0" err="1"/>
              <a:t>etc</a:t>
            </a:r>
            <a:endParaRPr lang="en-CA" sz="1400" dirty="0"/>
          </a:p>
          <a:p>
            <a:pPr lvl="0" indent="-317500">
              <a:buClr>
                <a:schemeClr val="dk1"/>
              </a:buClr>
              <a:buSzPts val="1400"/>
            </a:pPr>
            <a:r>
              <a:rPr lang="en-CA" sz="1400" dirty="0"/>
              <a:t>Loss arises when borrower, counterparty, issuer does not meet its financial obligation.</a:t>
            </a:r>
          </a:p>
          <a:p>
            <a:pPr lvl="0" indent="-317500">
              <a:buClr>
                <a:schemeClr val="dk1"/>
              </a:buClr>
              <a:buSzPts val="1400"/>
            </a:pPr>
            <a:r>
              <a:rPr lang="en-CA" sz="1400" dirty="0"/>
              <a:t>Credit Risk Management:</a:t>
            </a:r>
          </a:p>
          <a:p>
            <a:pPr lvl="1" indent="-304800">
              <a:buClr>
                <a:schemeClr val="dk1"/>
              </a:buClr>
              <a:buSzPts val="1200"/>
            </a:pPr>
            <a:r>
              <a:rPr lang="en-CA" dirty="0">
                <a:solidFill>
                  <a:srgbClr val="002060"/>
                </a:solidFill>
                <a:latin typeface="Times New Roman" panose="02020603050405020304" pitchFamily="18" charset="0"/>
                <a:cs typeface="Times New Roman" panose="02020603050405020304" pitchFamily="18" charset="0"/>
              </a:rPr>
              <a:t>The Credit Risk Management Department (CRM) evaluates the creditworthiness of counterparties/borrowers, ensures that credit exposure is actively monitored and managed</a:t>
            </a:r>
          </a:p>
          <a:p>
            <a:pPr lvl="1" indent="-304800">
              <a:buClr>
                <a:schemeClr val="dk1"/>
              </a:buClr>
              <a:buSzPts val="1200"/>
            </a:pPr>
            <a:r>
              <a:rPr lang="en-CA" dirty="0">
                <a:solidFill>
                  <a:srgbClr val="002060"/>
                </a:solidFill>
                <a:latin typeface="Times New Roman" panose="02020603050405020304" pitchFamily="18" charset="0"/>
                <a:cs typeface="Times New Roman" panose="02020603050405020304" pitchFamily="18" charset="0"/>
              </a:rPr>
              <a:t>Actively managed by credit professionals and committees within CRM</a:t>
            </a:r>
          </a:p>
          <a:p>
            <a:pPr lvl="1" indent="-304800">
              <a:buClr>
                <a:schemeClr val="dk1"/>
              </a:buClr>
              <a:buSzPts val="1200"/>
            </a:pPr>
            <a:r>
              <a:rPr lang="en-CA" dirty="0">
                <a:solidFill>
                  <a:srgbClr val="002060"/>
                </a:solidFill>
                <a:latin typeface="Times New Roman" panose="02020603050405020304" pitchFamily="18" charset="0"/>
                <a:cs typeface="Times New Roman" panose="02020603050405020304" pitchFamily="18" charset="0"/>
              </a:rPr>
              <a:t>A comprehensive and global Credit Limits Framework is utilized and stress tests are performed to identify, analyze and control credit risk concentration.</a:t>
            </a:r>
          </a:p>
          <a:p>
            <a:pPr lvl="1" indent="-304800">
              <a:buClr>
                <a:schemeClr val="dk1"/>
              </a:buClr>
              <a:buSzPts val="1200"/>
            </a:pPr>
            <a:r>
              <a:rPr lang="en-CA" dirty="0">
                <a:solidFill>
                  <a:srgbClr val="002060"/>
                </a:solidFill>
                <a:latin typeface="Times New Roman" panose="02020603050405020304" pitchFamily="18" charset="0"/>
                <a:cs typeface="Times New Roman" panose="02020603050405020304" pitchFamily="18" charset="0"/>
              </a:rPr>
              <a:t>Perform credit evaluation to assess an obligor’s probability of default and loss</a:t>
            </a:r>
          </a:p>
          <a:p>
            <a:pPr lvl="1" indent="-304800">
              <a:buClr>
                <a:schemeClr val="dk1"/>
              </a:buClr>
              <a:buSzPts val="1200"/>
            </a:pPr>
            <a:r>
              <a:rPr lang="en-CA" dirty="0">
                <a:solidFill>
                  <a:srgbClr val="002060"/>
                </a:solidFill>
                <a:latin typeface="Times New Roman" panose="02020603050405020304" pitchFamily="18" charset="0"/>
                <a:cs typeface="Times New Roman" panose="02020603050405020304" pitchFamily="18" charset="0"/>
              </a:rPr>
              <a:t>Mitigate credit risk by collateral provisions, guarantees and hedges. Hedge lending and derivatives exposures and enter into master netting agreements with collateral arrangement with counterparties</a:t>
            </a:r>
          </a:p>
          <a:p>
            <a:pPr marL="0" lvl="0" indent="0">
              <a:spcBef>
                <a:spcPts val="1200"/>
              </a:spcBef>
              <a:spcAft>
                <a:spcPts val="1200"/>
              </a:spcAft>
              <a:buNone/>
            </a:pPr>
            <a:endParaRPr lang="en-CA" sz="1400" dirty="0"/>
          </a:p>
          <a:p>
            <a:endParaRPr lang="en-US" sz="1400" dirty="0"/>
          </a:p>
        </p:txBody>
      </p:sp>
      <p:sp>
        <p:nvSpPr>
          <p:cNvPr id="3" name="Title 2">
            <a:extLst>
              <a:ext uri="{FF2B5EF4-FFF2-40B4-BE49-F238E27FC236}">
                <a16:creationId xmlns:a16="http://schemas.microsoft.com/office/drawing/2014/main" id="{143BF1D5-540E-63C2-D997-BD92F03DDA98}"/>
              </a:ext>
            </a:extLst>
          </p:cNvPr>
          <p:cNvSpPr>
            <a:spLocks noGrp="1"/>
          </p:cNvSpPr>
          <p:nvPr>
            <p:ph type="title"/>
          </p:nvPr>
        </p:nvSpPr>
        <p:spPr/>
        <p:txBody>
          <a:bodyPr/>
          <a:lstStyle/>
          <a:p>
            <a:r>
              <a:rPr lang="en"/>
              <a:t>Credit Risk</a:t>
            </a:r>
            <a:endParaRPr lang="en-US"/>
          </a:p>
        </p:txBody>
      </p:sp>
    </p:spTree>
    <p:extLst>
      <p:ext uri="{BB962C8B-B14F-4D97-AF65-F5344CB8AC3E}">
        <p14:creationId xmlns:p14="http://schemas.microsoft.com/office/powerpoint/2010/main" val="37423401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43B98BD-565C-A87C-7225-AF871D15627D}"/>
              </a:ext>
            </a:extLst>
          </p:cNvPr>
          <p:cNvSpPr>
            <a:spLocks noGrp="1"/>
          </p:cNvSpPr>
          <p:nvPr>
            <p:ph type="body" idx="1"/>
          </p:nvPr>
        </p:nvSpPr>
        <p:spPr/>
        <p:txBody>
          <a:bodyPr>
            <a:normAutofit/>
          </a:bodyPr>
          <a:lstStyle/>
          <a:p>
            <a:pPr lvl="0" indent="-317500">
              <a:lnSpc>
                <a:spcPct val="105000"/>
              </a:lnSpc>
              <a:buClr>
                <a:schemeClr val="dk1"/>
              </a:buClr>
              <a:buSzPts val="1400"/>
            </a:pPr>
            <a:r>
              <a:rPr lang="en-CA" sz="1600" dirty="0"/>
              <a:t>Incur from failure to comply with laws, regulations, rules, related self-regulatory organization standards and codes of conduct</a:t>
            </a:r>
          </a:p>
          <a:p>
            <a:pPr lvl="0" indent="-317500">
              <a:lnSpc>
                <a:spcPct val="105000"/>
              </a:lnSpc>
              <a:buClr>
                <a:schemeClr val="dk1"/>
              </a:buClr>
              <a:buSzPts val="1400"/>
            </a:pPr>
            <a:r>
              <a:rPr lang="en-CA" sz="1600" dirty="0"/>
              <a:t>Includes risk of legal or regulatory sanctions, material financial loss, including fines, penalties, judgments, damages and/or settlements, limitations on the company’s business, or loss to reputation</a:t>
            </a:r>
          </a:p>
          <a:p>
            <a:pPr lvl="0" indent="-317500">
              <a:lnSpc>
                <a:spcPct val="90000"/>
              </a:lnSpc>
              <a:buClr>
                <a:schemeClr val="dk1"/>
              </a:buClr>
              <a:buSzPts val="1400"/>
            </a:pPr>
            <a:r>
              <a:rPr lang="en-CA" sz="1600" dirty="0"/>
              <a:t>Legal &amp; Compliance Risk Management:</a:t>
            </a:r>
          </a:p>
          <a:p>
            <a:pPr lvl="1">
              <a:lnSpc>
                <a:spcPct val="105000"/>
              </a:lnSpc>
              <a:buClr>
                <a:schemeClr val="dk1"/>
              </a:buClr>
            </a:pPr>
            <a:r>
              <a:rPr lang="en-CA" sz="1600" dirty="0">
                <a:solidFill>
                  <a:srgbClr val="002060"/>
                </a:solidFill>
                <a:latin typeface="Times New Roman" panose="02020603050405020304" pitchFamily="18" charset="0"/>
                <a:cs typeface="Times New Roman" panose="02020603050405020304" pitchFamily="18" charset="0"/>
              </a:rPr>
              <a:t>established procedures based on legal and regulatory requirements on a worldwide basis designed to facilitate compliance with applicable statutory and regulatory requirements</a:t>
            </a:r>
          </a:p>
          <a:p>
            <a:pPr lvl="1">
              <a:lnSpc>
                <a:spcPct val="105000"/>
              </a:lnSpc>
              <a:buClr>
                <a:schemeClr val="dk1"/>
              </a:buClr>
            </a:pPr>
            <a:r>
              <a:rPr lang="en-CA" sz="1600" dirty="0">
                <a:solidFill>
                  <a:srgbClr val="002060"/>
                </a:solidFill>
                <a:latin typeface="Times New Roman" panose="02020603050405020304" pitchFamily="18" charset="0"/>
                <a:cs typeface="Times New Roman" panose="02020603050405020304" pitchFamily="18" charset="0"/>
              </a:rPr>
              <a:t>established procedures to mitigate the risk that a counterparty’s performance obligations will be unenforceable, including consideration of counterparty legal authority and capacity, adequacy of legal documentation, </a:t>
            </a:r>
            <a:r>
              <a:rPr lang="en-CA" sz="1600" dirty="0" err="1">
                <a:solidFill>
                  <a:srgbClr val="002060"/>
                </a:solidFill>
                <a:latin typeface="Times New Roman" panose="02020603050405020304" pitchFamily="18" charset="0"/>
                <a:cs typeface="Times New Roman" panose="02020603050405020304" pitchFamily="18" charset="0"/>
              </a:rPr>
              <a:t>etc</a:t>
            </a:r>
            <a:endParaRPr lang="en-CA" sz="1600" dirty="0">
              <a:solidFill>
                <a:srgbClr val="002060"/>
              </a:solidFill>
              <a:latin typeface="Times New Roman" panose="02020603050405020304" pitchFamily="18" charset="0"/>
              <a:cs typeface="Times New Roman" panose="02020603050405020304" pitchFamily="18" charset="0"/>
            </a:endParaRPr>
          </a:p>
          <a:p>
            <a:pPr marL="0" lvl="0" indent="0">
              <a:lnSpc>
                <a:spcPct val="90000"/>
              </a:lnSpc>
              <a:spcBef>
                <a:spcPts val="1200"/>
              </a:spcBef>
              <a:buNone/>
            </a:pPr>
            <a:endParaRPr lang="en-CA" sz="1600" dirty="0"/>
          </a:p>
          <a:p>
            <a:endParaRPr lang="en-US" sz="1600" dirty="0"/>
          </a:p>
        </p:txBody>
      </p:sp>
      <p:sp>
        <p:nvSpPr>
          <p:cNvPr id="3" name="Title 2">
            <a:extLst>
              <a:ext uri="{FF2B5EF4-FFF2-40B4-BE49-F238E27FC236}">
                <a16:creationId xmlns:a16="http://schemas.microsoft.com/office/drawing/2014/main" id="{E15E0A4E-EAB0-9A55-0958-99E20C5C19B4}"/>
              </a:ext>
            </a:extLst>
          </p:cNvPr>
          <p:cNvSpPr>
            <a:spLocks noGrp="1"/>
          </p:cNvSpPr>
          <p:nvPr>
            <p:ph type="title"/>
          </p:nvPr>
        </p:nvSpPr>
        <p:spPr/>
        <p:txBody>
          <a:bodyPr/>
          <a:lstStyle/>
          <a:p>
            <a:r>
              <a:rPr lang="en"/>
              <a:t>Legal &amp; Compliance Risk</a:t>
            </a:r>
            <a:endParaRPr lang="en-US"/>
          </a:p>
        </p:txBody>
      </p:sp>
    </p:spTree>
    <p:extLst>
      <p:ext uri="{BB962C8B-B14F-4D97-AF65-F5344CB8AC3E}">
        <p14:creationId xmlns:p14="http://schemas.microsoft.com/office/powerpoint/2010/main" val="30783875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F9F267-785E-D1CD-B140-37CFBD853D6D}"/>
              </a:ext>
            </a:extLst>
          </p:cNvPr>
          <p:cNvSpPr>
            <a:spLocks noGrp="1"/>
          </p:cNvSpPr>
          <p:nvPr>
            <p:ph type="body" idx="1"/>
          </p:nvPr>
        </p:nvSpPr>
        <p:spPr/>
        <p:txBody>
          <a:bodyPr/>
          <a:lstStyle/>
          <a:p>
            <a:pPr marL="0" lvl="0" indent="0">
              <a:buNone/>
            </a:pPr>
            <a:r>
              <a:rPr lang="en-CA" dirty="0"/>
              <a:t>Exposed to:</a:t>
            </a:r>
          </a:p>
          <a:p>
            <a:pPr marL="285750" indent="-285750">
              <a:spcBef>
                <a:spcPts val="1200"/>
              </a:spcBef>
            </a:pPr>
            <a:r>
              <a:rPr lang="en-CA" dirty="0"/>
              <a:t>Interest risk and credit spread risk</a:t>
            </a:r>
          </a:p>
          <a:p>
            <a:pPr marL="285750" indent="-285750">
              <a:spcBef>
                <a:spcPts val="1200"/>
              </a:spcBef>
            </a:pPr>
            <a:r>
              <a:rPr lang="en-CA" dirty="0"/>
              <a:t>Equity price and implied volatility risk</a:t>
            </a:r>
          </a:p>
          <a:p>
            <a:pPr marL="285750" indent="-285750">
              <a:spcBef>
                <a:spcPts val="1200"/>
              </a:spcBef>
            </a:pPr>
            <a:r>
              <a:rPr lang="en-CA" dirty="0"/>
              <a:t>Foreign exchange rate and implied volatility risk</a:t>
            </a:r>
          </a:p>
          <a:p>
            <a:pPr marL="285750" indent="-285750">
              <a:spcBef>
                <a:spcPts val="1200"/>
              </a:spcBef>
            </a:pPr>
            <a:r>
              <a:rPr lang="en-CA" dirty="0"/>
              <a:t>Commodity price and implied volatility risk</a:t>
            </a:r>
          </a:p>
          <a:p>
            <a:pPr marL="0" lvl="0" indent="0">
              <a:spcBef>
                <a:spcPts val="1200"/>
              </a:spcBef>
              <a:spcAft>
                <a:spcPts val="1200"/>
              </a:spcAft>
              <a:buNone/>
            </a:pPr>
            <a:endParaRPr lang="en-CA" dirty="0"/>
          </a:p>
          <a:p>
            <a:pPr marL="114300" indent="0">
              <a:buNone/>
            </a:pPr>
            <a:endParaRPr lang="en-US" dirty="0"/>
          </a:p>
        </p:txBody>
      </p:sp>
      <p:sp>
        <p:nvSpPr>
          <p:cNvPr id="3" name="Title 2">
            <a:extLst>
              <a:ext uri="{FF2B5EF4-FFF2-40B4-BE49-F238E27FC236}">
                <a16:creationId xmlns:a16="http://schemas.microsoft.com/office/drawing/2014/main" id="{6E7C0D70-B890-F991-4F9C-A2C7F9CD9E4E}"/>
              </a:ext>
            </a:extLst>
          </p:cNvPr>
          <p:cNvSpPr>
            <a:spLocks noGrp="1"/>
          </p:cNvSpPr>
          <p:nvPr>
            <p:ph type="title"/>
          </p:nvPr>
        </p:nvSpPr>
        <p:spPr/>
        <p:txBody>
          <a:bodyPr/>
          <a:lstStyle/>
          <a:p>
            <a:r>
              <a:rPr lang="en"/>
              <a:t>Trading Risk</a:t>
            </a:r>
            <a:endParaRPr lang="en-US"/>
          </a:p>
        </p:txBody>
      </p:sp>
    </p:spTree>
    <p:extLst>
      <p:ext uri="{BB962C8B-B14F-4D97-AF65-F5344CB8AC3E}">
        <p14:creationId xmlns:p14="http://schemas.microsoft.com/office/powerpoint/2010/main" val="27375338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AF1F1-F3B6-C464-FDDC-5030968FE9C4}"/>
              </a:ext>
            </a:extLst>
          </p:cNvPr>
          <p:cNvSpPr>
            <a:spLocks noGrp="1"/>
          </p:cNvSpPr>
          <p:nvPr>
            <p:ph type="title"/>
          </p:nvPr>
        </p:nvSpPr>
        <p:spPr/>
        <p:txBody>
          <a:bodyPr/>
          <a:lstStyle/>
          <a:p>
            <a:r>
              <a:rPr lang="en"/>
              <a:t>Country Risk</a:t>
            </a:r>
            <a:endParaRPr lang="en-US"/>
          </a:p>
        </p:txBody>
      </p:sp>
      <p:pic>
        <p:nvPicPr>
          <p:cNvPr id="3" name="Google Shape;507;p90">
            <a:extLst>
              <a:ext uri="{FF2B5EF4-FFF2-40B4-BE49-F238E27FC236}">
                <a16:creationId xmlns:a16="http://schemas.microsoft.com/office/drawing/2014/main" id="{FAD8C192-7804-43FB-D676-36B2D7700BD2}"/>
              </a:ext>
            </a:extLst>
          </p:cNvPr>
          <p:cNvPicPr preferRelativeResize="0"/>
          <p:nvPr/>
        </p:nvPicPr>
        <p:blipFill>
          <a:blip r:embed="rId2">
            <a:alphaModFix/>
          </a:blip>
          <a:stretch>
            <a:fillRect/>
          </a:stretch>
        </p:blipFill>
        <p:spPr>
          <a:xfrm>
            <a:off x="2599659" y="108983"/>
            <a:ext cx="3944680" cy="4925533"/>
          </a:xfrm>
          <a:prstGeom prst="rect">
            <a:avLst/>
          </a:prstGeom>
          <a:noFill/>
          <a:ln>
            <a:noFill/>
          </a:ln>
        </p:spPr>
      </p:pic>
    </p:spTree>
    <p:extLst>
      <p:ext uri="{BB962C8B-B14F-4D97-AF65-F5344CB8AC3E}">
        <p14:creationId xmlns:p14="http://schemas.microsoft.com/office/powerpoint/2010/main" val="2089808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92F4787-89A7-05CF-25A2-F32955EC856D}"/>
              </a:ext>
            </a:extLst>
          </p:cNvPr>
          <p:cNvSpPr>
            <a:spLocks noGrp="1"/>
          </p:cNvSpPr>
          <p:nvPr>
            <p:ph type="body" idx="1"/>
          </p:nvPr>
        </p:nvSpPr>
        <p:spPr/>
        <p:txBody>
          <a:bodyPr/>
          <a:lstStyle/>
          <a:p>
            <a:pPr marL="0" lvl="0" indent="0">
              <a:buNone/>
            </a:pPr>
            <a:r>
              <a:rPr lang="en-CA" b="1" u="sng" dirty="0"/>
              <a:t>Cybersecurity </a:t>
            </a:r>
          </a:p>
          <a:p>
            <a:pPr marL="0" lvl="0" indent="0">
              <a:spcBef>
                <a:spcPts val="1200"/>
              </a:spcBef>
              <a:spcAft>
                <a:spcPts val="1200"/>
              </a:spcAft>
              <a:buNone/>
            </a:pPr>
            <a:r>
              <a:rPr lang="en-CA" dirty="0"/>
              <a:t>The firm’s cybersecurity and information security policies, procedures and technologies are designed to protect their own, their client and their employee data against unauthorized disclosure, modification or misuse and are also designed to address regulatory requirements. These policies and procedures cover a broad range of areas, including: identification of internal and external threats, access control, data security, protective controls, detection of malicious or unauthorized activity, incident response and recovery planning</a:t>
            </a:r>
          </a:p>
          <a:p>
            <a:pPr marL="114300" indent="0">
              <a:buNone/>
            </a:pPr>
            <a:endParaRPr lang="en-US" dirty="0"/>
          </a:p>
        </p:txBody>
      </p:sp>
      <p:sp>
        <p:nvSpPr>
          <p:cNvPr id="3" name="Title 2">
            <a:extLst>
              <a:ext uri="{FF2B5EF4-FFF2-40B4-BE49-F238E27FC236}">
                <a16:creationId xmlns:a16="http://schemas.microsoft.com/office/drawing/2014/main" id="{76CA7CD5-D6FF-4CEE-3E4A-2E4E41D58249}"/>
              </a:ext>
            </a:extLst>
          </p:cNvPr>
          <p:cNvSpPr>
            <a:spLocks noGrp="1"/>
          </p:cNvSpPr>
          <p:nvPr>
            <p:ph type="title"/>
          </p:nvPr>
        </p:nvSpPr>
        <p:spPr/>
        <p:txBody>
          <a:bodyPr/>
          <a:lstStyle/>
          <a:p>
            <a:r>
              <a:rPr lang="en"/>
              <a:t>Operational Risk</a:t>
            </a:r>
            <a:endParaRPr lang="en-US"/>
          </a:p>
        </p:txBody>
      </p:sp>
    </p:spTree>
    <p:extLst>
      <p:ext uri="{BB962C8B-B14F-4D97-AF65-F5344CB8AC3E}">
        <p14:creationId xmlns:p14="http://schemas.microsoft.com/office/powerpoint/2010/main" val="19300734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D84519-8264-91D5-F9C9-E81A396700CC}"/>
              </a:ext>
            </a:extLst>
          </p:cNvPr>
          <p:cNvSpPr>
            <a:spLocks noGrp="1"/>
          </p:cNvSpPr>
          <p:nvPr>
            <p:ph type="body" idx="1"/>
          </p:nvPr>
        </p:nvSpPr>
        <p:spPr/>
        <p:txBody>
          <a:bodyPr/>
          <a:lstStyle/>
          <a:p>
            <a:pPr marL="0" lvl="0" indent="0">
              <a:buNone/>
            </a:pPr>
            <a:r>
              <a:rPr lang="en-CA" b="1" u="sng" dirty="0"/>
              <a:t>Business Continuity Management and Disaster Recovery </a:t>
            </a:r>
          </a:p>
          <a:p>
            <a:pPr marL="0" lvl="0" indent="0">
              <a:spcBef>
                <a:spcPts val="1200"/>
              </a:spcBef>
              <a:spcAft>
                <a:spcPts val="1200"/>
              </a:spcAft>
              <a:buNone/>
            </a:pPr>
            <a:r>
              <a:rPr lang="en-CA" dirty="0"/>
              <a:t>The Firm’s business continuity and disaster recovery programs are designed to provide assurance of business continuity in the event of disruptions impacting people, technology, facilities and third parties, and to comply with regulatory requirements. The key elements of these programs include crisis management, business continuity planning, disaster recovery, testing and verification, and process improvement</a:t>
            </a:r>
          </a:p>
          <a:p>
            <a:endParaRPr lang="en-US" dirty="0"/>
          </a:p>
        </p:txBody>
      </p:sp>
      <p:sp>
        <p:nvSpPr>
          <p:cNvPr id="3" name="Title 2">
            <a:extLst>
              <a:ext uri="{FF2B5EF4-FFF2-40B4-BE49-F238E27FC236}">
                <a16:creationId xmlns:a16="http://schemas.microsoft.com/office/drawing/2014/main" id="{55551614-8D68-4A03-061B-2DCCA4068FB7}"/>
              </a:ext>
            </a:extLst>
          </p:cNvPr>
          <p:cNvSpPr>
            <a:spLocks noGrp="1"/>
          </p:cNvSpPr>
          <p:nvPr>
            <p:ph type="title"/>
          </p:nvPr>
        </p:nvSpPr>
        <p:spPr/>
        <p:txBody>
          <a:bodyPr/>
          <a:lstStyle/>
          <a:p>
            <a:r>
              <a:rPr lang="en"/>
              <a:t>Operational Risk</a:t>
            </a:r>
            <a:endParaRPr lang="en-US"/>
          </a:p>
        </p:txBody>
      </p:sp>
    </p:spTree>
    <p:extLst>
      <p:ext uri="{BB962C8B-B14F-4D97-AF65-F5344CB8AC3E}">
        <p14:creationId xmlns:p14="http://schemas.microsoft.com/office/powerpoint/2010/main" val="31384288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D84519-8264-91D5-F9C9-E81A396700CC}"/>
              </a:ext>
            </a:extLst>
          </p:cNvPr>
          <p:cNvSpPr>
            <a:spLocks noGrp="1"/>
          </p:cNvSpPr>
          <p:nvPr>
            <p:ph type="body" idx="1"/>
          </p:nvPr>
        </p:nvSpPr>
        <p:spPr/>
        <p:txBody>
          <a:bodyPr>
            <a:normAutofit fontScale="85000" lnSpcReduction="10000"/>
          </a:bodyPr>
          <a:lstStyle/>
          <a:p>
            <a:pPr marL="0" lvl="0" indent="0">
              <a:buNone/>
            </a:pPr>
            <a:r>
              <a:rPr lang="en-CA" sz="2100" b="1" u="sng" dirty="0"/>
              <a:t>Third-Party Risk Management </a:t>
            </a:r>
          </a:p>
          <a:p>
            <a:pPr marL="0" lvl="0" indent="0">
              <a:spcBef>
                <a:spcPts val="1200"/>
              </a:spcBef>
              <a:spcAft>
                <a:spcPts val="1200"/>
              </a:spcAft>
              <a:buNone/>
            </a:pPr>
            <a:r>
              <a:rPr lang="en-CA" dirty="0"/>
              <a:t>In connection with the ongoing operations, the firm utilize the services of third-party suppliers, which they anticipate will continue and may increase in the future. These services include, for example, outsourced processing and support functions and other professional services. Their risk-based approach to managing exposure to these services includes the performance of due diligence, implementation of service level and other contractual agreements, consideration of operational risks and ongoing monitoring of third-party suppliers’ performance. They maintain and continue to enhance their </a:t>
            </a:r>
            <a:r>
              <a:rPr lang="en-CA" dirty="0" err="1"/>
              <a:t>thirdparty</a:t>
            </a:r>
            <a:r>
              <a:rPr lang="en-CA" dirty="0"/>
              <a:t> risk management program, which is designed to align with their risk tolerance and meet regulatory requirements. The program includes appropriate governance, policies, procedures and enabling technology. The third-party risk management program includes the adoption of appropriate risk management controls and practices throughout the </a:t>
            </a:r>
            <a:r>
              <a:rPr lang="en-CA" dirty="0" err="1"/>
              <a:t>thirdparty</a:t>
            </a:r>
            <a:r>
              <a:rPr lang="en-CA" dirty="0"/>
              <a:t> management life cycle to manage risk of service failure, risk of data loss and reputational risk, among others</a:t>
            </a:r>
          </a:p>
        </p:txBody>
      </p:sp>
      <p:sp>
        <p:nvSpPr>
          <p:cNvPr id="3" name="Title 2">
            <a:extLst>
              <a:ext uri="{FF2B5EF4-FFF2-40B4-BE49-F238E27FC236}">
                <a16:creationId xmlns:a16="http://schemas.microsoft.com/office/drawing/2014/main" id="{55551614-8D68-4A03-061B-2DCCA4068FB7}"/>
              </a:ext>
            </a:extLst>
          </p:cNvPr>
          <p:cNvSpPr>
            <a:spLocks noGrp="1"/>
          </p:cNvSpPr>
          <p:nvPr>
            <p:ph type="title"/>
          </p:nvPr>
        </p:nvSpPr>
        <p:spPr/>
        <p:txBody>
          <a:bodyPr/>
          <a:lstStyle/>
          <a:p>
            <a:r>
              <a:rPr lang="en"/>
              <a:t>Operational Risk</a:t>
            </a:r>
            <a:endParaRPr lang="en-US"/>
          </a:p>
        </p:txBody>
      </p:sp>
    </p:spTree>
    <p:extLst>
      <p:ext uri="{BB962C8B-B14F-4D97-AF65-F5344CB8AC3E}">
        <p14:creationId xmlns:p14="http://schemas.microsoft.com/office/powerpoint/2010/main" val="42083236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DE6A3-E572-1A64-52C0-E490A84F64D8}"/>
              </a:ext>
            </a:extLst>
          </p:cNvPr>
          <p:cNvSpPr>
            <a:spLocks noGrp="1"/>
          </p:cNvSpPr>
          <p:nvPr>
            <p:ph type="title"/>
          </p:nvPr>
        </p:nvSpPr>
        <p:spPr/>
        <p:txBody>
          <a:bodyPr/>
          <a:lstStyle/>
          <a:p>
            <a:endParaRPr lang="en-US"/>
          </a:p>
        </p:txBody>
      </p:sp>
      <p:pic>
        <p:nvPicPr>
          <p:cNvPr id="3" name="Google Shape;90;p19">
            <a:extLst>
              <a:ext uri="{FF2B5EF4-FFF2-40B4-BE49-F238E27FC236}">
                <a16:creationId xmlns:a16="http://schemas.microsoft.com/office/drawing/2014/main" id="{E67252E4-37D4-6FE3-9166-0A3C5FF80F6E}"/>
              </a:ext>
            </a:extLst>
          </p:cNvPr>
          <p:cNvPicPr preferRelativeResize="0"/>
          <p:nvPr/>
        </p:nvPicPr>
        <p:blipFill>
          <a:blip r:embed="rId2">
            <a:alphaModFix/>
          </a:blip>
          <a:stretch>
            <a:fillRect/>
          </a:stretch>
        </p:blipFill>
        <p:spPr>
          <a:xfrm>
            <a:off x="1949473" y="1017239"/>
            <a:ext cx="5245052" cy="3778989"/>
          </a:xfrm>
          <a:prstGeom prst="rect">
            <a:avLst/>
          </a:prstGeom>
          <a:noFill/>
          <a:ln>
            <a:noFill/>
          </a:ln>
        </p:spPr>
      </p:pic>
    </p:spTree>
    <p:extLst>
      <p:ext uri="{BB962C8B-B14F-4D97-AF65-F5344CB8AC3E}">
        <p14:creationId xmlns:p14="http://schemas.microsoft.com/office/powerpoint/2010/main" val="16025652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EB6FE24-EEE8-36AE-2F2F-10565692319E}"/>
              </a:ext>
            </a:extLst>
          </p:cNvPr>
          <p:cNvSpPr>
            <a:spLocks noGrp="1"/>
          </p:cNvSpPr>
          <p:nvPr>
            <p:ph type="body" idx="1"/>
          </p:nvPr>
        </p:nvSpPr>
        <p:spPr/>
        <p:txBody>
          <a:bodyPr>
            <a:normAutofit fontScale="85000" lnSpcReduction="20000"/>
          </a:bodyPr>
          <a:lstStyle/>
          <a:p>
            <a:pPr marL="285750" indent="-285750"/>
            <a:r>
              <a:rPr lang="en-CA" dirty="0"/>
              <a:t>Designed to evaluate, track, and evaluate the market risk exposures of its trading portfolios</a:t>
            </a:r>
          </a:p>
          <a:p>
            <a:pPr marL="285750" indent="-285750">
              <a:spcBef>
                <a:spcPts val="1200"/>
              </a:spcBef>
            </a:pPr>
            <a:r>
              <a:rPr lang="en-CA" dirty="0"/>
              <a:t>A methodology based on historical simulation for the main market risk components and Monte Carlo simulation for name-specific risk in corporate shares, bonds, loans, and associated derivatives was used to estimate </a:t>
            </a:r>
            <a:r>
              <a:rPr lang="en-CA" dirty="0" err="1"/>
              <a:t>VaR</a:t>
            </a:r>
            <a:endParaRPr lang="en-CA" dirty="0"/>
          </a:p>
          <a:p>
            <a:pPr marL="285750" indent="-285750">
              <a:spcBef>
                <a:spcPts val="1200"/>
              </a:spcBef>
            </a:pPr>
            <a:r>
              <a:rPr lang="en-CA" dirty="0"/>
              <a:t>Based on two sets of inputs, historical simulation creates a distribution of fictitious daily changes in the value of trading portfolios</a:t>
            </a:r>
          </a:p>
          <a:p>
            <a:pPr marL="285750" indent="-285750">
              <a:spcBef>
                <a:spcPts val="1200"/>
              </a:spcBef>
            </a:pPr>
            <a:r>
              <a:rPr lang="en-CA" dirty="0"/>
              <a:t>Historical tracking of daily fluctuations in important market indexes or other market risk variables</a:t>
            </a:r>
          </a:p>
          <a:p>
            <a:pPr marL="285750" indent="-285750">
              <a:spcBef>
                <a:spcPts val="1200"/>
              </a:spcBef>
            </a:pPr>
            <a:r>
              <a:rPr lang="en-CA" dirty="0"/>
              <a:t>Information on the portfolio values' susceptibility to changes in various market risk factors</a:t>
            </a:r>
          </a:p>
          <a:p>
            <a:pPr marL="285750" indent="-285750">
              <a:spcBef>
                <a:spcPts val="1200"/>
              </a:spcBef>
            </a:pPr>
            <a:r>
              <a:rPr lang="en-CA" dirty="0"/>
              <a:t>The company's </a:t>
            </a:r>
            <a:r>
              <a:rPr lang="en-CA" dirty="0" err="1"/>
              <a:t>VaR</a:t>
            </a:r>
            <a:r>
              <a:rPr lang="en-CA" dirty="0"/>
              <a:t> model analyses four years of historical data to calculate its 95% one-day </a:t>
            </a:r>
            <a:r>
              <a:rPr lang="en-CA" dirty="0" err="1"/>
              <a:t>VaR</a:t>
            </a:r>
            <a:r>
              <a:rPr lang="en-CA" dirty="0"/>
              <a:t>, which equates to the unrealized loss in portfolio value that would have been surpassed with a frequency of 5% or 5 times in every 100 trading days if the portfolio were held unchanged for one day</a:t>
            </a:r>
          </a:p>
          <a:p>
            <a:pPr marL="285750" indent="-285750">
              <a:spcBef>
                <a:spcPts val="1200"/>
              </a:spcBef>
              <a:spcAft>
                <a:spcPts val="1200"/>
              </a:spcAft>
            </a:pPr>
            <a:endParaRPr lang="en-CA" dirty="0"/>
          </a:p>
          <a:p>
            <a:endParaRPr lang="en-US" dirty="0"/>
          </a:p>
        </p:txBody>
      </p:sp>
      <p:sp>
        <p:nvSpPr>
          <p:cNvPr id="3" name="Title 2">
            <a:extLst>
              <a:ext uri="{FF2B5EF4-FFF2-40B4-BE49-F238E27FC236}">
                <a16:creationId xmlns:a16="http://schemas.microsoft.com/office/drawing/2014/main" id="{4AD98AC2-9751-3DF5-2B48-C1E7B2CC39F5}"/>
              </a:ext>
            </a:extLst>
          </p:cNvPr>
          <p:cNvSpPr>
            <a:spLocks noGrp="1"/>
          </p:cNvSpPr>
          <p:nvPr>
            <p:ph type="title"/>
          </p:nvPr>
        </p:nvSpPr>
        <p:spPr/>
        <p:txBody>
          <a:bodyPr/>
          <a:lstStyle/>
          <a:p>
            <a:r>
              <a:rPr lang="en" err="1"/>
              <a:t>VaR</a:t>
            </a:r>
            <a:endParaRPr lang="en-US"/>
          </a:p>
        </p:txBody>
      </p:sp>
    </p:spTree>
    <p:extLst>
      <p:ext uri="{BB962C8B-B14F-4D97-AF65-F5344CB8AC3E}">
        <p14:creationId xmlns:p14="http://schemas.microsoft.com/office/powerpoint/2010/main" val="15000705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AB628F2-39E5-35C2-8AC5-4DCB3BCF6C11}"/>
              </a:ext>
            </a:extLst>
          </p:cNvPr>
          <p:cNvSpPr>
            <a:spLocks noGrp="1"/>
          </p:cNvSpPr>
          <p:nvPr>
            <p:ph type="body" idx="1"/>
          </p:nvPr>
        </p:nvSpPr>
        <p:spPr>
          <a:xfrm>
            <a:off x="311699" y="863550"/>
            <a:ext cx="8520600" cy="3416400"/>
          </a:xfrm>
        </p:spPr>
        <p:txBody>
          <a:bodyPr>
            <a:noAutofit/>
          </a:bodyPr>
          <a:lstStyle/>
          <a:p>
            <a:pPr marL="0" indent="0">
              <a:buNone/>
            </a:pPr>
            <a:r>
              <a:rPr lang="en-CA" sz="1600"/>
              <a:t>Benefits:</a:t>
            </a:r>
          </a:p>
          <a:p>
            <a:pPr marL="285750" indent="-285750"/>
            <a:r>
              <a:rPr lang="en-CA" sz="1600"/>
              <a:t>Permits estimation of portfolio’s aggregate market risk exposure</a:t>
            </a:r>
          </a:p>
          <a:p>
            <a:pPr marL="285750" indent="-285750">
              <a:spcBef>
                <a:spcPts val="1200"/>
              </a:spcBef>
            </a:pPr>
            <a:r>
              <a:rPr lang="en-CA" sz="1600"/>
              <a:t>Reflects risk reduction due to portfolio diversification or hedging activities</a:t>
            </a:r>
          </a:p>
          <a:p>
            <a:pPr marL="0" indent="0">
              <a:spcBef>
                <a:spcPts val="1200"/>
              </a:spcBef>
              <a:buNone/>
            </a:pPr>
            <a:r>
              <a:rPr lang="en-CA" sz="1600"/>
              <a:t>Limitations:</a:t>
            </a:r>
          </a:p>
          <a:p>
            <a:pPr marL="285750" indent="-285750">
              <a:spcBef>
                <a:spcPts val="1200"/>
              </a:spcBef>
            </a:pPr>
            <a:r>
              <a:rPr lang="en-CA" sz="1600"/>
              <a:t>Past changes in market risk factors may not yield accurate predictions</a:t>
            </a:r>
          </a:p>
          <a:p>
            <a:pPr marL="285750" indent="-285750">
              <a:spcBef>
                <a:spcPts val="1200"/>
              </a:spcBef>
            </a:pPr>
            <a:r>
              <a:rPr lang="en-CA" sz="1600"/>
              <a:t>Changes in portfolio value may differ from responses calculated by a </a:t>
            </a:r>
            <a:r>
              <a:rPr lang="en-CA" sz="1600" err="1"/>
              <a:t>VaR</a:t>
            </a:r>
            <a:r>
              <a:rPr lang="en-CA" sz="1600"/>
              <a:t> model</a:t>
            </a:r>
          </a:p>
          <a:p>
            <a:pPr marL="285750" indent="-285750">
              <a:spcBef>
                <a:spcPts val="1200"/>
              </a:spcBef>
            </a:pPr>
            <a:r>
              <a:rPr lang="en-CA" sz="1600"/>
              <a:t>Doesn’t fully capture market risk of positions that cannot be liquidated or hedged within one day using a one day time frame</a:t>
            </a:r>
          </a:p>
          <a:p>
            <a:pPr marL="285750" indent="-285750">
              <a:spcBef>
                <a:spcPts val="1200"/>
              </a:spcBef>
            </a:pPr>
            <a:r>
              <a:rPr lang="en-CA" sz="1600"/>
              <a:t>Limited insight into losses that could occur in unusual market conditions</a:t>
            </a:r>
          </a:p>
          <a:p>
            <a:pPr marL="285750" indent="-285750">
              <a:spcBef>
                <a:spcPts val="1200"/>
              </a:spcBef>
            </a:pPr>
            <a:r>
              <a:rPr lang="en-CA" sz="1600"/>
              <a:t>Understates risk associated with severe events</a:t>
            </a:r>
          </a:p>
          <a:p>
            <a:pPr marL="285750" indent="-285750">
              <a:spcBef>
                <a:spcPts val="1200"/>
              </a:spcBef>
              <a:spcAft>
                <a:spcPts val="1200"/>
              </a:spcAft>
            </a:pPr>
            <a:endParaRPr lang="en-CA" sz="1600"/>
          </a:p>
          <a:p>
            <a:endParaRPr lang="en-US" sz="1600"/>
          </a:p>
        </p:txBody>
      </p:sp>
      <p:sp>
        <p:nvSpPr>
          <p:cNvPr id="3" name="Title 2">
            <a:extLst>
              <a:ext uri="{FF2B5EF4-FFF2-40B4-BE49-F238E27FC236}">
                <a16:creationId xmlns:a16="http://schemas.microsoft.com/office/drawing/2014/main" id="{DEDF3925-DEF1-284F-AC16-DE2CCF236508}"/>
              </a:ext>
            </a:extLst>
          </p:cNvPr>
          <p:cNvSpPr>
            <a:spLocks noGrp="1"/>
          </p:cNvSpPr>
          <p:nvPr>
            <p:ph type="title"/>
          </p:nvPr>
        </p:nvSpPr>
        <p:spPr/>
        <p:txBody>
          <a:bodyPr/>
          <a:lstStyle/>
          <a:p>
            <a:r>
              <a:rPr lang="en" err="1"/>
              <a:t>VaR</a:t>
            </a:r>
            <a:r>
              <a:rPr lang="en"/>
              <a:t> Benefits and Limitation</a:t>
            </a:r>
            <a:endParaRPr lang="en-US"/>
          </a:p>
        </p:txBody>
      </p:sp>
    </p:spTree>
    <p:extLst>
      <p:ext uri="{BB962C8B-B14F-4D97-AF65-F5344CB8AC3E}">
        <p14:creationId xmlns:p14="http://schemas.microsoft.com/office/powerpoint/2010/main" val="4570839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E6BDF-4390-0F25-5FD5-419258414585}"/>
              </a:ext>
            </a:extLst>
          </p:cNvPr>
          <p:cNvSpPr>
            <a:spLocks noGrp="1"/>
          </p:cNvSpPr>
          <p:nvPr>
            <p:ph type="title"/>
          </p:nvPr>
        </p:nvSpPr>
        <p:spPr/>
        <p:txBody>
          <a:bodyPr/>
          <a:lstStyle/>
          <a:p>
            <a:r>
              <a:rPr lang="en"/>
              <a:t>2021 95%/One-day </a:t>
            </a:r>
            <a:r>
              <a:rPr lang="en" err="1"/>
              <a:t>VaR</a:t>
            </a:r>
            <a:endParaRPr lang="en-US"/>
          </a:p>
        </p:txBody>
      </p:sp>
      <p:pic>
        <p:nvPicPr>
          <p:cNvPr id="3" name="Google Shape;396;p72">
            <a:extLst>
              <a:ext uri="{FF2B5EF4-FFF2-40B4-BE49-F238E27FC236}">
                <a16:creationId xmlns:a16="http://schemas.microsoft.com/office/drawing/2014/main" id="{F4BF1AC4-02EF-143D-6493-EE7B1FE645F0}"/>
              </a:ext>
            </a:extLst>
          </p:cNvPr>
          <p:cNvPicPr preferRelativeResize="0"/>
          <p:nvPr/>
        </p:nvPicPr>
        <p:blipFill>
          <a:blip r:embed="rId2">
            <a:alphaModFix/>
          </a:blip>
          <a:stretch>
            <a:fillRect/>
          </a:stretch>
        </p:blipFill>
        <p:spPr>
          <a:xfrm>
            <a:off x="922536" y="893135"/>
            <a:ext cx="7298928" cy="4092204"/>
          </a:xfrm>
          <a:prstGeom prst="rect">
            <a:avLst/>
          </a:prstGeom>
          <a:noFill/>
          <a:ln>
            <a:noFill/>
          </a:ln>
        </p:spPr>
      </p:pic>
    </p:spTree>
    <p:extLst>
      <p:ext uri="{BB962C8B-B14F-4D97-AF65-F5344CB8AC3E}">
        <p14:creationId xmlns:p14="http://schemas.microsoft.com/office/powerpoint/2010/main" val="18914482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E69FC-35D2-8ABD-D0FE-17BCF3E8A216}"/>
              </a:ext>
            </a:extLst>
          </p:cNvPr>
          <p:cNvSpPr>
            <a:spLocks noGrp="1"/>
          </p:cNvSpPr>
          <p:nvPr>
            <p:ph type="title"/>
          </p:nvPr>
        </p:nvSpPr>
        <p:spPr/>
        <p:txBody>
          <a:bodyPr/>
          <a:lstStyle/>
          <a:p>
            <a:r>
              <a:rPr lang="en"/>
              <a:t>An analysis of the 99% Regulatory </a:t>
            </a:r>
            <a:r>
              <a:rPr lang="en" err="1"/>
              <a:t>VaR</a:t>
            </a:r>
            <a:r>
              <a:rPr lang="en"/>
              <a:t> over 2021</a:t>
            </a:r>
            <a:endParaRPr lang="en-US"/>
          </a:p>
        </p:txBody>
      </p:sp>
      <p:pic>
        <p:nvPicPr>
          <p:cNvPr id="3" name="Google Shape;403;p73">
            <a:extLst>
              <a:ext uri="{FF2B5EF4-FFF2-40B4-BE49-F238E27FC236}">
                <a16:creationId xmlns:a16="http://schemas.microsoft.com/office/drawing/2014/main" id="{153036E1-C6B1-8CD2-5B03-83AF607D8D86}"/>
              </a:ext>
            </a:extLst>
          </p:cNvPr>
          <p:cNvPicPr preferRelativeResize="0"/>
          <p:nvPr/>
        </p:nvPicPr>
        <p:blipFill>
          <a:blip r:embed="rId2">
            <a:alphaModFix/>
          </a:blip>
          <a:stretch>
            <a:fillRect/>
          </a:stretch>
        </p:blipFill>
        <p:spPr>
          <a:xfrm>
            <a:off x="-2" y="1280667"/>
            <a:ext cx="9144001" cy="3283914"/>
          </a:xfrm>
          <a:prstGeom prst="rect">
            <a:avLst/>
          </a:prstGeom>
          <a:noFill/>
          <a:ln>
            <a:noFill/>
          </a:ln>
        </p:spPr>
      </p:pic>
    </p:spTree>
    <p:extLst>
      <p:ext uri="{BB962C8B-B14F-4D97-AF65-F5344CB8AC3E}">
        <p14:creationId xmlns:p14="http://schemas.microsoft.com/office/powerpoint/2010/main" val="21384650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EDBDD6-811B-7F56-FC86-B814A44F5D29}"/>
              </a:ext>
            </a:extLst>
          </p:cNvPr>
          <p:cNvSpPr>
            <a:spLocks noGrp="1"/>
          </p:cNvSpPr>
          <p:nvPr>
            <p:ph type="body" idx="1"/>
          </p:nvPr>
        </p:nvSpPr>
        <p:spPr/>
        <p:txBody>
          <a:bodyPr>
            <a:noAutofit/>
          </a:bodyPr>
          <a:lstStyle/>
          <a:p>
            <a:pPr lvl="0"/>
            <a:r>
              <a:rPr lang="en-CA" sz="1600" dirty="0"/>
              <a:t>The risk of default from borrowers</a:t>
            </a:r>
          </a:p>
          <a:p>
            <a:pPr lvl="0">
              <a:spcBef>
                <a:spcPts val="1200"/>
              </a:spcBef>
            </a:pPr>
            <a:r>
              <a:rPr lang="en-CA" sz="1600" dirty="0"/>
              <a:t>Refers to the possibility of suffering a loss as a result of a borrower or counterparty defaulting on a debt or other commitment</a:t>
            </a:r>
          </a:p>
          <a:p>
            <a:pPr lvl="0">
              <a:spcBef>
                <a:spcPts val="1200"/>
              </a:spcBef>
            </a:pPr>
            <a:r>
              <a:rPr lang="en-CA" sz="1600" dirty="0"/>
              <a:t>Third parties indebted to us not perform obligation</a:t>
            </a:r>
          </a:p>
          <a:p>
            <a:pPr lvl="0">
              <a:spcBef>
                <a:spcPts val="1200"/>
              </a:spcBef>
            </a:pPr>
            <a:r>
              <a:rPr lang="en-CA" sz="1600" dirty="0"/>
              <a:t>Incur through Institutional Securities business segment</a:t>
            </a:r>
          </a:p>
          <a:p>
            <a:pPr lvl="0">
              <a:spcBef>
                <a:spcPts val="1200"/>
              </a:spcBef>
            </a:pPr>
            <a:r>
              <a:rPr lang="en-CA" sz="1600" dirty="0"/>
              <a:t>Incur in traded securities and loan pools</a:t>
            </a:r>
          </a:p>
          <a:p>
            <a:pPr lvl="0">
              <a:spcBef>
                <a:spcPts val="1200"/>
              </a:spcBef>
            </a:pPr>
            <a:r>
              <a:rPr lang="en-CA" sz="1600" dirty="0"/>
              <a:t>Incur in Global Wealth Management Group business segment</a:t>
            </a:r>
          </a:p>
          <a:p>
            <a:pPr lvl="0">
              <a:spcBef>
                <a:spcPts val="1200"/>
              </a:spcBef>
            </a:pPr>
            <a:r>
              <a:rPr lang="en-CA" sz="1600" dirty="0"/>
              <a:t>Continued difficult economic conditions may further negatively impart clients and firm’s current credit exposures</a:t>
            </a:r>
          </a:p>
          <a:p>
            <a:pPr marL="0" lvl="0" indent="0">
              <a:lnSpc>
                <a:spcPct val="95000"/>
              </a:lnSpc>
              <a:spcBef>
                <a:spcPts val="1200"/>
              </a:spcBef>
              <a:spcAft>
                <a:spcPts val="1200"/>
              </a:spcAft>
              <a:buSzPts val="770"/>
              <a:buNone/>
            </a:pPr>
            <a:endParaRPr lang="en-CA" sz="1600" dirty="0"/>
          </a:p>
          <a:p>
            <a:pPr lvl="0">
              <a:spcBef>
                <a:spcPts val="1200"/>
              </a:spcBef>
            </a:pPr>
            <a:endParaRPr lang="en-CA" sz="1600" dirty="0"/>
          </a:p>
          <a:p>
            <a:endParaRPr lang="en-US" sz="1600" dirty="0"/>
          </a:p>
        </p:txBody>
      </p:sp>
      <p:sp>
        <p:nvSpPr>
          <p:cNvPr id="3" name="Title 2">
            <a:extLst>
              <a:ext uri="{FF2B5EF4-FFF2-40B4-BE49-F238E27FC236}">
                <a16:creationId xmlns:a16="http://schemas.microsoft.com/office/drawing/2014/main" id="{18D73C48-F7BE-2E4B-F3E5-5C06283903E8}"/>
              </a:ext>
            </a:extLst>
          </p:cNvPr>
          <p:cNvSpPr>
            <a:spLocks noGrp="1"/>
          </p:cNvSpPr>
          <p:nvPr>
            <p:ph type="title"/>
          </p:nvPr>
        </p:nvSpPr>
        <p:spPr/>
        <p:txBody>
          <a:bodyPr/>
          <a:lstStyle/>
          <a:p>
            <a:r>
              <a:rPr lang="en"/>
              <a:t>Credit Risk</a:t>
            </a:r>
            <a:endParaRPr lang="en-US"/>
          </a:p>
        </p:txBody>
      </p:sp>
    </p:spTree>
    <p:extLst>
      <p:ext uri="{BB962C8B-B14F-4D97-AF65-F5344CB8AC3E}">
        <p14:creationId xmlns:p14="http://schemas.microsoft.com/office/powerpoint/2010/main" val="46258676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1575EB7-04BE-EBAC-5350-B9C5AAECA721}"/>
              </a:ext>
            </a:extLst>
          </p:cNvPr>
          <p:cNvSpPr>
            <a:spLocks noGrp="1"/>
          </p:cNvSpPr>
          <p:nvPr>
            <p:ph type="body" idx="1"/>
          </p:nvPr>
        </p:nvSpPr>
        <p:spPr/>
        <p:txBody>
          <a:bodyPr>
            <a:normAutofit fontScale="92500" lnSpcReduction="20000"/>
          </a:bodyPr>
          <a:lstStyle/>
          <a:p>
            <a:pPr lvl="0" indent="-327660">
              <a:lnSpc>
                <a:spcPct val="105000"/>
              </a:lnSpc>
              <a:buSzPts val="1560"/>
            </a:pPr>
            <a:r>
              <a:rPr lang="en-CA"/>
              <a:t>Entering into swap or other derivative contract which counterparties have obligations to make payment</a:t>
            </a:r>
          </a:p>
          <a:p>
            <a:pPr lvl="0" indent="0">
              <a:lnSpc>
                <a:spcPct val="105000"/>
              </a:lnSpc>
              <a:spcBef>
                <a:spcPts val="1200"/>
              </a:spcBef>
              <a:buSzPts val="770"/>
              <a:buNone/>
            </a:pPr>
            <a:endParaRPr lang="en-CA"/>
          </a:p>
          <a:p>
            <a:pPr lvl="0" indent="-327660">
              <a:lnSpc>
                <a:spcPct val="105000"/>
              </a:lnSpc>
              <a:spcBef>
                <a:spcPts val="1200"/>
              </a:spcBef>
              <a:buSzPts val="1560"/>
            </a:pPr>
            <a:r>
              <a:rPr lang="en-CA"/>
              <a:t>Extending credit to clients through various lending commitments</a:t>
            </a:r>
          </a:p>
          <a:p>
            <a:pPr lvl="0" indent="0">
              <a:lnSpc>
                <a:spcPct val="105000"/>
              </a:lnSpc>
              <a:spcBef>
                <a:spcPts val="1200"/>
              </a:spcBef>
              <a:buSzPts val="770"/>
              <a:buNone/>
            </a:pPr>
            <a:endParaRPr lang="en-CA"/>
          </a:p>
          <a:p>
            <a:pPr lvl="0" indent="-327660">
              <a:lnSpc>
                <a:spcPct val="105000"/>
              </a:lnSpc>
              <a:spcBef>
                <a:spcPts val="1200"/>
              </a:spcBef>
              <a:buSzPts val="1560"/>
            </a:pPr>
            <a:r>
              <a:rPr lang="en-CA"/>
              <a:t>Providing short or long-term funding secured by physical or financial collateral whose value may at times be insufficient to fully cover the loan repayment amount</a:t>
            </a:r>
          </a:p>
          <a:p>
            <a:pPr lvl="0" indent="0">
              <a:lnSpc>
                <a:spcPct val="105000"/>
              </a:lnSpc>
              <a:spcBef>
                <a:spcPts val="1200"/>
              </a:spcBef>
              <a:buSzPts val="770"/>
              <a:buNone/>
            </a:pPr>
            <a:endParaRPr lang="en-CA"/>
          </a:p>
          <a:p>
            <a:pPr lvl="0" indent="-327660">
              <a:lnSpc>
                <a:spcPct val="105000"/>
              </a:lnSpc>
              <a:spcBef>
                <a:spcPts val="1200"/>
              </a:spcBef>
              <a:buSzPts val="1560"/>
            </a:pPr>
            <a:r>
              <a:rPr lang="en-CA"/>
              <a:t>Posting margin or collateral to clearing houses, clearing agencies, exchanges, banks, securities firms and other financial counterparties</a:t>
            </a:r>
          </a:p>
          <a:p>
            <a:pPr marL="0" lvl="0" indent="0">
              <a:lnSpc>
                <a:spcPct val="105000"/>
              </a:lnSpc>
              <a:spcBef>
                <a:spcPts val="1200"/>
              </a:spcBef>
              <a:spcAft>
                <a:spcPts val="1200"/>
              </a:spcAft>
              <a:buSzPts val="770"/>
              <a:buNone/>
            </a:pPr>
            <a:endParaRPr lang="en-CA"/>
          </a:p>
          <a:p>
            <a:endParaRPr lang="en-US"/>
          </a:p>
        </p:txBody>
      </p:sp>
      <p:sp>
        <p:nvSpPr>
          <p:cNvPr id="3" name="Title 2">
            <a:extLst>
              <a:ext uri="{FF2B5EF4-FFF2-40B4-BE49-F238E27FC236}">
                <a16:creationId xmlns:a16="http://schemas.microsoft.com/office/drawing/2014/main" id="{57FADE84-E302-FBB4-36B3-5791F38BAAE9}"/>
              </a:ext>
            </a:extLst>
          </p:cNvPr>
          <p:cNvSpPr>
            <a:spLocks noGrp="1"/>
          </p:cNvSpPr>
          <p:nvPr>
            <p:ph type="title"/>
          </p:nvPr>
        </p:nvSpPr>
        <p:spPr/>
        <p:txBody>
          <a:bodyPr/>
          <a:lstStyle/>
          <a:p>
            <a:r>
              <a:rPr lang="en"/>
              <a:t>Credit Risk: Institutional Securities business segment</a:t>
            </a:r>
            <a:endParaRPr lang="en-US"/>
          </a:p>
        </p:txBody>
      </p:sp>
    </p:spTree>
    <p:extLst>
      <p:ext uri="{BB962C8B-B14F-4D97-AF65-F5344CB8AC3E}">
        <p14:creationId xmlns:p14="http://schemas.microsoft.com/office/powerpoint/2010/main" val="31092484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D85D8A-BDCA-A300-BC9E-C7FBEF9114BA}"/>
              </a:ext>
            </a:extLst>
          </p:cNvPr>
          <p:cNvSpPr>
            <a:spLocks noGrp="1"/>
          </p:cNvSpPr>
          <p:nvPr>
            <p:ph type="body" idx="1"/>
          </p:nvPr>
        </p:nvSpPr>
        <p:spPr/>
        <p:txBody>
          <a:bodyPr>
            <a:noAutofit/>
          </a:bodyPr>
          <a:lstStyle/>
          <a:p>
            <a:pPr lvl="0"/>
            <a:r>
              <a:rPr lang="en-CA" sz="1500" dirty="0"/>
              <a:t>Corporate lending</a:t>
            </a:r>
          </a:p>
          <a:p>
            <a:pPr lvl="1"/>
            <a:r>
              <a:rPr lang="en-CA" sz="1500" dirty="0">
                <a:solidFill>
                  <a:srgbClr val="002060"/>
                </a:solidFill>
                <a:latin typeface="Times New Roman" panose="02020603050405020304" pitchFamily="18" charset="0"/>
                <a:cs typeface="Times New Roman" panose="02020603050405020304" pitchFamily="18" charset="0"/>
              </a:rPr>
              <a:t>Relationship-driven </a:t>
            </a:r>
          </a:p>
          <a:p>
            <a:pPr lvl="2"/>
            <a:r>
              <a:rPr lang="en-CA" sz="1500" dirty="0">
                <a:solidFill>
                  <a:srgbClr val="002060"/>
                </a:solidFill>
                <a:latin typeface="Times New Roman" panose="02020603050405020304" pitchFamily="18" charset="0"/>
                <a:cs typeface="Times New Roman" panose="02020603050405020304" pitchFamily="18" charset="0"/>
              </a:rPr>
              <a:t>expand business relationships</a:t>
            </a:r>
          </a:p>
          <a:p>
            <a:pPr lvl="1"/>
            <a:r>
              <a:rPr lang="en-CA" sz="1500" dirty="0">
                <a:solidFill>
                  <a:srgbClr val="002060"/>
                </a:solidFill>
                <a:latin typeface="Times New Roman" panose="02020603050405020304" pitchFamily="18" charset="0"/>
                <a:cs typeface="Times New Roman" panose="02020603050405020304" pitchFamily="18" charset="0"/>
              </a:rPr>
              <a:t>Event driven </a:t>
            </a:r>
          </a:p>
          <a:p>
            <a:pPr lvl="2"/>
            <a:r>
              <a:rPr lang="en-CA" sz="1500" dirty="0">
                <a:solidFill>
                  <a:srgbClr val="002060"/>
                </a:solidFill>
                <a:latin typeface="Times New Roman" panose="02020603050405020304" pitchFamily="18" charset="0"/>
                <a:cs typeface="Times New Roman" panose="02020603050405020304" pitchFamily="18" charset="0"/>
              </a:rPr>
              <a:t>lending commitments for events such as acquisition and mergers by clients</a:t>
            </a:r>
          </a:p>
          <a:p>
            <a:r>
              <a:rPr lang="en-CA" sz="1500" dirty="0"/>
              <a:t>Securitized products</a:t>
            </a:r>
          </a:p>
          <a:p>
            <a:pPr lvl="1"/>
            <a:r>
              <a:rPr lang="en-CA" sz="1500" dirty="0">
                <a:solidFill>
                  <a:srgbClr val="002060"/>
                </a:solidFill>
                <a:latin typeface="Times New Roman" panose="02020603050405020304" pitchFamily="18" charset="0"/>
                <a:cs typeface="Times New Roman" panose="02020603050405020304" pitchFamily="18" charset="0"/>
              </a:rPr>
              <a:t>Structuring, underwriting, and trading collateralized securities </a:t>
            </a:r>
          </a:p>
          <a:p>
            <a:pPr lvl="1"/>
            <a:r>
              <a:rPr lang="en-CA" sz="1500" dirty="0">
                <a:solidFill>
                  <a:srgbClr val="002060"/>
                </a:solidFill>
                <a:latin typeface="Times New Roman" panose="02020603050405020304" pitchFamily="18" charset="0"/>
                <a:cs typeface="Times New Roman" panose="02020603050405020304" pitchFamily="18" charset="0"/>
              </a:rPr>
              <a:t>Risk borrower not performing according to agreement and devaluation of collateral</a:t>
            </a:r>
          </a:p>
          <a:p>
            <a:pPr lvl="0"/>
            <a:r>
              <a:rPr lang="en-CA" sz="1500" dirty="0"/>
              <a:t>Derivative Contracts</a:t>
            </a:r>
          </a:p>
          <a:p>
            <a:pPr lvl="1"/>
            <a:r>
              <a:rPr lang="en-CA" sz="1500" dirty="0">
                <a:solidFill>
                  <a:srgbClr val="002060"/>
                </a:solidFill>
                <a:latin typeface="Times New Roman" panose="02020603050405020304" pitchFamily="18" charset="0"/>
                <a:cs typeface="Times New Roman" panose="02020603050405020304" pitchFamily="18" charset="0"/>
              </a:rPr>
              <a:t>Represent future commitments to swap interest payment streams, exchange currencies on specific terms at specified future days</a:t>
            </a:r>
          </a:p>
          <a:p>
            <a:pPr lvl="1"/>
            <a:r>
              <a:rPr lang="en-CA" sz="1500" dirty="0">
                <a:solidFill>
                  <a:srgbClr val="002060"/>
                </a:solidFill>
                <a:latin typeface="Times New Roman" panose="02020603050405020304" pitchFamily="18" charset="0"/>
                <a:cs typeface="Times New Roman" panose="02020603050405020304" pitchFamily="18" charset="0"/>
              </a:rPr>
              <a:t>Morgan Stanley as a dealer of OTC derivatives </a:t>
            </a:r>
          </a:p>
          <a:p>
            <a:pPr marL="0" lvl="0" indent="0">
              <a:spcBef>
                <a:spcPts val="1200"/>
              </a:spcBef>
              <a:spcAft>
                <a:spcPts val="1200"/>
              </a:spcAft>
              <a:buNone/>
            </a:pPr>
            <a:endParaRPr lang="en-CA" sz="1500" dirty="0"/>
          </a:p>
          <a:p>
            <a:pPr lvl="1"/>
            <a:endParaRPr lang="en-CA" sz="1500" dirty="0">
              <a:solidFill>
                <a:srgbClr val="002060"/>
              </a:solidFill>
              <a:latin typeface="Times New Roman" panose="02020603050405020304" pitchFamily="18" charset="0"/>
              <a:cs typeface="Times New Roman" panose="02020603050405020304" pitchFamily="18" charset="0"/>
            </a:endParaRPr>
          </a:p>
          <a:p>
            <a:pPr marL="0" lvl="0" indent="0">
              <a:spcBef>
                <a:spcPts val="1200"/>
              </a:spcBef>
              <a:spcAft>
                <a:spcPts val="1200"/>
              </a:spcAft>
              <a:buNone/>
            </a:pPr>
            <a:endParaRPr lang="en-CA" sz="1500" dirty="0"/>
          </a:p>
          <a:p>
            <a:endParaRPr lang="en-US" sz="1500" dirty="0"/>
          </a:p>
        </p:txBody>
      </p:sp>
      <p:sp>
        <p:nvSpPr>
          <p:cNvPr id="3" name="Title 2">
            <a:extLst>
              <a:ext uri="{FF2B5EF4-FFF2-40B4-BE49-F238E27FC236}">
                <a16:creationId xmlns:a16="http://schemas.microsoft.com/office/drawing/2014/main" id="{AAFD2F0E-536A-0636-7087-57C71ACC7F9F}"/>
              </a:ext>
            </a:extLst>
          </p:cNvPr>
          <p:cNvSpPr>
            <a:spLocks noGrp="1"/>
          </p:cNvSpPr>
          <p:nvPr>
            <p:ph type="title"/>
          </p:nvPr>
        </p:nvSpPr>
        <p:spPr/>
        <p:txBody>
          <a:bodyPr/>
          <a:lstStyle/>
          <a:p>
            <a:r>
              <a:rPr lang="en"/>
              <a:t>Credit Risk: Institutional Securities Activities</a:t>
            </a:r>
            <a:endParaRPr lang="en-US"/>
          </a:p>
        </p:txBody>
      </p:sp>
    </p:spTree>
    <p:extLst>
      <p:ext uri="{BB962C8B-B14F-4D97-AF65-F5344CB8AC3E}">
        <p14:creationId xmlns:p14="http://schemas.microsoft.com/office/powerpoint/2010/main" val="339478335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EA238-CB21-8957-F0F0-136B7752C1D1}"/>
              </a:ext>
            </a:extLst>
          </p:cNvPr>
          <p:cNvSpPr>
            <a:spLocks noGrp="1"/>
          </p:cNvSpPr>
          <p:nvPr>
            <p:ph type="title"/>
          </p:nvPr>
        </p:nvSpPr>
        <p:spPr/>
        <p:txBody>
          <a:bodyPr/>
          <a:lstStyle/>
          <a:p>
            <a:r>
              <a:rPr lang="en"/>
              <a:t>Gross Carrying/Nominal Amount by Internal Rating Grade</a:t>
            </a:r>
            <a:endParaRPr lang="en-US"/>
          </a:p>
        </p:txBody>
      </p:sp>
      <p:pic>
        <p:nvPicPr>
          <p:cNvPr id="3" name="Google Shape;440;p79">
            <a:extLst>
              <a:ext uri="{FF2B5EF4-FFF2-40B4-BE49-F238E27FC236}">
                <a16:creationId xmlns:a16="http://schemas.microsoft.com/office/drawing/2014/main" id="{EBE264AB-6475-C522-BF55-CE91B48AE933}"/>
              </a:ext>
            </a:extLst>
          </p:cNvPr>
          <p:cNvPicPr preferRelativeResize="0"/>
          <p:nvPr/>
        </p:nvPicPr>
        <p:blipFill>
          <a:blip r:embed="rId2">
            <a:alphaModFix/>
          </a:blip>
          <a:stretch>
            <a:fillRect/>
          </a:stretch>
        </p:blipFill>
        <p:spPr>
          <a:xfrm>
            <a:off x="2412878" y="956930"/>
            <a:ext cx="4136778" cy="4027082"/>
          </a:xfrm>
          <a:prstGeom prst="rect">
            <a:avLst/>
          </a:prstGeom>
          <a:noFill/>
          <a:ln>
            <a:noFill/>
          </a:ln>
        </p:spPr>
      </p:pic>
    </p:spTree>
    <p:extLst>
      <p:ext uri="{BB962C8B-B14F-4D97-AF65-F5344CB8AC3E}">
        <p14:creationId xmlns:p14="http://schemas.microsoft.com/office/powerpoint/2010/main" val="264280479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840FE42-3F70-CB1D-BD47-37201B5CB93C}"/>
              </a:ext>
            </a:extLst>
          </p:cNvPr>
          <p:cNvSpPr>
            <a:spLocks noGrp="1"/>
          </p:cNvSpPr>
          <p:nvPr>
            <p:ph type="body" idx="1"/>
          </p:nvPr>
        </p:nvSpPr>
        <p:spPr/>
        <p:txBody>
          <a:bodyPr/>
          <a:lstStyle/>
          <a:p>
            <a:pPr lvl="0"/>
            <a:r>
              <a:rPr lang="en-CA"/>
              <a:t>Credit Risk Management Department</a:t>
            </a:r>
          </a:p>
          <a:p>
            <a:pPr lvl="0">
              <a:spcBef>
                <a:spcPts val="1200"/>
              </a:spcBef>
            </a:pPr>
            <a:r>
              <a:rPr lang="en-CA"/>
              <a:t>Credit Limits Framework</a:t>
            </a:r>
          </a:p>
          <a:p>
            <a:pPr marL="0" lvl="0" indent="0">
              <a:spcBef>
                <a:spcPts val="1200"/>
              </a:spcBef>
              <a:spcAft>
                <a:spcPts val="1200"/>
              </a:spcAft>
              <a:buNone/>
            </a:pPr>
            <a:endParaRPr lang="en-CA"/>
          </a:p>
          <a:p>
            <a:endParaRPr lang="en-US"/>
          </a:p>
        </p:txBody>
      </p:sp>
      <p:sp>
        <p:nvSpPr>
          <p:cNvPr id="3" name="Title 2">
            <a:extLst>
              <a:ext uri="{FF2B5EF4-FFF2-40B4-BE49-F238E27FC236}">
                <a16:creationId xmlns:a16="http://schemas.microsoft.com/office/drawing/2014/main" id="{2C2D6AE3-E2F9-74ED-4F31-DAA73FF31EB3}"/>
              </a:ext>
            </a:extLst>
          </p:cNvPr>
          <p:cNvSpPr>
            <a:spLocks noGrp="1"/>
          </p:cNvSpPr>
          <p:nvPr>
            <p:ph type="title"/>
          </p:nvPr>
        </p:nvSpPr>
        <p:spPr/>
        <p:txBody>
          <a:bodyPr/>
          <a:lstStyle/>
          <a:p>
            <a:r>
              <a:rPr lang="en"/>
              <a:t>Credit Risk Management</a:t>
            </a:r>
            <a:endParaRPr lang="en-US"/>
          </a:p>
        </p:txBody>
      </p:sp>
    </p:spTree>
    <p:extLst>
      <p:ext uri="{BB962C8B-B14F-4D97-AF65-F5344CB8AC3E}">
        <p14:creationId xmlns:p14="http://schemas.microsoft.com/office/powerpoint/2010/main" val="151801553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2E98E1-5E38-129B-9D97-91A461811A90}"/>
              </a:ext>
            </a:extLst>
          </p:cNvPr>
          <p:cNvSpPr>
            <a:spLocks noGrp="1"/>
          </p:cNvSpPr>
          <p:nvPr>
            <p:ph type="body" idx="1"/>
          </p:nvPr>
        </p:nvSpPr>
        <p:spPr/>
        <p:txBody>
          <a:bodyPr>
            <a:normAutofit/>
          </a:bodyPr>
          <a:lstStyle/>
          <a:p>
            <a:pPr lvl="0"/>
            <a:r>
              <a:rPr lang="en-CA" sz="1500" dirty="0"/>
              <a:t>Credit Risk Management Department</a:t>
            </a:r>
          </a:p>
          <a:p>
            <a:pPr lvl="1"/>
            <a:r>
              <a:rPr lang="en-CA" sz="1500" dirty="0">
                <a:solidFill>
                  <a:srgbClr val="002060"/>
                </a:solidFill>
                <a:latin typeface="Times New Roman" panose="02020603050405020304" pitchFamily="18" charset="0"/>
                <a:cs typeface="Times New Roman" panose="02020603050405020304" pitchFamily="18" charset="0"/>
              </a:rPr>
              <a:t>Ensure lending transactions and derivative exposure are analyzed </a:t>
            </a:r>
          </a:p>
          <a:p>
            <a:pPr lvl="1"/>
            <a:r>
              <a:rPr lang="en-CA" sz="1500" dirty="0">
                <a:solidFill>
                  <a:srgbClr val="002060"/>
                </a:solidFill>
                <a:latin typeface="Times New Roman" panose="02020603050405020304" pitchFamily="18" charset="0"/>
                <a:cs typeface="Times New Roman" panose="02020603050405020304" pitchFamily="18" charset="0"/>
              </a:rPr>
              <a:t>Review Creditworthiness of counterparties and borrowers regularly</a:t>
            </a:r>
          </a:p>
          <a:p>
            <a:pPr lvl="1"/>
            <a:r>
              <a:rPr lang="en-CA" sz="1500" dirty="0">
                <a:solidFill>
                  <a:srgbClr val="002060"/>
                </a:solidFill>
                <a:latin typeface="Times New Roman" panose="02020603050405020304" pitchFamily="18" charset="0"/>
                <a:cs typeface="Times New Roman" panose="02020603050405020304" pitchFamily="18" charset="0"/>
              </a:rPr>
              <a:t>Actively monitor and manage credit exposure </a:t>
            </a:r>
          </a:p>
          <a:p>
            <a:pPr lvl="1"/>
            <a:r>
              <a:rPr lang="en-CA" sz="1500" dirty="0">
                <a:solidFill>
                  <a:srgbClr val="002060"/>
                </a:solidFill>
                <a:latin typeface="Times New Roman" panose="02020603050405020304" pitchFamily="18" charset="0"/>
                <a:cs typeface="Times New Roman" panose="02020603050405020304" pitchFamily="18" charset="0"/>
              </a:rPr>
              <a:t>Assigns obligor credit ratings to counterparties and borrowers</a:t>
            </a:r>
          </a:p>
          <a:p>
            <a:pPr lvl="1"/>
            <a:r>
              <a:rPr lang="en-CA" sz="1500" dirty="0">
                <a:solidFill>
                  <a:srgbClr val="002060"/>
                </a:solidFill>
                <a:latin typeface="Times New Roman" panose="02020603050405020304" pitchFamily="18" charset="0"/>
                <a:cs typeface="Times New Roman" panose="02020603050405020304" pitchFamily="18" charset="0"/>
              </a:rPr>
              <a:t>Evaluate relative position of particular obligation in borrower’s capital structure and recovery prospects</a:t>
            </a:r>
          </a:p>
          <a:p>
            <a:pPr marL="0" lvl="0" indent="0">
              <a:spcBef>
                <a:spcPts val="1200"/>
              </a:spcBef>
              <a:spcAft>
                <a:spcPts val="1200"/>
              </a:spcAft>
              <a:buNone/>
            </a:pPr>
            <a:endParaRPr lang="en-CA" sz="1500" dirty="0"/>
          </a:p>
          <a:p>
            <a:endParaRPr lang="en-US" sz="1500" dirty="0"/>
          </a:p>
        </p:txBody>
      </p:sp>
      <p:sp>
        <p:nvSpPr>
          <p:cNvPr id="3" name="Title 2">
            <a:extLst>
              <a:ext uri="{FF2B5EF4-FFF2-40B4-BE49-F238E27FC236}">
                <a16:creationId xmlns:a16="http://schemas.microsoft.com/office/drawing/2014/main" id="{1648C60F-67DC-CB10-8F6B-52B41A8531DD}"/>
              </a:ext>
            </a:extLst>
          </p:cNvPr>
          <p:cNvSpPr>
            <a:spLocks noGrp="1"/>
          </p:cNvSpPr>
          <p:nvPr>
            <p:ph type="title"/>
          </p:nvPr>
        </p:nvSpPr>
        <p:spPr/>
        <p:txBody>
          <a:bodyPr/>
          <a:lstStyle/>
          <a:p>
            <a:r>
              <a:rPr lang="en"/>
              <a:t>Analyzing Credit Risk</a:t>
            </a:r>
            <a:endParaRPr lang="en-US"/>
          </a:p>
        </p:txBody>
      </p:sp>
    </p:spTree>
    <p:extLst>
      <p:ext uri="{BB962C8B-B14F-4D97-AF65-F5344CB8AC3E}">
        <p14:creationId xmlns:p14="http://schemas.microsoft.com/office/powerpoint/2010/main" val="16923173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0518A-A351-2198-72E4-8F8AAD98FA1C}"/>
              </a:ext>
            </a:extLst>
          </p:cNvPr>
          <p:cNvSpPr>
            <a:spLocks noGrp="1"/>
          </p:cNvSpPr>
          <p:nvPr>
            <p:ph type="title"/>
          </p:nvPr>
        </p:nvSpPr>
        <p:spPr/>
        <p:txBody>
          <a:bodyPr/>
          <a:lstStyle/>
          <a:p>
            <a:endParaRPr lang="en-US"/>
          </a:p>
        </p:txBody>
      </p:sp>
      <p:pic>
        <p:nvPicPr>
          <p:cNvPr id="3" name="Google Shape;95;p20">
            <a:extLst>
              <a:ext uri="{FF2B5EF4-FFF2-40B4-BE49-F238E27FC236}">
                <a16:creationId xmlns:a16="http://schemas.microsoft.com/office/drawing/2014/main" id="{9FE11291-79F8-662C-8DCB-AE0645F9AFCF}"/>
              </a:ext>
            </a:extLst>
          </p:cNvPr>
          <p:cNvPicPr preferRelativeResize="0"/>
          <p:nvPr/>
        </p:nvPicPr>
        <p:blipFill>
          <a:blip r:embed="rId2">
            <a:alphaModFix/>
          </a:blip>
          <a:stretch>
            <a:fillRect/>
          </a:stretch>
        </p:blipFill>
        <p:spPr>
          <a:xfrm>
            <a:off x="373549" y="1020725"/>
            <a:ext cx="3922004" cy="3787465"/>
          </a:xfrm>
          <a:prstGeom prst="rect">
            <a:avLst/>
          </a:prstGeom>
          <a:noFill/>
          <a:ln>
            <a:noFill/>
          </a:ln>
        </p:spPr>
      </p:pic>
      <p:pic>
        <p:nvPicPr>
          <p:cNvPr id="4" name="Google Shape;96;p20">
            <a:extLst>
              <a:ext uri="{FF2B5EF4-FFF2-40B4-BE49-F238E27FC236}">
                <a16:creationId xmlns:a16="http://schemas.microsoft.com/office/drawing/2014/main" id="{0CE86997-2EA2-B6ED-2186-416B6943D3A0}"/>
              </a:ext>
            </a:extLst>
          </p:cNvPr>
          <p:cNvPicPr preferRelativeResize="0"/>
          <p:nvPr/>
        </p:nvPicPr>
        <p:blipFill>
          <a:blip r:embed="rId3">
            <a:alphaModFix/>
          </a:blip>
          <a:stretch>
            <a:fillRect/>
          </a:stretch>
        </p:blipFill>
        <p:spPr>
          <a:xfrm>
            <a:off x="4444408" y="1096207"/>
            <a:ext cx="4221123" cy="3636499"/>
          </a:xfrm>
          <a:prstGeom prst="rect">
            <a:avLst/>
          </a:prstGeom>
          <a:noFill/>
          <a:ln>
            <a:noFill/>
          </a:ln>
        </p:spPr>
      </p:pic>
    </p:spTree>
    <p:extLst>
      <p:ext uri="{BB962C8B-B14F-4D97-AF65-F5344CB8AC3E}">
        <p14:creationId xmlns:p14="http://schemas.microsoft.com/office/powerpoint/2010/main" val="329134233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1FFE43-773A-0DB0-3208-16E0DB9E16D7}"/>
              </a:ext>
            </a:extLst>
          </p:cNvPr>
          <p:cNvSpPr>
            <a:spLocks noGrp="1"/>
          </p:cNvSpPr>
          <p:nvPr>
            <p:ph type="body" idx="1"/>
          </p:nvPr>
        </p:nvSpPr>
        <p:spPr/>
        <p:txBody>
          <a:bodyPr/>
          <a:lstStyle/>
          <a:p>
            <a:pPr lvl="0" indent="-368300">
              <a:spcBef>
                <a:spcPts val="500"/>
              </a:spcBef>
              <a:buClr>
                <a:schemeClr val="dk1"/>
              </a:buClr>
              <a:buSzPts val="2200"/>
              <a:buFont typeface="Calibri"/>
              <a:buChar char="●"/>
            </a:pPr>
            <a:r>
              <a:rPr lang="en-CA">
                <a:ea typeface="Calibri"/>
                <a:sym typeface="Calibri"/>
              </a:rPr>
              <a:t>Through management of key risks elements such as size, financial covenants and collateral</a:t>
            </a:r>
          </a:p>
          <a:p>
            <a:pPr lvl="0" indent="-368300">
              <a:buClr>
                <a:schemeClr val="dk1"/>
              </a:buClr>
              <a:buSzPts val="2200"/>
              <a:buFont typeface="Calibri"/>
              <a:buChar char="●"/>
            </a:pPr>
            <a:r>
              <a:rPr lang="en-CA">
                <a:ea typeface="Calibri"/>
                <a:sym typeface="Calibri"/>
              </a:rPr>
              <a:t>Sell, assign or sub-participate funded loans to other financial institutions</a:t>
            </a:r>
          </a:p>
          <a:p>
            <a:pPr lvl="0" indent="-368300">
              <a:buClr>
                <a:schemeClr val="dk1"/>
              </a:buClr>
              <a:buSzPts val="2200"/>
              <a:buFont typeface="Calibri"/>
              <a:buChar char="●"/>
            </a:pPr>
            <a:r>
              <a:rPr lang="en-CA">
                <a:ea typeface="Calibri"/>
                <a:sym typeface="Calibri"/>
              </a:rPr>
              <a:t>Enter master netting agreements and collateral arrangements with counterparties to offset obligations, request collateral or liquidate collateral</a:t>
            </a:r>
          </a:p>
          <a:p>
            <a:pPr marL="0" lvl="0" indent="0">
              <a:spcAft>
                <a:spcPts val="1200"/>
              </a:spcAft>
              <a:buNone/>
            </a:pPr>
            <a:endParaRPr lang="en-CA"/>
          </a:p>
          <a:p>
            <a:endParaRPr lang="en-US"/>
          </a:p>
        </p:txBody>
      </p:sp>
      <p:sp>
        <p:nvSpPr>
          <p:cNvPr id="3" name="Title 2">
            <a:extLst>
              <a:ext uri="{FF2B5EF4-FFF2-40B4-BE49-F238E27FC236}">
                <a16:creationId xmlns:a16="http://schemas.microsoft.com/office/drawing/2014/main" id="{F8D42A4D-0AF8-4C31-BB60-8DD7F019075F}"/>
              </a:ext>
            </a:extLst>
          </p:cNvPr>
          <p:cNvSpPr>
            <a:spLocks noGrp="1"/>
          </p:cNvSpPr>
          <p:nvPr>
            <p:ph type="title"/>
          </p:nvPr>
        </p:nvSpPr>
        <p:spPr/>
        <p:txBody>
          <a:bodyPr/>
          <a:lstStyle/>
          <a:p>
            <a:r>
              <a:rPr lang="en"/>
              <a:t>Risk Mitigation</a:t>
            </a:r>
            <a:endParaRPr lang="en-US"/>
          </a:p>
        </p:txBody>
      </p:sp>
    </p:spTree>
    <p:extLst>
      <p:ext uri="{BB962C8B-B14F-4D97-AF65-F5344CB8AC3E}">
        <p14:creationId xmlns:p14="http://schemas.microsoft.com/office/powerpoint/2010/main" val="268425772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C631B0-BCBD-1C6B-1C52-EBD7DA5F0844}"/>
              </a:ext>
            </a:extLst>
          </p:cNvPr>
          <p:cNvSpPr>
            <a:spLocks noGrp="1"/>
          </p:cNvSpPr>
          <p:nvPr>
            <p:ph type="body" idx="1"/>
          </p:nvPr>
        </p:nvSpPr>
        <p:spPr/>
        <p:txBody>
          <a:bodyPr>
            <a:normAutofit/>
          </a:bodyPr>
          <a:lstStyle/>
          <a:p>
            <a:pPr lvl="0"/>
            <a:r>
              <a:rPr lang="en-CA" sz="1600"/>
              <a:t>Lending to individual investors, margin and non-purpose loans collateralized by securities, residential mortgage loans and home equity lines of credit</a:t>
            </a:r>
          </a:p>
          <a:p>
            <a:pPr marL="0" lvl="0" indent="0">
              <a:spcBef>
                <a:spcPts val="1200"/>
              </a:spcBef>
              <a:spcAft>
                <a:spcPts val="1200"/>
              </a:spcAft>
              <a:buNone/>
            </a:pPr>
            <a:endParaRPr lang="en-CA" sz="1600"/>
          </a:p>
          <a:p>
            <a:endParaRPr lang="en-US" sz="1600"/>
          </a:p>
        </p:txBody>
      </p:sp>
      <p:sp>
        <p:nvSpPr>
          <p:cNvPr id="3" name="Title 2">
            <a:extLst>
              <a:ext uri="{FF2B5EF4-FFF2-40B4-BE49-F238E27FC236}">
                <a16:creationId xmlns:a16="http://schemas.microsoft.com/office/drawing/2014/main" id="{A58C9802-E57B-F682-FCF5-BF7D67319C58}"/>
              </a:ext>
            </a:extLst>
          </p:cNvPr>
          <p:cNvSpPr>
            <a:spLocks noGrp="1"/>
          </p:cNvSpPr>
          <p:nvPr>
            <p:ph type="title"/>
          </p:nvPr>
        </p:nvSpPr>
        <p:spPr>
          <a:xfrm>
            <a:off x="861021" y="271515"/>
            <a:ext cx="7792091" cy="478629"/>
          </a:xfrm>
        </p:spPr>
        <p:txBody>
          <a:bodyPr/>
          <a:lstStyle/>
          <a:p>
            <a:r>
              <a:rPr lang="en" sz="2200" dirty="0"/>
              <a:t>Credit Risk: Global Wealth Management Group Business Segment</a:t>
            </a:r>
            <a:endParaRPr lang="en-US" sz="2200" dirty="0"/>
          </a:p>
        </p:txBody>
      </p:sp>
    </p:spTree>
    <p:extLst>
      <p:ext uri="{BB962C8B-B14F-4D97-AF65-F5344CB8AC3E}">
        <p14:creationId xmlns:p14="http://schemas.microsoft.com/office/powerpoint/2010/main" val="350703776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2E177D-AC4A-7D37-8D57-575F36DD121A}"/>
              </a:ext>
            </a:extLst>
          </p:cNvPr>
          <p:cNvSpPr>
            <a:spLocks noGrp="1"/>
          </p:cNvSpPr>
          <p:nvPr>
            <p:ph type="body" idx="1"/>
          </p:nvPr>
        </p:nvSpPr>
        <p:spPr/>
        <p:txBody>
          <a:bodyPr>
            <a:normAutofit/>
          </a:bodyPr>
          <a:lstStyle/>
          <a:p>
            <a:pPr lvl="0" indent="-357822">
              <a:spcBef>
                <a:spcPts val="500"/>
              </a:spcBef>
              <a:buClr>
                <a:schemeClr val="dk1"/>
              </a:buClr>
              <a:buSzPct val="100000"/>
              <a:buFont typeface="Calibri"/>
              <a:buChar char="●"/>
            </a:pPr>
            <a:r>
              <a:rPr lang="en-CA" sz="1600">
                <a:ea typeface="Calibri"/>
                <a:sym typeface="Calibri"/>
              </a:rPr>
              <a:t>Margin lending</a:t>
            </a:r>
          </a:p>
          <a:p>
            <a:pPr lvl="1" indent="-346075">
              <a:buClr>
                <a:schemeClr val="dk1"/>
              </a:buClr>
              <a:buSzPct val="100000"/>
              <a:buFont typeface="Calibri"/>
              <a:buChar char="○"/>
            </a:pPr>
            <a:r>
              <a:rPr lang="en-CA" sz="1600">
                <a:solidFill>
                  <a:srgbClr val="002060"/>
                </a:solidFill>
                <a:latin typeface="Times New Roman" panose="02020603050405020304" pitchFamily="18" charset="0"/>
                <a:ea typeface="Calibri"/>
                <a:cs typeface="Times New Roman" panose="02020603050405020304" pitchFamily="18" charset="0"/>
                <a:sym typeface="Calibri"/>
              </a:rPr>
              <a:t>monitors margin levels, establishes credit limits</a:t>
            </a:r>
          </a:p>
          <a:p>
            <a:pPr lvl="1" indent="-346075">
              <a:buSzPct val="100000"/>
            </a:pPr>
            <a:r>
              <a:rPr lang="en-CA" sz="1600">
                <a:solidFill>
                  <a:srgbClr val="002060"/>
                </a:solidFill>
                <a:latin typeface="Times New Roman" panose="02020603050405020304" pitchFamily="18" charset="0"/>
                <a:ea typeface="Calibri"/>
                <a:cs typeface="Times New Roman" panose="02020603050405020304" pitchFamily="18" charset="0"/>
                <a:sym typeface="Calibri"/>
              </a:rPr>
              <a:t>reviews amount of margin loans, intended purpose and degree of leverage</a:t>
            </a:r>
          </a:p>
          <a:p>
            <a:pPr marL="0" lvl="0" indent="0">
              <a:spcBef>
                <a:spcPts val="500"/>
              </a:spcBef>
              <a:buNone/>
            </a:pPr>
            <a:endParaRPr lang="en-CA" sz="1600"/>
          </a:p>
          <a:p>
            <a:pPr lvl="0" indent="-357822">
              <a:spcBef>
                <a:spcPts val="500"/>
              </a:spcBef>
              <a:buClr>
                <a:schemeClr val="dk1"/>
              </a:buClr>
              <a:buSzPct val="100000"/>
              <a:buFont typeface="Calibri"/>
              <a:buChar char="●"/>
            </a:pPr>
            <a:r>
              <a:rPr lang="en-CA" sz="1600">
                <a:ea typeface="Calibri"/>
                <a:sym typeface="Calibri"/>
              </a:rPr>
              <a:t>Non-purpose securities-based lending (Consumer lending)</a:t>
            </a:r>
          </a:p>
          <a:p>
            <a:pPr lvl="1" indent="-346075">
              <a:buClr>
                <a:schemeClr val="dk1"/>
              </a:buClr>
              <a:buSzPct val="100000"/>
              <a:buFont typeface="Calibri"/>
              <a:buChar char="○"/>
            </a:pPr>
            <a:r>
              <a:rPr lang="en-CA" sz="1600">
                <a:solidFill>
                  <a:srgbClr val="002060"/>
                </a:solidFill>
                <a:latin typeface="Times New Roman" panose="02020603050405020304" pitchFamily="18" charset="0"/>
                <a:ea typeface="Calibri"/>
                <a:cs typeface="Times New Roman" panose="02020603050405020304" pitchFamily="18" charset="0"/>
                <a:sym typeface="Calibri"/>
              </a:rPr>
              <a:t>allows clients borrow money against the value of qualifying securities for purposes other than trading or refinancing margin debt</a:t>
            </a:r>
          </a:p>
          <a:p>
            <a:pPr lvl="1" indent="-346075">
              <a:buClr>
                <a:schemeClr val="dk1"/>
              </a:buClr>
              <a:buSzPct val="100000"/>
              <a:buFont typeface="Calibri"/>
              <a:buChar char="○"/>
            </a:pPr>
            <a:r>
              <a:rPr lang="en-CA" sz="1600">
                <a:solidFill>
                  <a:srgbClr val="002060"/>
                </a:solidFill>
                <a:latin typeface="Times New Roman" panose="02020603050405020304" pitchFamily="18" charset="0"/>
                <a:ea typeface="Calibri"/>
                <a:cs typeface="Times New Roman" panose="02020603050405020304" pitchFamily="18" charset="0"/>
                <a:sym typeface="Calibri"/>
              </a:rPr>
              <a:t>Establishes approved lines and advance rates against qualifying securities</a:t>
            </a:r>
          </a:p>
          <a:p>
            <a:pPr marL="0" lvl="0" indent="0">
              <a:spcAft>
                <a:spcPts val="1200"/>
              </a:spcAft>
              <a:buNone/>
            </a:pPr>
            <a:endParaRPr lang="en-CA" sz="1600"/>
          </a:p>
          <a:p>
            <a:endParaRPr lang="en-US" sz="1600"/>
          </a:p>
        </p:txBody>
      </p:sp>
      <p:sp>
        <p:nvSpPr>
          <p:cNvPr id="3" name="Title 2">
            <a:extLst>
              <a:ext uri="{FF2B5EF4-FFF2-40B4-BE49-F238E27FC236}">
                <a16:creationId xmlns:a16="http://schemas.microsoft.com/office/drawing/2014/main" id="{FFC973B3-2519-E738-7219-267C02C09E98}"/>
              </a:ext>
            </a:extLst>
          </p:cNvPr>
          <p:cNvSpPr>
            <a:spLocks noGrp="1"/>
          </p:cNvSpPr>
          <p:nvPr>
            <p:ph type="title"/>
          </p:nvPr>
        </p:nvSpPr>
        <p:spPr/>
        <p:txBody>
          <a:bodyPr/>
          <a:lstStyle/>
          <a:p>
            <a:r>
              <a:rPr lang="en" dirty="0"/>
              <a:t>Credit Risk: Global Wealth Management Group Activities</a:t>
            </a:r>
            <a:endParaRPr lang="en-US" dirty="0"/>
          </a:p>
        </p:txBody>
      </p:sp>
    </p:spTree>
    <p:extLst>
      <p:ext uri="{BB962C8B-B14F-4D97-AF65-F5344CB8AC3E}">
        <p14:creationId xmlns:p14="http://schemas.microsoft.com/office/powerpoint/2010/main" val="210671552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2EEE9A1-4B51-3330-F758-272065DA8111}"/>
              </a:ext>
            </a:extLst>
          </p:cNvPr>
          <p:cNvSpPr>
            <a:spLocks noGrp="1"/>
          </p:cNvSpPr>
          <p:nvPr>
            <p:ph type="body" idx="1"/>
          </p:nvPr>
        </p:nvSpPr>
        <p:spPr/>
        <p:txBody>
          <a:bodyPr>
            <a:normAutofit/>
          </a:bodyPr>
          <a:lstStyle/>
          <a:p>
            <a:pPr lvl="0"/>
            <a:r>
              <a:rPr lang="en-CA" sz="1600" dirty="0"/>
              <a:t>Commercial lending</a:t>
            </a:r>
          </a:p>
          <a:p>
            <a:pPr lvl="1"/>
            <a:r>
              <a:rPr lang="en-CA" sz="1600" dirty="0">
                <a:solidFill>
                  <a:srgbClr val="002060"/>
                </a:solidFill>
                <a:latin typeface="Times New Roman" panose="02020603050405020304" pitchFamily="18" charset="0"/>
                <a:cs typeface="Times New Roman" panose="02020603050405020304" pitchFamily="18" charset="0"/>
              </a:rPr>
              <a:t>provides structured credit facilities to high net worth individuals and their small and medium-sized domestic businesses</a:t>
            </a:r>
          </a:p>
          <a:p>
            <a:pPr lvl="1"/>
            <a:r>
              <a:rPr lang="en-CA" sz="1600" dirty="0">
                <a:solidFill>
                  <a:srgbClr val="002060"/>
                </a:solidFill>
                <a:latin typeface="Times New Roman" panose="02020603050405020304" pitchFamily="18" charset="0"/>
                <a:cs typeface="Times New Roman" panose="02020603050405020304" pitchFamily="18" charset="0"/>
              </a:rPr>
              <a:t>with working capital lines of credit, revolving lines of credit, standby letters of credit, term loans and commercial real estate mortgages</a:t>
            </a:r>
            <a:endParaRPr lang="en-CA" sz="1600" dirty="0">
              <a:latin typeface="Times New Roman" panose="02020603050405020304" pitchFamily="18" charset="0"/>
              <a:cs typeface="Times New Roman" panose="02020603050405020304" pitchFamily="18" charset="0"/>
            </a:endParaRPr>
          </a:p>
          <a:p>
            <a:pPr lvl="0">
              <a:spcBef>
                <a:spcPts val="1200"/>
              </a:spcBef>
            </a:pPr>
            <a:r>
              <a:rPr lang="en-CA" sz="1600" dirty="0"/>
              <a:t>Residential mortgage lending</a:t>
            </a:r>
          </a:p>
          <a:p>
            <a:pPr lvl="1"/>
            <a:r>
              <a:rPr lang="en-CA" sz="1600" dirty="0">
                <a:solidFill>
                  <a:srgbClr val="002060"/>
                </a:solidFill>
                <a:latin typeface="Times New Roman" panose="02020603050405020304" pitchFamily="18" charset="0"/>
                <a:cs typeface="Times New Roman" panose="02020603050405020304" pitchFamily="18" charset="0"/>
              </a:rPr>
              <a:t>Regards mortgages, HELOC loans, a loan evaluation process is adopted within a framework of credit underwriting policies and collateral valuation</a:t>
            </a:r>
          </a:p>
          <a:p>
            <a:pPr lvl="1"/>
            <a:r>
              <a:rPr lang="en-CA" sz="1600" dirty="0">
                <a:solidFill>
                  <a:srgbClr val="002060"/>
                </a:solidFill>
                <a:latin typeface="Times New Roman" panose="02020603050405020304" pitchFamily="18" charset="0"/>
                <a:cs typeface="Times New Roman" panose="02020603050405020304" pitchFamily="18" charset="0"/>
              </a:rPr>
              <a:t>ensure that all borrowers pass an assessment of capacity and willingness to pay</a:t>
            </a:r>
          </a:p>
          <a:p>
            <a:pPr lvl="2"/>
            <a:r>
              <a:rPr lang="en-CA" sz="1600" dirty="0">
                <a:solidFill>
                  <a:srgbClr val="002060"/>
                </a:solidFill>
                <a:latin typeface="Times New Roman" panose="02020603050405020304" pitchFamily="18" charset="0"/>
                <a:cs typeface="Times New Roman" panose="02020603050405020304" pitchFamily="18" charset="0"/>
              </a:rPr>
              <a:t>loan-to-value ratio, a FICO score, home price index, and delinquency status</a:t>
            </a:r>
          </a:p>
          <a:p>
            <a:pPr marL="0" lvl="0" indent="0">
              <a:spcBef>
                <a:spcPts val="1200"/>
              </a:spcBef>
              <a:spcAft>
                <a:spcPts val="1200"/>
              </a:spcAft>
              <a:buNone/>
            </a:pPr>
            <a:endParaRPr lang="en-CA" sz="1600" dirty="0"/>
          </a:p>
          <a:p>
            <a:endParaRPr lang="en-US" sz="1600" dirty="0"/>
          </a:p>
        </p:txBody>
      </p:sp>
      <p:sp>
        <p:nvSpPr>
          <p:cNvPr id="3" name="Title 2">
            <a:extLst>
              <a:ext uri="{FF2B5EF4-FFF2-40B4-BE49-F238E27FC236}">
                <a16:creationId xmlns:a16="http://schemas.microsoft.com/office/drawing/2014/main" id="{2A350CB1-29CA-1B2E-A09F-7E7B6AD23C87}"/>
              </a:ext>
            </a:extLst>
          </p:cNvPr>
          <p:cNvSpPr>
            <a:spLocks noGrp="1"/>
          </p:cNvSpPr>
          <p:nvPr>
            <p:ph type="title"/>
          </p:nvPr>
        </p:nvSpPr>
        <p:spPr/>
        <p:txBody>
          <a:bodyPr/>
          <a:lstStyle/>
          <a:p>
            <a:r>
              <a:rPr lang="en" dirty="0"/>
              <a:t>Credit Risk: Global Wealth Management Group Activities</a:t>
            </a:r>
            <a:endParaRPr lang="en-US" dirty="0"/>
          </a:p>
        </p:txBody>
      </p:sp>
    </p:spTree>
    <p:extLst>
      <p:ext uri="{BB962C8B-B14F-4D97-AF65-F5344CB8AC3E}">
        <p14:creationId xmlns:p14="http://schemas.microsoft.com/office/powerpoint/2010/main" val="327964524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3FBEC69-A58F-0A6F-AEF6-D84C61B8C9A4}"/>
              </a:ext>
            </a:extLst>
          </p:cNvPr>
          <p:cNvSpPr>
            <a:spLocks noGrp="1"/>
          </p:cNvSpPr>
          <p:nvPr>
            <p:ph type="title"/>
          </p:nvPr>
        </p:nvSpPr>
        <p:spPr/>
        <p:txBody>
          <a:bodyPr/>
          <a:lstStyle/>
          <a:p>
            <a:r>
              <a:rPr lang="en" sz="2200" dirty="0"/>
              <a:t>Credit Exposure: Global Wealth Management Group Activities</a:t>
            </a:r>
            <a:endParaRPr lang="en-US" sz="2200" dirty="0"/>
          </a:p>
        </p:txBody>
      </p:sp>
      <p:pic>
        <p:nvPicPr>
          <p:cNvPr id="4" name="Google Shape;483;p86">
            <a:extLst>
              <a:ext uri="{FF2B5EF4-FFF2-40B4-BE49-F238E27FC236}">
                <a16:creationId xmlns:a16="http://schemas.microsoft.com/office/drawing/2014/main" id="{6FF85422-0DA0-0765-9B92-3750C97939B2}"/>
              </a:ext>
            </a:extLst>
          </p:cNvPr>
          <p:cNvPicPr preferRelativeResize="0"/>
          <p:nvPr/>
        </p:nvPicPr>
        <p:blipFill>
          <a:blip r:embed="rId2">
            <a:alphaModFix/>
          </a:blip>
          <a:stretch>
            <a:fillRect/>
          </a:stretch>
        </p:blipFill>
        <p:spPr>
          <a:xfrm>
            <a:off x="0" y="1399264"/>
            <a:ext cx="9144001" cy="2344971"/>
          </a:xfrm>
          <a:prstGeom prst="rect">
            <a:avLst/>
          </a:prstGeom>
          <a:noFill/>
          <a:ln>
            <a:noFill/>
          </a:ln>
        </p:spPr>
      </p:pic>
    </p:spTree>
    <p:extLst>
      <p:ext uri="{BB962C8B-B14F-4D97-AF65-F5344CB8AC3E}">
        <p14:creationId xmlns:p14="http://schemas.microsoft.com/office/powerpoint/2010/main" val="97980054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D9BD140-CDCF-80CC-4058-0A6EBAEA3F50}"/>
              </a:ext>
            </a:extLst>
          </p:cNvPr>
          <p:cNvSpPr>
            <a:spLocks noGrp="1"/>
          </p:cNvSpPr>
          <p:nvPr>
            <p:ph type="body" idx="1"/>
          </p:nvPr>
        </p:nvSpPr>
        <p:spPr/>
        <p:txBody>
          <a:bodyPr/>
          <a:lstStyle/>
          <a:p>
            <a:pPr lvl="0"/>
            <a:r>
              <a:rPr lang="en-CA"/>
              <a:t>Firm as a clearing member firm</a:t>
            </a:r>
          </a:p>
          <a:p>
            <a:pPr lvl="0"/>
            <a:r>
              <a:rPr lang="en-CA"/>
              <a:t>Responsible for the defaults or misconduct of customers</a:t>
            </a:r>
          </a:p>
          <a:p>
            <a:pPr lvl="0"/>
            <a:r>
              <a:rPr lang="en-CA"/>
              <a:t>Although regular review, may arise from event or circumstance that difficult to detect or foresee</a:t>
            </a:r>
          </a:p>
          <a:p>
            <a:pPr marL="0" lvl="0" indent="0">
              <a:spcBef>
                <a:spcPts val="1200"/>
              </a:spcBef>
              <a:spcAft>
                <a:spcPts val="1200"/>
              </a:spcAft>
              <a:buNone/>
            </a:pPr>
            <a:endParaRPr lang="en-CA"/>
          </a:p>
          <a:p>
            <a:endParaRPr lang="en-US"/>
          </a:p>
        </p:txBody>
      </p:sp>
      <p:sp>
        <p:nvSpPr>
          <p:cNvPr id="3" name="Title 2">
            <a:extLst>
              <a:ext uri="{FF2B5EF4-FFF2-40B4-BE49-F238E27FC236}">
                <a16:creationId xmlns:a16="http://schemas.microsoft.com/office/drawing/2014/main" id="{FBB14832-43F0-5FF6-9809-77D09137E8DC}"/>
              </a:ext>
            </a:extLst>
          </p:cNvPr>
          <p:cNvSpPr>
            <a:spLocks noGrp="1"/>
          </p:cNvSpPr>
          <p:nvPr>
            <p:ph type="title"/>
          </p:nvPr>
        </p:nvSpPr>
        <p:spPr/>
        <p:txBody>
          <a:bodyPr/>
          <a:lstStyle/>
          <a:p>
            <a:r>
              <a:rPr lang="en"/>
              <a:t>Credit Risk: </a:t>
            </a:r>
            <a:r>
              <a:rPr lang="en" sz="2244"/>
              <a:t>Default risk</a:t>
            </a:r>
            <a:endParaRPr lang="en-US"/>
          </a:p>
        </p:txBody>
      </p:sp>
    </p:spTree>
    <p:extLst>
      <p:ext uri="{BB962C8B-B14F-4D97-AF65-F5344CB8AC3E}">
        <p14:creationId xmlns:p14="http://schemas.microsoft.com/office/powerpoint/2010/main" val="102767730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BD70B48-10B8-C83D-2105-CCAF90069C09}"/>
              </a:ext>
            </a:extLst>
          </p:cNvPr>
          <p:cNvSpPr>
            <a:spLocks noGrp="1"/>
          </p:cNvSpPr>
          <p:nvPr>
            <p:ph type="body" idx="1"/>
          </p:nvPr>
        </p:nvSpPr>
        <p:spPr/>
        <p:txBody>
          <a:bodyPr>
            <a:normAutofit/>
          </a:bodyPr>
          <a:lstStyle/>
          <a:p>
            <a:pPr lvl="0"/>
            <a:r>
              <a:rPr lang="en-CA" sz="1600" dirty="0"/>
              <a:t>Defaults by another large financial institution could adversely affect financial market generally</a:t>
            </a:r>
          </a:p>
          <a:p>
            <a:pPr lvl="1"/>
            <a:r>
              <a:rPr lang="en-CA" sz="1600" dirty="0">
                <a:solidFill>
                  <a:srgbClr val="002060"/>
                </a:solidFill>
                <a:latin typeface="Times New Roman" panose="02020603050405020304" pitchFamily="18" charset="0"/>
                <a:cs typeface="Times New Roman" panose="02020603050405020304" pitchFamily="18" charset="0"/>
              </a:rPr>
              <a:t>commercial soundness of financial institution closely interrelated as a result of credit, trading, clearing and other relationships between the institutions</a:t>
            </a:r>
          </a:p>
          <a:p>
            <a:pPr lvl="1"/>
            <a:r>
              <a:rPr lang="en-CA" sz="1600" dirty="0">
                <a:solidFill>
                  <a:srgbClr val="002060"/>
                </a:solidFill>
                <a:latin typeface="Times New Roman" panose="02020603050405020304" pitchFamily="18" charset="0"/>
                <a:cs typeface="Times New Roman" panose="02020603050405020304" pitchFamily="18" charset="0"/>
              </a:rPr>
              <a:t>concerns, default or threatened default by, one institution could lead to significant market-wide liquidity and credit problems, losses or defaults by other institutions</a:t>
            </a:r>
          </a:p>
          <a:p>
            <a:pPr marL="0" lvl="0" indent="0">
              <a:spcBef>
                <a:spcPts val="1200"/>
              </a:spcBef>
              <a:spcAft>
                <a:spcPts val="1200"/>
              </a:spcAft>
              <a:buNone/>
            </a:pPr>
            <a:endParaRPr lang="en-CA" sz="1600" dirty="0"/>
          </a:p>
          <a:p>
            <a:endParaRPr lang="en-US" sz="1600" dirty="0"/>
          </a:p>
        </p:txBody>
      </p:sp>
      <p:sp>
        <p:nvSpPr>
          <p:cNvPr id="3" name="Title 2">
            <a:extLst>
              <a:ext uri="{FF2B5EF4-FFF2-40B4-BE49-F238E27FC236}">
                <a16:creationId xmlns:a16="http://schemas.microsoft.com/office/drawing/2014/main" id="{722526A2-5A5E-2520-F954-14E5CBE6B4B5}"/>
              </a:ext>
            </a:extLst>
          </p:cNvPr>
          <p:cNvSpPr>
            <a:spLocks noGrp="1"/>
          </p:cNvSpPr>
          <p:nvPr>
            <p:ph type="title"/>
          </p:nvPr>
        </p:nvSpPr>
        <p:spPr/>
        <p:txBody>
          <a:bodyPr/>
          <a:lstStyle/>
          <a:p>
            <a:r>
              <a:rPr lang="en"/>
              <a:t>Credit Risk: Systemic risk</a:t>
            </a:r>
            <a:endParaRPr lang="en-US"/>
          </a:p>
        </p:txBody>
      </p:sp>
    </p:spTree>
    <p:extLst>
      <p:ext uri="{BB962C8B-B14F-4D97-AF65-F5344CB8AC3E}">
        <p14:creationId xmlns:p14="http://schemas.microsoft.com/office/powerpoint/2010/main" val="137025058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2F325E-E149-B48A-7A02-CAFE6EBE7CBF}"/>
              </a:ext>
            </a:extLst>
          </p:cNvPr>
          <p:cNvSpPr>
            <a:spLocks noGrp="1"/>
          </p:cNvSpPr>
          <p:nvPr>
            <p:ph type="body" idx="1"/>
          </p:nvPr>
        </p:nvSpPr>
        <p:spPr/>
        <p:txBody>
          <a:bodyPr>
            <a:normAutofit fontScale="92500" lnSpcReduction="10000"/>
          </a:bodyPr>
          <a:lstStyle/>
          <a:p>
            <a:pPr marL="114300" indent="0">
              <a:buNone/>
            </a:pPr>
            <a:r>
              <a:rPr lang="en-CA" dirty="0"/>
              <a:t>Sectors Currently in Focus due to COVID-19. The economic effects of COVID-19 have impacted borrowers in many sectors and industries, though certain sectors remain more sensitive to the current economic environment and are continuing to receive heightened focus. The sectors currently in focus are retail, air travel, lodging and leisure, upstream energy, and healthcare services and systems. As of December 31, 2021, exposures to these sectors are included across the Industrials, Financials, Real estate, Consumer discretionary, Energy and Healthcare industries in the previous table, and in aggregate represent less than 10% of total Institutional Securities business segment lending exposure. Further, as of December 31, 2021, over 90% of these exposures are either investment grade and/or secured by collateral. The future developments of COVID-19 and its effect on the economic environment remain uncertain; therefore, the sectors impacted may change over time</a:t>
            </a:r>
          </a:p>
          <a:p>
            <a:pPr marL="114300" indent="0">
              <a:buNone/>
            </a:pPr>
            <a:endParaRPr lang="en-US" dirty="0"/>
          </a:p>
        </p:txBody>
      </p:sp>
      <p:sp>
        <p:nvSpPr>
          <p:cNvPr id="3" name="Title 2">
            <a:extLst>
              <a:ext uri="{FF2B5EF4-FFF2-40B4-BE49-F238E27FC236}">
                <a16:creationId xmlns:a16="http://schemas.microsoft.com/office/drawing/2014/main" id="{8B263B53-22B7-DB68-98D9-D50DC4FAE68F}"/>
              </a:ext>
            </a:extLst>
          </p:cNvPr>
          <p:cNvSpPr>
            <a:spLocks noGrp="1"/>
          </p:cNvSpPr>
          <p:nvPr>
            <p:ph type="title"/>
          </p:nvPr>
        </p:nvSpPr>
        <p:spPr/>
        <p:txBody>
          <a:bodyPr/>
          <a:lstStyle/>
          <a:p>
            <a:r>
              <a:rPr lang="en"/>
              <a:t>Impact of Covid 19</a:t>
            </a:r>
            <a:endParaRPr lang="en-US"/>
          </a:p>
        </p:txBody>
      </p:sp>
    </p:spTree>
    <p:extLst>
      <p:ext uri="{BB962C8B-B14F-4D97-AF65-F5344CB8AC3E}">
        <p14:creationId xmlns:p14="http://schemas.microsoft.com/office/powerpoint/2010/main" val="348845344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7F2E8DF-B762-38B7-4F54-A19D30D15D9D}"/>
              </a:ext>
            </a:extLst>
          </p:cNvPr>
          <p:cNvSpPr>
            <a:spLocks noGrp="1"/>
          </p:cNvSpPr>
          <p:nvPr>
            <p:ph type="body" idx="1"/>
          </p:nvPr>
        </p:nvSpPr>
        <p:spPr/>
        <p:txBody>
          <a:bodyPr>
            <a:normAutofit/>
          </a:bodyPr>
          <a:lstStyle/>
          <a:p>
            <a:pPr marL="0" lvl="0" indent="0">
              <a:lnSpc>
                <a:spcPct val="90000"/>
              </a:lnSpc>
              <a:spcBef>
                <a:spcPts val="800"/>
              </a:spcBef>
              <a:buClr>
                <a:schemeClr val="dk1"/>
              </a:buClr>
              <a:buSzPts val="1400"/>
              <a:buNone/>
            </a:pPr>
            <a:r>
              <a:rPr lang="en-CA" sz="1500" dirty="0">
                <a:ea typeface="Times New Roman"/>
                <a:sym typeface="Times New Roman"/>
              </a:rPr>
              <a:t>A significant number of Morgan Stanley’s financial instruments are carried at fair value. Morgan Stanley makes estimates regarding the valuation of assets and liabilities measured at fair value in preparing the financial statements. These assets and liabilities include, but are not limited to:</a:t>
            </a:r>
            <a:endParaRPr lang="en-CA" sz="1500" b="1" i="1" dirty="0">
              <a:ea typeface="Times New Roman"/>
              <a:sym typeface="Times New Roman"/>
            </a:endParaRPr>
          </a:p>
          <a:p>
            <a:pPr marL="520700" lvl="1" indent="-177800">
              <a:lnSpc>
                <a:spcPct val="90000"/>
              </a:lnSpc>
              <a:spcBef>
                <a:spcPts val="400"/>
              </a:spcBef>
              <a:buFont typeface="Times New Roman"/>
              <a:buChar char="○"/>
            </a:pPr>
            <a:r>
              <a:rPr lang="en-CA" sz="1500" dirty="0">
                <a:solidFill>
                  <a:srgbClr val="002060"/>
                </a:solidFill>
                <a:latin typeface="Times New Roman" panose="02020603050405020304" pitchFamily="18" charset="0"/>
                <a:ea typeface="Times New Roman"/>
                <a:cs typeface="Times New Roman" panose="02020603050405020304" pitchFamily="18" charset="0"/>
                <a:sym typeface="Times New Roman"/>
              </a:rPr>
              <a:t>Trading assets and Trading liabilities</a:t>
            </a:r>
          </a:p>
          <a:p>
            <a:pPr marL="520700" lvl="1" indent="-177800">
              <a:lnSpc>
                <a:spcPct val="90000"/>
              </a:lnSpc>
              <a:spcBef>
                <a:spcPts val="400"/>
              </a:spcBef>
              <a:buFont typeface="Times New Roman"/>
              <a:buChar char="○"/>
            </a:pPr>
            <a:r>
              <a:rPr lang="en-CA" sz="1500" dirty="0">
                <a:solidFill>
                  <a:srgbClr val="002060"/>
                </a:solidFill>
                <a:latin typeface="Times New Roman" panose="02020603050405020304" pitchFamily="18" charset="0"/>
                <a:ea typeface="Times New Roman"/>
                <a:cs typeface="Times New Roman" panose="02020603050405020304" pitchFamily="18" charset="0"/>
                <a:sym typeface="Times New Roman"/>
              </a:rPr>
              <a:t>Investment Securities—AFS</a:t>
            </a:r>
          </a:p>
          <a:p>
            <a:pPr marL="520700" lvl="1" indent="-177800">
              <a:lnSpc>
                <a:spcPct val="90000"/>
              </a:lnSpc>
              <a:spcBef>
                <a:spcPts val="400"/>
              </a:spcBef>
              <a:buFont typeface="Times New Roman"/>
              <a:buChar char="○"/>
            </a:pPr>
            <a:r>
              <a:rPr lang="en-CA" sz="1500" dirty="0">
                <a:solidFill>
                  <a:srgbClr val="002060"/>
                </a:solidFill>
                <a:latin typeface="Times New Roman" panose="02020603050405020304" pitchFamily="18" charset="0"/>
                <a:ea typeface="Times New Roman"/>
                <a:cs typeface="Times New Roman" panose="02020603050405020304" pitchFamily="18" charset="0"/>
                <a:sym typeface="Times New Roman"/>
              </a:rPr>
              <a:t>Certain Securities purchased under agreements to resell</a:t>
            </a:r>
          </a:p>
          <a:p>
            <a:pPr marL="520700" lvl="1" indent="-177800">
              <a:lnSpc>
                <a:spcPct val="90000"/>
              </a:lnSpc>
              <a:spcBef>
                <a:spcPts val="400"/>
              </a:spcBef>
              <a:buFont typeface="Times New Roman"/>
              <a:buChar char="○"/>
            </a:pPr>
            <a:r>
              <a:rPr lang="en-CA" sz="1500" dirty="0">
                <a:solidFill>
                  <a:srgbClr val="002060"/>
                </a:solidFill>
                <a:latin typeface="Times New Roman" panose="02020603050405020304" pitchFamily="18" charset="0"/>
                <a:ea typeface="Times New Roman"/>
                <a:cs typeface="Times New Roman" panose="02020603050405020304" pitchFamily="18" charset="0"/>
                <a:sym typeface="Times New Roman"/>
              </a:rPr>
              <a:t>Certain Deposits, primarily certificates of deposit</a:t>
            </a:r>
          </a:p>
          <a:p>
            <a:pPr marL="520700" lvl="1" indent="-177800">
              <a:lnSpc>
                <a:spcPct val="90000"/>
              </a:lnSpc>
              <a:spcBef>
                <a:spcPts val="400"/>
              </a:spcBef>
              <a:buFont typeface="Times New Roman"/>
              <a:buChar char="○"/>
            </a:pPr>
            <a:r>
              <a:rPr lang="en-CA" sz="1500" dirty="0">
                <a:solidFill>
                  <a:srgbClr val="002060"/>
                </a:solidFill>
                <a:latin typeface="Times New Roman" panose="02020603050405020304" pitchFamily="18" charset="0"/>
                <a:ea typeface="Times New Roman"/>
                <a:cs typeface="Times New Roman" panose="02020603050405020304" pitchFamily="18" charset="0"/>
                <a:sym typeface="Times New Roman"/>
              </a:rPr>
              <a:t>Certain Securities sold under agreements to repurchase</a:t>
            </a:r>
          </a:p>
          <a:p>
            <a:pPr marL="520700" lvl="1" indent="-177800">
              <a:lnSpc>
                <a:spcPct val="90000"/>
              </a:lnSpc>
              <a:spcBef>
                <a:spcPts val="400"/>
              </a:spcBef>
              <a:buFont typeface="Times New Roman"/>
              <a:buChar char="○"/>
            </a:pPr>
            <a:r>
              <a:rPr lang="en-CA" sz="1500" dirty="0">
                <a:solidFill>
                  <a:srgbClr val="002060"/>
                </a:solidFill>
                <a:latin typeface="Times New Roman" panose="02020603050405020304" pitchFamily="18" charset="0"/>
                <a:ea typeface="Times New Roman"/>
                <a:cs typeface="Times New Roman" panose="02020603050405020304" pitchFamily="18" charset="0"/>
                <a:sym typeface="Times New Roman"/>
              </a:rPr>
              <a:t>Certain Other secured financings</a:t>
            </a:r>
          </a:p>
          <a:p>
            <a:pPr marL="520700" lvl="1" indent="-177800">
              <a:lnSpc>
                <a:spcPct val="90000"/>
              </a:lnSpc>
              <a:spcBef>
                <a:spcPts val="400"/>
              </a:spcBef>
              <a:spcAft>
                <a:spcPts val="1200"/>
              </a:spcAft>
              <a:buFont typeface="Times New Roman"/>
              <a:buChar char="○"/>
            </a:pPr>
            <a:r>
              <a:rPr lang="en-CA" sz="1500" dirty="0">
                <a:solidFill>
                  <a:srgbClr val="002060"/>
                </a:solidFill>
                <a:latin typeface="Times New Roman" panose="02020603050405020304" pitchFamily="18" charset="0"/>
                <a:ea typeface="Times New Roman"/>
                <a:cs typeface="Times New Roman" panose="02020603050405020304" pitchFamily="18" charset="0"/>
                <a:sym typeface="Times New Roman"/>
              </a:rPr>
              <a:t>Certain Borrowings</a:t>
            </a:r>
          </a:p>
          <a:p>
            <a:endParaRPr lang="en-US" sz="1500" dirty="0"/>
          </a:p>
        </p:txBody>
      </p:sp>
      <p:sp>
        <p:nvSpPr>
          <p:cNvPr id="3" name="Title 2">
            <a:extLst>
              <a:ext uri="{FF2B5EF4-FFF2-40B4-BE49-F238E27FC236}">
                <a16:creationId xmlns:a16="http://schemas.microsoft.com/office/drawing/2014/main" id="{6B424D22-4E9D-F50C-6FAC-DFAAAC885A1D}"/>
              </a:ext>
            </a:extLst>
          </p:cNvPr>
          <p:cNvSpPr>
            <a:spLocks noGrp="1"/>
          </p:cNvSpPr>
          <p:nvPr>
            <p:ph type="title"/>
          </p:nvPr>
        </p:nvSpPr>
        <p:spPr/>
        <p:txBody>
          <a:bodyPr/>
          <a:lstStyle/>
          <a:p>
            <a:r>
              <a:rPr lang="en-US"/>
              <a:t>Financial Instruments Measured at Fair Value</a:t>
            </a:r>
          </a:p>
        </p:txBody>
      </p:sp>
    </p:spTree>
    <p:extLst>
      <p:ext uri="{BB962C8B-B14F-4D97-AF65-F5344CB8AC3E}">
        <p14:creationId xmlns:p14="http://schemas.microsoft.com/office/powerpoint/2010/main" val="245066784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3E5C7B4-731B-37ED-2769-0077E1F99D89}"/>
              </a:ext>
            </a:extLst>
          </p:cNvPr>
          <p:cNvSpPr>
            <a:spLocks noGrp="1"/>
          </p:cNvSpPr>
          <p:nvPr>
            <p:ph type="body" idx="1"/>
          </p:nvPr>
        </p:nvSpPr>
        <p:spPr/>
        <p:txBody>
          <a:bodyPr>
            <a:normAutofit/>
          </a:bodyPr>
          <a:lstStyle/>
          <a:p>
            <a:pPr marL="0" lvl="0" indent="0">
              <a:lnSpc>
                <a:spcPct val="90000"/>
              </a:lnSpc>
              <a:buClr>
                <a:schemeClr val="dk1"/>
              </a:buClr>
              <a:buSzPts val="1400"/>
              <a:buNone/>
            </a:pPr>
            <a:r>
              <a:rPr lang="en-CA" sz="1500" dirty="0">
                <a:latin typeface="Times New Roman"/>
                <a:ea typeface="Times New Roman"/>
                <a:cs typeface="Times New Roman"/>
                <a:sym typeface="Times New Roman"/>
              </a:rPr>
              <a:t>Fair value is defined as the price that would be received to sell an asset or paid to transfer a liability (</a:t>
            </a:r>
            <a:r>
              <a:rPr lang="en-CA" sz="1500" i="1" dirty="0">
                <a:latin typeface="Times New Roman"/>
                <a:ea typeface="Times New Roman"/>
                <a:cs typeface="Times New Roman"/>
                <a:sym typeface="Times New Roman"/>
              </a:rPr>
              <a:t>i.e.</a:t>
            </a:r>
            <a:r>
              <a:rPr lang="en-CA" sz="1500" dirty="0">
                <a:latin typeface="Times New Roman"/>
                <a:ea typeface="Times New Roman"/>
                <a:cs typeface="Times New Roman"/>
                <a:sym typeface="Times New Roman"/>
              </a:rPr>
              <a:t>, the exit price) in an orderly transaction between market participants at the measurement date</a:t>
            </a:r>
          </a:p>
          <a:p>
            <a:pPr marL="0" lvl="0" indent="0">
              <a:lnSpc>
                <a:spcPct val="90000"/>
              </a:lnSpc>
              <a:spcBef>
                <a:spcPts val="800"/>
              </a:spcBef>
              <a:buClr>
                <a:schemeClr val="dk1"/>
              </a:buClr>
              <a:buSzPts val="1400"/>
              <a:buNone/>
            </a:pPr>
            <a:endParaRPr lang="en-CA" sz="1500" dirty="0">
              <a:latin typeface="Times New Roman"/>
              <a:ea typeface="Times New Roman"/>
              <a:cs typeface="Times New Roman"/>
              <a:sym typeface="Times New Roman"/>
            </a:endParaRPr>
          </a:p>
          <a:p>
            <a:pPr marL="0" lvl="0" indent="0">
              <a:lnSpc>
                <a:spcPct val="90000"/>
              </a:lnSpc>
              <a:spcBef>
                <a:spcPts val="800"/>
              </a:spcBef>
              <a:spcAft>
                <a:spcPts val="1200"/>
              </a:spcAft>
              <a:buClr>
                <a:schemeClr val="dk1"/>
              </a:buClr>
              <a:buSzPts val="1400"/>
              <a:buNone/>
            </a:pPr>
            <a:r>
              <a:rPr lang="en-CA" sz="1500" dirty="0">
                <a:latin typeface="Times New Roman"/>
                <a:ea typeface="Times New Roman"/>
                <a:cs typeface="Times New Roman"/>
                <a:sym typeface="Times New Roman"/>
              </a:rPr>
              <a:t>Fair value is a market-based measure considered from the perspective of a market participant rather than an entity-specific measure. Therefore, even when market assumptions are not readily available, assumptions are set to reflect those that the Firm believes market participants would use in pricing the asset or liability at the measurement date. Where the Firm manages a group of financial assets, financial liabilities, and nonfinancial items accounted for as derivatives on the basis of its net exposure to either market risks or credit risk, the Firm measures the fair value of that group of financial instruments consistently with how market participants would price the net risk exposure at the measurement date</a:t>
            </a:r>
          </a:p>
          <a:p>
            <a:endParaRPr lang="en-US" sz="1500" dirty="0"/>
          </a:p>
        </p:txBody>
      </p:sp>
      <p:sp>
        <p:nvSpPr>
          <p:cNvPr id="3" name="Title 2">
            <a:extLst>
              <a:ext uri="{FF2B5EF4-FFF2-40B4-BE49-F238E27FC236}">
                <a16:creationId xmlns:a16="http://schemas.microsoft.com/office/drawing/2014/main" id="{68A3F647-37A2-667F-1A9B-8A72A2F874DB}"/>
              </a:ext>
            </a:extLst>
          </p:cNvPr>
          <p:cNvSpPr>
            <a:spLocks noGrp="1"/>
          </p:cNvSpPr>
          <p:nvPr>
            <p:ph type="title"/>
          </p:nvPr>
        </p:nvSpPr>
        <p:spPr/>
        <p:txBody>
          <a:bodyPr/>
          <a:lstStyle/>
          <a:p>
            <a:r>
              <a:rPr lang="en-US"/>
              <a:t>Fair Value Measurement—Definition and Hierarchy</a:t>
            </a:r>
          </a:p>
        </p:txBody>
      </p:sp>
    </p:spTree>
    <p:extLst>
      <p:ext uri="{BB962C8B-B14F-4D97-AF65-F5344CB8AC3E}">
        <p14:creationId xmlns:p14="http://schemas.microsoft.com/office/powerpoint/2010/main" val="24629132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572C9D9-E596-A3EC-E70A-2C708EC5EEDA}"/>
              </a:ext>
            </a:extLst>
          </p:cNvPr>
          <p:cNvSpPr>
            <a:spLocks noGrp="1"/>
          </p:cNvSpPr>
          <p:nvPr>
            <p:ph type="body" idx="1"/>
          </p:nvPr>
        </p:nvSpPr>
        <p:spPr/>
        <p:txBody>
          <a:bodyPr>
            <a:normAutofit/>
          </a:bodyPr>
          <a:lstStyle/>
          <a:p>
            <a:pPr marL="425450" indent="-285750">
              <a:spcBef>
                <a:spcPts val="1200"/>
              </a:spcBef>
              <a:buClr>
                <a:schemeClr val="dk1"/>
              </a:buClr>
              <a:buSzPts val="1400"/>
            </a:pPr>
            <a:r>
              <a:rPr lang="en-CA"/>
              <a:t>Updates to Financial Presentation &amp; Documents</a:t>
            </a:r>
          </a:p>
          <a:p>
            <a:pPr lvl="0" indent="-317500">
              <a:buClr>
                <a:schemeClr val="dk1"/>
              </a:buClr>
              <a:buSzPts val="1400"/>
            </a:pPr>
            <a:r>
              <a:rPr lang="en-CA"/>
              <a:t>Provision for Credit Losses</a:t>
            </a:r>
          </a:p>
          <a:p>
            <a:pPr lvl="0" indent="-317500">
              <a:buClr>
                <a:schemeClr val="dk1"/>
              </a:buClr>
              <a:buSzPts val="1400"/>
            </a:pPr>
            <a:r>
              <a:rPr lang="en-CA"/>
              <a:t>Investment Management</a:t>
            </a:r>
            <a:endParaRPr lang="en-CA" b="1"/>
          </a:p>
          <a:p>
            <a:pPr lvl="0" indent="-317500">
              <a:buClr>
                <a:schemeClr val="dk1"/>
              </a:buClr>
              <a:buSzPts val="1400"/>
            </a:pPr>
            <a:r>
              <a:rPr lang="en-CA"/>
              <a:t>Investment Banking</a:t>
            </a:r>
          </a:p>
          <a:p>
            <a:pPr lvl="0" indent="-317500">
              <a:buClr>
                <a:schemeClr val="dk1"/>
              </a:buClr>
              <a:buSzPts val="1400"/>
            </a:pPr>
            <a:r>
              <a:rPr lang="en-CA"/>
              <a:t>Trading</a:t>
            </a:r>
          </a:p>
          <a:p>
            <a:pPr lvl="0" indent="-317500">
              <a:buClr>
                <a:schemeClr val="dk1"/>
              </a:buClr>
              <a:buSzPts val="1400"/>
            </a:pPr>
            <a:r>
              <a:rPr lang="en-CA"/>
              <a:t>Commissions and Fees</a:t>
            </a:r>
          </a:p>
          <a:p>
            <a:pPr lvl="0" indent="-317500">
              <a:buClr>
                <a:schemeClr val="dk1"/>
              </a:buClr>
              <a:buSzPts val="1400"/>
            </a:pPr>
            <a:r>
              <a:rPr lang="en-CA"/>
              <a:t>Asset Management</a:t>
            </a:r>
          </a:p>
          <a:p>
            <a:pPr lvl="0" indent="-317500">
              <a:buClr>
                <a:schemeClr val="dk1"/>
              </a:buClr>
              <a:buSzPts val="1400"/>
            </a:pPr>
            <a:r>
              <a:rPr lang="en-CA"/>
              <a:t>Net Interest</a:t>
            </a:r>
          </a:p>
          <a:p>
            <a:pPr lvl="0" indent="-317500">
              <a:buClr>
                <a:schemeClr val="dk1"/>
              </a:buClr>
              <a:buSzPts val="1400"/>
            </a:pPr>
            <a:r>
              <a:rPr lang="en-CA"/>
              <a:t>Other Revenue</a:t>
            </a:r>
          </a:p>
          <a:p>
            <a:pPr lvl="0" indent="0">
              <a:spcBef>
                <a:spcPts val="1200"/>
              </a:spcBef>
              <a:buNone/>
            </a:pPr>
            <a:endParaRPr lang="en-CA"/>
          </a:p>
          <a:p>
            <a:pPr marL="0" lvl="0" indent="0">
              <a:spcBef>
                <a:spcPts val="1200"/>
              </a:spcBef>
              <a:spcAft>
                <a:spcPts val="1200"/>
              </a:spcAft>
              <a:buNone/>
            </a:pPr>
            <a:endParaRPr lang="en-CA"/>
          </a:p>
          <a:p>
            <a:endParaRPr lang="en-US"/>
          </a:p>
        </p:txBody>
      </p:sp>
      <p:sp>
        <p:nvSpPr>
          <p:cNvPr id="3" name="Title 2">
            <a:extLst>
              <a:ext uri="{FF2B5EF4-FFF2-40B4-BE49-F238E27FC236}">
                <a16:creationId xmlns:a16="http://schemas.microsoft.com/office/drawing/2014/main" id="{B9953E1C-54E1-DC27-53DD-9BCE837999D1}"/>
              </a:ext>
            </a:extLst>
          </p:cNvPr>
          <p:cNvSpPr>
            <a:spLocks noGrp="1"/>
          </p:cNvSpPr>
          <p:nvPr>
            <p:ph type="title"/>
          </p:nvPr>
        </p:nvSpPr>
        <p:spPr/>
        <p:txBody>
          <a:bodyPr/>
          <a:lstStyle/>
          <a:p>
            <a:r>
              <a:rPr lang="en"/>
              <a:t>Operating Revenues &amp; Expenses</a:t>
            </a:r>
            <a:endParaRPr lang="en-US"/>
          </a:p>
        </p:txBody>
      </p:sp>
    </p:spTree>
    <p:extLst>
      <p:ext uri="{BB962C8B-B14F-4D97-AF65-F5344CB8AC3E}">
        <p14:creationId xmlns:p14="http://schemas.microsoft.com/office/powerpoint/2010/main" val="163509031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D32FA6D-A8FF-D512-B486-B158FEC8A9E6}"/>
              </a:ext>
            </a:extLst>
          </p:cNvPr>
          <p:cNvSpPr>
            <a:spLocks noGrp="1"/>
          </p:cNvSpPr>
          <p:nvPr>
            <p:ph type="body" idx="1"/>
          </p:nvPr>
        </p:nvSpPr>
        <p:spPr/>
        <p:txBody>
          <a:bodyPr>
            <a:noAutofit/>
          </a:bodyPr>
          <a:lstStyle/>
          <a:p>
            <a:pPr marL="0" lvl="0" indent="0">
              <a:lnSpc>
                <a:spcPct val="90000"/>
              </a:lnSpc>
              <a:buClr>
                <a:schemeClr val="dk1"/>
              </a:buClr>
              <a:buSzPts val="1400"/>
              <a:buNone/>
            </a:pPr>
            <a:r>
              <a:rPr lang="en-CA" sz="1600" dirty="0">
                <a:latin typeface="Times New Roman"/>
                <a:ea typeface="Times New Roman"/>
                <a:cs typeface="Times New Roman"/>
                <a:sym typeface="Times New Roman"/>
              </a:rPr>
              <a:t>In determining fair value, the company uses various valuation approaches. A hierarchy for inputs is used in measuring fair value that maximizes the use of observable prices and inputs and minimizes the use of unobservable prices and inputs by requiring that the relevant observable inputs be used when available. The hierarchy is broken down into three levels: </a:t>
            </a:r>
            <a:endParaRPr lang="en-CA" sz="1600" i="1" dirty="0">
              <a:latin typeface="Times New Roman"/>
              <a:ea typeface="Times New Roman"/>
              <a:cs typeface="Times New Roman"/>
              <a:sym typeface="Times New Roman"/>
            </a:endParaRPr>
          </a:p>
          <a:p>
            <a:pPr marL="177800" lvl="0" indent="-190500">
              <a:lnSpc>
                <a:spcPct val="90000"/>
              </a:lnSpc>
              <a:spcBef>
                <a:spcPts val="800"/>
              </a:spcBef>
              <a:buSzPts val="1600"/>
            </a:pPr>
            <a:r>
              <a:rPr lang="en-CA" sz="1600" i="1" dirty="0">
                <a:latin typeface="Times New Roman"/>
                <a:ea typeface="Times New Roman"/>
                <a:cs typeface="Times New Roman"/>
                <a:sym typeface="Times New Roman"/>
              </a:rPr>
              <a:t>Level 1. </a:t>
            </a:r>
            <a:r>
              <a:rPr lang="en-CA" sz="1600" dirty="0">
                <a:latin typeface="Times New Roman"/>
                <a:ea typeface="Times New Roman"/>
                <a:cs typeface="Times New Roman"/>
                <a:sym typeface="Times New Roman"/>
              </a:rPr>
              <a:t>Valuations based on quoted prices in active markets that the Firm has the ability to access for identical assets or liabilities. Valuation adjustments, block discounts and discounts for entity-specific restrictions that would not transfer to market participants are not applied to Level 1 instruments. Since valuations are based on quoted prices that are readily and regularly available in an active market, valuation of these products does not entail a significant degree of judgment</a:t>
            </a:r>
          </a:p>
          <a:p>
            <a:pPr marL="177800" lvl="0" indent="-190500">
              <a:lnSpc>
                <a:spcPct val="90000"/>
              </a:lnSpc>
              <a:spcBef>
                <a:spcPts val="800"/>
              </a:spcBef>
              <a:buSzPts val="1600"/>
            </a:pPr>
            <a:r>
              <a:rPr lang="en-CA" sz="1600" i="1" dirty="0">
                <a:latin typeface="Times New Roman"/>
                <a:ea typeface="Times New Roman"/>
                <a:cs typeface="Times New Roman"/>
                <a:sym typeface="Times New Roman"/>
              </a:rPr>
              <a:t>Level 2. </a:t>
            </a:r>
            <a:r>
              <a:rPr lang="en-CA" sz="1600" dirty="0">
                <a:latin typeface="Times New Roman"/>
                <a:ea typeface="Times New Roman"/>
                <a:cs typeface="Times New Roman"/>
                <a:sym typeface="Times New Roman"/>
              </a:rPr>
              <a:t>Valuations based on one or more quoted prices in markets that are not active or for which all significant inputs are observable, either directly or indirectly</a:t>
            </a:r>
          </a:p>
          <a:p>
            <a:pPr marL="177800" lvl="0" indent="-190500">
              <a:lnSpc>
                <a:spcPct val="90000"/>
              </a:lnSpc>
              <a:spcBef>
                <a:spcPts val="800"/>
              </a:spcBef>
              <a:spcAft>
                <a:spcPts val="1200"/>
              </a:spcAft>
              <a:buSzPts val="1600"/>
            </a:pPr>
            <a:r>
              <a:rPr lang="en-CA" sz="1600" i="1" dirty="0">
                <a:latin typeface="Times New Roman"/>
                <a:ea typeface="Times New Roman"/>
                <a:cs typeface="Times New Roman"/>
                <a:sym typeface="Times New Roman"/>
              </a:rPr>
              <a:t>Level 3. </a:t>
            </a:r>
            <a:r>
              <a:rPr lang="en-CA" sz="1600" dirty="0">
                <a:latin typeface="Times New Roman"/>
                <a:ea typeface="Times New Roman"/>
                <a:cs typeface="Times New Roman"/>
                <a:sym typeface="Times New Roman"/>
              </a:rPr>
              <a:t>Valuations based on inputs that are unobservable and significant to the overall fair value measurement</a:t>
            </a:r>
          </a:p>
          <a:p>
            <a:endParaRPr lang="en-US" sz="1600" dirty="0"/>
          </a:p>
        </p:txBody>
      </p:sp>
      <p:sp>
        <p:nvSpPr>
          <p:cNvPr id="3" name="Title 2">
            <a:extLst>
              <a:ext uri="{FF2B5EF4-FFF2-40B4-BE49-F238E27FC236}">
                <a16:creationId xmlns:a16="http://schemas.microsoft.com/office/drawing/2014/main" id="{525132FA-53B3-7FD8-FEE7-0EC1D8619BB7}"/>
              </a:ext>
            </a:extLst>
          </p:cNvPr>
          <p:cNvSpPr>
            <a:spLocks noGrp="1"/>
          </p:cNvSpPr>
          <p:nvPr>
            <p:ph type="title"/>
          </p:nvPr>
        </p:nvSpPr>
        <p:spPr/>
        <p:txBody>
          <a:bodyPr/>
          <a:lstStyle/>
          <a:p>
            <a:r>
              <a:rPr lang="en-US"/>
              <a:t>Fair Value Measurement—Definition and Hierarchy</a:t>
            </a:r>
          </a:p>
        </p:txBody>
      </p:sp>
    </p:spTree>
    <p:extLst>
      <p:ext uri="{BB962C8B-B14F-4D97-AF65-F5344CB8AC3E}">
        <p14:creationId xmlns:p14="http://schemas.microsoft.com/office/powerpoint/2010/main" val="27494075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02D2927-CA44-3183-5201-D0F992C2B139}"/>
              </a:ext>
            </a:extLst>
          </p:cNvPr>
          <p:cNvSpPr>
            <a:spLocks noGrp="1"/>
          </p:cNvSpPr>
          <p:nvPr>
            <p:ph type="body" idx="1"/>
          </p:nvPr>
        </p:nvSpPr>
        <p:spPr/>
        <p:txBody>
          <a:bodyPr>
            <a:normAutofit/>
          </a:bodyPr>
          <a:lstStyle/>
          <a:p>
            <a:pPr marL="0" lvl="0" indent="0">
              <a:lnSpc>
                <a:spcPct val="90000"/>
              </a:lnSpc>
              <a:buClr>
                <a:schemeClr val="dk1"/>
              </a:buClr>
              <a:buSzPts val="2100"/>
              <a:buNone/>
            </a:pPr>
            <a:r>
              <a:rPr lang="en-CA" sz="1600" dirty="0">
                <a:latin typeface="Times New Roman"/>
                <a:ea typeface="Times New Roman"/>
                <a:cs typeface="Times New Roman"/>
                <a:sym typeface="Times New Roman"/>
              </a:rPr>
              <a:t>In periods of market disruption, the observability of prices and inputs may be reduced for many instruments, which could cause an instrument to be recategorized from Level 1 to Level 2 or from Level 2 to Level 3. In addition, a downturn in market conditions could lead to declines in the valuation of many instruments. For further information on the definition of fair value, Level 1, Level 2, Level 3 and related valuation techniques, and quantitative information about and sensitivity of significant unobservable inputs used in Level 3 fair value measurements. Where appropriate, valuation adjustments are made to account for various factors such as liquidity risk (bid-ask adjustments), credit quality, model uncertainty, concentration risk and funding in order to arrive at fair value</a:t>
            </a:r>
          </a:p>
          <a:p>
            <a:pPr marL="177800" lvl="0" indent="-38100">
              <a:lnSpc>
                <a:spcPct val="90000"/>
              </a:lnSpc>
              <a:spcBef>
                <a:spcPts val="800"/>
              </a:spcBef>
              <a:spcAft>
                <a:spcPts val="1200"/>
              </a:spcAft>
              <a:buClr>
                <a:schemeClr val="dk1"/>
              </a:buClr>
              <a:buSzPts val="2100"/>
              <a:buNone/>
            </a:pPr>
            <a:endParaRPr lang="en-CA" sz="1600" dirty="0"/>
          </a:p>
          <a:p>
            <a:pPr marL="0" lvl="0" indent="0">
              <a:lnSpc>
                <a:spcPct val="90000"/>
              </a:lnSpc>
              <a:buClr>
                <a:schemeClr val="dk1"/>
              </a:buClr>
              <a:buSzPts val="2100"/>
              <a:buNone/>
            </a:pPr>
            <a:endParaRPr lang="en-US" sz="1600" dirty="0"/>
          </a:p>
        </p:txBody>
      </p:sp>
      <p:sp>
        <p:nvSpPr>
          <p:cNvPr id="3" name="Title 2">
            <a:extLst>
              <a:ext uri="{FF2B5EF4-FFF2-40B4-BE49-F238E27FC236}">
                <a16:creationId xmlns:a16="http://schemas.microsoft.com/office/drawing/2014/main" id="{19CFC8C7-A1B2-8083-D4E0-836E20DC6F62}"/>
              </a:ext>
            </a:extLst>
          </p:cNvPr>
          <p:cNvSpPr>
            <a:spLocks noGrp="1"/>
          </p:cNvSpPr>
          <p:nvPr>
            <p:ph type="title"/>
          </p:nvPr>
        </p:nvSpPr>
        <p:spPr/>
        <p:txBody>
          <a:bodyPr/>
          <a:lstStyle/>
          <a:p>
            <a:r>
              <a:rPr lang="en-US"/>
              <a:t>Fair Value Measurement—Definition and Hierarchy</a:t>
            </a:r>
          </a:p>
        </p:txBody>
      </p:sp>
    </p:spTree>
    <p:extLst>
      <p:ext uri="{BB962C8B-B14F-4D97-AF65-F5344CB8AC3E}">
        <p14:creationId xmlns:p14="http://schemas.microsoft.com/office/powerpoint/2010/main" val="359122511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8DCDA7C-5431-2E7B-600C-4638B5F794D9}"/>
              </a:ext>
            </a:extLst>
          </p:cNvPr>
          <p:cNvSpPr>
            <a:spLocks noGrp="1"/>
          </p:cNvSpPr>
          <p:nvPr>
            <p:ph type="body" idx="1"/>
          </p:nvPr>
        </p:nvSpPr>
        <p:spPr/>
        <p:txBody>
          <a:bodyPr>
            <a:normAutofit/>
          </a:bodyPr>
          <a:lstStyle/>
          <a:p>
            <a:pPr marL="177800" lvl="0" indent="-177800">
              <a:lnSpc>
                <a:spcPct val="90000"/>
              </a:lnSpc>
              <a:buSzPts val="1400"/>
              <a:buFont typeface="Times New Roman"/>
              <a:buChar char="●"/>
            </a:pPr>
            <a:r>
              <a:rPr lang="en-CA" sz="1400" dirty="0">
                <a:latin typeface="Times New Roman"/>
                <a:ea typeface="Times New Roman"/>
                <a:cs typeface="Times New Roman"/>
                <a:sym typeface="Times New Roman"/>
              </a:rPr>
              <a:t>Fair value for many cash instruments and OTC derivative contracts is derived using pricing models. Pricing models take into account the contract terms, as well as multiple inputs, including, where applicable, commodity prices, equity prices, interest rate yield curves, credit curves, correlation, creditworthiness of the counterparty, creditworthiness of the Firm, option volatility and currency rates</a:t>
            </a:r>
          </a:p>
          <a:p>
            <a:pPr marL="177800" lvl="0" indent="-177800">
              <a:lnSpc>
                <a:spcPct val="90000"/>
              </a:lnSpc>
              <a:spcBef>
                <a:spcPts val="800"/>
              </a:spcBef>
              <a:buSzPts val="1400"/>
              <a:buFont typeface="Times New Roman"/>
              <a:buChar char="●"/>
            </a:pPr>
            <a:r>
              <a:rPr lang="en-CA" sz="1400" dirty="0">
                <a:latin typeface="Times New Roman"/>
                <a:ea typeface="Times New Roman"/>
                <a:cs typeface="Times New Roman"/>
                <a:sym typeface="Times New Roman"/>
              </a:rPr>
              <a:t>The Firm applies credit-related valuation adjustments to its Borrowings for which the fair value option was elected and to OTC derivatives. The Firm considers the impact of changes in its own credit spreads based upon observations of the secondary bond market spreads when measuring the fair value for Borrowings</a:t>
            </a:r>
          </a:p>
          <a:p>
            <a:pPr marL="177800" lvl="0" indent="-177800">
              <a:lnSpc>
                <a:spcPct val="90000"/>
              </a:lnSpc>
              <a:spcBef>
                <a:spcPts val="800"/>
              </a:spcBef>
              <a:spcAft>
                <a:spcPts val="1200"/>
              </a:spcAft>
              <a:buSzPts val="1400"/>
              <a:buFont typeface="Times New Roman"/>
              <a:buChar char="●"/>
            </a:pPr>
            <a:r>
              <a:rPr lang="en-CA" sz="1400" dirty="0">
                <a:latin typeface="Times New Roman"/>
                <a:ea typeface="Times New Roman"/>
                <a:cs typeface="Times New Roman"/>
                <a:sym typeface="Times New Roman"/>
              </a:rPr>
              <a:t>For OTC derivatives, the impact of changes in both the Firm’s and the counterparty’s credit rating is considered when measuring fair value. In determining the expected exposure, the Firm simulates the distribution of the future exposure to a counterparty, then applies market-based default probabilities to the future exposure, leveraging external third-party CDS spread data. Where CDS spread data are unavailable for a specific counterparty, bond market spreads, CDS spread data based on the counterparty’s credit rating or CDS spread data that reference a comparable counterparty may be utilized. The Firm also considers collateral held and legally enforceable master netting agreements that mitigate its exposure to each counterparty</a:t>
            </a:r>
          </a:p>
          <a:p>
            <a:endParaRPr lang="en-US" sz="1400" dirty="0"/>
          </a:p>
        </p:txBody>
      </p:sp>
      <p:sp>
        <p:nvSpPr>
          <p:cNvPr id="3" name="Title 2">
            <a:extLst>
              <a:ext uri="{FF2B5EF4-FFF2-40B4-BE49-F238E27FC236}">
                <a16:creationId xmlns:a16="http://schemas.microsoft.com/office/drawing/2014/main" id="{175D996A-6312-E1F0-4560-ED1678F7CD98}"/>
              </a:ext>
            </a:extLst>
          </p:cNvPr>
          <p:cNvSpPr>
            <a:spLocks noGrp="1"/>
          </p:cNvSpPr>
          <p:nvPr>
            <p:ph type="title"/>
          </p:nvPr>
        </p:nvSpPr>
        <p:spPr/>
        <p:txBody>
          <a:bodyPr/>
          <a:lstStyle/>
          <a:p>
            <a:r>
              <a:rPr lang="en-US"/>
              <a:t>Valuation Techniques</a:t>
            </a:r>
          </a:p>
        </p:txBody>
      </p:sp>
    </p:spTree>
    <p:extLst>
      <p:ext uri="{BB962C8B-B14F-4D97-AF65-F5344CB8AC3E}">
        <p14:creationId xmlns:p14="http://schemas.microsoft.com/office/powerpoint/2010/main" val="185463771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C9BB14E-0A5C-4397-EB64-267C31BBA56B}"/>
              </a:ext>
            </a:extLst>
          </p:cNvPr>
          <p:cNvSpPr>
            <a:spLocks noGrp="1"/>
          </p:cNvSpPr>
          <p:nvPr>
            <p:ph type="body" idx="1"/>
          </p:nvPr>
        </p:nvSpPr>
        <p:spPr/>
        <p:txBody>
          <a:bodyPr>
            <a:normAutofit/>
          </a:bodyPr>
          <a:lstStyle/>
          <a:p>
            <a:pPr marL="0" lvl="0" indent="0">
              <a:lnSpc>
                <a:spcPct val="100000"/>
              </a:lnSpc>
              <a:buClr>
                <a:schemeClr val="dk1"/>
              </a:buClr>
              <a:buSzPts val="1500"/>
              <a:buNone/>
            </a:pPr>
            <a:r>
              <a:rPr lang="en-CA" sz="1400" dirty="0">
                <a:latin typeface="Times New Roman"/>
                <a:ea typeface="Times New Roman"/>
                <a:cs typeface="Times New Roman"/>
                <a:sym typeface="Times New Roman"/>
              </a:rPr>
              <a:t>The Firm trades and makes markets globally in listed futures, OTC swaps, forwards, options and other derivatives referencing, among other things, interest rates, equities, currencies, investment grade and non-investment grade corporate credits, loans, bonds, U.S. and other sovereign securities, emerging market bonds and loans, credit indices, ABS indices, property indices, mortgage-related and other ABS, and real estate loan products. The Firm uses these instruments for market-making, managing foreign currency and credit exposure, and asset/liability management</a:t>
            </a:r>
          </a:p>
          <a:p>
            <a:pPr marL="0" lvl="0" indent="0">
              <a:lnSpc>
                <a:spcPct val="100000"/>
              </a:lnSpc>
              <a:spcBef>
                <a:spcPts val="800"/>
              </a:spcBef>
              <a:spcAft>
                <a:spcPts val="1200"/>
              </a:spcAft>
              <a:buClr>
                <a:schemeClr val="dk1"/>
              </a:buClr>
              <a:buSzPts val="1500"/>
              <a:buNone/>
            </a:pPr>
            <a:r>
              <a:rPr lang="en-CA" sz="1400" dirty="0">
                <a:latin typeface="Times New Roman"/>
                <a:ea typeface="Times New Roman"/>
                <a:cs typeface="Times New Roman"/>
                <a:sym typeface="Times New Roman"/>
              </a:rPr>
              <a:t>The Firm manages its market-making positions by employing a variety of risk mitigation strategies. These strategies include diversification of risk exposures and hedging. Hedging activities consist of the purchase or sale of positions in related securities and financial instruments, including a variety of derivative products (</a:t>
            </a:r>
            <a:r>
              <a:rPr lang="en-CA" sz="1400" i="1" dirty="0">
                <a:latin typeface="Times New Roman"/>
                <a:ea typeface="Times New Roman"/>
                <a:cs typeface="Times New Roman"/>
                <a:sym typeface="Times New Roman"/>
              </a:rPr>
              <a:t>e.g.</a:t>
            </a:r>
            <a:r>
              <a:rPr lang="en-CA" sz="1400" dirty="0">
                <a:latin typeface="Times New Roman"/>
                <a:ea typeface="Times New Roman"/>
                <a:cs typeface="Times New Roman"/>
                <a:sym typeface="Times New Roman"/>
              </a:rPr>
              <a:t>, futures, forwards, swaps and options). The Firm manages the market risk associated with its market-making activities on a Firmwide basis, on a worldwide trading division level and on an individual product basis</a:t>
            </a:r>
          </a:p>
          <a:p>
            <a:pPr marL="114300" indent="0">
              <a:buNone/>
            </a:pPr>
            <a:endParaRPr lang="en-US" sz="1400" dirty="0"/>
          </a:p>
        </p:txBody>
      </p:sp>
      <p:sp>
        <p:nvSpPr>
          <p:cNvPr id="3" name="Title 2">
            <a:extLst>
              <a:ext uri="{FF2B5EF4-FFF2-40B4-BE49-F238E27FC236}">
                <a16:creationId xmlns:a16="http://schemas.microsoft.com/office/drawing/2014/main" id="{5EE18064-0741-F56D-6E93-9E3C22AF4C33}"/>
              </a:ext>
            </a:extLst>
          </p:cNvPr>
          <p:cNvSpPr>
            <a:spLocks noGrp="1"/>
          </p:cNvSpPr>
          <p:nvPr>
            <p:ph type="title"/>
          </p:nvPr>
        </p:nvSpPr>
        <p:spPr/>
        <p:txBody>
          <a:bodyPr/>
          <a:lstStyle/>
          <a:p>
            <a:r>
              <a:rPr lang="en-US"/>
              <a:t>Derivative Instruments and Hedging Activities</a:t>
            </a:r>
          </a:p>
        </p:txBody>
      </p:sp>
    </p:spTree>
    <p:extLst>
      <p:ext uri="{BB962C8B-B14F-4D97-AF65-F5344CB8AC3E}">
        <p14:creationId xmlns:p14="http://schemas.microsoft.com/office/powerpoint/2010/main" val="78313697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2E6213E-7B93-F958-AFE4-7DF17665233D}"/>
              </a:ext>
            </a:extLst>
          </p:cNvPr>
          <p:cNvSpPr>
            <a:spLocks noGrp="1"/>
          </p:cNvSpPr>
          <p:nvPr>
            <p:ph type="body" idx="1"/>
          </p:nvPr>
        </p:nvSpPr>
        <p:spPr/>
        <p:txBody>
          <a:bodyPr>
            <a:noAutofit/>
          </a:bodyPr>
          <a:lstStyle/>
          <a:p>
            <a:pPr marL="177800" lvl="0" indent="-177800">
              <a:lnSpc>
                <a:spcPct val="90000"/>
              </a:lnSpc>
              <a:buSzPts val="1400"/>
              <a:buFont typeface="Times New Roman"/>
              <a:buChar char="●"/>
            </a:pPr>
            <a:r>
              <a:rPr lang="en-CA" sz="1400" dirty="0">
                <a:latin typeface="Times New Roman"/>
                <a:ea typeface="Times New Roman"/>
                <a:cs typeface="Times New Roman"/>
                <a:sym typeface="Times New Roman"/>
              </a:rPr>
              <a:t>In connection with its derivative activities, the Firm generally enters into master netting agreements and collateral agreements with its counterparties. These agreements provide the Firm with the right, in the event of a default by the counterparty, to net a counterparty’s rights and obligations under the agreement and to liquidate and set off cash collateral against any net amount owed by the counterparty. Derivatives with enforceable master netting agreements are reported net of cash collateral received and posted</a:t>
            </a:r>
          </a:p>
          <a:p>
            <a:pPr marL="177800" lvl="0" indent="-177800">
              <a:lnSpc>
                <a:spcPct val="90000"/>
              </a:lnSpc>
              <a:spcBef>
                <a:spcPts val="800"/>
              </a:spcBef>
              <a:buSzPts val="1400"/>
              <a:buFont typeface="Times New Roman"/>
              <a:buChar char="●"/>
            </a:pPr>
            <a:r>
              <a:rPr lang="en-CA" sz="1400" dirty="0">
                <a:latin typeface="Times New Roman"/>
                <a:ea typeface="Times New Roman"/>
                <a:cs typeface="Times New Roman"/>
                <a:sym typeface="Times New Roman"/>
              </a:rPr>
              <a:t>However, in certain circumstances, the Firm may not have such an agreement in place; the relevant insolvency regime may not support the enforceability of the master netting agreement or collateral agreement; or the Firm may not have sought legal advice to support the enforceability of the agreement. In cases where the Firm has not determined an agreement to be enforceable, the related amounts are not offset</a:t>
            </a:r>
          </a:p>
          <a:p>
            <a:pPr marL="177800" lvl="0" indent="-177800">
              <a:lnSpc>
                <a:spcPct val="90000"/>
              </a:lnSpc>
              <a:spcBef>
                <a:spcPts val="800"/>
              </a:spcBef>
              <a:spcAft>
                <a:spcPts val="1200"/>
              </a:spcAft>
              <a:buSzPts val="1400"/>
              <a:buFont typeface="Times New Roman"/>
              <a:buChar char="●"/>
            </a:pPr>
            <a:r>
              <a:rPr lang="en-CA" sz="1400" dirty="0">
                <a:latin typeface="Times New Roman"/>
                <a:ea typeface="Times New Roman"/>
                <a:cs typeface="Times New Roman"/>
                <a:sym typeface="Times New Roman"/>
              </a:rPr>
              <a:t>The Firm’s policy is generally to receive cash and/or securities posted as collateral (with rights of rehypothecation), irrespective of the enforceability determination regarding the master netting and collateral agreement. In certain cases, the Firm may agree for such collateral to be posted to a third-party custodian under a control agreement that enables it to take control of such collateral in the event of a counterparty default. The enforceability of the master netting agreement is taken into account in the Firm’s risk management practices and application of counterparty credit limits</a:t>
            </a:r>
          </a:p>
          <a:p>
            <a:endParaRPr lang="en-US" sz="1400" dirty="0"/>
          </a:p>
        </p:txBody>
      </p:sp>
      <p:sp>
        <p:nvSpPr>
          <p:cNvPr id="3" name="Title 2">
            <a:extLst>
              <a:ext uri="{FF2B5EF4-FFF2-40B4-BE49-F238E27FC236}">
                <a16:creationId xmlns:a16="http://schemas.microsoft.com/office/drawing/2014/main" id="{A7C4F26E-2F19-8580-E080-A0D1703A3654}"/>
              </a:ext>
            </a:extLst>
          </p:cNvPr>
          <p:cNvSpPr>
            <a:spLocks noGrp="1"/>
          </p:cNvSpPr>
          <p:nvPr>
            <p:ph type="title"/>
          </p:nvPr>
        </p:nvSpPr>
        <p:spPr/>
        <p:txBody>
          <a:bodyPr/>
          <a:lstStyle/>
          <a:p>
            <a:r>
              <a:rPr lang="en-US"/>
              <a:t>Offsetting of Derivative Instruments</a:t>
            </a:r>
          </a:p>
        </p:txBody>
      </p:sp>
    </p:spTree>
    <p:extLst>
      <p:ext uri="{BB962C8B-B14F-4D97-AF65-F5344CB8AC3E}">
        <p14:creationId xmlns:p14="http://schemas.microsoft.com/office/powerpoint/2010/main" val="182828026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E7282-F8FF-F7C7-DD5F-9FE8D4220440}"/>
              </a:ext>
            </a:extLst>
          </p:cNvPr>
          <p:cNvSpPr>
            <a:spLocks noGrp="1"/>
          </p:cNvSpPr>
          <p:nvPr>
            <p:ph type="title"/>
          </p:nvPr>
        </p:nvSpPr>
        <p:spPr/>
        <p:txBody>
          <a:bodyPr/>
          <a:lstStyle/>
          <a:p>
            <a:endParaRPr lang="en-US"/>
          </a:p>
        </p:txBody>
      </p:sp>
      <p:pic>
        <p:nvPicPr>
          <p:cNvPr id="3" name="Google Shape;566;p100">
            <a:extLst>
              <a:ext uri="{FF2B5EF4-FFF2-40B4-BE49-F238E27FC236}">
                <a16:creationId xmlns:a16="http://schemas.microsoft.com/office/drawing/2014/main" id="{B4BBC92B-1CB8-FEC8-646C-44A281992F85}"/>
              </a:ext>
            </a:extLst>
          </p:cNvPr>
          <p:cNvPicPr preferRelativeResize="0"/>
          <p:nvPr/>
        </p:nvPicPr>
        <p:blipFill rotWithShape="1">
          <a:blip r:embed="rId2">
            <a:alphaModFix/>
          </a:blip>
          <a:srcRect/>
          <a:stretch/>
        </p:blipFill>
        <p:spPr>
          <a:xfrm>
            <a:off x="2142712" y="0"/>
            <a:ext cx="4647046" cy="5143500"/>
          </a:xfrm>
          <a:prstGeom prst="rect">
            <a:avLst/>
          </a:prstGeom>
          <a:noFill/>
          <a:ln>
            <a:noFill/>
          </a:ln>
        </p:spPr>
      </p:pic>
    </p:spTree>
    <p:extLst>
      <p:ext uri="{BB962C8B-B14F-4D97-AF65-F5344CB8AC3E}">
        <p14:creationId xmlns:p14="http://schemas.microsoft.com/office/powerpoint/2010/main" val="17417891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095FD-37CA-6FE8-3213-576D75E98E63}"/>
              </a:ext>
            </a:extLst>
          </p:cNvPr>
          <p:cNvSpPr>
            <a:spLocks noGrp="1"/>
          </p:cNvSpPr>
          <p:nvPr>
            <p:ph type="title"/>
          </p:nvPr>
        </p:nvSpPr>
        <p:spPr/>
        <p:txBody>
          <a:bodyPr/>
          <a:lstStyle/>
          <a:p>
            <a:endParaRPr lang="en-US"/>
          </a:p>
        </p:txBody>
      </p:sp>
      <p:pic>
        <p:nvPicPr>
          <p:cNvPr id="3" name="Google Shape;571;p101">
            <a:extLst>
              <a:ext uri="{FF2B5EF4-FFF2-40B4-BE49-F238E27FC236}">
                <a16:creationId xmlns:a16="http://schemas.microsoft.com/office/drawing/2014/main" id="{D212F3CA-78E7-0FC5-1A11-294745E39AD0}"/>
              </a:ext>
            </a:extLst>
          </p:cNvPr>
          <p:cNvPicPr preferRelativeResize="0"/>
          <p:nvPr/>
        </p:nvPicPr>
        <p:blipFill rotWithShape="1">
          <a:blip r:embed="rId2">
            <a:alphaModFix/>
          </a:blip>
          <a:srcRect/>
          <a:stretch/>
        </p:blipFill>
        <p:spPr>
          <a:xfrm>
            <a:off x="1810529" y="0"/>
            <a:ext cx="5522939" cy="5143500"/>
          </a:xfrm>
          <a:prstGeom prst="rect">
            <a:avLst/>
          </a:prstGeom>
          <a:noFill/>
          <a:ln>
            <a:noFill/>
          </a:ln>
        </p:spPr>
      </p:pic>
    </p:spTree>
    <p:extLst>
      <p:ext uri="{BB962C8B-B14F-4D97-AF65-F5344CB8AC3E}">
        <p14:creationId xmlns:p14="http://schemas.microsoft.com/office/powerpoint/2010/main" val="187920676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385CB31-084D-67B1-A086-CB36DFD38EBA}"/>
              </a:ext>
            </a:extLst>
          </p:cNvPr>
          <p:cNvSpPr>
            <a:spLocks noGrp="1"/>
          </p:cNvSpPr>
          <p:nvPr>
            <p:ph type="body" idx="1"/>
          </p:nvPr>
        </p:nvSpPr>
        <p:spPr>
          <a:xfrm>
            <a:off x="311699" y="950456"/>
            <a:ext cx="8520600" cy="3416400"/>
          </a:xfrm>
        </p:spPr>
        <p:txBody>
          <a:bodyPr>
            <a:noAutofit/>
          </a:bodyPr>
          <a:lstStyle/>
          <a:p>
            <a:pPr marL="0" lvl="0" indent="0">
              <a:lnSpc>
                <a:spcPct val="90000"/>
              </a:lnSpc>
              <a:spcBef>
                <a:spcPts val="800"/>
              </a:spcBef>
              <a:buNone/>
            </a:pPr>
            <a:r>
              <a:rPr lang="en-CA" sz="1300" dirty="0">
                <a:latin typeface="Times New Roman"/>
                <a:ea typeface="Times New Roman"/>
                <a:cs typeface="Times New Roman"/>
                <a:sym typeface="Times New Roman"/>
              </a:rPr>
              <a:t>A credit derivative is a contract between a seller and buyer of protection against the risk of a credit event occurring on one or more debt obligations issued by a specified reference entity. The buyer typically pays a periodic premium over the life of the contract and is protected for the period. If a credit event occurs, the seller is required to make payment to the beneficiary based on the terms of the credit derivative contract. Credit events, as defined in the contract, may be one or more of the following defined events: bankruptcy, dissolution or insolvency of the referenced entity, failure to pay, obligation acceleration, repudiation, payment moratorium and restructuring</a:t>
            </a:r>
          </a:p>
          <a:p>
            <a:pPr marL="0" lvl="0" indent="0">
              <a:lnSpc>
                <a:spcPct val="90000"/>
              </a:lnSpc>
              <a:spcBef>
                <a:spcPts val="800"/>
              </a:spcBef>
              <a:buNone/>
            </a:pPr>
            <a:r>
              <a:rPr lang="en-CA" sz="1300" dirty="0">
                <a:latin typeface="Times New Roman"/>
                <a:ea typeface="Times New Roman"/>
                <a:cs typeface="Times New Roman"/>
                <a:sym typeface="Times New Roman"/>
              </a:rPr>
              <a:t>Morgan Stanley trade in a variety of credit derivatives and may either purchase or write protection on a single name or portfolio of referenced entities. In transactions referencing a portfolio of entities or securities, protection may be limited to a tranche of exposure or a single name within the portfolio. Morgan Stanley is an active market maker in the credit derivatives markets. As a market maker, Morgan Stanley works to earn a bid-offer spread on client flow business and manage any residual credit or correlation risk on a portfolio basis. Further, Morgan Stanley uses credit derivatives to manage exposure to residential and commercial mortgage loans and corporate lending exposures. The effectiveness of CDS protection as a hedge of exposures may vary depending upon a number of factors, including the contractual terms of the CDS</a:t>
            </a:r>
          </a:p>
          <a:p>
            <a:pPr marL="0" lvl="0" indent="0">
              <a:lnSpc>
                <a:spcPct val="90000"/>
              </a:lnSpc>
              <a:spcBef>
                <a:spcPts val="800"/>
              </a:spcBef>
              <a:spcAft>
                <a:spcPts val="1200"/>
              </a:spcAft>
              <a:buNone/>
            </a:pPr>
            <a:r>
              <a:rPr lang="en-CA" sz="1300" dirty="0">
                <a:latin typeface="Times New Roman"/>
                <a:ea typeface="Times New Roman"/>
                <a:cs typeface="Times New Roman"/>
                <a:sym typeface="Times New Roman"/>
              </a:rPr>
              <a:t>Morgan Stanley actively monitor counterparty credit risk related to credit derivatives. A majority of their counterparties are composed of banks, broker-dealers, insurance and other financial institutions. Contracts with these counterparties may include provisions related to counterparty rating downgrades, which may result in the counterparty posting additional collateral to us. As with all derivative contracts, Morgan Stanley consider counterparty credit risk in the valuation of their positions and recognize CVAs as appropriate within Trading revenues in the income statement</a:t>
            </a:r>
          </a:p>
          <a:p>
            <a:endParaRPr lang="en-US" sz="1300" dirty="0"/>
          </a:p>
        </p:txBody>
      </p:sp>
      <p:sp>
        <p:nvSpPr>
          <p:cNvPr id="3" name="Title 2">
            <a:extLst>
              <a:ext uri="{FF2B5EF4-FFF2-40B4-BE49-F238E27FC236}">
                <a16:creationId xmlns:a16="http://schemas.microsoft.com/office/drawing/2014/main" id="{4A5F714A-C402-1C5D-E7BD-81BAECE61099}"/>
              </a:ext>
            </a:extLst>
          </p:cNvPr>
          <p:cNvSpPr>
            <a:spLocks noGrp="1"/>
          </p:cNvSpPr>
          <p:nvPr>
            <p:ph type="title"/>
          </p:nvPr>
        </p:nvSpPr>
        <p:spPr/>
        <p:txBody>
          <a:bodyPr/>
          <a:lstStyle/>
          <a:p>
            <a:r>
              <a:rPr lang="en-US"/>
              <a:t>Credit Derivatives</a:t>
            </a:r>
          </a:p>
        </p:txBody>
      </p:sp>
    </p:spTree>
    <p:extLst>
      <p:ext uri="{BB962C8B-B14F-4D97-AF65-F5344CB8AC3E}">
        <p14:creationId xmlns:p14="http://schemas.microsoft.com/office/powerpoint/2010/main" val="313979425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9D202E-44E5-48D2-6F07-975FDAB5BC0C}"/>
              </a:ext>
            </a:extLst>
          </p:cNvPr>
          <p:cNvSpPr>
            <a:spLocks noGrp="1"/>
          </p:cNvSpPr>
          <p:nvPr>
            <p:ph type="body" idx="1"/>
          </p:nvPr>
        </p:nvSpPr>
        <p:spPr/>
        <p:txBody>
          <a:bodyPr>
            <a:normAutofit/>
          </a:bodyPr>
          <a:lstStyle/>
          <a:p>
            <a:pPr marL="0" lvl="0" indent="0">
              <a:lnSpc>
                <a:spcPct val="90000"/>
              </a:lnSpc>
              <a:buClr>
                <a:schemeClr val="dk1"/>
              </a:buClr>
              <a:buNone/>
            </a:pPr>
            <a:r>
              <a:rPr lang="en-CA" sz="1600" dirty="0">
                <a:latin typeface="Times New Roman"/>
                <a:ea typeface="Times New Roman"/>
                <a:cs typeface="Times New Roman"/>
                <a:sym typeface="Times New Roman"/>
              </a:rPr>
              <a:t>The Firm applies hedge accounting using various derivative financial instruments for the following types of hedges:</a:t>
            </a:r>
            <a:endParaRPr lang="en-CA" sz="1600" dirty="0"/>
          </a:p>
          <a:p>
            <a:pPr marL="177800" lvl="0" indent="-171450">
              <a:lnSpc>
                <a:spcPct val="90000"/>
              </a:lnSpc>
              <a:spcBef>
                <a:spcPts val="800"/>
              </a:spcBef>
              <a:buSzPts val="1500"/>
            </a:pPr>
            <a:r>
              <a:rPr lang="en-CA" sz="1600" dirty="0">
                <a:latin typeface="Times New Roman"/>
                <a:ea typeface="Times New Roman"/>
                <a:cs typeface="Times New Roman"/>
                <a:sym typeface="Times New Roman"/>
              </a:rPr>
              <a:t>hedges of changes in the fair value of assets and liabilities due to the risk being hedged (fair value hedges)</a:t>
            </a:r>
            <a:endParaRPr lang="en-CA" sz="1600" dirty="0"/>
          </a:p>
          <a:p>
            <a:pPr marL="177800" lvl="0" indent="-171450">
              <a:lnSpc>
                <a:spcPct val="90000"/>
              </a:lnSpc>
              <a:spcBef>
                <a:spcPts val="800"/>
              </a:spcBef>
              <a:buSzPts val="1500"/>
            </a:pPr>
            <a:r>
              <a:rPr lang="en-CA" sz="1600" dirty="0">
                <a:latin typeface="Times New Roman"/>
                <a:ea typeface="Times New Roman"/>
                <a:cs typeface="Times New Roman"/>
                <a:sym typeface="Times New Roman"/>
              </a:rPr>
              <a:t>hedges of net investments in foreign operations whose functional currency is different from the reporting currency of the Parent Company (net investment hedges)</a:t>
            </a:r>
            <a:endParaRPr lang="en-CA" sz="1600" dirty="0"/>
          </a:p>
          <a:p>
            <a:pPr marL="0" lvl="0" indent="0">
              <a:lnSpc>
                <a:spcPct val="90000"/>
              </a:lnSpc>
              <a:spcBef>
                <a:spcPts val="800"/>
              </a:spcBef>
              <a:spcAft>
                <a:spcPts val="1200"/>
              </a:spcAft>
              <a:buClr>
                <a:schemeClr val="dk1"/>
              </a:buClr>
              <a:buNone/>
            </a:pPr>
            <a:r>
              <a:rPr lang="en-CA" sz="1600" dirty="0">
                <a:latin typeface="Times New Roman"/>
                <a:ea typeface="Times New Roman"/>
                <a:cs typeface="Times New Roman"/>
                <a:sym typeface="Times New Roman"/>
              </a:rPr>
              <a:t>These financial instruments are included within Trading assets—Derivative and other contracts or Trading liabilities—Derivative and other contracts in the balance sheet. For hedges where hedge accounting is being applied, the Firm performs effectiveness testing and other procedures</a:t>
            </a:r>
            <a:endParaRPr lang="en-CA" sz="1600" dirty="0"/>
          </a:p>
          <a:p>
            <a:pPr marL="114300" indent="0">
              <a:buNone/>
            </a:pPr>
            <a:endParaRPr lang="en-US" sz="1600" dirty="0"/>
          </a:p>
        </p:txBody>
      </p:sp>
      <p:sp>
        <p:nvSpPr>
          <p:cNvPr id="3" name="Title 2">
            <a:extLst>
              <a:ext uri="{FF2B5EF4-FFF2-40B4-BE49-F238E27FC236}">
                <a16:creationId xmlns:a16="http://schemas.microsoft.com/office/drawing/2014/main" id="{8127C7A1-FBD4-7641-CD10-83033E902AC9}"/>
              </a:ext>
            </a:extLst>
          </p:cNvPr>
          <p:cNvSpPr>
            <a:spLocks noGrp="1"/>
          </p:cNvSpPr>
          <p:nvPr>
            <p:ph type="title"/>
          </p:nvPr>
        </p:nvSpPr>
        <p:spPr/>
        <p:txBody>
          <a:bodyPr/>
          <a:lstStyle/>
          <a:p>
            <a:r>
              <a:rPr lang="en-US"/>
              <a:t>Hedge Accounting</a:t>
            </a:r>
          </a:p>
        </p:txBody>
      </p:sp>
    </p:spTree>
    <p:extLst>
      <p:ext uri="{BB962C8B-B14F-4D97-AF65-F5344CB8AC3E}">
        <p14:creationId xmlns:p14="http://schemas.microsoft.com/office/powerpoint/2010/main" val="212700737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49AD160-6B23-BFCA-0605-B3ADFA753012}"/>
              </a:ext>
            </a:extLst>
          </p:cNvPr>
          <p:cNvSpPr>
            <a:spLocks noGrp="1"/>
          </p:cNvSpPr>
          <p:nvPr>
            <p:ph type="body" idx="1"/>
          </p:nvPr>
        </p:nvSpPr>
        <p:spPr/>
        <p:txBody>
          <a:bodyPr>
            <a:noAutofit/>
          </a:bodyPr>
          <a:lstStyle/>
          <a:p>
            <a:pPr marL="114300" indent="0">
              <a:buNone/>
            </a:pPr>
            <a:r>
              <a:rPr lang="en-CA" sz="1300" dirty="0">
                <a:latin typeface="Times New Roman"/>
                <a:ea typeface="Times New Roman"/>
                <a:cs typeface="Times New Roman"/>
                <a:sym typeface="Times New Roman"/>
              </a:rPr>
              <a:t>The Firm’s designated fair value hedges consist of interest rate swaps designated as hedges of changes in the benchmark interest rate of certain fixed rate AFS securities and senior borrowings. The Firm also designates interest rate swaps as fair value hedges of changes in the benchmark interest rate of certain fixed rate deposits. The Firm is permitted to hedge the full, or part of the, contractual term of the hedged instrument. The Firm uses regression analysis to perform an ongoing prospective and retrospective assessment of the effectiveness of these hedging relationships. A hedging relationship is deemed effective if the change in fair value of the hedging instrument (derivative) and the change in fair value of the hedged item (AFS security, deposit liability or borrowing), due to changes in the benchmark interest rate, offset within a range of 80% to 125%. The Firm considers the impact of valuation adjustments related to counterparty credit spreads and its own credit spreads to determine whether they would cause the hedging relationship to be ineffective. For qualifying fair value hedges of benchmark interest rates, the change in the fair value of the derivative, offset by the change in the fair value attributable to the change in the benchmark interest rate risk of the hedged asset (liability), is recognized in earnings each period as a component of Interest income (expense). For AFS securities, the change in fair value of the hedged item due to changes other than the risk being hedged will continue to be reported in OCI. When a derivative is de-designated as a hedge, any basis adjustment remaining on the hedged asset (liability) is amortized to Interest income (expense) over the remaining life of the asset (liability) using the effective interest method</a:t>
            </a:r>
            <a:endParaRPr lang="en-CA" sz="1300" dirty="0"/>
          </a:p>
          <a:p>
            <a:pPr marL="114300" indent="0">
              <a:buNone/>
            </a:pPr>
            <a:endParaRPr lang="en-US" sz="1300" dirty="0"/>
          </a:p>
        </p:txBody>
      </p:sp>
      <p:sp>
        <p:nvSpPr>
          <p:cNvPr id="3" name="Title 2">
            <a:extLst>
              <a:ext uri="{FF2B5EF4-FFF2-40B4-BE49-F238E27FC236}">
                <a16:creationId xmlns:a16="http://schemas.microsoft.com/office/drawing/2014/main" id="{D1DB17D0-B4E6-7078-CBD5-6AB5F0F3D6A5}"/>
              </a:ext>
            </a:extLst>
          </p:cNvPr>
          <p:cNvSpPr>
            <a:spLocks noGrp="1"/>
          </p:cNvSpPr>
          <p:nvPr>
            <p:ph type="title"/>
          </p:nvPr>
        </p:nvSpPr>
        <p:spPr/>
        <p:txBody>
          <a:bodyPr/>
          <a:lstStyle/>
          <a:p>
            <a:r>
              <a:rPr lang="en-US"/>
              <a:t>Fair Value Hedges—Interest Rate Risk</a:t>
            </a:r>
          </a:p>
        </p:txBody>
      </p:sp>
    </p:spTree>
    <p:extLst>
      <p:ext uri="{BB962C8B-B14F-4D97-AF65-F5344CB8AC3E}">
        <p14:creationId xmlns:p14="http://schemas.microsoft.com/office/powerpoint/2010/main" val="13351261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22"/>
          <p:cNvSpPr txBox="1">
            <a:spLocks noGrp="1"/>
          </p:cNvSpPr>
          <p:nvPr>
            <p:ph type="title"/>
          </p:nvPr>
        </p:nvSpPr>
        <p:spPr>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Consolidated Income Statement</a:t>
            </a:r>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6DF075-E299-FEC8-C413-EA893457D099}"/>
              </a:ext>
            </a:extLst>
          </p:cNvPr>
          <p:cNvSpPr>
            <a:spLocks noGrp="1"/>
          </p:cNvSpPr>
          <p:nvPr>
            <p:ph type="body" idx="1"/>
          </p:nvPr>
        </p:nvSpPr>
        <p:spPr/>
        <p:txBody>
          <a:bodyPr>
            <a:normAutofit/>
          </a:bodyPr>
          <a:lstStyle/>
          <a:p>
            <a:pPr marL="0" lvl="0" indent="0">
              <a:lnSpc>
                <a:spcPct val="107000"/>
              </a:lnSpc>
              <a:buClr>
                <a:schemeClr val="dk1"/>
              </a:buClr>
              <a:buSzPts val="1400"/>
              <a:buNone/>
            </a:pPr>
            <a:r>
              <a:rPr lang="en-CA" sz="1600" dirty="0">
                <a:ea typeface="Times New  Roman "/>
                <a:sym typeface="Times New  Roman "/>
              </a:rPr>
              <a:t>The Firm uses forward foreign exchange contracts to manage a portion of the currency exposure relating to its net investments in foreign operations. To the extent that the notional amounts of the hedging instruments equal the portion of the investments being hedged and the underlying exchange rate of the derivative hedging instrument is the same as the exchange rate between the functional currency of the investee and the intermediate parent entity’s functional currency, it is</a:t>
            </a:r>
            <a:r>
              <a:rPr lang="en-CA" sz="1600" dirty="0">
                <a:ea typeface="Times New Roman"/>
                <a:sym typeface="Times New Roman"/>
              </a:rPr>
              <a:t> </a:t>
            </a:r>
            <a:r>
              <a:rPr lang="en-CA" sz="1600" dirty="0">
                <a:ea typeface="Times New  Roman "/>
                <a:sym typeface="Times New  Roman "/>
              </a:rPr>
              <a:t>considered to be perfectly effective, with no income statement recognition. The gain or loss from revaluing hedges of net investments in foreign operations at the spot rate is reported within AOCI. The forward points on the hedging instruments are excluded from hedge effectiveness testing and changes in the fair value of this excluded component are recorded currently in Interest income</a:t>
            </a:r>
            <a:endParaRPr lang="en-CA" sz="1600" dirty="0">
              <a:ea typeface="Times New Roman"/>
              <a:sym typeface="Times New Roman"/>
            </a:endParaRPr>
          </a:p>
          <a:p>
            <a:pPr marL="0" lvl="0" indent="0">
              <a:lnSpc>
                <a:spcPct val="90000"/>
              </a:lnSpc>
              <a:spcBef>
                <a:spcPts val="800"/>
              </a:spcBef>
              <a:spcAft>
                <a:spcPts val="1200"/>
              </a:spcAft>
              <a:buClr>
                <a:schemeClr val="dk1"/>
              </a:buClr>
              <a:buSzPts val="2100"/>
              <a:buNone/>
            </a:pPr>
            <a:endParaRPr lang="en-CA" sz="1600" dirty="0"/>
          </a:p>
          <a:p>
            <a:pPr marL="114300" indent="0">
              <a:buNone/>
            </a:pPr>
            <a:endParaRPr lang="en-US" sz="1600" dirty="0"/>
          </a:p>
        </p:txBody>
      </p:sp>
      <p:sp>
        <p:nvSpPr>
          <p:cNvPr id="3" name="Title 2">
            <a:extLst>
              <a:ext uri="{FF2B5EF4-FFF2-40B4-BE49-F238E27FC236}">
                <a16:creationId xmlns:a16="http://schemas.microsoft.com/office/drawing/2014/main" id="{767EE7F0-0197-1053-CEC6-9380BC767AA5}"/>
              </a:ext>
            </a:extLst>
          </p:cNvPr>
          <p:cNvSpPr>
            <a:spLocks noGrp="1"/>
          </p:cNvSpPr>
          <p:nvPr>
            <p:ph type="title"/>
          </p:nvPr>
        </p:nvSpPr>
        <p:spPr/>
        <p:txBody>
          <a:bodyPr/>
          <a:lstStyle/>
          <a:p>
            <a:r>
              <a:rPr lang="en-US"/>
              <a:t>Net Investment Hedges</a:t>
            </a:r>
          </a:p>
        </p:txBody>
      </p:sp>
    </p:spTree>
    <p:extLst>
      <p:ext uri="{BB962C8B-B14F-4D97-AF65-F5344CB8AC3E}">
        <p14:creationId xmlns:p14="http://schemas.microsoft.com/office/powerpoint/2010/main" val="207931400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6668A06-DC96-EBEB-9325-FF5693CD74A1}"/>
              </a:ext>
            </a:extLst>
          </p:cNvPr>
          <p:cNvSpPr>
            <a:spLocks noGrp="1"/>
          </p:cNvSpPr>
          <p:nvPr>
            <p:ph type="body" idx="1"/>
          </p:nvPr>
        </p:nvSpPr>
        <p:spPr/>
        <p:txBody>
          <a:bodyPr>
            <a:normAutofit/>
          </a:bodyPr>
          <a:lstStyle/>
          <a:p>
            <a:pPr marL="114300" indent="0">
              <a:buNone/>
            </a:pPr>
            <a:r>
              <a:rPr lang="en-CA" sz="1600">
                <a:ea typeface="Times New  Roman "/>
                <a:sym typeface="Times New  Roman "/>
              </a:rPr>
              <a:t>In addition to hedges that are designated and qualify for hedge accounting, the Firm uses derivatives to economically hedge credit risk associated with certain held-for-sale and held-for-investment corporate loans and lending commitments, and the related gains and losses are reported within Other revenues in the income statement</a:t>
            </a:r>
            <a:endParaRPr lang="en-CA" sz="1600"/>
          </a:p>
          <a:p>
            <a:pPr marL="114300" indent="0">
              <a:buNone/>
            </a:pPr>
            <a:endParaRPr lang="en-US" sz="1600"/>
          </a:p>
        </p:txBody>
      </p:sp>
      <p:sp>
        <p:nvSpPr>
          <p:cNvPr id="3" name="Title 2">
            <a:extLst>
              <a:ext uri="{FF2B5EF4-FFF2-40B4-BE49-F238E27FC236}">
                <a16:creationId xmlns:a16="http://schemas.microsoft.com/office/drawing/2014/main" id="{FC886C24-3DE4-0A51-E55F-EB66EBFFEC8F}"/>
              </a:ext>
            </a:extLst>
          </p:cNvPr>
          <p:cNvSpPr>
            <a:spLocks noGrp="1"/>
          </p:cNvSpPr>
          <p:nvPr>
            <p:ph type="title"/>
          </p:nvPr>
        </p:nvSpPr>
        <p:spPr/>
        <p:txBody>
          <a:bodyPr/>
          <a:lstStyle/>
          <a:p>
            <a:r>
              <a:rPr lang="en-US"/>
              <a:t>Other Hedges</a:t>
            </a:r>
          </a:p>
        </p:txBody>
      </p:sp>
    </p:spTree>
    <p:extLst>
      <p:ext uri="{BB962C8B-B14F-4D97-AF65-F5344CB8AC3E}">
        <p14:creationId xmlns:p14="http://schemas.microsoft.com/office/powerpoint/2010/main" val="206633802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FAA44-D143-2C6E-A067-B2F71A16C9DA}"/>
              </a:ext>
            </a:extLst>
          </p:cNvPr>
          <p:cNvSpPr>
            <a:spLocks noGrp="1"/>
          </p:cNvSpPr>
          <p:nvPr>
            <p:ph type="title"/>
          </p:nvPr>
        </p:nvSpPr>
        <p:spPr/>
        <p:txBody>
          <a:bodyPr/>
          <a:lstStyle/>
          <a:p>
            <a:endParaRPr lang="en-US"/>
          </a:p>
        </p:txBody>
      </p:sp>
      <p:pic>
        <p:nvPicPr>
          <p:cNvPr id="3" name="Google Shape;612;p108">
            <a:extLst>
              <a:ext uri="{FF2B5EF4-FFF2-40B4-BE49-F238E27FC236}">
                <a16:creationId xmlns:a16="http://schemas.microsoft.com/office/drawing/2014/main" id="{8B3343D0-4999-305F-D33B-607E5DE0148E}"/>
              </a:ext>
            </a:extLst>
          </p:cNvPr>
          <p:cNvPicPr preferRelativeResize="0"/>
          <p:nvPr/>
        </p:nvPicPr>
        <p:blipFill rotWithShape="1">
          <a:blip r:embed="rId2">
            <a:alphaModFix/>
          </a:blip>
          <a:srcRect/>
          <a:stretch/>
        </p:blipFill>
        <p:spPr>
          <a:xfrm>
            <a:off x="1046066" y="907299"/>
            <a:ext cx="7051866" cy="4158243"/>
          </a:xfrm>
          <a:prstGeom prst="rect">
            <a:avLst/>
          </a:prstGeom>
          <a:noFill/>
          <a:ln>
            <a:noFill/>
          </a:ln>
        </p:spPr>
      </p:pic>
    </p:spTree>
    <p:extLst>
      <p:ext uri="{BB962C8B-B14F-4D97-AF65-F5344CB8AC3E}">
        <p14:creationId xmlns:p14="http://schemas.microsoft.com/office/powerpoint/2010/main" val="206360827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FAA44-D143-2C6E-A067-B2F71A16C9DA}"/>
              </a:ext>
            </a:extLst>
          </p:cNvPr>
          <p:cNvSpPr>
            <a:spLocks noGrp="1"/>
          </p:cNvSpPr>
          <p:nvPr>
            <p:ph type="title"/>
          </p:nvPr>
        </p:nvSpPr>
        <p:spPr/>
        <p:txBody>
          <a:bodyPr/>
          <a:lstStyle/>
          <a:p>
            <a:endParaRPr lang="en-US"/>
          </a:p>
        </p:txBody>
      </p:sp>
      <p:pic>
        <p:nvPicPr>
          <p:cNvPr id="4" name="Google Shape;617;p109">
            <a:extLst>
              <a:ext uri="{FF2B5EF4-FFF2-40B4-BE49-F238E27FC236}">
                <a16:creationId xmlns:a16="http://schemas.microsoft.com/office/drawing/2014/main" id="{CD7DD349-5781-1F0F-31D5-9942CB12F3F3}"/>
              </a:ext>
            </a:extLst>
          </p:cNvPr>
          <p:cNvPicPr preferRelativeResize="0"/>
          <p:nvPr/>
        </p:nvPicPr>
        <p:blipFill rotWithShape="1">
          <a:blip r:embed="rId2">
            <a:alphaModFix/>
          </a:blip>
          <a:srcRect/>
          <a:stretch/>
        </p:blipFill>
        <p:spPr>
          <a:xfrm>
            <a:off x="1010342" y="950167"/>
            <a:ext cx="7123313" cy="4072506"/>
          </a:xfrm>
          <a:prstGeom prst="rect">
            <a:avLst/>
          </a:prstGeom>
          <a:noFill/>
          <a:ln>
            <a:noFill/>
          </a:ln>
        </p:spPr>
      </p:pic>
    </p:spTree>
    <p:extLst>
      <p:ext uri="{BB962C8B-B14F-4D97-AF65-F5344CB8AC3E}">
        <p14:creationId xmlns:p14="http://schemas.microsoft.com/office/powerpoint/2010/main" val="87326214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FAA44-D143-2C6E-A067-B2F71A16C9DA}"/>
              </a:ext>
            </a:extLst>
          </p:cNvPr>
          <p:cNvSpPr>
            <a:spLocks noGrp="1"/>
          </p:cNvSpPr>
          <p:nvPr>
            <p:ph type="title"/>
          </p:nvPr>
        </p:nvSpPr>
        <p:spPr/>
        <p:txBody>
          <a:bodyPr/>
          <a:lstStyle/>
          <a:p>
            <a:endParaRPr lang="en-US"/>
          </a:p>
        </p:txBody>
      </p:sp>
      <p:pic>
        <p:nvPicPr>
          <p:cNvPr id="3" name="Google Shape;622;p110">
            <a:extLst>
              <a:ext uri="{FF2B5EF4-FFF2-40B4-BE49-F238E27FC236}">
                <a16:creationId xmlns:a16="http://schemas.microsoft.com/office/drawing/2014/main" id="{1A96938A-0F52-BB62-63A7-F967EDFBDA9F}"/>
              </a:ext>
            </a:extLst>
          </p:cNvPr>
          <p:cNvPicPr preferRelativeResize="0"/>
          <p:nvPr/>
        </p:nvPicPr>
        <p:blipFill rotWithShape="1">
          <a:blip r:embed="rId2">
            <a:alphaModFix/>
          </a:blip>
          <a:srcRect/>
          <a:stretch/>
        </p:blipFill>
        <p:spPr>
          <a:xfrm>
            <a:off x="1786784" y="-1329"/>
            <a:ext cx="3146721" cy="5143499"/>
          </a:xfrm>
          <a:prstGeom prst="rect">
            <a:avLst/>
          </a:prstGeom>
          <a:noFill/>
          <a:ln>
            <a:noFill/>
          </a:ln>
        </p:spPr>
      </p:pic>
      <p:pic>
        <p:nvPicPr>
          <p:cNvPr id="5" name="Google Shape;623;p110">
            <a:extLst>
              <a:ext uri="{FF2B5EF4-FFF2-40B4-BE49-F238E27FC236}">
                <a16:creationId xmlns:a16="http://schemas.microsoft.com/office/drawing/2014/main" id="{0F764E0C-BB0D-20B5-4594-41E407A6BB24}"/>
              </a:ext>
            </a:extLst>
          </p:cNvPr>
          <p:cNvPicPr preferRelativeResize="0"/>
          <p:nvPr/>
        </p:nvPicPr>
        <p:blipFill rotWithShape="1">
          <a:blip r:embed="rId3">
            <a:alphaModFix/>
          </a:blip>
          <a:srcRect/>
          <a:stretch/>
        </p:blipFill>
        <p:spPr>
          <a:xfrm>
            <a:off x="4901650" y="0"/>
            <a:ext cx="3201510" cy="2725386"/>
          </a:xfrm>
          <a:prstGeom prst="rect">
            <a:avLst/>
          </a:prstGeom>
          <a:noFill/>
          <a:ln>
            <a:noFill/>
          </a:ln>
        </p:spPr>
      </p:pic>
      <p:pic>
        <p:nvPicPr>
          <p:cNvPr id="6" name="Google Shape;624;p110">
            <a:extLst>
              <a:ext uri="{FF2B5EF4-FFF2-40B4-BE49-F238E27FC236}">
                <a16:creationId xmlns:a16="http://schemas.microsoft.com/office/drawing/2014/main" id="{F26A3100-42D9-B4BF-5FF1-CB55377E93FB}"/>
              </a:ext>
            </a:extLst>
          </p:cNvPr>
          <p:cNvPicPr preferRelativeResize="0"/>
          <p:nvPr/>
        </p:nvPicPr>
        <p:blipFill rotWithShape="1">
          <a:blip r:embed="rId4">
            <a:alphaModFix/>
          </a:blip>
          <a:srcRect/>
          <a:stretch/>
        </p:blipFill>
        <p:spPr>
          <a:xfrm>
            <a:off x="4901650" y="2586102"/>
            <a:ext cx="3365400" cy="2557398"/>
          </a:xfrm>
          <a:prstGeom prst="rect">
            <a:avLst/>
          </a:prstGeom>
          <a:noFill/>
          <a:ln>
            <a:noFill/>
          </a:ln>
        </p:spPr>
      </p:pic>
    </p:spTree>
    <p:extLst>
      <p:ext uri="{BB962C8B-B14F-4D97-AF65-F5344CB8AC3E}">
        <p14:creationId xmlns:p14="http://schemas.microsoft.com/office/powerpoint/2010/main" val="302494822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87734-85C0-B692-A9E3-51ADF472E372}"/>
              </a:ext>
            </a:extLst>
          </p:cNvPr>
          <p:cNvSpPr>
            <a:spLocks noGrp="1"/>
          </p:cNvSpPr>
          <p:nvPr>
            <p:ph type="title"/>
          </p:nvPr>
        </p:nvSpPr>
        <p:spPr/>
        <p:txBody>
          <a:bodyPr/>
          <a:lstStyle/>
          <a:p>
            <a:endParaRPr lang="en-US"/>
          </a:p>
        </p:txBody>
      </p:sp>
      <p:pic>
        <p:nvPicPr>
          <p:cNvPr id="3" name="Google Shape;629;p111">
            <a:extLst>
              <a:ext uri="{FF2B5EF4-FFF2-40B4-BE49-F238E27FC236}">
                <a16:creationId xmlns:a16="http://schemas.microsoft.com/office/drawing/2014/main" id="{BA058DBC-7F88-7F73-9744-0030269A79B0}"/>
              </a:ext>
            </a:extLst>
          </p:cNvPr>
          <p:cNvPicPr preferRelativeResize="0"/>
          <p:nvPr/>
        </p:nvPicPr>
        <p:blipFill rotWithShape="1">
          <a:blip r:embed="rId2">
            <a:alphaModFix/>
          </a:blip>
          <a:srcRect/>
          <a:stretch/>
        </p:blipFill>
        <p:spPr>
          <a:xfrm>
            <a:off x="1348694" y="954321"/>
            <a:ext cx="6446610" cy="4106728"/>
          </a:xfrm>
          <a:prstGeom prst="rect">
            <a:avLst/>
          </a:prstGeom>
          <a:noFill/>
          <a:ln>
            <a:noFill/>
          </a:ln>
        </p:spPr>
      </p:pic>
    </p:spTree>
    <p:extLst>
      <p:ext uri="{BB962C8B-B14F-4D97-AF65-F5344CB8AC3E}">
        <p14:creationId xmlns:p14="http://schemas.microsoft.com/office/powerpoint/2010/main" val="188443427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240B1-AD3A-D69B-1147-330225FE0BC6}"/>
              </a:ext>
            </a:extLst>
          </p:cNvPr>
          <p:cNvSpPr>
            <a:spLocks noGrp="1"/>
          </p:cNvSpPr>
          <p:nvPr>
            <p:ph type="title"/>
          </p:nvPr>
        </p:nvSpPr>
        <p:spPr/>
        <p:txBody>
          <a:bodyPr/>
          <a:lstStyle/>
          <a:p>
            <a:endParaRPr lang="en-US"/>
          </a:p>
        </p:txBody>
      </p:sp>
      <p:pic>
        <p:nvPicPr>
          <p:cNvPr id="3" name="Google Shape;634;p112">
            <a:extLst>
              <a:ext uri="{FF2B5EF4-FFF2-40B4-BE49-F238E27FC236}">
                <a16:creationId xmlns:a16="http://schemas.microsoft.com/office/drawing/2014/main" id="{D0E13B10-3247-A623-A77A-0D2D018DA230}"/>
              </a:ext>
            </a:extLst>
          </p:cNvPr>
          <p:cNvPicPr preferRelativeResize="0"/>
          <p:nvPr/>
        </p:nvPicPr>
        <p:blipFill rotWithShape="1">
          <a:blip r:embed="rId2">
            <a:alphaModFix/>
          </a:blip>
          <a:srcRect/>
          <a:stretch/>
        </p:blipFill>
        <p:spPr>
          <a:xfrm>
            <a:off x="1646226" y="893134"/>
            <a:ext cx="5870993" cy="4250365"/>
          </a:xfrm>
          <a:prstGeom prst="rect">
            <a:avLst/>
          </a:prstGeom>
          <a:noFill/>
          <a:ln>
            <a:noFill/>
          </a:ln>
        </p:spPr>
      </p:pic>
    </p:spTree>
    <p:extLst>
      <p:ext uri="{BB962C8B-B14F-4D97-AF65-F5344CB8AC3E}">
        <p14:creationId xmlns:p14="http://schemas.microsoft.com/office/powerpoint/2010/main" val="428920799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C42FA-D527-C96F-C4F1-A8B9680B5D51}"/>
              </a:ext>
            </a:extLst>
          </p:cNvPr>
          <p:cNvSpPr>
            <a:spLocks noGrp="1"/>
          </p:cNvSpPr>
          <p:nvPr>
            <p:ph type="title"/>
          </p:nvPr>
        </p:nvSpPr>
        <p:spPr/>
        <p:txBody>
          <a:bodyPr/>
          <a:lstStyle/>
          <a:p>
            <a:endParaRPr lang="en-US"/>
          </a:p>
        </p:txBody>
      </p:sp>
      <p:pic>
        <p:nvPicPr>
          <p:cNvPr id="3" name="Google Shape;639;p113">
            <a:extLst>
              <a:ext uri="{FF2B5EF4-FFF2-40B4-BE49-F238E27FC236}">
                <a16:creationId xmlns:a16="http://schemas.microsoft.com/office/drawing/2014/main" id="{6AC8B581-8580-4228-9634-56EC047986EA}"/>
              </a:ext>
            </a:extLst>
          </p:cNvPr>
          <p:cNvPicPr preferRelativeResize="0"/>
          <p:nvPr/>
        </p:nvPicPr>
        <p:blipFill rotWithShape="1">
          <a:blip r:embed="rId2">
            <a:alphaModFix/>
          </a:blip>
          <a:srcRect/>
          <a:stretch/>
        </p:blipFill>
        <p:spPr>
          <a:xfrm>
            <a:off x="746915" y="1487120"/>
            <a:ext cx="7650168" cy="2169260"/>
          </a:xfrm>
          <a:prstGeom prst="rect">
            <a:avLst/>
          </a:prstGeom>
          <a:noFill/>
          <a:ln>
            <a:noFill/>
          </a:ln>
        </p:spPr>
      </p:pic>
    </p:spTree>
    <p:extLst>
      <p:ext uri="{BB962C8B-B14F-4D97-AF65-F5344CB8AC3E}">
        <p14:creationId xmlns:p14="http://schemas.microsoft.com/office/powerpoint/2010/main" val="84552047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100D8-4289-9DAB-4CE1-56A20541F03F}"/>
              </a:ext>
            </a:extLst>
          </p:cNvPr>
          <p:cNvSpPr>
            <a:spLocks noGrp="1"/>
          </p:cNvSpPr>
          <p:nvPr>
            <p:ph type="title"/>
          </p:nvPr>
        </p:nvSpPr>
        <p:spPr/>
        <p:txBody>
          <a:bodyPr/>
          <a:lstStyle/>
          <a:p>
            <a:endParaRPr lang="en-US"/>
          </a:p>
        </p:txBody>
      </p:sp>
      <p:pic>
        <p:nvPicPr>
          <p:cNvPr id="3" name="Google Shape;644;p114">
            <a:extLst>
              <a:ext uri="{FF2B5EF4-FFF2-40B4-BE49-F238E27FC236}">
                <a16:creationId xmlns:a16="http://schemas.microsoft.com/office/drawing/2014/main" id="{EFA3F8CA-9DF5-468C-C072-FEFBD8254C48}"/>
              </a:ext>
            </a:extLst>
          </p:cNvPr>
          <p:cNvPicPr preferRelativeResize="0"/>
          <p:nvPr/>
        </p:nvPicPr>
        <p:blipFill rotWithShape="1">
          <a:blip r:embed="rId2">
            <a:alphaModFix/>
          </a:blip>
          <a:srcRect/>
          <a:stretch/>
        </p:blipFill>
        <p:spPr>
          <a:xfrm>
            <a:off x="1829842" y="939616"/>
            <a:ext cx="5484314" cy="1764440"/>
          </a:xfrm>
          <a:prstGeom prst="rect">
            <a:avLst/>
          </a:prstGeom>
          <a:noFill/>
          <a:ln>
            <a:noFill/>
          </a:ln>
        </p:spPr>
      </p:pic>
      <p:pic>
        <p:nvPicPr>
          <p:cNvPr id="4" name="Google Shape;645;p114">
            <a:extLst>
              <a:ext uri="{FF2B5EF4-FFF2-40B4-BE49-F238E27FC236}">
                <a16:creationId xmlns:a16="http://schemas.microsoft.com/office/drawing/2014/main" id="{7279EF79-8E47-7EB6-115C-616A68836EC2}"/>
              </a:ext>
            </a:extLst>
          </p:cNvPr>
          <p:cNvPicPr preferRelativeResize="0"/>
          <p:nvPr/>
        </p:nvPicPr>
        <p:blipFill rotWithShape="1">
          <a:blip r:embed="rId3">
            <a:alphaModFix/>
          </a:blip>
          <a:srcRect/>
          <a:stretch/>
        </p:blipFill>
        <p:spPr>
          <a:xfrm>
            <a:off x="2203429" y="2586701"/>
            <a:ext cx="4737139" cy="2556799"/>
          </a:xfrm>
          <a:prstGeom prst="rect">
            <a:avLst/>
          </a:prstGeom>
          <a:noFill/>
          <a:ln>
            <a:noFill/>
          </a:ln>
        </p:spPr>
      </p:pic>
    </p:spTree>
    <p:extLst>
      <p:ext uri="{BB962C8B-B14F-4D97-AF65-F5344CB8AC3E}">
        <p14:creationId xmlns:p14="http://schemas.microsoft.com/office/powerpoint/2010/main" val="352349510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84AA2D2-759F-1464-3251-6080AE650BC9}"/>
              </a:ext>
            </a:extLst>
          </p:cNvPr>
          <p:cNvSpPr>
            <a:spLocks noGrp="1"/>
          </p:cNvSpPr>
          <p:nvPr>
            <p:ph type="body" idx="1"/>
          </p:nvPr>
        </p:nvSpPr>
        <p:spPr/>
        <p:txBody>
          <a:bodyPr>
            <a:normAutofit/>
          </a:bodyPr>
          <a:lstStyle/>
          <a:p>
            <a:pPr marL="177800" lvl="0" indent="-171450">
              <a:lnSpc>
                <a:spcPct val="90000"/>
              </a:lnSpc>
              <a:buSzPts val="1500"/>
            </a:pPr>
            <a:r>
              <a:rPr lang="en-CA" sz="1500" dirty="0">
                <a:ea typeface="Times New  Roman "/>
                <a:sym typeface="Times New  Roman "/>
              </a:rPr>
              <a:t>The Firm enters into credit derivatives, principally CDS, under which it receives or provides protection against the risk of default on a set of debt obligations issued by a specified reference entity or entities. A majority of the Firm’s counterparties for these derivatives are banks, broker-dealers, and insurance and other financial institutions</a:t>
            </a:r>
            <a:endParaRPr lang="en-CA" sz="1500" dirty="0"/>
          </a:p>
          <a:p>
            <a:pPr marL="177800" lvl="0" indent="-171450">
              <a:lnSpc>
                <a:spcPct val="90000"/>
              </a:lnSpc>
              <a:spcBef>
                <a:spcPts val="800"/>
              </a:spcBef>
              <a:buSzPts val="1500"/>
            </a:pPr>
            <a:r>
              <a:rPr lang="en-CA" sz="1500" dirty="0">
                <a:ea typeface="Times New  Roman "/>
                <a:sym typeface="Times New  Roman "/>
              </a:rPr>
              <a:t>The purchase of credit protection does not represent the sole manner in which the Firm risk manages its exposure to credit derivatives. The Firm manages its exposure to these derivative contracts through a variety of risk mitigation strategies, which include managing the credit and correlation risk across single-name, non-</a:t>
            </a:r>
            <a:r>
              <a:rPr lang="en-CA" sz="1500" dirty="0" err="1">
                <a:ea typeface="Times New  Roman "/>
                <a:sym typeface="Times New  Roman "/>
              </a:rPr>
              <a:t>tranched</a:t>
            </a:r>
            <a:r>
              <a:rPr lang="en-CA" sz="1500" dirty="0">
                <a:ea typeface="Times New  Roman "/>
                <a:sym typeface="Times New  Roman "/>
              </a:rPr>
              <a:t> indices and baskets, </a:t>
            </a:r>
            <a:r>
              <a:rPr lang="en-CA" sz="1500" dirty="0" err="1">
                <a:ea typeface="Times New  Roman "/>
                <a:sym typeface="Times New  Roman "/>
              </a:rPr>
              <a:t>tranched</a:t>
            </a:r>
            <a:r>
              <a:rPr lang="en-CA" sz="1500" dirty="0">
                <a:ea typeface="Times New  Roman "/>
                <a:sym typeface="Times New  Roman "/>
              </a:rPr>
              <a:t> indices and baskets, and cash positions. Aggregate market risk limits have been established for credit derivatives, and market risk measures are routinely monitored against these limits. The Firm may also recover amounts on the underlying reference obligation delivered to the Firm under CDS where credit protection was sold</a:t>
            </a:r>
            <a:endParaRPr lang="en-CA" sz="1500" dirty="0">
              <a:ea typeface="Calibri"/>
              <a:sym typeface="Calibri"/>
            </a:endParaRPr>
          </a:p>
          <a:p>
            <a:pPr marL="0" lvl="0" indent="0">
              <a:lnSpc>
                <a:spcPct val="90000"/>
              </a:lnSpc>
              <a:spcBef>
                <a:spcPts val="800"/>
              </a:spcBef>
              <a:spcAft>
                <a:spcPts val="1200"/>
              </a:spcAft>
              <a:buClr>
                <a:schemeClr val="dk1"/>
              </a:buClr>
              <a:buSzPts val="2100"/>
              <a:buNone/>
            </a:pPr>
            <a:endParaRPr lang="en-CA" sz="1500" dirty="0"/>
          </a:p>
          <a:p>
            <a:pPr marL="114300" indent="0">
              <a:buNone/>
            </a:pPr>
            <a:endParaRPr lang="en-US" sz="1500" dirty="0"/>
          </a:p>
        </p:txBody>
      </p:sp>
      <p:sp>
        <p:nvSpPr>
          <p:cNvPr id="3" name="Title 2">
            <a:extLst>
              <a:ext uri="{FF2B5EF4-FFF2-40B4-BE49-F238E27FC236}">
                <a16:creationId xmlns:a16="http://schemas.microsoft.com/office/drawing/2014/main" id="{46B5343F-9E31-9C4D-A188-9C847D9C2530}"/>
              </a:ext>
            </a:extLst>
          </p:cNvPr>
          <p:cNvSpPr>
            <a:spLocks noGrp="1"/>
          </p:cNvSpPr>
          <p:nvPr>
            <p:ph type="title"/>
          </p:nvPr>
        </p:nvSpPr>
        <p:spPr/>
        <p:txBody>
          <a:bodyPr/>
          <a:lstStyle/>
          <a:p>
            <a:r>
              <a:rPr lang="en-US"/>
              <a:t>Protection Purchased with CDS</a:t>
            </a:r>
          </a:p>
        </p:txBody>
      </p:sp>
    </p:spTree>
    <p:extLst>
      <p:ext uri="{BB962C8B-B14F-4D97-AF65-F5344CB8AC3E}">
        <p14:creationId xmlns:p14="http://schemas.microsoft.com/office/powerpoint/2010/main" val="2448650959"/>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63</TotalTime>
  <Words>6334</Words>
  <Application>Microsoft Macintosh PowerPoint</Application>
  <PresentationFormat>On-screen Show (16:9)</PresentationFormat>
  <Paragraphs>329</Paragraphs>
  <Slides>104</Slides>
  <Notes>19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104</vt:i4>
      </vt:variant>
    </vt:vector>
  </HeadingPairs>
  <TitlesOfParts>
    <vt:vector size="109" baseType="lpstr">
      <vt:lpstr>Arial</vt:lpstr>
      <vt:lpstr>Calibri</vt:lpstr>
      <vt:lpstr>Times</vt:lpstr>
      <vt:lpstr>Times New Roman</vt:lpstr>
      <vt:lpstr>Simple Light</vt:lpstr>
      <vt:lpstr>Bus 419 Morgan Stanley </vt:lpstr>
      <vt:lpstr>Company Overview</vt:lpstr>
      <vt:lpstr>Company Overview</vt:lpstr>
      <vt:lpstr>PowerPoint Presentation</vt:lpstr>
      <vt:lpstr>PowerPoint Presentation</vt:lpstr>
      <vt:lpstr>PowerPoint Presentation</vt:lpstr>
      <vt:lpstr>PowerPoint Presentation</vt:lpstr>
      <vt:lpstr>Operating Revenues &amp; Expenses</vt:lpstr>
      <vt:lpstr>Consolidated Income Statement</vt:lpstr>
      <vt:lpstr>PowerPoint Presentation</vt:lpstr>
      <vt:lpstr>PowerPoint Presentation</vt:lpstr>
      <vt:lpstr>Consolidated Cash Flow Statement</vt:lpstr>
      <vt:lpstr>PowerPoint Presentation</vt:lpstr>
      <vt:lpstr>PowerPoint Presentation</vt:lpstr>
      <vt:lpstr>Consolidated Statement of Changes in Total Equity</vt:lpstr>
      <vt:lpstr>PowerPoint Presentation</vt:lpstr>
      <vt:lpstr>PowerPoint Presentation</vt:lpstr>
      <vt:lpstr>Consolidated Balance Sheet</vt:lpstr>
      <vt:lpstr>PowerPoint Presentation</vt:lpstr>
      <vt:lpstr>PowerPoint Presentation</vt:lpstr>
      <vt:lpstr>MD&amp;A</vt:lpstr>
      <vt:lpstr>Liquidity Coverage Ratio</vt:lpstr>
      <vt:lpstr>Borrowing by Remaining Maturity on December 31, 2021</vt:lpstr>
      <vt:lpstr>Parent Company and U.S. Bank Subsidiaries Issuer Ratings</vt:lpstr>
      <vt:lpstr>Common Stock</vt:lpstr>
      <vt:lpstr>Replacement of LIBOR</vt:lpstr>
      <vt:lpstr>Basel Accord - l,ll, and lll</vt:lpstr>
      <vt:lpstr>What is Basel l</vt:lpstr>
      <vt:lpstr>What is Basel ll</vt:lpstr>
      <vt:lpstr>What is Basel lll</vt:lpstr>
      <vt:lpstr>Basel lll Transitional Arrangements 2017-2028</vt:lpstr>
      <vt:lpstr>Basel lll Summary Table</vt:lpstr>
      <vt:lpstr>Basel lll Implications</vt:lpstr>
      <vt:lpstr>Basel lll 2017 Reform</vt:lpstr>
      <vt:lpstr>Basel lll 2017 Reform</vt:lpstr>
      <vt:lpstr>Basel lll and Morgan Stanley</vt:lpstr>
      <vt:lpstr>Capital Buffers in Morgan Stanley</vt:lpstr>
      <vt:lpstr>Capital Ratios </vt:lpstr>
      <vt:lpstr>Capital Ratios </vt:lpstr>
      <vt:lpstr>Capital Ratios </vt:lpstr>
      <vt:lpstr>Capital Ratios </vt:lpstr>
      <vt:lpstr>Risk Disclosure</vt:lpstr>
      <vt:lpstr>Risk Management Structure</vt:lpstr>
      <vt:lpstr>Risk Management</vt:lpstr>
      <vt:lpstr>Risk Factors</vt:lpstr>
      <vt:lpstr>Liquidity Risk</vt:lpstr>
      <vt:lpstr>Liquidity Risk Management Framework</vt:lpstr>
      <vt:lpstr>Required Liquidity Framework </vt:lpstr>
      <vt:lpstr>Liquidity Stress Tests</vt:lpstr>
      <vt:lpstr>Liquidity Resources</vt:lpstr>
      <vt:lpstr>PowerPoint Presentation</vt:lpstr>
      <vt:lpstr>PowerPoint Presentation</vt:lpstr>
      <vt:lpstr>Credit Risk</vt:lpstr>
      <vt:lpstr>Legal &amp; Compliance Risk</vt:lpstr>
      <vt:lpstr>Trading Risk</vt:lpstr>
      <vt:lpstr>Country Risk</vt:lpstr>
      <vt:lpstr>Operational Risk</vt:lpstr>
      <vt:lpstr>Operational Risk</vt:lpstr>
      <vt:lpstr>Operational Risk</vt:lpstr>
      <vt:lpstr>VaR</vt:lpstr>
      <vt:lpstr>VaR Benefits and Limitation</vt:lpstr>
      <vt:lpstr>2021 95%/One-day VaR</vt:lpstr>
      <vt:lpstr>An analysis of the 99% Regulatory VaR over 2021</vt:lpstr>
      <vt:lpstr>Credit Risk</vt:lpstr>
      <vt:lpstr>Credit Risk: Institutional Securities business segment</vt:lpstr>
      <vt:lpstr>Credit Risk: Institutional Securities Activities</vt:lpstr>
      <vt:lpstr>Gross Carrying/Nominal Amount by Internal Rating Grade</vt:lpstr>
      <vt:lpstr>Credit Risk Management</vt:lpstr>
      <vt:lpstr>Analyzing Credit Risk</vt:lpstr>
      <vt:lpstr>Risk Mitigation</vt:lpstr>
      <vt:lpstr>Credit Risk: Global Wealth Management Group Business Segment</vt:lpstr>
      <vt:lpstr>Credit Risk: Global Wealth Management Group Activities</vt:lpstr>
      <vt:lpstr>Credit Risk: Global Wealth Management Group Activities</vt:lpstr>
      <vt:lpstr>Credit Exposure: Global Wealth Management Group Activities</vt:lpstr>
      <vt:lpstr>Credit Risk: Default risk</vt:lpstr>
      <vt:lpstr>Credit Risk: Systemic risk</vt:lpstr>
      <vt:lpstr>Impact of Covid 19</vt:lpstr>
      <vt:lpstr>Financial Instruments Measured at Fair Value</vt:lpstr>
      <vt:lpstr>Fair Value Measurement—Definition and Hierarchy</vt:lpstr>
      <vt:lpstr>Fair Value Measurement—Definition and Hierarchy</vt:lpstr>
      <vt:lpstr>Fair Value Measurement—Definition and Hierarchy</vt:lpstr>
      <vt:lpstr>Valuation Techniques</vt:lpstr>
      <vt:lpstr>Derivative Instruments and Hedging Activities</vt:lpstr>
      <vt:lpstr>Offsetting of Derivative Instruments</vt:lpstr>
      <vt:lpstr>PowerPoint Presentation</vt:lpstr>
      <vt:lpstr>PowerPoint Presentation</vt:lpstr>
      <vt:lpstr>Credit Derivatives</vt:lpstr>
      <vt:lpstr>Hedge Accounting</vt:lpstr>
      <vt:lpstr>Fair Value Hedges—Interest Rate Risk</vt:lpstr>
      <vt:lpstr>Net Investment Hedges</vt:lpstr>
      <vt:lpstr>Other Hedges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Protection Purchased with CDS</vt:lpstr>
      <vt:lpstr>Protection Purchased with CDS</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Bus 419</dc:title>
  <cp:lastModifiedBy>Timothy Yau</cp:lastModifiedBy>
  <cp:revision>2</cp:revision>
  <dcterms:modified xsi:type="dcterms:W3CDTF">2022-07-14T17:57:22Z</dcterms:modified>
</cp:coreProperties>
</file>