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8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Lst>
  <p:sldSz cx="9144000" cy="6858000" type="screen4x3"/>
  <p:notesSz cx="7010400" cy="9296400"/>
  <p:embeddedFontLst>
    <p:embeddedFont>
      <p:font typeface="Cabin" charset="0"/>
      <p:regular r:id="rId87"/>
      <p:bold r:id="rId88"/>
      <p:italic r:id="rId89"/>
      <p:boldItalic r:id="rId90"/>
    </p:embeddedFont>
    <p:embeddedFont>
      <p:font typeface="Calibri"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32">
          <p15:clr>
            <a:srgbClr val="A4A3A4"/>
          </p15:clr>
        </p15:guide>
        <p15:guide id="2" pos="192">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DF69489-F853-473C-946F-C14B3789257F}">
  <a:tblStyle styleId="{2DF69489-F853-473C-946F-C14B3789257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2F9"/>
          </a:solidFill>
        </a:fill>
      </a:tcStyle>
    </a:wholeTbl>
    <a:band1H>
      <a:tcTxStyle/>
      <a:tcStyle>
        <a:tcBdr/>
        <a:fill>
          <a:solidFill>
            <a:srgbClr val="CFE5F3"/>
          </a:solidFill>
        </a:fill>
      </a:tcStyle>
    </a:band1H>
    <a:band2H>
      <a:tcTxStyle/>
      <a:tcStyle>
        <a:tcBdr/>
      </a:tcStyle>
    </a:band2H>
    <a:band1V>
      <a:tcTxStyle/>
      <a:tcStyle>
        <a:tcBdr/>
        <a:fill>
          <a:solidFill>
            <a:srgbClr val="CFE5F3"/>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6" y="-96"/>
      </p:cViewPr>
      <p:guideLst>
        <p:guide orient="horz" pos="432"/>
        <p:guide pos="19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font" Target="fonts/font3.fntdata"/><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4.fntdata"/><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font" Target="fonts/font7.fntdata"/><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9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rgbClr val="000000"/>
              </a:buClr>
              <a:buSzPts val="1100"/>
              <a:buFont typeface="Arial"/>
              <a:buNone/>
            </a:pPr>
            <a:r>
              <a:rPr lang="en-US"/>
              <a:t>Hello everyone. Our group is going to talk about royal bank of Canada. Here are my teammates, Sara, Maggie and Fiora.</a:t>
            </a:r>
            <a:endParaRPr/>
          </a:p>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And now we will look more closely at RBC</a:t>
            </a:r>
            <a:endParaRPr/>
          </a:p>
          <a:p>
            <a:pPr marL="0" lvl="0" indent="0" algn="l" rtl="0">
              <a:spcBef>
                <a:spcPts val="0"/>
              </a:spcBef>
              <a:spcAft>
                <a:spcPts val="0"/>
              </a:spcAft>
              <a:buNone/>
            </a:pPr>
            <a:endParaRPr/>
          </a:p>
        </p:txBody>
      </p:sp>
      <p:sp>
        <p:nvSpPr>
          <p:cNvPr id="167" name="Google Shape;16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6b91342b5_2_5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6b91342b5_2_5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Let’s start with some background information about RBC. As we have seen earlier, it is the largest bank in Canada, based on market capitalization. It operates in Canada, US and other 44 countries. RBC employs over 80,000 people and serves over 17.0 million clients.</a:t>
            </a:r>
            <a:endParaRPr/>
          </a:p>
          <a:p>
            <a:pPr marL="0" lvl="0" indent="0" algn="l" rtl="0">
              <a:spcBef>
                <a:spcPts val="0"/>
              </a:spcBef>
              <a:spcAft>
                <a:spcPts val="0"/>
              </a:spcAft>
              <a:buNone/>
            </a:pPr>
            <a:endParaRPr/>
          </a:p>
        </p:txBody>
      </p:sp>
      <p:sp>
        <p:nvSpPr>
          <p:cNvPr id="174" name="Google Shape;174;g46b91342b5_2_5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On this slide we can see the breakdown of the products and services the company provides by location. RBC gets profit from Personal &amp; Commercial Banking in Canada, Caribbean and U.S.; from Wealth Management in Canada, U.S. and internationally; from Insurance in Canada and internationally; and from Capital markets internationally. </a:t>
            </a:r>
            <a:br>
              <a:rPr lang="en-US"/>
            </a:br>
            <a:endParaRPr/>
          </a:p>
        </p:txBody>
      </p:sp>
      <p:sp>
        <p:nvSpPr>
          <p:cNvPr id="182" name="Google Shape;182;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On this slide we can see a breakdown of the profits by the segment and by location. Personal and commercial banking constitutes 50 % of the RBC revenue; Capital markets bring twenty two percent of the profits; RBC acquires sixteen percent from Wealth management; and si per cent from both insurance and investor and treasury services.</a:t>
            </a:r>
            <a:endParaRPr/>
          </a:p>
          <a:p>
            <a:pPr marL="0" lvl="0" indent="0" algn="l" rtl="0">
              <a:lnSpc>
                <a:spcPct val="115000"/>
              </a:lnSpc>
              <a:spcBef>
                <a:spcPts val="0"/>
              </a:spcBef>
              <a:spcAft>
                <a:spcPts val="0"/>
              </a:spcAft>
              <a:buClr>
                <a:schemeClr val="dk1"/>
              </a:buClr>
              <a:buSzPts val="1100"/>
              <a:buFont typeface="Arial"/>
              <a:buNone/>
            </a:pPr>
            <a:r>
              <a:rPr lang="en-US"/>
              <a:t>As for the revenue by location, the most profitable region for RBC is North America with forty six per cent of profits it brings to the bank; Europe without UK brings thirty percent of the profits, UK – fifteen; 9 percent come from the Asia-Pacific region. </a:t>
            </a:r>
            <a:endParaRPr/>
          </a:p>
          <a:p>
            <a:pPr marL="0" lvl="0" indent="0" algn="l" rtl="0">
              <a:spcBef>
                <a:spcPts val="0"/>
              </a:spcBef>
              <a:spcAft>
                <a:spcPts val="0"/>
              </a:spcAft>
              <a:buNone/>
            </a:pPr>
            <a:endParaRPr/>
          </a:p>
        </p:txBody>
      </p:sp>
      <p:sp>
        <p:nvSpPr>
          <p:cNvPr id="191" name="Google Shape;191;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slide addresses the price trend of the RBC stocks. On Nov 2, 2018, one share cost ninety five dollars and seventy-five cents. </a:t>
            </a:r>
            <a:endParaRPr/>
          </a:p>
          <a:p>
            <a:pPr marL="0" lvl="0" indent="0" algn="l" rtl="0">
              <a:spcBef>
                <a:spcPts val="0"/>
              </a:spcBef>
              <a:spcAft>
                <a:spcPts val="0"/>
              </a:spcAft>
              <a:buNone/>
            </a:pPr>
            <a:endParaRPr/>
          </a:p>
        </p:txBody>
      </p:sp>
      <p:sp>
        <p:nvSpPr>
          <p:cNvPr id="200" name="Google Shape;200;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6b91342b5_2_11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graph shows a more detailed revenue structure of RBC. Here we can see the exact profits that the company makes from each of the sectors. Total revenues from interest and non-interest income amount to forty thousand six hundred sixty nine millions of Canadian dollars dollars in 2017 which is 5 percent more than in 2016. Net interest income is composed from income from investments, insurance, trading, banking, advisory, and other. As we can see all of the sectors experienced growth in 2017 as compared to 2016. </a:t>
            </a:r>
            <a:endParaRPr/>
          </a:p>
          <a:p>
            <a:pPr marL="0" lvl="0" indent="0" algn="l" rtl="0">
              <a:spcBef>
                <a:spcPts val="0"/>
              </a:spcBef>
              <a:spcAft>
                <a:spcPts val="0"/>
              </a:spcAft>
              <a:buNone/>
            </a:pPr>
            <a:endParaRPr/>
          </a:p>
        </p:txBody>
      </p:sp>
      <p:sp>
        <p:nvSpPr>
          <p:cNvPr id="208" name="Google Shape;208;g46b91342b5_2_11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6b91342b5_2_11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p20</a:t>
            </a:r>
            <a:endParaRPr/>
          </a:p>
        </p:txBody>
      </p:sp>
      <p:sp>
        <p:nvSpPr>
          <p:cNvPr id="217" name="Google Shape;217;g46b91342b5_2_11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6b91342b5_2_10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Now we will see the breakdown of the expenses of the company. RBC spent around twenty two thousand millions for such operation related costs as salaries, human resources, equipment, variable compensations, benefits, etc. These expenses increased in 2017 as compared to 2016 due to the increase in severance pay. At the same time the company decreased its efficiency ratio which is explained by the increase in staff related costs. </a:t>
            </a:r>
            <a:endParaRPr/>
          </a:p>
          <a:p>
            <a:pPr marL="0" lvl="0" indent="0" algn="l" rtl="0">
              <a:spcBef>
                <a:spcPts val="0"/>
              </a:spcBef>
              <a:spcAft>
                <a:spcPts val="0"/>
              </a:spcAft>
              <a:buNone/>
            </a:pPr>
            <a:endParaRPr/>
          </a:p>
        </p:txBody>
      </p:sp>
      <p:sp>
        <p:nvSpPr>
          <p:cNvPr id="229" name="Google Shape;229;g46b91342b5_2_10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6b91342b5_2_9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8" name="Google Shape;238;g46b91342b5_2_9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slide demonstrates the overarching goals that RBC strives to accomplish. The bank plans to developing to such an extent that they can secure their position among the world’s most trusted and successful financial institutions. They plan to become leaders in the industry in Canada, a reliable and preferred partner in the U.S. and to be a leading financial services partner in select global financial centers. I will further discuss in detail how exactly they plan to reach their goals. </a:t>
            </a:r>
            <a:endParaRPr/>
          </a:p>
          <a:p>
            <a:pPr marL="0" lvl="0" indent="0" algn="l" rtl="0">
              <a:spcBef>
                <a:spcPts val="0"/>
              </a:spcBef>
              <a:spcAft>
                <a:spcPts val="0"/>
              </a:spcAft>
              <a:buNone/>
            </a:pPr>
            <a:endParaRPr/>
          </a:p>
        </p:txBody>
      </p:sp>
      <p:sp>
        <p:nvSpPr>
          <p:cNvPr id="248" name="Google Shape;248;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6b91342b5_2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6b91342b5_2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Here is our agenda for this presentation. First, we will talk about the industry overview and overview of RBC. And then we will analysis its financial statements and start to discuss what are major risks of RBC. Lastly, we will discuss its risk management and structure. </a:t>
            </a:r>
            <a:endParaRPr/>
          </a:p>
          <a:p>
            <a:pPr marL="0" lvl="0" indent="0" algn="l" rtl="0">
              <a:spcBef>
                <a:spcPts val="0"/>
              </a:spcBef>
              <a:spcAft>
                <a:spcPts val="0"/>
              </a:spcAft>
              <a:buNone/>
            </a:pPr>
            <a:endParaRPr/>
          </a:p>
        </p:txBody>
      </p:sp>
      <p:sp>
        <p:nvSpPr>
          <p:cNvPr id="96" name="Google Shape;96;g46b91342b5_2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5bd764f6d_3_2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5bd764f6d_3_2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On this slide I want to go in more detail about the growth goals stated by RBC and the strategies they are planning to implement to reach them. RBC stated growth objectives for 2018 based on the progress made in 2017. The bank mostly relies on the enhancement of the quality of the services they provide to grow. They intend to become a more desirable bank for clients to choose because of the easiness and convenience of working with them. They intend to do so by investing in technology. For example, the main goal they stated is transforming clients service. You can see it on top of the table on this slide. Their strategy for reaching this objective is to integrate more digital and mobile devices to meet the evolving needs of clients. This can be pointed out as their overarching goal because it repeats in other goals they state for themselves. For example, in their goals to rapidly deliver digital solutions to clients and to innovate to become a more agile and efficient bank. They plan to simplify and to digitize everyday banking to reach these goals and to continue to invest in new tools and capabilities to simplify internal processes and client experience.</a:t>
            </a:r>
            <a:endParaRPr/>
          </a:p>
          <a:p>
            <a:pPr marL="0" lvl="0" indent="0" algn="l" rtl="0">
              <a:lnSpc>
                <a:spcPct val="115000"/>
              </a:lnSpc>
              <a:spcBef>
                <a:spcPts val="0"/>
              </a:spcBef>
              <a:spcAft>
                <a:spcPts val="0"/>
              </a:spcAft>
              <a:buClr>
                <a:schemeClr val="dk1"/>
              </a:buClr>
              <a:buSzPts val="1100"/>
              <a:buFont typeface="Arial"/>
              <a:buNone/>
            </a:pPr>
            <a:r>
              <a:rPr lang="en-US"/>
              <a:t>Their strategies for reaching growth goals abroad also rely on innovation. For example, in order to increase sales in the Caribbean they will be targeting clients with mobile sales. In the U.S. they also plan to digitize their sales processes to make their marketing more targeted. They also plan to invest in further enhancement of digital banking.</a:t>
            </a:r>
            <a:endParaRPr/>
          </a:p>
          <a:p>
            <a:pPr marL="0" lvl="0" indent="0" algn="l" rtl="0">
              <a:lnSpc>
                <a:spcPct val="115000"/>
              </a:lnSpc>
              <a:spcBef>
                <a:spcPts val="0"/>
              </a:spcBef>
              <a:spcAft>
                <a:spcPts val="0"/>
              </a:spcAft>
              <a:buClr>
                <a:schemeClr val="dk1"/>
              </a:buClr>
              <a:buSzPts val="1100"/>
              <a:buFont typeface="Arial"/>
              <a:buNone/>
            </a:pPr>
            <a:r>
              <a:rPr lang="en-US"/>
              <a:t>The only goal that is not technology oriented is the goal to accelerate growth in key segments by building deeper relationships.</a:t>
            </a:r>
            <a:endParaRPr/>
          </a:p>
          <a:p>
            <a:pPr marL="0" lvl="0" indent="0" algn="l" rtl="0">
              <a:lnSpc>
                <a:spcPct val="115000"/>
              </a:lnSpc>
              <a:spcBef>
                <a:spcPts val="0"/>
              </a:spcBef>
              <a:spcAft>
                <a:spcPts val="0"/>
              </a:spcAft>
              <a:buClr>
                <a:schemeClr val="dk1"/>
              </a:buClr>
              <a:buSzPts val="1100"/>
              <a:buFont typeface="Arial"/>
              <a:buNone/>
            </a:pPr>
            <a:r>
              <a:rPr lang="en-US"/>
              <a:t>Overall, it can be said that RBC will continue to invest in technological innovation to support their growth and retain the existing client base by enhancing their experience with bank products.</a:t>
            </a:r>
            <a:endParaRPr/>
          </a:p>
          <a:p>
            <a:pPr marL="0" lvl="0" indent="0" algn="l" rtl="0">
              <a:spcBef>
                <a:spcPts val="0"/>
              </a:spcBef>
              <a:spcAft>
                <a:spcPts val="0"/>
              </a:spcAft>
              <a:buNone/>
            </a:pPr>
            <a:r>
              <a:rPr lang="en-US"/>
              <a:t>In the concluding part I will deal with the regulatory structure of the company.</a:t>
            </a:r>
            <a:endParaRPr/>
          </a:p>
        </p:txBody>
      </p:sp>
      <p:sp>
        <p:nvSpPr>
          <p:cNvPr id="263" name="Google Shape;263;g45bd764f6d_3_2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In order to understand the regulatory structure, let’s look at the graph describing the corporate governance structure of RBC. It is governed by the board of directors elected by shareholders.</a:t>
            </a:r>
            <a:endParaRPr/>
          </a:p>
          <a:p>
            <a:pPr marL="0" lvl="0" indent="0" algn="l" rtl="0">
              <a:lnSpc>
                <a:spcPct val="115000"/>
              </a:lnSpc>
              <a:spcBef>
                <a:spcPts val="0"/>
              </a:spcBef>
              <a:spcAft>
                <a:spcPts val="0"/>
              </a:spcAft>
              <a:buClr>
                <a:schemeClr val="dk1"/>
              </a:buClr>
              <a:buSzPts val="1100"/>
              <a:buFont typeface="Arial"/>
              <a:buNone/>
            </a:pPr>
            <a:r>
              <a:rPr lang="en-US"/>
              <a:t>Board of directors composes governance committee, human resources committee, risk committee, and audit committee. The latter is also composed of the auditors appointed by shareholders.</a:t>
            </a:r>
            <a:endParaRPr/>
          </a:p>
          <a:p>
            <a:pPr marL="0" lvl="0" indent="0" algn="l" rtl="0">
              <a:lnSpc>
                <a:spcPct val="115000"/>
              </a:lnSpc>
              <a:spcBef>
                <a:spcPts val="0"/>
              </a:spcBef>
              <a:spcAft>
                <a:spcPts val="0"/>
              </a:spcAft>
              <a:buClr>
                <a:schemeClr val="dk1"/>
              </a:buClr>
              <a:buSzPts val="1100"/>
              <a:buFont typeface="Arial"/>
              <a:buNone/>
            </a:pPr>
            <a:r>
              <a:rPr lang="en-US"/>
              <a:t>In order to secure open operation of the company board of directors engages in open dialogue with regulators. We will look at them more closely in the following slides. </a:t>
            </a:r>
            <a:endParaRPr/>
          </a:p>
          <a:p>
            <a:pPr marL="0" lvl="0" indent="0" algn="l" rtl="0">
              <a:spcBef>
                <a:spcPts val="0"/>
              </a:spcBef>
              <a:spcAft>
                <a:spcPts val="0"/>
              </a:spcAft>
              <a:buNone/>
            </a:pPr>
            <a:endParaRPr/>
          </a:p>
        </p:txBody>
      </p:sp>
      <p:sp>
        <p:nvSpPr>
          <p:cNvPr id="271" name="Google Shape;271;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we can see the president and the chief finance officer of RBC. They are responsible for banking business in Canada, the US and the Caribbean and for for setting the overall strategic direction of RBC accordingly. </a:t>
            </a:r>
            <a:endParaRPr/>
          </a:p>
          <a:p>
            <a:pPr marL="0" lvl="0" indent="0" algn="l" rtl="0">
              <a:spcBef>
                <a:spcPts val="0"/>
              </a:spcBef>
              <a:spcAft>
                <a:spcPts val="0"/>
              </a:spcAft>
              <a:buNone/>
            </a:pPr>
            <a:endParaRPr/>
          </a:p>
        </p:txBody>
      </p:sp>
      <p:sp>
        <p:nvSpPr>
          <p:cNvPr id="279" name="Google Shape;279;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Chief risk officer and chief administrative officer we can see on this slide are responsible for overseeing the strategic management of risk on an enterprise-wide basis and for providing leadership and oversight of transformational initiatives and focus on how the enterprise works together to further RBC’s success accordingly. </a:t>
            </a:r>
            <a:endParaRPr/>
          </a:p>
          <a:p>
            <a:pPr marL="0" lvl="0" indent="0" algn="l" rtl="0">
              <a:spcBef>
                <a:spcPts val="0"/>
              </a:spcBef>
              <a:spcAft>
                <a:spcPts val="0"/>
              </a:spcAft>
              <a:buNone/>
            </a:pPr>
            <a:endParaRPr/>
          </a:p>
        </p:txBody>
      </p:sp>
      <p:sp>
        <p:nvSpPr>
          <p:cNvPr id="293" name="Google Shape;293;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6b91342b5_2_13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6b91342b5_2_1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7" name="Google Shape;307;g46b91342b5_2_1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2" name="Google Shape;322;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1" name="Google Shape;331;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0" name="Google Shape;340;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8" name="Google Shape;348;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So, Let’s have an overview of Canadian banks industry.</a:t>
            </a:r>
            <a:endParaRPr/>
          </a:p>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6" name="Google Shape;356;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4" name="Google Shape;364;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3" name="Google Shape;373;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3" name="Google Shape;383;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44784bb08_0_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444784bb08_0_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For shareholders, this number indicates that RBC is a good investment. </a:t>
            </a:r>
            <a:endParaRPr/>
          </a:p>
        </p:txBody>
      </p:sp>
      <p:sp>
        <p:nvSpPr>
          <p:cNvPr id="392" name="Google Shape;392;g444784bb08_0_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45a22e4454_2_9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45a22e4454_2_9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9" name="Google Shape;399;g45a22e4454_2_9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45a22e4454_2_9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5" name="Google Shape;405;g45a22e4454_2_9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45a22e4454_2_10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4" name="Google Shape;414;g45a22e4454_2_10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45a22e4454_2_11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4" name="Google Shape;424;g45a22e4454_2_11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444784bb08_1_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444784bb08_1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3" name="Google Shape;433;g444784bb08_1_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slide provides a brief overview of the industry. We can see how many banks operate in Canada so that we can better understand the position of RBC among them. As you can see, there are 30 domestic banks that operate in Canada, 24 foreign bank subsidiaries, 28 foreign bank branches, and 4 lending banks. Now we will proceed to discussing who the leaders of the industry are and what share of the market they hold.  </a:t>
            </a:r>
            <a:endParaRPr/>
          </a:p>
          <a:p>
            <a:pPr marL="0" lvl="0" indent="0" algn="l" rtl="0">
              <a:spcBef>
                <a:spcPts val="0"/>
              </a:spcBef>
              <a:spcAft>
                <a:spcPts val="0"/>
              </a:spcAft>
              <a:buNone/>
            </a:pPr>
            <a:endParaRPr/>
          </a:p>
        </p:txBody>
      </p:sp>
      <p:sp>
        <p:nvSpPr>
          <p:cNvPr id="110" name="Google Shape;110;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5a22e4454_2_1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1" name="Google Shape;441;g45a22e4454_2_1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5a22e4454_2_12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9" name="Google Shape;449;g45a22e4454_2_12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45a22e4454_2_13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9" name="Google Shape;459;g45a22e4454_2_13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45a22e4454_2_14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7" name="Google Shape;467;g45a22e4454_2_14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45a22e4454_2_15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6" name="Google Shape;476;g45a22e4454_2_1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45a22e4454_2_16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credit assessment 之前</a:t>
            </a:r>
            <a:endParaRPr/>
          </a:p>
        </p:txBody>
      </p:sp>
      <p:sp>
        <p:nvSpPr>
          <p:cNvPr id="485" name="Google Shape;485;g45a22e4454_2_16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45a22e4454_2_16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5" name="Google Shape;495;g45a22e4454_2_16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45a22e4454_2_17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2" name="Google Shape;502;g45a22e4454_2_17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45a22e4454_2_18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1" name="Google Shape;511;g45a22e4454_2_18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5a22e4454_2_19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0" name="Google Shape;520;g45a22e4454_2_19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lnSpc>
                <a:spcPct val="150000"/>
              </a:lnSpc>
              <a:spcBef>
                <a:spcPts val="300"/>
              </a:spcBef>
              <a:spcAft>
                <a:spcPts val="0"/>
              </a:spcAft>
              <a:buNone/>
            </a:pPr>
            <a:r>
              <a:rPr lang="en-US">
                <a:solidFill>
                  <a:srgbClr val="002060"/>
                </a:solidFill>
              </a:rPr>
              <a:t>This slide shows what the top five banks in Canada by Market Capitalization are. RBC is on top of the list with the over hundred and forty seven billion dollars capitalization. It is followed by TD, Toronto dominion bank with hundred and forty billion dollars capitalization, Bank of Nova Scotia, Scotiabank with ninety-eight billion dollars capitalization, Bank of Montreal, BMO, and CIBC, Canadian Imperial Bank of Commerce with sixty-three and fifty-two billion dollars capitalization accordingly. The bank that our group will be discussing today, RBC is the top Canadian bank by market capitalization. </a:t>
            </a:r>
            <a:endParaRPr>
              <a:solidFill>
                <a:srgbClr val="002060"/>
              </a:solidFill>
            </a:endParaRPr>
          </a:p>
          <a:p>
            <a:pPr marL="0" lvl="0" indent="0" algn="l" rtl="0">
              <a:lnSpc>
                <a:spcPct val="150000"/>
              </a:lnSpc>
              <a:spcBef>
                <a:spcPts val="300"/>
              </a:spcBef>
              <a:spcAft>
                <a:spcPts val="0"/>
              </a:spcAft>
              <a:buNone/>
            </a:pPr>
            <a:endParaRPr>
              <a:solidFill>
                <a:srgbClr val="002060"/>
              </a:solidFill>
            </a:endParaRPr>
          </a:p>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45a22e4454_2_20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p68 market risk definition</a:t>
            </a:r>
            <a:endParaRPr/>
          </a:p>
        </p:txBody>
      </p:sp>
      <p:sp>
        <p:nvSpPr>
          <p:cNvPr id="530" name="Google Shape;530;g45a22e4454_2_20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45a22e4454_2_20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9" name="Google Shape;539;g45a22e4454_2_20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45a22e4454_2_21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7" name="Google Shape;547;g45a22e4454_2_21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45a22e4454_2_2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5" name="Google Shape;555;g45a22e4454_2_2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45a22e4454_2_22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5" name="Google Shape;565;g45a22e4454_2_22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45a22e4454_2_23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75</a:t>
            </a:r>
            <a:endParaRPr/>
          </a:p>
        </p:txBody>
      </p:sp>
      <p:sp>
        <p:nvSpPr>
          <p:cNvPr id="574" name="Google Shape;574;g45a22e4454_2_23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444784bb08_1_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444784bb08_1_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4" name="Google Shape;584;g444784bb08_1_2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45a22e4454_2_24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45a22e4454_2_24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3" name="Google Shape;593;g45a22e4454_2_24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45a22e4454_2_25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45a22e4454_2_25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5" name="Google Shape;605;g45a22e4454_2_25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45a22e4454_2_26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45a22e4454_2_26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5" name="Google Shape;615;g45a22e4454_2_26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576a7119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576a71199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On this slide we can see the share of the market held by each of the leaders of the industry. Royal Bank of Canada has over twenty per cent of market for banking and financial services. TD is the leader of the sector with almost twenty-two percent share; CIBC holds sixteen per cent of the market; Scotiabank and BMO hold fourteen and thirteen per cent accordingly. As we can see, RBC is not the most popular bank in Canada, but its market share is very close to that of the leader of the industry, TD. I will further show the market dynamics so that we can see trends in the growth of banks. </a:t>
            </a:r>
            <a:endParaRPr dirty="0"/>
          </a:p>
          <a:p>
            <a:pPr marL="0" lvl="0" indent="0" algn="l" rtl="0">
              <a:spcBef>
                <a:spcPts val="0"/>
              </a:spcBef>
              <a:spcAft>
                <a:spcPts val="0"/>
              </a:spcAft>
              <a:buNone/>
            </a:pPr>
            <a:endParaRPr dirty="0"/>
          </a:p>
        </p:txBody>
      </p:sp>
      <p:sp>
        <p:nvSpPr>
          <p:cNvPr id="129" name="Google Shape;129;g4576a71199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45a22e4454_2_27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45a22e4454_2_27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4" name="Google Shape;624;g45a22e4454_2_27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45a22e4454_2_28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32" name="Google Shape;632;g45a22e4454_2_28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1" name="Google Shape;641;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7" name="Google Shape;647;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3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4" name="Google Shape;654;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45a22e4454_1_200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2" name="Google Shape;662;g45a22e4454_1_200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1" name="Google Shape;671;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45a22e4454_1_202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0" name="Google Shape;680;g45a22e4454_1_202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45a22e4454_1_185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9" name="Google Shape;689;g45a22e4454_1_185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3" name="Google Shape;703;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6b91342b5_2_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46b91342b5_2_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slide shows the market trends in the banking industry from nineteen eighty nine to twenty fifteen. As you can see, RBC used to be a non-negotiable leader of the industry in nineteen eighty nine and gradually gave up its share of the market to Scotiabank, Credit unions and TD, who together have an accumulated growth of over eighteen percent of the market. BMO has experienced an increase of their market share in the nineties, but overall preserved the share of ten percent. CIBC lost about half of their share during this period. If we remember the previous slide, RBC now has over twenty percent of the market share, which is two percent more than in twenty fifteen. Thus, we can say, that the bank is gradually restoring their position on the market.</a:t>
            </a:r>
            <a:endParaRPr/>
          </a:p>
          <a:p>
            <a:pPr marL="0" lvl="0" indent="0" algn="l" rtl="0">
              <a:lnSpc>
                <a:spcPct val="115000"/>
              </a:lnSpc>
              <a:spcBef>
                <a:spcPts val="0"/>
              </a:spcBef>
              <a:spcAft>
                <a:spcPts val="0"/>
              </a:spcAft>
              <a:buClr>
                <a:schemeClr val="dk1"/>
              </a:buClr>
              <a:buSzPts val="1100"/>
              <a:buFont typeface="Arial"/>
              <a:buNone/>
            </a:pPr>
            <a:r>
              <a:rPr lang="en-US"/>
              <a:t>I will further discuss what exactly brings profits to banks, and what they get their revenue from. </a:t>
            </a:r>
            <a:endParaRPr/>
          </a:p>
          <a:p>
            <a:pPr marL="0" lvl="0" indent="0" algn="l" rtl="0">
              <a:spcBef>
                <a:spcPts val="0"/>
              </a:spcBef>
              <a:spcAft>
                <a:spcPts val="0"/>
              </a:spcAft>
              <a:buNone/>
            </a:pPr>
            <a:endParaRPr/>
          </a:p>
        </p:txBody>
      </p:sp>
      <p:sp>
        <p:nvSpPr>
          <p:cNvPr id="139" name="Google Shape;139;g46b91342b5_2_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45a22e4454_1_244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3" name="Google Shape;713;g45a22e4454_1_244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45a22e4454_1_247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22" name="Google Shape;722;g45a22e4454_1_247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1" name="Google Shape;731;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0" name="Google Shape;740;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9" name="Google Shape;749;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5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8" name="Google Shape;758;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5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7" name="Google Shape;767;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75" name="Google Shape;775;p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1" name="Google Shape;781;p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9" name="Google Shape;789;p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6b91342b5_2_4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6b91342b5_2_4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slide provides insights into who the main clients of the banks are. Here we can see that banks currently get most profits from online banking consumers. Their contribution to banks’ profits constitutes over thirty six per cent. Corporate clients provide twenty per cent of the profits, and consumers in branches bring seven per cent of profits. Other banking consumers provide almost thirty six per cent of profits to banks. Unfortunately it is not specified who they are exactly. I will further go into detail about the structure of the banks’ revenue with respect to the products they produce. </a:t>
            </a:r>
            <a:endParaRPr/>
          </a:p>
          <a:p>
            <a:pPr marL="0" lvl="0" indent="0" algn="l" rtl="0">
              <a:spcBef>
                <a:spcPts val="0"/>
              </a:spcBef>
              <a:spcAft>
                <a:spcPts val="0"/>
              </a:spcAft>
              <a:buNone/>
            </a:pPr>
            <a:endParaRPr/>
          </a:p>
        </p:txBody>
      </p:sp>
      <p:sp>
        <p:nvSpPr>
          <p:cNvPr id="150" name="Google Shape;150;g46b91342b5_2_4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7" name="Google Shape;797;p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45a22e4454_2_29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6" name="Google Shape;806;g45a22e4454_2_29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8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4" name="Google Shape;814;p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8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3" name="Google Shape;823;p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6b91342b5_2_1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6b91342b5_2_1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slide shows how much revenue banks get from the services they provide and the products they produce. As this chart shows, banks get most of the profits by lending money to their customers. The second strand of their revenues is personal deposits from which they acquire more than twenty five percent of their profits. Besides, business banking brings them twenty per cent of profits, and real estate secure lending constitutes eighteen percent f their profits. Banks gain about three percent of their profits by providing other services and selling other products. We can remember this structure of revenues for the future when we look at the structure of revenue of RBC so that we can compare the two. </a:t>
            </a:r>
            <a:endParaRPr/>
          </a:p>
          <a:p>
            <a:pPr marL="0" lvl="0" indent="0" algn="l" rtl="0">
              <a:spcBef>
                <a:spcPts val="0"/>
              </a:spcBef>
              <a:spcAft>
                <a:spcPts val="0"/>
              </a:spcAft>
              <a:buNone/>
            </a:pPr>
            <a:endParaRPr/>
          </a:p>
        </p:txBody>
      </p:sp>
      <p:sp>
        <p:nvSpPr>
          <p:cNvPr id="159" name="Google Shape;159;g46b91342b5_2_1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pic>
        <p:nvPicPr>
          <p:cNvPr id="18" name="Google Shape;18;p2" descr="http://i.huffpost.com/gen/2542702/images/o-RBC-facebook.jpg"/>
          <p:cNvPicPr preferRelativeResize="0"/>
          <p:nvPr/>
        </p:nvPicPr>
        <p:blipFill rotWithShape="1">
          <a:blip r:embed="rId2">
            <a:alphaModFix/>
          </a:blip>
          <a:srcRect/>
          <a:stretch/>
        </p:blipFill>
        <p:spPr>
          <a:xfrm>
            <a:off x="-7938" y="271462"/>
            <a:ext cx="9151938" cy="5448300"/>
          </a:xfrm>
          <a:prstGeom prst="rect">
            <a:avLst/>
          </a:prstGeom>
          <a:noFill/>
          <a:ln>
            <a:noFill/>
          </a:ln>
        </p:spPr>
      </p:pic>
      <p:sp>
        <p:nvSpPr>
          <p:cNvPr id="19" name="Google Shape;19;p2"/>
          <p:cNvSpPr/>
          <p:nvPr/>
        </p:nvSpPr>
        <p:spPr>
          <a:xfrm>
            <a:off x="-7938" y="4899025"/>
            <a:ext cx="9161463" cy="19685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rgbClr val="002567"/>
              </a:solidFill>
              <a:latin typeface="Arial"/>
              <a:ea typeface="Arial"/>
              <a:cs typeface="Arial"/>
              <a:sym typeface="Arial"/>
            </a:endParaRPr>
          </a:p>
        </p:txBody>
      </p:sp>
      <p:sp>
        <p:nvSpPr>
          <p:cNvPr id="20" name="Google Shape;20;p2"/>
          <p:cNvSpPr/>
          <p:nvPr/>
        </p:nvSpPr>
        <p:spPr>
          <a:xfrm>
            <a:off x="-7938" y="4899025"/>
            <a:ext cx="9161463" cy="1968500"/>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F8F8F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rgbClr val="002567"/>
              </a:solidFill>
              <a:latin typeface="Arial"/>
              <a:ea typeface="Arial"/>
              <a:cs typeface="Arial"/>
              <a:sym typeface="Arial"/>
            </a:endParaRPr>
          </a:p>
        </p:txBody>
      </p:sp>
      <p:sp>
        <p:nvSpPr>
          <p:cNvPr id="21" name="Google Shape;21;p2"/>
          <p:cNvSpPr/>
          <p:nvPr/>
        </p:nvSpPr>
        <p:spPr>
          <a:xfrm>
            <a:off x="-7938" y="-7938"/>
            <a:ext cx="9159876" cy="769938"/>
          </a:xfrm>
          <a:prstGeom prst="rect">
            <a:avLst/>
          </a:prstGeom>
          <a:solidFill>
            <a:srgbClr val="F8F8F8"/>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b="0" i="0" u="none" strike="noStrike" cap="none">
              <a:solidFill>
                <a:srgbClr val="002567"/>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63"/>
        <p:cNvGrpSpPr/>
        <p:nvPr/>
      </p:nvGrpSpPr>
      <p:grpSpPr>
        <a:xfrm>
          <a:off x="0" y="0"/>
          <a:ext cx="0" cy="0"/>
          <a:chOff x="0" y="0"/>
          <a:chExt cx="0" cy="0"/>
        </a:xfrm>
      </p:grpSpPr>
      <p:pic>
        <p:nvPicPr>
          <p:cNvPr id="64" name="Google Shape;64;p12"/>
          <p:cNvPicPr preferRelativeResize="0"/>
          <p:nvPr/>
        </p:nvPicPr>
        <p:blipFill rotWithShape="1">
          <a:blip r:embed="rId2">
            <a:alphaModFix/>
          </a:blip>
          <a:srcRect/>
          <a:stretch/>
        </p:blipFill>
        <p:spPr>
          <a:xfrm>
            <a:off x="0" y="2"/>
            <a:ext cx="9147024" cy="3046512"/>
          </a:xfrm>
          <a:prstGeom prst="rect">
            <a:avLst/>
          </a:prstGeom>
          <a:noFill/>
          <a:ln>
            <a:noFill/>
          </a:ln>
        </p:spPr>
      </p:pic>
      <p:sp>
        <p:nvSpPr>
          <p:cNvPr id="65" name="Google Shape;65;p12"/>
          <p:cNvSpPr txBox="1">
            <a:spLocks noGrp="1"/>
          </p:cNvSpPr>
          <p:nvPr>
            <p:ph type="subTitle" idx="1"/>
          </p:nvPr>
        </p:nvSpPr>
        <p:spPr>
          <a:xfrm>
            <a:off x="562433" y="3958833"/>
            <a:ext cx="8016119" cy="229195"/>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dk1"/>
              </a:buClr>
              <a:buSzPts val="1500"/>
              <a:buFont typeface="Noto Sans Symbols"/>
              <a:buNone/>
              <a:defRPr sz="15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Char char="o"/>
              <a:defRPr sz="11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Char char="•"/>
              <a:defRPr sz="11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ctrTitle"/>
          </p:nvPr>
        </p:nvSpPr>
        <p:spPr>
          <a:xfrm>
            <a:off x="569989" y="3561115"/>
            <a:ext cx="8017630" cy="292388"/>
          </a:xfrm>
          <a:prstGeom prst="rect">
            <a:avLst/>
          </a:prstGeom>
          <a:noFill/>
          <a:ln>
            <a:noFill/>
          </a:ln>
        </p:spPr>
        <p:txBody>
          <a:bodyPr spcFirstLastPara="1" wrap="square" lIns="91425" tIns="45700" rIns="91425" bIns="45700" anchor="ctr" anchorCtr="0"/>
          <a:lstStyle>
            <a:lvl1pPr marR="0" lvl="0" algn="l" rtl="0">
              <a:spcBef>
                <a:spcPts val="950"/>
              </a:spcBef>
              <a:spcAft>
                <a:spcPts val="0"/>
              </a:spcAft>
              <a:buSzPts val="1400"/>
              <a:buNone/>
              <a:defRPr sz="19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dt" idx="10"/>
          </p:nvPr>
        </p:nvSpPr>
        <p:spPr>
          <a:xfrm>
            <a:off x="571500" y="4622602"/>
            <a:ext cx="2482548" cy="235148"/>
          </a:xfrm>
          <a:prstGeom prst="rect">
            <a:avLst/>
          </a:prstGeom>
          <a:noFill/>
          <a:ln>
            <a:noFill/>
          </a:ln>
        </p:spPr>
        <p:txBody>
          <a:bodyPr spcFirstLastPara="1" wrap="square" lIns="0" tIns="0" rIns="0" bIns="0" anchor="b" anchorCtr="0"/>
          <a:lstStyle>
            <a:lvl1pPr marR="0" lvl="0" algn="l" rtl="0">
              <a:spcBef>
                <a:spcPts val="0"/>
              </a:spcBef>
              <a:spcAft>
                <a:spcPts val="0"/>
              </a:spcAft>
              <a:buClr>
                <a:schemeClr val="dk1"/>
              </a:buClr>
              <a:buSzPts val="1300"/>
              <a:buFont typeface="Calibri"/>
              <a:buNone/>
              <a:defRPr sz="13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p:nvPr/>
        </p:nvSpPr>
        <p:spPr>
          <a:xfrm>
            <a:off x="0" y="2988469"/>
            <a:ext cx="9144000" cy="71438"/>
          </a:xfrm>
          <a:prstGeom prst="rect">
            <a:avLst/>
          </a:prstGeom>
          <a:solidFill>
            <a:srgbClr val="000054"/>
          </a:solidFill>
          <a:ln>
            <a:noFill/>
          </a:ln>
        </p:spPr>
        <p:txBody>
          <a:bodyPr spcFirstLastPara="1" wrap="square" lIns="41775" tIns="41775" rIns="41775" bIns="41775" anchor="ctr" anchorCtr="0">
            <a:noAutofit/>
          </a:bodyPr>
          <a:lstStyle/>
          <a:p>
            <a:pPr marL="0" marR="0" lvl="0" indent="0" algn="l" rtl="0">
              <a:spcBef>
                <a:spcPts val="0"/>
              </a:spcBef>
              <a:spcAft>
                <a:spcPts val="0"/>
              </a:spcAft>
              <a:buClr>
                <a:srgbClr val="FEDF01"/>
              </a:buClr>
              <a:buSzPts val="900"/>
              <a:buFont typeface="Arial"/>
              <a:buNone/>
            </a:pPr>
            <a:endParaRPr sz="900">
              <a:solidFill>
                <a:srgbClr val="000000"/>
              </a:solidFill>
              <a:latin typeface="Calibri"/>
              <a:ea typeface="Calibri"/>
              <a:cs typeface="Calibri"/>
              <a:sym typeface="Calibri"/>
            </a:endParaRPr>
          </a:p>
        </p:txBody>
      </p:sp>
      <p:pic>
        <p:nvPicPr>
          <p:cNvPr id="69" name="Google Shape;69;p12"/>
          <p:cNvPicPr preferRelativeResize="0"/>
          <p:nvPr/>
        </p:nvPicPr>
        <p:blipFill rotWithShape="1">
          <a:blip r:embed="rId3">
            <a:alphaModFix/>
          </a:blip>
          <a:srcRect/>
          <a:stretch/>
        </p:blipFill>
        <p:spPr>
          <a:xfrm>
            <a:off x="6386286" y="5572125"/>
            <a:ext cx="2757714" cy="12218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722690" y="4406801"/>
            <a:ext cx="7772703" cy="136177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8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body" idx="1"/>
          </p:nvPr>
        </p:nvSpPr>
        <p:spPr>
          <a:xfrm>
            <a:off x="722690" y="2906613"/>
            <a:ext cx="7772703" cy="1500188"/>
          </a:xfrm>
          <a:prstGeom prst="rect">
            <a:avLst/>
          </a:prstGeom>
          <a:noFill/>
          <a:ln>
            <a:noFill/>
          </a:ln>
        </p:spPr>
        <p:txBody>
          <a:bodyPr spcFirstLastPara="1" wrap="square" lIns="0" tIns="45700" rIns="91425" bIns="45700" anchor="b" anchorCtr="0"/>
          <a:lstStyle>
            <a:lvl1pPr marL="457200" marR="0" lvl="0" indent="-228600" algn="l" rtl="0">
              <a:spcBef>
                <a:spcPts val="0"/>
              </a:spcBef>
              <a:spcAft>
                <a:spcPts val="0"/>
              </a:spcAft>
              <a:buClr>
                <a:schemeClr val="dk1"/>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500"/>
              <a:buFont typeface="Calibri"/>
              <a:buNone/>
              <a:defRPr sz="15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300"/>
              <a:buFont typeface="Noto Sans Symbols"/>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300"/>
              <a:buFont typeface="Noto Sans Symbols"/>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300"/>
              <a:buFont typeface="Noto Sans Symbols"/>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300"/>
              <a:buFont typeface="Noto Sans Symbols"/>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300"/>
              <a:buFont typeface="Noto Sans Symbols"/>
              <a:buNone/>
              <a:defRPr sz="13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830040" y="75903"/>
            <a:ext cx="8008559" cy="596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9pPr>
          </a:lstStyle>
          <a:p>
            <a:endParaRPr/>
          </a:p>
        </p:txBody>
      </p:sp>
      <p:sp>
        <p:nvSpPr>
          <p:cNvPr id="75" name="Google Shape;75;p14"/>
          <p:cNvSpPr txBox="1">
            <a:spLocks noGrp="1"/>
          </p:cNvSpPr>
          <p:nvPr>
            <p:ph type="body" idx="1"/>
          </p:nvPr>
        </p:nvSpPr>
        <p:spPr>
          <a:xfrm>
            <a:off x="306917" y="1290340"/>
            <a:ext cx="8531678" cy="4403824"/>
          </a:xfrm>
          <a:prstGeom prst="rect">
            <a:avLst/>
          </a:prstGeom>
          <a:noFill/>
          <a:ln>
            <a:noFill/>
          </a:ln>
        </p:spPr>
        <p:txBody>
          <a:bodyPr spcFirstLastPara="1" wrap="square" lIns="91425" tIns="45700" rIns="91425" bIns="45700" anchor="t" anchorCtr="0"/>
          <a:lstStyle>
            <a:lvl1pPr marL="457200" marR="0" lvl="0" indent="-298450"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spcBef>
                <a:spcPts val="0"/>
              </a:spcBef>
              <a:spcAft>
                <a:spcPts val="0"/>
              </a:spcAft>
              <a:buClr>
                <a:schemeClr val="dk1"/>
              </a:buClr>
              <a:buSzPts val="1100"/>
              <a:buFont typeface="Calibri"/>
              <a:buChar char="o"/>
              <a:defRPr sz="1100" b="0" i="0" u="none" strike="noStrike" cap="none">
                <a:solidFill>
                  <a:schemeClr val="dk1"/>
                </a:solidFill>
                <a:latin typeface="Calibri"/>
                <a:ea typeface="Calibri"/>
                <a:cs typeface="Calibri"/>
                <a:sym typeface="Calibri"/>
              </a:defRPr>
            </a:lvl3pPr>
            <a:lvl4pPr marL="1828800" marR="0" lvl="3" indent="-298450" algn="l" rtl="0">
              <a:spcBef>
                <a:spcPts val="0"/>
              </a:spcBef>
              <a:spcAft>
                <a:spcPts val="0"/>
              </a:spcAft>
              <a:buClr>
                <a:schemeClr val="dk1"/>
              </a:buClr>
              <a:buSzPts val="1100"/>
              <a:buFont typeface="Calibri"/>
              <a:buChar char="•"/>
              <a:defRPr sz="1100" b="0" i="0" u="none" strike="noStrike" cap="none">
                <a:solidFill>
                  <a:schemeClr val="dk1"/>
                </a:solidFill>
                <a:latin typeface="Calibri"/>
                <a:ea typeface="Calibri"/>
                <a:cs typeface="Calibri"/>
                <a:sym typeface="Calibri"/>
              </a:defRPr>
            </a:lvl4pPr>
            <a:lvl5pPr marL="2286000" marR="0" lvl="4" indent="-298450"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298450"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9pPr>
          </a:lstStyle>
          <a:p>
            <a:endParaRPr/>
          </a:p>
        </p:txBody>
      </p:sp>
      <p:sp>
        <p:nvSpPr>
          <p:cNvPr id="76" name="Google Shape;76;p14"/>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bg>
      <p:bgPr>
        <a:gradFill>
          <a:gsLst>
            <a:gs pos="0">
              <a:srgbClr val="DAEEFA"/>
            </a:gs>
            <a:gs pos="100000">
              <a:srgbClr val="DAEEFA"/>
            </a:gs>
          </a:gsLst>
          <a:lin ang="5400000" scaled="0"/>
        </a:grad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pic>
        <p:nvPicPr>
          <p:cNvPr id="79" name="Google Shape;79;p15" descr="http://i.huffpost.com/gen/573795/images/o-RBC-ADVISORS-FORGED-SIGNATURES-facebook.jpg"/>
          <p:cNvPicPr preferRelativeResize="0"/>
          <p:nvPr/>
        </p:nvPicPr>
        <p:blipFill rotWithShape="1">
          <a:blip r:embed="rId2">
            <a:alphaModFix/>
          </a:blip>
          <a:srcRect/>
          <a:stretch/>
        </p:blipFill>
        <p:spPr>
          <a:xfrm>
            <a:off x="0" y="533400"/>
            <a:ext cx="9144000" cy="6096001"/>
          </a:xfrm>
          <a:prstGeom prst="rect">
            <a:avLst/>
          </a:prstGeom>
          <a:noFill/>
          <a:ln>
            <a:noFill/>
          </a:ln>
        </p:spPr>
      </p:pic>
      <p:sp>
        <p:nvSpPr>
          <p:cNvPr id="80" name="Google Shape;80;p15"/>
          <p:cNvSpPr/>
          <p:nvPr/>
        </p:nvSpPr>
        <p:spPr>
          <a:xfrm>
            <a:off x="-7938" y="5943600"/>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sp>
        <p:nvSpPr>
          <p:cNvPr id="81" name="Google Shape;81;p15"/>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pic>
        <p:nvPicPr>
          <p:cNvPr id="82" name="Google Shape;82;p15"/>
          <p:cNvPicPr preferRelativeResize="0"/>
          <p:nvPr/>
        </p:nvPicPr>
        <p:blipFill rotWithShape="1">
          <a:blip r:embed="rId3">
            <a:alphaModFix/>
          </a:blip>
          <a:srcRect/>
          <a:stretch/>
        </p:blipFill>
        <p:spPr>
          <a:xfrm>
            <a:off x="7984671" y="152400"/>
            <a:ext cx="838200" cy="27681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b="0" i="0" u="none" strike="noStrike" cap="none">
                <a:solidFill>
                  <a:srgbClr val="000000"/>
                </a:solidFill>
                <a:latin typeface="Calibri"/>
                <a:ea typeface="Calibri"/>
                <a:cs typeface="Calibri"/>
                <a:sym typeface="Calibri"/>
              </a:defRPr>
            </a:lvl1pPr>
            <a:lvl2pPr marL="0" marR="0" lvl="1" indent="0" algn="l" rtl="0">
              <a:spcBef>
                <a:spcPts val="0"/>
              </a:spcBef>
              <a:buNone/>
              <a:defRPr sz="1000" b="0" i="0" u="none" strike="noStrike" cap="none">
                <a:solidFill>
                  <a:srgbClr val="000000"/>
                </a:solidFill>
                <a:latin typeface="Calibri"/>
                <a:ea typeface="Calibri"/>
                <a:cs typeface="Calibri"/>
                <a:sym typeface="Calibri"/>
              </a:defRPr>
            </a:lvl2pPr>
            <a:lvl3pPr marL="0" marR="0" lvl="2" indent="0" algn="l" rtl="0">
              <a:spcBef>
                <a:spcPts val="0"/>
              </a:spcBef>
              <a:buNone/>
              <a:defRPr sz="1000" b="0" i="0" u="none" strike="noStrike" cap="none">
                <a:solidFill>
                  <a:srgbClr val="000000"/>
                </a:solidFill>
                <a:latin typeface="Calibri"/>
                <a:ea typeface="Calibri"/>
                <a:cs typeface="Calibri"/>
                <a:sym typeface="Calibri"/>
              </a:defRPr>
            </a:lvl3pPr>
            <a:lvl4pPr marL="0" marR="0" lvl="3" indent="0" algn="l" rtl="0">
              <a:spcBef>
                <a:spcPts val="0"/>
              </a:spcBef>
              <a:buNone/>
              <a:defRPr sz="1000" b="0" i="0" u="none" strike="noStrike" cap="none">
                <a:solidFill>
                  <a:srgbClr val="000000"/>
                </a:solidFill>
                <a:latin typeface="Calibri"/>
                <a:ea typeface="Calibri"/>
                <a:cs typeface="Calibri"/>
                <a:sym typeface="Calibri"/>
              </a:defRPr>
            </a:lvl4pPr>
            <a:lvl5pPr marL="0" marR="0" lvl="4" indent="0" algn="l" rtl="0">
              <a:spcBef>
                <a:spcPts val="0"/>
              </a:spcBef>
              <a:buNone/>
              <a:defRPr sz="1000" b="0" i="0" u="none" strike="noStrike" cap="none">
                <a:solidFill>
                  <a:srgbClr val="000000"/>
                </a:solidFill>
                <a:latin typeface="Calibri"/>
                <a:ea typeface="Calibri"/>
                <a:cs typeface="Calibri"/>
                <a:sym typeface="Calibri"/>
              </a:defRPr>
            </a:lvl5pPr>
            <a:lvl6pPr marL="0" marR="0" lvl="5" indent="0" algn="l" rtl="0">
              <a:spcBef>
                <a:spcPts val="0"/>
              </a:spcBef>
              <a:buNone/>
              <a:defRPr sz="1000" b="0" i="0" u="none" strike="noStrike" cap="none">
                <a:solidFill>
                  <a:srgbClr val="000000"/>
                </a:solidFill>
                <a:latin typeface="Calibri"/>
                <a:ea typeface="Calibri"/>
                <a:cs typeface="Calibri"/>
                <a:sym typeface="Calibri"/>
              </a:defRPr>
            </a:lvl6pPr>
            <a:lvl7pPr marL="0" marR="0" lvl="6" indent="0" algn="l" rtl="0">
              <a:spcBef>
                <a:spcPts val="0"/>
              </a:spcBef>
              <a:buNone/>
              <a:defRPr sz="1000" b="0" i="0" u="none" strike="noStrike" cap="none">
                <a:solidFill>
                  <a:srgbClr val="000000"/>
                </a:solidFill>
                <a:latin typeface="Calibri"/>
                <a:ea typeface="Calibri"/>
                <a:cs typeface="Calibri"/>
                <a:sym typeface="Calibri"/>
              </a:defRPr>
            </a:lvl7pPr>
            <a:lvl8pPr marL="0" marR="0" lvl="7" indent="0" algn="l" rtl="0">
              <a:spcBef>
                <a:spcPts val="0"/>
              </a:spcBef>
              <a:buNone/>
              <a:defRPr sz="1000" b="0" i="0" u="none" strike="noStrike" cap="none">
                <a:solidFill>
                  <a:srgbClr val="000000"/>
                </a:solidFill>
                <a:latin typeface="Calibri"/>
                <a:ea typeface="Calibri"/>
                <a:cs typeface="Calibri"/>
                <a:sym typeface="Calibri"/>
              </a:defRPr>
            </a:lvl8pPr>
            <a:lvl9pPr marL="0" marR="0" lvl="8" indent="0" algn="l" rtl="0">
              <a:spcBef>
                <a:spcPts val="0"/>
              </a:spcBef>
              <a:buNone/>
              <a:defRPr sz="10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5" name="Google Shape;25;p4"/>
          <p:cNvSpPr/>
          <p:nvPr/>
        </p:nvSpPr>
        <p:spPr>
          <a:xfrm>
            <a:off x="-7938" y="5943600"/>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rgbClr val="002567"/>
              </a:solidFill>
              <a:latin typeface="Calibri"/>
              <a:ea typeface="Calibri"/>
              <a:cs typeface="Calibri"/>
              <a:sym typeface="Calibri"/>
            </a:endParaRPr>
          </a:p>
        </p:txBody>
      </p:sp>
      <p:sp>
        <p:nvSpPr>
          <p:cNvPr id="26" name="Google Shape;26;p4"/>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b="0" i="0" u="none" strike="noStrike" cap="none">
              <a:solidFill>
                <a:srgbClr val="002567"/>
              </a:solidFill>
              <a:latin typeface="Calibri"/>
              <a:ea typeface="Calibri"/>
              <a:cs typeface="Calibri"/>
              <a:sym typeface="Calibri"/>
            </a:endParaRPr>
          </a:p>
        </p:txBody>
      </p:sp>
      <p:pic>
        <p:nvPicPr>
          <p:cNvPr id="27" name="Google Shape;27;p4"/>
          <p:cNvPicPr preferRelativeResize="0"/>
          <p:nvPr/>
        </p:nvPicPr>
        <p:blipFill rotWithShape="1">
          <a:blip r:embed="rId2">
            <a:alphaModFix/>
          </a:blip>
          <a:srcRect/>
          <a:stretch/>
        </p:blipFill>
        <p:spPr>
          <a:xfrm>
            <a:off x="7984671" y="152400"/>
            <a:ext cx="838200" cy="2768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bg>
      <p:bgPr>
        <a:gradFill>
          <a:gsLst>
            <a:gs pos="0">
              <a:srgbClr val="DAEEFA"/>
            </a:gs>
            <a:gs pos="100000">
              <a:srgbClr val="DAEEFA"/>
            </a:gs>
          </a:gsLst>
          <a:lin ang="5400000" scaled="0"/>
        </a:grad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b="0" i="0" u="none" strike="noStrike" cap="none">
                <a:solidFill>
                  <a:srgbClr val="000000"/>
                </a:solidFill>
                <a:latin typeface="Calibri"/>
                <a:ea typeface="Calibri"/>
                <a:cs typeface="Calibri"/>
                <a:sym typeface="Calibri"/>
              </a:defRPr>
            </a:lvl1pPr>
            <a:lvl2pPr marL="0" marR="0" lvl="1" indent="0" algn="l" rtl="0">
              <a:spcBef>
                <a:spcPts val="0"/>
              </a:spcBef>
              <a:buNone/>
              <a:defRPr sz="1000" b="0" i="0" u="none" strike="noStrike" cap="none">
                <a:solidFill>
                  <a:srgbClr val="000000"/>
                </a:solidFill>
                <a:latin typeface="Calibri"/>
                <a:ea typeface="Calibri"/>
                <a:cs typeface="Calibri"/>
                <a:sym typeface="Calibri"/>
              </a:defRPr>
            </a:lvl2pPr>
            <a:lvl3pPr marL="0" marR="0" lvl="2" indent="0" algn="l" rtl="0">
              <a:spcBef>
                <a:spcPts val="0"/>
              </a:spcBef>
              <a:buNone/>
              <a:defRPr sz="1000" b="0" i="0" u="none" strike="noStrike" cap="none">
                <a:solidFill>
                  <a:srgbClr val="000000"/>
                </a:solidFill>
                <a:latin typeface="Calibri"/>
                <a:ea typeface="Calibri"/>
                <a:cs typeface="Calibri"/>
                <a:sym typeface="Calibri"/>
              </a:defRPr>
            </a:lvl3pPr>
            <a:lvl4pPr marL="0" marR="0" lvl="3" indent="0" algn="l" rtl="0">
              <a:spcBef>
                <a:spcPts val="0"/>
              </a:spcBef>
              <a:buNone/>
              <a:defRPr sz="1000" b="0" i="0" u="none" strike="noStrike" cap="none">
                <a:solidFill>
                  <a:srgbClr val="000000"/>
                </a:solidFill>
                <a:latin typeface="Calibri"/>
                <a:ea typeface="Calibri"/>
                <a:cs typeface="Calibri"/>
                <a:sym typeface="Calibri"/>
              </a:defRPr>
            </a:lvl4pPr>
            <a:lvl5pPr marL="0" marR="0" lvl="4" indent="0" algn="l" rtl="0">
              <a:spcBef>
                <a:spcPts val="0"/>
              </a:spcBef>
              <a:buNone/>
              <a:defRPr sz="1000" b="0" i="0" u="none" strike="noStrike" cap="none">
                <a:solidFill>
                  <a:srgbClr val="000000"/>
                </a:solidFill>
                <a:latin typeface="Calibri"/>
                <a:ea typeface="Calibri"/>
                <a:cs typeface="Calibri"/>
                <a:sym typeface="Calibri"/>
              </a:defRPr>
            </a:lvl5pPr>
            <a:lvl6pPr marL="0" marR="0" lvl="5" indent="0" algn="l" rtl="0">
              <a:spcBef>
                <a:spcPts val="0"/>
              </a:spcBef>
              <a:buNone/>
              <a:defRPr sz="1000" b="0" i="0" u="none" strike="noStrike" cap="none">
                <a:solidFill>
                  <a:srgbClr val="000000"/>
                </a:solidFill>
                <a:latin typeface="Calibri"/>
                <a:ea typeface="Calibri"/>
                <a:cs typeface="Calibri"/>
                <a:sym typeface="Calibri"/>
              </a:defRPr>
            </a:lvl6pPr>
            <a:lvl7pPr marL="0" marR="0" lvl="6" indent="0" algn="l" rtl="0">
              <a:spcBef>
                <a:spcPts val="0"/>
              </a:spcBef>
              <a:buNone/>
              <a:defRPr sz="1000" b="0" i="0" u="none" strike="noStrike" cap="none">
                <a:solidFill>
                  <a:srgbClr val="000000"/>
                </a:solidFill>
                <a:latin typeface="Calibri"/>
                <a:ea typeface="Calibri"/>
                <a:cs typeface="Calibri"/>
                <a:sym typeface="Calibri"/>
              </a:defRPr>
            </a:lvl7pPr>
            <a:lvl8pPr marL="0" marR="0" lvl="7" indent="0" algn="l" rtl="0">
              <a:spcBef>
                <a:spcPts val="0"/>
              </a:spcBef>
              <a:buNone/>
              <a:defRPr sz="1000" b="0" i="0" u="none" strike="noStrike" cap="none">
                <a:solidFill>
                  <a:srgbClr val="000000"/>
                </a:solidFill>
                <a:latin typeface="Calibri"/>
                <a:ea typeface="Calibri"/>
                <a:cs typeface="Calibri"/>
                <a:sym typeface="Calibri"/>
              </a:defRPr>
            </a:lvl8pPr>
            <a:lvl9pPr marL="0" marR="0" lvl="8" indent="0" algn="l" rtl="0">
              <a:spcBef>
                <a:spcPts val="0"/>
              </a:spcBef>
              <a:buNone/>
              <a:defRPr sz="10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30" name="Google Shape;30;p5"/>
          <p:cNvSpPr/>
          <p:nvPr/>
        </p:nvSpPr>
        <p:spPr>
          <a:xfrm>
            <a:off x="-7938" y="5943600"/>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rgbClr val="002567"/>
              </a:solidFill>
              <a:latin typeface="Calibri"/>
              <a:ea typeface="Calibri"/>
              <a:cs typeface="Calibri"/>
              <a:sym typeface="Calibri"/>
            </a:endParaRPr>
          </a:p>
        </p:txBody>
      </p:sp>
      <p:sp>
        <p:nvSpPr>
          <p:cNvPr id="31" name="Google Shape;31;p5"/>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b="0" i="0" u="none" strike="noStrike" cap="none">
              <a:solidFill>
                <a:srgbClr val="002567"/>
              </a:solidFill>
              <a:latin typeface="Calibri"/>
              <a:ea typeface="Calibri"/>
              <a:cs typeface="Calibri"/>
              <a:sym typeface="Calibri"/>
            </a:endParaRPr>
          </a:p>
        </p:txBody>
      </p:sp>
      <p:pic>
        <p:nvPicPr>
          <p:cNvPr id="32" name="Google Shape;32;p5"/>
          <p:cNvPicPr preferRelativeResize="0"/>
          <p:nvPr/>
        </p:nvPicPr>
        <p:blipFill rotWithShape="1">
          <a:blip r:embed="rId2">
            <a:alphaModFix/>
          </a:blip>
          <a:srcRect/>
          <a:stretch/>
        </p:blipFill>
        <p:spPr>
          <a:xfrm>
            <a:off x="7984671" y="152400"/>
            <a:ext cx="838200" cy="2768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Only">
  <p:cSld name="3_Title Only">
    <p:bg>
      <p:bgPr>
        <a:solidFill>
          <a:schemeClr val="lt1"/>
        </a:solid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35" name="Google Shape;35;p6"/>
          <p:cNvSpPr/>
          <p:nvPr/>
        </p:nvSpPr>
        <p:spPr>
          <a:xfrm>
            <a:off x="-7937" y="5943602"/>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sp>
        <p:nvSpPr>
          <p:cNvPr id="36" name="Google Shape;36;p6"/>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pic>
        <p:nvPicPr>
          <p:cNvPr id="37" name="Google Shape;37;p6"/>
          <p:cNvPicPr preferRelativeResize="0"/>
          <p:nvPr/>
        </p:nvPicPr>
        <p:blipFill rotWithShape="1">
          <a:blip r:embed="rId2">
            <a:alphaModFix/>
          </a:blip>
          <a:srcRect/>
          <a:stretch/>
        </p:blipFill>
        <p:spPr>
          <a:xfrm>
            <a:off x="7984671" y="152402"/>
            <a:ext cx="838200" cy="2768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Only">
  <p:cSld name="5_Title Only">
    <p:bg>
      <p:bgPr>
        <a:solidFill>
          <a:schemeClr val="lt1"/>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40" name="Google Shape;40;p7"/>
          <p:cNvSpPr/>
          <p:nvPr/>
        </p:nvSpPr>
        <p:spPr>
          <a:xfrm>
            <a:off x="-7937" y="5943602"/>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sp>
        <p:nvSpPr>
          <p:cNvPr id="41" name="Google Shape;41;p7"/>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pic>
        <p:nvPicPr>
          <p:cNvPr id="42" name="Google Shape;42;p7"/>
          <p:cNvPicPr preferRelativeResize="0"/>
          <p:nvPr/>
        </p:nvPicPr>
        <p:blipFill rotWithShape="1">
          <a:blip r:embed="rId2">
            <a:alphaModFix/>
          </a:blip>
          <a:srcRect/>
          <a:stretch/>
        </p:blipFill>
        <p:spPr>
          <a:xfrm>
            <a:off x="7984671" y="152402"/>
            <a:ext cx="838200" cy="2768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Only">
  <p:cSld name="6_Title Only">
    <p:bg>
      <p:bgPr>
        <a:solidFill>
          <a:schemeClr val="lt1"/>
        </a:solid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45" name="Google Shape;45;p8"/>
          <p:cNvSpPr/>
          <p:nvPr/>
        </p:nvSpPr>
        <p:spPr>
          <a:xfrm>
            <a:off x="-7937" y="5943602"/>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sp>
        <p:nvSpPr>
          <p:cNvPr id="46" name="Google Shape;46;p8"/>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pic>
        <p:nvPicPr>
          <p:cNvPr id="47" name="Google Shape;47;p8"/>
          <p:cNvPicPr preferRelativeResize="0"/>
          <p:nvPr/>
        </p:nvPicPr>
        <p:blipFill rotWithShape="1">
          <a:blip r:embed="rId2">
            <a:alphaModFix/>
          </a:blip>
          <a:srcRect/>
          <a:stretch/>
        </p:blipFill>
        <p:spPr>
          <a:xfrm>
            <a:off x="7984671" y="152402"/>
            <a:ext cx="838200" cy="2768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Only">
  <p:cSld name="7_Title Only">
    <p:bg>
      <p:bgPr>
        <a:solidFill>
          <a:schemeClr val="lt1"/>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50" name="Google Shape;50;p9"/>
          <p:cNvSpPr/>
          <p:nvPr/>
        </p:nvSpPr>
        <p:spPr>
          <a:xfrm>
            <a:off x="-7937" y="5943602"/>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sp>
        <p:nvSpPr>
          <p:cNvPr id="51" name="Google Shape;51;p9"/>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pic>
        <p:nvPicPr>
          <p:cNvPr id="52" name="Google Shape;52;p9"/>
          <p:cNvPicPr preferRelativeResize="0"/>
          <p:nvPr/>
        </p:nvPicPr>
        <p:blipFill rotWithShape="1">
          <a:blip r:embed="rId2">
            <a:alphaModFix/>
          </a:blip>
          <a:srcRect/>
          <a:stretch/>
        </p:blipFill>
        <p:spPr>
          <a:xfrm>
            <a:off x="7984671" y="152402"/>
            <a:ext cx="838200" cy="2768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Only">
  <p:cSld name="8_Title Only">
    <p:bg>
      <p:bgPr>
        <a:solidFill>
          <a:schemeClr val="lt1"/>
        </a:solidFill>
        <a:effectLst/>
      </p:bgPr>
    </p:bg>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55" name="Google Shape;55;p10"/>
          <p:cNvSpPr/>
          <p:nvPr/>
        </p:nvSpPr>
        <p:spPr>
          <a:xfrm>
            <a:off x="-7937" y="5943602"/>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sp>
        <p:nvSpPr>
          <p:cNvPr id="56" name="Google Shape;56;p10"/>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pic>
        <p:nvPicPr>
          <p:cNvPr id="57" name="Google Shape;57;p10"/>
          <p:cNvPicPr preferRelativeResize="0"/>
          <p:nvPr/>
        </p:nvPicPr>
        <p:blipFill rotWithShape="1">
          <a:blip r:embed="rId2">
            <a:alphaModFix/>
          </a:blip>
          <a:srcRect/>
          <a:stretch/>
        </p:blipFill>
        <p:spPr>
          <a:xfrm>
            <a:off x="7984671" y="152402"/>
            <a:ext cx="838200" cy="2768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Title Only">
  <p:cSld name="10_Title Only">
    <p:bg>
      <p:bgPr>
        <a:solidFill>
          <a:schemeClr val="lt1"/>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60" name="Google Shape;60;p11"/>
          <p:cNvSpPr/>
          <p:nvPr/>
        </p:nvSpPr>
        <p:spPr>
          <a:xfrm>
            <a:off x="-7937" y="5943602"/>
            <a:ext cx="9161463"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sp>
        <p:nvSpPr>
          <p:cNvPr id="61" name="Google Shape;61;p11"/>
          <p:cNvSpPr/>
          <p:nvPr/>
        </p:nvSpPr>
        <p:spPr>
          <a:xfrm>
            <a:off x="-7938" y="-7938"/>
            <a:ext cx="9159876"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pic>
        <p:nvPicPr>
          <p:cNvPr id="62" name="Google Shape;62;p11"/>
          <p:cNvPicPr preferRelativeResize="0"/>
          <p:nvPr/>
        </p:nvPicPr>
        <p:blipFill rotWithShape="1">
          <a:blip r:embed="rId2">
            <a:alphaModFix/>
          </a:blip>
          <a:srcRect/>
          <a:stretch/>
        </p:blipFill>
        <p:spPr>
          <a:xfrm>
            <a:off x="7984671" y="152402"/>
            <a:ext cx="838200" cy="2768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7938" y="2743200"/>
            <a:ext cx="9159876" cy="1143000"/>
          </a:xfrm>
          <a:prstGeom prst="rect">
            <a:avLst/>
          </a:prstGeom>
          <a:gradFill>
            <a:gsLst>
              <a:gs pos="0">
                <a:srgbClr val="001756"/>
              </a:gs>
              <a:gs pos="50000">
                <a:srgbClr val="002788"/>
              </a:gs>
              <a:gs pos="100000">
                <a:srgbClr val="001756"/>
              </a:gs>
            </a:gsLst>
            <a:lin ang="0" scaled="0"/>
          </a:gra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b="0" i="0" u="none" strike="noStrike" cap="none">
              <a:solidFill>
                <a:srgbClr val="002888"/>
              </a:solidFill>
              <a:latin typeface="Arial"/>
              <a:ea typeface="Arial"/>
              <a:cs typeface="Arial"/>
              <a:sym typeface="Arial"/>
            </a:endParaRPr>
          </a:p>
        </p:txBody>
      </p:sp>
      <p:sp>
        <p:nvSpPr>
          <p:cNvPr id="11" name="Google Shape;11;p1"/>
          <p:cNvSpPr txBox="1">
            <a:spLocks noGrp="1"/>
          </p:cNvSpPr>
          <p:nvPr>
            <p:ph type="title"/>
          </p:nvPr>
        </p:nvSpPr>
        <p:spPr>
          <a:xfrm>
            <a:off x="760413" y="2743200"/>
            <a:ext cx="7316787" cy="114300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28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rgbClr val="FFFFFF"/>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rgbClr val="FFFFFF"/>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rgbClr val="FFFFFF"/>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rgbClr val="FFFFFF"/>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0" y="6477000"/>
            <a:ext cx="1524000" cy="182563"/>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286000" y="6477000"/>
            <a:ext cx="6400800" cy="182563"/>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320675" y="6477000"/>
            <a:ext cx="441325" cy="182563"/>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None/>
              <a:defRPr sz="1000" b="0" i="0" u="none" strike="noStrike" cap="none">
                <a:solidFill>
                  <a:srgbClr val="002888"/>
                </a:solidFill>
                <a:latin typeface="Arial"/>
                <a:ea typeface="Arial"/>
                <a:cs typeface="Arial"/>
                <a:sym typeface="Arial"/>
              </a:defRPr>
            </a:lvl1pPr>
            <a:lvl2pPr marL="0" marR="0" lvl="1" indent="0" algn="l" rtl="0">
              <a:spcBef>
                <a:spcPts val="0"/>
              </a:spcBef>
              <a:spcAft>
                <a:spcPts val="0"/>
              </a:spcAft>
              <a:buNone/>
              <a:defRPr sz="1000" b="0" i="0" u="none" strike="noStrike" cap="none">
                <a:solidFill>
                  <a:srgbClr val="002888"/>
                </a:solidFill>
                <a:latin typeface="Arial"/>
                <a:ea typeface="Arial"/>
                <a:cs typeface="Arial"/>
                <a:sym typeface="Arial"/>
              </a:defRPr>
            </a:lvl2pPr>
            <a:lvl3pPr marL="0" marR="0" lvl="2" indent="0" algn="l" rtl="0">
              <a:spcBef>
                <a:spcPts val="0"/>
              </a:spcBef>
              <a:spcAft>
                <a:spcPts val="0"/>
              </a:spcAft>
              <a:buNone/>
              <a:defRPr sz="1000" b="0" i="0" u="none" strike="noStrike" cap="none">
                <a:solidFill>
                  <a:srgbClr val="002888"/>
                </a:solidFill>
                <a:latin typeface="Arial"/>
                <a:ea typeface="Arial"/>
                <a:cs typeface="Arial"/>
                <a:sym typeface="Arial"/>
              </a:defRPr>
            </a:lvl3pPr>
            <a:lvl4pPr marL="0" marR="0" lvl="3" indent="0" algn="l" rtl="0">
              <a:spcBef>
                <a:spcPts val="0"/>
              </a:spcBef>
              <a:spcAft>
                <a:spcPts val="0"/>
              </a:spcAft>
              <a:buNone/>
              <a:defRPr sz="1000" b="0" i="0" u="none" strike="noStrike" cap="none">
                <a:solidFill>
                  <a:srgbClr val="002888"/>
                </a:solidFill>
                <a:latin typeface="Arial"/>
                <a:ea typeface="Arial"/>
                <a:cs typeface="Arial"/>
                <a:sym typeface="Arial"/>
              </a:defRPr>
            </a:lvl4pPr>
            <a:lvl5pPr marL="0" marR="0" lvl="4" indent="0" algn="l" rtl="0">
              <a:spcBef>
                <a:spcPts val="0"/>
              </a:spcBef>
              <a:spcAft>
                <a:spcPts val="0"/>
              </a:spcAft>
              <a:buNone/>
              <a:defRPr sz="1000" b="0" i="0" u="none" strike="noStrike" cap="none">
                <a:solidFill>
                  <a:srgbClr val="002888"/>
                </a:solidFill>
                <a:latin typeface="Arial"/>
                <a:ea typeface="Arial"/>
                <a:cs typeface="Arial"/>
                <a:sym typeface="Arial"/>
              </a:defRPr>
            </a:lvl5pPr>
            <a:lvl6pPr marL="0" marR="0" lvl="5" indent="0" algn="l" rtl="0">
              <a:spcBef>
                <a:spcPts val="0"/>
              </a:spcBef>
              <a:spcAft>
                <a:spcPts val="0"/>
              </a:spcAft>
              <a:buNone/>
              <a:defRPr sz="1000" b="0" i="0" u="none" strike="noStrike" cap="none">
                <a:solidFill>
                  <a:srgbClr val="002888"/>
                </a:solidFill>
                <a:latin typeface="Arial"/>
                <a:ea typeface="Arial"/>
                <a:cs typeface="Arial"/>
                <a:sym typeface="Arial"/>
              </a:defRPr>
            </a:lvl6pPr>
            <a:lvl7pPr marL="0" marR="0" lvl="6" indent="0" algn="l" rtl="0">
              <a:spcBef>
                <a:spcPts val="0"/>
              </a:spcBef>
              <a:spcAft>
                <a:spcPts val="0"/>
              </a:spcAft>
              <a:buNone/>
              <a:defRPr sz="1000" b="0" i="0" u="none" strike="noStrike" cap="none">
                <a:solidFill>
                  <a:srgbClr val="002888"/>
                </a:solidFill>
                <a:latin typeface="Arial"/>
                <a:ea typeface="Arial"/>
                <a:cs typeface="Arial"/>
                <a:sym typeface="Arial"/>
              </a:defRPr>
            </a:lvl7pPr>
            <a:lvl8pPr marL="0" marR="0" lvl="7" indent="0" algn="l" rtl="0">
              <a:spcBef>
                <a:spcPts val="0"/>
              </a:spcBef>
              <a:spcAft>
                <a:spcPts val="0"/>
              </a:spcAft>
              <a:buNone/>
              <a:defRPr sz="1000" b="0" i="0" u="none" strike="noStrike" cap="none">
                <a:solidFill>
                  <a:srgbClr val="002888"/>
                </a:solidFill>
                <a:latin typeface="Arial"/>
                <a:ea typeface="Arial"/>
                <a:cs typeface="Arial"/>
                <a:sym typeface="Arial"/>
              </a:defRPr>
            </a:lvl8pPr>
            <a:lvl9pPr marL="0" marR="0" lvl="8" indent="0" algn="l" rtl="0">
              <a:spcBef>
                <a:spcPts val="0"/>
              </a:spcBef>
              <a:spcAft>
                <a:spcPts val="0"/>
              </a:spcAft>
              <a:buNone/>
              <a:defRPr sz="1000" b="0" i="0" u="none" strike="noStrike" cap="none">
                <a:solidFill>
                  <a:srgbClr val="002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pic>
        <p:nvPicPr>
          <p:cNvPr id="15" name="Google Shape;15;p1" descr="RBC-Logo"/>
          <p:cNvPicPr preferRelativeResize="0"/>
          <p:nvPr/>
        </p:nvPicPr>
        <p:blipFill rotWithShape="1">
          <a:blip r:embed="rId3">
            <a:alphaModFix/>
          </a:blip>
          <a:srcRect/>
          <a:stretch/>
        </p:blipFill>
        <p:spPr>
          <a:xfrm>
            <a:off x="8162925" y="2921000"/>
            <a:ext cx="666750" cy="773113"/>
          </a:xfrm>
          <a:prstGeom prst="rect">
            <a:avLst/>
          </a:prstGeom>
          <a:noFill/>
          <a:ln>
            <a:noFill/>
          </a:ln>
        </p:spPr>
      </p:pic>
      <p:sp>
        <p:nvSpPr>
          <p:cNvPr id="16" name="Google Shape;16;p1"/>
          <p:cNvSpPr txBox="1">
            <a:spLocks noGrp="1"/>
          </p:cNvSpPr>
          <p:nvPr>
            <p:ph type="body" idx="1"/>
          </p:nvPr>
        </p:nvSpPr>
        <p:spPr>
          <a:xfrm>
            <a:off x="-17463" y="0"/>
            <a:ext cx="9525" cy="9525"/>
          </a:xfrm>
          <a:prstGeom prst="rect">
            <a:avLst/>
          </a:prstGeom>
          <a:noFill/>
          <a:ln>
            <a:noFill/>
          </a:ln>
        </p:spPr>
        <p:txBody>
          <a:bodyPr spcFirstLastPara="1" wrap="square" lIns="0" tIns="0" rIns="0" bIns="0" anchor="t" anchorCtr="0"/>
          <a:lstStyle>
            <a:lvl1pPr marL="457200" marR="0" lvl="0"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1pPr>
            <a:lvl2pPr marL="914400" marR="0" lvl="1"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2pPr>
            <a:lvl3pPr marL="1371600" marR="0" lvl="2"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3pPr>
            <a:lvl4pPr marL="1828800" marR="0" lvl="3"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4pPr>
            <a:lvl5pPr marL="2286000" marR="0" lvl="4"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5pPr>
            <a:lvl6pPr marL="2743200" marR="0" lvl="5"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6pPr>
            <a:lvl7pPr marL="3200400" marR="0" lvl="6"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7pPr>
            <a:lvl8pPr marL="3657600" marR="0" lvl="7"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8pPr>
            <a:lvl9pPr marL="4114800" marR="0" lvl="8" indent="-234950" algn="l" rtl="0">
              <a:spcBef>
                <a:spcPts val="20"/>
              </a:spcBef>
              <a:spcAft>
                <a:spcPts val="0"/>
              </a:spcAft>
              <a:buClr>
                <a:srgbClr val="B2B2B2"/>
              </a:buClr>
              <a:buSzPts val="100"/>
              <a:buFont typeface="Arial"/>
              <a:buChar char="–"/>
              <a:defRPr sz="100" b="0" i="0" u="none" strike="noStrike" cap="none">
                <a:solidFill>
                  <a:srgbClr val="B2B2B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ctrTitle" idx="4294967295"/>
          </p:nvPr>
        </p:nvSpPr>
        <p:spPr>
          <a:xfrm>
            <a:off x="740665" y="2197100"/>
            <a:ext cx="3221736" cy="1371600"/>
          </a:xfrm>
          <a:prstGeom prst="rect">
            <a:avLst/>
          </a:prstGeom>
          <a:noFill/>
          <a:ln>
            <a:noFill/>
          </a:ln>
        </p:spPr>
        <p:txBody>
          <a:bodyPr spcFirstLastPara="1" wrap="square" lIns="0" tIns="0" rIns="0" bIns="0" anchor="ctr" anchorCtr="0">
            <a:noAutofit/>
          </a:bodyPr>
          <a:lstStyle/>
          <a:p>
            <a:pPr marL="0" marR="0" lvl="0" indent="0" algn="l" rtl="0">
              <a:lnSpc>
                <a:spcPct val="181818"/>
              </a:lnSpc>
              <a:spcBef>
                <a:spcPts val="0"/>
              </a:spcBef>
              <a:spcAft>
                <a:spcPts val="0"/>
              </a:spcAft>
              <a:buNone/>
            </a:pPr>
            <a:r>
              <a:rPr lang="en-US" sz="4400" b="1" i="0" u="none" strike="noStrike" cap="none">
                <a:solidFill>
                  <a:srgbClr val="F8F8F8"/>
                </a:solidFill>
                <a:latin typeface="Cabin"/>
                <a:ea typeface="Cabin"/>
                <a:cs typeface="Cabin"/>
                <a:sym typeface="Cabin"/>
              </a:rPr>
              <a:t>ROYAL BANK OF CANADA</a:t>
            </a:r>
            <a:endParaRPr sz="4400" b="1" i="0" u="none" strike="noStrike" cap="none">
              <a:solidFill>
                <a:srgbClr val="F8F8F8"/>
              </a:solidFill>
              <a:latin typeface="Cabin"/>
              <a:ea typeface="Cabin"/>
              <a:cs typeface="Cabin"/>
              <a:sym typeface="Cabin"/>
            </a:endParaRPr>
          </a:p>
        </p:txBody>
      </p:sp>
      <p:sp>
        <p:nvSpPr>
          <p:cNvPr id="91" name="Google Shape;91;p17"/>
          <p:cNvSpPr txBox="1"/>
          <p:nvPr/>
        </p:nvSpPr>
        <p:spPr>
          <a:xfrm>
            <a:off x="2879300" y="5409850"/>
            <a:ext cx="3581400" cy="1448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a:solidFill>
                <a:srgbClr val="002060"/>
              </a:solidFill>
              <a:latin typeface="Cabin"/>
              <a:ea typeface="Cabin"/>
              <a:cs typeface="Cabin"/>
              <a:sym typeface="Cabin"/>
            </a:endParaRPr>
          </a:p>
          <a:p>
            <a:pPr marL="0" marR="0" lvl="0" indent="0" algn="r" rtl="0">
              <a:spcBef>
                <a:spcPts val="0"/>
              </a:spcBef>
              <a:spcAft>
                <a:spcPts val="0"/>
              </a:spcAft>
              <a:buNone/>
            </a:pPr>
            <a:endParaRPr/>
          </a:p>
          <a:p>
            <a:pPr marL="0" marR="0" lvl="0" indent="0" algn="r" rtl="0">
              <a:spcBef>
                <a:spcPts val="0"/>
              </a:spcBef>
              <a:spcAft>
                <a:spcPts val="0"/>
              </a:spcAft>
              <a:buNone/>
            </a:pPr>
            <a:r>
              <a:rPr lang="en-US" sz="1600" b="1">
                <a:solidFill>
                  <a:srgbClr val="002060"/>
                </a:solidFill>
                <a:latin typeface="Cabin"/>
                <a:ea typeface="Cabin"/>
                <a:cs typeface="Cabin"/>
                <a:sym typeface="Cabin"/>
              </a:rPr>
              <a:t>Tiantian (Sara) Wang</a:t>
            </a:r>
            <a:endParaRPr sz="1600" b="1">
              <a:solidFill>
                <a:srgbClr val="002060"/>
              </a:solidFill>
              <a:latin typeface="Cabin"/>
              <a:ea typeface="Cabin"/>
              <a:cs typeface="Cabin"/>
              <a:sym typeface="Cabin"/>
            </a:endParaRPr>
          </a:p>
          <a:p>
            <a:pPr marL="0" marR="0" lvl="0" indent="0" algn="r" rtl="0">
              <a:spcBef>
                <a:spcPts val="0"/>
              </a:spcBef>
              <a:spcAft>
                <a:spcPts val="0"/>
              </a:spcAft>
              <a:buNone/>
            </a:pPr>
            <a:r>
              <a:rPr lang="en-US" sz="1600" b="1">
                <a:solidFill>
                  <a:srgbClr val="002060"/>
                </a:solidFill>
                <a:latin typeface="Cabin"/>
                <a:ea typeface="Cabin"/>
                <a:cs typeface="Cabin"/>
                <a:sym typeface="Cabin"/>
              </a:rPr>
              <a:t>Xinyue (Maggie) Zou</a:t>
            </a:r>
            <a:endParaRPr sz="1600" b="1">
              <a:solidFill>
                <a:srgbClr val="002060"/>
              </a:solidFill>
              <a:latin typeface="Cabin"/>
              <a:ea typeface="Cabin"/>
              <a:cs typeface="Cabin"/>
              <a:sym typeface="Cabin"/>
            </a:endParaRPr>
          </a:p>
          <a:p>
            <a:pPr marL="0" lvl="0" indent="0" algn="r" rtl="0">
              <a:spcBef>
                <a:spcPts val="0"/>
              </a:spcBef>
              <a:spcAft>
                <a:spcPts val="0"/>
              </a:spcAft>
              <a:buNone/>
            </a:pPr>
            <a:r>
              <a:rPr lang="en-US" sz="1600" b="1">
                <a:solidFill>
                  <a:srgbClr val="002060"/>
                </a:solidFill>
                <a:latin typeface="Cabin"/>
                <a:ea typeface="Cabin"/>
                <a:cs typeface="Cabin"/>
                <a:sym typeface="Cabin"/>
              </a:rPr>
              <a:t>Yiting (Tina) Zhou</a:t>
            </a:r>
            <a:endParaRPr sz="1600" b="1">
              <a:solidFill>
                <a:srgbClr val="002060"/>
              </a:solidFill>
              <a:latin typeface="Cabin"/>
              <a:ea typeface="Cabin"/>
              <a:cs typeface="Cabin"/>
              <a:sym typeface="Cabin"/>
            </a:endParaRPr>
          </a:p>
          <a:p>
            <a:pPr marL="0" lvl="0" indent="0" algn="r" rtl="0">
              <a:spcBef>
                <a:spcPts val="0"/>
              </a:spcBef>
              <a:spcAft>
                <a:spcPts val="0"/>
              </a:spcAft>
              <a:buNone/>
            </a:pPr>
            <a:r>
              <a:rPr lang="en-US" sz="1600" b="1">
                <a:solidFill>
                  <a:srgbClr val="002060"/>
                </a:solidFill>
                <a:latin typeface="Cabin"/>
                <a:ea typeface="Cabin"/>
                <a:cs typeface="Cabin"/>
                <a:sym typeface="Cabin"/>
              </a:rPr>
              <a:t>Yihua (Fiora) Liu</a:t>
            </a:r>
            <a:endParaRPr sz="1600" b="1">
              <a:solidFill>
                <a:srgbClr val="002060"/>
              </a:solidFill>
              <a:latin typeface="Cabin"/>
              <a:ea typeface="Cabin"/>
              <a:cs typeface="Cabin"/>
              <a:sym typeface="Cabin"/>
            </a:endParaRPr>
          </a:p>
          <a:p>
            <a:pPr marL="0" lvl="0" indent="0" algn="r" rtl="0">
              <a:spcBef>
                <a:spcPts val="0"/>
              </a:spcBef>
              <a:spcAft>
                <a:spcPts val="0"/>
              </a:spcAft>
              <a:buNone/>
            </a:pPr>
            <a:endParaRPr sz="1600" b="1">
              <a:solidFill>
                <a:srgbClr val="002060"/>
              </a:solidFill>
              <a:latin typeface="Cabin"/>
              <a:ea typeface="Cabin"/>
              <a:cs typeface="Cabin"/>
              <a:sym typeface="Cabin"/>
            </a:endParaRPr>
          </a:p>
        </p:txBody>
      </p:sp>
      <p:pic>
        <p:nvPicPr>
          <p:cNvPr id="92" name="Google Shape;92;p17"/>
          <p:cNvPicPr preferRelativeResize="0"/>
          <p:nvPr/>
        </p:nvPicPr>
        <p:blipFill rotWithShape="1">
          <a:blip r:embed="rId3">
            <a:alphaModFix/>
          </a:blip>
          <a:srcRect/>
          <a:stretch/>
        </p:blipFill>
        <p:spPr>
          <a:xfrm>
            <a:off x="6765227" y="5697525"/>
            <a:ext cx="1905000" cy="84406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10</a:t>
            </a:fld>
            <a:endParaRPr>
              <a:solidFill>
                <a:srgbClr val="000000"/>
              </a:solidFill>
            </a:endParaRPr>
          </a:p>
        </p:txBody>
      </p:sp>
      <p:sp>
        <p:nvSpPr>
          <p:cNvPr id="170" name="Google Shape;170;p26"/>
          <p:cNvSpPr/>
          <p:nvPr/>
        </p:nvSpPr>
        <p:spPr>
          <a:xfrm>
            <a:off x="9857" y="2286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0053B2"/>
                </a:solidFill>
              </a:rPr>
              <a:t>OVERVIEW</a:t>
            </a:r>
            <a:r>
              <a:rPr lang="en-US" sz="4800" b="1" cap="none">
                <a:solidFill>
                  <a:srgbClr val="0053B2"/>
                </a:solidFill>
                <a:latin typeface="Arial"/>
                <a:ea typeface="Arial"/>
                <a:cs typeface="Arial"/>
                <a:sym typeface="Arial"/>
              </a:rPr>
              <a:t> OF RBC</a:t>
            </a:r>
            <a:endParaRPr sz="4800" b="1" cap="none">
              <a:solidFill>
                <a:srgbClr val="0053B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sldNum" idx="12"/>
          </p:nvPr>
        </p:nvSpPr>
        <p:spPr>
          <a:xfrm>
            <a:off x="8610600"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11</a:t>
            </a:fld>
            <a:endParaRPr/>
          </a:p>
        </p:txBody>
      </p:sp>
      <p:sp>
        <p:nvSpPr>
          <p:cNvPr id="177" name="Google Shape;177;p27"/>
          <p:cNvSpPr txBox="1"/>
          <p:nvPr/>
        </p:nvSpPr>
        <p:spPr>
          <a:xfrm>
            <a:off x="0" y="76200"/>
            <a:ext cx="3803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b="1">
              <a:solidFill>
                <a:schemeClr val="lt1"/>
              </a:solidFill>
              <a:latin typeface="Calibri"/>
              <a:ea typeface="Calibri"/>
              <a:cs typeface="Calibri"/>
              <a:sym typeface="Calibri"/>
            </a:endParaRPr>
          </a:p>
        </p:txBody>
      </p:sp>
      <p:sp>
        <p:nvSpPr>
          <p:cNvPr id="178" name="Google Shape;178;p27"/>
          <p:cNvSpPr txBox="1"/>
          <p:nvPr/>
        </p:nvSpPr>
        <p:spPr>
          <a:xfrm>
            <a:off x="0" y="537900"/>
            <a:ext cx="2971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Company Background</a:t>
            </a:r>
            <a:endParaRPr sz="2400" b="1">
              <a:solidFill>
                <a:schemeClr val="dk1"/>
              </a:solidFill>
              <a:latin typeface="Calibri"/>
              <a:ea typeface="Calibri"/>
              <a:cs typeface="Calibri"/>
              <a:sym typeface="Calibri"/>
            </a:endParaRPr>
          </a:p>
        </p:txBody>
      </p:sp>
      <p:sp>
        <p:nvSpPr>
          <p:cNvPr id="179" name="Google Shape;179;p27"/>
          <p:cNvSpPr txBox="1"/>
          <p:nvPr/>
        </p:nvSpPr>
        <p:spPr>
          <a:xfrm>
            <a:off x="304800" y="1635750"/>
            <a:ext cx="8037600" cy="3000000"/>
          </a:xfrm>
          <a:prstGeom prst="rect">
            <a:avLst/>
          </a:prstGeom>
          <a:noFill/>
          <a:ln>
            <a:noFill/>
          </a:ln>
        </p:spPr>
        <p:txBody>
          <a:bodyPr spcFirstLastPara="1" wrap="square" lIns="91425" tIns="91425" rIns="91425" bIns="91425" anchor="ctr" anchorCtr="0">
            <a:no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The largest bank in Canada, based on market capitalization</a:t>
            </a: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Operation in Canada, US and other 44 countries </a:t>
            </a: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Has over </a:t>
            </a:r>
            <a:r>
              <a:rPr lang="en-US" sz="2400">
                <a:solidFill>
                  <a:schemeClr val="dk1"/>
                </a:solidFill>
                <a:latin typeface="Calibri"/>
                <a:ea typeface="Calibri"/>
                <a:cs typeface="Calibri"/>
                <a:sym typeface="Calibri"/>
              </a:rPr>
              <a:t>80,000 employees </a:t>
            </a:r>
            <a:r>
              <a:rPr lang="en-US" sz="2400">
                <a:latin typeface="Calibri"/>
                <a:ea typeface="Calibri"/>
                <a:cs typeface="Calibri"/>
                <a:sym typeface="Calibri"/>
              </a:rPr>
              <a:t>Serving over 17.0 million clients</a:t>
            </a: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 </a:t>
            </a:r>
            <a:endParaRPr sz="24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12</a:t>
            </a:fld>
            <a:endParaRPr>
              <a:solidFill>
                <a:srgbClr val="000000"/>
              </a:solidFill>
            </a:endParaRPr>
          </a:p>
        </p:txBody>
      </p:sp>
      <p:sp>
        <p:nvSpPr>
          <p:cNvPr id="185" name="Google Shape;185;p28"/>
          <p:cNvSpPr/>
          <p:nvPr/>
        </p:nvSpPr>
        <p:spPr>
          <a:xfrm>
            <a:off x="0" y="71725"/>
            <a:ext cx="20502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sp>
        <p:nvSpPr>
          <p:cNvPr id="186" name="Google Shape;186;p28"/>
          <p:cNvSpPr txBox="1"/>
          <p:nvPr/>
        </p:nvSpPr>
        <p:spPr>
          <a:xfrm>
            <a:off x="0" y="533400"/>
            <a:ext cx="8610600" cy="46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a:solidFill>
                  <a:schemeClr val="dk1"/>
                </a:solidFill>
                <a:latin typeface="Calibri"/>
                <a:ea typeface="Calibri"/>
                <a:cs typeface="Calibri"/>
                <a:sym typeface="Calibri"/>
              </a:rPr>
              <a:t>Products Being Produced. Major Products and Services. Locations </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187" name="Google Shape;187;p28"/>
          <p:cNvSpPr/>
          <p:nvPr/>
        </p:nvSpPr>
        <p:spPr>
          <a:xfrm>
            <a:off x="0" y="990600"/>
            <a:ext cx="9144000" cy="2677656"/>
          </a:xfrm>
          <a:prstGeom prst="rect">
            <a:avLst/>
          </a:prstGeom>
          <a:noFill/>
          <a:ln>
            <a:noFill/>
          </a:ln>
        </p:spPr>
        <p:txBody>
          <a:bodyPr spcFirstLastPara="1" wrap="square" lIns="91425" tIns="45700" rIns="91425" bIns="45700" anchor="t" anchorCtr="0">
            <a:noAutofit/>
          </a:bodyPr>
          <a:lstStyle/>
          <a:p>
            <a:pPr marL="0" marR="0" lvl="0" indent="-177800" algn="l" rtl="0">
              <a:spcBef>
                <a:spcPts val="0"/>
              </a:spcBef>
              <a:spcAft>
                <a:spcPts val="0"/>
              </a:spcAft>
              <a:buClr>
                <a:srgbClr val="000000"/>
              </a:buClr>
              <a:buSzPts val="2800"/>
              <a:buFont typeface="Arial"/>
              <a:buChar char="•"/>
            </a:pPr>
            <a:r>
              <a:rPr lang="en-US" sz="2800">
                <a:solidFill>
                  <a:srgbClr val="000000"/>
                </a:solidFill>
                <a:latin typeface="Calibri"/>
                <a:ea typeface="Calibri"/>
                <a:cs typeface="Calibri"/>
                <a:sym typeface="Calibri"/>
              </a:rPr>
              <a:t> 5 profit segment:</a:t>
            </a:r>
            <a:endParaRPr/>
          </a:p>
          <a:p>
            <a:pPr marL="914400" marR="0" lvl="1" indent="-457200" algn="l" rtl="0">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Personal &amp; Commercial Banking </a:t>
            </a:r>
            <a:endParaRPr/>
          </a:p>
          <a:p>
            <a:pPr marL="914400" marR="0" lvl="1" indent="-457200" algn="l" rtl="0">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Wealth Management </a:t>
            </a:r>
            <a:endParaRPr/>
          </a:p>
          <a:p>
            <a:pPr marL="914400" marR="0" lvl="1" indent="-457200" algn="l" rtl="0">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Insurance </a:t>
            </a:r>
            <a:endParaRPr/>
          </a:p>
          <a:p>
            <a:pPr marL="914400" marR="0" lvl="1" indent="-457200" algn="l" rtl="0">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Investors and treasury services </a:t>
            </a:r>
            <a:endParaRPr/>
          </a:p>
          <a:p>
            <a:pPr marL="914400" marR="0" lvl="1" indent="-457200" algn="l" rtl="0">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Capital markets </a:t>
            </a:r>
            <a:endParaRPr/>
          </a:p>
        </p:txBody>
      </p:sp>
      <p:pic>
        <p:nvPicPr>
          <p:cNvPr id="188" name="Google Shape;188;p28" descr="Screen Shot 2017-07-11 at 1.15.36.png"/>
          <p:cNvPicPr preferRelativeResize="0"/>
          <p:nvPr/>
        </p:nvPicPr>
        <p:blipFill rotWithShape="1">
          <a:blip r:embed="rId3">
            <a:alphaModFix/>
          </a:blip>
          <a:srcRect/>
          <a:stretch/>
        </p:blipFill>
        <p:spPr>
          <a:xfrm>
            <a:off x="0" y="3810000"/>
            <a:ext cx="9144000" cy="27995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13</a:t>
            </a:fld>
            <a:endParaRPr>
              <a:solidFill>
                <a:srgbClr val="000000"/>
              </a:solidFill>
            </a:endParaRPr>
          </a:p>
        </p:txBody>
      </p:sp>
      <p:sp>
        <p:nvSpPr>
          <p:cNvPr id="194" name="Google Shape;194;p29"/>
          <p:cNvSpPr/>
          <p:nvPr/>
        </p:nvSpPr>
        <p:spPr>
          <a:xfrm>
            <a:off x="0" y="71700"/>
            <a:ext cx="20502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sp>
        <p:nvSpPr>
          <p:cNvPr id="195" name="Google Shape;195;p29"/>
          <p:cNvSpPr txBox="1"/>
          <p:nvPr/>
        </p:nvSpPr>
        <p:spPr>
          <a:xfrm>
            <a:off x="0" y="533400"/>
            <a:ext cx="4990200" cy="46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a:solidFill>
                  <a:schemeClr val="dk1"/>
                </a:solidFill>
                <a:latin typeface="Calibri"/>
                <a:ea typeface="Calibri"/>
                <a:cs typeface="Calibri"/>
                <a:sym typeface="Calibri"/>
              </a:rPr>
              <a:t>Firm Revenue Composition. Earnings</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pic>
        <p:nvPicPr>
          <p:cNvPr id="196" name="Google Shape;196;p29"/>
          <p:cNvPicPr preferRelativeResize="0"/>
          <p:nvPr/>
        </p:nvPicPr>
        <p:blipFill>
          <a:blip r:embed="rId3">
            <a:alphaModFix/>
          </a:blip>
          <a:stretch>
            <a:fillRect/>
          </a:stretch>
        </p:blipFill>
        <p:spPr>
          <a:xfrm>
            <a:off x="571400" y="995075"/>
            <a:ext cx="4115450" cy="5155475"/>
          </a:xfrm>
          <a:prstGeom prst="rect">
            <a:avLst/>
          </a:prstGeom>
          <a:noFill/>
          <a:ln>
            <a:noFill/>
          </a:ln>
        </p:spPr>
      </p:pic>
      <p:pic>
        <p:nvPicPr>
          <p:cNvPr id="197" name="Google Shape;197;p29"/>
          <p:cNvPicPr preferRelativeResize="0"/>
          <p:nvPr/>
        </p:nvPicPr>
        <p:blipFill>
          <a:blip r:embed="rId4">
            <a:alphaModFix/>
          </a:blip>
          <a:stretch>
            <a:fillRect/>
          </a:stretch>
        </p:blipFill>
        <p:spPr>
          <a:xfrm>
            <a:off x="5125925" y="1699875"/>
            <a:ext cx="3420100" cy="4444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14</a:t>
            </a:fld>
            <a:endParaRPr>
              <a:solidFill>
                <a:srgbClr val="000000"/>
              </a:solidFill>
            </a:endParaRPr>
          </a:p>
        </p:txBody>
      </p:sp>
      <p:sp>
        <p:nvSpPr>
          <p:cNvPr id="203" name="Google Shape;203;p30"/>
          <p:cNvSpPr/>
          <p:nvPr/>
        </p:nvSpPr>
        <p:spPr>
          <a:xfrm>
            <a:off x="0" y="71725"/>
            <a:ext cx="2050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a:solidFill>
                <a:schemeClr val="dk1"/>
              </a:solidFill>
              <a:latin typeface="Calibri"/>
              <a:ea typeface="Calibri"/>
              <a:cs typeface="Calibri"/>
              <a:sym typeface="Calibri"/>
            </a:endParaRPr>
          </a:p>
        </p:txBody>
      </p:sp>
      <p:sp>
        <p:nvSpPr>
          <p:cNvPr id="204" name="Google Shape;204;p30"/>
          <p:cNvSpPr txBox="1"/>
          <p:nvPr/>
        </p:nvSpPr>
        <p:spPr>
          <a:xfrm>
            <a:off x="0" y="533400"/>
            <a:ext cx="29718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Stock Trend</a:t>
            </a:r>
            <a:endParaRPr sz="2400" b="1">
              <a:solidFill>
                <a:schemeClr val="dk1"/>
              </a:solidFill>
              <a:latin typeface="Calibri"/>
              <a:ea typeface="Calibri"/>
              <a:cs typeface="Calibri"/>
              <a:sym typeface="Calibri"/>
            </a:endParaRPr>
          </a:p>
        </p:txBody>
      </p:sp>
      <p:pic>
        <p:nvPicPr>
          <p:cNvPr id="205" name="Google Shape;205;p30"/>
          <p:cNvPicPr preferRelativeResize="0"/>
          <p:nvPr/>
        </p:nvPicPr>
        <p:blipFill>
          <a:blip r:embed="rId3">
            <a:alphaModFix/>
          </a:blip>
          <a:stretch>
            <a:fillRect/>
          </a:stretch>
        </p:blipFill>
        <p:spPr>
          <a:xfrm>
            <a:off x="0" y="1033113"/>
            <a:ext cx="9144000" cy="5186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sldNum" idx="12"/>
          </p:nvPr>
        </p:nvSpPr>
        <p:spPr>
          <a:xfrm>
            <a:off x="8610601"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15</a:t>
            </a:fld>
            <a:endParaRPr>
              <a:solidFill>
                <a:srgbClr val="000000"/>
              </a:solidFill>
            </a:endParaRPr>
          </a:p>
        </p:txBody>
      </p:sp>
      <p:sp>
        <p:nvSpPr>
          <p:cNvPr id="211" name="Google Shape;211;p31"/>
          <p:cNvSpPr/>
          <p:nvPr/>
        </p:nvSpPr>
        <p:spPr>
          <a:xfrm>
            <a:off x="0" y="71700"/>
            <a:ext cx="2050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a:solidFill>
                <a:schemeClr val="dk1"/>
              </a:solidFill>
              <a:latin typeface="Calibri"/>
              <a:ea typeface="Calibri"/>
              <a:cs typeface="Calibri"/>
              <a:sym typeface="Calibri"/>
            </a:endParaRPr>
          </a:p>
        </p:txBody>
      </p:sp>
      <p:pic>
        <p:nvPicPr>
          <p:cNvPr id="212" name="Google Shape;212;p31"/>
          <p:cNvPicPr preferRelativeResize="0"/>
          <p:nvPr/>
        </p:nvPicPr>
        <p:blipFill>
          <a:blip r:embed="rId3">
            <a:alphaModFix/>
          </a:blip>
          <a:stretch>
            <a:fillRect/>
          </a:stretch>
        </p:blipFill>
        <p:spPr>
          <a:xfrm>
            <a:off x="-92800" y="1207975"/>
            <a:ext cx="9329600" cy="4113050"/>
          </a:xfrm>
          <a:prstGeom prst="rect">
            <a:avLst/>
          </a:prstGeom>
          <a:noFill/>
          <a:ln>
            <a:noFill/>
          </a:ln>
        </p:spPr>
      </p:pic>
      <p:sp>
        <p:nvSpPr>
          <p:cNvPr id="213" name="Google Shape;213;p31"/>
          <p:cNvSpPr txBox="1"/>
          <p:nvPr/>
        </p:nvSpPr>
        <p:spPr>
          <a:xfrm>
            <a:off x="0" y="533400"/>
            <a:ext cx="5430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Firm Revenue Structure. Total revenue</a:t>
            </a:r>
            <a:endParaRPr sz="2400" b="1">
              <a:solidFill>
                <a:schemeClr val="dk1"/>
              </a:solidFill>
              <a:latin typeface="Calibri"/>
              <a:ea typeface="Calibri"/>
              <a:cs typeface="Calibri"/>
              <a:sym typeface="Calibri"/>
            </a:endParaRPr>
          </a:p>
        </p:txBody>
      </p:sp>
      <p:sp>
        <p:nvSpPr>
          <p:cNvPr id="214" name="Google Shape;214;p31"/>
          <p:cNvSpPr/>
          <p:nvPr/>
        </p:nvSpPr>
        <p:spPr>
          <a:xfrm>
            <a:off x="78275" y="4942675"/>
            <a:ext cx="9065700" cy="305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sldNum" idx="12"/>
          </p:nvPr>
        </p:nvSpPr>
        <p:spPr>
          <a:xfrm>
            <a:off x="8610601"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16</a:t>
            </a:fld>
            <a:endParaRPr>
              <a:solidFill>
                <a:srgbClr val="000000"/>
              </a:solidFill>
            </a:endParaRPr>
          </a:p>
        </p:txBody>
      </p:sp>
      <p:sp>
        <p:nvSpPr>
          <p:cNvPr id="220" name="Google Shape;220;p32"/>
          <p:cNvSpPr/>
          <p:nvPr/>
        </p:nvSpPr>
        <p:spPr>
          <a:xfrm>
            <a:off x="0" y="71700"/>
            <a:ext cx="20502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sp>
        <p:nvSpPr>
          <p:cNvPr id="221" name="Google Shape;221;p32"/>
          <p:cNvSpPr txBox="1"/>
          <p:nvPr/>
        </p:nvSpPr>
        <p:spPr>
          <a:xfrm>
            <a:off x="0" y="533400"/>
            <a:ext cx="4366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Additional trading information</a:t>
            </a:r>
            <a:endParaRPr sz="2400" b="1">
              <a:solidFill>
                <a:schemeClr val="dk1"/>
              </a:solidFill>
              <a:latin typeface="Calibri"/>
              <a:ea typeface="Calibri"/>
              <a:cs typeface="Calibri"/>
              <a:sym typeface="Calibri"/>
            </a:endParaRPr>
          </a:p>
        </p:txBody>
      </p:sp>
      <p:pic>
        <p:nvPicPr>
          <p:cNvPr id="222" name="Google Shape;222;p32"/>
          <p:cNvPicPr preferRelativeResize="0"/>
          <p:nvPr/>
        </p:nvPicPr>
        <p:blipFill>
          <a:blip r:embed="rId3">
            <a:alphaModFix/>
          </a:blip>
          <a:stretch>
            <a:fillRect/>
          </a:stretch>
        </p:blipFill>
        <p:spPr>
          <a:xfrm>
            <a:off x="678800" y="995100"/>
            <a:ext cx="7786408" cy="5109825"/>
          </a:xfrm>
          <a:prstGeom prst="rect">
            <a:avLst/>
          </a:prstGeom>
          <a:noFill/>
          <a:ln>
            <a:noFill/>
          </a:ln>
        </p:spPr>
      </p:pic>
      <p:sp>
        <p:nvSpPr>
          <p:cNvPr id="223" name="Google Shape;223;p32"/>
          <p:cNvSpPr/>
          <p:nvPr/>
        </p:nvSpPr>
        <p:spPr>
          <a:xfrm>
            <a:off x="726400" y="3476625"/>
            <a:ext cx="7738800" cy="288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FF"/>
              </a:solidFill>
            </a:endParaRPr>
          </a:p>
        </p:txBody>
      </p:sp>
      <p:sp>
        <p:nvSpPr>
          <p:cNvPr id="224" name="Google Shape;224;p32"/>
          <p:cNvSpPr/>
          <p:nvPr/>
        </p:nvSpPr>
        <p:spPr>
          <a:xfrm>
            <a:off x="726400" y="4610150"/>
            <a:ext cx="7738800" cy="288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FF"/>
              </a:solidFill>
            </a:endParaRPr>
          </a:p>
        </p:txBody>
      </p:sp>
      <p:sp>
        <p:nvSpPr>
          <p:cNvPr id="225" name="Google Shape;225;p32"/>
          <p:cNvSpPr/>
          <p:nvPr/>
        </p:nvSpPr>
        <p:spPr>
          <a:xfrm>
            <a:off x="726400" y="5743675"/>
            <a:ext cx="7738800" cy="288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FF"/>
              </a:solidFill>
            </a:endParaRPr>
          </a:p>
        </p:txBody>
      </p:sp>
      <p:sp>
        <p:nvSpPr>
          <p:cNvPr id="226" name="Google Shape;226;p32"/>
          <p:cNvSpPr/>
          <p:nvPr/>
        </p:nvSpPr>
        <p:spPr>
          <a:xfrm>
            <a:off x="726400" y="2355650"/>
            <a:ext cx="7738800" cy="288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sldNum" idx="12"/>
          </p:nvPr>
        </p:nvSpPr>
        <p:spPr>
          <a:xfrm>
            <a:off x="8610601"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17</a:t>
            </a:fld>
            <a:endParaRPr>
              <a:solidFill>
                <a:srgbClr val="000000"/>
              </a:solidFill>
            </a:endParaRPr>
          </a:p>
        </p:txBody>
      </p:sp>
      <p:sp>
        <p:nvSpPr>
          <p:cNvPr id="232" name="Google Shape;232;p33"/>
          <p:cNvSpPr/>
          <p:nvPr/>
        </p:nvSpPr>
        <p:spPr>
          <a:xfrm>
            <a:off x="0" y="71700"/>
            <a:ext cx="20502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sp>
        <p:nvSpPr>
          <p:cNvPr id="233" name="Google Shape;233;p33"/>
          <p:cNvSpPr txBox="1"/>
          <p:nvPr/>
        </p:nvSpPr>
        <p:spPr>
          <a:xfrm>
            <a:off x="0" y="533400"/>
            <a:ext cx="2971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Non-interest expense</a:t>
            </a:r>
            <a:endParaRPr sz="2400" b="1">
              <a:solidFill>
                <a:schemeClr val="dk1"/>
              </a:solidFill>
              <a:latin typeface="Calibri"/>
              <a:ea typeface="Calibri"/>
              <a:cs typeface="Calibri"/>
              <a:sym typeface="Calibri"/>
            </a:endParaRPr>
          </a:p>
        </p:txBody>
      </p:sp>
      <p:pic>
        <p:nvPicPr>
          <p:cNvPr id="234" name="Google Shape;234;p33"/>
          <p:cNvPicPr preferRelativeResize="0"/>
          <p:nvPr/>
        </p:nvPicPr>
        <p:blipFill>
          <a:blip r:embed="rId3">
            <a:alphaModFix/>
          </a:blip>
          <a:stretch>
            <a:fillRect/>
          </a:stretch>
        </p:blipFill>
        <p:spPr>
          <a:xfrm>
            <a:off x="-72575" y="1087845"/>
            <a:ext cx="9289150" cy="4479455"/>
          </a:xfrm>
          <a:prstGeom prst="rect">
            <a:avLst/>
          </a:prstGeom>
          <a:noFill/>
          <a:ln>
            <a:noFill/>
          </a:ln>
        </p:spPr>
      </p:pic>
      <p:sp>
        <p:nvSpPr>
          <p:cNvPr id="235" name="Google Shape;235;p33"/>
          <p:cNvSpPr/>
          <p:nvPr/>
        </p:nvSpPr>
        <p:spPr>
          <a:xfrm>
            <a:off x="0" y="4698525"/>
            <a:ext cx="9144000" cy="280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sldNum" idx="12"/>
          </p:nvPr>
        </p:nvSpPr>
        <p:spPr>
          <a:xfrm>
            <a:off x="8610601"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18</a:t>
            </a:fld>
            <a:endParaRPr>
              <a:solidFill>
                <a:srgbClr val="000000"/>
              </a:solidFill>
            </a:endParaRPr>
          </a:p>
        </p:txBody>
      </p:sp>
      <p:sp>
        <p:nvSpPr>
          <p:cNvPr id="241" name="Google Shape;241;p34"/>
          <p:cNvSpPr/>
          <p:nvPr/>
        </p:nvSpPr>
        <p:spPr>
          <a:xfrm>
            <a:off x="0" y="71700"/>
            <a:ext cx="20502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sp>
        <p:nvSpPr>
          <p:cNvPr id="242" name="Google Shape;242;p34"/>
          <p:cNvSpPr txBox="1"/>
          <p:nvPr/>
        </p:nvSpPr>
        <p:spPr>
          <a:xfrm>
            <a:off x="0" y="533400"/>
            <a:ext cx="3330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Income and other taxes</a:t>
            </a:r>
            <a:endParaRPr sz="2400" b="1">
              <a:solidFill>
                <a:schemeClr val="dk1"/>
              </a:solidFill>
              <a:latin typeface="Calibri"/>
              <a:ea typeface="Calibri"/>
              <a:cs typeface="Calibri"/>
              <a:sym typeface="Calibri"/>
            </a:endParaRPr>
          </a:p>
        </p:txBody>
      </p:sp>
      <p:pic>
        <p:nvPicPr>
          <p:cNvPr id="243" name="Google Shape;243;p34"/>
          <p:cNvPicPr preferRelativeResize="0"/>
          <p:nvPr/>
        </p:nvPicPr>
        <p:blipFill>
          <a:blip r:embed="rId3">
            <a:alphaModFix/>
          </a:blip>
          <a:stretch>
            <a:fillRect/>
          </a:stretch>
        </p:blipFill>
        <p:spPr>
          <a:xfrm>
            <a:off x="311738" y="878700"/>
            <a:ext cx="8520526" cy="5759600"/>
          </a:xfrm>
          <a:prstGeom prst="rect">
            <a:avLst/>
          </a:prstGeom>
          <a:noFill/>
          <a:ln>
            <a:noFill/>
          </a:ln>
        </p:spPr>
      </p:pic>
      <p:sp>
        <p:nvSpPr>
          <p:cNvPr id="244" name="Google Shape;244;p34"/>
          <p:cNvSpPr/>
          <p:nvPr/>
        </p:nvSpPr>
        <p:spPr>
          <a:xfrm>
            <a:off x="380113" y="1617425"/>
            <a:ext cx="8383800" cy="276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p:nvPr/>
        </p:nvSpPr>
        <p:spPr>
          <a:xfrm>
            <a:off x="0" y="71735"/>
            <a:ext cx="3867489" cy="4616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graphicFrame>
        <p:nvGraphicFramePr>
          <p:cNvPr id="251" name="Google Shape;251;p35"/>
          <p:cNvGraphicFramePr/>
          <p:nvPr/>
        </p:nvGraphicFramePr>
        <p:xfrm>
          <a:off x="1295400" y="1143000"/>
          <a:ext cx="6372225" cy="5181560"/>
        </p:xfrm>
        <a:graphic>
          <a:graphicData uri="http://schemas.openxmlformats.org/drawingml/2006/table">
            <a:tbl>
              <a:tblPr firstRow="1" bandRow="1">
                <a:noFill/>
                <a:tableStyleId>{2DF69489-F853-473C-946F-C14B3789257F}</a:tableStyleId>
              </a:tblPr>
              <a:tblGrid>
                <a:gridCol w="2200275">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2228850">
                  <a:extLst>
                    <a:ext uri="{9D8B030D-6E8A-4147-A177-3AD203B41FA5}">
                      <a16:colId xmlns:a16="http://schemas.microsoft.com/office/drawing/2014/main" xmlns="" val="20002"/>
                    </a:ext>
                  </a:extLst>
                </a:gridCol>
              </a:tblGrid>
              <a:tr h="0">
                <a:tc>
                  <a:txBody>
                    <a:bodyPr/>
                    <a:lstStyle/>
                    <a:p>
                      <a:pPr marL="0" marR="0" lvl="0" indent="0" algn="ctr" rtl="0">
                        <a:spcBef>
                          <a:spcPts val="0"/>
                        </a:spcBef>
                        <a:spcAft>
                          <a:spcPts val="0"/>
                        </a:spcAft>
                        <a:buNone/>
                      </a:pPr>
                      <a:endParaRPr sz="1600" u="none" strike="noStrike" cap="none">
                        <a:solidFill>
                          <a:srgbClr val="0037A4"/>
                        </a:solidFill>
                        <a:latin typeface="Cabin"/>
                        <a:ea typeface="Cabin"/>
                        <a:cs typeface="Cabin"/>
                        <a:sym typeface="Cabin"/>
                      </a:endParaRPr>
                    </a:p>
                  </a:txBody>
                  <a:tcPr marL="205750" marR="205750" marT="182875" marB="182875">
                    <a:lnL w="9525" cap="flat" cmpd="sng">
                      <a:solidFill>
                        <a:srgbClr val="000000">
                          <a:alpha val="0"/>
                        </a:srgbClr>
                      </a:solidFill>
                      <a:prstDash val="solid"/>
                      <a:round/>
                      <a:headEnd type="none" w="sm" len="sm"/>
                      <a:tailEnd type="none" w="sm" len="sm"/>
                    </a:lnL>
                    <a:lnR w="12700" cap="flat" cmpd="sng">
                      <a:solidFill>
                        <a:srgbClr val="2289FE"/>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2289FE"/>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u="none" strike="noStrike" cap="none">
                          <a:solidFill>
                            <a:srgbClr val="0037A4"/>
                          </a:solidFill>
                          <a:latin typeface="Cabin"/>
                          <a:ea typeface="Cabin"/>
                          <a:cs typeface="Cabin"/>
                          <a:sym typeface="Cabin"/>
                        </a:rPr>
                        <a:t>Goals</a:t>
                      </a:r>
                      <a:endParaRPr sz="1800" b="1" u="none" strike="noStrike" cap="none">
                        <a:solidFill>
                          <a:srgbClr val="0037A4"/>
                        </a:solidFill>
                        <a:latin typeface="Cabin"/>
                        <a:ea typeface="Cabin"/>
                        <a:cs typeface="Cabin"/>
                        <a:sym typeface="Cabin"/>
                      </a:endParaRPr>
                    </a:p>
                  </a:txBody>
                  <a:tcPr marL="205750" marR="205750" marT="182875" marB="182875">
                    <a:lnL w="12700" cap="flat" cmpd="sng">
                      <a:solidFill>
                        <a:srgbClr val="2289FE"/>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u="none" strike="noStrike" cap="none">
                          <a:solidFill>
                            <a:srgbClr val="0037A4"/>
                          </a:solidFill>
                          <a:latin typeface="Cabin"/>
                          <a:ea typeface="Cabin"/>
                          <a:cs typeface="Cabin"/>
                          <a:sym typeface="Cabin"/>
                        </a:rPr>
                        <a:t>Objectives</a:t>
                      </a:r>
                      <a:endParaRPr sz="1800" b="1" u="none" strike="noStrike" cap="none">
                        <a:solidFill>
                          <a:srgbClr val="0037A4"/>
                        </a:solidFill>
                        <a:latin typeface="Cabin"/>
                        <a:ea typeface="Cabin"/>
                        <a:cs typeface="Cabin"/>
                        <a:sym typeface="Cabin"/>
                      </a:endParaRPr>
                    </a:p>
                  </a:txBody>
                  <a:tcPr marL="205750" marR="205750" marT="182875" marB="182875">
                    <a:lnL w="12700" cap="flat" cmpd="sng">
                      <a:solidFill>
                        <a:srgbClr val="FFFFFF"/>
                      </a:solidFill>
                      <a:prstDash val="solid"/>
                      <a:round/>
                      <a:headEnd type="none" w="sm" len="sm"/>
                      <a:tailEnd type="none" w="sm" len="sm"/>
                    </a:lnL>
                    <a:lnR w="12700" cap="flat" cmpd="sng">
                      <a:solidFill>
                        <a:srgbClr val="2289FE"/>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extLst>
                  <a:ext uri="{0D108BD9-81ED-4DB2-BD59-A6C34878D82A}">
                    <a16:rowId xmlns:a16="http://schemas.microsoft.com/office/drawing/2014/main" xmlns="" val="10000"/>
                  </a:ext>
                </a:extLst>
              </a:tr>
              <a:tr h="687075">
                <a:tc>
                  <a:txBody>
                    <a:bodyPr/>
                    <a:lstStyle/>
                    <a:p>
                      <a:pPr marL="0" marR="0" lvl="0" indent="0" algn="l" rtl="0">
                        <a:spcBef>
                          <a:spcPts val="0"/>
                        </a:spcBef>
                        <a:spcAft>
                          <a:spcPts val="0"/>
                        </a:spcAft>
                        <a:buNone/>
                      </a:pPr>
                      <a:r>
                        <a:rPr lang="en-US" sz="1800" b="0" u="none" strike="noStrike" cap="none">
                          <a:solidFill>
                            <a:srgbClr val="0037A4"/>
                          </a:solidFill>
                          <a:latin typeface="Cabin"/>
                          <a:ea typeface="Cabin"/>
                          <a:cs typeface="Cabin"/>
                          <a:sym typeface="Cabin"/>
                        </a:rPr>
                        <a:t>In Canada:</a:t>
                      </a:r>
                      <a:endParaRPr sz="1800" b="0" u="none" strike="noStrike" cap="none">
                        <a:solidFill>
                          <a:srgbClr val="0037A4"/>
                        </a:solidFill>
                        <a:latin typeface="Cabin"/>
                        <a:ea typeface="Cabin"/>
                        <a:cs typeface="Cabin"/>
                        <a:sym typeface="Cabin"/>
                      </a:endParaRPr>
                    </a:p>
                  </a:txBody>
                  <a:tcPr marL="754375" marR="205750" marT="182875" marB="182875" anchor="ctr">
                    <a:lnL w="12700" cap="flat" cmpd="sng">
                      <a:solidFill>
                        <a:srgbClr val="2289FE"/>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0" i="0" u="none" strike="noStrike" cap="none">
                          <a:solidFill>
                            <a:schemeClr val="dk1"/>
                          </a:solidFill>
                          <a:latin typeface="Cabin"/>
                          <a:ea typeface="Cabin"/>
                          <a:cs typeface="Cabin"/>
                          <a:sym typeface="Cabin"/>
                        </a:rPr>
                        <a:t>To be the undisputed leader in financial services</a:t>
                      </a:r>
                      <a:endParaRPr sz="1400">
                        <a:latin typeface="Cabin"/>
                        <a:ea typeface="Cabin"/>
                        <a:cs typeface="Cabin"/>
                        <a:sym typeface="Cabin"/>
                      </a:endParaRPr>
                    </a:p>
                  </a:txBody>
                  <a:tcPr marL="205750" marR="205750" marT="182875" marB="1828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a:latin typeface="Cabin"/>
                          <a:ea typeface="Cabin"/>
                          <a:cs typeface="Cabin"/>
                          <a:sym typeface="Cabin"/>
                        </a:rPr>
                        <a:t>Maintain position as market leader and grow by targeting key client segments</a:t>
                      </a:r>
                      <a:endParaRPr sz="1400">
                        <a:latin typeface="Cabin"/>
                        <a:ea typeface="Cabin"/>
                        <a:cs typeface="Cabin"/>
                        <a:sym typeface="Cabin"/>
                      </a:endParaRPr>
                    </a:p>
                  </a:txBody>
                  <a:tcPr marL="205750" marR="205750" marT="182875" marB="182875" anchor="ctr">
                    <a:lnL w="12700" cap="flat" cmpd="sng">
                      <a:solidFill>
                        <a:srgbClr val="FFFFFF"/>
                      </a:solidFill>
                      <a:prstDash val="solid"/>
                      <a:round/>
                      <a:headEnd type="none" w="sm" len="sm"/>
                      <a:tailEnd type="none" w="sm" len="sm"/>
                    </a:lnL>
                    <a:lnR w="12700" cap="flat" cmpd="sng">
                      <a:solidFill>
                        <a:srgbClr val="2289FE"/>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extLst>
                  <a:ext uri="{0D108BD9-81ED-4DB2-BD59-A6C34878D82A}">
                    <a16:rowId xmlns:a16="http://schemas.microsoft.com/office/drawing/2014/main" xmlns="" val="10001"/>
                  </a:ext>
                </a:extLst>
              </a:tr>
              <a:tr h="1234450">
                <a:tc>
                  <a:txBody>
                    <a:bodyPr/>
                    <a:lstStyle/>
                    <a:p>
                      <a:pPr marL="0" marR="0" lvl="0" indent="0" algn="l" rtl="0">
                        <a:spcBef>
                          <a:spcPts val="0"/>
                        </a:spcBef>
                        <a:spcAft>
                          <a:spcPts val="0"/>
                        </a:spcAft>
                        <a:buNone/>
                      </a:pPr>
                      <a:r>
                        <a:rPr lang="en-US" sz="1800" b="0">
                          <a:solidFill>
                            <a:srgbClr val="0037A4"/>
                          </a:solidFill>
                          <a:latin typeface="Cabin"/>
                          <a:ea typeface="Cabin"/>
                          <a:cs typeface="Cabin"/>
                          <a:sym typeface="Cabin"/>
                        </a:rPr>
                        <a:t>In the U.S.:</a:t>
                      </a:r>
                      <a:endParaRPr sz="1800" b="0">
                        <a:solidFill>
                          <a:srgbClr val="0037A4"/>
                        </a:solidFill>
                        <a:latin typeface="Cabin"/>
                        <a:ea typeface="Cabin"/>
                        <a:cs typeface="Cabin"/>
                        <a:sym typeface="Cabin"/>
                      </a:endParaRPr>
                    </a:p>
                  </a:txBody>
                  <a:tcPr marL="754375" marR="205750" marT="182875" marB="182875" anchor="ctr">
                    <a:lnL w="12700" cap="flat" cmpd="sng">
                      <a:solidFill>
                        <a:srgbClr val="2289FE"/>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0" i="0">
                          <a:solidFill>
                            <a:schemeClr val="dk1"/>
                          </a:solidFill>
                          <a:latin typeface="Cabin"/>
                          <a:ea typeface="Cabin"/>
                          <a:cs typeface="Cabin"/>
                          <a:sym typeface="Cabin"/>
                        </a:rPr>
                        <a:t>To be the preferred partner to corporate, institutional and high net worth clients and their businesses</a:t>
                      </a:r>
                      <a:endParaRPr sz="1400">
                        <a:latin typeface="Cabin"/>
                        <a:ea typeface="Cabin"/>
                        <a:cs typeface="Cabin"/>
                        <a:sym typeface="Cabin"/>
                      </a:endParaRPr>
                    </a:p>
                  </a:txBody>
                  <a:tcPr marL="205750" marR="205750" marT="182875" marB="1828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a:latin typeface="Cabin"/>
                          <a:ea typeface="Cabin"/>
                          <a:cs typeface="Cabin"/>
                          <a:sym typeface="Cabin"/>
                        </a:rPr>
                        <a:t>Use City National Bank (acquired 2015) as a platform for long-term growth and opportunity to build deeper client relationships</a:t>
                      </a:r>
                      <a:endParaRPr sz="1400">
                        <a:latin typeface="Cabin"/>
                        <a:ea typeface="Cabin"/>
                        <a:cs typeface="Cabin"/>
                        <a:sym typeface="Cabin"/>
                      </a:endParaRPr>
                    </a:p>
                  </a:txBody>
                  <a:tcPr marL="205750" marR="205750" marT="182875" marB="182875" anchor="ctr">
                    <a:lnL w="12700" cap="flat" cmpd="sng">
                      <a:solidFill>
                        <a:srgbClr val="FFFFFF"/>
                      </a:solidFill>
                      <a:prstDash val="solid"/>
                      <a:round/>
                      <a:headEnd type="none" w="sm" len="sm"/>
                      <a:tailEnd type="none" w="sm" len="sm"/>
                    </a:lnL>
                    <a:lnR w="12700" cap="flat" cmpd="sng">
                      <a:solidFill>
                        <a:srgbClr val="2289FE"/>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extLst>
                  <a:ext uri="{0D108BD9-81ED-4DB2-BD59-A6C34878D82A}">
                    <a16:rowId xmlns:a16="http://schemas.microsoft.com/office/drawing/2014/main" xmlns="" val="10002"/>
                  </a:ext>
                </a:extLst>
              </a:tr>
              <a:tr h="911700">
                <a:tc>
                  <a:txBody>
                    <a:bodyPr/>
                    <a:lstStyle/>
                    <a:p>
                      <a:pPr marL="0" marR="0" lvl="0" indent="0" algn="l" rtl="0">
                        <a:spcBef>
                          <a:spcPts val="0"/>
                        </a:spcBef>
                        <a:spcAft>
                          <a:spcPts val="0"/>
                        </a:spcAft>
                        <a:buNone/>
                      </a:pPr>
                      <a:r>
                        <a:rPr lang="en-US" sz="1800" b="0">
                          <a:solidFill>
                            <a:srgbClr val="0037A4"/>
                          </a:solidFill>
                          <a:latin typeface="Cabin"/>
                          <a:ea typeface="Cabin"/>
                          <a:cs typeface="Cabin"/>
                          <a:sym typeface="Cabin"/>
                        </a:rPr>
                        <a:t>In select global financial centers:</a:t>
                      </a:r>
                      <a:endParaRPr sz="1800" b="0">
                        <a:solidFill>
                          <a:srgbClr val="0037A4"/>
                        </a:solidFill>
                        <a:latin typeface="Cabin"/>
                        <a:ea typeface="Cabin"/>
                        <a:cs typeface="Cabin"/>
                        <a:sym typeface="Cabin"/>
                      </a:endParaRPr>
                    </a:p>
                  </a:txBody>
                  <a:tcPr marL="754375" marR="205750" marT="182875" marB="182875">
                    <a:lnL w="12700" cap="flat" cmpd="sng">
                      <a:solidFill>
                        <a:srgbClr val="2289FE"/>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0" i="0">
                          <a:solidFill>
                            <a:schemeClr val="dk1"/>
                          </a:solidFill>
                          <a:latin typeface="Cabin"/>
                          <a:ea typeface="Cabin"/>
                          <a:cs typeface="Cabin"/>
                          <a:sym typeface="Cabin"/>
                        </a:rPr>
                        <a:t>To be a leading financial services partner</a:t>
                      </a:r>
                      <a:endParaRPr sz="1400">
                        <a:latin typeface="Cabin"/>
                        <a:ea typeface="Cabin"/>
                        <a:cs typeface="Cabin"/>
                        <a:sym typeface="Cabin"/>
                      </a:endParaRPr>
                    </a:p>
                  </a:txBody>
                  <a:tcPr marL="205750" marR="205750" marT="182875" marB="1828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a:latin typeface="Cabin"/>
                          <a:ea typeface="Cabin"/>
                          <a:cs typeface="Cabin"/>
                          <a:sym typeface="Cabin"/>
                        </a:rPr>
                        <a:t>Focus on key operational hubs in Asia, the U.K., Europe, and the Caribbean</a:t>
                      </a:r>
                      <a:endParaRPr sz="1400">
                        <a:latin typeface="Cabin"/>
                        <a:ea typeface="Cabin"/>
                        <a:cs typeface="Cabin"/>
                        <a:sym typeface="Cabin"/>
                      </a:endParaRPr>
                    </a:p>
                  </a:txBody>
                  <a:tcPr marL="205750" marR="205750" marT="182875" marB="182875" anchor="ctr">
                    <a:lnL w="12700" cap="flat" cmpd="sng">
                      <a:solidFill>
                        <a:srgbClr val="FFFFFF"/>
                      </a:solidFill>
                      <a:prstDash val="solid"/>
                      <a:round/>
                      <a:headEnd type="none" w="sm" len="sm"/>
                      <a:tailEnd type="none" w="sm" len="sm"/>
                    </a:lnL>
                    <a:lnR w="12700" cap="flat" cmpd="sng">
                      <a:solidFill>
                        <a:srgbClr val="2289FE"/>
                      </a:solidFill>
                      <a:prstDash val="solid"/>
                      <a:round/>
                      <a:headEnd type="none" w="sm" len="sm"/>
                      <a:tailEnd type="none" w="sm" len="sm"/>
                    </a:lnR>
                    <a:lnT w="12700" cap="flat" cmpd="sng">
                      <a:solidFill>
                        <a:srgbClr val="2289FE"/>
                      </a:solidFill>
                      <a:prstDash val="solid"/>
                      <a:round/>
                      <a:headEnd type="none" w="sm" len="sm"/>
                      <a:tailEnd type="none" w="sm" len="sm"/>
                    </a:lnT>
                    <a:lnB w="12700" cap="flat" cmpd="sng">
                      <a:solidFill>
                        <a:srgbClr val="2289FE"/>
                      </a:solidFill>
                      <a:prstDash val="solid"/>
                      <a:round/>
                      <a:headEnd type="none" w="sm" len="sm"/>
                      <a:tailEnd type="none" w="sm" len="sm"/>
                    </a:lnB>
                    <a:solidFill>
                      <a:srgbClr val="FFFFFF"/>
                    </a:solidFill>
                  </a:tcPr>
                </a:tc>
                <a:extLst>
                  <a:ext uri="{0D108BD9-81ED-4DB2-BD59-A6C34878D82A}">
                    <a16:rowId xmlns:a16="http://schemas.microsoft.com/office/drawing/2014/main" xmlns="" val="10003"/>
                  </a:ext>
                </a:extLst>
              </a:tr>
            </a:tbl>
          </a:graphicData>
        </a:graphic>
      </p:graphicFrame>
      <p:pic>
        <p:nvPicPr>
          <p:cNvPr id="252" name="Google Shape;252;p35"/>
          <p:cNvPicPr preferRelativeResize="0"/>
          <p:nvPr/>
        </p:nvPicPr>
        <p:blipFill rotWithShape="1">
          <a:blip r:embed="rId3">
            <a:alphaModFix/>
          </a:blip>
          <a:srcRect/>
          <a:stretch/>
        </p:blipFill>
        <p:spPr>
          <a:xfrm>
            <a:off x="1371600" y="2133600"/>
            <a:ext cx="512277" cy="731520"/>
          </a:xfrm>
          <a:prstGeom prst="rect">
            <a:avLst/>
          </a:prstGeom>
          <a:noFill/>
          <a:ln>
            <a:noFill/>
          </a:ln>
        </p:spPr>
      </p:pic>
      <p:sp>
        <p:nvSpPr>
          <p:cNvPr id="253" name="Google Shape;253;p35"/>
          <p:cNvSpPr/>
          <p:nvPr/>
        </p:nvSpPr>
        <p:spPr>
          <a:xfrm>
            <a:off x="0" y="1066800"/>
            <a:ext cx="9144000" cy="838200"/>
          </a:xfrm>
          <a:prstGeom prst="rect">
            <a:avLst/>
          </a:prstGeom>
          <a:solidFill>
            <a:srgbClr val="0053B2"/>
          </a:solidFill>
          <a:ln>
            <a:noFill/>
          </a:ln>
        </p:spPr>
        <p:txBody>
          <a:bodyPr spcFirstLastPara="1" wrap="square" lIns="1371600" tIns="0" rIns="0" bIns="0" anchor="ctr" anchorCtr="0">
            <a:noAutofit/>
          </a:bodyPr>
          <a:lstStyle/>
          <a:p>
            <a:pPr marL="114300" marR="0" lvl="0" indent="0" algn="l" rtl="0">
              <a:spcBef>
                <a:spcPts val="0"/>
              </a:spcBef>
              <a:spcAft>
                <a:spcPts val="0"/>
              </a:spcAft>
              <a:buNone/>
            </a:pPr>
            <a:r>
              <a:rPr lang="en-US" sz="1600">
                <a:solidFill>
                  <a:schemeClr val="lt1"/>
                </a:solidFill>
                <a:latin typeface="Cabin"/>
                <a:ea typeface="Cabin"/>
                <a:cs typeface="Cabin"/>
                <a:sym typeface="Cabin"/>
              </a:rPr>
              <a:t>To be among the world’s most trusted and successful financial institutions</a:t>
            </a:r>
            <a:endParaRPr/>
          </a:p>
        </p:txBody>
      </p:sp>
      <p:sp>
        <p:nvSpPr>
          <p:cNvPr id="254" name="Google Shape;254;p35"/>
          <p:cNvSpPr txBox="1"/>
          <p:nvPr/>
        </p:nvSpPr>
        <p:spPr>
          <a:xfrm>
            <a:off x="0" y="1295400"/>
            <a:ext cx="1219200"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bin"/>
                <a:ea typeface="Cabin"/>
                <a:cs typeface="Cabin"/>
                <a:sym typeface="Cabin"/>
              </a:rPr>
              <a:t>Mission</a:t>
            </a:r>
            <a:endParaRPr sz="5400" b="1">
              <a:solidFill>
                <a:schemeClr val="lt1"/>
              </a:solidFill>
              <a:latin typeface="Cabin"/>
              <a:ea typeface="Cabin"/>
              <a:cs typeface="Cabin"/>
              <a:sym typeface="Cabin"/>
            </a:endParaRPr>
          </a:p>
        </p:txBody>
      </p:sp>
      <p:cxnSp>
        <p:nvCxnSpPr>
          <p:cNvPr id="255" name="Google Shape;255;p35"/>
          <p:cNvCxnSpPr/>
          <p:nvPr/>
        </p:nvCxnSpPr>
        <p:spPr>
          <a:xfrm>
            <a:off x="2114550" y="990600"/>
            <a:ext cx="0" cy="533400"/>
          </a:xfrm>
          <a:prstGeom prst="straightConnector1">
            <a:avLst/>
          </a:prstGeom>
          <a:noFill/>
          <a:ln w="12700" cap="flat" cmpd="sng">
            <a:solidFill>
              <a:schemeClr val="lt1"/>
            </a:solidFill>
            <a:prstDash val="solid"/>
            <a:round/>
            <a:headEnd type="none" w="sm" len="sm"/>
            <a:tailEnd type="none" w="sm" len="sm"/>
          </a:ln>
        </p:spPr>
      </p:cxnSp>
      <p:pic>
        <p:nvPicPr>
          <p:cNvPr id="256" name="Google Shape;256;p35"/>
          <p:cNvPicPr preferRelativeResize="0"/>
          <p:nvPr/>
        </p:nvPicPr>
        <p:blipFill rotWithShape="1">
          <a:blip r:embed="rId4">
            <a:alphaModFix/>
          </a:blip>
          <a:srcRect/>
          <a:stretch/>
        </p:blipFill>
        <p:spPr>
          <a:xfrm>
            <a:off x="1371600" y="3505200"/>
            <a:ext cx="546501" cy="731520"/>
          </a:xfrm>
          <a:prstGeom prst="rect">
            <a:avLst/>
          </a:prstGeom>
          <a:noFill/>
          <a:ln>
            <a:noFill/>
          </a:ln>
        </p:spPr>
      </p:pic>
      <p:pic>
        <p:nvPicPr>
          <p:cNvPr id="257" name="Google Shape;257;p35"/>
          <p:cNvPicPr preferRelativeResize="0"/>
          <p:nvPr/>
        </p:nvPicPr>
        <p:blipFill rotWithShape="1">
          <a:blip r:embed="rId5">
            <a:alphaModFix/>
          </a:blip>
          <a:srcRect/>
          <a:stretch/>
        </p:blipFill>
        <p:spPr>
          <a:xfrm>
            <a:off x="1371600" y="5029200"/>
            <a:ext cx="514418" cy="731520"/>
          </a:xfrm>
          <a:prstGeom prst="rect">
            <a:avLst/>
          </a:prstGeom>
          <a:noFill/>
          <a:ln>
            <a:noFill/>
          </a:ln>
        </p:spPr>
      </p:pic>
      <p:sp>
        <p:nvSpPr>
          <p:cNvPr id="258" name="Google Shape;258;p35"/>
          <p:cNvSpPr txBox="1"/>
          <p:nvPr/>
        </p:nvSpPr>
        <p:spPr>
          <a:xfrm>
            <a:off x="0" y="533400"/>
            <a:ext cx="5825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Firm Strategy. Mission, Goals &amp; Objectives</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35"/>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19</a:t>
            </a:fld>
            <a:endParaRPr>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sldNum" idx="12"/>
          </p:nvPr>
        </p:nvSpPr>
        <p:spPr>
          <a:xfrm>
            <a:off x="8610600"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a:t>
            </a:fld>
            <a:endParaRPr/>
          </a:p>
        </p:txBody>
      </p:sp>
      <p:sp>
        <p:nvSpPr>
          <p:cNvPr id="99" name="Google Shape;99;p18"/>
          <p:cNvSpPr txBox="1"/>
          <p:nvPr/>
        </p:nvSpPr>
        <p:spPr>
          <a:xfrm>
            <a:off x="440400" y="1174425"/>
            <a:ext cx="8263200" cy="4970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Industry Overview</a:t>
            </a:r>
            <a:endParaRPr sz="2400">
              <a:solidFill>
                <a:schemeClr val="dk1"/>
              </a:solidFill>
              <a:latin typeface="Calibri"/>
              <a:ea typeface="Calibri"/>
              <a:cs typeface="Calibri"/>
              <a:sym typeface="Calibri"/>
            </a:endParaRPr>
          </a:p>
          <a:p>
            <a:pPr marL="457200" marR="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Overview of RBC</a:t>
            </a:r>
            <a:endParaRPr sz="2400">
              <a:solidFill>
                <a:schemeClr val="dk1"/>
              </a:solidFill>
              <a:latin typeface="Calibri"/>
              <a:ea typeface="Calibri"/>
              <a:cs typeface="Calibri"/>
              <a:sym typeface="Calibri"/>
            </a:endParaRPr>
          </a:p>
          <a:p>
            <a:pPr marL="457200" marR="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Analysis of financial statements</a:t>
            </a:r>
            <a:endParaRPr sz="2400">
              <a:solidFill>
                <a:schemeClr val="dk1"/>
              </a:solidFill>
              <a:latin typeface="Calibri"/>
              <a:ea typeface="Calibri"/>
              <a:cs typeface="Calibri"/>
              <a:sym typeface="Calibri"/>
            </a:endParaRPr>
          </a:p>
          <a:p>
            <a:pPr marL="457200" marR="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Major risks of RBC (Micro, Macro….</a:t>
            </a:r>
            <a:endParaRPr sz="2400">
              <a:solidFill>
                <a:schemeClr val="dk1"/>
              </a:solidFill>
              <a:latin typeface="Calibri"/>
              <a:ea typeface="Calibri"/>
              <a:cs typeface="Calibri"/>
              <a:sym typeface="Calibri"/>
            </a:endParaRPr>
          </a:p>
          <a:p>
            <a:pPr marL="457200" marR="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Risk management structure of RBC</a:t>
            </a:r>
            <a:endParaRPr sz="2400">
              <a:solidFill>
                <a:schemeClr val="dk1"/>
              </a:solidFill>
              <a:latin typeface="Calibri"/>
              <a:ea typeface="Calibri"/>
              <a:cs typeface="Calibri"/>
              <a:sym typeface="Calibri"/>
            </a:endParaRPr>
          </a:p>
          <a:p>
            <a:pPr marL="457200" marR="0" lvl="0" indent="-381000" algn="l" rtl="0">
              <a:lnSpc>
                <a:spcPct val="2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Risk management strategy</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100" name="Google Shape;100;p18"/>
          <p:cNvSpPr txBox="1"/>
          <p:nvPr/>
        </p:nvSpPr>
        <p:spPr>
          <a:xfrm>
            <a:off x="8" y="89550"/>
            <a:ext cx="3803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AGENDA</a:t>
            </a:r>
            <a:endParaRPr sz="2400" b="1">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sldNum" idx="12"/>
          </p:nvPr>
        </p:nvSpPr>
        <p:spPr>
          <a:xfrm>
            <a:off x="8610601"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20</a:t>
            </a:fld>
            <a:endParaRPr/>
          </a:p>
        </p:txBody>
      </p:sp>
      <p:sp>
        <p:nvSpPr>
          <p:cNvPr id="266" name="Google Shape;266;p36"/>
          <p:cNvSpPr txBox="1"/>
          <p:nvPr/>
        </p:nvSpPr>
        <p:spPr>
          <a:xfrm>
            <a:off x="66250" y="437325"/>
            <a:ext cx="4857600" cy="727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400" b="1">
                <a:solidFill>
                  <a:schemeClr val="dk1"/>
                </a:solidFill>
                <a:latin typeface="Calibri"/>
                <a:ea typeface="Calibri"/>
                <a:cs typeface="Calibri"/>
                <a:sym typeface="Calibri"/>
              </a:rPr>
              <a:t>Stated Objectives for Future Growth</a:t>
            </a:r>
            <a:endParaRPr sz="2400" b="1">
              <a:solidFill>
                <a:schemeClr val="dk1"/>
              </a:solidFill>
              <a:latin typeface="Calibri"/>
              <a:ea typeface="Calibri"/>
              <a:cs typeface="Calibri"/>
              <a:sym typeface="Calibri"/>
            </a:endParaRPr>
          </a:p>
        </p:txBody>
      </p:sp>
      <p:sp>
        <p:nvSpPr>
          <p:cNvPr id="267" name="Google Shape;267;p36"/>
          <p:cNvSpPr/>
          <p:nvPr/>
        </p:nvSpPr>
        <p:spPr>
          <a:xfrm>
            <a:off x="66250" y="112650"/>
            <a:ext cx="20502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pic>
        <p:nvPicPr>
          <p:cNvPr id="268" name="Google Shape;268;p36"/>
          <p:cNvPicPr preferRelativeResize="0"/>
          <p:nvPr/>
        </p:nvPicPr>
        <p:blipFill>
          <a:blip r:embed="rId3">
            <a:alphaModFix/>
          </a:blip>
          <a:stretch>
            <a:fillRect/>
          </a:stretch>
        </p:blipFill>
        <p:spPr>
          <a:xfrm>
            <a:off x="324313" y="945250"/>
            <a:ext cx="8495376" cy="5126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21</a:t>
            </a:fld>
            <a:endParaRPr>
              <a:solidFill>
                <a:srgbClr val="000000"/>
              </a:solidFill>
            </a:endParaRPr>
          </a:p>
        </p:txBody>
      </p:sp>
      <p:sp>
        <p:nvSpPr>
          <p:cNvPr id="274" name="Google Shape;274;p37"/>
          <p:cNvSpPr/>
          <p:nvPr/>
        </p:nvSpPr>
        <p:spPr>
          <a:xfrm>
            <a:off x="0" y="152400"/>
            <a:ext cx="2050110" cy="4616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sp>
        <p:nvSpPr>
          <p:cNvPr id="275" name="Google Shape;275;p37"/>
          <p:cNvSpPr txBox="1"/>
          <p:nvPr/>
        </p:nvSpPr>
        <p:spPr>
          <a:xfrm>
            <a:off x="0" y="533400"/>
            <a:ext cx="51816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Corporate Governance Structure</a:t>
            </a:r>
            <a:endParaRPr sz="2400" b="1">
              <a:solidFill>
                <a:schemeClr val="dk1"/>
              </a:solidFill>
              <a:latin typeface="Calibri"/>
              <a:ea typeface="Calibri"/>
              <a:cs typeface="Calibri"/>
              <a:sym typeface="Calibri"/>
            </a:endParaRPr>
          </a:p>
        </p:txBody>
      </p:sp>
      <p:pic>
        <p:nvPicPr>
          <p:cNvPr id="276" name="Google Shape;276;p37"/>
          <p:cNvPicPr preferRelativeResize="0"/>
          <p:nvPr/>
        </p:nvPicPr>
        <p:blipFill rotWithShape="1">
          <a:blip r:embed="rId3">
            <a:alphaModFix/>
          </a:blip>
          <a:srcRect/>
          <a:stretch/>
        </p:blipFill>
        <p:spPr>
          <a:xfrm>
            <a:off x="581613" y="995075"/>
            <a:ext cx="7980780" cy="52360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22</a:t>
            </a:fld>
            <a:endParaRPr>
              <a:solidFill>
                <a:srgbClr val="000000"/>
              </a:solidFill>
            </a:endParaRPr>
          </a:p>
        </p:txBody>
      </p:sp>
      <p:sp>
        <p:nvSpPr>
          <p:cNvPr id="282" name="Google Shape;282;p38"/>
          <p:cNvSpPr/>
          <p:nvPr/>
        </p:nvSpPr>
        <p:spPr>
          <a:xfrm>
            <a:off x="0" y="152400"/>
            <a:ext cx="2050110" cy="4616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sp>
        <p:nvSpPr>
          <p:cNvPr id="283" name="Google Shape;283;p38"/>
          <p:cNvSpPr txBox="1"/>
          <p:nvPr/>
        </p:nvSpPr>
        <p:spPr>
          <a:xfrm>
            <a:off x="0" y="533400"/>
            <a:ext cx="29718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Management Team</a:t>
            </a:r>
            <a:endParaRPr sz="2400" b="1">
              <a:solidFill>
                <a:schemeClr val="dk1"/>
              </a:solidFill>
              <a:latin typeface="Calibri"/>
              <a:ea typeface="Calibri"/>
              <a:cs typeface="Calibri"/>
              <a:sym typeface="Calibri"/>
            </a:endParaRPr>
          </a:p>
        </p:txBody>
      </p:sp>
      <p:sp>
        <p:nvSpPr>
          <p:cNvPr id="284" name="Google Shape;284;p38"/>
          <p:cNvSpPr txBox="1"/>
          <p:nvPr/>
        </p:nvSpPr>
        <p:spPr>
          <a:xfrm>
            <a:off x="152400" y="979814"/>
            <a:ext cx="8670472"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David McKay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38"/>
          <p:cNvSpPr txBox="1"/>
          <p:nvPr/>
        </p:nvSpPr>
        <p:spPr>
          <a:xfrm>
            <a:off x="2362200" y="1618619"/>
            <a:ext cx="6460672" cy="175432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President &amp; Chief Executive Officer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Appointed president on Feb. 16, 2014 and CEO on Aug. 1, 2014</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Responsible for banking business in Canada, the US and the Caribbean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MBA from the University of Waterloo and honorary Doctor of Laws degree from Ryerson University</a:t>
            </a:r>
            <a:endParaRPr sz="1800">
              <a:solidFill>
                <a:schemeClr val="dk1"/>
              </a:solidFill>
              <a:latin typeface="Calibri"/>
              <a:ea typeface="Calibri"/>
              <a:cs typeface="Calibri"/>
              <a:sym typeface="Calibri"/>
            </a:endParaRPr>
          </a:p>
        </p:txBody>
      </p:sp>
      <p:sp>
        <p:nvSpPr>
          <p:cNvPr id="286" name="Google Shape;286;p38"/>
          <p:cNvSpPr txBox="1"/>
          <p:nvPr/>
        </p:nvSpPr>
        <p:spPr>
          <a:xfrm>
            <a:off x="152400" y="3505200"/>
            <a:ext cx="25908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Rod Bolger</a:t>
            </a:r>
            <a:endParaRPr sz="2400" b="1">
              <a:solidFill>
                <a:schemeClr val="dk1"/>
              </a:solidFill>
              <a:latin typeface="Calibri"/>
              <a:ea typeface="Calibri"/>
              <a:cs typeface="Calibri"/>
              <a:sym typeface="Calibri"/>
            </a:endParaRPr>
          </a:p>
        </p:txBody>
      </p:sp>
      <p:pic>
        <p:nvPicPr>
          <p:cNvPr id="287" name="Google Shape;287;p38"/>
          <p:cNvPicPr preferRelativeResize="0"/>
          <p:nvPr/>
        </p:nvPicPr>
        <p:blipFill rotWithShape="1">
          <a:blip r:embed="rId3">
            <a:alphaModFix/>
          </a:blip>
          <a:srcRect/>
          <a:stretch/>
        </p:blipFill>
        <p:spPr>
          <a:xfrm>
            <a:off x="205630" y="4099120"/>
            <a:ext cx="1844480" cy="1844480"/>
          </a:xfrm>
          <a:prstGeom prst="rect">
            <a:avLst/>
          </a:prstGeom>
          <a:noFill/>
          <a:ln>
            <a:noFill/>
          </a:ln>
        </p:spPr>
      </p:pic>
      <p:sp>
        <p:nvSpPr>
          <p:cNvPr id="288" name="Google Shape;288;p38"/>
          <p:cNvSpPr txBox="1"/>
          <p:nvPr/>
        </p:nvSpPr>
        <p:spPr>
          <a:xfrm>
            <a:off x="2362200" y="4099120"/>
            <a:ext cx="6248401" cy="147732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Chief Finance Officer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Joint RBC in 2011</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Responsible for setting the overall strategic direction of RBC</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Graduate of Georgetown University in Washington D.C. and MBA from Columbia University</a:t>
            </a:r>
            <a:endParaRPr/>
          </a:p>
        </p:txBody>
      </p:sp>
      <p:pic>
        <p:nvPicPr>
          <p:cNvPr id="289" name="Google Shape;289;p38"/>
          <p:cNvPicPr preferRelativeResize="0"/>
          <p:nvPr/>
        </p:nvPicPr>
        <p:blipFill>
          <a:blip r:embed="rId4">
            <a:alphaModFix/>
          </a:blip>
          <a:stretch>
            <a:fillRect/>
          </a:stretch>
        </p:blipFill>
        <p:spPr>
          <a:xfrm>
            <a:off x="205625" y="1528487"/>
            <a:ext cx="1844475" cy="1844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23</a:t>
            </a:fld>
            <a:endParaRPr>
              <a:solidFill>
                <a:srgbClr val="000000"/>
              </a:solidFill>
            </a:endParaRPr>
          </a:p>
        </p:txBody>
      </p:sp>
      <p:sp>
        <p:nvSpPr>
          <p:cNvPr id="296" name="Google Shape;296;p39"/>
          <p:cNvSpPr/>
          <p:nvPr/>
        </p:nvSpPr>
        <p:spPr>
          <a:xfrm>
            <a:off x="0" y="152400"/>
            <a:ext cx="2050110" cy="4616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2400" b="1">
              <a:solidFill>
                <a:schemeClr val="lt1"/>
              </a:solidFill>
              <a:latin typeface="Calibri"/>
              <a:ea typeface="Calibri"/>
              <a:cs typeface="Calibri"/>
              <a:sym typeface="Calibri"/>
            </a:endParaRPr>
          </a:p>
        </p:txBody>
      </p:sp>
      <p:sp>
        <p:nvSpPr>
          <p:cNvPr id="297" name="Google Shape;297;p39"/>
          <p:cNvSpPr txBox="1"/>
          <p:nvPr/>
        </p:nvSpPr>
        <p:spPr>
          <a:xfrm>
            <a:off x="0" y="533400"/>
            <a:ext cx="28956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Management Team</a:t>
            </a:r>
            <a:endParaRPr sz="2400" b="1">
              <a:solidFill>
                <a:schemeClr val="dk1"/>
              </a:solidFill>
              <a:latin typeface="Calibri"/>
              <a:ea typeface="Calibri"/>
              <a:cs typeface="Calibri"/>
              <a:sym typeface="Calibri"/>
            </a:endParaRPr>
          </a:p>
        </p:txBody>
      </p:sp>
      <p:sp>
        <p:nvSpPr>
          <p:cNvPr id="298" name="Google Shape;298;p39"/>
          <p:cNvSpPr txBox="1"/>
          <p:nvPr/>
        </p:nvSpPr>
        <p:spPr>
          <a:xfrm>
            <a:off x="152400" y="1066800"/>
            <a:ext cx="27432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Graeme Hepworth</a:t>
            </a:r>
            <a:endParaRPr/>
          </a:p>
        </p:txBody>
      </p:sp>
      <p:sp>
        <p:nvSpPr>
          <p:cNvPr id="299" name="Google Shape;299;p39"/>
          <p:cNvSpPr txBox="1"/>
          <p:nvPr/>
        </p:nvSpPr>
        <p:spPr>
          <a:xfrm>
            <a:off x="2362200" y="1600200"/>
            <a:ext cx="6096000" cy="20313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Chief Risk Officer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Joint RBC in 1997 and appointed CRO in 2018</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Responsible for overseeing the strategic management of risk on an enterprise-wide basis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Qualified Chartered Financial Analyst and has a Masters in Mathematics from the University of Waterloo.</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300" name="Google Shape;300;p39"/>
          <p:cNvSpPr txBox="1"/>
          <p:nvPr/>
        </p:nvSpPr>
        <p:spPr>
          <a:xfrm>
            <a:off x="205905" y="3631525"/>
            <a:ext cx="263619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Jennifer Tory</a:t>
            </a:r>
            <a:endParaRPr/>
          </a:p>
        </p:txBody>
      </p:sp>
      <p:pic>
        <p:nvPicPr>
          <p:cNvPr id="301" name="Google Shape;301;p39"/>
          <p:cNvPicPr preferRelativeResize="0"/>
          <p:nvPr/>
        </p:nvPicPr>
        <p:blipFill rotWithShape="1">
          <a:blip r:embed="rId3">
            <a:alphaModFix/>
          </a:blip>
          <a:srcRect/>
          <a:stretch/>
        </p:blipFill>
        <p:spPr>
          <a:xfrm>
            <a:off x="254000" y="4185860"/>
            <a:ext cx="1758010" cy="1758010"/>
          </a:xfrm>
          <a:prstGeom prst="rect">
            <a:avLst/>
          </a:prstGeom>
          <a:noFill/>
          <a:ln>
            <a:noFill/>
          </a:ln>
        </p:spPr>
      </p:pic>
      <p:sp>
        <p:nvSpPr>
          <p:cNvPr id="302" name="Google Shape;302;p39"/>
          <p:cNvSpPr txBox="1"/>
          <p:nvPr/>
        </p:nvSpPr>
        <p:spPr>
          <a:xfrm>
            <a:off x="2362200" y="4185860"/>
            <a:ext cx="6477000" cy="175432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Chief Administrative Officer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Providing leadership and oversight of transformational initiatives and focus on how the enterprise works together to further RBC’s success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ICD.D designation at Rotman School of Management</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03" name="Google Shape;303;p39"/>
          <p:cNvPicPr preferRelativeResize="0"/>
          <p:nvPr/>
        </p:nvPicPr>
        <p:blipFill>
          <a:blip r:embed="rId4">
            <a:alphaModFix/>
          </a:blip>
          <a:stretch>
            <a:fillRect/>
          </a:stretch>
        </p:blipFill>
        <p:spPr>
          <a:xfrm>
            <a:off x="254000" y="1701000"/>
            <a:ext cx="1758000" cy="17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sldNum" idx="12"/>
          </p:nvPr>
        </p:nvSpPr>
        <p:spPr>
          <a:xfrm>
            <a:off x="8610601"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24</a:t>
            </a:fld>
            <a:endParaRPr/>
          </a:p>
        </p:txBody>
      </p:sp>
      <p:sp>
        <p:nvSpPr>
          <p:cNvPr id="310" name="Google Shape;310;p40"/>
          <p:cNvSpPr/>
          <p:nvPr/>
        </p:nvSpPr>
        <p:spPr>
          <a:xfrm>
            <a:off x="0" y="152400"/>
            <a:ext cx="2050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OVERVIEW</a:t>
            </a:r>
            <a:endParaRPr sz="2400">
              <a:solidFill>
                <a:schemeClr val="dk1"/>
              </a:solidFill>
              <a:latin typeface="Calibri"/>
              <a:ea typeface="Calibri"/>
              <a:cs typeface="Calibri"/>
              <a:sym typeface="Calibri"/>
            </a:endParaRPr>
          </a:p>
        </p:txBody>
      </p:sp>
      <p:sp>
        <p:nvSpPr>
          <p:cNvPr id="311" name="Google Shape;311;p40"/>
          <p:cNvSpPr txBox="1"/>
          <p:nvPr/>
        </p:nvSpPr>
        <p:spPr>
          <a:xfrm>
            <a:off x="0" y="533400"/>
            <a:ext cx="4486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Regulatory Environment</a:t>
            </a:r>
            <a:endParaRPr sz="2400" b="1">
              <a:solidFill>
                <a:schemeClr val="dk1"/>
              </a:solidFill>
              <a:latin typeface="Calibri"/>
              <a:ea typeface="Calibri"/>
              <a:cs typeface="Calibri"/>
              <a:sym typeface="Calibri"/>
            </a:endParaRPr>
          </a:p>
        </p:txBody>
      </p:sp>
      <p:sp>
        <p:nvSpPr>
          <p:cNvPr id="312" name="Google Shape;312;p40"/>
          <p:cNvSpPr txBox="1"/>
          <p:nvPr/>
        </p:nvSpPr>
        <p:spPr>
          <a:xfrm>
            <a:off x="304800" y="1376750"/>
            <a:ext cx="8295600" cy="3684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RBC assesses the regulatory environment as favorable although, at the same time encourages to bear the risks imposed by the possibility of new laws in mind.</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Overall, regulatory environment is more favorable in Canada than in the U. S. </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It allows Canadian banks to generate high profits due to entry restrictions.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Complex overseeing organs prevent Canadian banks from engaging in high risks which makes it desirable for clients to work with these banks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RBC monitors laws and prepares for the possible effects of new legislature in case it is adopted. </a:t>
            </a:r>
            <a:endParaRPr sz="2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25</a:t>
            </a:fld>
            <a:endParaRPr>
              <a:solidFill>
                <a:srgbClr val="000000"/>
              </a:solidFill>
            </a:endParaRPr>
          </a:p>
        </p:txBody>
      </p:sp>
      <p:sp>
        <p:nvSpPr>
          <p:cNvPr id="318" name="Google Shape;318;p41"/>
          <p:cNvSpPr/>
          <p:nvPr/>
        </p:nvSpPr>
        <p:spPr>
          <a:xfrm>
            <a:off x="9857" y="2286000"/>
            <a:ext cx="91440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cap="none">
                <a:solidFill>
                  <a:srgbClr val="0053B2"/>
                </a:solidFill>
                <a:latin typeface="Arial"/>
                <a:ea typeface="Arial"/>
                <a:cs typeface="Arial"/>
                <a:sym typeface="Arial"/>
              </a:rPr>
              <a:t>FINANCIAL STATEMENT ANALYSIS</a:t>
            </a:r>
            <a:endParaRPr sz="4800" b="1" cap="none">
              <a:solidFill>
                <a:srgbClr val="0053B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2"/>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26</a:t>
            </a:fld>
            <a:endParaRPr>
              <a:solidFill>
                <a:srgbClr val="000000"/>
              </a:solidFill>
            </a:endParaRPr>
          </a:p>
        </p:txBody>
      </p:sp>
      <p:sp>
        <p:nvSpPr>
          <p:cNvPr id="325" name="Google Shape;325;p42"/>
          <p:cNvSpPr txBox="1"/>
          <p:nvPr/>
        </p:nvSpPr>
        <p:spPr>
          <a:xfrm>
            <a:off x="0" y="76200"/>
            <a:ext cx="3962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FINANCIAL ANALYSIS</a:t>
            </a:r>
            <a:endParaRPr sz="2400" b="1">
              <a:solidFill>
                <a:schemeClr val="lt1"/>
              </a:solidFill>
              <a:latin typeface="Calibri"/>
              <a:ea typeface="Calibri"/>
              <a:cs typeface="Calibri"/>
              <a:sym typeface="Calibri"/>
            </a:endParaRPr>
          </a:p>
        </p:txBody>
      </p:sp>
      <p:sp>
        <p:nvSpPr>
          <p:cNvPr id="326" name="Google Shape;326;p42"/>
          <p:cNvSpPr txBox="1"/>
          <p:nvPr/>
        </p:nvSpPr>
        <p:spPr>
          <a:xfrm>
            <a:off x="0" y="533400"/>
            <a:ext cx="1676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Balance Sheet</a:t>
            </a:r>
            <a:endParaRPr sz="1800" b="1">
              <a:solidFill>
                <a:schemeClr val="dk1"/>
              </a:solidFill>
              <a:latin typeface="Calibri"/>
              <a:ea typeface="Calibri"/>
              <a:cs typeface="Calibri"/>
              <a:sym typeface="Calibri"/>
            </a:endParaRPr>
          </a:p>
        </p:txBody>
      </p:sp>
      <p:pic>
        <p:nvPicPr>
          <p:cNvPr id="327" name="Google Shape;327;p42"/>
          <p:cNvPicPr preferRelativeResize="0"/>
          <p:nvPr/>
        </p:nvPicPr>
        <p:blipFill>
          <a:blip r:embed="rId3">
            <a:alphaModFix/>
          </a:blip>
          <a:stretch>
            <a:fillRect/>
          </a:stretch>
        </p:blipFill>
        <p:spPr>
          <a:xfrm>
            <a:off x="0" y="902725"/>
            <a:ext cx="9019947" cy="5735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27</a:t>
            </a:fld>
            <a:endParaRPr>
              <a:solidFill>
                <a:srgbClr val="000000"/>
              </a:solidFill>
            </a:endParaRPr>
          </a:p>
        </p:txBody>
      </p:sp>
      <p:sp>
        <p:nvSpPr>
          <p:cNvPr id="334" name="Google Shape;334;p43"/>
          <p:cNvSpPr/>
          <p:nvPr/>
        </p:nvSpPr>
        <p:spPr>
          <a:xfrm>
            <a:off x="-76200" y="76200"/>
            <a:ext cx="28698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FINANCIAL ANALYSIS</a:t>
            </a:r>
            <a:endParaRPr/>
          </a:p>
        </p:txBody>
      </p:sp>
      <p:sp>
        <p:nvSpPr>
          <p:cNvPr id="335" name="Google Shape;335;p43"/>
          <p:cNvSpPr/>
          <p:nvPr/>
        </p:nvSpPr>
        <p:spPr>
          <a:xfrm>
            <a:off x="0" y="533400"/>
            <a:ext cx="5791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Balance Sheet Cont.</a:t>
            </a:r>
            <a:endParaRPr sz="1800" b="1">
              <a:solidFill>
                <a:schemeClr val="dk1"/>
              </a:solidFill>
              <a:latin typeface="Calibri"/>
              <a:ea typeface="Calibri"/>
              <a:cs typeface="Calibri"/>
              <a:sym typeface="Calibri"/>
            </a:endParaRPr>
          </a:p>
        </p:txBody>
      </p:sp>
      <p:sp>
        <p:nvSpPr>
          <p:cNvPr id="336" name="Google Shape;336;p43">
            <a:hlinkClick r:id=""/>
          </p:cNvPr>
          <p:cNvSpPr/>
          <p:nvPr/>
        </p:nvSpPr>
        <p:spPr>
          <a:xfrm>
            <a:off x="8839200" y="533400"/>
            <a:ext cx="304800" cy="304800"/>
          </a:xfrm>
          <a:prstGeom prst="ellipse">
            <a:avLst/>
          </a:prstGeom>
          <a:solidFill>
            <a:srgbClr val="176181"/>
          </a:solidFill>
          <a:ln w="9525" cap="flat" cmpd="sng">
            <a:solidFill>
              <a:srgbClr val="6F6E6F"/>
            </a:solidFill>
            <a:prstDash val="solid"/>
            <a:round/>
            <a:headEnd type="none" w="sm" len="sm"/>
            <a:tailEnd type="none" w="sm" len="sm"/>
          </a:ln>
        </p:spPr>
        <p:txBody>
          <a:bodyPr spcFirstLastPara="1" wrap="square" lIns="0" tIns="0" rIns="0" bIns="0" anchor="t" anchorCtr="0">
            <a:noAutofit/>
          </a:bodyPr>
          <a:lstStyle/>
          <a:p>
            <a:pPr marL="114300" marR="0" lvl="0" indent="0" algn="l" rtl="0">
              <a:lnSpc>
                <a:spcPct val="100000"/>
              </a:lnSpc>
              <a:spcBef>
                <a:spcPts val="0"/>
              </a:spcBef>
              <a:spcAft>
                <a:spcPts val="0"/>
              </a:spcAft>
              <a:buClr>
                <a:schemeClr val="accent2"/>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337" name="Google Shape;337;p43"/>
          <p:cNvPicPr preferRelativeResize="0"/>
          <p:nvPr/>
        </p:nvPicPr>
        <p:blipFill>
          <a:blip r:embed="rId3">
            <a:alphaModFix/>
          </a:blip>
          <a:stretch>
            <a:fillRect/>
          </a:stretch>
        </p:blipFill>
        <p:spPr>
          <a:xfrm>
            <a:off x="0" y="987125"/>
            <a:ext cx="9035149" cy="5651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28</a:t>
            </a:fld>
            <a:endParaRPr>
              <a:solidFill>
                <a:srgbClr val="000000"/>
              </a:solidFill>
            </a:endParaRPr>
          </a:p>
        </p:txBody>
      </p:sp>
      <p:sp>
        <p:nvSpPr>
          <p:cNvPr id="343" name="Google Shape;343;p44"/>
          <p:cNvSpPr/>
          <p:nvPr/>
        </p:nvSpPr>
        <p:spPr>
          <a:xfrm>
            <a:off x="0" y="533400"/>
            <a:ext cx="19541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Income Statement</a:t>
            </a:r>
            <a:endParaRPr sz="1800" b="1">
              <a:solidFill>
                <a:schemeClr val="dk1"/>
              </a:solidFill>
              <a:latin typeface="Calibri"/>
              <a:ea typeface="Calibri"/>
              <a:cs typeface="Calibri"/>
              <a:sym typeface="Calibri"/>
            </a:endParaRPr>
          </a:p>
        </p:txBody>
      </p:sp>
      <p:sp>
        <p:nvSpPr>
          <p:cNvPr id="344" name="Google Shape;344;p44"/>
          <p:cNvSpPr/>
          <p:nvPr/>
        </p:nvSpPr>
        <p:spPr>
          <a:xfrm>
            <a:off x="-76200" y="76200"/>
            <a:ext cx="28698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FINANCIAL ANALYSIS</a:t>
            </a:r>
            <a:endParaRPr/>
          </a:p>
        </p:txBody>
      </p:sp>
      <p:pic>
        <p:nvPicPr>
          <p:cNvPr id="345" name="Google Shape;345;p44"/>
          <p:cNvPicPr preferRelativeResize="0"/>
          <p:nvPr/>
        </p:nvPicPr>
        <p:blipFill>
          <a:blip r:embed="rId3">
            <a:alphaModFix/>
          </a:blip>
          <a:stretch>
            <a:fillRect/>
          </a:stretch>
        </p:blipFill>
        <p:spPr>
          <a:xfrm>
            <a:off x="168850" y="902725"/>
            <a:ext cx="8689400" cy="57355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5"/>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29</a:t>
            </a:fld>
            <a:endParaRPr>
              <a:solidFill>
                <a:srgbClr val="000000"/>
              </a:solidFill>
            </a:endParaRPr>
          </a:p>
        </p:txBody>
      </p:sp>
      <p:sp>
        <p:nvSpPr>
          <p:cNvPr id="351" name="Google Shape;351;p45"/>
          <p:cNvSpPr/>
          <p:nvPr/>
        </p:nvSpPr>
        <p:spPr>
          <a:xfrm>
            <a:off x="0" y="533400"/>
            <a:ext cx="25181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Income Statement Cont.</a:t>
            </a:r>
            <a:endParaRPr/>
          </a:p>
        </p:txBody>
      </p:sp>
      <p:sp>
        <p:nvSpPr>
          <p:cNvPr id="352" name="Google Shape;352;p45"/>
          <p:cNvSpPr/>
          <p:nvPr/>
        </p:nvSpPr>
        <p:spPr>
          <a:xfrm>
            <a:off x="-76200" y="76200"/>
            <a:ext cx="28698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FINANCIAL ANALYSIS</a:t>
            </a:r>
            <a:endParaRPr/>
          </a:p>
        </p:txBody>
      </p:sp>
      <p:pic>
        <p:nvPicPr>
          <p:cNvPr id="353" name="Google Shape;353;p45"/>
          <p:cNvPicPr preferRelativeResize="0"/>
          <p:nvPr/>
        </p:nvPicPr>
        <p:blipFill>
          <a:blip r:embed="rId3">
            <a:alphaModFix/>
          </a:blip>
          <a:stretch>
            <a:fillRect/>
          </a:stretch>
        </p:blipFill>
        <p:spPr>
          <a:xfrm>
            <a:off x="165400" y="923825"/>
            <a:ext cx="8707951" cy="515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3</a:t>
            </a:fld>
            <a:endParaRPr>
              <a:solidFill>
                <a:srgbClr val="000000"/>
              </a:solidFill>
            </a:endParaRPr>
          </a:p>
        </p:txBody>
      </p:sp>
      <p:sp>
        <p:nvSpPr>
          <p:cNvPr id="106" name="Google Shape;106;p19"/>
          <p:cNvSpPr/>
          <p:nvPr/>
        </p:nvSpPr>
        <p:spPr>
          <a:xfrm>
            <a:off x="9857" y="2286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i="0" u="none" strike="noStrike" cap="none">
                <a:solidFill>
                  <a:srgbClr val="0053B2"/>
                </a:solidFill>
                <a:latin typeface="Arial"/>
                <a:ea typeface="Arial"/>
                <a:cs typeface="Arial"/>
                <a:sym typeface="Arial"/>
              </a:rPr>
              <a:t>INDUSTRY OVERVIEW</a:t>
            </a:r>
            <a:endParaRPr sz="4800" b="1" i="0" u="none" strike="noStrike" cap="none">
              <a:solidFill>
                <a:srgbClr val="0053B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6"/>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30</a:t>
            </a:fld>
            <a:endParaRPr>
              <a:solidFill>
                <a:srgbClr val="000000"/>
              </a:solidFill>
            </a:endParaRPr>
          </a:p>
        </p:txBody>
      </p:sp>
      <p:sp>
        <p:nvSpPr>
          <p:cNvPr id="359" name="Google Shape;359;p46"/>
          <p:cNvSpPr/>
          <p:nvPr/>
        </p:nvSpPr>
        <p:spPr>
          <a:xfrm>
            <a:off x="0" y="533400"/>
            <a:ext cx="244169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Comprehensive Income</a:t>
            </a:r>
            <a:endParaRPr sz="1800" b="1">
              <a:solidFill>
                <a:schemeClr val="dk1"/>
              </a:solidFill>
              <a:latin typeface="Calibri"/>
              <a:ea typeface="Calibri"/>
              <a:cs typeface="Calibri"/>
              <a:sym typeface="Calibri"/>
            </a:endParaRPr>
          </a:p>
        </p:txBody>
      </p:sp>
      <p:sp>
        <p:nvSpPr>
          <p:cNvPr id="360" name="Google Shape;360;p46"/>
          <p:cNvSpPr/>
          <p:nvPr/>
        </p:nvSpPr>
        <p:spPr>
          <a:xfrm>
            <a:off x="-76200" y="76200"/>
            <a:ext cx="28698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FINANCIAL ANALYSIS</a:t>
            </a:r>
            <a:endParaRPr/>
          </a:p>
        </p:txBody>
      </p:sp>
      <p:pic>
        <p:nvPicPr>
          <p:cNvPr id="361" name="Google Shape;361;p46"/>
          <p:cNvPicPr preferRelativeResize="0"/>
          <p:nvPr/>
        </p:nvPicPr>
        <p:blipFill>
          <a:blip r:embed="rId3">
            <a:alphaModFix/>
          </a:blip>
          <a:stretch>
            <a:fillRect/>
          </a:stretch>
        </p:blipFill>
        <p:spPr>
          <a:xfrm>
            <a:off x="178950" y="902725"/>
            <a:ext cx="8734349" cy="53693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7"/>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31</a:t>
            </a:fld>
            <a:endParaRPr>
              <a:solidFill>
                <a:srgbClr val="000000"/>
              </a:solidFill>
            </a:endParaRPr>
          </a:p>
        </p:txBody>
      </p:sp>
      <p:sp>
        <p:nvSpPr>
          <p:cNvPr id="367" name="Google Shape;367;p47"/>
          <p:cNvSpPr/>
          <p:nvPr/>
        </p:nvSpPr>
        <p:spPr>
          <a:xfrm>
            <a:off x="0" y="533400"/>
            <a:ext cx="12397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Cash Flows</a:t>
            </a:r>
            <a:endParaRPr sz="1800" b="1">
              <a:solidFill>
                <a:schemeClr val="dk1"/>
              </a:solidFill>
              <a:latin typeface="Calibri"/>
              <a:ea typeface="Calibri"/>
              <a:cs typeface="Calibri"/>
              <a:sym typeface="Calibri"/>
            </a:endParaRPr>
          </a:p>
        </p:txBody>
      </p:sp>
      <p:sp>
        <p:nvSpPr>
          <p:cNvPr id="368" name="Google Shape;368;p47"/>
          <p:cNvSpPr/>
          <p:nvPr/>
        </p:nvSpPr>
        <p:spPr>
          <a:xfrm>
            <a:off x="-14111" y="6400800"/>
            <a:ext cx="9220200" cy="304800"/>
          </a:xfrm>
          <a:prstGeom prst="frame">
            <a:avLst>
              <a:gd name="adj1" fmla="val 12500"/>
            </a:avLst>
          </a:prstGeom>
          <a:noFill/>
          <a:ln w="9525" cap="flat" cmpd="sng">
            <a:solidFill>
              <a:schemeClr val="accent6"/>
            </a:solidFill>
            <a:prstDash val="solid"/>
            <a:round/>
            <a:headEnd type="none" w="sm" len="sm"/>
            <a:tailEnd type="none" w="sm" len="sm"/>
          </a:ln>
        </p:spPr>
        <p:txBody>
          <a:bodyPr spcFirstLastPara="1" wrap="square" lIns="0" tIns="0" rIns="0" bIns="0" anchor="t" anchorCtr="0">
            <a:noAutofit/>
          </a:bodyPr>
          <a:lstStyle/>
          <a:p>
            <a:pPr marL="114300" marR="0" lvl="0" indent="0" algn="l" rtl="0">
              <a:lnSpc>
                <a:spcPct val="100000"/>
              </a:lnSpc>
              <a:spcBef>
                <a:spcPts val="0"/>
              </a:spcBef>
              <a:spcAft>
                <a:spcPts val="0"/>
              </a:spcAft>
              <a:buClr>
                <a:schemeClr val="accent2"/>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369" name="Google Shape;369;p47"/>
          <p:cNvSpPr/>
          <p:nvPr/>
        </p:nvSpPr>
        <p:spPr>
          <a:xfrm>
            <a:off x="-76200" y="76200"/>
            <a:ext cx="28698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FINANCIAL ANALYSIS</a:t>
            </a:r>
            <a:endParaRPr/>
          </a:p>
        </p:txBody>
      </p:sp>
      <p:pic>
        <p:nvPicPr>
          <p:cNvPr id="370" name="Google Shape;370;p47"/>
          <p:cNvPicPr preferRelativeResize="0"/>
          <p:nvPr/>
        </p:nvPicPr>
        <p:blipFill>
          <a:blip r:embed="rId3">
            <a:alphaModFix/>
          </a:blip>
          <a:stretch>
            <a:fillRect/>
          </a:stretch>
        </p:blipFill>
        <p:spPr>
          <a:xfrm>
            <a:off x="154775" y="902725"/>
            <a:ext cx="8880376" cy="55581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8"/>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32</a:t>
            </a:fld>
            <a:endParaRPr>
              <a:solidFill>
                <a:srgbClr val="000000"/>
              </a:solidFill>
            </a:endParaRPr>
          </a:p>
        </p:txBody>
      </p:sp>
      <p:sp>
        <p:nvSpPr>
          <p:cNvPr id="376" name="Google Shape;376;p48"/>
          <p:cNvSpPr/>
          <p:nvPr/>
        </p:nvSpPr>
        <p:spPr>
          <a:xfrm>
            <a:off x="0" y="533400"/>
            <a:ext cx="180376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Cash Flows Cont.</a:t>
            </a:r>
            <a:endParaRPr/>
          </a:p>
        </p:txBody>
      </p:sp>
      <p:sp>
        <p:nvSpPr>
          <p:cNvPr id="377" name="Google Shape;377;p48"/>
          <p:cNvSpPr/>
          <p:nvPr/>
        </p:nvSpPr>
        <p:spPr>
          <a:xfrm>
            <a:off x="-76200" y="76200"/>
            <a:ext cx="28698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FINANCIAL ANALYSIS</a:t>
            </a:r>
            <a:endParaRPr/>
          </a:p>
        </p:txBody>
      </p:sp>
      <p:pic>
        <p:nvPicPr>
          <p:cNvPr id="378" name="Google Shape;378;p48"/>
          <p:cNvPicPr preferRelativeResize="0"/>
          <p:nvPr/>
        </p:nvPicPr>
        <p:blipFill>
          <a:blip r:embed="rId3">
            <a:alphaModFix/>
          </a:blip>
          <a:stretch>
            <a:fillRect/>
          </a:stretch>
        </p:blipFill>
        <p:spPr>
          <a:xfrm>
            <a:off x="152400" y="902725"/>
            <a:ext cx="8839201" cy="5358900"/>
          </a:xfrm>
          <a:prstGeom prst="rect">
            <a:avLst/>
          </a:prstGeom>
          <a:noFill/>
          <a:ln>
            <a:noFill/>
          </a:ln>
        </p:spPr>
      </p:pic>
      <p:sp>
        <p:nvSpPr>
          <p:cNvPr id="379" name="Google Shape;379;p48"/>
          <p:cNvSpPr txBox="1"/>
          <p:nvPr/>
        </p:nvSpPr>
        <p:spPr>
          <a:xfrm>
            <a:off x="4676875" y="4257400"/>
            <a:ext cx="23700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C00000"/>
                </a:solidFill>
              </a:rPr>
              <a:t>Net cash flow $13,616</a:t>
            </a:r>
            <a:endParaRPr>
              <a:solidFill>
                <a:srgbClr val="C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9"/>
          <p:cNvSpPr txBox="1">
            <a:spLocks noGrp="1"/>
          </p:cNvSpPr>
          <p:nvPr>
            <p:ph type="sldNum" idx="12"/>
          </p:nvPr>
        </p:nvSpPr>
        <p:spPr>
          <a:xfrm>
            <a:off x="8610601"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33</a:t>
            </a:fld>
            <a:endParaRPr>
              <a:solidFill>
                <a:srgbClr val="000000"/>
              </a:solidFill>
            </a:endParaRPr>
          </a:p>
        </p:txBody>
      </p:sp>
      <p:sp>
        <p:nvSpPr>
          <p:cNvPr id="386" name="Google Shape;386;p49"/>
          <p:cNvSpPr/>
          <p:nvPr/>
        </p:nvSpPr>
        <p:spPr>
          <a:xfrm>
            <a:off x="0" y="152400"/>
            <a:ext cx="28698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FINANCIAL ANALYSIS</a:t>
            </a:r>
            <a:endParaRPr/>
          </a:p>
        </p:txBody>
      </p:sp>
      <p:sp>
        <p:nvSpPr>
          <p:cNvPr id="387" name="Google Shape;387;p49"/>
          <p:cNvSpPr txBox="1"/>
          <p:nvPr/>
        </p:nvSpPr>
        <p:spPr>
          <a:xfrm>
            <a:off x="-6" y="454950"/>
            <a:ext cx="6776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Growth and Strength</a:t>
            </a:r>
            <a:endParaRPr/>
          </a:p>
        </p:txBody>
      </p:sp>
      <p:pic>
        <p:nvPicPr>
          <p:cNvPr id="388" name="Google Shape;388;p49"/>
          <p:cNvPicPr preferRelativeResize="0"/>
          <p:nvPr/>
        </p:nvPicPr>
        <p:blipFill>
          <a:blip r:embed="rId3">
            <a:alphaModFix/>
          </a:blip>
          <a:stretch>
            <a:fillRect/>
          </a:stretch>
        </p:blipFill>
        <p:spPr>
          <a:xfrm>
            <a:off x="304800" y="916650"/>
            <a:ext cx="8305799" cy="49330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0"/>
          <p:cNvSpPr txBox="1">
            <a:spLocks noGrp="1"/>
          </p:cNvSpPr>
          <p:nvPr>
            <p:ph type="sldNum" idx="12"/>
          </p:nvPr>
        </p:nvSpPr>
        <p:spPr>
          <a:xfrm>
            <a:off x="8610601"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34</a:t>
            </a:fld>
            <a:endParaRPr/>
          </a:p>
        </p:txBody>
      </p:sp>
      <p:pic>
        <p:nvPicPr>
          <p:cNvPr id="395" name="Google Shape;395;p50"/>
          <p:cNvPicPr preferRelativeResize="0"/>
          <p:nvPr/>
        </p:nvPicPr>
        <p:blipFill>
          <a:blip r:embed="rId3">
            <a:alphaModFix/>
          </a:blip>
          <a:stretch>
            <a:fillRect/>
          </a:stretch>
        </p:blipFill>
        <p:spPr>
          <a:xfrm>
            <a:off x="220825" y="1558625"/>
            <a:ext cx="8702350" cy="3688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1"/>
          <p:cNvSpPr txBox="1">
            <a:spLocks noGrp="1"/>
          </p:cNvSpPr>
          <p:nvPr>
            <p:ph type="sldNum" idx="12"/>
          </p:nvPr>
        </p:nvSpPr>
        <p:spPr>
          <a:xfrm>
            <a:off x="8610601"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35</a:t>
            </a:fld>
            <a:endParaRPr/>
          </a:p>
        </p:txBody>
      </p:sp>
      <p:sp>
        <p:nvSpPr>
          <p:cNvPr id="402" name="Google Shape;402;p51"/>
          <p:cNvSpPr txBox="1"/>
          <p:nvPr/>
        </p:nvSpPr>
        <p:spPr>
          <a:xfrm>
            <a:off x="0" y="2407600"/>
            <a:ext cx="9144000" cy="176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a:solidFill>
                  <a:srgbClr val="0053B2"/>
                </a:solidFill>
              </a:rPr>
              <a:t>Major Risks of RBC</a:t>
            </a:r>
            <a:endParaRPr sz="4800" b="1">
              <a:solidFill>
                <a:srgbClr val="0053B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2"/>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36</a:t>
            </a:fld>
            <a:endParaRPr>
              <a:solidFill>
                <a:srgbClr val="000000"/>
              </a:solidFill>
            </a:endParaRPr>
          </a:p>
        </p:txBody>
      </p:sp>
      <p:sp>
        <p:nvSpPr>
          <p:cNvPr id="408" name="Google Shape;408;p52"/>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
        <p:nvSpPr>
          <p:cNvPr id="409" name="Google Shape;409;p52"/>
          <p:cNvSpPr/>
          <p:nvPr/>
        </p:nvSpPr>
        <p:spPr>
          <a:xfrm>
            <a:off x="416518" y="711200"/>
            <a:ext cx="2468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Main Risks of RBC </a:t>
            </a:r>
            <a:endParaRPr sz="2400" b="1">
              <a:solidFill>
                <a:schemeClr val="dk1"/>
              </a:solidFill>
              <a:latin typeface="Calibri"/>
              <a:ea typeface="Calibri"/>
              <a:cs typeface="Calibri"/>
              <a:sym typeface="Calibri"/>
            </a:endParaRPr>
          </a:p>
        </p:txBody>
      </p:sp>
      <p:sp>
        <p:nvSpPr>
          <p:cNvPr id="410" name="Google Shape;410;p52"/>
          <p:cNvSpPr txBox="1"/>
          <p:nvPr/>
        </p:nvSpPr>
        <p:spPr>
          <a:xfrm>
            <a:off x="416525" y="1270000"/>
            <a:ext cx="6781800" cy="4953000"/>
          </a:xfrm>
          <a:prstGeom prst="rect">
            <a:avLst/>
          </a:prstGeom>
          <a:noFill/>
          <a:ln>
            <a:noFill/>
          </a:ln>
        </p:spPr>
        <p:txBody>
          <a:bodyPr spcFirstLastPara="1" wrap="square" lIns="91425" tIns="45700" rIns="91425" bIns="45700" anchor="t" anchorCtr="0">
            <a:noAutofit/>
          </a:bodyPr>
          <a:lstStyle/>
          <a:p>
            <a:pPr marL="109579" marR="0" lvl="0" indent="-152400" algn="l" rtl="0">
              <a:lnSpc>
                <a:spcPct val="200000"/>
              </a:lnSpc>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Credit Risks</a:t>
            </a:r>
            <a:endParaRPr/>
          </a:p>
          <a:p>
            <a:pPr marL="109579" marR="0" lvl="0" indent="-152400" algn="l" rtl="0">
              <a:lnSpc>
                <a:spcPct val="200000"/>
              </a:lnSpc>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Market Risks</a:t>
            </a:r>
            <a:endParaRPr/>
          </a:p>
          <a:p>
            <a:pPr marL="109579" marR="0" lvl="0" indent="-152400" algn="l" rtl="0">
              <a:lnSpc>
                <a:spcPct val="200000"/>
              </a:lnSpc>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Liquidity and Funding Risks</a:t>
            </a:r>
            <a:endParaRPr/>
          </a:p>
          <a:p>
            <a:pPr marL="109579" marR="0" lvl="0" indent="-152400" algn="l" rtl="0">
              <a:lnSpc>
                <a:spcPct val="200000"/>
              </a:lnSpc>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Insurance Risks</a:t>
            </a:r>
            <a:endParaRPr/>
          </a:p>
          <a:p>
            <a:pPr marL="109579" marR="0" lvl="0" indent="-152400" algn="l" rtl="0">
              <a:lnSpc>
                <a:spcPct val="200000"/>
              </a:lnSpc>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Operational Risks</a:t>
            </a:r>
            <a:endParaRPr sz="2400" b="1">
              <a:solidFill>
                <a:schemeClr val="dk1"/>
              </a:solidFill>
              <a:latin typeface="Calibri"/>
              <a:ea typeface="Calibri"/>
              <a:cs typeface="Calibri"/>
              <a:sym typeface="Calibri"/>
            </a:endParaRPr>
          </a:p>
        </p:txBody>
      </p:sp>
      <p:pic>
        <p:nvPicPr>
          <p:cNvPr id="411" name="Google Shape;411;p52"/>
          <p:cNvPicPr preferRelativeResize="0"/>
          <p:nvPr/>
        </p:nvPicPr>
        <p:blipFill rotWithShape="1">
          <a:blip r:embed="rId3">
            <a:alphaModFix/>
          </a:blip>
          <a:srcRect/>
          <a:stretch/>
        </p:blipFill>
        <p:spPr>
          <a:xfrm>
            <a:off x="4572000" y="3368288"/>
            <a:ext cx="4572000" cy="28547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3"/>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37</a:t>
            </a:fld>
            <a:endParaRPr>
              <a:solidFill>
                <a:srgbClr val="000000"/>
              </a:solidFill>
            </a:endParaRPr>
          </a:p>
        </p:txBody>
      </p:sp>
      <p:sp>
        <p:nvSpPr>
          <p:cNvPr id="417" name="Google Shape;417;p53"/>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r>
              <a:rPr lang="en-US" sz="2400" b="1">
                <a:solidFill>
                  <a:schemeClr val="lt1"/>
                </a:solidFill>
                <a:latin typeface="Calibri"/>
                <a:ea typeface="Calibri"/>
                <a:cs typeface="Calibri"/>
                <a:sym typeface="Calibri"/>
              </a:rPr>
              <a:t>GEMENT STRUCTURE</a:t>
            </a:r>
            <a:endParaRPr sz="2400" b="1">
              <a:solidFill>
                <a:schemeClr val="lt1"/>
              </a:solidFill>
              <a:latin typeface="Calibri"/>
              <a:ea typeface="Calibri"/>
              <a:cs typeface="Calibri"/>
              <a:sym typeface="Calibri"/>
            </a:endParaRPr>
          </a:p>
        </p:txBody>
      </p:sp>
      <p:sp>
        <p:nvSpPr>
          <p:cNvPr id="418" name="Google Shape;418;p53"/>
          <p:cNvSpPr/>
          <p:nvPr/>
        </p:nvSpPr>
        <p:spPr>
          <a:xfrm>
            <a:off x="5318" y="533400"/>
            <a:ext cx="58062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Credit Risks: Managed by 3 Lines of Defence</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419" name="Google Shape;419;p53"/>
          <p:cNvSpPr/>
          <p:nvPr/>
        </p:nvSpPr>
        <p:spPr>
          <a:xfrm>
            <a:off x="0" y="1066800"/>
            <a:ext cx="9144000" cy="6462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Risk of loss associated with an obligor’s potential inability or unwillingness to fulfill its contractual obligations on a timely basis.</a:t>
            </a:r>
            <a:endParaRPr sz="1800">
              <a:solidFill>
                <a:schemeClr val="dk1"/>
              </a:solidFill>
              <a:latin typeface="Calibri"/>
              <a:ea typeface="Calibri"/>
              <a:cs typeface="Calibri"/>
              <a:sym typeface="Calibri"/>
            </a:endParaRPr>
          </a:p>
          <a:p>
            <a:pPr marL="45720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53"/>
          <p:cNvSpPr txBox="1"/>
          <p:nvPr/>
        </p:nvSpPr>
        <p:spPr>
          <a:xfrm>
            <a:off x="762000" y="1905000"/>
            <a:ext cx="3124200" cy="2562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Primary Obligors (Direct)</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Issuer</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Debtor</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Counterparty</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Borrower</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Policyholder</a:t>
            </a:r>
            <a:endParaRPr sz="1800" b="0" i="0" u="none" strike="noStrike" cap="none">
              <a:solidFill>
                <a:schemeClr val="dk1"/>
              </a:solidFill>
              <a:latin typeface="Calibri"/>
              <a:ea typeface="Calibri"/>
              <a:cs typeface="Calibri"/>
              <a:sym typeface="Calibri"/>
            </a:endParaRPr>
          </a:p>
        </p:txBody>
      </p:sp>
      <p:sp>
        <p:nvSpPr>
          <p:cNvPr id="421" name="Google Shape;421;p53"/>
          <p:cNvSpPr txBox="1"/>
          <p:nvPr/>
        </p:nvSpPr>
        <p:spPr>
          <a:xfrm>
            <a:off x="4419600" y="1905000"/>
            <a:ext cx="3505200" cy="1315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Secondary Obligors (Indirect)</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Guarantor</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Reinsurer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4"/>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38</a:t>
            </a:fld>
            <a:endParaRPr>
              <a:solidFill>
                <a:srgbClr val="000000"/>
              </a:solidFill>
            </a:endParaRPr>
          </a:p>
        </p:txBody>
      </p:sp>
      <p:sp>
        <p:nvSpPr>
          <p:cNvPr id="427" name="Google Shape;427;p54"/>
          <p:cNvSpPr/>
          <p:nvPr/>
        </p:nvSpPr>
        <p:spPr>
          <a:xfrm>
            <a:off x="0" y="533400"/>
            <a:ext cx="3546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Credit Risks Measurement</a:t>
            </a:r>
            <a:endParaRPr sz="2400" b="1">
              <a:solidFill>
                <a:schemeClr val="dk1"/>
              </a:solidFill>
              <a:latin typeface="Calibri"/>
              <a:ea typeface="Calibri"/>
              <a:cs typeface="Calibri"/>
              <a:sym typeface="Calibri"/>
            </a:endParaRPr>
          </a:p>
        </p:txBody>
      </p:sp>
      <p:sp>
        <p:nvSpPr>
          <p:cNvPr id="428" name="Google Shape;428;p54"/>
          <p:cNvSpPr txBox="1"/>
          <p:nvPr/>
        </p:nvSpPr>
        <p:spPr>
          <a:xfrm>
            <a:off x="0" y="1066800"/>
            <a:ext cx="9144000" cy="4840200"/>
          </a:xfrm>
          <a:prstGeom prst="rect">
            <a:avLst/>
          </a:prstGeom>
          <a:noFill/>
          <a:ln>
            <a:noFill/>
          </a:ln>
        </p:spPr>
        <p:txBody>
          <a:bodyPr spcFirstLastPara="1" wrap="square" lIns="91425" tIns="45700" rIns="91425" bIns="45700" anchor="t" anchorCtr="0">
            <a:noAutofit/>
          </a:bodyPr>
          <a:lstStyle/>
          <a:p>
            <a:pPr marL="109579" marR="0" lvl="0" indent="-114300" algn="l" rtl="0">
              <a:lnSpc>
                <a:spcPct val="114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Quantifies obligors’ and portfolio’s credit risks to help control expected losses and minimize losses that are unexpected</a:t>
            </a:r>
            <a:endParaRPr/>
          </a:p>
          <a:p>
            <a:pPr marL="0" marR="0" lvl="0" indent="0" algn="l" rtl="0">
              <a:lnSpc>
                <a:spcPct val="114000"/>
              </a:lnSpc>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109579" marR="0" lvl="0" indent="-114300" algn="l" rtl="0">
              <a:lnSpc>
                <a:spcPct val="114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2 Principal Approaches</a:t>
            </a:r>
            <a:endParaRPr/>
          </a:p>
          <a:p>
            <a:pPr marL="328736" marR="0" lvl="1" indent="-114300" algn="l" rtl="0">
              <a:lnSpc>
                <a:spcPct val="114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Internal Ratings Based Approach (IRB) – mostly used</a:t>
            </a:r>
            <a:endParaRPr/>
          </a:p>
          <a:p>
            <a:pPr marL="328736" marR="0" lvl="1" indent="-114300" algn="l" rtl="0">
              <a:lnSpc>
                <a:spcPct val="114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Standardized Approach</a:t>
            </a:r>
            <a:endParaRPr/>
          </a:p>
          <a:p>
            <a:pPr marL="219157" marR="0" lvl="1" indent="0" algn="l" rtl="0">
              <a:lnSpc>
                <a:spcPct val="114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		</a:t>
            </a:r>
            <a:endParaRPr/>
          </a:p>
          <a:p>
            <a:pPr marL="109579" marR="0" lvl="0" indent="-114300" algn="l" rtl="0">
              <a:lnSpc>
                <a:spcPct val="114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3 Key Parameters </a:t>
            </a:r>
            <a:endParaRPr/>
          </a:p>
          <a:p>
            <a:pPr marL="328736" marR="0" lvl="1" indent="-114300" algn="l" rtl="0">
              <a:lnSpc>
                <a:spcPct val="114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Probability of default (PD) – Cha</a:t>
            </a:r>
            <a:r>
              <a:rPr lang="en-US" sz="1800">
                <a:solidFill>
                  <a:schemeClr val="dk1"/>
                </a:solidFill>
                <a:latin typeface="Calibri"/>
                <a:ea typeface="Calibri"/>
                <a:cs typeface="Calibri"/>
                <a:sym typeface="Calibri"/>
              </a:rPr>
              <a:t>n</a:t>
            </a:r>
            <a:r>
              <a:rPr lang="en-US" sz="1800" b="0" i="0" u="none" strike="noStrike" cap="none">
                <a:solidFill>
                  <a:schemeClr val="dk1"/>
                </a:solidFill>
                <a:latin typeface="Calibri"/>
                <a:ea typeface="Calibri"/>
                <a:cs typeface="Calibri"/>
                <a:sym typeface="Calibri"/>
              </a:rPr>
              <a:t>ces that an obligor of a specific rating would default over a 			     specific time horizon</a:t>
            </a:r>
            <a:endParaRPr/>
          </a:p>
          <a:p>
            <a:pPr marL="328736" marR="0" lvl="1" indent="-114300" algn="l" rtl="0">
              <a:lnSpc>
                <a:spcPct val="114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Exposure at default (EAD) – amount obligor is expected to owe at time of default</a:t>
            </a:r>
            <a:endParaRPr/>
          </a:p>
          <a:p>
            <a:pPr marL="328736" marR="0" lvl="1" indent="-114300" algn="l" rtl="0">
              <a:lnSpc>
                <a:spcPct val="114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Loss given default (LGD) – estimate of amount of EAD that is unrecoverable</a:t>
            </a:r>
            <a:endParaRPr/>
          </a:p>
          <a:p>
            <a:pPr marL="328736" marR="0" lvl="1" indent="-39729" algn="l" rtl="0">
              <a:spcBef>
                <a:spcPts val="0"/>
              </a:spcBef>
              <a:spcAft>
                <a:spcPts val="0"/>
              </a:spcAft>
              <a:buClr>
                <a:schemeClr val="dk1"/>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429" name="Google Shape;429;p54"/>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5"/>
          <p:cNvSpPr txBox="1">
            <a:spLocks noGrp="1"/>
          </p:cNvSpPr>
          <p:nvPr>
            <p:ph type="sldNum" idx="12"/>
          </p:nvPr>
        </p:nvSpPr>
        <p:spPr>
          <a:xfrm>
            <a:off x="8610600"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39</a:t>
            </a:fld>
            <a:endParaRPr/>
          </a:p>
        </p:txBody>
      </p:sp>
      <p:sp>
        <p:nvSpPr>
          <p:cNvPr id="436" name="Google Shape;436;p55"/>
          <p:cNvSpPr/>
          <p:nvPr/>
        </p:nvSpPr>
        <p:spPr>
          <a:xfrm>
            <a:off x="0" y="533400"/>
            <a:ext cx="3897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Credit Risks – Wholesale Risk</a:t>
            </a:r>
            <a:endParaRPr sz="2400" b="1">
              <a:solidFill>
                <a:schemeClr val="dk1"/>
              </a:solidFill>
              <a:latin typeface="Calibri"/>
              <a:ea typeface="Calibri"/>
              <a:cs typeface="Calibri"/>
              <a:sym typeface="Calibri"/>
            </a:endParaRPr>
          </a:p>
        </p:txBody>
      </p:sp>
      <p:sp>
        <p:nvSpPr>
          <p:cNvPr id="437" name="Google Shape;437;p55"/>
          <p:cNvSpPr txBox="1"/>
          <p:nvPr/>
        </p:nvSpPr>
        <p:spPr>
          <a:xfrm>
            <a:off x="870300" y="1472800"/>
            <a:ext cx="7403400" cy="3115500"/>
          </a:xfrm>
          <a:prstGeom prst="rect">
            <a:avLst/>
          </a:prstGeom>
          <a:noFill/>
          <a:ln>
            <a:noFill/>
          </a:ln>
        </p:spPr>
        <p:txBody>
          <a:bodyPr spcFirstLastPara="1" wrap="square" lIns="91425" tIns="91425" rIns="91425" bIns="91425" anchor="t" anchorCtr="0">
            <a:noAutofit/>
          </a:bodyPr>
          <a:lstStyle/>
          <a:p>
            <a:pPr marL="109579" lvl="0" indent="-152400" algn="l" rtl="0">
              <a:lnSpc>
                <a:spcPct val="114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Wholesale Credit Rating System</a:t>
            </a:r>
            <a:endParaRPr sz="2400">
              <a:solidFill>
                <a:schemeClr val="dk1"/>
              </a:solidFill>
              <a:latin typeface="Calibri"/>
              <a:ea typeface="Calibri"/>
              <a:cs typeface="Calibri"/>
              <a:sym typeface="Calibri"/>
            </a:endParaRPr>
          </a:p>
          <a:p>
            <a:pPr marL="328736" lvl="1" indent="-152400" algn="l" rtl="0">
              <a:lnSpc>
                <a:spcPct val="114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measure the credit risk inherent in wholesale credit activities.</a:t>
            </a:r>
            <a:endParaRPr sz="2400">
              <a:solidFill>
                <a:schemeClr val="dk1"/>
              </a:solidFill>
              <a:latin typeface="Calibri"/>
              <a:ea typeface="Calibri"/>
              <a:cs typeface="Calibri"/>
              <a:sym typeface="Calibri"/>
            </a:endParaRPr>
          </a:p>
          <a:p>
            <a:pPr marL="0" lvl="0" indent="0" algn="l" rtl="0">
              <a:lnSpc>
                <a:spcPct val="114000"/>
              </a:lnSpc>
              <a:spcBef>
                <a:spcPts val="0"/>
              </a:spcBef>
              <a:spcAft>
                <a:spcPts val="0"/>
              </a:spcAft>
              <a:buNone/>
            </a:pPr>
            <a:endParaRPr sz="2400">
              <a:solidFill>
                <a:schemeClr val="dk1"/>
              </a:solidFill>
              <a:latin typeface="Calibri"/>
              <a:ea typeface="Calibri"/>
              <a:cs typeface="Calibri"/>
              <a:sym typeface="Calibri"/>
            </a:endParaRPr>
          </a:p>
          <a:p>
            <a:pPr marL="109579" lvl="0" indent="-152400" algn="l" rtl="0">
              <a:lnSpc>
                <a:spcPct val="114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How to work?</a:t>
            </a:r>
            <a:endParaRPr sz="2400">
              <a:solidFill>
                <a:schemeClr val="dk1"/>
              </a:solidFill>
              <a:latin typeface="Calibri"/>
              <a:ea typeface="Calibri"/>
              <a:cs typeface="Calibri"/>
              <a:sym typeface="Calibri"/>
            </a:endParaRPr>
          </a:p>
          <a:p>
            <a:pPr marL="328736" lvl="1" indent="-152400" algn="l" rtl="0">
              <a:lnSpc>
                <a:spcPct val="114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Borrower Risk Rating (BRR)</a:t>
            </a:r>
            <a:endParaRPr sz="2400">
              <a:solidFill>
                <a:schemeClr val="dk1"/>
              </a:solidFill>
              <a:latin typeface="Calibri"/>
              <a:ea typeface="Calibri"/>
              <a:cs typeface="Calibri"/>
              <a:sym typeface="Calibri"/>
            </a:endParaRPr>
          </a:p>
          <a:p>
            <a:pPr marL="328736" lvl="1" indent="-152400" algn="l" rtl="0">
              <a:lnSpc>
                <a:spcPct val="114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PD</a:t>
            </a:r>
            <a:endParaRPr sz="2400">
              <a:solidFill>
                <a:schemeClr val="dk1"/>
              </a:solidFill>
              <a:latin typeface="Calibri"/>
              <a:ea typeface="Calibri"/>
              <a:cs typeface="Calibri"/>
              <a:sym typeface="Calibri"/>
            </a:endParaRPr>
          </a:p>
          <a:p>
            <a:pPr marL="0" lvl="0" indent="0" algn="l" rtl="0">
              <a:lnSpc>
                <a:spcPct val="114000"/>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14000"/>
              </a:lnSpc>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55"/>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20"/>
          <p:cNvSpPr txBox="1"/>
          <p:nvPr/>
        </p:nvSpPr>
        <p:spPr>
          <a:xfrm>
            <a:off x="-8467" y="76200"/>
            <a:ext cx="38030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lt1"/>
                </a:solidFill>
                <a:latin typeface="Calibri"/>
                <a:ea typeface="Calibri"/>
                <a:cs typeface="Calibri"/>
                <a:sym typeface="Calibri"/>
              </a:rPr>
              <a:t>INDUSTRY OVERVIEW</a:t>
            </a:r>
            <a:endParaRPr sz="2400" b="1">
              <a:solidFill>
                <a:schemeClr val="lt1"/>
              </a:solidFill>
              <a:latin typeface="Calibri"/>
              <a:ea typeface="Calibri"/>
              <a:cs typeface="Calibri"/>
              <a:sym typeface="Calibri"/>
            </a:endParaRPr>
          </a:p>
        </p:txBody>
      </p:sp>
      <p:sp>
        <p:nvSpPr>
          <p:cNvPr id="113" name="Google Shape;113;p20"/>
          <p:cNvSpPr txBox="1"/>
          <p:nvPr/>
        </p:nvSpPr>
        <p:spPr>
          <a:xfrm>
            <a:off x="0" y="533400"/>
            <a:ext cx="8157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Structure of the Industry. Banks Operating in Canada</a:t>
            </a:r>
            <a:endParaRPr/>
          </a:p>
        </p:txBody>
      </p:sp>
      <p:sp>
        <p:nvSpPr>
          <p:cNvPr id="114" name="Google Shape;114;p20"/>
          <p:cNvSpPr txBox="1"/>
          <p:nvPr/>
        </p:nvSpPr>
        <p:spPr>
          <a:xfrm>
            <a:off x="457200" y="1371600"/>
            <a:ext cx="5696289" cy="2985433"/>
          </a:xfrm>
          <a:prstGeom prst="rect">
            <a:avLst/>
          </a:prstGeom>
          <a:noFill/>
          <a:ln>
            <a:noFill/>
          </a:ln>
        </p:spPr>
        <p:txBody>
          <a:bodyPr spcFirstLastPara="1" wrap="square" lIns="91425" tIns="45700" rIns="91425" bIns="45700" anchor="t" anchorCtr="0">
            <a:noAutofit/>
          </a:bodyPr>
          <a:lstStyle/>
          <a:p>
            <a:pPr marL="285750" marR="0" lvl="0" indent="-285750" algn="l" rtl="0">
              <a:lnSpc>
                <a:spcPct val="2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30 Domestic Banks</a:t>
            </a:r>
            <a:endParaRPr sz="2400">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24 Foreign Bank Subsidiaries</a:t>
            </a:r>
            <a:endParaRPr sz="2400">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28 foreign bank branches</a:t>
            </a:r>
            <a:endParaRPr sz="2400">
              <a:solidFill>
                <a:schemeClr val="dk1"/>
              </a:solidFill>
              <a:latin typeface="Calibri"/>
              <a:ea typeface="Calibri"/>
              <a:cs typeface="Calibri"/>
              <a:sym typeface="Calibri"/>
            </a:endParaRPr>
          </a:p>
          <a:p>
            <a:pPr marL="285750" marR="0" lvl="0" indent="-285750" algn="l" rtl="0">
              <a:lnSpc>
                <a:spcPct val="2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4 Lending Banks</a:t>
            </a:r>
            <a:endParaRPr/>
          </a:p>
        </p:txBody>
      </p:sp>
      <p:pic>
        <p:nvPicPr>
          <p:cNvPr id="115" name="Google Shape;115;p20"/>
          <p:cNvPicPr preferRelativeResize="0"/>
          <p:nvPr/>
        </p:nvPicPr>
        <p:blipFill rotWithShape="1">
          <a:blip r:embed="rId3">
            <a:alphaModFix/>
          </a:blip>
          <a:srcRect/>
          <a:stretch/>
        </p:blipFill>
        <p:spPr>
          <a:xfrm>
            <a:off x="6096000" y="3886200"/>
            <a:ext cx="2673684" cy="2032000"/>
          </a:xfrm>
          <a:prstGeom prst="rect">
            <a:avLst/>
          </a:prstGeom>
          <a:noFill/>
          <a:ln>
            <a:noFill/>
          </a:ln>
        </p:spPr>
      </p:pic>
      <p:sp>
        <p:nvSpPr>
          <p:cNvPr id="116" name="Google Shape;116;p20"/>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a:t>
            </a:fld>
            <a:endParaRPr>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6"/>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40</a:t>
            </a:fld>
            <a:endParaRPr>
              <a:solidFill>
                <a:srgbClr val="000000"/>
              </a:solidFill>
            </a:endParaRPr>
          </a:p>
        </p:txBody>
      </p:sp>
      <p:sp>
        <p:nvSpPr>
          <p:cNvPr id="444" name="Google Shape;444;p56"/>
          <p:cNvSpPr/>
          <p:nvPr/>
        </p:nvSpPr>
        <p:spPr>
          <a:xfrm>
            <a:off x="0" y="533400"/>
            <a:ext cx="3897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Credit Risks – Wholesale Risk</a:t>
            </a:r>
            <a:endParaRPr sz="2400" b="1">
              <a:solidFill>
                <a:schemeClr val="dk1"/>
              </a:solidFill>
              <a:latin typeface="Calibri"/>
              <a:ea typeface="Calibri"/>
              <a:cs typeface="Calibri"/>
              <a:sym typeface="Calibri"/>
            </a:endParaRPr>
          </a:p>
        </p:txBody>
      </p:sp>
      <p:pic>
        <p:nvPicPr>
          <p:cNvPr id="445" name="Google Shape;445;p56"/>
          <p:cNvPicPr preferRelativeResize="0"/>
          <p:nvPr/>
        </p:nvPicPr>
        <p:blipFill>
          <a:blip r:embed="rId3">
            <a:alphaModFix/>
          </a:blip>
          <a:stretch>
            <a:fillRect/>
          </a:stretch>
        </p:blipFill>
        <p:spPr>
          <a:xfrm>
            <a:off x="359350" y="989975"/>
            <a:ext cx="8251250" cy="5272450"/>
          </a:xfrm>
          <a:prstGeom prst="rect">
            <a:avLst/>
          </a:prstGeom>
          <a:noFill/>
          <a:ln>
            <a:noFill/>
          </a:ln>
        </p:spPr>
      </p:pic>
      <p:sp>
        <p:nvSpPr>
          <p:cNvPr id="446" name="Google Shape;446;p56"/>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7"/>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41</a:t>
            </a:fld>
            <a:endParaRPr>
              <a:solidFill>
                <a:srgbClr val="000000"/>
              </a:solidFill>
            </a:endParaRPr>
          </a:p>
        </p:txBody>
      </p:sp>
      <p:sp>
        <p:nvSpPr>
          <p:cNvPr id="452" name="Google Shape;452;p57"/>
          <p:cNvSpPr/>
          <p:nvPr/>
        </p:nvSpPr>
        <p:spPr>
          <a:xfrm>
            <a:off x="0" y="533400"/>
            <a:ext cx="6692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Credit Risks – Counterparty Risk &amp; Wrong-way Risk</a:t>
            </a:r>
            <a:endParaRPr sz="2400" b="1">
              <a:solidFill>
                <a:schemeClr val="dk1"/>
              </a:solidFill>
              <a:latin typeface="Calibri"/>
              <a:ea typeface="Calibri"/>
              <a:cs typeface="Calibri"/>
              <a:sym typeface="Calibri"/>
            </a:endParaRPr>
          </a:p>
        </p:txBody>
      </p:sp>
      <p:sp>
        <p:nvSpPr>
          <p:cNvPr id="453" name="Google Shape;453;p57"/>
          <p:cNvSpPr txBox="1"/>
          <p:nvPr/>
        </p:nvSpPr>
        <p:spPr>
          <a:xfrm>
            <a:off x="8467" y="1447800"/>
            <a:ext cx="4335000" cy="435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Calibri"/>
                <a:ea typeface="Calibri"/>
                <a:cs typeface="Calibri"/>
                <a:sym typeface="Calibri"/>
              </a:rPr>
              <a:t>Counterparty Risk</a:t>
            </a:r>
            <a:endParaRPr/>
          </a:p>
          <a:p>
            <a:pPr marL="0" marR="0" lvl="0" indent="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109579"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Risk that the bank undertakes because of the possibility that the “other” party who had agreed to a contract with the bank defaults on their contractual obligations</a:t>
            </a:r>
            <a:endParaRPr/>
          </a:p>
          <a:p>
            <a:pPr marL="109579"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109579"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Normally occurs during the trading of financial (options, forwards, swaps, futures and non-financial (commodities) derivative securities</a:t>
            </a:r>
            <a:endParaRPr sz="1800">
              <a:solidFill>
                <a:schemeClr val="dk1"/>
              </a:solidFill>
              <a:latin typeface="Calibri"/>
              <a:ea typeface="Calibri"/>
              <a:cs typeface="Calibri"/>
              <a:sym typeface="Calibri"/>
            </a:endParaRPr>
          </a:p>
        </p:txBody>
      </p:sp>
      <p:sp>
        <p:nvSpPr>
          <p:cNvPr id="454" name="Google Shape;454;p57"/>
          <p:cNvSpPr txBox="1"/>
          <p:nvPr/>
        </p:nvSpPr>
        <p:spPr>
          <a:xfrm>
            <a:off x="4648201" y="1447800"/>
            <a:ext cx="4495800" cy="435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a:solidFill>
                  <a:schemeClr val="dk1"/>
                </a:solidFill>
                <a:latin typeface="Calibri"/>
                <a:ea typeface="Calibri"/>
                <a:cs typeface="Calibri"/>
                <a:sym typeface="Calibri"/>
              </a:rPr>
              <a:t>Wrong-way Risk</a:t>
            </a:r>
            <a:endParaRPr/>
          </a:p>
          <a:p>
            <a:pPr marL="328736"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“Risk that exposure to a counterparty or obligor is adversely correlated with the credit quality of that counterparty”</a:t>
            </a:r>
            <a:endParaRPr/>
          </a:p>
          <a:p>
            <a:pPr marL="328736" marR="0" lvl="1" indent="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28736"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2 Types</a:t>
            </a:r>
            <a:endParaRPr/>
          </a:p>
          <a:p>
            <a:pPr marL="535885" marR="0" lvl="2" indent="-1143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Specific Wrong-way Risk</a:t>
            </a:r>
            <a:endParaRPr/>
          </a:p>
          <a:p>
            <a:pPr marL="535885" marR="0" lvl="2" indent="-1143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General Wrong-way Risk</a:t>
            </a:r>
            <a:endParaRPr sz="1800" b="0" i="0" u="none" strike="noStrike" cap="none">
              <a:solidFill>
                <a:schemeClr val="dk1"/>
              </a:solidFill>
              <a:latin typeface="Calibri"/>
              <a:ea typeface="Calibri"/>
              <a:cs typeface="Calibri"/>
              <a:sym typeface="Calibri"/>
            </a:endParaRPr>
          </a:p>
        </p:txBody>
      </p:sp>
      <p:pic>
        <p:nvPicPr>
          <p:cNvPr id="455" name="Google Shape;455;p57"/>
          <p:cNvPicPr preferRelativeResize="0"/>
          <p:nvPr/>
        </p:nvPicPr>
        <p:blipFill rotWithShape="1">
          <a:blip r:embed="rId3">
            <a:alphaModFix/>
          </a:blip>
          <a:srcRect/>
          <a:stretch/>
        </p:blipFill>
        <p:spPr>
          <a:xfrm>
            <a:off x="4800600" y="3810000"/>
            <a:ext cx="4114799" cy="2209800"/>
          </a:xfrm>
          <a:prstGeom prst="rect">
            <a:avLst/>
          </a:prstGeom>
          <a:noFill/>
          <a:ln>
            <a:noFill/>
          </a:ln>
        </p:spPr>
      </p:pic>
      <p:sp>
        <p:nvSpPr>
          <p:cNvPr id="456" name="Google Shape;456;p57"/>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8"/>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42</a:t>
            </a:fld>
            <a:endParaRPr>
              <a:solidFill>
                <a:srgbClr val="000000"/>
              </a:solidFill>
            </a:endParaRPr>
          </a:p>
        </p:txBody>
      </p:sp>
      <p:sp>
        <p:nvSpPr>
          <p:cNvPr id="462" name="Google Shape;462;p58"/>
          <p:cNvSpPr/>
          <p:nvPr/>
        </p:nvSpPr>
        <p:spPr>
          <a:xfrm>
            <a:off x="0" y="533400"/>
            <a:ext cx="5029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Credit Risks – Retail Risk</a:t>
            </a:r>
            <a:endParaRPr sz="2400" b="1">
              <a:solidFill>
                <a:schemeClr val="dk1"/>
              </a:solidFill>
              <a:latin typeface="Calibri"/>
              <a:ea typeface="Calibri"/>
              <a:cs typeface="Calibri"/>
              <a:sym typeface="Calibri"/>
            </a:endParaRPr>
          </a:p>
        </p:txBody>
      </p:sp>
      <p:sp>
        <p:nvSpPr>
          <p:cNvPr id="463" name="Google Shape;463;p58"/>
          <p:cNvSpPr txBox="1"/>
          <p:nvPr/>
        </p:nvSpPr>
        <p:spPr>
          <a:xfrm>
            <a:off x="381000" y="1219200"/>
            <a:ext cx="8305800" cy="4351200"/>
          </a:xfrm>
          <a:prstGeom prst="rect">
            <a:avLst/>
          </a:prstGeom>
          <a:noFill/>
          <a:ln>
            <a:noFill/>
          </a:ln>
        </p:spPr>
        <p:txBody>
          <a:bodyPr spcFirstLastPara="1" wrap="square" lIns="91425" tIns="45700" rIns="91425" bIns="45700" anchor="t" anchorCtr="0">
            <a:noAutofit/>
          </a:bodyPr>
          <a:lstStyle/>
          <a:p>
            <a:pPr marL="109579"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Credit Scoring is the primary risk rating system used when acquiring new clients and managing existing clients.</a:t>
            </a:r>
            <a:endParaRPr/>
          </a:p>
          <a:p>
            <a:pPr marL="109579" marR="0" lvl="0" indent="0" algn="l" rtl="0">
              <a:lnSpc>
                <a:spcPct val="15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109579"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Retail Exposure risk is quantified on a pooled basis using following criteria:</a:t>
            </a:r>
            <a:endParaRPr/>
          </a:p>
          <a:p>
            <a:pPr marL="328736" marR="0" lvl="1" indent="-114300" algn="l" rtl="0">
              <a:lnSpc>
                <a:spcPct val="150000"/>
              </a:lnSpc>
              <a:spcBef>
                <a:spcPts val="0"/>
              </a:spcBef>
              <a:spcAft>
                <a:spcPts val="0"/>
              </a:spcAft>
              <a:buSzPts val="1800"/>
              <a:buFont typeface="Noto Sans Symbols"/>
              <a:buChar char="➢"/>
            </a:pPr>
            <a:r>
              <a:rPr lang="en-US" sz="1800" b="0" i="0" u="none" strike="noStrike" cap="none">
                <a:latin typeface="Calibri"/>
                <a:ea typeface="Calibri"/>
                <a:cs typeface="Calibri"/>
                <a:sym typeface="Calibri"/>
              </a:rPr>
              <a:t>Behavioural Score, </a:t>
            </a:r>
            <a:endParaRPr/>
          </a:p>
          <a:p>
            <a:pPr marL="328736" marR="0" lvl="1" indent="-114300" algn="l" rtl="0">
              <a:lnSpc>
                <a:spcPct val="150000"/>
              </a:lnSpc>
              <a:spcBef>
                <a:spcPts val="0"/>
              </a:spcBef>
              <a:spcAft>
                <a:spcPts val="0"/>
              </a:spcAft>
              <a:buSzPts val="1800"/>
              <a:buFont typeface="Noto Sans Symbols"/>
              <a:buChar char="➢"/>
            </a:pPr>
            <a:r>
              <a:rPr lang="en-US" sz="1800" b="0" i="0" u="none" strike="noStrike" cap="none">
                <a:latin typeface="Calibri"/>
                <a:ea typeface="Calibri"/>
                <a:cs typeface="Calibri"/>
                <a:sym typeface="Calibri"/>
              </a:rPr>
              <a:t>Product Type (Mortgages, Credit Cards)</a:t>
            </a:r>
            <a:endParaRPr/>
          </a:p>
          <a:p>
            <a:pPr marL="328736" marR="0" lvl="1" indent="-114300" algn="l" rtl="0">
              <a:lnSpc>
                <a:spcPct val="150000"/>
              </a:lnSpc>
              <a:spcBef>
                <a:spcPts val="0"/>
              </a:spcBef>
              <a:spcAft>
                <a:spcPts val="0"/>
              </a:spcAft>
              <a:buSzPts val="1800"/>
              <a:buFont typeface="Noto Sans Symbols"/>
              <a:buChar char="➢"/>
            </a:pPr>
            <a:r>
              <a:rPr lang="en-US" sz="1800" b="0" i="0" u="none" strike="noStrike" cap="none">
                <a:latin typeface="Calibri"/>
                <a:ea typeface="Calibri"/>
                <a:cs typeface="Calibri"/>
                <a:sym typeface="Calibri"/>
              </a:rPr>
              <a:t>Collateral Type (Liquid Assets And Real Estate), </a:t>
            </a:r>
            <a:endParaRPr/>
          </a:p>
          <a:p>
            <a:pPr marL="328736" marR="0" lvl="1" indent="-114300" algn="l" rtl="0">
              <a:lnSpc>
                <a:spcPct val="150000"/>
              </a:lnSpc>
              <a:spcBef>
                <a:spcPts val="0"/>
              </a:spcBef>
              <a:spcAft>
                <a:spcPts val="0"/>
              </a:spcAft>
              <a:buSzPts val="1800"/>
              <a:buFont typeface="Noto Sans Symbols"/>
              <a:buChar char="➢"/>
            </a:pPr>
            <a:r>
              <a:rPr lang="en-US" sz="1800" b="0" i="0" u="none" strike="noStrike" cap="none">
                <a:latin typeface="Calibri"/>
                <a:ea typeface="Calibri"/>
                <a:cs typeface="Calibri"/>
                <a:sym typeface="Calibri"/>
              </a:rPr>
              <a:t>Loan-to-value</a:t>
            </a:r>
            <a:endParaRPr sz="1800" b="0" i="0" u="none" strike="noStrike" cap="none">
              <a:latin typeface="Calibri"/>
              <a:ea typeface="Calibri"/>
              <a:cs typeface="Calibri"/>
              <a:sym typeface="Calibri"/>
            </a:endParaRPr>
          </a:p>
          <a:p>
            <a:pPr marL="328736" marR="0" lvl="1" indent="-114300" algn="l" rtl="0">
              <a:lnSpc>
                <a:spcPct val="150000"/>
              </a:lnSpc>
              <a:spcBef>
                <a:spcPts val="0"/>
              </a:spcBef>
              <a:spcAft>
                <a:spcPts val="0"/>
              </a:spcAft>
              <a:buSzPts val="1800"/>
              <a:buFont typeface="Calibri"/>
              <a:buChar char="➢"/>
            </a:pPr>
            <a:r>
              <a:rPr lang="en-US" sz="1800">
                <a:latin typeface="Calibri"/>
                <a:ea typeface="Calibri"/>
                <a:cs typeface="Calibri"/>
                <a:sym typeface="Calibri"/>
              </a:rPr>
              <a:t>Utilization Rate</a:t>
            </a:r>
            <a:endParaRPr sz="1800">
              <a:latin typeface="Calibri"/>
              <a:ea typeface="Calibri"/>
              <a:cs typeface="Calibri"/>
              <a:sym typeface="Calibri"/>
            </a:endParaRPr>
          </a:p>
          <a:p>
            <a:pPr marL="328736" marR="0" lvl="1" indent="-114300" algn="l" rtl="0">
              <a:lnSpc>
                <a:spcPct val="150000"/>
              </a:lnSpc>
              <a:spcBef>
                <a:spcPts val="0"/>
              </a:spcBef>
              <a:spcAft>
                <a:spcPts val="0"/>
              </a:spcAft>
              <a:buSzPts val="1800"/>
              <a:buFont typeface="Calibri"/>
              <a:buChar char="➢"/>
            </a:pPr>
            <a:r>
              <a:rPr lang="en-US" sz="1800">
                <a:latin typeface="Calibri"/>
                <a:ea typeface="Calibri"/>
                <a:cs typeface="Calibri"/>
                <a:sym typeface="Calibri"/>
              </a:rPr>
              <a:t>The Delinquency Status of the Exposure</a:t>
            </a:r>
            <a:endParaRPr sz="1800">
              <a:latin typeface="Calibri"/>
              <a:ea typeface="Calibri"/>
              <a:cs typeface="Calibri"/>
              <a:sym typeface="Calibri"/>
            </a:endParaRPr>
          </a:p>
        </p:txBody>
      </p:sp>
      <p:sp>
        <p:nvSpPr>
          <p:cNvPr id="464" name="Google Shape;464;p58"/>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9"/>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43</a:t>
            </a:fld>
            <a:endParaRPr>
              <a:solidFill>
                <a:srgbClr val="000000"/>
              </a:solidFill>
            </a:endParaRPr>
          </a:p>
        </p:txBody>
      </p:sp>
      <p:sp>
        <p:nvSpPr>
          <p:cNvPr id="470" name="Google Shape;470;p59"/>
          <p:cNvSpPr/>
          <p:nvPr/>
        </p:nvSpPr>
        <p:spPr>
          <a:xfrm>
            <a:off x="0" y="533400"/>
            <a:ext cx="3290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Credit Risks – Retail Risk</a:t>
            </a:r>
            <a:endParaRPr/>
          </a:p>
        </p:txBody>
      </p:sp>
      <p:sp>
        <p:nvSpPr>
          <p:cNvPr id="471" name="Google Shape;471;p59"/>
          <p:cNvSpPr txBox="1"/>
          <p:nvPr/>
        </p:nvSpPr>
        <p:spPr>
          <a:xfrm>
            <a:off x="351600" y="986550"/>
            <a:ext cx="8440800" cy="113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Calibri"/>
                <a:ea typeface="Calibri"/>
                <a:cs typeface="Calibri"/>
                <a:sym typeface="Calibri"/>
              </a:rPr>
              <a:t>Our retail risk rating system is two-dimensional, whereby assessment of internal ratings is based both on PD, which is a borrower risk dimension, and on LGD, which is a facility-specific risk dimension.</a:t>
            </a:r>
            <a:endParaRPr sz="2000">
              <a:latin typeface="Calibri"/>
              <a:ea typeface="Calibri"/>
              <a:cs typeface="Calibri"/>
              <a:sym typeface="Calibri"/>
            </a:endParaRPr>
          </a:p>
        </p:txBody>
      </p:sp>
      <p:pic>
        <p:nvPicPr>
          <p:cNvPr id="472" name="Google Shape;472;p59"/>
          <p:cNvPicPr preferRelativeResize="0"/>
          <p:nvPr/>
        </p:nvPicPr>
        <p:blipFill>
          <a:blip r:embed="rId3">
            <a:alphaModFix/>
          </a:blip>
          <a:stretch>
            <a:fillRect/>
          </a:stretch>
        </p:blipFill>
        <p:spPr>
          <a:xfrm>
            <a:off x="351600" y="2573100"/>
            <a:ext cx="8440800" cy="3264700"/>
          </a:xfrm>
          <a:prstGeom prst="rect">
            <a:avLst/>
          </a:prstGeom>
          <a:noFill/>
          <a:ln>
            <a:noFill/>
          </a:ln>
        </p:spPr>
      </p:pic>
      <p:sp>
        <p:nvSpPr>
          <p:cNvPr id="473" name="Google Shape;473;p59"/>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0"/>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44</a:t>
            </a:fld>
            <a:endParaRPr>
              <a:solidFill>
                <a:srgbClr val="000000"/>
              </a:solidFill>
            </a:endParaRPr>
          </a:p>
        </p:txBody>
      </p:sp>
      <p:pic>
        <p:nvPicPr>
          <p:cNvPr id="479" name="Google Shape;479;p60"/>
          <p:cNvPicPr preferRelativeResize="0"/>
          <p:nvPr/>
        </p:nvPicPr>
        <p:blipFill rotWithShape="1">
          <a:blip r:embed="rId3">
            <a:alphaModFix/>
          </a:blip>
          <a:srcRect/>
          <a:stretch/>
        </p:blipFill>
        <p:spPr>
          <a:xfrm>
            <a:off x="6097863" y="3200400"/>
            <a:ext cx="3046137" cy="3046137"/>
          </a:xfrm>
          <a:prstGeom prst="rect">
            <a:avLst/>
          </a:prstGeom>
          <a:noFill/>
          <a:ln>
            <a:noFill/>
          </a:ln>
        </p:spPr>
      </p:pic>
      <p:sp>
        <p:nvSpPr>
          <p:cNvPr id="480" name="Google Shape;480;p60"/>
          <p:cNvSpPr/>
          <p:nvPr/>
        </p:nvSpPr>
        <p:spPr>
          <a:xfrm>
            <a:off x="0" y="533400"/>
            <a:ext cx="5002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Framework for Controlling Credit Risk</a:t>
            </a:r>
            <a:endParaRPr sz="2400" b="1">
              <a:solidFill>
                <a:schemeClr val="dk1"/>
              </a:solidFill>
              <a:latin typeface="Calibri"/>
              <a:ea typeface="Calibri"/>
              <a:cs typeface="Calibri"/>
              <a:sym typeface="Calibri"/>
            </a:endParaRPr>
          </a:p>
        </p:txBody>
      </p:sp>
      <p:sp>
        <p:nvSpPr>
          <p:cNvPr id="481" name="Google Shape;481;p60"/>
          <p:cNvSpPr/>
          <p:nvPr/>
        </p:nvSpPr>
        <p:spPr>
          <a:xfrm>
            <a:off x="-1071153" y="1124550"/>
            <a:ext cx="6958130" cy="4151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Credit Risk Approval</a:t>
            </a:r>
            <a:endParaRPr b="1" dirty="0"/>
          </a:p>
          <a:p>
            <a:pPr marL="393192" marR="0" lvl="2" indent="-114300" algn="l" rtl="0">
              <a:lnSpc>
                <a:spcPct val="75000"/>
              </a:lnSpc>
              <a:spcBef>
                <a:spcPts val="180"/>
              </a:spcBef>
              <a:spcAft>
                <a:spcPts val="0"/>
              </a:spcAft>
              <a:buSzPts val="1800"/>
              <a:buFont typeface="Calibri"/>
              <a:buChar char="➢"/>
            </a:pPr>
            <a:r>
              <a:rPr lang="en-US" sz="1800" dirty="0">
                <a:solidFill>
                  <a:schemeClr val="dk1"/>
                </a:solidFill>
                <a:latin typeface="Calibri"/>
                <a:ea typeface="Calibri"/>
                <a:cs typeface="Calibri"/>
                <a:sym typeface="Calibri"/>
              </a:rPr>
              <a:t>Product approval</a:t>
            </a:r>
            <a:endParaRPr sz="1800" i="0" u="none" strike="noStrike" cap="none" dirty="0">
              <a:solidFill>
                <a:schemeClr val="dk1"/>
              </a:solidFill>
              <a:latin typeface="Calibri"/>
              <a:ea typeface="Calibri"/>
              <a:cs typeface="Calibri"/>
              <a:sym typeface="Calibri"/>
            </a:endParaRPr>
          </a:p>
          <a:p>
            <a:pPr marL="393192" marR="0" lvl="2" indent="-114300" algn="l" rtl="0">
              <a:lnSpc>
                <a:spcPct val="75000"/>
              </a:lnSpc>
              <a:spcBef>
                <a:spcPts val="180"/>
              </a:spcBef>
              <a:spcAft>
                <a:spcPts val="0"/>
              </a:spcAft>
              <a:buSzPts val="1800"/>
              <a:buFont typeface="Calibri"/>
              <a:buChar char="➢"/>
            </a:pPr>
            <a:r>
              <a:rPr lang="en-US" sz="1800" dirty="0">
                <a:solidFill>
                  <a:schemeClr val="dk1"/>
                </a:solidFill>
                <a:latin typeface="Calibri"/>
                <a:ea typeface="Calibri"/>
                <a:cs typeface="Calibri"/>
                <a:sym typeface="Calibri"/>
              </a:rPr>
              <a:t>Credit limits</a:t>
            </a:r>
            <a:endParaRPr dirty="0"/>
          </a:p>
          <a:p>
            <a:pPr marL="228600" marR="0" lvl="2" indent="0" algn="l" rtl="0">
              <a:lnSpc>
                <a:spcPct val="75000"/>
              </a:lnSpc>
              <a:spcBef>
                <a:spcPts val="18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114300" marR="0" lvl="1" indent="-114300" algn="l" rtl="0">
              <a:lnSpc>
                <a:spcPct val="75000"/>
              </a:lnSpc>
              <a:spcBef>
                <a:spcPts val="18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Credit Risk Mitigation</a:t>
            </a:r>
            <a:endParaRPr sz="1800" b="1" dirty="0">
              <a:solidFill>
                <a:schemeClr val="dk1"/>
              </a:solidFill>
              <a:latin typeface="Calibri"/>
              <a:ea typeface="Calibri"/>
              <a:cs typeface="Calibri"/>
              <a:sym typeface="Calibri"/>
            </a:endParaRPr>
          </a:p>
          <a:p>
            <a:pPr marL="393192" marR="0" lvl="1" indent="-114300" algn="l" rtl="0">
              <a:lnSpc>
                <a:spcPct val="75000"/>
              </a:lnSpc>
              <a:spcBef>
                <a:spcPts val="180"/>
              </a:spcBef>
              <a:spcAft>
                <a:spcPts val="0"/>
              </a:spcAft>
              <a:buSzPts val="1800"/>
              <a:buFont typeface="Calibri"/>
              <a:buChar char="➢"/>
            </a:pPr>
            <a:r>
              <a:rPr lang="en-US" sz="1800" dirty="0">
                <a:solidFill>
                  <a:schemeClr val="dk1"/>
                </a:solidFill>
                <a:latin typeface="Calibri"/>
                <a:ea typeface="Calibri"/>
                <a:cs typeface="Calibri"/>
                <a:sym typeface="Calibri"/>
              </a:rPr>
              <a:t>Structuring of Transactions</a:t>
            </a:r>
            <a:endParaRPr sz="1800" dirty="0">
              <a:solidFill>
                <a:schemeClr val="dk1"/>
              </a:solidFill>
              <a:latin typeface="Calibri"/>
              <a:ea typeface="Calibri"/>
              <a:cs typeface="Calibri"/>
              <a:sym typeface="Calibri"/>
            </a:endParaRPr>
          </a:p>
          <a:p>
            <a:pPr marL="393192" marR="0" lvl="1" indent="-114300" algn="l" rtl="0">
              <a:lnSpc>
                <a:spcPct val="75000"/>
              </a:lnSpc>
              <a:spcBef>
                <a:spcPts val="180"/>
              </a:spcBef>
              <a:spcAft>
                <a:spcPts val="0"/>
              </a:spcAft>
              <a:buSzPts val="1800"/>
              <a:buFont typeface="Calibri"/>
              <a:buChar char="➢"/>
            </a:pPr>
            <a:r>
              <a:rPr lang="en-US" sz="1800" dirty="0">
                <a:solidFill>
                  <a:schemeClr val="dk1"/>
                </a:solidFill>
                <a:latin typeface="Calibri"/>
                <a:ea typeface="Calibri"/>
                <a:cs typeface="Calibri"/>
                <a:sym typeface="Calibri"/>
              </a:rPr>
              <a:t>Collateral</a:t>
            </a:r>
            <a:endParaRPr sz="1800" dirty="0">
              <a:solidFill>
                <a:schemeClr val="dk1"/>
              </a:solidFill>
              <a:latin typeface="Calibri"/>
              <a:ea typeface="Calibri"/>
              <a:cs typeface="Calibri"/>
              <a:sym typeface="Calibri"/>
            </a:endParaRPr>
          </a:p>
          <a:p>
            <a:pPr marL="1371600" marR="0" lvl="0" indent="0" algn="l" rtl="0">
              <a:lnSpc>
                <a:spcPct val="75000"/>
              </a:lnSpc>
              <a:spcBef>
                <a:spcPts val="180"/>
              </a:spcBef>
              <a:spcAft>
                <a:spcPts val="0"/>
              </a:spcAft>
              <a:buNone/>
            </a:pPr>
            <a:endParaRPr sz="1800" dirty="0">
              <a:solidFill>
                <a:schemeClr val="dk1"/>
              </a:solidFill>
              <a:latin typeface="Calibri"/>
              <a:ea typeface="Calibri"/>
              <a:cs typeface="Calibri"/>
              <a:sym typeface="Calibri"/>
            </a:endParaRPr>
          </a:p>
          <a:p>
            <a:pPr marL="114300" marR="0" lvl="1" indent="-114300" algn="l" rtl="0">
              <a:lnSpc>
                <a:spcPct val="75000"/>
              </a:lnSpc>
              <a:spcBef>
                <a:spcPts val="180"/>
              </a:spcBef>
              <a:spcAft>
                <a:spcPts val="0"/>
              </a:spcAft>
              <a:buClr>
                <a:schemeClr val="dk1"/>
              </a:buClr>
              <a:buSzPts val="1800"/>
              <a:buFont typeface="Calibri"/>
              <a:buChar char="•"/>
            </a:pPr>
            <a:r>
              <a:rPr lang="en-US" sz="1800" b="1" dirty="0">
                <a:solidFill>
                  <a:schemeClr val="dk1"/>
                </a:solidFill>
                <a:latin typeface="Calibri"/>
                <a:ea typeface="Calibri"/>
                <a:cs typeface="Calibri"/>
                <a:sym typeface="Calibri"/>
              </a:rPr>
              <a:t>Credit Risk Administration</a:t>
            </a:r>
            <a:endParaRPr sz="1800" b="1" dirty="0">
              <a:solidFill>
                <a:schemeClr val="dk1"/>
              </a:solidFill>
              <a:latin typeface="Calibri"/>
              <a:ea typeface="Calibri"/>
              <a:cs typeface="Calibri"/>
              <a:sym typeface="Calibri"/>
            </a:endParaRPr>
          </a:p>
          <a:p>
            <a:pPr marL="393192" marR="0" lvl="2" indent="-114300" algn="l" rtl="0">
              <a:lnSpc>
                <a:spcPct val="75000"/>
              </a:lnSpc>
              <a:spcBef>
                <a:spcPts val="180"/>
              </a:spcBef>
              <a:spcAft>
                <a:spcPts val="0"/>
              </a:spcAft>
              <a:buSzPts val="1800"/>
              <a:buFont typeface="Calibri"/>
              <a:buChar char="➢"/>
            </a:pPr>
            <a:r>
              <a:rPr lang="en-US" sz="1800" dirty="0">
                <a:latin typeface="Calibri"/>
                <a:ea typeface="Calibri"/>
                <a:cs typeface="Calibri"/>
                <a:sym typeface="Calibri"/>
              </a:rPr>
              <a:t>Credit provisioning and allowances</a:t>
            </a:r>
            <a:endParaRPr sz="1800" dirty="0">
              <a:latin typeface="Calibri"/>
              <a:ea typeface="Calibri"/>
              <a:cs typeface="Calibri"/>
              <a:sym typeface="Calibri"/>
            </a:endParaRPr>
          </a:p>
          <a:p>
            <a:pPr marL="393192" marR="0" lvl="2" indent="-114300" algn="l" rtl="0">
              <a:lnSpc>
                <a:spcPct val="75000"/>
              </a:lnSpc>
              <a:spcBef>
                <a:spcPts val="180"/>
              </a:spcBef>
              <a:spcAft>
                <a:spcPts val="0"/>
              </a:spcAft>
              <a:buSzPts val="1800"/>
              <a:buFont typeface="Calibri"/>
              <a:buChar char="➢"/>
            </a:pPr>
            <a:r>
              <a:rPr lang="en-US" sz="1800" dirty="0">
                <a:latin typeface="Calibri"/>
                <a:ea typeface="Calibri"/>
                <a:cs typeface="Calibri"/>
                <a:sym typeface="Calibri"/>
              </a:rPr>
              <a:t>Loan forbearance</a:t>
            </a:r>
            <a:endParaRPr sz="1800" dirty="0">
              <a:latin typeface="Calibri"/>
              <a:ea typeface="Calibri"/>
              <a:cs typeface="Calibri"/>
              <a:sym typeface="Calibri"/>
            </a:endParaRPr>
          </a:p>
          <a:p>
            <a:pPr marL="0" marR="0" lvl="0" indent="0" algn="l" rtl="0">
              <a:lnSpc>
                <a:spcPct val="75000"/>
              </a:lnSpc>
              <a:spcBef>
                <a:spcPts val="180"/>
              </a:spcBef>
              <a:spcAft>
                <a:spcPts val="0"/>
              </a:spcAft>
              <a:buNone/>
            </a:pPr>
            <a:endParaRPr sz="1800" b="1" dirty="0">
              <a:latin typeface="Calibri"/>
              <a:ea typeface="Calibri"/>
              <a:cs typeface="Calibri"/>
              <a:sym typeface="Calibri"/>
            </a:endParaRPr>
          </a:p>
          <a:p>
            <a:pPr marL="0" marR="0" lvl="0" indent="0" algn="l" rtl="0">
              <a:lnSpc>
                <a:spcPct val="75000"/>
              </a:lnSpc>
              <a:spcBef>
                <a:spcPts val="180"/>
              </a:spcBef>
              <a:spcAft>
                <a:spcPts val="0"/>
              </a:spcAft>
              <a:buNone/>
            </a:pPr>
            <a:endParaRPr sz="1800" b="1" dirty="0">
              <a:latin typeface="Calibri"/>
              <a:ea typeface="Calibri"/>
              <a:cs typeface="Calibri"/>
              <a:sym typeface="Calibri"/>
            </a:endParaRPr>
          </a:p>
          <a:p>
            <a:pPr marL="228600" marR="0" lvl="2" indent="0" algn="l" rtl="0">
              <a:lnSpc>
                <a:spcPct val="75000"/>
              </a:lnSpc>
              <a:spcBef>
                <a:spcPts val="18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482" name="Google Shape;482;p60"/>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1"/>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45</a:t>
            </a:fld>
            <a:endParaRPr>
              <a:solidFill>
                <a:srgbClr val="000000"/>
              </a:solidFill>
            </a:endParaRPr>
          </a:p>
        </p:txBody>
      </p:sp>
      <p:sp>
        <p:nvSpPr>
          <p:cNvPr id="488" name="Google Shape;488;p61"/>
          <p:cNvSpPr/>
          <p:nvPr/>
        </p:nvSpPr>
        <p:spPr>
          <a:xfrm>
            <a:off x="0" y="533400"/>
            <a:ext cx="3578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Gross Credit Risk Exposure</a:t>
            </a:r>
            <a:endParaRPr sz="2400" b="1">
              <a:solidFill>
                <a:schemeClr val="dk1"/>
              </a:solidFill>
              <a:latin typeface="Calibri"/>
              <a:ea typeface="Calibri"/>
              <a:cs typeface="Calibri"/>
              <a:sym typeface="Calibri"/>
            </a:endParaRPr>
          </a:p>
        </p:txBody>
      </p:sp>
      <p:sp>
        <p:nvSpPr>
          <p:cNvPr id="489" name="Google Shape;489;p61"/>
          <p:cNvSpPr txBox="1"/>
          <p:nvPr/>
        </p:nvSpPr>
        <p:spPr>
          <a:xfrm>
            <a:off x="116900" y="2654025"/>
            <a:ext cx="45720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000"/>
              <a:buFont typeface="Noto Sans Symbols"/>
              <a:buNone/>
            </a:pPr>
            <a:r>
              <a:rPr lang="en-US" sz="2000" b="1">
                <a:solidFill>
                  <a:schemeClr val="dk1"/>
                </a:solidFill>
                <a:latin typeface="Calibri"/>
                <a:ea typeface="Calibri"/>
                <a:cs typeface="Calibri"/>
                <a:sym typeface="Calibri"/>
              </a:rPr>
              <a:t>Lending-related and other</a:t>
            </a:r>
            <a:endParaRPr b="1"/>
          </a:p>
          <a:p>
            <a:pPr marL="109579"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Loans and acceptances outstanding</a:t>
            </a:r>
            <a:endParaRPr/>
          </a:p>
          <a:p>
            <a:pPr marL="109579"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Undrawn Commitments</a:t>
            </a:r>
            <a:endParaRPr/>
          </a:p>
          <a:p>
            <a:pPr marL="109579"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Contingent Liabilities (letters of credit and guarantees)</a:t>
            </a:r>
            <a:endParaRPr/>
          </a:p>
          <a:p>
            <a:pPr marL="109579"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Available-for-sale (AFS)  debt securities and deposits</a:t>
            </a:r>
            <a:endParaRPr sz="2000">
              <a:solidFill>
                <a:schemeClr val="dk1"/>
              </a:solidFill>
              <a:latin typeface="Calibri"/>
              <a:ea typeface="Calibri"/>
              <a:cs typeface="Calibri"/>
              <a:sym typeface="Calibri"/>
            </a:endParaRPr>
          </a:p>
        </p:txBody>
      </p:sp>
      <p:sp>
        <p:nvSpPr>
          <p:cNvPr id="490" name="Google Shape;490;p61"/>
          <p:cNvSpPr txBox="1"/>
          <p:nvPr/>
        </p:nvSpPr>
        <p:spPr>
          <a:xfrm>
            <a:off x="4800600" y="1524000"/>
            <a:ext cx="44628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000"/>
              <a:buFont typeface="Noto Sans Symbols"/>
              <a:buNone/>
            </a:pPr>
            <a:r>
              <a:rPr lang="en-US" sz="2000" b="1">
                <a:solidFill>
                  <a:schemeClr val="dk1"/>
                </a:solidFill>
                <a:latin typeface="Calibri"/>
                <a:ea typeface="Calibri"/>
                <a:cs typeface="Calibri"/>
                <a:sym typeface="Calibri"/>
              </a:rPr>
              <a:t>Trading-related credit</a:t>
            </a:r>
            <a:endParaRPr b="1"/>
          </a:p>
          <a:p>
            <a:pPr marL="109579"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Repo-style transactions </a:t>
            </a:r>
            <a:endParaRPr/>
          </a:p>
          <a:p>
            <a:pPr marL="328736"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Repurchase and Reverse Repurchase</a:t>
            </a:r>
            <a:endParaRPr/>
          </a:p>
          <a:p>
            <a:pPr marL="328736" marR="0" lvl="1" indent="-127000" algn="l" rtl="0">
              <a:lnSpc>
                <a:spcPct val="15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Securities L</a:t>
            </a:r>
            <a:r>
              <a:rPr lang="en-US" sz="2000" b="0" i="0" u="none" strike="noStrike" cap="none">
                <a:solidFill>
                  <a:schemeClr val="dk1"/>
                </a:solidFill>
                <a:latin typeface="Calibri"/>
                <a:ea typeface="Calibri"/>
                <a:cs typeface="Calibri"/>
                <a:sym typeface="Calibri"/>
              </a:rPr>
              <a:t>ending and Borrowing transacti</a:t>
            </a:r>
            <a:r>
              <a:rPr lang="en-US" sz="2000">
                <a:solidFill>
                  <a:schemeClr val="dk1"/>
                </a:solidFill>
                <a:latin typeface="Calibri"/>
                <a:ea typeface="Calibri"/>
                <a:cs typeface="Calibri"/>
                <a:sym typeface="Calibri"/>
              </a:rPr>
              <a:t>ons</a:t>
            </a:r>
            <a:endParaRPr sz="2000">
              <a:solidFill>
                <a:schemeClr val="dk1"/>
              </a:solidFill>
              <a:latin typeface="Calibri"/>
              <a:ea typeface="Calibri"/>
              <a:cs typeface="Calibri"/>
              <a:sym typeface="Calibri"/>
            </a:endParaRPr>
          </a:p>
          <a:p>
            <a:pPr marL="109579"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Derivative amount </a:t>
            </a:r>
            <a:endParaRPr/>
          </a:p>
          <a:p>
            <a:pPr marL="328736"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Replacement Cost </a:t>
            </a:r>
            <a:r>
              <a:rPr lang="en-US" sz="2000">
                <a:solidFill>
                  <a:schemeClr val="dk1"/>
                </a:solidFill>
                <a:latin typeface="Calibri"/>
                <a:ea typeface="Calibri"/>
                <a:cs typeface="Calibri"/>
                <a:sym typeface="Calibri"/>
              </a:rPr>
              <a:t>plus</a:t>
            </a:r>
            <a:r>
              <a:rPr lang="en-US" sz="2000" b="0" i="0" u="none" strike="noStrike" cap="none">
                <a:solidFill>
                  <a:schemeClr val="dk1"/>
                </a:solidFill>
                <a:latin typeface="Calibri"/>
                <a:ea typeface="Calibri"/>
                <a:cs typeface="Calibri"/>
                <a:sym typeface="Calibri"/>
              </a:rPr>
              <a:t> Add-on</a:t>
            </a:r>
            <a:endParaRPr sz="2000" b="0" i="0" u="none" strike="noStrike" cap="none">
              <a:solidFill>
                <a:schemeClr val="dk1"/>
              </a:solidFill>
              <a:latin typeface="Calibri"/>
              <a:ea typeface="Calibri"/>
              <a:cs typeface="Calibri"/>
              <a:sym typeface="Calibri"/>
            </a:endParaRPr>
          </a:p>
        </p:txBody>
      </p:sp>
      <p:sp>
        <p:nvSpPr>
          <p:cNvPr id="491" name="Google Shape;491;p61"/>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
        <p:nvSpPr>
          <p:cNvPr id="492" name="Google Shape;492;p61"/>
          <p:cNvSpPr txBox="1"/>
          <p:nvPr/>
        </p:nvSpPr>
        <p:spPr>
          <a:xfrm>
            <a:off x="116900" y="1162288"/>
            <a:ext cx="4273200" cy="1142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000">
                <a:latin typeface="Calibri"/>
                <a:ea typeface="Calibri"/>
                <a:cs typeface="Calibri"/>
                <a:sym typeface="Calibri"/>
              </a:rPr>
              <a:t>Gross credit risk exposure is calculated based on the definitions provided under the Basel III framework.</a:t>
            </a:r>
            <a:endParaRPr sz="2000">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2"/>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46</a:t>
            </a:fld>
            <a:endParaRPr>
              <a:solidFill>
                <a:srgbClr val="000000"/>
              </a:solidFill>
            </a:endParaRPr>
          </a:p>
        </p:txBody>
      </p:sp>
      <p:pic>
        <p:nvPicPr>
          <p:cNvPr id="498" name="Google Shape;498;p62"/>
          <p:cNvPicPr preferRelativeResize="0"/>
          <p:nvPr/>
        </p:nvPicPr>
        <p:blipFill>
          <a:blip r:embed="rId3">
            <a:alphaModFix/>
          </a:blip>
          <a:stretch>
            <a:fillRect/>
          </a:stretch>
        </p:blipFill>
        <p:spPr>
          <a:xfrm>
            <a:off x="0" y="614100"/>
            <a:ext cx="9143999" cy="6116901"/>
          </a:xfrm>
          <a:prstGeom prst="rect">
            <a:avLst/>
          </a:prstGeom>
          <a:noFill/>
          <a:ln>
            <a:noFill/>
          </a:ln>
        </p:spPr>
      </p:pic>
      <p:sp>
        <p:nvSpPr>
          <p:cNvPr id="499" name="Google Shape;499;p62"/>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3"/>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47</a:t>
            </a:fld>
            <a:endParaRPr>
              <a:solidFill>
                <a:srgbClr val="000000"/>
              </a:solidFill>
            </a:endParaRPr>
          </a:p>
        </p:txBody>
      </p:sp>
      <p:sp>
        <p:nvSpPr>
          <p:cNvPr id="505" name="Google Shape;505;p63"/>
          <p:cNvSpPr/>
          <p:nvPr/>
        </p:nvSpPr>
        <p:spPr>
          <a:xfrm>
            <a:off x="366875" y="614100"/>
            <a:ext cx="5568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Provision for Recovery of Credit Loss (PCL)</a:t>
            </a:r>
            <a:endParaRPr sz="2400" b="1">
              <a:solidFill>
                <a:schemeClr val="dk1"/>
              </a:solidFill>
              <a:latin typeface="Calibri"/>
              <a:ea typeface="Calibri"/>
              <a:cs typeface="Calibri"/>
              <a:sym typeface="Calibri"/>
            </a:endParaRPr>
          </a:p>
        </p:txBody>
      </p:sp>
      <p:sp>
        <p:nvSpPr>
          <p:cNvPr id="506" name="Google Shape;506;p63"/>
          <p:cNvSpPr txBox="1"/>
          <p:nvPr/>
        </p:nvSpPr>
        <p:spPr>
          <a:xfrm>
            <a:off x="1" y="1066800"/>
            <a:ext cx="3657600" cy="4953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800"/>
              <a:buFont typeface="Noto Sans Symbols"/>
              <a:buNone/>
            </a:pPr>
            <a:r>
              <a:rPr lang="en-US" sz="1800" b="1">
                <a:solidFill>
                  <a:schemeClr val="dk1"/>
                </a:solidFill>
                <a:latin typeface="Calibri"/>
                <a:ea typeface="Calibri"/>
                <a:cs typeface="Calibri"/>
                <a:sym typeface="Calibri"/>
              </a:rPr>
              <a:t>2017 vs 2016</a:t>
            </a:r>
            <a:endParaRPr/>
          </a:p>
          <a:p>
            <a:pPr marL="109579" marR="0" lvl="0" indent="-114300" algn="l" rtl="0">
              <a:lnSpc>
                <a:spcPct val="14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Total PCL increased by 26% ($396 mil)</a:t>
            </a:r>
            <a:endParaRPr/>
          </a:p>
          <a:p>
            <a:pPr marL="109579" marR="0" lvl="0" indent="-114300" algn="l" rtl="0">
              <a:lnSpc>
                <a:spcPct val="14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PCL in Personal &amp; Commercial Banking </a:t>
            </a:r>
            <a:r>
              <a:rPr lang="en-US" sz="1800">
                <a:solidFill>
                  <a:schemeClr val="dk1"/>
                </a:solidFill>
              </a:rPr>
              <a:t>de</a:t>
            </a:r>
            <a:r>
              <a:rPr lang="en-US" sz="1800">
                <a:solidFill>
                  <a:schemeClr val="dk1"/>
                </a:solidFill>
                <a:latin typeface="Arial"/>
                <a:ea typeface="Arial"/>
                <a:cs typeface="Arial"/>
                <a:sym typeface="Arial"/>
              </a:rPr>
              <a:t>creased $</a:t>
            </a:r>
            <a:r>
              <a:rPr lang="en-US" sz="1800">
                <a:solidFill>
                  <a:schemeClr val="dk1"/>
                </a:solidFill>
              </a:rPr>
              <a:t>68</a:t>
            </a:r>
            <a:r>
              <a:rPr lang="en-US" sz="1800">
                <a:solidFill>
                  <a:schemeClr val="dk1"/>
                </a:solidFill>
                <a:latin typeface="Arial"/>
                <a:ea typeface="Arial"/>
                <a:cs typeface="Arial"/>
                <a:sym typeface="Arial"/>
              </a:rPr>
              <a:t> million or </a:t>
            </a:r>
            <a:r>
              <a:rPr lang="en-US" sz="1800">
                <a:solidFill>
                  <a:schemeClr val="dk1"/>
                </a:solidFill>
              </a:rPr>
              <a:t>6</a:t>
            </a:r>
            <a:r>
              <a:rPr lang="en-US" sz="1800">
                <a:solidFill>
                  <a:schemeClr val="dk1"/>
                </a:solidFill>
                <a:latin typeface="Arial"/>
                <a:ea typeface="Arial"/>
                <a:cs typeface="Arial"/>
                <a:sym typeface="Arial"/>
              </a:rPr>
              <a:t>%</a:t>
            </a:r>
            <a:endParaRPr/>
          </a:p>
          <a:p>
            <a:pPr marL="109579" marR="0" lvl="0" indent="-114300" algn="l" rtl="0">
              <a:lnSpc>
                <a:spcPct val="14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PCL in Wealth Management </a:t>
            </a:r>
            <a:r>
              <a:rPr lang="en-US" sz="1800">
                <a:solidFill>
                  <a:schemeClr val="dk1"/>
                </a:solidFill>
              </a:rPr>
              <a:t>de</a:t>
            </a:r>
            <a:r>
              <a:rPr lang="en-US" sz="1800">
                <a:solidFill>
                  <a:schemeClr val="dk1"/>
                </a:solidFill>
                <a:latin typeface="Arial"/>
                <a:ea typeface="Arial"/>
                <a:cs typeface="Arial"/>
                <a:sym typeface="Arial"/>
              </a:rPr>
              <a:t>creased $</a:t>
            </a:r>
            <a:r>
              <a:rPr lang="en-US" sz="1800">
                <a:solidFill>
                  <a:schemeClr val="dk1"/>
                </a:solidFill>
              </a:rPr>
              <a:t>14</a:t>
            </a:r>
            <a:r>
              <a:rPr lang="en-US" sz="1800">
                <a:solidFill>
                  <a:schemeClr val="dk1"/>
                </a:solidFill>
                <a:latin typeface="Arial"/>
                <a:ea typeface="Arial"/>
                <a:cs typeface="Arial"/>
                <a:sym typeface="Arial"/>
              </a:rPr>
              <a:t> million</a:t>
            </a:r>
            <a:endParaRPr/>
          </a:p>
          <a:p>
            <a:pPr marL="109579" marR="0" lvl="0" indent="-114300" algn="l" rtl="0">
              <a:lnSpc>
                <a:spcPct val="14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PCL in Capital Markets decreased $265 million</a:t>
            </a:r>
            <a:endParaRPr/>
          </a:p>
          <a:p>
            <a:pPr marL="109579" marR="0" lvl="0" indent="-114300" algn="l" rtl="0">
              <a:lnSpc>
                <a:spcPct val="14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PCL in Corporate Support and Other decreased $49 million</a:t>
            </a:r>
            <a:endParaRPr/>
          </a:p>
          <a:p>
            <a:pPr marL="109579" marR="0" lvl="0" indent="-39729" algn="l" rtl="0">
              <a:lnSpc>
                <a:spcPct val="90000"/>
              </a:lnSpc>
              <a:spcBef>
                <a:spcPts val="0"/>
              </a:spcBef>
              <a:spcAft>
                <a:spcPts val="0"/>
              </a:spcAft>
              <a:buClr>
                <a:schemeClr val="dk1"/>
              </a:buClr>
              <a:buSzPts val="1100"/>
              <a:buFont typeface="Noto Sans Symbols"/>
              <a:buNone/>
            </a:pPr>
            <a:endParaRPr sz="1100">
              <a:solidFill>
                <a:schemeClr val="dk1"/>
              </a:solidFill>
              <a:latin typeface="Calibri"/>
              <a:ea typeface="Calibri"/>
              <a:cs typeface="Calibri"/>
              <a:sym typeface="Calibri"/>
            </a:endParaRPr>
          </a:p>
        </p:txBody>
      </p:sp>
      <p:pic>
        <p:nvPicPr>
          <p:cNvPr id="507" name="Google Shape;507;p63"/>
          <p:cNvPicPr preferRelativeResize="0"/>
          <p:nvPr/>
        </p:nvPicPr>
        <p:blipFill>
          <a:blip r:embed="rId3">
            <a:alphaModFix/>
          </a:blip>
          <a:stretch>
            <a:fillRect/>
          </a:stretch>
        </p:blipFill>
        <p:spPr>
          <a:xfrm>
            <a:off x="3650734" y="995100"/>
            <a:ext cx="5340866" cy="5110326"/>
          </a:xfrm>
          <a:prstGeom prst="rect">
            <a:avLst/>
          </a:prstGeom>
          <a:noFill/>
          <a:ln>
            <a:noFill/>
          </a:ln>
        </p:spPr>
      </p:pic>
      <p:sp>
        <p:nvSpPr>
          <p:cNvPr id="508" name="Google Shape;508;p63"/>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4"/>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48</a:t>
            </a:fld>
            <a:endParaRPr>
              <a:solidFill>
                <a:srgbClr val="000000"/>
              </a:solidFill>
            </a:endParaRPr>
          </a:p>
        </p:txBody>
      </p:sp>
      <p:sp>
        <p:nvSpPr>
          <p:cNvPr id="514" name="Google Shape;514;p64"/>
          <p:cNvSpPr/>
          <p:nvPr/>
        </p:nvSpPr>
        <p:spPr>
          <a:xfrm>
            <a:off x="0" y="533400"/>
            <a:ext cx="3600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Gross Impaired Loans (GIL)</a:t>
            </a:r>
            <a:endParaRPr sz="2400" b="1">
              <a:solidFill>
                <a:schemeClr val="dk1"/>
              </a:solidFill>
              <a:latin typeface="Calibri"/>
              <a:ea typeface="Calibri"/>
              <a:cs typeface="Calibri"/>
              <a:sym typeface="Calibri"/>
            </a:endParaRPr>
          </a:p>
        </p:txBody>
      </p:sp>
      <p:sp>
        <p:nvSpPr>
          <p:cNvPr id="515" name="Google Shape;515;p64"/>
          <p:cNvSpPr txBox="1"/>
          <p:nvPr/>
        </p:nvSpPr>
        <p:spPr>
          <a:xfrm>
            <a:off x="0" y="1447800"/>
            <a:ext cx="4038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Noto Sans Symbols"/>
              <a:buNone/>
            </a:pPr>
            <a:r>
              <a:rPr lang="en-US" sz="1800" b="1">
                <a:solidFill>
                  <a:schemeClr val="dk1"/>
                </a:solidFill>
                <a:latin typeface="Calibri"/>
                <a:ea typeface="Calibri"/>
                <a:cs typeface="Calibri"/>
                <a:sym typeface="Calibri"/>
              </a:rPr>
              <a:t>2017 vs 2016</a:t>
            </a:r>
            <a:endParaRPr/>
          </a:p>
          <a:p>
            <a:pPr marL="109579"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Total GIL decreased by 34% ($1,327 million)</a:t>
            </a:r>
            <a:endParaRPr/>
          </a:p>
          <a:p>
            <a:pPr marL="109579"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GIL in Personal &amp; Commercial Banking decreased $151 million or 9%</a:t>
            </a:r>
            <a:endParaRPr/>
          </a:p>
          <a:p>
            <a:pPr marL="109579"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GIL in Wealth Management decreased $161 million</a:t>
            </a:r>
            <a:endParaRPr/>
          </a:p>
          <a:p>
            <a:pPr marL="109579"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GIL in Capital Markets decreased $997 million</a:t>
            </a:r>
            <a:endParaRPr/>
          </a:p>
          <a:p>
            <a:pPr marL="109579" marR="0" lvl="0" indent="-39729" algn="l" rtl="0">
              <a:spcBef>
                <a:spcPts val="0"/>
              </a:spcBef>
              <a:spcAft>
                <a:spcPts val="0"/>
              </a:spcAft>
              <a:buClr>
                <a:schemeClr val="dk1"/>
              </a:buClr>
              <a:buSzPts val="1100"/>
              <a:buFont typeface="Noto Sans Symbols"/>
              <a:buNone/>
            </a:pPr>
            <a:endParaRPr sz="1100">
              <a:solidFill>
                <a:schemeClr val="dk1"/>
              </a:solidFill>
              <a:latin typeface="Calibri"/>
              <a:ea typeface="Calibri"/>
              <a:cs typeface="Calibri"/>
              <a:sym typeface="Calibri"/>
            </a:endParaRPr>
          </a:p>
        </p:txBody>
      </p:sp>
      <p:pic>
        <p:nvPicPr>
          <p:cNvPr id="516" name="Google Shape;516;p64"/>
          <p:cNvPicPr preferRelativeResize="0"/>
          <p:nvPr/>
        </p:nvPicPr>
        <p:blipFill>
          <a:blip r:embed="rId3">
            <a:alphaModFix/>
          </a:blip>
          <a:stretch>
            <a:fillRect/>
          </a:stretch>
        </p:blipFill>
        <p:spPr>
          <a:xfrm>
            <a:off x="4038600" y="766500"/>
            <a:ext cx="4996501" cy="5385951"/>
          </a:xfrm>
          <a:prstGeom prst="rect">
            <a:avLst/>
          </a:prstGeom>
          <a:noFill/>
          <a:ln>
            <a:noFill/>
          </a:ln>
        </p:spPr>
      </p:pic>
      <p:sp>
        <p:nvSpPr>
          <p:cNvPr id="517" name="Google Shape;517;p64"/>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5"/>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49</a:t>
            </a:fld>
            <a:endParaRPr>
              <a:solidFill>
                <a:srgbClr val="000000"/>
              </a:solidFill>
            </a:endParaRPr>
          </a:p>
        </p:txBody>
      </p:sp>
      <p:sp>
        <p:nvSpPr>
          <p:cNvPr id="523" name="Google Shape;523;p65"/>
          <p:cNvSpPr/>
          <p:nvPr/>
        </p:nvSpPr>
        <p:spPr>
          <a:xfrm>
            <a:off x="0" y="533400"/>
            <a:ext cx="4433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Allowance for Credit Losses (ACL)</a:t>
            </a:r>
            <a:endParaRPr sz="2400" b="1">
              <a:solidFill>
                <a:schemeClr val="dk1"/>
              </a:solidFill>
              <a:latin typeface="Calibri"/>
              <a:ea typeface="Calibri"/>
              <a:cs typeface="Calibri"/>
              <a:sym typeface="Calibri"/>
            </a:endParaRPr>
          </a:p>
        </p:txBody>
      </p:sp>
      <p:sp>
        <p:nvSpPr>
          <p:cNvPr id="524" name="Google Shape;524;p65"/>
          <p:cNvSpPr txBox="1"/>
          <p:nvPr/>
        </p:nvSpPr>
        <p:spPr>
          <a:xfrm>
            <a:off x="0" y="1600200"/>
            <a:ext cx="32004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Noto Sans Symbols"/>
              <a:buNone/>
            </a:pPr>
            <a:r>
              <a:rPr lang="en-US" sz="1800" b="1">
                <a:solidFill>
                  <a:schemeClr val="dk1"/>
                </a:solidFill>
                <a:latin typeface="Calibri"/>
                <a:ea typeface="Calibri"/>
                <a:cs typeface="Calibri"/>
                <a:sym typeface="Calibri"/>
              </a:rPr>
              <a:t>2017 vs 2016</a:t>
            </a:r>
            <a:endParaRPr/>
          </a:p>
          <a:p>
            <a:pPr marL="109579" marR="0" lvl="0" indent="-1143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Total ACL decreased by 3% ($76million) </a:t>
            </a:r>
            <a:endParaRPr/>
          </a:p>
          <a:p>
            <a:pPr marL="109579" marR="0" lvl="0" indent="-1143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Personal &amp; Commercial Banking ACL decreased by $23 million</a:t>
            </a:r>
            <a:endParaRPr/>
          </a:p>
          <a:p>
            <a:pPr marL="109579" marR="0" lvl="0" indent="-1143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Total Allowance for Impaired Loans decreased by $72million</a:t>
            </a:r>
            <a:endParaRPr/>
          </a:p>
          <a:p>
            <a:pPr marL="109579" marR="0" lvl="0" indent="-39729" algn="l" rtl="0">
              <a:spcBef>
                <a:spcPts val="0"/>
              </a:spcBef>
              <a:spcAft>
                <a:spcPts val="0"/>
              </a:spcAft>
              <a:buClr>
                <a:schemeClr val="dk1"/>
              </a:buClr>
              <a:buSzPts val="1100"/>
              <a:buFont typeface="Noto Sans Symbols"/>
              <a:buNone/>
            </a:pPr>
            <a:endParaRPr sz="1100">
              <a:solidFill>
                <a:schemeClr val="dk1"/>
              </a:solidFill>
              <a:latin typeface="Calibri"/>
              <a:ea typeface="Calibri"/>
              <a:cs typeface="Calibri"/>
              <a:sym typeface="Calibri"/>
            </a:endParaRPr>
          </a:p>
        </p:txBody>
      </p:sp>
      <p:sp>
        <p:nvSpPr>
          <p:cNvPr id="525" name="Google Shape;525;p65"/>
          <p:cNvSpPr txBox="1"/>
          <p:nvPr/>
        </p:nvSpPr>
        <p:spPr>
          <a:xfrm>
            <a:off x="5994400" y="3251200"/>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6" name="Google Shape;526;p65"/>
          <p:cNvPicPr preferRelativeResize="0"/>
          <p:nvPr/>
        </p:nvPicPr>
        <p:blipFill>
          <a:blip r:embed="rId3">
            <a:alphaModFix/>
          </a:blip>
          <a:stretch>
            <a:fillRect/>
          </a:stretch>
        </p:blipFill>
        <p:spPr>
          <a:xfrm>
            <a:off x="3824100" y="1072450"/>
            <a:ext cx="5102374" cy="5093750"/>
          </a:xfrm>
          <a:prstGeom prst="rect">
            <a:avLst/>
          </a:prstGeom>
          <a:noFill/>
          <a:ln>
            <a:noFill/>
          </a:ln>
        </p:spPr>
      </p:pic>
      <p:sp>
        <p:nvSpPr>
          <p:cNvPr id="527" name="Google Shape;527;p65"/>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a:t>
            </a:fld>
            <a:endParaRPr>
              <a:solidFill>
                <a:srgbClr val="000000"/>
              </a:solidFill>
            </a:endParaRPr>
          </a:p>
        </p:txBody>
      </p:sp>
      <p:sp>
        <p:nvSpPr>
          <p:cNvPr id="122" name="Google Shape;122;p21"/>
          <p:cNvSpPr txBox="1"/>
          <p:nvPr/>
        </p:nvSpPr>
        <p:spPr>
          <a:xfrm>
            <a:off x="76200" y="2514600"/>
            <a:ext cx="7595052" cy="283154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Royal Bank of Canada(RBC)-$147.63B</a:t>
            </a:r>
            <a:endParaRPr sz="2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Toronto-Dominion Bank(TD Bank)-$140.32B</a:t>
            </a:r>
            <a:endParaRPr sz="2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Bank of Nova Scotia(Scotiabank)-$98.36B</a:t>
            </a:r>
            <a:endParaRPr sz="2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Bank of Montreal(BMO)-$63.65B</a:t>
            </a:r>
            <a:endParaRPr sz="24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Canadian Imperial Bank of Commerce(CIBC)-$52.10B</a:t>
            </a:r>
            <a:endParaRPr/>
          </a:p>
        </p:txBody>
      </p:sp>
      <p:sp>
        <p:nvSpPr>
          <p:cNvPr id="123" name="Google Shape;123;p21"/>
          <p:cNvSpPr txBox="1"/>
          <p:nvPr/>
        </p:nvSpPr>
        <p:spPr>
          <a:xfrm>
            <a:off x="-8467" y="76200"/>
            <a:ext cx="3803042" cy="4616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b="1">
                <a:solidFill>
                  <a:schemeClr val="lt1"/>
                </a:solidFill>
                <a:latin typeface="Calibri"/>
                <a:ea typeface="Calibri"/>
                <a:cs typeface="Calibri"/>
                <a:sym typeface="Calibri"/>
              </a:rPr>
              <a:t>INDUSTRY OVERVIEW</a:t>
            </a:r>
            <a:endParaRPr sz="2400" b="1">
              <a:solidFill>
                <a:schemeClr val="lt1"/>
              </a:solidFill>
              <a:latin typeface="Calibri"/>
              <a:ea typeface="Calibri"/>
              <a:cs typeface="Calibri"/>
              <a:sym typeface="Calibri"/>
            </a:endParaRPr>
          </a:p>
        </p:txBody>
      </p:sp>
      <p:sp>
        <p:nvSpPr>
          <p:cNvPr id="124" name="Google Shape;124;p21"/>
          <p:cNvSpPr txBox="1"/>
          <p:nvPr/>
        </p:nvSpPr>
        <p:spPr>
          <a:xfrm>
            <a:off x="0" y="855525"/>
            <a:ext cx="9144000" cy="46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a:solidFill>
                  <a:schemeClr val="dk1"/>
                </a:solidFill>
                <a:latin typeface="Calibri"/>
                <a:ea typeface="Calibri"/>
                <a:cs typeface="Calibri"/>
                <a:sym typeface="Calibri"/>
              </a:rPr>
              <a:t>Structure of the Industry</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Top Five Banks in Canada </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by Market Capitalization (March 15, 2018)</a:t>
            </a:r>
            <a:endParaRPr/>
          </a:p>
        </p:txBody>
      </p:sp>
      <p:pic>
        <p:nvPicPr>
          <p:cNvPr id="125" name="Google Shape;125;p21"/>
          <p:cNvPicPr preferRelativeResize="0"/>
          <p:nvPr/>
        </p:nvPicPr>
        <p:blipFill rotWithShape="1">
          <a:blip r:embed="rId3">
            <a:alphaModFix/>
          </a:blip>
          <a:srcRect/>
          <a:stretch/>
        </p:blipFill>
        <p:spPr>
          <a:xfrm>
            <a:off x="5588000" y="533400"/>
            <a:ext cx="3556000" cy="2590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6"/>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50</a:t>
            </a:fld>
            <a:endParaRPr>
              <a:solidFill>
                <a:srgbClr val="000000"/>
              </a:solidFill>
            </a:endParaRPr>
          </a:p>
        </p:txBody>
      </p:sp>
      <p:sp>
        <p:nvSpPr>
          <p:cNvPr id="533" name="Google Shape;533;p66"/>
          <p:cNvSpPr/>
          <p:nvPr/>
        </p:nvSpPr>
        <p:spPr>
          <a:xfrm>
            <a:off x="0" y="533400"/>
            <a:ext cx="3305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Market Risk – What’s it?</a:t>
            </a:r>
            <a:endParaRPr sz="2400" b="1">
              <a:solidFill>
                <a:schemeClr val="dk1"/>
              </a:solidFill>
              <a:latin typeface="Calibri"/>
              <a:ea typeface="Calibri"/>
              <a:cs typeface="Calibri"/>
              <a:sym typeface="Calibri"/>
            </a:endParaRPr>
          </a:p>
        </p:txBody>
      </p:sp>
      <p:sp>
        <p:nvSpPr>
          <p:cNvPr id="534" name="Google Shape;534;p66"/>
          <p:cNvSpPr txBox="1"/>
          <p:nvPr/>
        </p:nvSpPr>
        <p:spPr>
          <a:xfrm>
            <a:off x="304800" y="1371600"/>
            <a:ext cx="6324600" cy="4351200"/>
          </a:xfrm>
          <a:prstGeom prst="rect">
            <a:avLst/>
          </a:prstGeom>
          <a:noFill/>
          <a:ln>
            <a:noFill/>
          </a:ln>
        </p:spPr>
        <p:txBody>
          <a:bodyPr spcFirstLastPara="1" wrap="square" lIns="91425" tIns="45700" rIns="91425" bIns="45700" anchor="t" anchorCtr="0">
            <a:noAutofit/>
          </a:bodyPr>
          <a:lstStyle/>
          <a:p>
            <a:pPr marL="109579"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Defined as the degree that changes in market prices can affect potential gains or losses</a:t>
            </a:r>
            <a:endParaRPr/>
          </a:p>
          <a:p>
            <a:pPr marL="109579" marR="0" lvl="0" indent="0" algn="l" rtl="0">
              <a:lnSpc>
                <a:spcPct val="15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109579"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These changes in market price can be associated with changes in</a:t>
            </a:r>
            <a:endParaRPr/>
          </a:p>
          <a:p>
            <a:pPr marL="328736" marR="0" lvl="1" indent="-11430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Interest Rates</a:t>
            </a:r>
            <a:endParaRPr/>
          </a:p>
          <a:p>
            <a:pPr marL="328736" marR="0" lvl="1" indent="-11430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Credit Spreads</a:t>
            </a:r>
            <a:endParaRPr/>
          </a:p>
          <a:p>
            <a:pPr marL="328736" marR="0" lvl="1" indent="-11430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Equity Prices</a:t>
            </a:r>
            <a:endParaRPr/>
          </a:p>
          <a:p>
            <a:pPr marL="328736" marR="0" lvl="1" indent="-11430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Commodity Prices</a:t>
            </a:r>
            <a:endParaRPr/>
          </a:p>
          <a:p>
            <a:pPr marL="328736" marR="0" lvl="1" indent="-11430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Foreign Exchange Rates </a:t>
            </a:r>
            <a:endParaRPr/>
          </a:p>
          <a:p>
            <a:pPr marL="328736" marR="0" lvl="1" indent="-11430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Implied Volatilities</a:t>
            </a:r>
            <a:endParaRPr sz="1800" b="0" i="0" u="none" strike="noStrike" cap="none">
              <a:solidFill>
                <a:schemeClr val="dk1"/>
              </a:solidFill>
              <a:latin typeface="Calibri"/>
              <a:ea typeface="Calibri"/>
              <a:cs typeface="Calibri"/>
              <a:sym typeface="Calibri"/>
            </a:endParaRPr>
          </a:p>
        </p:txBody>
      </p:sp>
      <p:pic>
        <p:nvPicPr>
          <p:cNvPr id="535" name="Google Shape;535;p66"/>
          <p:cNvPicPr preferRelativeResize="0"/>
          <p:nvPr/>
        </p:nvPicPr>
        <p:blipFill rotWithShape="1">
          <a:blip r:embed="rId3">
            <a:alphaModFix/>
          </a:blip>
          <a:srcRect/>
          <a:stretch/>
        </p:blipFill>
        <p:spPr>
          <a:xfrm>
            <a:off x="6325407" y="533400"/>
            <a:ext cx="2852459" cy="1904999"/>
          </a:xfrm>
          <a:prstGeom prst="rect">
            <a:avLst/>
          </a:prstGeom>
          <a:noFill/>
          <a:ln>
            <a:noFill/>
          </a:ln>
        </p:spPr>
      </p:pic>
      <p:sp>
        <p:nvSpPr>
          <p:cNvPr id="536" name="Google Shape;536;p66"/>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51</a:t>
            </a:fld>
            <a:endParaRPr>
              <a:solidFill>
                <a:srgbClr val="000000"/>
              </a:solidFill>
            </a:endParaRPr>
          </a:p>
        </p:txBody>
      </p:sp>
      <p:sp>
        <p:nvSpPr>
          <p:cNvPr id="542" name="Google Shape;542;p67"/>
          <p:cNvSpPr/>
          <p:nvPr/>
        </p:nvSpPr>
        <p:spPr>
          <a:xfrm>
            <a:off x="0" y="533400"/>
            <a:ext cx="4276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Market Risk – How to Measure?</a:t>
            </a:r>
            <a:endParaRPr sz="2400" b="1">
              <a:solidFill>
                <a:schemeClr val="dk1"/>
              </a:solidFill>
              <a:latin typeface="Calibri"/>
              <a:ea typeface="Calibri"/>
              <a:cs typeface="Calibri"/>
              <a:sym typeface="Calibri"/>
            </a:endParaRPr>
          </a:p>
        </p:txBody>
      </p:sp>
      <p:pic>
        <p:nvPicPr>
          <p:cNvPr id="543" name="Google Shape;543;p67"/>
          <p:cNvPicPr preferRelativeResize="0"/>
          <p:nvPr/>
        </p:nvPicPr>
        <p:blipFill>
          <a:blip r:embed="rId3">
            <a:alphaModFix/>
          </a:blip>
          <a:stretch>
            <a:fillRect/>
          </a:stretch>
        </p:blipFill>
        <p:spPr>
          <a:xfrm>
            <a:off x="152400" y="1147500"/>
            <a:ext cx="8723499" cy="4974113"/>
          </a:xfrm>
          <a:prstGeom prst="rect">
            <a:avLst/>
          </a:prstGeom>
          <a:noFill/>
          <a:ln>
            <a:noFill/>
          </a:ln>
        </p:spPr>
      </p:pic>
      <p:sp>
        <p:nvSpPr>
          <p:cNvPr id="544" name="Google Shape;544;p67"/>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8"/>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52</a:t>
            </a:fld>
            <a:endParaRPr>
              <a:solidFill>
                <a:srgbClr val="000000"/>
              </a:solidFill>
            </a:endParaRPr>
          </a:p>
        </p:txBody>
      </p:sp>
      <p:sp>
        <p:nvSpPr>
          <p:cNvPr id="550" name="Google Shape;550;p68"/>
          <p:cNvSpPr/>
          <p:nvPr/>
        </p:nvSpPr>
        <p:spPr>
          <a:xfrm>
            <a:off x="0" y="533400"/>
            <a:ext cx="2856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Market Risk Controls</a:t>
            </a:r>
            <a:endParaRPr sz="2400" b="1">
              <a:solidFill>
                <a:schemeClr val="dk1"/>
              </a:solidFill>
              <a:latin typeface="Calibri"/>
              <a:ea typeface="Calibri"/>
              <a:cs typeface="Calibri"/>
              <a:sym typeface="Calibri"/>
            </a:endParaRPr>
          </a:p>
        </p:txBody>
      </p:sp>
      <p:sp>
        <p:nvSpPr>
          <p:cNvPr id="551" name="Google Shape;551;p68"/>
          <p:cNvSpPr txBox="1"/>
          <p:nvPr/>
        </p:nvSpPr>
        <p:spPr>
          <a:xfrm>
            <a:off x="0" y="1004350"/>
            <a:ext cx="9144000" cy="5243700"/>
          </a:xfrm>
          <a:prstGeom prst="rect">
            <a:avLst/>
          </a:prstGeom>
          <a:noFill/>
          <a:ln>
            <a:noFill/>
          </a:ln>
        </p:spPr>
        <p:txBody>
          <a:bodyPr spcFirstLastPara="1" wrap="square" lIns="91425" tIns="45700" rIns="91425" bIns="45700" anchor="t" anchorCtr="0">
            <a:noAutofit/>
          </a:bodyPr>
          <a:lstStyle/>
          <a:p>
            <a:pPr marL="109579"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Value-at-Risk (VaR) for RBC</a:t>
            </a:r>
            <a:endParaRPr/>
          </a:p>
          <a:p>
            <a:pPr marL="328736"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Statistical measure</a:t>
            </a:r>
            <a:r>
              <a:rPr lang="en-US" sz="2000">
                <a:solidFill>
                  <a:schemeClr val="dk1"/>
                </a:solidFill>
                <a:latin typeface="Calibri"/>
                <a:ea typeface="Calibri"/>
                <a:cs typeface="Calibri"/>
                <a:sym typeface="Calibri"/>
              </a:rPr>
              <a:t>:</a:t>
            </a:r>
            <a:r>
              <a:rPr lang="en-US" sz="2000" b="0" i="0" u="none" strike="noStrike" cap="none">
                <a:solidFill>
                  <a:schemeClr val="dk1"/>
                </a:solidFill>
                <a:latin typeface="Calibri"/>
                <a:ea typeface="Calibri"/>
                <a:cs typeface="Calibri"/>
                <a:sym typeface="Calibri"/>
              </a:rPr>
              <a:t> quantifies the financial risk of individual and portfolio </a:t>
            </a:r>
            <a:r>
              <a:rPr lang="en-US" sz="2000">
                <a:solidFill>
                  <a:schemeClr val="dk1"/>
                </a:solidFill>
                <a:latin typeface="Calibri"/>
                <a:ea typeface="Calibri"/>
                <a:cs typeface="Calibri"/>
                <a:sym typeface="Calibri"/>
              </a:rPr>
              <a:t>of potential loss for a financial portfolio computed at a given level of confidence and over a defined holding period</a:t>
            </a:r>
            <a:endParaRPr/>
          </a:p>
          <a:p>
            <a:pPr marL="328736"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Measured at 99% confidence level</a:t>
            </a:r>
            <a:endParaRPr/>
          </a:p>
          <a:p>
            <a:pPr marL="328736"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Updated </a:t>
            </a:r>
            <a:r>
              <a:rPr lang="en-US" sz="2000">
                <a:solidFill>
                  <a:schemeClr val="dk1"/>
                </a:solidFill>
                <a:latin typeface="Calibri"/>
                <a:ea typeface="Calibri"/>
                <a:cs typeface="Calibri"/>
                <a:sym typeface="Calibri"/>
              </a:rPr>
              <a:t>d</a:t>
            </a:r>
            <a:r>
              <a:rPr lang="en-US" sz="2000" b="0" i="0" u="none" strike="noStrike" cap="none">
                <a:solidFill>
                  <a:schemeClr val="dk1"/>
                </a:solidFill>
                <a:latin typeface="Calibri"/>
                <a:ea typeface="Calibri"/>
                <a:cs typeface="Calibri"/>
                <a:sym typeface="Calibri"/>
              </a:rPr>
              <a:t>aily with current risk positions</a:t>
            </a:r>
            <a:endParaRPr/>
          </a:p>
          <a:p>
            <a:pPr marL="285750" marR="0" lvl="1" indent="-158750" algn="l" rtl="0">
              <a:lnSpc>
                <a:spcPct val="115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09579"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Stressed Value-at-Risk (SVaR)</a:t>
            </a:r>
            <a:endParaRPr/>
          </a:p>
          <a:p>
            <a:pPr marL="328736"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Same as VaR, but it is measured over a fixed historical one year period </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109579" lvl="0" indent="-127000" algn="l" rtl="0">
              <a:lnSpc>
                <a:spcPct val="150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Stress Tests</a:t>
            </a:r>
            <a:endParaRPr sz="2000">
              <a:solidFill>
                <a:schemeClr val="dk1"/>
              </a:solidFill>
              <a:latin typeface="Calibri"/>
              <a:ea typeface="Calibri"/>
              <a:cs typeface="Calibri"/>
              <a:sym typeface="Calibri"/>
            </a:endParaRPr>
          </a:p>
          <a:p>
            <a:pPr marL="328736" marR="0" lvl="1" indent="-39729" algn="l" rtl="0">
              <a:lnSpc>
                <a:spcPct val="150000"/>
              </a:lnSpc>
              <a:spcBef>
                <a:spcPts val="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328736" marR="0" lvl="1" indent="-39729" algn="l" rtl="0">
              <a:lnSpc>
                <a:spcPct val="150000"/>
              </a:lnSpc>
              <a:spcBef>
                <a:spcPts val="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Noto Sans Symbols"/>
              <a:buNone/>
            </a:pPr>
            <a:endParaRPr sz="1100" b="1">
              <a:solidFill>
                <a:schemeClr val="dk1"/>
              </a:solidFill>
              <a:latin typeface="Calibri"/>
              <a:ea typeface="Calibri"/>
              <a:cs typeface="Calibri"/>
              <a:sym typeface="Calibri"/>
            </a:endParaRPr>
          </a:p>
          <a:p>
            <a:pPr marL="109579" marR="0" lvl="0" indent="-39729" algn="l" rtl="0">
              <a:lnSpc>
                <a:spcPct val="150000"/>
              </a:lnSpc>
              <a:spcBef>
                <a:spcPts val="0"/>
              </a:spcBef>
              <a:spcAft>
                <a:spcPts val="0"/>
              </a:spcAft>
              <a:buClr>
                <a:schemeClr val="dk1"/>
              </a:buClr>
              <a:buSzPts val="1100"/>
              <a:buFont typeface="Noto Sans Symbols"/>
              <a:buNone/>
            </a:pPr>
            <a:endParaRPr sz="1100" b="1">
              <a:solidFill>
                <a:schemeClr val="dk1"/>
              </a:solidFill>
              <a:latin typeface="Calibri"/>
              <a:ea typeface="Calibri"/>
              <a:cs typeface="Calibri"/>
              <a:sym typeface="Calibri"/>
            </a:endParaRPr>
          </a:p>
          <a:p>
            <a:pPr marL="109579" marR="0" lvl="0" indent="-39729" algn="l" rtl="0">
              <a:lnSpc>
                <a:spcPct val="150000"/>
              </a:lnSpc>
              <a:spcBef>
                <a:spcPts val="0"/>
              </a:spcBef>
              <a:spcAft>
                <a:spcPts val="0"/>
              </a:spcAft>
              <a:buClr>
                <a:schemeClr val="dk1"/>
              </a:buClr>
              <a:buSzPts val="1100"/>
              <a:buFont typeface="Noto Sans Symbols"/>
              <a:buNone/>
            </a:pPr>
            <a:endParaRPr sz="1100">
              <a:solidFill>
                <a:schemeClr val="dk1"/>
              </a:solidFill>
              <a:latin typeface="Calibri"/>
              <a:ea typeface="Calibri"/>
              <a:cs typeface="Calibri"/>
              <a:sym typeface="Calibri"/>
            </a:endParaRPr>
          </a:p>
        </p:txBody>
      </p:sp>
      <p:sp>
        <p:nvSpPr>
          <p:cNvPr id="552" name="Google Shape;552;p68"/>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9"/>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53</a:t>
            </a:fld>
            <a:endParaRPr>
              <a:solidFill>
                <a:srgbClr val="000000"/>
              </a:solidFill>
            </a:endParaRPr>
          </a:p>
        </p:txBody>
      </p:sp>
      <p:sp>
        <p:nvSpPr>
          <p:cNvPr id="558" name="Google Shape;558;p69"/>
          <p:cNvSpPr/>
          <p:nvPr/>
        </p:nvSpPr>
        <p:spPr>
          <a:xfrm>
            <a:off x="0" y="533400"/>
            <a:ext cx="1965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VaR and SVaR</a:t>
            </a:r>
            <a:endParaRPr sz="2400" b="1">
              <a:solidFill>
                <a:schemeClr val="dk1"/>
              </a:solidFill>
              <a:latin typeface="Calibri"/>
              <a:ea typeface="Calibri"/>
              <a:cs typeface="Calibri"/>
              <a:sym typeface="Calibri"/>
            </a:endParaRPr>
          </a:p>
        </p:txBody>
      </p:sp>
      <p:pic>
        <p:nvPicPr>
          <p:cNvPr id="559" name="Google Shape;559;p69"/>
          <p:cNvPicPr preferRelativeResize="0"/>
          <p:nvPr/>
        </p:nvPicPr>
        <p:blipFill>
          <a:blip r:embed="rId3">
            <a:alphaModFix/>
          </a:blip>
          <a:stretch>
            <a:fillRect/>
          </a:stretch>
        </p:blipFill>
        <p:spPr>
          <a:xfrm>
            <a:off x="84675" y="1368775"/>
            <a:ext cx="8906925" cy="4360325"/>
          </a:xfrm>
          <a:prstGeom prst="rect">
            <a:avLst/>
          </a:prstGeom>
          <a:noFill/>
          <a:ln>
            <a:noFill/>
          </a:ln>
        </p:spPr>
      </p:pic>
      <p:sp>
        <p:nvSpPr>
          <p:cNvPr id="560" name="Google Shape;560;p69"/>
          <p:cNvSpPr/>
          <p:nvPr/>
        </p:nvSpPr>
        <p:spPr>
          <a:xfrm>
            <a:off x="3057600" y="2498800"/>
            <a:ext cx="827400" cy="2389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9"/>
          <p:cNvSpPr/>
          <p:nvPr/>
        </p:nvSpPr>
        <p:spPr>
          <a:xfrm>
            <a:off x="6420250" y="2498800"/>
            <a:ext cx="827400" cy="2389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9"/>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0"/>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54</a:t>
            </a:fld>
            <a:endParaRPr>
              <a:solidFill>
                <a:srgbClr val="000000"/>
              </a:solidFill>
            </a:endParaRPr>
          </a:p>
        </p:txBody>
      </p:sp>
      <p:sp>
        <p:nvSpPr>
          <p:cNvPr id="568" name="Google Shape;568;p70"/>
          <p:cNvSpPr/>
          <p:nvPr/>
        </p:nvSpPr>
        <p:spPr>
          <a:xfrm>
            <a:off x="0" y="533400"/>
            <a:ext cx="5361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Trading Revenue and VaR (CAD Millions)</a:t>
            </a:r>
            <a:endParaRPr sz="2400" b="1">
              <a:solidFill>
                <a:schemeClr val="dk1"/>
              </a:solidFill>
              <a:latin typeface="Calibri"/>
              <a:ea typeface="Calibri"/>
              <a:cs typeface="Calibri"/>
              <a:sym typeface="Calibri"/>
            </a:endParaRPr>
          </a:p>
        </p:txBody>
      </p:sp>
      <p:sp>
        <p:nvSpPr>
          <p:cNvPr id="569" name="Google Shape;569;p70"/>
          <p:cNvSpPr txBox="1"/>
          <p:nvPr/>
        </p:nvSpPr>
        <p:spPr>
          <a:xfrm>
            <a:off x="2997200" y="3386667"/>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0" name="Google Shape;570;p70"/>
          <p:cNvPicPr preferRelativeResize="0"/>
          <p:nvPr/>
        </p:nvPicPr>
        <p:blipFill>
          <a:blip r:embed="rId3">
            <a:alphaModFix/>
          </a:blip>
          <a:stretch>
            <a:fillRect/>
          </a:stretch>
        </p:blipFill>
        <p:spPr>
          <a:xfrm>
            <a:off x="183450" y="1155275"/>
            <a:ext cx="8621875" cy="4700826"/>
          </a:xfrm>
          <a:prstGeom prst="rect">
            <a:avLst/>
          </a:prstGeom>
          <a:noFill/>
          <a:ln>
            <a:noFill/>
          </a:ln>
        </p:spPr>
      </p:pic>
      <p:sp>
        <p:nvSpPr>
          <p:cNvPr id="571" name="Google Shape;571;p70"/>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1"/>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55</a:t>
            </a:fld>
            <a:endParaRPr>
              <a:solidFill>
                <a:srgbClr val="000000"/>
              </a:solidFill>
            </a:endParaRPr>
          </a:p>
        </p:txBody>
      </p:sp>
      <p:sp>
        <p:nvSpPr>
          <p:cNvPr id="577" name="Google Shape;577;p71"/>
          <p:cNvSpPr/>
          <p:nvPr/>
        </p:nvSpPr>
        <p:spPr>
          <a:xfrm>
            <a:off x="0" y="533400"/>
            <a:ext cx="3523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Liquidity and Funding Risk</a:t>
            </a:r>
            <a:endParaRPr sz="2400" b="1">
              <a:solidFill>
                <a:schemeClr val="dk1"/>
              </a:solidFill>
              <a:latin typeface="Calibri"/>
              <a:ea typeface="Calibri"/>
              <a:cs typeface="Calibri"/>
              <a:sym typeface="Calibri"/>
            </a:endParaRPr>
          </a:p>
        </p:txBody>
      </p:sp>
      <p:sp>
        <p:nvSpPr>
          <p:cNvPr id="578" name="Google Shape;578;p71"/>
          <p:cNvSpPr txBox="1"/>
          <p:nvPr/>
        </p:nvSpPr>
        <p:spPr>
          <a:xfrm>
            <a:off x="440425" y="1219200"/>
            <a:ext cx="8170200" cy="4800600"/>
          </a:xfrm>
          <a:prstGeom prst="rect">
            <a:avLst/>
          </a:prstGeom>
          <a:noFill/>
          <a:ln>
            <a:noFill/>
          </a:ln>
        </p:spPr>
        <p:txBody>
          <a:bodyPr spcFirstLastPara="1" wrap="square" lIns="91425" tIns="45700" rIns="91425" bIns="45700" anchor="t" anchorCtr="0">
            <a:noAutofit/>
          </a:bodyPr>
          <a:lstStyle/>
          <a:p>
            <a:pPr marL="109579" marR="0" lvl="0" indent="-114300" algn="l" rtl="0">
              <a:lnSpc>
                <a:spcPct val="14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Definition:</a:t>
            </a:r>
            <a:endParaRPr/>
          </a:p>
          <a:p>
            <a:pPr marL="420624" marR="0" lvl="1" indent="-114300" algn="l" rtl="0">
              <a:lnSpc>
                <a:spcPct val="14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Risk of the inability to </a:t>
            </a:r>
            <a:r>
              <a:rPr lang="en-US" sz="1800">
                <a:solidFill>
                  <a:schemeClr val="dk1"/>
                </a:solidFill>
                <a:latin typeface="Calibri"/>
                <a:ea typeface="Calibri"/>
                <a:cs typeface="Calibri"/>
                <a:sym typeface="Calibri"/>
              </a:rPr>
              <a:t>timely</a:t>
            </a:r>
            <a:r>
              <a:rPr lang="en-US" sz="1800" b="0" i="0" u="none" strike="noStrike" cap="none">
                <a:solidFill>
                  <a:schemeClr val="dk1"/>
                </a:solidFill>
                <a:latin typeface="Calibri"/>
                <a:ea typeface="Calibri"/>
                <a:cs typeface="Calibri"/>
                <a:sym typeface="Calibri"/>
              </a:rPr>
              <a:t> and cost-effectively generate cash and cash equivalents to meet financial commitments </a:t>
            </a:r>
            <a:r>
              <a:rPr lang="en-US" sz="1800">
                <a:solidFill>
                  <a:schemeClr val="dk1"/>
                </a:solidFill>
                <a:latin typeface="Calibri"/>
                <a:ea typeface="Calibri"/>
                <a:cs typeface="Calibri"/>
                <a:sym typeface="Calibri"/>
              </a:rPr>
              <a:t>as they come due</a:t>
            </a:r>
            <a:endParaRPr/>
          </a:p>
          <a:p>
            <a:pPr marL="328736" marR="0" lvl="1" indent="0" algn="l" rtl="0">
              <a:lnSpc>
                <a:spcPct val="14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09579" marR="0" lvl="0" indent="-114300" algn="l" rtl="0">
              <a:lnSpc>
                <a:spcPct val="14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Risk Control</a:t>
            </a:r>
            <a:endParaRPr sz="1800">
              <a:latin typeface="Calibri"/>
              <a:ea typeface="Calibri"/>
              <a:cs typeface="Calibri"/>
              <a:sym typeface="Calibri"/>
            </a:endParaRPr>
          </a:p>
          <a:p>
            <a:pPr marL="420624" marR="0" lvl="1" indent="-114300" algn="l" rtl="0">
              <a:lnSpc>
                <a:spcPct val="140000"/>
              </a:lnSpc>
              <a:spcBef>
                <a:spcPts val="0"/>
              </a:spcBef>
              <a:spcAft>
                <a:spcPts val="0"/>
              </a:spcAft>
              <a:buSzPts val="1800"/>
              <a:buFont typeface="Calibri"/>
              <a:buChar char="➢"/>
            </a:pPr>
            <a:r>
              <a:rPr lang="en-US" sz="1800" i="0" u="none" strike="noStrike" cap="none">
                <a:latin typeface="Calibri"/>
                <a:ea typeface="Calibri"/>
                <a:cs typeface="Calibri"/>
                <a:sym typeface="Calibri"/>
              </a:rPr>
              <a:t>Review and update objectives, policies,  and strategies regularly</a:t>
            </a:r>
            <a:endParaRPr sz="1800">
              <a:latin typeface="Calibri"/>
              <a:ea typeface="Calibri"/>
              <a:cs typeface="Calibri"/>
              <a:sym typeface="Calibri"/>
            </a:endParaRPr>
          </a:p>
          <a:p>
            <a:pPr marL="420624" marR="0" lvl="1" indent="-114300" algn="l" rtl="0">
              <a:lnSpc>
                <a:spcPct val="140000"/>
              </a:lnSpc>
              <a:spcBef>
                <a:spcPts val="0"/>
              </a:spcBef>
              <a:spcAft>
                <a:spcPts val="0"/>
              </a:spcAft>
              <a:buSzPts val="1800"/>
              <a:buFont typeface="Calibri"/>
              <a:buChar char="➢"/>
            </a:pPr>
            <a:r>
              <a:rPr lang="en-US" sz="1800" i="0" u="none" strike="noStrike" cap="none">
                <a:latin typeface="Calibri"/>
                <a:ea typeface="Calibri"/>
                <a:cs typeface="Calibri"/>
                <a:sym typeface="Calibri"/>
              </a:rPr>
              <a:t>Ensure that Liquidity Risk is within the limits of the risk appetite statements</a:t>
            </a:r>
            <a:endParaRPr sz="1800">
              <a:latin typeface="Calibri"/>
              <a:ea typeface="Calibri"/>
              <a:cs typeface="Calibri"/>
              <a:sym typeface="Calibri"/>
            </a:endParaRPr>
          </a:p>
          <a:p>
            <a:pPr marL="420624" marR="0" lvl="1" indent="-114300" algn="l" rtl="0">
              <a:lnSpc>
                <a:spcPct val="140000"/>
              </a:lnSpc>
              <a:spcBef>
                <a:spcPts val="0"/>
              </a:spcBef>
              <a:spcAft>
                <a:spcPts val="0"/>
              </a:spcAft>
              <a:buSzPts val="1800"/>
              <a:buFont typeface="Calibri"/>
              <a:buChar char="➢"/>
            </a:pPr>
            <a:r>
              <a:rPr lang="en-US" sz="1800" i="0" u="none" strike="noStrike" cap="none">
                <a:latin typeface="Calibri"/>
                <a:ea typeface="Calibri"/>
                <a:cs typeface="Calibri"/>
                <a:sym typeface="Calibri"/>
              </a:rPr>
              <a:t>Stress Testing</a:t>
            </a:r>
            <a:endParaRPr sz="1800">
              <a:latin typeface="Calibri"/>
              <a:ea typeface="Calibri"/>
              <a:cs typeface="Calibri"/>
              <a:sym typeface="Calibri"/>
            </a:endParaRPr>
          </a:p>
          <a:p>
            <a:pPr marL="328736" marR="0" lvl="1" indent="0" algn="l" rtl="0">
              <a:lnSpc>
                <a:spcPct val="14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579" name="Google Shape;579;p71"/>
          <p:cNvSpPr txBox="1"/>
          <p:nvPr/>
        </p:nvSpPr>
        <p:spPr>
          <a:xfrm>
            <a:off x="4724400" y="1371600"/>
            <a:ext cx="4419600" cy="4351200"/>
          </a:xfrm>
          <a:prstGeom prst="rect">
            <a:avLst/>
          </a:prstGeom>
          <a:noFill/>
          <a:ln>
            <a:noFill/>
          </a:ln>
        </p:spPr>
        <p:txBody>
          <a:bodyPr spcFirstLastPara="1" wrap="square" lIns="91425" tIns="45700" rIns="91425" bIns="45700" anchor="t" anchorCtr="0">
            <a:noAutofit/>
          </a:bodyPr>
          <a:lstStyle/>
          <a:p>
            <a:pPr marL="219157" marR="0" lvl="1" indent="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80" name="Google Shape;580;p71"/>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2"/>
          <p:cNvSpPr txBox="1">
            <a:spLocks noGrp="1"/>
          </p:cNvSpPr>
          <p:nvPr>
            <p:ph type="sldNum" idx="12"/>
          </p:nvPr>
        </p:nvSpPr>
        <p:spPr>
          <a:xfrm>
            <a:off x="8610600"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56</a:t>
            </a:fld>
            <a:endParaRPr/>
          </a:p>
        </p:txBody>
      </p:sp>
      <p:sp>
        <p:nvSpPr>
          <p:cNvPr id="587" name="Google Shape;587;p72"/>
          <p:cNvSpPr txBox="1"/>
          <p:nvPr/>
        </p:nvSpPr>
        <p:spPr>
          <a:xfrm>
            <a:off x="304800" y="1102350"/>
            <a:ext cx="8347200" cy="5037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None/>
            </a:pPr>
            <a:r>
              <a:rPr lang="en-US" sz="1800">
                <a:solidFill>
                  <a:schemeClr val="dk1"/>
                </a:solidFill>
                <a:latin typeface="Calibri"/>
                <a:ea typeface="Calibri"/>
                <a:cs typeface="Calibri"/>
                <a:sym typeface="Calibri"/>
              </a:rPr>
              <a:t>Measured based on the following 3 categories: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228600" marR="0" lvl="0" indent="-76200" algn="l" rtl="0">
              <a:lnSpc>
                <a:spcPct val="140000"/>
              </a:lnSpc>
              <a:spcBef>
                <a:spcPts val="0"/>
              </a:spcBef>
              <a:spcAft>
                <a:spcPts val="0"/>
              </a:spcAft>
              <a:buClr>
                <a:schemeClr val="dk1"/>
              </a:buClr>
              <a:buSzPts val="1200"/>
              <a:buFont typeface="Calibri"/>
              <a:buChar char="●"/>
            </a:pPr>
            <a:r>
              <a:rPr lang="en-US" sz="1800">
                <a:solidFill>
                  <a:schemeClr val="dk1"/>
                </a:solidFill>
                <a:latin typeface="Calibri"/>
                <a:ea typeface="Calibri"/>
                <a:cs typeface="Calibri"/>
                <a:sym typeface="Calibri"/>
              </a:rPr>
              <a:t>Structural Liquidity Risk (Long term)</a:t>
            </a:r>
            <a:endParaRPr sz="1800">
              <a:solidFill>
                <a:schemeClr val="dk1"/>
              </a:solidFill>
              <a:latin typeface="Calibri"/>
              <a:ea typeface="Calibri"/>
              <a:cs typeface="Calibri"/>
              <a:sym typeface="Calibri"/>
            </a:endParaRPr>
          </a:p>
          <a:p>
            <a:pPr marL="502919" lvl="0" indent="-1143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Internal metric to focus on structure alignment      </a:t>
            </a:r>
            <a:endParaRPr sz="1800">
              <a:solidFill>
                <a:schemeClr val="dk1"/>
              </a:solidFill>
              <a:latin typeface="Calibri"/>
              <a:ea typeface="Calibri"/>
              <a:cs typeface="Calibri"/>
              <a:sym typeface="Calibri"/>
            </a:endParaRPr>
          </a:p>
          <a:p>
            <a:pPr marL="228600" marR="0" lvl="0" indent="0" algn="l" rtl="0">
              <a:lnSpc>
                <a:spcPct val="140000"/>
              </a:lnSpc>
              <a:spcBef>
                <a:spcPts val="0"/>
              </a:spcBef>
              <a:spcAft>
                <a:spcPts val="0"/>
              </a:spcAft>
              <a:buNone/>
            </a:pPr>
            <a:endParaRPr sz="1800">
              <a:solidFill>
                <a:schemeClr val="dk1"/>
              </a:solidFill>
              <a:latin typeface="Calibri"/>
              <a:ea typeface="Calibri"/>
              <a:cs typeface="Calibri"/>
              <a:sym typeface="Calibri"/>
            </a:endParaRPr>
          </a:p>
          <a:p>
            <a:pPr marL="228600" marR="0" lvl="0" indent="-76200" algn="l" rtl="0">
              <a:lnSpc>
                <a:spcPct val="140000"/>
              </a:lnSpc>
              <a:spcBef>
                <a:spcPts val="0"/>
              </a:spcBef>
              <a:spcAft>
                <a:spcPts val="0"/>
              </a:spcAft>
              <a:buClr>
                <a:schemeClr val="dk1"/>
              </a:buClr>
              <a:buSzPts val="1200"/>
              <a:buFont typeface="Calibri"/>
              <a:buChar char="●"/>
            </a:pPr>
            <a:r>
              <a:rPr lang="en-US" sz="1800">
                <a:solidFill>
                  <a:schemeClr val="dk1"/>
                </a:solidFill>
                <a:latin typeface="Calibri"/>
                <a:ea typeface="Calibri"/>
                <a:cs typeface="Calibri"/>
                <a:sym typeface="Calibri"/>
              </a:rPr>
              <a:t>Tactical Liquidity Risk (Shorter term)</a:t>
            </a:r>
            <a:endParaRPr sz="1800">
              <a:solidFill>
                <a:schemeClr val="dk1"/>
              </a:solidFill>
              <a:latin typeface="Calibri"/>
              <a:ea typeface="Calibri"/>
              <a:cs typeface="Calibri"/>
              <a:sym typeface="Calibri"/>
            </a:endParaRPr>
          </a:p>
          <a:p>
            <a:pPr marL="502919" marR="0" lvl="0" indent="-114300" algn="l" rtl="0">
              <a:lnSpc>
                <a:spcPct val="14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Use short-term net cash flow limits and stress testing</a:t>
            </a:r>
            <a:endParaRPr sz="1800">
              <a:solidFill>
                <a:schemeClr val="dk1"/>
              </a:solidFill>
              <a:latin typeface="Calibri"/>
              <a:ea typeface="Calibri"/>
              <a:cs typeface="Calibri"/>
              <a:sym typeface="Calibri"/>
            </a:endParaRPr>
          </a:p>
          <a:p>
            <a:pPr marL="502919" marR="0" lvl="0" indent="-114300" algn="l" rtl="0">
              <a:lnSpc>
                <a:spcPct val="14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LCR</a:t>
            </a:r>
            <a:endParaRPr sz="1800">
              <a:solidFill>
                <a:schemeClr val="dk1"/>
              </a:solidFill>
              <a:latin typeface="Calibri"/>
              <a:ea typeface="Calibri"/>
              <a:cs typeface="Calibri"/>
              <a:sym typeface="Calibri"/>
            </a:endParaRPr>
          </a:p>
          <a:p>
            <a:pPr marL="228600" marR="0" lvl="0" indent="0" algn="l" rtl="0">
              <a:lnSpc>
                <a:spcPct val="140000"/>
              </a:lnSpc>
              <a:spcBef>
                <a:spcPts val="0"/>
              </a:spcBef>
              <a:spcAft>
                <a:spcPts val="0"/>
              </a:spcAft>
              <a:buNone/>
            </a:pPr>
            <a:endParaRPr sz="1800">
              <a:solidFill>
                <a:schemeClr val="dk1"/>
              </a:solidFill>
              <a:latin typeface="Calibri"/>
              <a:ea typeface="Calibri"/>
              <a:cs typeface="Calibri"/>
              <a:sym typeface="Calibri"/>
            </a:endParaRPr>
          </a:p>
          <a:p>
            <a:pPr marL="228600" marR="0" lvl="0" indent="-76200" algn="l" rtl="0">
              <a:lnSpc>
                <a:spcPct val="140000"/>
              </a:lnSpc>
              <a:spcBef>
                <a:spcPts val="0"/>
              </a:spcBef>
              <a:spcAft>
                <a:spcPts val="0"/>
              </a:spcAft>
              <a:buClr>
                <a:schemeClr val="dk1"/>
              </a:buClr>
              <a:buSzPts val="1200"/>
              <a:buFont typeface="Calibri"/>
              <a:buChar char="●"/>
            </a:pPr>
            <a:r>
              <a:rPr lang="en-US" sz="1800">
                <a:solidFill>
                  <a:schemeClr val="dk1"/>
                </a:solidFill>
                <a:latin typeface="Calibri"/>
                <a:ea typeface="Calibri"/>
                <a:cs typeface="Calibri"/>
                <a:sym typeface="Calibri"/>
              </a:rPr>
              <a:t>Contingency Liquidity Risk</a:t>
            </a:r>
            <a:endParaRPr sz="1800">
              <a:solidFill>
                <a:schemeClr val="dk1"/>
              </a:solidFill>
              <a:latin typeface="Calibri"/>
              <a:ea typeface="Calibri"/>
              <a:cs typeface="Calibri"/>
              <a:sym typeface="Calibri"/>
            </a:endParaRPr>
          </a:p>
          <a:p>
            <a:pPr marL="502919" marR="0" lvl="0" indent="-114300" algn="l" rtl="0">
              <a:lnSpc>
                <a:spcPct val="14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Arising from sudden stressful events.</a:t>
            </a:r>
            <a:endParaRPr sz="1800">
              <a:solidFill>
                <a:schemeClr val="dk1"/>
              </a:solidFill>
              <a:latin typeface="Calibri"/>
              <a:ea typeface="Calibri"/>
              <a:cs typeface="Calibri"/>
              <a:sym typeface="Calibri"/>
            </a:endParaRPr>
          </a:p>
          <a:p>
            <a:pPr marL="502919" marR="0" lvl="0" indent="-114300" algn="l" rtl="0">
              <a:lnSpc>
                <a:spcPct val="14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Liquidity contingency plan &amp; Liquidity Crisis Team</a:t>
            </a:r>
            <a:endParaRPr sz="1800">
              <a:solidFill>
                <a:schemeClr val="dk1"/>
              </a:solidFill>
              <a:latin typeface="Calibri"/>
              <a:ea typeface="Calibri"/>
              <a:cs typeface="Calibri"/>
              <a:sym typeface="Calibri"/>
            </a:endParaRPr>
          </a:p>
          <a:p>
            <a:pPr marL="502919" marR="0" lvl="0" indent="-114300" algn="l" rtl="0">
              <a:lnSpc>
                <a:spcPct val="14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Stress tests: elements of scenario &amp; sensitivity analyses</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588" name="Google Shape;588;p72"/>
          <p:cNvSpPr/>
          <p:nvPr/>
        </p:nvSpPr>
        <p:spPr>
          <a:xfrm>
            <a:off x="0" y="533400"/>
            <a:ext cx="3523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Liquidity and Funding Risk</a:t>
            </a:r>
            <a:endParaRPr sz="2400" b="1">
              <a:solidFill>
                <a:schemeClr val="dk1"/>
              </a:solidFill>
              <a:latin typeface="Calibri"/>
              <a:ea typeface="Calibri"/>
              <a:cs typeface="Calibri"/>
              <a:sym typeface="Calibri"/>
            </a:endParaRPr>
          </a:p>
        </p:txBody>
      </p:sp>
      <p:sp>
        <p:nvSpPr>
          <p:cNvPr id="589" name="Google Shape;589;p72"/>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3"/>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57</a:t>
            </a:fld>
            <a:endParaRPr>
              <a:solidFill>
                <a:srgbClr val="000000"/>
              </a:solidFill>
            </a:endParaRPr>
          </a:p>
        </p:txBody>
      </p:sp>
      <p:sp>
        <p:nvSpPr>
          <p:cNvPr id="596" name="Google Shape;596;p73"/>
          <p:cNvSpPr/>
          <p:nvPr/>
        </p:nvSpPr>
        <p:spPr>
          <a:xfrm>
            <a:off x="0" y="533400"/>
            <a:ext cx="4000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Liquidity Coverage Ratio (LCR)</a:t>
            </a:r>
            <a:endParaRPr sz="3200" b="1">
              <a:solidFill>
                <a:schemeClr val="dk1"/>
              </a:solidFill>
              <a:latin typeface="Calibri"/>
              <a:ea typeface="Calibri"/>
              <a:cs typeface="Calibri"/>
              <a:sym typeface="Calibri"/>
            </a:endParaRPr>
          </a:p>
        </p:txBody>
      </p:sp>
      <p:sp>
        <p:nvSpPr>
          <p:cNvPr id="597" name="Google Shape;597;p73"/>
          <p:cNvSpPr txBox="1"/>
          <p:nvPr/>
        </p:nvSpPr>
        <p:spPr>
          <a:xfrm>
            <a:off x="10886" y="1146968"/>
            <a:ext cx="2732400" cy="4800600"/>
          </a:xfrm>
          <a:prstGeom prst="rect">
            <a:avLst/>
          </a:prstGeom>
          <a:noFill/>
          <a:ln>
            <a:noFill/>
          </a:ln>
        </p:spPr>
        <p:txBody>
          <a:bodyPr spcFirstLastPara="1" wrap="square" lIns="91425" tIns="45700" rIns="91425" bIns="45700" anchor="t" anchorCtr="0">
            <a:noAutofit/>
          </a:bodyPr>
          <a:lstStyle/>
          <a:p>
            <a:pPr marL="328736" marR="0" lvl="1" indent="-234950" algn="l" rtl="0">
              <a:lnSpc>
                <a:spcPct val="140000"/>
              </a:lnSpc>
              <a:spcBef>
                <a:spcPts val="0"/>
              </a:spcBef>
              <a:spcAft>
                <a:spcPts val="0"/>
              </a:spcAft>
              <a:buClr>
                <a:schemeClr val="dk1"/>
              </a:buClr>
              <a:buSzPts val="3700"/>
              <a:buFont typeface="Noto Sans Symbols"/>
              <a:buChar char="➢"/>
            </a:pPr>
            <a:r>
              <a:rPr lang="en-US" sz="3700" b="0" i="0" u="none" strike="noStrike" cap="none">
                <a:solidFill>
                  <a:schemeClr val="dk1"/>
                </a:solidFill>
                <a:latin typeface="Calibri"/>
                <a:ea typeface="Calibri"/>
                <a:cs typeface="Calibri"/>
                <a:sym typeface="Calibri"/>
              </a:rPr>
              <a:t> </a:t>
            </a:r>
            <a:r>
              <a:rPr lang="en-US" sz="2220" b="0" i="0" u="none" strike="noStrike" cap="none">
                <a:solidFill>
                  <a:schemeClr val="dk1"/>
                </a:solidFill>
                <a:latin typeface="Calibri"/>
                <a:ea typeface="Calibri"/>
                <a:cs typeface="Calibri"/>
                <a:sym typeface="Calibri"/>
              </a:rPr>
              <a:t>”LCR is a Basel III metric that measures the sufficiency of High Quality Liquid Assets available to meet liquidity needs over a 30-day period”</a:t>
            </a:r>
            <a:endParaRPr sz="3700" b="0" i="0" u="none" strike="noStrike" cap="none">
              <a:solidFill>
                <a:schemeClr val="dk1"/>
              </a:solidFill>
              <a:latin typeface="Calibri"/>
              <a:ea typeface="Calibri"/>
              <a:cs typeface="Calibri"/>
              <a:sym typeface="Calibri"/>
            </a:endParaRPr>
          </a:p>
          <a:p>
            <a:pPr marL="328736" marR="0" lvl="1" indent="0" algn="l" rtl="0">
              <a:lnSpc>
                <a:spcPct val="140000"/>
              </a:lnSpc>
              <a:spcBef>
                <a:spcPts val="0"/>
              </a:spcBef>
              <a:spcAft>
                <a:spcPts val="0"/>
              </a:spcAft>
              <a:buClr>
                <a:schemeClr val="dk1"/>
              </a:buClr>
              <a:buSzPts val="1665"/>
              <a:buFont typeface="Noto Sans Symbols"/>
              <a:buNone/>
            </a:pPr>
            <a:endParaRPr sz="1665" b="0" i="0" u="none" strike="noStrike" cap="none">
              <a:solidFill>
                <a:schemeClr val="dk1"/>
              </a:solidFill>
              <a:latin typeface="Calibri"/>
              <a:ea typeface="Calibri"/>
              <a:cs typeface="Calibri"/>
              <a:sym typeface="Calibri"/>
            </a:endParaRPr>
          </a:p>
        </p:txBody>
      </p:sp>
      <p:sp>
        <p:nvSpPr>
          <p:cNvPr id="598" name="Google Shape;598;p73"/>
          <p:cNvSpPr txBox="1"/>
          <p:nvPr/>
        </p:nvSpPr>
        <p:spPr>
          <a:xfrm>
            <a:off x="4724400" y="1371600"/>
            <a:ext cx="4419600" cy="4351200"/>
          </a:xfrm>
          <a:prstGeom prst="rect">
            <a:avLst/>
          </a:prstGeom>
          <a:noFill/>
          <a:ln>
            <a:noFill/>
          </a:ln>
        </p:spPr>
        <p:txBody>
          <a:bodyPr spcFirstLastPara="1" wrap="square" lIns="91425" tIns="45700" rIns="91425" bIns="45700" anchor="t" anchorCtr="0">
            <a:noAutofit/>
          </a:bodyPr>
          <a:lstStyle/>
          <a:p>
            <a:pPr marL="219157" marR="0" lvl="1" indent="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99" name="Google Shape;599;p73"/>
          <p:cNvSpPr txBox="1"/>
          <p:nvPr/>
        </p:nvSpPr>
        <p:spPr>
          <a:xfrm>
            <a:off x="4920342" y="1371600"/>
            <a:ext cx="41148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pic>
        <p:nvPicPr>
          <p:cNvPr id="600" name="Google Shape;600;p73"/>
          <p:cNvPicPr preferRelativeResize="0"/>
          <p:nvPr/>
        </p:nvPicPr>
        <p:blipFill>
          <a:blip r:embed="rId3">
            <a:alphaModFix/>
          </a:blip>
          <a:stretch>
            <a:fillRect/>
          </a:stretch>
        </p:blipFill>
        <p:spPr>
          <a:xfrm>
            <a:off x="2964075" y="1134050"/>
            <a:ext cx="5900225" cy="4800600"/>
          </a:xfrm>
          <a:prstGeom prst="rect">
            <a:avLst/>
          </a:prstGeom>
          <a:noFill/>
          <a:ln>
            <a:noFill/>
          </a:ln>
        </p:spPr>
      </p:pic>
      <p:sp>
        <p:nvSpPr>
          <p:cNvPr id="601" name="Google Shape;601;p73"/>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4"/>
          <p:cNvSpPr txBox="1">
            <a:spLocks noGrp="1"/>
          </p:cNvSpPr>
          <p:nvPr>
            <p:ph type="sldNum" idx="12"/>
          </p:nvPr>
        </p:nvSpPr>
        <p:spPr>
          <a:xfrm>
            <a:off x="8610601"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58</a:t>
            </a:fld>
            <a:endParaRPr>
              <a:solidFill>
                <a:srgbClr val="000000"/>
              </a:solidFill>
            </a:endParaRPr>
          </a:p>
        </p:txBody>
      </p:sp>
      <p:sp>
        <p:nvSpPr>
          <p:cNvPr id="608" name="Google Shape;608;p74"/>
          <p:cNvSpPr/>
          <p:nvPr/>
        </p:nvSpPr>
        <p:spPr>
          <a:xfrm>
            <a:off x="0" y="533400"/>
            <a:ext cx="201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Insurance Risk</a:t>
            </a:r>
            <a:endParaRPr/>
          </a:p>
        </p:txBody>
      </p:sp>
      <p:pic>
        <p:nvPicPr>
          <p:cNvPr id="609" name="Google Shape;609;p74"/>
          <p:cNvPicPr preferRelativeResize="0"/>
          <p:nvPr/>
        </p:nvPicPr>
        <p:blipFill rotWithShape="1">
          <a:blip r:embed="rId3">
            <a:alphaModFix/>
          </a:blip>
          <a:srcRect/>
          <a:stretch/>
        </p:blipFill>
        <p:spPr>
          <a:xfrm>
            <a:off x="2209800" y="3581400"/>
            <a:ext cx="7315200" cy="2643226"/>
          </a:xfrm>
          <a:prstGeom prst="rect">
            <a:avLst/>
          </a:prstGeom>
          <a:noFill/>
          <a:ln>
            <a:noFill/>
          </a:ln>
        </p:spPr>
      </p:pic>
      <p:sp>
        <p:nvSpPr>
          <p:cNvPr id="610" name="Google Shape;610;p74"/>
          <p:cNvSpPr/>
          <p:nvPr/>
        </p:nvSpPr>
        <p:spPr>
          <a:xfrm>
            <a:off x="0" y="1025126"/>
            <a:ext cx="8915400" cy="4431900"/>
          </a:xfrm>
          <a:prstGeom prst="rect">
            <a:avLst/>
          </a:prstGeom>
          <a:noFill/>
          <a:ln>
            <a:noFill/>
          </a:ln>
        </p:spPr>
        <p:txBody>
          <a:bodyPr spcFirstLastPara="1" wrap="square" lIns="91425" tIns="45700" rIns="91425" bIns="45700" anchor="t" anchorCtr="0">
            <a:noAutofit/>
          </a:bodyPr>
          <a:lstStyle/>
          <a:p>
            <a:pPr marL="128016"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Definition:</a:t>
            </a:r>
            <a:endParaRPr/>
          </a:p>
          <a:p>
            <a:pPr marL="457200" marR="0" lvl="1" indent="-1270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“potential financial loss that may arise where the amount, timing and frequency of benefit payments under insurance and reinsurance contracts are different than expected”</a:t>
            </a:r>
            <a:endParaRPr/>
          </a:p>
          <a:p>
            <a:pPr marL="457200" marR="0" lvl="1" indent="0" algn="l" rtl="0">
              <a:lnSpc>
                <a:spcPct val="150000"/>
              </a:lnSpc>
              <a:spcBef>
                <a:spcPts val="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128016"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Insurance Risk Framework is used to identify, assess, manage and report on the various insurance risks that the organization faces</a:t>
            </a:r>
            <a:endParaRPr sz="2000">
              <a:solidFill>
                <a:schemeClr val="dk1"/>
              </a:solidFill>
              <a:latin typeface="Calibri"/>
              <a:ea typeface="Calibri"/>
              <a:cs typeface="Calibri"/>
              <a:sym typeface="Calibri"/>
            </a:endParaRPr>
          </a:p>
          <a:p>
            <a:pPr marL="457200" marR="0" lvl="0" indent="0" algn="l" rtl="0">
              <a:lnSpc>
                <a:spcPct val="150000"/>
              </a:lnSpc>
              <a:spcBef>
                <a:spcPts val="0"/>
              </a:spcBef>
              <a:spcAft>
                <a:spcPts val="0"/>
              </a:spcAft>
              <a:buNone/>
            </a:pPr>
            <a:endParaRPr sz="2000">
              <a:solidFill>
                <a:schemeClr val="dk1"/>
              </a:solidFill>
              <a:latin typeface="Calibri"/>
              <a:ea typeface="Calibri"/>
              <a:cs typeface="Calibri"/>
              <a:sym typeface="Calibri"/>
            </a:endParaRPr>
          </a:p>
          <a:p>
            <a:pPr marL="128016" marR="0" lvl="0" indent="-127000" algn="l" rtl="0">
              <a:lnSpc>
                <a:spcPct val="15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4 Insurance sub-risk: Morbidity, Mortality, Longevity,</a:t>
            </a:r>
            <a:endParaRPr sz="2000">
              <a:solidFill>
                <a:schemeClr val="dk1"/>
              </a:solidFill>
              <a:latin typeface="Calibri"/>
              <a:ea typeface="Calibri"/>
              <a:cs typeface="Calibri"/>
              <a:sym typeface="Calibri"/>
            </a:endParaRPr>
          </a:p>
          <a:p>
            <a:pPr marL="457200" marR="0" lvl="0" indent="0" algn="l" rtl="0">
              <a:lnSpc>
                <a:spcPct val="150000"/>
              </a:lnSpc>
              <a:spcBef>
                <a:spcPts val="0"/>
              </a:spcBef>
              <a:spcAft>
                <a:spcPts val="0"/>
              </a:spcAft>
              <a:buNone/>
            </a:pPr>
            <a:r>
              <a:rPr lang="en-US" sz="2000">
                <a:solidFill>
                  <a:schemeClr val="dk1"/>
                </a:solidFill>
                <a:latin typeface="Calibri"/>
                <a:ea typeface="Calibri"/>
                <a:cs typeface="Calibri"/>
                <a:sym typeface="Calibri"/>
              </a:rPr>
              <a:t>                                    Travel risk</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74"/>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5"/>
          <p:cNvSpPr txBox="1">
            <a:spLocks noGrp="1"/>
          </p:cNvSpPr>
          <p:nvPr>
            <p:ph type="sldNum" idx="12"/>
          </p:nvPr>
        </p:nvSpPr>
        <p:spPr>
          <a:xfrm>
            <a:off x="8610601"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59</a:t>
            </a:fld>
            <a:endParaRPr>
              <a:solidFill>
                <a:srgbClr val="000000"/>
              </a:solidFill>
            </a:endParaRPr>
          </a:p>
        </p:txBody>
      </p:sp>
      <p:sp>
        <p:nvSpPr>
          <p:cNvPr id="618" name="Google Shape;618;p75"/>
          <p:cNvSpPr/>
          <p:nvPr/>
        </p:nvSpPr>
        <p:spPr>
          <a:xfrm>
            <a:off x="0" y="533400"/>
            <a:ext cx="2294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Operational Risk</a:t>
            </a:r>
            <a:endParaRPr/>
          </a:p>
        </p:txBody>
      </p:sp>
      <p:sp>
        <p:nvSpPr>
          <p:cNvPr id="619" name="Google Shape;619;p75"/>
          <p:cNvSpPr/>
          <p:nvPr/>
        </p:nvSpPr>
        <p:spPr>
          <a:xfrm>
            <a:off x="-1" y="1025126"/>
            <a:ext cx="9144000" cy="5355300"/>
          </a:xfrm>
          <a:prstGeom prst="rect">
            <a:avLst/>
          </a:prstGeom>
          <a:noFill/>
          <a:ln>
            <a:noFill/>
          </a:ln>
        </p:spPr>
        <p:txBody>
          <a:bodyPr spcFirstLastPara="1" wrap="square" lIns="91425" tIns="45700" rIns="91425" bIns="45700" anchor="t" anchorCtr="0">
            <a:noAutofit/>
          </a:bodyPr>
          <a:lstStyle/>
          <a:p>
            <a:pPr marL="210312"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Definition:</a:t>
            </a:r>
            <a:endParaRPr/>
          </a:p>
          <a:p>
            <a:pPr marL="457200" marR="0" lvl="1" indent="-11430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“Risk of loss or harm resulting from people, inadequate or failed internal processes and systems or from external events”</a:t>
            </a:r>
            <a:endParaRPr/>
          </a:p>
          <a:p>
            <a:pPr marL="457200" marR="0" lvl="1" indent="0" algn="l" rtl="0">
              <a:lnSpc>
                <a:spcPct val="15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210312" marR="0" lvl="0" indent="-11430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Operational Risk Framework</a:t>
            </a:r>
            <a:endParaRPr/>
          </a:p>
          <a:p>
            <a:pPr marL="576072" marR="0" lvl="1" indent="-11430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Internal Events</a:t>
            </a:r>
            <a:endParaRPr/>
          </a:p>
          <a:p>
            <a:pPr marL="576072" marR="0" lvl="1" indent="-11430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External Events</a:t>
            </a:r>
            <a:endParaRPr/>
          </a:p>
          <a:p>
            <a:pPr marL="576072" marR="0" lvl="1" indent="-11430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Business Environment and Internal Control Factors (BEICF) Assessments </a:t>
            </a:r>
            <a:endParaRPr/>
          </a:p>
          <a:p>
            <a:pPr marL="576072" marR="0" lvl="1" indent="-11430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Scenario analysis </a:t>
            </a:r>
            <a:endParaRPr/>
          </a:p>
          <a:p>
            <a:pPr marL="576072" marR="0" lvl="1" indent="-11430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BEICF monitoring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75"/>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2"/>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6</a:t>
            </a:fld>
            <a:endParaRPr/>
          </a:p>
        </p:txBody>
      </p:sp>
      <p:sp>
        <p:nvSpPr>
          <p:cNvPr id="132" name="Google Shape;132;p22"/>
          <p:cNvSpPr txBox="1"/>
          <p:nvPr/>
        </p:nvSpPr>
        <p:spPr>
          <a:xfrm>
            <a:off x="350500" y="1913525"/>
            <a:ext cx="8043600" cy="4523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US" sz="2400" dirty="0">
                <a:solidFill>
                  <a:schemeClr val="dk1"/>
                </a:solidFill>
                <a:latin typeface="Calibri"/>
                <a:ea typeface="Calibri"/>
                <a:cs typeface="Calibri"/>
                <a:sym typeface="Calibri"/>
              </a:rPr>
              <a:t>Royal Bank of Canada – 20.6%</a:t>
            </a: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Toronto-Dominion (TD) Bank – 21.9%</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Canadian  Imperial Bank of Commerce (CIBC) – 16.4%</a:t>
            </a:r>
            <a:endParaRPr sz="2400" dirty="0">
              <a:latin typeface="Calibri"/>
              <a:ea typeface="Calibri"/>
              <a:cs typeface="Calibri"/>
              <a:sym typeface="Calibri"/>
            </a:endParaRPr>
          </a:p>
          <a:p>
            <a:pPr marL="457200" lvl="0" indent="0" algn="l" rtl="0">
              <a:spcBef>
                <a:spcPts val="0"/>
              </a:spcBef>
              <a:spcAft>
                <a:spcPts val="0"/>
              </a:spcAft>
              <a:buNone/>
            </a:pP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Scotiabank – 14.1%</a:t>
            </a:r>
            <a:endParaRPr sz="2400" dirty="0">
              <a:latin typeface="Calibri"/>
              <a:ea typeface="Calibri"/>
              <a:cs typeface="Calibri"/>
              <a:sym typeface="Calibri"/>
            </a:endParaRPr>
          </a:p>
          <a:p>
            <a:pPr marL="457200" lvl="0" indent="0" algn="l" rtl="0">
              <a:spcBef>
                <a:spcPts val="0"/>
              </a:spcBef>
              <a:spcAft>
                <a:spcPts val="0"/>
              </a:spcAft>
              <a:buNone/>
            </a:pP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Bank of Montreal – 13.4%</a:t>
            </a:r>
            <a:br>
              <a:rPr lang="en-US" sz="2400" dirty="0">
                <a:latin typeface="Calibri"/>
                <a:ea typeface="Calibri"/>
                <a:cs typeface="Calibri"/>
                <a:sym typeface="Calibri"/>
              </a:rPr>
            </a:br>
            <a:endParaRPr sz="2400" dirty="0">
              <a:latin typeface="Calibri"/>
              <a:ea typeface="Calibri"/>
              <a:cs typeface="Calibri"/>
              <a:sym typeface="Calibri"/>
            </a:endParaRPr>
          </a:p>
          <a:p>
            <a:pPr marL="0" lvl="0" indent="0" algn="l" rtl="0">
              <a:spcBef>
                <a:spcPts val="0"/>
              </a:spcBef>
              <a:spcAft>
                <a:spcPts val="0"/>
              </a:spcAft>
              <a:buNone/>
            </a:pPr>
            <a:endParaRPr sz="3000" dirty="0">
              <a:latin typeface="Calibri"/>
              <a:ea typeface="Calibri"/>
              <a:cs typeface="Calibri"/>
              <a:sym typeface="Calibri"/>
            </a:endParaRPr>
          </a:p>
        </p:txBody>
      </p:sp>
      <p:sp>
        <p:nvSpPr>
          <p:cNvPr id="133" name="Google Shape;133;p22"/>
          <p:cNvSpPr txBox="1"/>
          <p:nvPr/>
        </p:nvSpPr>
        <p:spPr>
          <a:xfrm>
            <a:off x="0" y="434125"/>
            <a:ext cx="7866000" cy="887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400" b="1" dirty="0">
                <a:solidFill>
                  <a:schemeClr val="dk1"/>
                </a:solidFill>
                <a:latin typeface="Calibri"/>
                <a:ea typeface="Calibri"/>
                <a:cs typeface="Calibri"/>
                <a:sym typeface="Calibri"/>
              </a:rPr>
              <a:t>Structure of the Industry :Major Players</a:t>
            </a:r>
            <a:endParaRPr sz="2400" b="1" dirty="0"/>
          </a:p>
        </p:txBody>
      </p:sp>
      <p:pic>
        <p:nvPicPr>
          <p:cNvPr id="134" name="Google Shape;134;p22"/>
          <p:cNvPicPr preferRelativeResize="0"/>
          <p:nvPr/>
        </p:nvPicPr>
        <p:blipFill>
          <a:blip r:embed="rId4">
            <a:alphaModFix/>
          </a:blip>
          <a:stretch>
            <a:fillRect/>
          </a:stretch>
        </p:blipFill>
        <p:spPr>
          <a:xfrm>
            <a:off x="6298600" y="553388"/>
            <a:ext cx="2095500" cy="2676525"/>
          </a:xfrm>
          <a:prstGeom prst="rect">
            <a:avLst/>
          </a:prstGeom>
          <a:noFill/>
          <a:ln>
            <a:noFill/>
          </a:ln>
        </p:spPr>
      </p:pic>
      <p:sp>
        <p:nvSpPr>
          <p:cNvPr id="135" name="Google Shape;135;p22"/>
          <p:cNvSpPr txBox="1"/>
          <p:nvPr/>
        </p:nvSpPr>
        <p:spPr>
          <a:xfrm>
            <a:off x="8" y="71700"/>
            <a:ext cx="38031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INDUSTRY OVERVIEW</a:t>
            </a:r>
            <a:endParaRPr sz="2400" b="1">
              <a:solidFill>
                <a:schemeClr val="lt1"/>
              </a:solidFill>
              <a:latin typeface="Calibri"/>
              <a:ea typeface="Calibri"/>
              <a:cs typeface="Calibri"/>
              <a:sym typeface="Calibri"/>
            </a:endParaRPr>
          </a:p>
        </p:txBody>
      </p:sp>
    </p:spTree>
  </p:cSld>
  <p:clrMapOvr>
    <a:overrideClrMapping bg1="lt1" tx1="dk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6"/>
          <p:cNvSpPr txBox="1">
            <a:spLocks noGrp="1"/>
          </p:cNvSpPr>
          <p:nvPr>
            <p:ph type="sldNum" idx="12"/>
          </p:nvPr>
        </p:nvSpPr>
        <p:spPr>
          <a:xfrm>
            <a:off x="8610601"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60</a:t>
            </a:fld>
            <a:endParaRPr>
              <a:solidFill>
                <a:srgbClr val="000000"/>
              </a:solidFill>
            </a:endParaRPr>
          </a:p>
        </p:txBody>
      </p:sp>
      <p:sp>
        <p:nvSpPr>
          <p:cNvPr id="627" name="Google Shape;627;p76"/>
          <p:cNvSpPr/>
          <p:nvPr/>
        </p:nvSpPr>
        <p:spPr>
          <a:xfrm>
            <a:off x="0" y="533400"/>
            <a:ext cx="2294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Operational Risk</a:t>
            </a:r>
            <a:endParaRPr/>
          </a:p>
        </p:txBody>
      </p:sp>
      <p:sp>
        <p:nvSpPr>
          <p:cNvPr id="628" name="Google Shape;628;p76"/>
          <p:cNvSpPr/>
          <p:nvPr/>
        </p:nvSpPr>
        <p:spPr>
          <a:xfrm>
            <a:off x="304800" y="1025125"/>
            <a:ext cx="7848600" cy="4893600"/>
          </a:xfrm>
          <a:prstGeom prst="rect">
            <a:avLst/>
          </a:prstGeom>
          <a:noFill/>
          <a:ln>
            <a:noFill/>
          </a:ln>
        </p:spPr>
        <p:txBody>
          <a:bodyPr spcFirstLastPara="1" wrap="square" lIns="91425" tIns="45700" rIns="91425" bIns="45700" anchor="t" anchorCtr="0">
            <a:noAutofit/>
          </a:bodyPr>
          <a:lstStyle/>
          <a:p>
            <a:pPr marL="128016" marR="0" lvl="0" indent="-12700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Factors That Can Significantly Impact Results: </a:t>
            </a:r>
            <a:endParaRPr/>
          </a:p>
          <a:p>
            <a:pPr marL="576072" marR="0" lvl="1" indent="-1270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Information Technology and C</a:t>
            </a:r>
            <a:r>
              <a:rPr lang="en-US" sz="2000">
                <a:solidFill>
                  <a:schemeClr val="dk1"/>
                </a:solidFill>
                <a:latin typeface="Calibri"/>
                <a:ea typeface="Calibri"/>
                <a:cs typeface="Calibri"/>
                <a:sym typeface="Calibri"/>
              </a:rPr>
              <a:t>yber </a:t>
            </a:r>
            <a:r>
              <a:rPr lang="en-US" sz="2000" b="0" i="0" u="none" strike="noStrike" cap="none">
                <a:solidFill>
                  <a:schemeClr val="dk1"/>
                </a:solidFill>
                <a:latin typeface="Calibri"/>
                <a:ea typeface="Calibri"/>
                <a:cs typeface="Calibri"/>
                <a:sym typeface="Calibri"/>
              </a:rPr>
              <a:t>Risk</a:t>
            </a:r>
            <a:endParaRPr/>
          </a:p>
          <a:p>
            <a:pPr marL="576072" marR="0" lvl="1" indent="-1270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Third-party Risk</a:t>
            </a:r>
            <a:endParaRPr/>
          </a:p>
          <a:p>
            <a:pPr marL="576072" marR="0" lvl="1" indent="-1270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Processing And Execution Risk</a:t>
            </a:r>
            <a:endParaRPr/>
          </a:p>
          <a:p>
            <a:pPr marL="576072" marR="0" lvl="1" indent="-1270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Fraud Risk</a:t>
            </a:r>
            <a:endParaRPr sz="2000" b="0" i="0" u="none" strike="noStrike" cap="none">
              <a:solidFill>
                <a:schemeClr val="dk1"/>
              </a:solidFill>
              <a:latin typeface="Calibri"/>
              <a:ea typeface="Calibri"/>
              <a:cs typeface="Calibri"/>
              <a:sym typeface="Calibri"/>
            </a:endParaRPr>
          </a:p>
          <a:p>
            <a:pPr marL="576072" lvl="1" indent="-127000" algn="l" rtl="0">
              <a:lnSpc>
                <a:spcPct val="150000"/>
              </a:lnSpc>
              <a:spcBef>
                <a:spcPts val="0"/>
              </a:spcBef>
              <a:spcAft>
                <a:spcPts val="0"/>
              </a:spcAft>
              <a:buClr>
                <a:schemeClr val="dk1"/>
              </a:buClr>
              <a:buSzPts val="2000"/>
              <a:buChar char="➢"/>
            </a:pPr>
            <a:r>
              <a:rPr lang="en-US" sz="2000">
                <a:solidFill>
                  <a:schemeClr val="dk1"/>
                </a:solidFill>
                <a:latin typeface="Calibri"/>
                <a:ea typeface="Calibri"/>
                <a:cs typeface="Calibri"/>
                <a:sym typeface="Calibri"/>
              </a:rPr>
              <a:t>Model Risk</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76"/>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7"/>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61</a:t>
            </a:fld>
            <a:endParaRPr>
              <a:solidFill>
                <a:srgbClr val="000000"/>
              </a:solidFill>
            </a:endParaRPr>
          </a:p>
        </p:txBody>
      </p:sp>
      <p:sp>
        <p:nvSpPr>
          <p:cNvPr id="635" name="Google Shape;635;p77"/>
          <p:cNvSpPr/>
          <p:nvPr/>
        </p:nvSpPr>
        <p:spPr>
          <a:xfrm>
            <a:off x="0" y="533400"/>
            <a:ext cx="1640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Other Risks</a:t>
            </a:r>
            <a:endParaRPr sz="2400" b="1">
              <a:solidFill>
                <a:schemeClr val="dk1"/>
              </a:solidFill>
              <a:latin typeface="Calibri"/>
              <a:ea typeface="Calibri"/>
              <a:cs typeface="Calibri"/>
              <a:sym typeface="Calibri"/>
            </a:endParaRPr>
          </a:p>
        </p:txBody>
      </p:sp>
      <p:sp>
        <p:nvSpPr>
          <p:cNvPr id="636" name="Google Shape;636;p77"/>
          <p:cNvSpPr txBox="1"/>
          <p:nvPr/>
        </p:nvSpPr>
        <p:spPr>
          <a:xfrm>
            <a:off x="3505200" y="1066800"/>
            <a:ext cx="10515600" cy="4351200"/>
          </a:xfrm>
          <a:prstGeom prst="rect">
            <a:avLst/>
          </a:prstGeom>
          <a:noFill/>
          <a:ln>
            <a:noFill/>
          </a:ln>
        </p:spPr>
        <p:txBody>
          <a:bodyPr spcFirstLastPara="1" wrap="square" lIns="91425" tIns="45700" rIns="91425" bIns="45700" anchor="t" anchorCtr="0">
            <a:noAutofit/>
          </a:bodyPr>
          <a:lstStyle/>
          <a:p>
            <a:pPr marL="109579" marR="0" lvl="0" indent="-15240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Regulatory Compliance Risk</a:t>
            </a:r>
            <a:endParaRPr/>
          </a:p>
          <a:p>
            <a:pPr marL="109579" marR="0" lvl="0" indent="-15240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Strategic Risk</a:t>
            </a:r>
            <a:endParaRPr/>
          </a:p>
          <a:p>
            <a:pPr marL="109579" marR="0" lvl="0" indent="-15240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Reputation risk</a:t>
            </a:r>
            <a:endParaRPr/>
          </a:p>
          <a:p>
            <a:pPr marL="109579" marR="0" lvl="0" indent="-15240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Legal and regulatory environment risk</a:t>
            </a:r>
            <a:endParaRPr/>
          </a:p>
          <a:p>
            <a:pPr marL="109579" marR="0" lvl="0" indent="-15240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Competitive Risk</a:t>
            </a:r>
            <a:endParaRPr sz="2400">
              <a:solidFill>
                <a:schemeClr val="dk1"/>
              </a:solidFill>
              <a:latin typeface="Calibri"/>
              <a:ea typeface="Calibri"/>
              <a:cs typeface="Calibri"/>
              <a:sym typeface="Calibri"/>
            </a:endParaRPr>
          </a:p>
          <a:p>
            <a:pPr marL="109579" marR="0" lvl="0" indent="-152400" algn="l" rtl="0">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Macroeconomic risk drivers</a:t>
            </a:r>
            <a:endParaRPr sz="2400">
              <a:solidFill>
                <a:schemeClr val="dk1"/>
              </a:solidFill>
              <a:latin typeface="Calibri"/>
              <a:ea typeface="Calibri"/>
              <a:cs typeface="Calibri"/>
              <a:sym typeface="Calibri"/>
            </a:endParaRPr>
          </a:p>
          <a:p>
            <a:pPr marL="109579" marR="0" lvl="0" indent="-152400" algn="l" rtl="0">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Systemic Risk</a:t>
            </a:r>
            <a:endParaRPr sz="2400">
              <a:solidFill>
                <a:schemeClr val="dk1"/>
              </a:solidFill>
              <a:latin typeface="Calibri"/>
              <a:ea typeface="Calibri"/>
              <a:cs typeface="Calibri"/>
              <a:sym typeface="Calibri"/>
            </a:endParaRPr>
          </a:p>
        </p:txBody>
      </p:sp>
      <p:pic>
        <p:nvPicPr>
          <p:cNvPr id="637" name="Google Shape;637;p77"/>
          <p:cNvPicPr preferRelativeResize="0"/>
          <p:nvPr/>
        </p:nvPicPr>
        <p:blipFill rotWithShape="1">
          <a:blip r:embed="rId3">
            <a:alphaModFix/>
          </a:blip>
          <a:srcRect/>
          <a:stretch/>
        </p:blipFill>
        <p:spPr>
          <a:xfrm>
            <a:off x="25400" y="3200400"/>
            <a:ext cx="3187700" cy="2716629"/>
          </a:xfrm>
          <a:prstGeom prst="rect">
            <a:avLst/>
          </a:prstGeom>
          <a:noFill/>
          <a:ln>
            <a:noFill/>
          </a:ln>
        </p:spPr>
      </p:pic>
      <p:sp>
        <p:nvSpPr>
          <p:cNvPr id="638" name="Google Shape;638;p77"/>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8"/>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62</a:t>
            </a:fld>
            <a:endParaRPr>
              <a:solidFill>
                <a:srgbClr val="000000"/>
              </a:solidFill>
            </a:endParaRPr>
          </a:p>
        </p:txBody>
      </p:sp>
      <p:sp>
        <p:nvSpPr>
          <p:cNvPr id="644" name="Google Shape;644;p78"/>
          <p:cNvSpPr/>
          <p:nvPr/>
        </p:nvSpPr>
        <p:spPr>
          <a:xfrm>
            <a:off x="-3800" y="2231275"/>
            <a:ext cx="9153000" cy="156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RISK MANAGEMENT STRUCTURE</a:t>
            </a:r>
            <a:endParaRPr sz="4800" b="1">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9"/>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63</a:t>
            </a:fld>
            <a:endParaRPr>
              <a:solidFill>
                <a:srgbClr val="000000"/>
              </a:solidFill>
            </a:endParaRPr>
          </a:p>
        </p:txBody>
      </p:sp>
      <p:sp>
        <p:nvSpPr>
          <p:cNvPr id="650" name="Google Shape;650;p79"/>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pic>
        <p:nvPicPr>
          <p:cNvPr id="651" name="Google Shape;651;p79" descr="Screen Shot 2017-07-10 at 18.38.05.png"/>
          <p:cNvPicPr preferRelativeResize="0"/>
          <p:nvPr/>
        </p:nvPicPr>
        <p:blipFill rotWithShape="1">
          <a:blip r:embed="rId3">
            <a:alphaModFix/>
          </a:blip>
          <a:srcRect/>
          <a:stretch/>
        </p:blipFill>
        <p:spPr>
          <a:xfrm>
            <a:off x="0" y="609600"/>
            <a:ext cx="9144000" cy="594360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0"/>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64</a:t>
            </a:fld>
            <a:endParaRPr>
              <a:solidFill>
                <a:srgbClr val="000000"/>
              </a:solidFill>
            </a:endParaRPr>
          </a:p>
        </p:txBody>
      </p:sp>
      <p:sp>
        <p:nvSpPr>
          <p:cNvPr id="657" name="Google Shape;657;p80"/>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658" name="Google Shape;658;p80"/>
          <p:cNvSpPr/>
          <p:nvPr/>
        </p:nvSpPr>
        <p:spPr>
          <a:xfrm>
            <a:off x="152400" y="1143000"/>
            <a:ext cx="8839200" cy="38862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914400" marR="0" lvl="0" indent="0" algn="l" rtl="0">
              <a:lnSpc>
                <a:spcPct val="75000"/>
              </a:lnSpc>
              <a:spcBef>
                <a:spcPts val="0"/>
              </a:spcBef>
              <a:spcAft>
                <a:spcPts val="0"/>
              </a:spcAft>
              <a:buNone/>
            </a:pPr>
            <a:r>
              <a:rPr lang="en-US" sz="3200" b="0" i="0" u="none" strike="noStrike" cap="none">
                <a:solidFill>
                  <a:schemeClr val="dk1"/>
                </a:solidFill>
                <a:latin typeface="Calibri"/>
                <a:ea typeface="Calibri"/>
                <a:cs typeface="Calibri"/>
                <a:sym typeface="Calibri"/>
              </a:rPr>
              <a:t>Enterprise Risk Management Framework</a:t>
            </a:r>
            <a:endParaRPr sz="3200" b="0" i="0" u="none" strike="noStrike" cap="none">
              <a:solidFill>
                <a:schemeClr val="dk1"/>
              </a:solidFill>
              <a:latin typeface="Calibri"/>
              <a:ea typeface="Calibri"/>
              <a:cs typeface="Calibri"/>
              <a:sym typeface="Calibri"/>
            </a:endParaRPr>
          </a:p>
          <a:p>
            <a:pPr marL="914400" marR="0" lvl="0" indent="0" algn="l" rtl="0">
              <a:lnSpc>
                <a:spcPct val="75000"/>
              </a:lnSpc>
              <a:spcBef>
                <a:spcPts val="0"/>
              </a:spcBef>
              <a:spcAft>
                <a:spcPts val="0"/>
              </a:spcAft>
              <a:buNone/>
            </a:pPr>
            <a:endParaRPr sz="3200">
              <a:solidFill>
                <a:schemeClr val="dk1"/>
              </a:solidFill>
              <a:latin typeface="Calibri"/>
              <a:ea typeface="Calibri"/>
              <a:cs typeface="Calibri"/>
              <a:sym typeface="Calibri"/>
            </a:endParaRPr>
          </a:p>
          <a:p>
            <a:pPr marL="228600" marR="0" lvl="2" indent="-114300" algn="l" rtl="0">
              <a:lnSpc>
                <a:spcPct val="75000"/>
              </a:lnSpc>
              <a:spcBef>
                <a:spcPts val="32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Risk Governance</a:t>
            </a:r>
            <a:endParaRPr/>
          </a:p>
          <a:p>
            <a:pPr marL="228600" marR="0" lvl="2" indent="0" algn="l" rtl="0">
              <a:lnSpc>
                <a:spcPct val="75000"/>
              </a:lnSpc>
              <a:spcBef>
                <a:spcPts val="18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28600" marR="0" lvl="2" indent="-114300" algn="l" rtl="0">
              <a:lnSpc>
                <a:spcPct val="75000"/>
              </a:lnSpc>
              <a:spcBef>
                <a:spcPts val="18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Risk Appetite</a:t>
            </a:r>
            <a:endParaRPr/>
          </a:p>
          <a:p>
            <a:pPr marL="228600" marR="0" lvl="2" indent="0" algn="l" rtl="0">
              <a:lnSpc>
                <a:spcPct val="75000"/>
              </a:lnSpc>
              <a:spcBef>
                <a:spcPts val="18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28600" marR="0" lvl="2" indent="-114300" algn="l" rtl="0">
              <a:lnSpc>
                <a:spcPct val="75000"/>
              </a:lnSpc>
              <a:spcBef>
                <a:spcPts val="18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Risk Conduct and Culture</a:t>
            </a:r>
            <a:endParaRPr/>
          </a:p>
          <a:p>
            <a:pPr marL="228600" marR="0" lvl="2" indent="0" algn="l" rtl="0">
              <a:lnSpc>
                <a:spcPct val="75000"/>
              </a:lnSpc>
              <a:spcBef>
                <a:spcPts val="18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28600" marR="0" lvl="2" indent="-114300" algn="l" rtl="0">
              <a:lnSpc>
                <a:spcPct val="75000"/>
              </a:lnSpc>
              <a:spcBef>
                <a:spcPts val="18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Risk Measurement</a:t>
            </a:r>
            <a:endParaRPr/>
          </a:p>
          <a:p>
            <a:pPr marL="228600" marR="0" lvl="2" indent="0" algn="l" rtl="0">
              <a:lnSpc>
                <a:spcPct val="75000"/>
              </a:lnSpc>
              <a:spcBef>
                <a:spcPts val="18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28600" marR="0" lvl="2" indent="-114300" algn="l" rtl="0">
              <a:lnSpc>
                <a:spcPct val="75000"/>
              </a:lnSpc>
              <a:spcBef>
                <a:spcPts val="18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Risk Control</a:t>
            </a:r>
            <a:endParaRPr/>
          </a:p>
          <a:p>
            <a:pPr marL="228600" marR="0" lvl="2" indent="0" algn="l" rtl="0">
              <a:lnSpc>
                <a:spcPct val="75000"/>
              </a:lnSpc>
              <a:spcBef>
                <a:spcPts val="18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659" name="Google Shape;659;p80"/>
          <p:cNvPicPr preferRelativeResize="0"/>
          <p:nvPr/>
        </p:nvPicPr>
        <p:blipFill>
          <a:blip r:embed="rId3">
            <a:alphaModFix/>
          </a:blip>
          <a:stretch>
            <a:fillRect/>
          </a:stretch>
        </p:blipFill>
        <p:spPr>
          <a:xfrm>
            <a:off x="0" y="2064408"/>
            <a:ext cx="9143999" cy="272918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81"/>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65</a:t>
            </a:fld>
            <a:endParaRPr>
              <a:solidFill>
                <a:srgbClr val="000000"/>
              </a:solidFill>
            </a:endParaRPr>
          </a:p>
        </p:txBody>
      </p:sp>
      <p:sp>
        <p:nvSpPr>
          <p:cNvPr id="665" name="Google Shape;665;p81"/>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666" name="Google Shape;666;p81"/>
          <p:cNvSpPr/>
          <p:nvPr/>
        </p:nvSpPr>
        <p:spPr>
          <a:xfrm>
            <a:off x="5339" y="533400"/>
            <a:ext cx="5720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conduct and culture</a:t>
            </a:r>
            <a:endParaRPr sz="2400" b="1">
              <a:solidFill>
                <a:schemeClr val="dk1"/>
              </a:solidFill>
              <a:latin typeface="Calibri"/>
              <a:ea typeface="Calibri"/>
              <a:cs typeface="Calibri"/>
              <a:sym typeface="Calibri"/>
            </a:endParaRPr>
          </a:p>
        </p:txBody>
      </p:sp>
      <p:sp>
        <p:nvSpPr>
          <p:cNvPr id="667" name="Google Shape;667;p81"/>
          <p:cNvSpPr txBox="1"/>
          <p:nvPr/>
        </p:nvSpPr>
        <p:spPr>
          <a:xfrm>
            <a:off x="5325" y="1106550"/>
            <a:ext cx="8427900" cy="14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a:latin typeface="Calibri"/>
                <a:ea typeface="Calibri"/>
                <a:cs typeface="Calibri"/>
                <a:sym typeface="Calibri"/>
              </a:rPr>
              <a:t>RBC defines risk conduct and culture as a shared set of behavioural norms that sustain their core values and enables them to proactively identify,understand and act upon risks, thereby protecting clients, safeguarding shareholders’ value, and supporting the integrity, soundness and resilience of financial markets.</a:t>
            </a:r>
            <a:endParaRPr sz="1800">
              <a:latin typeface="Calibri"/>
              <a:ea typeface="Calibri"/>
              <a:cs typeface="Calibri"/>
              <a:sym typeface="Calibri"/>
            </a:endParaRPr>
          </a:p>
          <a:p>
            <a:pPr marL="45720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Established core set of policies and values that must followed to control corporate risk and help achieve favourable results:</a:t>
            </a:r>
            <a:endParaRPr>
              <a:solidFill>
                <a:schemeClr val="dk1"/>
              </a:solidFill>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668" name="Google Shape;668;p81"/>
          <p:cNvPicPr preferRelativeResize="0"/>
          <p:nvPr/>
        </p:nvPicPr>
        <p:blipFill>
          <a:blip r:embed="rId3">
            <a:alphaModFix/>
          </a:blip>
          <a:stretch>
            <a:fillRect/>
          </a:stretch>
        </p:blipFill>
        <p:spPr>
          <a:xfrm>
            <a:off x="105213" y="3317750"/>
            <a:ext cx="8753475" cy="22764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82"/>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66</a:t>
            </a:fld>
            <a:endParaRPr>
              <a:solidFill>
                <a:srgbClr val="000000"/>
              </a:solidFill>
            </a:endParaRPr>
          </a:p>
        </p:txBody>
      </p:sp>
      <p:sp>
        <p:nvSpPr>
          <p:cNvPr id="674" name="Google Shape;674;p82"/>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675" name="Google Shape;675;p82"/>
          <p:cNvSpPr/>
          <p:nvPr/>
        </p:nvSpPr>
        <p:spPr>
          <a:xfrm>
            <a:off x="5318" y="533400"/>
            <a:ext cx="188720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Appetite</a:t>
            </a:r>
            <a:endParaRPr sz="2400" b="1">
              <a:solidFill>
                <a:schemeClr val="dk1"/>
              </a:solidFill>
              <a:latin typeface="Calibri"/>
              <a:ea typeface="Calibri"/>
              <a:cs typeface="Calibri"/>
              <a:sym typeface="Calibri"/>
            </a:endParaRPr>
          </a:p>
        </p:txBody>
      </p:sp>
      <p:pic>
        <p:nvPicPr>
          <p:cNvPr id="676" name="Google Shape;676;p82"/>
          <p:cNvPicPr preferRelativeResize="0"/>
          <p:nvPr/>
        </p:nvPicPr>
        <p:blipFill rotWithShape="1">
          <a:blip r:embed="rId3">
            <a:alphaModFix/>
          </a:blip>
          <a:srcRect/>
          <a:stretch/>
        </p:blipFill>
        <p:spPr>
          <a:xfrm>
            <a:off x="2590363" y="1975325"/>
            <a:ext cx="3963268" cy="3912563"/>
          </a:xfrm>
          <a:prstGeom prst="rect">
            <a:avLst/>
          </a:prstGeom>
          <a:noFill/>
          <a:ln>
            <a:noFill/>
          </a:ln>
        </p:spPr>
      </p:pic>
      <p:sp>
        <p:nvSpPr>
          <p:cNvPr id="677" name="Google Shape;677;p82"/>
          <p:cNvSpPr txBox="1"/>
          <p:nvPr/>
        </p:nvSpPr>
        <p:spPr>
          <a:xfrm>
            <a:off x="5325" y="1106550"/>
            <a:ext cx="84279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Risk appetite is the amount and type of risk that RBC is able and willing to accept in the pursuit of their business objectives.</a:t>
            </a:r>
            <a:endParaRPr sz="1800">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3"/>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67</a:t>
            </a:fld>
            <a:endParaRPr>
              <a:solidFill>
                <a:srgbClr val="000000"/>
              </a:solidFill>
            </a:endParaRPr>
          </a:p>
        </p:txBody>
      </p:sp>
      <p:sp>
        <p:nvSpPr>
          <p:cNvPr id="683" name="Google Shape;683;p83"/>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684" name="Google Shape;684;p83"/>
          <p:cNvSpPr/>
          <p:nvPr/>
        </p:nvSpPr>
        <p:spPr>
          <a:xfrm>
            <a:off x="5336" y="533400"/>
            <a:ext cx="4742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Management Principles</a:t>
            </a:r>
            <a:endParaRPr sz="2400" b="1">
              <a:solidFill>
                <a:schemeClr val="dk1"/>
              </a:solidFill>
              <a:latin typeface="Calibri"/>
              <a:ea typeface="Calibri"/>
              <a:cs typeface="Calibri"/>
              <a:sym typeface="Calibri"/>
            </a:endParaRPr>
          </a:p>
        </p:txBody>
      </p:sp>
      <p:sp>
        <p:nvSpPr>
          <p:cNvPr id="685" name="Google Shape;685;p83"/>
          <p:cNvSpPr txBox="1"/>
          <p:nvPr/>
        </p:nvSpPr>
        <p:spPr>
          <a:xfrm>
            <a:off x="5325" y="1106550"/>
            <a:ext cx="8427900" cy="8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Calibri"/>
              <a:ea typeface="Calibri"/>
              <a:cs typeface="Calibri"/>
              <a:sym typeface="Calibri"/>
            </a:endParaRPr>
          </a:p>
        </p:txBody>
      </p:sp>
      <p:pic>
        <p:nvPicPr>
          <p:cNvPr id="686" name="Google Shape;686;p83"/>
          <p:cNvPicPr preferRelativeResize="0"/>
          <p:nvPr/>
        </p:nvPicPr>
        <p:blipFill>
          <a:blip r:embed="rId3">
            <a:alphaModFix/>
          </a:blip>
          <a:stretch>
            <a:fillRect/>
          </a:stretch>
        </p:blipFill>
        <p:spPr>
          <a:xfrm>
            <a:off x="323850" y="2560500"/>
            <a:ext cx="8496300" cy="16114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4"/>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68</a:t>
            </a:fld>
            <a:endParaRPr>
              <a:solidFill>
                <a:srgbClr val="000000"/>
              </a:solidFill>
            </a:endParaRPr>
          </a:p>
        </p:txBody>
      </p:sp>
      <p:sp>
        <p:nvSpPr>
          <p:cNvPr id="692" name="Google Shape;692;p84"/>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693" name="Google Shape;693;p84"/>
          <p:cNvSpPr/>
          <p:nvPr/>
        </p:nvSpPr>
        <p:spPr>
          <a:xfrm>
            <a:off x="0" y="533400"/>
            <a:ext cx="2311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Governance</a:t>
            </a:r>
            <a:endParaRPr sz="2400" b="1">
              <a:solidFill>
                <a:schemeClr val="dk1"/>
              </a:solidFill>
              <a:latin typeface="Calibri"/>
              <a:ea typeface="Calibri"/>
              <a:cs typeface="Calibri"/>
              <a:sym typeface="Calibri"/>
            </a:endParaRPr>
          </a:p>
        </p:txBody>
      </p:sp>
      <p:pic>
        <p:nvPicPr>
          <p:cNvPr id="694" name="Google Shape;694;p84"/>
          <p:cNvPicPr preferRelativeResize="0"/>
          <p:nvPr/>
        </p:nvPicPr>
        <p:blipFill>
          <a:blip r:embed="rId3">
            <a:alphaModFix/>
          </a:blip>
          <a:stretch>
            <a:fillRect/>
          </a:stretch>
        </p:blipFill>
        <p:spPr>
          <a:xfrm>
            <a:off x="342900" y="1752200"/>
            <a:ext cx="8458200" cy="952500"/>
          </a:xfrm>
          <a:prstGeom prst="rect">
            <a:avLst/>
          </a:prstGeom>
          <a:noFill/>
          <a:ln>
            <a:noFill/>
          </a:ln>
        </p:spPr>
      </p:pic>
      <p:pic>
        <p:nvPicPr>
          <p:cNvPr id="695" name="Google Shape;695;p84"/>
          <p:cNvPicPr preferRelativeResize="0"/>
          <p:nvPr/>
        </p:nvPicPr>
        <p:blipFill>
          <a:blip r:embed="rId4">
            <a:alphaModFix/>
          </a:blip>
          <a:stretch>
            <a:fillRect/>
          </a:stretch>
        </p:blipFill>
        <p:spPr>
          <a:xfrm>
            <a:off x="357175" y="3119438"/>
            <a:ext cx="8429625" cy="619125"/>
          </a:xfrm>
          <a:prstGeom prst="rect">
            <a:avLst/>
          </a:prstGeom>
          <a:noFill/>
          <a:ln>
            <a:noFill/>
          </a:ln>
        </p:spPr>
      </p:pic>
      <p:pic>
        <p:nvPicPr>
          <p:cNvPr id="696" name="Google Shape;696;p84"/>
          <p:cNvPicPr preferRelativeResize="0"/>
          <p:nvPr/>
        </p:nvPicPr>
        <p:blipFill>
          <a:blip r:embed="rId5">
            <a:alphaModFix/>
          </a:blip>
          <a:stretch>
            <a:fillRect/>
          </a:stretch>
        </p:blipFill>
        <p:spPr>
          <a:xfrm>
            <a:off x="342900" y="4276963"/>
            <a:ext cx="2724150" cy="981075"/>
          </a:xfrm>
          <a:prstGeom prst="rect">
            <a:avLst/>
          </a:prstGeom>
          <a:noFill/>
          <a:ln>
            <a:noFill/>
          </a:ln>
        </p:spPr>
      </p:pic>
      <p:pic>
        <p:nvPicPr>
          <p:cNvPr id="697" name="Google Shape;697;p84"/>
          <p:cNvPicPr preferRelativeResize="0"/>
          <p:nvPr/>
        </p:nvPicPr>
        <p:blipFill>
          <a:blip r:embed="rId6">
            <a:alphaModFix/>
          </a:blip>
          <a:stretch>
            <a:fillRect/>
          </a:stretch>
        </p:blipFill>
        <p:spPr>
          <a:xfrm>
            <a:off x="3251875" y="4286488"/>
            <a:ext cx="2743200" cy="962025"/>
          </a:xfrm>
          <a:prstGeom prst="rect">
            <a:avLst/>
          </a:prstGeom>
          <a:noFill/>
          <a:ln>
            <a:noFill/>
          </a:ln>
        </p:spPr>
      </p:pic>
      <p:pic>
        <p:nvPicPr>
          <p:cNvPr id="698" name="Google Shape;698;p84"/>
          <p:cNvPicPr preferRelativeResize="0"/>
          <p:nvPr/>
        </p:nvPicPr>
        <p:blipFill>
          <a:blip r:embed="rId7">
            <a:alphaModFix/>
          </a:blip>
          <a:stretch>
            <a:fillRect/>
          </a:stretch>
        </p:blipFill>
        <p:spPr>
          <a:xfrm>
            <a:off x="6067425" y="4276963"/>
            <a:ext cx="2733675" cy="981075"/>
          </a:xfrm>
          <a:prstGeom prst="rect">
            <a:avLst/>
          </a:prstGeom>
          <a:noFill/>
          <a:ln>
            <a:noFill/>
          </a:ln>
        </p:spPr>
      </p:pic>
      <p:sp>
        <p:nvSpPr>
          <p:cNvPr id="699" name="Google Shape;699;p84"/>
          <p:cNvSpPr/>
          <p:nvPr/>
        </p:nvSpPr>
        <p:spPr>
          <a:xfrm>
            <a:off x="4529100" y="2714900"/>
            <a:ext cx="167400" cy="357900"/>
          </a:xfrm>
          <a:prstGeom prst="upArrow">
            <a:avLst>
              <a:gd name="adj1" fmla="val 50000"/>
              <a:gd name="adj2" fmla="val 50000"/>
            </a:avLst>
          </a:prstGeom>
          <a:solidFill>
            <a:srgbClr val="0053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4"/>
          <p:cNvSpPr/>
          <p:nvPr/>
        </p:nvSpPr>
        <p:spPr>
          <a:xfrm>
            <a:off x="4539775" y="3785225"/>
            <a:ext cx="167400" cy="357900"/>
          </a:xfrm>
          <a:prstGeom prst="upArrow">
            <a:avLst>
              <a:gd name="adj1" fmla="val 50000"/>
              <a:gd name="adj2" fmla="val 50000"/>
            </a:avLst>
          </a:prstGeom>
          <a:solidFill>
            <a:srgbClr val="0053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5"/>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69</a:t>
            </a:fld>
            <a:endParaRPr>
              <a:solidFill>
                <a:srgbClr val="000000"/>
              </a:solidFill>
            </a:endParaRPr>
          </a:p>
        </p:txBody>
      </p:sp>
      <p:sp>
        <p:nvSpPr>
          <p:cNvPr id="706" name="Google Shape;706;p85"/>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07" name="Google Shape;707;p85"/>
          <p:cNvSpPr/>
          <p:nvPr/>
        </p:nvSpPr>
        <p:spPr>
          <a:xfrm>
            <a:off x="5318" y="533400"/>
            <a:ext cx="5750192" cy="4616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Risk Governance</a:t>
            </a:r>
            <a:endParaRPr sz="2400" b="1">
              <a:solidFill>
                <a:schemeClr val="dk1"/>
              </a:solidFill>
              <a:latin typeface="Calibri"/>
              <a:ea typeface="Calibri"/>
              <a:cs typeface="Calibri"/>
              <a:sym typeface="Calibri"/>
            </a:endParaRPr>
          </a:p>
        </p:txBody>
      </p:sp>
      <p:pic>
        <p:nvPicPr>
          <p:cNvPr id="708" name="Google Shape;708;p85"/>
          <p:cNvPicPr preferRelativeResize="0"/>
          <p:nvPr/>
        </p:nvPicPr>
        <p:blipFill>
          <a:blip r:embed="rId3">
            <a:alphaModFix/>
          </a:blip>
          <a:stretch>
            <a:fillRect/>
          </a:stretch>
        </p:blipFill>
        <p:spPr>
          <a:xfrm>
            <a:off x="85575" y="1111738"/>
            <a:ext cx="2724150" cy="981075"/>
          </a:xfrm>
          <a:prstGeom prst="rect">
            <a:avLst/>
          </a:prstGeom>
          <a:noFill/>
          <a:ln>
            <a:noFill/>
          </a:ln>
        </p:spPr>
      </p:pic>
      <p:sp>
        <p:nvSpPr>
          <p:cNvPr id="709" name="Google Shape;709;p85"/>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solidFill>
                  <a:schemeClr val="dk1"/>
                </a:solidFill>
              </a:rPr>
              <a:t>•</a:t>
            </a:r>
            <a:endParaRPr sz="1800">
              <a:solidFill>
                <a:schemeClr val="dk1"/>
              </a:solidFill>
            </a:endParaRPr>
          </a:p>
        </p:txBody>
      </p:sp>
      <p:pic>
        <p:nvPicPr>
          <p:cNvPr id="710" name="Google Shape;710;p85"/>
          <p:cNvPicPr preferRelativeResize="0"/>
          <p:nvPr/>
        </p:nvPicPr>
        <p:blipFill>
          <a:blip r:embed="rId4">
            <a:alphaModFix/>
          </a:blip>
          <a:stretch>
            <a:fillRect/>
          </a:stretch>
        </p:blipFill>
        <p:spPr>
          <a:xfrm>
            <a:off x="1801375" y="2092815"/>
            <a:ext cx="5839200" cy="41090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sldNum" idx="12"/>
          </p:nvPr>
        </p:nvSpPr>
        <p:spPr>
          <a:xfrm>
            <a:off x="8610601"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a:t>
            </a:fld>
            <a:endParaRPr>
              <a:solidFill>
                <a:srgbClr val="000000"/>
              </a:solidFill>
            </a:endParaRPr>
          </a:p>
        </p:txBody>
      </p:sp>
      <p:sp>
        <p:nvSpPr>
          <p:cNvPr id="142" name="Google Shape;142;p23"/>
          <p:cNvSpPr txBox="1"/>
          <p:nvPr/>
        </p:nvSpPr>
        <p:spPr>
          <a:xfrm>
            <a:off x="0" y="454950"/>
            <a:ext cx="6699600" cy="46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a:solidFill>
                  <a:schemeClr val="dk1"/>
                </a:solidFill>
                <a:latin typeface="Calibri"/>
                <a:ea typeface="Calibri"/>
                <a:cs typeface="Calibri"/>
                <a:sym typeface="Calibri"/>
              </a:rPr>
              <a:t>Structure of the Industry. Market Dynamics. </a:t>
            </a:r>
            <a:endParaRPr sz="24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a:solidFill>
                  <a:schemeClr val="dk1"/>
                </a:solidFill>
                <a:latin typeface="Calibri"/>
                <a:ea typeface="Calibri"/>
                <a:cs typeface="Calibri"/>
                <a:sym typeface="Calibri"/>
              </a:rPr>
              <a:t>Canadian Banks Market Shares</a:t>
            </a:r>
            <a:endParaRPr sz="2400" b="1">
              <a:solidFill>
                <a:schemeClr val="dk1"/>
              </a:solidFill>
              <a:latin typeface="Calibri"/>
              <a:ea typeface="Calibri"/>
              <a:cs typeface="Calibri"/>
              <a:sym typeface="Calibri"/>
            </a:endParaRPr>
          </a:p>
        </p:txBody>
      </p:sp>
      <p:sp>
        <p:nvSpPr>
          <p:cNvPr id="143" name="Google Shape;143;p23"/>
          <p:cNvSpPr/>
          <p:nvPr/>
        </p:nvSpPr>
        <p:spPr>
          <a:xfrm>
            <a:off x="304800" y="2133600"/>
            <a:ext cx="3505200" cy="365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114300" marR="0" lvl="0" indent="0" algn="l" rtl="0">
              <a:lnSpc>
                <a:spcPct val="100000"/>
              </a:lnSpc>
              <a:spcBef>
                <a:spcPts val="0"/>
              </a:spcBef>
              <a:spcAft>
                <a:spcPts val="0"/>
              </a:spcAft>
              <a:buClr>
                <a:schemeClr val="accent2"/>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44" name="Google Shape;144;p23"/>
          <p:cNvSpPr txBox="1"/>
          <p:nvPr/>
        </p:nvSpPr>
        <p:spPr>
          <a:xfrm>
            <a:off x="304800" y="2667000"/>
            <a:ext cx="3352800" cy="12003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RBC earned the highest revenue in the industry</a:t>
            </a:r>
            <a:endParaRPr/>
          </a:p>
        </p:txBody>
      </p:sp>
      <p:pic>
        <p:nvPicPr>
          <p:cNvPr id="145" name="Google Shape;145;p23" descr="Screen Shot 2017-07-17 at 15.09.28.png"/>
          <p:cNvPicPr preferRelativeResize="0"/>
          <p:nvPr/>
        </p:nvPicPr>
        <p:blipFill rotWithShape="1">
          <a:blip r:embed="rId3">
            <a:alphaModFix/>
          </a:blip>
          <a:srcRect t="3100"/>
          <a:stretch/>
        </p:blipFill>
        <p:spPr>
          <a:xfrm>
            <a:off x="228238" y="1285888"/>
            <a:ext cx="8687525" cy="4770075"/>
          </a:xfrm>
          <a:prstGeom prst="rect">
            <a:avLst/>
          </a:prstGeom>
          <a:noFill/>
          <a:ln>
            <a:noFill/>
          </a:ln>
        </p:spPr>
      </p:pic>
      <p:sp>
        <p:nvSpPr>
          <p:cNvPr id="146" name="Google Shape;146;p23"/>
          <p:cNvSpPr txBox="1"/>
          <p:nvPr/>
        </p:nvSpPr>
        <p:spPr>
          <a:xfrm>
            <a:off x="8" y="71700"/>
            <a:ext cx="38031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INDUSTRY OVERVIEW</a:t>
            </a:r>
            <a:endParaRPr sz="2400" b="1">
              <a:solidFill>
                <a:schemeClr val="l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6"/>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70</a:t>
            </a:fld>
            <a:endParaRPr>
              <a:solidFill>
                <a:srgbClr val="000000"/>
              </a:solidFill>
            </a:endParaRPr>
          </a:p>
        </p:txBody>
      </p:sp>
      <p:sp>
        <p:nvSpPr>
          <p:cNvPr id="716" name="Google Shape;716;p86"/>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17" name="Google Shape;717;p86"/>
          <p:cNvSpPr/>
          <p:nvPr/>
        </p:nvSpPr>
        <p:spPr>
          <a:xfrm>
            <a:off x="5318" y="533400"/>
            <a:ext cx="57501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Risk Governance</a:t>
            </a:r>
            <a:endParaRPr sz="2400" b="1">
              <a:solidFill>
                <a:schemeClr val="dk1"/>
              </a:solidFill>
              <a:latin typeface="Calibri"/>
              <a:ea typeface="Calibri"/>
              <a:cs typeface="Calibri"/>
              <a:sym typeface="Calibri"/>
            </a:endParaRPr>
          </a:p>
        </p:txBody>
      </p:sp>
      <p:pic>
        <p:nvPicPr>
          <p:cNvPr id="718" name="Google Shape;718;p86"/>
          <p:cNvPicPr preferRelativeResize="0"/>
          <p:nvPr/>
        </p:nvPicPr>
        <p:blipFill>
          <a:blip r:embed="rId3">
            <a:alphaModFix/>
          </a:blip>
          <a:stretch>
            <a:fillRect/>
          </a:stretch>
        </p:blipFill>
        <p:spPr>
          <a:xfrm>
            <a:off x="3200400" y="1197063"/>
            <a:ext cx="2743200" cy="962025"/>
          </a:xfrm>
          <a:prstGeom prst="rect">
            <a:avLst/>
          </a:prstGeom>
          <a:noFill/>
          <a:ln>
            <a:noFill/>
          </a:ln>
        </p:spPr>
      </p:pic>
      <p:pic>
        <p:nvPicPr>
          <p:cNvPr id="719" name="Google Shape;719;p86"/>
          <p:cNvPicPr preferRelativeResize="0"/>
          <p:nvPr/>
        </p:nvPicPr>
        <p:blipFill>
          <a:blip r:embed="rId4">
            <a:alphaModFix/>
          </a:blip>
          <a:stretch>
            <a:fillRect/>
          </a:stretch>
        </p:blipFill>
        <p:spPr>
          <a:xfrm>
            <a:off x="1630925" y="2223425"/>
            <a:ext cx="5882150" cy="39726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87"/>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71</a:t>
            </a:fld>
            <a:endParaRPr>
              <a:solidFill>
                <a:srgbClr val="000000"/>
              </a:solidFill>
            </a:endParaRPr>
          </a:p>
        </p:txBody>
      </p:sp>
      <p:sp>
        <p:nvSpPr>
          <p:cNvPr id="725" name="Google Shape;725;p87"/>
          <p:cNvSpPr/>
          <p:nvPr/>
        </p:nvSpPr>
        <p:spPr>
          <a:xfrm>
            <a:off x="0" y="152400"/>
            <a:ext cx="4369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26" name="Google Shape;726;p87"/>
          <p:cNvSpPr/>
          <p:nvPr/>
        </p:nvSpPr>
        <p:spPr>
          <a:xfrm>
            <a:off x="5318" y="533400"/>
            <a:ext cx="57501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Risk Governance</a:t>
            </a:r>
            <a:endParaRPr sz="2400" b="1">
              <a:solidFill>
                <a:schemeClr val="dk1"/>
              </a:solidFill>
              <a:latin typeface="Calibri"/>
              <a:ea typeface="Calibri"/>
              <a:cs typeface="Calibri"/>
              <a:sym typeface="Calibri"/>
            </a:endParaRPr>
          </a:p>
        </p:txBody>
      </p:sp>
      <p:pic>
        <p:nvPicPr>
          <p:cNvPr id="727" name="Google Shape;727;p87"/>
          <p:cNvPicPr preferRelativeResize="0"/>
          <p:nvPr/>
        </p:nvPicPr>
        <p:blipFill>
          <a:blip r:embed="rId3">
            <a:alphaModFix/>
          </a:blip>
          <a:stretch>
            <a:fillRect/>
          </a:stretch>
        </p:blipFill>
        <p:spPr>
          <a:xfrm>
            <a:off x="6067425" y="918738"/>
            <a:ext cx="2733675" cy="981075"/>
          </a:xfrm>
          <a:prstGeom prst="rect">
            <a:avLst/>
          </a:prstGeom>
          <a:noFill/>
          <a:ln>
            <a:noFill/>
          </a:ln>
        </p:spPr>
      </p:pic>
      <p:pic>
        <p:nvPicPr>
          <p:cNvPr id="728" name="Google Shape;728;p87"/>
          <p:cNvPicPr preferRelativeResize="0"/>
          <p:nvPr/>
        </p:nvPicPr>
        <p:blipFill>
          <a:blip r:embed="rId4">
            <a:alphaModFix/>
          </a:blip>
          <a:stretch>
            <a:fillRect/>
          </a:stretch>
        </p:blipFill>
        <p:spPr>
          <a:xfrm>
            <a:off x="1611063" y="1899825"/>
            <a:ext cx="5921875" cy="39386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88"/>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72</a:t>
            </a:fld>
            <a:endParaRPr>
              <a:solidFill>
                <a:srgbClr val="000000"/>
              </a:solidFill>
            </a:endParaRPr>
          </a:p>
        </p:txBody>
      </p:sp>
      <p:sp>
        <p:nvSpPr>
          <p:cNvPr id="734" name="Google Shape;734;p88"/>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35" name="Google Shape;735;p88"/>
          <p:cNvSpPr/>
          <p:nvPr/>
        </p:nvSpPr>
        <p:spPr>
          <a:xfrm>
            <a:off x="5318" y="533400"/>
            <a:ext cx="257895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Measurement</a:t>
            </a:r>
            <a:endParaRPr sz="2400" b="1">
              <a:solidFill>
                <a:schemeClr val="dk1"/>
              </a:solidFill>
              <a:latin typeface="Calibri"/>
              <a:ea typeface="Calibri"/>
              <a:cs typeface="Calibri"/>
              <a:sym typeface="Calibri"/>
            </a:endParaRPr>
          </a:p>
        </p:txBody>
      </p:sp>
      <p:pic>
        <p:nvPicPr>
          <p:cNvPr id="736" name="Google Shape;736;p88"/>
          <p:cNvPicPr preferRelativeResize="0"/>
          <p:nvPr/>
        </p:nvPicPr>
        <p:blipFill>
          <a:blip r:embed="rId3">
            <a:alphaModFix/>
          </a:blip>
          <a:stretch>
            <a:fillRect/>
          </a:stretch>
        </p:blipFill>
        <p:spPr>
          <a:xfrm>
            <a:off x="5016050" y="1243002"/>
            <a:ext cx="3105150" cy="4371975"/>
          </a:xfrm>
          <a:prstGeom prst="rect">
            <a:avLst/>
          </a:prstGeom>
          <a:noFill/>
          <a:ln>
            <a:noFill/>
          </a:ln>
        </p:spPr>
      </p:pic>
      <p:sp>
        <p:nvSpPr>
          <p:cNvPr id="737" name="Google Shape;737;p88"/>
          <p:cNvSpPr txBox="1"/>
          <p:nvPr/>
        </p:nvSpPr>
        <p:spPr>
          <a:xfrm>
            <a:off x="244475" y="1325275"/>
            <a:ext cx="4824900" cy="35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a:t>
            </a:r>
            <a:r>
              <a:rPr lang="en-US" sz="1800" b="1">
                <a:solidFill>
                  <a:srgbClr val="FF0000"/>
                </a:solidFill>
                <a:latin typeface="Calibri"/>
                <a:ea typeface="Calibri"/>
                <a:cs typeface="Calibri"/>
                <a:sym typeface="Calibri"/>
              </a:rPr>
              <a:t>Expected losses</a:t>
            </a:r>
            <a:r>
              <a:rPr lang="en-US" sz="1800" b="1">
                <a:latin typeface="Calibri"/>
                <a:ea typeface="Calibri"/>
                <a:cs typeface="Calibri"/>
                <a:sym typeface="Calibri"/>
              </a:rPr>
              <a:t>: </a:t>
            </a:r>
            <a:r>
              <a:rPr lang="en-US" sz="1800">
                <a:latin typeface="Calibri"/>
                <a:ea typeface="Calibri"/>
                <a:cs typeface="Calibri"/>
                <a:sym typeface="Calibri"/>
              </a:rPr>
              <a:t>Losses that are statistically expected to occur in the normal course of business in a given period of time. </a:t>
            </a:r>
            <a:r>
              <a:rPr lang="en-US" sz="1800" i="1">
                <a:latin typeface="Calibri"/>
                <a:ea typeface="Calibri"/>
                <a:cs typeface="Calibri"/>
                <a:sym typeface="Calibri"/>
              </a:rPr>
              <a:t>(Earning at risk)</a:t>
            </a:r>
            <a:endParaRPr sz="1800" i="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t>
            </a:r>
            <a:r>
              <a:rPr lang="en-US" sz="1800" b="1">
                <a:solidFill>
                  <a:srgbClr val="FF0000"/>
                </a:solidFill>
                <a:latin typeface="Calibri"/>
                <a:ea typeface="Calibri"/>
                <a:cs typeface="Calibri"/>
                <a:sym typeface="Calibri"/>
              </a:rPr>
              <a:t>Unexpected losses</a:t>
            </a:r>
            <a:r>
              <a:rPr lang="en-US" sz="1800" b="1">
                <a:latin typeface="Calibri"/>
                <a:ea typeface="Calibri"/>
                <a:cs typeface="Calibri"/>
                <a:sym typeface="Calibri"/>
              </a:rPr>
              <a:t>:</a:t>
            </a:r>
            <a:r>
              <a:rPr lang="en-US" sz="1800">
                <a:latin typeface="Calibri"/>
                <a:ea typeface="Calibri"/>
                <a:cs typeface="Calibri"/>
                <a:sym typeface="Calibri"/>
              </a:rPr>
              <a:t> Losses that are statically estimated of the amount by which actual losses</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can exceed expected losses. </a:t>
            </a:r>
            <a:r>
              <a:rPr lang="en-US" sz="1800" i="1">
                <a:latin typeface="Calibri"/>
                <a:ea typeface="Calibri"/>
                <a:cs typeface="Calibri"/>
                <a:sym typeface="Calibri"/>
              </a:rPr>
              <a:t>(Capital at risk)</a:t>
            </a:r>
            <a:endParaRPr sz="1800" i="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a:t>
            </a:r>
            <a:r>
              <a:rPr lang="en-US" sz="1800" b="1">
                <a:solidFill>
                  <a:srgbClr val="FF0000"/>
                </a:solidFill>
                <a:latin typeface="Calibri"/>
                <a:ea typeface="Calibri"/>
                <a:cs typeface="Calibri"/>
                <a:sym typeface="Calibri"/>
              </a:rPr>
              <a:t>Unexpected = Actual - Expected</a:t>
            </a:r>
            <a:endParaRPr sz="1800" b="1">
              <a:solidFill>
                <a:srgbClr val="FF0000"/>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9"/>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73</a:t>
            </a:fld>
            <a:endParaRPr>
              <a:solidFill>
                <a:srgbClr val="000000"/>
              </a:solidFill>
            </a:endParaRPr>
          </a:p>
        </p:txBody>
      </p:sp>
      <p:sp>
        <p:nvSpPr>
          <p:cNvPr id="743" name="Google Shape;743;p89"/>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44" name="Google Shape;744;p89"/>
          <p:cNvSpPr/>
          <p:nvPr/>
        </p:nvSpPr>
        <p:spPr>
          <a:xfrm>
            <a:off x="5318" y="533400"/>
            <a:ext cx="257895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Measurement</a:t>
            </a:r>
            <a:endParaRPr sz="2400" b="1">
              <a:solidFill>
                <a:schemeClr val="dk1"/>
              </a:solidFill>
              <a:latin typeface="Calibri"/>
              <a:ea typeface="Calibri"/>
              <a:cs typeface="Calibri"/>
              <a:sym typeface="Calibri"/>
            </a:endParaRPr>
          </a:p>
        </p:txBody>
      </p:sp>
      <p:pic>
        <p:nvPicPr>
          <p:cNvPr id="745" name="Google Shape;745;p89"/>
          <p:cNvPicPr preferRelativeResize="0"/>
          <p:nvPr/>
        </p:nvPicPr>
        <p:blipFill>
          <a:blip r:embed="rId3">
            <a:alphaModFix/>
          </a:blip>
          <a:stretch>
            <a:fillRect/>
          </a:stretch>
        </p:blipFill>
        <p:spPr>
          <a:xfrm>
            <a:off x="4977900" y="1243002"/>
            <a:ext cx="3105150" cy="4371975"/>
          </a:xfrm>
          <a:prstGeom prst="rect">
            <a:avLst/>
          </a:prstGeom>
          <a:noFill/>
          <a:ln>
            <a:noFill/>
          </a:ln>
        </p:spPr>
      </p:pic>
      <p:sp>
        <p:nvSpPr>
          <p:cNvPr id="746" name="Google Shape;746;p89"/>
          <p:cNvSpPr txBox="1"/>
          <p:nvPr/>
        </p:nvSpPr>
        <p:spPr>
          <a:xfrm>
            <a:off x="304800" y="1351025"/>
            <a:ext cx="4297500" cy="380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rgbClr val="FF0000"/>
                </a:solidFill>
                <a:latin typeface="Calibri"/>
                <a:ea typeface="Calibri"/>
                <a:cs typeface="Calibri"/>
                <a:sym typeface="Calibri"/>
              </a:rPr>
              <a:t>Stress testing</a:t>
            </a:r>
            <a:r>
              <a:rPr lang="en-US" sz="1800" b="1">
                <a:latin typeface="Calibri"/>
                <a:ea typeface="Calibri"/>
                <a:cs typeface="Calibri"/>
                <a:sym typeface="Calibri"/>
              </a:rPr>
              <a:t>: </a:t>
            </a:r>
            <a:r>
              <a:rPr lang="en-US" sz="1800">
                <a:latin typeface="Calibri"/>
                <a:ea typeface="Calibri"/>
                <a:cs typeface="Calibri"/>
                <a:sym typeface="Calibri"/>
              </a:rPr>
              <a:t>Examines potential impacts arising from adverse events.</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•Ongoing enterprise-wide stress tests</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•Risk specific stress testing programs</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•Ad-hoc stress tests</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•Reverse stress tests</a:t>
            </a:r>
            <a:endParaRPr sz="1800">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90"/>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74</a:t>
            </a:fld>
            <a:endParaRPr>
              <a:solidFill>
                <a:srgbClr val="000000"/>
              </a:solidFill>
            </a:endParaRPr>
          </a:p>
        </p:txBody>
      </p:sp>
      <p:sp>
        <p:nvSpPr>
          <p:cNvPr id="752" name="Google Shape;752;p90"/>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53" name="Google Shape;753;p90"/>
          <p:cNvSpPr/>
          <p:nvPr/>
        </p:nvSpPr>
        <p:spPr>
          <a:xfrm>
            <a:off x="5318" y="533400"/>
            <a:ext cx="257895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Measurement</a:t>
            </a:r>
            <a:endParaRPr sz="2400" b="1">
              <a:solidFill>
                <a:schemeClr val="dk1"/>
              </a:solidFill>
              <a:latin typeface="Calibri"/>
              <a:ea typeface="Calibri"/>
              <a:cs typeface="Calibri"/>
              <a:sym typeface="Calibri"/>
            </a:endParaRPr>
          </a:p>
        </p:txBody>
      </p:sp>
      <p:pic>
        <p:nvPicPr>
          <p:cNvPr id="754" name="Google Shape;754;p90"/>
          <p:cNvPicPr preferRelativeResize="0"/>
          <p:nvPr/>
        </p:nvPicPr>
        <p:blipFill>
          <a:blip r:embed="rId3">
            <a:alphaModFix/>
          </a:blip>
          <a:stretch>
            <a:fillRect/>
          </a:stretch>
        </p:blipFill>
        <p:spPr>
          <a:xfrm>
            <a:off x="4951700" y="1243002"/>
            <a:ext cx="3105150" cy="4371975"/>
          </a:xfrm>
          <a:prstGeom prst="rect">
            <a:avLst/>
          </a:prstGeom>
          <a:noFill/>
          <a:ln>
            <a:noFill/>
          </a:ln>
        </p:spPr>
      </p:pic>
      <p:sp>
        <p:nvSpPr>
          <p:cNvPr id="755" name="Google Shape;755;p90"/>
          <p:cNvSpPr txBox="1"/>
          <p:nvPr/>
        </p:nvSpPr>
        <p:spPr>
          <a:xfrm>
            <a:off x="193000" y="1363875"/>
            <a:ext cx="4258800" cy="357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rgbClr val="FF0000"/>
                </a:solidFill>
                <a:latin typeface="Calibri"/>
                <a:ea typeface="Calibri"/>
                <a:cs typeface="Calibri"/>
                <a:sym typeface="Calibri"/>
              </a:rPr>
              <a:t>Back-testing</a:t>
            </a:r>
            <a:r>
              <a:rPr lang="en-US" sz="1800" b="1">
                <a:latin typeface="Calibri"/>
                <a:ea typeface="Calibri"/>
                <a:cs typeface="Calibri"/>
                <a:sym typeface="Calibri"/>
              </a:rPr>
              <a:t>: </a:t>
            </a:r>
            <a:r>
              <a:rPr lang="en-US" sz="1800">
                <a:latin typeface="Calibri"/>
                <a:ea typeface="Calibri"/>
                <a:cs typeface="Calibri"/>
                <a:sym typeface="Calibri"/>
              </a:rPr>
              <a:t>Ensure the credit risk parameters remain appropriate for use in capital calculations</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•Preformed by comparing the realized value to beginning estimates</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b="1">
                <a:solidFill>
                  <a:srgbClr val="FF0000"/>
                </a:solidFill>
                <a:latin typeface="Calibri"/>
                <a:ea typeface="Calibri"/>
                <a:cs typeface="Calibri"/>
                <a:sym typeface="Calibri"/>
              </a:rPr>
              <a:t>Validation of measurement models:</a:t>
            </a:r>
            <a:endParaRPr sz="1800" b="1">
              <a:solidFill>
                <a:srgbClr val="FF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•Ensure the model incorporate current market developments and industry trends</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•Ensure that all material underlying model</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risk are identified and mitigated</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1"/>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75</a:t>
            </a:fld>
            <a:endParaRPr>
              <a:solidFill>
                <a:srgbClr val="000000"/>
              </a:solidFill>
            </a:endParaRPr>
          </a:p>
        </p:txBody>
      </p:sp>
      <p:sp>
        <p:nvSpPr>
          <p:cNvPr id="761" name="Google Shape;761;p91"/>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62" name="Google Shape;762;p91"/>
          <p:cNvSpPr/>
          <p:nvPr/>
        </p:nvSpPr>
        <p:spPr>
          <a:xfrm>
            <a:off x="5318" y="533400"/>
            <a:ext cx="522736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Control: Optimize Risk and Return</a:t>
            </a:r>
            <a:endParaRPr sz="2400" b="1">
              <a:solidFill>
                <a:schemeClr val="dk1"/>
              </a:solidFill>
              <a:latin typeface="Calibri"/>
              <a:ea typeface="Calibri"/>
              <a:cs typeface="Calibri"/>
              <a:sym typeface="Calibri"/>
            </a:endParaRPr>
          </a:p>
        </p:txBody>
      </p:sp>
      <p:sp>
        <p:nvSpPr>
          <p:cNvPr id="763" name="Google Shape;763;p91"/>
          <p:cNvSpPr txBox="1"/>
          <p:nvPr/>
        </p:nvSpPr>
        <p:spPr>
          <a:xfrm>
            <a:off x="0" y="1143000"/>
            <a:ext cx="91440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enterprise-wide risk management approach is supported by a comprehensive set of risk controls. The risk management frameworks and policies are organized into the following five levels: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64" name="Google Shape;764;p91"/>
          <p:cNvPicPr preferRelativeResize="0"/>
          <p:nvPr/>
        </p:nvPicPr>
        <p:blipFill>
          <a:blip r:embed="rId3">
            <a:alphaModFix/>
          </a:blip>
          <a:stretch>
            <a:fillRect/>
          </a:stretch>
        </p:blipFill>
        <p:spPr>
          <a:xfrm>
            <a:off x="304800" y="2174500"/>
            <a:ext cx="8185274" cy="34097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2"/>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76</a:t>
            </a:fld>
            <a:endParaRPr>
              <a:solidFill>
                <a:srgbClr val="000000"/>
              </a:solidFill>
            </a:endParaRPr>
          </a:p>
        </p:txBody>
      </p:sp>
      <p:sp>
        <p:nvSpPr>
          <p:cNvPr id="770" name="Google Shape;770;p92"/>
          <p:cNvSpPr/>
          <p:nvPr/>
        </p:nvSpPr>
        <p:spPr>
          <a:xfrm>
            <a:off x="0" y="152400"/>
            <a:ext cx="4369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71" name="Google Shape;771;p92"/>
          <p:cNvSpPr/>
          <p:nvPr/>
        </p:nvSpPr>
        <p:spPr>
          <a:xfrm>
            <a:off x="5318" y="533400"/>
            <a:ext cx="609839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Risk Pyramid: Identifies and Categorizes Risks</a:t>
            </a:r>
            <a:endParaRPr sz="2400" b="1">
              <a:solidFill>
                <a:schemeClr val="dk1"/>
              </a:solidFill>
              <a:latin typeface="Calibri"/>
              <a:ea typeface="Calibri"/>
              <a:cs typeface="Calibri"/>
              <a:sym typeface="Calibri"/>
            </a:endParaRPr>
          </a:p>
        </p:txBody>
      </p:sp>
      <p:pic>
        <p:nvPicPr>
          <p:cNvPr id="772" name="Google Shape;772;p92"/>
          <p:cNvPicPr preferRelativeResize="0"/>
          <p:nvPr/>
        </p:nvPicPr>
        <p:blipFill rotWithShape="1">
          <a:blip r:embed="rId3">
            <a:alphaModFix/>
          </a:blip>
          <a:srcRect/>
          <a:stretch/>
        </p:blipFill>
        <p:spPr>
          <a:xfrm>
            <a:off x="-21660" y="1219200"/>
            <a:ext cx="9165660" cy="52578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3"/>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77</a:t>
            </a:fld>
            <a:endParaRPr>
              <a:solidFill>
                <a:srgbClr val="000000"/>
              </a:solidFill>
            </a:endParaRPr>
          </a:p>
        </p:txBody>
      </p:sp>
      <p:sp>
        <p:nvSpPr>
          <p:cNvPr id="778" name="Google Shape;778;p93"/>
          <p:cNvSpPr/>
          <p:nvPr/>
        </p:nvSpPr>
        <p:spPr>
          <a:xfrm>
            <a:off x="9857" y="2286000"/>
            <a:ext cx="91440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cap="none">
                <a:latin typeface="Arial"/>
                <a:ea typeface="Arial"/>
                <a:cs typeface="Arial"/>
                <a:sym typeface="Arial"/>
              </a:rPr>
              <a:t>RISK MANAGEMENT STRATEGIES</a:t>
            </a:r>
            <a:endParaRPr sz="4800" b="1" cap="none">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94"/>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78</a:t>
            </a:fld>
            <a:endParaRPr>
              <a:solidFill>
                <a:srgbClr val="000000"/>
              </a:solidFill>
            </a:endParaRPr>
          </a:p>
        </p:txBody>
      </p:sp>
      <p:sp>
        <p:nvSpPr>
          <p:cNvPr id="784" name="Google Shape;784;p94"/>
          <p:cNvSpPr/>
          <p:nvPr/>
        </p:nvSpPr>
        <p:spPr>
          <a:xfrm>
            <a:off x="0" y="152400"/>
            <a:ext cx="439209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STRATEGIES</a:t>
            </a:r>
            <a:endParaRPr sz="2400" b="1">
              <a:solidFill>
                <a:schemeClr val="lt1"/>
              </a:solidFill>
              <a:latin typeface="Calibri"/>
              <a:ea typeface="Calibri"/>
              <a:cs typeface="Calibri"/>
              <a:sym typeface="Calibri"/>
            </a:endParaRPr>
          </a:p>
        </p:txBody>
      </p:sp>
      <p:sp>
        <p:nvSpPr>
          <p:cNvPr id="785" name="Google Shape;785;p94"/>
          <p:cNvSpPr txBox="1"/>
          <p:nvPr/>
        </p:nvSpPr>
        <p:spPr>
          <a:xfrm>
            <a:off x="0" y="533400"/>
            <a:ext cx="41148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Derivatives Instrument</a:t>
            </a:r>
            <a:endParaRPr sz="2400" b="1">
              <a:solidFill>
                <a:schemeClr val="dk1"/>
              </a:solidFill>
              <a:latin typeface="Calibri"/>
              <a:ea typeface="Calibri"/>
              <a:cs typeface="Calibri"/>
              <a:sym typeface="Calibri"/>
            </a:endParaRPr>
          </a:p>
        </p:txBody>
      </p:sp>
      <p:sp>
        <p:nvSpPr>
          <p:cNvPr id="786" name="Google Shape;786;p94"/>
          <p:cNvSpPr txBox="1"/>
          <p:nvPr/>
        </p:nvSpPr>
        <p:spPr>
          <a:xfrm>
            <a:off x="609600" y="1219200"/>
            <a:ext cx="7848600" cy="2362200"/>
          </a:xfrm>
          <a:prstGeom prst="rect">
            <a:avLst/>
          </a:prstGeom>
          <a:noFill/>
          <a:ln>
            <a:noFill/>
          </a:ln>
        </p:spPr>
        <p:txBody>
          <a:bodyPr spcFirstLastPara="1" wrap="square" lIns="91425" tIns="45700" rIns="91425" bIns="45700" anchor="t" anchorCtr="0">
            <a:noAutofit/>
          </a:bodyPr>
          <a:lstStyle/>
          <a:p>
            <a:pPr marL="109580" marR="0" lvl="0" indent="-114300" algn="l" rtl="0">
              <a:lnSpc>
                <a:spcPct val="150000"/>
              </a:lnSpc>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Financial Derivatives: </a:t>
            </a:r>
            <a:r>
              <a:rPr lang="en-US" sz="1800">
                <a:solidFill>
                  <a:srgbClr val="000000"/>
                </a:solidFill>
                <a:latin typeface="Calibri"/>
                <a:ea typeface="Calibri"/>
                <a:cs typeface="Calibri"/>
                <a:sym typeface="Calibri"/>
              </a:rPr>
              <a:t>Financial contracts whose value is derived from an underlying interest rate, foreign exchange rate, credit risk, and equity.</a:t>
            </a:r>
            <a:endParaRPr/>
          </a:p>
          <a:p>
            <a:pPr marL="109580" marR="0" lvl="0" indent="0" algn="l" rtl="0">
              <a:lnSpc>
                <a:spcPct val="150000"/>
              </a:lnSpc>
              <a:spcBef>
                <a:spcPts val="0"/>
              </a:spcBef>
              <a:spcAft>
                <a:spcPts val="0"/>
              </a:spcAft>
              <a:buClr>
                <a:schemeClr val="dk1"/>
              </a:buClr>
              <a:buSzPts val="1800"/>
              <a:buFont typeface="Arial"/>
              <a:buNone/>
            </a:pPr>
            <a:endParaRPr sz="1800" b="1" u="sng">
              <a:solidFill>
                <a:srgbClr val="000000"/>
              </a:solidFill>
              <a:latin typeface="Calibri"/>
              <a:ea typeface="Calibri"/>
              <a:cs typeface="Calibri"/>
              <a:sym typeface="Calibri"/>
            </a:endParaRPr>
          </a:p>
          <a:p>
            <a:pPr marL="109580" marR="0" lvl="0" indent="-114300" algn="l" rtl="0">
              <a:lnSpc>
                <a:spcPct val="150000"/>
              </a:lnSpc>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Non-financial Derivatives: </a:t>
            </a:r>
            <a:r>
              <a:rPr lang="en-US" sz="1800">
                <a:solidFill>
                  <a:srgbClr val="000000"/>
                </a:solidFill>
                <a:latin typeface="Calibri"/>
                <a:ea typeface="Calibri"/>
                <a:cs typeface="Calibri"/>
                <a:sym typeface="Calibri"/>
              </a:rPr>
              <a:t>Contracts whose value is derived from precious metal and commodity derivative contracts in both OTC and exchange markets.</a:t>
            </a:r>
            <a:endParaRPr/>
          </a:p>
          <a:p>
            <a:pPr marL="109580" marR="0" lvl="0" indent="0" algn="l" rtl="0">
              <a:spcBef>
                <a:spcPts val="0"/>
              </a:spcBef>
              <a:spcAft>
                <a:spcPts val="0"/>
              </a:spcAft>
              <a:buClr>
                <a:schemeClr val="dk1"/>
              </a:buClr>
              <a:buSzPts val="1800"/>
              <a:buFont typeface="Arial"/>
              <a:buNone/>
            </a:pPr>
            <a:endParaRPr sz="1800" b="1" u="sng">
              <a:solidFill>
                <a:srgbClr val="000000"/>
              </a:solidFill>
              <a:latin typeface="Calibri"/>
              <a:ea typeface="Calibri"/>
              <a:cs typeface="Calibri"/>
              <a:sym typeface="Calibri"/>
            </a:endParaRPr>
          </a:p>
          <a:p>
            <a:pPr marL="109580" marR="0" lvl="0" indent="-39730" algn="l" rtl="0">
              <a:spcBef>
                <a:spcPts val="0"/>
              </a:spcBef>
              <a:spcAft>
                <a:spcPts val="0"/>
              </a:spcAft>
              <a:buClr>
                <a:srgbClr val="2292C2"/>
              </a:buClr>
              <a:buSzPts val="1100"/>
              <a:buFont typeface="Arial"/>
              <a:buNone/>
            </a:pPr>
            <a:endParaRPr sz="1100">
              <a:solidFill>
                <a:schemeClr val="accent1"/>
              </a:solidFill>
              <a:latin typeface="Calibri"/>
              <a:ea typeface="Calibri"/>
              <a:cs typeface="Calibri"/>
              <a:sym typeface="Calibri"/>
            </a:endParaRPr>
          </a:p>
          <a:p>
            <a:pPr marL="109580" marR="0" lvl="0" indent="-39730" algn="l" rtl="0">
              <a:spcBef>
                <a:spcPts val="0"/>
              </a:spcBef>
              <a:spcAft>
                <a:spcPts val="0"/>
              </a:spcAft>
              <a:buClr>
                <a:srgbClr val="2292C2"/>
              </a:buClr>
              <a:buSzPts val="1100"/>
              <a:buFont typeface="Arial"/>
              <a:buNone/>
            </a:pPr>
            <a:endParaRPr sz="1100">
              <a:solidFill>
                <a:schemeClr val="accent1"/>
              </a:solidFill>
              <a:latin typeface="Calibri"/>
              <a:ea typeface="Calibri"/>
              <a:cs typeface="Calibri"/>
              <a:sym typeface="Calibri"/>
            </a:endParaRPr>
          </a:p>
          <a:p>
            <a:pPr marL="0" marR="0" lvl="0" indent="0" algn="l" rtl="0">
              <a:spcBef>
                <a:spcPts val="0"/>
              </a:spcBef>
              <a:spcAft>
                <a:spcPts val="0"/>
              </a:spcAft>
              <a:buClr>
                <a:srgbClr val="2292C2"/>
              </a:buClr>
              <a:buSzPts val="1100"/>
              <a:buFont typeface="Arial"/>
              <a:buNone/>
            </a:pPr>
            <a:endParaRPr sz="1100">
              <a:solidFill>
                <a:schemeClr val="accent1"/>
              </a:solidFill>
              <a:latin typeface="Calibri"/>
              <a:ea typeface="Calibri"/>
              <a:cs typeface="Calibri"/>
              <a:sym typeface="Calibri"/>
            </a:endParaRPr>
          </a:p>
          <a:p>
            <a:pPr marL="109580" marR="0" lvl="0" indent="-39730" algn="l" rtl="0">
              <a:spcBef>
                <a:spcPts val="0"/>
              </a:spcBef>
              <a:spcAft>
                <a:spcPts val="0"/>
              </a:spcAft>
              <a:buClr>
                <a:srgbClr val="2292C2"/>
              </a:buClr>
              <a:buSzPts val="1100"/>
              <a:buFont typeface="Arial"/>
              <a:buNone/>
            </a:pPr>
            <a:endParaRPr sz="1100">
              <a:solidFill>
                <a:schemeClr val="accen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95"/>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79</a:t>
            </a:fld>
            <a:endParaRPr>
              <a:solidFill>
                <a:srgbClr val="000000"/>
              </a:solidFill>
            </a:endParaRPr>
          </a:p>
        </p:txBody>
      </p:sp>
      <p:sp>
        <p:nvSpPr>
          <p:cNvPr id="792" name="Google Shape;792;p95"/>
          <p:cNvSpPr/>
          <p:nvPr/>
        </p:nvSpPr>
        <p:spPr>
          <a:xfrm>
            <a:off x="0" y="152400"/>
            <a:ext cx="439209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STRATEGIES</a:t>
            </a:r>
            <a:endParaRPr sz="2400" b="1">
              <a:solidFill>
                <a:schemeClr val="lt1"/>
              </a:solidFill>
              <a:latin typeface="Calibri"/>
              <a:ea typeface="Calibri"/>
              <a:cs typeface="Calibri"/>
              <a:sym typeface="Calibri"/>
            </a:endParaRPr>
          </a:p>
        </p:txBody>
      </p:sp>
      <p:sp>
        <p:nvSpPr>
          <p:cNvPr id="793" name="Google Shape;793;p95"/>
          <p:cNvSpPr txBox="1"/>
          <p:nvPr/>
        </p:nvSpPr>
        <p:spPr>
          <a:xfrm>
            <a:off x="0" y="533400"/>
            <a:ext cx="6629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Derivatives Issued for Trading Purposes</a:t>
            </a:r>
            <a:endParaRPr sz="2400" b="1">
              <a:solidFill>
                <a:schemeClr val="dk1"/>
              </a:solidFill>
              <a:latin typeface="Calibri"/>
              <a:ea typeface="Calibri"/>
              <a:cs typeface="Calibri"/>
              <a:sym typeface="Calibri"/>
            </a:endParaRPr>
          </a:p>
        </p:txBody>
      </p:sp>
      <p:sp>
        <p:nvSpPr>
          <p:cNvPr id="794" name="Google Shape;794;p95"/>
          <p:cNvSpPr txBox="1"/>
          <p:nvPr/>
        </p:nvSpPr>
        <p:spPr>
          <a:xfrm>
            <a:off x="228600" y="1371600"/>
            <a:ext cx="8686800" cy="424731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Sales Activities: include the structuring and marketing of derivative products to clients to enable them to transfer, modify or reduce current or expected risks.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Trading Activities</a:t>
            </a:r>
            <a:endParaRPr sz="180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Market-making</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Positioning</a:t>
            </a:r>
            <a:endParaRPr sz="18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Arbitrage activities</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sldNum" idx="12"/>
          </p:nvPr>
        </p:nvSpPr>
        <p:spPr>
          <a:xfrm>
            <a:off x="8610601"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8</a:t>
            </a:fld>
            <a:endParaRPr/>
          </a:p>
        </p:txBody>
      </p:sp>
      <p:pic>
        <p:nvPicPr>
          <p:cNvPr id="153" name="Google Shape;153;p24"/>
          <p:cNvPicPr preferRelativeResize="0"/>
          <p:nvPr/>
        </p:nvPicPr>
        <p:blipFill>
          <a:blip r:embed="rId3">
            <a:alphaModFix/>
          </a:blip>
          <a:stretch>
            <a:fillRect/>
          </a:stretch>
        </p:blipFill>
        <p:spPr>
          <a:xfrm>
            <a:off x="152400" y="1341375"/>
            <a:ext cx="8839201" cy="4415489"/>
          </a:xfrm>
          <a:prstGeom prst="rect">
            <a:avLst/>
          </a:prstGeom>
          <a:noFill/>
          <a:ln>
            <a:noFill/>
          </a:ln>
        </p:spPr>
      </p:pic>
      <p:sp>
        <p:nvSpPr>
          <p:cNvPr id="154" name="Google Shape;154;p24"/>
          <p:cNvSpPr txBox="1"/>
          <p:nvPr/>
        </p:nvSpPr>
        <p:spPr>
          <a:xfrm>
            <a:off x="304800" y="594550"/>
            <a:ext cx="4719600" cy="38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a:t>Major Market Segmentation</a:t>
            </a:r>
            <a:endParaRPr sz="2400" b="1"/>
          </a:p>
        </p:txBody>
      </p:sp>
      <p:sp>
        <p:nvSpPr>
          <p:cNvPr id="155" name="Google Shape;155;p24"/>
          <p:cNvSpPr txBox="1"/>
          <p:nvPr/>
        </p:nvSpPr>
        <p:spPr>
          <a:xfrm>
            <a:off x="8" y="71700"/>
            <a:ext cx="38031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INDUSTRY OVERVIEW</a:t>
            </a:r>
            <a:endParaRPr sz="2400" b="1">
              <a:solidFill>
                <a:schemeClr val="lt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96"/>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80</a:t>
            </a:fld>
            <a:endParaRPr>
              <a:solidFill>
                <a:srgbClr val="000000"/>
              </a:solidFill>
            </a:endParaRPr>
          </a:p>
        </p:txBody>
      </p:sp>
      <p:sp>
        <p:nvSpPr>
          <p:cNvPr id="800" name="Google Shape;800;p96"/>
          <p:cNvSpPr/>
          <p:nvPr/>
        </p:nvSpPr>
        <p:spPr>
          <a:xfrm>
            <a:off x="0" y="152400"/>
            <a:ext cx="439209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STRATEGIES</a:t>
            </a:r>
            <a:endParaRPr sz="2400" b="1">
              <a:solidFill>
                <a:schemeClr val="lt1"/>
              </a:solidFill>
              <a:latin typeface="Calibri"/>
              <a:ea typeface="Calibri"/>
              <a:cs typeface="Calibri"/>
              <a:sym typeface="Calibri"/>
            </a:endParaRPr>
          </a:p>
        </p:txBody>
      </p:sp>
      <p:sp>
        <p:nvSpPr>
          <p:cNvPr id="801" name="Google Shape;801;p96"/>
          <p:cNvSpPr/>
          <p:nvPr/>
        </p:nvSpPr>
        <p:spPr>
          <a:xfrm>
            <a:off x="2822" y="533400"/>
            <a:ext cx="406042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Derivatives Issued for Hedging</a:t>
            </a:r>
            <a:endParaRPr sz="2400" b="1">
              <a:solidFill>
                <a:schemeClr val="dk1"/>
              </a:solidFill>
              <a:latin typeface="Calibri"/>
              <a:ea typeface="Calibri"/>
              <a:cs typeface="Calibri"/>
              <a:sym typeface="Calibri"/>
            </a:endParaRPr>
          </a:p>
        </p:txBody>
      </p:sp>
      <p:sp>
        <p:nvSpPr>
          <p:cNvPr id="802" name="Google Shape;802;p96"/>
          <p:cNvSpPr txBox="1"/>
          <p:nvPr/>
        </p:nvSpPr>
        <p:spPr>
          <a:xfrm>
            <a:off x="152400" y="1066800"/>
            <a:ext cx="6934200" cy="1731243"/>
          </a:xfrm>
          <a:prstGeom prst="rect">
            <a:avLst/>
          </a:prstGeom>
          <a:noFill/>
          <a:ln>
            <a:noFill/>
          </a:ln>
        </p:spPr>
        <p:txBody>
          <a:bodyPr spcFirstLastPara="1" wrap="square" lIns="91425" tIns="45700" rIns="91425" bIns="45700" anchor="t" anchorCtr="0">
            <a:noAutofit/>
          </a:bodyPr>
          <a:lstStyle/>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Interest rate swaps </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Cross currency swaps</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Foreign exchange forward contracts</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Credit derivatives </a:t>
            </a:r>
            <a:endParaRPr/>
          </a:p>
        </p:txBody>
      </p:sp>
      <p:pic>
        <p:nvPicPr>
          <p:cNvPr id="803" name="Google Shape;803;p96"/>
          <p:cNvPicPr preferRelativeResize="0"/>
          <p:nvPr/>
        </p:nvPicPr>
        <p:blipFill>
          <a:blip r:embed="rId3">
            <a:alphaModFix/>
          </a:blip>
          <a:stretch>
            <a:fillRect/>
          </a:stretch>
        </p:blipFill>
        <p:spPr>
          <a:xfrm>
            <a:off x="152400" y="2950443"/>
            <a:ext cx="8839201" cy="273902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97"/>
          <p:cNvSpPr txBox="1">
            <a:spLocks noGrp="1"/>
          </p:cNvSpPr>
          <p:nvPr>
            <p:ph type="sldNum" idx="12"/>
          </p:nvPr>
        </p:nvSpPr>
        <p:spPr>
          <a:xfrm>
            <a:off x="8610600" y="6638307"/>
            <a:ext cx="424500" cy="20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81</a:t>
            </a:fld>
            <a:endParaRPr>
              <a:solidFill>
                <a:srgbClr val="000000"/>
              </a:solidFill>
            </a:endParaRPr>
          </a:p>
        </p:txBody>
      </p:sp>
      <p:sp>
        <p:nvSpPr>
          <p:cNvPr id="809" name="Google Shape;809;p97"/>
          <p:cNvSpPr/>
          <p:nvPr/>
        </p:nvSpPr>
        <p:spPr>
          <a:xfrm>
            <a:off x="0" y="152400"/>
            <a:ext cx="4392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STRATEGIES</a:t>
            </a:r>
            <a:endParaRPr sz="2400" b="1">
              <a:solidFill>
                <a:schemeClr val="lt1"/>
              </a:solidFill>
              <a:latin typeface="Calibri"/>
              <a:ea typeface="Calibri"/>
              <a:cs typeface="Calibri"/>
              <a:sym typeface="Calibri"/>
            </a:endParaRPr>
          </a:p>
        </p:txBody>
      </p:sp>
      <p:sp>
        <p:nvSpPr>
          <p:cNvPr id="810" name="Google Shape;810;p97">
            <a:hlinkClick r:id="rId3" action="ppaction://hlinksldjump"/>
          </p:cNvPr>
          <p:cNvSpPr/>
          <p:nvPr/>
        </p:nvSpPr>
        <p:spPr>
          <a:xfrm>
            <a:off x="8825089" y="609600"/>
            <a:ext cx="304800" cy="304800"/>
          </a:xfrm>
          <a:prstGeom prst="ellipse">
            <a:avLst/>
          </a:prstGeom>
          <a:solidFill>
            <a:srgbClr val="176181"/>
          </a:solidFill>
          <a:ln w="9525" cap="flat" cmpd="sng">
            <a:solidFill>
              <a:srgbClr val="6F6E6F"/>
            </a:solidFill>
            <a:prstDash val="solid"/>
            <a:round/>
            <a:headEnd type="none" w="sm" len="sm"/>
            <a:tailEnd type="none" w="sm" len="sm"/>
          </a:ln>
        </p:spPr>
        <p:txBody>
          <a:bodyPr spcFirstLastPara="1" wrap="square" lIns="0" tIns="0" rIns="0" bIns="0" anchor="t" anchorCtr="0">
            <a:noAutofit/>
          </a:bodyPr>
          <a:lstStyle/>
          <a:p>
            <a:pPr marL="114300" marR="0" lvl="0" indent="0" algn="l" rtl="0">
              <a:lnSpc>
                <a:spcPct val="100000"/>
              </a:lnSpc>
              <a:spcBef>
                <a:spcPts val="0"/>
              </a:spcBef>
              <a:spcAft>
                <a:spcPts val="0"/>
              </a:spcAft>
              <a:buClr>
                <a:schemeClr val="accent2"/>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811" name="Google Shape;811;p97"/>
          <p:cNvPicPr preferRelativeResize="0"/>
          <p:nvPr/>
        </p:nvPicPr>
        <p:blipFill>
          <a:blip r:embed="rId4">
            <a:alphaModFix/>
          </a:blip>
          <a:stretch>
            <a:fillRect/>
          </a:stretch>
        </p:blipFill>
        <p:spPr>
          <a:xfrm>
            <a:off x="1590675" y="633413"/>
            <a:ext cx="5962650" cy="55911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98"/>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82</a:t>
            </a:fld>
            <a:endParaRPr>
              <a:solidFill>
                <a:srgbClr val="000000"/>
              </a:solidFill>
            </a:endParaRPr>
          </a:p>
        </p:txBody>
      </p:sp>
      <p:sp>
        <p:nvSpPr>
          <p:cNvPr id="817" name="Google Shape;817;p98"/>
          <p:cNvSpPr/>
          <p:nvPr/>
        </p:nvSpPr>
        <p:spPr>
          <a:xfrm>
            <a:off x="0" y="152400"/>
            <a:ext cx="439209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RISK MANAGEMENT STRATEGIES</a:t>
            </a:r>
            <a:endParaRPr sz="2400" b="1">
              <a:solidFill>
                <a:schemeClr val="lt1"/>
              </a:solidFill>
              <a:latin typeface="Calibri"/>
              <a:ea typeface="Calibri"/>
              <a:cs typeface="Calibri"/>
              <a:sym typeface="Calibri"/>
            </a:endParaRPr>
          </a:p>
        </p:txBody>
      </p:sp>
      <p:sp>
        <p:nvSpPr>
          <p:cNvPr id="818" name="Google Shape;818;p98"/>
          <p:cNvSpPr/>
          <p:nvPr/>
        </p:nvSpPr>
        <p:spPr>
          <a:xfrm>
            <a:off x="0" y="533400"/>
            <a:ext cx="354841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Derivatives – Related to Credit Risk</a:t>
            </a:r>
            <a:endParaRPr sz="1800" b="1">
              <a:solidFill>
                <a:schemeClr val="dk1"/>
              </a:solidFill>
              <a:latin typeface="Calibri"/>
              <a:ea typeface="Calibri"/>
              <a:cs typeface="Calibri"/>
              <a:sym typeface="Calibri"/>
            </a:endParaRPr>
          </a:p>
        </p:txBody>
      </p:sp>
      <p:sp>
        <p:nvSpPr>
          <p:cNvPr id="819" name="Google Shape;819;p98"/>
          <p:cNvSpPr txBox="1"/>
          <p:nvPr/>
        </p:nvSpPr>
        <p:spPr>
          <a:xfrm>
            <a:off x="-8467" y="990600"/>
            <a:ext cx="9144000" cy="203132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Generated by the potential for the counterparty to default on its contractual obligations when the transactions have a positive market value </a:t>
            </a:r>
            <a:endParaRPr sz="18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Represented by the positive fair value of the instrument </a:t>
            </a:r>
            <a:endParaRPr sz="18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Normally a small fraction of the contract’s notional amount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20" name="Google Shape;820;p98"/>
          <p:cNvPicPr preferRelativeResize="0"/>
          <p:nvPr/>
        </p:nvPicPr>
        <p:blipFill>
          <a:blip r:embed="rId3">
            <a:alphaModFix/>
          </a:blip>
          <a:stretch>
            <a:fillRect/>
          </a:stretch>
        </p:blipFill>
        <p:spPr>
          <a:xfrm>
            <a:off x="386400" y="2787925"/>
            <a:ext cx="8126750" cy="3065469"/>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99"/>
          <p:cNvSpPr txBox="1">
            <a:spLocks noGrp="1"/>
          </p:cNvSpPr>
          <p:nvPr>
            <p:ph type="sldNum" idx="12"/>
          </p:nvPr>
        </p:nvSpPr>
        <p:spPr>
          <a:xfrm>
            <a:off x="8610600" y="6638307"/>
            <a:ext cx="424543" cy="2078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solidFill>
                  <a:srgbClr val="000000"/>
                </a:solidFill>
              </a:rPr>
              <a:pPr marL="0" lvl="0" indent="0" algn="l" rtl="0">
                <a:spcBef>
                  <a:spcPts val="0"/>
                </a:spcBef>
                <a:spcAft>
                  <a:spcPts val="0"/>
                </a:spcAft>
                <a:buNone/>
              </a:pPr>
              <a:t>83</a:t>
            </a:fld>
            <a:endParaRPr>
              <a:solidFill>
                <a:srgbClr val="000000"/>
              </a:solidFill>
            </a:endParaRPr>
          </a:p>
        </p:txBody>
      </p:sp>
      <p:sp>
        <p:nvSpPr>
          <p:cNvPr id="826" name="Google Shape;826;p99"/>
          <p:cNvSpPr txBox="1"/>
          <p:nvPr/>
        </p:nvSpPr>
        <p:spPr>
          <a:xfrm>
            <a:off x="702000" y="1166400"/>
            <a:ext cx="7542000" cy="39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600">
              <a:latin typeface="Calibri"/>
              <a:ea typeface="Calibri"/>
              <a:cs typeface="Calibri"/>
              <a:sym typeface="Calibri"/>
            </a:endParaRPr>
          </a:p>
        </p:txBody>
      </p:sp>
      <p:sp>
        <p:nvSpPr>
          <p:cNvPr id="827" name="Google Shape;827;p99"/>
          <p:cNvSpPr/>
          <p:nvPr/>
        </p:nvSpPr>
        <p:spPr>
          <a:xfrm>
            <a:off x="1286323" y="2747400"/>
            <a:ext cx="6957684" cy="958228"/>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2888"/>
                </a:solidFill>
                <a:latin typeface="Arial"/>
              </a:rPr>
              <a:t>Thank You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sldNum" idx="12"/>
          </p:nvPr>
        </p:nvSpPr>
        <p:spPr>
          <a:xfrm>
            <a:off x="8610601" y="6638307"/>
            <a:ext cx="424500" cy="207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9</a:t>
            </a:fld>
            <a:endParaRPr/>
          </a:p>
        </p:txBody>
      </p:sp>
      <p:sp>
        <p:nvSpPr>
          <p:cNvPr id="162" name="Google Shape;162;p25"/>
          <p:cNvSpPr txBox="1"/>
          <p:nvPr/>
        </p:nvSpPr>
        <p:spPr>
          <a:xfrm>
            <a:off x="550200" y="685800"/>
            <a:ext cx="8043600" cy="55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2400" b="1">
                <a:solidFill>
                  <a:schemeClr val="dk1"/>
                </a:solidFill>
                <a:latin typeface="Calibri"/>
                <a:ea typeface="Calibri"/>
                <a:cs typeface="Calibri"/>
                <a:sym typeface="Calibri"/>
              </a:rPr>
              <a:t>Products and Services Segmentation:</a:t>
            </a:r>
            <a:endParaRPr/>
          </a:p>
        </p:txBody>
      </p:sp>
      <p:pic>
        <p:nvPicPr>
          <p:cNvPr id="163" name="Google Shape;163;p25"/>
          <p:cNvPicPr preferRelativeResize="0"/>
          <p:nvPr/>
        </p:nvPicPr>
        <p:blipFill>
          <a:blip r:embed="rId3">
            <a:alphaModFix/>
          </a:blip>
          <a:stretch>
            <a:fillRect/>
          </a:stretch>
        </p:blipFill>
        <p:spPr>
          <a:xfrm>
            <a:off x="695325" y="1312300"/>
            <a:ext cx="7753350" cy="4667250"/>
          </a:xfrm>
          <a:prstGeom prst="rect">
            <a:avLst/>
          </a:prstGeom>
          <a:noFill/>
          <a:ln>
            <a:noFill/>
          </a:ln>
        </p:spPr>
      </p:pic>
      <p:sp>
        <p:nvSpPr>
          <p:cNvPr id="164" name="Google Shape;164;p25"/>
          <p:cNvSpPr txBox="1"/>
          <p:nvPr/>
        </p:nvSpPr>
        <p:spPr>
          <a:xfrm>
            <a:off x="-8467" y="76200"/>
            <a:ext cx="38031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chemeClr val="lt1"/>
                </a:solidFill>
                <a:latin typeface="Calibri"/>
                <a:ea typeface="Calibri"/>
                <a:cs typeface="Calibri"/>
                <a:sym typeface="Calibri"/>
              </a:rPr>
              <a:t>INDUSTRY OVERVIEW</a:t>
            </a:r>
            <a:endParaRPr sz="2400" b="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ection Divider + Blank Cover">
  <a:themeElements>
    <a:clrScheme name="">
      <a:dk1>
        <a:srgbClr val="002567"/>
      </a:dk1>
      <a:lt1>
        <a:srgbClr val="C2DEEA"/>
      </a:lt1>
      <a:dk2>
        <a:srgbClr val="9B3007"/>
      </a:dk2>
      <a:lt2>
        <a:srgbClr val="6B702B"/>
      </a:lt2>
      <a:accent1>
        <a:srgbClr val="6AADE4"/>
      </a:accent1>
      <a:accent2>
        <a:srgbClr val="FCA311"/>
      </a:accent2>
      <a:accent3>
        <a:srgbClr val="DDECF3"/>
      </a:accent3>
      <a:accent4>
        <a:srgbClr val="001E57"/>
      </a:accent4>
      <a:accent5>
        <a:srgbClr val="B9D3EF"/>
      </a:accent5>
      <a:accent6>
        <a:srgbClr val="E4930E"/>
      </a:accent6>
      <a:hlink>
        <a:srgbClr val="58888F"/>
      </a:hlink>
      <a:folHlink>
        <a:srgbClr val="B5A8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RBC GS Photo EN">
  <a:themeElements>
    <a:clrScheme name="Custom 1">
      <a:dk1>
        <a:srgbClr val="000000"/>
      </a:dk1>
      <a:lt1>
        <a:srgbClr val="FFFFFF"/>
      </a:lt1>
      <a:dk2>
        <a:srgbClr val="002144"/>
      </a:dk2>
      <a:lt2>
        <a:srgbClr val="FEDF01"/>
      </a:lt2>
      <a:accent1>
        <a:srgbClr val="51B5E0"/>
      </a:accent1>
      <a:accent2>
        <a:srgbClr val="588886"/>
      </a:accent2>
      <a:accent3>
        <a:srgbClr val="AABA0A"/>
      </a:accent3>
      <a:accent4>
        <a:srgbClr val="D6CE49"/>
      </a:accent4>
      <a:accent5>
        <a:srgbClr val="FCA311"/>
      </a:accent5>
      <a:accent6>
        <a:srgbClr val="F93F26"/>
      </a:accent6>
      <a:hlink>
        <a:srgbClr val="002888"/>
      </a:hlink>
      <a:folHlink>
        <a:srgbClr val="0028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02144"/>
    </a:dk2>
    <a:lt2>
      <a:srgbClr val="FEDF01"/>
    </a:lt2>
    <a:accent1>
      <a:srgbClr val="51B5E0"/>
    </a:accent1>
    <a:accent2>
      <a:srgbClr val="588886"/>
    </a:accent2>
    <a:accent3>
      <a:srgbClr val="AABA0A"/>
    </a:accent3>
    <a:accent4>
      <a:srgbClr val="D6CE49"/>
    </a:accent4>
    <a:accent5>
      <a:srgbClr val="FCA311"/>
    </a:accent5>
    <a:accent6>
      <a:srgbClr val="F93F26"/>
    </a:accent6>
    <a:hlink>
      <a:srgbClr val="002888"/>
    </a:hlink>
    <a:folHlink>
      <a:srgbClr val="002888"/>
    </a:folHlink>
  </a:clrScheme>
</a:themeOverride>
</file>

<file path=docProps/app.xml><?xml version="1.0" encoding="utf-8"?>
<Properties xmlns="http://schemas.openxmlformats.org/officeDocument/2006/extended-properties" xmlns:vt="http://schemas.openxmlformats.org/officeDocument/2006/docPropsVTypes">
  <TotalTime>2</TotalTime>
  <Words>4383</Words>
  <Application>Microsoft Office PowerPoint</Application>
  <PresentationFormat>On-screen Show (4:3)</PresentationFormat>
  <Paragraphs>595</Paragraphs>
  <Slides>83</Slides>
  <Notes>83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83</vt:i4>
      </vt:variant>
    </vt:vector>
  </HeadingPairs>
  <TitlesOfParts>
    <vt:vector size="89" baseType="lpstr">
      <vt:lpstr>Arial</vt:lpstr>
      <vt:lpstr>Cabin</vt:lpstr>
      <vt:lpstr>Calibri</vt:lpstr>
      <vt:lpstr>Noto Sans Symbols</vt:lpstr>
      <vt:lpstr>Section Divider + Blank Cover</vt:lpstr>
      <vt:lpstr>3_RBC GS Photo EN</vt:lpstr>
      <vt:lpstr>ROYAL BANK OF CANADA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BANK OF CANADA</dc:title>
  <cp:lastModifiedBy>gp</cp:lastModifiedBy>
  <cp:revision>2</cp:revision>
  <dcterms:modified xsi:type="dcterms:W3CDTF">2018-11-07T22:02:29Z</dcterms:modified>
</cp:coreProperties>
</file>