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handoutMasterIdLst>
    <p:handoutMasterId r:id="rId100"/>
  </p:handoutMasterIdLst>
  <p:sldIdLst>
    <p:sldId id="256" r:id="rId2"/>
    <p:sldId id="257" r:id="rId3"/>
    <p:sldId id="286" r:id="rId4"/>
    <p:sldId id="259" r:id="rId5"/>
    <p:sldId id="258" r:id="rId6"/>
    <p:sldId id="260" r:id="rId7"/>
    <p:sldId id="261" r:id="rId8"/>
    <p:sldId id="262" r:id="rId9"/>
    <p:sldId id="285" r:id="rId10"/>
    <p:sldId id="271" r:id="rId11"/>
    <p:sldId id="272" r:id="rId12"/>
    <p:sldId id="273" r:id="rId13"/>
    <p:sldId id="274" r:id="rId14"/>
    <p:sldId id="282" r:id="rId15"/>
    <p:sldId id="283" r:id="rId16"/>
    <p:sldId id="284" r:id="rId17"/>
    <p:sldId id="270" r:id="rId18"/>
    <p:sldId id="406" r:id="rId19"/>
    <p:sldId id="404" r:id="rId20"/>
    <p:sldId id="405" r:id="rId21"/>
    <p:sldId id="263" r:id="rId22"/>
    <p:sldId id="264" r:id="rId23"/>
    <p:sldId id="265" r:id="rId24"/>
    <p:sldId id="287" r:id="rId25"/>
    <p:sldId id="266" r:id="rId26"/>
    <p:sldId id="288" r:id="rId27"/>
    <p:sldId id="291" r:id="rId28"/>
    <p:sldId id="289" r:id="rId29"/>
    <p:sldId id="292" r:id="rId30"/>
    <p:sldId id="290" r:id="rId31"/>
    <p:sldId id="267" r:id="rId32"/>
    <p:sldId id="276" r:id="rId33"/>
    <p:sldId id="277" r:id="rId34"/>
    <p:sldId id="268" r:id="rId35"/>
    <p:sldId id="275" r:id="rId36"/>
    <p:sldId id="269" r:id="rId37"/>
    <p:sldId id="278" r:id="rId38"/>
    <p:sldId id="279" r:id="rId39"/>
    <p:sldId id="280" r:id="rId40"/>
    <p:sldId id="281" r:id="rId41"/>
    <p:sldId id="293" r:id="rId42"/>
    <p:sldId id="294" r:id="rId43"/>
    <p:sldId id="295" r:id="rId44"/>
    <p:sldId id="296" r:id="rId45"/>
    <p:sldId id="297" r:id="rId46"/>
    <p:sldId id="298" r:id="rId47"/>
    <p:sldId id="299" r:id="rId48"/>
    <p:sldId id="300" r:id="rId49"/>
    <p:sldId id="301" r:id="rId50"/>
    <p:sldId id="302" r:id="rId51"/>
    <p:sldId id="303" r:id="rId52"/>
    <p:sldId id="338" r:id="rId53"/>
    <p:sldId id="339" r:id="rId54"/>
    <p:sldId id="340" r:id="rId55"/>
    <p:sldId id="341" r:id="rId56"/>
    <p:sldId id="304" r:id="rId57"/>
    <p:sldId id="305" r:id="rId58"/>
    <p:sldId id="306" r:id="rId59"/>
    <p:sldId id="395" r:id="rId60"/>
    <p:sldId id="308" r:id="rId61"/>
    <p:sldId id="309" r:id="rId62"/>
    <p:sldId id="396" r:id="rId63"/>
    <p:sldId id="310" r:id="rId64"/>
    <p:sldId id="311" r:id="rId65"/>
    <p:sldId id="397" r:id="rId66"/>
    <p:sldId id="312" r:id="rId67"/>
    <p:sldId id="313" r:id="rId68"/>
    <p:sldId id="314" r:id="rId69"/>
    <p:sldId id="315" r:id="rId70"/>
    <p:sldId id="316" r:id="rId71"/>
    <p:sldId id="398" r:id="rId72"/>
    <p:sldId id="399" r:id="rId73"/>
    <p:sldId id="400" r:id="rId74"/>
    <p:sldId id="401" r:id="rId75"/>
    <p:sldId id="402" r:id="rId76"/>
    <p:sldId id="403"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0739" initials="H" lastIdx="2" clrIdx="0">
    <p:extLst>
      <p:ext uri="{19B8F6BF-5375-455C-9EA6-DF929625EA0E}">
        <p15:presenceInfo xmlns:p15="http://schemas.microsoft.com/office/powerpoint/2012/main" xmlns="" userId="Hea073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5" autoAdjust="0"/>
    <p:restoredTop sz="71468" autoAdjust="0"/>
  </p:normalViewPr>
  <p:slideViewPr>
    <p:cSldViewPr snapToGrid="0">
      <p:cViewPr>
        <p:scale>
          <a:sx n="83" d="100"/>
          <a:sy n="83" d="100"/>
        </p:scale>
        <p:origin x="2256" y="21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Sales</c:v>
                </c:pt>
              </c:strCache>
            </c:strRef>
          </c:tx>
          <c:dPt>
            <c:idx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770-5749-8B9F-803004491FB8}"/>
              </c:ext>
            </c:extLst>
          </c:dPt>
          <c:dPt>
            <c:idx val="1"/>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770-5749-8B9F-803004491FB8}"/>
              </c:ext>
            </c:extLst>
          </c:dPt>
          <c:dPt>
            <c:idx val="2"/>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7770-5749-8B9F-803004491FB8}"/>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7770-5749-8B9F-803004491FB8}"/>
              </c:ext>
            </c:extLst>
          </c:dPt>
          <c:dPt>
            <c:idx val="4"/>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7770-5749-8B9F-803004491FB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Sheet1!$A$2:$A$6</c:f>
              <c:strCache>
                <c:ptCount val="5"/>
                <c:pt idx="0">
                  <c:v>RBC</c:v>
                </c:pt>
                <c:pt idx="1">
                  <c:v>TD</c:v>
                </c:pt>
                <c:pt idx="2">
                  <c:v>CIBC</c:v>
                </c:pt>
                <c:pt idx="3">
                  <c:v>Scotiabank</c:v>
                </c:pt>
                <c:pt idx="4">
                  <c:v>BMO</c:v>
                </c:pt>
              </c:strCache>
            </c:strRef>
          </c:cat>
          <c:val>
            <c:numRef>
              <c:f>Sheet1!$B$2:$B$6</c:f>
              <c:numCache>
                <c:formatCode>General</c:formatCode>
                <c:ptCount val="5"/>
                <c:pt idx="0">
                  <c:v>20.6</c:v>
                </c:pt>
                <c:pt idx="1">
                  <c:v>21.9</c:v>
                </c:pt>
                <c:pt idx="2">
                  <c:v>16.399999999999999</c:v>
                </c:pt>
                <c:pt idx="3">
                  <c:v>14.1</c:v>
                </c:pt>
                <c:pt idx="4">
                  <c:v>13.4</c:v>
                </c:pt>
              </c:numCache>
            </c:numRef>
          </c:val>
          <c:extLst xmlns:c16r2="http://schemas.microsoft.com/office/drawing/2015/06/chart">
            <c:ext xmlns:c16="http://schemas.microsoft.com/office/drawing/2014/chart" uri="{C3380CC4-5D6E-409C-BE32-E72D297353CC}">
              <c16:uniqueId val="{00000000-7650-4569-B289-F3349AE676BB}"/>
            </c:ext>
          </c:extLst>
        </c:ser>
        <c:dLbls>
          <c:showPercent val="1"/>
        </c:dLbls>
        <c:firstSliceAng val="0"/>
      </c:pieChart>
      <c:spPr>
        <a:noFill/>
        <a:ln>
          <a:noFill/>
        </a:ln>
        <a:effectLst/>
      </c:spPr>
    </c:plotArea>
    <c:legend>
      <c:legendPos val="r"/>
      <c:layout>
        <c:manualLayout>
          <c:xMode val="edge"/>
          <c:yMode val="edge"/>
          <c:x val="0.68929447677735944"/>
          <c:y val="0.21934379724121641"/>
          <c:w val="0.12471518505838948"/>
          <c:h val="0.4416480631934363"/>
        </c:manualLayout>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7-23T03:51:35.766" idx="1">
    <p:pos x="10" y="10"/>
    <p:text/>
    <p:extLst>
      <p:ext uri="{C676402C-5697-4E1C-873F-D02D1690AC5C}">
        <p15:threadingInfo xmlns:p15="http://schemas.microsoft.com/office/powerpoint/2012/main" xmlns=""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AC30495-2BAE-D645-9486-9098CA9A36DC}"/>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FD81E731-C209-4645-BCB5-437070363F9A}"/>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2CFE428-F2DA-CD4B-A9AA-EF9F8136DE51}" type="datetimeFigureOut">
              <a:rPr lang="en-US" smtClean="0"/>
              <a:pPr/>
              <a:t>7/24/2019</a:t>
            </a:fld>
            <a:endParaRPr lang="en-US"/>
          </a:p>
        </p:txBody>
      </p:sp>
      <p:sp>
        <p:nvSpPr>
          <p:cNvPr id="4" name="Footer Placeholder 3">
            <a:extLst>
              <a:ext uri="{FF2B5EF4-FFF2-40B4-BE49-F238E27FC236}">
                <a16:creationId xmlns:a16="http://schemas.microsoft.com/office/drawing/2014/main" xmlns="" id="{B3E6AF21-E65E-8640-ADF0-7CDAC8E5C477}"/>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5AC52A61-D95F-3343-8CFB-D2CB074D2AD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9BD777A-C6FA-3B48-B1AC-ADF76D653159}" type="slidenum">
              <a:rPr lang="en-US" smtClean="0"/>
              <a:pPr/>
              <a:t>‹#›</a:t>
            </a:fld>
            <a:endParaRPr lang="en-US"/>
          </a:p>
        </p:txBody>
      </p:sp>
    </p:spTree>
    <p:extLst>
      <p:ext uri="{BB962C8B-B14F-4D97-AF65-F5344CB8AC3E}">
        <p14:creationId xmlns:p14="http://schemas.microsoft.com/office/powerpoint/2010/main" xmlns="" val="1036384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1726E60-50E5-48D8-BEE0-0F599E78AC26}" type="datetimeFigureOut">
              <a:rPr lang="en-CA" smtClean="0"/>
              <a:pPr/>
              <a:t>24/07/2019</a:t>
            </a:fld>
            <a:endParaRPr lang="en-CA"/>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325465B-B2D7-4A28-825F-C9092FFE26E0}" type="slidenum">
              <a:rPr lang="en-CA" smtClean="0"/>
              <a:pPr/>
              <a:t>‹#›</a:t>
            </a:fld>
            <a:endParaRPr lang="en-CA"/>
          </a:p>
        </p:txBody>
      </p:sp>
    </p:spTree>
    <p:extLst>
      <p:ext uri="{BB962C8B-B14F-4D97-AF65-F5344CB8AC3E}">
        <p14:creationId xmlns:p14="http://schemas.microsoft.com/office/powerpoint/2010/main" xmlns="" val="297244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Halifax,_Nova_Scotia" TargetMode="External"/><Relationship Id="rId13" Type="http://schemas.openxmlformats.org/officeDocument/2006/relationships/hyperlink" Target="https://en.wikipedia.org/wiki/Royal_Bank_of_Canada#cite_note-RBCCorporateProfile-9" TargetMode="External"/><Relationship Id="rId3" Type="http://schemas.openxmlformats.org/officeDocument/2006/relationships/hyperlink" Target="https://en.wikipedia.org/wiki/Canada" TargetMode="External"/><Relationship Id="rId7" Type="http://schemas.openxmlformats.org/officeDocument/2006/relationships/hyperlink" Target="https://en.wikipedia.org/wiki/Royal_Bank_of_Canada#cite_note-RBC2015AnnualReport-4" TargetMode="External"/><Relationship Id="rId12" Type="http://schemas.openxmlformats.org/officeDocument/2006/relationships/hyperlink" Target="https://en.wikipedia.org/wiki/Royal_Bank_of_Canada#cite_note-Forbes2000-08-8"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en.wikipedia.org/wiki/Market_capitalization" TargetMode="External"/><Relationship Id="rId11" Type="http://schemas.openxmlformats.org/officeDocument/2006/relationships/hyperlink" Target="https://en.wikipedia.org/wiki/Forbes_Global_2000" TargetMode="External"/><Relationship Id="rId5" Type="http://schemas.openxmlformats.org/officeDocument/2006/relationships/hyperlink" Target="https://en.wikipedia.org/wiki/Big_Five_(banks)" TargetMode="External"/><Relationship Id="rId15" Type="http://schemas.openxmlformats.org/officeDocument/2006/relationships/hyperlink" Target="https://en.wikipedia.org/wiki/Royal_Bank_of_Canada#cite_note-10" TargetMode="External"/><Relationship Id="rId10" Type="http://schemas.openxmlformats.org/officeDocument/2006/relationships/hyperlink" Target="https://en.wikipedia.org/wiki/Royal_Bank_of_Canada#cite_note-GlobeMail1000-7" TargetMode="External"/><Relationship Id="rId4" Type="http://schemas.openxmlformats.org/officeDocument/2006/relationships/hyperlink" Target="https://en.wikipedia.org/wiki/Financial_services_company" TargetMode="External"/><Relationship Id="rId9" Type="http://schemas.openxmlformats.org/officeDocument/2006/relationships/hyperlink" Target="https://en.wikipedia.org/wiki/Nova_Scotia" TargetMode="External"/><Relationship Id="rId14" Type="http://schemas.openxmlformats.org/officeDocument/2006/relationships/hyperlink" Target="https://en.wikipedia.org/wiki/Asse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terms/b/baselcommittee.asp"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investopedia.com/terms/o/on-account.asp" TargetMode="External"/><Relationship Id="rId5" Type="http://schemas.openxmlformats.org/officeDocument/2006/relationships/hyperlink" Target="https://www.investopedia.com/terms/o/operational_risk.asp" TargetMode="External"/><Relationship Id="rId4" Type="http://schemas.openxmlformats.org/officeDocument/2006/relationships/hyperlink" Target="https://www.investopedia.com/terms/c/capitalrisk.asp"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vestopedia.com/terms/b/basel_i.as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vestopedia.com/terms/b/baselii.asp"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investopedia.com/terms/m/market-discipline.asp" TargetMode="External"/><Relationship Id="rId4" Type="http://schemas.openxmlformats.org/officeDocument/2006/relationships/hyperlink" Target="https://www.investopedia.com/terms/c/capitalrequirement.asp"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nvestopedia.com/articles/economics/09/lehman-brothers-collapse.asp"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Basel_Committee_on_Banking_Supervision" TargetMode="External"/><Relationship Id="rId5" Type="http://schemas.openxmlformats.org/officeDocument/2006/relationships/hyperlink" Target="https://www.investopedia.com/terms/l/liquidity.asp" TargetMode="External"/><Relationship Id="rId4" Type="http://schemas.openxmlformats.org/officeDocument/2006/relationships/hyperlink" Target="https://www.investopedia.com/terms/c/capital.asp"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nvestopedia.com/terms/b/basel_accord.asp"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investopedia.com/terms/t/tier-1-capital-ratio.asp"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nvestopedia.com/terms/u/undisclosedreserves.asp"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investopedia.com/terms/r/requiredreserves.as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
            <a:endParaRPr lang="en-US" dirty="0"/>
          </a:p>
        </p:txBody>
      </p:sp>
      <p:sp>
        <p:nvSpPr>
          <p:cNvPr id="4" name="Slide Number Placeholder 3"/>
          <p:cNvSpPr>
            <a:spLocks noGrp="1"/>
          </p:cNvSpPr>
          <p:nvPr>
            <p:ph type="sldNum" sz="quarter" idx="5"/>
          </p:nvPr>
        </p:nvSpPr>
        <p:spPr/>
        <p:txBody>
          <a:bodyPr/>
          <a:lstStyle/>
          <a:p>
            <a:fld id="{B325465B-B2D7-4A28-825F-C9092FFE26E0}" type="slidenum">
              <a:rPr lang="en-CA" smtClean="0"/>
              <a:pPr/>
              <a:t>1</a:t>
            </a:fld>
            <a:endParaRPr lang="en-CA"/>
          </a:p>
        </p:txBody>
      </p:sp>
    </p:spTree>
    <p:extLst>
      <p:ext uri="{BB962C8B-B14F-4D97-AF65-F5344CB8AC3E}">
        <p14:creationId xmlns:p14="http://schemas.microsoft.com/office/powerpoint/2010/main" xmlns="" val="312357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Risk-weighted assets are used to determine the minimum amount of capital that must be held by banks and other institutions to reduce the risk of insolvency. The capital requirement is based on a risk assessment for each type of bank asset. For example, a loan that is secured by a letter of credit is considered to be riskier and requires more capital than a mortgage loan that is secured with collateral.</a:t>
            </a:r>
          </a:p>
          <a:p>
            <a:r>
              <a:rPr lang="en-US" dirty="0">
                <a:solidFill>
                  <a:schemeClr val="bg1"/>
                </a:solidFill>
              </a:rPr>
              <a:t>Regulators consider several tools to assess the risk of a particular asset category. Since a large percentage of bank assets are loans, regulators consider both the source of loan repayment and the underlying value of the collateral. A loan for a commercial building, for example, generates interest and principal payments based on lease income from tenants. If the building is not fully leased, the property may not generate sufficient income to repay the loan. Since the building serves as collateral for the loan, bank regulators also consider the value of the building itself.</a:t>
            </a:r>
          </a:p>
          <a:p>
            <a:endParaRPr lang="en-US" dirty="0"/>
          </a:p>
        </p:txBody>
      </p:sp>
      <p:sp>
        <p:nvSpPr>
          <p:cNvPr id="4" name="Slide Number Placeholder 3"/>
          <p:cNvSpPr>
            <a:spLocks noGrp="1"/>
          </p:cNvSpPr>
          <p:nvPr>
            <p:ph type="sldNum" sz="quarter" idx="5"/>
          </p:nvPr>
        </p:nvSpPr>
        <p:spPr/>
        <p:txBody>
          <a:bodyPr/>
          <a:lstStyle/>
          <a:p>
            <a:fld id="{B325465B-B2D7-4A28-825F-C9092FFE26E0}" type="slidenum">
              <a:rPr lang="en-CA" smtClean="0"/>
              <a:pPr/>
              <a:t>18</a:t>
            </a:fld>
            <a:endParaRPr lang="en-CA"/>
          </a:p>
        </p:txBody>
      </p:sp>
    </p:spTree>
    <p:extLst>
      <p:ext uri="{BB962C8B-B14F-4D97-AF65-F5344CB8AC3E}">
        <p14:creationId xmlns:p14="http://schemas.microsoft.com/office/powerpoint/2010/main" xmlns="" val="207910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Risk-adjusted capital ratio is used to gauge a financial institution’s ability to continue functioning in the event of an economic downturn. </a:t>
            </a:r>
          </a:p>
          <a:p>
            <a:r>
              <a:rPr lang="en-US" dirty="0">
                <a:solidFill>
                  <a:schemeClr val="bg1"/>
                </a:solidFill>
              </a:rPr>
              <a:t>A risk-adjusted capital ratio measures the resilience of a financial institution's balance sheet, with an emphasis on capital resources, to endure a given economic risk or recession. The greater the institution's capital, the higher its capital ratio, which should translate to a higher probability that the entity will remain stable in the event of a severe economic downturn.</a:t>
            </a:r>
          </a:p>
          <a:p>
            <a:r>
              <a:rPr lang="en-US" dirty="0">
                <a:solidFill>
                  <a:schemeClr val="bg1"/>
                </a:solidFill>
              </a:rPr>
              <a:t>The higher the risk-adjusted capital ratio, the better the ability of the financial institution to withstand an economic downturn</a:t>
            </a:r>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B325465B-B2D7-4A28-825F-C9092FFE26E0}" type="slidenum">
              <a:rPr lang="en-CA" smtClean="0"/>
              <a:pPr/>
              <a:t>19</a:t>
            </a:fld>
            <a:endParaRPr lang="en-CA"/>
          </a:p>
        </p:txBody>
      </p:sp>
    </p:spTree>
    <p:extLst>
      <p:ext uri="{BB962C8B-B14F-4D97-AF65-F5344CB8AC3E}">
        <p14:creationId xmlns:p14="http://schemas.microsoft.com/office/powerpoint/2010/main" xmlns="" val="2571649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Determining the total adjusted capital is the first step in figuring out the risk-adjusted capital ratio. Total adjusted capital is the sum of equity and near-equity instruments adjusted by their equity content.</a:t>
            </a:r>
          </a:p>
          <a:p>
            <a:r>
              <a:rPr lang="en-US" dirty="0">
                <a:solidFill>
                  <a:schemeClr val="bg1"/>
                </a:solidFill>
              </a:rPr>
              <a:t>Next, the value of risk-weighted assets (RWA) is measured. The value of RWA is the sum of each asset multiplied by its assigned individual risk. This number is stated as a percentage and reflects the odds that the asset will retain its value, i.e., not become worthless.</a:t>
            </a:r>
          </a:p>
          <a:p>
            <a:r>
              <a:rPr lang="en-US" dirty="0">
                <a:solidFill>
                  <a:schemeClr val="bg1"/>
                </a:solidFill>
              </a:rPr>
              <a:t>It is calculated by dividing a financial institution's total adjusted capital by its risk-weighted assets (RWA).</a:t>
            </a:r>
          </a:p>
          <a:p>
            <a:endParaRPr lang="en-US"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B325465B-B2D7-4A28-825F-C9092FFE26E0}" type="slidenum">
              <a:rPr lang="en-CA" smtClean="0"/>
              <a:pPr/>
              <a:t>20</a:t>
            </a:fld>
            <a:endParaRPr lang="en-CA"/>
          </a:p>
        </p:txBody>
      </p:sp>
    </p:spTree>
    <p:extLst>
      <p:ext uri="{BB962C8B-B14F-4D97-AF65-F5344CB8AC3E}">
        <p14:creationId xmlns:p14="http://schemas.microsoft.com/office/powerpoint/2010/main" xmlns="" val="916523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a:solidFill>
                  <a:schemeClr val="tx1"/>
                </a:solidFill>
                <a:effectLst/>
                <a:latin typeface="+mn-lt"/>
                <a:ea typeface="+mn-ea"/>
                <a:cs typeface="+mn-cs"/>
              </a:rPr>
              <a:t>The Royal Bank of Canada is a </a:t>
            </a:r>
            <a:r>
              <a:rPr lang="en-US" sz="1200" b="0" i="0" u="none" strike="noStrike" kern="1200" dirty="0">
                <a:solidFill>
                  <a:schemeClr val="tx1"/>
                </a:solidFill>
                <a:effectLst/>
                <a:latin typeface="+mn-lt"/>
                <a:ea typeface="+mn-ea"/>
                <a:cs typeface="+mn-cs"/>
                <a:hlinkClick r:id="rId3" tooltip="Canada">
                  <a:extLst>
                    <a:ext uri="{A12FA001-AC4F-418D-AE19-62706E023703}">
                      <ahyp:hlinkClr xmlns:ahyp="http://schemas.microsoft.com/office/drawing/2018/hyperlinkcolor" xmlns="" val="tx"/>
                    </a:ext>
                  </a:extLst>
                </a:hlinkClick>
              </a:rPr>
              <a:t>Canadian</a:t>
            </a:r>
            <a:r>
              <a:rPr lang="en-US" sz="1200" b="0" i="0" u="none" kern="1200" dirty="0">
                <a:solidFill>
                  <a:schemeClr val="tx1"/>
                </a:solidFill>
                <a:effectLst/>
                <a:latin typeface="+mn-lt"/>
                <a:ea typeface="+mn-ea"/>
                <a:cs typeface="+mn-cs"/>
              </a:rPr>
              <a:t> multinational </a:t>
            </a:r>
            <a:r>
              <a:rPr lang="en-US" sz="1200" b="0" i="0" u="none" strike="noStrike" kern="1200" dirty="0">
                <a:solidFill>
                  <a:schemeClr val="tx1"/>
                </a:solidFill>
                <a:effectLst/>
                <a:latin typeface="+mn-lt"/>
                <a:ea typeface="+mn-ea"/>
                <a:cs typeface="+mn-cs"/>
                <a:hlinkClick r:id="rId4" tooltip="Financial services company">
                  <a:extLst>
                    <a:ext uri="{A12FA001-AC4F-418D-AE19-62706E023703}">
                      <ahyp:hlinkClr xmlns:ahyp="http://schemas.microsoft.com/office/drawing/2018/hyperlinkcolor" xmlns="" val="tx"/>
                    </a:ext>
                  </a:extLst>
                </a:hlinkClick>
              </a:rPr>
              <a:t>financial services company</a:t>
            </a:r>
            <a:r>
              <a:rPr lang="en-US" sz="1200" b="0" i="0" u="none" kern="1200" dirty="0">
                <a:solidFill>
                  <a:schemeClr val="tx1"/>
                </a:solidFill>
                <a:effectLst/>
                <a:latin typeface="+mn-lt"/>
                <a:ea typeface="+mn-ea"/>
                <a:cs typeface="+mn-cs"/>
              </a:rPr>
              <a:t> and the </a:t>
            </a:r>
            <a:r>
              <a:rPr lang="en-US" sz="1200" b="0" i="0" u="none" strike="noStrike" kern="1200" dirty="0">
                <a:solidFill>
                  <a:schemeClr val="tx1"/>
                </a:solidFill>
                <a:effectLst/>
                <a:latin typeface="+mn-lt"/>
                <a:ea typeface="+mn-ea"/>
                <a:cs typeface="+mn-cs"/>
                <a:hlinkClick r:id="rId5" tooltip="Big Five (banks)">
                  <a:extLst>
                    <a:ext uri="{A12FA001-AC4F-418D-AE19-62706E023703}">
                      <ahyp:hlinkClr xmlns:ahyp="http://schemas.microsoft.com/office/drawing/2018/hyperlinkcolor" xmlns="" val="tx"/>
                    </a:ext>
                  </a:extLst>
                </a:hlinkClick>
              </a:rPr>
              <a:t>largest bank</a:t>
            </a:r>
            <a:r>
              <a:rPr lang="en-US" sz="1200" b="0" i="0" u="none" kern="1200" dirty="0">
                <a:solidFill>
                  <a:schemeClr val="tx1"/>
                </a:solidFill>
                <a:effectLst/>
                <a:latin typeface="+mn-lt"/>
                <a:ea typeface="+mn-ea"/>
                <a:cs typeface="+mn-cs"/>
              </a:rPr>
              <a:t> in Canada by </a:t>
            </a:r>
            <a:r>
              <a:rPr lang="en-US" sz="1200" b="0" i="0" u="none" strike="noStrike" kern="1200" dirty="0">
                <a:solidFill>
                  <a:schemeClr val="tx1"/>
                </a:solidFill>
                <a:effectLst/>
                <a:latin typeface="+mn-lt"/>
                <a:ea typeface="+mn-ea"/>
                <a:cs typeface="+mn-cs"/>
                <a:hlinkClick r:id="rId6" tooltip="Market capitalization">
                  <a:extLst>
                    <a:ext uri="{A12FA001-AC4F-418D-AE19-62706E023703}">
                      <ahyp:hlinkClr xmlns:ahyp="http://schemas.microsoft.com/office/drawing/2018/hyperlinkcolor" xmlns="" val="tx"/>
                    </a:ext>
                  </a:extLst>
                </a:hlinkClick>
              </a:rPr>
              <a:t>market capitalization</a:t>
            </a:r>
            <a:r>
              <a:rPr lang="en-US" sz="1200" b="0" i="0" u="none" kern="1200" dirty="0">
                <a:solidFill>
                  <a:schemeClr val="tx1"/>
                </a:solidFill>
                <a:effectLst/>
                <a:latin typeface="+mn-lt"/>
                <a:ea typeface="+mn-ea"/>
                <a:cs typeface="+mn-cs"/>
              </a:rPr>
              <a:t>. The bank serves over 16 million clients and has 80,000 employees worldwide.</a:t>
            </a:r>
            <a:r>
              <a:rPr lang="en-US" sz="1200" b="0" i="0" u="none" strike="noStrike" kern="1200" baseline="30000" dirty="0">
                <a:solidFill>
                  <a:schemeClr val="tx1"/>
                </a:solidFill>
                <a:effectLst/>
                <a:latin typeface="+mn-lt"/>
                <a:ea typeface="+mn-ea"/>
                <a:cs typeface="+mn-cs"/>
                <a:hlinkClick r:id="rId7">
                  <a:extLst>
                    <a:ext uri="{A12FA001-AC4F-418D-AE19-62706E023703}">
                      <ahyp:hlinkClr xmlns:ahyp="http://schemas.microsoft.com/office/drawing/2018/hyperlinkcolor" xmlns="" val="tx"/>
                    </a:ext>
                  </a:extLst>
                </a:hlinkClick>
              </a:rPr>
              <a:t>[4]</a:t>
            </a:r>
            <a:r>
              <a:rPr lang="en-US" sz="1200" b="0" i="0" u="none" kern="1200" dirty="0">
                <a:solidFill>
                  <a:schemeClr val="tx1"/>
                </a:solidFill>
                <a:effectLst/>
                <a:latin typeface="+mn-lt"/>
                <a:ea typeface="+mn-ea"/>
                <a:cs typeface="+mn-cs"/>
              </a:rPr>
              <a:t> The bank was founded in 1864 in </a:t>
            </a:r>
            <a:r>
              <a:rPr lang="en-US" sz="1200" b="0" i="0" u="none" strike="noStrike" kern="1200" dirty="0">
                <a:solidFill>
                  <a:schemeClr val="tx1"/>
                </a:solidFill>
                <a:effectLst/>
                <a:latin typeface="+mn-lt"/>
                <a:ea typeface="+mn-ea"/>
                <a:cs typeface="+mn-cs"/>
                <a:hlinkClick r:id="rId8" tooltip="Halifax, Nova Scotia">
                  <a:extLst>
                    <a:ext uri="{A12FA001-AC4F-418D-AE19-62706E023703}">
                      <ahyp:hlinkClr xmlns:ahyp="http://schemas.microsoft.com/office/drawing/2018/hyperlinkcolor" xmlns="" val="tx"/>
                    </a:ext>
                  </a:extLst>
                </a:hlinkClick>
              </a:rPr>
              <a:t>Halifax</a:t>
            </a:r>
            <a:r>
              <a:rPr lang="en-US" sz="1200" b="0" i="0" u="non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9" tooltip="Nova Scotia">
                  <a:extLst>
                    <a:ext uri="{A12FA001-AC4F-418D-AE19-62706E023703}">
                      <ahyp:hlinkClr xmlns:ahyp="http://schemas.microsoft.com/office/drawing/2018/hyperlinkcolor" xmlns="" val="tx"/>
                    </a:ext>
                  </a:extLst>
                </a:hlinkClick>
              </a:rPr>
              <a:t>Nova Scotia</a:t>
            </a:r>
            <a:endParaRPr lang="en-US" sz="1200" b="0" i="0" u="none" strike="noStrike" kern="1200" dirty="0">
              <a:solidFill>
                <a:schemeClr val="tx1"/>
              </a:solidFill>
              <a:effectLst/>
              <a:latin typeface="+mn-lt"/>
              <a:ea typeface="+mn-ea"/>
              <a:cs typeface="+mn-cs"/>
            </a:endParaRPr>
          </a:p>
          <a:p>
            <a:r>
              <a:rPr lang="en-US" sz="1200" b="0" i="0" u="none" kern="1200" dirty="0">
                <a:solidFill>
                  <a:schemeClr val="tx1"/>
                </a:solidFill>
                <a:effectLst/>
                <a:latin typeface="+mn-lt"/>
                <a:ea typeface="+mn-ea"/>
                <a:cs typeface="+mn-cs"/>
              </a:rPr>
              <a:t>In 2011, RBC was the largest Canadian company by revenue and market capitalization.</a:t>
            </a:r>
            <a:r>
              <a:rPr lang="en-US" sz="1200" b="0" i="0" u="none" strike="noStrike" kern="1200" baseline="30000" dirty="0">
                <a:solidFill>
                  <a:schemeClr val="tx1"/>
                </a:solidFill>
                <a:effectLst/>
                <a:latin typeface="+mn-lt"/>
                <a:ea typeface="+mn-ea"/>
                <a:cs typeface="+mn-cs"/>
                <a:hlinkClick r:id="rId10">
                  <a:extLst>
                    <a:ext uri="{A12FA001-AC4F-418D-AE19-62706E023703}">
                      <ahyp:hlinkClr xmlns:ahyp="http://schemas.microsoft.com/office/drawing/2018/hyperlinkcolor" xmlns="" val="tx"/>
                    </a:ext>
                  </a:extLst>
                </a:hlinkClick>
              </a:rPr>
              <a:t>[7]</a:t>
            </a:r>
            <a:r>
              <a:rPr lang="en-US" sz="1200" b="0" i="0" u="none" kern="1200" dirty="0">
                <a:solidFill>
                  <a:schemeClr val="tx1"/>
                </a:solidFill>
                <a:effectLst/>
                <a:latin typeface="+mn-lt"/>
                <a:ea typeface="+mn-ea"/>
                <a:cs typeface="+mn-cs"/>
              </a:rPr>
              <a:t> and was ranked at No. 50 in the 2013 </a:t>
            </a:r>
            <a:r>
              <a:rPr lang="en-US" sz="1200" b="0" i="0" u="none" strike="noStrike" kern="1200" dirty="0">
                <a:solidFill>
                  <a:schemeClr val="tx1"/>
                </a:solidFill>
                <a:effectLst/>
                <a:latin typeface="+mn-lt"/>
                <a:ea typeface="+mn-ea"/>
                <a:cs typeface="+mn-cs"/>
                <a:hlinkClick r:id="rId11" tooltip="Forbes Global 2000">
                  <a:extLst>
                    <a:ext uri="{A12FA001-AC4F-418D-AE19-62706E023703}">
                      <ahyp:hlinkClr xmlns:ahyp="http://schemas.microsoft.com/office/drawing/2018/hyperlinkcolor" xmlns="" val="tx"/>
                    </a:ext>
                  </a:extLst>
                </a:hlinkClick>
              </a:rPr>
              <a:t>Forbes Global 2000</a:t>
            </a:r>
            <a:r>
              <a:rPr lang="en-US" sz="1200" b="0" i="0" u="none" kern="1200" dirty="0">
                <a:solidFill>
                  <a:schemeClr val="tx1"/>
                </a:solidFill>
                <a:effectLst/>
                <a:latin typeface="+mn-lt"/>
                <a:ea typeface="+mn-ea"/>
                <a:cs typeface="+mn-cs"/>
              </a:rPr>
              <a:t>listing,</a:t>
            </a:r>
            <a:r>
              <a:rPr lang="en-US" sz="1200" b="0" i="0" u="none" strike="noStrike" kern="1200" baseline="30000" dirty="0">
                <a:solidFill>
                  <a:schemeClr val="tx1"/>
                </a:solidFill>
                <a:effectLst/>
                <a:latin typeface="+mn-lt"/>
                <a:ea typeface="+mn-ea"/>
                <a:cs typeface="+mn-cs"/>
                <a:hlinkClick r:id="rId12">
                  <a:extLst>
                    <a:ext uri="{A12FA001-AC4F-418D-AE19-62706E023703}">
                      <ahyp:hlinkClr xmlns:ahyp="http://schemas.microsoft.com/office/drawing/2018/hyperlinkcolor" xmlns="" val="tx"/>
                    </a:ext>
                  </a:extLst>
                </a:hlinkClick>
              </a:rPr>
              <a:t>[8]</a:t>
            </a:r>
            <a:r>
              <a:rPr lang="en-US" sz="1200" b="0" i="0" u="none" kern="1200" dirty="0">
                <a:solidFill>
                  <a:schemeClr val="tx1"/>
                </a:solidFill>
                <a:effectLst/>
                <a:latin typeface="+mn-lt"/>
                <a:ea typeface="+mn-ea"/>
                <a:cs typeface="+mn-cs"/>
              </a:rPr>
              <a:t> The company has operations in Canada, and 40 other countries</a:t>
            </a:r>
            <a:r>
              <a:rPr lang="en-US" sz="1200" b="0" i="0" u="none" strike="noStrike" kern="1200" baseline="30000" dirty="0">
                <a:solidFill>
                  <a:schemeClr val="tx1"/>
                </a:solidFill>
                <a:effectLst/>
                <a:latin typeface="+mn-lt"/>
                <a:ea typeface="+mn-ea"/>
                <a:cs typeface="+mn-cs"/>
                <a:hlinkClick r:id="rId13">
                  <a:extLst>
                    <a:ext uri="{A12FA001-AC4F-418D-AE19-62706E023703}">
                      <ahyp:hlinkClr xmlns:ahyp="http://schemas.microsoft.com/office/drawing/2018/hyperlinkcolor" xmlns="" val="tx"/>
                    </a:ext>
                  </a:extLst>
                </a:hlinkClick>
              </a:rPr>
              <a:t>[9]</a:t>
            </a:r>
            <a:r>
              <a:rPr lang="en-US" sz="1200" b="0" i="0" u="none" kern="1200" dirty="0">
                <a:solidFill>
                  <a:schemeClr val="tx1"/>
                </a:solidFill>
                <a:effectLst/>
                <a:latin typeface="+mn-lt"/>
                <a:ea typeface="+mn-ea"/>
                <a:cs typeface="+mn-cs"/>
              </a:rPr>
              <a:t>and had US$673.2 billion of </a:t>
            </a:r>
            <a:r>
              <a:rPr lang="en-US" sz="1200" b="0" i="0" u="none" strike="noStrike" kern="1200" dirty="0">
                <a:solidFill>
                  <a:schemeClr val="tx1"/>
                </a:solidFill>
                <a:effectLst/>
                <a:latin typeface="+mn-lt"/>
                <a:ea typeface="+mn-ea"/>
                <a:cs typeface="+mn-cs"/>
                <a:hlinkClick r:id="rId14">
                  <a:extLst>
                    <a:ext uri="{A12FA001-AC4F-418D-AE19-62706E023703}">
                      <ahyp:hlinkClr xmlns:ahyp="http://schemas.microsoft.com/office/drawing/2018/hyperlinkcolor" xmlns="" val="tx"/>
                    </a:ext>
                  </a:extLst>
                </a:hlinkClick>
              </a:rPr>
              <a:t>assets</a:t>
            </a:r>
            <a:r>
              <a:rPr lang="en-US" sz="1200" b="0" i="0" u="none" kern="1200" dirty="0">
                <a:solidFill>
                  <a:schemeClr val="tx1"/>
                </a:solidFill>
                <a:effectLst/>
                <a:latin typeface="+mn-lt"/>
                <a:ea typeface="+mn-ea"/>
                <a:cs typeface="+mn-cs"/>
              </a:rPr>
              <a:t> under management in 2014.</a:t>
            </a:r>
            <a:r>
              <a:rPr lang="en-US" sz="1200" b="0" i="0" u="none" strike="noStrike" kern="1200" baseline="30000" dirty="0">
                <a:solidFill>
                  <a:schemeClr val="tx1"/>
                </a:solidFill>
                <a:effectLst/>
                <a:latin typeface="+mn-lt"/>
                <a:ea typeface="+mn-ea"/>
                <a:cs typeface="+mn-cs"/>
                <a:hlinkClick r:id="rId15">
                  <a:extLst>
                    <a:ext uri="{A12FA001-AC4F-418D-AE19-62706E023703}">
                      <ahyp:hlinkClr xmlns:ahyp="http://schemas.microsoft.com/office/drawing/2018/hyperlinkcolor" xmlns="" val="tx"/>
                    </a:ext>
                  </a:extLst>
                </a:hlinkClick>
              </a:rPr>
              <a:t>[10]</a:t>
            </a:r>
            <a:endParaRPr lang="en-US" sz="1200" b="0" i="0" u="none" kern="1200" dirty="0">
              <a:solidFill>
                <a:schemeClr val="tx1"/>
              </a:solidFill>
              <a:effectLst/>
              <a:latin typeface="+mn-lt"/>
              <a:ea typeface="+mn-ea"/>
              <a:cs typeface="+mn-cs"/>
            </a:endParaRPr>
          </a:p>
          <a:p>
            <a:endParaRPr lang="en-CA" b="0" u="none" dirty="0">
              <a:solidFill>
                <a:schemeClr val="tx1"/>
              </a:solidFill>
            </a:endParaRPr>
          </a:p>
        </p:txBody>
      </p:sp>
      <p:sp>
        <p:nvSpPr>
          <p:cNvPr id="4" name="Slide Number Placeholder 3"/>
          <p:cNvSpPr>
            <a:spLocks noGrp="1"/>
          </p:cNvSpPr>
          <p:nvPr>
            <p:ph type="sldNum" sz="quarter" idx="5"/>
          </p:nvPr>
        </p:nvSpPr>
        <p:spPr/>
        <p:txBody>
          <a:bodyPr/>
          <a:lstStyle/>
          <a:p>
            <a:fld id="{B325465B-B2D7-4A28-825F-C9092FFE26E0}" type="slidenum">
              <a:rPr lang="en-CA" smtClean="0"/>
              <a:pPr/>
              <a:t>22</a:t>
            </a:fld>
            <a:endParaRPr lang="en-CA"/>
          </a:p>
        </p:txBody>
      </p:sp>
    </p:spTree>
    <p:extLst>
      <p:ext uri="{BB962C8B-B14F-4D97-AF65-F5344CB8AC3E}">
        <p14:creationId xmlns:p14="http://schemas.microsoft.com/office/powerpoint/2010/main" xmlns="" val="356308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325465B-B2D7-4A28-825F-C9092FFE26E0}" type="slidenum">
              <a:rPr lang="en-CA" smtClean="0"/>
              <a:pPr/>
              <a:t>29</a:t>
            </a:fld>
            <a:endParaRPr lang="en-CA"/>
          </a:p>
        </p:txBody>
      </p:sp>
    </p:spTree>
    <p:extLst>
      <p:ext uri="{BB962C8B-B14F-4D97-AF65-F5344CB8AC3E}">
        <p14:creationId xmlns:p14="http://schemas.microsoft.com/office/powerpoint/2010/main" xmlns="" val="800112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Derivaties</a:t>
            </a:r>
            <a:r>
              <a:rPr lang="en-US" dirty="0"/>
              <a:t> was decrease by -984 millions dollars.  However, Total asset was increase by 121,881 million mostly because RBC has </a:t>
            </a:r>
            <a:r>
              <a:rPr lang="en-US" dirty="0" err="1"/>
              <a:t>increae</a:t>
            </a:r>
            <a:r>
              <a:rPr lang="en-US" dirty="0"/>
              <a:t> its over all Cash holding, security, assets purchased under reverse repurchase agreement </a:t>
            </a:r>
            <a:r>
              <a:rPr lang="en-US" dirty="0" err="1"/>
              <a:t>etc</a:t>
            </a:r>
            <a:endParaRPr lang="en-US" dirty="0"/>
          </a:p>
        </p:txBody>
      </p:sp>
      <p:sp>
        <p:nvSpPr>
          <p:cNvPr id="4" name="Slide Number Placeholder 3"/>
          <p:cNvSpPr>
            <a:spLocks noGrp="1"/>
          </p:cNvSpPr>
          <p:nvPr>
            <p:ph type="sldNum" sz="quarter" idx="5"/>
          </p:nvPr>
        </p:nvSpPr>
        <p:spPr/>
        <p:txBody>
          <a:bodyPr/>
          <a:lstStyle/>
          <a:p>
            <a:fld id="{B325465B-B2D7-4A28-825F-C9092FFE26E0}" type="slidenum">
              <a:rPr lang="en-CA" smtClean="0"/>
              <a:pPr/>
              <a:t>33</a:t>
            </a:fld>
            <a:endParaRPr lang="en-CA"/>
          </a:p>
        </p:txBody>
      </p:sp>
    </p:spTree>
    <p:extLst>
      <p:ext uri="{BB962C8B-B14F-4D97-AF65-F5344CB8AC3E}">
        <p14:creationId xmlns:p14="http://schemas.microsoft.com/office/powerpoint/2010/main" xmlns="" val="143821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a:t>This graph shows a more detailed revenue structure of RBC. Here we can see the exact profits that the company makes from each of the sectors. Total revenues from interest and non-interest income amount to 42,576millions of Canadian dollars </a:t>
            </a:r>
            <a:r>
              <a:rPr lang="en-US" dirty="0" err="1"/>
              <a:t>dollars</a:t>
            </a:r>
            <a:r>
              <a:rPr lang="en-US" dirty="0"/>
              <a:t> in 2018 which is 5 percent more than in 2017. Net interest income is composed from income from investments, insurance, trading, banking, advisory, and other. As we can see all of the sectors experienced growth in 2018 as compared to 2017. </a:t>
            </a:r>
          </a:p>
          <a:p>
            <a:pPr marL="0" lvl="0" indent="0" algn="l" rtl="0">
              <a:spcBef>
                <a:spcPts val="0"/>
              </a:spcBef>
              <a:spcAft>
                <a:spcPts val="0"/>
              </a:spcAft>
              <a:buNone/>
            </a:pPr>
            <a:endParaRPr lang="en-US" dirty="0"/>
          </a:p>
          <a:p>
            <a:endParaRPr lang="en-CA" dirty="0"/>
          </a:p>
        </p:txBody>
      </p:sp>
      <p:sp>
        <p:nvSpPr>
          <p:cNvPr id="4" name="Slide Number Placeholder 3"/>
          <p:cNvSpPr>
            <a:spLocks noGrp="1"/>
          </p:cNvSpPr>
          <p:nvPr>
            <p:ph type="sldNum" sz="quarter" idx="5"/>
          </p:nvPr>
        </p:nvSpPr>
        <p:spPr/>
        <p:txBody>
          <a:bodyPr/>
          <a:lstStyle/>
          <a:p>
            <a:fld id="{B325465B-B2D7-4A28-825F-C9092FFE26E0}" type="slidenum">
              <a:rPr lang="en-CA" smtClean="0"/>
              <a:pPr/>
              <a:t>34</a:t>
            </a:fld>
            <a:endParaRPr lang="en-CA"/>
          </a:p>
        </p:txBody>
      </p:sp>
    </p:spTree>
    <p:extLst>
      <p:ext uri="{BB962C8B-B14F-4D97-AF65-F5344CB8AC3E}">
        <p14:creationId xmlns:p14="http://schemas.microsoft.com/office/powerpoint/2010/main" xmlns="" val="2009373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45a22e4454_2_92: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45a22e4454_2_92: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99" name="Google Shape;399;g45a22e4454_2_92:notes"/>
          <p:cNvSpPr txBox="1">
            <a:spLocks noGrp="1"/>
          </p:cNvSpPr>
          <p:nvPr>
            <p:ph type="sldNum" idx="12"/>
          </p:nvPr>
        </p:nvSpPr>
        <p:spPr>
          <a:xfrm>
            <a:off x="5294584" y="6622475"/>
            <a:ext cx="4050400" cy="348525"/>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a:p>
        </p:txBody>
      </p:sp>
    </p:spTree>
    <p:extLst>
      <p:ext uri="{BB962C8B-B14F-4D97-AF65-F5344CB8AC3E}">
        <p14:creationId xmlns:p14="http://schemas.microsoft.com/office/powerpoint/2010/main" xmlns="" val="3453456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45a22e4454_2_98: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5" name="Google Shape;405;g45a22e4454_2_98: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017971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45a22e4454_2_106: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Credit risk may arise directly from the risk of default of a primary obligor (e.g., issuer, debtor, counterparty, borrower or policyholder), indirectly from a secondary obligor (e.g., guarantor or reinsurer), through off-balance sheet exposures, contingent credit risk and/or transactional risk. Credit risk includes counterparty credit risk from both trading and non-trading activities.</a:t>
            </a: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414" name="Google Shape;414;g45a22e4454_2_106: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7055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banking system in Canada groups financial institutions into five main categories: chartered banks, trust and loan companies, the cooperative credit movement, life insurance companies, and securities dealers. There are approximately 29 domestic banks, 24 foreign bank subsidiaries, 27 full service foreign bank branches, and three foreign bank lending branches. Combined, these institutions manage more than C$4.6 trillion in assets. Banks account for more than 70 percent of the total assets of the Canadian financial services sector, with the 5 largest domestic banks accounting for more than 90 percent of the banking industry’s assets. The 5major banks have a significant presence outside Canada in areas such as the United States, Latin America, the Caribbean, and Asia.</a:t>
            </a:r>
            <a:r>
              <a:rPr lang="en-US" dirty="0"/>
              <a:t/>
            </a:r>
            <a:br>
              <a:rPr lang="en-US" dirty="0"/>
            </a:br>
            <a:endParaRPr lang="en-CA" dirty="0"/>
          </a:p>
        </p:txBody>
      </p:sp>
      <p:sp>
        <p:nvSpPr>
          <p:cNvPr id="4" name="Slide Number Placeholder 3"/>
          <p:cNvSpPr>
            <a:spLocks noGrp="1"/>
          </p:cNvSpPr>
          <p:nvPr>
            <p:ph type="sldNum" sz="quarter" idx="5"/>
          </p:nvPr>
        </p:nvSpPr>
        <p:spPr/>
        <p:txBody>
          <a:bodyPr/>
          <a:lstStyle/>
          <a:p>
            <a:fld id="{B325465B-B2D7-4A28-825F-C9092FFE26E0}" type="slidenum">
              <a:rPr lang="en-CA" smtClean="0"/>
              <a:pPr/>
              <a:t>4</a:t>
            </a:fld>
            <a:endParaRPr lang="en-CA"/>
          </a:p>
        </p:txBody>
      </p:sp>
    </p:spTree>
    <p:extLst>
      <p:ext uri="{BB962C8B-B14F-4D97-AF65-F5344CB8AC3E}">
        <p14:creationId xmlns:p14="http://schemas.microsoft.com/office/powerpoint/2010/main" xmlns="" val="2036202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45a22e4454_2_115: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4" name="Google Shape;424;g45a22e4454_2_115: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58274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444784bb08_1_6: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444784bb08_1_6: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r>
              <a:rPr lang="en-CA" sz="1200" kern="1200" dirty="0">
                <a:solidFill>
                  <a:schemeClr val="tx1"/>
                </a:solidFill>
                <a:effectLst/>
                <a:latin typeface="+mn-lt"/>
                <a:ea typeface="+mn-ea"/>
                <a:cs typeface="+mn-cs"/>
              </a:rPr>
              <a:t>The wholesale credit risk rating system is designed to measure the credit risk inherent in our wholesale credit activities. </a:t>
            </a:r>
            <a:endParaRPr dirty="0"/>
          </a:p>
        </p:txBody>
      </p:sp>
      <p:sp>
        <p:nvSpPr>
          <p:cNvPr id="433" name="Google Shape;433;g444784bb08_1_6:notes"/>
          <p:cNvSpPr txBox="1">
            <a:spLocks noGrp="1"/>
          </p:cNvSpPr>
          <p:nvPr>
            <p:ph type="sldNum" idx="12"/>
          </p:nvPr>
        </p:nvSpPr>
        <p:spPr>
          <a:xfrm>
            <a:off x="5294584" y="6622475"/>
            <a:ext cx="4050400" cy="348525"/>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45</a:t>
            </a:fld>
            <a:endParaRPr/>
          </a:p>
        </p:txBody>
      </p:sp>
    </p:spTree>
    <p:extLst>
      <p:ext uri="{BB962C8B-B14F-4D97-AF65-F5344CB8AC3E}">
        <p14:creationId xmlns:p14="http://schemas.microsoft.com/office/powerpoint/2010/main" xmlns="" val="3440960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45a22e4454_2_122: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r>
              <a:rPr lang="en-CA" sz="1200" kern="1200" dirty="0">
                <a:solidFill>
                  <a:schemeClr val="tx1"/>
                </a:solidFill>
                <a:effectLst/>
                <a:latin typeface="+mn-lt"/>
                <a:ea typeface="+mn-ea"/>
                <a:cs typeface="+mn-cs"/>
              </a:rPr>
              <a:t>Each obligor is assigned a </a:t>
            </a:r>
            <a:r>
              <a:rPr lang="en-CA" sz="1200" b="1" kern="1200" dirty="0">
                <a:solidFill>
                  <a:schemeClr val="tx1"/>
                </a:solidFill>
                <a:effectLst/>
                <a:latin typeface="+mn-lt"/>
                <a:ea typeface="+mn-ea"/>
                <a:cs typeface="+mn-cs"/>
              </a:rPr>
              <a:t>borrower risk rating (BRR),</a:t>
            </a:r>
            <a:r>
              <a:rPr lang="en-CA" sz="1200" kern="1200" dirty="0">
                <a:solidFill>
                  <a:schemeClr val="tx1"/>
                </a:solidFill>
                <a:effectLst/>
                <a:latin typeface="+mn-lt"/>
                <a:ea typeface="+mn-ea"/>
                <a:cs typeface="+mn-cs"/>
              </a:rPr>
              <a:t> reflecting an assessment of the credit quality of the obligor. The BRR differentiates the riskiness of obligors and represents our evaluation of the obligor’s ability and willingness to meet its contractual obligations on time over a three year time horizon.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PD </a:t>
            </a:r>
            <a:r>
              <a:rPr lang="en-CA" sz="1200" kern="1200" dirty="0">
                <a:solidFill>
                  <a:schemeClr val="tx1"/>
                </a:solidFill>
                <a:effectLst/>
                <a:latin typeface="+mn-lt"/>
                <a:ea typeface="+mn-ea"/>
                <a:cs typeface="+mn-cs"/>
              </a:rPr>
              <a:t>estimates are designed to be a conservative reflection of our experience across the economic cycle including periods of economic downturn</a:t>
            </a: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441" name="Google Shape;441;g45a22e4454_2_122: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02284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45a22e4454_2_129: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9" name="Google Shape;449;g45a22e4454_2_129: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661583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45a22e4454_2_138: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9" name="Google Shape;459;g45a22e4454_2_138: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960529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45a22e4454_2_145: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7" name="Google Shape;467;g45a22e4454_2_145: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816507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45a22e4454_2_153: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6" name="Google Shape;476;g45a22e4454_2_153: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54695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45a22e4454_2_161: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credit assessment 之前</a:t>
            </a:r>
            <a:endParaRPr/>
          </a:p>
        </p:txBody>
      </p:sp>
      <p:sp>
        <p:nvSpPr>
          <p:cNvPr id="485" name="Google Shape;485;g45a22e4454_2_161: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070261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45a22e4454_2_169: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5" name="Google Shape;495;g45a22e4454_2_169: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5455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45a22e4454_2_175: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2" name="Google Shape;502;g45a22e4454_2_175: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12447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CFIB has been tracking small- and mid-sized </a:t>
            </a:r>
            <a:r>
              <a:rPr lang="en-US" dirty="0" err="1"/>
              <a:t>entrerprises</a:t>
            </a:r>
            <a:r>
              <a:rPr lang="en-US" dirty="0"/>
              <a:t> (SME) bank market share over the last few decades. While there are differing definitions of market share, CFIB offers a unique perspective on the relative dominance of the financial institutions in the SME segment, namely by the number of businesses.</a:t>
            </a:r>
          </a:p>
          <a:p>
            <a:r>
              <a:rPr lang="en-US" dirty="0"/>
              <a:t>Although Royal Bank still retains its first place position, it has lost significant ground over the last few decades. Bank of has also been on the decline since 1997 but gained slightly in market share from 2012 to 2015. In contrast, Scotiabank and TD Canada Trust have crept up to second and third place as market share leaders over the last few decades. Credit unions have slowly gained market share over the years, growing from 5.5% in 1989 to 11.5% of total SME bank market share (see Figure 1). From 2000 to 2015 (see Table 1), significant declines occurred across select banks, namely CIBC (-3.5 percentage points), Royal Bank (-2.7 percentage points), and Bank of Montreal (-1.9 percentage points). Since 2000, Scotiabank boosted its market share by 6.7 percentage points while TD Canada Trust increased its market share by 4.4 percentage points. Credit unions gained 2.8 percentage points in market share</a:t>
            </a:r>
            <a:endParaRPr lang="en-CA" dirty="0"/>
          </a:p>
        </p:txBody>
      </p:sp>
      <p:sp>
        <p:nvSpPr>
          <p:cNvPr id="4" name="Slide Number Placeholder 3"/>
          <p:cNvSpPr>
            <a:spLocks noGrp="1"/>
          </p:cNvSpPr>
          <p:nvPr>
            <p:ph type="sldNum" sz="quarter" idx="5"/>
          </p:nvPr>
        </p:nvSpPr>
        <p:spPr/>
        <p:txBody>
          <a:bodyPr/>
          <a:lstStyle/>
          <a:p>
            <a:fld id="{B325465B-B2D7-4A28-825F-C9092FFE26E0}" type="slidenum">
              <a:rPr lang="en-CA" smtClean="0"/>
              <a:pPr/>
              <a:t>8</a:t>
            </a:fld>
            <a:endParaRPr lang="en-CA"/>
          </a:p>
        </p:txBody>
      </p:sp>
    </p:spTree>
    <p:extLst>
      <p:ext uri="{BB962C8B-B14F-4D97-AF65-F5344CB8AC3E}">
        <p14:creationId xmlns:p14="http://schemas.microsoft.com/office/powerpoint/2010/main" xmlns="" val="2137068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45a22e4454_2_183: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1" name="Google Shape;511;g45a22e4454_2_183: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14082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45a22e4454_2_191: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0" name="Google Shape;520;g45a22e4454_2_191: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203558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45a22e4454_2_200: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p68 market risk definition</a:t>
            </a:r>
            <a:endParaRPr/>
          </a:p>
        </p:txBody>
      </p:sp>
      <p:sp>
        <p:nvSpPr>
          <p:cNvPr id="530" name="Google Shape;530;g45a22e4454_2_200: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16829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45a22e4454_2_208: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9" name="Google Shape;539;g45a22e4454_2_208: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065329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45a22e4454_2_222: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r>
              <a:rPr lang="en-US" altLang="zh-CN" dirty="0"/>
              <a:t>2018 vs. 2017</a:t>
            </a:r>
          </a:p>
          <a:p>
            <a:r>
              <a:rPr lang="en-US" altLang="zh-CN" dirty="0"/>
              <a:t>Average market risk </a:t>
            </a:r>
            <a:r>
              <a:rPr lang="en-US" altLang="zh-CN" dirty="0" err="1"/>
              <a:t>VaR</a:t>
            </a:r>
            <a:r>
              <a:rPr lang="en-US" altLang="zh-CN" dirty="0"/>
              <a:t> of $25 million increased $3 million from the prior year, largely due to the change in classification of certain portfolios from AFS to FVTPL as a result of adopting IFRS 9. Client-driven activity in volatile equity derivative markets also contributed to larger volatility in this metric during the year.</a:t>
            </a:r>
          </a:p>
          <a:p>
            <a:endParaRPr lang="en-US" altLang="zh-CN" dirty="0"/>
          </a:p>
          <a:p>
            <a:r>
              <a:rPr lang="en-US" altLang="zh-CN" dirty="0"/>
              <a:t>Average </a:t>
            </a:r>
            <a:r>
              <a:rPr lang="en-US" altLang="zh-CN" dirty="0" err="1"/>
              <a:t>SVaR</a:t>
            </a:r>
            <a:r>
              <a:rPr lang="en-US" altLang="zh-CN" dirty="0"/>
              <a:t> of $79 million increased $26 million from the prior year, largely driven by the adoption of IFRS 9 as mentioned above, and the impact of foreign exchange translation. Expiries and repurchases of certain hedging instruments in our equity derivatives trading portfolio also contributed to volatility in this metric during the year.</a:t>
            </a:r>
            <a:endParaRPr lang="zh-CN" altLang="en-US" dirty="0"/>
          </a:p>
          <a:p>
            <a:pPr marL="0" lvl="0" indent="0" algn="l" rtl="0">
              <a:spcBef>
                <a:spcPts val="0"/>
              </a:spcBef>
              <a:spcAft>
                <a:spcPts val="0"/>
              </a:spcAft>
              <a:buNone/>
            </a:pPr>
            <a:endParaRPr dirty="0"/>
          </a:p>
        </p:txBody>
      </p:sp>
      <p:sp>
        <p:nvSpPr>
          <p:cNvPr id="555" name="Google Shape;555;g45a22e4454_2_222: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024674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45a22e4454_2_229: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no net losses in 2018 compared to 1 day of losses totaling $2 million in 2017, which did not exceed </a:t>
            </a:r>
            <a:r>
              <a:rPr lang="en-US" altLang="zh-CN" dirty="0" err="1"/>
              <a:t>VaR</a:t>
            </a:r>
            <a:r>
              <a:rPr lang="en-US" altLang="zh-CN" dirty="0"/>
              <a:t> on that day.</a:t>
            </a:r>
            <a:endParaRPr lang="zh-CN" altLang="en-US" dirty="0"/>
          </a:p>
          <a:p>
            <a:pPr marL="0" lvl="0" indent="0" algn="l" rtl="0">
              <a:spcBef>
                <a:spcPts val="0"/>
              </a:spcBef>
              <a:spcAft>
                <a:spcPts val="0"/>
              </a:spcAft>
              <a:buNone/>
            </a:pPr>
            <a:endParaRPr dirty="0"/>
          </a:p>
        </p:txBody>
      </p:sp>
      <p:sp>
        <p:nvSpPr>
          <p:cNvPr id="565" name="Google Shape;565;g45a22e4454_2_229: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5898467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displays the distribution of daily trading profit and loss in 2018 and 2017. There were no daily reported losses in 2018. The largest reported profit was $47 million with an average daily profit of $13 million.</a:t>
            </a:r>
            <a:endParaRPr lang="zh-CN" altLang="en-US" dirty="0"/>
          </a:p>
          <a:p>
            <a:endParaRPr lang="en-US" dirty="0"/>
          </a:p>
        </p:txBody>
      </p:sp>
      <p:sp>
        <p:nvSpPr>
          <p:cNvPr id="4" name="Slide Number Placeholder 3"/>
          <p:cNvSpPr>
            <a:spLocks noGrp="1"/>
          </p:cNvSpPr>
          <p:nvPr>
            <p:ph type="sldNum" sz="quarter" idx="10"/>
          </p:nvPr>
        </p:nvSpPr>
        <p:spPr/>
        <p:txBody>
          <a:bodyPr/>
          <a:lstStyle/>
          <a:p>
            <a:fld id="{B325465B-B2D7-4A28-825F-C9092FFE26E0}" type="slidenum">
              <a:rPr lang="en-CA" smtClean="0"/>
              <a:pPr/>
              <a:t>62</a:t>
            </a:fld>
            <a:endParaRPr lang="en-CA"/>
          </a:p>
        </p:txBody>
      </p:sp>
    </p:spTree>
    <p:extLst>
      <p:ext uri="{BB962C8B-B14F-4D97-AF65-F5344CB8AC3E}">
        <p14:creationId xmlns:p14="http://schemas.microsoft.com/office/powerpoint/2010/main" xmlns="" val="1598357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45a22e4454_2_237: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75</a:t>
            </a:r>
            <a:endParaRPr/>
          </a:p>
        </p:txBody>
      </p:sp>
      <p:sp>
        <p:nvSpPr>
          <p:cNvPr id="574" name="Google Shape;574;g45a22e4454_2_237: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490742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444784bb08_1_22: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444784bb08_1_22: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84" name="Google Shape;584;g444784bb08_1_22:notes"/>
          <p:cNvSpPr txBox="1">
            <a:spLocks noGrp="1"/>
          </p:cNvSpPr>
          <p:nvPr>
            <p:ph type="sldNum" idx="12"/>
          </p:nvPr>
        </p:nvSpPr>
        <p:spPr>
          <a:xfrm>
            <a:off x="5294584" y="6622475"/>
            <a:ext cx="4050400" cy="348525"/>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64</a:t>
            </a:fld>
            <a:endParaRPr/>
          </a:p>
        </p:txBody>
      </p:sp>
    </p:spTree>
    <p:extLst>
      <p:ext uri="{BB962C8B-B14F-4D97-AF65-F5344CB8AC3E}">
        <p14:creationId xmlns:p14="http://schemas.microsoft.com/office/powerpoint/2010/main" xmlns="" val="4161250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45a22e4454_2_246: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45a22e4454_2_246:notes"/>
          <p:cNvSpPr txBox="1">
            <a:spLocks noGrp="1"/>
          </p:cNvSpPr>
          <p:nvPr>
            <p:ph type="body" idx="1"/>
          </p:nvPr>
        </p:nvSpPr>
        <p:spPr>
          <a:xfrm>
            <a:off x="934720" y="3311843"/>
            <a:ext cx="7477600" cy="3137625"/>
          </a:xfrm>
          <a:prstGeom prst="rect">
            <a:avLst/>
          </a:prstGeom>
          <a:noFill/>
          <a:ln>
            <a:noFill/>
          </a:ln>
        </p:spPr>
        <p:txBody>
          <a:bodyPr spcFirstLastPara="1" wrap="square" lIns="93175" tIns="46575" rIns="93175" bIns="46575" anchor="t" anchorCtr="0">
            <a:noAutofit/>
          </a:bodyPr>
          <a:lstStyle/>
          <a:p>
            <a:r>
              <a:rPr lang="en-US" altLang="zh-CN" dirty="0"/>
              <a:t>Q4 2018 vs. Q3 2018</a:t>
            </a:r>
          </a:p>
          <a:p>
            <a:r>
              <a:rPr lang="en-US" altLang="zh-CN" dirty="0"/>
              <a:t>The average LCR for the quarter ended October 31, 2018 was 123%, which translates into a surplus of approximately $39 billion, compared to 120% in the prior quarter. The improvement in the LCR surplus from the previous quarter reflects a decline in net cash outflows resulting from a change in the composition and term profile of the assets and liabilities.</a:t>
            </a:r>
            <a:endParaRPr lang="zh-CN" altLang="en-US" dirty="0"/>
          </a:p>
          <a:p>
            <a:pPr marL="0" lvl="0" indent="0" algn="l" rtl="0">
              <a:spcBef>
                <a:spcPts val="0"/>
              </a:spcBef>
              <a:spcAft>
                <a:spcPts val="0"/>
              </a:spcAft>
              <a:buNone/>
            </a:pPr>
            <a:endParaRPr dirty="0"/>
          </a:p>
        </p:txBody>
      </p:sp>
      <p:sp>
        <p:nvSpPr>
          <p:cNvPr id="593" name="Google Shape;593;g45a22e4454_2_246:notes"/>
          <p:cNvSpPr txBox="1">
            <a:spLocks noGrp="1"/>
          </p:cNvSpPr>
          <p:nvPr>
            <p:ph type="sldNum" idx="12"/>
          </p:nvPr>
        </p:nvSpPr>
        <p:spPr>
          <a:xfrm>
            <a:off x="5294584" y="6622475"/>
            <a:ext cx="4050400" cy="348525"/>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66</a:t>
            </a:fld>
            <a:endParaRPr/>
          </a:p>
        </p:txBody>
      </p:sp>
    </p:spTree>
    <p:extLst>
      <p:ext uri="{BB962C8B-B14F-4D97-AF65-F5344CB8AC3E}">
        <p14:creationId xmlns:p14="http://schemas.microsoft.com/office/powerpoint/2010/main" xmlns="" val="683848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Basel Accords are three series of banking regulations (Basel I, II, and III) set by the </a:t>
            </a:r>
            <a:r>
              <a:rPr lang="en-US" sz="1200" b="0" i="0" u="sng" kern="1200" dirty="0">
                <a:solidFill>
                  <a:schemeClr val="tx1"/>
                </a:solidFill>
                <a:effectLst/>
                <a:latin typeface="+mn-lt"/>
                <a:ea typeface="+mn-ea"/>
                <a:cs typeface="+mn-cs"/>
                <a:hlinkClick r:id="rId3"/>
              </a:rPr>
              <a:t>Basel Committee on Bank Supervision</a:t>
            </a:r>
            <a:r>
              <a:rPr lang="en-US" sz="1200" b="0" i="0" kern="1200" dirty="0">
                <a:solidFill>
                  <a:schemeClr val="tx1"/>
                </a:solidFill>
                <a:effectLst/>
                <a:latin typeface="+mn-lt"/>
                <a:ea typeface="+mn-ea"/>
                <a:cs typeface="+mn-cs"/>
              </a:rPr>
              <a:t> (BCBS). The committee provides recommendations on banking regulations, specifically, concerning </a:t>
            </a:r>
            <a:r>
              <a:rPr lang="en-US" sz="1200" b="0" i="0" u="sng" kern="1200" dirty="0">
                <a:solidFill>
                  <a:schemeClr val="tx1"/>
                </a:solidFill>
                <a:effectLst/>
                <a:latin typeface="+mn-lt"/>
                <a:ea typeface="+mn-ea"/>
                <a:cs typeface="+mn-cs"/>
                <a:hlinkClick r:id="rId4"/>
              </a:rPr>
              <a:t>capital risk</a:t>
            </a:r>
            <a:r>
              <a:rPr lang="en-US" sz="1200" b="0" i="0" kern="1200" dirty="0">
                <a:solidFill>
                  <a:schemeClr val="tx1"/>
                </a:solidFill>
                <a:effectLst/>
                <a:latin typeface="+mn-lt"/>
                <a:ea typeface="+mn-ea"/>
                <a:cs typeface="+mn-cs"/>
              </a:rPr>
              <a:t>, market risk, and </a:t>
            </a:r>
            <a:r>
              <a:rPr lang="en-US" sz="1200" b="0" i="0" u="sng" kern="1200" dirty="0">
                <a:solidFill>
                  <a:schemeClr val="tx1"/>
                </a:solidFill>
                <a:effectLst/>
                <a:latin typeface="+mn-lt"/>
                <a:ea typeface="+mn-ea"/>
                <a:cs typeface="+mn-cs"/>
                <a:hlinkClick r:id="rId5"/>
              </a:rPr>
              <a:t>operational risk</a:t>
            </a:r>
            <a:r>
              <a:rPr lang="en-US" sz="1200" b="0" i="0" kern="1200" dirty="0">
                <a:solidFill>
                  <a:schemeClr val="tx1"/>
                </a:solidFill>
                <a:effectLst/>
                <a:latin typeface="+mn-lt"/>
                <a:ea typeface="+mn-ea"/>
                <a:cs typeface="+mn-cs"/>
              </a:rPr>
              <a:t>. The accords ensure that financial institutions have enough capital </a:t>
            </a:r>
            <a:r>
              <a:rPr lang="en-US" sz="1200" b="0" i="0" u="sng" kern="1200" dirty="0">
                <a:solidFill>
                  <a:schemeClr val="tx1"/>
                </a:solidFill>
                <a:effectLst/>
                <a:latin typeface="+mn-lt"/>
                <a:ea typeface="+mn-ea"/>
                <a:cs typeface="+mn-cs"/>
                <a:hlinkClick r:id="rId6"/>
              </a:rPr>
              <a:t>on account</a:t>
            </a:r>
            <a:r>
              <a:rPr lang="en-US" sz="1200" b="0" i="0" kern="1200" dirty="0">
                <a:solidFill>
                  <a:schemeClr val="tx1"/>
                </a:solidFill>
                <a:effectLst/>
                <a:latin typeface="+mn-lt"/>
                <a:ea typeface="+mn-ea"/>
                <a:cs typeface="+mn-cs"/>
              </a:rPr>
              <a:t> to absorb unexpected losses. The Basel Accords were developed over several years beginning in the 1980s.</a:t>
            </a:r>
            <a:endParaRPr lang="en-CA" dirty="0"/>
          </a:p>
        </p:txBody>
      </p:sp>
      <p:sp>
        <p:nvSpPr>
          <p:cNvPr id="4" name="Slide Number Placeholder 3"/>
          <p:cNvSpPr>
            <a:spLocks noGrp="1"/>
          </p:cNvSpPr>
          <p:nvPr>
            <p:ph type="sldNum" sz="quarter" idx="5"/>
          </p:nvPr>
        </p:nvSpPr>
        <p:spPr/>
        <p:txBody>
          <a:bodyPr/>
          <a:lstStyle/>
          <a:p>
            <a:fld id="{B325465B-B2D7-4A28-825F-C9092FFE26E0}" type="slidenum">
              <a:rPr lang="en-CA" smtClean="0"/>
              <a:pPr/>
              <a:t>10</a:t>
            </a:fld>
            <a:endParaRPr lang="en-CA"/>
          </a:p>
        </p:txBody>
      </p:sp>
    </p:spTree>
    <p:extLst>
      <p:ext uri="{BB962C8B-B14F-4D97-AF65-F5344CB8AC3E}">
        <p14:creationId xmlns:p14="http://schemas.microsoft.com/office/powerpoint/2010/main" xmlns="" val="3259384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45a22e4454_2_257: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g45a22e4454_2_257:notes"/>
          <p:cNvSpPr txBox="1">
            <a:spLocks noGrp="1"/>
          </p:cNvSpPr>
          <p:nvPr>
            <p:ph type="body" idx="1"/>
          </p:nvPr>
        </p:nvSpPr>
        <p:spPr>
          <a:xfrm>
            <a:off x="934720" y="3311843"/>
            <a:ext cx="7477600" cy="3137625"/>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05" name="Google Shape;605;g45a22e4454_2_257:notes"/>
          <p:cNvSpPr txBox="1">
            <a:spLocks noGrp="1"/>
          </p:cNvSpPr>
          <p:nvPr>
            <p:ph type="sldNum" idx="12"/>
          </p:nvPr>
        </p:nvSpPr>
        <p:spPr>
          <a:xfrm>
            <a:off x="5294584" y="6622475"/>
            <a:ext cx="4050400" cy="348525"/>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67</a:t>
            </a:fld>
            <a:endParaRPr/>
          </a:p>
        </p:txBody>
      </p:sp>
    </p:spTree>
    <p:extLst>
      <p:ext uri="{BB962C8B-B14F-4D97-AF65-F5344CB8AC3E}">
        <p14:creationId xmlns:p14="http://schemas.microsoft.com/office/powerpoint/2010/main" xmlns="" val="2512790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45a22e4454_2_266: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g45a22e4454_2_266:notes"/>
          <p:cNvSpPr txBox="1">
            <a:spLocks noGrp="1"/>
          </p:cNvSpPr>
          <p:nvPr>
            <p:ph type="body" idx="1"/>
          </p:nvPr>
        </p:nvSpPr>
        <p:spPr>
          <a:xfrm>
            <a:off x="934720" y="3311843"/>
            <a:ext cx="7477600" cy="3137625"/>
          </a:xfrm>
          <a:prstGeom prst="rect">
            <a:avLst/>
          </a:prstGeom>
          <a:noFill/>
          <a:ln>
            <a:noFill/>
          </a:ln>
        </p:spPr>
        <p:txBody>
          <a:bodyPr spcFirstLastPara="1" wrap="square" lIns="93175" tIns="46575" rIns="93175" bIns="46575" anchor="t" anchorCtr="0">
            <a:noAutofit/>
          </a:bodyPr>
          <a:lstStyle/>
          <a:p>
            <a:r>
              <a:rPr lang="en-US" dirty="0"/>
              <a:t>Internal events: Internal events are specific instances where operational risk leads to or could have led to an unintended, identifiable impact. </a:t>
            </a:r>
          </a:p>
          <a:p>
            <a:pPr marL="0" indent="0">
              <a:buNone/>
            </a:pPr>
            <a:r>
              <a:rPr lang="en-US" dirty="0"/>
              <a:t>External events: External events are operational risk events that affect institutions other than us. </a:t>
            </a:r>
          </a:p>
          <a:p>
            <a:pPr marL="0" lvl="0" indent="0" algn="l" rtl="0">
              <a:spcBef>
                <a:spcPts val="0"/>
              </a:spcBef>
              <a:spcAft>
                <a:spcPts val="0"/>
              </a:spcAft>
              <a:buNone/>
            </a:pPr>
            <a:endParaRPr dirty="0"/>
          </a:p>
        </p:txBody>
      </p:sp>
      <p:sp>
        <p:nvSpPr>
          <p:cNvPr id="615" name="Google Shape;615;g45a22e4454_2_266:notes"/>
          <p:cNvSpPr txBox="1">
            <a:spLocks noGrp="1"/>
          </p:cNvSpPr>
          <p:nvPr>
            <p:ph type="sldNum" idx="12"/>
          </p:nvPr>
        </p:nvSpPr>
        <p:spPr>
          <a:xfrm>
            <a:off x="5294584" y="6622475"/>
            <a:ext cx="4050400" cy="348525"/>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68</a:t>
            </a:fld>
            <a:endParaRPr/>
          </a:p>
        </p:txBody>
      </p:sp>
    </p:spTree>
    <p:extLst>
      <p:ext uri="{BB962C8B-B14F-4D97-AF65-F5344CB8AC3E}">
        <p14:creationId xmlns:p14="http://schemas.microsoft.com/office/powerpoint/2010/main" xmlns="" val="1255548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45a22e4454_2_274: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45a22e4454_2_274:notes"/>
          <p:cNvSpPr txBox="1">
            <a:spLocks noGrp="1"/>
          </p:cNvSpPr>
          <p:nvPr>
            <p:ph type="body" idx="1"/>
          </p:nvPr>
        </p:nvSpPr>
        <p:spPr>
          <a:xfrm>
            <a:off x="934720" y="3311843"/>
            <a:ext cx="7477600" cy="3137625"/>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24" name="Google Shape;624;g45a22e4454_2_274:notes"/>
          <p:cNvSpPr txBox="1">
            <a:spLocks noGrp="1"/>
          </p:cNvSpPr>
          <p:nvPr>
            <p:ph type="sldNum" idx="12"/>
          </p:nvPr>
        </p:nvSpPr>
        <p:spPr>
          <a:xfrm>
            <a:off x="5294584" y="6622475"/>
            <a:ext cx="4050400" cy="348525"/>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69</a:t>
            </a:fld>
            <a:endParaRPr/>
          </a:p>
        </p:txBody>
      </p:sp>
    </p:spTree>
    <p:extLst>
      <p:ext uri="{BB962C8B-B14F-4D97-AF65-F5344CB8AC3E}">
        <p14:creationId xmlns:p14="http://schemas.microsoft.com/office/powerpoint/2010/main" xmlns="" val="3261786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45a22e4454_2_282: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32" name="Google Shape;632;g45a22e4454_2_282: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5918237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5:notes"/>
          <p:cNvSpPr txBox="1">
            <a:spLocks noGrp="1"/>
          </p:cNvSpPr>
          <p:nvPr>
            <p:ph type="body" idx="1"/>
          </p:nvPr>
        </p:nvSpPr>
        <p:spPr>
          <a:xfrm>
            <a:off x="934720" y="3311843"/>
            <a:ext cx="7477760" cy="313753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41" name="Google Shape;641;p35: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2598385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6:notes"/>
          <p:cNvSpPr txBox="1">
            <a:spLocks noGrp="1"/>
          </p:cNvSpPr>
          <p:nvPr>
            <p:ph type="body" idx="1"/>
          </p:nvPr>
        </p:nvSpPr>
        <p:spPr>
          <a:xfrm>
            <a:off x="934720" y="3311843"/>
            <a:ext cx="7477760" cy="313753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47" name="Google Shape;647;p36: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4597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37:notes"/>
          <p:cNvSpPr txBox="1">
            <a:spLocks noGrp="1"/>
          </p:cNvSpPr>
          <p:nvPr>
            <p:ph type="body" idx="1"/>
          </p:nvPr>
        </p:nvSpPr>
        <p:spPr>
          <a:xfrm>
            <a:off x="934720" y="3311843"/>
            <a:ext cx="7477760" cy="313753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54" name="Google Shape;654;p37: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7345766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45a22e4454_1_2005: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2" name="Google Shape;662;g45a22e4454_1_2005: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8339298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44:notes"/>
          <p:cNvSpPr txBox="1">
            <a:spLocks noGrp="1"/>
          </p:cNvSpPr>
          <p:nvPr>
            <p:ph type="body" idx="1"/>
          </p:nvPr>
        </p:nvSpPr>
        <p:spPr>
          <a:xfrm>
            <a:off x="934720" y="3311843"/>
            <a:ext cx="7477760" cy="313753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71" name="Google Shape;671;p44: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6073579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45a22e4454_1_2020: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80" name="Google Shape;680;g45a22e4454_1_2020: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5735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first Basel Accord, known as </a:t>
            </a:r>
            <a:r>
              <a:rPr lang="en-US" sz="1200" b="0" i="0" u="sng" kern="1200" dirty="0">
                <a:solidFill>
                  <a:schemeClr val="tx1"/>
                </a:solidFill>
                <a:effectLst/>
                <a:latin typeface="+mn-lt"/>
                <a:ea typeface="+mn-ea"/>
                <a:cs typeface="+mn-cs"/>
                <a:hlinkClick r:id="rId3"/>
              </a:rPr>
              <a:t>Basel I</a:t>
            </a:r>
            <a:r>
              <a:rPr lang="en-US" sz="1200" b="0" i="0" kern="1200" dirty="0">
                <a:solidFill>
                  <a:schemeClr val="tx1"/>
                </a:solidFill>
                <a:effectLst/>
                <a:latin typeface="+mn-lt"/>
                <a:ea typeface="+mn-ea"/>
                <a:cs typeface="+mn-cs"/>
              </a:rPr>
              <a:t>, was issued in 1988 and focused on the capital adequacy of financial institutions. The capital adequacy risk (the risk that an unexpected loss with hurt a financial institution), categorizes the assets of financial institutions into five risk categories (0%, 10%, 20%, 50% and 100%). Under Basel I, banks that operate internationally are required to have a risk weight of 8% or less.</a:t>
            </a:r>
            <a:endParaRPr lang="en-CA" dirty="0"/>
          </a:p>
        </p:txBody>
      </p:sp>
      <p:sp>
        <p:nvSpPr>
          <p:cNvPr id="4" name="Slide Number Placeholder 3"/>
          <p:cNvSpPr>
            <a:spLocks noGrp="1"/>
          </p:cNvSpPr>
          <p:nvPr>
            <p:ph type="sldNum" sz="quarter" idx="5"/>
          </p:nvPr>
        </p:nvSpPr>
        <p:spPr/>
        <p:txBody>
          <a:bodyPr/>
          <a:lstStyle/>
          <a:p>
            <a:fld id="{B325465B-B2D7-4A28-825F-C9092FFE26E0}" type="slidenum">
              <a:rPr lang="en-CA" smtClean="0"/>
              <a:pPr/>
              <a:t>11</a:t>
            </a:fld>
            <a:endParaRPr lang="en-CA"/>
          </a:p>
        </p:txBody>
      </p:sp>
    </p:spTree>
    <p:extLst>
      <p:ext uri="{BB962C8B-B14F-4D97-AF65-F5344CB8AC3E}">
        <p14:creationId xmlns:p14="http://schemas.microsoft.com/office/powerpoint/2010/main" xmlns="" val="895054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45a22e4454_1_1855: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89" name="Google Shape;689;g45a22e4454_1_1855: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887616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6:notes"/>
          <p:cNvSpPr txBox="1">
            <a:spLocks noGrp="1"/>
          </p:cNvSpPr>
          <p:nvPr>
            <p:ph type="body" idx="1"/>
          </p:nvPr>
        </p:nvSpPr>
        <p:spPr>
          <a:xfrm>
            <a:off x="934720" y="3311843"/>
            <a:ext cx="7477760" cy="313753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03" name="Google Shape;703;p46: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3811787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45a22e4454_1_2443: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13" name="Google Shape;713;g45a22e4454_1_2443: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0023753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45a22e4454_1_2472: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22" name="Google Shape;722;g45a22e4454_1_2472: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8916034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47:notes"/>
          <p:cNvSpPr txBox="1">
            <a:spLocks noGrp="1"/>
          </p:cNvSpPr>
          <p:nvPr>
            <p:ph type="body" idx="1"/>
          </p:nvPr>
        </p:nvSpPr>
        <p:spPr>
          <a:xfrm>
            <a:off x="934720" y="3311843"/>
            <a:ext cx="7477760" cy="313753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31" name="Google Shape;731;p47: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9863795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48:notes"/>
          <p:cNvSpPr txBox="1">
            <a:spLocks noGrp="1"/>
          </p:cNvSpPr>
          <p:nvPr>
            <p:ph type="body" idx="1"/>
          </p:nvPr>
        </p:nvSpPr>
        <p:spPr>
          <a:xfrm>
            <a:off x="934720" y="3311843"/>
            <a:ext cx="7477760" cy="313753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40" name="Google Shape;740;p48: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9953509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49:notes"/>
          <p:cNvSpPr txBox="1">
            <a:spLocks noGrp="1"/>
          </p:cNvSpPr>
          <p:nvPr>
            <p:ph type="body" idx="1"/>
          </p:nvPr>
        </p:nvSpPr>
        <p:spPr>
          <a:xfrm>
            <a:off x="934720" y="3311843"/>
            <a:ext cx="7477760" cy="313753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49" name="Google Shape;749;p49: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540909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50:notes"/>
          <p:cNvSpPr txBox="1">
            <a:spLocks noGrp="1"/>
          </p:cNvSpPr>
          <p:nvPr>
            <p:ph type="body" idx="1"/>
          </p:nvPr>
        </p:nvSpPr>
        <p:spPr>
          <a:xfrm>
            <a:off x="934720" y="3311843"/>
            <a:ext cx="7477760" cy="313753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58" name="Google Shape;758;p50: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2856030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51:notes"/>
          <p:cNvSpPr txBox="1">
            <a:spLocks noGrp="1"/>
          </p:cNvSpPr>
          <p:nvPr>
            <p:ph type="body" idx="1"/>
          </p:nvPr>
        </p:nvSpPr>
        <p:spPr>
          <a:xfrm>
            <a:off x="934720" y="3311843"/>
            <a:ext cx="7477760" cy="313753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67" name="Google Shape;767;p51: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0665652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76:notes"/>
          <p:cNvSpPr txBox="1">
            <a:spLocks noGrp="1"/>
          </p:cNvSpPr>
          <p:nvPr>
            <p:ph type="body" idx="1"/>
          </p:nvPr>
        </p:nvSpPr>
        <p:spPr>
          <a:xfrm>
            <a:off x="934720" y="3311843"/>
            <a:ext cx="7477760" cy="313753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75" name="Google Shape;775;p76: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19012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second Basel Accord, called the Revised Capital Framework but better known as </a:t>
            </a:r>
            <a:r>
              <a:rPr lang="en-US" sz="1200" b="0" i="0" u="sng" kern="1200" dirty="0">
                <a:solidFill>
                  <a:schemeClr val="tx1"/>
                </a:solidFill>
                <a:effectLst/>
                <a:latin typeface="+mn-lt"/>
                <a:ea typeface="+mn-ea"/>
                <a:cs typeface="+mn-cs"/>
                <a:hlinkClick r:id="rId3"/>
              </a:rPr>
              <a:t>Basel II</a:t>
            </a:r>
            <a:r>
              <a:rPr lang="en-US" sz="1200" b="0" i="0" kern="1200" dirty="0">
                <a:solidFill>
                  <a:schemeClr val="tx1"/>
                </a:solidFill>
                <a:effectLst/>
                <a:latin typeface="+mn-lt"/>
                <a:ea typeface="+mn-ea"/>
                <a:cs typeface="+mn-cs"/>
              </a:rPr>
              <a:t>, served as an update of the original accord. It focused on three main areas: minimum </a:t>
            </a:r>
            <a:r>
              <a:rPr lang="en-US" sz="1200" b="0" i="0" u="sng" kern="1200" dirty="0">
                <a:solidFill>
                  <a:schemeClr val="tx1"/>
                </a:solidFill>
                <a:effectLst/>
                <a:latin typeface="+mn-lt"/>
                <a:ea typeface="+mn-ea"/>
                <a:cs typeface="+mn-cs"/>
                <a:hlinkClick r:id="rId4"/>
              </a:rPr>
              <a:t>capital requirements</a:t>
            </a:r>
            <a:r>
              <a:rPr lang="en-US" sz="1200" b="0" i="0" kern="1200" dirty="0">
                <a:solidFill>
                  <a:schemeClr val="tx1"/>
                </a:solidFill>
                <a:effectLst/>
                <a:latin typeface="+mn-lt"/>
                <a:ea typeface="+mn-ea"/>
                <a:cs typeface="+mn-cs"/>
              </a:rPr>
              <a:t>, supervisory review of an institution's capital adequacy and internal assessment process, and the effective use of disclosure as a lever to strengthen </a:t>
            </a:r>
            <a:r>
              <a:rPr lang="en-US" sz="1200" b="0" i="0" u="sng" kern="1200" dirty="0">
                <a:solidFill>
                  <a:schemeClr val="tx1"/>
                </a:solidFill>
                <a:effectLst/>
                <a:latin typeface="+mn-lt"/>
                <a:ea typeface="+mn-ea"/>
                <a:cs typeface="+mn-cs"/>
                <a:hlinkClick r:id="rId5"/>
              </a:rPr>
              <a:t>market discipline</a:t>
            </a:r>
            <a:r>
              <a:rPr lang="en-US" sz="1200" b="0" i="0" kern="1200" dirty="0">
                <a:solidFill>
                  <a:schemeClr val="tx1"/>
                </a:solidFill>
                <a:effectLst/>
                <a:latin typeface="+mn-lt"/>
                <a:ea typeface="+mn-ea"/>
                <a:cs typeface="+mn-cs"/>
              </a:rPr>
              <a:t> and encourage sound banking practices including supervisory review. Together, these areas of focus are known as the three pillars.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It initial publish in 2004 – Built on the work of </a:t>
            </a:r>
            <a:r>
              <a:rPr lang="en-US" sz="1200" b="0" i="0" kern="1200" dirty="0" err="1">
                <a:solidFill>
                  <a:schemeClr val="tx1"/>
                </a:solidFill>
                <a:effectLst/>
                <a:latin typeface="+mn-lt"/>
                <a:ea typeface="+mn-ea"/>
                <a:cs typeface="+mn-cs"/>
              </a:rPr>
              <a:t>basel</a:t>
            </a:r>
            <a:r>
              <a:rPr lang="en-US" sz="1200" b="0" i="0" kern="1200" dirty="0">
                <a:solidFill>
                  <a:schemeClr val="tx1"/>
                </a:solidFill>
                <a:effectLst/>
                <a:latin typeface="+mn-lt"/>
                <a:ea typeface="+mn-ea"/>
                <a:cs typeface="+mn-cs"/>
              </a:rPr>
              <a:t> !, especially in the areas of risk and capital. I tis designed to improve the way regulatory capital </a:t>
            </a:r>
            <a:r>
              <a:rPr lang="en-CA" sz="1200" dirty="0">
                <a:solidFill>
                  <a:schemeClr val="bg1"/>
                </a:solidFill>
              </a:rPr>
              <a:t>requirements reflect underlying risks  and to Address the financial innovation that had occurred in recent years</a:t>
            </a:r>
          </a:p>
          <a:p>
            <a:endParaRPr lang="en-CA" dirty="0"/>
          </a:p>
        </p:txBody>
      </p:sp>
      <p:sp>
        <p:nvSpPr>
          <p:cNvPr id="4" name="Slide Number Placeholder 3"/>
          <p:cNvSpPr>
            <a:spLocks noGrp="1"/>
          </p:cNvSpPr>
          <p:nvPr>
            <p:ph type="sldNum" sz="quarter" idx="5"/>
          </p:nvPr>
        </p:nvSpPr>
        <p:spPr/>
        <p:txBody>
          <a:bodyPr/>
          <a:lstStyle/>
          <a:p>
            <a:fld id="{B325465B-B2D7-4A28-825F-C9092FFE26E0}" type="slidenum">
              <a:rPr lang="en-CA" smtClean="0"/>
              <a:pPr/>
              <a:t>12</a:t>
            </a:fld>
            <a:endParaRPr lang="en-CA"/>
          </a:p>
        </p:txBody>
      </p:sp>
    </p:spTree>
    <p:extLst>
      <p:ext uri="{BB962C8B-B14F-4D97-AF65-F5344CB8AC3E}">
        <p14:creationId xmlns:p14="http://schemas.microsoft.com/office/powerpoint/2010/main" xmlns="" val="32665187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77:notes"/>
          <p:cNvSpPr txBox="1">
            <a:spLocks noGrp="1"/>
          </p:cNvSpPr>
          <p:nvPr>
            <p:ph type="body" idx="1"/>
          </p:nvPr>
        </p:nvSpPr>
        <p:spPr>
          <a:xfrm>
            <a:off x="934720" y="3311843"/>
            <a:ext cx="7477760" cy="313753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81" name="Google Shape;781;p77: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626727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78:notes"/>
          <p:cNvSpPr txBox="1">
            <a:spLocks noGrp="1"/>
          </p:cNvSpPr>
          <p:nvPr>
            <p:ph type="body" idx="1"/>
          </p:nvPr>
        </p:nvSpPr>
        <p:spPr>
          <a:xfrm>
            <a:off x="934720" y="3311843"/>
            <a:ext cx="7477760" cy="313753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89" name="Google Shape;789;p78: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021948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79:notes"/>
          <p:cNvSpPr txBox="1">
            <a:spLocks noGrp="1"/>
          </p:cNvSpPr>
          <p:nvPr>
            <p:ph type="body" idx="1"/>
          </p:nvPr>
        </p:nvSpPr>
        <p:spPr>
          <a:xfrm>
            <a:off x="934720" y="3311843"/>
            <a:ext cx="7477760" cy="313753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97" name="Google Shape;797;p79: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7269888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45a22e4454_2_293:notes"/>
          <p:cNvSpPr txBox="1">
            <a:spLocks noGrp="1"/>
          </p:cNvSpPr>
          <p:nvPr>
            <p:ph type="body" idx="1"/>
          </p:nvPr>
        </p:nvSpPr>
        <p:spPr>
          <a:xfrm>
            <a:off x="934720" y="3311843"/>
            <a:ext cx="7477600" cy="313762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06" name="Google Shape;806;g45a22e4454_2_293: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3538143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81:notes"/>
          <p:cNvSpPr txBox="1">
            <a:spLocks noGrp="1"/>
          </p:cNvSpPr>
          <p:nvPr>
            <p:ph type="body" idx="1"/>
          </p:nvPr>
        </p:nvSpPr>
        <p:spPr>
          <a:xfrm>
            <a:off x="934720" y="3311843"/>
            <a:ext cx="7477760" cy="313753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14" name="Google Shape;814;p81: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72987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wake of the </a:t>
            </a:r>
            <a:r>
              <a:rPr lang="en-US" sz="1200" b="0" i="0" u="sng" kern="1200" dirty="0">
                <a:solidFill>
                  <a:schemeClr val="tx1"/>
                </a:solidFill>
                <a:effectLst/>
                <a:latin typeface="+mn-lt"/>
                <a:ea typeface="+mn-ea"/>
                <a:cs typeface="+mn-cs"/>
                <a:hlinkClick r:id="rId3"/>
              </a:rPr>
              <a:t>Lehman Brothers</a:t>
            </a:r>
            <a:r>
              <a:rPr lang="en-US" sz="1200" b="0" i="0" kern="1200" dirty="0">
                <a:solidFill>
                  <a:schemeClr val="tx1"/>
                </a:solidFill>
                <a:effectLst/>
                <a:latin typeface="+mn-lt"/>
                <a:ea typeface="+mn-ea"/>
                <a:cs typeface="+mn-cs"/>
              </a:rPr>
              <a:t> collapse of 2008 and the ensuing financial crisis, the BCBS decided to update and strengthen the Accords. The BCBS considered poor governance and risk management, inappropriate incentive structures, and an overleveraged banking industry as reasons for the collapse. In November 2010, an agreement was reached regarding the overall design of the </a:t>
            </a:r>
            <a:r>
              <a:rPr lang="en-US" sz="1200" b="0" i="0" u="sng" kern="1200" dirty="0">
                <a:solidFill>
                  <a:schemeClr val="tx1"/>
                </a:solidFill>
                <a:effectLst/>
                <a:latin typeface="+mn-lt"/>
                <a:ea typeface="+mn-ea"/>
                <a:cs typeface="+mn-cs"/>
                <a:hlinkClick r:id="rId4"/>
              </a:rPr>
              <a:t>capital</a:t>
            </a:r>
            <a:r>
              <a:rPr lang="en-US" sz="1200" b="0" i="0" kern="1200" dirty="0">
                <a:solidFill>
                  <a:schemeClr val="tx1"/>
                </a:solidFill>
                <a:effectLst/>
                <a:latin typeface="+mn-lt"/>
                <a:ea typeface="+mn-ea"/>
                <a:cs typeface="+mn-cs"/>
              </a:rPr>
              <a:t> and </a:t>
            </a:r>
            <a:r>
              <a:rPr lang="en-US" sz="1200" b="0" i="0" u="sng" kern="1200" dirty="0">
                <a:solidFill>
                  <a:schemeClr val="tx1"/>
                </a:solidFill>
                <a:effectLst/>
                <a:latin typeface="+mn-lt"/>
                <a:ea typeface="+mn-ea"/>
                <a:cs typeface="+mn-cs"/>
                <a:hlinkClick r:id="rId5"/>
              </a:rPr>
              <a:t>liquidity</a:t>
            </a:r>
            <a:r>
              <a:rPr lang="en-US" sz="1200" b="0" i="0" kern="1200" dirty="0">
                <a:solidFill>
                  <a:schemeClr val="tx1"/>
                </a:solidFill>
                <a:effectLst/>
                <a:latin typeface="+mn-lt"/>
                <a:ea typeface="+mn-ea"/>
                <a:cs typeface="+mn-cs"/>
              </a:rPr>
              <a:t> reform package. This agreement is now known as Basel III.</a:t>
            </a:r>
          </a:p>
          <a:p>
            <a:r>
              <a:rPr lang="en-US" sz="1200" b="0" i="0" kern="1200" dirty="0">
                <a:solidFill>
                  <a:schemeClr val="tx1"/>
                </a:solidFill>
                <a:effectLst/>
                <a:latin typeface="+mn-lt"/>
                <a:ea typeface="+mn-ea"/>
                <a:cs typeface="+mn-cs"/>
              </a:rPr>
              <a:t>Basel III is a continuation of the three pillars along with additional requirements and safeguards. For example, Basel III requires banks to have a minimum amount of common equity and a minimum liquidity ratio. Basel III also includes additional requirements for what the Accord calls "systemically important banks" or those financial institutions that are considered "too big to fail.”</a:t>
            </a:r>
          </a:p>
          <a:p>
            <a:pPr fontAlgn="auto">
              <a:buClr>
                <a:schemeClr val="accent1">
                  <a:lumMod val="75000"/>
                </a:schemeClr>
              </a:buClr>
              <a:buFont typeface="Arial"/>
              <a:buChar char="•"/>
              <a:defRPr/>
            </a:pPr>
            <a:r>
              <a:rPr lang="en-US" sz="1200" b="0" i="0" kern="1200" dirty="0">
                <a:solidFill>
                  <a:schemeClr val="tx1"/>
                </a:solidFill>
                <a:effectLst/>
                <a:latin typeface="+mn-lt"/>
                <a:ea typeface="+mn-ea"/>
                <a:cs typeface="+mn-cs"/>
              </a:rPr>
              <a:t>It is use to to strengthen </a:t>
            </a:r>
            <a:r>
              <a:rPr lang="en-CA" dirty="0">
                <a:solidFill>
                  <a:schemeClr val="bg1"/>
                </a:solidFill>
              </a:rPr>
              <a:t>the regulation, supervision and risk management of the banking sector. Raises both the quality and quantity of required regulatory capital bases </a:t>
            </a:r>
          </a:p>
          <a:p>
            <a:pPr fontAlgn="auto">
              <a:buClr>
                <a:schemeClr val="accent1">
                  <a:lumMod val="75000"/>
                </a:schemeClr>
              </a:buClr>
              <a:buFont typeface="Arial"/>
              <a:buChar char="•"/>
              <a:defRPr/>
            </a:pPr>
            <a:r>
              <a:rPr lang="en-CA" dirty="0">
                <a:solidFill>
                  <a:schemeClr val="bg1"/>
                </a:solidFill>
              </a:rPr>
              <a:t>Improve the banking sector's ability to absorb shocks arising from financial and economic stress</a:t>
            </a:r>
          </a:p>
          <a:p>
            <a:pPr fontAlgn="auto">
              <a:buClr>
                <a:schemeClr val="accent1">
                  <a:lumMod val="75000"/>
                </a:schemeClr>
              </a:buClr>
              <a:buFont typeface="Arial"/>
              <a:buChar char="•"/>
              <a:defRPr/>
            </a:pPr>
            <a:r>
              <a:rPr lang="en-CA" dirty="0">
                <a:solidFill>
                  <a:schemeClr val="bg1"/>
                </a:solidFill>
              </a:rPr>
              <a:t>Enhances the risk coverage of the Basel II capital framework to capture on- and off-balance sheet risks </a:t>
            </a:r>
          </a:p>
          <a:p>
            <a:pPr fontAlgn="auto">
              <a:buClr>
                <a:schemeClr val="accent1">
                  <a:lumMod val="75000"/>
                </a:schemeClr>
              </a:buClr>
              <a:buFont typeface="Arial"/>
              <a:buChar char="•"/>
              <a:defRPr/>
            </a:pPr>
            <a:r>
              <a:rPr lang="en-CA" dirty="0">
                <a:solidFill>
                  <a:schemeClr val="bg1"/>
                </a:solidFill>
              </a:rPr>
              <a:t>Also strengthens the consistency and transparency of the capital base for commercial banks by defining and limiting the types of capital instruments they use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u="sng" kern="1200" dirty="0">
                <a:solidFill>
                  <a:schemeClr val="tx1"/>
                </a:solidFill>
                <a:effectLst/>
                <a:latin typeface="+mn-lt"/>
                <a:ea typeface="+mn-ea"/>
                <a:cs typeface="+mn-cs"/>
                <a:hlinkClick r:id="rId6"/>
              </a:rPr>
              <a:t>Basel Committee on Banking Supervision</a:t>
            </a:r>
            <a:r>
              <a:rPr lang="en-US" sz="1200" b="0" i="0" kern="1200" dirty="0">
                <a:solidFill>
                  <a:schemeClr val="tx1"/>
                </a:solidFill>
                <a:effectLst/>
                <a:latin typeface="+mn-lt"/>
                <a:ea typeface="+mn-ea"/>
                <a:cs typeface="+mn-cs"/>
              </a:rPr>
              <a:t> greed on the terms of Basel III in November 2010, and it was scheduled to be introduced from 2013 until 2015. Basel III implementation has been extended repeatedly, and the latest completion date is expected to be January 2022.</a:t>
            </a:r>
          </a:p>
          <a:p>
            <a:endParaRPr lang="en-CA" dirty="0"/>
          </a:p>
        </p:txBody>
      </p:sp>
      <p:sp>
        <p:nvSpPr>
          <p:cNvPr id="4" name="Slide Number Placeholder 3"/>
          <p:cNvSpPr>
            <a:spLocks noGrp="1"/>
          </p:cNvSpPr>
          <p:nvPr>
            <p:ph type="sldNum" sz="quarter" idx="5"/>
          </p:nvPr>
        </p:nvSpPr>
        <p:spPr/>
        <p:txBody>
          <a:bodyPr/>
          <a:lstStyle/>
          <a:p>
            <a:fld id="{B325465B-B2D7-4A28-825F-C9092FFE26E0}" type="slidenum">
              <a:rPr lang="en-CA" smtClean="0"/>
              <a:pPr/>
              <a:t>13</a:t>
            </a:fld>
            <a:endParaRPr lang="en-CA"/>
          </a:p>
        </p:txBody>
      </p:sp>
    </p:spTree>
    <p:extLst>
      <p:ext uri="{BB962C8B-B14F-4D97-AF65-F5344CB8AC3E}">
        <p14:creationId xmlns:p14="http://schemas.microsoft.com/office/powerpoint/2010/main" xmlns="" val="235045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solidFill>
                  <a:schemeClr val="bg1"/>
                </a:solidFill>
              </a:rPr>
              <a:t>Teir</a:t>
            </a:r>
            <a:r>
              <a:rPr lang="en-CA" dirty="0">
                <a:solidFill>
                  <a:schemeClr val="bg1"/>
                </a:solidFill>
              </a:rPr>
              <a:t> 1 capital is Used to calculation of the Tier 1 capital ratio which is use to rate a financial institution’s capital adequacy.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Core capital is composed primarily of disclosed reserves (also known as retained earnings) and common stock. It can also include noncumulative, nonredeemable preferred stock. Under the Basel Committee on Banking Supervision, which issued the </a:t>
            </a:r>
            <a:r>
              <a:rPr lang="en-CA" sz="1200" b="0" i="0" u="sng" kern="1200" dirty="0">
                <a:solidFill>
                  <a:schemeClr val="tx1"/>
                </a:solidFill>
                <a:effectLst/>
                <a:latin typeface="+mn-lt"/>
                <a:ea typeface="+mn-ea"/>
                <a:cs typeface="+mn-cs"/>
                <a:hlinkClick r:id="rId3"/>
              </a:rPr>
              <a:t>Basel Accord</a:t>
            </a:r>
            <a:r>
              <a:rPr lang="en-CA" sz="1200" b="0" i="0" kern="1200" dirty="0">
                <a:solidFill>
                  <a:schemeClr val="tx1"/>
                </a:solidFill>
                <a:effectLst/>
                <a:latin typeface="+mn-lt"/>
                <a:ea typeface="+mn-ea"/>
                <a:cs typeface="+mn-cs"/>
              </a:rPr>
              <a:t>, it was observed that banks utilize inventive instruments to accumulate tier 1 capital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The </a:t>
            </a:r>
            <a:r>
              <a:rPr lang="en-CA" sz="1200" b="0" i="0" u="sng" kern="1200" dirty="0">
                <a:solidFill>
                  <a:schemeClr val="tx1"/>
                </a:solidFill>
                <a:effectLst/>
                <a:latin typeface="+mn-lt"/>
                <a:ea typeface="+mn-ea"/>
                <a:cs typeface="+mn-cs"/>
                <a:hlinkClick r:id="rId4"/>
              </a:rPr>
              <a:t>Tier 1 Capital Ratio</a:t>
            </a:r>
            <a:r>
              <a:rPr lang="en-CA" sz="1200" b="0" i="0" kern="1200" dirty="0">
                <a:solidFill>
                  <a:schemeClr val="tx1"/>
                </a:solidFill>
                <a:effectLst/>
                <a:latin typeface="+mn-lt"/>
                <a:ea typeface="+mn-ea"/>
                <a:cs typeface="+mn-cs"/>
              </a:rPr>
              <a:t> compares a bank’s equity capital with its total risk-weighted assets (RWAs). RWAs are all assets held by a bank that is weighted by credit risk. Most central banks set formulas for asset risk weights according to the Basel Committee’s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The </a:t>
            </a:r>
            <a:r>
              <a:rPr lang="en-CA" sz="1200" b="0" i="0" u="sng" kern="1200" dirty="0">
                <a:solidFill>
                  <a:schemeClr val="tx1"/>
                </a:solidFill>
                <a:effectLst/>
                <a:latin typeface="+mn-lt"/>
                <a:ea typeface="+mn-ea"/>
                <a:cs typeface="+mn-cs"/>
                <a:hlinkClick r:id="rId4"/>
              </a:rPr>
              <a:t>Tier 1 Capital Ratio</a:t>
            </a:r>
            <a:r>
              <a:rPr lang="en-CA" sz="1200" b="0" i="0" kern="1200" dirty="0">
                <a:solidFill>
                  <a:schemeClr val="tx1"/>
                </a:solidFill>
                <a:effectLst/>
                <a:latin typeface="+mn-lt"/>
                <a:ea typeface="+mn-ea"/>
                <a:cs typeface="+mn-cs"/>
              </a:rPr>
              <a:t> compares a bank’s equity capital with its total risk-weighted assets (RWAs). RWAs are all assets held by a bank that is weighted by credit risk. Most central banks set formulas for asset risk weights according to the Basel Committee’s guidelines.</a:t>
            </a:r>
            <a:endParaRPr lang="en-CA"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B325465B-B2D7-4A28-825F-C9092FFE26E0}" type="slidenum">
              <a:rPr lang="en-CA" smtClean="0"/>
              <a:pPr/>
              <a:t>15</a:t>
            </a:fld>
            <a:endParaRPr lang="en-CA"/>
          </a:p>
        </p:txBody>
      </p:sp>
    </p:spTree>
    <p:extLst>
      <p:ext uri="{BB962C8B-B14F-4D97-AF65-F5344CB8AC3E}">
        <p14:creationId xmlns:p14="http://schemas.microsoft.com/office/powerpoint/2010/main" xmlns="" val="310142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bg1"/>
              </a:buClr>
              <a:defRPr/>
            </a:pPr>
            <a:r>
              <a:rPr lang="en-CA" sz="1200" b="0" i="0" kern="1200" dirty="0">
                <a:solidFill>
                  <a:schemeClr val="tx1"/>
                </a:solidFill>
                <a:effectLst/>
                <a:latin typeface="+mn-lt"/>
                <a:ea typeface="+mn-ea"/>
                <a:cs typeface="+mn-cs"/>
              </a:rPr>
              <a:t>Tier 2 capital is the secondary component of bank capital, in addition to Tier 1 capital, that makes up a bank's required reserves. Tier 2 capital is designated as supplementary capital and is composed of items such as revaluation reserves, </a:t>
            </a:r>
            <a:r>
              <a:rPr lang="en-CA" sz="1200" b="0" i="0" u="sng" kern="1200" dirty="0">
                <a:solidFill>
                  <a:schemeClr val="tx1"/>
                </a:solidFill>
                <a:effectLst/>
                <a:latin typeface="+mn-lt"/>
                <a:ea typeface="+mn-ea"/>
                <a:cs typeface="+mn-cs"/>
                <a:hlinkClick r:id="rId3"/>
              </a:rPr>
              <a:t>undisclosed reserves</a:t>
            </a:r>
            <a:r>
              <a:rPr lang="en-CA" sz="1200" b="0" i="0" kern="1200" dirty="0">
                <a:solidFill>
                  <a:schemeClr val="tx1"/>
                </a:solidFill>
                <a:effectLst/>
                <a:latin typeface="+mn-lt"/>
                <a:ea typeface="+mn-ea"/>
                <a:cs typeface="+mn-cs"/>
              </a:rPr>
              <a:t>, hybrid instruments, and subordinated term debt. In the calculation of a bank's </a:t>
            </a:r>
            <a:r>
              <a:rPr lang="en-CA" sz="1200" b="0" i="0" u="sng" kern="1200" dirty="0">
                <a:solidFill>
                  <a:schemeClr val="tx1"/>
                </a:solidFill>
                <a:effectLst/>
                <a:latin typeface="+mn-lt"/>
                <a:ea typeface="+mn-ea"/>
                <a:cs typeface="+mn-cs"/>
                <a:hlinkClick r:id="rId4"/>
              </a:rPr>
              <a:t>reserve requirements</a:t>
            </a:r>
            <a:r>
              <a:rPr lang="en-CA" sz="1200" b="0" i="0" kern="1200" dirty="0">
                <a:solidFill>
                  <a:schemeClr val="tx1"/>
                </a:solidFill>
                <a:effectLst/>
                <a:latin typeface="+mn-lt"/>
                <a:ea typeface="+mn-ea"/>
                <a:cs typeface="+mn-cs"/>
              </a:rPr>
              <a:t>,</a:t>
            </a:r>
          </a:p>
          <a:p>
            <a:pPr>
              <a:buClr>
                <a:schemeClr val="bg1"/>
              </a:buClr>
              <a:defRPr/>
            </a:pPr>
            <a:endParaRPr lang="en-CA" sz="1200" b="0" i="0" kern="1200" dirty="0">
              <a:solidFill>
                <a:schemeClr val="tx1"/>
              </a:solidFill>
              <a:effectLst/>
              <a:latin typeface="+mn-lt"/>
              <a:ea typeface="+mn-ea"/>
              <a:cs typeface="+mn-cs"/>
            </a:endParaRPr>
          </a:p>
          <a:p>
            <a:pPr>
              <a:buClr>
                <a:schemeClr val="bg1"/>
              </a:buClr>
              <a:defRPr/>
            </a:pPr>
            <a:r>
              <a:rPr lang="en-CA" sz="1200" b="0" i="0" kern="1200" dirty="0">
                <a:solidFill>
                  <a:schemeClr val="tx1"/>
                </a:solidFill>
                <a:effectLst/>
                <a:latin typeface="+mn-lt"/>
                <a:ea typeface="+mn-ea"/>
                <a:cs typeface="+mn-cs"/>
              </a:rPr>
              <a:t>Banks</a:t>
            </a:r>
            <a:r>
              <a:rPr lang="en-CA" sz="1200" b="0" i="0" kern="1200" dirty="0">
                <a:solidFill>
                  <a:schemeClr val="bg1"/>
                </a:solidFill>
                <a:effectLst/>
                <a:latin typeface="+mn-lt"/>
                <a:ea typeface="+mn-ea"/>
                <a:cs typeface="+mn-cs"/>
              </a:rPr>
              <a:t> w</a:t>
            </a:r>
            <a:r>
              <a:rPr lang="en-CA" dirty="0">
                <a:solidFill>
                  <a:schemeClr val="bg1"/>
                </a:solidFill>
              </a:rPr>
              <a:t>ill need to meet the minimum standard of being subordinated to depositors and general creditors and have an original maturity of at least five years  </a:t>
            </a:r>
          </a:p>
          <a:p>
            <a:pPr>
              <a:buClr>
                <a:schemeClr val="bg1"/>
              </a:buClr>
              <a:defRPr/>
            </a:pPr>
            <a:endParaRPr lang="en-CA" dirty="0">
              <a:solidFill>
                <a:schemeClr val="bg1"/>
              </a:solidFill>
            </a:endParaRPr>
          </a:p>
          <a:p>
            <a:pPr>
              <a:buClr>
                <a:schemeClr val="bg1"/>
              </a:buClr>
              <a:defRPr/>
            </a:pPr>
            <a:r>
              <a:rPr lang="en-CA" dirty="0">
                <a:solidFill>
                  <a:schemeClr val="bg1"/>
                </a:solidFill>
              </a:rPr>
              <a:t>Subordinated debt issuances will not be compliant where they contain a step-up feature, other incentives to redeem, or provide for redemption in the first five years   </a:t>
            </a:r>
          </a:p>
          <a:p>
            <a:pPr>
              <a:buClr>
                <a:schemeClr val="bg1"/>
              </a:buClr>
              <a:defRPr/>
            </a:pPr>
            <a:endParaRPr lang="en-CA" dirty="0">
              <a:solidFill>
                <a:schemeClr val="bg1"/>
              </a:solidFill>
            </a:endParaRPr>
          </a:p>
          <a:p>
            <a:r>
              <a:rPr lang="en-CA" sz="1200" b="0" i="0" kern="1200" dirty="0">
                <a:solidFill>
                  <a:schemeClr val="tx1"/>
                </a:solidFill>
                <a:effectLst/>
                <a:latin typeface="+mn-lt"/>
                <a:ea typeface="+mn-ea"/>
                <a:cs typeface="+mn-cs"/>
              </a:rPr>
              <a:t>How Tier 2 Capital Works</a:t>
            </a:r>
          </a:p>
          <a:p>
            <a:r>
              <a:rPr lang="en-CA" sz="1200" b="0" i="0" kern="1200" dirty="0">
                <a:solidFill>
                  <a:schemeClr val="tx1"/>
                </a:solidFill>
                <a:effectLst/>
                <a:latin typeface="+mn-lt"/>
                <a:ea typeface="+mn-ea"/>
                <a:cs typeface="+mn-cs"/>
              </a:rPr>
              <a:t>Under the Basel Accords, a bank's capital is divided into Tier 1 core capital and Tier 2 supplementary capital. The minimum capital ratio reserve requirement for a bank is set at 8%; 6% must be provided by Tier 1 capital. A bank's capital ratio is calculated by dividing its capital by its total risk-based assets.</a:t>
            </a:r>
          </a:p>
          <a:p>
            <a:pPr>
              <a:buClr>
                <a:schemeClr val="bg1"/>
              </a:buClr>
              <a:defRPr/>
            </a:pPr>
            <a:endParaRPr lang="en-CA" dirty="0">
              <a:solidFill>
                <a:schemeClr val="bg1"/>
              </a:solidFill>
            </a:endParaRPr>
          </a:p>
          <a:p>
            <a:pPr>
              <a:buClr>
                <a:schemeClr val="bg1"/>
              </a:buClr>
              <a:defRPr/>
            </a:pPr>
            <a:endParaRPr lang="en-CA" sz="1200" b="0" i="0" kern="1200" dirty="0">
              <a:solidFill>
                <a:schemeClr val="tx1"/>
              </a:solidFill>
              <a:effectLst/>
              <a:latin typeface="+mn-lt"/>
              <a:ea typeface="+mn-ea"/>
              <a:cs typeface="+mn-cs"/>
            </a:endParaRPr>
          </a:p>
          <a:p>
            <a:pPr>
              <a:buClr>
                <a:schemeClr val="bg1"/>
              </a:buClr>
              <a:defRPr/>
            </a:pPr>
            <a:endParaRPr lang="en-US" dirty="0"/>
          </a:p>
        </p:txBody>
      </p:sp>
      <p:sp>
        <p:nvSpPr>
          <p:cNvPr id="4" name="Slide Number Placeholder 3"/>
          <p:cNvSpPr>
            <a:spLocks noGrp="1"/>
          </p:cNvSpPr>
          <p:nvPr>
            <p:ph type="sldNum" sz="quarter" idx="5"/>
          </p:nvPr>
        </p:nvSpPr>
        <p:spPr/>
        <p:txBody>
          <a:bodyPr/>
          <a:lstStyle/>
          <a:p>
            <a:fld id="{B325465B-B2D7-4A28-825F-C9092FFE26E0}" type="slidenum">
              <a:rPr lang="en-CA" smtClean="0"/>
              <a:pPr/>
              <a:t>16</a:t>
            </a:fld>
            <a:endParaRPr lang="en-CA"/>
          </a:p>
        </p:txBody>
      </p:sp>
    </p:spTree>
    <p:extLst>
      <p:ext uri="{BB962C8B-B14F-4D97-AF65-F5344CB8AC3E}">
        <p14:creationId xmlns:p14="http://schemas.microsoft.com/office/powerpoint/2010/main" xmlns="" val="1808109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C87599-2B3F-4273-B6DA-4776B1739D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xmlns="" id="{0C970406-EC1A-45E8-B47B-622BDB1A9C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xmlns="" id="{6DE40073-5EBE-497F-900D-A2A5ED3FC34C}"/>
              </a:ext>
            </a:extLst>
          </p:cNvPr>
          <p:cNvSpPr>
            <a:spLocks noGrp="1"/>
          </p:cNvSpPr>
          <p:nvPr>
            <p:ph type="dt" sz="half" idx="10"/>
          </p:nvPr>
        </p:nvSpPr>
        <p:spPr/>
        <p:txBody>
          <a:bodyPr/>
          <a:lstStyle/>
          <a:p>
            <a:fld id="{79A6B352-6D0F-47F9-8213-D9284AF1F50F}" type="datetimeFigureOut">
              <a:rPr lang="en-CA" smtClean="0"/>
              <a:pPr/>
              <a:t>24/07/2019</a:t>
            </a:fld>
            <a:endParaRPr lang="en-CA"/>
          </a:p>
        </p:txBody>
      </p:sp>
      <p:sp>
        <p:nvSpPr>
          <p:cNvPr id="5" name="Footer Placeholder 4">
            <a:extLst>
              <a:ext uri="{FF2B5EF4-FFF2-40B4-BE49-F238E27FC236}">
                <a16:creationId xmlns:a16="http://schemas.microsoft.com/office/drawing/2014/main" xmlns="" id="{F00B2742-A168-4CB8-A904-CAB610595CD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2B7BD9DA-D486-4466-89A8-885E3F2C8E64}"/>
              </a:ext>
            </a:extLst>
          </p:cNvPr>
          <p:cNvSpPr>
            <a:spLocks noGrp="1"/>
          </p:cNvSpPr>
          <p:nvPr>
            <p:ph type="sldNum" sz="quarter" idx="12"/>
          </p:nvPr>
        </p:nvSpPr>
        <p:spPr/>
        <p:txBody>
          <a:bodyPr/>
          <a:lstStyle/>
          <a:p>
            <a:fld id="{4A6BD3D3-C252-4ABE-9A1E-23D24CB6F25A}" type="slidenum">
              <a:rPr lang="en-CA" smtClean="0"/>
              <a:pPr/>
              <a:t>‹#›</a:t>
            </a:fld>
            <a:endParaRPr lang="en-CA"/>
          </a:p>
        </p:txBody>
      </p:sp>
    </p:spTree>
    <p:extLst>
      <p:ext uri="{BB962C8B-B14F-4D97-AF65-F5344CB8AC3E}">
        <p14:creationId xmlns:p14="http://schemas.microsoft.com/office/powerpoint/2010/main" xmlns="" val="369910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5AF707-8B6A-4754-B83A-3361C7A178D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59D6FE4D-C4B5-450C-BB22-8C118F1F89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833BFD0D-F875-4AB1-A23B-099E964285C7}"/>
              </a:ext>
            </a:extLst>
          </p:cNvPr>
          <p:cNvSpPr>
            <a:spLocks noGrp="1"/>
          </p:cNvSpPr>
          <p:nvPr>
            <p:ph type="dt" sz="half" idx="10"/>
          </p:nvPr>
        </p:nvSpPr>
        <p:spPr/>
        <p:txBody>
          <a:bodyPr/>
          <a:lstStyle/>
          <a:p>
            <a:fld id="{79A6B352-6D0F-47F9-8213-D9284AF1F50F}" type="datetimeFigureOut">
              <a:rPr lang="en-CA" smtClean="0"/>
              <a:pPr/>
              <a:t>24/07/2019</a:t>
            </a:fld>
            <a:endParaRPr lang="en-CA"/>
          </a:p>
        </p:txBody>
      </p:sp>
      <p:sp>
        <p:nvSpPr>
          <p:cNvPr id="5" name="Footer Placeholder 4">
            <a:extLst>
              <a:ext uri="{FF2B5EF4-FFF2-40B4-BE49-F238E27FC236}">
                <a16:creationId xmlns:a16="http://schemas.microsoft.com/office/drawing/2014/main" xmlns="" id="{4591EFD5-32D5-471D-B056-3921AC798AB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C1323B0F-709E-44F8-A5E0-2434AEBF10C0}"/>
              </a:ext>
            </a:extLst>
          </p:cNvPr>
          <p:cNvSpPr>
            <a:spLocks noGrp="1"/>
          </p:cNvSpPr>
          <p:nvPr>
            <p:ph type="sldNum" sz="quarter" idx="12"/>
          </p:nvPr>
        </p:nvSpPr>
        <p:spPr/>
        <p:txBody>
          <a:bodyPr/>
          <a:lstStyle/>
          <a:p>
            <a:fld id="{4A6BD3D3-C252-4ABE-9A1E-23D24CB6F25A}" type="slidenum">
              <a:rPr lang="en-CA" smtClean="0"/>
              <a:pPr/>
              <a:t>‹#›</a:t>
            </a:fld>
            <a:endParaRPr lang="en-CA"/>
          </a:p>
        </p:txBody>
      </p:sp>
    </p:spTree>
    <p:extLst>
      <p:ext uri="{BB962C8B-B14F-4D97-AF65-F5344CB8AC3E}">
        <p14:creationId xmlns:p14="http://schemas.microsoft.com/office/powerpoint/2010/main" xmlns="" val="375188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857B3E-8B8E-4FE4-B705-7DF7DFF517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66F3136D-0284-4CD8-AE0B-7A969EEE03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1483B2F7-1CD7-48A9-B29E-8A6BC6C0164A}"/>
              </a:ext>
            </a:extLst>
          </p:cNvPr>
          <p:cNvSpPr>
            <a:spLocks noGrp="1"/>
          </p:cNvSpPr>
          <p:nvPr>
            <p:ph type="dt" sz="half" idx="10"/>
          </p:nvPr>
        </p:nvSpPr>
        <p:spPr/>
        <p:txBody>
          <a:bodyPr/>
          <a:lstStyle/>
          <a:p>
            <a:fld id="{79A6B352-6D0F-47F9-8213-D9284AF1F50F}" type="datetimeFigureOut">
              <a:rPr lang="en-CA" smtClean="0"/>
              <a:pPr/>
              <a:t>24/07/2019</a:t>
            </a:fld>
            <a:endParaRPr lang="en-CA"/>
          </a:p>
        </p:txBody>
      </p:sp>
      <p:sp>
        <p:nvSpPr>
          <p:cNvPr id="5" name="Footer Placeholder 4">
            <a:extLst>
              <a:ext uri="{FF2B5EF4-FFF2-40B4-BE49-F238E27FC236}">
                <a16:creationId xmlns:a16="http://schemas.microsoft.com/office/drawing/2014/main" xmlns="" id="{3BB13937-5905-460F-BC33-9F7A28AB4D6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DF99B033-3740-404D-9448-06B0EC089242}"/>
              </a:ext>
            </a:extLst>
          </p:cNvPr>
          <p:cNvSpPr>
            <a:spLocks noGrp="1"/>
          </p:cNvSpPr>
          <p:nvPr>
            <p:ph type="sldNum" sz="quarter" idx="12"/>
          </p:nvPr>
        </p:nvSpPr>
        <p:spPr/>
        <p:txBody>
          <a:bodyPr/>
          <a:lstStyle/>
          <a:p>
            <a:fld id="{4A6BD3D3-C252-4ABE-9A1E-23D24CB6F25A}" type="slidenum">
              <a:rPr lang="en-CA" smtClean="0"/>
              <a:pPr/>
              <a:t>‹#›</a:t>
            </a:fld>
            <a:endParaRPr lang="en-CA"/>
          </a:p>
        </p:txBody>
      </p:sp>
    </p:spTree>
    <p:extLst>
      <p:ext uri="{BB962C8B-B14F-4D97-AF65-F5344CB8AC3E}">
        <p14:creationId xmlns:p14="http://schemas.microsoft.com/office/powerpoint/2010/main" xmlns="" val="2391783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Title Only">
  <p:cSld name="7_Title Only">
    <p:spTree>
      <p:nvGrpSpPr>
        <p:cNvPr id="1" name="Shape 48"/>
        <p:cNvGrpSpPr/>
        <p:nvPr/>
      </p:nvGrpSpPr>
      <p:grpSpPr>
        <a:xfrm>
          <a:off x="0" y="0"/>
          <a:ext cx="0" cy="0"/>
          <a:chOff x="0" y="0"/>
          <a:chExt cx="0" cy="0"/>
        </a:xfrm>
      </p:grpSpPr>
      <p:sp>
        <p:nvSpPr>
          <p:cNvPr id="49" name="Google Shape;49;p9"/>
          <p:cNvSpPr txBox="1">
            <a:spLocks noGrp="1"/>
          </p:cNvSpPr>
          <p:nvPr>
            <p:ph type="sldNum" idx="12"/>
          </p:nvPr>
        </p:nvSpPr>
        <p:spPr>
          <a:xfrm>
            <a:off x="11480802" y="6638307"/>
            <a:ext cx="566057" cy="20781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0">
                <a:solidFill>
                  <a:srgbClr val="000000"/>
                </a:solidFill>
                <a:latin typeface="Calibri"/>
                <a:ea typeface="Calibri"/>
                <a:cs typeface="Calibri"/>
                <a:sym typeface="Calibri"/>
              </a:defRPr>
            </a:lvl1pPr>
            <a:lvl2pPr marL="0" marR="0" lvl="1" indent="0" algn="l" rtl="0">
              <a:spcBef>
                <a:spcPts val="0"/>
              </a:spcBef>
              <a:buNone/>
              <a:defRPr sz="1000">
                <a:solidFill>
                  <a:srgbClr val="000000"/>
                </a:solidFill>
                <a:latin typeface="Calibri"/>
                <a:ea typeface="Calibri"/>
                <a:cs typeface="Calibri"/>
                <a:sym typeface="Calibri"/>
              </a:defRPr>
            </a:lvl2pPr>
            <a:lvl3pPr marL="0" marR="0" lvl="2" indent="0" algn="l" rtl="0">
              <a:spcBef>
                <a:spcPts val="0"/>
              </a:spcBef>
              <a:buNone/>
              <a:defRPr sz="1000">
                <a:solidFill>
                  <a:srgbClr val="000000"/>
                </a:solidFill>
                <a:latin typeface="Calibri"/>
                <a:ea typeface="Calibri"/>
                <a:cs typeface="Calibri"/>
                <a:sym typeface="Calibri"/>
              </a:defRPr>
            </a:lvl3pPr>
            <a:lvl4pPr marL="0" marR="0" lvl="3" indent="0" algn="l" rtl="0">
              <a:spcBef>
                <a:spcPts val="0"/>
              </a:spcBef>
              <a:buNone/>
              <a:defRPr sz="1000">
                <a:solidFill>
                  <a:srgbClr val="000000"/>
                </a:solidFill>
                <a:latin typeface="Calibri"/>
                <a:ea typeface="Calibri"/>
                <a:cs typeface="Calibri"/>
                <a:sym typeface="Calibri"/>
              </a:defRPr>
            </a:lvl4pPr>
            <a:lvl5pPr marL="0" marR="0" lvl="4" indent="0" algn="l" rtl="0">
              <a:spcBef>
                <a:spcPts val="0"/>
              </a:spcBef>
              <a:buNone/>
              <a:defRPr sz="1000">
                <a:solidFill>
                  <a:srgbClr val="000000"/>
                </a:solidFill>
                <a:latin typeface="Calibri"/>
                <a:ea typeface="Calibri"/>
                <a:cs typeface="Calibri"/>
                <a:sym typeface="Calibri"/>
              </a:defRPr>
            </a:lvl5pPr>
            <a:lvl6pPr marL="0" marR="0" lvl="5" indent="0" algn="l" rtl="0">
              <a:spcBef>
                <a:spcPts val="0"/>
              </a:spcBef>
              <a:buNone/>
              <a:defRPr sz="1000">
                <a:solidFill>
                  <a:srgbClr val="000000"/>
                </a:solidFill>
                <a:latin typeface="Calibri"/>
                <a:ea typeface="Calibri"/>
                <a:cs typeface="Calibri"/>
                <a:sym typeface="Calibri"/>
              </a:defRPr>
            </a:lvl6pPr>
            <a:lvl7pPr marL="0" marR="0" lvl="6" indent="0" algn="l" rtl="0">
              <a:spcBef>
                <a:spcPts val="0"/>
              </a:spcBef>
              <a:buNone/>
              <a:defRPr sz="1000">
                <a:solidFill>
                  <a:srgbClr val="000000"/>
                </a:solidFill>
                <a:latin typeface="Calibri"/>
                <a:ea typeface="Calibri"/>
                <a:cs typeface="Calibri"/>
                <a:sym typeface="Calibri"/>
              </a:defRPr>
            </a:lvl7pPr>
            <a:lvl8pPr marL="0" marR="0" lvl="7" indent="0" algn="l" rtl="0">
              <a:spcBef>
                <a:spcPts val="0"/>
              </a:spcBef>
              <a:buNone/>
              <a:defRPr sz="1000">
                <a:solidFill>
                  <a:srgbClr val="000000"/>
                </a:solidFill>
                <a:latin typeface="Calibri"/>
                <a:ea typeface="Calibri"/>
                <a:cs typeface="Calibri"/>
                <a:sym typeface="Calibri"/>
              </a:defRPr>
            </a:lvl8pPr>
            <a:lvl9pPr marL="0" marR="0" lvl="8" indent="0" algn="l" rtl="0">
              <a:spcBef>
                <a:spcPts val="0"/>
              </a:spcBef>
              <a:buNone/>
              <a:defRPr sz="10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
        <p:nvSpPr>
          <p:cNvPr id="50" name="Google Shape;50;p9"/>
          <p:cNvSpPr/>
          <p:nvPr/>
        </p:nvSpPr>
        <p:spPr>
          <a:xfrm>
            <a:off x="-10582" y="5943603"/>
            <a:ext cx="12215284" cy="923925"/>
          </a:xfrm>
          <a:custGeom>
            <a:avLst/>
            <a:gdLst/>
            <a:ahLst/>
            <a:cxnLst/>
            <a:rect l="l" t="t" r="r" b="b"/>
            <a:pathLst>
              <a:path w="17313" h="3720" extrusionOk="0">
                <a:moveTo>
                  <a:pt x="0" y="0"/>
                </a:moveTo>
                <a:lnTo>
                  <a:pt x="4" y="0"/>
                </a:lnTo>
                <a:lnTo>
                  <a:pt x="2" y="12"/>
                </a:lnTo>
                <a:lnTo>
                  <a:pt x="1" y="23"/>
                </a:lnTo>
                <a:lnTo>
                  <a:pt x="0" y="35"/>
                </a:lnTo>
                <a:lnTo>
                  <a:pt x="0" y="47"/>
                </a:lnTo>
                <a:lnTo>
                  <a:pt x="0" y="64"/>
                </a:lnTo>
                <a:lnTo>
                  <a:pt x="2" y="81"/>
                </a:lnTo>
                <a:lnTo>
                  <a:pt x="4" y="98"/>
                </a:lnTo>
                <a:lnTo>
                  <a:pt x="8" y="117"/>
                </a:lnTo>
                <a:lnTo>
                  <a:pt x="12" y="136"/>
                </a:lnTo>
                <a:lnTo>
                  <a:pt x="17" y="156"/>
                </a:lnTo>
                <a:lnTo>
                  <a:pt x="24" y="175"/>
                </a:lnTo>
                <a:lnTo>
                  <a:pt x="30" y="196"/>
                </a:lnTo>
                <a:lnTo>
                  <a:pt x="39" y="215"/>
                </a:lnTo>
                <a:lnTo>
                  <a:pt x="48" y="236"/>
                </a:lnTo>
                <a:lnTo>
                  <a:pt x="57" y="258"/>
                </a:lnTo>
                <a:lnTo>
                  <a:pt x="69" y="278"/>
                </a:lnTo>
                <a:lnTo>
                  <a:pt x="81" y="299"/>
                </a:lnTo>
                <a:lnTo>
                  <a:pt x="94" y="320"/>
                </a:lnTo>
                <a:lnTo>
                  <a:pt x="107" y="341"/>
                </a:lnTo>
                <a:lnTo>
                  <a:pt x="122" y="362"/>
                </a:lnTo>
                <a:lnTo>
                  <a:pt x="139" y="383"/>
                </a:lnTo>
                <a:lnTo>
                  <a:pt x="155" y="403"/>
                </a:lnTo>
                <a:lnTo>
                  <a:pt x="172" y="423"/>
                </a:lnTo>
                <a:lnTo>
                  <a:pt x="192" y="444"/>
                </a:lnTo>
                <a:lnTo>
                  <a:pt x="211" y="463"/>
                </a:lnTo>
                <a:lnTo>
                  <a:pt x="232" y="483"/>
                </a:lnTo>
                <a:lnTo>
                  <a:pt x="253" y="501"/>
                </a:lnTo>
                <a:lnTo>
                  <a:pt x="275" y="520"/>
                </a:lnTo>
                <a:lnTo>
                  <a:pt x="299" y="538"/>
                </a:lnTo>
                <a:lnTo>
                  <a:pt x="324" y="554"/>
                </a:lnTo>
                <a:lnTo>
                  <a:pt x="348" y="571"/>
                </a:lnTo>
                <a:lnTo>
                  <a:pt x="374" y="587"/>
                </a:lnTo>
                <a:lnTo>
                  <a:pt x="403" y="602"/>
                </a:lnTo>
                <a:lnTo>
                  <a:pt x="431" y="617"/>
                </a:lnTo>
                <a:lnTo>
                  <a:pt x="460" y="630"/>
                </a:lnTo>
                <a:lnTo>
                  <a:pt x="489" y="643"/>
                </a:lnTo>
                <a:lnTo>
                  <a:pt x="607" y="687"/>
                </a:lnTo>
                <a:lnTo>
                  <a:pt x="737" y="731"/>
                </a:lnTo>
                <a:lnTo>
                  <a:pt x="878" y="775"/>
                </a:lnTo>
                <a:lnTo>
                  <a:pt x="1029" y="818"/>
                </a:lnTo>
                <a:lnTo>
                  <a:pt x="1191" y="862"/>
                </a:lnTo>
                <a:lnTo>
                  <a:pt x="1364" y="904"/>
                </a:lnTo>
                <a:lnTo>
                  <a:pt x="1547" y="946"/>
                </a:lnTo>
                <a:lnTo>
                  <a:pt x="1740" y="987"/>
                </a:lnTo>
                <a:lnTo>
                  <a:pt x="1942" y="1028"/>
                </a:lnTo>
                <a:lnTo>
                  <a:pt x="2154" y="1068"/>
                </a:lnTo>
                <a:lnTo>
                  <a:pt x="2375" y="1107"/>
                </a:lnTo>
                <a:lnTo>
                  <a:pt x="2606" y="1145"/>
                </a:lnTo>
                <a:lnTo>
                  <a:pt x="2844" y="1182"/>
                </a:lnTo>
                <a:lnTo>
                  <a:pt x="3090" y="1218"/>
                </a:lnTo>
                <a:lnTo>
                  <a:pt x="3345" y="1252"/>
                </a:lnTo>
                <a:lnTo>
                  <a:pt x="3608" y="1286"/>
                </a:lnTo>
                <a:lnTo>
                  <a:pt x="3877" y="1317"/>
                </a:lnTo>
                <a:lnTo>
                  <a:pt x="4155" y="1348"/>
                </a:lnTo>
                <a:lnTo>
                  <a:pt x="4440" y="1377"/>
                </a:lnTo>
                <a:lnTo>
                  <a:pt x="4731" y="1404"/>
                </a:lnTo>
                <a:lnTo>
                  <a:pt x="5028" y="1430"/>
                </a:lnTo>
                <a:lnTo>
                  <a:pt x="5332" y="1454"/>
                </a:lnTo>
                <a:lnTo>
                  <a:pt x="5642" y="1475"/>
                </a:lnTo>
                <a:lnTo>
                  <a:pt x="5958" y="1495"/>
                </a:lnTo>
                <a:lnTo>
                  <a:pt x="6278" y="1513"/>
                </a:lnTo>
                <a:lnTo>
                  <a:pt x="6605" y="1528"/>
                </a:lnTo>
                <a:lnTo>
                  <a:pt x="6936" y="1542"/>
                </a:lnTo>
                <a:lnTo>
                  <a:pt x="7271" y="1553"/>
                </a:lnTo>
                <a:lnTo>
                  <a:pt x="7612" y="1562"/>
                </a:lnTo>
                <a:lnTo>
                  <a:pt x="7956" y="1568"/>
                </a:lnTo>
                <a:lnTo>
                  <a:pt x="8305" y="1573"/>
                </a:lnTo>
                <a:lnTo>
                  <a:pt x="8657" y="1574"/>
                </a:lnTo>
                <a:lnTo>
                  <a:pt x="9007" y="1573"/>
                </a:lnTo>
                <a:lnTo>
                  <a:pt x="9354" y="1569"/>
                </a:lnTo>
                <a:lnTo>
                  <a:pt x="9697" y="1564"/>
                </a:lnTo>
                <a:lnTo>
                  <a:pt x="10037" y="1556"/>
                </a:lnTo>
                <a:lnTo>
                  <a:pt x="10372" y="1546"/>
                </a:lnTo>
                <a:lnTo>
                  <a:pt x="10703" y="1534"/>
                </a:lnTo>
                <a:lnTo>
                  <a:pt x="11027" y="1520"/>
                </a:lnTo>
                <a:lnTo>
                  <a:pt x="11348" y="1504"/>
                </a:lnTo>
                <a:lnTo>
                  <a:pt x="11664" y="1486"/>
                </a:lnTo>
                <a:lnTo>
                  <a:pt x="11972" y="1467"/>
                </a:lnTo>
                <a:lnTo>
                  <a:pt x="12276" y="1445"/>
                </a:lnTo>
                <a:lnTo>
                  <a:pt x="12572" y="1421"/>
                </a:lnTo>
                <a:lnTo>
                  <a:pt x="12864" y="1395"/>
                </a:lnTo>
                <a:lnTo>
                  <a:pt x="13148" y="1369"/>
                </a:lnTo>
                <a:lnTo>
                  <a:pt x="13425" y="1340"/>
                </a:lnTo>
                <a:lnTo>
                  <a:pt x="13695" y="1310"/>
                </a:lnTo>
                <a:lnTo>
                  <a:pt x="13958" y="1278"/>
                </a:lnTo>
                <a:lnTo>
                  <a:pt x="14212" y="1245"/>
                </a:lnTo>
                <a:lnTo>
                  <a:pt x="14459" y="1210"/>
                </a:lnTo>
                <a:lnTo>
                  <a:pt x="14697" y="1173"/>
                </a:lnTo>
                <a:lnTo>
                  <a:pt x="14926" y="1136"/>
                </a:lnTo>
                <a:lnTo>
                  <a:pt x="15147" y="1097"/>
                </a:lnTo>
                <a:lnTo>
                  <a:pt x="15359" y="1056"/>
                </a:lnTo>
                <a:lnTo>
                  <a:pt x="15561" y="1015"/>
                </a:lnTo>
                <a:lnTo>
                  <a:pt x="15754" y="973"/>
                </a:lnTo>
                <a:lnTo>
                  <a:pt x="15937" y="929"/>
                </a:lnTo>
                <a:lnTo>
                  <a:pt x="16109" y="883"/>
                </a:lnTo>
                <a:lnTo>
                  <a:pt x="16271" y="838"/>
                </a:lnTo>
                <a:lnTo>
                  <a:pt x="16422" y="790"/>
                </a:lnTo>
                <a:lnTo>
                  <a:pt x="16563" y="742"/>
                </a:lnTo>
                <a:lnTo>
                  <a:pt x="16693" y="694"/>
                </a:lnTo>
                <a:lnTo>
                  <a:pt x="16811" y="644"/>
                </a:lnTo>
                <a:lnTo>
                  <a:pt x="16841" y="630"/>
                </a:lnTo>
                <a:lnTo>
                  <a:pt x="16870" y="615"/>
                </a:lnTo>
                <a:lnTo>
                  <a:pt x="16899" y="600"/>
                </a:lnTo>
                <a:lnTo>
                  <a:pt x="16927" y="583"/>
                </a:lnTo>
                <a:lnTo>
                  <a:pt x="16953" y="567"/>
                </a:lnTo>
                <a:lnTo>
                  <a:pt x="16979" y="550"/>
                </a:lnTo>
                <a:lnTo>
                  <a:pt x="17004" y="531"/>
                </a:lnTo>
                <a:lnTo>
                  <a:pt x="17027" y="513"/>
                </a:lnTo>
                <a:lnTo>
                  <a:pt x="17050" y="495"/>
                </a:lnTo>
                <a:lnTo>
                  <a:pt x="17073" y="476"/>
                </a:lnTo>
                <a:lnTo>
                  <a:pt x="17093" y="457"/>
                </a:lnTo>
                <a:lnTo>
                  <a:pt x="17114" y="437"/>
                </a:lnTo>
                <a:lnTo>
                  <a:pt x="17132" y="418"/>
                </a:lnTo>
                <a:lnTo>
                  <a:pt x="17151" y="397"/>
                </a:lnTo>
                <a:lnTo>
                  <a:pt x="17168" y="377"/>
                </a:lnTo>
                <a:lnTo>
                  <a:pt x="17184" y="357"/>
                </a:lnTo>
                <a:lnTo>
                  <a:pt x="17200" y="337"/>
                </a:lnTo>
                <a:lnTo>
                  <a:pt x="17215" y="316"/>
                </a:lnTo>
                <a:lnTo>
                  <a:pt x="17228" y="295"/>
                </a:lnTo>
                <a:lnTo>
                  <a:pt x="17241" y="275"/>
                </a:lnTo>
                <a:lnTo>
                  <a:pt x="17252" y="254"/>
                </a:lnTo>
                <a:lnTo>
                  <a:pt x="17262" y="235"/>
                </a:lnTo>
                <a:lnTo>
                  <a:pt x="17272" y="214"/>
                </a:lnTo>
                <a:lnTo>
                  <a:pt x="17281" y="195"/>
                </a:lnTo>
                <a:lnTo>
                  <a:pt x="17288" y="175"/>
                </a:lnTo>
                <a:lnTo>
                  <a:pt x="17295" y="156"/>
                </a:lnTo>
                <a:lnTo>
                  <a:pt x="17300" y="136"/>
                </a:lnTo>
                <a:lnTo>
                  <a:pt x="17304" y="118"/>
                </a:lnTo>
                <a:lnTo>
                  <a:pt x="17309" y="100"/>
                </a:lnTo>
                <a:lnTo>
                  <a:pt x="17311" y="82"/>
                </a:lnTo>
                <a:lnTo>
                  <a:pt x="17313" y="65"/>
                </a:lnTo>
                <a:lnTo>
                  <a:pt x="17313" y="49"/>
                </a:lnTo>
                <a:lnTo>
                  <a:pt x="17313" y="3720"/>
                </a:lnTo>
                <a:lnTo>
                  <a:pt x="0" y="3720"/>
                </a:lnTo>
                <a:lnTo>
                  <a:pt x="0" y="0"/>
                </a:lnTo>
                <a:close/>
                <a:moveTo>
                  <a:pt x="17308" y="0"/>
                </a:moveTo>
                <a:lnTo>
                  <a:pt x="17313" y="0"/>
                </a:lnTo>
                <a:lnTo>
                  <a:pt x="17313" y="49"/>
                </a:lnTo>
                <a:lnTo>
                  <a:pt x="17313" y="36"/>
                </a:lnTo>
                <a:lnTo>
                  <a:pt x="17312" y="24"/>
                </a:lnTo>
                <a:lnTo>
                  <a:pt x="17310" y="12"/>
                </a:lnTo>
                <a:lnTo>
                  <a:pt x="17308" y="0"/>
                </a:lnTo>
                <a:close/>
              </a:path>
            </a:pathLst>
          </a:custGeom>
          <a:solidFill>
            <a:srgbClr val="0037A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sp>
        <p:nvSpPr>
          <p:cNvPr id="51" name="Google Shape;51;p9"/>
          <p:cNvSpPr/>
          <p:nvPr/>
        </p:nvSpPr>
        <p:spPr>
          <a:xfrm>
            <a:off x="-10584" y="-7938"/>
            <a:ext cx="12213168" cy="541338"/>
          </a:xfrm>
          <a:prstGeom prst="rect">
            <a:avLst/>
          </a:prstGeom>
          <a:solidFill>
            <a:srgbClr val="0037A4"/>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endParaRPr sz="1200">
              <a:solidFill>
                <a:srgbClr val="002567"/>
              </a:solidFill>
              <a:latin typeface="Calibri"/>
              <a:ea typeface="Calibri"/>
              <a:cs typeface="Calibri"/>
              <a:sym typeface="Calibri"/>
            </a:endParaRPr>
          </a:p>
        </p:txBody>
      </p:sp>
      <p:pic>
        <p:nvPicPr>
          <p:cNvPr id="52" name="Google Shape;52;p9"/>
          <p:cNvPicPr preferRelativeResize="0"/>
          <p:nvPr/>
        </p:nvPicPr>
        <p:blipFill rotWithShape="1">
          <a:blip r:embed="rId2" cstate="print">
            <a:alphaModFix/>
          </a:blip>
          <a:srcRect/>
          <a:stretch/>
        </p:blipFill>
        <p:spPr>
          <a:xfrm>
            <a:off x="10646228" y="152403"/>
            <a:ext cx="1117600" cy="276819"/>
          </a:xfrm>
          <a:prstGeom prst="rect">
            <a:avLst/>
          </a:prstGeom>
          <a:noFill/>
          <a:ln>
            <a:noFill/>
          </a:ln>
        </p:spPr>
      </p:pic>
    </p:spTree>
    <p:extLst>
      <p:ext uri="{BB962C8B-B14F-4D97-AF65-F5344CB8AC3E}">
        <p14:creationId xmlns:p14="http://schemas.microsoft.com/office/powerpoint/2010/main" xmlns="" val="52761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8B4712-A933-463F-B87F-4A39D0A1BC2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6732894A-F8B7-4AB3-9A67-2C9F30129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5BE333DC-AD76-4DD9-BBEF-3B92D82AFBCC}"/>
              </a:ext>
            </a:extLst>
          </p:cNvPr>
          <p:cNvSpPr>
            <a:spLocks noGrp="1"/>
          </p:cNvSpPr>
          <p:nvPr>
            <p:ph type="dt" sz="half" idx="10"/>
          </p:nvPr>
        </p:nvSpPr>
        <p:spPr/>
        <p:txBody>
          <a:bodyPr/>
          <a:lstStyle/>
          <a:p>
            <a:fld id="{79A6B352-6D0F-47F9-8213-D9284AF1F50F}" type="datetimeFigureOut">
              <a:rPr lang="en-CA" smtClean="0"/>
              <a:pPr/>
              <a:t>24/07/2019</a:t>
            </a:fld>
            <a:endParaRPr lang="en-CA"/>
          </a:p>
        </p:txBody>
      </p:sp>
      <p:sp>
        <p:nvSpPr>
          <p:cNvPr id="5" name="Footer Placeholder 4">
            <a:extLst>
              <a:ext uri="{FF2B5EF4-FFF2-40B4-BE49-F238E27FC236}">
                <a16:creationId xmlns:a16="http://schemas.microsoft.com/office/drawing/2014/main" xmlns="" id="{A8B43160-3DE5-4E3A-925F-7349F67621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A03C176A-D186-4A8D-9552-198D3FACFF15}"/>
              </a:ext>
            </a:extLst>
          </p:cNvPr>
          <p:cNvSpPr>
            <a:spLocks noGrp="1"/>
          </p:cNvSpPr>
          <p:nvPr>
            <p:ph type="sldNum" sz="quarter" idx="12"/>
          </p:nvPr>
        </p:nvSpPr>
        <p:spPr/>
        <p:txBody>
          <a:bodyPr/>
          <a:lstStyle/>
          <a:p>
            <a:fld id="{4A6BD3D3-C252-4ABE-9A1E-23D24CB6F25A}" type="slidenum">
              <a:rPr lang="en-CA" smtClean="0"/>
              <a:pPr/>
              <a:t>‹#›</a:t>
            </a:fld>
            <a:endParaRPr lang="en-CA"/>
          </a:p>
        </p:txBody>
      </p:sp>
    </p:spTree>
    <p:extLst>
      <p:ext uri="{BB962C8B-B14F-4D97-AF65-F5344CB8AC3E}">
        <p14:creationId xmlns:p14="http://schemas.microsoft.com/office/powerpoint/2010/main" xmlns="" val="309777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4B595D-9F84-41E9-BB2A-4FFDBE3667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xmlns="" id="{F03270E2-5010-4E78-BA9A-B7ED507B13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8AF352A-0E18-4930-9B11-31340CE6EF1B}"/>
              </a:ext>
            </a:extLst>
          </p:cNvPr>
          <p:cNvSpPr>
            <a:spLocks noGrp="1"/>
          </p:cNvSpPr>
          <p:nvPr>
            <p:ph type="dt" sz="half" idx="10"/>
          </p:nvPr>
        </p:nvSpPr>
        <p:spPr/>
        <p:txBody>
          <a:bodyPr/>
          <a:lstStyle/>
          <a:p>
            <a:fld id="{79A6B352-6D0F-47F9-8213-D9284AF1F50F}" type="datetimeFigureOut">
              <a:rPr lang="en-CA" smtClean="0"/>
              <a:pPr/>
              <a:t>24/07/2019</a:t>
            </a:fld>
            <a:endParaRPr lang="en-CA"/>
          </a:p>
        </p:txBody>
      </p:sp>
      <p:sp>
        <p:nvSpPr>
          <p:cNvPr id="5" name="Footer Placeholder 4">
            <a:extLst>
              <a:ext uri="{FF2B5EF4-FFF2-40B4-BE49-F238E27FC236}">
                <a16:creationId xmlns:a16="http://schemas.microsoft.com/office/drawing/2014/main" xmlns="" id="{F6E16914-0B0B-4C06-A257-21A02150402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30C90288-922D-404F-A94D-AC1179E3D676}"/>
              </a:ext>
            </a:extLst>
          </p:cNvPr>
          <p:cNvSpPr>
            <a:spLocks noGrp="1"/>
          </p:cNvSpPr>
          <p:nvPr>
            <p:ph type="sldNum" sz="quarter" idx="12"/>
          </p:nvPr>
        </p:nvSpPr>
        <p:spPr/>
        <p:txBody>
          <a:bodyPr/>
          <a:lstStyle/>
          <a:p>
            <a:fld id="{4A6BD3D3-C252-4ABE-9A1E-23D24CB6F25A}" type="slidenum">
              <a:rPr lang="en-CA" smtClean="0"/>
              <a:pPr/>
              <a:t>‹#›</a:t>
            </a:fld>
            <a:endParaRPr lang="en-CA"/>
          </a:p>
        </p:txBody>
      </p:sp>
    </p:spTree>
    <p:extLst>
      <p:ext uri="{BB962C8B-B14F-4D97-AF65-F5344CB8AC3E}">
        <p14:creationId xmlns:p14="http://schemas.microsoft.com/office/powerpoint/2010/main" xmlns="" val="13114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98808-E48D-4C9B-8D59-B974AC8FD31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433AA8BB-7342-481D-A45F-92667F15DB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xmlns="" id="{5C94FA98-F356-480B-9D54-5BBB26DBF7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xmlns="" id="{46123F55-EC76-4AF1-8072-5E68EE0709E4}"/>
              </a:ext>
            </a:extLst>
          </p:cNvPr>
          <p:cNvSpPr>
            <a:spLocks noGrp="1"/>
          </p:cNvSpPr>
          <p:nvPr>
            <p:ph type="dt" sz="half" idx="10"/>
          </p:nvPr>
        </p:nvSpPr>
        <p:spPr/>
        <p:txBody>
          <a:bodyPr/>
          <a:lstStyle/>
          <a:p>
            <a:fld id="{79A6B352-6D0F-47F9-8213-D9284AF1F50F}" type="datetimeFigureOut">
              <a:rPr lang="en-CA" smtClean="0"/>
              <a:pPr/>
              <a:t>24/07/2019</a:t>
            </a:fld>
            <a:endParaRPr lang="en-CA"/>
          </a:p>
        </p:txBody>
      </p:sp>
      <p:sp>
        <p:nvSpPr>
          <p:cNvPr id="6" name="Footer Placeholder 5">
            <a:extLst>
              <a:ext uri="{FF2B5EF4-FFF2-40B4-BE49-F238E27FC236}">
                <a16:creationId xmlns:a16="http://schemas.microsoft.com/office/drawing/2014/main" xmlns="" id="{7EDC0768-8DAA-40A6-9C63-AB0C480CB8F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36C6F2B7-F46C-453A-94F0-BE7962298D60}"/>
              </a:ext>
            </a:extLst>
          </p:cNvPr>
          <p:cNvSpPr>
            <a:spLocks noGrp="1"/>
          </p:cNvSpPr>
          <p:nvPr>
            <p:ph type="sldNum" sz="quarter" idx="12"/>
          </p:nvPr>
        </p:nvSpPr>
        <p:spPr/>
        <p:txBody>
          <a:bodyPr/>
          <a:lstStyle/>
          <a:p>
            <a:fld id="{4A6BD3D3-C252-4ABE-9A1E-23D24CB6F25A}" type="slidenum">
              <a:rPr lang="en-CA" smtClean="0"/>
              <a:pPr/>
              <a:t>‹#›</a:t>
            </a:fld>
            <a:endParaRPr lang="en-CA"/>
          </a:p>
        </p:txBody>
      </p:sp>
    </p:spTree>
    <p:extLst>
      <p:ext uri="{BB962C8B-B14F-4D97-AF65-F5344CB8AC3E}">
        <p14:creationId xmlns:p14="http://schemas.microsoft.com/office/powerpoint/2010/main" xmlns="" val="1696088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D5E8F6-0CDA-42D4-BFF2-0135A93EC43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7C3D2B02-300B-4E27-BACB-093C12486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8E76786-A2A8-4B10-BE88-80AB04834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xmlns="" id="{2555E293-4FBE-4692-B1A6-D2AAFB8ECB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91DAB4F-0BBE-4009-8335-682AF2B1C5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xmlns="" id="{6C420D12-E62F-41BC-AE9A-C1B458429508}"/>
              </a:ext>
            </a:extLst>
          </p:cNvPr>
          <p:cNvSpPr>
            <a:spLocks noGrp="1"/>
          </p:cNvSpPr>
          <p:nvPr>
            <p:ph type="dt" sz="half" idx="10"/>
          </p:nvPr>
        </p:nvSpPr>
        <p:spPr/>
        <p:txBody>
          <a:bodyPr/>
          <a:lstStyle/>
          <a:p>
            <a:fld id="{79A6B352-6D0F-47F9-8213-D9284AF1F50F}" type="datetimeFigureOut">
              <a:rPr lang="en-CA" smtClean="0"/>
              <a:pPr/>
              <a:t>24/07/2019</a:t>
            </a:fld>
            <a:endParaRPr lang="en-CA"/>
          </a:p>
        </p:txBody>
      </p:sp>
      <p:sp>
        <p:nvSpPr>
          <p:cNvPr id="8" name="Footer Placeholder 7">
            <a:extLst>
              <a:ext uri="{FF2B5EF4-FFF2-40B4-BE49-F238E27FC236}">
                <a16:creationId xmlns:a16="http://schemas.microsoft.com/office/drawing/2014/main" xmlns="" id="{74EB5EE7-E6F6-49C0-A979-56E63C076A1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xmlns="" id="{76D28F6A-ED8B-4FAE-9E9C-84EEF6567809}"/>
              </a:ext>
            </a:extLst>
          </p:cNvPr>
          <p:cNvSpPr>
            <a:spLocks noGrp="1"/>
          </p:cNvSpPr>
          <p:nvPr>
            <p:ph type="sldNum" sz="quarter" idx="12"/>
          </p:nvPr>
        </p:nvSpPr>
        <p:spPr/>
        <p:txBody>
          <a:bodyPr/>
          <a:lstStyle/>
          <a:p>
            <a:fld id="{4A6BD3D3-C252-4ABE-9A1E-23D24CB6F25A}" type="slidenum">
              <a:rPr lang="en-CA" smtClean="0"/>
              <a:pPr/>
              <a:t>‹#›</a:t>
            </a:fld>
            <a:endParaRPr lang="en-CA"/>
          </a:p>
        </p:txBody>
      </p:sp>
    </p:spTree>
    <p:extLst>
      <p:ext uri="{BB962C8B-B14F-4D97-AF65-F5344CB8AC3E}">
        <p14:creationId xmlns:p14="http://schemas.microsoft.com/office/powerpoint/2010/main" xmlns="" val="72820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46A25-74D3-4AFD-881E-EF1B9073A2E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xmlns="" id="{7332E0F0-CB6F-4129-8525-84C06F40BDB8}"/>
              </a:ext>
            </a:extLst>
          </p:cNvPr>
          <p:cNvSpPr>
            <a:spLocks noGrp="1"/>
          </p:cNvSpPr>
          <p:nvPr>
            <p:ph type="dt" sz="half" idx="10"/>
          </p:nvPr>
        </p:nvSpPr>
        <p:spPr/>
        <p:txBody>
          <a:bodyPr/>
          <a:lstStyle/>
          <a:p>
            <a:fld id="{79A6B352-6D0F-47F9-8213-D9284AF1F50F}" type="datetimeFigureOut">
              <a:rPr lang="en-CA" smtClean="0"/>
              <a:pPr/>
              <a:t>24/07/2019</a:t>
            </a:fld>
            <a:endParaRPr lang="en-CA"/>
          </a:p>
        </p:txBody>
      </p:sp>
      <p:sp>
        <p:nvSpPr>
          <p:cNvPr id="4" name="Footer Placeholder 3">
            <a:extLst>
              <a:ext uri="{FF2B5EF4-FFF2-40B4-BE49-F238E27FC236}">
                <a16:creationId xmlns:a16="http://schemas.microsoft.com/office/drawing/2014/main" xmlns="" id="{97C1882D-EA1D-440F-909C-0129E1CCA40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xmlns="" id="{07631E1B-B442-45F8-A365-317594091681}"/>
              </a:ext>
            </a:extLst>
          </p:cNvPr>
          <p:cNvSpPr>
            <a:spLocks noGrp="1"/>
          </p:cNvSpPr>
          <p:nvPr>
            <p:ph type="sldNum" sz="quarter" idx="12"/>
          </p:nvPr>
        </p:nvSpPr>
        <p:spPr/>
        <p:txBody>
          <a:bodyPr/>
          <a:lstStyle/>
          <a:p>
            <a:fld id="{4A6BD3D3-C252-4ABE-9A1E-23D24CB6F25A}" type="slidenum">
              <a:rPr lang="en-CA" smtClean="0"/>
              <a:pPr/>
              <a:t>‹#›</a:t>
            </a:fld>
            <a:endParaRPr lang="en-CA"/>
          </a:p>
        </p:txBody>
      </p:sp>
    </p:spTree>
    <p:extLst>
      <p:ext uri="{BB962C8B-B14F-4D97-AF65-F5344CB8AC3E}">
        <p14:creationId xmlns:p14="http://schemas.microsoft.com/office/powerpoint/2010/main" xmlns="" val="428026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4AA2B3B-6BDB-46AD-B11B-165E2C9E5075}"/>
              </a:ext>
            </a:extLst>
          </p:cNvPr>
          <p:cNvSpPr>
            <a:spLocks noGrp="1"/>
          </p:cNvSpPr>
          <p:nvPr>
            <p:ph type="dt" sz="half" idx="10"/>
          </p:nvPr>
        </p:nvSpPr>
        <p:spPr/>
        <p:txBody>
          <a:bodyPr/>
          <a:lstStyle/>
          <a:p>
            <a:fld id="{79A6B352-6D0F-47F9-8213-D9284AF1F50F}" type="datetimeFigureOut">
              <a:rPr lang="en-CA" smtClean="0"/>
              <a:pPr/>
              <a:t>24/07/2019</a:t>
            </a:fld>
            <a:endParaRPr lang="en-CA"/>
          </a:p>
        </p:txBody>
      </p:sp>
      <p:sp>
        <p:nvSpPr>
          <p:cNvPr id="3" name="Footer Placeholder 2">
            <a:extLst>
              <a:ext uri="{FF2B5EF4-FFF2-40B4-BE49-F238E27FC236}">
                <a16:creationId xmlns:a16="http://schemas.microsoft.com/office/drawing/2014/main" xmlns="" id="{F722C5DF-3221-4F1C-8EF9-10EA790E4E8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xmlns="" id="{3DB164A3-D454-4A0F-ADF5-CB7E138BB60C}"/>
              </a:ext>
            </a:extLst>
          </p:cNvPr>
          <p:cNvSpPr>
            <a:spLocks noGrp="1"/>
          </p:cNvSpPr>
          <p:nvPr>
            <p:ph type="sldNum" sz="quarter" idx="12"/>
          </p:nvPr>
        </p:nvSpPr>
        <p:spPr/>
        <p:txBody>
          <a:bodyPr/>
          <a:lstStyle/>
          <a:p>
            <a:fld id="{4A6BD3D3-C252-4ABE-9A1E-23D24CB6F25A}" type="slidenum">
              <a:rPr lang="en-CA" smtClean="0"/>
              <a:pPr/>
              <a:t>‹#›</a:t>
            </a:fld>
            <a:endParaRPr lang="en-CA"/>
          </a:p>
        </p:txBody>
      </p:sp>
    </p:spTree>
    <p:extLst>
      <p:ext uri="{BB962C8B-B14F-4D97-AF65-F5344CB8AC3E}">
        <p14:creationId xmlns:p14="http://schemas.microsoft.com/office/powerpoint/2010/main" xmlns="" val="40679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131F41-E7AF-45D8-9104-2C524E2D9D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45F808FF-6B35-468B-95D9-F8365A2687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xmlns="" id="{9615AB29-ED90-4042-8E80-51F527AD7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4E35A6-E151-461F-A2F7-791AC81EC33C}"/>
              </a:ext>
            </a:extLst>
          </p:cNvPr>
          <p:cNvSpPr>
            <a:spLocks noGrp="1"/>
          </p:cNvSpPr>
          <p:nvPr>
            <p:ph type="dt" sz="half" idx="10"/>
          </p:nvPr>
        </p:nvSpPr>
        <p:spPr/>
        <p:txBody>
          <a:bodyPr/>
          <a:lstStyle/>
          <a:p>
            <a:fld id="{79A6B352-6D0F-47F9-8213-D9284AF1F50F}" type="datetimeFigureOut">
              <a:rPr lang="en-CA" smtClean="0"/>
              <a:pPr/>
              <a:t>24/07/2019</a:t>
            </a:fld>
            <a:endParaRPr lang="en-CA"/>
          </a:p>
        </p:txBody>
      </p:sp>
      <p:sp>
        <p:nvSpPr>
          <p:cNvPr id="6" name="Footer Placeholder 5">
            <a:extLst>
              <a:ext uri="{FF2B5EF4-FFF2-40B4-BE49-F238E27FC236}">
                <a16:creationId xmlns:a16="http://schemas.microsoft.com/office/drawing/2014/main" xmlns="" id="{9C89DB68-0921-4F41-A61F-21FF80EBD80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1B17C09F-13C1-45D8-B5D8-0C288D4E0481}"/>
              </a:ext>
            </a:extLst>
          </p:cNvPr>
          <p:cNvSpPr>
            <a:spLocks noGrp="1"/>
          </p:cNvSpPr>
          <p:nvPr>
            <p:ph type="sldNum" sz="quarter" idx="12"/>
          </p:nvPr>
        </p:nvSpPr>
        <p:spPr/>
        <p:txBody>
          <a:bodyPr/>
          <a:lstStyle/>
          <a:p>
            <a:fld id="{4A6BD3D3-C252-4ABE-9A1E-23D24CB6F25A}" type="slidenum">
              <a:rPr lang="en-CA" smtClean="0"/>
              <a:pPr/>
              <a:t>‹#›</a:t>
            </a:fld>
            <a:endParaRPr lang="en-CA"/>
          </a:p>
        </p:txBody>
      </p:sp>
    </p:spTree>
    <p:extLst>
      <p:ext uri="{BB962C8B-B14F-4D97-AF65-F5344CB8AC3E}">
        <p14:creationId xmlns:p14="http://schemas.microsoft.com/office/powerpoint/2010/main" xmlns="" val="136581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F06E03-1461-4190-BA32-69C5D52C6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xmlns="" id="{F9B84350-2322-4CBA-9C13-FCB2FD8072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xmlns="" id="{1E041537-9B7E-4A34-BC4B-398D8E4CB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4851F0F-A5EA-4971-B368-4A2FE8685567}"/>
              </a:ext>
            </a:extLst>
          </p:cNvPr>
          <p:cNvSpPr>
            <a:spLocks noGrp="1"/>
          </p:cNvSpPr>
          <p:nvPr>
            <p:ph type="dt" sz="half" idx="10"/>
          </p:nvPr>
        </p:nvSpPr>
        <p:spPr/>
        <p:txBody>
          <a:bodyPr/>
          <a:lstStyle/>
          <a:p>
            <a:fld id="{79A6B352-6D0F-47F9-8213-D9284AF1F50F}" type="datetimeFigureOut">
              <a:rPr lang="en-CA" smtClean="0"/>
              <a:pPr/>
              <a:t>24/07/2019</a:t>
            </a:fld>
            <a:endParaRPr lang="en-CA"/>
          </a:p>
        </p:txBody>
      </p:sp>
      <p:sp>
        <p:nvSpPr>
          <p:cNvPr id="6" name="Footer Placeholder 5">
            <a:extLst>
              <a:ext uri="{FF2B5EF4-FFF2-40B4-BE49-F238E27FC236}">
                <a16:creationId xmlns:a16="http://schemas.microsoft.com/office/drawing/2014/main" xmlns="" id="{4971C87E-B347-44DA-A813-8F4007BC57C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95469B42-A7B2-4F9B-9DAA-534781027167}"/>
              </a:ext>
            </a:extLst>
          </p:cNvPr>
          <p:cNvSpPr>
            <a:spLocks noGrp="1"/>
          </p:cNvSpPr>
          <p:nvPr>
            <p:ph type="sldNum" sz="quarter" idx="12"/>
          </p:nvPr>
        </p:nvSpPr>
        <p:spPr/>
        <p:txBody>
          <a:bodyPr/>
          <a:lstStyle/>
          <a:p>
            <a:fld id="{4A6BD3D3-C252-4ABE-9A1E-23D24CB6F25A}" type="slidenum">
              <a:rPr lang="en-CA" smtClean="0"/>
              <a:pPr/>
              <a:t>‹#›</a:t>
            </a:fld>
            <a:endParaRPr lang="en-CA"/>
          </a:p>
        </p:txBody>
      </p:sp>
    </p:spTree>
    <p:extLst>
      <p:ext uri="{BB962C8B-B14F-4D97-AF65-F5344CB8AC3E}">
        <p14:creationId xmlns:p14="http://schemas.microsoft.com/office/powerpoint/2010/main" xmlns="" val="32993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000">
              <a:srgbClr val="002060"/>
            </a:gs>
            <a:gs pos="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B669C91-F062-4A2D-AD85-C9926B3A8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2C75896B-3677-44BB-8BD5-FBFD2D371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D898148E-71C5-48CC-93EA-4507F70B24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6B352-6D0F-47F9-8213-D9284AF1F50F}" type="datetimeFigureOut">
              <a:rPr lang="en-CA" smtClean="0"/>
              <a:pPr/>
              <a:t>24/07/2019</a:t>
            </a:fld>
            <a:endParaRPr lang="en-CA"/>
          </a:p>
        </p:txBody>
      </p:sp>
      <p:sp>
        <p:nvSpPr>
          <p:cNvPr id="5" name="Footer Placeholder 4">
            <a:extLst>
              <a:ext uri="{FF2B5EF4-FFF2-40B4-BE49-F238E27FC236}">
                <a16:creationId xmlns:a16="http://schemas.microsoft.com/office/drawing/2014/main" xmlns="" id="{6FF2CAC4-B804-4155-9926-8231834C5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xmlns="" id="{2C71557D-AFEF-4D0B-A7CE-88ED837027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BD3D3-C252-4ABE-9A1E-23D24CB6F25A}" type="slidenum">
              <a:rPr lang="en-CA" smtClean="0"/>
              <a:pPr/>
              <a:t>‹#›</a:t>
            </a:fld>
            <a:endParaRPr lang="en-CA"/>
          </a:p>
        </p:txBody>
      </p:sp>
    </p:spTree>
    <p:extLst>
      <p:ext uri="{BB962C8B-B14F-4D97-AF65-F5344CB8AC3E}">
        <p14:creationId xmlns:p14="http://schemas.microsoft.com/office/powerpoint/2010/main" xmlns="" val="130035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61.png"/></Relationships>
</file>

<file path=ppt/slides/_rels/slide8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62.png"/></Relationships>
</file>

<file path=ppt/slides/_rels/slide8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63.png"/></Relationships>
</file>

<file path=ppt/slides/_rels/slide8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9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9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9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oyal bank of canada">
            <a:extLst>
              <a:ext uri="{FF2B5EF4-FFF2-40B4-BE49-F238E27FC236}">
                <a16:creationId xmlns:a16="http://schemas.microsoft.com/office/drawing/2014/main" xmlns="" id="{EFC937A6-E1E8-4FA8-93EC-712EA665E05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0"/>
            <a:ext cx="13716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C76EA7FA-17F2-4C9C-A84E-138D86AEE11C}"/>
              </a:ext>
            </a:extLst>
          </p:cNvPr>
          <p:cNvSpPr>
            <a:spLocks noGrp="1"/>
          </p:cNvSpPr>
          <p:nvPr>
            <p:ph type="ctrTitle"/>
          </p:nvPr>
        </p:nvSpPr>
        <p:spPr>
          <a:xfrm>
            <a:off x="-1524000" y="5359308"/>
            <a:ext cx="10349218" cy="1074412"/>
          </a:xfrm>
          <a:solidFill>
            <a:srgbClr val="002060"/>
          </a:solidFill>
        </p:spPr>
        <p:txBody>
          <a:bodyPr/>
          <a:lstStyle/>
          <a:p>
            <a:r>
              <a:rPr lang="en-US" altLang="zh-CN" b="1" dirty="0">
                <a:solidFill>
                  <a:schemeClr val="bg1"/>
                </a:solidFill>
              </a:rPr>
              <a:t>Royal Bank of Canada	</a:t>
            </a:r>
            <a:endParaRPr lang="en-CA" b="1" dirty="0">
              <a:solidFill>
                <a:schemeClr val="bg1"/>
              </a:solidFill>
            </a:endParaRPr>
          </a:p>
        </p:txBody>
      </p:sp>
    </p:spTree>
    <p:extLst>
      <p:ext uri="{BB962C8B-B14F-4D97-AF65-F5344CB8AC3E}">
        <p14:creationId xmlns:p14="http://schemas.microsoft.com/office/powerpoint/2010/main" xmlns="" val="3173725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822E4-A5D5-43DA-9845-E16AA4F6E8B6}"/>
              </a:ext>
            </a:extLst>
          </p:cNvPr>
          <p:cNvSpPr>
            <a:spLocks noGrp="1"/>
          </p:cNvSpPr>
          <p:nvPr>
            <p:ph type="title"/>
          </p:nvPr>
        </p:nvSpPr>
        <p:spPr/>
        <p:txBody>
          <a:bodyPr/>
          <a:lstStyle/>
          <a:p>
            <a:r>
              <a:rPr lang="en-CA" b="1" dirty="0">
                <a:solidFill>
                  <a:schemeClr val="bg1"/>
                </a:solidFill>
              </a:rPr>
              <a:t>Basel</a:t>
            </a:r>
          </a:p>
        </p:txBody>
      </p:sp>
      <p:sp>
        <p:nvSpPr>
          <p:cNvPr id="3" name="Content Placeholder 2">
            <a:extLst>
              <a:ext uri="{FF2B5EF4-FFF2-40B4-BE49-F238E27FC236}">
                <a16:creationId xmlns:a16="http://schemas.microsoft.com/office/drawing/2014/main" xmlns="" id="{8F5A4132-8B5E-4993-A365-8A046CAB398E}"/>
              </a:ext>
            </a:extLst>
          </p:cNvPr>
          <p:cNvSpPr>
            <a:spLocks noGrp="1"/>
          </p:cNvSpPr>
          <p:nvPr>
            <p:ph idx="1"/>
          </p:nvPr>
        </p:nvSpPr>
        <p:spPr/>
        <p:txBody>
          <a:bodyPr/>
          <a:lstStyle/>
          <a:p>
            <a:r>
              <a:rPr lang="en-CA" dirty="0">
                <a:solidFill>
                  <a:schemeClr val="bg1"/>
                </a:solidFill>
              </a:rPr>
              <a:t>3 series of banking regulation </a:t>
            </a:r>
          </a:p>
          <a:p>
            <a:pPr marL="457200" lvl="1" indent="0">
              <a:buNone/>
            </a:pPr>
            <a:r>
              <a:rPr lang="en-CA" dirty="0">
                <a:solidFill>
                  <a:schemeClr val="bg1"/>
                </a:solidFill>
              </a:rPr>
              <a:t>Basel I, II &amp; III</a:t>
            </a:r>
          </a:p>
          <a:p>
            <a:r>
              <a:rPr lang="en-CA" dirty="0">
                <a:solidFill>
                  <a:schemeClr val="bg1"/>
                </a:solidFill>
              </a:rPr>
              <a:t>Basel Committee on Bank Supervision (BCBS)</a:t>
            </a:r>
          </a:p>
          <a:p>
            <a:pPr lvl="1"/>
            <a:r>
              <a:rPr lang="en-CA" dirty="0">
                <a:solidFill>
                  <a:schemeClr val="bg1"/>
                </a:solidFill>
              </a:rPr>
              <a:t>Banking Regulation – Capital Risk, Market Risk  &amp; Operational Risk</a:t>
            </a:r>
          </a:p>
          <a:p>
            <a:pPr lvl="1"/>
            <a:r>
              <a:rPr lang="en-CA" dirty="0">
                <a:solidFill>
                  <a:schemeClr val="bg1"/>
                </a:solidFill>
              </a:rPr>
              <a:t>Ensure enough capital on account</a:t>
            </a:r>
          </a:p>
          <a:p>
            <a:r>
              <a:rPr lang="en-CA" dirty="0">
                <a:solidFill>
                  <a:schemeClr val="bg1"/>
                </a:solidFill>
              </a:rPr>
              <a:t>Developed in the beginning 1980s</a:t>
            </a:r>
          </a:p>
        </p:txBody>
      </p:sp>
      <p:pic>
        <p:nvPicPr>
          <p:cNvPr id="5122" name="Picture 2" descr="Image result for basel accord">
            <a:extLst>
              <a:ext uri="{FF2B5EF4-FFF2-40B4-BE49-F238E27FC236}">
                <a16:creationId xmlns:a16="http://schemas.microsoft.com/office/drawing/2014/main" xmlns="" id="{7F5748D3-0067-4AB2-8624-04AEA2D0469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40460" y="4614863"/>
            <a:ext cx="6080052" cy="2062162"/>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Image result for Bank">
            <a:extLst>
              <a:ext uri="{FF2B5EF4-FFF2-40B4-BE49-F238E27FC236}">
                <a16:creationId xmlns:a16="http://schemas.microsoft.com/office/drawing/2014/main" xmlns="" id="{9634EF79-99CA-4DAC-81B6-73C2919699C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65471" y="380294"/>
            <a:ext cx="2763716" cy="2072791"/>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Image result for Capital">
            <a:extLst>
              <a:ext uri="{FF2B5EF4-FFF2-40B4-BE49-F238E27FC236}">
                <a16:creationId xmlns:a16="http://schemas.microsoft.com/office/drawing/2014/main" xmlns="" id="{E7279834-94CB-4739-A0DD-12D41F2B6F1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801100" y="1306910"/>
            <a:ext cx="2919412" cy="1643628"/>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Image result for RISK">
            <a:extLst>
              <a:ext uri="{FF2B5EF4-FFF2-40B4-BE49-F238E27FC236}">
                <a16:creationId xmlns:a16="http://schemas.microsoft.com/office/drawing/2014/main" xmlns="" id="{EB7A01EA-C2E0-4B87-BABE-69EB3C53240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62967" y="4640007"/>
            <a:ext cx="2752726" cy="203701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Image result for royal bank of canada">
            <a:extLst>
              <a:ext uri="{FF2B5EF4-FFF2-40B4-BE49-F238E27FC236}">
                <a16:creationId xmlns:a16="http://schemas.microsoft.com/office/drawing/2014/main" xmlns="" id="{BF772310-C480-4572-9FE4-EC2E8C385DA2}"/>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657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071FC1-9631-4136-8C6A-73F685405136}"/>
              </a:ext>
            </a:extLst>
          </p:cNvPr>
          <p:cNvSpPr>
            <a:spLocks noGrp="1"/>
          </p:cNvSpPr>
          <p:nvPr>
            <p:ph type="title"/>
          </p:nvPr>
        </p:nvSpPr>
        <p:spPr/>
        <p:txBody>
          <a:bodyPr/>
          <a:lstStyle/>
          <a:p>
            <a:r>
              <a:rPr lang="en-CA" b="1" dirty="0">
                <a:solidFill>
                  <a:schemeClr val="bg1"/>
                </a:solidFill>
              </a:rPr>
              <a:t>Basel I - Basel Accord</a:t>
            </a:r>
          </a:p>
        </p:txBody>
      </p:sp>
      <p:sp>
        <p:nvSpPr>
          <p:cNvPr id="3" name="Content Placeholder 2">
            <a:extLst>
              <a:ext uri="{FF2B5EF4-FFF2-40B4-BE49-F238E27FC236}">
                <a16:creationId xmlns:a16="http://schemas.microsoft.com/office/drawing/2014/main" xmlns="" id="{41914FA4-FCCF-4274-8FD7-63F48774B436}"/>
              </a:ext>
            </a:extLst>
          </p:cNvPr>
          <p:cNvSpPr>
            <a:spLocks noGrp="1"/>
          </p:cNvSpPr>
          <p:nvPr>
            <p:ph idx="1"/>
          </p:nvPr>
        </p:nvSpPr>
        <p:spPr/>
        <p:txBody>
          <a:bodyPr/>
          <a:lstStyle/>
          <a:p>
            <a:r>
              <a:rPr lang="en-CA" dirty="0">
                <a:solidFill>
                  <a:schemeClr val="bg1"/>
                </a:solidFill>
              </a:rPr>
              <a:t>Issued in 1988</a:t>
            </a:r>
          </a:p>
          <a:p>
            <a:r>
              <a:rPr lang="en-CA" dirty="0">
                <a:solidFill>
                  <a:schemeClr val="bg1"/>
                </a:solidFill>
              </a:rPr>
              <a:t>Capital adequacy of financial institutions</a:t>
            </a:r>
          </a:p>
          <a:p>
            <a:r>
              <a:rPr lang="en-US" dirty="0">
                <a:solidFill>
                  <a:schemeClr val="bg1"/>
                </a:solidFill>
              </a:rPr>
              <a:t>five risk categories (0%, 10%, 20%, 50% and 100%)</a:t>
            </a:r>
          </a:p>
          <a:p>
            <a:r>
              <a:rPr lang="en-US" dirty="0">
                <a:solidFill>
                  <a:schemeClr val="bg1"/>
                </a:solidFill>
              </a:rPr>
              <a:t>Risk weight of 8% or less.</a:t>
            </a:r>
            <a:endParaRPr lang="en-CA" dirty="0">
              <a:solidFill>
                <a:schemeClr val="bg1"/>
              </a:solidFill>
            </a:endParaRPr>
          </a:p>
        </p:txBody>
      </p:sp>
      <p:pic>
        <p:nvPicPr>
          <p:cNvPr id="4" name="Picture 2" descr="Image result for basel accord">
            <a:extLst>
              <a:ext uri="{FF2B5EF4-FFF2-40B4-BE49-F238E27FC236}">
                <a16:creationId xmlns:a16="http://schemas.microsoft.com/office/drawing/2014/main" xmlns="" id="{7C61E95B-7684-4967-A63F-C7FE2518B83C}"/>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57" t="1386" r="66580" b="2309"/>
          <a:stretch/>
        </p:blipFill>
        <p:spPr bwMode="auto">
          <a:xfrm>
            <a:off x="9301163" y="1788331"/>
            <a:ext cx="2586036" cy="260269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pic>
        <p:nvPicPr>
          <p:cNvPr id="5" name="Picture 4" descr="Image result for royal bank of canada">
            <a:extLst>
              <a:ext uri="{FF2B5EF4-FFF2-40B4-BE49-F238E27FC236}">
                <a16:creationId xmlns:a16="http://schemas.microsoft.com/office/drawing/2014/main" xmlns="" id="{622A850A-9095-44B4-851B-CD7E59E4B25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768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BBADE-B483-4238-A3A2-5574A2A5BA20}"/>
              </a:ext>
            </a:extLst>
          </p:cNvPr>
          <p:cNvSpPr>
            <a:spLocks noGrp="1"/>
          </p:cNvSpPr>
          <p:nvPr>
            <p:ph type="title"/>
          </p:nvPr>
        </p:nvSpPr>
        <p:spPr/>
        <p:txBody>
          <a:bodyPr/>
          <a:lstStyle/>
          <a:p>
            <a:r>
              <a:rPr lang="en-CA" b="1" dirty="0">
                <a:solidFill>
                  <a:schemeClr val="bg1"/>
                </a:solidFill>
              </a:rPr>
              <a:t>Basel II - Revised Capital Framework</a:t>
            </a:r>
          </a:p>
        </p:txBody>
      </p:sp>
      <p:sp>
        <p:nvSpPr>
          <p:cNvPr id="3" name="Content Placeholder 2">
            <a:extLst>
              <a:ext uri="{FF2B5EF4-FFF2-40B4-BE49-F238E27FC236}">
                <a16:creationId xmlns:a16="http://schemas.microsoft.com/office/drawing/2014/main" xmlns="" id="{5654B1E1-B210-4441-B64C-0B14F7516617}"/>
              </a:ext>
            </a:extLst>
          </p:cNvPr>
          <p:cNvSpPr>
            <a:spLocks noGrp="1"/>
          </p:cNvSpPr>
          <p:nvPr>
            <p:ph idx="1"/>
          </p:nvPr>
        </p:nvSpPr>
        <p:spPr>
          <a:xfrm>
            <a:off x="972814" y="1437465"/>
            <a:ext cx="10858500" cy="5102663"/>
          </a:xfrm>
        </p:spPr>
        <p:txBody>
          <a:bodyPr>
            <a:noAutofit/>
          </a:bodyPr>
          <a:lstStyle/>
          <a:p>
            <a:pPr>
              <a:buClr>
                <a:schemeClr val="bg1"/>
              </a:buClr>
            </a:pPr>
            <a:r>
              <a:rPr lang="en-US" sz="2400" dirty="0">
                <a:solidFill>
                  <a:schemeClr val="bg1"/>
                </a:solidFill>
              </a:rPr>
              <a:t>Update of the original accord</a:t>
            </a:r>
          </a:p>
          <a:p>
            <a:pPr>
              <a:buClr>
                <a:schemeClr val="bg1"/>
              </a:buClr>
              <a:defRPr/>
            </a:pPr>
            <a:r>
              <a:rPr lang="en-CA" sz="2400" dirty="0">
                <a:solidFill>
                  <a:schemeClr val="bg1"/>
                </a:solidFill>
              </a:rPr>
              <a:t>Initially published in 2004 – built on the work of Basel I, especially in the areas of risk and capital </a:t>
            </a:r>
          </a:p>
          <a:p>
            <a:pPr>
              <a:buClr>
                <a:schemeClr val="bg1"/>
              </a:buClr>
              <a:defRPr/>
            </a:pPr>
            <a:r>
              <a:rPr lang="en-CA" sz="2400" dirty="0">
                <a:solidFill>
                  <a:schemeClr val="bg1"/>
                </a:solidFill>
              </a:rPr>
              <a:t>Improve the way regulatory capital requirements reflect underlying risks </a:t>
            </a:r>
          </a:p>
          <a:p>
            <a:pPr>
              <a:buClr>
                <a:schemeClr val="bg1"/>
              </a:buClr>
              <a:defRPr/>
            </a:pPr>
            <a:r>
              <a:rPr lang="en-CA" sz="2400" dirty="0">
                <a:solidFill>
                  <a:schemeClr val="bg1"/>
                </a:solidFill>
              </a:rPr>
              <a:t>Address the financial innovation that had occurred in recent years</a:t>
            </a:r>
          </a:p>
          <a:p>
            <a:pPr>
              <a:buClr>
                <a:schemeClr val="bg1"/>
              </a:buClr>
              <a:defRPr/>
            </a:pPr>
            <a:r>
              <a:rPr lang="en-CA" sz="2400" dirty="0">
                <a:solidFill>
                  <a:schemeClr val="bg1"/>
                </a:solidFill>
              </a:rPr>
              <a:t>Aimed at rewarding and encouraging continued improvements in risk measurement and control  </a:t>
            </a:r>
            <a:endParaRPr lang="en-US" sz="2400" dirty="0">
              <a:solidFill>
                <a:schemeClr val="bg1"/>
              </a:solidFill>
            </a:endParaRPr>
          </a:p>
          <a:p>
            <a:r>
              <a:rPr lang="en-US" sz="2400" dirty="0">
                <a:solidFill>
                  <a:schemeClr val="bg1"/>
                </a:solidFill>
              </a:rPr>
              <a:t> Focus on:</a:t>
            </a:r>
          </a:p>
          <a:p>
            <a:pPr lvl="1">
              <a:buFont typeface="Courier New" panose="02070309020205020404" pitchFamily="49" charset="0"/>
              <a:buChar char="o"/>
            </a:pPr>
            <a:r>
              <a:rPr lang="en-US" dirty="0">
                <a:solidFill>
                  <a:schemeClr val="bg1"/>
                </a:solidFill>
              </a:rPr>
              <a:t>Minimum capital requirements, </a:t>
            </a:r>
          </a:p>
          <a:p>
            <a:pPr lvl="1">
              <a:buFont typeface="Courier New" panose="02070309020205020404" pitchFamily="49" charset="0"/>
              <a:buChar char="o"/>
            </a:pPr>
            <a:r>
              <a:rPr lang="en-US" dirty="0">
                <a:solidFill>
                  <a:schemeClr val="bg1"/>
                </a:solidFill>
              </a:rPr>
              <a:t>Supervisory review of an institution's capital adequacy,</a:t>
            </a:r>
          </a:p>
          <a:p>
            <a:pPr lvl="1">
              <a:buFont typeface="Courier New" panose="02070309020205020404" pitchFamily="49" charset="0"/>
              <a:buChar char="o"/>
            </a:pPr>
            <a:r>
              <a:rPr lang="en-US" dirty="0">
                <a:solidFill>
                  <a:schemeClr val="bg1"/>
                </a:solidFill>
              </a:rPr>
              <a:t>Internal assessment process, </a:t>
            </a:r>
          </a:p>
          <a:p>
            <a:pPr lvl="1">
              <a:buFont typeface="Courier New" panose="02070309020205020404" pitchFamily="49" charset="0"/>
              <a:buChar char="o"/>
            </a:pPr>
            <a:r>
              <a:rPr lang="en-US" dirty="0">
                <a:solidFill>
                  <a:schemeClr val="bg1"/>
                </a:solidFill>
              </a:rPr>
              <a:t>Effective use of disclosure as a lever to strengthen market discipline,</a:t>
            </a:r>
          </a:p>
          <a:p>
            <a:pPr lvl="1">
              <a:buFont typeface="Courier New" panose="02070309020205020404" pitchFamily="49" charset="0"/>
              <a:buChar char="o"/>
            </a:pPr>
            <a:r>
              <a:rPr lang="en-US" dirty="0">
                <a:solidFill>
                  <a:schemeClr val="bg1"/>
                </a:solidFill>
              </a:rPr>
              <a:t>Encourage sound banking practices including supervisory review</a:t>
            </a:r>
            <a:endParaRPr lang="en-CA" dirty="0">
              <a:solidFill>
                <a:schemeClr val="bg1"/>
              </a:solidFill>
            </a:endParaRPr>
          </a:p>
        </p:txBody>
      </p:sp>
      <p:pic>
        <p:nvPicPr>
          <p:cNvPr id="4" name="Picture 2" descr="Image result for basel accord">
            <a:extLst>
              <a:ext uri="{FF2B5EF4-FFF2-40B4-BE49-F238E27FC236}">
                <a16:creationId xmlns:a16="http://schemas.microsoft.com/office/drawing/2014/main" xmlns="" id="{A0EB6155-3AC8-4A24-9453-B2730065D0A1}"/>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977" t="3372" r="32954" b="2922"/>
          <a:stretch/>
        </p:blipFill>
        <p:spPr bwMode="auto">
          <a:xfrm>
            <a:off x="9803946" y="4127407"/>
            <a:ext cx="2027368" cy="189130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pic>
        <p:nvPicPr>
          <p:cNvPr id="5" name="Picture 4" descr="Image result for royal bank of canada">
            <a:extLst>
              <a:ext uri="{FF2B5EF4-FFF2-40B4-BE49-F238E27FC236}">
                <a16:creationId xmlns:a16="http://schemas.microsoft.com/office/drawing/2014/main" xmlns="" id="{4D3F61FF-74F2-42A9-ACF8-F6E839C19A5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155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D114C4-94CA-4740-A9F1-D7BEF7F5ADD2}"/>
              </a:ext>
            </a:extLst>
          </p:cNvPr>
          <p:cNvSpPr>
            <a:spLocks noGrp="1"/>
          </p:cNvSpPr>
          <p:nvPr>
            <p:ph type="title"/>
          </p:nvPr>
        </p:nvSpPr>
        <p:spPr/>
        <p:txBody>
          <a:bodyPr/>
          <a:lstStyle/>
          <a:p>
            <a:r>
              <a:rPr lang="en-CA" b="1" dirty="0">
                <a:solidFill>
                  <a:schemeClr val="bg1"/>
                </a:solidFill>
              </a:rPr>
              <a:t>Basel III - Continuation</a:t>
            </a:r>
            <a:r>
              <a:rPr lang="en-CA" dirty="0"/>
              <a:t> </a:t>
            </a:r>
          </a:p>
        </p:txBody>
      </p:sp>
      <p:pic>
        <p:nvPicPr>
          <p:cNvPr id="4" name="Picture 2" descr="Image result for basel accord">
            <a:extLst>
              <a:ext uri="{FF2B5EF4-FFF2-40B4-BE49-F238E27FC236}">
                <a16:creationId xmlns:a16="http://schemas.microsoft.com/office/drawing/2014/main" xmlns="" id="{727598E0-7834-475C-B83A-5E61502DF351}"/>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6788" t="3464" r="1489" b="3695"/>
          <a:stretch/>
        </p:blipFill>
        <p:spPr bwMode="auto">
          <a:xfrm>
            <a:off x="8919022" y="2111004"/>
            <a:ext cx="2655663" cy="263599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5" name="Content Placeholder 2">
            <a:extLst>
              <a:ext uri="{FF2B5EF4-FFF2-40B4-BE49-F238E27FC236}">
                <a16:creationId xmlns:a16="http://schemas.microsoft.com/office/drawing/2014/main" xmlns="" id="{70E85627-BF11-420C-9DCF-8BDD39DFA38C}"/>
              </a:ext>
            </a:extLst>
          </p:cNvPr>
          <p:cNvSpPr>
            <a:spLocks noGrp="1"/>
          </p:cNvSpPr>
          <p:nvPr/>
        </p:nvSpPr>
        <p:spPr bwMode="auto">
          <a:xfrm>
            <a:off x="617315" y="1690688"/>
            <a:ext cx="7561485" cy="4379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85000" lnSpcReduction="20000"/>
          </a:bodyPr>
          <a:lstStyle>
            <a:lvl1pPr marL="285750" indent="-285750" algn="l" defTabSz="457200" rtl="0" fontAlgn="base">
              <a:spcBef>
                <a:spcPct val="20000"/>
              </a:spcBef>
              <a:spcAft>
                <a:spcPts val="600"/>
              </a:spcAft>
              <a:buClr>
                <a:srgbClr val="0B5395"/>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fontAlgn="base">
              <a:spcBef>
                <a:spcPct val="20000"/>
              </a:spcBef>
              <a:spcAft>
                <a:spcPts val="600"/>
              </a:spcAft>
              <a:buClr>
                <a:srgbClr val="0B5395"/>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fontAlgn="base">
              <a:spcBef>
                <a:spcPct val="20000"/>
              </a:spcBef>
              <a:spcAft>
                <a:spcPts val="600"/>
              </a:spcAft>
              <a:buClr>
                <a:srgbClr val="0B5395"/>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fontAlgn="base">
              <a:spcBef>
                <a:spcPct val="20000"/>
              </a:spcBef>
              <a:spcAft>
                <a:spcPts val="600"/>
              </a:spcAft>
              <a:buClr>
                <a:srgbClr val="0B5395"/>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fontAlgn="base">
              <a:spcBef>
                <a:spcPct val="20000"/>
              </a:spcBef>
              <a:spcAft>
                <a:spcPts val="600"/>
              </a:spcAft>
              <a:buClr>
                <a:srgbClr val="0B5395"/>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fontAlgn="auto">
              <a:buClr>
                <a:schemeClr val="accent1">
                  <a:lumMod val="75000"/>
                </a:schemeClr>
              </a:buClr>
              <a:buFont typeface="Arial"/>
              <a:buChar char="•"/>
              <a:defRPr/>
            </a:pPr>
            <a:r>
              <a:rPr lang="en-CA" dirty="0">
                <a:solidFill>
                  <a:schemeClr val="bg1"/>
                </a:solidFill>
              </a:rPr>
              <a:t>Originally published in December 2010 in response to the global financial crisis and is expected to be phased in between 2013 and 2019</a:t>
            </a:r>
          </a:p>
          <a:p>
            <a:pPr fontAlgn="auto">
              <a:buClr>
                <a:schemeClr val="accent1">
                  <a:lumMod val="75000"/>
                </a:schemeClr>
              </a:buClr>
              <a:buFont typeface="Arial"/>
              <a:buChar char="•"/>
              <a:defRPr/>
            </a:pPr>
            <a:r>
              <a:rPr lang="en-CA" dirty="0">
                <a:solidFill>
                  <a:schemeClr val="bg1"/>
                </a:solidFill>
              </a:rPr>
              <a:t>To strengthen the regulation, supervision and risk management of the banking sector</a:t>
            </a:r>
          </a:p>
          <a:p>
            <a:pPr fontAlgn="auto">
              <a:buClr>
                <a:schemeClr val="accent1">
                  <a:lumMod val="75000"/>
                </a:schemeClr>
              </a:buClr>
              <a:buFont typeface="Arial"/>
              <a:buChar char="•"/>
              <a:defRPr/>
            </a:pPr>
            <a:r>
              <a:rPr lang="en-CA" dirty="0">
                <a:solidFill>
                  <a:schemeClr val="bg1"/>
                </a:solidFill>
              </a:rPr>
              <a:t>Raises both the quality and quantity of required regulatory capital bases </a:t>
            </a:r>
          </a:p>
          <a:p>
            <a:pPr fontAlgn="auto">
              <a:buClr>
                <a:schemeClr val="accent1">
                  <a:lumMod val="75000"/>
                </a:schemeClr>
              </a:buClr>
              <a:buFont typeface="Arial"/>
              <a:buChar char="•"/>
              <a:defRPr/>
            </a:pPr>
            <a:r>
              <a:rPr lang="en-CA" dirty="0">
                <a:solidFill>
                  <a:schemeClr val="bg1"/>
                </a:solidFill>
              </a:rPr>
              <a:t>Improve the banking sector's ability to absorb shocks arising from financial and economic stress</a:t>
            </a:r>
          </a:p>
          <a:p>
            <a:pPr fontAlgn="auto">
              <a:buClr>
                <a:schemeClr val="accent1">
                  <a:lumMod val="75000"/>
                </a:schemeClr>
              </a:buClr>
              <a:buFont typeface="Arial"/>
              <a:buChar char="•"/>
              <a:defRPr/>
            </a:pPr>
            <a:r>
              <a:rPr lang="en-CA" dirty="0">
                <a:solidFill>
                  <a:schemeClr val="bg1"/>
                </a:solidFill>
              </a:rPr>
              <a:t>Enhances the risk coverage of the Basel II capital framework to capture on- and off-balance sheet risks </a:t>
            </a:r>
          </a:p>
          <a:p>
            <a:pPr fontAlgn="auto">
              <a:buClr>
                <a:schemeClr val="accent1">
                  <a:lumMod val="75000"/>
                </a:schemeClr>
              </a:buClr>
              <a:buFont typeface="Arial"/>
              <a:buChar char="•"/>
              <a:defRPr/>
            </a:pPr>
            <a:r>
              <a:rPr lang="en-CA" dirty="0">
                <a:solidFill>
                  <a:schemeClr val="bg1"/>
                </a:solidFill>
              </a:rPr>
              <a:t>Also strengthens the consistency and transparency of the capital base for commercial banks by defining and limiting the types of capital instruments they use</a:t>
            </a:r>
          </a:p>
        </p:txBody>
      </p:sp>
      <p:pic>
        <p:nvPicPr>
          <p:cNvPr id="8" name="Picture 4" descr="Image result for royal bank of canada">
            <a:extLst>
              <a:ext uri="{FF2B5EF4-FFF2-40B4-BE49-F238E27FC236}">
                <a16:creationId xmlns:a16="http://schemas.microsoft.com/office/drawing/2014/main" xmlns="" id="{B60C2CB4-3183-4B4C-9112-B72A9F979B3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2595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2" descr="Basel III Guide - Core Requirements and Pillars Overview">
            <a:extLst>
              <a:ext uri="{FF2B5EF4-FFF2-40B4-BE49-F238E27FC236}">
                <a16:creationId xmlns:a16="http://schemas.microsoft.com/office/drawing/2014/main" xmlns="" id="{C07AC942-7828-41C2-9283-9AE9818EDEC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353206" y="-190986"/>
            <a:ext cx="10269160" cy="721408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Rounded Corners 5">
            <a:extLst>
              <a:ext uri="{FF2B5EF4-FFF2-40B4-BE49-F238E27FC236}">
                <a16:creationId xmlns:a16="http://schemas.microsoft.com/office/drawing/2014/main" xmlns="" id="{ADD9754E-3D6A-4711-8B47-5D5B3DEC3BEB}"/>
              </a:ext>
            </a:extLst>
          </p:cNvPr>
          <p:cNvSpPr/>
          <p:nvPr/>
        </p:nvSpPr>
        <p:spPr>
          <a:xfrm>
            <a:off x="883920" y="3611880"/>
            <a:ext cx="1943100" cy="9829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rgbClr val="FF0000"/>
                </a:solidFill>
              </a:ln>
              <a:noFill/>
            </a:endParaRPr>
          </a:p>
        </p:txBody>
      </p:sp>
      <p:sp>
        <p:nvSpPr>
          <p:cNvPr id="9" name="Rectangle: Rounded Corners 8">
            <a:extLst>
              <a:ext uri="{FF2B5EF4-FFF2-40B4-BE49-F238E27FC236}">
                <a16:creationId xmlns:a16="http://schemas.microsoft.com/office/drawing/2014/main" xmlns="" id="{7A772CAF-CCB3-4D88-91B4-510363BC9E39}"/>
              </a:ext>
            </a:extLst>
          </p:cNvPr>
          <p:cNvSpPr/>
          <p:nvPr/>
        </p:nvSpPr>
        <p:spPr>
          <a:xfrm>
            <a:off x="883920" y="4594860"/>
            <a:ext cx="1943100" cy="9220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rgbClr val="FF0000"/>
                </a:solidFill>
              </a:ln>
              <a:noFill/>
            </a:endParaRPr>
          </a:p>
        </p:txBody>
      </p:sp>
      <p:sp>
        <p:nvSpPr>
          <p:cNvPr id="10" name="Rectangle: Rounded Corners 9">
            <a:extLst>
              <a:ext uri="{FF2B5EF4-FFF2-40B4-BE49-F238E27FC236}">
                <a16:creationId xmlns:a16="http://schemas.microsoft.com/office/drawing/2014/main" xmlns="" id="{B9F6DAC5-F658-4F62-B135-64F4672C3D67}"/>
              </a:ext>
            </a:extLst>
          </p:cNvPr>
          <p:cNvSpPr/>
          <p:nvPr/>
        </p:nvSpPr>
        <p:spPr>
          <a:xfrm>
            <a:off x="5181600" y="1668780"/>
            <a:ext cx="914400" cy="16916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rgbClr val="FF0000"/>
                </a:solidFill>
              </a:ln>
              <a:noFill/>
            </a:endParaRPr>
          </a:p>
        </p:txBody>
      </p:sp>
      <p:sp>
        <p:nvSpPr>
          <p:cNvPr id="12" name="Rectangle: Rounded Corners 11">
            <a:extLst>
              <a:ext uri="{FF2B5EF4-FFF2-40B4-BE49-F238E27FC236}">
                <a16:creationId xmlns:a16="http://schemas.microsoft.com/office/drawing/2014/main" xmlns="" id="{AA9C8BEA-293B-493A-B47A-F917434350E2}"/>
              </a:ext>
            </a:extLst>
          </p:cNvPr>
          <p:cNvSpPr/>
          <p:nvPr/>
        </p:nvSpPr>
        <p:spPr>
          <a:xfrm>
            <a:off x="8503920" y="1562100"/>
            <a:ext cx="1813560" cy="7848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rgbClr val="FF0000"/>
                </a:solidFill>
              </a:ln>
              <a:noFill/>
            </a:endParaRPr>
          </a:p>
        </p:txBody>
      </p:sp>
      <p:sp>
        <p:nvSpPr>
          <p:cNvPr id="13" name="Rectangle: Rounded Corners 12">
            <a:extLst>
              <a:ext uri="{FF2B5EF4-FFF2-40B4-BE49-F238E27FC236}">
                <a16:creationId xmlns:a16="http://schemas.microsoft.com/office/drawing/2014/main" xmlns="" id="{6A1FE2DA-A3E8-4EEC-A5E3-00C247E55FEC}"/>
              </a:ext>
            </a:extLst>
          </p:cNvPr>
          <p:cNvSpPr/>
          <p:nvPr/>
        </p:nvSpPr>
        <p:spPr>
          <a:xfrm>
            <a:off x="8503920" y="2369820"/>
            <a:ext cx="1813560" cy="8839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rgbClr val="FF0000"/>
                </a:solidFill>
              </a:ln>
              <a:noFill/>
            </a:endParaRPr>
          </a:p>
        </p:txBody>
      </p:sp>
      <p:pic>
        <p:nvPicPr>
          <p:cNvPr id="14" name="Picture 13" descr="Image result for royal bank of canada">
            <a:extLst>
              <a:ext uri="{FF2B5EF4-FFF2-40B4-BE49-F238E27FC236}">
                <a16:creationId xmlns:a16="http://schemas.microsoft.com/office/drawing/2014/main" xmlns="" id="{E1D197CB-DFE0-4C2F-BEB8-458625929F0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521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22ACA4-E771-455C-97FE-6E276E6593CE}"/>
              </a:ext>
            </a:extLst>
          </p:cNvPr>
          <p:cNvSpPr>
            <a:spLocks noGrp="1"/>
          </p:cNvSpPr>
          <p:nvPr>
            <p:ph type="title"/>
          </p:nvPr>
        </p:nvSpPr>
        <p:spPr/>
        <p:txBody>
          <a:bodyPr/>
          <a:lstStyle/>
          <a:p>
            <a:r>
              <a:rPr lang="en-CA" b="1" dirty="0">
                <a:solidFill>
                  <a:schemeClr val="bg1"/>
                </a:solidFill>
              </a:rPr>
              <a:t>Tier 1 Capital</a:t>
            </a:r>
          </a:p>
        </p:txBody>
      </p:sp>
      <p:sp>
        <p:nvSpPr>
          <p:cNvPr id="3" name="Content Placeholder 2">
            <a:extLst>
              <a:ext uri="{FF2B5EF4-FFF2-40B4-BE49-F238E27FC236}">
                <a16:creationId xmlns:a16="http://schemas.microsoft.com/office/drawing/2014/main" xmlns="" id="{2D250624-1679-4AD1-B460-C78287326193}"/>
              </a:ext>
            </a:extLst>
          </p:cNvPr>
          <p:cNvSpPr>
            <a:spLocks noGrp="1"/>
          </p:cNvSpPr>
          <p:nvPr>
            <p:ph idx="1"/>
          </p:nvPr>
        </p:nvSpPr>
        <p:spPr/>
        <p:txBody>
          <a:bodyPr>
            <a:normAutofit lnSpcReduction="10000"/>
          </a:bodyPr>
          <a:lstStyle/>
          <a:p>
            <a:r>
              <a:rPr lang="en-CA" dirty="0">
                <a:solidFill>
                  <a:schemeClr val="bg1"/>
                </a:solidFill>
              </a:rPr>
              <a:t>Refer to c</a:t>
            </a:r>
            <a:r>
              <a:rPr lang="en-US" dirty="0" err="1">
                <a:solidFill>
                  <a:schemeClr val="bg1"/>
                </a:solidFill>
              </a:rPr>
              <a:t>apital</a:t>
            </a:r>
            <a:r>
              <a:rPr lang="en-US" dirty="0">
                <a:solidFill>
                  <a:schemeClr val="bg1"/>
                </a:solidFill>
              </a:rPr>
              <a:t> adequacy of a bank and refers to core capital that includes equity capital and disclosed reserves.</a:t>
            </a:r>
          </a:p>
          <a:p>
            <a:r>
              <a:rPr lang="en-US" dirty="0">
                <a:solidFill>
                  <a:schemeClr val="bg1"/>
                </a:solidFill>
              </a:rPr>
              <a:t>Equity capital is inclusive of instruments that cannot be redeemed at the option of the holder.</a:t>
            </a:r>
          </a:p>
          <a:p>
            <a:r>
              <a:rPr lang="en-CA" dirty="0">
                <a:solidFill>
                  <a:schemeClr val="bg1"/>
                </a:solidFill>
              </a:rPr>
              <a:t>Common shares and non-cumulative, perpetual preferred shares would be compliant with the new rules</a:t>
            </a:r>
          </a:p>
          <a:p>
            <a:r>
              <a:rPr lang="en-CA" dirty="0">
                <a:solidFill>
                  <a:schemeClr val="bg1"/>
                </a:solidFill>
              </a:rPr>
              <a:t>Used to calculation of the Tier 1 capital ratio =&gt; rate a financial institution’s capital adequacy.</a:t>
            </a:r>
          </a:p>
          <a:p>
            <a:r>
              <a:rPr lang="en-CA" dirty="0">
                <a:solidFill>
                  <a:schemeClr val="bg1"/>
                </a:solidFill>
              </a:rPr>
              <a:t>Tier 1 Capital Ratio compares bank’s equity capital with its total risk-weighted assets (RWAS)</a:t>
            </a:r>
          </a:p>
          <a:p>
            <a:endParaRPr lang="en-CA" dirty="0">
              <a:solidFill>
                <a:schemeClr val="bg1"/>
              </a:solidFill>
            </a:endParaRPr>
          </a:p>
        </p:txBody>
      </p:sp>
      <p:pic>
        <p:nvPicPr>
          <p:cNvPr id="4" name="Picture 3" descr="Image result for royal bank of canada">
            <a:extLst>
              <a:ext uri="{FF2B5EF4-FFF2-40B4-BE49-F238E27FC236}">
                <a16:creationId xmlns:a16="http://schemas.microsoft.com/office/drawing/2014/main" xmlns="" id="{47F7F003-6FF6-4D3F-B6F1-C60182B1E25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913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F0B38A-689D-4691-B244-1382EE5A60A8}"/>
              </a:ext>
            </a:extLst>
          </p:cNvPr>
          <p:cNvSpPr>
            <a:spLocks noGrp="1"/>
          </p:cNvSpPr>
          <p:nvPr>
            <p:ph type="title"/>
          </p:nvPr>
        </p:nvSpPr>
        <p:spPr/>
        <p:txBody>
          <a:bodyPr/>
          <a:lstStyle/>
          <a:p>
            <a:r>
              <a:rPr lang="en-CA" b="1" dirty="0">
                <a:solidFill>
                  <a:schemeClr val="bg1"/>
                </a:solidFill>
              </a:rPr>
              <a:t>Tier 2 Capital</a:t>
            </a:r>
          </a:p>
        </p:txBody>
      </p:sp>
      <p:sp>
        <p:nvSpPr>
          <p:cNvPr id="3" name="Content Placeholder 2">
            <a:extLst>
              <a:ext uri="{FF2B5EF4-FFF2-40B4-BE49-F238E27FC236}">
                <a16:creationId xmlns:a16="http://schemas.microsoft.com/office/drawing/2014/main" xmlns="" id="{273A167A-4A2F-4ED5-A239-AADF0E45DDA4}"/>
              </a:ext>
            </a:extLst>
          </p:cNvPr>
          <p:cNvSpPr>
            <a:spLocks noGrp="1"/>
          </p:cNvSpPr>
          <p:nvPr>
            <p:ph idx="1"/>
          </p:nvPr>
        </p:nvSpPr>
        <p:spPr>
          <a:xfrm>
            <a:off x="838200" y="1437465"/>
            <a:ext cx="10515600" cy="4351338"/>
          </a:xfrm>
        </p:spPr>
        <p:txBody>
          <a:bodyPr>
            <a:normAutofit/>
          </a:bodyPr>
          <a:lstStyle/>
          <a:p>
            <a:pPr>
              <a:buClr>
                <a:schemeClr val="bg1"/>
              </a:buClr>
              <a:defRPr/>
            </a:pPr>
            <a:r>
              <a:rPr lang="en-CA" dirty="0">
                <a:solidFill>
                  <a:schemeClr val="bg1"/>
                </a:solidFill>
              </a:rPr>
              <a:t>Includes hybrid capital instruments, loan-loss and revaluation reserves as well as undisclosed reserves. </a:t>
            </a:r>
          </a:p>
          <a:p>
            <a:pPr>
              <a:buClr>
                <a:schemeClr val="bg1"/>
              </a:buClr>
              <a:defRPr/>
            </a:pPr>
            <a:r>
              <a:rPr lang="en-CA" dirty="0">
                <a:solidFill>
                  <a:schemeClr val="bg1"/>
                </a:solidFill>
              </a:rPr>
              <a:t> The secondary component of bank capital</a:t>
            </a:r>
          </a:p>
          <a:p>
            <a:pPr>
              <a:buClr>
                <a:schemeClr val="bg1"/>
              </a:buClr>
              <a:buFont typeface="Arial"/>
              <a:buChar char="•"/>
              <a:defRPr/>
            </a:pPr>
            <a:r>
              <a:rPr lang="en-CA" dirty="0">
                <a:solidFill>
                  <a:schemeClr val="bg1"/>
                </a:solidFill>
              </a:rPr>
              <a:t>Will need to meet the minimum standard of being subordinated to depositors and general creditors and have an original maturity of at least five years  </a:t>
            </a:r>
          </a:p>
          <a:p>
            <a:pPr>
              <a:buClr>
                <a:schemeClr val="bg1"/>
              </a:buClr>
              <a:buFont typeface="Arial"/>
              <a:buChar char="•"/>
              <a:defRPr/>
            </a:pPr>
            <a:r>
              <a:rPr lang="en-CA" dirty="0">
                <a:solidFill>
                  <a:schemeClr val="bg1"/>
                </a:solidFill>
              </a:rPr>
              <a:t>Subordinated debt issuances will not be compliant where they contain a step-up feature, other incentives to redeem, or provide for redemption in the first five years   </a:t>
            </a:r>
          </a:p>
          <a:p>
            <a:pPr>
              <a:buClr>
                <a:schemeClr val="bg1"/>
              </a:buClr>
            </a:pPr>
            <a:endParaRPr lang="en-CA" dirty="0">
              <a:solidFill>
                <a:schemeClr val="bg1"/>
              </a:solidFill>
            </a:endParaRPr>
          </a:p>
        </p:txBody>
      </p:sp>
      <p:pic>
        <p:nvPicPr>
          <p:cNvPr id="4" name="Picture 3" descr="Image result for royal bank of canada">
            <a:extLst>
              <a:ext uri="{FF2B5EF4-FFF2-40B4-BE49-F238E27FC236}">
                <a16:creationId xmlns:a16="http://schemas.microsoft.com/office/drawing/2014/main" xmlns="" id="{3F1BD6B1-E71E-478B-BD4A-54CC0648870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BD1F2B9C-B686-154D-BC48-E0CEFB3AE9EE}"/>
              </a:ext>
            </a:extLst>
          </p:cNvPr>
          <p:cNvSpPr txBox="1"/>
          <p:nvPr/>
        </p:nvSpPr>
        <p:spPr>
          <a:xfrm>
            <a:off x="1549831" y="5557970"/>
            <a:ext cx="9455281" cy="461665"/>
          </a:xfrm>
          <a:prstGeom prst="rect">
            <a:avLst/>
          </a:prstGeom>
          <a:noFill/>
        </p:spPr>
        <p:txBody>
          <a:bodyPr wrap="none" rtlCol="0">
            <a:spAutoFit/>
          </a:bodyPr>
          <a:lstStyle/>
          <a:p>
            <a:r>
              <a:rPr lang="en-US" sz="2400" dirty="0">
                <a:solidFill>
                  <a:schemeClr val="bg1"/>
                </a:solidFill>
              </a:rPr>
              <a:t>Tier 1 capital + Tier 2 capital  = reserve requirement 8% (6% Tier 1 Capital) </a:t>
            </a:r>
          </a:p>
        </p:txBody>
      </p:sp>
    </p:spTree>
    <p:extLst>
      <p:ext uri="{BB962C8B-B14F-4D97-AF65-F5344CB8AC3E}">
        <p14:creationId xmlns:p14="http://schemas.microsoft.com/office/powerpoint/2010/main" xmlns="" val="348985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4CA8D0-BFF9-4EDE-9D4C-B80C72392790}"/>
              </a:ext>
            </a:extLst>
          </p:cNvPr>
          <p:cNvSpPr>
            <a:spLocks noGrp="1"/>
          </p:cNvSpPr>
          <p:nvPr>
            <p:ph type="title"/>
          </p:nvPr>
        </p:nvSpPr>
        <p:spPr/>
        <p:txBody>
          <a:bodyPr/>
          <a:lstStyle/>
          <a:p>
            <a:r>
              <a:rPr lang="en-CA" b="1" dirty="0">
                <a:solidFill>
                  <a:schemeClr val="bg1"/>
                </a:solidFill>
              </a:rPr>
              <a:t>Tier 1 + Tier 2 Capital</a:t>
            </a:r>
          </a:p>
        </p:txBody>
      </p:sp>
      <p:pic>
        <p:nvPicPr>
          <p:cNvPr id="4" name="Content Placeholder 3">
            <a:extLst>
              <a:ext uri="{FF2B5EF4-FFF2-40B4-BE49-F238E27FC236}">
                <a16:creationId xmlns:a16="http://schemas.microsoft.com/office/drawing/2014/main" xmlns="" id="{95C138AF-E08A-426F-A6A5-6930D6064BD7}"/>
              </a:ext>
            </a:extLst>
          </p:cNvPr>
          <p:cNvPicPr>
            <a:picLocks noGrp="1" noChangeAspect="1"/>
          </p:cNvPicPr>
          <p:nvPr>
            <p:ph idx="1"/>
          </p:nvPr>
        </p:nvPicPr>
        <p:blipFill>
          <a:blip r:embed="rId2" cstate="print"/>
          <a:stretch>
            <a:fillRect/>
          </a:stretch>
        </p:blipFill>
        <p:spPr>
          <a:xfrm>
            <a:off x="1444660" y="1240972"/>
            <a:ext cx="8836800" cy="4621210"/>
          </a:xfrm>
          <a:prstGeom prst="rect">
            <a:avLst/>
          </a:prstGeom>
        </p:spPr>
      </p:pic>
      <p:pic>
        <p:nvPicPr>
          <p:cNvPr id="5" name="Picture 4" descr="Image result for royal bank of canada">
            <a:extLst>
              <a:ext uri="{FF2B5EF4-FFF2-40B4-BE49-F238E27FC236}">
                <a16:creationId xmlns:a16="http://schemas.microsoft.com/office/drawing/2014/main" xmlns="" id="{84568E2E-1DDE-4C09-B23B-358B2A4044D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166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Risk-Weighted Assets</a:t>
            </a:r>
          </a:p>
        </p:txBody>
      </p:sp>
      <p:sp>
        <p:nvSpPr>
          <p:cNvPr id="3" name="Content Placeholder 2"/>
          <p:cNvSpPr>
            <a:spLocks noGrp="1"/>
          </p:cNvSpPr>
          <p:nvPr>
            <p:ph idx="1"/>
          </p:nvPr>
        </p:nvSpPr>
        <p:spPr/>
        <p:txBody>
          <a:bodyPr>
            <a:normAutofit fontScale="85000" lnSpcReduction="10000"/>
          </a:bodyPr>
          <a:lstStyle/>
          <a:p>
            <a:r>
              <a:rPr lang="en-US" dirty="0">
                <a:solidFill>
                  <a:schemeClr val="bg1"/>
                </a:solidFill>
              </a:rPr>
              <a:t>Minimum amount of capital that must be held by banks and other institutions to reduce the risk of insolvency. </a:t>
            </a:r>
          </a:p>
          <a:p>
            <a:r>
              <a:rPr lang="en-US" dirty="0">
                <a:solidFill>
                  <a:schemeClr val="bg1"/>
                </a:solidFill>
              </a:rPr>
              <a:t>Capital requirement is based on a risk assessment for each type of bank asset. </a:t>
            </a:r>
          </a:p>
          <a:p>
            <a:pPr lvl="1"/>
            <a:r>
              <a:rPr lang="en-US" dirty="0">
                <a:solidFill>
                  <a:schemeClr val="bg1"/>
                </a:solidFill>
              </a:rPr>
              <a:t>For example, a loan that is secured by a letter of credit is considered to be riskier and requires more capital than a mortgage loan that is secured with collateral.</a:t>
            </a:r>
          </a:p>
          <a:p>
            <a:pPr marL="0" indent="0">
              <a:buNone/>
            </a:pPr>
            <a:r>
              <a:rPr lang="en-US" dirty="0">
                <a:solidFill>
                  <a:schemeClr val="bg1"/>
                </a:solidFill>
              </a:rPr>
              <a:t>Banks Vs Regulatory</a:t>
            </a:r>
          </a:p>
          <a:p>
            <a:r>
              <a:rPr lang="en-US" dirty="0">
                <a:solidFill>
                  <a:schemeClr val="bg1"/>
                </a:solidFill>
              </a:rPr>
              <a:t>Bank assets are loans, regulators consider both the source of loan repayment and the underlying value of the collateral. A loan for a commercial building, for example, generates interest and principal payments based on lease income from tenants. If the building is not fully leased, the property may not generate sufficient income to repay the loan. Since the building serves as collateral for the loan, bank regulators also consider the value of the building itself.</a:t>
            </a:r>
          </a:p>
        </p:txBody>
      </p:sp>
      <p:pic>
        <p:nvPicPr>
          <p:cNvPr id="5" name="Picture 4" descr="Image result for royal bank of canada">
            <a:extLst>
              <a:ext uri="{FF2B5EF4-FFF2-40B4-BE49-F238E27FC236}">
                <a16:creationId xmlns:a16="http://schemas.microsoft.com/office/drawing/2014/main" xmlns="" id="{84568E2E-1DDE-4C09-B23B-358B2A4044D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200716"/>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6354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bg1"/>
                </a:solidFill>
              </a:rPr>
              <a:t>Risk-Adjusted Capital Ratio</a:t>
            </a:r>
            <a:endParaRPr lang="en-US" dirty="0"/>
          </a:p>
        </p:txBody>
      </p:sp>
      <p:sp>
        <p:nvSpPr>
          <p:cNvPr id="3" name="Content Placeholder 2"/>
          <p:cNvSpPr>
            <a:spLocks noGrp="1"/>
          </p:cNvSpPr>
          <p:nvPr>
            <p:ph idx="1"/>
          </p:nvPr>
        </p:nvSpPr>
        <p:spPr/>
        <p:txBody>
          <a:bodyPr>
            <a:normAutofit/>
          </a:bodyPr>
          <a:lstStyle/>
          <a:p>
            <a:r>
              <a:rPr lang="en-US" dirty="0">
                <a:solidFill>
                  <a:schemeClr val="bg1"/>
                </a:solidFill>
              </a:rPr>
              <a:t>Used to gauge a financial institution’s ability to continue functioning in the event of an economic downturn. </a:t>
            </a:r>
          </a:p>
          <a:p>
            <a:r>
              <a:rPr lang="en-US" dirty="0">
                <a:solidFill>
                  <a:schemeClr val="bg1"/>
                </a:solidFill>
              </a:rPr>
              <a:t>Measures the resilience of a financial institution's balance sheet, with an emphasis on capital resources, to endure a given economic risk or recession. The greater the institution's capital, the higher its capital ratio, which should translate to a higher probability that the entity will remain stable in the event of a severe economic downturn.</a:t>
            </a:r>
          </a:p>
          <a:p>
            <a:r>
              <a:rPr lang="en-US" dirty="0">
                <a:solidFill>
                  <a:schemeClr val="bg1"/>
                </a:solidFill>
              </a:rPr>
              <a:t>The higher the risk-adjusted capital ratio, the better the ability of the financial institution to withstand an economic downturn</a:t>
            </a:r>
            <a:r>
              <a:rPr lang="en-US" dirty="0"/>
              <a:t/>
            </a:r>
            <a:br>
              <a:rPr lang="en-US" dirty="0"/>
            </a:br>
            <a:endParaRPr lang="en-US" dirty="0"/>
          </a:p>
        </p:txBody>
      </p:sp>
      <p:pic>
        <p:nvPicPr>
          <p:cNvPr id="4" name="Picture 3" descr="Image result for royal bank of canada">
            <a:extLst>
              <a:ext uri="{FF2B5EF4-FFF2-40B4-BE49-F238E27FC236}">
                <a16:creationId xmlns:a16="http://schemas.microsoft.com/office/drawing/2014/main" xmlns="" id="{84568E2E-1DDE-4C09-B23B-358B2A4044D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092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72672D-5C8E-446C-8BBD-D8C58F3A4433}"/>
              </a:ext>
            </a:extLst>
          </p:cNvPr>
          <p:cNvSpPr>
            <a:spLocks noGrp="1"/>
          </p:cNvSpPr>
          <p:nvPr>
            <p:ph type="title"/>
          </p:nvPr>
        </p:nvSpPr>
        <p:spPr/>
        <p:txBody>
          <a:bodyPr/>
          <a:lstStyle/>
          <a:p>
            <a:r>
              <a:rPr lang="en-CA" b="1" dirty="0">
                <a:solidFill>
                  <a:schemeClr val="bg1"/>
                </a:solidFill>
              </a:rPr>
              <a:t>Agenda </a:t>
            </a:r>
            <a:r>
              <a:rPr lang="en-CA" dirty="0"/>
              <a:t>	</a:t>
            </a:r>
          </a:p>
        </p:txBody>
      </p:sp>
      <p:sp>
        <p:nvSpPr>
          <p:cNvPr id="4" name="Content Placeholder 2">
            <a:extLst>
              <a:ext uri="{FF2B5EF4-FFF2-40B4-BE49-F238E27FC236}">
                <a16:creationId xmlns:a16="http://schemas.microsoft.com/office/drawing/2014/main" xmlns="" id="{53807AA8-57DC-405F-AC6C-A0B977E478C1}"/>
              </a:ext>
            </a:extLst>
          </p:cNvPr>
          <p:cNvSpPr>
            <a:spLocks noGrp="1"/>
          </p:cNvSpPr>
          <p:nvPr/>
        </p:nvSpPr>
        <p:spPr bwMode="auto">
          <a:xfrm>
            <a:off x="977587" y="1521080"/>
            <a:ext cx="10018712" cy="450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marL="285750" indent="-285750" algn="l" defTabSz="457200" rtl="0" fontAlgn="base">
              <a:spcBef>
                <a:spcPct val="20000"/>
              </a:spcBef>
              <a:spcAft>
                <a:spcPts val="600"/>
              </a:spcAft>
              <a:buClr>
                <a:srgbClr val="0B5395"/>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fontAlgn="base">
              <a:spcBef>
                <a:spcPct val="20000"/>
              </a:spcBef>
              <a:spcAft>
                <a:spcPts val="600"/>
              </a:spcAft>
              <a:buClr>
                <a:srgbClr val="0B5395"/>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fontAlgn="base">
              <a:spcBef>
                <a:spcPct val="20000"/>
              </a:spcBef>
              <a:spcAft>
                <a:spcPts val="600"/>
              </a:spcAft>
              <a:buClr>
                <a:srgbClr val="0B5395"/>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fontAlgn="base">
              <a:spcBef>
                <a:spcPct val="20000"/>
              </a:spcBef>
              <a:spcAft>
                <a:spcPts val="600"/>
              </a:spcAft>
              <a:buClr>
                <a:srgbClr val="0B5395"/>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fontAlgn="base">
              <a:spcBef>
                <a:spcPct val="20000"/>
              </a:spcBef>
              <a:spcAft>
                <a:spcPts val="600"/>
              </a:spcAft>
              <a:buClr>
                <a:srgbClr val="0B5395"/>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fontAlgn="auto">
              <a:buClr>
                <a:schemeClr val="bg1"/>
              </a:buClr>
              <a:defRPr/>
            </a:pPr>
            <a:r>
              <a:rPr lang="en-CA" sz="2800" dirty="0">
                <a:solidFill>
                  <a:schemeClr val="bg1"/>
                </a:solidFill>
              </a:rPr>
              <a:t>Industry Overview</a:t>
            </a:r>
          </a:p>
          <a:p>
            <a:pPr fontAlgn="auto">
              <a:buClr>
                <a:schemeClr val="bg1"/>
              </a:buClr>
              <a:defRPr/>
            </a:pPr>
            <a:r>
              <a:rPr lang="en-CA" sz="2800" dirty="0">
                <a:solidFill>
                  <a:schemeClr val="bg1"/>
                </a:solidFill>
              </a:rPr>
              <a:t>Regulations</a:t>
            </a:r>
          </a:p>
          <a:p>
            <a:pPr fontAlgn="auto">
              <a:buClr>
                <a:schemeClr val="bg1"/>
              </a:buClr>
              <a:defRPr/>
            </a:pPr>
            <a:r>
              <a:rPr lang="en-CA" sz="2800" dirty="0">
                <a:solidFill>
                  <a:schemeClr val="bg1"/>
                </a:solidFill>
              </a:rPr>
              <a:t>Overview of RBC</a:t>
            </a:r>
          </a:p>
          <a:p>
            <a:pPr fontAlgn="auto">
              <a:buClr>
                <a:schemeClr val="bg1"/>
              </a:buClr>
              <a:defRPr/>
            </a:pPr>
            <a:r>
              <a:rPr lang="en-CA" sz="2800" dirty="0">
                <a:solidFill>
                  <a:schemeClr val="bg1"/>
                </a:solidFill>
              </a:rPr>
              <a:t>Financial Statement Analysis</a:t>
            </a:r>
          </a:p>
          <a:p>
            <a:pPr fontAlgn="auto">
              <a:buClr>
                <a:schemeClr val="bg1"/>
              </a:buClr>
              <a:defRPr/>
            </a:pPr>
            <a:r>
              <a:rPr lang="en-CA" sz="2800" dirty="0">
                <a:solidFill>
                  <a:schemeClr val="bg1"/>
                </a:solidFill>
              </a:rPr>
              <a:t>Risk Management Structure</a:t>
            </a:r>
          </a:p>
          <a:p>
            <a:pPr fontAlgn="auto">
              <a:buClr>
                <a:schemeClr val="bg1"/>
              </a:buClr>
              <a:defRPr/>
            </a:pPr>
            <a:r>
              <a:rPr lang="en-CA" sz="2800" dirty="0">
                <a:solidFill>
                  <a:schemeClr val="bg1"/>
                </a:solidFill>
              </a:rPr>
              <a:t>Major Risks of RBC</a:t>
            </a:r>
          </a:p>
          <a:p>
            <a:pPr fontAlgn="auto">
              <a:buClr>
                <a:schemeClr val="bg1"/>
              </a:buClr>
              <a:defRPr/>
            </a:pPr>
            <a:r>
              <a:rPr lang="en-CA" sz="2800" dirty="0">
                <a:solidFill>
                  <a:schemeClr val="bg1"/>
                </a:solidFill>
              </a:rPr>
              <a:t>Risk Management Strategies</a:t>
            </a:r>
          </a:p>
        </p:txBody>
      </p:sp>
      <p:pic>
        <p:nvPicPr>
          <p:cNvPr id="6" name="Picture 5" descr="A person posing for a picture&#10;&#10;Description automatically generated">
            <a:extLst>
              <a:ext uri="{FF2B5EF4-FFF2-40B4-BE49-F238E27FC236}">
                <a16:creationId xmlns:a16="http://schemas.microsoft.com/office/drawing/2014/main" xmlns="" id="{89D3D3D9-917A-4E1C-BAE6-1D81E5E36F4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87358" y="534372"/>
            <a:ext cx="4334527" cy="5648718"/>
          </a:xfrm>
          <a:prstGeom prst="rect">
            <a:avLst/>
          </a:prstGeom>
        </p:spPr>
      </p:pic>
      <p:pic>
        <p:nvPicPr>
          <p:cNvPr id="9" name="Picture 8" descr="Image result for royal bank of canada">
            <a:extLst>
              <a:ext uri="{FF2B5EF4-FFF2-40B4-BE49-F238E27FC236}">
                <a16:creationId xmlns:a16="http://schemas.microsoft.com/office/drawing/2014/main" xmlns="" id="{E2A42D25-A14D-4BC0-95FE-697C6C1B374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2156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Calculating Risk-Adjusted Capital Ratio</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chemeClr val="bg1"/>
                </a:solidFill>
              </a:rPr>
              <a:t>Figuring out the risk-adjusted capital ratio. Total adjusted capital is the sum of equity and near-equity instruments adjusted by their equity content.</a:t>
            </a:r>
          </a:p>
          <a:p>
            <a:pPr marL="514350" indent="-514350">
              <a:buFont typeface="+mj-lt"/>
              <a:buAutoNum type="arabicPeriod"/>
            </a:pPr>
            <a:r>
              <a:rPr lang="en-US" dirty="0">
                <a:solidFill>
                  <a:schemeClr val="bg1"/>
                </a:solidFill>
              </a:rPr>
              <a:t>Value of risk-weighted assets (RWA) is measured. The value of RWA is the sum of each asset multiplied by its assigned individual risk. This number is stated as a percentage and reflects the odds that the asset will retain its value, i.e., not become worthless.</a:t>
            </a:r>
          </a:p>
          <a:p>
            <a:pPr marL="514350" indent="-514350">
              <a:buFont typeface="+mj-lt"/>
              <a:buAutoNum type="arabicPeriod"/>
            </a:pPr>
            <a:r>
              <a:rPr lang="en-US" dirty="0">
                <a:solidFill>
                  <a:schemeClr val="bg1"/>
                </a:solidFill>
              </a:rPr>
              <a:t>It is calculated by dividing a financial institution's total adjusted capital by its risk-weighted assets (RWA).</a:t>
            </a:r>
          </a:p>
          <a:p>
            <a:endParaRPr lang="en-US" dirty="0">
              <a:solidFill>
                <a:schemeClr val="bg1"/>
              </a:solidFill>
            </a:endParaRPr>
          </a:p>
        </p:txBody>
      </p:sp>
      <p:pic>
        <p:nvPicPr>
          <p:cNvPr id="4" name="Picture 3" descr="Image result for royal bank of canada">
            <a:extLst>
              <a:ext uri="{FF2B5EF4-FFF2-40B4-BE49-F238E27FC236}">
                <a16:creationId xmlns:a16="http://schemas.microsoft.com/office/drawing/2014/main" xmlns="" id="{84568E2E-1DDE-4C09-B23B-358B2A4044D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2292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489C6A-947B-4ED2-A21C-2E7551CE3246}"/>
              </a:ext>
            </a:extLst>
          </p:cNvPr>
          <p:cNvSpPr>
            <a:spLocks noGrp="1"/>
          </p:cNvSpPr>
          <p:nvPr>
            <p:ph type="title"/>
          </p:nvPr>
        </p:nvSpPr>
        <p:spPr>
          <a:xfrm>
            <a:off x="838200" y="2766218"/>
            <a:ext cx="10515600" cy="1325563"/>
          </a:xfrm>
        </p:spPr>
        <p:txBody>
          <a:bodyPr>
            <a:normAutofit/>
          </a:bodyPr>
          <a:lstStyle/>
          <a:p>
            <a:pPr algn="ctr"/>
            <a:r>
              <a:rPr lang="en-CA" sz="7200" b="1" dirty="0">
                <a:solidFill>
                  <a:schemeClr val="bg1"/>
                </a:solidFill>
              </a:rPr>
              <a:t>RBC Overview</a:t>
            </a:r>
          </a:p>
        </p:txBody>
      </p:sp>
      <p:pic>
        <p:nvPicPr>
          <p:cNvPr id="4" name="Picture 4" descr="Image result for royal bank of canada">
            <a:extLst>
              <a:ext uri="{FF2B5EF4-FFF2-40B4-BE49-F238E27FC236}">
                <a16:creationId xmlns:a16="http://schemas.microsoft.com/office/drawing/2014/main" xmlns="" id="{1453BDCA-C63D-4817-B384-7E2CD09D162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084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6694F-8C3F-48A4-8BD2-6BBB91CF95ED}"/>
              </a:ext>
            </a:extLst>
          </p:cNvPr>
          <p:cNvSpPr>
            <a:spLocks noGrp="1"/>
          </p:cNvSpPr>
          <p:nvPr>
            <p:ph type="title"/>
          </p:nvPr>
        </p:nvSpPr>
        <p:spPr>
          <a:xfrm>
            <a:off x="838200" y="365125"/>
            <a:ext cx="10515600" cy="1325563"/>
          </a:xfrm>
        </p:spPr>
        <p:txBody>
          <a:bodyPr/>
          <a:lstStyle/>
          <a:p>
            <a:r>
              <a:rPr lang="en-CA" b="1">
                <a:solidFill>
                  <a:schemeClr val="bg1"/>
                </a:solidFill>
              </a:rPr>
              <a:t>Overview</a:t>
            </a:r>
            <a:endParaRPr lang="en-CA" b="1" dirty="0">
              <a:solidFill>
                <a:schemeClr val="bg1"/>
              </a:solidFill>
            </a:endParaRPr>
          </a:p>
        </p:txBody>
      </p:sp>
      <p:sp>
        <p:nvSpPr>
          <p:cNvPr id="3" name="Content Placeholder 2">
            <a:extLst>
              <a:ext uri="{FF2B5EF4-FFF2-40B4-BE49-F238E27FC236}">
                <a16:creationId xmlns:a16="http://schemas.microsoft.com/office/drawing/2014/main" xmlns="" id="{49CD5B99-53D5-4AC3-8A67-82E8F38F929B}"/>
              </a:ext>
            </a:extLst>
          </p:cNvPr>
          <p:cNvSpPr>
            <a:spLocks noGrp="1"/>
          </p:cNvSpPr>
          <p:nvPr>
            <p:ph idx="1"/>
          </p:nvPr>
        </p:nvSpPr>
        <p:spPr>
          <a:xfrm>
            <a:off x="838200" y="1825625"/>
            <a:ext cx="6530788" cy="4667250"/>
          </a:xfrm>
        </p:spPr>
        <p:txBody>
          <a:bodyPr>
            <a:normAutofit fontScale="92500" lnSpcReduction="20000"/>
          </a:bodyPr>
          <a:lstStyle/>
          <a:p>
            <a:r>
              <a:rPr lang="en-CA" dirty="0">
                <a:solidFill>
                  <a:schemeClr val="bg1"/>
                </a:solidFill>
              </a:rPr>
              <a:t>Founded in 1864 in Halifax, Nova Scotia</a:t>
            </a:r>
          </a:p>
          <a:p>
            <a:r>
              <a:rPr lang="en-CA" dirty="0">
                <a:solidFill>
                  <a:schemeClr val="bg1"/>
                </a:solidFill>
              </a:rPr>
              <a:t>Largest Bank in Canada, Based on Market Capitalization ~ $150.261B</a:t>
            </a:r>
          </a:p>
          <a:p>
            <a:r>
              <a:rPr lang="en-CA" dirty="0">
                <a:solidFill>
                  <a:schemeClr val="bg1"/>
                </a:solidFill>
              </a:rPr>
              <a:t>Operate In Canada, United States and other 44 courtiers.</a:t>
            </a:r>
          </a:p>
          <a:p>
            <a:r>
              <a:rPr lang="en-CA" dirty="0">
                <a:solidFill>
                  <a:schemeClr val="bg1"/>
                </a:solidFill>
              </a:rPr>
              <a:t>Serve over 16 million clients </a:t>
            </a:r>
          </a:p>
          <a:p>
            <a:r>
              <a:rPr lang="en-CA" dirty="0">
                <a:solidFill>
                  <a:schemeClr val="bg1"/>
                </a:solidFill>
              </a:rPr>
              <a:t>80,000 employee worldwide. </a:t>
            </a:r>
          </a:p>
          <a:p>
            <a:r>
              <a:rPr lang="en-CA" dirty="0">
                <a:solidFill>
                  <a:schemeClr val="bg1"/>
                </a:solidFill>
              </a:rPr>
              <a:t>2011 – Largest Canadian Company by revenue and market Capitalization </a:t>
            </a:r>
          </a:p>
          <a:p>
            <a:r>
              <a:rPr lang="en-CA" dirty="0">
                <a:solidFill>
                  <a:schemeClr val="bg1"/>
                </a:solidFill>
              </a:rPr>
              <a:t>Rank 50 in the 2013 Forbes Global 2000 Listing</a:t>
            </a:r>
          </a:p>
          <a:p>
            <a:r>
              <a:rPr lang="en-CA" dirty="0">
                <a:solidFill>
                  <a:schemeClr val="bg1"/>
                </a:solidFill>
              </a:rPr>
              <a:t>Had US $673.2 Billion of Asset </a:t>
            </a:r>
          </a:p>
        </p:txBody>
      </p:sp>
      <p:pic>
        <p:nvPicPr>
          <p:cNvPr id="4" name="Picture 4" descr="Image result for royal bank of canada">
            <a:extLst>
              <a:ext uri="{FF2B5EF4-FFF2-40B4-BE49-F238E27FC236}">
                <a16:creationId xmlns:a16="http://schemas.microsoft.com/office/drawing/2014/main" xmlns="" id="{5BDF35A9-41F2-4C20-867C-12DBAE2B9F5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xmlns="" id="{D0FFB580-E74E-4F68-8F06-F6D2BA912893}"/>
              </a:ext>
            </a:extLst>
          </p:cNvPr>
          <p:cNvPicPr>
            <a:picLocks noChangeAspect="1"/>
          </p:cNvPicPr>
          <p:nvPr/>
        </p:nvPicPr>
        <p:blipFill>
          <a:blip r:embed="rId4" cstate="print"/>
          <a:stretch>
            <a:fillRect/>
          </a:stretch>
        </p:blipFill>
        <p:spPr>
          <a:xfrm>
            <a:off x="9810190" y="3759324"/>
            <a:ext cx="2085975" cy="2828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xmlns="" id="{0509AE78-F1B7-4D8E-8298-2EEC7599166D}"/>
              </a:ext>
            </a:extLst>
          </p:cNvPr>
          <p:cNvPicPr>
            <a:picLocks noChangeAspect="1"/>
          </p:cNvPicPr>
          <p:nvPr/>
        </p:nvPicPr>
        <p:blipFill>
          <a:blip r:embed="rId5" cstate="print"/>
          <a:stretch>
            <a:fillRect/>
          </a:stretch>
        </p:blipFill>
        <p:spPr>
          <a:xfrm>
            <a:off x="7646334" y="1473324"/>
            <a:ext cx="211455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63833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ED7D62-E78E-4303-8BB8-EC9B6EDB6014}"/>
              </a:ext>
            </a:extLst>
          </p:cNvPr>
          <p:cNvSpPr>
            <a:spLocks noGrp="1"/>
          </p:cNvSpPr>
          <p:nvPr>
            <p:ph type="title"/>
          </p:nvPr>
        </p:nvSpPr>
        <p:spPr>
          <a:xfrm>
            <a:off x="838200" y="365125"/>
            <a:ext cx="10515600" cy="1325563"/>
          </a:xfrm>
        </p:spPr>
        <p:txBody>
          <a:bodyPr/>
          <a:lstStyle/>
          <a:p>
            <a:r>
              <a:rPr lang="en-CA" b="1" dirty="0">
                <a:solidFill>
                  <a:schemeClr val="bg1"/>
                </a:solidFill>
              </a:rPr>
              <a:t>Financial Product &amp; Services</a:t>
            </a:r>
          </a:p>
        </p:txBody>
      </p:sp>
      <p:sp>
        <p:nvSpPr>
          <p:cNvPr id="3" name="Content Placeholder 2">
            <a:extLst>
              <a:ext uri="{FF2B5EF4-FFF2-40B4-BE49-F238E27FC236}">
                <a16:creationId xmlns:a16="http://schemas.microsoft.com/office/drawing/2014/main" xmlns="" id="{BD04FD20-668C-400F-AE90-971CB7843F72}"/>
              </a:ext>
            </a:extLst>
          </p:cNvPr>
          <p:cNvSpPr>
            <a:spLocks noGrp="1"/>
          </p:cNvSpPr>
          <p:nvPr>
            <p:ph idx="1"/>
          </p:nvPr>
        </p:nvSpPr>
        <p:spPr>
          <a:xfrm>
            <a:off x="705970" y="1440751"/>
            <a:ext cx="10780059" cy="1814045"/>
          </a:xfrm>
        </p:spPr>
        <p:txBody>
          <a:bodyPr numCol="2">
            <a:normAutofit/>
          </a:bodyPr>
          <a:lstStyle/>
          <a:p>
            <a:pPr marL="0" lvl="0" indent="0">
              <a:spcBef>
                <a:spcPts val="0"/>
              </a:spcBef>
              <a:buClr>
                <a:srgbClr val="000000"/>
              </a:buClr>
              <a:buSzPts val="2800"/>
              <a:buNone/>
            </a:pPr>
            <a:r>
              <a:rPr lang="en-US" dirty="0">
                <a:solidFill>
                  <a:schemeClr val="bg1"/>
                </a:solidFill>
                <a:latin typeface="+mj-lt"/>
                <a:ea typeface="Calibri"/>
                <a:cs typeface="Calibri"/>
                <a:sym typeface="Calibri"/>
              </a:rPr>
              <a:t>Five profit segment:</a:t>
            </a:r>
            <a:endParaRPr lang="en-US" dirty="0">
              <a:solidFill>
                <a:schemeClr val="bg1"/>
              </a:solidFill>
              <a:latin typeface="+mj-lt"/>
            </a:endParaRPr>
          </a:p>
          <a:p>
            <a:pPr lvl="1">
              <a:spcBef>
                <a:spcPts val="0"/>
              </a:spcBef>
              <a:buClr>
                <a:srgbClr val="000000"/>
              </a:buClr>
              <a:buSzPts val="2800"/>
              <a:buFont typeface="Wingdings" panose="05000000000000000000" pitchFamily="2" charset="2"/>
              <a:buChar char="ü"/>
            </a:pPr>
            <a:r>
              <a:rPr lang="en-US" sz="2800" dirty="0">
                <a:solidFill>
                  <a:schemeClr val="bg1"/>
                </a:solidFill>
                <a:latin typeface="+mj-lt"/>
                <a:ea typeface="Calibri"/>
                <a:cs typeface="Calibri"/>
                <a:sym typeface="Calibri"/>
              </a:rPr>
              <a:t>Personal &amp; Commercial Banking </a:t>
            </a:r>
            <a:endParaRPr lang="en-US" dirty="0">
              <a:solidFill>
                <a:schemeClr val="bg1"/>
              </a:solidFill>
              <a:latin typeface="+mj-lt"/>
            </a:endParaRPr>
          </a:p>
          <a:p>
            <a:pPr lvl="1">
              <a:spcBef>
                <a:spcPts val="0"/>
              </a:spcBef>
              <a:buClr>
                <a:srgbClr val="000000"/>
              </a:buClr>
              <a:buSzPts val="2800"/>
              <a:buFont typeface="Wingdings" panose="05000000000000000000" pitchFamily="2" charset="2"/>
              <a:buChar char="ü"/>
            </a:pPr>
            <a:r>
              <a:rPr lang="en-US" sz="2800" dirty="0">
                <a:solidFill>
                  <a:schemeClr val="bg1"/>
                </a:solidFill>
                <a:latin typeface="+mj-lt"/>
                <a:ea typeface="Calibri"/>
                <a:cs typeface="Calibri"/>
                <a:sym typeface="Calibri"/>
              </a:rPr>
              <a:t>Wealth Management </a:t>
            </a:r>
            <a:endParaRPr lang="en-US" dirty="0">
              <a:solidFill>
                <a:schemeClr val="bg1"/>
              </a:solidFill>
              <a:latin typeface="+mj-lt"/>
            </a:endParaRPr>
          </a:p>
          <a:p>
            <a:pPr lvl="1">
              <a:spcBef>
                <a:spcPts val="0"/>
              </a:spcBef>
              <a:buClr>
                <a:srgbClr val="000000"/>
              </a:buClr>
              <a:buSzPts val="2800"/>
              <a:buFont typeface="Wingdings" panose="05000000000000000000" pitchFamily="2" charset="2"/>
              <a:buChar char="ü"/>
            </a:pPr>
            <a:r>
              <a:rPr lang="en-US" sz="2800" dirty="0">
                <a:solidFill>
                  <a:schemeClr val="bg1"/>
                </a:solidFill>
                <a:latin typeface="+mj-lt"/>
                <a:ea typeface="Calibri"/>
                <a:cs typeface="Calibri"/>
                <a:sym typeface="Calibri"/>
              </a:rPr>
              <a:t>Insurance </a:t>
            </a:r>
            <a:endParaRPr lang="en-US" dirty="0">
              <a:solidFill>
                <a:schemeClr val="bg1"/>
              </a:solidFill>
              <a:latin typeface="+mj-lt"/>
            </a:endParaRPr>
          </a:p>
          <a:p>
            <a:pPr lvl="1">
              <a:spcBef>
                <a:spcPts val="0"/>
              </a:spcBef>
              <a:buClr>
                <a:srgbClr val="000000"/>
              </a:buClr>
              <a:buSzPts val="2800"/>
              <a:buFont typeface="Wingdings" panose="05000000000000000000" pitchFamily="2" charset="2"/>
              <a:buChar char="ü"/>
            </a:pPr>
            <a:endParaRPr lang="en-US" sz="2800" dirty="0">
              <a:solidFill>
                <a:schemeClr val="bg1"/>
              </a:solidFill>
              <a:latin typeface="+mj-lt"/>
              <a:ea typeface="Calibri"/>
              <a:cs typeface="Calibri"/>
              <a:sym typeface="Calibri"/>
            </a:endParaRPr>
          </a:p>
          <a:p>
            <a:pPr lvl="1">
              <a:spcBef>
                <a:spcPts val="0"/>
              </a:spcBef>
              <a:buClr>
                <a:srgbClr val="000000"/>
              </a:buClr>
              <a:buSzPts val="2800"/>
              <a:buFont typeface="Wingdings" panose="05000000000000000000" pitchFamily="2" charset="2"/>
              <a:buChar char="ü"/>
            </a:pPr>
            <a:r>
              <a:rPr lang="en-US" sz="2800" dirty="0">
                <a:solidFill>
                  <a:schemeClr val="bg1"/>
                </a:solidFill>
                <a:latin typeface="+mj-lt"/>
                <a:ea typeface="Calibri"/>
                <a:cs typeface="Calibri"/>
                <a:sym typeface="Calibri"/>
              </a:rPr>
              <a:t>Investors and treasury services </a:t>
            </a:r>
            <a:endParaRPr lang="en-US" dirty="0">
              <a:solidFill>
                <a:schemeClr val="bg1"/>
              </a:solidFill>
              <a:latin typeface="+mj-lt"/>
            </a:endParaRPr>
          </a:p>
          <a:p>
            <a:pPr lvl="1">
              <a:spcBef>
                <a:spcPts val="0"/>
              </a:spcBef>
              <a:buClr>
                <a:srgbClr val="000000"/>
              </a:buClr>
              <a:buSzPts val="2800"/>
              <a:buFont typeface="Wingdings" panose="05000000000000000000" pitchFamily="2" charset="2"/>
              <a:buChar char="ü"/>
            </a:pPr>
            <a:r>
              <a:rPr lang="en-US" sz="2800" dirty="0">
                <a:solidFill>
                  <a:schemeClr val="bg1"/>
                </a:solidFill>
                <a:latin typeface="+mj-lt"/>
                <a:ea typeface="Calibri"/>
                <a:cs typeface="Calibri"/>
                <a:sym typeface="Calibri"/>
              </a:rPr>
              <a:t>Capital markets </a:t>
            </a:r>
            <a:endParaRPr lang="en-US" dirty="0">
              <a:solidFill>
                <a:schemeClr val="bg1"/>
              </a:solidFill>
              <a:latin typeface="+mj-lt"/>
            </a:endParaRPr>
          </a:p>
          <a:p>
            <a:pPr>
              <a:buFont typeface="Wingdings" panose="05000000000000000000" pitchFamily="2" charset="2"/>
              <a:buChar char="ü"/>
            </a:pPr>
            <a:endParaRPr lang="en-CA" dirty="0">
              <a:solidFill>
                <a:schemeClr val="bg1"/>
              </a:solidFill>
            </a:endParaRPr>
          </a:p>
        </p:txBody>
      </p:sp>
      <p:pic>
        <p:nvPicPr>
          <p:cNvPr id="4" name="Google Shape;188;p28" descr="Screen Shot 2017-07-11 at 1.15.36.png">
            <a:extLst>
              <a:ext uri="{FF2B5EF4-FFF2-40B4-BE49-F238E27FC236}">
                <a16:creationId xmlns:a16="http://schemas.microsoft.com/office/drawing/2014/main" xmlns="" id="{21C8B106-34A8-4A23-A825-8459EE0C5E96}"/>
              </a:ext>
            </a:extLst>
          </p:cNvPr>
          <p:cNvPicPr preferRelativeResize="0"/>
          <p:nvPr/>
        </p:nvPicPr>
        <p:blipFill rotWithShape="1">
          <a:blip r:embed="rId2" cstate="print">
            <a:alphaModFix/>
          </a:blip>
          <a:srcRect/>
          <a:stretch/>
        </p:blipFill>
        <p:spPr>
          <a:xfrm>
            <a:off x="0" y="3237566"/>
            <a:ext cx="12371294" cy="3620433"/>
          </a:xfrm>
          <a:prstGeom prst="rect">
            <a:avLst/>
          </a:prstGeom>
          <a:noFill/>
          <a:ln>
            <a:noFill/>
          </a:ln>
        </p:spPr>
      </p:pic>
      <p:pic>
        <p:nvPicPr>
          <p:cNvPr id="6" name="Picture 5" descr="Image result for royal bank of canada">
            <a:extLst>
              <a:ext uri="{FF2B5EF4-FFF2-40B4-BE49-F238E27FC236}">
                <a16:creationId xmlns:a16="http://schemas.microsoft.com/office/drawing/2014/main" xmlns="" id="{071055CC-B8BB-4A2B-85AB-B63FE51D79A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5507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6CEF03-DDF7-4743-8EE3-226CD0856F6F}"/>
              </a:ext>
            </a:extLst>
          </p:cNvPr>
          <p:cNvSpPr>
            <a:spLocks noGrp="1"/>
          </p:cNvSpPr>
          <p:nvPr>
            <p:ph type="title"/>
          </p:nvPr>
        </p:nvSpPr>
        <p:spPr>
          <a:xfrm>
            <a:off x="113313" y="-97019"/>
            <a:ext cx="3433763" cy="1277938"/>
          </a:xfrm>
        </p:spPr>
        <p:txBody>
          <a:bodyPr>
            <a:normAutofit/>
          </a:bodyPr>
          <a:lstStyle/>
          <a:p>
            <a:r>
              <a:rPr lang="en-CA" sz="2400" b="1" dirty="0">
                <a:solidFill>
                  <a:schemeClr val="bg1"/>
                </a:solidFill>
              </a:rPr>
              <a:t>Wealth Management </a:t>
            </a:r>
          </a:p>
        </p:txBody>
      </p:sp>
      <p:pic>
        <p:nvPicPr>
          <p:cNvPr id="4" name="Content Placeholder 3">
            <a:extLst>
              <a:ext uri="{FF2B5EF4-FFF2-40B4-BE49-F238E27FC236}">
                <a16:creationId xmlns:a16="http://schemas.microsoft.com/office/drawing/2014/main" xmlns="" id="{FB25C224-F891-4C13-9CE5-E4A4B89DDB74}"/>
              </a:ext>
            </a:extLst>
          </p:cNvPr>
          <p:cNvPicPr>
            <a:picLocks noGrp="1" noChangeAspect="1"/>
          </p:cNvPicPr>
          <p:nvPr>
            <p:ph idx="1"/>
          </p:nvPr>
        </p:nvPicPr>
        <p:blipFill rotWithShape="1">
          <a:blip r:embed="rId2" cstate="print"/>
          <a:srcRect r="24517" b="7072"/>
          <a:stretch/>
        </p:blipFill>
        <p:spPr>
          <a:xfrm>
            <a:off x="291774" y="927374"/>
            <a:ext cx="2186819" cy="3742530"/>
          </a:xfrm>
          <a:prstGeom prst="rect">
            <a:avLst/>
          </a:prstGeom>
        </p:spPr>
      </p:pic>
      <p:pic>
        <p:nvPicPr>
          <p:cNvPr id="5" name="Picture 4">
            <a:extLst>
              <a:ext uri="{FF2B5EF4-FFF2-40B4-BE49-F238E27FC236}">
                <a16:creationId xmlns:a16="http://schemas.microsoft.com/office/drawing/2014/main" xmlns="" id="{F709B534-65A0-4BE3-838E-A84BA1E20571}"/>
              </a:ext>
            </a:extLst>
          </p:cNvPr>
          <p:cNvPicPr>
            <a:picLocks noChangeAspect="1"/>
          </p:cNvPicPr>
          <p:nvPr/>
        </p:nvPicPr>
        <p:blipFill rotWithShape="1">
          <a:blip r:embed="rId3" cstate="print"/>
          <a:srcRect r="27098" b="7258"/>
          <a:stretch/>
        </p:blipFill>
        <p:spPr>
          <a:xfrm>
            <a:off x="2806122" y="1684630"/>
            <a:ext cx="2186818" cy="3742529"/>
          </a:xfrm>
          <a:prstGeom prst="rect">
            <a:avLst/>
          </a:prstGeom>
        </p:spPr>
      </p:pic>
      <p:sp>
        <p:nvSpPr>
          <p:cNvPr id="6" name="Title 1">
            <a:extLst>
              <a:ext uri="{FF2B5EF4-FFF2-40B4-BE49-F238E27FC236}">
                <a16:creationId xmlns:a16="http://schemas.microsoft.com/office/drawing/2014/main" xmlns="" id="{FA5B37D3-A07F-406E-B775-793417A9BF73}"/>
              </a:ext>
            </a:extLst>
          </p:cNvPr>
          <p:cNvSpPr txBox="1">
            <a:spLocks/>
          </p:cNvSpPr>
          <p:nvPr/>
        </p:nvSpPr>
        <p:spPr>
          <a:xfrm>
            <a:off x="2685066" y="606445"/>
            <a:ext cx="3143365" cy="1277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b="1" dirty="0">
                <a:solidFill>
                  <a:schemeClr val="bg1"/>
                </a:solidFill>
              </a:rPr>
              <a:t>Personal &amp; Commercial Banking</a:t>
            </a:r>
          </a:p>
        </p:txBody>
      </p:sp>
      <p:pic>
        <p:nvPicPr>
          <p:cNvPr id="7" name="Picture 6">
            <a:extLst>
              <a:ext uri="{FF2B5EF4-FFF2-40B4-BE49-F238E27FC236}">
                <a16:creationId xmlns:a16="http://schemas.microsoft.com/office/drawing/2014/main" xmlns="" id="{6A9EB603-BD0B-4690-B285-675EE7153FCB}"/>
              </a:ext>
            </a:extLst>
          </p:cNvPr>
          <p:cNvPicPr>
            <a:picLocks noChangeAspect="1"/>
          </p:cNvPicPr>
          <p:nvPr/>
        </p:nvPicPr>
        <p:blipFill rotWithShape="1">
          <a:blip r:embed="rId4" cstate="print"/>
          <a:srcRect r="31574" b="6654"/>
          <a:stretch/>
        </p:blipFill>
        <p:spPr>
          <a:xfrm>
            <a:off x="5204879" y="1967341"/>
            <a:ext cx="2186818" cy="4165844"/>
          </a:xfrm>
          <a:prstGeom prst="rect">
            <a:avLst/>
          </a:prstGeom>
        </p:spPr>
      </p:pic>
      <p:sp>
        <p:nvSpPr>
          <p:cNvPr id="8" name="Title 1">
            <a:extLst>
              <a:ext uri="{FF2B5EF4-FFF2-40B4-BE49-F238E27FC236}">
                <a16:creationId xmlns:a16="http://schemas.microsoft.com/office/drawing/2014/main" xmlns="" id="{46BCB72E-AEC9-4D5D-90E9-8662AC474551}"/>
              </a:ext>
            </a:extLst>
          </p:cNvPr>
          <p:cNvSpPr txBox="1">
            <a:spLocks/>
          </p:cNvSpPr>
          <p:nvPr/>
        </p:nvSpPr>
        <p:spPr>
          <a:xfrm>
            <a:off x="5241527" y="1010332"/>
            <a:ext cx="3143365" cy="1277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b="1" dirty="0">
                <a:solidFill>
                  <a:schemeClr val="bg1"/>
                </a:solidFill>
              </a:rPr>
              <a:t>Insurance </a:t>
            </a:r>
          </a:p>
        </p:txBody>
      </p:sp>
      <p:pic>
        <p:nvPicPr>
          <p:cNvPr id="9" name="Picture 8">
            <a:extLst>
              <a:ext uri="{FF2B5EF4-FFF2-40B4-BE49-F238E27FC236}">
                <a16:creationId xmlns:a16="http://schemas.microsoft.com/office/drawing/2014/main" xmlns="" id="{EA43A366-2CC2-4440-8760-03D33E529D85}"/>
              </a:ext>
            </a:extLst>
          </p:cNvPr>
          <p:cNvPicPr>
            <a:picLocks noChangeAspect="1"/>
          </p:cNvPicPr>
          <p:nvPr/>
        </p:nvPicPr>
        <p:blipFill>
          <a:blip r:embed="rId5" cstate="print"/>
          <a:stretch>
            <a:fillRect/>
          </a:stretch>
        </p:blipFill>
        <p:spPr>
          <a:xfrm>
            <a:off x="7603636" y="2465906"/>
            <a:ext cx="2086604" cy="3920689"/>
          </a:xfrm>
          <a:prstGeom prst="rect">
            <a:avLst/>
          </a:prstGeom>
        </p:spPr>
      </p:pic>
      <p:sp>
        <p:nvSpPr>
          <p:cNvPr id="10" name="Title 1">
            <a:extLst>
              <a:ext uri="{FF2B5EF4-FFF2-40B4-BE49-F238E27FC236}">
                <a16:creationId xmlns:a16="http://schemas.microsoft.com/office/drawing/2014/main" xmlns="" id="{026CB0EE-439D-4240-9A53-5D994908514D}"/>
              </a:ext>
            </a:extLst>
          </p:cNvPr>
          <p:cNvSpPr txBox="1">
            <a:spLocks/>
          </p:cNvSpPr>
          <p:nvPr/>
        </p:nvSpPr>
        <p:spPr>
          <a:xfrm>
            <a:off x="7391697" y="1414219"/>
            <a:ext cx="2298543" cy="1277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000" b="1" dirty="0">
                <a:solidFill>
                  <a:schemeClr val="bg1"/>
                </a:solidFill>
              </a:rPr>
              <a:t>Investor &amp; Treasury Services</a:t>
            </a:r>
          </a:p>
        </p:txBody>
      </p:sp>
      <p:pic>
        <p:nvPicPr>
          <p:cNvPr id="11" name="Picture 10">
            <a:extLst>
              <a:ext uri="{FF2B5EF4-FFF2-40B4-BE49-F238E27FC236}">
                <a16:creationId xmlns:a16="http://schemas.microsoft.com/office/drawing/2014/main" xmlns="" id="{B885F316-B7F4-4D7D-8987-D67A3936AA9C}"/>
              </a:ext>
            </a:extLst>
          </p:cNvPr>
          <p:cNvPicPr>
            <a:picLocks noChangeAspect="1"/>
          </p:cNvPicPr>
          <p:nvPr/>
        </p:nvPicPr>
        <p:blipFill>
          <a:blip r:embed="rId6" cstate="print"/>
          <a:stretch>
            <a:fillRect/>
          </a:stretch>
        </p:blipFill>
        <p:spPr>
          <a:xfrm>
            <a:off x="9902179" y="2896544"/>
            <a:ext cx="1868386" cy="3736770"/>
          </a:xfrm>
          <a:prstGeom prst="rect">
            <a:avLst/>
          </a:prstGeom>
        </p:spPr>
      </p:pic>
      <p:sp>
        <p:nvSpPr>
          <p:cNvPr id="12" name="Title 1">
            <a:extLst>
              <a:ext uri="{FF2B5EF4-FFF2-40B4-BE49-F238E27FC236}">
                <a16:creationId xmlns:a16="http://schemas.microsoft.com/office/drawing/2014/main" xmlns="" id="{F4BC0DBB-2B8E-4800-B5CF-5CA1F8141022}"/>
              </a:ext>
            </a:extLst>
          </p:cNvPr>
          <p:cNvSpPr txBox="1">
            <a:spLocks/>
          </p:cNvSpPr>
          <p:nvPr/>
        </p:nvSpPr>
        <p:spPr>
          <a:xfrm>
            <a:off x="9893457" y="2053188"/>
            <a:ext cx="2298543" cy="1277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000" b="1" dirty="0">
                <a:solidFill>
                  <a:schemeClr val="bg1"/>
                </a:solidFill>
              </a:rPr>
              <a:t>Capital Market</a:t>
            </a:r>
          </a:p>
        </p:txBody>
      </p:sp>
    </p:spTree>
    <p:extLst>
      <p:ext uri="{BB962C8B-B14F-4D97-AF65-F5344CB8AC3E}">
        <p14:creationId xmlns:p14="http://schemas.microsoft.com/office/powerpoint/2010/main" xmlns="" val="1614603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4A8EB47-BCD2-4F4B-AFA3-B8DC3C904544}"/>
              </a:ext>
            </a:extLst>
          </p:cNvPr>
          <p:cNvPicPr>
            <a:picLocks noChangeAspect="1"/>
          </p:cNvPicPr>
          <p:nvPr/>
        </p:nvPicPr>
        <p:blipFill rotWithShape="1">
          <a:blip r:embed="rId2" cstate="print"/>
          <a:srcRect r="32246" b="2202"/>
          <a:stretch/>
        </p:blipFill>
        <p:spPr>
          <a:xfrm>
            <a:off x="7937244" y="766137"/>
            <a:ext cx="3519873" cy="5448396"/>
          </a:xfrm>
          <a:prstGeom prst="rect">
            <a:avLst/>
          </a:prstGeom>
        </p:spPr>
      </p:pic>
      <p:pic>
        <p:nvPicPr>
          <p:cNvPr id="26" name="Content Placeholder 3">
            <a:extLst>
              <a:ext uri="{FF2B5EF4-FFF2-40B4-BE49-F238E27FC236}">
                <a16:creationId xmlns:a16="http://schemas.microsoft.com/office/drawing/2014/main" xmlns="" id="{6ECF83DE-285D-4F3A-AA77-2109D4041FEC}"/>
              </a:ext>
            </a:extLst>
          </p:cNvPr>
          <p:cNvPicPr>
            <a:picLocks noGrp="1" noChangeAspect="1"/>
          </p:cNvPicPr>
          <p:nvPr>
            <p:ph idx="1"/>
          </p:nvPr>
        </p:nvPicPr>
        <p:blipFill>
          <a:blip r:embed="rId3" cstate="print"/>
          <a:stretch>
            <a:fillRect/>
          </a:stretch>
        </p:blipFill>
        <p:spPr>
          <a:xfrm>
            <a:off x="302030" y="704802"/>
            <a:ext cx="7684230" cy="5571066"/>
          </a:xfrm>
          <a:prstGeom prst="rect">
            <a:avLst/>
          </a:prstGeom>
        </p:spPr>
      </p:pic>
      <p:pic>
        <p:nvPicPr>
          <p:cNvPr id="13" name="Picture 12" descr="Image result for royal bank of canada">
            <a:extLst>
              <a:ext uri="{FF2B5EF4-FFF2-40B4-BE49-F238E27FC236}">
                <a16:creationId xmlns:a16="http://schemas.microsoft.com/office/drawing/2014/main" xmlns="" id="{C3D00131-1FDF-40A4-B4A8-6A9139FF701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7444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57988-7551-4129-89F8-9815E9DFFA54}"/>
              </a:ext>
            </a:extLst>
          </p:cNvPr>
          <p:cNvSpPr>
            <a:spLocks noGrp="1"/>
          </p:cNvSpPr>
          <p:nvPr>
            <p:ph type="title"/>
          </p:nvPr>
        </p:nvSpPr>
        <p:spPr>
          <a:xfrm>
            <a:off x="655320" y="365125"/>
            <a:ext cx="5120114" cy="1692794"/>
          </a:xfrm>
        </p:spPr>
        <p:txBody>
          <a:bodyPr>
            <a:normAutofit/>
          </a:bodyPr>
          <a:lstStyle/>
          <a:p>
            <a:r>
              <a:rPr lang="en-CA" b="1" dirty="0">
                <a:solidFill>
                  <a:schemeClr val="bg1"/>
                </a:solidFill>
              </a:rPr>
              <a:t>Management Team</a:t>
            </a: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3C5C4A39-2210-4056-8F3F-8628A5DB7433}"/>
              </a:ext>
            </a:extLst>
          </p:cNvPr>
          <p:cNvSpPr>
            <a:spLocks noGrp="1"/>
          </p:cNvSpPr>
          <p:nvPr>
            <p:ph idx="1"/>
          </p:nvPr>
        </p:nvSpPr>
        <p:spPr>
          <a:xfrm>
            <a:off x="655321" y="2575034"/>
            <a:ext cx="5120113" cy="3462228"/>
          </a:xfrm>
        </p:spPr>
        <p:txBody>
          <a:bodyPr>
            <a:normAutofit/>
          </a:bodyPr>
          <a:lstStyle/>
          <a:p>
            <a:pPr marL="0" indent="0" fontAlgn="auto">
              <a:buFont typeface="Arial"/>
              <a:buNone/>
              <a:defRPr/>
            </a:pPr>
            <a:r>
              <a:rPr lang="en-CA" sz="2400" dirty="0">
                <a:solidFill>
                  <a:schemeClr val="bg1"/>
                </a:solidFill>
              </a:rPr>
              <a:t>Dave </a:t>
            </a:r>
            <a:r>
              <a:rPr lang="en-CA" sz="2400" dirty="0" err="1">
                <a:solidFill>
                  <a:schemeClr val="bg1"/>
                </a:solidFill>
              </a:rPr>
              <a:t>Mckay</a:t>
            </a:r>
            <a:r>
              <a:rPr lang="en-CA" sz="2400" dirty="0">
                <a:solidFill>
                  <a:schemeClr val="bg1"/>
                </a:solidFill>
              </a:rPr>
              <a:t> - CEO and President</a:t>
            </a:r>
          </a:p>
          <a:p>
            <a:pPr fontAlgn="auto">
              <a:defRPr/>
            </a:pPr>
            <a:r>
              <a:rPr lang="en-CA" sz="2400" dirty="0">
                <a:solidFill>
                  <a:schemeClr val="bg1"/>
                </a:solidFill>
              </a:rPr>
              <a:t>Joined RBC in 1988</a:t>
            </a:r>
          </a:p>
          <a:p>
            <a:pPr marL="0" indent="0" fontAlgn="auto">
              <a:buFont typeface="Arial"/>
              <a:buNone/>
              <a:defRPr/>
            </a:pPr>
            <a:r>
              <a:rPr lang="en-CA" sz="2400" dirty="0">
                <a:solidFill>
                  <a:schemeClr val="bg1"/>
                </a:solidFill>
              </a:rPr>
              <a:t>Education:</a:t>
            </a:r>
          </a:p>
          <a:p>
            <a:pPr fontAlgn="auto">
              <a:defRPr/>
            </a:pPr>
            <a:r>
              <a:rPr lang="en-CA" sz="2400" dirty="0">
                <a:solidFill>
                  <a:schemeClr val="bg1"/>
                </a:solidFill>
              </a:rPr>
              <a:t>Bachelor of Mathematics from the University of Waterloo</a:t>
            </a:r>
          </a:p>
          <a:p>
            <a:pPr fontAlgn="auto">
              <a:defRPr/>
            </a:pPr>
            <a:r>
              <a:rPr lang="en-CA" sz="2400" dirty="0">
                <a:solidFill>
                  <a:schemeClr val="bg1"/>
                </a:solidFill>
              </a:rPr>
              <a:t>MBA from the Richard Ivey School of Business at University of Western Ontario </a:t>
            </a:r>
          </a:p>
          <a:p>
            <a:endParaRPr lang="en-CA" sz="2400" dirty="0">
              <a:solidFill>
                <a:schemeClr val="bg1"/>
              </a:solidFill>
            </a:endParaRPr>
          </a:p>
        </p:txBody>
      </p:sp>
      <p:pic>
        <p:nvPicPr>
          <p:cNvPr id="4" name="Picture 3">
            <a:extLst>
              <a:ext uri="{FF2B5EF4-FFF2-40B4-BE49-F238E27FC236}">
                <a16:creationId xmlns:a16="http://schemas.microsoft.com/office/drawing/2014/main" xmlns="" id="{D49D4C24-219E-49E6-A58F-6F5C365545ED}"/>
              </a:ext>
            </a:extLst>
          </p:cNvPr>
          <p:cNvPicPr>
            <a:picLocks noChangeAspect="1"/>
          </p:cNvPicPr>
          <p:nvPr/>
        </p:nvPicPr>
        <p:blipFill rotWithShape="1">
          <a:blip r:embed="rId2" cstate="print"/>
          <a:srcRect b="196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6" name="Picture 5" descr="Image result for royal bank of canada">
            <a:extLst>
              <a:ext uri="{FF2B5EF4-FFF2-40B4-BE49-F238E27FC236}">
                <a16:creationId xmlns:a16="http://schemas.microsoft.com/office/drawing/2014/main" xmlns="" id="{6B7D88AC-B1FF-4192-8B76-FA6CEF694FF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7295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F7EDAB5-0980-4A54-8FA3-E8608098D853}"/>
              </a:ext>
            </a:extLst>
          </p:cNvPr>
          <p:cNvSpPr>
            <a:spLocks noGrp="1"/>
          </p:cNvSpPr>
          <p:nvPr>
            <p:ph type="title"/>
          </p:nvPr>
        </p:nvSpPr>
        <p:spPr>
          <a:xfrm>
            <a:off x="762001" y="803325"/>
            <a:ext cx="5314536" cy="1325563"/>
          </a:xfrm>
        </p:spPr>
        <p:txBody>
          <a:bodyPr>
            <a:normAutofit/>
          </a:bodyPr>
          <a:lstStyle/>
          <a:p>
            <a:r>
              <a:rPr lang="en-CA" b="1" dirty="0"/>
              <a:t>Management Team</a:t>
            </a:r>
          </a:p>
        </p:txBody>
      </p:sp>
      <p:sp>
        <p:nvSpPr>
          <p:cNvPr id="3" name="Content Placeholder 2">
            <a:extLst>
              <a:ext uri="{FF2B5EF4-FFF2-40B4-BE49-F238E27FC236}">
                <a16:creationId xmlns:a16="http://schemas.microsoft.com/office/drawing/2014/main" xmlns="" id="{26A3FE40-B1C7-454A-9762-C31905171A27}"/>
              </a:ext>
            </a:extLst>
          </p:cNvPr>
          <p:cNvSpPr>
            <a:spLocks noGrp="1"/>
          </p:cNvSpPr>
          <p:nvPr>
            <p:ph idx="1"/>
          </p:nvPr>
        </p:nvSpPr>
        <p:spPr>
          <a:xfrm>
            <a:off x="762000" y="2279018"/>
            <a:ext cx="5314543" cy="3375920"/>
          </a:xfrm>
        </p:spPr>
        <p:txBody>
          <a:bodyPr anchor="t">
            <a:normAutofit/>
          </a:bodyPr>
          <a:lstStyle/>
          <a:p>
            <a:pPr marL="0" indent="0" fontAlgn="auto">
              <a:buFont typeface="Arial"/>
              <a:buNone/>
              <a:defRPr/>
            </a:pPr>
            <a:r>
              <a:rPr lang="en-CA" sz="2400" dirty="0"/>
              <a:t>Rod Bolger – Chief Financial Officer</a:t>
            </a:r>
          </a:p>
          <a:p>
            <a:pPr fontAlgn="auto">
              <a:defRPr/>
            </a:pPr>
            <a:r>
              <a:rPr lang="en-CA" sz="2400" dirty="0"/>
              <a:t>Joined RBC in 2011</a:t>
            </a:r>
          </a:p>
          <a:p>
            <a:pPr marL="0" indent="0" fontAlgn="auto">
              <a:buFont typeface="Arial"/>
              <a:buNone/>
              <a:defRPr/>
            </a:pPr>
            <a:r>
              <a:rPr lang="en-CA" sz="2400" dirty="0"/>
              <a:t>Education:</a:t>
            </a:r>
          </a:p>
          <a:p>
            <a:pPr fontAlgn="auto">
              <a:defRPr/>
            </a:pPr>
            <a:r>
              <a:rPr lang="en-CA" sz="2400" dirty="0"/>
              <a:t>Bachelor of Business Administration (Accounting) from </a:t>
            </a:r>
            <a:r>
              <a:rPr lang="en-US" sz="2400" dirty="0"/>
              <a:t>Georgetown University in Washington, D.C.</a:t>
            </a:r>
            <a:endParaRPr lang="en-CA" sz="2400" dirty="0"/>
          </a:p>
          <a:p>
            <a:pPr fontAlgn="auto">
              <a:defRPr/>
            </a:pPr>
            <a:r>
              <a:rPr lang="en-CA" sz="2400" dirty="0"/>
              <a:t>MBA from the </a:t>
            </a:r>
            <a:r>
              <a:rPr lang="en-US" sz="2400" dirty="0"/>
              <a:t>Columbia University in New York City</a:t>
            </a:r>
            <a:endParaRPr lang="en-CA" sz="2400" dirty="0"/>
          </a:p>
        </p:txBody>
      </p:sp>
      <p:sp>
        <p:nvSpPr>
          <p:cNvPr id="71" name="Freeform: Shape 70">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530" name="Picture 2" descr="Image result for Rod Bolger">
            <a:extLst>
              <a:ext uri="{FF2B5EF4-FFF2-40B4-BE49-F238E27FC236}">
                <a16:creationId xmlns:a16="http://schemas.microsoft.com/office/drawing/2014/main" xmlns="" id="{32F1E232-B670-4D5B-B5E7-E02AC0CC494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573" r="-1" b="24323"/>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xmlns="">
                <a:solidFill>
                  <a:srgbClr val="FFFFFF"/>
                </a:solidFill>
              </a14:hiddenFill>
            </a:ext>
          </a:extLst>
        </p:spPr>
      </p:pic>
      <p:pic>
        <p:nvPicPr>
          <p:cNvPr id="8" name="Picture 7" descr="Image result for royal bank of canada">
            <a:extLst>
              <a:ext uri="{FF2B5EF4-FFF2-40B4-BE49-F238E27FC236}">
                <a16:creationId xmlns:a16="http://schemas.microsoft.com/office/drawing/2014/main" xmlns="" id="{89C6EC2F-5780-48F7-8A71-5EF673D5CFF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7158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xmlns="" id="{6A6B8BC4-CFCE-43BB-8595-23ECF64CF793}"/>
              </a:ext>
            </a:extLst>
          </p:cNvPr>
          <p:cNvSpPr>
            <a:spLocks noGrp="1"/>
          </p:cNvSpPr>
          <p:nvPr>
            <p:ph type="title"/>
          </p:nvPr>
        </p:nvSpPr>
        <p:spPr>
          <a:xfrm>
            <a:off x="6561899" y="-203653"/>
            <a:ext cx="4645025" cy="2889250"/>
          </a:xfrm>
        </p:spPr>
        <p:txBody>
          <a:bodyPr>
            <a:normAutofit/>
          </a:bodyPr>
          <a:lstStyle/>
          <a:p>
            <a:r>
              <a:rPr lang="en-CA" b="1" dirty="0"/>
              <a:t>Management Team</a:t>
            </a:r>
          </a:p>
        </p:txBody>
      </p:sp>
      <p:sp>
        <p:nvSpPr>
          <p:cNvPr id="5" name="Rectangle 4">
            <a:extLst>
              <a:ext uri="{FF2B5EF4-FFF2-40B4-BE49-F238E27FC236}">
                <a16:creationId xmlns:a16="http://schemas.microsoft.com/office/drawing/2014/main" xmlns="" id="{B9EA5ED7-C7DF-4E94-88A6-7357DEB8F569}"/>
              </a:ext>
            </a:extLst>
          </p:cNvPr>
          <p:cNvSpPr/>
          <p:nvPr/>
        </p:nvSpPr>
        <p:spPr>
          <a:xfrm>
            <a:off x="6487287" y="2318335"/>
            <a:ext cx="4960526" cy="2677656"/>
          </a:xfrm>
          <a:prstGeom prst="rect">
            <a:avLst/>
          </a:prstGeom>
        </p:spPr>
        <p:txBody>
          <a:bodyPr wrap="square">
            <a:spAutoFit/>
          </a:bodyPr>
          <a:lstStyle/>
          <a:p>
            <a:pPr>
              <a:defRPr/>
            </a:pPr>
            <a:r>
              <a:rPr lang="en-CA" sz="2400" dirty="0"/>
              <a:t>Graeme Hepworth – Chief Risk Officer </a:t>
            </a:r>
          </a:p>
          <a:p>
            <a:pPr marL="342900" indent="-342900" fontAlgn="auto">
              <a:buFont typeface="Arial" panose="020B0604020202020204" pitchFamily="34" charset="0"/>
              <a:buChar char="•"/>
              <a:defRPr/>
            </a:pPr>
            <a:r>
              <a:rPr lang="en-CA" sz="2400" dirty="0"/>
              <a:t>Joined RBC in 1997</a:t>
            </a:r>
          </a:p>
          <a:p>
            <a:pPr>
              <a:defRPr/>
            </a:pPr>
            <a:r>
              <a:rPr lang="en-CA" sz="2400" dirty="0"/>
              <a:t>Education:</a:t>
            </a:r>
          </a:p>
          <a:p>
            <a:pPr marL="342900" indent="-342900" fontAlgn="auto">
              <a:buFont typeface="Arial" panose="020B0604020202020204" pitchFamily="34" charset="0"/>
              <a:buChar char="•"/>
              <a:defRPr/>
            </a:pPr>
            <a:r>
              <a:rPr lang="en-CA" sz="2400" dirty="0"/>
              <a:t>Certified Chartered Financial Analyst (CFA)</a:t>
            </a:r>
          </a:p>
          <a:p>
            <a:pPr marL="342900" indent="-342900" fontAlgn="auto">
              <a:buFont typeface="Arial" panose="020B0604020202020204" pitchFamily="34" charset="0"/>
              <a:buChar char="•"/>
              <a:defRPr/>
            </a:pPr>
            <a:r>
              <a:rPr lang="en-US" sz="2400" dirty="0"/>
              <a:t>Masters in Mathematics from the University of Waterloo.</a:t>
            </a:r>
            <a:endParaRPr lang="en-CA" sz="3200" dirty="0"/>
          </a:p>
        </p:txBody>
      </p:sp>
      <p:pic>
        <p:nvPicPr>
          <p:cNvPr id="9" name="Picture 8" descr="Image result for royal bank of canada">
            <a:extLst>
              <a:ext uri="{FF2B5EF4-FFF2-40B4-BE49-F238E27FC236}">
                <a16:creationId xmlns:a16="http://schemas.microsoft.com/office/drawing/2014/main" xmlns="" id="{3B538C98-EF7F-4D7C-B21B-A58B71A3483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32770" name="Picture 2" descr="Image result for Graeme Hepworth">
            <a:extLst>
              <a:ext uri="{FF2B5EF4-FFF2-40B4-BE49-F238E27FC236}">
                <a16:creationId xmlns:a16="http://schemas.microsoft.com/office/drawing/2014/main" xmlns="" id="{9B073FDC-C413-4483-8FD8-90D551EA1E7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6248" y="0"/>
            <a:ext cx="501015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863337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A5E9782-DA59-4068-9989-5653F12D8750}"/>
              </a:ext>
            </a:extLst>
          </p:cNvPr>
          <p:cNvSpPr>
            <a:spLocks noGrp="1"/>
          </p:cNvSpPr>
          <p:nvPr>
            <p:ph type="title"/>
          </p:nvPr>
        </p:nvSpPr>
        <p:spPr>
          <a:xfrm>
            <a:off x="909213" y="281864"/>
            <a:ext cx="5006336" cy="1325563"/>
          </a:xfrm>
        </p:spPr>
        <p:txBody>
          <a:bodyPr>
            <a:normAutofit/>
          </a:bodyPr>
          <a:lstStyle/>
          <a:p>
            <a:r>
              <a:rPr lang="en-CA" b="1" dirty="0"/>
              <a:t>Management Team</a:t>
            </a:r>
          </a:p>
        </p:txBody>
      </p:sp>
      <p:sp>
        <p:nvSpPr>
          <p:cNvPr id="3" name="Content Placeholder 2">
            <a:extLst>
              <a:ext uri="{FF2B5EF4-FFF2-40B4-BE49-F238E27FC236}">
                <a16:creationId xmlns:a16="http://schemas.microsoft.com/office/drawing/2014/main" xmlns="" id="{9E837B36-B61B-4F3F-B263-A2DD0C04564E}"/>
              </a:ext>
            </a:extLst>
          </p:cNvPr>
          <p:cNvSpPr>
            <a:spLocks noGrp="1"/>
          </p:cNvSpPr>
          <p:nvPr>
            <p:ph idx="1"/>
          </p:nvPr>
        </p:nvSpPr>
        <p:spPr>
          <a:xfrm>
            <a:off x="471488" y="2029020"/>
            <a:ext cx="5696358" cy="4547116"/>
          </a:xfrm>
        </p:spPr>
        <p:txBody>
          <a:bodyPr anchor="t">
            <a:normAutofit/>
          </a:bodyPr>
          <a:lstStyle/>
          <a:p>
            <a:pPr marL="0" indent="0">
              <a:buNone/>
              <a:defRPr/>
            </a:pPr>
            <a:r>
              <a:rPr lang="en-CA" sz="2400" dirty="0"/>
              <a:t>A. Douglas McGregor – </a:t>
            </a:r>
            <a:r>
              <a:rPr lang="en-US" sz="2400" dirty="0"/>
              <a:t>Group Head, RBC Capital Markets and</a:t>
            </a:r>
            <a:br>
              <a:rPr lang="en-US" sz="2400" dirty="0"/>
            </a:br>
            <a:r>
              <a:rPr lang="en-US" sz="2400" dirty="0"/>
              <a:t>RBC Investor &amp; Treasury Services</a:t>
            </a:r>
            <a:br>
              <a:rPr lang="en-US" sz="2400" dirty="0"/>
            </a:br>
            <a:r>
              <a:rPr lang="en-US" sz="2400" dirty="0"/>
              <a:t>Chairman and CEO, RBC Capital Markets</a:t>
            </a:r>
          </a:p>
          <a:p>
            <a:pPr marL="0" indent="0" fontAlgn="auto">
              <a:buFont typeface="Arial"/>
              <a:buNone/>
              <a:defRPr/>
            </a:pPr>
            <a:endParaRPr lang="en-CA" sz="2400" dirty="0"/>
          </a:p>
          <a:p>
            <a:pPr fontAlgn="auto">
              <a:defRPr/>
            </a:pPr>
            <a:r>
              <a:rPr lang="en-CA" sz="2400" dirty="0"/>
              <a:t>Joined RBC in 1990</a:t>
            </a:r>
          </a:p>
          <a:p>
            <a:pPr marL="0" indent="0" fontAlgn="auto">
              <a:buFont typeface="Arial"/>
              <a:buNone/>
              <a:defRPr/>
            </a:pPr>
            <a:r>
              <a:rPr lang="en-CA" sz="2400" dirty="0"/>
              <a:t>Education:</a:t>
            </a:r>
          </a:p>
          <a:p>
            <a:pPr fontAlgn="auto">
              <a:defRPr/>
            </a:pPr>
            <a:r>
              <a:rPr lang="en-CA" sz="2400" dirty="0"/>
              <a:t>Bachelor of Business Administration from University of Western Ontario</a:t>
            </a:r>
          </a:p>
          <a:p>
            <a:pPr fontAlgn="auto">
              <a:defRPr/>
            </a:pPr>
            <a:r>
              <a:rPr lang="en-CA" sz="2400" dirty="0"/>
              <a:t>MBA from the University of Western Ontario</a:t>
            </a:r>
          </a:p>
          <a:p>
            <a:endParaRPr lang="en-CA" sz="2400" dirty="0"/>
          </a:p>
        </p:txBody>
      </p:sp>
      <p:sp>
        <p:nvSpPr>
          <p:cNvPr id="192" name="Freeform: Shape 191">
            <a:extLst>
              <a:ext uri="{FF2B5EF4-FFF2-40B4-BE49-F238E27FC236}">
                <a16:creationId xmlns:a16="http://schemas.microsoft.com/office/drawing/2014/main" xmlns=""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818" name="Picture 2" descr="Image result for A. Douglas McGregor">
            <a:extLst>
              <a:ext uri="{FF2B5EF4-FFF2-40B4-BE49-F238E27FC236}">
                <a16:creationId xmlns:a16="http://schemas.microsoft.com/office/drawing/2014/main" xmlns="" id="{9AC599D9-A25C-4689-9089-314E978A824D}"/>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 b="18601"/>
          <a:stretch/>
        </p:blipFill>
        <p:spPr bwMode="auto">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705872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71E1F6-07DA-40A1-A0B6-F85E3BD53E66}"/>
              </a:ext>
            </a:extLst>
          </p:cNvPr>
          <p:cNvSpPr>
            <a:spLocks noGrp="1"/>
          </p:cNvSpPr>
          <p:nvPr>
            <p:ph type="title"/>
          </p:nvPr>
        </p:nvSpPr>
        <p:spPr>
          <a:xfrm>
            <a:off x="838200" y="2766218"/>
            <a:ext cx="10515600" cy="1325563"/>
          </a:xfrm>
        </p:spPr>
        <p:txBody>
          <a:bodyPr>
            <a:normAutofit/>
          </a:bodyPr>
          <a:lstStyle/>
          <a:p>
            <a:pPr algn="ctr"/>
            <a:r>
              <a:rPr lang="en-CA" sz="7200" b="1" dirty="0">
                <a:solidFill>
                  <a:schemeClr val="bg1"/>
                </a:solidFill>
              </a:rPr>
              <a:t>Industry Overview</a:t>
            </a:r>
          </a:p>
        </p:txBody>
      </p:sp>
      <p:pic>
        <p:nvPicPr>
          <p:cNvPr id="4" name="Picture 3" descr="Image result for royal bank of canada">
            <a:extLst>
              <a:ext uri="{FF2B5EF4-FFF2-40B4-BE49-F238E27FC236}">
                <a16:creationId xmlns:a16="http://schemas.microsoft.com/office/drawing/2014/main" xmlns="" id="{93A33EB8-505E-4216-8FB1-4531A456D0D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7137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87517D-DCD0-46EA-8F35-7F932DEAF662}"/>
              </a:ext>
            </a:extLst>
          </p:cNvPr>
          <p:cNvSpPr>
            <a:spLocks noGrp="1"/>
          </p:cNvSpPr>
          <p:nvPr>
            <p:ph type="title"/>
          </p:nvPr>
        </p:nvSpPr>
        <p:spPr>
          <a:xfrm>
            <a:off x="838200" y="352132"/>
            <a:ext cx="10515600" cy="1325563"/>
          </a:xfrm>
        </p:spPr>
        <p:txBody>
          <a:bodyPr/>
          <a:lstStyle/>
          <a:p>
            <a:r>
              <a:rPr lang="en-CA" b="1">
                <a:solidFill>
                  <a:schemeClr val="bg1"/>
                </a:solidFill>
              </a:rPr>
              <a:t>Corporate Governance Structure </a:t>
            </a:r>
            <a:endParaRPr lang="en-CA" b="1" dirty="0">
              <a:solidFill>
                <a:schemeClr val="bg1"/>
              </a:solidFill>
            </a:endParaRPr>
          </a:p>
        </p:txBody>
      </p:sp>
      <p:sp>
        <p:nvSpPr>
          <p:cNvPr id="3" name="Content Placeholder 2">
            <a:extLst>
              <a:ext uri="{FF2B5EF4-FFF2-40B4-BE49-F238E27FC236}">
                <a16:creationId xmlns:a16="http://schemas.microsoft.com/office/drawing/2014/main" xmlns="" id="{0A999EC4-DCF1-458B-80AA-21A0D799FE62}"/>
              </a:ext>
            </a:extLst>
          </p:cNvPr>
          <p:cNvSpPr>
            <a:spLocks noGrp="1"/>
          </p:cNvSpPr>
          <p:nvPr>
            <p:ph idx="1"/>
          </p:nvPr>
        </p:nvSpPr>
        <p:spPr>
          <a:xfrm>
            <a:off x="838200" y="1825624"/>
            <a:ext cx="4470070" cy="4812681"/>
          </a:xfrm>
        </p:spPr>
        <p:txBody>
          <a:bodyPr/>
          <a:lstStyle/>
          <a:p>
            <a:r>
              <a:rPr lang="en-CA" dirty="0">
                <a:solidFill>
                  <a:schemeClr val="bg1"/>
                </a:solidFill>
              </a:rPr>
              <a:t>Risk Committee’s Responsibilities</a:t>
            </a:r>
          </a:p>
          <a:p>
            <a:pPr lvl="1"/>
            <a:r>
              <a:rPr lang="en-CA" dirty="0">
                <a:solidFill>
                  <a:schemeClr val="bg1"/>
                </a:solidFill>
              </a:rPr>
              <a:t>Oversee Risk management </a:t>
            </a:r>
          </a:p>
          <a:p>
            <a:pPr lvl="1"/>
            <a:r>
              <a:rPr lang="en-CA" dirty="0">
                <a:solidFill>
                  <a:schemeClr val="bg1"/>
                </a:solidFill>
              </a:rPr>
              <a:t>Balance risk and rewards</a:t>
            </a:r>
          </a:p>
          <a:p>
            <a:pPr lvl="1"/>
            <a:r>
              <a:rPr lang="en-CA" dirty="0">
                <a:solidFill>
                  <a:schemeClr val="bg1"/>
                </a:solidFill>
              </a:rPr>
              <a:t>Make recommendation to the board</a:t>
            </a:r>
          </a:p>
        </p:txBody>
      </p:sp>
      <p:pic>
        <p:nvPicPr>
          <p:cNvPr id="4" name="Picture 3">
            <a:extLst>
              <a:ext uri="{FF2B5EF4-FFF2-40B4-BE49-F238E27FC236}">
                <a16:creationId xmlns:a16="http://schemas.microsoft.com/office/drawing/2014/main" xmlns="" id="{9206848D-7C63-4563-806D-D65CDB9B0B02}"/>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0050" y="1825625"/>
            <a:ext cx="6711950" cy="465296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6" name="Picture 2" descr="Image result for board director">
            <a:extLst>
              <a:ext uri="{FF2B5EF4-FFF2-40B4-BE49-F238E27FC236}">
                <a16:creationId xmlns:a16="http://schemas.microsoft.com/office/drawing/2014/main" xmlns="" id="{BFC63560-66F3-45C1-A1E4-66DB6AA2E95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9900" y="4384968"/>
            <a:ext cx="5010150" cy="194569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Image result for royal bank of canada">
            <a:extLst>
              <a:ext uri="{FF2B5EF4-FFF2-40B4-BE49-F238E27FC236}">
                <a16:creationId xmlns:a16="http://schemas.microsoft.com/office/drawing/2014/main" xmlns="" id="{18B5734D-D8DD-4B09-9678-9443F3CB8C3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1951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8722A-0F30-40B0-8A45-2B6EFC69C222}"/>
              </a:ext>
            </a:extLst>
          </p:cNvPr>
          <p:cNvSpPr>
            <a:spLocks noGrp="1"/>
          </p:cNvSpPr>
          <p:nvPr>
            <p:ph type="title"/>
          </p:nvPr>
        </p:nvSpPr>
        <p:spPr>
          <a:xfrm>
            <a:off x="838200" y="365125"/>
            <a:ext cx="10515600" cy="1325563"/>
          </a:xfrm>
        </p:spPr>
        <p:txBody>
          <a:bodyPr/>
          <a:lstStyle/>
          <a:p>
            <a:r>
              <a:rPr lang="en-CA" b="1" dirty="0">
                <a:solidFill>
                  <a:schemeClr val="bg1"/>
                </a:solidFill>
              </a:rPr>
              <a:t>Stock Trend</a:t>
            </a:r>
          </a:p>
        </p:txBody>
      </p:sp>
      <p:pic>
        <p:nvPicPr>
          <p:cNvPr id="4" name="Content Placeholder 3">
            <a:extLst>
              <a:ext uri="{FF2B5EF4-FFF2-40B4-BE49-F238E27FC236}">
                <a16:creationId xmlns:a16="http://schemas.microsoft.com/office/drawing/2014/main" xmlns="" id="{3C59541C-0286-4757-9CCB-2F3145424CDD}"/>
              </a:ext>
            </a:extLst>
          </p:cNvPr>
          <p:cNvPicPr>
            <a:picLocks noGrp="1" noChangeAspect="1"/>
          </p:cNvPicPr>
          <p:nvPr>
            <p:ph idx="1"/>
          </p:nvPr>
        </p:nvPicPr>
        <p:blipFill>
          <a:blip r:embed="rId2" cstate="print"/>
          <a:stretch>
            <a:fillRect/>
          </a:stretch>
        </p:blipFill>
        <p:spPr>
          <a:xfrm>
            <a:off x="1309019" y="2901290"/>
            <a:ext cx="9573961" cy="3200847"/>
          </a:xfrm>
          <a:prstGeom prst="rect">
            <a:avLst/>
          </a:prstGeom>
        </p:spPr>
      </p:pic>
      <p:pic>
        <p:nvPicPr>
          <p:cNvPr id="8" name="Picture 7" descr="A close up of a logo&#10;&#10;Description automatically generated">
            <a:extLst>
              <a:ext uri="{FF2B5EF4-FFF2-40B4-BE49-F238E27FC236}">
                <a16:creationId xmlns:a16="http://schemas.microsoft.com/office/drawing/2014/main" xmlns="" id="{334252D1-3D83-4E98-8427-7CB67AE2253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09018" y="1690688"/>
            <a:ext cx="9573961" cy="1247949"/>
          </a:xfrm>
          <a:prstGeom prst="rect">
            <a:avLst/>
          </a:prstGeom>
        </p:spPr>
      </p:pic>
      <p:pic>
        <p:nvPicPr>
          <p:cNvPr id="10" name="Picture 4" descr="Image result for royal bank of canada">
            <a:extLst>
              <a:ext uri="{FF2B5EF4-FFF2-40B4-BE49-F238E27FC236}">
                <a16:creationId xmlns:a16="http://schemas.microsoft.com/office/drawing/2014/main" xmlns="" id="{95154867-213D-47D6-A34B-8252F3ACA2D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7793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496B25-C58B-4220-A5D9-C593EF6E5423}"/>
              </a:ext>
            </a:extLst>
          </p:cNvPr>
          <p:cNvSpPr>
            <a:spLocks noGrp="1"/>
          </p:cNvSpPr>
          <p:nvPr>
            <p:ph type="title"/>
          </p:nvPr>
        </p:nvSpPr>
        <p:spPr>
          <a:xfrm>
            <a:off x="838200" y="2473325"/>
            <a:ext cx="10515600" cy="1325563"/>
          </a:xfrm>
        </p:spPr>
        <p:txBody>
          <a:bodyPr>
            <a:normAutofit/>
          </a:bodyPr>
          <a:lstStyle/>
          <a:p>
            <a:pPr algn="ctr"/>
            <a:r>
              <a:rPr lang="en-CA" sz="7200" b="1" dirty="0">
                <a:solidFill>
                  <a:schemeClr val="bg1"/>
                </a:solidFill>
              </a:rPr>
              <a:t>Financial Analysis</a:t>
            </a:r>
          </a:p>
        </p:txBody>
      </p:sp>
      <p:pic>
        <p:nvPicPr>
          <p:cNvPr id="4" name="Picture 3" descr="Image result for royal bank of canada">
            <a:extLst>
              <a:ext uri="{FF2B5EF4-FFF2-40B4-BE49-F238E27FC236}">
                <a16:creationId xmlns:a16="http://schemas.microsoft.com/office/drawing/2014/main" xmlns="" id="{6EB8C827-3218-451A-ABC8-5BF23CE3C44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5210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1E8CA-7AB9-42B6-AC75-EC97468233E5}"/>
              </a:ext>
            </a:extLst>
          </p:cNvPr>
          <p:cNvSpPr>
            <a:spLocks noGrp="1"/>
          </p:cNvSpPr>
          <p:nvPr>
            <p:ph type="title"/>
          </p:nvPr>
        </p:nvSpPr>
        <p:spPr/>
        <p:txBody>
          <a:bodyPr/>
          <a:lstStyle/>
          <a:p>
            <a:r>
              <a:rPr lang="en-CA" b="1" dirty="0">
                <a:solidFill>
                  <a:schemeClr val="bg1"/>
                </a:solidFill>
              </a:rPr>
              <a:t>Balance Sheet </a:t>
            </a:r>
          </a:p>
        </p:txBody>
      </p:sp>
      <p:pic>
        <p:nvPicPr>
          <p:cNvPr id="4" name="Content Placeholder 3">
            <a:extLst>
              <a:ext uri="{FF2B5EF4-FFF2-40B4-BE49-F238E27FC236}">
                <a16:creationId xmlns:a16="http://schemas.microsoft.com/office/drawing/2014/main" xmlns="" id="{096EBDB6-790A-4F07-9186-6A653DE53B7E}"/>
              </a:ext>
            </a:extLst>
          </p:cNvPr>
          <p:cNvPicPr>
            <a:picLocks noGrp="1" noChangeAspect="1"/>
          </p:cNvPicPr>
          <p:nvPr>
            <p:ph idx="1"/>
          </p:nvPr>
        </p:nvPicPr>
        <p:blipFill>
          <a:blip r:embed="rId3" cstate="print"/>
          <a:stretch>
            <a:fillRect/>
          </a:stretch>
        </p:blipFill>
        <p:spPr>
          <a:xfrm>
            <a:off x="1742605" y="1447800"/>
            <a:ext cx="8706790" cy="5106988"/>
          </a:xfrm>
          <a:prstGeom prst="rect">
            <a:avLst/>
          </a:prstGeom>
          <a:ln>
            <a:solidFill>
              <a:srgbClr val="0070C0"/>
            </a:solidFill>
          </a:ln>
        </p:spPr>
      </p:pic>
      <p:sp>
        <p:nvSpPr>
          <p:cNvPr id="5" name="Rectangle 4">
            <a:extLst>
              <a:ext uri="{FF2B5EF4-FFF2-40B4-BE49-F238E27FC236}">
                <a16:creationId xmlns:a16="http://schemas.microsoft.com/office/drawing/2014/main" xmlns="" id="{F0C114A4-2AB3-4443-8CDA-11B4D64E792E}"/>
              </a:ext>
            </a:extLst>
          </p:cNvPr>
          <p:cNvSpPr/>
          <p:nvPr/>
        </p:nvSpPr>
        <p:spPr>
          <a:xfrm>
            <a:off x="1742605" y="4001294"/>
            <a:ext cx="8706790" cy="2024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CA"/>
          </a:p>
        </p:txBody>
      </p:sp>
      <p:sp>
        <p:nvSpPr>
          <p:cNvPr id="6" name="Rectangle 5">
            <a:extLst>
              <a:ext uri="{FF2B5EF4-FFF2-40B4-BE49-F238E27FC236}">
                <a16:creationId xmlns:a16="http://schemas.microsoft.com/office/drawing/2014/main" xmlns="" id="{95829649-CE67-482E-A354-AE4D30789F66}"/>
              </a:ext>
            </a:extLst>
          </p:cNvPr>
          <p:cNvSpPr/>
          <p:nvPr/>
        </p:nvSpPr>
        <p:spPr>
          <a:xfrm>
            <a:off x="1742605" y="4394994"/>
            <a:ext cx="8706790" cy="2024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CA"/>
          </a:p>
        </p:txBody>
      </p:sp>
      <p:sp>
        <p:nvSpPr>
          <p:cNvPr id="8" name="Rectangle 7">
            <a:extLst>
              <a:ext uri="{FF2B5EF4-FFF2-40B4-BE49-F238E27FC236}">
                <a16:creationId xmlns:a16="http://schemas.microsoft.com/office/drawing/2014/main" xmlns="" id="{50160916-489F-4991-8C39-2A686D18FDDA}"/>
              </a:ext>
            </a:extLst>
          </p:cNvPr>
          <p:cNvSpPr/>
          <p:nvPr/>
        </p:nvSpPr>
        <p:spPr>
          <a:xfrm>
            <a:off x="1742605" y="5474891"/>
            <a:ext cx="8706790" cy="20240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CA"/>
          </a:p>
        </p:txBody>
      </p:sp>
      <p:sp>
        <p:nvSpPr>
          <p:cNvPr id="9" name="Rectangle 8">
            <a:extLst>
              <a:ext uri="{FF2B5EF4-FFF2-40B4-BE49-F238E27FC236}">
                <a16:creationId xmlns:a16="http://schemas.microsoft.com/office/drawing/2014/main" xmlns="" id="{C3358B78-09AE-4F26-8474-2DEC3F99A77E}"/>
              </a:ext>
            </a:extLst>
          </p:cNvPr>
          <p:cNvSpPr/>
          <p:nvPr/>
        </p:nvSpPr>
        <p:spPr>
          <a:xfrm>
            <a:off x="1742605" y="6290469"/>
            <a:ext cx="8706790" cy="20240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CA"/>
          </a:p>
        </p:txBody>
      </p:sp>
      <p:pic>
        <p:nvPicPr>
          <p:cNvPr id="10"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9383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C638271-C60D-438A-A6DD-969A71078060}"/>
              </a:ext>
            </a:extLst>
          </p:cNvPr>
          <p:cNvPicPr>
            <a:picLocks noChangeAspect="1"/>
          </p:cNvPicPr>
          <p:nvPr/>
        </p:nvPicPr>
        <p:blipFill>
          <a:blip r:embed="rId3" cstate="print"/>
          <a:stretch>
            <a:fillRect/>
          </a:stretch>
        </p:blipFill>
        <p:spPr>
          <a:xfrm>
            <a:off x="1737654" y="1387506"/>
            <a:ext cx="8108078" cy="5227576"/>
          </a:xfrm>
          <a:prstGeom prst="rect">
            <a:avLst/>
          </a:prstGeom>
        </p:spPr>
      </p:pic>
      <p:sp>
        <p:nvSpPr>
          <p:cNvPr id="2" name="Title 1">
            <a:extLst>
              <a:ext uri="{FF2B5EF4-FFF2-40B4-BE49-F238E27FC236}">
                <a16:creationId xmlns:a16="http://schemas.microsoft.com/office/drawing/2014/main" xmlns="" id="{BB7A002D-E022-43D9-90E5-1147247CD11F}"/>
              </a:ext>
            </a:extLst>
          </p:cNvPr>
          <p:cNvSpPr>
            <a:spLocks noGrp="1"/>
          </p:cNvSpPr>
          <p:nvPr>
            <p:ph type="title"/>
          </p:nvPr>
        </p:nvSpPr>
        <p:spPr/>
        <p:txBody>
          <a:bodyPr/>
          <a:lstStyle/>
          <a:p>
            <a:r>
              <a:rPr lang="en-CA" b="1" dirty="0">
                <a:solidFill>
                  <a:schemeClr val="bg1"/>
                </a:solidFill>
              </a:rPr>
              <a:t>Income Statement </a:t>
            </a:r>
          </a:p>
        </p:txBody>
      </p:sp>
      <p:sp>
        <p:nvSpPr>
          <p:cNvPr id="5" name="Rectangle 4">
            <a:extLst>
              <a:ext uri="{FF2B5EF4-FFF2-40B4-BE49-F238E27FC236}">
                <a16:creationId xmlns:a16="http://schemas.microsoft.com/office/drawing/2014/main" xmlns="" id="{7EE3D6CB-C1A9-4E38-A643-F1C150A609B3}"/>
              </a:ext>
            </a:extLst>
          </p:cNvPr>
          <p:cNvSpPr/>
          <p:nvPr/>
        </p:nvSpPr>
        <p:spPr>
          <a:xfrm>
            <a:off x="1737654" y="6428004"/>
            <a:ext cx="8108078" cy="187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highlight>
                <a:srgbClr val="FFFF00"/>
              </a:highlight>
            </a:endParaRPr>
          </a:p>
        </p:txBody>
      </p:sp>
      <p:pic>
        <p:nvPicPr>
          <p:cNvPr id="6" name="Picture 4" descr="Image result for royal bank of canada">
            <a:extLst>
              <a:ext uri="{FF2B5EF4-FFF2-40B4-BE49-F238E27FC236}">
                <a16:creationId xmlns:a16="http://schemas.microsoft.com/office/drawing/2014/main" xmlns="" id="{B8563F24-81EF-40C1-9CC1-75BB493785B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10" name="Rectangle 9">
            <a:extLst>
              <a:ext uri="{FF2B5EF4-FFF2-40B4-BE49-F238E27FC236}">
                <a16:creationId xmlns:a16="http://schemas.microsoft.com/office/drawing/2014/main" xmlns="" id="{DEF23412-C7DA-4F9E-B4EB-A60B74F913FF}"/>
              </a:ext>
            </a:extLst>
          </p:cNvPr>
          <p:cNvSpPr/>
          <p:nvPr/>
        </p:nvSpPr>
        <p:spPr>
          <a:xfrm>
            <a:off x="1737654" y="5376955"/>
            <a:ext cx="8258232" cy="1870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CA"/>
          </a:p>
        </p:txBody>
      </p:sp>
      <p:sp>
        <p:nvSpPr>
          <p:cNvPr id="11" name="Content Placeholder 2">
            <a:extLst>
              <a:ext uri="{FF2B5EF4-FFF2-40B4-BE49-F238E27FC236}">
                <a16:creationId xmlns:a16="http://schemas.microsoft.com/office/drawing/2014/main" xmlns="" id="{09F6DCAA-248F-468F-8D05-FD4A54A694CF}"/>
              </a:ext>
            </a:extLst>
          </p:cNvPr>
          <p:cNvSpPr txBox="1">
            <a:spLocks/>
          </p:cNvSpPr>
          <p:nvPr/>
        </p:nvSpPr>
        <p:spPr bwMode="auto">
          <a:xfrm>
            <a:off x="10191120" y="5063300"/>
            <a:ext cx="1924050" cy="81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20000"/>
              </a:spcBef>
              <a:spcAft>
                <a:spcPts val="600"/>
              </a:spcAft>
              <a:buClr>
                <a:srgbClr val="0B5395"/>
              </a:buClr>
              <a:buSzPct val="145000"/>
              <a:buFont typeface="Arial" panose="020B0604020202020204" pitchFamily="34" charset="0"/>
              <a:buNone/>
            </a:pPr>
            <a:r>
              <a:rPr lang="en-CA" altLang="en-US" sz="1600" b="1" dirty="0">
                <a:solidFill>
                  <a:srgbClr val="FF0000"/>
                </a:solidFill>
              </a:rPr>
              <a:t>Hedging Purpose</a:t>
            </a:r>
          </a:p>
        </p:txBody>
      </p:sp>
    </p:spTree>
    <p:extLst>
      <p:ext uri="{BB962C8B-B14F-4D97-AF65-F5344CB8AC3E}">
        <p14:creationId xmlns:p14="http://schemas.microsoft.com/office/powerpoint/2010/main" xmlns="" val="450996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202F0-651C-49B7-A961-3222F3EBAF27}"/>
              </a:ext>
            </a:extLst>
          </p:cNvPr>
          <p:cNvSpPr>
            <a:spLocks noGrp="1"/>
          </p:cNvSpPr>
          <p:nvPr>
            <p:ph type="title"/>
          </p:nvPr>
        </p:nvSpPr>
        <p:spPr/>
        <p:txBody>
          <a:bodyPr/>
          <a:lstStyle/>
          <a:p>
            <a:r>
              <a:rPr lang="en-CA" b="1" dirty="0">
                <a:solidFill>
                  <a:schemeClr val="bg1"/>
                </a:solidFill>
              </a:rPr>
              <a:t>Income Statement Cont.</a:t>
            </a:r>
          </a:p>
        </p:txBody>
      </p:sp>
      <p:pic>
        <p:nvPicPr>
          <p:cNvPr id="4" name="Content Placeholder 3">
            <a:extLst>
              <a:ext uri="{FF2B5EF4-FFF2-40B4-BE49-F238E27FC236}">
                <a16:creationId xmlns:a16="http://schemas.microsoft.com/office/drawing/2014/main" xmlns="" id="{DD00271B-F5E8-49A4-A120-88ED51B2DAB8}"/>
              </a:ext>
            </a:extLst>
          </p:cNvPr>
          <p:cNvPicPr>
            <a:picLocks noGrp="1" noChangeAspect="1"/>
          </p:cNvPicPr>
          <p:nvPr>
            <p:ph idx="1"/>
          </p:nvPr>
        </p:nvPicPr>
        <p:blipFill>
          <a:blip r:embed="rId2" cstate="print"/>
          <a:stretch>
            <a:fillRect/>
          </a:stretch>
        </p:blipFill>
        <p:spPr>
          <a:xfrm>
            <a:off x="1728326" y="1968501"/>
            <a:ext cx="8735348" cy="4065586"/>
          </a:xfrm>
          <a:prstGeom prst="rect">
            <a:avLst/>
          </a:prstGeom>
        </p:spPr>
      </p:pic>
      <p:sp>
        <p:nvSpPr>
          <p:cNvPr id="6" name="Rectangle 5">
            <a:extLst>
              <a:ext uri="{FF2B5EF4-FFF2-40B4-BE49-F238E27FC236}">
                <a16:creationId xmlns:a16="http://schemas.microsoft.com/office/drawing/2014/main" xmlns="" id="{C01426AA-63B9-47C0-B55F-C1B5623D4C20}"/>
              </a:ext>
            </a:extLst>
          </p:cNvPr>
          <p:cNvSpPr/>
          <p:nvPr/>
        </p:nvSpPr>
        <p:spPr>
          <a:xfrm>
            <a:off x="1701006" y="4432300"/>
            <a:ext cx="8735348" cy="241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CA"/>
          </a:p>
        </p:txBody>
      </p:sp>
      <p:sp>
        <p:nvSpPr>
          <p:cNvPr id="7" name="Rectangle 6">
            <a:extLst>
              <a:ext uri="{FF2B5EF4-FFF2-40B4-BE49-F238E27FC236}">
                <a16:creationId xmlns:a16="http://schemas.microsoft.com/office/drawing/2014/main" xmlns="" id="{1FCDAD86-0016-416C-A8D0-4D202C4D011F}"/>
              </a:ext>
            </a:extLst>
          </p:cNvPr>
          <p:cNvSpPr/>
          <p:nvPr/>
        </p:nvSpPr>
        <p:spPr>
          <a:xfrm>
            <a:off x="1728326" y="5767387"/>
            <a:ext cx="8735348" cy="241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CA"/>
          </a:p>
        </p:txBody>
      </p:sp>
      <p:pic>
        <p:nvPicPr>
          <p:cNvPr id="8" name="Picture 7" descr="Image result for royal bank of canada">
            <a:extLst>
              <a:ext uri="{FF2B5EF4-FFF2-40B4-BE49-F238E27FC236}">
                <a16:creationId xmlns:a16="http://schemas.microsoft.com/office/drawing/2014/main" xmlns="" id="{2EF70EBD-5ED9-44CE-B72C-5058FE42548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1297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1382A86-B048-4632-8431-EB9FF58C1FED}"/>
              </a:ext>
            </a:extLst>
          </p:cNvPr>
          <p:cNvPicPr>
            <a:picLocks noChangeAspect="1"/>
          </p:cNvPicPr>
          <p:nvPr/>
        </p:nvPicPr>
        <p:blipFill>
          <a:blip r:embed="rId2" cstate="print"/>
          <a:stretch>
            <a:fillRect/>
          </a:stretch>
        </p:blipFill>
        <p:spPr>
          <a:xfrm>
            <a:off x="4427170" y="146844"/>
            <a:ext cx="7764830" cy="6564312"/>
          </a:xfrm>
          <a:prstGeom prst="rect">
            <a:avLst/>
          </a:prstGeom>
        </p:spPr>
      </p:pic>
      <p:sp>
        <p:nvSpPr>
          <p:cNvPr id="2" name="Title 1">
            <a:extLst>
              <a:ext uri="{FF2B5EF4-FFF2-40B4-BE49-F238E27FC236}">
                <a16:creationId xmlns:a16="http://schemas.microsoft.com/office/drawing/2014/main" xmlns="" id="{B99F2233-211A-4212-97EF-E88FDF2D1627}"/>
              </a:ext>
            </a:extLst>
          </p:cNvPr>
          <p:cNvSpPr>
            <a:spLocks noGrp="1"/>
          </p:cNvSpPr>
          <p:nvPr>
            <p:ph type="title"/>
          </p:nvPr>
        </p:nvSpPr>
        <p:spPr>
          <a:xfrm>
            <a:off x="838200" y="365125"/>
            <a:ext cx="3721100" cy="1325563"/>
          </a:xfrm>
        </p:spPr>
        <p:txBody>
          <a:bodyPr/>
          <a:lstStyle/>
          <a:p>
            <a:pPr>
              <a:defRPr/>
            </a:pPr>
            <a:r>
              <a:rPr lang="en-CA" sz="4000" b="1" dirty="0">
                <a:solidFill>
                  <a:schemeClr val="bg1"/>
                </a:solidFill>
              </a:rPr>
              <a:t>Comprehensive</a:t>
            </a:r>
            <a:r>
              <a:rPr lang="en-CA" b="1" dirty="0">
                <a:solidFill>
                  <a:schemeClr val="bg1"/>
                </a:solidFill>
              </a:rPr>
              <a:t> Income</a:t>
            </a:r>
          </a:p>
        </p:txBody>
      </p:sp>
      <p:sp>
        <p:nvSpPr>
          <p:cNvPr id="5" name="Rectangle 4">
            <a:extLst>
              <a:ext uri="{FF2B5EF4-FFF2-40B4-BE49-F238E27FC236}">
                <a16:creationId xmlns:a16="http://schemas.microsoft.com/office/drawing/2014/main" xmlns="" id="{483A67CF-41A5-4058-B067-4290B8F32DCC}"/>
              </a:ext>
            </a:extLst>
          </p:cNvPr>
          <p:cNvSpPr/>
          <p:nvPr/>
        </p:nvSpPr>
        <p:spPr>
          <a:xfrm>
            <a:off x="4444165" y="1124053"/>
            <a:ext cx="7730839" cy="1795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highlight>
                <a:srgbClr val="FFFF00"/>
              </a:highlight>
            </a:endParaRPr>
          </a:p>
        </p:txBody>
      </p:sp>
      <p:sp>
        <p:nvSpPr>
          <p:cNvPr id="10" name="Rectangle 9">
            <a:extLst>
              <a:ext uri="{FF2B5EF4-FFF2-40B4-BE49-F238E27FC236}">
                <a16:creationId xmlns:a16="http://schemas.microsoft.com/office/drawing/2014/main" xmlns="" id="{D5F6A20D-6B4B-4E5B-A4C8-5AD9B879A9CD}"/>
              </a:ext>
            </a:extLst>
          </p:cNvPr>
          <p:cNvSpPr/>
          <p:nvPr/>
        </p:nvSpPr>
        <p:spPr>
          <a:xfrm>
            <a:off x="4427171" y="3249406"/>
            <a:ext cx="6926630" cy="8018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highlight>
                <a:srgbClr val="FFFF00"/>
              </a:highlight>
            </a:endParaRPr>
          </a:p>
        </p:txBody>
      </p:sp>
    </p:spTree>
    <p:extLst>
      <p:ext uri="{BB962C8B-B14F-4D97-AF65-F5344CB8AC3E}">
        <p14:creationId xmlns:p14="http://schemas.microsoft.com/office/powerpoint/2010/main" xmlns="" val="776759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F63D3-5C3A-4B17-AED8-5C14A4B592CB}"/>
              </a:ext>
            </a:extLst>
          </p:cNvPr>
          <p:cNvSpPr>
            <a:spLocks noGrp="1"/>
          </p:cNvSpPr>
          <p:nvPr>
            <p:ph type="title"/>
          </p:nvPr>
        </p:nvSpPr>
        <p:spPr>
          <a:xfrm>
            <a:off x="838200" y="365125"/>
            <a:ext cx="2776538" cy="1477963"/>
          </a:xfrm>
        </p:spPr>
        <p:txBody>
          <a:bodyPr/>
          <a:lstStyle/>
          <a:p>
            <a:r>
              <a:rPr lang="en-CA" b="1" dirty="0">
                <a:solidFill>
                  <a:schemeClr val="bg1"/>
                </a:solidFill>
              </a:rPr>
              <a:t>Cash Flows</a:t>
            </a:r>
          </a:p>
        </p:txBody>
      </p:sp>
      <p:pic>
        <p:nvPicPr>
          <p:cNvPr id="4" name="Content Placeholder 3">
            <a:extLst>
              <a:ext uri="{FF2B5EF4-FFF2-40B4-BE49-F238E27FC236}">
                <a16:creationId xmlns:a16="http://schemas.microsoft.com/office/drawing/2014/main" xmlns="" id="{D18AF7DC-2186-408B-9FD1-8CA7CE47244C}"/>
              </a:ext>
            </a:extLst>
          </p:cNvPr>
          <p:cNvPicPr>
            <a:picLocks noGrp="1" noChangeAspect="1"/>
          </p:cNvPicPr>
          <p:nvPr>
            <p:ph idx="1"/>
          </p:nvPr>
        </p:nvPicPr>
        <p:blipFill>
          <a:blip r:embed="rId2" cstate="print"/>
          <a:stretch>
            <a:fillRect/>
          </a:stretch>
        </p:blipFill>
        <p:spPr>
          <a:xfrm>
            <a:off x="3646634" y="214313"/>
            <a:ext cx="8545366" cy="6643687"/>
          </a:xfrm>
          <a:prstGeom prst="rect">
            <a:avLst/>
          </a:prstGeom>
        </p:spPr>
      </p:pic>
      <p:sp>
        <p:nvSpPr>
          <p:cNvPr id="5" name="Rectangle 4">
            <a:extLst>
              <a:ext uri="{FF2B5EF4-FFF2-40B4-BE49-F238E27FC236}">
                <a16:creationId xmlns:a16="http://schemas.microsoft.com/office/drawing/2014/main" xmlns="" id="{4B1D6B57-83D5-45EC-9EB3-4F608CDCCDC5}"/>
              </a:ext>
            </a:extLst>
          </p:cNvPr>
          <p:cNvSpPr/>
          <p:nvPr/>
        </p:nvSpPr>
        <p:spPr>
          <a:xfrm>
            <a:off x="3646634" y="5159406"/>
            <a:ext cx="8545366" cy="255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CA"/>
          </a:p>
        </p:txBody>
      </p:sp>
      <p:sp>
        <p:nvSpPr>
          <p:cNvPr id="6" name="Rectangle 5">
            <a:extLst>
              <a:ext uri="{FF2B5EF4-FFF2-40B4-BE49-F238E27FC236}">
                <a16:creationId xmlns:a16="http://schemas.microsoft.com/office/drawing/2014/main" xmlns="" id="{F1D12076-C3AE-4F3D-8B1C-58FCBDCCE6A1}"/>
              </a:ext>
            </a:extLst>
          </p:cNvPr>
          <p:cNvSpPr/>
          <p:nvPr/>
        </p:nvSpPr>
        <p:spPr>
          <a:xfrm>
            <a:off x="3646634" y="6602258"/>
            <a:ext cx="8545366" cy="255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CA"/>
          </a:p>
        </p:txBody>
      </p:sp>
    </p:spTree>
    <p:extLst>
      <p:ext uri="{BB962C8B-B14F-4D97-AF65-F5344CB8AC3E}">
        <p14:creationId xmlns:p14="http://schemas.microsoft.com/office/powerpoint/2010/main" xmlns="" val="1341873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EADA1-B38B-434B-8718-4DCA977A54C6}"/>
              </a:ext>
            </a:extLst>
          </p:cNvPr>
          <p:cNvSpPr>
            <a:spLocks noGrp="1"/>
          </p:cNvSpPr>
          <p:nvPr>
            <p:ph type="title"/>
          </p:nvPr>
        </p:nvSpPr>
        <p:spPr/>
        <p:txBody>
          <a:bodyPr/>
          <a:lstStyle/>
          <a:p>
            <a:r>
              <a:rPr lang="en-CA" b="1" dirty="0">
                <a:solidFill>
                  <a:schemeClr val="bg1"/>
                </a:solidFill>
              </a:rPr>
              <a:t>Cash Flows Cont.</a:t>
            </a:r>
          </a:p>
        </p:txBody>
      </p:sp>
      <p:pic>
        <p:nvPicPr>
          <p:cNvPr id="4" name="Content Placeholder 3">
            <a:extLst>
              <a:ext uri="{FF2B5EF4-FFF2-40B4-BE49-F238E27FC236}">
                <a16:creationId xmlns:a16="http://schemas.microsoft.com/office/drawing/2014/main" xmlns="" id="{6D6AB08F-D207-4426-A6A5-528BF83ED9A3}"/>
              </a:ext>
            </a:extLst>
          </p:cNvPr>
          <p:cNvPicPr>
            <a:picLocks noGrp="1" noChangeAspect="1"/>
          </p:cNvPicPr>
          <p:nvPr>
            <p:ph idx="1"/>
          </p:nvPr>
        </p:nvPicPr>
        <p:blipFill>
          <a:blip r:embed="rId2" cstate="print"/>
          <a:stretch>
            <a:fillRect/>
          </a:stretch>
        </p:blipFill>
        <p:spPr>
          <a:xfrm>
            <a:off x="2281716" y="1482869"/>
            <a:ext cx="8514600" cy="5010006"/>
          </a:xfrm>
          <a:prstGeom prst="rect">
            <a:avLst/>
          </a:prstGeom>
        </p:spPr>
      </p:pic>
      <p:sp>
        <p:nvSpPr>
          <p:cNvPr id="5" name="Rectangle 4">
            <a:extLst>
              <a:ext uri="{FF2B5EF4-FFF2-40B4-BE49-F238E27FC236}">
                <a16:creationId xmlns:a16="http://schemas.microsoft.com/office/drawing/2014/main" xmlns="" id="{27926D97-19A5-40D9-94E0-D4F699D8547D}"/>
              </a:ext>
            </a:extLst>
          </p:cNvPr>
          <p:cNvSpPr/>
          <p:nvPr/>
        </p:nvSpPr>
        <p:spPr>
          <a:xfrm>
            <a:off x="2236787" y="4680745"/>
            <a:ext cx="8559529" cy="2722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CA"/>
          </a:p>
        </p:txBody>
      </p:sp>
      <p:pic>
        <p:nvPicPr>
          <p:cNvPr id="6" name="Picture 5" descr="Image result for royal bank of canada">
            <a:extLst>
              <a:ext uri="{FF2B5EF4-FFF2-40B4-BE49-F238E27FC236}">
                <a16:creationId xmlns:a16="http://schemas.microsoft.com/office/drawing/2014/main" xmlns="" id="{7A407999-E682-415D-A28B-B08DFF28A68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3318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629489-A5AC-4A24-9258-787ECF1DE7D4}"/>
              </a:ext>
            </a:extLst>
          </p:cNvPr>
          <p:cNvSpPr>
            <a:spLocks noGrp="1"/>
          </p:cNvSpPr>
          <p:nvPr>
            <p:ph type="title"/>
          </p:nvPr>
        </p:nvSpPr>
        <p:spPr/>
        <p:txBody>
          <a:bodyPr/>
          <a:lstStyle/>
          <a:p>
            <a:r>
              <a:rPr lang="en-CA" b="1" dirty="0">
                <a:solidFill>
                  <a:schemeClr val="bg1"/>
                </a:solidFill>
              </a:rPr>
              <a:t>Derivative Income  </a:t>
            </a:r>
            <a:endParaRPr lang="en-CA" dirty="0"/>
          </a:p>
        </p:txBody>
      </p:sp>
      <p:pic>
        <p:nvPicPr>
          <p:cNvPr id="4" name="Picture 3">
            <a:extLst>
              <a:ext uri="{FF2B5EF4-FFF2-40B4-BE49-F238E27FC236}">
                <a16:creationId xmlns:a16="http://schemas.microsoft.com/office/drawing/2014/main" xmlns="" id="{D0634E39-7176-475C-B394-B6041A9F43AF}"/>
              </a:ext>
            </a:extLst>
          </p:cNvPr>
          <p:cNvPicPr>
            <a:picLocks noChangeAspect="1"/>
          </p:cNvPicPr>
          <p:nvPr/>
        </p:nvPicPr>
        <p:blipFill>
          <a:blip r:embed="rId2" cstate="print"/>
          <a:stretch>
            <a:fillRect/>
          </a:stretch>
        </p:blipFill>
        <p:spPr>
          <a:xfrm>
            <a:off x="1164369" y="2298700"/>
            <a:ext cx="9863262" cy="3530600"/>
          </a:xfrm>
          <a:prstGeom prst="rect">
            <a:avLst/>
          </a:prstGeom>
        </p:spPr>
      </p:pic>
      <p:sp>
        <p:nvSpPr>
          <p:cNvPr id="5" name="Rectangle 4">
            <a:extLst>
              <a:ext uri="{FF2B5EF4-FFF2-40B4-BE49-F238E27FC236}">
                <a16:creationId xmlns:a16="http://schemas.microsoft.com/office/drawing/2014/main" xmlns="" id="{AA679C3B-7B9C-4B48-B8A2-5F71999A9F41}"/>
              </a:ext>
            </a:extLst>
          </p:cNvPr>
          <p:cNvSpPr/>
          <p:nvPr/>
        </p:nvSpPr>
        <p:spPr>
          <a:xfrm>
            <a:off x="1164369" y="5500689"/>
            <a:ext cx="9863262" cy="214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CA"/>
          </a:p>
        </p:txBody>
      </p:sp>
      <p:pic>
        <p:nvPicPr>
          <p:cNvPr id="6" name="Picture 5" descr="Image result for royal bank of canada">
            <a:extLst>
              <a:ext uri="{FF2B5EF4-FFF2-40B4-BE49-F238E27FC236}">
                <a16:creationId xmlns:a16="http://schemas.microsoft.com/office/drawing/2014/main" xmlns="" id="{29C92CE4-29D3-4930-BB88-95F57D9C398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2641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27E332-4CC4-4249-A78B-AA1068F1CA55}"/>
              </a:ext>
            </a:extLst>
          </p:cNvPr>
          <p:cNvSpPr>
            <a:spLocks noGrp="1"/>
          </p:cNvSpPr>
          <p:nvPr>
            <p:ph type="title"/>
          </p:nvPr>
        </p:nvSpPr>
        <p:spPr>
          <a:xfrm>
            <a:off x="762000" y="803325"/>
            <a:ext cx="5820779" cy="1659025"/>
          </a:xfrm>
        </p:spPr>
        <p:txBody>
          <a:bodyPr>
            <a:normAutofit fontScale="90000"/>
          </a:bodyPr>
          <a:lstStyle/>
          <a:p>
            <a:r>
              <a:rPr lang="en-CA" b="1" dirty="0"/>
              <a:t>Industry Overview: Canadian Banking System </a:t>
            </a:r>
          </a:p>
        </p:txBody>
      </p:sp>
      <p:sp>
        <p:nvSpPr>
          <p:cNvPr id="3" name="Content Placeholder 2">
            <a:extLst>
              <a:ext uri="{FF2B5EF4-FFF2-40B4-BE49-F238E27FC236}">
                <a16:creationId xmlns:a16="http://schemas.microsoft.com/office/drawing/2014/main" xmlns="" id="{48EBE13F-BD6C-4200-8276-5563F58422A1}"/>
              </a:ext>
            </a:extLst>
          </p:cNvPr>
          <p:cNvSpPr>
            <a:spLocks noGrp="1"/>
          </p:cNvSpPr>
          <p:nvPr>
            <p:ph idx="1"/>
          </p:nvPr>
        </p:nvSpPr>
        <p:spPr>
          <a:xfrm>
            <a:off x="1268237" y="2918131"/>
            <a:ext cx="5314543" cy="3375920"/>
          </a:xfrm>
        </p:spPr>
        <p:txBody>
          <a:bodyPr anchor="t">
            <a:normAutofit/>
          </a:bodyPr>
          <a:lstStyle/>
          <a:p>
            <a:r>
              <a:rPr lang="en-US" sz="2400" dirty="0"/>
              <a:t>Chartered banks</a:t>
            </a:r>
          </a:p>
          <a:p>
            <a:r>
              <a:rPr lang="en-US" sz="2400" dirty="0"/>
              <a:t>Trust and loan companies</a:t>
            </a:r>
          </a:p>
          <a:p>
            <a:r>
              <a:rPr lang="en-US" sz="2400" dirty="0"/>
              <a:t>Cooperative credit movement</a:t>
            </a:r>
          </a:p>
          <a:p>
            <a:r>
              <a:rPr lang="en-US" sz="2400" dirty="0"/>
              <a:t>Life insurance companies</a:t>
            </a:r>
          </a:p>
          <a:p>
            <a:r>
              <a:rPr lang="en-US" sz="2400" dirty="0"/>
              <a:t>Securities dealers</a:t>
            </a:r>
          </a:p>
          <a:p>
            <a:endParaRPr lang="en-CA" sz="1800" dirty="0"/>
          </a:p>
        </p:txBody>
      </p:sp>
      <p:sp>
        <p:nvSpPr>
          <p:cNvPr id="73" name="Freeform: Shape 72">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6" name="Picture 4" descr="Image result for canadian banking system">
            <a:extLst>
              <a:ext uri="{FF2B5EF4-FFF2-40B4-BE49-F238E27FC236}">
                <a16:creationId xmlns:a16="http://schemas.microsoft.com/office/drawing/2014/main" xmlns="" id="{ACDC8D90-45C5-4AAC-8427-B49C79723E92}"/>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5420" r="17073" b="-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xmlns="">
                <a:solidFill>
                  <a:srgbClr val="FFFFFF"/>
                </a:solidFill>
              </a14:hiddenFill>
            </a:ext>
          </a:extLst>
        </p:spPr>
      </p:pic>
      <p:pic>
        <p:nvPicPr>
          <p:cNvPr id="4"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619785"/>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13BF15-CFF9-4F9D-8083-A64DA2EF7FC8}"/>
              </a:ext>
            </a:extLst>
          </p:cNvPr>
          <p:cNvSpPr>
            <a:spLocks noGrp="1"/>
          </p:cNvSpPr>
          <p:nvPr>
            <p:ph type="title"/>
          </p:nvPr>
        </p:nvSpPr>
        <p:spPr/>
        <p:txBody>
          <a:bodyPr/>
          <a:lstStyle/>
          <a:p>
            <a:r>
              <a:rPr lang="en-CA" b="1" dirty="0">
                <a:solidFill>
                  <a:schemeClr val="bg1"/>
                </a:solidFill>
              </a:rPr>
              <a:t>Fair Value of Derivative Instrument </a:t>
            </a:r>
          </a:p>
        </p:txBody>
      </p:sp>
      <p:pic>
        <p:nvPicPr>
          <p:cNvPr id="4" name="Picture 3">
            <a:extLst>
              <a:ext uri="{FF2B5EF4-FFF2-40B4-BE49-F238E27FC236}">
                <a16:creationId xmlns:a16="http://schemas.microsoft.com/office/drawing/2014/main" xmlns="" id="{D65E250F-EFF6-4F73-B0BB-623E7731037E}"/>
              </a:ext>
            </a:extLst>
          </p:cNvPr>
          <p:cNvPicPr>
            <a:picLocks noChangeAspect="1"/>
          </p:cNvPicPr>
          <p:nvPr/>
        </p:nvPicPr>
        <p:blipFill>
          <a:blip r:embed="rId2" cstate="print"/>
          <a:stretch>
            <a:fillRect/>
          </a:stretch>
        </p:blipFill>
        <p:spPr>
          <a:xfrm>
            <a:off x="754382" y="2628901"/>
            <a:ext cx="10683236" cy="1600198"/>
          </a:xfrm>
          <a:prstGeom prst="rect">
            <a:avLst/>
          </a:prstGeom>
        </p:spPr>
      </p:pic>
      <p:sp>
        <p:nvSpPr>
          <p:cNvPr id="5" name="Rectangle 4">
            <a:extLst>
              <a:ext uri="{FF2B5EF4-FFF2-40B4-BE49-F238E27FC236}">
                <a16:creationId xmlns:a16="http://schemas.microsoft.com/office/drawing/2014/main" xmlns="" id="{B2B7E9B4-54C4-4BB5-B0FA-43A4D8FB14CA}"/>
              </a:ext>
            </a:extLst>
          </p:cNvPr>
          <p:cNvSpPr/>
          <p:nvPr/>
        </p:nvSpPr>
        <p:spPr>
          <a:xfrm>
            <a:off x="6974682" y="3594099"/>
            <a:ext cx="782637" cy="635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CA"/>
          </a:p>
        </p:txBody>
      </p:sp>
      <p:pic>
        <p:nvPicPr>
          <p:cNvPr id="6" name="Picture 5" descr="Image result for royal bank of canada">
            <a:extLst>
              <a:ext uri="{FF2B5EF4-FFF2-40B4-BE49-F238E27FC236}">
                <a16:creationId xmlns:a16="http://schemas.microsoft.com/office/drawing/2014/main" xmlns="" id="{BD2F6C9A-3313-48B4-B10C-15D98AF8563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8387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0147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8000">
              <a:srgbClr val="002060"/>
            </a:gs>
            <a:gs pos="0">
              <a:schemeClr val="accent1">
                <a:lumMod val="30000"/>
                <a:lumOff val="70000"/>
              </a:schemeClr>
            </a:gs>
          </a:gsLst>
          <a:path path="circle">
            <a:fillToRect l="100000" t="100000"/>
          </a:path>
          <a:tileRect r="-100000" b="-100000"/>
        </a:gradFill>
        <a:effectLst/>
      </p:bgPr>
    </p:bg>
    <p:spTree>
      <p:nvGrpSpPr>
        <p:cNvPr id="1" name="Shape 400"/>
        <p:cNvGrpSpPr/>
        <p:nvPr/>
      </p:nvGrpSpPr>
      <p:grpSpPr>
        <a:xfrm>
          <a:off x="0" y="0"/>
          <a:ext cx="0" cy="0"/>
          <a:chOff x="0" y="0"/>
          <a:chExt cx="0" cy="0"/>
        </a:xfrm>
      </p:grpSpPr>
      <p:sp>
        <p:nvSpPr>
          <p:cNvPr id="401" name="Google Shape;401;p51"/>
          <p:cNvSpPr txBox="1">
            <a:spLocks noGrp="1"/>
          </p:cNvSpPr>
          <p:nvPr>
            <p:ph type="sldNum" idx="12"/>
          </p:nvPr>
        </p:nvSpPr>
        <p:spPr>
          <a:xfrm>
            <a:off x="10134601" y="6638307"/>
            <a:ext cx="424500" cy="207900"/>
          </a:xfrm>
          <a:prstGeom prst="rect">
            <a:avLst/>
          </a:prstGeom>
        </p:spPr>
        <p:txBody>
          <a:bodyPr spcFirstLastPara="1" vert="horz" wrap="square" lIns="91425" tIns="45700" rIns="91425" bIns="45700" rtlCol="0" anchor="t" anchorCtr="0">
            <a:noAutofit/>
          </a:bodyPr>
          <a:lstStyle/>
          <a:p>
            <a:pPr>
              <a:buClr>
                <a:srgbClr val="000000"/>
              </a:buClr>
            </a:pPr>
            <a:fld id="{00000000-1234-1234-1234-123412341234}" type="slidenum">
              <a:rPr lang="en-US"/>
              <a:pPr>
                <a:buClr>
                  <a:srgbClr val="000000"/>
                </a:buClr>
              </a:pPr>
              <a:t>41</a:t>
            </a:fld>
            <a:endParaRPr/>
          </a:p>
        </p:txBody>
      </p:sp>
      <p:sp>
        <p:nvSpPr>
          <p:cNvPr id="402" name="Google Shape;402;p51"/>
          <p:cNvSpPr txBox="1"/>
          <p:nvPr/>
        </p:nvSpPr>
        <p:spPr>
          <a:xfrm>
            <a:off x="1524000" y="2407600"/>
            <a:ext cx="9144000" cy="1769100"/>
          </a:xfrm>
          <a:prstGeom prst="rect">
            <a:avLst/>
          </a:prstGeom>
          <a:noFill/>
          <a:ln>
            <a:noFill/>
          </a:ln>
        </p:spPr>
        <p:txBody>
          <a:bodyPr spcFirstLastPara="1" wrap="square" lIns="91425" tIns="91425" rIns="91425" bIns="91425" anchor="ctr" anchorCtr="0">
            <a:noAutofit/>
          </a:bodyPr>
          <a:lstStyle/>
          <a:p>
            <a:pPr algn="ctr"/>
            <a:r>
              <a:rPr lang="en-US" sz="4800" b="1" dirty="0">
                <a:solidFill>
                  <a:schemeClr val="bg1"/>
                </a:solidFill>
              </a:rPr>
              <a:t>Major Risks of RBC</a:t>
            </a:r>
            <a:endParaRPr sz="4800" b="1" dirty="0">
              <a:solidFill>
                <a:schemeClr val="bg1"/>
              </a:solidFill>
            </a:endParaRPr>
          </a:p>
        </p:txBody>
      </p:sp>
      <p:pic>
        <p:nvPicPr>
          <p:cNvPr id="4"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969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sp>
        <p:nvSpPr>
          <p:cNvPr id="407" name="Google Shape;407;p52"/>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chemeClr val="bg1"/>
                </a:solidFill>
              </a:rPr>
              <a:pPr/>
              <a:t>42</a:t>
            </a:fld>
            <a:endParaRPr>
              <a:solidFill>
                <a:schemeClr val="bg1"/>
              </a:solidFill>
            </a:endParaRPr>
          </a:p>
        </p:txBody>
      </p:sp>
      <p:sp>
        <p:nvSpPr>
          <p:cNvPr id="408" name="Google Shape;408;p52"/>
          <p:cNvSpPr/>
          <p:nvPr/>
        </p:nvSpPr>
        <p:spPr>
          <a:xfrm>
            <a:off x="1523999" y="152400"/>
            <a:ext cx="6930189" cy="1117600"/>
          </a:xfrm>
          <a:prstGeom prst="rect">
            <a:avLst/>
          </a:prstGeom>
          <a:noFill/>
          <a:ln>
            <a:noFill/>
          </a:ln>
        </p:spPr>
        <p:txBody>
          <a:bodyPr spcFirstLastPara="1" wrap="square" lIns="91425" tIns="45700" rIns="91425" bIns="45700" anchor="t" anchorCtr="0">
            <a:noAutofit/>
          </a:bodyPr>
          <a:lstStyle/>
          <a:p>
            <a:r>
              <a:rPr lang="en-US" sz="4400" b="1" dirty="0">
                <a:solidFill>
                  <a:schemeClr val="bg1"/>
                </a:solidFill>
                <a:latin typeface="Calibri"/>
                <a:ea typeface="Calibri"/>
                <a:cs typeface="Calibri"/>
                <a:sym typeface="Calibri"/>
              </a:rPr>
              <a:t>Major Risks and Control</a:t>
            </a:r>
            <a:endParaRPr sz="4400" b="1" dirty="0">
              <a:solidFill>
                <a:schemeClr val="bg1"/>
              </a:solidFill>
              <a:latin typeface="Calibri"/>
              <a:ea typeface="Calibri"/>
              <a:cs typeface="Calibri"/>
              <a:sym typeface="Calibri"/>
            </a:endParaRPr>
          </a:p>
        </p:txBody>
      </p:sp>
      <p:sp>
        <p:nvSpPr>
          <p:cNvPr id="409" name="Google Shape;409;p52"/>
          <p:cNvSpPr/>
          <p:nvPr/>
        </p:nvSpPr>
        <p:spPr>
          <a:xfrm>
            <a:off x="1940518" y="711200"/>
            <a:ext cx="4155482" cy="558800"/>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Major Principal Risks of RBC </a:t>
            </a:r>
            <a:endParaRPr sz="2400" b="1" dirty="0">
              <a:solidFill>
                <a:schemeClr val="bg1"/>
              </a:solidFill>
              <a:latin typeface="Calibri"/>
              <a:ea typeface="Calibri"/>
              <a:cs typeface="Calibri"/>
              <a:sym typeface="Calibri"/>
            </a:endParaRPr>
          </a:p>
        </p:txBody>
      </p:sp>
      <p:sp>
        <p:nvSpPr>
          <p:cNvPr id="410" name="Google Shape;410;p52"/>
          <p:cNvSpPr txBox="1"/>
          <p:nvPr/>
        </p:nvSpPr>
        <p:spPr>
          <a:xfrm>
            <a:off x="1940525" y="1270000"/>
            <a:ext cx="6781800" cy="4953000"/>
          </a:xfrm>
          <a:prstGeom prst="rect">
            <a:avLst/>
          </a:prstGeom>
          <a:noFill/>
          <a:ln>
            <a:noFill/>
          </a:ln>
        </p:spPr>
        <p:txBody>
          <a:bodyPr spcFirstLastPara="1" wrap="square" lIns="91425" tIns="45700" rIns="91425" bIns="45700" anchor="t" anchorCtr="0">
            <a:noAutofit/>
          </a:bodyPr>
          <a:lstStyle/>
          <a:p>
            <a:pPr marL="109579" indent="-152400">
              <a:buClr>
                <a:schemeClr val="bg1"/>
              </a:buClr>
              <a:buSzPts val="2400"/>
              <a:buFont typeface="Arial"/>
              <a:buChar char="•"/>
            </a:pPr>
            <a:r>
              <a:rPr lang="en-US" sz="2400" b="1" dirty="0">
                <a:solidFill>
                  <a:schemeClr val="bg1"/>
                </a:solidFill>
                <a:latin typeface="Calibri"/>
                <a:ea typeface="Calibri"/>
                <a:cs typeface="Calibri"/>
                <a:sym typeface="Calibri"/>
              </a:rPr>
              <a:t>Credit Risks</a:t>
            </a:r>
            <a:endParaRPr dirty="0">
              <a:solidFill>
                <a:schemeClr val="bg1"/>
              </a:solidFill>
            </a:endParaRPr>
          </a:p>
          <a:p>
            <a:pPr marL="109579" indent="-152400">
              <a:buClr>
                <a:schemeClr val="bg1"/>
              </a:buClr>
              <a:buSzPts val="2400"/>
              <a:buFont typeface="Arial"/>
              <a:buChar char="•"/>
            </a:pPr>
            <a:r>
              <a:rPr lang="en-US" sz="2400" b="1" dirty="0">
                <a:solidFill>
                  <a:schemeClr val="bg1"/>
                </a:solidFill>
                <a:latin typeface="Calibri"/>
                <a:ea typeface="Calibri"/>
                <a:cs typeface="Calibri"/>
                <a:sym typeface="Calibri"/>
              </a:rPr>
              <a:t>Market Risks</a:t>
            </a:r>
            <a:endParaRPr dirty="0">
              <a:solidFill>
                <a:schemeClr val="bg1"/>
              </a:solidFill>
            </a:endParaRPr>
          </a:p>
          <a:p>
            <a:pPr marL="109579" indent="-152400">
              <a:buClr>
                <a:schemeClr val="bg1"/>
              </a:buClr>
              <a:buSzPts val="2400"/>
              <a:buFont typeface="Arial"/>
              <a:buChar char="•"/>
            </a:pPr>
            <a:r>
              <a:rPr lang="en-US" sz="2400" b="1" dirty="0">
                <a:solidFill>
                  <a:schemeClr val="bg1"/>
                </a:solidFill>
                <a:latin typeface="Calibri"/>
                <a:ea typeface="Calibri"/>
                <a:cs typeface="Calibri"/>
                <a:sym typeface="Calibri"/>
              </a:rPr>
              <a:t>Liquidity and Funding Risks</a:t>
            </a:r>
            <a:endParaRPr dirty="0">
              <a:solidFill>
                <a:schemeClr val="bg1"/>
              </a:solidFill>
            </a:endParaRPr>
          </a:p>
          <a:p>
            <a:pPr marL="109579" indent="-152400">
              <a:buClr>
                <a:schemeClr val="bg1"/>
              </a:buClr>
              <a:buSzPts val="2400"/>
              <a:buFont typeface="Arial"/>
              <a:buChar char="•"/>
            </a:pPr>
            <a:r>
              <a:rPr lang="en-US" sz="2400" b="1" dirty="0">
                <a:solidFill>
                  <a:schemeClr val="bg1"/>
                </a:solidFill>
                <a:latin typeface="Calibri"/>
                <a:ea typeface="Calibri"/>
                <a:cs typeface="Calibri"/>
                <a:sym typeface="Calibri"/>
              </a:rPr>
              <a:t>Insurance Risks</a:t>
            </a:r>
            <a:endParaRPr dirty="0">
              <a:solidFill>
                <a:schemeClr val="bg1"/>
              </a:solidFill>
            </a:endParaRPr>
          </a:p>
          <a:p>
            <a:pPr marL="109579" indent="-152400">
              <a:buClr>
                <a:schemeClr val="bg1"/>
              </a:buClr>
              <a:buSzPts val="2400"/>
              <a:buFont typeface="Arial"/>
              <a:buChar char="•"/>
            </a:pPr>
            <a:r>
              <a:rPr lang="en-US" sz="2400" b="1" dirty="0">
                <a:solidFill>
                  <a:schemeClr val="bg1"/>
                </a:solidFill>
                <a:latin typeface="Calibri"/>
                <a:ea typeface="Calibri"/>
                <a:cs typeface="Calibri"/>
                <a:sym typeface="Calibri"/>
              </a:rPr>
              <a:t>Operational Risks</a:t>
            </a:r>
          </a:p>
          <a:p>
            <a:pPr marL="109579" indent="-152400">
              <a:buClr>
                <a:schemeClr val="bg1"/>
              </a:buClr>
              <a:buSzPts val="2400"/>
              <a:buFont typeface="Arial"/>
              <a:buChar char="•"/>
            </a:pPr>
            <a:r>
              <a:rPr lang="en-US" sz="2400" b="1" dirty="0">
                <a:solidFill>
                  <a:schemeClr val="bg1"/>
                </a:solidFill>
                <a:latin typeface="Calibri"/>
                <a:ea typeface="Calibri"/>
                <a:cs typeface="Calibri"/>
                <a:sym typeface="Calibri"/>
              </a:rPr>
              <a:t>Regulatory Compliance </a:t>
            </a:r>
            <a:r>
              <a:rPr lang="en-US" sz="2400" b="1" dirty="0">
                <a:solidFill>
                  <a:schemeClr val="bg1"/>
                </a:solidFill>
                <a:ea typeface="Calibri"/>
                <a:cs typeface="Calibri"/>
                <a:sym typeface="Calibri"/>
              </a:rPr>
              <a:t>Risks</a:t>
            </a:r>
            <a:endParaRPr lang="en-US" sz="2400" b="1" dirty="0">
              <a:solidFill>
                <a:schemeClr val="bg1"/>
              </a:solidFill>
              <a:latin typeface="Calibri"/>
              <a:ea typeface="Calibri"/>
              <a:cs typeface="Calibri"/>
              <a:sym typeface="Calibri"/>
            </a:endParaRPr>
          </a:p>
          <a:p>
            <a:pPr marL="109579" indent="-152400">
              <a:buClr>
                <a:schemeClr val="bg1"/>
              </a:buClr>
              <a:buSzPts val="2400"/>
              <a:buFont typeface="Arial"/>
              <a:buChar char="•"/>
            </a:pPr>
            <a:r>
              <a:rPr lang="en-US" sz="2400" b="1" dirty="0">
                <a:solidFill>
                  <a:schemeClr val="bg1"/>
                </a:solidFill>
                <a:latin typeface="Calibri"/>
                <a:ea typeface="Calibri"/>
                <a:cs typeface="Calibri"/>
                <a:sym typeface="Calibri"/>
              </a:rPr>
              <a:t>Strategic</a:t>
            </a:r>
            <a:r>
              <a:rPr lang="en-US" sz="2400" b="1" dirty="0">
                <a:solidFill>
                  <a:schemeClr val="bg1"/>
                </a:solidFill>
                <a:ea typeface="Calibri"/>
                <a:cs typeface="Calibri"/>
                <a:sym typeface="Calibri"/>
              </a:rPr>
              <a:t> Risks</a:t>
            </a:r>
            <a:endParaRPr lang="en-US" sz="2400" b="1" dirty="0">
              <a:solidFill>
                <a:schemeClr val="bg1"/>
              </a:solidFill>
              <a:latin typeface="Calibri"/>
              <a:ea typeface="Calibri"/>
              <a:cs typeface="Calibri"/>
              <a:sym typeface="Calibri"/>
            </a:endParaRPr>
          </a:p>
          <a:p>
            <a:pPr marL="109579" indent="-152400">
              <a:buClr>
                <a:schemeClr val="bg1"/>
              </a:buClr>
              <a:buSzPts val="2400"/>
              <a:buFont typeface="Arial"/>
              <a:buChar char="•"/>
            </a:pPr>
            <a:r>
              <a:rPr lang="en-US" sz="2400" b="1" dirty="0">
                <a:solidFill>
                  <a:schemeClr val="bg1"/>
                </a:solidFill>
                <a:latin typeface="Calibri"/>
                <a:ea typeface="Calibri"/>
                <a:cs typeface="Calibri"/>
                <a:sym typeface="Calibri"/>
              </a:rPr>
              <a:t>Reputation</a:t>
            </a:r>
            <a:r>
              <a:rPr lang="en-US" sz="2400" b="1" dirty="0">
                <a:solidFill>
                  <a:schemeClr val="bg1"/>
                </a:solidFill>
                <a:ea typeface="Calibri"/>
                <a:cs typeface="Calibri"/>
                <a:sym typeface="Calibri"/>
              </a:rPr>
              <a:t> Risks</a:t>
            </a:r>
            <a:endParaRPr lang="en-US" sz="2400" b="1" dirty="0">
              <a:solidFill>
                <a:schemeClr val="bg1"/>
              </a:solidFill>
              <a:latin typeface="Calibri"/>
              <a:ea typeface="Calibri"/>
              <a:cs typeface="Calibri"/>
              <a:sym typeface="Calibri"/>
            </a:endParaRPr>
          </a:p>
          <a:p>
            <a:pPr marL="109579" indent="-152400">
              <a:buClr>
                <a:schemeClr val="bg1"/>
              </a:buClr>
              <a:buSzPts val="2400"/>
              <a:buFont typeface="Arial"/>
              <a:buChar char="•"/>
            </a:pPr>
            <a:r>
              <a:rPr lang="en-US" sz="2400" b="1" dirty="0">
                <a:solidFill>
                  <a:schemeClr val="bg1"/>
                </a:solidFill>
                <a:latin typeface="Calibri"/>
                <a:ea typeface="Calibri"/>
                <a:cs typeface="Calibri"/>
                <a:sym typeface="Calibri"/>
              </a:rPr>
              <a:t>Legal and Regulatory Environment </a:t>
            </a:r>
            <a:r>
              <a:rPr lang="en-US" sz="2400" b="1" dirty="0">
                <a:solidFill>
                  <a:schemeClr val="bg1"/>
                </a:solidFill>
                <a:ea typeface="Calibri"/>
                <a:cs typeface="Calibri"/>
                <a:sym typeface="Calibri"/>
              </a:rPr>
              <a:t>Risks</a:t>
            </a:r>
            <a:endParaRPr lang="en-US" sz="2400" b="1" dirty="0">
              <a:solidFill>
                <a:schemeClr val="bg1"/>
              </a:solidFill>
              <a:latin typeface="Calibri"/>
              <a:ea typeface="Calibri"/>
              <a:cs typeface="Calibri"/>
              <a:sym typeface="Calibri"/>
            </a:endParaRPr>
          </a:p>
          <a:p>
            <a:pPr marL="109579" indent="-152400">
              <a:buClr>
                <a:schemeClr val="bg1"/>
              </a:buClr>
              <a:buSzPts val="2400"/>
              <a:buFont typeface="Arial"/>
              <a:buChar char="•"/>
            </a:pPr>
            <a:r>
              <a:rPr lang="en-US" sz="2400" b="1" dirty="0">
                <a:solidFill>
                  <a:schemeClr val="bg1"/>
                </a:solidFill>
                <a:latin typeface="Calibri"/>
                <a:ea typeface="Calibri"/>
                <a:cs typeface="Calibri"/>
                <a:sym typeface="Calibri"/>
              </a:rPr>
              <a:t>Competitive</a:t>
            </a:r>
            <a:r>
              <a:rPr lang="en-US" sz="2400" b="1" dirty="0">
                <a:solidFill>
                  <a:schemeClr val="bg1"/>
                </a:solidFill>
                <a:ea typeface="Calibri"/>
                <a:cs typeface="Calibri"/>
                <a:sym typeface="Calibri"/>
              </a:rPr>
              <a:t> Risks</a:t>
            </a:r>
            <a:endParaRPr lang="en-US" sz="2400" b="1" dirty="0">
              <a:solidFill>
                <a:schemeClr val="bg1"/>
              </a:solidFill>
              <a:latin typeface="Calibri"/>
              <a:ea typeface="Calibri"/>
              <a:cs typeface="Calibri"/>
              <a:sym typeface="Calibri"/>
            </a:endParaRPr>
          </a:p>
          <a:p>
            <a:pPr marL="109579" indent="-152400">
              <a:buClr>
                <a:schemeClr val="bg1"/>
              </a:buClr>
              <a:buSzPts val="2400"/>
              <a:buFont typeface="Arial"/>
              <a:buChar char="•"/>
            </a:pPr>
            <a:r>
              <a:rPr lang="en-US" sz="2400" b="1" dirty="0">
                <a:solidFill>
                  <a:schemeClr val="bg1"/>
                </a:solidFill>
                <a:latin typeface="Calibri"/>
                <a:ea typeface="Calibri"/>
                <a:cs typeface="Calibri"/>
                <a:sym typeface="Calibri"/>
              </a:rPr>
              <a:t>Systemic Risks</a:t>
            </a:r>
          </a:p>
        </p:txBody>
      </p:sp>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0620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15"/>
        <p:cNvGrpSpPr/>
        <p:nvPr/>
      </p:nvGrpSpPr>
      <p:grpSpPr>
        <a:xfrm>
          <a:off x="0" y="0"/>
          <a:ext cx="0" cy="0"/>
          <a:chOff x="0" y="0"/>
          <a:chExt cx="0" cy="0"/>
        </a:xfrm>
      </p:grpSpPr>
      <p:sp>
        <p:nvSpPr>
          <p:cNvPr id="416" name="Google Shape;416;p53"/>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pPr>
              <a:buClr>
                <a:schemeClr val="bg1"/>
              </a:buClr>
            </a:pPr>
            <a:fld id="{00000000-1234-1234-1234-123412341234}" type="slidenum">
              <a:rPr lang="en-US">
                <a:solidFill>
                  <a:schemeClr val="bg1"/>
                </a:solidFill>
              </a:rPr>
              <a:pPr>
                <a:buClr>
                  <a:schemeClr val="bg1"/>
                </a:buClr>
              </a:pPr>
              <a:t>43</a:t>
            </a:fld>
            <a:endParaRPr>
              <a:solidFill>
                <a:schemeClr val="bg1"/>
              </a:solidFill>
            </a:endParaRPr>
          </a:p>
        </p:txBody>
      </p:sp>
      <p:sp>
        <p:nvSpPr>
          <p:cNvPr id="417" name="Google Shape;417;p53"/>
          <p:cNvSpPr/>
          <p:nvPr/>
        </p:nvSpPr>
        <p:spPr>
          <a:xfrm>
            <a:off x="1524000" y="152400"/>
            <a:ext cx="9035100" cy="1096574"/>
          </a:xfrm>
          <a:prstGeom prst="rect">
            <a:avLst/>
          </a:prstGeom>
          <a:noFill/>
          <a:ln>
            <a:noFill/>
          </a:ln>
        </p:spPr>
        <p:txBody>
          <a:bodyPr spcFirstLastPara="1" wrap="square" lIns="91425" tIns="45700" rIns="91425" bIns="45700" anchor="t" anchorCtr="0">
            <a:noAutofit/>
          </a:bodyPr>
          <a:lstStyle/>
          <a:p>
            <a:pPr>
              <a:buClr>
                <a:schemeClr val="bg1"/>
              </a:buClr>
            </a:pPr>
            <a:r>
              <a:rPr lang="en-US" sz="4400" b="1" dirty="0">
                <a:solidFill>
                  <a:schemeClr val="bg1"/>
                </a:solidFill>
                <a:latin typeface="Calibri"/>
                <a:ea typeface="Calibri"/>
                <a:cs typeface="Calibri"/>
                <a:sym typeface="Calibri"/>
              </a:rPr>
              <a:t>Major Risks and Control</a:t>
            </a:r>
            <a:endParaRPr sz="4400" b="1" dirty="0">
              <a:solidFill>
                <a:schemeClr val="bg1"/>
              </a:solidFill>
              <a:latin typeface="Calibri"/>
              <a:ea typeface="Calibri"/>
              <a:cs typeface="Calibri"/>
              <a:sym typeface="Calibri"/>
            </a:endParaRPr>
          </a:p>
          <a:p>
            <a:pPr>
              <a:buClr>
                <a:schemeClr val="bg1"/>
              </a:buClr>
            </a:pPr>
            <a:r>
              <a:rPr lang="en-US" sz="4400" b="1" dirty="0">
                <a:solidFill>
                  <a:schemeClr val="bg1"/>
                </a:solidFill>
                <a:latin typeface="Calibri"/>
                <a:ea typeface="Calibri"/>
                <a:cs typeface="Calibri"/>
                <a:sym typeface="Calibri"/>
              </a:rPr>
              <a:t>GEMENT STRUCTURE</a:t>
            </a:r>
            <a:endParaRPr sz="4400" b="1" dirty="0">
              <a:solidFill>
                <a:schemeClr val="bg1"/>
              </a:solidFill>
              <a:latin typeface="Calibri"/>
              <a:ea typeface="Calibri"/>
              <a:cs typeface="Calibri"/>
              <a:sym typeface="Calibri"/>
            </a:endParaRPr>
          </a:p>
        </p:txBody>
      </p:sp>
      <p:sp>
        <p:nvSpPr>
          <p:cNvPr id="418" name="Google Shape;418;p53"/>
          <p:cNvSpPr/>
          <p:nvPr/>
        </p:nvSpPr>
        <p:spPr>
          <a:xfrm>
            <a:off x="1276099" y="1671515"/>
            <a:ext cx="5806200" cy="8310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dirty="0">
                <a:solidFill>
                  <a:schemeClr val="bg1"/>
                </a:solidFill>
                <a:latin typeface="Calibri"/>
                <a:ea typeface="Calibri"/>
                <a:cs typeface="Calibri"/>
                <a:sym typeface="Calibri"/>
              </a:rPr>
              <a:t>Credit Risks: Managed by 3 Lines of Defense</a:t>
            </a:r>
            <a:endParaRPr dirty="0">
              <a:solidFill>
                <a:schemeClr val="bg1"/>
              </a:solidFill>
            </a:endParaRPr>
          </a:p>
          <a:p>
            <a:pPr>
              <a:buClr>
                <a:schemeClr val="bg1"/>
              </a:buClr>
            </a:pPr>
            <a:endParaRPr sz="2400" b="1" dirty="0">
              <a:solidFill>
                <a:schemeClr val="bg1"/>
              </a:solidFill>
              <a:latin typeface="Calibri"/>
              <a:ea typeface="Calibri"/>
              <a:cs typeface="Calibri"/>
              <a:sym typeface="Calibri"/>
            </a:endParaRPr>
          </a:p>
        </p:txBody>
      </p:sp>
      <p:sp>
        <p:nvSpPr>
          <p:cNvPr id="419" name="Google Shape;419;p53"/>
          <p:cNvSpPr/>
          <p:nvPr/>
        </p:nvSpPr>
        <p:spPr>
          <a:xfrm>
            <a:off x="1524000" y="2502515"/>
            <a:ext cx="9144000" cy="646200"/>
          </a:xfrm>
          <a:prstGeom prst="rect">
            <a:avLst/>
          </a:prstGeom>
          <a:noFill/>
          <a:ln>
            <a:noFill/>
          </a:ln>
        </p:spPr>
        <p:txBody>
          <a:bodyPr spcFirstLastPara="1" wrap="square" lIns="91425" tIns="45700" rIns="91425" bIns="45700" anchor="t" anchorCtr="0">
            <a:noAutofit/>
          </a:bodyPr>
          <a:lstStyle/>
          <a:p>
            <a:pPr marL="457200" indent="-457200">
              <a:buClr>
                <a:schemeClr val="bg1"/>
              </a:buClr>
              <a:buSzPts val="1800"/>
              <a:buFont typeface="Arial"/>
              <a:buChar char="•"/>
            </a:pPr>
            <a:r>
              <a:rPr lang="en-US" sz="2400" dirty="0">
                <a:solidFill>
                  <a:schemeClr val="bg1"/>
                </a:solidFill>
                <a:latin typeface="Calibri"/>
                <a:ea typeface="Calibri"/>
                <a:cs typeface="Calibri"/>
                <a:sym typeface="Calibri"/>
              </a:rPr>
              <a:t>Risk of loss associated with an obligor’s potential inability or unwillingness to fulfill its contractual obligations on a timely basis.</a:t>
            </a:r>
            <a:endParaRPr sz="2400" dirty="0">
              <a:solidFill>
                <a:schemeClr val="bg1"/>
              </a:solidFill>
              <a:latin typeface="Calibri"/>
              <a:ea typeface="Calibri"/>
              <a:cs typeface="Calibri"/>
              <a:sym typeface="Calibri"/>
            </a:endParaRPr>
          </a:p>
          <a:p>
            <a:pPr marL="457200">
              <a:buClr>
                <a:schemeClr val="bg1"/>
              </a:buClr>
            </a:pPr>
            <a:endParaRPr sz="2400" dirty="0">
              <a:solidFill>
                <a:schemeClr val="bg1"/>
              </a:solidFill>
              <a:latin typeface="Calibri"/>
              <a:ea typeface="Calibri"/>
              <a:cs typeface="Calibri"/>
              <a:sym typeface="Calibri"/>
            </a:endParaRPr>
          </a:p>
        </p:txBody>
      </p:sp>
      <p:sp>
        <p:nvSpPr>
          <p:cNvPr id="420" name="Google Shape;420;p53"/>
          <p:cNvSpPr txBox="1"/>
          <p:nvPr/>
        </p:nvSpPr>
        <p:spPr>
          <a:xfrm>
            <a:off x="2360287" y="3360807"/>
            <a:ext cx="3124200" cy="2562300"/>
          </a:xfrm>
          <a:prstGeom prst="rect">
            <a:avLst/>
          </a:prstGeom>
          <a:noFill/>
          <a:ln>
            <a:noFill/>
          </a:ln>
        </p:spPr>
        <p:txBody>
          <a:bodyPr spcFirstLastPara="1" wrap="square" lIns="91425" tIns="45700" rIns="91425" bIns="45700" anchor="t" anchorCtr="0">
            <a:noAutofit/>
          </a:bodyPr>
          <a:lstStyle/>
          <a:p>
            <a:pPr marL="285750" indent="-285750">
              <a:lnSpc>
                <a:spcPct val="150000"/>
              </a:lnSpc>
              <a:buClr>
                <a:schemeClr val="bg1"/>
              </a:buClr>
              <a:buSzPts val="1800"/>
              <a:buFont typeface="Arial"/>
              <a:buChar char="•"/>
            </a:pPr>
            <a:r>
              <a:rPr lang="en-US" sz="2400" dirty="0">
                <a:solidFill>
                  <a:schemeClr val="bg1"/>
                </a:solidFill>
                <a:latin typeface="Calibri"/>
                <a:ea typeface="Calibri"/>
                <a:cs typeface="Calibri"/>
                <a:sym typeface="Calibri"/>
              </a:rPr>
              <a:t>Primary Obligors (Direct)</a:t>
            </a:r>
            <a:endParaRPr sz="2400" dirty="0">
              <a:solidFill>
                <a:schemeClr val="bg1"/>
              </a:solidFill>
            </a:endParaRPr>
          </a:p>
          <a:p>
            <a:pPr marL="742950" lvl="1" indent="-285750">
              <a:lnSpc>
                <a:spcPct val="150000"/>
              </a:lnSpc>
              <a:buClr>
                <a:schemeClr val="bg1"/>
              </a:buClr>
              <a:buSzPts val="1800"/>
              <a:buFont typeface="Noto Sans Symbols"/>
              <a:buChar char="➢"/>
            </a:pPr>
            <a:r>
              <a:rPr lang="en-US" sz="2400" dirty="0">
                <a:solidFill>
                  <a:schemeClr val="bg1"/>
                </a:solidFill>
                <a:latin typeface="Calibri"/>
                <a:ea typeface="Calibri"/>
                <a:cs typeface="Calibri"/>
                <a:sym typeface="Calibri"/>
              </a:rPr>
              <a:t>Issuer</a:t>
            </a:r>
            <a:endParaRPr sz="2400" dirty="0">
              <a:solidFill>
                <a:schemeClr val="bg1"/>
              </a:solidFill>
            </a:endParaRPr>
          </a:p>
          <a:p>
            <a:pPr marL="742950" lvl="1" indent="-285750">
              <a:lnSpc>
                <a:spcPct val="150000"/>
              </a:lnSpc>
              <a:buClr>
                <a:schemeClr val="bg1"/>
              </a:buClr>
              <a:buSzPts val="1800"/>
              <a:buFont typeface="Noto Sans Symbols"/>
              <a:buChar char="➢"/>
            </a:pPr>
            <a:r>
              <a:rPr lang="en-US" sz="2400" dirty="0">
                <a:solidFill>
                  <a:schemeClr val="bg1"/>
                </a:solidFill>
                <a:latin typeface="Calibri"/>
                <a:ea typeface="Calibri"/>
                <a:cs typeface="Calibri"/>
                <a:sym typeface="Calibri"/>
              </a:rPr>
              <a:t>Debtor</a:t>
            </a:r>
            <a:endParaRPr sz="2400" dirty="0">
              <a:solidFill>
                <a:schemeClr val="bg1"/>
              </a:solidFill>
            </a:endParaRPr>
          </a:p>
          <a:p>
            <a:pPr marL="742950" lvl="1" indent="-285750">
              <a:lnSpc>
                <a:spcPct val="150000"/>
              </a:lnSpc>
              <a:buClr>
                <a:schemeClr val="bg1"/>
              </a:buClr>
              <a:buSzPts val="1800"/>
              <a:buFont typeface="Noto Sans Symbols"/>
              <a:buChar char="➢"/>
            </a:pPr>
            <a:r>
              <a:rPr lang="en-US" sz="2400" dirty="0">
                <a:solidFill>
                  <a:schemeClr val="bg1"/>
                </a:solidFill>
                <a:latin typeface="Calibri"/>
                <a:ea typeface="Calibri"/>
                <a:cs typeface="Calibri"/>
                <a:sym typeface="Calibri"/>
              </a:rPr>
              <a:t>Counterparty</a:t>
            </a:r>
            <a:endParaRPr sz="2400" dirty="0">
              <a:solidFill>
                <a:schemeClr val="bg1"/>
              </a:solidFill>
            </a:endParaRPr>
          </a:p>
          <a:p>
            <a:pPr marL="742950" lvl="1" indent="-285750">
              <a:lnSpc>
                <a:spcPct val="150000"/>
              </a:lnSpc>
              <a:buClr>
                <a:schemeClr val="bg1"/>
              </a:buClr>
              <a:buSzPts val="1800"/>
              <a:buFont typeface="Noto Sans Symbols"/>
              <a:buChar char="➢"/>
            </a:pPr>
            <a:r>
              <a:rPr lang="en-US" sz="2400" dirty="0">
                <a:solidFill>
                  <a:schemeClr val="bg1"/>
                </a:solidFill>
                <a:latin typeface="Calibri"/>
                <a:ea typeface="Calibri"/>
                <a:cs typeface="Calibri"/>
                <a:sym typeface="Calibri"/>
              </a:rPr>
              <a:t>Borrower</a:t>
            </a:r>
            <a:endParaRPr sz="2400" dirty="0">
              <a:solidFill>
                <a:schemeClr val="bg1"/>
              </a:solidFill>
            </a:endParaRPr>
          </a:p>
          <a:p>
            <a:pPr marL="742950" lvl="1" indent="-285750">
              <a:lnSpc>
                <a:spcPct val="150000"/>
              </a:lnSpc>
              <a:buClr>
                <a:schemeClr val="bg1"/>
              </a:buClr>
              <a:buSzPts val="1800"/>
              <a:buFont typeface="Noto Sans Symbols"/>
              <a:buChar char="➢"/>
            </a:pPr>
            <a:r>
              <a:rPr lang="en-US" sz="2400" dirty="0">
                <a:solidFill>
                  <a:schemeClr val="bg1"/>
                </a:solidFill>
                <a:latin typeface="Calibri"/>
                <a:ea typeface="Calibri"/>
                <a:cs typeface="Calibri"/>
                <a:sym typeface="Calibri"/>
              </a:rPr>
              <a:t>Policyholder</a:t>
            </a:r>
            <a:endParaRPr sz="2400" dirty="0">
              <a:solidFill>
                <a:schemeClr val="bg1"/>
              </a:solidFill>
              <a:latin typeface="Calibri"/>
              <a:ea typeface="Calibri"/>
              <a:cs typeface="Calibri"/>
              <a:sym typeface="Calibri"/>
            </a:endParaRPr>
          </a:p>
        </p:txBody>
      </p:sp>
      <p:sp>
        <p:nvSpPr>
          <p:cNvPr id="421" name="Google Shape;421;p53"/>
          <p:cNvSpPr txBox="1"/>
          <p:nvPr/>
        </p:nvSpPr>
        <p:spPr>
          <a:xfrm>
            <a:off x="5613267" y="3346968"/>
            <a:ext cx="3505200" cy="1315800"/>
          </a:xfrm>
          <a:prstGeom prst="rect">
            <a:avLst/>
          </a:prstGeom>
          <a:noFill/>
          <a:ln>
            <a:noFill/>
          </a:ln>
        </p:spPr>
        <p:txBody>
          <a:bodyPr spcFirstLastPara="1" wrap="square" lIns="91425" tIns="45700" rIns="91425" bIns="45700" anchor="t" anchorCtr="0">
            <a:noAutofit/>
          </a:bodyPr>
          <a:lstStyle/>
          <a:p>
            <a:pPr marL="285750" indent="-285750">
              <a:lnSpc>
                <a:spcPct val="150000"/>
              </a:lnSpc>
              <a:buClr>
                <a:schemeClr val="bg1"/>
              </a:buClr>
              <a:buSzPts val="1800"/>
              <a:buFont typeface="Arial"/>
              <a:buChar char="•"/>
            </a:pPr>
            <a:r>
              <a:rPr lang="en-US" sz="2400" dirty="0">
                <a:solidFill>
                  <a:schemeClr val="bg1"/>
                </a:solidFill>
                <a:latin typeface="Calibri"/>
                <a:ea typeface="Calibri"/>
                <a:cs typeface="Calibri"/>
                <a:sym typeface="Calibri"/>
              </a:rPr>
              <a:t>Secondary</a:t>
            </a:r>
            <a:r>
              <a:rPr lang="en-US" dirty="0">
                <a:solidFill>
                  <a:schemeClr val="bg1"/>
                </a:solidFill>
                <a:latin typeface="Calibri"/>
                <a:ea typeface="Calibri"/>
                <a:cs typeface="Calibri"/>
                <a:sym typeface="Calibri"/>
              </a:rPr>
              <a:t> Obligors (Indirect)</a:t>
            </a:r>
            <a:endParaRPr dirty="0">
              <a:solidFill>
                <a:schemeClr val="bg1"/>
              </a:solidFill>
            </a:endParaRPr>
          </a:p>
          <a:p>
            <a:pPr marL="742950" lvl="1" indent="-285750">
              <a:lnSpc>
                <a:spcPct val="150000"/>
              </a:lnSpc>
              <a:buClr>
                <a:schemeClr val="bg1"/>
              </a:buClr>
              <a:buSzPts val="1800"/>
              <a:buFont typeface="Noto Sans Symbols"/>
              <a:buChar char="➢"/>
            </a:pPr>
            <a:r>
              <a:rPr lang="en-US" dirty="0">
                <a:solidFill>
                  <a:schemeClr val="bg1"/>
                </a:solidFill>
                <a:latin typeface="Calibri"/>
                <a:ea typeface="Calibri"/>
                <a:cs typeface="Calibri"/>
                <a:sym typeface="Calibri"/>
              </a:rPr>
              <a:t>Guarantor</a:t>
            </a:r>
            <a:endParaRPr dirty="0">
              <a:solidFill>
                <a:schemeClr val="bg1"/>
              </a:solidFill>
            </a:endParaRPr>
          </a:p>
          <a:p>
            <a:pPr marL="742950" lvl="1" indent="-285750">
              <a:lnSpc>
                <a:spcPct val="150000"/>
              </a:lnSpc>
              <a:buClr>
                <a:schemeClr val="bg1"/>
              </a:buClr>
              <a:buSzPts val="1800"/>
              <a:buFont typeface="Noto Sans Symbols"/>
              <a:buChar char="➢"/>
            </a:pPr>
            <a:r>
              <a:rPr lang="en-US" dirty="0">
                <a:solidFill>
                  <a:schemeClr val="bg1"/>
                </a:solidFill>
                <a:latin typeface="Calibri"/>
                <a:ea typeface="Calibri"/>
                <a:cs typeface="Calibri"/>
                <a:sym typeface="Calibri"/>
              </a:rPr>
              <a:t>Reinsurer</a:t>
            </a:r>
            <a:endParaRPr dirty="0">
              <a:solidFill>
                <a:schemeClr val="bg1"/>
              </a:solidFill>
              <a:latin typeface="Calibri"/>
              <a:ea typeface="Calibri"/>
              <a:cs typeface="Calibri"/>
              <a:sym typeface="Calibri"/>
            </a:endParaRPr>
          </a:p>
        </p:txBody>
      </p:sp>
      <p:pic>
        <p:nvPicPr>
          <p:cNvPr id="8"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7625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25"/>
        <p:cNvGrpSpPr/>
        <p:nvPr/>
      </p:nvGrpSpPr>
      <p:grpSpPr>
        <a:xfrm>
          <a:off x="0" y="0"/>
          <a:ext cx="0" cy="0"/>
          <a:chOff x="0" y="0"/>
          <a:chExt cx="0" cy="0"/>
        </a:xfrm>
      </p:grpSpPr>
      <p:sp>
        <p:nvSpPr>
          <p:cNvPr id="426" name="Google Shape;426;p54"/>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pPr>
              <a:buClr>
                <a:schemeClr val="bg1"/>
              </a:buClr>
            </a:pPr>
            <a:fld id="{00000000-1234-1234-1234-123412341234}" type="slidenum">
              <a:rPr lang="en-US">
                <a:solidFill>
                  <a:schemeClr val="bg1"/>
                </a:solidFill>
              </a:rPr>
              <a:pPr>
                <a:buClr>
                  <a:schemeClr val="bg1"/>
                </a:buClr>
              </a:pPr>
              <a:t>44</a:t>
            </a:fld>
            <a:endParaRPr>
              <a:solidFill>
                <a:schemeClr val="bg1"/>
              </a:solidFill>
            </a:endParaRPr>
          </a:p>
        </p:txBody>
      </p:sp>
      <p:sp>
        <p:nvSpPr>
          <p:cNvPr id="427" name="Google Shape;427;p54"/>
          <p:cNvSpPr/>
          <p:nvPr/>
        </p:nvSpPr>
        <p:spPr>
          <a:xfrm>
            <a:off x="1327052" y="919089"/>
            <a:ext cx="35460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dirty="0">
                <a:solidFill>
                  <a:schemeClr val="bg1"/>
                </a:solidFill>
                <a:latin typeface="Calibri"/>
                <a:ea typeface="Calibri"/>
                <a:cs typeface="Calibri"/>
                <a:sym typeface="Calibri"/>
              </a:rPr>
              <a:t>Credit Risks Measurement</a:t>
            </a:r>
            <a:endParaRPr sz="2400" b="1" dirty="0">
              <a:solidFill>
                <a:schemeClr val="bg1"/>
              </a:solidFill>
              <a:latin typeface="Calibri"/>
              <a:ea typeface="Calibri"/>
              <a:cs typeface="Calibri"/>
              <a:sym typeface="Calibri"/>
            </a:endParaRPr>
          </a:p>
        </p:txBody>
      </p:sp>
      <p:sp>
        <p:nvSpPr>
          <p:cNvPr id="428" name="Google Shape;428;p54"/>
          <p:cNvSpPr txBox="1"/>
          <p:nvPr/>
        </p:nvSpPr>
        <p:spPr>
          <a:xfrm>
            <a:off x="1524000" y="1685779"/>
            <a:ext cx="9144000" cy="4840200"/>
          </a:xfrm>
          <a:prstGeom prst="rect">
            <a:avLst/>
          </a:prstGeom>
          <a:noFill/>
          <a:ln>
            <a:noFill/>
          </a:ln>
        </p:spPr>
        <p:txBody>
          <a:bodyPr spcFirstLastPara="1" wrap="square" lIns="91425" tIns="45700" rIns="91425" bIns="45700" anchor="t" anchorCtr="0">
            <a:noAutofit/>
          </a:bodyPr>
          <a:lstStyle/>
          <a:p>
            <a:pPr marL="109579" indent="-114300">
              <a:lnSpc>
                <a:spcPct val="114000"/>
              </a:lnSpc>
              <a:buClr>
                <a:schemeClr val="bg1"/>
              </a:buClr>
              <a:buSzPts val="1800"/>
              <a:buFont typeface="Arial"/>
              <a:buChar char="•"/>
            </a:pPr>
            <a:r>
              <a:rPr lang="en-US" dirty="0">
                <a:solidFill>
                  <a:schemeClr val="bg1"/>
                </a:solidFill>
                <a:latin typeface="Calibri"/>
                <a:ea typeface="Calibri"/>
                <a:cs typeface="Calibri"/>
                <a:sym typeface="Calibri"/>
              </a:rPr>
              <a:t>Quantifies obligors’ and portfolio’s credit risks to help control expected losses and minimize losses that are unexpected</a:t>
            </a:r>
            <a:endParaRPr dirty="0">
              <a:solidFill>
                <a:schemeClr val="bg1"/>
              </a:solidFill>
            </a:endParaRPr>
          </a:p>
          <a:p>
            <a:pPr>
              <a:lnSpc>
                <a:spcPct val="114000"/>
              </a:lnSpc>
              <a:buClr>
                <a:schemeClr val="bg1"/>
              </a:buClr>
              <a:buSzPts val="1800"/>
            </a:pPr>
            <a:endParaRPr dirty="0">
              <a:solidFill>
                <a:schemeClr val="bg1"/>
              </a:solidFill>
              <a:latin typeface="Calibri"/>
              <a:ea typeface="Calibri"/>
              <a:cs typeface="Calibri"/>
              <a:sym typeface="Calibri"/>
            </a:endParaRPr>
          </a:p>
          <a:p>
            <a:pPr marL="109579" indent="-114300">
              <a:lnSpc>
                <a:spcPct val="114000"/>
              </a:lnSpc>
              <a:buClr>
                <a:schemeClr val="bg1"/>
              </a:buClr>
              <a:buSzPts val="1800"/>
              <a:buFont typeface="Arial"/>
              <a:buChar char="•"/>
            </a:pPr>
            <a:r>
              <a:rPr lang="en-US" dirty="0">
                <a:solidFill>
                  <a:schemeClr val="bg1"/>
                </a:solidFill>
                <a:latin typeface="Calibri"/>
                <a:ea typeface="Calibri"/>
                <a:cs typeface="Calibri"/>
                <a:sym typeface="Calibri"/>
              </a:rPr>
              <a:t>T</a:t>
            </a:r>
            <a:r>
              <a:rPr lang="en-CA" dirty="0">
                <a:solidFill>
                  <a:schemeClr val="bg1"/>
                </a:solidFill>
                <a:latin typeface="Calibri"/>
                <a:ea typeface="Calibri"/>
                <a:cs typeface="Calibri"/>
                <a:sym typeface="Calibri"/>
              </a:rPr>
              <a:t>wo</a:t>
            </a:r>
            <a:r>
              <a:rPr lang="en-US" dirty="0">
                <a:solidFill>
                  <a:schemeClr val="bg1"/>
                </a:solidFill>
                <a:latin typeface="Calibri"/>
                <a:ea typeface="Calibri"/>
                <a:cs typeface="Calibri"/>
                <a:sym typeface="Calibri"/>
              </a:rPr>
              <a:t> Principal Approaches</a:t>
            </a:r>
            <a:endParaRPr dirty="0">
              <a:solidFill>
                <a:schemeClr val="bg1"/>
              </a:solidFill>
            </a:endParaRPr>
          </a:p>
          <a:p>
            <a:pPr marL="328736" lvl="1" indent="-114300">
              <a:lnSpc>
                <a:spcPct val="114000"/>
              </a:lnSpc>
              <a:buClr>
                <a:schemeClr val="bg1"/>
              </a:buClr>
              <a:buSzPts val="1800"/>
              <a:buFont typeface="Noto Sans Symbols"/>
              <a:buChar char="➢"/>
            </a:pPr>
            <a:r>
              <a:rPr lang="en-US" dirty="0">
                <a:solidFill>
                  <a:schemeClr val="bg1"/>
                </a:solidFill>
                <a:latin typeface="Calibri"/>
                <a:ea typeface="Calibri"/>
                <a:cs typeface="Calibri"/>
                <a:sym typeface="Calibri"/>
              </a:rPr>
              <a:t>Internal Ratings Based Approach (IRB) – mostly used</a:t>
            </a:r>
            <a:endParaRPr dirty="0">
              <a:solidFill>
                <a:schemeClr val="bg1"/>
              </a:solidFill>
            </a:endParaRPr>
          </a:p>
          <a:p>
            <a:pPr marL="328736" lvl="1" indent="-114300">
              <a:lnSpc>
                <a:spcPct val="114000"/>
              </a:lnSpc>
              <a:buClr>
                <a:schemeClr val="bg1"/>
              </a:buClr>
              <a:buSzPts val="1800"/>
              <a:buFont typeface="Noto Sans Symbols"/>
              <a:buChar char="➢"/>
            </a:pPr>
            <a:r>
              <a:rPr lang="en-US" dirty="0">
                <a:solidFill>
                  <a:schemeClr val="bg1"/>
                </a:solidFill>
                <a:latin typeface="Calibri"/>
                <a:ea typeface="Calibri"/>
                <a:cs typeface="Calibri"/>
                <a:sym typeface="Calibri"/>
              </a:rPr>
              <a:t>Standardized Approach</a:t>
            </a:r>
            <a:endParaRPr dirty="0">
              <a:solidFill>
                <a:schemeClr val="bg1"/>
              </a:solidFill>
            </a:endParaRPr>
          </a:p>
          <a:p>
            <a:pPr marL="219157" lvl="1">
              <a:lnSpc>
                <a:spcPct val="114000"/>
              </a:lnSpc>
              <a:buClr>
                <a:schemeClr val="bg1"/>
              </a:buClr>
              <a:buSzPts val="1800"/>
            </a:pPr>
            <a:r>
              <a:rPr lang="en-US" dirty="0">
                <a:solidFill>
                  <a:schemeClr val="bg1"/>
                </a:solidFill>
                <a:latin typeface="Calibri"/>
                <a:ea typeface="Calibri"/>
                <a:cs typeface="Calibri"/>
                <a:sym typeface="Calibri"/>
              </a:rPr>
              <a:t>		</a:t>
            </a:r>
            <a:endParaRPr dirty="0">
              <a:solidFill>
                <a:schemeClr val="bg1"/>
              </a:solidFill>
            </a:endParaRPr>
          </a:p>
          <a:p>
            <a:pPr marL="109579" indent="-114300">
              <a:lnSpc>
                <a:spcPct val="114000"/>
              </a:lnSpc>
              <a:buClr>
                <a:schemeClr val="bg1"/>
              </a:buClr>
              <a:buSzPts val="1800"/>
              <a:buFont typeface="Arial"/>
              <a:buChar char="•"/>
            </a:pPr>
            <a:r>
              <a:rPr lang="en-US" dirty="0">
                <a:solidFill>
                  <a:schemeClr val="bg1"/>
                </a:solidFill>
                <a:latin typeface="Calibri"/>
                <a:ea typeface="Calibri"/>
                <a:cs typeface="Calibri"/>
                <a:sym typeface="Calibri"/>
              </a:rPr>
              <a:t>Three Key Parameters </a:t>
            </a:r>
            <a:endParaRPr dirty="0">
              <a:solidFill>
                <a:schemeClr val="bg1"/>
              </a:solidFill>
            </a:endParaRPr>
          </a:p>
          <a:p>
            <a:pPr marL="328736" lvl="1" indent="-114300">
              <a:lnSpc>
                <a:spcPct val="114000"/>
              </a:lnSpc>
              <a:buClr>
                <a:schemeClr val="bg1"/>
              </a:buClr>
              <a:buSzPts val="1800"/>
              <a:buFont typeface="Noto Sans Symbols"/>
              <a:buChar char="➢"/>
            </a:pPr>
            <a:r>
              <a:rPr lang="en-US" dirty="0">
                <a:solidFill>
                  <a:schemeClr val="bg1"/>
                </a:solidFill>
                <a:latin typeface="Calibri"/>
                <a:ea typeface="Calibri"/>
                <a:cs typeface="Calibri"/>
                <a:sym typeface="Calibri"/>
              </a:rPr>
              <a:t>Probability of default (PD) – Chances that an obligor of a specific rating would default over a 			     specific time horizon</a:t>
            </a:r>
            <a:endParaRPr dirty="0">
              <a:solidFill>
                <a:schemeClr val="bg1"/>
              </a:solidFill>
            </a:endParaRPr>
          </a:p>
          <a:p>
            <a:pPr marL="328736" lvl="1" indent="-114300">
              <a:lnSpc>
                <a:spcPct val="114000"/>
              </a:lnSpc>
              <a:buClr>
                <a:schemeClr val="bg1"/>
              </a:buClr>
              <a:buSzPts val="1800"/>
              <a:buFont typeface="Noto Sans Symbols"/>
              <a:buChar char="➢"/>
            </a:pPr>
            <a:r>
              <a:rPr lang="en-US" dirty="0">
                <a:solidFill>
                  <a:schemeClr val="bg1"/>
                </a:solidFill>
                <a:latin typeface="Calibri"/>
                <a:ea typeface="Calibri"/>
                <a:cs typeface="Calibri"/>
                <a:sym typeface="Calibri"/>
              </a:rPr>
              <a:t>Exposure at default (EAD) – amount obligor is expected to owe at time of default</a:t>
            </a:r>
            <a:endParaRPr dirty="0">
              <a:solidFill>
                <a:schemeClr val="bg1"/>
              </a:solidFill>
            </a:endParaRPr>
          </a:p>
          <a:p>
            <a:pPr marL="328736" lvl="1" indent="-114300">
              <a:lnSpc>
                <a:spcPct val="114000"/>
              </a:lnSpc>
              <a:buClr>
                <a:schemeClr val="bg1"/>
              </a:buClr>
              <a:buSzPts val="1800"/>
              <a:buFont typeface="Noto Sans Symbols"/>
              <a:buChar char="➢"/>
            </a:pPr>
            <a:r>
              <a:rPr lang="en-US" dirty="0">
                <a:solidFill>
                  <a:schemeClr val="bg1"/>
                </a:solidFill>
                <a:latin typeface="Calibri"/>
                <a:ea typeface="Calibri"/>
                <a:cs typeface="Calibri"/>
                <a:sym typeface="Calibri"/>
              </a:rPr>
              <a:t>Loss given default (LGD) – estimate of amount of EAD that is unrecoverable</a:t>
            </a:r>
            <a:endParaRPr dirty="0">
              <a:solidFill>
                <a:schemeClr val="bg1"/>
              </a:solidFill>
            </a:endParaRPr>
          </a:p>
          <a:p>
            <a:pPr marL="328736" lvl="1" indent="-39729">
              <a:buClr>
                <a:schemeClr val="bg1"/>
              </a:buClr>
              <a:buSzPts val="1100"/>
            </a:pPr>
            <a:endParaRPr sz="1100" dirty="0">
              <a:solidFill>
                <a:schemeClr val="bg1"/>
              </a:solidFill>
              <a:latin typeface="Calibri"/>
              <a:ea typeface="Calibri"/>
              <a:cs typeface="Calibri"/>
              <a:sym typeface="Calibri"/>
            </a:endParaRPr>
          </a:p>
        </p:txBody>
      </p:sp>
      <p:sp>
        <p:nvSpPr>
          <p:cNvPr id="429" name="Google Shape;429;p54"/>
          <p:cNvSpPr/>
          <p:nvPr/>
        </p:nvSpPr>
        <p:spPr>
          <a:xfrm>
            <a:off x="651803" y="74044"/>
            <a:ext cx="43698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dirty="0">
                <a:solidFill>
                  <a:schemeClr val="bg1"/>
                </a:solidFill>
                <a:latin typeface="Calibri"/>
                <a:ea typeface="Calibri"/>
                <a:cs typeface="Calibri"/>
                <a:sym typeface="Calibri"/>
              </a:rPr>
              <a:t>Major Risks and Control</a:t>
            </a:r>
            <a:endParaRPr sz="2400" b="1" dirty="0">
              <a:solidFill>
                <a:schemeClr val="bg1"/>
              </a:solidFill>
              <a:latin typeface="Calibri"/>
              <a:ea typeface="Calibri"/>
              <a:cs typeface="Calibri"/>
              <a:sym typeface="Calibri"/>
            </a:endParaRPr>
          </a:p>
        </p:txBody>
      </p:sp>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6351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34"/>
        <p:cNvGrpSpPr/>
        <p:nvPr/>
      </p:nvGrpSpPr>
      <p:grpSpPr>
        <a:xfrm>
          <a:off x="0" y="0"/>
          <a:ext cx="0" cy="0"/>
          <a:chOff x="0" y="0"/>
          <a:chExt cx="0" cy="0"/>
        </a:xfrm>
      </p:grpSpPr>
      <p:sp>
        <p:nvSpPr>
          <p:cNvPr id="435" name="Google Shape;435;p55"/>
          <p:cNvSpPr txBox="1">
            <a:spLocks noGrp="1"/>
          </p:cNvSpPr>
          <p:nvPr>
            <p:ph type="sldNum" idx="12"/>
          </p:nvPr>
        </p:nvSpPr>
        <p:spPr>
          <a:xfrm>
            <a:off x="10134600" y="6638307"/>
            <a:ext cx="424500" cy="207900"/>
          </a:xfrm>
          <a:prstGeom prst="rect">
            <a:avLst/>
          </a:prstGeom>
        </p:spPr>
        <p:txBody>
          <a:bodyPr spcFirstLastPara="1" vert="horz" wrap="square" lIns="91425" tIns="45700" rIns="91425" bIns="45700" rtlCol="0" anchor="t" anchorCtr="0">
            <a:noAutofit/>
          </a:bodyPr>
          <a:lstStyle/>
          <a:p>
            <a:pPr>
              <a:buClr>
                <a:srgbClr val="000000"/>
              </a:buClr>
            </a:pPr>
            <a:fld id="{00000000-1234-1234-1234-123412341234}" type="slidenum">
              <a:rPr lang="en-US"/>
              <a:pPr>
                <a:buClr>
                  <a:srgbClr val="000000"/>
                </a:buClr>
              </a:pPr>
              <a:t>45</a:t>
            </a:fld>
            <a:endParaRPr/>
          </a:p>
        </p:txBody>
      </p:sp>
      <p:sp>
        <p:nvSpPr>
          <p:cNvPr id="436" name="Google Shape;436;p55"/>
          <p:cNvSpPr/>
          <p:nvPr/>
        </p:nvSpPr>
        <p:spPr>
          <a:xfrm>
            <a:off x="1524000" y="812600"/>
            <a:ext cx="3897900" cy="461700"/>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Credit Risks – Wholesale Risk</a:t>
            </a:r>
            <a:endParaRPr sz="2400" b="1" dirty="0">
              <a:solidFill>
                <a:schemeClr val="bg1"/>
              </a:solidFill>
              <a:latin typeface="Calibri"/>
              <a:ea typeface="Calibri"/>
              <a:cs typeface="Calibri"/>
              <a:sym typeface="Calibri"/>
            </a:endParaRPr>
          </a:p>
        </p:txBody>
      </p:sp>
      <p:sp>
        <p:nvSpPr>
          <p:cNvPr id="437" name="Google Shape;437;p55"/>
          <p:cNvSpPr txBox="1"/>
          <p:nvPr/>
        </p:nvSpPr>
        <p:spPr>
          <a:xfrm>
            <a:off x="2394300" y="1472800"/>
            <a:ext cx="7403400" cy="3115500"/>
          </a:xfrm>
          <a:prstGeom prst="rect">
            <a:avLst/>
          </a:prstGeom>
          <a:noFill/>
          <a:ln>
            <a:noFill/>
          </a:ln>
        </p:spPr>
        <p:txBody>
          <a:bodyPr spcFirstLastPara="1" wrap="square" lIns="91425" tIns="91425" rIns="91425" bIns="91425" anchor="t" anchorCtr="0">
            <a:noAutofit/>
          </a:bodyPr>
          <a:lstStyle/>
          <a:p>
            <a:pPr marL="109579" indent="-152400">
              <a:lnSpc>
                <a:spcPct val="114000"/>
              </a:lnSpc>
              <a:buClr>
                <a:schemeClr val="bg1"/>
              </a:buClr>
              <a:buSzPts val="2400"/>
              <a:buFont typeface="Calibri"/>
              <a:buChar char="•"/>
            </a:pPr>
            <a:r>
              <a:rPr lang="en-US" sz="2400" dirty="0">
                <a:solidFill>
                  <a:schemeClr val="bg1"/>
                </a:solidFill>
                <a:latin typeface="Calibri"/>
                <a:ea typeface="Calibri"/>
                <a:cs typeface="Calibri"/>
                <a:sym typeface="Calibri"/>
              </a:rPr>
              <a:t>Wholesale Credit Rating System</a:t>
            </a:r>
            <a:endParaRPr sz="2400" dirty="0">
              <a:solidFill>
                <a:schemeClr val="bg1"/>
              </a:solidFill>
              <a:latin typeface="Calibri"/>
              <a:ea typeface="Calibri"/>
              <a:cs typeface="Calibri"/>
              <a:sym typeface="Calibri"/>
            </a:endParaRPr>
          </a:p>
          <a:p>
            <a:pPr marL="328736" lvl="1" indent="-152400">
              <a:lnSpc>
                <a:spcPct val="114000"/>
              </a:lnSpc>
              <a:buClr>
                <a:schemeClr val="bg1"/>
              </a:buClr>
              <a:buSzPts val="2400"/>
              <a:buFont typeface="Calibri"/>
              <a:buChar char="➢"/>
            </a:pPr>
            <a:r>
              <a:rPr lang="en-US" sz="2400" dirty="0">
                <a:solidFill>
                  <a:schemeClr val="bg1"/>
                </a:solidFill>
                <a:latin typeface="Calibri"/>
                <a:ea typeface="Calibri"/>
                <a:cs typeface="Calibri"/>
                <a:sym typeface="Calibri"/>
              </a:rPr>
              <a:t>measure the credit risk inherent in wholesale credit activities.</a:t>
            </a:r>
            <a:endParaRPr sz="2400" dirty="0">
              <a:solidFill>
                <a:schemeClr val="bg1"/>
              </a:solidFill>
              <a:latin typeface="Calibri"/>
              <a:ea typeface="Calibri"/>
              <a:cs typeface="Calibri"/>
              <a:sym typeface="Calibri"/>
            </a:endParaRPr>
          </a:p>
          <a:p>
            <a:pPr>
              <a:lnSpc>
                <a:spcPct val="114000"/>
              </a:lnSpc>
              <a:buClr>
                <a:schemeClr val="bg1"/>
              </a:buClr>
            </a:pPr>
            <a:endParaRPr sz="2400" dirty="0">
              <a:solidFill>
                <a:schemeClr val="bg1"/>
              </a:solidFill>
              <a:latin typeface="Calibri"/>
              <a:ea typeface="Calibri"/>
              <a:cs typeface="Calibri"/>
              <a:sym typeface="Calibri"/>
            </a:endParaRPr>
          </a:p>
          <a:p>
            <a:pPr marL="109579" indent="-152400">
              <a:lnSpc>
                <a:spcPct val="114000"/>
              </a:lnSpc>
              <a:buClr>
                <a:schemeClr val="bg1"/>
              </a:buClr>
              <a:buSzPts val="2400"/>
              <a:buFont typeface="Calibri"/>
              <a:buChar char="•"/>
            </a:pPr>
            <a:r>
              <a:rPr lang="en-US" sz="2400" dirty="0">
                <a:solidFill>
                  <a:schemeClr val="bg1"/>
                </a:solidFill>
                <a:latin typeface="Calibri"/>
                <a:ea typeface="Calibri"/>
                <a:cs typeface="Calibri"/>
                <a:sym typeface="Calibri"/>
              </a:rPr>
              <a:t>How to work?</a:t>
            </a:r>
            <a:endParaRPr sz="2400" dirty="0">
              <a:solidFill>
                <a:schemeClr val="bg1"/>
              </a:solidFill>
              <a:latin typeface="Calibri"/>
              <a:ea typeface="Calibri"/>
              <a:cs typeface="Calibri"/>
              <a:sym typeface="Calibri"/>
            </a:endParaRPr>
          </a:p>
          <a:p>
            <a:pPr marL="328736" lvl="1" indent="-152400">
              <a:lnSpc>
                <a:spcPct val="114000"/>
              </a:lnSpc>
              <a:buClr>
                <a:schemeClr val="bg1"/>
              </a:buClr>
              <a:buSzPts val="2400"/>
              <a:buFont typeface="Calibri"/>
              <a:buChar char="➢"/>
            </a:pPr>
            <a:r>
              <a:rPr lang="en-US" sz="2400" dirty="0">
                <a:solidFill>
                  <a:schemeClr val="bg1"/>
                </a:solidFill>
                <a:latin typeface="Calibri"/>
                <a:ea typeface="Calibri"/>
                <a:cs typeface="Calibri"/>
                <a:sym typeface="Calibri"/>
              </a:rPr>
              <a:t>Borrower Risk Rating (BRR)</a:t>
            </a:r>
            <a:endParaRPr sz="2400" dirty="0">
              <a:solidFill>
                <a:schemeClr val="bg1"/>
              </a:solidFill>
              <a:latin typeface="Calibri"/>
              <a:ea typeface="Calibri"/>
              <a:cs typeface="Calibri"/>
              <a:sym typeface="Calibri"/>
            </a:endParaRPr>
          </a:p>
          <a:p>
            <a:pPr marL="328736" lvl="1" indent="-152400">
              <a:lnSpc>
                <a:spcPct val="114000"/>
              </a:lnSpc>
              <a:buClr>
                <a:schemeClr val="bg1"/>
              </a:buClr>
              <a:buSzPts val="2400"/>
              <a:buFont typeface="Calibri"/>
              <a:buChar char="➢"/>
            </a:pPr>
            <a:r>
              <a:rPr lang="en-US" sz="2400" dirty="0">
                <a:solidFill>
                  <a:schemeClr val="bg1"/>
                </a:solidFill>
                <a:latin typeface="Calibri"/>
                <a:ea typeface="Calibri"/>
                <a:cs typeface="Calibri"/>
                <a:sym typeface="Calibri"/>
              </a:rPr>
              <a:t>PD</a:t>
            </a:r>
            <a:endParaRPr sz="2400" dirty="0">
              <a:solidFill>
                <a:schemeClr val="bg1"/>
              </a:solidFill>
              <a:latin typeface="Calibri"/>
              <a:ea typeface="Calibri"/>
              <a:cs typeface="Calibri"/>
              <a:sym typeface="Calibri"/>
            </a:endParaRPr>
          </a:p>
          <a:p>
            <a:pPr>
              <a:lnSpc>
                <a:spcPct val="114000"/>
              </a:lnSpc>
              <a:buClr>
                <a:schemeClr val="bg1"/>
              </a:buClr>
            </a:pPr>
            <a:endParaRPr dirty="0">
              <a:solidFill>
                <a:schemeClr val="bg1"/>
              </a:solidFill>
              <a:latin typeface="Calibri"/>
              <a:ea typeface="Calibri"/>
              <a:cs typeface="Calibri"/>
              <a:sym typeface="Calibri"/>
            </a:endParaRPr>
          </a:p>
          <a:p>
            <a:pPr>
              <a:lnSpc>
                <a:spcPct val="114000"/>
              </a:lnSpc>
              <a:buClr>
                <a:schemeClr val="bg1"/>
              </a:buClr>
            </a:pPr>
            <a:endParaRPr dirty="0">
              <a:solidFill>
                <a:schemeClr val="bg1"/>
              </a:solidFill>
              <a:latin typeface="Calibri"/>
              <a:ea typeface="Calibri"/>
              <a:cs typeface="Calibri"/>
              <a:sym typeface="Calibri"/>
            </a:endParaRPr>
          </a:p>
        </p:txBody>
      </p:sp>
      <p:sp>
        <p:nvSpPr>
          <p:cNvPr id="438" name="Google Shape;438;p55"/>
          <p:cNvSpPr/>
          <p:nvPr/>
        </p:nvSpPr>
        <p:spPr>
          <a:xfrm>
            <a:off x="905021" y="152400"/>
            <a:ext cx="4369800" cy="461700"/>
          </a:xfrm>
          <a:prstGeom prst="rect">
            <a:avLst/>
          </a:prstGeom>
          <a:noFill/>
          <a:ln>
            <a:noFill/>
          </a:ln>
        </p:spPr>
        <p:txBody>
          <a:bodyPr spcFirstLastPara="1" wrap="square" lIns="91425" tIns="45700" rIns="91425" bIns="45700" anchor="t" anchorCtr="0">
            <a:noAutofit/>
          </a:bodyPr>
          <a:lstStyle/>
          <a:p>
            <a:r>
              <a:rPr lang="en-US" sz="2400" b="1" dirty="0">
                <a:solidFill>
                  <a:schemeClr val="lt1"/>
                </a:solidFill>
                <a:latin typeface="Calibri"/>
                <a:ea typeface="Calibri"/>
                <a:cs typeface="Calibri"/>
                <a:sym typeface="Calibri"/>
              </a:rPr>
              <a:t>Major Risks and Control</a:t>
            </a:r>
            <a:endParaRPr sz="2400" b="1" dirty="0">
              <a:solidFill>
                <a:schemeClr val="lt1"/>
              </a:solidFill>
              <a:latin typeface="Calibri"/>
              <a:ea typeface="Calibri"/>
              <a:cs typeface="Calibri"/>
              <a:sym typeface="Calibri"/>
            </a:endParaRPr>
          </a:p>
        </p:txBody>
      </p:sp>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74636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442"/>
        <p:cNvGrpSpPr/>
        <p:nvPr/>
      </p:nvGrpSpPr>
      <p:grpSpPr>
        <a:xfrm>
          <a:off x="0" y="0"/>
          <a:ext cx="0" cy="0"/>
          <a:chOff x="0" y="0"/>
          <a:chExt cx="0" cy="0"/>
        </a:xfrm>
      </p:grpSpPr>
      <p:sp>
        <p:nvSpPr>
          <p:cNvPr id="443" name="Google Shape;443;p56"/>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46</a:t>
            </a:fld>
            <a:endParaRPr>
              <a:solidFill>
                <a:srgbClr val="000000"/>
              </a:solidFill>
            </a:endParaRPr>
          </a:p>
        </p:txBody>
      </p:sp>
      <p:sp>
        <p:nvSpPr>
          <p:cNvPr id="444" name="Google Shape;444;p56"/>
          <p:cNvSpPr/>
          <p:nvPr/>
        </p:nvSpPr>
        <p:spPr>
          <a:xfrm>
            <a:off x="1524000" y="533400"/>
            <a:ext cx="3897900" cy="461700"/>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Credit Risks – Wholesale Risk</a:t>
            </a:r>
            <a:endParaRPr sz="2400" b="1" dirty="0">
              <a:solidFill>
                <a:schemeClr val="bg1"/>
              </a:solidFill>
              <a:latin typeface="Calibri"/>
              <a:ea typeface="Calibri"/>
              <a:cs typeface="Calibri"/>
              <a:sym typeface="Calibri"/>
            </a:endParaRPr>
          </a:p>
        </p:txBody>
      </p:sp>
      <p:sp>
        <p:nvSpPr>
          <p:cNvPr id="446" name="Google Shape;446;p56"/>
          <p:cNvSpPr/>
          <p:nvPr/>
        </p:nvSpPr>
        <p:spPr>
          <a:xfrm>
            <a:off x="848751" y="71700"/>
            <a:ext cx="4369800" cy="461700"/>
          </a:xfrm>
          <a:prstGeom prst="rect">
            <a:avLst/>
          </a:prstGeom>
          <a:noFill/>
          <a:ln>
            <a:noFill/>
          </a:ln>
        </p:spPr>
        <p:txBody>
          <a:bodyPr spcFirstLastPara="1" wrap="square" lIns="91425" tIns="45700" rIns="91425" bIns="45700" anchor="t" anchorCtr="0">
            <a:noAutofit/>
          </a:bodyPr>
          <a:lstStyle/>
          <a:p>
            <a:r>
              <a:rPr lang="en-US" sz="2400" b="1" dirty="0">
                <a:solidFill>
                  <a:schemeClr val="lt1"/>
                </a:solidFill>
                <a:latin typeface="Calibri"/>
                <a:ea typeface="Calibri"/>
                <a:cs typeface="Calibri"/>
                <a:sym typeface="Calibri"/>
              </a:rPr>
              <a:t>Major Risks and Control</a:t>
            </a:r>
            <a:endParaRPr sz="2400" b="1"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xmlns="" id="{D422BCD1-8143-4D7E-B8E1-4935F49C336B}"/>
              </a:ext>
            </a:extLst>
          </p:cNvPr>
          <p:cNvPicPr>
            <a:picLocks noChangeAspect="1"/>
          </p:cNvPicPr>
          <p:nvPr/>
        </p:nvPicPr>
        <p:blipFill>
          <a:blip r:embed="rId3" cstate="print"/>
          <a:stretch>
            <a:fillRect/>
          </a:stretch>
        </p:blipFill>
        <p:spPr>
          <a:xfrm>
            <a:off x="1523999" y="995099"/>
            <a:ext cx="7748338" cy="5602189"/>
          </a:xfrm>
          <a:prstGeom prst="rect">
            <a:avLst/>
          </a:prstGeom>
        </p:spPr>
      </p:pic>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8522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450"/>
        <p:cNvGrpSpPr/>
        <p:nvPr/>
      </p:nvGrpSpPr>
      <p:grpSpPr>
        <a:xfrm>
          <a:off x="0" y="0"/>
          <a:ext cx="0" cy="0"/>
          <a:chOff x="0" y="0"/>
          <a:chExt cx="0" cy="0"/>
        </a:xfrm>
      </p:grpSpPr>
      <p:sp>
        <p:nvSpPr>
          <p:cNvPr id="451" name="Google Shape;451;p57"/>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pPr>
              <a:buClr>
                <a:schemeClr val="bg1"/>
              </a:buClr>
            </a:pPr>
            <a:fld id="{00000000-1234-1234-1234-123412341234}" type="slidenum">
              <a:rPr lang="en-US">
                <a:solidFill>
                  <a:schemeClr val="bg1"/>
                </a:solidFill>
              </a:rPr>
              <a:pPr>
                <a:buClr>
                  <a:schemeClr val="bg1"/>
                </a:buClr>
              </a:pPr>
              <a:t>47</a:t>
            </a:fld>
            <a:endParaRPr>
              <a:solidFill>
                <a:schemeClr val="bg1"/>
              </a:solidFill>
            </a:endParaRPr>
          </a:p>
        </p:txBody>
      </p:sp>
      <p:sp>
        <p:nvSpPr>
          <p:cNvPr id="452" name="Google Shape;452;p57"/>
          <p:cNvSpPr/>
          <p:nvPr/>
        </p:nvSpPr>
        <p:spPr>
          <a:xfrm>
            <a:off x="1524000" y="533400"/>
            <a:ext cx="66924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Credit Risks – Counterparty Risk &amp; Wrong-way Risk</a:t>
            </a:r>
            <a:endParaRPr sz="2400" b="1">
              <a:solidFill>
                <a:schemeClr val="bg1"/>
              </a:solidFill>
              <a:latin typeface="Calibri"/>
              <a:ea typeface="Calibri"/>
              <a:cs typeface="Calibri"/>
              <a:sym typeface="Calibri"/>
            </a:endParaRPr>
          </a:p>
        </p:txBody>
      </p:sp>
      <p:sp>
        <p:nvSpPr>
          <p:cNvPr id="453" name="Google Shape;453;p57"/>
          <p:cNvSpPr txBox="1"/>
          <p:nvPr/>
        </p:nvSpPr>
        <p:spPr>
          <a:xfrm>
            <a:off x="1532467" y="1447800"/>
            <a:ext cx="4335000" cy="4351200"/>
          </a:xfrm>
          <a:prstGeom prst="rect">
            <a:avLst/>
          </a:prstGeom>
          <a:noFill/>
          <a:ln>
            <a:noFill/>
          </a:ln>
        </p:spPr>
        <p:txBody>
          <a:bodyPr spcFirstLastPara="1" wrap="square" lIns="91425" tIns="45700" rIns="91425" bIns="45700" anchor="t" anchorCtr="0">
            <a:noAutofit/>
          </a:bodyPr>
          <a:lstStyle/>
          <a:p>
            <a:pPr>
              <a:buClr>
                <a:schemeClr val="bg1"/>
              </a:buClr>
              <a:buSzPts val="1800"/>
            </a:pPr>
            <a:r>
              <a:rPr lang="en-US">
                <a:solidFill>
                  <a:schemeClr val="bg1"/>
                </a:solidFill>
                <a:latin typeface="Calibri"/>
                <a:ea typeface="Calibri"/>
                <a:cs typeface="Calibri"/>
                <a:sym typeface="Calibri"/>
              </a:rPr>
              <a:t>Counterparty Risk</a:t>
            </a:r>
            <a:endParaRPr>
              <a:solidFill>
                <a:schemeClr val="bg1"/>
              </a:solidFill>
            </a:endParaRPr>
          </a:p>
          <a:p>
            <a:pPr>
              <a:buClr>
                <a:schemeClr val="bg1"/>
              </a:buClr>
              <a:buSzPts val="1800"/>
            </a:pPr>
            <a:endParaRPr>
              <a:solidFill>
                <a:schemeClr val="bg1"/>
              </a:solidFill>
              <a:latin typeface="Calibri"/>
              <a:ea typeface="Calibri"/>
              <a:cs typeface="Calibri"/>
              <a:sym typeface="Calibri"/>
            </a:endParaRPr>
          </a:p>
          <a:p>
            <a:pPr marL="109579" indent="-114300">
              <a:buClr>
                <a:schemeClr val="bg1"/>
              </a:buClr>
              <a:buSzPts val="1800"/>
              <a:buFont typeface="Arial"/>
              <a:buChar char="•"/>
            </a:pPr>
            <a:r>
              <a:rPr lang="en-US">
                <a:solidFill>
                  <a:schemeClr val="bg1"/>
                </a:solidFill>
                <a:latin typeface="Calibri"/>
                <a:ea typeface="Calibri"/>
                <a:cs typeface="Calibri"/>
                <a:sym typeface="Calibri"/>
              </a:rPr>
              <a:t>Risk that the bank undertakes because of the possibility that the “other” party who had agreed to a contract with the bank defaults on their contractual obligations</a:t>
            </a:r>
            <a:endParaRPr>
              <a:solidFill>
                <a:schemeClr val="bg1"/>
              </a:solidFill>
            </a:endParaRPr>
          </a:p>
          <a:p>
            <a:pPr marL="109579">
              <a:buClr>
                <a:schemeClr val="bg1"/>
              </a:buClr>
              <a:buSzPts val="1800"/>
            </a:pPr>
            <a:endParaRPr>
              <a:solidFill>
                <a:schemeClr val="bg1"/>
              </a:solidFill>
              <a:latin typeface="Calibri"/>
              <a:ea typeface="Calibri"/>
              <a:cs typeface="Calibri"/>
              <a:sym typeface="Calibri"/>
            </a:endParaRPr>
          </a:p>
          <a:p>
            <a:pPr marL="109579" indent="-114300">
              <a:buClr>
                <a:schemeClr val="bg1"/>
              </a:buClr>
              <a:buSzPts val="1800"/>
              <a:buFont typeface="Arial"/>
              <a:buChar char="•"/>
            </a:pPr>
            <a:r>
              <a:rPr lang="en-US">
                <a:solidFill>
                  <a:schemeClr val="bg1"/>
                </a:solidFill>
                <a:latin typeface="Calibri"/>
                <a:ea typeface="Calibri"/>
                <a:cs typeface="Calibri"/>
                <a:sym typeface="Calibri"/>
              </a:rPr>
              <a:t>Normally occurs during the trading of financial (options, forwards, swaps, futures and non-financial (commodities) derivative securities</a:t>
            </a:r>
            <a:endParaRPr>
              <a:solidFill>
                <a:schemeClr val="bg1"/>
              </a:solidFill>
              <a:latin typeface="Calibri"/>
              <a:ea typeface="Calibri"/>
              <a:cs typeface="Calibri"/>
              <a:sym typeface="Calibri"/>
            </a:endParaRPr>
          </a:p>
        </p:txBody>
      </p:sp>
      <p:sp>
        <p:nvSpPr>
          <p:cNvPr id="454" name="Google Shape;454;p57"/>
          <p:cNvSpPr txBox="1"/>
          <p:nvPr/>
        </p:nvSpPr>
        <p:spPr>
          <a:xfrm>
            <a:off x="6172201" y="1447800"/>
            <a:ext cx="4495800" cy="4351200"/>
          </a:xfrm>
          <a:prstGeom prst="rect">
            <a:avLst/>
          </a:prstGeom>
          <a:noFill/>
          <a:ln>
            <a:noFill/>
          </a:ln>
        </p:spPr>
        <p:txBody>
          <a:bodyPr spcFirstLastPara="1" wrap="square" lIns="91425" tIns="45700" rIns="91425" bIns="45700" anchor="t" anchorCtr="0">
            <a:noAutofit/>
          </a:bodyPr>
          <a:lstStyle/>
          <a:p>
            <a:pPr>
              <a:buClr>
                <a:schemeClr val="bg1"/>
              </a:buClr>
              <a:buSzPts val="1800"/>
            </a:pPr>
            <a:r>
              <a:rPr lang="en-US">
                <a:solidFill>
                  <a:schemeClr val="bg1"/>
                </a:solidFill>
                <a:latin typeface="Calibri"/>
                <a:ea typeface="Calibri"/>
                <a:cs typeface="Calibri"/>
                <a:sym typeface="Calibri"/>
              </a:rPr>
              <a:t>Wrong-way Risk</a:t>
            </a:r>
            <a:endParaRPr>
              <a:solidFill>
                <a:schemeClr val="bg1"/>
              </a:solidFill>
            </a:endParaRPr>
          </a:p>
          <a:p>
            <a:pPr marL="328736" lvl="1" indent="-114300">
              <a:buClr>
                <a:schemeClr val="bg1"/>
              </a:buClr>
              <a:buSzPts val="1800"/>
              <a:buFont typeface="Arial"/>
              <a:buChar char="•"/>
            </a:pPr>
            <a:r>
              <a:rPr lang="en-US">
                <a:solidFill>
                  <a:schemeClr val="bg1"/>
                </a:solidFill>
                <a:latin typeface="Calibri"/>
                <a:ea typeface="Calibri"/>
                <a:cs typeface="Calibri"/>
                <a:sym typeface="Calibri"/>
              </a:rPr>
              <a:t>“Risk that exposure to a counterparty or obligor is adversely correlated with the credit quality of that counterparty”</a:t>
            </a:r>
            <a:endParaRPr>
              <a:solidFill>
                <a:schemeClr val="bg1"/>
              </a:solidFill>
            </a:endParaRPr>
          </a:p>
          <a:p>
            <a:pPr marL="328736" lvl="1">
              <a:buClr>
                <a:schemeClr val="bg1"/>
              </a:buClr>
              <a:buSzPts val="1800"/>
            </a:pPr>
            <a:endParaRPr>
              <a:solidFill>
                <a:schemeClr val="bg1"/>
              </a:solidFill>
              <a:latin typeface="Calibri"/>
              <a:ea typeface="Calibri"/>
              <a:cs typeface="Calibri"/>
              <a:sym typeface="Calibri"/>
            </a:endParaRPr>
          </a:p>
          <a:p>
            <a:pPr marL="328736" lvl="1" indent="-114300">
              <a:buClr>
                <a:schemeClr val="bg1"/>
              </a:buClr>
              <a:buSzPts val="1800"/>
              <a:buFont typeface="Arial"/>
              <a:buChar char="•"/>
            </a:pPr>
            <a:r>
              <a:rPr lang="en-US">
                <a:solidFill>
                  <a:schemeClr val="bg1"/>
                </a:solidFill>
                <a:latin typeface="Calibri"/>
                <a:ea typeface="Calibri"/>
                <a:cs typeface="Calibri"/>
                <a:sym typeface="Calibri"/>
              </a:rPr>
              <a:t>2 Types</a:t>
            </a:r>
            <a:endParaRPr>
              <a:solidFill>
                <a:schemeClr val="bg1"/>
              </a:solidFill>
            </a:endParaRPr>
          </a:p>
          <a:p>
            <a:pPr marL="535885" lvl="2" indent="-114300">
              <a:buClr>
                <a:schemeClr val="bg1"/>
              </a:buClr>
              <a:buSzPts val="1800"/>
              <a:buFont typeface="Noto Sans Symbols"/>
              <a:buChar char="➢"/>
            </a:pPr>
            <a:r>
              <a:rPr lang="en-US">
                <a:solidFill>
                  <a:schemeClr val="bg1"/>
                </a:solidFill>
                <a:latin typeface="Calibri"/>
                <a:ea typeface="Calibri"/>
                <a:cs typeface="Calibri"/>
                <a:sym typeface="Calibri"/>
              </a:rPr>
              <a:t>Specific Wrong-way Risk</a:t>
            </a:r>
            <a:endParaRPr>
              <a:solidFill>
                <a:schemeClr val="bg1"/>
              </a:solidFill>
            </a:endParaRPr>
          </a:p>
          <a:p>
            <a:pPr marL="535885" lvl="2" indent="-114300">
              <a:buClr>
                <a:schemeClr val="bg1"/>
              </a:buClr>
              <a:buSzPts val="1800"/>
              <a:buFont typeface="Noto Sans Symbols"/>
              <a:buChar char="➢"/>
            </a:pPr>
            <a:r>
              <a:rPr lang="en-US">
                <a:solidFill>
                  <a:schemeClr val="bg1"/>
                </a:solidFill>
                <a:latin typeface="Calibri"/>
                <a:ea typeface="Calibri"/>
                <a:cs typeface="Calibri"/>
                <a:sym typeface="Calibri"/>
              </a:rPr>
              <a:t>General Wrong-way Risk</a:t>
            </a:r>
            <a:endParaRPr>
              <a:solidFill>
                <a:schemeClr val="bg1"/>
              </a:solidFill>
              <a:latin typeface="Calibri"/>
              <a:ea typeface="Calibri"/>
              <a:cs typeface="Calibri"/>
              <a:sym typeface="Calibri"/>
            </a:endParaRPr>
          </a:p>
        </p:txBody>
      </p:sp>
      <p:sp>
        <p:nvSpPr>
          <p:cNvPr id="456" name="Google Shape;456;p57"/>
          <p:cNvSpPr/>
          <p:nvPr/>
        </p:nvSpPr>
        <p:spPr>
          <a:xfrm>
            <a:off x="961292" y="71700"/>
            <a:ext cx="43698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dirty="0">
                <a:solidFill>
                  <a:schemeClr val="bg1"/>
                </a:solidFill>
                <a:latin typeface="Calibri"/>
                <a:ea typeface="Calibri"/>
                <a:cs typeface="Calibri"/>
                <a:sym typeface="Calibri"/>
              </a:rPr>
              <a:t>Major Risks and Control</a:t>
            </a:r>
            <a:endParaRPr sz="2400" b="1" dirty="0">
              <a:solidFill>
                <a:schemeClr val="bg1"/>
              </a:solidFill>
              <a:latin typeface="Calibri"/>
              <a:ea typeface="Calibri"/>
              <a:cs typeface="Calibri"/>
              <a:sym typeface="Calibri"/>
            </a:endParaRPr>
          </a:p>
        </p:txBody>
      </p:sp>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3397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460"/>
        <p:cNvGrpSpPr/>
        <p:nvPr/>
      </p:nvGrpSpPr>
      <p:grpSpPr>
        <a:xfrm>
          <a:off x="0" y="0"/>
          <a:ext cx="0" cy="0"/>
          <a:chOff x="0" y="0"/>
          <a:chExt cx="0" cy="0"/>
        </a:xfrm>
      </p:grpSpPr>
      <p:sp>
        <p:nvSpPr>
          <p:cNvPr id="461" name="Google Shape;461;p58"/>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48</a:t>
            </a:fld>
            <a:endParaRPr>
              <a:solidFill>
                <a:srgbClr val="000000"/>
              </a:solidFill>
            </a:endParaRPr>
          </a:p>
        </p:txBody>
      </p:sp>
      <p:sp>
        <p:nvSpPr>
          <p:cNvPr id="462" name="Google Shape;462;p58"/>
          <p:cNvSpPr/>
          <p:nvPr/>
        </p:nvSpPr>
        <p:spPr>
          <a:xfrm>
            <a:off x="1524000" y="533400"/>
            <a:ext cx="5029200" cy="461700"/>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Credit Risks – Retail Risk</a:t>
            </a:r>
            <a:endParaRPr sz="2400" b="1" dirty="0">
              <a:solidFill>
                <a:schemeClr val="bg1"/>
              </a:solidFill>
              <a:latin typeface="Calibri"/>
              <a:ea typeface="Calibri"/>
              <a:cs typeface="Calibri"/>
              <a:sym typeface="Calibri"/>
            </a:endParaRPr>
          </a:p>
        </p:txBody>
      </p:sp>
      <p:sp>
        <p:nvSpPr>
          <p:cNvPr id="463" name="Google Shape;463;p58"/>
          <p:cNvSpPr txBox="1"/>
          <p:nvPr/>
        </p:nvSpPr>
        <p:spPr>
          <a:xfrm>
            <a:off x="1905000" y="1219200"/>
            <a:ext cx="8305800" cy="4351200"/>
          </a:xfrm>
          <a:prstGeom prst="rect">
            <a:avLst/>
          </a:prstGeom>
          <a:noFill/>
          <a:ln>
            <a:noFill/>
          </a:ln>
        </p:spPr>
        <p:txBody>
          <a:bodyPr spcFirstLastPara="1" wrap="square" lIns="91425" tIns="45700" rIns="91425" bIns="45700" anchor="t" anchorCtr="0">
            <a:noAutofit/>
          </a:bodyPr>
          <a:lstStyle/>
          <a:p>
            <a:pPr marL="109579" indent="-114300">
              <a:lnSpc>
                <a:spcPct val="150000"/>
              </a:lnSpc>
              <a:buClr>
                <a:schemeClr val="dk1"/>
              </a:buClr>
              <a:buSzPts val="1800"/>
              <a:buFont typeface="Arial"/>
              <a:buChar char="•"/>
            </a:pPr>
            <a:r>
              <a:rPr lang="en-US" dirty="0">
                <a:solidFill>
                  <a:schemeClr val="bg1"/>
                </a:solidFill>
                <a:latin typeface="Calibri"/>
                <a:ea typeface="Calibri"/>
                <a:cs typeface="Calibri"/>
                <a:sym typeface="Calibri"/>
              </a:rPr>
              <a:t>Credit Scoring is the primary risk rating system used when acquiring new clients and managing existing clients.</a:t>
            </a:r>
            <a:endParaRPr dirty="0">
              <a:solidFill>
                <a:schemeClr val="bg1"/>
              </a:solidFill>
            </a:endParaRPr>
          </a:p>
          <a:p>
            <a:pPr marL="109579">
              <a:lnSpc>
                <a:spcPct val="150000"/>
              </a:lnSpc>
              <a:buClr>
                <a:schemeClr val="dk1"/>
              </a:buClr>
              <a:buSzPts val="1800"/>
            </a:pPr>
            <a:endParaRPr dirty="0">
              <a:solidFill>
                <a:schemeClr val="bg1"/>
              </a:solidFill>
              <a:latin typeface="Calibri"/>
              <a:ea typeface="Calibri"/>
              <a:cs typeface="Calibri"/>
              <a:sym typeface="Calibri"/>
            </a:endParaRPr>
          </a:p>
          <a:p>
            <a:pPr marL="109579" indent="-114300">
              <a:lnSpc>
                <a:spcPct val="150000"/>
              </a:lnSpc>
              <a:buClr>
                <a:schemeClr val="dk1"/>
              </a:buClr>
              <a:buSzPts val="1800"/>
              <a:buFont typeface="Arial"/>
              <a:buChar char="•"/>
            </a:pPr>
            <a:r>
              <a:rPr lang="en-US" dirty="0">
                <a:solidFill>
                  <a:schemeClr val="bg1"/>
                </a:solidFill>
                <a:latin typeface="Calibri"/>
                <a:ea typeface="Calibri"/>
                <a:cs typeface="Calibri"/>
                <a:sym typeface="Calibri"/>
              </a:rPr>
              <a:t>Retail Exposure risk is quantified on a pooled basis using following criteria:</a:t>
            </a:r>
            <a:endParaRPr dirty="0">
              <a:solidFill>
                <a:schemeClr val="bg1"/>
              </a:solidFill>
            </a:endParaRPr>
          </a:p>
          <a:p>
            <a:pPr marL="328736" lvl="1" indent="-114300">
              <a:lnSpc>
                <a:spcPct val="150000"/>
              </a:lnSpc>
              <a:buSzPts val="1800"/>
              <a:buFont typeface="Noto Sans Symbols"/>
              <a:buChar char="➢"/>
            </a:pPr>
            <a:r>
              <a:rPr lang="en-US" dirty="0" err="1">
                <a:solidFill>
                  <a:schemeClr val="bg1"/>
                </a:solidFill>
                <a:latin typeface="Calibri"/>
                <a:ea typeface="Calibri"/>
                <a:cs typeface="Calibri"/>
                <a:sym typeface="Calibri"/>
              </a:rPr>
              <a:t>Behavioural</a:t>
            </a:r>
            <a:r>
              <a:rPr lang="en-US" dirty="0">
                <a:solidFill>
                  <a:schemeClr val="bg1"/>
                </a:solidFill>
                <a:latin typeface="Calibri"/>
                <a:ea typeface="Calibri"/>
                <a:cs typeface="Calibri"/>
                <a:sym typeface="Calibri"/>
              </a:rPr>
              <a:t> Score, </a:t>
            </a:r>
            <a:endParaRPr dirty="0">
              <a:solidFill>
                <a:schemeClr val="bg1"/>
              </a:solidFill>
            </a:endParaRPr>
          </a:p>
          <a:p>
            <a:pPr marL="328736" lvl="1" indent="-114300">
              <a:lnSpc>
                <a:spcPct val="150000"/>
              </a:lnSpc>
              <a:buSzPts val="1800"/>
              <a:buFont typeface="Noto Sans Symbols"/>
              <a:buChar char="➢"/>
            </a:pPr>
            <a:r>
              <a:rPr lang="en-US" dirty="0">
                <a:solidFill>
                  <a:schemeClr val="bg1"/>
                </a:solidFill>
                <a:latin typeface="Calibri"/>
                <a:ea typeface="Calibri"/>
                <a:cs typeface="Calibri"/>
                <a:sym typeface="Calibri"/>
              </a:rPr>
              <a:t>Product Type (Mortgages, Credit Cards)</a:t>
            </a:r>
            <a:endParaRPr dirty="0">
              <a:solidFill>
                <a:schemeClr val="bg1"/>
              </a:solidFill>
            </a:endParaRPr>
          </a:p>
          <a:p>
            <a:pPr marL="328736" lvl="1" indent="-114300">
              <a:lnSpc>
                <a:spcPct val="150000"/>
              </a:lnSpc>
              <a:buSzPts val="1800"/>
              <a:buFont typeface="Noto Sans Symbols"/>
              <a:buChar char="➢"/>
            </a:pPr>
            <a:r>
              <a:rPr lang="en-US" dirty="0">
                <a:solidFill>
                  <a:schemeClr val="bg1"/>
                </a:solidFill>
                <a:latin typeface="Calibri"/>
                <a:ea typeface="Calibri"/>
                <a:cs typeface="Calibri"/>
                <a:sym typeface="Calibri"/>
              </a:rPr>
              <a:t>Collateral Type (Liquid Assets And Real Estate), </a:t>
            </a:r>
            <a:endParaRPr dirty="0">
              <a:solidFill>
                <a:schemeClr val="bg1"/>
              </a:solidFill>
            </a:endParaRPr>
          </a:p>
          <a:p>
            <a:pPr marL="328736" lvl="1" indent="-114300">
              <a:lnSpc>
                <a:spcPct val="150000"/>
              </a:lnSpc>
              <a:buSzPts val="1800"/>
              <a:buFont typeface="Noto Sans Symbols"/>
              <a:buChar char="➢"/>
            </a:pPr>
            <a:r>
              <a:rPr lang="en-US" dirty="0">
                <a:solidFill>
                  <a:schemeClr val="bg1"/>
                </a:solidFill>
                <a:latin typeface="Calibri"/>
                <a:ea typeface="Calibri"/>
                <a:cs typeface="Calibri"/>
                <a:sym typeface="Calibri"/>
              </a:rPr>
              <a:t>Loan-to-value</a:t>
            </a:r>
            <a:endParaRPr dirty="0">
              <a:solidFill>
                <a:schemeClr val="bg1"/>
              </a:solidFill>
              <a:latin typeface="Calibri"/>
              <a:ea typeface="Calibri"/>
              <a:cs typeface="Calibri"/>
              <a:sym typeface="Calibri"/>
            </a:endParaRPr>
          </a:p>
          <a:p>
            <a:pPr marL="328736" lvl="1" indent="-114300">
              <a:lnSpc>
                <a:spcPct val="150000"/>
              </a:lnSpc>
              <a:buSzPts val="1800"/>
              <a:buFont typeface="Calibri"/>
              <a:buChar char="➢"/>
            </a:pPr>
            <a:r>
              <a:rPr lang="en-US" dirty="0">
                <a:solidFill>
                  <a:schemeClr val="bg1"/>
                </a:solidFill>
                <a:latin typeface="Calibri"/>
                <a:ea typeface="Calibri"/>
                <a:cs typeface="Calibri"/>
                <a:sym typeface="Calibri"/>
              </a:rPr>
              <a:t>Utilization Rate</a:t>
            </a:r>
            <a:endParaRPr dirty="0">
              <a:solidFill>
                <a:schemeClr val="bg1"/>
              </a:solidFill>
              <a:latin typeface="Calibri"/>
              <a:ea typeface="Calibri"/>
              <a:cs typeface="Calibri"/>
              <a:sym typeface="Calibri"/>
            </a:endParaRPr>
          </a:p>
          <a:p>
            <a:pPr marL="328736" lvl="1" indent="-114300">
              <a:lnSpc>
                <a:spcPct val="150000"/>
              </a:lnSpc>
              <a:buSzPts val="1800"/>
              <a:buFont typeface="Calibri"/>
              <a:buChar char="➢"/>
            </a:pPr>
            <a:r>
              <a:rPr lang="en-US" dirty="0">
                <a:solidFill>
                  <a:schemeClr val="bg1"/>
                </a:solidFill>
                <a:latin typeface="Calibri"/>
                <a:ea typeface="Calibri"/>
                <a:cs typeface="Calibri"/>
                <a:sym typeface="Calibri"/>
              </a:rPr>
              <a:t>The Delinquency Status of the Exposure</a:t>
            </a:r>
            <a:endParaRPr dirty="0">
              <a:solidFill>
                <a:schemeClr val="bg1"/>
              </a:solidFill>
              <a:latin typeface="Calibri"/>
              <a:ea typeface="Calibri"/>
              <a:cs typeface="Calibri"/>
              <a:sym typeface="Calibri"/>
            </a:endParaRPr>
          </a:p>
        </p:txBody>
      </p:sp>
      <p:sp>
        <p:nvSpPr>
          <p:cNvPr id="464" name="Google Shape;464;p58"/>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2501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468"/>
        <p:cNvGrpSpPr/>
        <p:nvPr/>
      </p:nvGrpSpPr>
      <p:grpSpPr>
        <a:xfrm>
          <a:off x="0" y="0"/>
          <a:ext cx="0" cy="0"/>
          <a:chOff x="0" y="0"/>
          <a:chExt cx="0" cy="0"/>
        </a:xfrm>
      </p:grpSpPr>
      <p:sp>
        <p:nvSpPr>
          <p:cNvPr id="469" name="Google Shape;469;p59"/>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49</a:t>
            </a:fld>
            <a:endParaRPr>
              <a:solidFill>
                <a:srgbClr val="000000"/>
              </a:solidFill>
            </a:endParaRPr>
          </a:p>
        </p:txBody>
      </p:sp>
      <p:sp>
        <p:nvSpPr>
          <p:cNvPr id="470" name="Google Shape;470;p59"/>
          <p:cNvSpPr/>
          <p:nvPr/>
        </p:nvSpPr>
        <p:spPr>
          <a:xfrm>
            <a:off x="1524000" y="533400"/>
            <a:ext cx="3290400" cy="461700"/>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Credit</a:t>
            </a:r>
            <a:r>
              <a:rPr lang="en-US" sz="2400" b="1" dirty="0">
                <a:solidFill>
                  <a:schemeClr val="dk1"/>
                </a:solidFill>
                <a:latin typeface="Calibri"/>
                <a:ea typeface="Calibri"/>
                <a:cs typeface="Calibri"/>
                <a:sym typeface="Calibri"/>
              </a:rPr>
              <a:t> Risks – Retail Risk</a:t>
            </a:r>
            <a:endParaRPr dirty="0"/>
          </a:p>
        </p:txBody>
      </p:sp>
      <p:sp>
        <p:nvSpPr>
          <p:cNvPr id="471" name="Google Shape;471;p59"/>
          <p:cNvSpPr txBox="1"/>
          <p:nvPr/>
        </p:nvSpPr>
        <p:spPr>
          <a:xfrm>
            <a:off x="1875600" y="986550"/>
            <a:ext cx="8440800" cy="1137900"/>
          </a:xfrm>
          <a:prstGeom prst="rect">
            <a:avLst/>
          </a:prstGeom>
          <a:noFill/>
          <a:ln>
            <a:noFill/>
          </a:ln>
        </p:spPr>
        <p:txBody>
          <a:bodyPr spcFirstLastPara="1" wrap="square" lIns="91425" tIns="91425" rIns="91425" bIns="91425" anchor="ctr" anchorCtr="0">
            <a:noAutofit/>
          </a:bodyPr>
          <a:lstStyle/>
          <a:p>
            <a:r>
              <a:rPr lang="en-US" sz="2000" dirty="0">
                <a:solidFill>
                  <a:schemeClr val="bg1"/>
                </a:solidFill>
                <a:latin typeface="Calibri"/>
                <a:ea typeface="Calibri"/>
                <a:cs typeface="Calibri"/>
                <a:sym typeface="Calibri"/>
              </a:rPr>
              <a:t>Our retail risk rating system is two-dimensional, whereby assessment of internal ratings is based both on PD, which is a borrower risk dimension, and on LGD, which is a facility-specific risk dimension.</a:t>
            </a:r>
            <a:endParaRPr sz="2000" dirty="0">
              <a:solidFill>
                <a:schemeClr val="bg1"/>
              </a:solidFill>
              <a:latin typeface="Calibri"/>
              <a:ea typeface="Calibri"/>
              <a:cs typeface="Calibri"/>
              <a:sym typeface="Calibri"/>
            </a:endParaRPr>
          </a:p>
        </p:txBody>
      </p:sp>
      <p:sp>
        <p:nvSpPr>
          <p:cNvPr id="473" name="Google Shape;473;p59"/>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xmlns="" id="{9E5B4438-1B91-44DA-A3C9-81525E1EB382}"/>
              </a:ext>
            </a:extLst>
          </p:cNvPr>
          <p:cNvPicPr>
            <a:picLocks noChangeAspect="1"/>
          </p:cNvPicPr>
          <p:nvPr/>
        </p:nvPicPr>
        <p:blipFill>
          <a:blip r:embed="rId3" cstate="print"/>
          <a:stretch>
            <a:fillRect/>
          </a:stretch>
        </p:blipFill>
        <p:spPr>
          <a:xfrm>
            <a:off x="1437853" y="2496900"/>
            <a:ext cx="9121247" cy="2127305"/>
          </a:xfrm>
          <a:prstGeom prst="rect">
            <a:avLst/>
          </a:prstGeom>
        </p:spPr>
      </p:pic>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780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CE172C-73FD-4B54-BAFD-D50443A8B0D8}"/>
              </a:ext>
            </a:extLst>
          </p:cNvPr>
          <p:cNvSpPr>
            <a:spLocks noGrp="1"/>
          </p:cNvSpPr>
          <p:nvPr>
            <p:ph type="title"/>
          </p:nvPr>
        </p:nvSpPr>
        <p:spPr/>
        <p:txBody>
          <a:bodyPr/>
          <a:lstStyle/>
          <a:p>
            <a:r>
              <a:rPr lang="en-CA" b="1" dirty="0">
                <a:solidFill>
                  <a:schemeClr val="bg1"/>
                </a:solidFill>
              </a:rPr>
              <a:t>Industry Overview</a:t>
            </a:r>
          </a:p>
        </p:txBody>
      </p:sp>
      <p:sp>
        <p:nvSpPr>
          <p:cNvPr id="3" name="Content Placeholder 2">
            <a:extLst>
              <a:ext uri="{FF2B5EF4-FFF2-40B4-BE49-F238E27FC236}">
                <a16:creationId xmlns:a16="http://schemas.microsoft.com/office/drawing/2014/main" xmlns="" id="{5B558254-BA2B-435E-B3E3-A482A6D9DBAC}"/>
              </a:ext>
            </a:extLst>
          </p:cNvPr>
          <p:cNvSpPr>
            <a:spLocks noGrp="1"/>
          </p:cNvSpPr>
          <p:nvPr>
            <p:ph idx="1"/>
          </p:nvPr>
        </p:nvSpPr>
        <p:spPr/>
        <p:txBody>
          <a:bodyPr/>
          <a:lstStyle/>
          <a:p>
            <a:r>
              <a:rPr lang="en-CA" dirty="0">
                <a:solidFill>
                  <a:schemeClr val="bg1"/>
                </a:solidFill>
              </a:rPr>
              <a:t>29 Domestic Banks</a:t>
            </a:r>
          </a:p>
          <a:p>
            <a:r>
              <a:rPr lang="en-CA" dirty="0">
                <a:solidFill>
                  <a:schemeClr val="bg1"/>
                </a:solidFill>
              </a:rPr>
              <a:t>24 Foreign Bank Subsidiaries</a:t>
            </a:r>
          </a:p>
          <a:p>
            <a:r>
              <a:rPr lang="en-CA" dirty="0">
                <a:solidFill>
                  <a:schemeClr val="bg1"/>
                </a:solidFill>
              </a:rPr>
              <a:t>27 Full Service Foreign Banks Branches</a:t>
            </a:r>
          </a:p>
          <a:p>
            <a:r>
              <a:rPr lang="en-CA" dirty="0">
                <a:solidFill>
                  <a:schemeClr val="bg1"/>
                </a:solidFill>
              </a:rPr>
              <a:t>3 Foreign Bank lending Branches</a:t>
            </a:r>
          </a:p>
        </p:txBody>
      </p:sp>
      <p:pic>
        <p:nvPicPr>
          <p:cNvPr id="4" name="Picture 4" descr="Image result for royal bank of canada">
            <a:extLst>
              <a:ext uri="{FF2B5EF4-FFF2-40B4-BE49-F238E27FC236}">
                <a16:creationId xmlns:a16="http://schemas.microsoft.com/office/drawing/2014/main" xmlns="" id="{58767C5E-3C48-409A-973F-DAC14527B04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248452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477"/>
        <p:cNvGrpSpPr/>
        <p:nvPr/>
      </p:nvGrpSpPr>
      <p:grpSpPr>
        <a:xfrm>
          <a:off x="0" y="0"/>
          <a:ext cx="0" cy="0"/>
          <a:chOff x="0" y="0"/>
          <a:chExt cx="0" cy="0"/>
        </a:xfrm>
      </p:grpSpPr>
      <p:sp>
        <p:nvSpPr>
          <p:cNvPr id="478" name="Google Shape;478;p60"/>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50</a:t>
            </a:fld>
            <a:endParaRPr>
              <a:solidFill>
                <a:srgbClr val="000000"/>
              </a:solidFill>
            </a:endParaRPr>
          </a:p>
        </p:txBody>
      </p:sp>
      <p:sp>
        <p:nvSpPr>
          <p:cNvPr id="480" name="Google Shape;480;p60"/>
          <p:cNvSpPr/>
          <p:nvPr/>
        </p:nvSpPr>
        <p:spPr>
          <a:xfrm>
            <a:off x="1524000" y="533400"/>
            <a:ext cx="5002200" cy="461700"/>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Framework for Controlling Credit Risk</a:t>
            </a:r>
            <a:endParaRPr sz="2400" b="1" dirty="0">
              <a:solidFill>
                <a:schemeClr val="bg1"/>
              </a:solidFill>
              <a:latin typeface="Calibri"/>
              <a:ea typeface="Calibri"/>
              <a:cs typeface="Calibri"/>
              <a:sym typeface="Calibri"/>
            </a:endParaRPr>
          </a:p>
        </p:txBody>
      </p:sp>
      <p:sp>
        <p:nvSpPr>
          <p:cNvPr id="481" name="Google Shape;481;p60"/>
          <p:cNvSpPr/>
          <p:nvPr/>
        </p:nvSpPr>
        <p:spPr>
          <a:xfrm>
            <a:off x="452847" y="1124550"/>
            <a:ext cx="6958130" cy="41517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lvl="1" indent="-114300">
              <a:lnSpc>
                <a:spcPct val="75000"/>
              </a:lnSpc>
              <a:buClr>
                <a:schemeClr val="dk1"/>
              </a:buClr>
              <a:buSzPts val="1800"/>
              <a:buFont typeface="Calibri"/>
              <a:buChar char="•"/>
            </a:pPr>
            <a:r>
              <a:rPr lang="en-US" b="1" dirty="0">
                <a:solidFill>
                  <a:schemeClr val="bg1"/>
                </a:solidFill>
                <a:latin typeface="Calibri"/>
                <a:ea typeface="Calibri"/>
                <a:cs typeface="Calibri"/>
                <a:sym typeface="Calibri"/>
              </a:rPr>
              <a:t>Credit Risk Approval</a:t>
            </a:r>
            <a:endParaRPr b="1" dirty="0">
              <a:solidFill>
                <a:schemeClr val="bg1"/>
              </a:solidFill>
            </a:endParaRPr>
          </a:p>
          <a:p>
            <a:pPr marL="393192" lvl="2" indent="-114300">
              <a:lnSpc>
                <a:spcPct val="75000"/>
              </a:lnSpc>
              <a:spcBef>
                <a:spcPts val="180"/>
              </a:spcBef>
              <a:buSzPts val="1800"/>
              <a:buFont typeface="Calibri"/>
              <a:buChar char="➢"/>
            </a:pPr>
            <a:r>
              <a:rPr lang="en-US" dirty="0">
                <a:solidFill>
                  <a:schemeClr val="bg1"/>
                </a:solidFill>
                <a:latin typeface="Calibri"/>
                <a:ea typeface="Calibri"/>
                <a:cs typeface="Calibri"/>
                <a:sym typeface="Calibri"/>
              </a:rPr>
              <a:t>Product approval</a:t>
            </a:r>
            <a:endParaRPr dirty="0">
              <a:solidFill>
                <a:schemeClr val="bg1"/>
              </a:solidFill>
              <a:latin typeface="Calibri"/>
              <a:ea typeface="Calibri"/>
              <a:cs typeface="Calibri"/>
              <a:sym typeface="Calibri"/>
            </a:endParaRPr>
          </a:p>
          <a:p>
            <a:pPr marL="393192" lvl="2" indent="-114300">
              <a:lnSpc>
                <a:spcPct val="75000"/>
              </a:lnSpc>
              <a:spcBef>
                <a:spcPts val="180"/>
              </a:spcBef>
              <a:buSzPts val="1800"/>
              <a:buFont typeface="Calibri"/>
              <a:buChar char="➢"/>
            </a:pPr>
            <a:r>
              <a:rPr lang="en-US" dirty="0">
                <a:solidFill>
                  <a:schemeClr val="bg1"/>
                </a:solidFill>
                <a:latin typeface="Calibri"/>
                <a:ea typeface="Calibri"/>
                <a:cs typeface="Calibri"/>
                <a:sym typeface="Calibri"/>
              </a:rPr>
              <a:t>Credit limits</a:t>
            </a:r>
            <a:endParaRPr dirty="0">
              <a:solidFill>
                <a:schemeClr val="bg1"/>
              </a:solidFill>
            </a:endParaRPr>
          </a:p>
          <a:p>
            <a:pPr marL="228600" lvl="2">
              <a:lnSpc>
                <a:spcPct val="75000"/>
              </a:lnSpc>
              <a:spcBef>
                <a:spcPts val="180"/>
              </a:spcBef>
              <a:buClr>
                <a:schemeClr val="dk1"/>
              </a:buClr>
              <a:buSzPts val="1800"/>
            </a:pPr>
            <a:endParaRPr dirty="0">
              <a:solidFill>
                <a:schemeClr val="bg1"/>
              </a:solidFill>
              <a:latin typeface="Calibri"/>
              <a:ea typeface="Calibri"/>
              <a:cs typeface="Calibri"/>
              <a:sym typeface="Calibri"/>
            </a:endParaRPr>
          </a:p>
          <a:p>
            <a:pPr marL="114300" lvl="1" indent="-114300">
              <a:lnSpc>
                <a:spcPct val="75000"/>
              </a:lnSpc>
              <a:spcBef>
                <a:spcPts val="180"/>
              </a:spcBef>
              <a:buClr>
                <a:schemeClr val="dk1"/>
              </a:buClr>
              <a:buSzPts val="1800"/>
              <a:buFont typeface="Calibri"/>
              <a:buChar char="•"/>
            </a:pPr>
            <a:r>
              <a:rPr lang="en-US" b="1" dirty="0">
                <a:solidFill>
                  <a:schemeClr val="bg1"/>
                </a:solidFill>
                <a:latin typeface="Calibri"/>
                <a:ea typeface="Calibri"/>
                <a:cs typeface="Calibri"/>
                <a:sym typeface="Calibri"/>
              </a:rPr>
              <a:t>Credit Risk Mitigation</a:t>
            </a:r>
            <a:endParaRPr b="1" dirty="0">
              <a:solidFill>
                <a:schemeClr val="bg1"/>
              </a:solidFill>
              <a:latin typeface="Calibri"/>
              <a:ea typeface="Calibri"/>
              <a:cs typeface="Calibri"/>
              <a:sym typeface="Calibri"/>
            </a:endParaRPr>
          </a:p>
          <a:p>
            <a:pPr marL="393192" lvl="1" indent="-114300">
              <a:lnSpc>
                <a:spcPct val="75000"/>
              </a:lnSpc>
              <a:spcBef>
                <a:spcPts val="180"/>
              </a:spcBef>
              <a:buSzPts val="1800"/>
              <a:buFont typeface="Calibri"/>
              <a:buChar char="➢"/>
            </a:pPr>
            <a:r>
              <a:rPr lang="en-US" dirty="0">
                <a:solidFill>
                  <a:schemeClr val="bg1"/>
                </a:solidFill>
                <a:latin typeface="Calibri"/>
                <a:ea typeface="Calibri"/>
                <a:cs typeface="Calibri"/>
                <a:sym typeface="Calibri"/>
              </a:rPr>
              <a:t>Structuring of Transactions</a:t>
            </a:r>
            <a:endParaRPr dirty="0">
              <a:solidFill>
                <a:schemeClr val="bg1"/>
              </a:solidFill>
              <a:latin typeface="Calibri"/>
              <a:ea typeface="Calibri"/>
              <a:cs typeface="Calibri"/>
              <a:sym typeface="Calibri"/>
            </a:endParaRPr>
          </a:p>
          <a:p>
            <a:pPr marL="393192" lvl="1" indent="-114300">
              <a:lnSpc>
                <a:spcPct val="75000"/>
              </a:lnSpc>
              <a:spcBef>
                <a:spcPts val="180"/>
              </a:spcBef>
              <a:buSzPts val="1800"/>
              <a:buFont typeface="Calibri"/>
              <a:buChar char="➢"/>
            </a:pPr>
            <a:r>
              <a:rPr lang="en-US" dirty="0">
                <a:solidFill>
                  <a:schemeClr val="bg1"/>
                </a:solidFill>
                <a:latin typeface="Calibri"/>
                <a:ea typeface="Calibri"/>
                <a:cs typeface="Calibri"/>
                <a:sym typeface="Calibri"/>
              </a:rPr>
              <a:t>Collateral</a:t>
            </a:r>
            <a:endParaRPr dirty="0">
              <a:solidFill>
                <a:schemeClr val="bg1"/>
              </a:solidFill>
              <a:latin typeface="Calibri"/>
              <a:ea typeface="Calibri"/>
              <a:cs typeface="Calibri"/>
              <a:sym typeface="Calibri"/>
            </a:endParaRPr>
          </a:p>
          <a:p>
            <a:pPr marL="1371600">
              <a:lnSpc>
                <a:spcPct val="75000"/>
              </a:lnSpc>
              <a:spcBef>
                <a:spcPts val="180"/>
              </a:spcBef>
            </a:pPr>
            <a:endParaRPr dirty="0">
              <a:solidFill>
                <a:schemeClr val="bg1"/>
              </a:solidFill>
              <a:latin typeface="Calibri"/>
              <a:ea typeface="Calibri"/>
              <a:cs typeface="Calibri"/>
              <a:sym typeface="Calibri"/>
            </a:endParaRPr>
          </a:p>
          <a:p>
            <a:pPr marL="114300" lvl="1" indent="-114300">
              <a:lnSpc>
                <a:spcPct val="75000"/>
              </a:lnSpc>
              <a:spcBef>
                <a:spcPts val="180"/>
              </a:spcBef>
              <a:buClr>
                <a:schemeClr val="dk1"/>
              </a:buClr>
              <a:buSzPts val="1800"/>
              <a:buFont typeface="Calibri"/>
              <a:buChar char="•"/>
            </a:pPr>
            <a:r>
              <a:rPr lang="en-US" b="1" dirty="0">
                <a:solidFill>
                  <a:schemeClr val="bg1"/>
                </a:solidFill>
                <a:latin typeface="Calibri"/>
                <a:ea typeface="Calibri"/>
                <a:cs typeface="Calibri"/>
                <a:sym typeface="Calibri"/>
              </a:rPr>
              <a:t>Credit Risk Administration</a:t>
            </a:r>
            <a:endParaRPr b="1" dirty="0">
              <a:solidFill>
                <a:schemeClr val="bg1"/>
              </a:solidFill>
              <a:latin typeface="Calibri"/>
              <a:ea typeface="Calibri"/>
              <a:cs typeface="Calibri"/>
              <a:sym typeface="Calibri"/>
            </a:endParaRPr>
          </a:p>
          <a:p>
            <a:pPr marL="393192" lvl="2" indent="-114300">
              <a:lnSpc>
                <a:spcPct val="75000"/>
              </a:lnSpc>
              <a:spcBef>
                <a:spcPts val="180"/>
              </a:spcBef>
              <a:buSzPts val="1800"/>
              <a:buFont typeface="Calibri"/>
              <a:buChar char="➢"/>
            </a:pPr>
            <a:r>
              <a:rPr lang="en-US" dirty="0">
                <a:solidFill>
                  <a:schemeClr val="bg1"/>
                </a:solidFill>
                <a:latin typeface="Calibri"/>
                <a:ea typeface="Calibri"/>
                <a:cs typeface="Calibri"/>
                <a:sym typeface="Calibri"/>
              </a:rPr>
              <a:t>Credit provisioning and allowances</a:t>
            </a:r>
            <a:endParaRPr dirty="0">
              <a:solidFill>
                <a:schemeClr val="bg1"/>
              </a:solidFill>
              <a:latin typeface="Calibri"/>
              <a:ea typeface="Calibri"/>
              <a:cs typeface="Calibri"/>
              <a:sym typeface="Calibri"/>
            </a:endParaRPr>
          </a:p>
          <a:p>
            <a:pPr marL="393192" lvl="2" indent="-114300">
              <a:lnSpc>
                <a:spcPct val="75000"/>
              </a:lnSpc>
              <a:spcBef>
                <a:spcPts val="180"/>
              </a:spcBef>
              <a:buSzPts val="1800"/>
              <a:buFont typeface="Calibri"/>
              <a:buChar char="➢"/>
            </a:pPr>
            <a:r>
              <a:rPr lang="en-US" dirty="0">
                <a:solidFill>
                  <a:schemeClr val="bg1"/>
                </a:solidFill>
                <a:latin typeface="Calibri"/>
                <a:ea typeface="Calibri"/>
                <a:cs typeface="Calibri"/>
                <a:sym typeface="Calibri"/>
              </a:rPr>
              <a:t>Loan forbearance</a:t>
            </a:r>
            <a:endParaRPr dirty="0">
              <a:solidFill>
                <a:schemeClr val="bg1"/>
              </a:solidFill>
              <a:latin typeface="Calibri"/>
              <a:ea typeface="Calibri"/>
              <a:cs typeface="Calibri"/>
              <a:sym typeface="Calibri"/>
            </a:endParaRPr>
          </a:p>
          <a:p>
            <a:pPr>
              <a:lnSpc>
                <a:spcPct val="75000"/>
              </a:lnSpc>
              <a:spcBef>
                <a:spcPts val="180"/>
              </a:spcBef>
            </a:pPr>
            <a:endParaRPr b="1" dirty="0">
              <a:solidFill>
                <a:schemeClr val="bg1"/>
              </a:solidFill>
              <a:latin typeface="Calibri"/>
              <a:ea typeface="Calibri"/>
              <a:cs typeface="Calibri"/>
              <a:sym typeface="Calibri"/>
            </a:endParaRPr>
          </a:p>
          <a:p>
            <a:pPr>
              <a:lnSpc>
                <a:spcPct val="75000"/>
              </a:lnSpc>
              <a:spcBef>
                <a:spcPts val="180"/>
              </a:spcBef>
            </a:pPr>
            <a:endParaRPr b="1" dirty="0">
              <a:solidFill>
                <a:schemeClr val="bg1"/>
              </a:solidFill>
              <a:latin typeface="Calibri"/>
              <a:ea typeface="Calibri"/>
              <a:cs typeface="Calibri"/>
              <a:sym typeface="Calibri"/>
            </a:endParaRPr>
          </a:p>
          <a:p>
            <a:pPr marL="228600" lvl="2">
              <a:lnSpc>
                <a:spcPct val="75000"/>
              </a:lnSpc>
              <a:spcBef>
                <a:spcPts val="180"/>
              </a:spcBef>
              <a:buClr>
                <a:schemeClr val="dk1"/>
              </a:buClr>
              <a:buSzPts val="1800"/>
            </a:pPr>
            <a:endParaRPr dirty="0">
              <a:solidFill>
                <a:schemeClr val="bg1"/>
              </a:solidFill>
              <a:latin typeface="Calibri"/>
              <a:ea typeface="Calibri"/>
              <a:cs typeface="Calibri"/>
              <a:sym typeface="Calibri"/>
            </a:endParaRPr>
          </a:p>
        </p:txBody>
      </p:sp>
      <p:sp>
        <p:nvSpPr>
          <p:cNvPr id="482" name="Google Shape;482;p60"/>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1022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486"/>
        <p:cNvGrpSpPr/>
        <p:nvPr/>
      </p:nvGrpSpPr>
      <p:grpSpPr>
        <a:xfrm>
          <a:off x="0" y="0"/>
          <a:ext cx="0" cy="0"/>
          <a:chOff x="0" y="0"/>
          <a:chExt cx="0" cy="0"/>
        </a:xfrm>
      </p:grpSpPr>
      <p:sp>
        <p:nvSpPr>
          <p:cNvPr id="487" name="Google Shape;487;p61"/>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51</a:t>
            </a:fld>
            <a:endParaRPr>
              <a:solidFill>
                <a:srgbClr val="000000"/>
              </a:solidFill>
            </a:endParaRPr>
          </a:p>
        </p:txBody>
      </p:sp>
      <p:sp>
        <p:nvSpPr>
          <p:cNvPr id="488" name="Google Shape;488;p61"/>
          <p:cNvSpPr/>
          <p:nvPr/>
        </p:nvSpPr>
        <p:spPr>
          <a:xfrm>
            <a:off x="1524000" y="533400"/>
            <a:ext cx="3578400" cy="461700"/>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Gross Credit Risk Exposure</a:t>
            </a:r>
            <a:endParaRPr sz="2400" b="1" dirty="0">
              <a:solidFill>
                <a:schemeClr val="bg1"/>
              </a:solidFill>
              <a:latin typeface="Calibri"/>
              <a:ea typeface="Calibri"/>
              <a:cs typeface="Calibri"/>
              <a:sym typeface="Calibri"/>
            </a:endParaRPr>
          </a:p>
        </p:txBody>
      </p:sp>
      <p:sp>
        <p:nvSpPr>
          <p:cNvPr id="489" name="Google Shape;489;p61"/>
          <p:cNvSpPr txBox="1"/>
          <p:nvPr/>
        </p:nvSpPr>
        <p:spPr>
          <a:xfrm>
            <a:off x="1640900" y="2654025"/>
            <a:ext cx="4572000" cy="3684600"/>
          </a:xfrm>
          <a:prstGeom prst="rect">
            <a:avLst/>
          </a:prstGeom>
          <a:noFill/>
          <a:ln>
            <a:noFill/>
          </a:ln>
        </p:spPr>
        <p:txBody>
          <a:bodyPr spcFirstLastPara="1" wrap="square" lIns="91425" tIns="45700" rIns="91425" bIns="45700" anchor="t" anchorCtr="0">
            <a:noAutofit/>
          </a:bodyPr>
          <a:lstStyle/>
          <a:p>
            <a:pPr>
              <a:lnSpc>
                <a:spcPct val="150000"/>
              </a:lnSpc>
              <a:buClr>
                <a:schemeClr val="bg1"/>
              </a:buClr>
              <a:buSzPts val="2000"/>
            </a:pPr>
            <a:r>
              <a:rPr lang="en-US" sz="2000" b="1" dirty="0">
                <a:solidFill>
                  <a:schemeClr val="bg1"/>
                </a:solidFill>
                <a:latin typeface="Calibri"/>
                <a:ea typeface="Calibri"/>
                <a:cs typeface="Calibri"/>
                <a:sym typeface="Calibri"/>
              </a:rPr>
              <a:t>Lending-related and other</a:t>
            </a:r>
            <a:endParaRPr b="1" dirty="0">
              <a:solidFill>
                <a:schemeClr val="bg1"/>
              </a:solidFill>
            </a:endParaRPr>
          </a:p>
          <a:p>
            <a:pPr marL="109579" indent="-127000">
              <a:lnSpc>
                <a:spcPct val="150000"/>
              </a:lnSpc>
              <a:buClr>
                <a:schemeClr val="bg1"/>
              </a:buClr>
              <a:buSzPts val="2000"/>
              <a:buFont typeface="Arial"/>
              <a:buChar char="•"/>
            </a:pPr>
            <a:r>
              <a:rPr lang="en-US" sz="2000" dirty="0">
                <a:solidFill>
                  <a:schemeClr val="bg1"/>
                </a:solidFill>
                <a:latin typeface="Calibri"/>
                <a:ea typeface="Calibri"/>
                <a:cs typeface="Calibri"/>
                <a:sym typeface="Calibri"/>
              </a:rPr>
              <a:t>Loans and acceptances outstanding</a:t>
            </a:r>
            <a:endParaRPr dirty="0">
              <a:solidFill>
                <a:schemeClr val="bg1"/>
              </a:solidFill>
            </a:endParaRPr>
          </a:p>
          <a:p>
            <a:pPr marL="109579" indent="-127000">
              <a:lnSpc>
                <a:spcPct val="150000"/>
              </a:lnSpc>
              <a:buClr>
                <a:schemeClr val="bg1"/>
              </a:buClr>
              <a:buSzPts val="2000"/>
              <a:buFont typeface="Arial"/>
              <a:buChar char="•"/>
            </a:pPr>
            <a:r>
              <a:rPr lang="en-US" sz="2000" dirty="0">
                <a:solidFill>
                  <a:schemeClr val="bg1"/>
                </a:solidFill>
                <a:latin typeface="Calibri"/>
                <a:ea typeface="Calibri"/>
                <a:cs typeface="Calibri"/>
                <a:sym typeface="Calibri"/>
              </a:rPr>
              <a:t>Undrawn Commitments</a:t>
            </a:r>
            <a:endParaRPr dirty="0">
              <a:solidFill>
                <a:schemeClr val="bg1"/>
              </a:solidFill>
            </a:endParaRPr>
          </a:p>
          <a:p>
            <a:pPr marL="109579" indent="-127000">
              <a:lnSpc>
                <a:spcPct val="150000"/>
              </a:lnSpc>
              <a:buClr>
                <a:schemeClr val="bg1"/>
              </a:buClr>
              <a:buSzPts val="2000"/>
              <a:buFont typeface="Arial"/>
              <a:buChar char="•"/>
            </a:pPr>
            <a:r>
              <a:rPr lang="en-US" sz="2000" dirty="0">
                <a:solidFill>
                  <a:schemeClr val="bg1"/>
                </a:solidFill>
                <a:latin typeface="Calibri"/>
                <a:ea typeface="Calibri"/>
                <a:cs typeface="Calibri"/>
                <a:sym typeface="Calibri"/>
              </a:rPr>
              <a:t>Contingent Liabilities (letters of credit and guarantees)</a:t>
            </a:r>
            <a:endParaRPr dirty="0">
              <a:solidFill>
                <a:schemeClr val="bg1"/>
              </a:solidFill>
            </a:endParaRPr>
          </a:p>
          <a:p>
            <a:pPr marL="109579" indent="-127000">
              <a:lnSpc>
                <a:spcPct val="150000"/>
              </a:lnSpc>
              <a:buClr>
                <a:schemeClr val="bg1"/>
              </a:buClr>
              <a:buSzPts val="2000"/>
              <a:buFont typeface="Arial"/>
              <a:buChar char="•"/>
            </a:pPr>
            <a:r>
              <a:rPr lang="en-US" sz="2000" dirty="0">
                <a:solidFill>
                  <a:schemeClr val="bg1"/>
                </a:solidFill>
                <a:latin typeface="Calibri"/>
                <a:ea typeface="Calibri"/>
                <a:cs typeface="Calibri"/>
                <a:sym typeface="Calibri"/>
              </a:rPr>
              <a:t>Available-for-sale (AFS)  debt securities and deposits</a:t>
            </a:r>
            <a:endParaRPr sz="2000" dirty="0">
              <a:solidFill>
                <a:schemeClr val="bg1"/>
              </a:solidFill>
              <a:latin typeface="Calibri"/>
              <a:ea typeface="Calibri"/>
              <a:cs typeface="Calibri"/>
              <a:sym typeface="Calibri"/>
            </a:endParaRPr>
          </a:p>
        </p:txBody>
      </p:sp>
      <p:sp>
        <p:nvSpPr>
          <p:cNvPr id="490" name="Google Shape;490;p61"/>
          <p:cNvSpPr txBox="1"/>
          <p:nvPr/>
        </p:nvSpPr>
        <p:spPr>
          <a:xfrm>
            <a:off x="6324600" y="1524000"/>
            <a:ext cx="4462800" cy="3684600"/>
          </a:xfrm>
          <a:prstGeom prst="rect">
            <a:avLst/>
          </a:prstGeom>
          <a:noFill/>
          <a:ln>
            <a:noFill/>
          </a:ln>
        </p:spPr>
        <p:txBody>
          <a:bodyPr spcFirstLastPara="1" wrap="square" lIns="91425" tIns="45700" rIns="91425" bIns="45700" anchor="t" anchorCtr="0">
            <a:noAutofit/>
          </a:bodyPr>
          <a:lstStyle/>
          <a:p>
            <a:pPr>
              <a:lnSpc>
                <a:spcPct val="150000"/>
              </a:lnSpc>
              <a:buClr>
                <a:schemeClr val="bg1"/>
              </a:buClr>
              <a:buSzPts val="2000"/>
            </a:pPr>
            <a:r>
              <a:rPr lang="en-US" sz="2000" b="1" dirty="0">
                <a:solidFill>
                  <a:schemeClr val="bg1"/>
                </a:solidFill>
                <a:latin typeface="Calibri"/>
                <a:ea typeface="Calibri"/>
                <a:cs typeface="Calibri"/>
                <a:sym typeface="Calibri"/>
              </a:rPr>
              <a:t>Trading-related credit</a:t>
            </a:r>
            <a:endParaRPr b="1" dirty="0">
              <a:solidFill>
                <a:schemeClr val="bg1"/>
              </a:solidFill>
            </a:endParaRPr>
          </a:p>
          <a:p>
            <a:pPr marL="109579" indent="-127000">
              <a:lnSpc>
                <a:spcPct val="150000"/>
              </a:lnSpc>
              <a:buClr>
                <a:schemeClr val="bg1"/>
              </a:buClr>
              <a:buSzPts val="2000"/>
              <a:buFont typeface="Arial"/>
              <a:buChar char="•"/>
            </a:pPr>
            <a:r>
              <a:rPr lang="en-US" sz="2000" dirty="0">
                <a:solidFill>
                  <a:schemeClr val="bg1"/>
                </a:solidFill>
                <a:latin typeface="Calibri"/>
                <a:ea typeface="Calibri"/>
                <a:cs typeface="Calibri"/>
                <a:sym typeface="Calibri"/>
              </a:rPr>
              <a:t>Repo-style transactions </a:t>
            </a:r>
            <a:endParaRPr dirty="0">
              <a:solidFill>
                <a:schemeClr val="bg1"/>
              </a:solidFill>
            </a:endParaRPr>
          </a:p>
          <a:p>
            <a:pPr marL="328736" lvl="1" indent="-127000">
              <a:lnSpc>
                <a:spcPct val="150000"/>
              </a:lnSpc>
              <a:buClr>
                <a:schemeClr val="bg1"/>
              </a:buClr>
              <a:buSzPts val="2000"/>
              <a:buFont typeface="Noto Sans Symbols"/>
              <a:buChar char="➢"/>
            </a:pPr>
            <a:r>
              <a:rPr lang="en-US" sz="2000" dirty="0">
                <a:solidFill>
                  <a:schemeClr val="bg1"/>
                </a:solidFill>
                <a:latin typeface="Calibri"/>
                <a:ea typeface="Calibri"/>
                <a:cs typeface="Calibri"/>
                <a:sym typeface="Calibri"/>
              </a:rPr>
              <a:t>Repurchase and Reverse Repurchase</a:t>
            </a:r>
            <a:endParaRPr dirty="0">
              <a:solidFill>
                <a:schemeClr val="bg1"/>
              </a:solidFill>
            </a:endParaRPr>
          </a:p>
          <a:p>
            <a:pPr marL="328736" lvl="1" indent="-127000">
              <a:lnSpc>
                <a:spcPct val="150000"/>
              </a:lnSpc>
              <a:buClr>
                <a:schemeClr val="bg1"/>
              </a:buClr>
              <a:buSzPts val="2000"/>
              <a:buFont typeface="Noto Sans Symbols"/>
              <a:buChar char="➢"/>
            </a:pPr>
            <a:r>
              <a:rPr lang="en-US" sz="2000" dirty="0">
                <a:solidFill>
                  <a:schemeClr val="bg1"/>
                </a:solidFill>
                <a:latin typeface="Calibri"/>
                <a:ea typeface="Calibri"/>
                <a:cs typeface="Calibri"/>
                <a:sym typeface="Calibri"/>
              </a:rPr>
              <a:t>Securities Lending and Borrowing transactions</a:t>
            </a:r>
            <a:endParaRPr sz="2000" dirty="0">
              <a:solidFill>
                <a:schemeClr val="bg1"/>
              </a:solidFill>
              <a:latin typeface="Calibri"/>
              <a:ea typeface="Calibri"/>
              <a:cs typeface="Calibri"/>
              <a:sym typeface="Calibri"/>
            </a:endParaRPr>
          </a:p>
          <a:p>
            <a:pPr marL="109579" indent="-127000">
              <a:lnSpc>
                <a:spcPct val="150000"/>
              </a:lnSpc>
              <a:buClr>
                <a:schemeClr val="bg1"/>
              </a:buClr>
              <a:buSzPts val="2000"/>
              <a:buFont typeface="Arial"/>
              <a:buChar char="•"/>
            </a:pPr>
            <a:r>
              <a:rPr lang="en-US" sz="2000" dirty="0">
                <a:solidFill>
                  <a:schemeClr val="bg1"/>
                </a:solidFill>
                <a:latin typeface="Calibri"/>
                <a:ea typeface="Calibri"/>
                <a:cs typeface="Calibri"/>
                <a:sym typeface="Calibri"/>
              </a:rPr>
              <a:t>Derivative amount </a:t>
            </a:r>
            <a:endParaRPr dirty="0">
              <a:solidFill>
                <a:schemeClr val="bg1"/>
              </a:solidFill>
            </a:endParaRPr>
          </a:p>
          <a:p>
            <a:pPr marL="328736" lvl="1" indent="-127000">
              <a:lnSpc>
                <a:spcPct val="150000"/>
              </a:lnSpc>
              <a:buClr>
                <a:schemeClr val="bg1"/>
              </a:buClr>
              <a:buSzPts val="2000"/>
              <a:buFont typeface="Noto Sans Symbols"/>
              <a:buChar char="➢"/>
            </a:pPr>
            <a:r>
              <a:rPr lang="en-US" sz="2000" dirty="0">
                <a:solidFill>
                  <a:schemeClr val="bg1"/>
                </a:solidFill>
                <a:latin typeface="Calibri"/>
                <a:ea typeface="Calibri"/>
                <a:cs typeface="Calibri"/>
                <a:sym typeface="Calibri"/>
              </a:rPr>
              <a:t>Replacement Cost plus Add-on</a:t>
            </a:r>
            <a:endParaRPr sz="2000" dirty="0">
              <a:solidFill>
                <a:schemeClr val="bg1"/>
              </a:solidFill>
              <a:latin typeface="Calibri"/>
              <a:ea typeface="Calibri"/>
              <a:cs typeface="Calibri"/>
              <a:sym typeface="Calibri"/>
            </a:endParaRPr>
          </a:p>
        </p:txBody>
      </p:sp>
      <p:sp>
        <p:nvSpPr>
          <p:cNvPr id="491" name="Google Shape;491;p61"/>
          <p:cNvSpPr/>
          <p:nvPr/>
        </p:nvSpPr>
        <p:spPr>
          <a:xfrm>
            <a:off x="947225" y="71700"/>
            <a:ext cx="4369800" cy="461700"/>
          </a:xfrm>
          <a:prstGeom prst="rect">
            <a:avLst/>
          </a:prstGeom>
          <a:noFill/>
          <a:ln>
            <a:noFill/>
          </a:ln>
        </p:spPr>
        <p:txBody>
          <a:bodyPr spcFirstLastPara="1" wrap="square" lIns="91425" tIns="45700" rIns="91425" bIns="45700" anchor="t" anchorCtr="0">
            <a:noAutofit/>
          </a:bodyPr>
          <a:lstStyle/>
          <a:p>
            <a:r>
              <a:rPr lang="en-US" sz="2400" b="1" dirty="0">
                <a:solidFill>
                  <a:schemeClr val="lt1"/>
                </a:solidFill>
                <a:latin typeface="Calibri"/>
                <a:ea typeface="Calibri"/>
                <a:cs typeface="Calibri"/>
                <a:sym typeface="Calibri"/>
              </a:rPr>
              <a:t>Major Risks and Control</a:t>
            </a:r>
            <a:endParaRPr sz="2400" b="1" dirty="0">
              <a:solidFill>
                <a:schemeClr val="lt1"/>
              </a:solidFill>
              <a:latin typeface="Calibri"/>
              <a:ea typeface="Calibri"/>
              <a:cs typeface="Calibri"/>
              <a:sym typeface="Calibri"/>
            </a:endParaRPr>
          </a:p>
        </p:txBody>
      </p:sp>
      <p:sp>
        <p:nvSpPr>
          <p:cNvPr id="492" name="Google Shape;492;p61"/>
          <p:cNvSpPr txBox="1"/>
          <p:nvPr/>
        </p:nvSpPr>
        <p:spPr>
          <a:xfrm>
            <a:off x="1640900" y="1162288"/>
            <a:ext cx="4273200" cy="1142700"/>
          </a:xfrm>
          <a:prstGeom prst="rect">
            <a:avLst/>
          </a:prstGeom>
          <a:noFill/>
          <a:ln>
            <a:noFill/>
          </a:ln>
        </p:spPr>
        <p:txBody>
          <a:bodyPr spcFirstLastPara="1" wrap="square" lIns="91425" tIns="91425" rIns="91425" bIns="91425" anchor="t" anchorCtr="0">
            <a:noAutofit/>
          </a:bodyPr>
          <a:lstStyle/>
          <a:p>
            <a:pPr>
              <a:lnSpc>
                <a:spcPct val="150000"/>
              </a:lnSpc>
            </a:pPr>
            <a:r>
              <a:rPr lang="en-US" sz="2000" dirty="0">
                <a:solidFill>
                  <a:schemeClr val="bg1"/>
                </a:solidFill>
                <a:latin typeface="Calibri"/>
                <a:ea typeface="Calibri"/>
                <a:cs typeface="Calibri"/>
                <a:sym typeface="Calibri"/>
              </a:rPr>
              <a:t>Gross credit risk exposure is calculated based on the definitions provided under the Basel III framework.</a:t>
            </a:r>
            <a:endParaRPr sz="2000" dirty="0">
              <a:solidFill>
                <a:schemeClr val="bg1"/>
              </a:solidFill>
              <a:latin typeface="Calibri"/>
              <a:ea typeface="Calibri"/>
              <a:cs typeface="Calibri"/>
              <a:sym typeface="Calibri"/>
            </a:endParaRPr>
          </a:p>
        </p:txBody>
      </p:sp>
      <p:pic>
        <p:nvPicPr>
          <p:cNvPr id="8"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7714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Google Shape;480;p60">
            <a:extLst>
              <a:ext uri="{FF2B5EF4-FFF2-40B4-BE49-F238E27FC236}">
                <a16:creationId xmlns:a16="http://schemas.microsoft.com/office/drawing/2014/main" xmlns="" id="{6B48F2B5-9B04-4B43-9D19-1129FD49B821}"/>
              </a:ext>
            </a:extLst>
          </p:cNvPr>
          <p:cNvSpPr/>
          <p:nvPr/>
        </p:nvSpPr>
        <p:spPr>
          <a:xfrm>
            <a:off x="1524000" y="533400"/>
            <a:ext cx="5002200" cy="461700"/>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Credit Risk Administration</a:t>
            </a:r>
            <a:endParaRPr sz="2400" b="1" dirty="0">
              <a:solidFill>
                <a:schemeClr val="bg1"/>
              </a:solidFill>
              <a:latin typeface="Calibri"/>
              <a:ea typeface="Calibri"/>
              <a:cs typeface="Calibri"/>
              <a:sym typeface="Calibri"/>
            </a:endParaRPr>
          </a:p>
        </p:txBody>
      </p:sp>
      <p:sp>
        <p:nvSpPr>
          <p:cNvPr id="5" name="Google Shape;482;p60">
            <a:extLst>
              <a:ext uri="{FF2B5EF4-FFF2-40B4-BE49-F238E27FC236}">
                <a16:creationId xmlns:a16="http://schemas.microsoft.com/office/drawing/2014/main" xmlns="" id="{C5B7B33F-6C86-4053-B761-182D1AA934DE}"/>
              </a:ext>
            </a:extLst>
          </p:cNvPr>
          <p:cNvSpPr/>
          <p:nvPr/>
        </p:nvSpPr>
        <p:spPr>
          <a:xfrm>
            <a:off x="961292" y="71700"/>
            <a:ext cx="4369800" cy="461700"/>
          </a:xfrm>
          <a:prstGeom prst="rect">
            <a:avLst/>
          </a:prstGeom>
          <a:noFill/>
          <a:ln>
            <a:noFill/>
          </a:ln>
        </p:spPr>
        <p:txBody>
          <a:bodyPr spcFirstLastPara="1" wrap="square" lIns="91425" tIns="45700" rIns="91425" bIns="45700" anchor="t" anchorCtr="0">
            <a:noAutofit/>
          </a:bodyPr>
          <a:lstStyle/>
          <a:p>
            <a:r>
              <a:rPr lang="en-US" sz="2400" b="1" dirty="0">
                <a:solidFill>
                  <a:schemeClr val="lt1"/>
                </a:solidFill>
                <a:latin typeface="Calibri"/>
                <a:ea typeface="Calibri"/>
                <a:cs typeface="Calibri"/>
                <a:sym typeface="Calibri"/>
              </a:rPr>
              <a:t>Major Risks and Control</a:t>
            </a:r>
            <a:endParaRPr sz="2400" b="1" dirty="0">
              <a:solidFill>
                <a:schemeClr val="lt1"/>
              </a:solidFill>
              <a:latin typeface="Calibri"/>
              <a:ea typeface="Calibri"/>
              <a:cs typeface="Calibri"/>
              <a:sym typeface="Calibri"/>
            </a:endParaRPr>
          </a:p>
        </p:txBody>
      </p:sp>
      <p:sp>
        <p:nvSpPr>
          <p:cNvPr id="6" name="Google Shape;489;p61">
            <a:extLst>
              <a:ext uri="{FF2B5EF4-FFF2-40B4-BE49-F238E27FC236}">
                <a16:creationId xmlns:a16="http://schemas.microsoft.com/office/drawing/2014/main" xmlns="" id="{06CA0777-F3AC-4EB0-A160-3872947E79ED}"/>
              </a:ext>
            </a:extLst>
          </p:cNvPr>
          <p:cNvSpPr txBox="1"/>
          <p:nvPr/>
        </p:nvSpPr>
        <p:spPr>
          <a:xfrm>
            <a:off x="1524000" y="995100"/>
            <a:ext cx="9514115" cy="3684600"/>
          </a:xfrm>
          <a:prstGeom prst="rect">
            <a:avLst/>
          </a:prstGeom>
          <a:noFill/>
          <a:ln>
            <a:noFill/>
          </a:ln>
        </p:spPr>
        <p:txBody>
          <a:bodyPr spcFirstLastPara="1" wrap="square" lIns="91425" tIns="45700" rIns="91425" bIns="45700" anchor="t" anchorCtr="0">
            <a:noAutofit/>
          </a:bodyPr>
          <a:lstStyle/>
          <a:p>
            <a:pPr>
              <a:lnSpc>
                <a:spcPct val="150000"/>
              </a:lnSpc>
              <a:buClr>
                <a:schemeClr val="dk1"/>
              </a:buClr>
              <a:buSzPts val="2000"/>
            </a:pPr>
            <a:r>
              <a:rPr lang="en-CA" sz="2000" b="1" dirty="0">
                <a:solidFill>
                  <a:schemeClr val="bg1"/>
                </a:solidFill>
                <a:latin typeface="Calibri"/>
                <a:ea typeface="Calibri"/>
                <a:cs typeface="Calibri"/>
                <a:sym typeface="Calibri"/>
              </a:rPr>
              <a:t>Adoption of IFRS 9</a:t>
            </a:r>
          </a:p>
          <a:p>
            <a:pPr marL="109579" indent="-127000">
              <a:lnSpc>
                <a:spcPct val="150000"/>
              </a:lnSpc>
              <a:buClr>
                <a:schemeClr val="dk1"/>
              </a:buClr>
              <a:buSzPts val="2000"/>
              <a:buFont typeface="Arial"/>
              <a:buChar char="•"/>
            </a:pPr>
            <a:r>
              <a:rPr lang="en-CA" sz="2000" dirty="0">
                <a:solidFill>
                  <a:schemeClr val="bg1"/>
                </a:solidFill>
                <a:latin typeface="Calibri"/>
                <a:ea typeface="Calibri"/>
                <a:cs typeface="Calibri"/>
                <a:sym typeface="Calibri"/>
              </a:rPr>
              <a:t>Effective on November 1, 2017</a:t>
            </a:r>
          </a:p>
          <a:p>
            <a:pPr marL="109579" indent="-127000">
              <a:lnSpc>
                <a:spcPct val="150000"/>
              </a:lnSpc>
              <a:buClr>
                <a:schemeClr val="dk1"/>
              </a:buClr>
              <a:buSzPts val="2000"/>
              <a:buFont typeface="Arial"/>
              <a:buChar char="•"/>
            </a:pPr>
            <a:r>
              <a:rPr lang="en-CA" sz="2000" dirty="0">
                <a:solidFill>
                  <a:schemeClr val="bg1"/>
                </a:solidFill>
                <a:latin typeface="Calibri"/>
                <a:ea typeface="Calibri"/>
                <a:cs typeface="Calibri"/>
                <a:sym typeface="Calibri"/>
              </a:rPr>
              <a:t>An expected loss accounting model for credit losses (early recognition)</a:t>
            </a:r>
          </a:p>
          <a:p>
            <a:pPr marL="109579" indent="-127000">
              <a:lnSpc>
                <a:spcPct val="150000"/>
              </a:lnSpc>
              <a:buClr>
                <a:schemeClr val="dk1"/>
              </a:buClr>
              <a:buSzPts val="2000"/>
              <a:buFont typeface="Arial"/>
              <a:buChar char="•"/>
            </a:pPr>
            <a:r>
              <a:rPr lang="en-CA" sz="2000" dirty="0">
                <a:solidFill>
                  <a:schemeClr val="bg1"/>
                </a:solidFill>
                <a:latin typeface="Calibri"/>
                <a:cs typeface="Calibri"/>
                <a:sym typeface="Calibri"/>
              </a:rPr>
              <a:t>Significantly different from incurred loss model under IAS 39</a:t>
            </a:r>
          </a:p>
          <a:p>
            <a:pPr marL="109579" indent="-127000">
              <a:lnSpc>
                <a:spcPct val="150000"/>
              </a:lnSpc>
              <a:buClr>
                <a:schemeClr val="dk1"/>
              </a:buClr>
              <a:buSzPts val="2000"/>
              <a:buFont typeface="Arial"/>
              <a:buChar char="•"/>
            </a:pPr>
            <a:r>
              <a:rPr lang="en-CA" sz="2000" dirty="0">
                <a:solidFill>
                  <a:schemeClr val="bg1"/>
                </a:solidFill>
                <a:cs typeface="Calibri"/>
                <a:sym typeface="Calibri"/>
              </a:rPr>
              <a:t>Credit loss allowances</a:t>
            </a:r>
            <a:endParaRPr lang="en-CA" sz="2000" dirty="0">
              <a:solidFill>
                <a:schemeClr val="bg1"/>
              </a:solidFill>
              <a:latin typeface="Calibri"/>
              <a:cs typeface="Calibri"/>
              <a:sym typeface="Calibri"/>
            </a:endParaRPr>
          </a:p>
          <a:p>
            <a:pPr>
              <a:lnSpc>
                <a:spcPct val="150000"/>
              </a:lnSpc>
              <a:buClr>
                <a:schemeClr val="dk1"/>
              </a:buClr>
              <a:buSzPts val="2000"/>
            </a:pPr>
            <a:r>
              <a:rPr lang="en-CA" sz="2000" dirty="0">
                <a:solidFill>
                  <a:schemeClr val="bg1"/>
                </a:solidFill>
                <a:latin typeface="Calibri"/>
                <a:cs typeface="Calibri"/>
                <a:sym typeface="Calibri"/>
              </a:rPr>
              <a:t>    IAS 39: loans, acceptances, and commitments</a:t>
            </a:r>
          </a:p>
          <a:p>
            <a:pPr>
              <a:lnSpc>
                <a:spcPct val="150000"/>
              </a:lnSpc>
              <a:buClr>
                <a:schemeClr val="dk1"/>
              </a:buClr>
              <a:buSzPts val="2000"/>
            </a:pPr>
            <a:r>
              <a:rPr lang="en-CA" sz="2000" dirty="0">
                <a:solidFill>
                  <a:schemeClr val="bg1"/>
                </a:solidFill>
                <a:latin typeface="Calibri"/>
                <a:cs typeface="Calibri"/>
                <a:sym typeface="Calibri"/>
              </a:rPr>
              <a:t>    IFRS 9: ALL FINANCIAL ASSETS (exceptions:  FVTPL and FVOCI equity securities)</a:t>
            </a:r>
            <a:endParaRPr lang="en-CA" dirty="0">
              <a:solidFill>
                <a:schemeClr val="bg1"/>
              </a:solidFill>
            </a:endParaRPr>
          </a:p>
          <a:p>
            <a:endParaRPr lang="en-CA" dirty="0">
              <a:solidFill>
                <a:schemeClr val="bg1"/>
              </a:solidFill>
            </a:endParaRPr>
          </a:p>
          <a:p>
            <a:endParaRPr lang="en-CA" sz="2000" dirty="0">
              <a:solidFill>
                <a:schemeClr val="bg1"/>
              </a:solidFill>
              <a:latin typeface="Calibri"/>
              <a:ea typeface="Calibri"/>
              <a:cs typeface="Calibri"/>
              <a:sym typeface="Calibri"/>
            </a:endParaRPr>
          </a:p>
        </p:txBody>
      </p:sp>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554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496"/>
        <p:cNvGrpSpPr/>
        <p:nvPr/>
      </p:nvGrpSpPr>
      <p:grpSpPr>
        <a:xfrm>
          <a:off x="0" y="0"/>
          <a:ext cx="0" cy="0"/>
          <a:chOff x="0" y="0"/>
          <a:chExt cx="0" cy="0"/>
        </a:xfrm>
      </p:grpSpPr>
      <p:sp>
        <p:nvSpPr>
          <p:cNvPr id="497" name="Google Shape;497;p62"/>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53</a:t>
            </a:fld>
            <a:endParaRPr>
              <a:solidFill>
                <a:srgbClr val="000000"/>
              </a:solidFill>
            </a:endParaRPr>
          </a:p>
        </p:txBody>
      </p:sp>
      <p:sp>
        <p:nvSpPr>
          <p:cNvPr id="499" name="Google Shape;499;p62"/>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pic>
        <p:nvPicPr>
          <p:cNvPr id="5"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6" name="Content Placeholder 3" descr="A screenshot of a computer&#10;&#10;Description generated with very high confidence">
            <a:extLst>
              <a:ext uri="{FF2B5EF4-FFF2-40B4-BE49-F238E27FC236}">
                <a16:creationId xmlns:a16="http://schemas.microsoft.com/office/drawing/2014/main" xmlns="" id="{CA897FE0-54F1-4AFF-88B4-9B213FFB37A3}"/>
              </a:ext>
            </a:extLst>
          </p:cNvPr>
          <p:cNvPicPr>
            <a:picLocks/>
          </p:cNvPicPr>
          <p:nvPr/>
        </p:nvPicPr>
        <p:blipFill rotWithShape="1">
          <a:blip r:embed="rId4" cstate="print"/>
          <a:srcRect t="11579" b="6004"/>
          <a:stretch/>
        </p:blipFill>
        <p:spPr>
          <a:xfrm>
            <a:off x="769733" y="818147"/>
            <a:ext cx="9789367" cy="5531402"/>
          </a:xfrm>
          <a:prstGeom prst="rect">
            <a:avLst/>
          </a:prstGeom>
        </p:spPr>
      </p:pic>
    </p:spTree>
    <p:extLst>
      <p:ext uri="{BB962C8B-B14F-4D97-AF65-F5344CB8AC3E}">
        <p14:creationId xmlns:p14="http://schemas.microsoft.com/office/powerpoint/2010/main" xmlns="" val="3753963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503"/>
        <p:cNvGrpSpPr/>
        <p:nvPr/>
      </p:nvGrpSpPr>
      <p:grpSpPr>
        <a:xfrm>
          <a:off x="0" y="0"/>
          <a:ext cx="0" cy="0"/>
          <a:chOff x="0" y="0"/>
          <a:chExt cx="0" cy="0"/>
        </a:xfrm>
      </p:grpSpPr>
      <p:sp>
        <p:nvSpPr>
          <p:cNvPr id="504" name="Google Shape;504;p63"/>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chemeClr val="bg1"/>
                </a:solidFill>
              </a:rPr>
              <a:pPr/>
              <a:t>54</a:t>
            </a:fld>
            <a:endParaRPr>
              <a:solidFill>
                <a:schemeClr val="bg1"/>
              </a:solidFill>
            </a:endParaRPr>
          </a:p>
        </p:txBody>
      </p:sp>
      <p:sp>
        <p:nvSpPr>
          <p:cNvPr id="505" name="Google Shape;505;p63"/>
          <p:cNvSpPr/>
          <p:nvPr/>
        </p:nvSpPr>
        <p:spPr>
          <a:xfrm>
            <a:off x="1890875" y="614100"/>
            <a:ext cx="5568900" cy="461700"/>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Provision for Recovery of Credit Loss (PCL)</a:t>
            </a:r>
            <a:endParaRPr sz="2400" b="1" dirty="0">
              <a:solidFill>
                <a:schemeClr val="bg1"/>
              </a:solidFill>
              <a:latin typeface="Calibri"/>
              <a:ea typeface="Calibri"/>
              <a:cs typeface="Calibri"/>
              <a:sym typeface="Calibri"/>
            </a:endParaRPr>
          </a:p>
        </p:txBody>
      </p:sp>
      <p:sp>
        <p:nvSpPr>
          <p:cNvPr id="506" name="Google Shape;506;p63"/>
          <p:cNvSpPr txBox="1"/>
          <p:nvPr/>
        </p:nvSpPr>
        <p:spPr>
          <a:xfrm>
            <a:off x="1524000" y="1066800"/>
            <a:ext cx="3866605" cy="4953000"/>
          </a:xfrm>
          <a:prstGeom prst="rect">
            <a:avLst/>
          </a:prstGeom>
          <a:noFill/>
          <a:ln>
            <a:noFill/>
          </a:ln>
        </p:spPr>
        <p:txBody>
          <a:bodyPr spcFirstLastPara="1" wrap="square" lIns="91425" tIns="45700" rIns="91425" bIns="45700" anchor="t" anchorCtr="0">
            <a:noAutofit/>
          </a:bodyPr>
          <a:lstStyle/>
          <a:p>
            <a:pPr>
              <a:lnSpc>
                <a:spcPct val="140000"/>
              </a:lnSpc>
              <a:buClr>
                <a:schemeClr val="bg1"/>
              </a:buClr>
              <a:buSzPts val="1800"/>
            </a:pPr>
            <a:r>
              <a:rPr lang="en-US" b="1" dirty="0">
                <a:solidFill>
                  <a:schemeClr val="bg1"/>
                </a:solidFill>
                <a:latin typeface="Calibri"/>
                <a:ea typeface="Calibri"/>
                <a:cs typeface="Calibri"/>
                <a:sym typeface="Calibri"/>
              </a:rPr>
              <a:t>2018 vs 2017</a:t>
            </a:r>
            <a:endParaRPr dirty="0">
              <a:solidFill>
                <a:schemeClr val="bg1"/>
              </a:solidFill>
            </a:endParaRPr>
          </a:p>
          <a:p>
            <a:pPr marL="109579" indent="-114300">
              <a:lnSpc>
                <a:spcPct val="140000"/>
              </a:lnSpc>
              <a:spcAft>
                <a:spcPts val="600"/>
              </a:spcAft>
              <a:buClr>
                <a:schemeClr val="bg1"/>
              </a:buClr>
              <a:buSzPts val="1800"/>
              <a:buFont typeface="Noto Sans Symbols"/>
              <a:buChar char="▪"/>
            </a:pPr>
            <a:r>
              <a:rPr lang="en-US" dirty="0">
                <a:solidFill>
                  <a:schemeClr val="bg1"/>
                </a:solidFill>
                <a:latin typeface="Calibri"/>
                <a:cs typeface="Calibri"/>
                <a:sym typeface="Calibri"/>
              </a:rPr>
              <a:t>Total PCL increased by 14% ($157 mil)</a:t>
            </a:r>
          </a:p>
          <a:p>
            <a:pPr marL="109579" indent="-114300">
              <a:lnSpc>
                <a:spcPct val="140000"/>
              </a:lnSpc>
              <a:spcAft>
                <a:spcPts val="600"/>
              </a:spcAft>
              <a:buClr>
                <a:schemeClr val="bg1"/>
              </a:buClr>
              <a:buSzPts val="1800"/>
              <a:buFont typeface="Noto Sans Symbols"/>
              <a:buChar char="▪"/>
            </a:pPr>
            <a:r>
              <a:rPr lang="en-US" dirty="0">
                <a:solidFill>
                  <a:schemeClr val="bg1"/>
                </a:solidFill>
                <a:latin typeface="Calibri"/>
                <a:cs typeface="Calibri"/>
                <a:sym typeface="Calibri"/>
              </a:rPr>
              <a:t>PCL on loans increased by 12%, due to adoption of IFRS 9</a:t>
            </a:r>
          </a:p>
          <a:p>
            <a:pPr marL="109579" indent="-114300">
              <a:lnSpc>
                <a:spcPct val="140000"/>
              </a:lnSpc>
              <a:spcAft>
                <a:spcPts val="600"/>
              </a:spcAft>
              <a:buClr>
                <a:schemeClr val="bg1"/>
              </a:buClr>
              <a:buSzPts val="1800"/>
              <a:buFont typeface="Noto Sans Symbols"/>
              <a:buChar char="▪"/>
            </a:pPr>
            <a:r>
              <a:rPr lang="en-US" dirty="0">
                <a:solidFill>
                  <a:schemeClr val="bg1"/>
                </a:solidFill>
                <a:latin typeface="Calibri"/>
                <a:cs typeface="Calibri"/>
                <a:sym typeface="Calibri"/>
              </a:rPr>
              <a:t>PCL Ratio on loans increased 2 bps</a:t>
            </a:r>
            <a:endParaRPr dirty="0">
              <a:solidFill>
                <a:schemeClr val="bg1"/>
              </a:solidFill>
              <a:latin typeface="Calibri"/>
              <a:cs typeface="Calibri"/>
            </a:endParaRPr>
          </a:p>
          <a:p>
            <a:pPr marL="109579" indent="-114300">
              <a:lnSpc>
                <a:spcPct val="140000"/>
              </a:lnSpc>
              <a:spcAft>
                <a:spcPts val="600"/>
              </a:spcAft>
              <a:buClr>
                <a:schemeClr val="bg1"/>
              </a:buClr>
              <a:buSzPts val="1800"/>
              <a:buFont typeface="Noto Sans Symbols"/>
              <a:buChar char="▪"/>
            </a:pPr>
            <a:r>
              <a:rPr lang="en-US" dirty="0">
                <a:solidFill>
                  <a:schemeClr val="bg1"/>
                </a:solidFill>
                <a:latin typeface="Calibri"/>
                <a:cs typeface="Calibri"/>
                <a:sym typeface="Arial"/>
              </a:rPr>
              <a:t>PCL in Personal &amp; Commercial Banking increased $191 million</a:t>
            </a:r>
            <a:endParaRPr dirty="0">
              <a:solidFill>
                <a:schemeClr val="bg1"/>
              </a:solidFill>
              <a:latin typeface="Calibri"/>
              <a:cs typeface="Calibri"/>
            </a:endParaRPr>
          </a:p>
          <a:p>
            <a:pPr marL="109579" indent="-114300">
              <a:lnSpc>
                <a:spcPct val="140000"/>
              </a:lnSpc>
              <a:spcAft>
                <a:spcPts val="600"/>
              </a:spcAft>
              <a:buClr>
                <a:schemeClr val="bg1"/>
              </a:buClr>
              <a:buSzPts val="1800"/>
              <a:buFont typeface="Noto Sans Symbols"/>
              <a:buChar char="▪"/>
            </a:pPr>
            <a:r>
              <a:rPr lang="en-US" dirty="0">
                <a:solidFill>
                  <a:schemeClr val="bg1"/>
                </a:solidFill>
                <a:latin typeface="Calibri"/>
                <a:cs typeface="Calibri"/>
                <a:sym typeface="Arial"/>
              </a:rPr>
              <a:t>PCL in Wealth Management </a:t>
            </a:r>
            <a:r>
              <a:rPr lang="en-US" dirty="0">
                <a:solidFill>
                  <a:schemeClr val="bg1"/>
                </a:solidFill>
                <a:latin typeface="Calibri"/>
                <a:cs typeface="Calibri"/>
              </a:rPr>
              <a:t>de</a:t>
            </a:r>
            <a:r>
              <a:rPr lang="en-US" dirty="0">
                <a:solidFill>
                  <a:schemeClr val="bg1"/>
                </a:solidFill>
                <a:latin typeface="Calibri"/>
                <a:cs typeface="Calibri"/>
                <a:sym typeface="Arial"/>
              </a:rPr>
              <a:t>creased $49 million</a:t>
            </a:r>
            <a:endParaRPr dirty="0">
              <a:solidFill>
                <a:schemeClr val="bg1"/>
              </a:solidFill>
              <a:latin typeface="Calibri"/>
              <a:cs typeface="Calibri"/>
            </a:endParaRPr>
          </a:p>
          <a:p>
            <a:pPr marL="109579" indent="-114300">
              <a:lnSpc>
                <a:spcPct val="140000"/>
              </a:lnSpc>
              <a:spcAft>
                <a:spcPts val="600"/>
              </a:spcAft>
              <a:buClr>
                <a:schemeClr val="bg1"/>
              </a:buClr>
              <a:buSzPts val="1800"/>
              <a:buFont typeface="Noto Sans Symbols"/>
              <a:buChar char="▪"/>
            </a:pPr>
            <a:r>
              <a:rPr lang="en-US" dirty="0">
                <a:solidFill>
                  <a:schemeClr val="bg1"/>
                </a:solidFill>
                <a:latin typeface="Calibri"/>
                <a:cs typeface="Calibri"/>
                <a:sym typeface="Calibri"/>
              </a:rPr>
              <a:t>PCL in Capital Markets decreased $10 million</a:t>
            </a:r>
            <a:endParaRPr dirty="0">
              <a:solidFill>
                <a:schemeClr val="bg1"/>
              </a:solidFill>
              <a:latin typeface="Calibri"/>
              <a:cs typeface="Calibri"/>
            </a:endParaRPr>
          </a:p>
        </p:txBody>
      </p:sp>
      <p:sp>
        <p:nvSpPr>
          <p:cNvPr id="508" name="Google Shape;508;p63"/>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Major Risks and Control</a:t>
            </a:r>
            <a:endParaRPr sz="2400" b="1">
              <a:solidFill>
                <a:schemeClr val="bg1"/>
              </a:solidFill>
              <a:latin typeface="Calibri"/>
              <a:ea typeface="Calibri"/>
              <a:cs typeface="Calibri"/>
              <a:sym typeface="Calibri"/>
            </a:endParaRPr>
          </a:p>
        </p:txBody>
      </p:sp>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8" name="Content Placeholder 3" descr="A screenshot of a cell phone&#10;&#10;Description generated with very high confidence">
            <a:extLst>
              <a:ext uri="{FF2B5EF4-FFF2-40B4-BE49-F238E27FC236}">
                <a16:creationId xmlns:a16="http://schemas.microsoft.com/office/drawing/2014/main" xmlns="" id="{506F282A-CB6D-4EAD-98E4-F899BD6EA82C}"/>
              </a:ext>
            </a:extLst>
          </p:cNvPr>
          <p:cNvPicPr>
            <a:picLocks/>
          </p:cNvPicPr>
          <p:nvPr/>
        </p:nvPicPr>
        <p:blipFill>
          <a:blip r:embed="rId4" cstate="print"/>
          <a:stretch>
            <a:fillRect/>
          </a:stretch>
        </p:blipFill>
        <p:spPr>
          <a:xfrm>
            <a:off x="5809767" y="1171190"/>
            <a:ext cx="4749333" cy="5571067"/>
          </a:xfrm>
          <a:prstGeom prst="rect">
            <a:avLst/>
          </a:prstGeom>
        </p:spPr>
      </p:pic>
    </p:spTree>
    <p:extLst>
      <p:ext uri="{BB962C8B-B14F-4D97-AF65-F5344CB8AC3E}">
        <p14:creationId xmlns:p14="http://schemas.microsoft.com/office/powerpoint/2010/main" xmlns="" val="4283734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512"/>
        <p:cNvGrpSpPr/>
        <p:nvPr/>
      </p:nvGrpSpPr>
      <p:grpSpPr>
        <a:xfrm>
          <a:off x="0" y="0"/>
          <a:ext cx="0" cy="0"/>
          <a:chOff x="0" y="0"/>
          <a:chExt cx="0" cy="0"/>
        </a:xfrm>
      </p:grpSpPr>
      <p:sp>
        <p:nvSpPr>
          <p:cNvPr id="513" name="Google Shape;513;p64"/>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pPr>
              <a:buClr>
                <a:schemeClr val="bg1"/>
              </a:buClr>
            </a:pPr>
            <a:fld id="{00000000-1234-1234-1234-123412341234}" type="slidenum">
              <a:rPr lang="en-US">
                <a:solidFill>
                  <a:schemeClr val="bg1"/>
                </a:solidFill>
              </a:rPr>
              <a:pPr>
                <a:buClr>
                  <a:schemeClr val="bg1"/>
                </a:buClr>
              </a:pPr>
              <a:t>55</a:t>
            </a:fld>
            <a:endParaRPr>
              <a:solidFill>
                <a:schemeClr val="bg1"/>
              </a:solidFill>
            </a:endParaRPr>
          </a:p>
        </p:txBody>
      </p:sp>
      <p:sp>
        <p:nvSpPr>
          <p:cNvPr id="514" name="Google Shape;514;p64"/>
          <p:cNvSpPr/>
          <p:nvPr/>
        </p:nvSpPr>
        <p:spPr>
          <a:xfrm>
            <a:off x="1524000" y="533400"/>
            <a:ext cx="36000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Gross Impaired Loans (GIL)</a:t>
            </a:r>
            <a:endParaRPr sz="2400" b="1">
              <a:solidFill>
                <a:schemeClr val="bg1"/>
              </a:solidFill>
              <a:latin typeface="Calibri"/>
              <a:ea typeface="Calibri"/>
              <a:cs typeface="Calibri"/>
              <a:sym typeface="Calibri"/>
            </a:endParaRPr>
          </a:p>
        </p:txBody>
      </p:sp>
      <p:sp>
        <p:nvSpPr>
          <p:cNvPr id="515" name="Google Shape;515;p64"/>
          <p:cNvSpPr txBox="1"/>
          <p:nvPr/>
        </p:nvSpPr>
        <p:spPr>
          <a:xfrm>
            <a:off x="1524000" y="1447800"/>
            <a:ext cx="4038600" cy="4351200"/>
          </a:xfrm>
          <a:prstGeom prst="rect">
            <a:avLst/>
          </a:prstGeom>
          <a:noFill/>
          <a:ln>
            <a:noFill/>
          </a:ln>
        </p:spPr>
        <p:txBody>
          <a:bodyPr spcFirstLastPara="1" wrap="square" lIns="91425" tIns="45700" rIns="91425" bIns="45700" anchor="t" anchorCtr="0">
            <a:noAutofit/>
          </a:bodyPr>
          <a:lstStyle/>
          <a:p>
            <a:pPr>
              <a:lnSpc>
                <a:spcPct val="150000"/>
              </a:lnSpc>
              <a:buClr>
                <a:schemeClr val="bg1"/>
              </a:buClr>
              <a:buSzPts val="1800"/>
            </a:pPr>
            <a:r>
              <a:rPr lang="en-US" b="1" dirty="0">
                <a:solidFill>
                  <a:schemeClr val="bg1"/>
                </a:solidFill>
                <a:latin typeface="Calibri"/>
                <a:ea typeface="Calibri"/>
                <a:cs typeface="Calibri"/>
                <a:sym typeface="Calibri"/>
              </a:rPr>
              <a:t>2018 vs 2017</a:t>
            </a:r>
            <a:endParaRPr dirty="0">
              <a:solidFill>
                <a:schemeClr val="bg1"/>
              </a:solidFill>
            </a:endParaRPr>
          </a:p>
          <a:p>
            <a:pPr marL="109579" indent="-114300">
              <a:lnSpc>
                <a:spcPct val="150000"/>
              </a:lnSpc>
              <a:spcAft>
                <a:spcPts val="600"/>
              </a:spcAft>
              <a:buClr>
                <a:schemeClr val="bg1"/>
              </a:buClr>
              <a:buSzPts val="1800"/>
              <a:buFont typeface="Arial"/>
              <a:buChar char="•"/>
            </a:pPr>
            <a:r>
              <a:rPr lang="en-US" dirty="0">
                <a:solidFill>
                  <a:schemeClr val="bg1"/>
                </a:solidFill>
                <a:latin typeface="Calibri"/>
                <a:ea typeface="Calibri"/>
                <a:cs typeface="Calibri"/>
                <a:sym typeface="Calibri"/>
              </a:rPr>
              <a:t>Total GIL decreased by 1</a:t>
            </a:r>
            <a:r>
              <a:rPr lang="en-CA" dirty="0">
                <a:solidFill>
                  <a:schemeClr val="bg1"/>
                </a:solidFill>
                <a:latin typeface="Calibri"/>
                <a:ea typeface="Calibri"/>
                <a:cs typeface="Calibri"/>
                <a:sym typeface="Calibri"/>
              </a:rPr>
              <a:t>5</a:t>
            </a:r>
            <a:r>
              <a:rPr lang="en-US" dirty="0">
                <a:solidFill>
                  <a:schemeClr val="bg1"/>
                </a:solidFill>
                <a:latin typeface="Calibri"/>
                <a:ea typeface="Calibri"/>
                <a:cs typeface="Calibri"/>
                <a:sym typeface="Calibri"/>
              </a:rPr>
              <a:t>% ($392 mil)</a:t>
            </a:r>
            <a:endParaRPr dirty="0">
              <a:solidFill>
                <a:schemeClr val="bg1"/>
              </a:solidFill>
            </a:endParaRPr>
          </a:p>
          <a:p>
            <a:pPr marL="109579" indent="-114300">
              <a:lnSpc>
                <a:spcPct val="150000"/>
              </a:lnSpc>
              <a:spcAft>
                <a:spcPts val="600"/>
              </a:spcAft>
              <a:buClr>
                <a:schemeClr val="bg1"/>
              </a:buClr>
              <a:buSzPts val="1800"/>
              <a:buFont typeface="Arial"/>
              <a:buChar char="•"/>
            </a:pPr>
            <a:r>
              <a:rPr lang="en-US" dirty="0">
                <a:solidFill>
                  <a:schemeClr val="bg1"/>
                </a:solidFill>
                <a:latin typeface="Calibri"/>
                <a:ea typeface="Calibri"/>
                <a:cs typeface="Calibri"/>
                <a:sym typeface="Calibri"/>
              </a:rPr>
              <a:t>GIL in Personal &amp; Commercial Banking increased $105 million or 7%</a:t>
            </a:r>
            <a:endParaRPr dirty="0">
              <a:solidFill>
                <a:schemeClr val="bg1"/>
              </a:solidFill>
            </a:endParaRPr>
          </a:p>
          <a:p>
            <a:pPr marL="109579" indent="-114300">
              <a:lnSpc>
                <a:spcPct val="150000"/>
              </a:lnSpc>
              <a:spcAft>
                <a:spcPts val="600"/>
              </a:spcAft>
              <a:buClr>
                <a:schemeClr val="bg1"/>
              </a:buClr>
              <a:buSzPts val="1800"/>
              <a:buFont typeface="Arial"/>
              <a:buChar char="•"/>
            </a:pPr>
            <a:r>
              <a:rPr lang="en-US" dirty="0">
                <a:solidFill>
                  <a:schemeClr val="bg1"/>
                </a:solidFill>
                <a:latin typeface="Calibri"/>
                <a:ea typeface="Calibri"/>
                <a:cs typeface="Calibri"/>
                <a:sym typeface="Calibri"/>
              </a:rPr>
              <a:t>GIL in Wealth Management decreased $346 million</a:t>
            </a:r>
            <a:endParaRPr dirty="0">
              <a:solidFill>
                <a:schemeClr val="bg1"/>
              </a:solidFill>
            </a:endParaRPr>
          </a:p>
          <a:p>
            <a:pPr marL="109579" indent="-114300">
              <a:lnSpc>
                <a:spcPct val="150000"/>
              </a:lnSpc>
              <a:spcAft>
                <a:spcPts val="600"/>
              </a:spcAft>
              <a:buClr>
                <a:schemeClr val="bg1"/>
              </a:buClr>
              <a:buSzPts val="1800"/>
              <a:buFont typeface="Arial"/>
              <a:buChar char="•"/>
            </a:pPr>
            <a:r>
              <a:rPr lang="en-US" dirty="0">
                <a:solidFill>
                  <a:schemeClr val="bg1"/>
                </a:solidFill>
                <a:latin typeface="Calibri"/>
                <a:ea typeface="Calibri"/>
                <a:cs typeface="Calibri"/>
                <a:sym typeface="Calibri"/>
              </a:rPr>
              <a:t>GIL in Capital Markets decreased $152 million</a:t>
            </a:r>
            <a:endParaRPr dirty="0">
              <a:solidFill>
                <a:schemeClr val="bg1"/>
              </a:solidFill>
            </a:endParaRPr>
          </a:p>
          <a:p>
            <a:pPr marL="109579" indent="-39729">
              <a:buClr>
                <a:schemeClr val="bg1"/>
              </a:buClr>
              <a:buSzPts val="1100"/>
            </a:pPr>
            <a:endParaRPr sz="1100" dirty="0">
              <a:solidFill>
                <a:schemeClr val="bg1"/>
              </a:solidFill>
              <a:latin typeface="Calibri"/>
              <a:ea typeface="Calibri"/>
              <a:cs typeface="Calibri"/>
              <a:sym typeface="Calibri"/>
            </a:endParaRPr>
          </a:p>
        </p:txBody>
      </p:sp>
      <p:sp>
        <p:nvSpPr>
          <p:cNvPr id="517" name="Google Shape;517;p64"/>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Major Risks and Control</a:t>
            </a:r>
            <a:endParaRPr sz="2400" b="1">
              <a:solidFill>
                <a:schemeClr val="bg1"/>
              </a:solidFill>
              <a:latin typeface="Calibri"/>
              <a:ea typeface="Calibri"/>
              <a:cs typeface="Calibri"/>
              <a:sym typeface="Calibri"/>
            </a:endParaRPr>
          </a:p>
        </p:txBody>
      </p:sp>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8" name="Content Placeholder 3">
            <a:extLst>
              <a:ext uri="{FF2B5EF4-FFF2-40B4-BE49-F238E27FC236}">
                <a16:creationId xmlns:a16="http://schemas.microsoft.com/office/drawing/2014/main" xmlns="" id="{4EF64D0D-A94B-4F92-BC13-66FE4AA82939}"/>
              </a:ext>
            </a:extLst>
          </p:cNvPr>
          <p:cNvPicPr>
            <a:picLocks/>
          </p:cNvPicPr>
          <p:nvPr/>
        </p:nvPicPr>
        <p:blipFill>
          <a:blip r:embed="rId4" cstate="print"/>
          <a:stretch>
            <a:fillRect/>
          </a:stretch>
        </p:blipFill>
        <p:spPr>
          <a:xfrm>
            <a:off x="5562600" y="764250"/>
            <a:ext cx="5167164" cy="5571067"/>
          </a:xfrm>
          <a:prstGeom prst="rect">
            <a:avLst/>
          </a:prstGeom>
        </p:spPr>
      </p:pic>
    </p:spTree>
    <p:extLst>
      <p:ext uri="{BB962C8B-B14F-4D97-AF65-F5344CB8AC3E}">
        <p14:creationId xmlns:p14="http://schemas.microsoft.com/office/powerpoint/2010/main" xmlns="" val="2231544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521"/>
        <p:cNvGrpSpPr/>
        <p:nvPr/>
      </p:nvGrpSpPr>
      <p:grpSpPr>
        <a:xfrm>
          <a:off x="0" y="0"/>
          <a:ext cx="0" cy="0"/>
          <a:chOff x="0" y="0"/>
          <a:chExt cx="0" cy="0"/>
        </a:xfrm>
      </p:grpSpPr>
      <p:sp>
        <p:nvSpPr>
          <p:cNvPr id="522" name="Google Shape;522;p65"/>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pPr>
              <a:buClr>
                <a:schemeClr val="bg1"/>
              </a:buClr>
            </a:pPr>
            <a:fld id="{00000000-1234-1234-1234-123412341234}" type="slidenum">
              <a:rPr lang="en-US">
                <a:solidFill>
                  <a:schemeClr val="bg1"/>
                </a:solidFill>
              </a:rPr>
              <a:pPr>
                <a:buClr>
                  <a:schemeClr val="bg1"/>
                </a:buClr>
              </a:pPr>
              <a:t>56</a:t>
            </a:fld>
            <a:endParaRPr>
              <a:solidFill>
                <a:schemeClr val="bg1"/>
              </a:solidFill>
            </a:endParaRPr>
          </a:p>
        </p:txBody>
      </p:sp>
      <p:sp>
        <p:nvSpPr>
          <p:cNvPr id="523" name="Google Shape;523;p65"/>
          <p:cNvSpPr/>
          <p:nvPr/>
        </p:nvSpPr>
        <p:spPr>
          <a:xfrm>
            <a:off x="1524000" y="533400"/>
            <a:ext cx="44334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Allowance for Credit Losses (ACL)</a:t>
            </a:r>
            <a:endParaRPr sz="2400" b="1">
              <a:solidFill>
                <a:schemeClr val="bg1"/>
              </a:solidFill>
              <a:latin typeface="Calibri"/>
              <a:ea typeface="Calibri"/>
              <a:cs typeface="Calibri"/>
              <a:sym typeface="Calibri"/>
            </a:endParaRPr>
          </a:p>
        </p:txBody>
      </p:sp>
      <p:sp>
        <p:nvSpPr>
          <p:cNvPr id="524" name="Google Shape;524;p65"/>
          <p:cNvSpPr txBox="1"/>
          <p:nvPr/>
        </p:nvSpPr>
        <p:spPr>
          <a:xfrm>
            <a:off x="1523999" y="1600200"/>
            <a:ext cx="3953691" cy="4351200"/>
          </a:xfrm>
          <a:prstGeom prst="rect">
            <a:avLst/>
          </a:prstGeom>
          <a:noFill/>
          <a:ln>
            <a:noFill/>
          </a:ln>
        </p:spPr>
        <p:txBody>
          <a:bodyPr spcFirstLastPara="1" wrap="square" lIns="91425" tIns="45700" rIns="91425" bIns="45700" anchor="t" anchorCtr="0">
            <a:noAutofit/>
          </a:bodyPr>
          <a:lstStyle/>
          <a:p>
            <a:pPr>
              <a:lnSpc>
                <a:spcPct val="150000"/>
              </a:lnSpc>
              <a:buClr>
                <a:schemeClr val="bg1"/>
              </a:buClr>
              <a:buSzPts val="1800"/>
            </a:pPr>
            <a:r>
              <a:rPr lang="en-US" b="1" dirty="0">
                <a:solidFill>
                  <a:schemeClr val="bg1"/>
                </a:solidFill>
                <a:latin typeface="Calibri"/>
                <a:ea typeface="Calibri"/>
                <a:cs typeface="Calibri"/>
                <a:sym typeface="Calibri"/>
              </a:rPr>
              <a:t>2018 vs 2017</a:t>
            </a:r>
            <a:endParaRPr dirty="0">
              <a:solidFill>
                <a:schemeClr val="bg1"/>
              </a:solidFill>
            </a:endParaRPr>
          </a:p>
          <a:p>
            <a:pPr marL="109579" indent="-114300">
              <a:lnSpc>
                <a:spcPct val="150000"/>
              </a:lnSpc>
              <a:spcAft>
                <a:spcPts val="600"/>
              </a:spcAft>
              <a:buClr>
                <a:schemeClr val="bg1"/>
              </a:buClr>
              <a:buSzPts val="1800"/>
              <a:buFont typeface="Noto Sans Symbols"/>
              <a:buChar char="▪"/>
            </a:pPr>
            <a:r>
              <a:rPr lang="en-US" dirty="0">
                <a:solidFill>
                  <a:schemeClr val="bg1"/>
                </a:solidFill>
                <a:latin typeface="Calibri"/>
                <a:ea typeface="Calibri"/>
                <a:cs typeface="Calibri"/>
                <a:sym typeface="Calibri"/>
              </a:rPr>
              <a:t>Total ACL increased by $909 million </a:t>
            </a:r>
            <a:endParaRPr dirty="0">
              <a:solidFill>
                <a:schemeClr val="bg1"/>
              </a:solidFill>
            </a:endParaRPr>
          </a:p>
          <a:p>
            <a:pPr marL="109579" indent="-114300">
              <a:lnSpc>
                <a:spcPct val="150000"/>
              </a:lnSpc>
              <a:spcAft>
                <a:spcPts val="600"/>
              </a:spcAft>
              <a:buClr>
                <a:schemeClr val="bg1"/>
              </a:buClr>
              <a:buSzPts val="1800"/>
              <a:buFont typeface="Noto Sans Symbols"/>
              <a:buChar char="▪"/>
            </a:pPr>
            <a:r>
              <a:rPr lang="en-US" dirty="0">
                <a:solidFill>
                  <a:schemeClr val="bg1"/>
                </a:solidFill>
                <a:latin typeface="Calibri"/>
                <a:ea typeface="Calibri"/>
                <a:cs typeface="Calibri"/>
                <a:sym typeface="Calibri"/>
              </a:rPr>
              <a:t>ACL on loans increase by $838 million</a:t>
            </a:r>
          </a:p>
          <a:p>
            <a:pPr marL="109579" indent="-114300">
              <a:lnSpc>
                <a:spcPct val="150000"/>
              </a:lnSpc>
              <a:spcAft>
                <a:spcPts val="600"/>
              </a:spcAft>
              <a:buClr>
                <a:schemeClr val="bg1"/>
              </a:buClr>
              <a:buSzPts val="1800"/>
              <a:buFont typeface="Noto Sans Symbols"/>
              <a:buChar char="▪"/>
            </a:pPr>
            <a:r>
              <a:rPr lang="en-US" dirty="0">
                <a:solidFill>
                  <a:schemeClr val="bg1"/>
                </a:solidFill>
                <a:latin typeface="Calibri"/>
                <a:ea typeface="Calibri"/>
                <a:cs typeface="Calibri"/>
                <a:sym typeface="Calibri"/>
              </a:rPr>
              <a:t>ACL on performing loans increased by $875 million</a:t>
            </a:r>
          </a:p>
          <a:p>
            <a:pPr marL="109579" indent="-114300">
              <a:lnSpc>
                <a:spcPct val="150000"/>
              </a:lnSpc>
              <a:spcAft>
                <a:spcPts val="600"/>
              </a:spcAft>
              <a:buClr>
                <a:schemeClr val="bg1"/>
              </a:buClr>
              <a:buSzPts val="1800"/>
              <a:buFont typeface="Noto Sans Symbols"/>
              <a:buChar char="▪"/>
            </a:pPr>
            <a:r>
              <a:rPr lang="en-US" dirty="0">
                <a:solidFill>
                  <a:schemeClr val="bg1"/>
                </a:solidFill>
                <a:latin typeface="Calibri"/>
                <a:cs typeface="Calibri"/>
                <a:sym typeface="Calibri"/>
              </a:rPr>
              <a:t>Due to adoption of IFRS 9</a:t>
            </a:r>
            <a:endParaRPr dirty="0">
              <a:solidFill>
                <a:schemeClr val="bg1"/>
              </a:solidFill>
            </a:endParaRPr>
          </a:p>
          <a:p>
            <a:pPr marL="109579" indent="-39729">
              <a:buClr>
                <a:schemeClr val="bg1"/>
              </a:buClr>
              <a:buSzPts val="1100"/>
            </a:pPr>
            <a:endParaRPr sz="1100" dirty="0">
              <a:solidFill>
                <a:schemeClr val="bg1"/>
              </a:solidFill>
              <a:latin typeface="Calibri"/>
              <a:ea typeface="Calibri"/>
              <a:cs typeface="Calibri"/>
              <a:sym typeface="Calibri"/>
            </a:endParaRPr>
          </a:p>
        </p:txBody>
      </p:sp>
      <p:sp>
        <p:nvSpPr>
          <p:cNvPr id="525" name="Google Shape;525;p65"/>
          <p:cNvSpPr txBox="1"/>
          <p:nvPr/>
        </p:nvSpPr>
        <p:spPr>
          <a:xfrm>
            <a:off x="7518400" y="3251200"/>
            <a:ext cx="184800" cy="369300"/>
          </a:xfrm>
          <a:prstGeom prst="rect">
            <a:avLst/>
          </a:prstGeom>
          <a:noFill/>
          <a:ln>
            <a:noFill/>
          </a:ln>
        </p:spPr>
        <p:txBody>
          <a:bodyPr spcFirstLastPara="1" wrap="square" lIns="91425" tIns="45700" rIns="91425" bIns="45700" anchor="t" anchorCtr="0">
            <a:noAutofit/>
          </a:bodyPr>
          <a:lstStyle/>
          <a:p>
            <a:pPr>
              <a:buClr>
                <a:schemeClr val="bg1"/>
              </a:buClr>
            </a:pPr>
            <a:endParaRPr>
              <a:solidFill>
                <a:schemeClr val="bg1"/>
              </a:solidFill>
              <a:latin typeface="Calibri"/>
              <a:ea typeface="Calibri"/>
              <a:cs typeface="Calibri"/>
              <a:sym typeface="Calibri"/>
            </a:endParaRPr>
          </a:p>
        </p:txBody>
      </p:sp>
      <p:sp>
        <p:nvSpPr>
          <p:cNvPr id="527" name="Google Shape;527;p65"/>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Major Risks and Control</a:t>
            </a:r>
            <a:endParaRPr sz="2400" b="1">
              <a:solidFill>
                <a:schemeClr val="bg1"/>
              </a:solidFill>
              <a:latin typeface="Calibri"/>
              <a:ea typeface="Calibri"/>
              <a:cs typeface="Calibri"/>
              <a:sym typeface="Calibri"/>
            </a:endParaRPr>
          </a:p>
        </p:txBody>
      </p:sp>
      <p:pic>
        <p:nvPicPr>
          <p:cNvPr id="2" name="Picture 1">
            <a:extLst>
              <a:ext uri="{FF2B5EF4-FFF2-40B4-BE49-F238E27FC236}">
                <a16:creationId xmlns:a16="http://schemas.microsoft.com/office/drawing/2014/main" xmlns="" id="{CC8477CE-EFE3-4F5D-85C5-BAC8A94A60EB}"/>
              </a:ext>
            </a:extLst>
          </p:cNvPr>
          <p:cNvPicPr>
            <a:picLocks noChangeAspect="1"/>
          </p:cNvPicPr>
          <p:nvPr/>
        </p:nvPicPr>
        <p:blipFill>
          <a:blip r:embed="rId3" cstate="print"/>
          <a:stretch>
            <a:fillRect/>
          </a:stretch>
        </p:blipFill>
        <p:spPr>
          <a:xfrm>
            <a:off x="5957400" y="533400"/>
            <a:ext cx="5720550" cy="5418000"/>
          </a:xfrm>
          <a:prstGeom prst="rect">
            <a:avLst/>
          </a:prstGeom>
        </p:spPr>
      </p:pic>
      <p:pic>
        <p:nvPicPr>
          <p:cNvPr id="8"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5567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531"/>
        <p:cNvGrpSpPr/>
        <p:nvPr/>
      </p:nvGrpSpPr>
      <p:grpSpPr>
        <a:xfrm>
          <a:off x="0" y="0"/>
          <a:ext cx="0" cy="0"/>
          <a:chOff x="0" y="0"/>
          <a:chExt cx="0" cy="0"/>
        </a:xfrm>
      </p:grpSpPr>
      <p:sp>
        <p:nvSpPr>
          <p:cNvPr id="532" name="Google Shape;532;p66"/>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pPr>
              <a:buClr>
                <a:schemeClr val="bg1"/>
              </a:buClr>
            </a:pPr>
            <a:fld id="{00000000-1234-1234-1234-123412341234}" type="slidenum">
              <a:rPr lang="en-US">
                <a:solidFill>
                  <a:schemeClr val="bg1"/>
                </a:solidFill>
              </a:rPr>
              <a:pPr>
                <a:buClr>
                  <a:schemeClr val="bg1"/>
                </a:buClr>
              </a:pPr>
              <a:t>57</a:t>
            </a:fld>
            <a:endParaRPr>
              <a:solidFill>
                <a:schemeClr val="bg1"/>
              </a:solidFill>
            </a:endParaRPr>
          </a:p>
        </p:txBody>
      </p:sp>
      <p:sp>
        <p:nvSpPr>
          <p:cNvPr id="533" name="Google Shape;533;p66"/>
          <p:cNvSpPr/>
          <p:nvPr/>
        </p:nvSpPr>
        <p:spPr>
          <a:xfrm>
            <a:off x="1524000" y="533400"/>
            <a:ext cx="33051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Market Risk – What’s it?</a:t>
            </a:r>
            <a:endParaRPr sz="2400" b="1">
              <a:solidFill>
                <a:schemeClr val="bg1"/>
              </a:solidFill>
              <a:latin typeface="Calibri"/>
              <a:ea typeface="Calibri"/>
              <a:cs typeface="Calibri"/>
              <a:sym typeface="Calibri"/>
            </a:endParaRPr>
          </a:p>
        </p:txBody>
      </p:sp>
      <p:sp>
        <p:nvSpPr>
          <p:cNvPr id="534" name="Google Shape;534;p66"/>
          <p:cNvSpPr txBox="1"/>
          <p:nvPr/>
        </p:nvSpPr>
        <p:spPr>
          <a:xfrm>
            <a:off x="1828800" y="1371600"/>
            <a:ext cx="6324600" cy="4351200"/>
          </a:xfrm>
          <a:prstGeom prst="rect">
            <a:avLst/>
          </a:prstGeom>
          <a:noFill/>
          <a:ln>
            <a:noFill/>
          </a:ln>
        </p:spPr>
        <p:txBody>
          <a:bodyPr spcFirstLastPara="1" wrap="square" lIns="91425" tIns="45700" rIns="91425" bIns="45700" anchor="t" anchorCtr="0">
            <a:noAutofit/>
          </a:bodyPr>
          <a:lstStyle/>
          <a:p>
            <a:pPr marL="109579" indent="-114300">
              <a:lnSpc>
                <a:spcPct val="150000"/>
              </a:lnSpc>
              <a:buClr>
                <a:schemeClr val="bg1"/>
              </a:buClr>
              <a:buSzPts val="1800"/>
              <a:buFont typeface="Arial"/>
              <a:buChar char="•"/>
            </a:pPr>
            <a:r>
              <a:rPr lang="en-US">
                <a:solidFill>
                  <a:schemeClr val="bg1"/>
                </a:solidFill>
                <a:latin typeface="Calibri"/>
                <a:ea typeface="Calibri"/>
                <a:cs typeface="Calibri"/>
                <a:sym typeface="Calibri"/>
              </a:rPr>
              <a:t>Defined as the degree that changes in market prices can affect potential gains or losses</a:t>
            </a:r>
            <a:endParaRPr>
              <a:solidFill>
                <a:schemeClr val="bg1"/>
              </a:solidFill>
            </a:endParaRPr>
          </a:p>
          <a:p>
            <a:pPr marL="109579">
              <a:lnSpc>
                <a:spcPct val="150000"/>
              </a:lnSpc>
              <a:buClr>
                <a:schemeClr val="bg1"/>
              </a:buClr>
              <a:buSzPts val="1800"/>
            </a:pPr>
            <a:endParaRPr>
              <a:solidFill>
                <a:schemeClr val="bg1"/>
              </a:solidFill>
              <a:latin typeface="Calibri"/>
              <a:ea typeface="Calibri"/>
              <a:cs typeface="Calibri"/>
              <a:sym typeface="Calibri"/>
            </a:endParaRPr>
          </a:p>
          <a:p>
            <a:pPr marL="109579" indent="-114300">
              <a:lnSpc>
                <a:spcPct val="150000"/>
              </a:lnSpc>
              <a:buClr>
                <a:schemeClr val="bg1"/>
              </a:buClr>
              <a:buSzPts val="1800"/>
              <a:buFont typeface="Arial"/>
              <a:buChar char="•"/>
            </a:pPr>
            <a:r>
              <a:rPr lang="en-US">
                <a:solidFill>
                  <a:schemeClr val="bg1"/>
                </a:solidFill>
                <a:latin typeface="Calibri"/>
                <a:ea typeface="Calibri"/>
                <a:cs typeface="Calibri"/>
                <a:sym typeface="Calibri"/>
              </a:rPr>
              <a:t>These changes in market price can be associated with changes in</a:t>
            </a:r>
            <a:endParaRPr>
              <a:solidFill>
                <a:schemeClr val="bg1"/>
              </a:solidFill>
            </a:endParaRPr>
          </a:p>
          <a:p>
            <a:pPr marL="328736" lvl="1" indent="-114300">
              <a:lnSpc>
                <a:spcPct val="150000"/>
              </a:lnSpc>
              <a:buClr>
                <a:schemeClr val="bg1"/>
              </a:buClr>
              <a:buSzPts val="1800"/>
              <a:buFont typeface="Noto Sans Symbols"/>
              <a:buChar char="➢"/>
            </a:pPr>
            <a:r>
              <a:rPr lang="en-US">
                <a:solidFill>
                  <a:schemeClr val="bg1"/>
                </a:solidFill>
                <a:latin typeface="Calibri"/>
                <a:ea typeface="Calibri"/>
                <a:cs typeface="Calibri"/>
                <a:sym typeface="Calibri"/>
              </a:rPr>
              <a:t>Interest Rates</a:t>
            </a:r>
            <a:endParaRPr>
              <a:solidFill>
                <a:schemeClr val="bg1"/>
              </a:solidFill>
            </a:endParaRPr>
          </a:p>
          <a:p>
            <a:pPr marL="328736" lvl="1" indent="-114300">
              <a:lnSpc>
                <a:spcPct val="150000"/>
              </a:lnSpc>
              <a:buClr>
                <a:schemeClr val="bg1"/>
              </a:buClr>
              <a:buSzPts val="1800"/>
              <a:buFont typeface="Noto Sans Symbols"/>
              <a:buChar char="➢"/>
            </a:pPr>
            <a:r>
              <a:rPr lang="en-US">
                <a:solidFill>
                  <a:schemeClr val="bg1"/>
                </a:solidFill>
                <a:latin typeface="Calibri"/>
                <a:ea typeface="Calibri"/>
                <a:cs typeface="Calibri"/>
                <a:sym typeface="Calibri"/>
              </a:rPr>
              <a:t>Credit Spreads</a:t>
            </a:r>
            <a:endParaRPr>
              <a:solidFill>
                <a:schemeClr val="bg1"/>
              </a:solidFill>
            </a:endParaRPr>
          </a:p>
          <a:p>
            <a:pPr marL="328736" lvl="1" indent="-114300">
              <a:lnSpc>
                <a:spcPct val="150000"/>
              </a:lnSpc>
              <a:buClr>
                <a:schemeClr val="bg1"/>
              </a:buClr>
              <a:buSzPts val="1800"/>
              <a:buFont typeface="Noto Sans Symbols"/>
              <a:buChar char="➢"/>
            </a:pPr>
            <a:r>
              <a:rPr lang="en-US">
                <a:solidFill>
                  <a:schemeClr val="bg1"/>
                </a:solidFill>
                <a:latin typeface="Calibri"/>
                <a:ea typeface="Calibri"/>
                <a:cs typeface="Calibri"/>
                <a:sym typeface="Calibri"/>
              </a:rPr>
              <a:t>Equity Prices</a:t>
            </a:r>
            <a:endParaRPr>
              <a:solidFill>
                <a:schemeClr val="bg1"/>
              </a:solidFill>
            </a:endParaRPr>
          </a:p>
          <a:p>
            <a:pPr marL="328736" lvl="1" indent="-114300">
              <a:lnSpc>
                <a:spcPct val="150000"/>
              </a:lnSpc>
              <a:buClr>
                <a:schemeClr val="bg1"/>
              </a:buClr>
              <a:buSzPts val="1800"/>
              <a:buFont typeface="Noto Sans Symbols"/>
              <a:buChar char="➢"/>
            </a:pPr>
            <a:r>
              <a:rPr lang="en-US">
                <a:solidFill>
                  <a:schemeClr val="bg1"/>
                </a:solidFill>
                <a:latin typeface="Calibri"/>
                <a:ea typeface="Calibri"/>
                <a:cs typeface="Calibri"/>
                <a:sym typeface="Calibri"/>
              </a:rPr>
              <a:t>Commodity Prices</a:t>
            </a:r>
            <a:endParaRPr>
              <a:solidFill>
                <a:schemeClr val="bg1"/>
              </a:solidFill>
            </a:endParaRPr>
          </a:p>
          <a:p>
            <a:pPr marL="328736" lvl="1" indent="-114300">
              <a:lnSpc>
                <a:spcPct val="150000"/>
              </a:lnSpc>
              <a:buClr>
                <a:schemeClr val="bg1"/>
              </a:buClr>
              <a:buSzPts val="1800"/>
              <a:buFont typeface="Noto Sans Symbols"/>
              <a:buChar char="➢"/>
            </a:pPr>
            <a:r>
              <a:rPr lang="en-US">
                <a:solidFill>
                  <a:schemeClr val="bg1"/>
                </a:solidFill>
                <a:latin typeface="Calibri"/>
                <a:ea typeface="Calibri"/>
                <a:cs typeface="Calibri"/>
                <a:sym typeface="Calibri"/>
              </a:rPr>
              <a:t>Foreign Exchange Rates </a:t>
            </a:r>
            <a:endParaRPr>
              <a:solidFill>
                <a:schemeClr val="bg1"/>
              </a:solidFill>
            </a:endParaRPr>
          </a:p>
          <a:p>
            <a:pPr marL="328736" lvl="1" indent="-114300">
              <a:lnSpc>
                <a:spcPct val="150000"/>
              </a:lnSpc>
              <a:buClr>
                <a:schemeClr val="bg1"/>
              </a:buClr>
              <a:buSzPts val="1800"/>
              <a:buFont typeface="Noto Sans Symbols"/>
              <a:buChar char="➢"/>
            </a:pPr>
            <a:r>
              <a:rPr lang="en-US">
                <a:solidFill>
                  <a:schemeClr val="bg1"/>
                </a:solidFill>
                <a:latin typeface="Calibri"/>
                <a:ea typeface="Calibri"/>
                <a:cs typeface="Calibri"/>
                <a:sym typeface="Calibri"/>
              </a:rPr>
              <a:t>Implied Volatilities</a:t>
            </a:r>
            <a:endParaRPr>
              <a:solidFill>
                <a:schemeClr val="bg1"/>
              </a:solidFill>
              <a:latin typeface="Calibri"/>
              <a:ea typeface="Calibri"/>
              <a:cs typeface="Calibri"/>
              <a:sym typeface="Calibri"/>
            </a:endParaRPr>
          </a:p>
        </p:txBody>
      </p:sp>
      <p:sp>
        <p:nvSpPr>
          <p:cNvPr id="536" name="Google Shape;536;p66"/>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Major Risks and Control</a:t>
            </a:r>
            <a:endParaRPr sz="2400" b="1">
              <a:solidFill>
                <a:schemeClr val="bg1"/>
              </a:solidFill>
              <a:latin typeface="Calibri"/>
              <a:ea typeface="Calibri"/>
              <a:cs typeface="Calibri"/>
              <a:sym typeface="Calibri"/>
            </a:endParaRPr>
          </a:p>
        </p:txBody>
      </p:sp>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75902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540"/>
        <p:cNvGrpSpPr/>
        <p:nvPr/>
      </p:nvGrpSpPr>
      <p:grpSpPr>
        <a:xfrm>
          <a:off x="0" y="0"/>
          <a:ext cx="0" cy="0"/>
          <a:chOff x="0" y="0"/>
          <a:chExt cx="0" cy="0"/>
        </a:xfrm>
      </p:grpSpPr>
      <p:sp>
        <p:nvSpPr>
          <p:cNvPr id="541" name="Google Shape;541;p67"/>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58</a:t>
            </a:fld>
            <a:endParaRPr>
              <a:solidFill>
                <a:srgbClr val="000000"/>
              </a:solidFill>
            </a:endParaRPr>
          </a:p>
        </p:txBody>
      </p:sp>
      <p:sp>
        <p:nvSpPr>
          <p:cNvPr id="542" name="Google Shape;542;p67"/>
          <p:cNvSpPr/>
          <p:nvPr/>
        </p:nvSpPr>
        <p:spPr>
          <a:xfrm>
            <a:off x="1524000" y="533400"/>
            <a:ext cx="4276800" cy="461700"/>
          </a:xfrm>
          <a:prstGeom prst="rect">
            <a:avLst/>
          </a:prstGeom>
          <a:noFill/>
          <a:ln>
            <a:noFill/>
          </a:ln>
        </p:spPr>
        <p:txBody>
          <a:bodyPr spcFirstLastPara="1" wrap="square" lIns="91425" tIns="45700" rIns="91425" bIns="45700" anchor="t" anchorCtr="0">
            <a:noAutofit/>
          </a:bodyPr>
          <a:lstStyle/>
          <a:p>
            <a:r>
              <a:rPr lang="en-US" sz="2400" b="1">
                <a:solidFill>
                  <a:schemeClr val="dk1"/>
                </a:solidFill>
                <a:latin typeface="Calibri"/>
                <a:ea typeface="Calibri"/>
                <a:cs typeface="Calibri"/>
                <a:sym typeface="Calibri"/>
              </a:rPr>
              <a:t>Market Risk – How to Measure?</a:t>
            </a:r>
            <a:endParaRPr sz="2400" b="1">
              <a:solidFill>
                <a:schemeClr val="dk1"/>
              </a:solidFill>
              <a:latin typeface="Calibri"/>
              <a:ea typeface="Calibri"/>
              <a:cs typeface="Calibri"/>
              <a:sym typeface="Calibri"/>
            </a:endParaRPr>
          </a:p>
        </p:txBody>
      </p:sp>
      <p:pic>
        <p:nvPicPr>
          <p:cNvPr id="543" name="Google Shape;543;p67"/>
          <p:cNvPicPr preferRelativeResize="0"/>
          <p:nvPr/>
        </p:nvPicPr>
        <p:blipFill>
          <a:blip r:embed="rId3" cstate="print">
            <a:alphaModFix/>
          </a:blip>
          <a:stretch>
            <a:fillRect/>
          </a:stretch>
        </p:blipFill>
        <p:spPr>
          <a:xfrm>
            <a:off x="1676401" y="1147501"/>
            <a:ext cx="8723499" cy="4974113"/>
          </a:xfrm>
          <a:prstGeom prst="rect">
            <a:avLst/>
          </a:prstGeom>
          <a:noFill/>
          <a:ln>
            <a:noFill/>
          </a:ln>
        </p:spPr>
      </p:pic>
      <p:sp>
        <p:nvSpPr>
          <p:cNvPr id="544" name="Google Shape;544;p67"/>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3532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10600" y="6638307"/>
            <a:ext cx="424543" cy="207818"/>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bg1"/>
              </a:buClr>
            </a:pPr>
            <a:fld id="{6F4C09FC-B20D-4D1B-BF28-55D3E6A79703}" type="slidenum">
              <a:rPr lang="en-CA" smtClean="0">
                <a:solidFill>
                  <a:schemeClr val="bg1"/>
                </a:solidFill>
              </a:rPr>
              <a:pPr>
                <a:buClr>
                  <a:schemeClr val="bg1"/>
                </a:buClr>
              </a:pPr>
              <a:t>59</a:t>
            </a:fld>
            <a:endParaRPr lang="en-CA" dirty="0">
              <a:solidFill>
                <a:schemeClr val="bg1"/>
              </a:solidFill>
            </a:endParaRPr>
          </a:p>
        </p:txBody>
      </p:sp>
      <p:sp>
        <p:nvSpPr>
          <p:cNvPr id="3" name="Rectangle 2"/>
          <p:cNvSpPr/>
          <p:nvPr/>
        </p:nvSpPr>
        <p:spPr>
          <a:xfrm>
            <a:off x="1524000" y="533401"/>
            <a:ext cx="9525000" cy="461665"/>
          </a:xfrm>
          <a:prstGeom prst="rect">
            <a:avLst/>
          </a:prstGeom>
        </p:spPr>
        <p:txBody>
          <a:bodyPr wrap="square">
            <a:spAutoFit/>
          </a:bodyPr>
          <a:lstStyle/>
          <a:p>
            <a:pPr>
              <a:buClr>
                <a:schemeClr val="bg1"/>
              </a:buClr>
            </a:pPr>
            <a:r>
              <a:rPr lang="en-US" sz="2400" b="1" dirty="0">
                <a:solidFill>
                  <a:schemeClr val="bg1"/>
                </a:solidFill>
              </a:rPr>
              <a:t>Market Risk Controls – TVTPL positions</a:t>
            </a:r>
          </a:p>
        </p:txBody>
      </p:sp>
      <p:sp>
        <p:nvSpPr>
          <p:cNvPr id="4" name="Rectangle 3"/>
          <p:cNvSpPr/>
          <p:nvPr/>
        </p:nvSpPr>
        <p:spPr>
          <a:xfrm>
            <a:off x="1143000" y="78434"/>
            <a:ext cx="4369856" cy="461665"/>
          </a:xfrm>
          <a:prstGeom prst="rect">
            <a:avLst/>
          </a:prstGeom>
        </p:spPr>
        <p:txBody>
          <a:bodyPr wrap="none">
            <a:spAutoFit/>
          </a:bodyPr>
          <a:lstStyle/>
          <a:p>
            <a:pPr>
              <a:buClr>
                <a:schemeClr val="bg1"/>
              </a:buClr>
            </a:pPr>
            <a:r>
              <a:rPr lang="en-US" sz="2400" b="1" dirty="0">
                <a:solidFill>
                  <a:schemeClr val="bg1"/>
                </a:solidFill>
              </a:rPr>
              <a:t>RISK MANAGEMENT STRUCTURE</a:t>
            </a:r>
          </a:p>
        </p:txBody>
      </p:sp>
      <p:sp>
        <p:nvSpPr>
          <p:cNvPr id="5" name="Content Placeholder 2"/>
          <p:cNvSpPr txBox="1">
            <a:spLocks/>
          </p:cNvSpPr>
          <p:nvPr/>
        </p:nvSpPr>
        <p:spPr>
          <a:xfrm>
            <a:off x="1524000" y="1219200"/>
            <a:ext cx="9144000" cy="4351338"/>
          </a:xfrm>
          <a:prstGeom prst="rect">
            <a:avLst/>
          </a:prstGeom>
        </p:spPr>
        <p:txBody>
          <a:bodyPr>
            <a:normAutofit/>
          </a:bodyPr>
          <a:lstStyle>
            <a:lvl1pPr marL="109580" indent="-109580" algn="l" defTabSz="914158" rtl="0" fontAlgn="base">
              <a:spcBef>
                <a:spcPct val="0"/>
              </a:spcBef>
              <a:spcAft>
                <a:spcPct val="0"/>
              </a:spcAft>
              <a:buFont typeface="Wingdings" pitchFamily="2" charset="2"/>
              <a:buChar char="§"/>
              <a:defRPr sz="1100">
                <a:solidFill>
                  <a:schemeClr val="tx1"/>
                </a:solidFill>
                <a:latin typeface="+mn-lt"/>
                <a:ea typeface="+mn-ea"/>
                <a:cs typeface="+mn-cs"/>
              </a:defRPr>
            </a:lvl1pPr>
            <a:lvl2pPr marL="328737" indent="-109580" algn="l" defTabSz="914158" rtl="0" fontAlgn="base">
              <a:spcBef>
                <a:spcPct val="0"/>
              </a:spcBef>
              <a:spcAft>
                <a:spcPct val="0"/>
              </a:spcAft>
              <a:buFont typeface="Arial" charset="0"/>
              <a:buChar char="–"/>
              <a:defRPr sz="1100">
                <a:solidFill>
                  <a:schemeClr val="tx1"/>
                </a:solidFill>
                <a:latin typeface="+mn-lt"/>
              </a:defRPr>
            </a:lvl2pPr>
            <a:lvl3pPr marL="535886" indent="-97571" algn="l" defTabSz="914158" rtl="0" fontAlgn="base">
              <a:spcBef>
                <a:spcPct val="0"/>
              </a:spcBef>
              <a:spcAft>
                <a:spcPct val="0"/>
              </a:spcAft>
              <a:buChar char="o"/>
              <a:defRPr sz="1100">
                <a:solidFill>
                  <a:schemeClr val="tx1"/>
                </a:solidFill>
                <a:latin typeface="+mn-lt"/>
              </a:defRPr>
            </a:lvl3pPr>
            <a:lvl4pPr marL="755043" indent="-109580" algn="l" defTabSz="914158" rtl="0" fontAlgn="base">
              <a:spcBef>
                <a:spcPct val="0"/>
              </a:spcBef>
              <a:spcAft>
                <a:spcPct val="0"/>
              </a:spcAft>
              <a:buChar char="•"/>
              <a:defRPr sz="1100">
                <a:solidFill>
                  <a:schemeClr val="tx1"/>
                </a:solidFill>
                <a:latin typeface="+mn-lt"/>
              </a:defRPr>
            </a:lvl4pPr>
            <a:lvl5pPr marL="974201" indent="-109580" algn="l" defTabSz="914158" rtl="0" fontAlgn="base">
              <a:spcBef>
                <a:spcPct val="0"/>
              </a:spcBef>
              <a:spcAft>
                <a:spcPct val="0"/>
              </a:spcAft>
              <a:buFont typeface="Wingdings" pitchFamily="2" charset="2"/>
              <a:buChar char="q"/>
              <a:defRPr sz="1100">
                <a:solidFill>
                  <a:schemeClr val="tx1"/>
                </a:solidFill>
                <a:latin typeface="+mn-lt"/>
              </a:defRPr>
            </a:lvl5pPr>
            <a:lvl6pPr marL="1406513" indent="-109580" algn="l" defTabSz="914158" rtl="0" fontAlgn="base">
              <a:spcBef>
                <a:spcPct val="0"/>
              </a:spcBef>
              <a:spcAft>
                <a:spcPct val="0"/>
              </a:spcAft>
              <a:buFont typeface="Wingdings" pitchFamily="2" charset="2"/>
              <a:buChar char="q"/>
              <a:defRPr sz="1100">
                <a:solidFill>
                  <a:schemeClr val="tx1"/>
                </a:solidFill>
                <a:latin typeface="+mn-lt"/>
              </a:defRPr>
            </a:lvl6pPr>
            <a:lvl7pPr marL="1838825" indent="-109580" algn="l" defTabSz="914158" rtl="0" fontAlgn="base">
              <a:spcBef>
                <a:spcPct val="0"/>
              </a:spcBef>
              <a:spcAft>
                <a:spcPct val="0"/>
              </a:spcAft>
              <a:buFont typeface="Wingdings" pitchFamily="2" charset="2"/>
              <a:buChar char="q"/>
              <a:defRPr sz="1100">
                <a:solidFill>
                  <a:schemeClr val="tx1"/>
                </a:solidFill>
                <a:latin typeface="+mn-lt"/>
              </a:defRPr>
            </a:lvl7pPr>
            <a:lvl8pPr marL="2271136" indent="-109580" algn="l" defTabSz="914158" rtl="0" fontAlgn="base">
              <a:spcBef>
                <a:spcPct val="0"/>
              </a:spcBef>
              <a:spcAft>
                <a:spcPct val="0"/>
              </a:spcAft>
              <a:buFont typeface="Wingdings" pitchFamily="2" charset="2"/>
              <a:buChar char="q"/>
              <a:defRPr sz="1100">
                <a:solidFill>
                  <a:schemeClr val="tx1"/>
                </a:solidFill>
                <a:latin typeface="+mn-lt"/>
              </a:defRPr>
            </a:lvl8pPr>
            <a:lvl9pPr marL="2703447" indent="-109580" algn="l" defTabSz="914158" rtl="0" fontAlgn="base">
              <a:spcBef>
                <a:spcPct val="0"/>
              </a:spcBef>
              <a:spcAft>
                <a:spcPct val="0"/>
              </a:spcAft>
              <a:buFont typeface="Wingdings" pitchFamily="2" charset="2"/>
              <a:buChar char="q"/>
              <a:defRPr sz="1100">
                <a:solidFill>
                  <a:schemeClr val="tx1"/>
                </a:solidFill>
                <a:latin typeface="+mn-lt"/>
              </a:defRPr>
            </a:lvl9pPr>
          </a:lstStyle>
          <a:p>
            <a:pPr>
              <a:lnSpc>
                <a:spcPct val="150000"/>
              </a:lnSpc>
              <a:buClr>
                <a:schemeClr val="bg1"/>
              </a:buClr>
              <a:buFont typeface="Arial"/>
              <a:buChar char="•"/>
            </a:pPr>
            <a:r>
              <a:rPr lang="en-CA" sz="2000" dirty="0">
                <a:solidFill>
                  <a:schemeClr val="bg1"/>
                </a:solidFill>
              </a:rPr>
              <a:t>Value-at-Risk (VaR) for RBC</a:t>
            </a:r>
          </a:p>
          <a:p>
            <a:pPr lvl="1">
              <a:lnSpc>
                <a:spcPct val="150000"/>
              </a:lnSpc>
              <a:buClr>
                <a:schemeClr val="bg1"/>
              </a:buClr>
              <a:buFont typeface="Wingdings" charset="2"/>
              <a:buChar char="Ø"/>
            </a:pPr>
            <a:r>
              <a:rPr lang="en-CA" sz="2000" dirty="0">
                <a:solidFill>
                  <a:schemeClr val="bg1"/>
                </a:solidFill>
              </a:rPr>
              <a:t>Statistical measure that quantifies the financial risk of individual and portfolio  investments over a period of one day </a:t>
            </a:r>
          </a:p>
          <a:p>
            <a:pPr lvl="1">
              <a:lnSpc>
                <a:spcPct val="150000"/>
              </a:lnSpc>
              <a:buClr>
                <a:schemeClr val="bg1"/>
              </a:buClr>
              <a:buFont typeface="Wingdings" charset="2"/>
              <a:buChar char="Ø"/>
            </a:pPr>
            <a:r>
              <a:rPr lang="en-CA" sz="2000" dirty="0">
                <a:solidFill>
                  <a:schemeClr val="bg1"/>
                </a:solidFill>
              </a:rPr>
              <a:t>Measured at 99% confidence level</a:t>
            </a:r>
          </a:p>
          <a:p>
            <a:pPr lvl="1">
              <a:lnSpc>
                <a:spcPct val="150000"/>
              </a:lnSpc>
              <a:buClr>
                <a:schemeClr val="bg1"/>
              </a:buClr>
              <a:buFont typeface="Wingdings" charset="2"/>
              <a:buChar char="Ø"/>
            </a:pPr>
            <a:r>
              <a:rPr lang="en-CA" sz="2000" dirty="0">
                <a:solidFill>
                  <a:schemeClr val="bg1"/>
                </a:solidFill>
              </a:rPr>
              <a:t>Updated Daily</a:t>
            </a:r>
          </a:p>
          <a:p>
            <a:pPr marL="742950" lvl="1" indent="-285750">
              <a:lnSpc>
                <a:spcPct val="150000"/>
              </a:lnSpc>
              <a:buClr>
                <a:schemeClr val="bg1"/>
              </a:buClr>
              <a:buFont typeface="Arial"/>
              <a:buChar char="•"/>
            </a:pPr>
            <a:endParaRPr lang="en-CA" sz="2000" dirty="0">
              <a:solidFill>
                <a:schemeClr val="bg1"/>
              </a:solidFill>
            </a:endParaRPr>
          </a:p>
          <a:p>
            <a:pPr>
              <a:lnSpc>
                <a:spcPct val="150000"/>
              </a:lnSpc>
              <a:buClr>
                <a:schemeClr val="bg1"/>
              </a:buClr>
              <a:buFont typeface="Arial"/>
              <a:buChar char="•"/>
            </a:pPr>
            <a:r>
              <a:rPr lang="en-CA" sz="2000" dirty="0">
                <a:solidFill>
                  <a:schemeClr val="bg1"/>
                </a:solidFill>
              </a:rPr>
              <a:t>Stressed Value-at-Risk (SVaR)</a:t>
            </a:r>
          </a:p>
          <a:p>
            <a:pPr lvl="1">
              <a:lnSpc>
                <a:spcPct val="150000"/>
              </a:lnSpc>
              <a:buClr>
                <a:schemeClr val="bg1"/>
              </a:buClr>
              <a:buFont typeface="Wingdings" charset="2"/>
              <a:buChar char="Ø"/>
            </a:pPr>
            <a:r>
              <a:rPr lang="en-CA" sz="2000" dirty="0">
                <a:solidFill>
                  <a:schemeClr val="bg1"/>
                </a:solidFill>
              </a:rPr>
              <a:t>Same as VaR, but it is measured over a fixed historical one year period </a:t>
            </a:r>
          </a:p>
          <a:p>
            <a:pPr lvl="1">
              <a:lnSpc>
                <a:spcPct val="150000"/>
              </a:lnSpc>
              <a:buClr>
                <a:schemeClr val="bg1"/>
              </a:buClr>
              <a:buFont typeface="Wingdings" charset="2"/>
              <a:buChar char="Ø"/>
            </a:pPr>
            <a:r>
              <a:rPr lang="en-US" altLang="zh-CN" sz="2000" dirty="0"/>
              <a:t> </a:t>
            </a:r>
            <a:r>
              <a:rPr lang="en-US" altLang="zh-CN" sz="2000" dirty="0">
                <a:solidFill>
                  <a:schemeClr val="bg1"/>
                </a:solidFill>
              </a:rPr>
              <a:t>a fixed historical one-year period of extreme volatility </a:t>
            </a:r>
            <a:endParaRPr lang="en-CA" sz="2000" dirty="0">
              <a:solidFill>
                <a:schemeClr val="bg1"/>
              </a:solidFill>
            </a:endParaRPr>
          </a:p>
          <a:p>
            <a:pPr lvl="1">
              <a:lnSpc>
                <a:spcPct val="150000"/>
              </a:lnSpc>
              <a:buClr>
                <a:schemeClr val="bg1"/>
              </a:buClr>
            </a:pPr>
            <a:endParaRPr lang="en-CA" b="1" dirty="0">
              <a:solidFill>
                <a:schemeClr val="bg1"/>
              </a:solidFill>
            </a:endParaRPr>
          </a:p>
          <a:p>
            <a:pPr lvl="1">
              <a:lnSpc>
                <a:spcPct val="150000"/>
              </a:lnSpc>
              <a:buClr>
                <a:schemeClr val="bg1"/>
              </a:buClr>
            </a:pPr>
            <a:endParaRPr lang="en-CA" b="1" dirty="0">
              <a:solidFill>
                <a:schemeClr val="bg1"/>
              </a:solidFill>
            </a:endParaRPr>
          </a:p>
          <a:p>
            <a:pPr marL="0" indent="0">
              <a:lnSpc>
                <a:spcPct val="150000"/>
              </a:lnSpc>
              <a:buClr>
                <a:schemeClr val="bg1"/>
              </a:buClr>
              <a:buNone/>
            </a:pPr>
            <a:endParaRPr lang="en-CA" b="1" dirty="0">
              <a:solidFill>
                <a:schemeClr val="bg1"/>
              </a:solidFill>
            </a:endParaRPr>
          </a:p>
          <a:p>
            <a:pPr>
              <a:lnSpc>
                <a:spcPct val="150000"/>
              </a:lnSpc>
              <a:buClr>
                <a:schemeClr val="bg1"/>
              </a:buClr>
            </a:pPr>
            <a:endParaRPr lang="en-CA" b="1" dirty="0">
              <a:solidFill>
                <a:schemeClr val="bg1"/>
              </a:solidFill>
            </a:endParaRPr>
          </a:p>
          <a:p>
            <a:pPr>
              <a:lnSpc>
                <a:spcPct val="150000"/>
              </a:lnSpc>
              <a:buClr>
                <a:schemeClr val="bg1"/>
              </a:buClr>
            </a:pPr>
            <a:endParaRPr lang="en-CA" dirty="0">
              <a:solidFill>
                <a:schemeClr val="bg1"/>
              </a:solidFill>
            </a:endParaRPr>
          </a:p>
        </p:txBody>
      </p:sp>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1311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8CFEC2-A5F0-4D86-89B7-E3460E9FE181}"/>
              </a:ext>
            </a:extLst>
          </p:cNvPr>
          <p:cNvSpPr>
            <a:spLocks noGrp="1"/>
          </p:cNvSpPr>
          <p:nvPr>
            <p:ph type="title"/>
          </p:nvPr>
        </p:nvSpPr>
        <p:spPr>
          <a:xfrm>
            <a:off x="762001" y="803325"/>
            <a:ext cx="5314536" cy="1325563"/>
          </a:xfrm>
        </p:spPr>
        <p:txBody>
          <a:bodyPr>
            <a:normAutofit/>
          </a:bodyPr>
          <a:lstStyle/>
          <a:p>
            <a:r>
              <a:rPr lang="en-CA" b="1" dirty="0"/>
              <a:t>Industry Structure</a:t>
            </a:r>
          </a:p>
        </p:txBody>
      </p:sp>
      <p:sp>
        <p:nvSpPr>
          <p:cNvPr id="3" name="Content Placeholder 2">
            <a:extLst>
              <a:ext uri="{FF2B5EF4-FFF2-40B4-BE49-F238E27FC236}">
                <a16:creationId xmlns:a16="http://schemas.microsoft.com/office/drawing/2014/main" xmlns="" id="{2E978749-EC1B-46D6-A164-CAE5F86E43CD}"/>
              </a:ext>
            </a:extLst>
          </p:cNvPr>
          <p:cNvSpPr>
            <a:spLocks noGrp="1"/>
          </p:cNvSpPr>
          <p:nvPr>
            <p:ph idx="1"/>
          </p:nvPr>
        </p:nvSpPr>
        <p:spPr>
          <a:xfrm>
            <a:off x="762000" y="2128888"/>
            <a:ext cx="6006244" cy="4343630"/>
          </a:xfrm>
        </p:spPr>
        <p:txBody>
          <a:bodyPr anchor="t">
            <a:normAutofit/>
          </a:bodyPr>
          <a:lstStyle/>
          <a:p>
            <a:pPr marL="0" indent="0">
              <a:buNone/>
            </a:pPr>
            <a:r>
              <a:rPr lang="en-CA" sz="2200" b="1" dirty="0"/>
              <a:t>Top Five Bank in Canada (Market Cap) </a:t>
            </a:r>
          </a:p>
          <a:p>
            <a:pPr marL="514350" indent="-514350">
              <a:buFont typeface="+mj-lt"/>
              <a:buAutoNum type="arabicPeriod"/>
            </a:pPr>
            <a:r>
              <a:rPr lang="en-US" sz="2200" dirty="0"/>
              <a:t>Royal Bank of Canada 			$150.261B</a:t>
            </a:r>
          </a:p>
          <a:p>
            <a:pPr marL="514350" indent="-514350">
              <a:buFont typeface="+mj-lt"/>
              <a:buAutoNum type="arabicPeriod"/>
            </a:pPr>
            <a:r>
              <a:rPr lang="en-CA" sz="2200" dirty="0"/>
              <a:t>Toronto-Dominion Bank			$140.625B</a:t>
            </a:r>
          </a:p>
          <a:p>
            <a:pPr marL="514350" indent="-514350">
              <a:buFont typeface="+mj-lt"/>
              <a:buAutoNum type="arabicPeriod"/>
            </a:pPr>
            <a:r>
              <a:rPr lang="en-US" sz="2200" dirty="0"/>
              <a:t>Bank of Nova Scotia 				$83.82B</a:t>
            </a:r>
          </a:p>
          <a:p>
            <a:pPr marL="514350" indent="-514350">
              <a:buFont typeface="+mj-lt"/>
              <a:buAutoNum type="arabicPeriod"/>
            </a:pPr>
            <a:r>
              <a:rPr lang="en-CA" sz="2200" dirty="0"/>
              <a:t>Bank of Montreal  				$63.046B</a:t>
            </a:r>
          </a:p>
          <a:p>
            <a:pPr marL="514350" indent="-514350">
              <a:buFont typeface="+mj-lt"/>
              <a:buAutoNum type="arabicPeriod"/>
            </a:pPr>
            <a:r>
              <a:rPr lang="en-US" sz="2200" dirty="0"/>
              <a:t>Canadian Imperial Bank of Commerce 	$47.549B</a:t>
            </a:r>
            <a:endParaRPr lang="en-CA" sz="2200" dirty="0"/>
          </a:p>
          <a:p>
            <a:pPr marL="0" indent="0">
              <a:buNone/>
            </a:pPr>
            <a:endParaRPr lang="en-CA" sz="2400" dirty="0"/>
          </a:p>
        </p:txBody>
      </p:sp>
      <p:sp>
        <p:nvSpPr>
          <p:cNvPr id="15" name="Freeform: Shape 12">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oogle Shape;134;p22">
            <a:extLst>
              <a:ext uri="{FF2B5EF4-FFF2-40B4-BE49-F238E27FC236}">
                <a16:creationId xmlns:a16="http://schemas.microsoft.com/office/drawing/2014/main" xmlns="" id="{FBBF1F4F-2380-4A93-AE1E-8ADABBDA8B5F}"/>
              </a:ext>
            </a:extLst>
          </p:cNvPr>
          <p:cNvPicPr preferRelativeResize="0"/>
          <p:nvPr/>
        </p:nvPicPr>
        <p:blipFill rotWithShape="1">
          <a:blip r:embed="rId2" cstate="print"/>
          <a:srcRect t="8005" r="1" b="10638"/>
          <a:stretch/>
        </p:blipFill>
        <p:spPr>
          <a:xfrm>
            <a:off x="6768244" y="0"/>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p:spPr>
      </p:pic>
    </p:spTree>
    <p:extLst>
      <p:ext uri="{BB962C8B-B14F-4D97-AF65-F5344CB8AC3E}">
        <p14:creationId xmlns:p14="http://schemas.microsoft.com/office/powerpoint/2010/main" xmlns="" val="2556142381"/>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556"/>
        <p:cNvGrpSpPr/>
        <p:nvPr/>
      </p:nvGrpSpPr>
      <p:grpSpPr>
        <a:xfrm>
          <a:off x="0" y="0"/>
          <a:ext cx="0" cy="0"/>
          <a:chOff x="0" y="0"/>
          <a:chExt cx="0" cy="0"/>
        </a:xfrm>
      </p:grpSpPr>
      <p:sp>
        <p:nvSpPr>
          <p:cNvPr id="557" name="Google Shape;557;p69"/>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pPr>
              <a:buClr>
                <a:schemeClr val="bg1"/>
              </a:buClr>
            </a:pPr>
            <a:fld id="{00000000-1234-1234-1234-123412341234}" type="slidenum">
              <a:rPr lang="en-US">
                <a:solidFill>
                  <a:schemeClr val="bg1"/>
                </a:solidFill>
              </a:rPr>
              <a:pPr>
                <a:buClr>
                  <a:schemeClr val="bg1"/>
                </a:buClr>
              </a:pPr>
              <a:t>60</a:t>
            </a:fld>
            <a:endParaRPr>
              <a:solidFill>
                <a:schemeClr val="bg1"/>
              </a:solidFill>
            </a:endParaRPr>
          </a:p>
        </p:txBody>
      </p:sp>
      <p:sp>
        <p:nvSpPr>
          <p:cNvPr id="558" name="Google Shape;558;p69"/>
          <p:cNvSpPr/>
          <p:nvPr/>
        </p:nvSpPr>
        <p:spPr>
          <a:xfrm>
            <a:off x="1524000" y="533400"/>
            <a:ext cx="19659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VaR and SVaR</a:t>
            </a:r>
            <a:endParaRPr sz="2400" b="1">
              <a:solidFill>
                <a:schemeClr val="bg1"/>
              </a:solidFill>
              <a:latin typeface="Calibri"/>
              <a:ea typeface="Calibri"/>
              <a:cs typeface="Calibri"/>
              <a:sym typeface="Calibri"/>
            </a:endParaRPr>
          </a:p>
        </p:txBody>
      </p:sp>
      <p:sp>
        <p:nvSpPr>
          <p:cNvPr id="562" name="Google Shape;562;p69"/>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Major Risks and Control</a:t>
            </a:r>
            <a:endParaRPr sz="2400" b="1">
              <a:solidFill>
                <a:schemeClr val="bg1"/>
              </a:solidFill>
              <a:latin typeface="Calibri"/>
              <a:ea typeface="Calibri"/>
              <a:cs typeface="Calibri"/>
              <a:sym typeface="Calibri"/>
            </a:endParaRPr>
          </a:p>
        </p:txBody>
      </p:sp>
      <p:sp>
        <p:nvSpPr>
          <p:cNvPr id="8" name="Google Shape;515;p64">
            <a:extLst>
              <a:ext uri="{FF2B5EF4-FFF2-40B4-BE49-F238E27FC236}">
                <a16:creationId xmlns:a16="http://schemas.microsoft.com/office/drawing/2014/main" xmlns="" id="{D977E8A3-1290-4806-AEE5-36E4F9E5F850}"/>
              </a:ext>
            </a:extLst>
          </p:cNvPr>
          <p:cNvSpPr txBox="1"/>
          <p:nvPr/>
        </p:nvSpPr>
        <p:spPr>
          <a:xfrm>
            <a:off x="1283314" y="4285495"/>
            <a:ext cx="8251371" cy="1299328"/>
          </a:xfrm>
          <a:prstGeom prst="rect">
            <a:avLst/>
          </a:prstGeom>
          <a:noFill/>
          <a:ln>
            <a:noFill/>
          </a:ln>
        </p:spPr>
        <p:txBody>
          <a:bodyPr spcFirstLastPara="1" wrap="square" lIns="91425" tIns="45700" rIns="91425" bIns="45700" anchor="t" anchorCtr="0">
            <a:noAutofit/>
          </a:bodyPr>
          <a:lstStyle/>
          <a:p>
            <a:pPr>
              <a:lnSpc>
                <a:spcPct val="150000"/>
              </a:lnSpc>
              <a:buClr>
                <a:schemeClr val="bg1"/>
              </a:buClr>
              <a:buSzPts val="1800"/>
            </a:pPr>
            <a:r>
              <a:rPr lang="en-US" b="1" dirty="0">
                <a:solidFill>
                  <a:schemeClr val="bg1"/>
                </a:solidFill>
                <a:latin typeface="Calibri"/>
                <a:ea typeface="Calibri"/>
                <a:cs typeface="Calibri"/>
                <a:sym typeface="Calibri"/>
              </a:rPr>
              <a:t>2018 vs 2017</a:t>
            </a:r>
            <a:endParaRPr dirty="0">
              <a:solidFill>
                <a:schemeClr val="bg1"/>
              </a:solidFill>
            </a:endParaRPr>
          </a:p>
          <a:p>
            <a:pPr marL="109579" indent="-114300">
              <a:lnSpc>
                <a:spcPct val="150000"/>
              </a:lnSpc>
              <a:spcAft>
                <a:spcPts val="600"/>
              </a:spcAft>
              <a:buClr>
                <a:schemeClr val="bg1"/>
              </a:buClr>
              <a:buSzPts val="1800"/>
              <a:buFont typeface="Arial"/>
              <a:buChar char="•"/>
            </a:pPr>
            <a:r>
              <a:rPr lang="en-CA" dirty="0">
                <a:solidFill>
                  <a:schemeClr val="bg1"/>
                </a:solidFill>
                <a:latin typeface="Calibri"/>
                <a:ea typeface="Calibri"/>
                <a:cs typeface="Calibri"/>
                <a:sym typeface="Calibri"/>
              </a:rPr>
              <a:t>Average </a:t>
            </a:r>
            <a:r>
              <a:rPr lang="en-CA" dirty="0" err="1">
                <a:solidFill>
                  <a:schemeClr val="bg1"/>
                </a:solidFill>
                <a:latin typeface="Calibri"/>
                <a:ea typeface="Calibri"/>
                <a:cs typeface="Calibri"/>
                <a:sym typeface="Calibri"/>
              </a:rPr>
              <a:t>VaR</a:t>
            </a:r>
            <a:r>
              <a:rPr lang="en-CA" dirty="0">
                <a:solidFill>
                  <a:schemeClr val="bg1"/>
                </a:solidFill>
                <a:latin typeface="Calibri"/>
                <a:ea typeface="Calibri"/>
                <a:cs typeface="Calibri"/>
                <a:sym typeface="Calibri"/>
              </a:rPr>
              <a:t> increased by $3 million</a:t>
            </a:r>
            <a:endParaRPr dirty="0">
              <a:solidFill>
                <a:schemeClr val="bg1"/>
              </a:solidFill>
            </a:endParaRPr>
          </a:p>
          <a:p>
            <a:pPr marL="109579" indent="-114300">
              <a:lnSpc>
                <a:spcPct val="150000"/>
              </a:lnSpc>
              <a:spcAft>
                <a:spcPts val="600"/>
              </a:spcAft>
              <a:buClr>
                <a:schemeClr val="bg1"/>
              </a:buClr>
              <a:buSzPts val="1800"/>
              <a:buFont typeface="Arial"/>
              <a:buChar char="•"/>
            </a:pPr>
            <a:r>
              <a:rPr lang="en-CA" dirty="0">
                <a:solidFill>
                  <a:schemeClr val="bg1"/>
                </a:solidFill>
                <a:ea typeface="Calibri"/>
                <a:cs typeface="Calibri"/>
                <a:sym typeface="Calibri"/>
              </a:rPr>
              <a:t>Average </a:t>
            </a:r>
            <a:r>
              <a:rPr lang="en-CA" dirty="0" err="1">
                <a:solidFill>
                  <a:schemeClr val="bg1"/>
                </a:solidFill>
                <a:ea typeface="Calibri"/>
                <a:cs typeface="Calibri"/>
                <a:sym typeface="Calibri"/>
              </a:rPr>
              <a:t>SVaR</a:t>
            </a:r>
            <a:r>
              <a:rPr lang="en-CA" dirty="0">
                <a:solidFill>
                  <a:schemeClr val="bg1"/>
                </a:solidFill>
                <a:ea typeface="Calibri"/>
                <a:cs typeface="Calibri"/>
                <a:sym typeface="Calibri"/>
              </a:rPr>
              <a:t> increased by $26 million</a:t>
            </a:r>
            <a:endParaRPr lang="en-CA" dirty="0">
              <a:solidFill>
                <a:schemeClr val="bg1"/>
              </a:solidFill>
            </a:endParaRPr>
          </a:p>
        </p:txBody>
      </p:sp>
      <p:pic>
        <p:nvPicPr>
          <p:cNvPr id="9" name="Picture 8">
            <a:extLst>
              <a:ext uri="{FF2B5EF4-FFF2-40B4-BE49-F238E27FC236}">
                <a16:creationId xmlns:a16="http://schemas.microsoft.com/office/drawing/2014/main" xmlns="" id="{8DD9C5A6-0555-43FC-B373-9014239F6584}"/>
              </a:ext>
            </a:extLst>
          </p:cNvPr>
          <p:cNvPicPr>
            <a:picLocks noChangeAspect="1"/>
          </p:cNvPicPr>
          <p:nvPr/>
        </p:nvPicPr>
        <p:blipFill>
          <a:blip r:embed="rId3" cstate="print"/>
          <a:stretch>
            <a:fillRect/>
          </a:stretch>
        </p:blipFill>
        <p:spPr>
          <a:xfrm>
            <a:off x="1172232" y="1097286"/>
            <a:ext cx="10304736" cy="2945529"/>
          </a:xfrm>
          <a:prstGeom prst="rect">
            <a:avLst/>
          </a:prstGeom>
        </p:spPr>
      </p:pic>
      <p:sp>
        <p:nvSpPr>
          <p:cNvPr id="560" name="Google Shape;560;p69"/>
          <p:cNvSpPr/>
          <p:nvPr/>
        </p:nvSpPr>
        <p:spPr>
          <a:xfrm>
            <a:off x="4723114" y="1981200"/>
            <a:ext cx="827400" cy="2061615"/>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a:buClr>
                <a:schemeClr val="bg1"/>
              </a:buClr>
            </a:pPr>
            <a:endParaRPr>
              <a:solidFill>
                <a:schemeClr val="bg1"/>
              </a:solidFill>
            </a:endParaRPr>
          </a:p>
        </p:txBody>
      </p:sp>
      <p:sp>
        <p:nvSpPr>
          <p:cNvPr id="10" name="Google Shape;560;p69">
            <a:extLst>
              <a:ext uri="{FF2B5EF4-FFF2-40B4-BE49-F238E27FC236}">
                <a16:creationId xmlns:a16="http://schemas.microsoft.com/office/drawing/2014/main" xmlns="" id="{BA1D9E1B-C628-4B7F-89B8-4A74DBA89C0A}"/>
              </a:ext>
            </a:extLst>
          </p:cNvPr>
          <p:cNvSpPr/>
          <p:nvPr/>
        </p:nvSpPr>
        <p:spPr>
          <a:xfrm>
            <a:off x="8554886" y="1985415"/>
            <a:ext cx="827400" cy="2061615"/>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a:buClr>
                <a:schemeClr val="bg1"/>
              </a:buClr>
            </a:pPr>
            <a:endParaRPr>
              <a:solidFill>
                <a:schemeClr val="bg1"/>
              </a:solidFill>
            </a:endParaRPr>
          </a:p>
        </p:txBody>
      </p:sp>
      <p:pic>
        <p:nvPicPr>
          <p:cNvPr id="11"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3976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566"/>
        <p:cNvGrpSpPr/>
        <p:nvPr/>
      </p:nvGrpSpPr>
      <p:grpSpPr>
        <a:xfrm>
          <a:off x="0" y="0"/>
          <a:ext cx="0" cy="0"/>
          <a:chOff x="0" y="0"/>
          <a:chExt cx="0" cy="0"/>
        </a:xfrm>
      </p:grpSpPr>
      <p:sp>
        <p:nvSpPr>
          <p:cNvPr id="567" name="Google Shape;567;p70"/>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61</a:t>
            </a:fld>
            <a:endParaRPr>
              <a:solidFill>
                <a:srgbClr val="000000"/>
              </a:solidFill>
            </a:endParaRPr>
          </a:p>
        </p:txBody>
      </p:sp>
      <p:sp>
        <p:nvSpPr>
          <p:cNvPr id="568" name="Google Shape;568;p70"/>
          <p:cNvSpPr/>
          <p:nvPr/>
        </p:nvSpPr>
        <p:spPr>
          <a:xfrm>
            <a:off x="1524000" y="533400"/>
            <a:ext cx="5361600" cy="461700"/>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Trading Revenue and </a:t>
            </a:r>
            <a:r>
              <a:rPr lang="en-US" sz="2400" b="1" dirty="0" err="1">
                <a:solidFill>
                  <a:schemeClr val="bg1"/>
                </a:solidFill>
                <a:latin typeface="Calibri"/>
                <a:ea typeface="Calibri"/>
                <a:cs typeface="Calibri"/>
                <a:sym typeface="Calibri"/>
              </a:rPr>
              <a:t>VaR</a:t>
            </a:r>
            <a:r>
              <a:rPr lang="en-US" sz="2400" b="1" dirty="0">
                <a:solidFill>
                  <a:schemeClr val="bg1"/>
                </a:solidFill>
                <a:latin typeface="Calibri"/>
                <a:ea typeface="Calibri"/>
                <a:cs typeface="Calibri"/>
                <a:sym typeface="Calibri"/>
              </a:rPr>
              <a:t> (CAD Millions)</a:t>
            </a:r>
            <a:endParaRPr sz="2400" b="1" dirty="0">
              <a:solidFill>
                <a:schemeClr val="bg1"/>
              </a:solidFill>
              <a:latin typeface="Calibri"/>
              <a:ea typeface="Calibri"/>
              <a:cs typeface="Calibri"/>
              <a:sym typeface="Calibri"/>
            </a:endParaRPr>
          </a:p>
        </p:txBody>
      </p:sp>
      <p:sp>
        <p:nvSpPr>
          <p:cNvPr id="569" name="Google Shape;569;p70"/>
          <p:cNvSpPr txBox="1"/>
          <p:nvPr/>
        </p:nvSpPr>
        <p:spPr>
          <a:xfrm>
            <a:off x="4521200" y="3386667"/>
            <a:ext cx="184800" cy="369300"/>
          </a:xfrm>
          <a:prstGeom prst="rect">
            <a:avLst/>
          </a:prstGeom>
          <a:noFill/>
          <a:ln>
            <a:noFill/>
          </a:ln>
        </p:spPr>
        <p:txBody>
          <a:bodyPr spcFirstLastPara="1" wrap="square" lIns="91425" tIns="45700" rIns="91425" bIns="45700" anchor="t" anchorCtr="0">
            <a:noAutofit/>
          </a:bodyPr>
          <a:lstStyle/>
          <a:p>
            <a:endParaRPr>
              <a:solidFill>
                <a:schemeClr val="dk1"/>
              </a:solidFill>
              <a:latin typeface="Calibri"/>
              <a:ea typeface="Calibri"/>
              <a:cs typeface="Calibri"/>
              <a:sym typeface="Calibri"/>
            </a:endParaRPr>
          </a:p>
        </p:txBody>
      </p:sp>
      <p:sp>
        <p:nvSpPr>
          <p:cNvPr id="571" name="Google Shape;571;p70"/>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r>
              <a:rPr lang="en-US" sz="2400" b="1">
                <a:solidFill>
                  <a:schemeClr val="lt1"/>
                </a:solidFill>
                <a:latin typeface="Calibri"/>
                <a:ea typeface="Calibri"/>
                <a:cs typeface="Calibri"/>
                <a:sym typeface="Calibri"/>
              </a:rPr>
              <a:t>Major Risks and Control</a:t>
            </a:r>
            <a:endParaRPr sz="2400" b="1">
              <a:solidFill>
                <a:schemeClr val="lt1"/>
              </a:solidFill>
              <a:latin typeface="Calibri"/>
              <a:ea typeface="Calibri"/>
              <a:cs typeface="Calibri"/>
              <a:sym typeface="Calibri"/>
            </a:endParaRPr>
          </a:p>
        </p:txBody>
      </p:sp>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8" name="内容占位符 3">
            <a:extLst>
              <a:ext uri="{FF2B5EF4-FFF2-40B4-BE49-F238E27FC236}">
                <a16:creationId xmlns:a16="http://schemas.microsoft.com/office/drawing/2014/main" xmlns="" id="{1469C406-215B-4498-9695-AEEEF285BA39}"/>
              </a:ext>
            </a:extLst>
          </p:cNvPr>
          <p:cNvPicPr>
            <a:picLocks noChangeAspect="1"/>
          </p:cNvPicPr>
          <p:nvPr/>
        </p:nvPicPr>
        <p:blipFill>
          <a:blip r:embed="rId4" cstate="print"/>
          <a:stretch>
            <a:fillRect/>
          </a:stretch>
        </p:blipFill>
        <p:spPr>
          <a:xfrm>
            <a:off x="1153327" y="1376100"/>
            <a:ext cx="9038987" cy="4800863"/>
          </a:xfrm>
          <a:prstGeom prst="rect">
            <a:avLst/>
          </a:prstGeom>
        </p:spPr>
      </p:pic>
    </p:spTree>
    <p:extLst>
      <p:ext uri="{BB962C8B-B14F-4D97-AF65-F5344CB8AC3E}">
        <p14:creationId xmlns:p14="http://schemas.microsoft.com/office/powerpoint/2010/main" xmlns="" val="3768224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3">
            <a:extLst>
              <a:ext uri="{FF2B5EF4-FFF2-40B4-BE49-F238E27FC236}">
                <a16:creationId xmlns:a16="http://schemas.microsoft.com/office/drawing/2014/main" xmlns="" id="{9E9EF8E1-2FB8-4B08-B6F8-568E2F2604FB}"/>
              </a:ext>
            </a:extLst>
          </p:cNvPr>
          <p:cNvPicPr>
            <a:picLocks noChangeAspect="1"/>
          </p:cNvPicPr>
          <p:nvPr/>
        </p:nvPicPr>
        <p:blipFill>
          <a:blip r:embed="rId3" cstate="print"/>
          <a:stretch>
            <a:fillRect/>
          </a:stretch>
        </p:blipFill>
        <p:spPr>
          <a:xfrm>
            <a:off x="914400" y="2220119"/>
            <a:ext cx="10363200" cy="3562350"/>
          </a:xfrm>
          <a:prstGeom prst="rect">
            <a:avLst/>
          </a:prstGeom>
        </p:spPr>
      </p:pic>
      <p:pic>
        <p:nvPicPr>
          <p:cNvPr id="3"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56357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575"/>
        <p:cNvGrpSpPr/>
        <p:nvPr/>
      </p:nvGrpSpPr>
      <p:grpSpPr>
        <a:xfrm>
          <a:off x="0" y="0"/>
          <a:ext cx="0" cy="0"/>
          <a:chOff x="0" y="0"/>
          <a:chExt cx="0" cy="0"/>
        </a:xfrm>
      </p:grpSpPr>
      <p:sp>
        <p:nvSpPr>
          <p:cNvPr id="576" name="Google Shape;576;p71"/>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pPr>
              <a:buClr>
                <a:schemeClr val="bg1"/>
              </a:buClr>
            </a:pPr>
            <a:fld id="{00000000-1234-1234-1234-123412341234}" type="slidenum">
              <a:rPr lang="en-US">
                <a:solidFill>
                  <a:schemeClr val="bg1"/>
                </a:solidFill>
              </a:rPr>
              <a:pPr>
                <a:buClr>
                  <a:schemeClr val="bg1"/>
                </a:buClr>
              </a:pPr>
              <a:t>63</a:t>
            </a:fld>
            <a:endParaRPr>
              <a:solidFill>
                <a:schemeClr val="bg1"/>
              </a:solidFill>
            </a:endParaRPr>
          </a:p>
        </p:txBody>
      </p:sp>
      <p:sp>
        <p:nvSpPr>
          <p:cNvPr id="577" name="Google Shape;577;p71"/>
          <p:cNvSpPr/>
          <p:nvPr/>
        </p:nvSpPr>
        <p:spPr>
          <a:xfrm>
            <a:off x="1524000" y="533400"/>
            <a:ext cx="35232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Liquidity and Funding Risk</a:t>
            </a:r>
            <a:endParaRPr sz="2400" b="1">
              <a:solidFill>
                <a:schemeClr val="bg1"/>
              </a:solidFill>
              <a:latin typeface="Calibri"/>
              <a:ea typeface="Calibri"/>
              <a:cs typeface="Calibri"/>
              <a:sym typeface="Calibri"/>
            </a:endParaRPr>
          </a:p>
        </p:txBody>
      </p:sp>
      <p:sp>
        <p:nvSpPr>
          <p:cNvPr id="578" name="Google Shape;578;p71"/>
          <p:cNvSpPr txBox="1"/>
          <p:nvPr/>
        </p:nvSpPr>
        <p:spPr>
          <a:xfrm>
            <a:off x="1964425" y="1219200"/>
            <a:ext cx="8170200" cy="4800600"/>
          </a:xfrm>
          <a:prstGeom prst="rect">
            <a:avLst/>
          </a:prstGeom>
          <a:noFill/>
          <a:ln>
            <a:noFill/>
          </a:ln>
        </p:spPr>
        <p:txBody>
          <a:bodyPr spcFirstLastPara="1" wrap="square" lIns="91425" tIns="45700" rIns="91425" bIns="45700" anchor="t" anchorCtr="0">
            <a:noAutofit/>
          </a:bodyPr>
          <a:lstStyle/>
          <a:p>
            <a:pPr marL="109579" indent="-114300">
              <a:lnSpc>
                <a:spcPct val="140000"/>
              </a:lnSpc>
              <a:buClr>
                <a:schemeClr val="bg1"/>
              </a:buClr>
              <a:buSzPts val="1800"/>
              <a:buFont typeface="Arial"/>
              <a:buChar char="•"/>
            </a:pPr>
            <a:r>
              <a:rPr lang="en-US">
                <a:solidFill>
                  <a:schemeClr val="bg1"/>
                </a:solidFill>
                <a:latin typeface="Calibri"/>
                <a:ea typeface="Calibri"/>
                <a:cs typeface="Calibri"/>
                <a:sym typeface="Calibri"/>
              </a:rPr>
              <a:t>Definition:</a:t>
            </a:r>
            <a:endParaRPr>
              <a:solidFill>
                <a:schemeClr val="bg1"/>
              </a:solidFill>
            </a:endParaRPr>
          </a:p>
          <a:p>
            <a:pPr marL="420624" lvl="1" indent="-114300">
              <a:lnSpc>
                <a:spcPct val="140000"/>
              </a:lnSpc>
              <a:buClr>
                <a:schemeClr val="bg1"/>
              </a:buClr>
              <a:buSzPts val="1800"/>
              <a:buFont typeface="Noto Sans Symbols"/>
              <a:buChar char="➢"/>
            </a:pPr>
            <a:r>
              <a:rPr lang="en-US">
                <a:solidFill>
                  <a:schemeClr val="bg1"/>
                </a:solidFill>
                <a:latin typeface="Calibri"/>
                <a:ea typeface="Calibri"/>
                <a:cs typeface="Calibri"/>
                <a:sym typeface="Calibri"/>
              </a:rPr>
              <a:t>Risk of the inability to timely and cost-effectively generate cash and cash equivalents to meet financial commitments as they come due</a:t>
            </a:r>
            <a:endParaRPr>
              <a:solidFill>
                <a:schemeClr val="bg1"/>
              </a:solidFill>
            </a:endParaRPr>
          </a:p>
          <a:p>
            <a:pPr marL="328736" lvl="1">
              <a:lnSpc>
                <a:spcPct val="140000"/>
              </a:lnSpc>
              <a:buClr>
                <a:schemeClr val="bg1"/>
              </a:buClr>
              <a:buSzPts val="1800"/>
            </a:pPr>
            <a:endParaRPr>
              <a:solidFill>
                <a:schemeClr val="bg1"/>
              </a:solidFill>
              <a:latin typeface="Calibri"/>
              <a:ea typeface="Calibri"/>
              <a:cs typeface="Calibri"/>
              <a:sym typeface="Calibri"/>
            </a:endParaRPr>
          </a:p>
          <a:p>
            <a:pPr marL="109579" indent="-114300">
              <a:lnSpc>
                <a:spcPct val="140000"/>
              </a:lnSpc>
              <a:buClr>
                <a:schemeClr val="bg1"/>
              </a:buClr>
              <a:buSzPts val="1800"/>
              <a:buFont typeface="Calibri"/>
              <a:buChar char="•"/>
            </a:pPr>
            <a:r>
              <a:rPr lang="en-US">
                <a:solidFill>
                  <a:schemeClr val="bg1"/>
                </a:solidFill>
                <a:latin typeface="Calibri"/>
                <a:ea typeface="Calibri"/>
                <a:cs typeface="Calibri"/>
                <a:sym typeface="Calibri"/>
              </a:rPr>
              <a:t>Risk Control</a:t>
            </a:r>
            <a:endParaRPr>
              <a:solidFill>
                <a:schemeClr val="bg1"/>
              </a:solidFill>
              <a:latin typeface="Calibri"/>
              <a:ea typeface="Calibri"/>
              <a:cs typeface="Calibri"/>
              <a:sym typeface="Calibri"/>
            </a:endParaRPr>
          </a:p>
          <a:p>
            <a:pPr marL="420624" lvl="1" indent="-114300">
              <a:lnSpc>
                <a:spcPct val="140000"/>
              </a:lnSpc>
              <a:buClr>
                <a:schemeClr val="bg1"/>
              </a:buClr>
              <a:buSzPts val="1800"/>
              <a:buFont typeface="Calibri"/>
              <a:buChar char="➢"/>
            </a:pPr>
            <a:r>
              <a:rPr lang="en-US">
                <a:solidFill>
                  <a:schemeClr val="bg1"/>
                </a:solidFill>
                <a:latin typeface="Calibri"/>
                <a:ea typeface="Calibri"/>
                <a:cs typeface="Calibri"/>
                <a:sym typeface="Calibri"/>
              </a:rPr>
              <a:t>Review and update objectives, policies,  and strategies regularly</a:t>
            </a:r>
            <a:endParaRPr>
              <a:solidFill>
                <a:schemeClr val="bg1"/>
              </a:solidFill>
              <a:latin typeface="Calibri"/>
              <a:ea typeface="Calibri"/>
              <a:cs typeface="Calibri"/>
              <a:sym typeface="Calibri"/>
            </a:endParaRPr>
          </a:p>
          <a:p>
            <a:pPr marL="420624" lvl="1" indent="-114300">
              <a:lnSpc>
                <a:spcPct val="140000"/>
              </a:lnSpc>
              <a:buClr>
                <a:schemeClr val="bg1"/>
              </a:buClr>
              <a:buSzPts val="1800"/>
              <a:buFont typeface="Calibri"/>
              <a:buChar char="➢"/>
            </a:pPr>
            <a:r>
              <a:rPr lang="en-US">
                <a:solidFill>
                  <a:schemeClr val="bg1"/>
                </a:solidFill>
                <a:latin typeface="Calibri"/>
                <a:ea typeface="Calibri"/>
                <a:cs typeface="Calibri"/>
                <a:sym typeface="Calibri"/>
              </a:rPr>
              <a:t>Ensure that Liquidity Risk is within the limits of the risk appetite statements</a:t>
            </a:r>
            <a:endParaRPr>
              <a:solidFill>
                <a:schemeClr val="bg1"/>
              </a:solidFill>
              <a:latin typeface="Calibri"/>
              <a:ea typeface="Calibri"/>
              <a:cs typeface="Calibri"/>
              <a:sym typeface="Calibri"/>
            </a:endParaRPr>
          </a:p>
          <a:p>
            <a:pPr marL="420624" lvl="1" indent="-114300">
              <a:lnSpc>
                <a:spcPct val="140000"/>
              </a:lnSpc>
              <a:buClr>
                <a:schemeClr val="bg1"/>
              </a:buClr>
              <a:buSzPts val="1800"/>
              <a:buFont typeface="Calibri"/>
              <a:buChar char="➢"/>
            </a:pPr>
            <a:r>
              <a:rPr lang="en-US">
                <a:solidFill>
                  <a:schemeClr val="bg1"/>
                </a:solidFill>
                <a:latin typeface="Calibri"/>
                <a:ea typeface="Calibri"/>
                <a:cs typeface="Calibri"/>
                <a:sym typeface="Calibri"/>
              </a:rPr>
              <a:t>Stress Testing</a:t>
            </a:r>
            <a:endParaRPr>
              <a:solidFill>
                <a:schemeClr val="bg1"/>
              </a:solidFill>
              <a:latin typeface="Calibri"/>
              <a:ea typeface="Calibri"/>
              <a:cs typeface="Calibri"/>
              <a:sym typeface="Calibri"/>
            </a:endParaRPr>
          </a:p>
          <a:p>
            <a:pPr marL="328736" lvl="1">
              <a:lnSpc>
                <a:spcPct val="140000"/>
              </a:lnSpc>
              <a:buClr>
                <a:schemeClr val="bg1"/>
              </a:buClr>
              <a:buSzPts val="1800"/>
            </a:pPr>
            <a:endParaRPr>
              <a:solidFill>
                <a:schemeClr val="bg1"/>
              </a:solidFill>
              <a:latin typeface="Calibri"/>
              <a:ea typeface="Calibri"/>
              <a:cs typeface="Calibri"/>
              <a:sym typeface="Calibri"/>
            </a:endParaRPr>
          </a:p>
        </p:txBody>
      </p:sp>
      <p:sp>
        <p:nvSpPr>
          <p:cNvPr id="579" name="Google Shape;579;p71"/>
          <p:cNvSpPr txBox="1"/>
          <p:nvPr/>
        </p:nvSpPr>
        <p:spPr>
          <a:xfrm>
            <a:off x="6248400" y="1371600"/>
            <a:ext cx="4419600" cy="4351200"/>
          </a:xfrm>
          <a:prstGeom prst="rect">
            <a:avLst/>
          </a:prstGeom>
          <a:noFill/>
          <a:ln>
            <a:noFill/>
          </a:ln>
        </p:spPr>
        <p:txBody>
          <a:bodyPr spcFirstLastPara="1" wrap="square" lIns="91425" tIns="45700" rIns="91425" bIns="45700" anchor="t" anchorCtr="0">
            <a:noAutofit/>
          </a:bodyPr>
          <a:lstStyle/>
          <a:p>
            <a:pPr marL="219157" lvl="1">
              <a:buClr>
                <a:schemeClr val="bg1"/>
              </a:buClr>
              <a:buSzPts val="3200"/>
            </a:pPr>
            <a:endParaRPr sz="3200">
              <a:solidFill>
                <a:schemeClr val="bg1"/>
              </a:solidFill>
              <a:latin typeface="Calibri"/>
              <a:ea typeface="Calibri"/>
              <a:cs typeface="Calibri"/>
              <a:sym typeface="Calibri"/>
            </a:endParaRPr>
          </a:p>
        </p:txBody>
      </p:sp>
      <p:sp>
        <p:nvSpPr>
          <p:cNvPr id="580" name="Google Shape;580;p71"/>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Major Risks and Control</a:t>
            </a:r>
            <a:endParaRPr sz="2400" b="1">
              <a:solidFill>
                <a:schemeClr val="bg1"/>
              </a:solidFill>
              <a:latin typeface="Calibri"/>
              <a:ea typeface="Calibri"/>
              <a:cs typeface="Calibri"/>
              <a:sym typeface="Calibri"/>
            </a:endParaRPr>
          </a:p>
        </p:txBody>
      </p:sp>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67678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585"/>
        <p:cNvGrpSpPr/>
        <p:nvPr/>
      </p:nvGrpSpPr>
      <p:grpSpPr>
        <a:xfrm>
          <a:off x="0" y="0"/>
          <a:ext cx="0" cy="0"/>
          <a:chOff x="0" y="0"/>
          <a:chExt cx="0" cy="0"/>
        </a:xfrm>
      </p:grpSpPr>
      <p:sp>
        <p:nvSpPr>
          <p:cNvPr id="586" name="Google Shape;586;p72"/>
          <p:cNvSpPr txBox="1">
            <a:spLocks noGrp="1"/>
          </p:cNvSpPr>
          <p:nvPr>
            <p:ph type="sldNum" idx="12"/>
          </p:nvPr>
        </p:nvSpPr>
        <p:spPr>
          <a:xfrm>
            <a:off x="10134600" y="6638307"/>
            <a:ext cx="424500" cy="207900"/>
          </a:xfrm>
          <a:prstGeom prst="rect">
            <a:avLst/>
          </a:prstGeom>
        </p:spPr>
        <p:txBody>
          <a:bodyPr spcFirstLastPara="1" vert="horz" wrap="square" lIns="91425" tIns="45700" rIns="91425" bIns="45700" rtlCol="0" anchor="t" anchorCtr="0">
            <a:noAutofit/>
          </a:bodyPr>
          <a:lstStyle/>
          <a:p>
            <a:pPr>
              <a:buClr>
                <a:schemeClr val="bg1"/>
              </a:buClr>
            </a:pPr>
            <a:fld id="{00000000-1234-1234-1234-123412341234}" type="slidenum">
              <a:rPr lang="en-US">
                <a:solidFill>
                  <a:schemeClr val="bg1"/>
                </a:solidFill>
              </a:rPr>
              <a:pPr>
                <a:buClr>
                  <a:schemeClr val="bg1"/>
                </a:buClr>
              </a:pPr>
              <a:t>64</a:t>
            </a:fld>
            <a:endParaRPr>
              <a:solidFill>
                <a:schemeClr val="bg1"/>
              </a:solidFill>
            </a:endParaRPr>
          </a:p>
        </p:txBody>
      </p:sp>
      <p:sp>
        <p:nvSpPr>
          <p:cNvPr id="587" name="Google Shape;587;p72"/>
          <p:cNvSpPr txBox="1"/>
          <p:nvPr/>
        </p:nvSpPr>
        <p:spPr>
          <a:xfrm>
            <a:off x="1828800" y="1102350"/>
            <a:ext cx="8347200" cy="5037000"/>
          </a:xfrm>
          <a:prstGeom prst="rect">
            <a:avLst/>
          </a:prstGeom>
          <a:noFill/>
          <a:ln>
            <a:noFill/>
          </a:ln>
        </p:spPr>
        <p:txBody>
          <a:bodyPr spcFirstLastPara="1" wrap="square" lIns="91425" tIns="45700" rIns="91425" bIns="45700" anchor="t" anchorCtr="0">
            <a:noAutofit/>
          </a:bodyPr>
          <a:lstStyle/>
          <a:p>
            <a:pPr>
              <a:lnSpc>
                <a:spcPct val="140000"/>
              </a:lnSpc>
              <a:buClr>
                <a:schemeClr val="bg1"/>
              </a:buClr>
            </a:pPr>
            <a:r>
              <a:rPr lang="en-US" dirty="0">
                <a:solidFill>
                  <a:schemeClr val="bg1"/>
                </a:solidFill>
                <a:latin typeface="Calibri"/>
                <a:ea typeface="Calibri"/>
                <a:cs typeface="Calibri"/>
                <a:sym typeface="Calibri"/>
              </a:rPr>
              <a:t>Measured based on the following 3 categories:</a:t>
            </a:r>
            <a:endParaRPr dirty="0">
              <a:solidFill>
                <a:schemeClr val="bg1"/>
              </a:solidFill>
              <a:latin typeface="Calibri"/>
              <a:ea typeface="Calibri"/>
              <a:cs typeface="Calibri"/>
              <a:sym typeface="Calibri"/>
            </a:endParaRPr>
          </a:p>
          <a:p>
            <a:pPr>
              <a:buClr>
                <a:schemeClr val="bg1"/>
              </a:buClr>
            </a:pPr>
            <a:endParaRPr dirty="0">
              <a:solidFill>
                <a:schemeClr val="bg1"/>
              </a:solidFill>
              <a:latin typeface="Calibri"/>
              <a:ea typeface="Calibri"/>
              <a:cs typeface="Calibri"/>
              <a:sym typeface="Calibri"/>
            </a:endParaRPr>
          </a:p>
          <a:p>
            <a:pPr marL="228600" indent="-76200">
              <a:lnSpc>
                <a:spcPct val="140000"/>
              </a:lnSpc>
              <a:buClr>
                <a:schemeClr val="bg1"/>
              </a:buClr>
              <a:buSzPts val="1200"/>
              <a:buFont typeface="Calibri"/>
              <a:buChar char="●"/>
            </a:pPr>
            <a:r>
              <a:rPr lang="en-US" dirty="0">
                <a:solidFill>
                  <a:schemeClr val="bg1"/>
                </a:solidFill>
                <a:latin typeface="Calibri"/>
                <a:ea typeface="Calibri"/>
                <a:cs typeface="Calibri"/>
                <a:sym typeface="Calibri"/>
              </a:rPr>
              <a:t>Structural Liquidity Risk (Long term)</a:t>
            </a:r>
            <a:endParaRPr dirty="0">
              <a:solidFill>
                <a:schemeClr val="bg1"/>
              </a:solidFill>
              <a:latin typeface="Calibri"/>
              <a:ea typeface="Calibri"/>
              <a:cs typeface="Calibri"/>
              <a:sym typeface="Calibri"/>
            </a:endParaRPr>
          </a:p>
          <a:p>
            <a:pPr marL="502919" indent="-114300">
              <a:buClr>
                <a:schemeClr val="bg1"/>
              </a:buClr>
              <a:buSzPts val="1800"/>
              <a:buFont typeface="Calibri"/>
              <a:buChar char="➢"/>
            </a:pPr>
            <a:r>
              <a:rPr lang="en-US" dirty="0">
                <a:solidFill>
                  <a:schemeClr val="bg1"/>
                </a:solidFill>
                <a:latin typeface="Calibri"/>
                <a:ea typeface="Calibri"/>
                <a:cs typeface="Calibri"/>
                <a:sym typeface="Calibri"/>
              </a:rPr>
              <a:t>Internal metric to focus on structure alignment      </a:t>
            </a:r>
            <a:endParaRPr dirty="0">
              <a:solidFill>
                <a:schemeClr val="bg1"/>
              </a:solidFill>
              <a:latin typeface="Calibri"/>
              <a:ea typeface="Calibri"/>
              <a:cs typeface="Calibri"/>
              <a:sym typeface="Calibri"/>
            </a:endParaRPr>
          </a:p>
          <a:p>
            <a:pPr marL="228600">
              <a:lnSpc>
                <a:spcPct val="140000"/>
              </a:lnSpc>
              <a:buClr>
                <a:schemeClr val="bg1"/>
              </a:buClr>
            </a:pPr>
            <a:endParaRPr dirty="0">
              <a:solidFill>
                <a:schemeClr val="bg1"/>
              </a:solidFill>
              <a:latin typeface="Calibri"/>
              <a:ea typeface="Calibri"/>
              <a:cs typeface="Calibri"/>
              <a:sym typeface="Calibri"/>
            </a:endParaRPr>
          </a:p>
          <a:p>
            <a:pPr marL="228600" indent="-76200">
              <a:lnSpc>
                <a:spcPct val="140000"/>
              </a:lnSpc>
              <a:buClr>
                <a:schemeClr val="bg1"/>
              </a:buClr>
              <a:buSzPts val="1200"/>
              <a:buFont typeface="Calibri"/>
              <a:buChar char="●"/>
            </a:pPr>
            <a:r>
              <a:rPr lang="en-US" dirty="0">
                <a:solidFill>
                  <a:schemeClr val="bg1"/>
                </a:solidFill>
                <a:latin typeface="Calibri"/>
                <a:ea typeface="Calibri"/>
                <a:cs typeface="Calibri"/>
                <a:sym typeface="Calibri"/>
              </a:rPr>
              <a:t>Tactical Liquidity Risk (Shorter term)</a:t>
            </a:r>
            <a:endParaRPr dirty="0">
              <a:solidFill>
                <a:schemeClr val="bg1"/>
              </a:solidFill>
              <a:latin typeface="Calibri"/>
              <a:ea typeface="Calibri"/>
              <a:cs typeface="Calibri"/>
              <a:sym typeface="Calibri"/>
            </a:endParaRPr>
          </a:p>
          <a:p>
            <a:pPr marL="742950" lvl="1" indent="-285750">
              <a:buClr>
                <a:schemeClr val="accent1">
                  <a:lumMod val="75000"/>
                </a:schemeClr>
              </a:buClr>
              <a:buFont typeface="Wingdings" panose="05000000000000000000" pitchFamily="2" charset="2"/>
              <a:buChar char="Ø"/>
              <a:defRPr/>
            </a:pPr>
            <a:r>
              <a:rPr lang="en-CA" altLang="zh-CN" dirty="0">
                <a:solidFill>
                  <a:schemeClr val="bg1"/>
                </a:solidFill>
              </a:rPr>
              <a:t>use net cash flow limits </a:t>
            </a:r>
            <a:r>
              <a:rPr lang="en-US" altLang="zh-CN" dirty="0">
                <a:solidFill>
                  <a:schemeClr val="bg1"/>
                </a:solidFill>
              </a:rPr>
              <a:t> to control risk of material units, subsidiaries,  currencies</a:t>
            </a:r>
            <a:endParaRPr lang="en-CA" altLang="zh-CN" dirty="0">
              <a:solidFill>
                <a:schemeClr val="bg1"/>
              </a:solidFill>
            </a:endParaRPr>
          </a:p>
          <a:p>
            <a:pPr marL="742950" lvl="1" indent="-285750">
              <a:buClr>
                <a:schemeClr val="accent1">
                  <a:lumMod val="75000"/>
                </a:schemeClr>
              </a:buClr>
              <a:buFont typeface="Wingdings" panose="05000000000000000000" pitchFamily="2" charset="2"/>
              <a:buChar char="Ø"/>
              <a:defRPr/>
            </a:pPr>
            <a:r>
              <a:rPr lang="en-US" altLang="zh-CN" dirty="0">
                <a:solidFill>
                  <a:schemeClr val="bg1"/>
                </a:solidFill>
              </a:rPr>
              <a:t>net cash flow positions are determined by applying internally-derived risk assumptions and parameters</a:t>
            </a:r>
            <a:r>
              <a:rPr lang="en-CA" altLang="zh-CN" dirty="0">
                <a:solidFill>
                  <a:schemeClr val="bg1"/>
                </a:solidFill>
              </a:rPr>
              <a:t> </a:t>
            </a:r>
          </a:p>
          <a:p>
            <a:pPr marL="228600">
              <a:lnSpc>
                <a:spcPct val="140000"/>
              </a:lnSpc>
              <a:buClr>
                <a:schemeClr val="bg1"/>
              </a:buClr>
            </a:pPr>
            <a:endParaRPr dirty="0">
              <a:solidFill>
                <a:schemeClr val="bg1"/>
              </a:solidFill>
              <a:latin typeface="Calibri"/>
              <a:ea typeface="Calibri"/>
              <a:cs typeface="Calibri"/>
              <a:sym typeface="Calibri"/>
            </a:endParaRPr>
          </a:p>
          <a:p>
            <a:pPr marL="228600" indent="-76200">
              <a:lnSpc>
                <a:spcPct val="140000"/>
              </a:lnSpc>
              <a:buClr>
                <a:schemeClr val="bg1"/>
              </a:buClr>
              <a:buSzPts val="1200"/>
              <a:buFont typeface="Calibri"/>
              <a:buChar char="●"/>
            </a:pPr>
            <a:r>
              <a:rPr lang="en-US" dirty="0">
                <a:solidFill>
                  <a:schemeClr val="bg1"/>
                </a:solidFill>
                <a:latin typeface="Calibri"/>
                <a:ea typeface="Calibri"/>
                <a:cs typeface="Calibri"/>
                <a:sym typeface="Calibri"/>
              </a:rPr>
              <a:t>Contingency Liquidity Risk</a:t>
            </a:r>
            <a:endParaRPr dirty="0">
              <a:solidFill>
                <a:schemeClr val="bg1"/>
              </a:solidFill>
              <a:latin typeface="Calibri"/>
              <a:ea typeface="Calibri"/>
              <a:cs typeface="Calibri"/>
              <a:sym typeface="Calibri"/>
            </a:endParaRPr>
          </a:p>
          <a:p>
            <a:pPr marL="502919" indent="-114300">
              <a:lnSpc>
                <a:spcPct val="140000"/>
              </a:lnSpc>
              <a:buClr>
                <a:schemeClr val="bg1"/>
              </a:buClr>
              <a:buSzPts val="1800"/>
              <a:buFont typeface="Calibri"/>
              <a:buChar char="➢"/>
            </a:pPr>
            <a:r>
              <a:rPr lang="en-US" dirty="0">
                <a:solidFill>
                  <a:schemeClr val="bg1"/>
                </a:solidFill>
                <a:latin typeface="Calibri"/>
                <a:ea typeface="Calibri"/>
                <a:cs typeface="Calibri"/>
                <a:sym typeface="Calibri"/>
              </a:rPr>
              <a:t>Arising from sudden stressful events.</a:t>
            </a:r>
            <a:endParaRPr dirty="0">
              <a:solidFill>
                <a:schemeClr val="bg1"/>
              </a:solidFill>
              <a:latin typeface="Calibri"/>
              <a:ea typeface="Calibri"/>
              <a:cs typeface="Calibri"/>
              <a:sym typeface="Calibri"/>
            </a:endParaRPr>
          </a:p>
          <a:p>
            <a:pPr marL="502919" indent="-114300">
              <a:lnSpc>
                <a:spcPct val="140000"/>
              </a:lnSpc>
              <a:buClr>
                <a:schemeClr val="bg1"/>
              </a:buClr>
              <a:buSzPts val="1800"/>
              <a:buFont typeface="Calibri"/>
              <a:buChar char="➢"/>
            </a:pPr>
            <a:r>
              <a:rPr lang="en-US" dirty="0">
                <a:solidFill>
                  <a:schemeClr val="bg1"/>
                </a:solidFill>
                <a:latin typeface="Calibri"/>
                <a:ea typeface="Calibri"/>
                <a:cs typeface="Calibri"/>
                <a:sym typeface="Calibri"/>
              </a:rPr>
              <a:t>Liquidity contingency plan &amp; Liquidity Crisis Team</a:t>
            </a:r>
            <a:endParaRPr dirty="0">
              <a:solidFill>
                <a:schemeClr val="bg1"/>
              </a:solidFill>
              <a:latin typeface="Calibri"/>
              <a:ea typeface="Calibri"/>
              <a:cs typeface="Calibri"/>
              <a:sym typeface="Calibri"/>
            </a:endParaRPr>
          </a:p>
          <a:p>
            <a:pPr marL="502919" indent="-114300">
              <a:lnSpc>
                <a:spcPct val="140000"/>
              </a:lnSpc>
              <a:buClr>
                <a:schemeClr val="bg1"/>
              </a:buClr>
              <a:buSzPts val="1800"/>
              <a:buFont typeface="Calibri"/>
              <a:buChar char="➢"/>
            </a:pPr>
            <a:r>
              <a:rPr lang="en-US" dirty="0">
                <a:solidFill>
                  <a:schemeClr val="bg1"/>
                </a:solidFill>
                <a:latin typeface="Calibri"/>
                <a:ea typeface="Calibri"/>
                <a:cs typeface="Calibri"/>
                <a:sym typeface="Calibri"/>
              </a:rPr>
              <a:t>Stress tests: elements of scenario &amp; sensitivity analyses</a:t>
            </a:r>
            <a:br>
              <a:rPr lang="en-US" dirty="0">
                <a:solidFill>
                  <a:schemeClr val="bg1"/>
                </a:solidFill>
                <a:latin typeface="Calibri"/>
                <a:ea typeface="Calibri"/>
                <a:cs typeface="Calibri"/>
                <a:sym typeface="Calibri"/>
              </a:rPr>
            </a:br>
            <a:endParaRPr dirty="0">
              <a:solidFill>
                <a:schemeClr val="bg1"/>
              </a:solidFill>
              <a:latin typeface="Calibri"/>
              <a:ea typeface="Calibri"/>
              <a:cs typeface="Calibri"/>
              <a:sym typeface="Calibri"/>
            </a:endParaRPr>
          </a:p>
        </p:txBody>
      </p:sp>
      <p:sp>
        <p:nvSpPr>
          <p:cNvPr id="588" name="Google Shape;588;p72"/>
          <p:cNvSpPr/>
          <p:nvPr/>
        </p:nvSpPr>
        <p:spPr>
          <a:xfrm>
            <a:off x="1524000" y="533400"/>
            <a:ext cx="35232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Liquidity and Funding Risk</a:t>
            </a:r>
            <a:endParaRPr sz="2400" b="1">
              <a:solidFill>
                <a:schemeClr val="bg1"/>
              </a:solidFill>
              <a:latin typeface="Calibri"/>
              <a:ea typeface="Calibri"/>
              <a:cs typeface="Calibri"/>
              <a:sym typeface="Calibri"/>
            </a:endParaRPr>
          </a:p>
        </p:txBody>
      </p:sp>
      <p:sp>
        <p:nvSpPr>
          <p:cNvPr id="589" name="Google Shape;589;p72"/>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Major Risks and Control</a:t>
            </a:r>
            <a:endParaRPr sz="2400" b="1">
              <a:solidFill>
                <a:schemeClr val="bg1"/>
              </a:solidFill>
              <a:latin typeface="Calibri"/>
              <a:ea typeface="Calibri"/>
              <a:cs typeface="Calibri"/>
              <a:sym typeface="Calibri"/>
            </a:endParaRPr>
          </a:p>
        </p:txBody>
      </p:sp>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6043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bg1"/>
                </a:solidFill>
              </a:rPr>
              <a:t>Funding strategy</a:t>
            </a:r>
            <a:endParaRPr lang="en-US" dirty="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CA" dirty="0">
                <a:solidFill>
                  <a:schemeClr val="bg1"/>
                </a:solidFill>
              </a:rPr>
              <a:t>The foundation of RBC’s structural liquidity position:</a:t>
            </a:r>
          </a:p>
          <a:p>
            <a:pPr>
              <a:buFont typeface="Wingdings" panose="05000000000000000000" pitchFamily="2" charset="2"/>
              <a:buChar char="Ø"/>
            </a:pPr>
            <a:r>
              <a:rPr lang="en-CA" altLang="zh-CN" dirty="0">
                <a:solidFill>
                  <a:schemeClr val="bg1"/>
                </a:solidFill>
              </a:rPr>
              <a:t>Core funding, comprising capital, longer-term wholesale liabilities, a diversified pool of personal and commercial and institutional deposits.</a:t>
            </a:r>
          </a:p>
          <a:p>
            <a:pPr>
              <a:buFont typeface="Wingdings" panose="05000000000000000000" pitchFamily="2" charset="2"/>
              <a:buChar char="Ø"/>
            </a:pPr>
            <a:endParaRPr lang="en-CA" dirty="0">
              <a:solidFill>
                <a:schemeClr val="bg1"/>
              </a:solidFill>
            </a:endParaRPr>
          </a:p>
          <a:p>
            <a:pPr>
              <a:buFont typeface="Wingdings" panose="05000000000000000000" pitchFamily="2" charset="2"/>
              <a:buChar char="Ø"/>
            </a:pPr>
            <a:r>
              <a:rPr lang="en-CA" dirty="0">
                <a:solidFill>
                  <a:schemeClr val="bg1"/>
                </a:solidFill>
              </a:rPr>
              <a:t>Competitive credit rating is critical to cost-effective funding</a:t>
            </a:r>
          </a:p>
          <a:p>
            <a:endParaRPr lang="en-US" dirty="0"/>
          </a:p>
        </p:txBody>
      </p:sp>
      <p:pic>
        <p:nvPicPr>
          <p:cNvPr id="4"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50261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sp>
        <p:nvSpPr>
          <p:cNvPr id="595" name="Google Shape;595;p73"/>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chemeClr val="bg1"/>
                </a:solidFill>
              </a:rPr>
              <a:pPr/>
              <a:t>66</a:t>
            </a:fld>
            <a:endParaRPr>
              <a:solidFill>
                <a:schemeClr val="bg1"/>
              </a:solidFill>
            </a:endParaRPr>
          </a:p>
        </p:txBody>
      </p:sp>
      <p:sp>
        <p:nvSpPr>
          <p:cNvPr id="596" name="Google Shape;596;p73"/>
          <p:cNvSpPr/>
          <p:nvPr/>
        </p:nvSpPr>
        <p:spPr>
          <a:xfrm>
            <a:off x="1524000" y="533400"/>
            <a:ext cx="4000200" cy="461700"/>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Liquidity Coverage Ratio (LCR)</a:t>
            </a:r>
            <a:endParaRPr sz="3200" b="1">
              <a:solidFill>
                <a:schemeClr val="bg1"/>
              </a:solidFill>
              <a:latin typeface="Calibri"/>
              <a:ea typeface="Calibri"/>
              <a:cs typeface="Calibri"/>
              <a:sym typeface="Calibri"/>
            </a:endParaRPr>
          </a:p>
        </p:txBody>
      </p:sp>
      <p:sp>
        <p:nvSpPr>
          <p:cNvPr id="597" name="Google Shape;597;p73"/>
          <p:cNvSpPr txBox="1"/>
          <p:nvPr/>
        </p:nvSpPr>
        <p:spPr>
          <a:xfrm>
            <a:off x="593558" y="1146968"/>
            <a:ext cx="4743604" cy="4800600"/>
          </a:xfrm>
          <a:prstGeom prst="rect">
            <a:avLst/>
          </a:prstGeom>
          <a:noFill/>
          <a:ln>
            <a:noFill/>
          </a:ln>
        </p:spPr>
        <p:txBody>
          <a:bodyPr spcFirstLastPara="1" wrap="square" lIns="91425" tIns="45700" rIns="91425" bIns="45700" anchor="t" anchorCtr="0">
            <a:noAutofit/>
          </a:bodyPr>
          <a:lstStyle/>
          <a:p>
            <a:pPr marL="665286" lvl="1" indent="-571500">
              <a:lnSpc>
                <a:spcPct val="140000"/>
              </a:lnSpc>
              <a:buClr>
                <a:schemeClr val="dk1"/>
              </a:buClr>
              <a:buSzPts val="3700"/>
              <a:buFont typeface="Wingdings" panose="05000000000000000000" pitchFamily="2" charset="2"/>
              <a:buChar char="Ø"/>
            </a:pPr>
            <a:r>
              <a:rPr lang="en-US" sz="3700" dirty="0">
                <a:solidFill>
                  <a:schemeClr val="bg1"/>
                </a:solidFill>
                <a:latin typeface="Calibri"/>
                <a:ea typeface="Calibri"/>
                <a:cs typeface="Calibri"/>
                <a:sym typeface="Calibri"/>
              </a:rPr>
              <a:t> </a:t>
            </a:r>
            <a:r>
              <a:rPr lang="en-US" sz="2220" dirty="0">
                <a:solidFill>
                  <a:schemeClr val="bg1"/>
                </a:solidFill>
                <a:latin typeface="Calibri"/>
                <a:ea typeface="Calibri"/>
                <a:cs typeface="Calibri"/>
                <a:sym typeface="Calibri"/>
              </a:rPr>
              <a:t>”LCR is a Basel III metric that measures the sufficiency of High Quality Liquid Assets available to meet liquidity needs over a 30-day period”</a:t>
            </a:r>
          </a:p>
          <a:p>
            <a:pPr marL="436686" lvl="1" indent="-342900">
              <a:lnSpc>
                <a:spcPct val="140000"/>
              </a:lnSpc>
              <a:buClr>
                <a:schemeClr val="dk1"/>
              </a:buClr>
              <a:buSzPts val="3700"/>
              <a:buFont typeface="Wingdings" panose="05000000000000000000" pitchFamily="2" charset="2"/>
              <a:buChar char="Ø"/>
            </a:pPr>
            <a:endParaRPr lang="en-US" altLang="zh-CN" sz="2220" dirty="0">
              <a:solidFill>
                <a:schemeClr val="bg1"/>
              </a:solidFill>
              <a:latin typeface="Calibri"/>
              <a:cs typeface="Calibri"/>
              <a:sym typeface="Calibri"/>
            </a:endParaRPr>
          </a:p>
          <a:p>
            <a:pPr marL="436686" lvl="1" indent="-342900">
              <a:lnSpc>
                <a:spcPct val="140000"/>
              </a:lnSpc>
              <a:buClr>
                <a:schemeClr val="dk1"/>
              </a:buClr>
              <a:buSzPts val="3700"/>
              <a:buFont typeface="Wingdings" panose="05000000000000000000" pitchFamily="2" charset="2"/>
              <a:buChar char="Ø"/>
            </a:pPr>
            <a:r>
              <a:rPr lang="en-US" altLang="zh-CN" sz="2000" dirty="0">
                <a:solidFill>
                  <a:schemeClr val="bg1"/>
                </a:solidFill>
              </a:rPr>
              <a:t>The Basel Committee on Banking Supervision (BCBS) and OSFI regulatory minimum coverage level for LCR is currently 100%.</a:t>
            </a:r>
            <a:endParaRPr lang="zh-CN" altLang="en-US" sz="2000" dirty="0">
              <a:solidFill>
                <a:schemeClr val="bg1"/>
              </a:solidFill>
            </a:endParaRPr>
          </a:p>
          <a:p>
            <a:pPr marL="328736" lvl="1">
              <a:lnSpc>
                <a:spcPct val="140000"/>
              </a:lnSpc>
              <a:buClr>
                <a:schemeClr val="dk1"/>
              </a:buClr>
              <a:buSzPts val="1665"/>
            </a:pPr>
            <a:endParaRPr sz="1665" dirty="0">
              <a:solidFill>
                <a:schemeClr val="bg1"/>
              </a:solidFill>
              <a:latin typeface="Calibri"/>
              <a:ea typeface="Calibri"/>
              <a:cs typeface="Calibri"/>
              <a:sym typeface="Calibri"/>
            </a:endParaRPr>
          </a:p>
        </p:txBody>
      </p:sp>
      <p:sp>
        <p:nvSpPr>
          <p:cNvPr id="598" name="Google Shape;598;p73"/>
          <p:cNvSpPr txBox="1"/>
          <p:nvPr/>
        </p:nvSpPr>
        <p:spPr>
          <a:xfrm>
            <a:off x="6248400" y="1371600"/>
            <a:ext cx="4419600" cy="4351200"/>
          </a:xfrm>
          <a:prstGeom prst="rect">
            <a:avLst/>
          </a:prstGeom>
          <a:noFill/>
          <a:ln>
            <a:noFill/>
          </a:ln>
        </p:spPr>
        <p:txBody>
          <a:bodyPr spcFirstLastPara="1" wrap="square" lIns="91425" tIns="45700" rIns="91425" bIns="45700" anchor="t" anchorCtr="0">
            <a:noAutofit/>
          </a:bodyPr>
          <a:lstStyle/>
          <a:p>
            <a:pPr marL="219157" lvl="1">
              <a:buClr>
                <a:schemeClr val="dk1"/>
              </a:buClr>
              <a:buSzPts val="3200"/>
            </a:pPr>
            <a:endParaRPr sz="3200">
              <a:solidFill>
                <a:schemeClr val="bg1"/>
              </a:solidFill>
              <a:latin typeface="Calibri"/>
              <a:ea typeface="Calibri"/>
              <a:cs typeface="Calibri"/>
              <a:sym typeface="Calibri"/>
            </a:endParaRPr>
          </a:p>
        </p:txBody>
      </p:sp>
      <p:sp>
        <p:nvSpPr>
          <p:cNvPr id="599" name="Google Shape;599;p73"/>
          <p:cNvSpPr txBox="1"/>
          <p:nvPr/>
        </p:nvSpPr>
        <p:spPr>
          <a:xfrm>
            <a:off x="6444342" y="1371600"/>
            <a:ext cx="4114800" cy="4351200"/>
          </a:xfrm>
          <a:prstGeom prst="rect">
            <a:avLst/>
          </a:prstGeom>
          <a:noFill/>
          <a:ln>
            <a:noFill/>
          </a:ln>
        </p:spPr>
        <p:txBody>
          <a:bodyPr spcFirstLastPara="1" wrap="square" lIns="91425" tIns="45700" rIns="91425" bIns="45700" anchor="t" anchorCtr="0">
            <a:noAutofit/>
          </a:bodyPr>
          <a:lstStyle/>
          <a:p>
            <a:pPr>
              <a:lnSpc>
                <a:spcPct val="150000"/>
              </a:lnSpc>
              <a:buClr>
                <a:schemeClr val="dk1"/>
              </a:buClr>
              <a:buSzPts val="1800"/>
            </a:pPr>
            <a:endParaRPr>
              <a:solidFill>
                <a:schemeClr val="bg1"/>
              </a:solidFill>
              <a:latin typeface="Calibri"/>
              <a:ea typeface="Calibri"/>
              <a:cs typeface="Calibri"/>
              <a:sym typeface="Calibri"/>
            </a:endParaRPr>
          </a:p>
        </p:txBody>
      </p:sp>
      <p:sp>
        <p:nvSpPr>
          <p:cNvPr id="601" name="Google Shape;601;p73"/>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Major Risks and Control</a:t>
            </a:r>
            <a:endParaRPr sz="2400" b="1">
              <a:solidFill>
                <a:schemeClr val="bg1"/>
              </a:solidFill>
              <a:latin typeface="Calibri"/>
              <a:ea typeface="Calibri"/>
              <a:cs typeface="Calibri"/>
              <a:sym typeface="Calibri"/>
            </a:endParaRPr>
          </a:p>
        </p:txBody>
      </p:sp>
      <p:pic>
        <p:nvPicPr>
          <p:cNvPr id="10" name="内容占位符 3">
            <a:extLst>
              <a:ext uri="{FF2B5EF4-FFF2-40B4-BE49-F238E27FC236}">
                <a16:creationId xmlns:a16="http://schemas.microsoft.com/office/drawing/2014/main" xmlns="" id="{2DA861D4-A232-4702-ADA1-BA5AC801BD2A}"/>
              </a:ext>
            </a:extLst>
          </p:cNvPr>
          <p:cNvPicPr>
            <a:picLocks noChangeAspect="1"/>
          </p:cNvPicPr>
          <p:nvPr/>
        </p:nvPicPr>
        <p:blipFill>
          <a:blip r:embed="rId3" cstate="print"/>
          <a:stretch>
            <a:fillRect/>
          </a:stretch>
        </p:blipFill>
        <p:spPr>
          <a:xfrm>
            <a:off x="5251799" y="995100"/>
            <a:ext cx="6207832" cy="5564318"/>
          </a:xfrm>
          <a:prstGeom prst="rect">
            <a:avLst/>
          </a:prstGeom>
        </p:spPr>
      </p:pic>
      <p:pic>
        <p:nvPicPr>
          <p:cNvPr id="9"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74494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606"/>
        <p:cNvGrpSpPr/>
        <p:nvPr/>
      </p:nvGrpSpPr>
      <p:grpSpPr>
        <a:xfrm>
          <a:off x="0" y="0"/>
          <a:ext cx="0" cy="0"/>
          <a:chOff x="0" y="0"/>
          <a:chExt cx="0" cy="0"/>
        </a:xfrm>
      </p:grpSpPr>
      <p:sp>
        <p:nvSpPr>
          <p:cNvPr id="607" name="Google Shape;607;p74"/>
          <p:cNvSpPr txBox="1">
            <a:spLocks noGrp="1"/>
          </p:cNvSpPr>
          <p:nvPr>
            <p:ph type="sldNum" idx="12"/>
          </p:nvPr>
        </p:nvSpPr>
        <p:spPr>
          <a:xfrm>
            <a:off x="10134601" y="6638307"/>
            <a:ext cx="424500" cy="207900"/>
          </a:xfrm>
          <a:prstGeom prst="rect">
            <a:avLst/>
          </a:prstGeom>
          <a:noFill/>
          <a:ln>
            <a:noFill/>
          </a:ln>
        </p:spPr>
        <p:txBody>
          <a:bodyPr spcFirstLastPara="1" vert="horz" wrap="square" lIns="91425" tIns="45700" rIns="91425" bIns="45700" rtlCol="0" anchor="t" anchorCtr="0">
            <a:noAutofit/>
          </a:bodyPr>
          <a:lstStyle/>
          <a:p>
            <a:pPr>
              <a:buClr>
                <a:schemeClr val="bg1"/>
              </a:buClr>
            </a:pPr>
            <a:fld id="{00000000-1234-1234-1234-123412341234}" type="slidenum">
              <a:rPr lang="en-US">
                <a:solidFill>
                  <a:schemeClr val="bg1"/>
                </a:solidFill>
              </a:rPr>
              <a:pPr>
                <a:buClr>
                  <a:schemeClr val="bg1"/>
                </a:buClr>
              </a:pPr>
              <a:t>67</a:t>
            </a:fld>
            <a:endParaRPr>
              <a:solidFill>
                <a:schemeClr val="bg1"/>
              </a:solidFill>
            </a:endParaRPr>
          </a:p>
        </p:txBody>
      </p:sp>
      <p:sp>
        <p:nvSpPr>
          <p:cNvPr id="608" name="Google Shape;608;p74"/>
          <p:cNvSpPr/>
          <p:nvPr/>
        </p:nvSpPr>
        <p:spPr>
          <a:xfrm>
            <a:off x="1524000" y="533400"/>
            <a:ext cx="20190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Insurance Risk</a:t>
            </a:r>
            <a:endParaRPr>
              <a:solidFill>
                <a:schemeClr val="bg1"/>
              </a:solidFill>
            </a:endParaRPr>
          </a:p>
        </p:txBody>
      </p:sp>
      <p:sp>
        <p:nvSpPr>
          <p:cNvPr id="610" name="Google Shape;610;p74"/>
          <p:cNvSpPr/>
          <p:nvPr/>
        </p:nvSpPr>
        <p:spPr>
          <a:xfrm>
            <a:off x="1524000" y="1025126"/>
            <a:ext cx="8915400" cy="4431900"/>
          </a:xfrm>
          <a:prstGeom prst="rect">
            <a:avLst/>
          </a:prstGeom>
          <a:noFill/>
          <a:ln>
            <a:noFill/>
          </a:ln>
        </p:spPr>
        <p:txBody>
          <a:bodyPr spcFirstLastPara="1" wrap="square" lIns="91425" tIns="45700" rIns="91425" bIns="45700" anchor="t" anchorCtr="0">
            <a:noAutofit/>
          </a:bodyPr>
          <a:lstStyle/>
          <a:p>
            <a:pPr marL="128016" indent="-127000">
              <a:lnSpc>
                <a:spcPct val="150000"/>
              </a:lnSpc>
              <a:buClr>
                <a:schemeClr val="bg1"/>
              </a:buClr>
              <a:buSzPts val="2000"/>
              <a:buFont typeface="Arial"/>
              <a:buChar char="•"/>
            </a:pPr>
            <a:r>
              <a:rPr lang="en-US" sz="2000" dirty="0">
                <a:solidFill>
                  <a:schemeClr val="bg1"/>
                </a:solidFill>
                <a:latin typeface="Calibri"/>
                <a:ea typeface="Calibri"/>
                <a:cs typeface="Calibri"/>
                <a:sym typeface="Calibri"/>
              </a:rPr>
              <a:t>Definition:</a:t>
            </a:r>
            <a:endParaRPr dirty="0">
              <a:solidFill>
                <a:schemeClr val="bg1"/>
              </a:solidFill>
            </a:endParaRPr>
          </a:p>
          <a:p>
            <a:pPr lvl="1" indent="-127000">
              <a:lnSpc>
                <a:spcPct val="150000"/>
              </a:lnSpc>
              <a:buClr>
                <a:schemeClr val="bg1"/>
              </a:buClr>
              <a:buSzPts val="2000"/>
              <a:buFont typeface="Noto Sans Symbols"/>
              <a:buChar char="➢"/>
            </a:pPr>
            <a:r>
              <a:rPr lang="en-US" sz="2000" dirty="0">
                <a:solidFill>
                  <a:schemeClr val="bg1"/>
                </a:solidFill>
                <a:latin typeface="Calibri"/>
                <a:ea typeface="Calibri"/>
                <a:cs typeface="Calibri"/>
                <a:sym typeface="Calibri"/>
              </a:rPr>
              <a:t>“potential financial loss that may arise where the amount, timing and frequency of benefit payments under insurance and reinsurance contracts are different than expected”</a:t>
            </a:r>
            <a:endParaRPr dirty="0">
              <a:solidFill>
                <a:schemeClr val="bg1"/>
              </a:solidFill>
            </a:endParaRPr>
          </a:p>
          <a:p>
            <a:pPr lvl="1">
              <a:lnSpc>
                <a:spcPct val="150000"/>
              </a:lnSpc>
              <a:buClr>
                <a:schemeClr val="bg1"/>
              </a:buClr>
              <a:buSzPts val="2000"/>
            </a:pPr>
            <a:endParaRPr sz="2000" dirty="0">
              <a:solidFill>
                <a:schemeClr val="bg1"/>
              </a:solidFill>
              <a:latin typeface="Calibri"/>
              <a:ea typeface="Calibri"/>
              <a:cs typeface="Calibri"/>
              <a:sym typeface="Calibri"/>
            </a:endParaRPr>
          </a:p>
          <a:p>
            <a:pPr marL="128016" indent="-127000">
              <a:lnSpc>
                <a:spcPct val="150000"/>
              </a:lnSpc>
              <a:buClr>
                <a:schemeClr val="bg1"/>
              </a:buClr>
              <a:buSzPts val="2000"/>
              <a:buFont typeface="Arial"/>
              <a:buChar char="•"/>
            </a:pPr>
            <a:r>
              <a:rPr lang="en-US" sz="2000" dirty="0">
                <a:solidFill>
                  <a:schemeClr val="bg1"/>
                </a:solidFill>
                <a:latin typeface="Calibri"/>
                <a:ea typeface="Calibri"/>
                <a:cs typeface="Calibri"/>
                <a:sym typeface="Calibri"/>
              </a:rPr>
              <a:t>Insurance Risk Framework is used to identify, assess, manage and report on the various insurance risks that the organization faces</a:t>
            </a:r>
            <a:endParaRPr sz="2000" dirty="0">
              <a:solidFill>
                <a:schemeClr val="bg1"/>
              </a:solidFill>
              <a:latin typeface="Calibri"/>
              <a:ea typeface="Calibri"/>
              <a:cs typeface="Calibri"/>
              <a:sym typeface="Calibri"/>
            </a:endParaRPr>
          </a:p>
          <a:p>
            <a:pPr marL="457200">
              <a:lnSpc>
                <a:spcPct val="150000"/>
              </a:lnSpc>
              <a:buClr>
                <a:schemeClr val="bg1"/>
              </a:buClr>
            </a:pPr>
            <a:endParaRPr sz="2000" dirty="0">
              <a:solidFill>
                <a:schemeClr val="bg1"/>
              </a:solidFill>
              <a:latin typeface="Calibri"/>
              <a:ea typeface="Calibri"/>
              <a:cs typeface="Calibri"/>
              <a:sym typeface="Calibri"/>
            </a:endParaRPr>
          </a:p>
          <a:p>
            <a:pPr marL="128016" indent="-127000">
              <a:lnSpc>
                <a:spcPct val="150000"/>
              </a:lnSpc>
              <a:buClr>
                <a:schemeClr val="bg1"/>
              </a:buClr>
              <a:buSzPts val="2000"/>
              <a:buFont typeface="Calibri"/>
              <a:buChar char="•"/>
            </a:pPr>
            <a:r>
              <a:rPr lang="en-US" sz="2000" dirty="0">
                <a:solidFill>
                  <a:schemeClr val="bg1"/>
                </a:solidFill>
                <a:latin typeface="Calibri"/>
                <a:ea typeface="Calibri"/>
                <a:cs typeface="Calibri"/>
                <a:sym typeface="Calibri"/>
              </a:rPr>
              <a:t>4 Insurance sub-risk: Morbidity, Mortality, Longevity, Travel risk</a:t>
            </a:r>
            <a:endParaRPr sz="2000" dirty="0">
              <a:solidFill>
                <a:schemeClr val="bg1"/>
              </a:solidFill>
              <a:latin typeface="Calibri"/>
              <a:ea typeface="Calibri"/>
              <a:cs typeface="Calibri"/>
              <a:sym typeface="Calibri"/>
            </a:endParaRPr>
          </a:p>
          <a:p>
            <a:pPr>
              <a:buClr>
                <a:schemeClr val="bg1"/>
              </a:buClr>
            </a:pPr>
            <a:endParaRPr dirty="0">
              <a:solidFill>
                <a:schemeClr val="bg1"/>
              </a:solidFill>
              <a:latin typeface="Calibri"/>
              <a:ea typeface="Calibri"/>
              <a:cs typeface="Calibri"/>
              <a:sym typeface="Calibri"/>
            </a:endParaRPr>
          </a:p>
          <a:p>
            <a:pPr>
              <a:buClr>
                <a:schemeClr val="bg1"/>
              </a:buClr>
            </a:pPr>
            <a:endParaRPr dirty="0">
              <a:solidFill>
                <a:schemeClr val="bg1"/>
              </a:solidFill>
              <a:latin typeface="Calibri"/>
              <a:ea typeface="Calibri"/>
              <a:cs typeface="Calibri"/>
              <a:sym typeface="Calibri"/>
            </a:endParaRPr>
          </a:p>
          <a:p>
            <a:pPr>
              <a:buClr>
                <a:schemeClr val="bg1"/>
              </a:buClr>
            </a:pPr>
            <a:endParaRPr dirty="0">
              <a:solidFill>
                <a:schemeClr val="bg1"/>
              </a:solidFill>
              <a:latin typeface="Calibri"/>
              <a:ea typeface="Calibri"/>
              <a:cs typeface="Calibri"/>
              <a:sym typeface="Calibri"/>
            </a:endParaRPr>
          </a:p>
          <a:p>
            <a:pPr>
              <a:buClr>
                <a:schemeClr val="bg1"/>
              </a:buClr>
            </a:pPr>
            <a:endParaRPr dirty="0">
              <a:solidFill>
                <a:schemeClr val="bg1"/>
              </a:solidFill>
              <a:latin typeface="Calibri"/>
              <a:ea typeface="Calibri"/>
              <a:cs typeface="Calibri"/>
              <a:sym typeface="Calibri"/>
            </a:endParaRPr>
          </a:p>
        </p:txBody>
      </p:sp>
      <p:sp>
        <p:nvSpPr>
          <p:cNvPr id="611" name="Google Shape;611;p74"/>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Major Risks and Control</a:t>
            </a:r>
            <a:endParaRPr sz="2400" b="1">
              <a:solidFill>
                <a:schemeClr val="bg1"/>
              </a:solidFill>
              <a:latin typeface="Calibri"/>
              <a:ea typeface="Calibri"/>
              <a:cs typeface="Calibri"/>
              <a:sym typeface="Calibri"/>
            </a:endParaRPr>
          </a:p>
        </p:txBody>
      </p:sp>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3682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616"/>
        <p:cNvGrpSpPr/>
        <p:nvPr/>
      </p:nvGrpSpPr>
      <p:grpSpPr>
        <a:xfrm>
          <a:off x="0" y="0"/>
          <a:ext cx="0" cy="0"/>
          <a:chOff x="0" y="0"/>
          <a:chExt cx="0" cy="0"/>
        </a:xfrm>
      </p:grpSpPr>
      <p:sp>
        <p:nvSpPr>
          <p:cNvPr id="617" name="Google Shape;617;p75"/>
          <p:cNvSpPr txBox="1">
            <a:spLocks noGrp="1"/>
          </p:cNvSpPr>
          <p:nvPr>
            <p:ph type="sldNum" idx="12"/>
          </p:nvPr>
        </p:nvSpPr>
        <p:spPr>
          <a:xfrm>
            <a:off x="10134601" y="6638307"/>
            <a:ext cx="424500" cy="207900"/>
          </a:xfrm>
          <a:prstGeom prst="rect">
            <a:avLst/>
          </a:prstGeom>
          <a:noFill/>
          <a:ln>
            <a:noFill/>
          </a:ln>
        </p:spPr>
        <p:txBody>
          <a:bodyPr spcFirstLastPara="1" vert="horz" wrap="square" lIns="91425" tIns="45700" rIns="91425" bIns="45700" rtlCol="0" anchor="t" anchorCtr="0">
            <a:noAutofit/>
          </a:bodyPr>
          <a:lstStyle/>
          <a:p>
            <a:pPr>
              <a:buClr>
                <a:schemeClr val="bg1"/>
              </a:buClr>
            </a:pPr>
            <a:fld id="{00000000-1234-1234-1234-123412341234}" type="slidenum">
              <a:rPr lang="en-US">
                <a:solidFill>
                  <a:schemeClr val="bg1"/>
                </a:solidFill>
              </a:rPr>
              <a:pPr>
                <a:buClr>
                  <a:schemeClr val="bg1"/>
                </a:buClr>
              </a:pPr>
              <a:t>68</a:t>
            </a:fld>
            <a:endParaRPr>
              <a:solidFill>
                <a:schemeClr val="bg1"/>
              </a:solidFill>
            </a:endParaRPr>
          </a:p>
        </p:txBody>
      </p:sp>
      <p:sp>
        <p:nvSpPr>
          <p:cNvPr id="618" name="Google Shape;618;p75"/>
          <p:cNvSpPr/>
          <p:nvPr/>
        </p:nvSpPr>
        <p:spPr>
          <a:xfrm>
            <a:off x="1524000" y="533400"/>
            <a:ext cx="22941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Operational Risk</a:t>
            </a:r>
            <a:endParaRPr>
              <a:solidFill>
                <a:schemeClr val="bg1"/>
              </a:solidFill>
            </a:endParaRPr>
          </a:p>
        </p:txBody>
      </p:sp>
      <p:sp>
        <p:nvSpPr>
          <p:cNvPr id="619" name="Google Shape;619;p75"/>
          <p:cNvSpPr/>
          <p:nvPr/>
        </p:nvSpPr>
        <p:spPr>
          <a:xfrm>
            <a:off x="1523999" y="1025126"/>
            <a:ext cx="9144000" cy="5355300"/>
          </a:xfrm>
          <a:prstGeom prst="rect">
            <a:avLst/>
          </a:prstGeom>
          <a:noFill/>
          <a:ln>
            <a:noFill/>
          </a:ln>
        </p:spPr>
        <p:txBody>
          <a:bodyPr spcFirstLastPara="1" wrap="square" lIns="91425" tIns="45700" rIns="91425" bIns="45700" anchor="t" anchorCtr="0">
            <a:noAutofit/>
          </a:bodyPr>
          <a:lstStyle/>
          <a:p>
            <a:pPr marL="210312" indent="-114300">
              <a:lnSpc>
                <a:spcPct val="150000"/>
              </a:lnSpc>
              <a:buClr>
                <a:schemeClr val="bg1"/>
              </a:buClr>
              <a:buSzPts val="1800"/>
              <a:buFont typeface="Arial"/>
              <a:buChar char="•"/>
            </a:pPr>
            <a:r>
              <a:rPr lang="en-US">
                <a:solidFill>
                  <a:schemeClr val="bg1"/>
                </a:solidFill>
                <a:latin typeface="Calibri"/>
                <a:ea typeface="Calibri"/>
                <a:cs typeface="Calibri"/>
                <a:sym typeface="Calibri"/>
              </a:rPr>
              <a:t>Definition:</a:t>
            </a:r>
            <a:endParaRPr>
              <a:solidFill>
                <a:schemeClr val="bg1"/>
              </a:solidFill>
            </a:endParaRPr>
          </a:p>
          <a:p>
            <a:pPr lvl="1" indent="-114300">
              <a:lnSpc>
                <a:spcPct val="150000"/>
              </a:lnSpc>
              <a:buClr>
                <a:schemeClr val="bg1"/>
              </a:buClr>
              <a:buSzPts val="1800"/>
              <a:buFont typeface="Noto Sans Symbols"/>
              <a:buChar char="➢"/>
            </a:pPr>
            <a:r>
              <a:rPr lang="en-US">
                <a:solidFill>
                  <a:schemeClr val="bg1"/>
                </a:solidFill>
                <a:latin typeface="Calibri"/>
                <a:ea typeface="Calibri"/>
                <a:cs typeface="Calibri"/>
                <a:sym typeface="Calibri"/>
              </a:rPr>
              <a:t>“Risk of loss or harm resulting from people, inadequate or failed internal processes and systems or from external events”</a:t>
            </a:r>
            <a:endParaRPr>
              <a:solidFill>
                <a:schemeClr val="bg1"/>
              </a:solidFill>
            </a:endParaRPr>
          </a:p>
          <a:p>
            <a:pPr lvl="1">
              <a:lnSpc>
                <a:spcPct val="150000"/>
              </a:lnSpc>
              <a:buClr>
                <a:schemeClr val="bg1"/>
              </a:buClr>
              <a:buSzPts val="1800"/>
            </a:pPr>
            <a:endParaRPr>
              <a:solidFill>
                <a:schemeClr val="bg1"/>
              </a:solidFill>
              <a:latin typeface="Calibri"/>
              <a:ea typeface="Calibri"/>
              <a:cs typeface="Calibri"/>
              <a:sym typeface="Calibri"/>
            </a:endParaRPr>
          </a:p>
          <a:p>
            <a:pPr marL="210312" indent="-114300">
              <a:lnSpc>
                <a:spcPct val="150000"/>
              </a:lnSpc>
              <a:buClr>
                <a:schemeClr val="bg1"/>
              </a:buClr>
              <a:buSzPts val="1800"/>
              <a:buFont typeface="Arial"/>
              <a:buChar char="•"/>
            </a:pPr>
            <a:r>
              <a:rPr lang="en-US">
                <a:solidFill>
                  <a:schemeClr val="bg1"/>
                </a:solidFill>
                <a:latin typeface="Calibri"/>
                <a:ea typeface="Calibri"/>
                <a:cs typeface="Calibri"/>
                <a:sym typeface="Calibri"/>
              </a:rPr>
              <a:t>Operational Risk Framework</a:t>
            </a:r>
            <a:endParaRPr>
              <a:solidFill>
                <a:schemeClr val="bg1"/>
              </a:solidFill>
            </a:endParaRPr>
          </a:p>
          <a:p>
            <a:pPr marL="576072" lvl="1" indent="-114300">
              <a:lnSpc>
                <a:spcPct val="150000"/>
              </a:lnSpc>
              <a:buClr>
                <a:schemeClr val="bg1"/>
              </a:buClr>
              <a:buSzPts val="1800"/>
              <a:buFont typeface="Arial"/>
              <a:buChar char="➢"/>
            </a:pPr>
            <a:r>
              <a:rPr lang="en-US">
                <a:solidFill>
                  <a:schemeClr val="bg1"/>
                </a:solidFill>
                <a:latin typeface="Calibri"/>
                <a:ea typeface="Calibri"/>
                <a:cs typeface="Calibri"/>
                <a:sym typeface="Calibri"/>
              </a:rPr>
              <a:t>Internal Events</a:t>
            </a:r>
            <a:endParaRPr>
              <a:solidFill>
                <a:schemeClr val="bg1"/>
              </a:solidFill>
            </a:endParaRPr>
          </a:p>
          <a:p>
            <a:pPr marL="576072" lvl="1" indent="-114300">
              <a:lnSpc>
                <a:spcPct val="150000"/>
              </a:lnSpc>
              <a:buClr>
                <a:schemeClr val="bg1"/>
              </a:buClr>
              <a:buSzPts val="1800"/>
              <a:buFont typeface="Arial"/>
              <a:buChar char="➢"/>
            </a:pPr>
            <a:r>
              <a:rPr lang="en-US">
                <a:solidFill>
                  <a:schemeClr val="bg1"/>
                </a:solidFill>
                <a:latin typeface="Calibri"/>
                <a:ea typeface="Calibri"/>
                <a:cs typeface="Calibri"/>
                <a:sym typeface="Calibri"/>
              </a:rPr>
              <a:t>External Events</a:t>
            </a:r>
            <a:endParaRPr>
              <a:solidFill>
                <a:schemeClr val="bg1"/>
              </a:solidFill>
            </a:endParaRPr>
          </a:p>
          <a:p>
            <a:pPr marL="576072" lvl="1" indent="-114300">
              <a:lnSpc>
                <a:spcPct val="150000"/>
              </a:lnSpc>
              <a:buClr>
                <a:schemeClr val="bg1"/>
              </a:buClr>
              <a:buSzPts val="1800"/>
              <a:buFont typeface="Arial"/>
              <a:buChar char="➢"/>
            </a:pPr>
            <a:r>
              <a:rPr lang="en-US">
                <a:solidFill>
                  <a:schemeClr val="bg1"/>
                </a:solidFill>
                <a:latin typeface="Calibri"/>
                <a:ea typeface="Calibri"/>
                <a:cs typeface="Calibri"/>
                <a:sym typeface="Calibri"/>
              </a:rPr>
              <a:t>Business Environment and Internal Control Factors (BEICF) Assessments </a:t>
            </a:r>
            <a:endParaRPr>
              <a:solidFill>
                <a:schemeClr val="bg1"/>
              </a:solidFill>
            </a:endParaRPr>
          </a:p>
          <a:p>
            <a:pPr marL="576072" lvl="1" indent="-114300">
              <a:lnSpc>
                <a:spcPct val="150000"/>
              </a:lnSpc>
              <a:buClr>
                <a:schemeClr val="bg1"/>
              </a:buClr>
              <a:buSzPts val="1800"/>
              <a:buFont typeface="Arial"/>
              <a:buChar char="➢"/>
            </a:pPr>
            <a:r>
              <a:rPr lang="en-US">
                <a:solidFill>
                  <a:schemeClr val="bg1"/>
                </a:solidFill>
                <a:latin typeface="Calibri"/>
                <a:ea typeface="Calibri"/>
                <a:cs typeface="Calibri"/>
                <a:sym typeface="Calibri"/>
              </a:rPr>
              <a:t>Scenario analysis </a:t>
            </a:r>
            <a:endParaRPr>
              <a:solidFill>
                <a:schemeClr val="bg1"/>
              </a:solidFill>
            </a:endParaRPr>
          </a:p>
          <a:p>
            <a:pPr marL="576072" lvl="1" indent="-114300">
              <a:lnSpc>
                <a:spcPct val="150000"/>
              </a:lnSpc>
              <a:buClr>
                <a:schemeClr val="bg1"/>
              </a:buClr>
              <a:buSzPts val="1800"/>
              <a:buFont typeface="Arial"/>
              <a:buChar char="➢"/>
            </a:pPr>
            <a:r>
              <a:rPr lang="en-US">
                <a:solidFill>
                  <a:schemeClr val="bg1"/>
                </a:solidFill>
                <a:latin typeface="Calibri"/>
                <a:ea typeface="Calibri"/>
                <a:cs typeface="Calibri"/>
                <a:sym typeface="Calibri"/>
              </a:rPr>
              <a:t>BEICF monitoring </a:t>
            </a:r>
            <a:endParaRPr>
              <a:solidFill>
                <a:schemeClr val="bg1"/>
              </a:solidFill>
            </a:endParaRPr>
          </a:p>
          <a:p>
            <a:pPr>
              <a:buClr>
                <a:schemeClr val="bg1"/>
              </a:buClr>
            </a:pPr>
            <a:endParaRPr>
              <a:solidFill>
                <a:schemeClr val="bg1"/>
              </a:solidFill>
              <a:latin typeface="Calibri"/>
              <a:ea typeface="Calibri"/>
              <a:cs typeface="Calibri"/>
              <a:sym typeface="Calibri"/>
            </a:endParaRPr>
          </a:p>
          <a:p>
            <a:pPr>
              <a:buClr>
                <a:schemeClr val="bg1"/>
              </a:buClr>
            </a:pPr>
            <a:endParaRPr>
              <a:solidFill>
                <a:schemeClr val="bg1"/>
              </a:solidFill>
              <a:latin typeface="Calibri"/>
              <a:ea typeface="Calibri"/>
              <a:cs typeface="Calibri"/>
              <a:sym typeface="Calibri"/>
            </a:endParaRPr>
          </a:p>
          <a:p>
            <a:pPr>
              <a:buClr>
                <a:schemeClr val="bg1"/>
              </a:buClr>
            </a:pPr>
            <a:endParaRPr>
              <a:solidFill>
                <a:schemeClr val="bg1"/>
              </a:solidFill>
              <a:latin typeface="Calibri"/>
              <a:ea typeface="Calibri"/>
              <a:cs typeface="Calibri"/>
              <a:sym typeface="Calibri"/>
            </a:endParaRPr>
          </a:p>
          <a:p>
            <a:pPr>
              <a:buClr>
                <a:schemeClr val="bg1"/>
              </a:buClr>
            </a:pPr>
            <a:endParaRPr>
              <a:solidFill>
                <a:schemeClr val="bg1"/>
              </a:solidFill>
              <a:latin typeface="Calibri"/>
              <a:ea typeface="Calibri"/>
              <a:cs typeface="Calibri"/>
              <a:sym typeface="Calibri"/>
            </a:endParaRPr>
          </a:p>
        </p:txBody>
      </p:sp>
      <p:sp>
        <p:nvSpPr>
          <p:cNvPr id="620" name="Google Shape;620;p75"/>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Major Risks and Control</a:t>
            </a:r>
            <a:endParaRPr sz="2400" b="1">
              <a:solidFill>
                <a:schemeClr val="bg1"/>
              </a:solidFill>
              <a:latin typeface="Calibri"/>
              <a:ea typeface="Calibri"/>
              <a:cs typeface="Calibri"/>
              <a:sym typeface="Calibri"/>
            </a:endParaRPr>
          </a:p>
        </p:txBody>
      </p:sp>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28538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625"/>
        <p:cNvGrpSpPr/>
        <p:nvPr/>
      </p:nvGrpSpPr>
      <p:grpSpPr>
        <a:xfrm>
          <a:off x="0" y="0"/>
          <a:ext cx="0" cy="0"/>
          <a:chOff x="0" y="0"/>
          <a:chExt cx="0" cy="0"/>
        </a:xfrm>
      </p:grpSpPr>
      <p:sp>
        <p:nvSpPr>
          <p:cNvPr id="626" name="Google Shape;626;p76"/>
          <p:cNvSpPr txBox="1">
            <a:spLocks noGrp="1"/>
          </p:cNvSpPr>
          <p:nvPr>
            <p:ph type="sldNum" idx="12"/>
          </p:nvPr>
        </p:nvSpPr>
        <p:spPr>
          <a:xfrm>
            <a:off x="10134601" y="6638307"/>
            <a:ext cx="424500" cy="207900"/>
          </a:xfrm>
          <a:prstGeom prst="rect">
            <a:avLst/>
          </a:prstGeom>
          <a:noFill/>
          <a:ln>
            <a:noFill/>
          </a:ln>
        </p:spPr>
        <p:txBody>
          <a:bodyPr spcFirstLastPara="1" vert="horz" wrap="square" lIns="91425" tIns="45700" rIns="91425" bIns="45700" rtlCol="0" anchor="t" anchorCtr="0">
            <a:noAutofit/>
          </a:bodyPr>
          <a:lstStyle/>
          <a:p>
            <a:pPr>
              <a:buClr>
                <a:schemeClr val="bg1"/>
              </a:buClr>
            </a:pPr>
            <a:fld id="{00000000-1234-1234-1234-123412341234}" type="slidenum">
              <a:rPr lang="en-US">
                <a:solidFill>
                  <a:schemeClr val="bg1"/>
                </a:solidFill>
              </a:rPr>
              <a:pPr>
                <a:buClr>
                  <a:schemeClr val="bg1"/>
                </a:buClr>
              </a:pPr>
              <a:t>69</a:t>
            </a:fld>
            <a:endParaRPr>
              <a:solidFill>
                <a:schemeClr val="bg1"/>
              </a:solidFill>
            </a:endParaRPr>
          </a:p>
        </p:txBody>
      </p:sp>
      <p:sp>
        <p:nvSpPr>
          <p:cNvPr id="627" name="Google Shape;627;p76"/>
          <p:cNvSpPr/>
          <p:nvPr/>
        </p:nvSpPr>
        <p:spPr>
          <a:xfrm>
            <a:off x="1524000" y="533400"/>
            <a:ext cx="22941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Operational Risk</a:t>
            </a:r>
            <a:endParaRPr>
              <a:solidFill>
                <a:schemeClr val="bg1"/>
              </a:solidFill>
            </a:endParaRPr>
          </a:p>
        </p:txBody>
      </p:sp>
      <p:sp>
        <p:nvSpPr>
          <p:cNvPr id="628" name="Google Shape;628;p76"/>
          <p:cNvSpPr/>
          <p:nvPr/>
        </p:nvSpPr>
        <p:spPr>
          <a:xfrm>
            <a:off x="1828800" y="1025125"/>
            <a:ext cx="7848600" cy="4893600"/>
          </a:xfrm>
          <a:prstGeom prst="rect">
            <a:avLst/>
          </a:prstGeom>
          <a:noFill/>
          <a:ln>
            <a:noFill/>
          </a:ln>
        </p:spPr>
        <p:txBody>
          <a:bodyPr spcFirstLastPara="1" wrap="square" lIns="91425" tIns="45700" rIns="91425" bIns="45700" anchor="t" anchorCtr="0">
            <a:noAutofit/>
          </a:bodyPr>
          <a:lstStyle/>
          <a:p>
            <a:pPr marL="128016" indent="-127000">
              <a:lnSpc>
                <a:spcPct val="150000"/>
              </a:lnSpc>
              <a:buClr>
                <a:schemeClr val="bg1"/>
              </a:buClr>
              <a:buSzPts val="2000"/>
              <a:buFont typeface="Arial"/>
              <a:buChar char="•"/>
            </a:pPr>
            <a:r>
              <a:rPr lang="en-US" sz="2000">
                <a:solidFill>
                  <a:schemeClr val="bg1"/>
                </a:solidFill>
                <a:latin typeface="Calibri"/>
                <a:ea typeface="Calibri"/>
                <a:cs typeface="Calibri"/>
                <a:sym typeface="Calibri"/>
              </a:rPr>
              <a:t>Factors That Can Significantly Impact Results: </a:t>
            </a:r>
            <a:endParaRPr>
              <a:solidFill>
                <a:schemeClr val="bg1"/>
              </a:solidFill>
            </a:endParaRPr>
          </a:p>
          <a:p>
            <a:pPr marL="576072" lvl="1" indent="-127000">
              <a:lnSpc>
                <a:spcPct val="150000"/>
              </a:lnSpc>
              <a:buClr>
                <a:schemeClr val="bg1"/>
              </a:buClr>
              <a:buSzPts val="2000"/>
              <a:buFont typeface="Arial"/>
              <a:buChar char="➢"/>
            </a:pPr>
            <a:r>
              <a:rPr lang="en-US" sz="2000">
                <a:solidFill>
                  <a:schemeClr val="bg1"/>
                </a:solidFill>
                <a:latin typeface="Calibri"/>
                <a:ea typeface="Calibri"/>
                <a:cs typeface="Calibri"/>
                <a:sym typeface="Calibri"/>
              </a:rPr>
              <a:t>Information Technology and Cyber Risk</a:t>
            </a:r>
            <a:endParaRPr>
              <a:solidFill>
                <a:schemeClr val="bg1"/>
              </a:solidFill>
            </a:endParaRPr>
          </a:p>
          <a:p>
            <a:pPr marL="576072" lvl="1" indent="-127000">
              <a:lnSpc>
                <a:spcPct val="150000"/>
              </a:lnSpc>
              <a:buClr>
                <a:schemeClr val="bg1"/>
              </a:buClr>
              <a:buSzPts val="2000"/>
              <a:buFont typeface="Arial"/>
              <a:buChar char="➢"/>
            </a:pPr>
            <a:r>
              <a:rPr lang="en-US" sz="2000">
                <a:solidFill>
                  <a:schemeClr val="bg1"/>
                </a:solidFill>
                <a:latin typeface="Calibri"/>
                <a:ea typeface="Calibri"/>
                <a:cs typeface="Calibri"/>
                <a:sym typeface="Calibri"/>
              </a:rPr>
              <a:t>Third-party Risk</a:t>
            </a:r>
            <a:endParaRPr>
              <a:solidFill>
                <a:schemeClr val="bg1"/>
              </a:solidFill>
            </a:endParaRPr>
          </a:p>
          <a:p>
            <a:pPr marL="576072" lvl="1" indent="-127000">
              <a:lnSpc>
                <a:spcPct val="150000"/>
              </a:lnSpc>
              <a:buClr>
                <a:schemeClr val="bg1"/>
              </a:buClr>
              <a:buSzPts val="2000"/>
              <a:buFont typeface="Arial"/>
              <a:buChar char="➢"/>
            </a:pPr>
            <a:r>
              <a:rPr lang="en-US" sz="2000">
                <a:solidFill>
                  <a:schemeClr val="bg1"/>
                </a:solidFill>
                <a:latin typeface="Calibri"/>
                <a:ea typeface="Calibri"/>
                <a:cs typeface="Calibri"/>
                <a:sym typeface="Calibri"/>
              </a:rPr>
              <a:t>Processing And Execution Risk</a:t>
            </a:r>
            <a:endParaRPr>
              <a:solidFill>
                <a:schemeClr val="bg1"/>
              </a:solidFill>
            </a:endParaRPr>
          </a:p>
          <a:p>
            <a:pPr marL="576072" lvl="1" indent="-127000">
              <a:lnSpc>
                <a:spcPct val="150000"/>
              </a:lnSpc>
              <a:buClr>
                <a:schemeClr val="bg1"/>
              </a:buClr>
              <a:buSzPts val="2000"/>
              <a:buFont typeface="Arial"/>
              <a:buChar char="➢"/>
            </a:pPr>
            <a:r>
              <a:rPr lang="en-US" sz="2000">
                <a:solidFill>
                  <a:schemeClr val="bg1"/>
                </a:solidFill>
                <a:latin typeface="Calibri"/>
                <a:ea typeface="Calibri"/>
                <a:cs typeface="Calibri"/>
                <a:sym typeface="Calibri"/>
              </a:rPr>
              <a:t>Fraud Risk</a:t>
            </a:r>
            <a:endParaRPr sz="2000">
              <a:solidFill>
                <a:schemeClr val="bg1"/>
              </a:solidFill>
              <a:latin typeface="Calibri"/>
              <a:ea typeface="Calibri"/>
              <a:cs typeface="Calibri"/>
              <a:sym typeface="Calibri"/>
            </a:endParaRPr>
          </a:p>
          <a:p>
            <a:pPr marL="576072" lvl="1" indent="-127000">
              <a:lnSpc>
                <a:spcPct val="150000"/>
              </a:lnSpc>
              <a:buClr>
                <a:schemeClr val="bg1"/>
              </a:buClr>
              <a:buSzPts val="2000"/>
              <a:buChar char="➢"/>
            </a:pPr>
            <a:r>
              <a:rPr lang="en-US" sz="2000">
                <a:solidFill>
                  <a:schemeClr val="bg1"/>
                </a:solidFill>
                <a:latin typeface="Calibri"/>
                <a:ea typeface="Calibri"/>
                <a:cs typeface="Calibri"/>
                <a:sym typeface="Calibri"/>
              </a:rPr>
              <a:t>Model Risk</a:t>
            </a:r>
            <a:endParaRPr sz="2000">
              <a:solidFill>
                <a:schemeClr val="bg1"/>
              </a:solidFill>
              <a:latin typeface="Calibri"/>
              <a:ea typeface="Calibri"/>
              <a:cs typeface="Calibri"/>
              <a:sym typeface="Calibri"/>
            </a:endParaRPr>
          </a:p>
          <a:p>
            <a:pPr>
              <a:buClr>
                <a:schemeClr val="bg1"/>
              </a:buClr>
            </a:pPr>
            <a:endParaRPr>
              <a:solidFill>
                <a:schemeClr val="bg1"/>
              </a:solidFill>
              <a:latin typeface="Calibri"/>
              <a:ea typeface="Calibri"/>
              <a:cs typeface="Calibri"/>
              <a:sym typeface="Calibri"/>
            </a:endParaRPr>
          </a:p>
          <a:p>
            <a:pPr>
              <a:buClr>
                <a:schemeClr val="bg1"/>
              </a:buClr>
            </a:pPr>
            <a:endParaRPr>
              <a:solidFill>
                <a:schemeClr val="bg1"/>
              </a:solidFill>
              <a:latin typeface="Calibri"/>
              <a:ea typeface="Calibri"/>
              <a:cs typeface="Calibri"/>
              <a:sym typeface="Calibri"/>
            </a:endParaRPr>
          </a:p>
          <a:p>
            <a:pPr>
              <a:buClr>
                <a:schemeClr val="bg1"/>
              </a:buClr>
            </a:pPr>
            <a:endParaRPr>
              <a:solidFill>
                <a:schemeClr val="bg1"/>
              </a:solidFill>
              <a:latin typeface="Calibri"/>
              <a:ea typeface="Calibri"/>
              <a:cs typeface="Calibri"/>
              <a:sym typeface="Calibri"/>
            </a:endParaRPr>
          </a:p>
          <a:p>
            <a:pPr>
              <a:buClr>
                <a:schemeClr val="bg1"/>
              </a:buClr>
            </a:pPr>
            <a:endParaRPr>
              <a:solidFill>
                <a:schemeClr val="bg1"/>
              </a:solidFill>
              <a:latin typeface="Calibri"/>
              <a:ea typeface="Calibri"/>
              <a:cs typeface="Calibri"/>
              <a:sym typeface="Calibri"/>
            </a:endParaRPr>
          </a:p>
        </p:txBody>
      </p:sp>
      <p:sp>
        <p:nvSpPr>
          <p:cNvPr id="629" name="Google Shape;629;p76"/>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Major Risks and Control</a:t>
            </a:r>
            <a:endParaRPr sz="2400" b="1">
              <a:solidFill>
                <a:schemeClr val="bg1"/>
              </a:solidFill>
              <a:latin typeface="Calibri"/>
              <a:ea typeface="Calibri"/>
              <a:cs typeface="Calibri"/>
              <a:sym typeface="Calibri"/>
            </a:endParaRPr>
          </a:p>
        </p:txBody>
      </p:sp>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056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7C66CF0-6982-4C54-9472-7DE439B21267}"/>
              </a:ext>
            </a:extLst>
          </p:cNvPr>
          <p:cNvSpPr>
            <a:spLocks noGrp="1"/>
          </p:cNvSpPr>
          <p:nvPr>
            <p:ph type="title"/>
          </p:nvPr>
        </p:nvSpPr>
        <p:spPr>
          <a:xfrm>
            <a:off x="838200" y="365125"/>
            <a:ext cx="10515600" cy="1325563"/>
          </a:xfrm>
        </p:spPr>
        <p:txBody>
          <a:bodyPr>
            <a:normAutofit/>
          </a:bodyPr>
          <a:lstStyle/>
          <a:p>
            <a:r>
              <a:rPr lang="en-CA" b="1" dirty="0">
                <a:solidFill>
                  <a:schemeClr val="bg1"/>
                </a:solidFill>
              </a:rPr>
              <a:t>Industry Structure : Major Player	</a:t>
            </a:r>
          </a:p>
        </p:txBody>
      </p:sp>
      <p:graphicFrame>
        <p:nvGraphicFramePr>
          <p:cNvPr id="11" name="Content Placeholder 10">
            <a:extLst>
              <a:ext uri="{FF2B5EF4-FFF2-40B4-BE49-F238E27FC236}">
                <a16:creationId xmlns:a16="http://schemas.microsoft.com/office/drawing/2014/main" xmlns="" id="{FCBB5D9A-9ED8-4DB0-B436-A84B373D8897}"/>
              </a:ext>
            </a:extLst>
          </p:cNvPr>
          <p:cNvGraphicFramePr>
            <a:graphicFrameLocks noGrp="1"/>
          </p:cNvGraphicFramePr>
          <p:nvPr>
            <p:ph idx="1"/>
            <p:extLst>
              <p:ext uri="{D42A27DB-BD31-4B8C-83A1-F6EECF244321}">
                <p14:modId xmlns:p14="http://schemas.microsoft.com/office/powerpoint/2010/main" xmlns="" val="422266521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4" descr="Image result for royal bank of canada">
            <a:extLst>
              <a:ext uri="{FF2B5EF4-FFF2-40B4-BE49-F238E27FC236}">
                <a16:creationId xmlns:a16="http://schemas.microsoft.com/office/drawing/2014/main" xmlns="" id="{FB8250C7-B830-4B47-B376-195325BBAC7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62559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633"/>
        <p:cNvGrpSpPr/>
        <p:nvPr/>
      </p:nvGrpSpPr>
      <p:grpSpPr>
        <a:xfrm>
          <a:off x="0" y="0"/>
          <a:ext cx="0" cy="0"/>
          <a:chOff x="0" y="0"/>
          <a:chExt cx="0" cy="0"/>
        </a:xfrm>
      </p:grpSpPr>
      <p:sp>
        <p:nvSpPr>
          <p:cNvPr id="634" name="Google Shape;634;p77"/>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pPr>
              <a:buClr>
                <a:schemeClr val="bg1"/>
              </a:buClr>
            </a:pPr>
            <a:fld id="{00000000-1234-1234-1234-123412341234}" type="slidenum">
              <a:rPr lang="en-US">
                <a:solidFill>
                  <a:schemeClr val="bg1"/>
                </a:solidFill>
              </a:rPr>
              <a:pPr>
                <a:buClr>
                  <a:schemeClr val="bg1"/>
                </a:buClr>
              </a:pPr>
              <a:t>70</a:t>
            </a:fld>
            <a:endParaRPr>
              <a:solidFill>
                <a:schemeClr val="bg1"/>
              </a:solidFill>
            </a:endParaRPr>
          </a:p>
        </p:txBody>
      </p:sp>
      <p:sp>
        <p:nvSpPr>
          <p:cNvPr id="635" name="Google Shape;635;p77"/>
          <p:cNvSpPr/>
          <p:nvPr/>
        </p:nvSpPr>
        <p:spPr>
          <a:xfrm>
            <a:off x="1524000" y="533400"/>
            <a:ext cx="16407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Other Risks</a:t>
            </a:r>
            <a:endParaRPr sz="2400" b="1">
              <a:solidFill>
                <a:schemeClr val="bg1"/>
              </a:solidFill>
              <a:latin typeface="Calibri"/>
              <a:ea typeface="Calibri"/>
              <a:cs typeface="Calibri"/>
              <a:sym typeface="Calibri"/>
            </a:endParaRPr>
          </a:p>
        </p:txBody>
      </p:sp>
      <p:sp>
        <p:nvSpPr>
          <p:cNvPr id="636" name="Google Shape;636;p77"/>
          <p:cNvSpPr txBox="1"/>
          <p:nvPr/>
        </p:nvSpPr>
        <p:spPr>
          <a:xfrm>
            <a:off x="5029200" y="1066800"/>
            <a:ext cx="10515600" cy="4351200"/>
          </a:xfrm>
          <a:prstGeom prst="rect">
            <a:avLst/>
          </a:prstGeom>
          <a:noFill/>
          <a:ln>
            <a:noFill/>
          </a:ln>
        </p:spPr>
        <p:txBody>
          <a:bodyPr spcFirstLastPara="1" wrap="square" lIns="91425" tIns="45700" rIns="91425" bIns="45700" anchor="t" anchorCtr="0">
            <a:noAutofit/>
          </a:bodyPr>
          <a:lstStyle/>
          <a:p>
            <a:pPr marL="109579" indent="-152400">
              <a:lnSpc>
                <a:spcPct val="150000"/>
              </a:lnSpc>
              <a:buClr>
                <a:schemeClr val="bg1"/>
              </a:buClr>
              <a:buSzPts val="2400"/>
              <a:buFont typeface="Arial"/>
              <a:buChar char="•"/>
            </a:pPr>
            <a:r>
              <a:rPr lang="en-US" sz="2400" dirty="0">
                <a:solidFill>
                  <a:schemeClr val="bg1"/>
                </a:solidFill>
                <a:latin typeface="Calibri"/>
                <a:ea typeface="Calibri"/>
                <a:cs typeface="Calibri"/>
                <a:sym typeface="Calibri"/>
              </a:rPr>
              <a:t>Regulatory Compliance Risk</a:t>
            </a:r>
            <a:endParaRPr dirty="0">
              <a:solidFill>
                <a:schemeClr val="bg1"/>
              </a:solidFill>
            </a:endParaRPr>
          </a:p>
          <a:p>
            <a:pPr marL="109579" indent="-152400">
              <a:lnSpc>
                <a:spcPct val="150000"/>
              </a:lnSpc>
              <a:buClr>
                <a:schemeClr val="bg1"/>
              </a:buClr>
              <a:buSzPts val="2400"/>
              <a:buFont typeface="Arial"/>
              <a:buChar char="•"/>
            </a:pPr>
            <a:r>
              <a:rPr lang="en-US" sz="2400" dirty="0">
                <a:solidFill>
                  <a:schemeClr val="bg1"/>
                </a:solidFill>
                <a:latin typeface="Calibri"/>
                <a:ea typeface="Calibri"/>
                <a:cs typeface="Calibri"/>
                <a:sym typeface="Calibri"/>
              </a:rPr>
              <a:t>Strategic Risk</a:t>
            </a:r>
            <a:endParaRPr dirty="0">
              <a:solidFill>
                <a:schemeClr val="bg1"/>
              </a:solidFill>
            </a:endParaRPr>
          </a:p>
          <a:p>
            <a:pPr marL="109579" indent="-152400">
              <a:lnSpc>
                <a:spcPct val="150000"/>
              </a:lnSpc>
              <a:buClr>
                <a:schemeClr val="bg1"/>
              </a:buClr>
              <a:buSzPts val="2400"/>
              <a:buFont typeface="Arial"/>
              <a:buChar char="•"/>
            </a:pPr>
            <a:r>
              <a:rPr lang="en-US" sz="2400" dirty="0">
                <a:solidFill>
                  <a:schemeClr val="bg1"/>
                </a:solidFill>
                <a:latin typeface="Calibri"/>
                <a:ea typeface="Calibri"/>
                <a:cs typeface="Calibri"/>
                <a:sym typeface="Calibri"/>
              </a:rPr>
              <a:t>Reputation risk</a:t>
            </a:r>
            <a:endParaRPr dirty="0">
              <a:solidFill>
                <a:schemeClr val="bg1"/>
              </a:solidFill>
            </a:endParaRPr>
          </a:p>
          <a:p>
            <a:pPr marL="109579" indent="-152400">
              <a:lnSpc>
                <a:spcPct val="150000"/>
              </a:lnSpc>
              <a:buClr>
                <a:schemeClr val="bg1"/>
              </a:buClr>
              <a:buSzPts val="2400"/>
              <a:buFont typeface="Arial"/>
              <a:buChar char="•"/>
            </a:pPr>
            <a:r>
              <a:rPr lang="en-US" sz="2400" dirty="0">
                <a:solidFill>
                  <a:schemeClr val="bg1"/>
                </a:solidFill>
                <a:latin typeface="Calibri"/>
                <a:ea typeface="Calibri"/>
                <a:cs typeface="Calibri"/>
                <a:sym typeface="Calibri"/>
              </a:rPr>
              <a:t>Legal and regulatory environment risk</a:t>
            </a:r>
            <a:endParaRPr dirty="0">
              <a:solidFill>
                <a:schemeClr val="bg1"/>
              </a:solidFill>
            </a:endParaRPr>
          </a:p>
          <a:p>
            <a:pPr marL="109579" indent="-152400">
              <a:lnSpc>
                <a:spcPct val="150000"/>
              </a:lnSpc>
              <a:buClr>
                <a:schemeClr val="bg1"/>
              </a:buClr>
              <a:buSzPts val="2400"/>
              <a:buFont typeface="Arial"/>
              <a:buChar char="•"/>
            </a:pPr>
            <a:r>
              <a:rPr lang="en-US" sz="2400" dirty="0">
                <a:solidFill>
                  <a:schemeClr val="bg1"/>
                </a:solidFill>
                <a:latin typeface="Calibri"/>
                <a:ea typeface="Calibri"/>
                <a:cs typeface="Calibri"/>
                <a:sym typeface="Calibri"/>
              </a:rPr>
              <a:t>Competitive Risk</a:t>
            </a:r>
            <a:endParaRPr sz="2400" dirty="0">
              <a:solidFill>
                <a:schemeClr val="bg1"/>
              </a:solidFill>
              <a:latin typeface="Calibri"/>
              <a:ea typeface="Calibri"/>
              <a:cs typeface="Calibri"/>
              <a:sym typeface="Calibri"/>
            </a:endParaRPr>
          </a:p>
          <a:p>
            <a:pPr marL="109579" indent="-152400">
              <a:lnSpc>
                <a:spcPct val="150000"/>
              </a:lnSpc>
              <a:buClr>
                <a:schemeClr val="bg1"/>
              </a:buClr>
              <a:buSzPts val="2400"/>
              <a:buFont typeface="Calibri"/>
              <a:buChar char="•"/>
            </a:pPr>
            <a:r>
              <a:rPr lang="en-US" sz="2400" dirty="0">
                <a:solidFill>
                  <a:schemeClr val="bg1"/>
                </a:solidFill>
                <a:latin typeface="Calibri"/>
                <a:ea typeface="Calibri"/>
                <a:cs typeface="Calibri"/>
                <a:sym typeface="Calibri"/>
              </a:rPr>
              <a:t>Macroeconomic risk drivers</a:t>
            </a:r>
            <a:endParaRPr sz="2400" dirty="0">
              <a:solidFill>
                <a:schemeClr val="bg1"/>
              </a:solidFill>
              <a:latin typeface="Calibri"/>
              <a:ea typeface="Calibri"/>
              <a:cs typeface="Calibri"/>
              <a:sym typeface="Calibri"/>
            </a:endParaRPr>
          </a:p>
          <a:p>
            <a:pPr marL="109579" indent="-152400">
              <a:lnSpc>
                <a:spcPct val="150000"/>
              </a:lnSpc>
              <a:buClr>
                <a:schemeClr val="bg1"/>
              </a:buClr>
              <a:buSzPts val="2400"/>
              <a:buFont typeface="Arial"/>
              <a:buChar char="•"/>
            </a:pPr>
            <a:r>
              <a:rPr lang="en-US" sz="2400" dirty="0">
                <a:solidFill>
                  <a:schemeClr val="bg1"/>
                </a:solidFill>
                <a:latin typeface="Calibri"/>
                <a:ea typeface="Calibri"/>
                <a:cs typeface="Calibri"/>
                <a:sym typeface="Calibri"/>
              </a:rPr>
              <a:t>Systemic Risk</a:t>
            </a:r>
            <a:endParaRPr sz="2400" dirty="0">
              <a:solidFill>
                <a:schemeClr val="bg1"/>
              </a:solidFill>
              <a:latin typeface="Calibri"/>
              <a:ea typeface="Calibri"/>
              <a:cs typeface="Calibri"/>
              <a:sym typeface="Calibri"/>
            </a:endParaRPr>
          </a:p>
        </p:txBody>
      </p:sp>
      <p:sp>
        <p:nvSpPr>
          <p:cNvPr id="638" name="Google Shape;638;p77"/>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Major Risks and Control</a:t>
            </a:r>
            <a:endParaRPr sz="2400" b="1">
              <a:solidFill>
                <a:schemeClr val="bg1"/>
              </a:solidFill>
              <a:latin typeface="Calibri"/>
              <a:ea typeface="Calibri"/>
              <a:cs typeface="Calibri"/>
              <a:sym typeface="Calibri"/>
            </a:endParaRPr>
          </a:p>
        </p:txBody>
      </p:sp>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4478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Strategic risk</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solidFill>
                  <a:schemeClr val="bg1"/>
                </a:solidFill>
              </a:rPr>
              <a:t>the risk that the enterprise or particular business areas will make inappropriate strategic choices, or will be unable to successfully implement selected strategies or related plans and decisions</a:t>
            </a:r>
          </a:p>
          <a:p>
            <a:endParaRPr lang="en-US" dirty="0"/>
          </a:p>
        </p:txBody>
      </p:sp>
      <p:pic>
        <p:nvPicPr>
          <p:cNvPr id="4"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31612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Reputation risk</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solidFill>
                  <a:schemeClr val="bg1"/>
                </a:solidFill>
              </a:rPr>
              <a:t> the risk of an adverse impact on stakeholders’ perception of the banks, its representatives, service providers (third parties and intra-group), or clients, or ii) public sentiment towards a global or industry issue</a:t>
            </a:r>
          </a:p>
          <a:p>
            <a:endParaRPr lang="en-US" dirty="0"/>
          </a:p>
        </p:txBody>
      </p:sp>
      <p:pic>
        <p:nvPicPr>
          <p:cNvPr id="4"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18349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Legal and regulatory environment risk</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a:solidFill>
                  <a:schemeClr val="bg1"/>
                </a:solidFill>
              </a:rPr>
              <a:t>Global Trade Agreements</a:t>
            </a:r>
          </a:p>
          <a:p>
            <a:pPr>
              <a:buFont typeface="Wingdings" panose="05000000000000000000" pitchFamily="2" charset="2"/>
              <a:buChar char="Ø"/>
            </a:pPr>
            <a:r>
              <a:rPr lang="en-US" dirty="0">
                <a:solidFill>
                  <a:schemeClr val="bg1"/>
                </a:solidFill>
              </a:rPr>
              <a:t>Consumer Protection</a:t>
            </a:r>
          </a:p>
          <a:p>
            <a:pPr>
              <a:buFont typeface="Wingdings" panose="05000000000000000000" pitchFamily="2" charset="2"/>
              <a:buChar char="Ø"/>
            </a:pPr>
            <a:r>
              <a:rPr lang="en-US" dirty="0">
                <a:solidFill>
                  <a:schemeClr val="bg1"/>
                </a:solidFill>
              </a:rPr>
              <a:t>Privacy</a:t>
            </a:r>
          </a:p>
          <a:p>
            <a:pPr>
              <a:buFont typeface="Wingdings" panose="05000000000000000000" pitchFamily="2" charset="2"/>
              <a:buChar char="Ø"/>
            </a:pPr>
            <a:r>
              <a:rPr lang="en-US" dirty="0">
                <a:solidFill>
                  <a:schemeClr val="bg1"/>
                </a:solidFill>
              </a:rPr>
              <a:t>Canadian Housing Market and Consumer Debt</a:t>
            </a:r>
          </a:p>
          <a:p>
            <a:pPr>
              <a:buFont typeface="Wingdings" panose="05000000000000000000" pitchFamily="2" charset="2"/>
              <a:buChar char="Ø"/>
            </a:pPr>
            <a:r>
              <a:rPr lang="en-US" dirty="0">
                <a:solidFill>
                  <a:schemeClr val="bg1"/>
                </a:solidFill>
              </a:rPr>
              <a:t>Payments Issues</a:t>
            </a:r>
          </a:p>
          <a:p>
            <a:pPr>
              <a:buFont typeface="Wingdings" panose="05000000000000000000" pitchFamily="2" charset="2"/>
              <a:buChar char="Ø"/>
            </a:pPr>
            <a:r>
              <a:rPr lang="en-US" dirty="0">
                <a:solidFill>
                  <a:schemeClr val="bg1"/>
                </a:solidFill>
              </a:rPr>
              <a:t>London Interbank Offered Rate (LIBOR)</a:t>
            </a:r>
          </a:p>
          <a:p>
            <a:pPr>
              <a:buFont typeface="Wingdings" panose="05000000000000000000" pitchFamily="2" charset="2"/>
              <a:buChar char="Ø"/>
            </a:pPr>
            <a:r>
              <a:rPr lang="en-US" dirty="0">
                <a:solidFill>
                  <a:schemeClr val="bg1"/>
                </a:solidFill>
              </a:rPr>
              <a:t>Other Regulatory Initiatives Impacting Financial Services in Canada</a:t>
            </a:r>
          </a:p>
          <a:p>
            <a:pPr>
              <a:buFont typeface="Wingdings" panose="05000000000000000000" pitchFamily="2" charset="2"/>
              <a:buChar char="Ø"/>
            </a:pPr>
            <a:r>
              <a:rPr lang="en-US" dirty="0">
                <a:solidFill>
                  <a:schemeClr val="bg1"/>
                </a:solidFill>
              </a:rPr>
              <a:t>United States Regulatory Initiatives</a:t>
            </a:r>
          </a:p>
          <a:p>
            <a:pPr>
              <a:buFont typeface="Wingdings" panose="05000000000000000000" pitchFamily="2" charset="2"/>
              <a:buChar char="Ø"/>
            </a:pPr>
            <a:r>
              <a:rPr lang="en-US" dirty="0">
                <a:solidFill>
                  <a:schemeClr val="bg1"/>
                </a:solidFill>
              </a:rPr>
              <a:t>U.K. and European Regulatory Reform</a:t>
            </a:r>
          </a:p>
          <a:p>
            <a:endParaRPr lang="en-US" dirty="0"/>
          </a:p>
        </p:txBody>
      </p:sp>
      <p:pic>
        <p:nvPicPr>
          <p:cNvPr id="4"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38362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Competitive risk</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solidFill>
                  <a:schemeClr val="bg1"/>
                </a:solidFill>
              </a:rPr>
              <a:t>the risk of an inability to build or maintain a sustainable competitive advantage in a given market or markets and includes the potential for loss of market share due to competitors offering superior products and services.</a:t>
            </a:r>
          </a:p>
          <a:p>
            <a:endParaRPr lang="en-US" dirty="0"/>
          </a:p>
        </p:txBody>
      </p:sp>
      <p:pic>
        <p:nvPicPr>
          <p:cNvPr id="4"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20862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bg1"/>
                </a:solidFill>
              </a:rPr>
              <a:t>Macroeconomic risk drivers</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CA" sz="3600" dirty="0">
                <a:solidFill>
                  <a:schemeClr val="bg1"/>
                </a:solidFill>
              </a:rPr>
              <a:t>Systemic risk: </a:t>
            </a:r>
          </a:p>
          <a:p>
            <a:pPr>
              <a:buFont typeface="Wingdings" panose="05000000000000000000" pitchFamily="2" charset="2"/>
              <a:buChar char="Ø"/>
            </a:pPr>
            <a:r>
              <a:rPr lang="en-CA" dirty="0">
                <a:solidFill>
                  <a:schemeClr val="bg1"/>
                </a:solidFill>
              </a:rPr>
              <a:t>the financial system as a whole is in real &amp; immediate danger of collapse with the material damage to the economy</a:t>
            </a:r>
          </a:p>
          <a:p>
            <a:pPr>
              <a:buFont typeface="Wingdings" panose="05000000000000000000" pitchFamily="2" charset="2"/>
              <a:buChar char="Ø"/>
            </a:pPr>
            <a:r>
              <a:rPr lang="en-CA" dirty="0">
                <a:solidFill>
                  <a:schemeClr val="bg1"/>
                </a:solidFill>
              </a:rPr>
              <a:t>Result in financial, reputation, legal or other risks for RBC</a:t>
            </a:r>
          </a:p>
          <a:p>
            <a:pPr>
              <a:buFont typeface="Wingdings" panose="05000000000000000000" pitchFamily="2" charset="2"/>
              <a:buChar char="Ø"/>
            </a:pPr>
            <a:endParaRPr lang="en-CA" dirty="0">
              <a:solidFill>
                <a:schemeClr val="bg1"/>
              </a:solidFill>
            </a:endParaRPr>
          </a:p>
          <a:p>
            <a:pPr>
              <a:buFont typeface="Wingdings" panose="05000000000000000000" pitchFamily="2" charset="2"/>
              <a:buChar char="Ø"/>
            </a:pPr>
            <a:r>
              <a:rPr lang="en-CA" dirty="0">
                <a:solidFill>
                  <a:schemeClr val="bg1"/>
                </a:solidFill>
              </a:rPr>
              <a:t>The least controllable risk</a:t>
            </a:r>
          </a:p>
          <a:p>
            <a:endParaRPr lang="en-US" dirty="0"/>
          </a:p>
        </p:txBody>
      </p:sp>
      <p:pic>
        <p:nvPicPr>
          <p:cNvPr id="4"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76247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bg1"/>
                </a:solidFill>
              </a:rPr>
              <a:t>Risk measurement</a:t>
            </a:r>
            <a:endParaRPr lang="en-US" dirty="0">
              <a:solidFill>
                <a:schemeClr val="bg1"/>
              </a:solidFill>
            </a:endParaRPr>
          </a:p>
        </p:txBody>
      </p:sp>
      <p:sp>
        <p:nvSpPr>
          <p:cNvPr id="3" name="Content Placeholder 2"/>
          <p:cNvSpPr>
            <a:spLocks noGrp="1"/>
          </p:cNvSpPr>
          <p:nvPr>
            <p:ph idx="1"/>
          </p:nvPr>
        </p:nvSpPr>
        <p:spPr/>
        <p:txBody>
          <a:bodyPr/>
          <a:lstStyle/>
          <a:p>
            <a:r>
              <a:rPr lang="en-CA" altLang="zh-CN" dirty="0">
                <a:solidFill>
                  <a:schemeClr val="bg1"/>
                </a:solidFill>
              </a:rPr>
              <a:t>Diversification: diversified business model, portfolios, products, activities, funding sources</a:t>
            </a:r>
          </a:p>
          <a:p>
            <a:pPr marL="0" indent="0">
              <a:buNone/>
            </a:pPr>
            <a:r>
              <a:rPr lang="en-CA" altLang="zh-CN" dirty="0">
                <a:solidFill>
                  <a:schemeClr val="bg1"/>
                </a:solidFill>
              </a:rPr>
              <a:t> - helps mitigate the potential impacts</a:t>
            </a:r>
          </a:p>
          <a:p>
            <a:pPr marL="0" indent="0">
              <a:buNone/>
            </a:pPr>
            <a:r>
              <a:rPr lang="en-CA" altLang="zh-CN" dirty="0">
                <a:solidFill>
                  <a:schemeClr val="bg1"/>
                </a:solidFill>
              </a:rPr>
              <a:t> - establishes risk limits to ensure well-diversified portfolios</a:t>
            </a:r>
          </a:p>
          <a:p>
            <a:pPr marL="0" indent="0">
              <a:buNone/>
            </a:pPr>
            <a:endParaRPr lang="en-CA" altLang="zh-CN" dirty="0">
              <a:solidFill>
                <a:schemeClr val="bg1"/>
              </a:solidFill>
            </a:endParaRPr>
          </a:p>
          <a:p>
            <a:r>
              <a:rPr lang="en-CA" altLang="zh-CN" dirty="0">
                <a:solidFill>
                  <a:schemeClr val="bg1"/>
                </a:solidFill>
              </a:rPr>
              <a:t>Stress testing: consideration of the movements in risk factors</a:t>
            </a:r>
          </a:p>
          <a:p>
            <a:pPr marL="0" indent="0">
              <a:buNone/>
            </a:pPr>
            <a:r>
              <a:rPr lang="en-CA" altLang="zh-CN" dirty="0">
                <a:solidFill>
                  <a:schemeClr val="bg1"/>
                </a:solidFill>
              </a:rPr>
              <a:t> - ensures RBC’s business strategies and capital planning are robust</a:t>
            </a:r>
          </a:p>
          <a:p>
            <a:pPr marL="0" indent="0">
              <a:buNone/>
            </a:pPr>
            <a:r>
              <a:rPr lang="en-CA" altLang="zh-CN" dirty="0">
                <a:solidFill>
                  <a:schemeClr val="bg1"/>
                </a:solidFill>
              </a:rPr>
              <a:t> - evaluates the potential effects of specified changes in risk factors </a:t>
            </a:r>
          </a:p>
          <a:p>
            <a:endParaRPr lang="en-US" dirty="0"/>
          </a:p>
        </p:txBody>
      </p:sp>
      <p:pic>
        <p:nvPicPr>
          <p:cNvPr id="4"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69283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642"/>
        <p:cNvGrpSpPr/>
        <p:nvPr/>
      </p:nvGrpSpPr>
      <p:grpSpPr>
        <a:xfrm>
          <a:off x="0" y="0"/>
          <a:ext cx="0" cy="0"/>
          <a:chOff x="0" y="0"/>
          <a:chExt cx="0" cy="0"/>
        </a:xfrm>
      </p:grpSpPr>
      <p:sp>
        <p:nvSpPr>
          <p:cNvPr id="643" name="Google Shape;643;p78"/>
          <p:cNvSpPr txBox="1">
            <a:spLocks noGrp="1"/>
          </p:cNvSpPr>
          <p:nvPr>
            <p:ph type="sldNum" idx="12"/>
          </p:nvPr>
        </p:nvSpPr>
        <p:spPr>
          <a:xfrm>
            <a:off x="10134601" y="6638307"/>
            <a:ext cx="424543" cy="207818"/>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chemeClr val="bg1"/>
                </a:solidFill>
              </a:rPr>
              <a:pPr/>
              <a:t>77</a:t>
            </a:fld>
            <a:endParaRPr>
              <a:solidFill>
                <a:schemeClr val="bg1"/>
              </a:solidFill>
            </a:endParaRPr>
          </a:p>
        </p:txBody>
      </p:sp>
      <p:sp>
        <p:nvSpPr>
          <p:cNvPr id="644" name="Google Shape;644;p78"/>
          <p:cNvSpPr/>
          <p:nvPr/>
        </p:nvSpPr>
        <p:spPr>
          <a:xfrm>
            <a:off x="1520200" y="2231275"/>
            <a:ext cx="9153000" cy="1569600"/>
          </a:xfrm>
          <a:prstGeom prst="rect">
            <a:avLst/>
          </a:prstGeom>
          <a:noFill/>
          <a:ln>
            <a:noFill/>
          </a:ln>
        </p:spPr>
        <p:txBody>
          <a:bodyPr spcFirstLastPara="1" wrap="square" lIns="91425" tIns="45700" rIns="91425" bIns="45700" anchor="t" anchorCtr="0">
            <a:noAutofit/>
          </a:bodyPr>
          <a:lstStyle/>
          <a:p>
            <a:pPr algn="ctr"/>
            <a:r>
              <a:rPr lang="en-US" sz="4800" b="1">
                <a:solidFill>
                  <a:schemeClr val="bg1"/>
                </a:solidFill>
                <a:latin typeface="Arial"/>
                <a:ea typeface="Arial"/>
                <a:cs typeface="Arial"/>
                <a:sym typeface="Arial"/>
              </a:rPr>
              <a:t>RISK MANAGEMENT STRUCTURE</a:t>
            </a:r>
            <a:endParaRPr sz="4800" b="1">
              <a:solidFill>
                <a:schemeClr val="bg1"/>
              </a:solidFill>
              <a:latin typeface="Arial"/>
              <a:ea typeface="Arial"/>
              <a:cs typeface="Arial"/>
              <a:sym typeface="Arial"/>
            </a:endParaRPr>
          </a:p>
        </p:txBody>
      </p:sp>
      <p:pic>
        <p:nvPicPr>
          <p:cNvPr id="4"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60990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648"/>
        <p:cNvGrpSpPr/>
        <p:nvPr/>
      </p:nvGrpSpPr>
      <p:grpSpPr>
        <a:xfrm>
          <a:off x="0" y="0"/>
          <a:ext cx="0" cy="0"/>
          <a:chOff x="0" y="0"/>
          <a:chExt cx="0" cy="0"/>
        </a:xfrm>
      </p:grpSpPr>
      <p:sp>
        <p:nvSpPr>
          <p:cNvPr id="649" name="Google Shape;649;p79"/>
          <p:cNvSpPr txBox="1">
            <a:spLocks noGrp="1"/>
          </p:cNvSpPr>
          <p:nvPr>
            <p:ph type="sldNum" idx="12"/>
          </p:nvPr>
        </p:nvSpPr>
        <p:spPr>
          <a:xfrm>
            <a:off x="10134601" y="6638307"/>
            <a:ext cx="424543" cy="207818"/>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78</a:t>
            </a:fld>
            <a:endParaRPr>
              <a:solidFill>
                <a:srgbClr val="000000"/>
              </a:solidFill>
            </a:endParaRPr>
          </a:p>
        </p:txBody>
      </p:sp>
      <p:sp>
        <p:nvSpPr>
          <p:cNvPr id="650" name="Google Shape;650;p79"/>
          <p:cNvSpPr/>
          <p:nvPr/>
        </p:nvSpPr>
        <p:spPr>
          <a:xfrm>
            <a:off x="1524000" y="152401"/>
            <a:ext cx="4369856" cy="461665"/>
          </a:xfrm>
          <a:prstGeom prst="rect">
            <a:avLst/>
          </a:prstGeom>
          <a:noFill/>
          <a:ln>
            <a:noFill/>
          </a:ln>
        </p:spPr>
        <p:txBody>
          <a:bodyPr spcFirstLastPara="1" wrap="square" lIns="91425" tIns="45700" rIns="91425" bIns="45700" anchor="t" anchorCtr="0">
            <a:noAutofit/>
          </a:bodyPr>
          <a:lstStyle/>
          <a:p>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pic>
        <p:nvPicPr>
          <p:cNvPr id="651" name="Google Shape;651;p79" descr="Screen Shot 2017-07-10 at 18.38.05.png"/>
          <p:cNvPicPr preferRelativeResize="0"/>
          <p:nvPr/>
        </p:nvPicPr>
        <p:blipFill rotWithShape="1">
          <a:blip r:embed="rId3" cstate="print">
            <a:alphaModFix/>
          </a:blip>
          <a:srcRect/>
          <a:stretch/>
        </p:blipFill>
        <p:spPr>
          <a:xfrm>
            <a:off x="1524000" y="609601"/>
            <a:ext cx="9144000" cy="5943601"/>
          </a:xfrm>
          <a:prstGeom prst="rect">
            <a:avLst/>
          </a:prstGeom>
          <a:noFill/>
          <a:ln>
            <a:noFill/>
          </a:ln>
        </p:spPr>
      </p:pic>
      <p:pic>
        <p:nvPicPr>
          <p:cNvPr id="5"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18780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655"/>
        <p:cNvGrpSpPr/>
        <p:nvPr/>
      </p:nvGrpSpPr>
      <p:grpSpPr>
        <a:xfrm>
          <a:off x="0" y="0"/>
          <a:ext cx="0" cy="0"/>
          <a:chOff x="0" y="0"/>
          <a:chExt cx="0" cy="0"/>
        </a:xfrm>
      </p:grpSpPr>
      <p:sp>
        <p:nvSpPr>
          <p:cNvPr id="656" name="Google Shape;656;p80"/>
          <p:cNvSpPr txBox="1">
            <a:spLocks noGrp="1"/>
          </p:cNvSpPr>
          <p:nvPr>
            <p:ph type="sldNum" idx="12"/>
          </p:nvPr>
        </p:nvSpPr>
        <p:spPr>
          <a:xfrm>
            <a:off x="10134601" y="6638307"/>
            <a:ext cx="424543" cy="207818"/>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79</a:t>
            </a:fld>
            <a:endParaRPr>
              <a:solidFill>
                <a:srgbClr val="000000"/>
              </a:solidFill>
            </a:endParaRPr>
          </a:p>
        </p:txBody>
      </p:sp>
      <p:sp>
        <p:nvSpPr>
          <p:cNvPr id="657" name="Google Shape;657;p80"/>
          <p:cNvSpPr/>
          <p:nvPr/>
        </p:nvSpPr>
        <p:spPr>
          <a:xfrm>
            <a:off x="1524000" y="152401"/>
            <a:ext cx="4369856" cy="461665"/>
          </a:xfrm>
          <a:prstGeom prst="rect">
            <a:avLst/>
          </a:prstGeom>
          <a:noFill/>
          <a:ln>
            <a:noFill/>
          </a:ln>
        </p:spPr>
        <p:txBody>
          <a:bodyPr spcFirstLastPara="1" wrap="square" lIns="91425" tIns="45700" rIns="91425" bIns="45700" anchor="t" anchorCtr="0">
            <a:noAutofit/>
          </a:bodyPr>
          <a:lstStyle/>
          <a:p>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658" name="Google Shape;658;p80"/>
          <p:cNvSpPr/>
          <p:nvPr/>
        </p:nvSpPr>
        <p:spPr>
          <a:xfrm>
            <a:off x="1676400" y="1143000"/>
            <a:ext cx="8839200" cy="38862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914400">
              <a:lnSpc>
                <a:spcPct val="75000"/>
              </a:lnSpc>
            </a:pPr>
            <a:r>
              <a:rPr lang="en-US" sz="3200" dirty="0">
                <a:solidFill>
                  <a:schemeClr val="bg1"/>
                </a:solidFill>
                <a:latin typeface="Calibri"/>
                <a:ea typeface="Calibri"/>
                <a:cs typeface="Calibri"/>
                <a:sym typeface="Calibri"/>
              </a:rPr>
              <a:t>Enterprise Risk Management Framework</a:t>
            </a:r>
            <a:endParaRPr sz="3200" dirty="0">
              <a:solidFill>
                <a:schemeClr val="bg1"/>
              </a:solidFill>
              <a:latin typeface="Calibri"/>
              <a:ea typeface="Calibri"/>
              <a:cs typeface="Calibri"/>
              <a:sym typeface="Calibri"/>
            </a:endParaRPr>
          </a:p>
          <a:p>
            <a:pPr marL="914400">
              <a:lnSpc>
                <a:spcPct val="75000"/>
              </a:lnSpc>
            </a:pPr>
            <a:endParaRPr sz="3200" dirty="0">
              <a:solidFill>
                <a:schemeClr val="bg1"/>
              </a:solidFill>
              <a:latin typeface="Calibri"/>
              <a:ea typeface="Calibri"/>
              <a:cs typeface="Calibri"/>
              <a:sym typeface="Calibri"/>
            </a:endParaRPr>
          </a:p>
          <a:p>
            <a:pPr marL="228600" lvl="2" indent="-114300">
              <a:lnSpc>
                <a:spcPct val="75000"/>
              </a:lnSpc>
              <a:spcBef>
                <a:spcPts val="320"/>
              </a:spcBef>
              <a:buClr>
                <a:schemeClr val="dk1"/>
              </a:buClr>
              <a:buSzPts val="1800"/>
              <a:buFont typeface="Calibri"/>
              <a:buChar char="•"/>
            </a:pPr>
            <a:r>
              <a:rPr lang="en-US" dirty="0">
                <a:solidFill>
                  <a:schemeClr val="bg1"/>
                </a:solidFill>
                <a:latin typeface="Calibri"/>
                <a:ea typeface="Calibri"/>
                <a:cs typeface="Calibri"/>
                <a:sym typeface="Calibri"/>
              </a:rPr>
              <a:t>Risk Governance</a:t>
            </a:r>
            <a:endParaRPr dirty="0">
              <a:solidFill>
                <a:schemeClr val="bg1"/>
              </a:solidFill>
            </a:endParaRPr>
          </a:p>
          <a:p>
            <a:pPr marL="228600" lvl="2">
              <a:lnSpc>
                <a:spcPct val="75000"/>
              </a:lnSpc>
              <a:spcBef>
                <a:spcPts val="180"/>
              </a:spcBef>
              <a:buClr>
                <a:schemeClr val="dk1"/>
              </a:buClr>
              <a:buSzPts val="1800"/>
            </a:pPr>
            <a:endParaRPr dirty="0">
              <a:solidFill>
                <a:schemeClr val="bg1"/>
              </a:solidFill>
              <a:latin typeface="Calibri"/>
              <a:ea typeface="Calibri"/>
              <a:cs typeface="Calibri"/>
              <a:sym typeface="Calibri"/>
            </a:endParaRPr>
          </a:p>
          <a:p>
            <a:pPr marL="228600" lvl="2" indent="-114300">
              <a:lnSpc>
                <a:spcPct val="75000"/>
              </a:lnSpc>
              <a:spcBef>
                <a:spcPts val="180"/>
              </a:spcBef>
              <a:buClr>
                <a:schemeClr val="dk1"/>
              </a:buClr>
              <a:buSzPts val="1800"/>
              <a:buFont typeface="Calibri"/>
              <a:buChar char="•"/>
            </a:pPr>
            <a:r>
              <a:rPr lang="en-US" dirty="0">
                <a:solidFill>
                  <a:schemeClr val="bg1"/>
                </a:solidFill>
                <a:latin typeface="Calibri"/>
                <a:ea typeface="Calibri"/>
                <a:cs typeface="Calibri"/>
                <a:sym typeface="Calibri"/>
              </a:rPr>
              <a:t>Risk Appetite</a:t>
            </a:r>
            <a:endParaRPr dirty="0">
              <a:solidFill>
                <a:schemeClr val="bg1"/>
              </a:solidFill>
            </a:endParaRPr>
          </a:p>
          <a:p>
            <a:pPr marL="228600" lvl="2">
              <a:lnSpc>
                <a:spcPct val="75000"/>
              </a:lnSpc>
              <a:spcBef>
                <a:spcPts val="180"/>
              </a:spcBef>
              <a:buClr>
                <a:schemeClr val="dk1"/>
              </a:buClr>
              <a:buSzPts val="1800"/>
            </a:pPr>
            <a:endParaRPr dirty="0">
              <a:solidFill>
                <a:schemeClr val="bg1"/>
              </a:solidFill>
              <a:latin typeface="Calibri"/>
              <a:ea typeface="Calibri"/>
              <a:cs typeface="Calibri"/>
              <a:sym typeface="Calibri"/>
            </a:endParaRPr>
          </a:p>
          <a:p>
            <a:pPr marL="228600" lvl="2" indent="-114300">
              <a:lnSpc>
                <a:spcPct val="75000"/>
              </a:lnSpc>
              <a:spcBef>
                <a:spcPts val="180"/>
              </a:spcBef>
              <a:buClr>
                <a:schemeClr val="dk1"/>
              </a:buClr>
              <a:buSzPts val="1800"/>
              <a:buFont typeface="Calibri"/>
              <a:buChar char="•"/>
            </a:pPr>
            <a:r>
              <a:rPr lang="en-US" dirty="0">
                <a:solidFill>
                  <a:schemeClr val="bg1"/>
                </a:solidFill>
                <a:latin typeface="Calibri"/>
                <a:ea typeface="Calibri"/>
                <a:cs typeface="Calibri"/>
                <a:sym typeface="Calibri"/>
              </a:rPr>
              <a:t>Risk Conduct and Culture</a:t>
            </a:r>
            <a:endParaRPr dirty="0">
              <a:solidFill>
                <a:schemeClr val="bg1"/>
              </a:solidFill>
            </a:endParaRPr>
          </a:p>
          <a:p>
            <a:pPr marL="228600" lvl="2">
              <a:lnSpc>
                <a:spcPct val="75000"/>
              </a:lnSpc>
              <a:spcBef>
                <a:spcPts val="180"/>
              </a:spcBef>
              <a:buClr>
                <a:schemeClr val="dk1"/>
              </a:buClr>
              <a:buSzPts val="1800"/>
            </a:pPr>
            <a:endParaRPr dirty="0">
              <a:solidFill>
                <a:schemeClr val="bg1"/>
              </a:solidFill>
              <a:latin typeface="Calibri"/>
              <a:ea typeface="Calibri"/>
              <a:cs typeface="Calibri"/>
              <a:sym typeface="Calibri"/>
            </a:endParaRPr>
          </a:p>
          <a:p>
            <a:pPr marL="228600" lvl="2" indent="-114300">
              <a:lnSpc>
                <a:spcPct val="75000"/>
              </a:lnSpc>
              <a:spcBef>
                <a:spcPts val="180"/>
              </a:spcBef>
              <a:buClr>
                <a:schemeClr val="dk1"/>
              </a:buClr>
              <a:buSzPts val="1800"/>
              <a:buFont typeface="Calibri"/>
              <a:buChar char="•"/>
            </a:pPr>
            <a:r>
              <a:rPr lang="en-US" dirty="0">
                <a:solidFill>
                  <a:schemeClr val="bg1"/>
                </a:solidFill>
                <a:latin typeface="Calibri"/>
                <a:ea typeface="Calibri"/>
                <a:cs typeface="Calibri"/>
                <a:sym typeface="Calibri"/>
              </a:rPr>
              <a:t>Risk Measurement</a:t>
            </a:r>
            <a:endParaRPr dirty="0">
              <a:solidFill>
                <a:schemeClr val="bg1"/>
              </a:solidFill>
            </a:endParaRPr>
          </a:p>
          <a:p>
            <a:pPr marL="228600" lvl="2">
              <a:lnSpc>
                <a:spcPct val="75000"/>
              </a:lnSpc>
              <a:spcBef>
                <a:spcPts val="180"/>
              </a:spcBef>
              <a:buClr>
                <a:schemeClr val="dk1"/>
              </a:buClr>
              <a:buSzPts val="1800"/>
            </a:pPr>
            <a:endParaRPr dirty="0">
              <a:solidFill>
                <a:schemeClr val="bg1"/>
              </a:solidFill>
              <a:latin typeface="Calibri"/>
              <a:ea typeface="Calibri"/>
              <a:cs typeface="Calibri"/>
              <a:sym typeface="Calibri"/>
            </a:endParaRPr>
          </a:p>
          <a:p>
            <a:pPr marL="228600" lvl="2" indent="-114300">
              <a:lnSpc>
                <a:spcPct val="75000"/>
              </a:lnSpc>
              <a:spcBef>
                <a:spcPts val="180"/>
              </a:spcBef>
              <a:buClr>
                <a:schemeClr val="dk1"/>
              </a:buClr>
              <a:buSzPts val="1800"/>
              <a:buFont typeface="Calibri"/>
              <a:buChar char="•"/>
            </a:pPr>
            <a:r>
              <a:rPr lang="en-US" dirty="0">
                <a:solidFill>
                  <a:schemeClr val="bg1"/>
                </a:solidFill>
                <a:latin typeface="Calibri"/>
                <a:ea typeface="Calibri"/>
                <a:cs typeface="Calibri"/>
                <a:sym typeface="Calibri"/>
              </a:rPr>
              <a:t>Risk Control</a:t>
            </a:r>
            <a:endParaRPr dirty="0">
              <a:solidFill>
                <a:schemeClr val="bg1"/>
              </a:solidFill>
            </a:endParaRPr>
          </a:p>
          <a:p>
            <a:pPr marL="228600" lvl="2">
              <a:lnSpc>
                <a:spcPct val="75000"/>
              </a:lnSpc>
              <a:spcBef>
                <a:spcPts val="180"/>
              </a:spcBef>
              <a:buClr>
                <a:schemeClr val="dk1"/>
              </a:buClr>
              <a:buSzPts val="1800"/>
            </a:pPr>
            <a:endParaRPr dirty="0">
              <a:solidFill>
                <a:schemeClr val="bg1"/>
              </a:solidFill>
              <a:latin typeface="Calibri"/>
              <a:ea typeface="Calibri"/>
              <a:cs typeface="Calibri"/>
              <a:sym typeface="Calibri"/>
            </a:endParaRPr>
          </a:p>
        </p:txBody>
      </p:sp>
      <p:pic>
        <p:nvPicPr>
          <p:cNvPr id="659" name="Google Shape;659;p80"/>
          <p:cNvPicPr preferRelativeResize="0"/>
          <p:nvPr/>
        </p:nvPicPr>
        <p:blipFill>
          <a:blip r:embed="rId3" cstate="print">
            <a:alphaModFix/>
          </a:blip>
          <a:stretch>
            <a:fillRect/>
          </a:stretch>
        </p:blipFill>
        <p:spPr>
          <a:xfrm>
            <a:off x="1524001" y="2064409"/>
            <a:ext cx="9143999" cy="2729183"/>
          </a:xfrm>
          <a:prstGeom prst="rect">
            <a:avLst/>
          </a:prstGeom>
          <a:noFill/>
          <a:ln>
            <a:noFill/>
          </a:ln>
        </p:spPr>
      </p:pic>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836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77B67C-3CEE-4CEA-B853-37983B0872E9}"/>
              </a:ext>
            </a:extLst>
          </p:cNvPr>
          <p:cNvSpPr>
            <a:spLocks noGrp="1"/>
          </p:cNvSpPr>
          <p:nvPr>
            <p:ph type="title"/>
          </p:nvPr>
        </p:nvSpPr>
        <p:spPr/>
        <p:txBody>
          <a:bodyPr/>
          <a:lstStyle/>
          <a:p>
            <a:r>
              <a:rPr lang="en-CA" b="1" dirty="0">
                <a:solidFill>
                  <a:schemeClr val="bg1"/>
                </a:solidFill>
              </a:rPr>
              <a:t>Dynamic Change of Market Shares</a:t>
            </a:r>
          </a:p>
        </p:txBody>
      </p:sp>
      <p:pic>
        <p:nvPicPr>
          <p:cNvPr id="4" name="Google Shape;145;p23" descr="Screen Shot 2017-07-17 at 15.09.28.png">
            <a:extLst>
              <a:ext uri="{FF2B5EF4-FFF2-40B4-BE49-F238E27FC236}">
                <a16:creationId xmlns:a16="http://schemas.microsoft.com/office/drawing/2014/main" xmlns="" id="{C5DBBE7A-2875-4A51-9DF7-B80E3E398215}"/>
              </a:ext>
            </a:extLst>
          </p:cNvPr>
          <p:cNvPicPr preferRelativeResize="0">
            <a:picLocks noGrp="1"/>
          </p:cNvPicPr>
          <p:nvPr>
            <p:ph idx="1"/>
          </p:nvPr>
        </p:nvPicPr>
        <p:blipFill rotWithShape="1">
          <a:blip r:embed="rId3" cstate="print">
            <a:alphaModFix/>
          </a:blip>
          <a:srcRect t="3100"/>
          <a:stretch/>
        </p:blipFill>
        <p:spPr>
          <a:xfrm>
            <a:off x="1880347" y="1923769"/>
            <a:ext cx="8431306" cy="4802187"/>
          </a:xfrm>
          <a:prstGeom prst="rect">
            <a:avLst/>
          </a:prstGeom>
          <a:noFill/>
          <a:ln>
            <a:noFill/>
          </a:ln>
        </p:spPr>
      </p:pic>
      <p:pic>
        <p:nvPicPr>
          <p:cNvPr id="5" name="Picture 4" descr="Image result for royal bank of canada">
            <a:extLst>
              <a:ext uri="{FF2B5EF4-FFF2-40B4-BE49-F238E27FC236}">
                <a16:creationId xmlns:a16="http://schemas.microsoft.com/office/drawing/2014/main" xmlns="" id="{2429649C-AB48-4F08-8D6F-3E3B6E75756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82838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663"/>
        <p:cNvGrpSpPr/>
        <p:nvPr/>
      </p:nvGrpSpPr>
      <p:grpSpPr>
        <a:xfrm>
          <a:off x="0" y="0"/>
          <a:ext cx="0" cy="0"/>
          <a:chOff x="0" y="0"/>
          <a:chExt cx="0" cy="0"/>
        </a:xfrm>
      </p:grpSpPr>
      <p:sp>
        <p:nvSpPr>
          <p:cNvPr id="664" name="Google Shape;664;p81"/>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chemeClr val="bg1"/>
                </a:solidFill>
              </a:rPr>
              <a:pPr/>
              <a:t>80</a:t>
            </a:fld>
            <a:endParaRPr>
              <a:solidFill>
                <a:schemeClr val="bg1"/>
              </a:solidFill>
            </a:endParaRPr>
          </a:p>
        </p:txBody>
      </p:sp>
      <p:sp>
        <p:nvSpPr>
          <p:cNvPr id="665" name="Google Shape;665;p81"/>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RISK MANAGEMENT STRUCTURE</a:t>
            </a:r>
            <a:endParaRPr sz="2400" b="1">
              <a:solidFill>
                <a:schemeClr val="bg1"/>
              </a:solidFill>
              <a:latin typeface="Calibri"/>
              <a:ea typeface="Calibri"/>
              <a:cs typeface="Calibri"/>
              <a:sym typeface="Calibri"/>
            </a:endParaRPr>
          </a:p>
        </p:txBody>
      </p:sp>
      <p:sp>
        <p:nvSpPr>
          <p:cNvPr id="666" name="Google Shape;666;p81"/>
          <p:cNvSpPr/>
          <p:nvPr/>
        </p:nvSpPr>
        <p:spPr>
          <a:xfrm>
            <a:off x="1529339" y="533400"/>
            <a:ext cx="5720400" cy="461700"/>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Risk conduct and culture</a:t>
            </a:r>
            <a:endParaRPr sz="2400" b="1">
              <a:solidFill>
                <a:schemeClr val="bg1"/>
              </a:solidFill>
              <a:latin typeface="Calibri"/>
              <a:ea typeface="Calibri"/>
              <a:cs typeface="Calibri"/>
              <a:sym typeface="Calibri"/>
            </a:endParaRPr>
          </a:p>
        </p:txBody>
      </p:sp>
      <p:sp>
        <p:nvSpPr>
          <p:cNvPr id="667" name="Google Shape;667;p81"/>
          <p:cNvSpPr txBox="1"/>
          <p:nvPr/>
        </p:nvSpPr>
        <p:spPr>
          <a:xfrm>
            <a:off x="1529325" y="1106550"/>
            <a:ext cx="8427900" cy="14412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a:solidFill>
                  <a:schemeClr val="bg1"/>
                </a:solidFill>
                <a:latin typeface="Calibri"/>
                <a:ea typeface="Calibri"/>
                <a:cs typeface="Calibri"/>
                <a:sym typeface="Calibri"/>
              </a:rPr>
              <a:t>RBC defines risk conduct and culture as a shared set of behavioural norms that sustain their core values and enables them to proactively identify,understand and act upon risks, thereby protecting clients, safeguarding shareholders’ value, and supporting the integrity, soundness and resilience of financial markets.</a:t>
            </a:r>
            <a:endParaRPr>
              <a:solidFill>
                <a:schemeClr val="bg1"/>
              </a:solidFill>
              <a:latin typeface="Calibri"/>
              <a:ea typeface="Calibri"/>
              <a:cs typeface="Calibri"/>
              <a:sym typeface="Calibri"/>
            </a:endParaRPr>
          </a:p>
          <a:p>
            <a:pPr marL="457200"/>
            <a:endParaRPr>
              <a:solidFill>
                <a:schemeClr val="bg1"/>
              </a:solidFill>
              <a:latin typeface="Calibri"/>
              <a:ea typeface="Calibri"/>
              <a:cs typeface="Calibri"/>
              <a:sym typeface="Calibri"/>
            </a:endParaRPr>
          </a:p>
          <a:p>
            <a:r>
              <a:rPr lang="en-US">
                <a:solidFill>
                  <a:schemeClr val="bg1"/>
                </a:solidFill>
                <a:latin typeface="Calibri"/>
                <a:ea typeface="Calibri"/>
                <a:cs typeface="Calibri"/>
                <a:sym typeface="Calibri"/>
              </a:rPr>
              <a:t>Established core set of policies and values that must followed to control corporate risk and help achieve favourable results:</a:t>
            </a:r>
            <a:endParaRPr>
              <a:solidFill>
                <a:schemeClr val="bg1"/>
              </a:solidFill>
              <a:latin typeface="Calibri"/>
              <a:ea typeface="Calibri"/>
              <a:cs typeface="Calibri"/>
              <a:sym typeface="Calibri"/>
            </a:endParaRPr>
          </a:p>
          <a:p>
            <a:endParaRPr>
              <a:solidFill>
                <a:schemeClr val="bg1"/>
              </a:solidFill>
              <a:latin typeface="Calibri"/>
              <a:ea typeface="Calibri"/>
              <a:cs typeface="Calibri"/>
              <a:sym typeface="Calibri"/>
            </a:endParaRPr>
          </a:p>
        </p:txBody>
      </p:sp>
      <p:pic>
        <p:nvPicPr>
          <p:cNvPr id="668" name="Google Shape;668;p81"/>
          <p:cNvPicPr preferRelativeResize="0"/>
          <p:nvPr/>
        </p:nvPicPr>
        <p:blipFill>
          <a:blip r:embed="rId3" cstate="print">
            <a:alphaModFix/>
          </a:blip>
          <a:stretch>
            <a:fillRect/>
          </a:stretch>
        </p:blipFill>
        <p:spPr>
          <a:xfrm>
            <a:off x="1629214" y="3317751"/>
            <a:ext cx="8753475" cy="2276475"/>
          </a:xfrm>
          <a:prstGeom prst="rect">
            <a:avLst/>
          </a:prstGeom>
          <a:noFill/>
          <a:ln>
            <a:noFill/>
          </a:ln>
        </p:spPr>
      </p:pic>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22297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Shape 672"/>
        <p:cNvGrpSpPr/>
        <p:nvPr/>
      </p:nvGrpSpPr>
      <p:grpSpPr>
        <a:xfrm>
          <a:off x="0" y="0"/>
          <a:ext cx="0" cy="0"/>
          <a:chOff x="0" y="0"/>
          <a:chExt cx="0" cy="0"/>
        </a:xfrm>
      </p:grpSpPr>
      <p:sp>
        <p:nvSpPr>
          <p:cNvPr id="673" name="Google Shape;673;p82"/>
          <p:cNvSpPr txBox="1">
            <a:spLocks noGrp="1"/>
          </p:cNvSpPr>
          <p:nvPr>
            <p:ph type="sldNum" idx="12"/>
          </p:nvPr>
        </p:nvSpPr>
        <p:spPr>
          <a:xfrm>
            <a:off x="10134601" y="6638307"/>
            <a:ext cx="424543" cy="207818"/>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chemeClr val="bg1"/>
                </a:solidFill>
              </a:rPr>
              <a:pPr/>
              <a:t>81</a:t>
            </a:fld>
            <a:endParaRPr>
              <a:solidFill>
                <a:schemeClr val="bg1"/>
              </a:solidFill>
            </a:endParaRPr>
          </a:p>
        </p:txBody>
      </p:sp>
      <p:sp>
        <p:nvSpPr>
          <p:cNvPr id="674" name="Google Shape;674;p82"/>
          <p:cNvSpPr/>
          <p:nvPr/>
        </p:nvSpPr>
        <p:spPr>
          <a:xfrm>
            <a:off x="1524000" y="152401"/>
            <a:ext cx="4369856" cy="461665"/>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RISK MANAGEMENT STRUCTURE</a:t>
            </a:r>
            <a:endParaRPr sz="2400" b="1">
              <a:solidFill>
                <a:schemeClr val="bg1"/>
              </a:solidFill>
              <a:latin typeface="Calibri"/>
              <a:ea typeface="Calibri"/>
              <a:cs typeface="Calibri"/>
              <a:sym typeface="Calibri"/>
            </a:endParaRPr>
          </a:p>
        </p:txBody>
      </p:sp>
      <p:sp>
        <p:nvSpPr>
          <p:cNvPr id="675" name="Google Shape;675;p82"/>
          <p:cNvSpPr/>
          <p:nvPr/>
        </p:nvSpPr>
        <p:spPr>
          <a:xfrm>
            <a:off x="1529319" y="533401"/>
            <a:ext cx="1887205" cy="461665"/>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Risk Appetite</a:t>
            </a:r>
            <a:endParaRPr sz="2400" b="1">
              <a:solidFill>
                <a:schemeClr val="bg1"/>
              </a:solidFill>
              <a:latin typeface="Calibri"/>
              <a:ea typeface="Calibri"/>
              <a:cs typeface="Calibri"/>
              <a:sym typeface="Calibri"/>
            </a:endParaRPr>
          </a:p>
        </p:txBody>
      </p:sp>
      <p:pic>
        <p:nvPicPr>
          <p:cNvPr id="676" name="Google Shape;676;p82"/>
          <p:cNvPicPr preferRelativeResize="0"/>
          <p:nvPr/>
        </p:nvPicPr>
        <p:blipFill rotWithShape="1">
          <a:blip r:embed="rId3" cstate="print">
            <a:alphaModFix/>
          </a:blip>
          <a:srcRect/>
          <a:stretch/>
        </p:blipFill>
        <p:spPr>
          <a:xfrm>
            <a:off x="4114363" y="1975326"/>
            <a:ext cx="3963268" cy="3912563"/>
          </a:xfrm>
          <a:prstGeom prst="rect">
            <a:avLst/>
          </a:prstGeom>
          <a:noFill/>
          <a:ln>
            <a:noFill/>
          </a:ln>
        </p:spPr>
      </p:pic>
      <p:sp>
        <p:nvSpPr>
          <p:cNvPr id="677" name="Google Shape;677;p82"/>
          <p:cNvSpPr txBox="1"/>
          <p:nvPr/>
        </p:nvSpPr>
        <p:spPr>
          <a:xfrm>
            <a:off x="1529325" y="1106550"/>
            <a:ext cx="8427900" cy="461700"/>
          </a:xfrm>
          <a:prstGeom prst="rect">
            <a:avLst/>
          </a:prstGeom>
          <a:noFill/>
          <a:ln>
            <a:noFill/>
          </a:ln>
        </p:spPr>
        <p:txBody>
          <a:bodyPr spcFirstLastPara="1" wrap="square" lIns="91425" tIns="91425" rIns="91425" bIns="91425" anchor="t" anchorCtr="0">
            <a:noAutofit/>
          </a:bodyPr>
          <a:lstStyle/>
          <a:p>
            <a:r>
              <a:rPr lang="en-US">
                <a:solidFill>
                  <a:schemeClr val="bg1"/>
                </a:solidFill>
                <a:latin typeface="Calibri"/>
                <a:ea typeface="Calibri"/>
                <a:cs typeface="Calibri"/>
                <a:sym typeface="Calibri"/>
              </a:rPr>
              <a:t>Risk appetite is the amount and type of risk that RBC is able and willing to accept in the pursuit of their business objectives.</a:t>
            </a:r>
            <a:endParaRPr>
              <a:solidFill>
                <a:schemeClr val="bg1"/>
              </a:solidFill>
              <a:latin typeface="Calibri"/>
              <a:ea typeface="Calibri"/>
              <a:cs typeface="Calibri"/>
              <a:sym typeface="Calibri"/>
            </a:endParaRPr>
          </a:p>
        </p:txBody>
      </p:sp>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53813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681"/>
        <p:cNvGrpSpPr/>
        <p:nvPr/>
      </p:nvGrpSpPr>
      <p:grpSpPr>
        <a:xfrm>
          <a:off x="0" y="0"/>
          <a:ext cx="0" cy="0"/>
          <a:chOff x="0" y="0"/>
          <a:chExt cx="0" cy="0"/>
        </a:xfrm>
      </p:grpSpPr>
      <p:sp>
        <p:nvSpPr>
          <p:cNvPr id="682" name="Google Shape;682;p83"/>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82</a:t>
            </a:fld>
            <a:endParaRPr>
              <a:solidFill>
                <a:srgbClr val="000000"/>
              </a:solidFill>
            </a:endParaRPr>
          </a:p>
        </p:txBody>
      </p:sp>
      <p:sp>
        <p:nvSpPr>
          <p:cNvPr id="683" name="Google Shape;683;p83"/>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684" name="Google Shape;684;p83"/>
          <p:cNvSpPr/>
          <p:nvPr/>
        </p:nvSpPr>
        <p:spPr>
          <a:xfrm>
            <a:off x="1529336" y="533400"/>
            <a:ext cx="4742400" cy="461700"/>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Risk Management Principles</a:t>
            </a:r>
            <a:endParaRPr sz="2400" b="1" dirty="0">
              <a:solidFill>
                <a:schemeClr val="bg1"/>
              </a:solidFill>
              <a:latin typeface="Calibri"/>
              <a:ea typeface="Calibri"/>
              <a:cs typeface="Calibri"/>
              <a:sym typeface="Calibri"/>
            </a:endParaRPr>
          </a:p>
        </p:txBody>
      </p:sp>
      <p:sp>
        <p:nvSpPr>
          <p:cNvPr id="685" name="Google Shape;685;p83"/>
          <p:cNvSpPr txBox="1"/>
          <p:nvPr/>
        </p:nvSpPr>
        <p:spPr>
          <a:xfrm>
            <a:off x="1529325" y="1106550"/>
            <a:ext cx="8427900" cy="887700"/>
          </a:xfrm>
          <a:prstGeom prst="rect">
            <a:avLst/>
          </a:prstGeom>
          <a:noFill/>
          <a:ln>
            <a:noFill/>
          </a:ln>
        </p:spPr>
        <p:txBody>
          <a:bodyPr spcFirstLastPara="1" wrap="square" lIns="91425" tIns="91425" rIns="91425" bIns="91425" anchor="t" anchorCtr="0">
            <a:noAutofit/>
          </a:bodyPr>
          <a:lstStyle/>
          <a:p>
            <a:endParaRPr>
              <a:latin typeface="Calibri"/>
              <a:ea typeface="Calibri"/>
              <a:cs typeface="Calibri"/>
              <a:sym typeface="Calibri"/>
            </a:endParaRPr>
          </a:p>
        </p:txBody>
      </p:sp>
      <p:pic>
        <p:nvPicPr>
          <p:cNvPr id="686" name="Google Shape;686;p83"/>
          <p:cNvPicPr preferRelativeResize="0"/>
          <p:nvPr/>
        </p:nvPicPr>
        <p:blipFill>
          <a:blip r:embed="rId3" cstate="print">
            <a:alphaModFix/>
          </a:blip>
          <a:stretch>
            <a:fillRect/>
          </a:stretch>
        </p:blipFill>
        <p:spPr>
          <a:xfrm>
            <a:off x="1847850" y="2560500"/>
            <a:ext cx="8496300" cy="1611450"/>
          </a:xfrm>
          <a:prstGeom prst="rect">
            <a:avLst/>
          </a:prstGeom>
          <a:noFill/>
          <a:ln>
            <a:noFill/>
          </a:ln>
        </p:spPr>
      </p:pic>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69008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690"/>
        <p:cNvGrpSpPr/>
        <p:nvPr/>
      </p:nvGrpSpPr>
      <p:grpSpPr>
        <a:xfrm>
          <a:off x="0" y="0"/>
          <a:ext cx="0" cy="0"/>
          <a:chOff x="0" y="0"/>
          <a:chExt cx="0" cy="0"/>
        </a:xfrm>
      </p:grpSpPr>
      <p:sp>
        <p:nvSpPr>
          <p:cNvPr id="691" name="Google Shape;691;p84"/>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83</a:t>
            </a:fld>
            <a:endParaRPr>
              <a:solidFill>
                <a:srgbClr val="000000"/>
              </a:solidFill>
            </a:endParaRPr>
          </a:p>
        </p:txBody>
      </p:sp>
      <p:sp>
        <p:nvSpPr>
          <p:cNvPr id="692" name="Google Shape;692;p84"/>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693" name="Google Shape;693;p84"/>
          <p:cNvSpPr/>
          <p:nvPr/>
        </p:nvSpPr>
        <p:spPr>
          <a:xfrm>
            <a:off x="1524000" y="533400"/>
            <a:ext cx="2311200" cy="461700"/>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Risk Governance</a:t>
            </a:r>
            <a:endParaRPr sz="2400" b="1" dirty="0">
              <a:solidFill>
                <a:schemeClr val="bg1"/>
              </a:solidFill>
              <a:latin typeface="Calibri"/>
              <a:ea typeface="Calibri"/>
              <a:cs typeface="Calibri"/>
              <a:sym typeface="Calibri"/>
            </a:endParaRPr>
          </a:p>
        </p:txBody>
      </p:sp>
      <p:pic>
        <p:nvPicPr>
          <p:cNvPr id="694" name="Google Shape;694;p84"/>
          <p:cNvPicPr preferRelativeResize="0"/>
          <p:nvPr/>
        </p:nvPicPr>
        <p:blipFill>
          <a:blip r:embed="rId3" cstate="print">
            <a:alphaModFix/>
          </a:blip>
          <a:stretch>
            <a:fillRect/>
          </a:stretch>
        </p:blipFill>
        <p:spPr>
          <a:xfrm>
            <a:off x="1866900" y="1752200"/>
            <a:ext cx="8458200" cy="952500"/>
          </a:xfrm>
          <a:prstGeom prst="rect">
            <a:avLst/>
          </a:prstGeom>
          <a:noFill/>
          <a:ln>
            <a:noFill/>
          </a:ln>
        </p:spPr>
      </p:pic>
      <p:pic>
        <p:nvPicPr>
          <p:cNvPr id="695" name="Google Shape;695;p84"/>
          <p:cNvPicPr preferRelativeResize="0"/>
          <p:nvPr/>
        </p:nvPicPr>
        <p:blipFill>
          <a:blip r:embed="rId4" cstate="print">
            <a:alphaModFix/>
          </a:blip>
          <a:stretch>
            <a:fillRect/>
          </a:stretch>
        </p:blipFill>
        <p:spPr>
          <a:xfrm>
            <a:off x="1881176" y="3119439"/>
            <a:ext cx="8429625" cy="619125"/>
          </a:xfrm>
          <a:prstGeom prst="rect">
            <a:avLst/>
          </a:prstGeom>
          <a:noFill/>
          <a:ln>
            <a:noFill/>
          </a:ln>
        </p:spPr>
      </p:pic>
      <p:pic>
        <p:nvPicPr>
          <p:cNvPr id="696" name="Google Shape;696;p84"/>
          <p:cNvPicPr preferRelativeResize="0"/>
          <p:nvPr/>
        </p:nvPicPr>
        <p:blipFill>
          <a:blip r:embed="rId5" cstate="print">
            <a:alphaModFix/>
          </a:blip>
          <a:stretch>
            <a:fillRect/>
          </a:stretch>
        </p:blipFill>
        <p:spPr>
          <a:xfrm>
            <a:off x="1866900" y="4276964"/>
            <a:ext cx="2724150" cy="981075"/>
          </a:xfrm>
          <a:prstGeom prst="rect">
            <a:avLst/>
          </a:prstGeom>
          <a:noFill/>
          <a:ln>
            <a:noFill/>
          </a:ln>
        </p:spPr>
      </p:pic>
      <p:pic>
        <p:nvPicPr>
          <p:cNvPr id="697" name="Google Shape;697;p84"/>
          <p:cNvPicPr preferRelativeResize="0"/>
          <p:nvPr/>
        </p:nvPicPr>
        <p:blipFill>
          <a:blip r:embed="rId6" cstate="print">
            <a:alphaModFix/>
          </a:blip>
          <a:stretch>
            <a:fillRect/>
          </a:stretch>
        </p:blipFill>
        <p:spPr>
          <a:xfrm>
            <a:off x="4775875" y="4286489"/>
            <a:ext cx="2743200" cy="962025"/>
          </a:xfrm>
          <a:prstGeom prst="rect">
            <a:avLst/>
          </a:prstGeom>
          <a:noFill/>
          <a:ln>
            <a:noFill/>
          </a:ln>
        </p:spPr>
      </p:pic>
      <p:pic>
        <p:nvPicPr>
          <p:cNvPr id="698" name="Google Shape;698;p84"/>
          <p:cNvPicPr preferRelativeResize="0"/>
          <p:nvPr/>
        </p:nvPicPr>
        <p:blipFill>
          <a:blip r:embed="rId7" cstate="print">
            <a:alphaModFix/>
          </a:blip>
          <a:stretch>
            <a:fillRect/>
          </a:stretch>
        </p:blipFill>
        <p:spPr>
          <a:xfrm>
            <a:off x="7591426" y="4276964"/>
            <a:ext cx="2733675" cy="981075"/>
          </a:xfrm>
          <a:prstGeom prst="rect">
            <a:avLst/>
          </a:prstGeom>
          <a:noFill/>
          <a:ln>
            <a:noFill/>
          </a:ln>
        </p:spPr>
      </p:pic>
      <p:sp>
        <p:nvSpPr>
          <p:cNvPr id="699" name="Google Shape;699;p84"/>
          <p:cNvSpPr/>
          <p:nvPr/>
        </p:nvSpPr>
        <p:spPr>
          <a:xfrm>
            <a:off x="6053100" y="2714900"/>
            <a:ext cx="167400" cy="357900"/>
          </a:xfrm>
          <a:prstGeom prst="upArrow">
            <a:avLst>
              <a:gd name="adj1" fmla="val 50000"/>
              <a:gd name="adj2" fmla="val 50000"/>
            </a:avLst>
          </a:prstGeom>
          <a:solidFill>
            <a:srgbClr val="0053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00" name="Google Shape;700;p84"/>
          <p:cNvSpPr/>
          <p:nvPr/>
        </p:nvSpPr>
        <p:spPr>
          <a:xfrm>
            <a:off x="6063775" y="3785225"/>
            <a:ext cx="167400" cy="357900"/>
          </a:xfrm>
          <a:prstGeom prst="upArrow">
            <a:avLst>
              <a:gd name="adj1" fmla="val 50000"/>
              <a:gd name="adj2" fmla="val 50000"/>
            </a:avLst>
          </a:prstGeom>
          <a:solidFill>
            <a:srgbClr val="0053B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12"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89708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Shape 704"/>
        <p:cNvGrpSpPr/>
        <p:nvPr/>
      </p:nvGrpSpPr>
      <p:grpSpPr>
        <a:xfrm>
          <a:off x="0" y="0"/>
          <a:ext cx="0" cy="0"/>
          <a:chOff x="0" y="0"/>
          <a:chExt cx="0" cy="0"/>
        </a:xfrm>
      </p:grpSpPr>
      <p:sp>
        <p:nvSpPr>
          <p:cNvPr id="705" name="Google Shape;705;p85"/>
          <p:cNvSpPr txBox="1">
            <a:spLocks noGrp="1"/>
          </p:cNvSpPr>
          <p:nvPr>
            <p:ph type="sldNum" idx="12"/>
          </p:nvPr>
        </p:nvSpPr>
        <p:spPr>
          <a:xfrm>
            <a:off x="10134601" y="6638307"/>
            <a:ext cx="424543" cy="207818"/>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chemeClr val="bg1"/>
                </a:solidFill>
              </a:rPr>
              <a:pPr/>
              <a:t>84</a:t>
            </a:fld>
            <a:endParaRPr>
              <a:solidFill>
                <a:schemeClr val="bg1"/>
              </a:solidFill>
            </a:endParaRPr>
          </a:p>
        </p:txBody>
      </p:sp>
      <p:sp>
        <p:nvSpPr>
          <p:cNvPr id="706" name="Google Shape;706;p85"/>
          <p:cNvSpPr/>
          <p:nvPr/>
        </p:nvSpPr>
        <p:spPr>
          <a:xfrm>
            <a:off x="1524000" y="152401"/>
            <a:ext cx="4369856" cy="461665"/>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RISK MANAGEMENT STRUCTURE</a:t>
            </a:r>
            <a:endParaRPr sz="2400" b="1">
              <a:solidFill>
                <a:schemeClr val="bg1"/>
              </a:solidFill>
              <a:latin typeface="Calibri"/>
              <a:ea typeface="Calibri"/>
              <a:cs typeface="Calibri"/>
              <a:sym typeface="Calibri"/>
            </a:endParaRPr>
          </a:p>
        </p:txBody>
      </p:sp>
      <p:sp>
        <p:nvSpPr>
          <p:cNvPr id="707" name="Google Shape;707;p85"/>
          <p:cNvSpPr/>
          <p:nvPr/>
        </p:nvSpPr>
        <p:spPr>
          <a:xfrm>
            <a:off x="1529318" y="533401"/>
            <a:ext cx="5750192" cy="461665"/>
          </a:xfrm>
          <a:prstGeom prst="rect">
            <a:avLst/>
          </a:prstGeom>
          <a:noFill/>
          <a:ln>
            <a:noFill/>
          </a:ln>
        </p:spPr>
        <p:txBody>
          <a:bodyPr spcFirstLastPara="1" wrap="square" lIns="91425" tIns="45700" rIns="91425" bIns="45700" anchor="t" anchorCtr="0">
            <a:noAutofit/>
          </a:bodyPr>
          <a:lstStyle/>
          <a:p>
            <a:pPr>
              <a:buClr>
                <a:schemeClr val="dk1"/>
              </a:buClr>
            </a:pPr>
            <a:r>
              <a:rPr lang="en-US" sz="2400" b="1">
                <a:solidFill>
                  <a:schemeClr val="bg1"/>
                </a:solidFill>
                <a:latin typeface="Calibri"/>
                <a:ea typeface="Calibri"/>
                <a:cs typeface="Calibri"/>
                <a:sym typeface="Calibri"/>
              </a:rPr>
              <a:t>Risk Governance</a:t>
            </a:r>
            <a:endParaRPr sz="2400" b="1">
              <a:solidFill>
                <a:schemeClr val="bg1"/>
              </a:solidFill>
              <a:latin typeface="Calibri"/>
              <a:ea typeface="Calibri"/>
              <a:cs typeface="Calibri"/>
              <a:sym typeface="Calibri"/>
            </a:endParaRPr>
          </a:p>
        </p:txBody>
      </p:sp>
      <p:pic>
        <p:nvPicPr>
          <p:cNvPr id="708" name="Google Shape;708;p85"/>
          <p:cNvPicPr preferRelativeResize="0"/>
          <p:nvPr/>
        </p:nvPicPr>
        <p:blipFill>
          <a:blip r:embed="rId3" cstate="print">
            <a:alphaModFix/>
          </a:blip>
          <a:stretch>
            <a:fillRect/>
          </a:stretch>
        </p:blipFill>
        <p:spPr>
          <a:xfrm>
            <a:off x="1609575" y="1111739"/>
            <a:ext cx="2724150" cy="981075"/>
          </a:xfrm>
          <a:prstGeom prst="rect">
            <a:avLst/>
          </a:prstGeom>
          <a:noFill/>
          <a:ln>
            <a:noFill/>
          </a:ln>
        </p:spPr>
      </p:pic>
      <p:sp>
        <p:nvSpPr>
          <p:cNvPr id="709" name="Google Shape;709;p85"/>
          <p:cNvSpPr txBox="1"/>
          <p:nvPr/>
        </p:nvSpPr>
        <p:spPr>
          <a:xfrm>
            <a:off x="1524000" y="0"/>
            <a:ext cx="3000000" cy="3000000"/>
          </a:xfrm>
          <a:prstGeom prst="rect">
            <a:avLst/>
          </a:prstGeom>
          <a:noFill/>
          <a:ln>
            <a:noFill/>
          </a:ln>
        </p:spPr>
        <p:txBody>
          <a:bodyPr spcFirstLastPara="1" wrap="square" lIns="91425" tIns="91425" rIns="91425" bIns="91425" anchor="ctr" anchorCtr="0">
            <a:noAutofit/>
          </a:bodyPr>
          <a:lstStyle/>
          <a:p>
            <a:pPr>
              <a:lnSpc>
                <a:spcPct val="115000"/>
              </a:lnSpc>
            </a:pPr>
            <a:r>
              <a:rPr lang="en-US">
                <a:solidFill>
                  <a:schemeClr val="bg1"/>
                </a:solidFill>
              </a:rPr>
              <a:t>•</a:t>
            </a:r>
            <a:endParaRPr>
              <a:solidFill>
                <a:schemeClr val="bg1"/>
              </a:solidFill>
            </a:endParaRPr>
          </a:p>
        </p:txBody>
      </p:sp>
      <p:pic>
        <p:nvPicPr>
          <p:cNvPr id="710" name="Google Shape;710;p85"/>
          <p:cNvPicPr preferRelativeResize="0"/>
          <p:nvPr/>
        </p:nvPicPr>
        <p:blipFill>
          <a:blip r:embed="rId4" cstate="print">
            <a:alphaModFix/>
          </a:blip>
          <a:stretch>
            <a:fillRect/>
          </a:stretch>
        </p:blipFill>
        <p:spPr>
          <a:xfrm>
            <a:off x="3325375" y="2092815"/>
            <a:ext cx="5839200" cy="4109066"/>
          </a:xfrm>
          <a:prstGeom prst="rect">
            <a:avLst/>
          </a:prstGeom>
          <a:noFill/>
          <a:ln>
            <a:noFill/>
          </a:ln>
        </p:spPr>
      </p:pic>
      <p:pic>
        <p:nvPicPr>
          <p:cNvPr id="8"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18492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714"/>
        <p:cNvGrpSpPr/>
        <p:nvPr/>
      </p:nvGrpSpPr>
      <p:grpSpPr>
        <a:xfrm>
          <a:off x="0" y="0"/>
          <a:ext cx="0" cy="0"/>
          <a:chOff x="0" y="0"/>
          <a:chExt cx="0" cy="0"/>
        </a:xfrm>
      </p:grpSpPr>
      <p:sp>
        <p:nvSpPr>
          <p:cNvPr id="715" name="Google Shape;715;p86"/>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chemeClr val="bg1"/>
                </a:solidFill>
              </a:rPr>
              <a:pPr/>
              <a:t>85</a:t>
            </a:fld>
            <a:endParaRPr>
              <a:solidFill>
                <a:schemeClr val="bg1"/>
              </a:solidFill>
            </a:endParaRPr>
          </a:p>
        </p:txBody>
      </p:sp>
      <p:sp>
        <p:nvSpPr>
          <p:cNvPr id="716" name="Google Shape;716;p86"/>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RISK MANAGEMENT STRUCTURE</a:t>
            </a:r>
            <a:endParaRPr sz="2400" b="1">
              <a:solidFill>
                <a:schemeClr val="bg1"/>
              </a:solidFill>
              <a:latin typeface="Calibri"/>
              <a:ea typeface="Calibri"/>
              <a:cs typeface="Calibri"/>
              <a:sym typeface="Calibri"/>
            </a:endParaRPr>
          </a:p>
        </p:txBody>
      </p:sp>
      <p:sp>
        <p:nvSpPr>
          <p:cNvPr id="717" name="Google Shape;717;p86"/>
          <p:cNvSpPr/>
          <p:nvPr/>
        </p:nvSpPr>
        <p:spPr>
          <a:xfrm>
            <a:off x="1529318" y="533400"/>
            <a:ext cx="5750100" cy="461700"/>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Risk Governance</a:t>
            </a:r>
            <a:endParaRPr sz="2400" b="1">
              <a:solidFill>
                <a:schemeClr val="bg1"/>
              </a:solidFill>
              <a:latin typeface="Calibri"/>
              <a:ea typeface="Calibri"/>
              <a:cs typeface="Calibri"/>
              <a:sym typeface="Calibri"/>
            </a:endParaRPr>
          </a:p>
        </p:txBody>
      </p:sp>
      <p:pic>
        <p:nvPicPr>
          <p:cNvPr id="718" name="Google Shape;718;p86"/>
          <p:cNvPicPr preferRelativeResize="0"/>
          <p:nvPr/>
        </p:nvPicPr>
        <p:blipFill>
          <a:blip r:embed="rId3" cstate="print">
            <a:alphaModFix/>
          </a:blip>
          <a:stretch>
            <a:fillRect/>
          </a:stretch>
        </p:blipFill>
        <p:spPr>
          <a:xfrm>
            <a:off x="4724400" y="1197064"/>
            <a:ext cx="2743200" cy="962025"/>
          </a:xfrm>
          <a:prstGeom prst="rect">
            <a:avLst/>
          </a:prstGeom>
          <a:noFill/>
          <a:ln>
            <a:noFill/>
          </a:ln>
        </p:spPr>
      </p:pic>
      <p:pic>
        <p:nvPicPr>
          <p:cNvPr id="719" name="Google Shape;719;p86"/>
          <p:cNvPicPr preferRelativeResize="0"/>
          <p:nvPr/>
        </p:nvPicPr>
        <p:blipFill>
          <a:blip r:embed="rId4" cstate="print">
            <a:alphaModFix/>
          </a:blip>
          <a:stretch>
            <a:fillRect/>
          </a:stretch>
        </p:blipFill>
        <p:spPr>
          <a:xfrm>
            <a:off x="3154925" y="2223425"/>
            <a:ext cx="5882150" cy="3972650"/>
          </a:xfrm>
          <a:prstGeom prst="rect">
            <a:avLst/>
          </a:prstGeom>
          <a:noFill/>
          <a:ln>
            <a:noFill/>
          </a:ln>
        </p:spPr>
      </p:pic>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58402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Shape 723"/>
        <p:cNvGrpSpPr/>
        <p:nvPr/>
      </p:nvGrpSpPr>
      <p:grpSpPr>
        <a:xfrm>
          <a:off x="0" y="0"/>
          <a:ext cx="0" cy="0"/>
          <a:chOff x="0" y="0"/>
          <a:chExt cx="0" cy="0"/>
        </a:xfrm>
      </p:grpSpPr>
      <p:sp>
        <p:nvSpPr>
          <p:cNvPr id="724" name="Google Shape;724;p87"/>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chemeClr val="bg1"/>
                </a:solidFill>
              </a:rPr>
              <a:pPr/>
              <a:t>86</a:t>
            </a:fld>
            <a:endParaRPr>
              <a:solidFill>
                <a:schemeClr val="bg1"/>
              </a:solidFill>
            </a:endParaRPr>
          </a:p>
        </p:txBody>
      </p:sp>
      <p:sp>
        <p:nvSpPr>
          <p:cNvPr id="725" name="Google Shape;725;p87"/>
          <p:cNvSpPr/>
          <p:nvPr/>
        </p:nvSpPr>
        <p:spPr>
          <a:xfrm>
            <a:off x="1524000" y="152400"/>
            <a:ext cx="4369800" cy="461700"/>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RISK MANAGEMENT STRUCTURE</a:t>
            </a:r>
            <a:endParaRPr sz="2400" b="1">
              <a:solidFill>
                <a:schemeClr val="bg1"/>
              </a:solidFill>
              <a:latin typeface="Calibri"/>
              <a:ea typeface="Calibri"/>
              <a:cs typeface="Calibri"/>
              <a:sym typeface="Calibri"/>
            </a:endParaRPr>
          </a:p>
        </p:txBody>
      </p:sp>
      <p:sp>
        <p:nvSpPr>
          <p:cNvPr id="726" name="Google Shape;726;p87"/>
          <p:cNvSpPr/>
          <p:nvPr/>
        </p:nvSpPr>
        <p:spPr>
          <a:xfrm>
            <a:off x="1529318" y="533400"/>
            <a:ext cx="5750100" cy="461700"/>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Risk Governance</a:t>
            </a:r>
            <a:endParaRPr sz="2400" b="1">
              <a:solidFill>
                <a:schemeClr val="bg1"/>
              </a:solidFill>
              <a:latin typeface="Calibri"/>
              <a:ea typeface="Calibri"/>
              <a:cs typeface="Calibri"/>
              <a:sym typeface="Calibri"/>
            </a:endParaRPr>
          </a:p>
        </p:txBody>
      </p:sp>
      <p:pic>
        <p:nvPicPr>
          <p:cNvPr id="727" name="Google Shape;727;p87"/>
          <p:cNvPicPr preferRelativeResize="0"/>
          <p:nvPr/>
        </p:nvPicPr>
        <p:blipFill>
          <a:blip r:embed="rId3" cstate="print">
            <a:alphaModFix/>
          </a:blip>
          <a:stretch>
            <a:fillRect/>
          </a:stretch>
        </p:blipFill>
        <p:spPr>
          <a:xfrm>
            <a:off x="7591426" y="918739"/>
            <a:ext cx="2733675" cy="981075"/>
          </a:xfrm>
          <a:prstGeom prst="rect">
            <a:avLst/>
          </a:prstGeom>
          <a:noFill/>
          <a:ln>
            <a:noFill/>
          </a:ln>
        </p:spPr>
      </p:pic>
      <p:pic>
        <p:nvPicPr>
          <p:cNvPr id="728" name="Google Shape;728;p87"/>
          <p:cNvPicPr preferRelativeResize="0"/>
          <p:nvPr/>
        </p:nvPicPr>
        <p:blipFill>
          <a:blip r:embed="rId4" cstate="print">
            <a:alphaModFix/>
          </a:blip>
          <a:stretch>
            <a:fillRect/>
          </a:stretch>
        </p:blipFill>
        <p:spPr>
          <a:xfrm>
            <a:off x="3135064" y="1899826"/>
            <a:ext cx="5921875" cy="3938675"/>
          </a:xfrm>
          <a:prstGeom prst="rect">
            <a:avLst/>
          </a:prstGeom>
          <a:noFill/>
          <a:ln>
            <a:noFill/>
          </a:ln>
        </p:spPr>
      </p:pic>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65465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Shape 732"/>
        <p:cNvGrpSpPr/>
        <p:nvPr/>
      </p:nvGrpSpPr>
      <p:grpSpPr>
        <a:xfrm>
          <a:off x="0" y="0"/>
          <a:ext cx="0" cy="0"/>
          <a:chOff x="0" y="0"/>
          <a:chExt cx="0" cy="0"/>
        </a:xfrm>
      </p:grpSpPr>
      <p:sp>
        <p:nvSpPr>
          <p:cNvPr id="733" name="Google Shape;733;p88"/>
          <p:cNvSpPr txBox="1">
            <a:spLocks noGrp="1"/>
          </p:cNvSpPr>
          <p:nvPr>
            <p:ph type="sldNum" idx="12"/>
          </p:nvPr>
        </p:nvSpPr>
        <p:spPr>
          <a:xfrm>
            <a:off x="10134601" y="6638307"/>
            <a:ext cx="424543" cy="207818"/>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87</a:t>
            </a:fld>
            <a:endParaRPr>
              <a:solidFill>
                <a:srgbClr val="000000"/>
              </a:solidFill>
            </a:endParaRPr>
          </a:p>
        </p:txBody>
      </p:sp>
      <p:sp>
        <p:nvSpPr>
          <p:cNvPr id="734" name="Google Shape;734;p88"/>
          <p:cNvSpPr/>
          <p:nvPr/>
        </p:nvSpPr>
        <p:spPr>
          <a:xfrm>
            <a:off x="1524000" y="152401"/>
            <a:ext cx="4369856" cy="461665"/>
          </a:xfrm>
          <a:prstGeom prst="rect">
            <a:avLst/>
          </a:prstGeom>
          <a:noFill/>
          <a:ln>
            <a:noFill/>
          </a:ln>
        </p:spPr>
        <p:txBody>
          <a:bodyPr spcFirstLastPara="1" wrap="square" lIns="91425" tIns="45700" rIns="91425" bIns="45700" anchor="t" anchorCtr="0">
            <a:noAutofit/>
          </a:bodyPr>
          <a:lstStyle/>
          <a:p>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735" name="Google Shape;735;p88"/>
          <p:cNvSpPr/>
          <p:nvPr/>
        </p:nvSpPr>
        <p:spPr>
          <a:xfrm>
            <a:off x="1529319" y="533401"/>
            <a:ext cx="2578951" cy="461665"/>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Risk Measurement</a:t>
            </a:r>
            <a:endParaRPr sz="2400" b="1" dirty="0">
              <a:solidFill>
                <a:schemeClr val="bg1"/>
              </a:solidFill>
              <a:latin typeface="Calibri"/>
              <a:ea typeface="Calibri"/>
              <a:cs typeface="Calibri"/>
              <a:sym typeface="Calibri"/>
            </a:endParaRPr>
          </a:p>
        </p:txBody>
      </p:sp>
      <p:pic>
        <p:nvPicPr>
          <p:cNvPr id="736" name="Google Shape;736;p88"/>
          <p:cNvPicPr preferRelativeResize="0"/>
          <p:nvPr/>
        </p:nvPicPr>
        <p:blipFill>
          <a:blip r:embed="rId3" cstate="print">
            <a:alphaModFix/>
          </a:blip>
          <a:stretch>
            <a:fillRect/>
          </a:stretch>
        </p:blipFill>
        <p:spPr>
          <a:xfrm>
            <a:off x="6540050" y="1243003"/>
            <a:ext cx="3105150" cy="4371975"/>
          </a:xfrm>
          <a:prstGeom prst="rect">
            <a:avLst/>
          </a:prstGeom>
          <a:noFill/>
          <a:ln>
            <a:noFill/>
          </a:ln>
        </p:spPr>
      </p:pic>
      <p:sp>
        <p:nvSpPr>
          <p:cNvPr id="737" name="Google Shape;737;p88"/>
          <p:cNvSpPr txBox="1"/>
          <p:nvPr/>
        </p:nvSpPr>
        <p:spPr>
          <a:xfrm>
            <a:off x="1768475" y="1325275"/>
            <a:ext cx="4824900" cy="358980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b="1" dirty="0">
                <a:solidFill>
                  <a:srgbClr val="FF0000"/>
                </a:solidFill>
                <a:latin typeface="Calibri"/>
                <a:ea typeface="Calibri"/>
                <a:cs typeface="Calibri"/>
                <a:sym typeface="Calibri"/>
              </a:rPr>
              <a:t>Expected losses</a:t>
            </a:r>
            <a:r>
              <a:rPr lang="en-US" b="1" dirty="0">
                <a:solidFill>
                  <a:schemeClr val="bg1"/>
                </a:solidFill>
                <a:latin typeface="Calibri"/>
                <a:ea typeface="Calibri"/>
                <a:cs typeface="Calibri"/>
                <a:sym typeface="Calibri"/>
              </a:rPr>
              <a:t>: </a:t>
            </a:r>
            <a:r>
              <a:rPr lang="en-US" dirty="0">
                <a:solidFill>
                  <a:schemeClr val="bg1"/>
                </a:solidFill>
                <a:latin typeface="Calibri"/>
                <a:ea typeface="Calibri"/>
                <a:cs typeface="Calibri"/>
                <a:sym typeface="Calibri"/>
              </a:rPr>
              <a:t>Losses that are statistically expected to occur in the normal course of business in a given period of time. </a:t>
            </a:r>
            <a:r>
              <a:rPr lang="en-US" i="1" dirty="0">
                <a:solidFill>
                  <a:schemeClr val="bg1"/>
                </a:solidFill>
                <a:latin typeface="Calibri"/>
                <a:ea typeface="Calibri"/>
                <a:cs typeface="Calibri"/>
                <a:sym typeface="Calibri"/>
              </a:rPr>
              <a:t>(Earning at risk)</a:t>
            </a:r>
            <a:endParaRPr i="1" dirty="0">
              <a:solidFill>
                <a:schemeClr val="bg1"/>
              </a:solidFill>
              <a:latin typeface="Calibri"/>
              <a:ea typeface="Calibri"/>
              <a:cs typeface="Calibri"/>
              <a:sym typeface="Calibri"/>
            </a:endParaRPr>
          </a:p>
          <a:p>
            <a:pPr>
              <a:lnSpc>
                <a:spcPct val="115000"/>
              </a:lnSpc>
              <a:buClr>
                <a:schemeClr val="dk1"/>
              </a:buClr>
              <a:buSzPts val="1100"/>
            </a:pPr>
            <a:r>
              <a:rPr lang="en-US" b="1" dirty="0">
                <a:solidFill>
                  <a:srgbClr val="FF0000"/>
                </a:solidFill>
                <a:latin typeface="Calibri"/>
                <a:ea typeface="Calibri"/>
                <a:cs typeface="Calibri"/>
                <a:sym typeface="Calibri"/>
              </a:rPr>
              <a:t>Unexpected losses</a:t>
            </a:r>
            <a:r>
              <a:rPr lang="en-US" b="1" dirty="0">
                <a:solidFill>
                  <a:schemeClr val="bg1"/>
                </a:solidFill>
                <a:latin typeface="Calibri"/>
                <a:ea typeface="Calibri"/>
                <a:cs typeface="Calibri"/>
                <a:sym typeface="Calibri"/>
              </a:rPr>
              <a:t>:</a:t>
            </a:r>
            <a:r>
              <a:rPr lang="en-US" dirty="0">
                <a:solidFill>
                  <a:schemeClr val="bg1"/>
                </a:solidFill>
                <a:latin typeface="Calibri"/>
                <a:ea typeface="Calibri"/>
                <a:cs typeface="Calibri"/>
                <a:sym typeface="Calibri"/>
              </a:rPr>
              <a:t> Losses that are statically estimated of the amount by which actual losses</a:t>
            </a:r>
            <a:endParaRPr dirty="0">
              <a:solidFill>
                <a:schemeClr val="bg1"/>
              </a:solidFill>
              <a:latin typeface="Calibri"/>
              <a:ea typeface="Calibri"/>
              <a:cs typeface="Calibri"/>
              <a:sym typeface="Calibri"/>
            </a:endParaRPr>
          </a:p>
          <a:p>
            <a:pPr>
              <a:lnSpc>
                <a:spcPct val="115000"/>
              </a:lnSpc>
              <a:buClr>
                <a:schemeClr val="dk1"/>
              </a:buClr>
              <a:buSzPts val="1100"/>
            </a:pPr>
            <a:r>
              <a:rPr lang="en-US" dirty="0">
                <a:solidFill>
                  <a:schemeClr val="bg1"/>
                </a:solidFill>
                <a:latin typeface="Calibri"/>
                <a:ea typeface="Calibri"/>
                <a:cs typeface="Calibri"/>
                <a:sym typeface="Calibri"/>
              </a:rPr>
              <a:t>can exceed expected losses. </a:t>
            </a:r>
            <a:r>
              <a:rPr lang="en-US" i="1" dirty="0">
                <a:solidFill>
                  <a:schemeClr val="bg1"/>
                </a:solidFill>
                <a:latin typeface="Calibri"/>
                <a:ea typeface="Calibri"/>
                <a:cs typeface="Calibri"/>
                <a:sym typeface="Calibri"/>
              </a:rPr>
              <a:t>(Capital at risk)</a:t>
            </a:r>
            <a:endParaRPr i="1" dirty="0">
              <a:solidFill>
                <a:schemeClr val="bg1"/>
              </a:solidFill>
              <a:latin typeface="Calibri"/>
              <a:ea typeface="Calibri"/>
              <a:cs typeface="Calibri"/>
              <a:sym typeface="Calibri"/>
            </a:endParaRPr>
          </a:p>
          <a:p>
            <a:pPr>
              <a:lnSpc>
                <a:spcPct val="115000"/>
              </a:lnSpc>
              <a:buClr>
                <a:schemeClr val="dk1"/>
              </a:buClr>
              <a:buSzPts val="1100"/>
            </a:pPr>
            <a:r>
              <a:rPr lang="en-US" b="1" dirty="0">
                <a:solidFill>
                  <a:srgbClr val="FF0000"/>
                </a:solidFill>
                <a:latin typeface="Calibri"/>
                <a:ea typeface="Calibri"/>
                <a:cs typeface="Calibri"/>
                <a:sym typeface="Calibri"/>
              </a:rPr>
              <a:t>Unexpected = Actual - Expected</a:t>
            </a:r>
            <a:endParaRPr b="1" dirty="0">
              <a:solidFill>
                <a:srgbClr val="FF0000"/>
              </a:solidFill>
              <a:latin typeface="Calibri"/>
              <a:ea typeface="Calibri"/>
              <a:cs typeface="Calibri"/>
              <a:sym typeface="Calibri"/>
            </a:endParaRPr>
          </a:p>
          <a:p>
            <a:endParaRPr dirty="0"/>
          </a:p>
        </p:txBody>
      </p:sp>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25264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Shape 741"/>
        <p:cNvGrpSpPr/>
        <p:nvPr/>
      </p:nvGrpSpPr>
      <p:grpSpPr>
        <a:xfrm>
          <a:off x="0" y="0"/>
          <a:ext cx="0" cy="0"/>
          <a:chOff x="0" y="0"/>
          <a:chExt cx="0" cy="0"/>
        </a:xfrm>
      </p:grpSpPr>
      <p:sp>
        <p:nvSpPr>
          <p:cNvPr id="742" name="Google Shape;742;p89"/>
          <p:cNvSpPr txBox="1">
            <a:spLocks noGrp="1"/>
          </p:cNvSpPr>
          <p:nvPr>
            <p:ph type="sldNum" idx="12"/>
          </p:nvPr>
        </p:nvSpPr>
        <p:spPr>
          <a:xfrm>
            <a:off x="10134601" y="6638307"/>
            <a:ext cx="424543" cy="207818"/>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88</a:t>
            </a:fld>
            <a:endParaRPr>
              <a:solidFill>
                <a:srgbClr val="000000"/>
              </a:solidFill>
            </a:endParaRPr>
          </a:p>
        </p:txBody>
      </p:sp>
      <p:sp>
        <p:nvSpPr>
          <p:cNvPr id="743" name="Google Shape;743;p89"/>
          <p:cNvSpPr/>
          <p:nvPr/>
        </p:nvSpPr>
        <p:spPr>
          <a:xfrm>
            <a:off x="1524000" y="152401"/>
            <a:ext cx="4369856" cy="461665"/>
          </a:xfrm>
          <a:prstGeom prst="rect">
            <a:avLst/>
          </a:prstGeom>
          <a:noFill/>
          <a:ln>
            <a:noFill/>
          </a:ln>
        </p:spPr>
        <p:txBody>
          <a:bodyPr spcFirstLastPara="1" wrap="square" lIns="91425" tIns="45700" rIns="91425" bIns="45700" anchor="t" anchorCtr="0">
            <a:noAutofit/>
          </a:bodyPr>
          <a:lstStyle/>
          <a:p>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744" name="Google Shape;744;p89"/>
          <p:cNvSpPr/>
          <p:nvPr/>
        </p:nvSpPr>
        <p:spPr>
          <a:xfrm>
            <a:off x="1529319" y="533401"/>
            <a:ext cx="2578951" cy="461665"/>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Risk</a:t>
            </a:r>
            <a:r>
              <a:rPr lang="en-US" sz="2400" b="1" dirty="0">
                <a:solidFill>
                  <a:schemeClr val="dk1"/>
                </a:solidFill>
                <a:latin typeface="Calibri"/>
                <a:ea typeface="Calibri"/>
                <a:cs typeface="Calibri"/>
                <a:sym typeface="Calibri"/>
              </a:rPr>
              <a:t> Measurement</a:t>
            </a:r>
            <a:endParaRPr sz="2400" b="1" dirty="0">
              <a:solidFill>
                <a:schemeClr val="dk1"/>
              </a:solidFill>
              <a:latin typeface="Calibri"/>
              <a:ea typeface="Calibri"/>
              <a:cs typeface="Calibri"/>
              <a:sym typeface="Calibri"/>
            </a:endParaRPr>
          </a:p>
        </p:txBody>
      </p:sp>
      <p:pic>
        <p:nvPicPr>
          <p:cNvPr id="745" name="Google Shape;745;p89"/>
          <p:cNvPicPr preferRelativeResize="0"/>
          <p:nvPr/>
        </p:nvPicPr>
        <p:blipFill>
          <a:blip r:embed="rId3" cstate="print">
            <a:alphaModFix/>
          </a:blip>
          <a:stretch>
            <a:fillRect/>
          </a:stretch>
        </p:blipFill>
        <p:spPr>
          <a:xfrm>
            <a:off x="6501900" y="1243003"/>
            <a:ext cx="3105150" cy="4371975"/>
          </a:xfrm>
          <a:prstGeom prst="rect">
            <a:avLst/>
          </a:prstGeom>
          <a:noFill/>
          <a:ln>
            <a:noFill/>
          </a:ln>
        </p:spPr>
      </p:pic>
      <p:sp>
        <p:nvSpPr>
          <p:cNvPr id="746" name="Google Shape;746;p89"/>
          <p:cNvSpPr txBox="1"/>
          <p:nvPr/>
        </p:nvSpPr>
        <p:spPr>
          <a:xfrm>
            <a:off x="1828800" y="1351025"/>
            <a:ext cx="4297500" cy="380850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b="1" dirty="0">
                <a:solidFill>
                  <a:srgbClr val="FF0000"/>
                </a:solidFill>
                <a:latin typeface="Calibri"/>
                <a:ea typeface="Calibri"/>
                <a:cs typeface="Calibri"/>
                <a:sym typeface="Calibri"/>
              </a:rPr>
              <a:t>Stress testing</a:t>
            </a:r>
            <a:r>
              <a:rPr lang="en-US" b="1" dirty="0">
                <a:solidFill>
                  <a:schemeClr val="bg1"/>
                </a:solidFill>
                <a:latin typeface="Calibri"/>
                <a:ea typeface="Calibri"/>
                <a:cs typeface="Calibri"/>
                <a:sym typeface="Calibri"/>
              </a:rPr>
              <a:t>: </a:t>
            </a:r>
            <a:r>
              <a:rPr lang="en-US" dirty="0">
                <a:solidFill>
                  <a:schemeClr val="bg1"/>
                </a:solidFill>
                <a:latin typeface="Calibri"/>
                <a:ea typeface="Calibri"/>
                <a:cs typeface="Calibri"/>
                <a:sym typeface="Calibri"/>
              </a:rPr>
              <a:t>Examines potential impacts arising from adverse events.</a:t>
            </a:r>
            <a:endParaRPr dirty="0">
              <a:solidFill>
                <a:schemeClr val="bg1"/>
              </a:solidFill>
              <a:latin typeface="Calibri"/>
              <a:ea typeface="Calibri"/>
              <a:cs typeface="Calibri"/>
              <a:sym typeface="Calibri"/>
            </a:endParaRPr>
          </a:p>
          <a:p>
            <a:pPr>
              <a:lnSpc>
                <a:spcPct val="115000"/>
              </a:lnSpc>
              <a:buClr>
                <a:schemeClr val="dk1"/>
              </a:buClr>
              <a:buSzPts val="1100"/>
            </a:pPr>
            <a:r>
              <a:rPr lang="en-US" dirty="0">
                <a:solidFill>
                  <a:schemeClr val="bg1"/>
                </a:solidFill>
                <a:latin typeface="Calibri"/>
                <a:ea typeface="Calibri"/>
                <a:cs typeface="Calibri"/>
                <a:sym typeface="Calibri"/>
              </a:rPr>
              <a:t>•Ongoing enterprise-wide stress tests</a:t>
            </a:r>
            <a:endParaRPr dirty="0">
              <a:solidFill>
                <a:schemeClr val="bg1"/>
              </a:solidFill>
              <a:latin typeface="Calibri"/>
              <a:ea typeface="Calibri"/>
              <a:cs typeface="Calibri"/>
              <a:sym typeface="Calibri"/>
            </a:endParaRPr>
          </a:p>
          <a:p>
            <a:pPr>
              <a:lnSpc>
                <a:spcPct val="115000"/>
              </a:lnSpc>
              <a:buClr>
                <a:schemeClr val="dk1"/>
              </a:buClr>
              <a:buSzPts val="1100"/>
            </a:pPr>
            <a:r>
              <a:rPr lang="en-US" dirty="0">
                <a:solidFill>
                  <a:schemeClr val="bg1"/>
                </a:solidFill>
                <a:latin typeface="Calibri"/>
                <a:ea typeface="Calibri"/>
                <a:cs typeface="Calibri"/>
                <a:sym typeface="Calibri"/>
              </a:rPr>
              <a:t>•Risk specific stress testing programs</a:t>
            </a:r>
            <a:endParaRPr dirty="0">
              <a:solidFill>
                <a:schemeClr val="bg1"/>
              </a:solidFill>
              <a:latin typeface="Calibri"/>
              <a:ea typeface="Calibri"/>
              <a:cs typeface="Calibri"/>
              <a:sym typeface="Calibri"/>
            </a:endParaRPr>
          </a:p>
          <a:p>
            <a:pPr>
              <a:lnSpc>
                <a:spcPct val="115000"/>
              </a:lnSpc>
              <a:buClr>
                <a:schemeClr val="dk1"/>
              </a:buClr>
              <a:buSzPts val="1100"/>
            </a:pPr>
            <a:r>
              <a:rPr lang="en-US" dirty="0">
                <a:solidFill>
                  <a:schemeClr val="bg1"/>
                </a:solidFill>
                <a:latin typeface="Calibri"/>
                <a:ea typeface="Calibri"/>
                <a:cs typeface="Calibri"/>
                <a:sym typeface="Calibri"/>
              </a:rPr>
              <a:t>•Ad-hoc stress tests</a:t>
            </a:r>
            <a:endParaRPr dirty="0">
              <a:solidFill>
                <a:schemeClr val="bg1"/>
              </a:solidFill>
              <a:latin typeface="Calibri"/>
              <a:ea typeface="Calibri"/>
              <a:cs typeface="Calibri"/>
              <a:sym typeface="Calibri"/>
            </a:endParaRPr>
          </a:p>
          <a:p>
            <a:pPr>
              <a:lnSpc>
                <a:spcPct val="115000"/>
              </a:lnSpc>
              <a:buClr>
                <a:schemeClr val="dk1"/>
              </a:buClr>
              <a:buSzPts val="1100"/>
            </a:pPr>
            <a:r>
              <a:rPr lang="en-US" dirty="0">
                <a:solidFill>
                  <a:schemeClr val="bg1"/>
                </a:solidFill>
                <a:latin typeface="Calibri"/>
                <a:ea typeface="Calibri"/>
                <a:cs typeface="Calibri"/>
                <a:sym typeface="Calibri"/>
              </a:rPr>
              <a:t>•Reverse stress tests</a:t>
            </a:r>
            <a:endParaRPr dirty="0">
              <a:solidFill>
                <a:schemeClr val="bg1"/>
              </a:solidFill>
              <a:latin typeface="Calibri"/>
              <a:ea typeface="Calibri"/>
              <a:cs typeface="Calibri"/>
              <a:sym typeface="Calibri"/>
            </a:endParaRPr>
          </a:p>
        </p:txBody>
      </p:sp>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98771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Shape 750"/>
        <p:cNvGrpSpPr/>
        <p:nvPr/>
      </p:nvGrpSpPr>
      <p:grpSpPr>
        <a:xfrm>
          <a:off x="0" y="0"/>
          <a:ext cx="0" cy="0"/>
          <a:chOff x="0" y="0"/>
          <a:chExt cx="0" cy="0"/>
        </a:xfrm>
      </p:grpSpPr>
      <p:sp>
        <p:nvSpPr>
          <p:cNvPr id="751" name="Google Shape;751;p90"/>
          <p:cNvSpPr txBox="1">
            <a:spLocks noGrp="1"/>
          </p:cNvSpPr>
          <p:nvPr>
            <p:ph type="sldNum" idx="12"/>
          </p:nvPr>
        </p:nvSpPr>
        <p:spPr>
          <a:xfrm>
            <a:off x="10134601" y="6638307"/>
            <a:ext cx="424543" cy="207818"/>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89</a:t>
            </a:fld>
            <a:endParaRPr>
              <a:solidFill>
                <a:srgbClr val="000000"/>
              </a:solidFill>
            </a:endParaRPr>
          </a:p>
        </p:txBody>
      </p:sp>
      <p:sp>
        <p:nvSpPr>
          <p:cNvPr id="752" name="Google Shape;752;p90"/>
          <p:cNvSpPr/>
          <p:nvPr/>
        </p:nvSpPr>
        <p:spPr>
          <a:xfrm>
            <a:off x="1524000" y="152401"/>
            <a:ext cx="4369856" cy="461665"/>
          </a:xfrm>
          <a:prstGeom prst="rect">
            <a:avLst/>
          </a:prstGeom>
          <a:noFill/>
          <a:ln>
            <a:noFill/>
          </a:ln>
        </p:spPr>
        <p:txBody>
          <a:bodyPr spcFirstLastPara="1" wrap="square" lIns="91425" tIns="45700" rIns="91425" bIns="45700" anchor="t" anchorCtr="0">
            <a:noAutofit/>
          </a:bodyPr>
          <a:lstStyle/>
          <a:p>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753" name="Google Shape;753;p90"/>
          <p:cNvSpPr/>
          <p:nvPr/>
        </p:nvSpPr>
        <p:spPr>
          <a:xfrm>
            <a:off x="1529319" y="533401"/>
            <a:ext cx="2578951" cy="461665"/>
          </a:xfrm>
          <a:prstGeom prst="rect">
            <a:avLst/>
          </a:prstGeom>
          <a:noFill/>
          <a:ln>
            <a:noFill/>
          </a:ln>
        </p:spPr>
        <p:txBody>
          <a:bodyPr spcFirstLastPara="1" wrap="square" lIns="91425" tIns="45700" rIns="91425" bIns="45700" anchor="t" anchorCtr="0">
            <a:noAutofit/>
          </a:bodyPr>
          <a:lstStyle/>
          <a:p>
            <a:r>
              <a:rPr lang="en-US" sz="2400" b="1" dirty="0">
                <a:solidFill>
                  <a:schemeClr val="dk1"/>
                </a:solidFill>
                <a:latin typeface="Calibri"/>
                <a:ea typeface="Calibri"/>
                <a:cs typeface="Calibri"/>
                <a:sym typeface="Calibri"/>
              </a:rPr>
              <a:t>Risk </a:t>
            </a:r>
            <a:r>
              <a:rPr lang="en-US" sz="2400" b="1" dirty="0">
                <a:solidFill>
                  <a:schemeClr val="bg1"/>
                </a:solidFill>
                <a:latin typeface="Calibri"/>
                <a:ea typeface="Calibri"/>
                <a:cs typeface="Calibri"/>
                <a:sym typeface="Calibri"/>
              </a:rPr>
              <a:t>Measurement</a:t>
            </a:r>
            <a:endParaRPr sz="2400" b="1" dirty="0">
              <a:solidFill>
                <a:schemeClr val="bg1"/>
              </a:solidFill>
              <a:latin typeface="Calibri"/>
              <a:ea typeface="Calibri"/>
              <a:cs typeface="Calibri"/>
              <a:sym typeface="Calibri"/>
            </a:endParaRPr>
          </a:p>
        </p:txBody>
      </p:sp>
      <p:pic>
        <p:nvPicPr>
          <p:cNvPr id="754" name="Google Shape;754;p90"/>
          <p:cNvPicPr preferRelativeResize="0"/>
          <p:nvPr/>
        </p:nvPicPr>
        <p:blipFill>
          <a:blip r:embed="rId3" cstate="print">
            <a:alphaModFix/>
          </a:blip>
          <a:stretch>
            <a:fillRect/>
          </a:stretch>
        </p:blipFill>
        <p:spPr>
          <a:xfrm>
            <a:off x="6475700" y="1243003"/>
            <a:ext cx="3105150" cy="4371975"/>
          </a:xfrm>
          <a:prstGeom prst="rect">
            <a:avLst/>
          </a:prstGeom>
          <a:noFill/>
          <a:ln>
            <a:noFill/>
          </a:ln>
        </p:spPr>
      </p:pic>
      <p:sp>
        <p:nvSpPr>
          <p:cNvPr id="755" name="Google Shape;755;p90"/>
          <p:cNvSpPr txBox="1"/>
          <p:nvPr/>
        </p:nvSpPr>
        <p:spPr>
          <a:xfrm>
            <a:off x="1717000" y="1363875"/>
            <a:ext cx="4258800" cy="357690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b="1" dirty="0">
                <a:solidFill>
                  <a:srgbClr val="FF0000"/>
                </a:solidFill>
                <a:latin typeface="Calibri"/>
                <a:ea typeface="Calibri"/>
                <a:cs typeface="Calibri"/>
                <a:sym typeface="Calibri"/>
              </a:rPr>
              <a:t>Back-testing</a:t>
            </a:r>
            <a:r>
              <a:rPr lang="en-US" b="1" dirty="0">
                <a:solidFill>
                  <a:schemeClr val="bg1"/>
                </a:solidFill>
                <a:latin typeface="Calibri"/>
                <a:ea typeface="Calibri"/>
                <a:cs typeface="Calibri"/>
                <a:sym typeface="Calibri"/>
              </a:rPr>
              <a:t>: </a:t>
            </a:r>
            <a:r>
              <a:rPr lang="en-US" dirty="0">
                <a:solidFill>
                  <a:schemeClr val="bg1"/>
                </a:solidFill>
                <a:latin typeface="Calibri"/>
                <a:ea typeface="Calibri"/>
                <a:cs typeface="Calibri"/>
                <a:sym typeface="Calibri"/>
              </a:rPr>
              <a:t>Ensure the credit risk parameters remain appropriate for use in capital calculations</a:t>
            </a:r>
            <a:endParaRPr dirty="0">
              <a:solidFill>
                <a:schemeClr val="bg1"/>
              </a:solidFill>
              <a:latin typeface="Calibri"/>
              <a:ea typeface="Calibri"/>
              <a:cs typeface="Calibri"/>
              <a:sym typeface="Calibri"/>
            </a:endParaRPr>
          </a:p>
          <a:p>
            <a:pPr>
              <a:lnSpc>
                <a:spcPct val="115000"/>
              </a:lnSpc>
              <a:buClr>
                <a:schemeClr val="dk1"/>
              </a:buClr>
              <a:buSzPts val="1100"/>
            </a:pPr>
            <a:r>
              <a:rPr lang="en-US" dirty="0">
                <a:solidFill>
                  <a:schemeClr val="bg1"/>
                </a:solidFill>
                <a:latin typeface="Calibri"/>
                <a:ea typeface="Calibri"/>
                <a:cs typeface="Calibri"/>
                <a:sym typeface="Calibri"/>
              </a:rPr>
              <a:t>•Preformed by comparing the realized value to beginning estimates</a:t>
            </a:r>
            <a:endParaRPr dirty="0">
              <a:solidFill>
                <a:schemeClr val="bg1"/>
              </a:solidFill>
              <a:latin typeface="Calibri"/>
              <a:ea typeface="Calibri"/>
              <a:cs typeface="Calibri"/>
              <a:sym typeface="Calibri"/>
            </a:endParaRPr>
          </a:p>
          <a:p>
            <a:pPr>
              <a:lnSpc>
                <a:spcPct val="115000"/>
              </a:lnSpc>
              <a:buClr>
                <a:schemeClr val="dk1"/>
              </a:buClr>
              <a:buSzPts val="1100"/>
            </a:pPr>
            <a:r>
              <a:rPr lang="en-US" b="1" dirty="0">
                <a:solidFill>
                  <a:srgbClr val="FF0000"/>
                </a:solidFill>
                <a:latin typeface="Calibri"/>
                <a:ea typeface="Calibri"/>
                <a:cs typeface="Calibri"/>
                <a:sym typeface="Calibri"/>
              </a:rPr>
              <a:t>Validation of measurement models:</a:t>
            </a:r>
            <a:endParaRPr b="1" dirty="0">
              <a:solidFill>
                <a:srgbClr val="FF0000"/>
              </a:solidFill>
              <a:latin typeface="Calibri"/>
              <a:ea typeface="Calibri"/>
              <a:cs typeface="Calibri"/>
              <a:sym typeface="Calibri"/>
            </a:endParaRPr>
          </a:p>
          <a:p>
            <a:pPr>
              <a:lnSpc>
                <a:spcPct val="115000"/>
              </a:lnSpc>
              <a:buClr>
                <a:schemeClr val="dk1"/>
              </a:buClr>
              <a:buSzPts val="1100"/>
            </a:pPr>
            <a:r>
              <a:rPr lang="en-US" dirty="0">
                <a:solidFill>
                  <a:schemeClr val="bg1"/>
                </a:solidFill>
                <a:latin typeface="Calibri"/>
                <a:ea typeface="Calibri"/>
                <a:cs typeface="Calibri"/>
                <a:sym typeface="Calibri"/>
              </a:rPr>
              <a:t>•Ensure the model incorporate current market developments and industry trends</a:t>
            </a:r>
            <a:endParaRPr dirty="0">
              <a:solidFill>
                <a:schemeClr val="bg1"/>
              </a:solidFill>
              <a:latin typeface="Calibri"/>
              <a:ea typeface="Calibri"/>
              <a:cs typeface="Calibri"/>
              <a:sym typeface="Calibri"/>
            </a:endParaRPr>
          </a:p>
          <a:p>
            <a:pPr>
              <a:lnSpc>
                <a:spcPct val="115000"/>
              </a:lnSpc>
              <a:buClr>
                <a:schemeClr val="dk1"/>
              </a:buClr>
              <a:buSzPts val="1100"/>
            </a:pPr>
            <a:r>
              <a:rPr lang="en-US" dirty="0">
                <a:solidFill>
                  <a:schemeClr val="bg1"/>
                </a:solidFill>
                <a:latin typeface="Calibri"/>
                <a:ea typeface="Calibri"/>
                <a:cs typeface="Calibri"/>
                <a:sym typeface="Calibri"/>
              </a:rPr>
              <a:t>•Ensure that all material underlying model</a:t>
            </a:r>
            <a:endParaRPr dirty="0">
              <a:solidFill>
                <a:schemeClr val="bg1"/>
              </a:solidFill>
              <a:latin typeface="Calibri"/>
              <a:ea typeface="Calibri"/>
              <a:cs typeface="Calibri"/>
              <a:sym typeface="Calibri"/>
            </a:endParaRPr>
          </a:p>
          <a:p>
            <a:pPr>
              <a:lnSpc>
                <a:spcPct val="115000"/>
              </a:lnSpc>
              <a:buClr>
                <a:schemeClr val="dk1"/>
              </a:buClr>
              <a:buSzPts val="1100"/>
            </a:pPr>
            <a:r>
              <a:rPr lang="en-US" dirty="0">
                <a:solidFill>
                  <a:schemeClr val="bg1"/>
                </a:solidFill>
                <a:latin typeface="Calibri"/>
                <a:ea typeface="Calibri"/>
                <a:cs typeface="Calibri"/>
                <a:sym typeface="Calibri"/>
              </a:rPr>
              <a:t>risk are identified and mitigated</a:t>
            </a:r>
            <a:endParaRPr dirty="0">
              <a:solidFill>
                <a:schemeClr val="bg1"/>
              </a:solidFill>
              <a:latin typeface="Calibri"/>
              <a:ea typeface="Calibri"/>
              <a:cs typeface="Calibri"/>
              <a:sym typeface="Calibri"/>
            </a:endParaRPr>
          </a:p>
          <a:p>
            <a:endParaRPr dirty="0">
              <a:latin typeface="Calibri"/>
              <a:ea typeface="Calibri"/>
              <a:cs typeface="Calibri"/>
              <a:sym typeface="Calibri"/>
            </a:endParaRPr>
          </a:p>
        </p:txBody>
      </p:sp>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385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D8C102-061C-4EF4-A45A-A32AD931AE37}"/>
              </a:ext>
            </a:extLst>
          </p:cNvPr>
          <p:cNvSpPr>
            <a:spLocks noGrp="1"/>
          </p:cNvSpPr>
          <p:nvPr>
            <p:ph type="title"/>
          </p:nvPr>
        </p:nvSpPr>
        <p:spPr>
          <a:xfrm>
            <a:off x="838200" y="2766218"/>
            <a:ext cx="10515600" cy="1325563"/>
          </a:xfrm>
        </p:spPr>
        <p:txBody>
          <a:bodyPr>
            <a:normAutofit/>
          </a:bodyPr>
          <a:lstStyle/>
          <a:p>
            <a:pPr algn="ctr"/>
            <a:r>
              <a:rPr lang="en-CA" sz="7200" b="1" dirty="0">
                <a:solidFill>
                  <a:schemeClr val="bg1"/>
                </a:solidFill>
              </a:rPr>
              <a:t>Regulation</a:t>
            </a:r>
          </a:p>
        </p:txBody>
      </p:sp>
      <p:pic>
        <p:nvPicPr>
          <p:cNvPr id="4" name="Picture 3" descr="Image result for royal bank of canada">
            <a:extLst>
              <a:ext uri="{FF2B5EF4-FFF2-40B4-BE49-F238E27FC236}">
                <a16:creationId xmlns:a16="http://schemas.microsoft.com/office/drawing/2014/main" xmlns="" id="{C5DB9031-D1CB-44FD-B773-890E01FE92F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75938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Shape 759"/>
        <p:cNvGrpSpPr/>
        <p:nvPr/>
      </p:nvGrpSpPr>
      <p:grpSpPr>
        <a:xfrm>
          <a:off x="0" y="0"/>
          <a:ext cx="0" cy="0"/>
          <a:chOff x="0" y="0"/>
          <a:chExt cx="0" cy="0"/>
        </a:xfrm>
      </p:grpSpPr>
      <p:sp>
        <p:nvSpPr>
          <p:cNvPr id="760" name="Google Shape;760;p91"/>
          <p:cNvSpPr txBox="1">
            <a:spLocks noGrp="1"/>
          </p:cNvSpPr>
          <p:nvPr>
            <p:ph type="sldNum" idx="12"/>
          </p:nvPr>
        </p:nvSpPr>
        <p:spPr>
          <a:xfrm>
            <a:off x="10134601" y="6638307"/>
            <a:ext cx="424543" cy="207818"/>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chemeClr val="bg1"/>
                </a:solidFill>
              </a:rPr>
              <a:pPr/>
              <a:t>90</a:t>
            </a:fld>
            <a:endParaRPr>
              <a:solidFill>
                <a:schemeClr val="bg1"/>
              </a:solidFill>
            </a:endParaRPr>
          </a:p>
        </p:txBody>
      </p:sp>
      <p:sp>
        <p:nvSpPr>
          <p:cNvPr id="761" name="Google Shape;761;p91"/>
          <p:cNvSpPr/>
          <p:nvPr/>
        </p:nvSpPr>
        <p:spPr>
          <a:xfrm>
            <a:off x="1524000" y="152401"/>
            <a:ext cx="4369856" cy="461665"/>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RISK MANAGEMENT STRUCTURE</a:t>
            </a:r>
            <a:endParaRPr sz="2400" b="1">
              <a:solidFill>
                <a:schemeClr val="bg1"/>
              </a:solidFill>
              <a:latin typeface="Calibri"/>
              <a:ea typeface="Calibri"/>
              <a:cs typeface="Calibri"/>
              <a:sym typeface="Calibri"/>
            </a:endParaRPr>
          </a:p>
        </p:txBody>
      </p:sp>
      <p:sp>
        <p:nvSpPr>
          <p:cNvPr id="762" name="Google Shape;762;p91"/>
          <p:cNvSpPr/>
          <p:nvPr/>
        </p:nvSpPr>
        <p:spPr>
          <a:xfrm>
            <a:off x="1529318" y="533401"/>
            <a:ext cx="5227362" cy="461665"/>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Risk Control: Optimize Risk and Return</a:t>
            </a:r>
            <a:endParaRPr sz="2400" b="1">
              <a:solidFill>
                <a:schemeClr val="bg1"/>
              </a:solidFill>
              <a:latin typeface="Calibri"/>
              <a:ea typeface="Calibri"/>
              <a:cs typeface="Calibri"/>
              <a:sym typeface="Calibri"/>
            </a:endParaRPr>
          </a:p>
        </p:txBody>
      </p:sp>
      <p:sp>
        <p:nvSpPr>
          <p:cNvPr id="763" name="Google Shape;763;p91"/>
          <p:cNvSpPr txBox="1"/>
          <p:nvPr/>
        </p:nvSpPr>
        <p:spPr>
          <a:xfrm>
            <a:off x="1524000" y="1143000"/>
            <a:ext cx="9144000" cy="1200300"/>
          </a:xfrm>
          <a:prstGeom prst="rect">
            <a:avLst/>
          </a:prstGeom>
          <a:noFill/>
          <a:ln>
            <a:noFill/>
          </a:ln>
        </p:spPr>
        <p:txBody>
          <a:bodyPr spcFirstLastPara="1" wrap="square" lIns="91425" tIns="45700" rIns="91425" bIns="45700" anchor="t" anchorCtr="0">
            <a:noAutofit/>
          </a:bodyPr>
          <a:lstStyle/>
          <a:p>
            <a:r>
              <a:rPr lang="en-US">
                <a:solidFill>
                  <a:schemeClr val="bg1"/>
                </a:solidFill>
                <a:latin typeface="Calibri"/>
                <a:ea typeface="Calibri"/>
                <a:cs typeface="Calibri"/>
                <a:sym typeface="Calibri"/>
              </a:rPr>
              <a:t>The enterprise-wide risk management approach is supported by a comprehensive set of risk controls. The risk management frameworks and policies are organized into the following five levels: </a:t>
            </a:r>
            <a:endParaRPr>
              <a:solidFill>
                <a:schemeClr val="bg1"/>
              </a:solidFill>
            </a:endParaRPr>
          </a:p>
          <a:p>
            <a:endParaRPr>
              <a:solidFill>
                <a:schemeClr val="bg1"/>
              </a:solidFill>
              <a:latin typeface="Calibri"/>
              <a:ea typeface="Calibri"/>
              <a:cs typeface="Calibri"/>
              <a:sym typeface="Calibri"/>
            </a:endParaRPr>
          </a:p>
        </p:txBody>
      </p:sp>
      <p:pic>
        <p:nvPicPr>
          <p:cNvPr id="764" name="Google Shape;764;p91"/>
          <p:cNvPicPr preferRelativeResize="0"/>
          <p:nvPr/>
        </p:nvPicPr>
        <p:blipFill>
          <a:blip r:embed="rId3" cstate="print">
            <a:alphaModFix/>
          </a:blip>
          <a:stretch>
            <a:fillRect/>
          </a:stretch>
        </p:blipFill>
        <p:spPr>
          <a:xfrm>
            <a:off x="1828800" y="2174500"/>
            <a:ext cx="8185274" cy="3409700"/>
          </a:xfrm>
          <a:prstGeom prst="rect">
            <a:avLst/>
          </a:prstGeom>
          <a:noFill/>
          <a:ln>
            <a:noFill/>
          </a:ln>
        </p:spPr>
      </p:pic>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36630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Shape 768"/>
        <p:cNvGrpSpPr/>
        <p:nvPr/>
      </p:nvGrpSpPr>
      <p:grpSpPr>
        <a:xfrm>
          <a:off x="0" y="0"/>
          <a:ext cx="0" cy="0"/>
          <a:chOff x="0" y="0"/>
          <a:chExt cx="0" cy="0"/>
        </a:xfrm>
      </p:grpSpPr>
      <p:sp>
        <p:nvSpPr>
          <p:cNvPr id="769" name="Google Shape;769;p92"/>
          <p:cNvSpPr txBox="1">
            <a:spLocks noGrp="1"/>
          </p:cNvSpPr>
          <p:nvPr>
            <p:ph type="sldNum" idx="12"/>
          </p:nvPr>
        </p:nvSpPr>
        <p:spPr>
          <a:xfrm>
            <a:off x="10134601" y="6638307"/>
            <a:ext cx="424543" cy="207818"/>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91</a:t>
            </a:fld>
            <a:endParaRPr>
              <a:solidFill>
                <a:srgbClr val="000000"/>
              </a:solidFill>
            </a:endParaRPr>
          </a:p>
        </p:txBody>
      </p:sp>
      <p:sp>
        <p:nvSpPr>
          <p:cNvPr id="770" name="Google Shape;770;p92"/>
          <p:cNvSpPr/>
          <p:nvPr/>
        </p:nvSpPr>
        <p:spPr>
          <a:xfrm>
            <a:off x="1524000" y="152401"/>
            <a:ext cx="4369856" cy="461665"/>
          </a:xfrm>
          <a:prstGeom prst="rect">
            <a:avLst/>
          </a:prstGeom>
          <a:noFill/>
          <a:ln>
            <a:noFill/>
          </a:ln>
        </p:spPr>
        <p:txBody>
          <a:bodyPr spcFirstLastPara="1" wrap="square" lIns="91425" tIns="45700" rIns="91425" bIns="45700" anchor="t" anchorCtr="0">
            <a:noAutofit/>
          </a:bodyPr>
          <a:lstStyle/>
          <a:p>
            <a:r>
              <a:rPr lang="en-US" sz="2400" b="1">
                <a:solidFill>
                  <a:schemeClr val="lt1"/>
                </a:solidFill>
                <a:latin typeface="Calibri"/>
                <a:ea typeface="Calibri"/>
                <a:cs typeface="Calibri"/>
                <a:sym typeface="Calibri"/>
              </a:rPr>
              <a:t>RISK MANAGEMENT STRUCTURE</a:t>
            </a:r>
            <a:endParaRPr sz="2400" b="1">
              <a:solidFill>
                <a:schemeClr val="lt1"/>
              </a:solidFill>
              <a:latin typeface="Calibri"/>
              <a:ea typeface="Calibri"/>
              <a:cs typeface="Calibri"/>
              <a:sym typeface="Calibri"/>
            </a:endParaRPr>
          </a:p>
        </p:txBody>
      </p:sp>
      <p:sp>
        <p:nvSpPr>
          <p:cNvPr id="771" name="Google Shape;771;p92"/>
          <p:cNvSpPr/>
          <p:nvPr/>
        </p:nvSpPr>
        <p:spPr>
          <a:xfrm>
            <a:off x="1529318" y="533401"/>
            <a:ext cx="6098394" cy="461665"/>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Risk Pyramid: Identifies and Categorizes Risks</a:t>
            </a:r>
            <a:endParaRPr sz="2400" b="1" dirty="0">
              <a:solidFill>
                <a:schemeClr val="bg1"/>
              </a:solidFill>
              <a:latin typeface="Calibri"/>
              <a:ea typeface="Calibri"/>
              <a:cs typeface="Calibri"/>
              <a:sym typeface="Calibri"/>
            </a:endParaRPr>
          </a:p>
        </p:txBody>
      </p:sp>
      <p:pic>
        <p:nvPicPr>
          <p:cNvPr id="772" name="Google Shape;772;p92"/>
          <p:cNvPicPr preferRelativeResize="0"/>
          <p:nvPr/>
        </p:nvPicPr>
        <p:blipFill rotWithShape="1">
          <a:blip r:embed="rId3" cstate="print">
            <a:alphaModFix/>
          </a:blip>
          <a:srcRect/>
          <a:stretch/>
        </p:blipFill>
        <p:spPr>
          <a:xfrm>
            <a:off x="1654628" y="1219200"/>
            <a:ext cx="9013371" cy="4789714"/>
          </a:xfrm>
          <a:prstGeom prst="rect">
            <a:avLst/>
          </a:prstGeom>
          <a:noFill/>
          <a:ln>
            <a:noFill/>
          </a:ln>
        </p:spPr>
      </p:pic>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45949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777" name="Google Shape;777;p93"/>
          <p:cNvSpPr txBox="1">
            <a:spLocks noGrp="1"/>
          </p:cNvSpPr>
          <p:nvPr>
            <p:ph type="sldNum" idx="12"/>
          </p:nvPr>
        </p:nvSpPr>
        <p:spPr>
          <a:xfrm>
            <a:off x="10134601" y="6638307"/>
            <a:ext cx="424543" cy="207818"/>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92</a:t>
            </a:fld>
            <a:endParaRPr>
              <a:solidFill>
                <a:srgbClr val="000000"/>
              </a:solidFill>
            </a:endParaRPr>
          </a:p>
        </p:txBody>
      </p:sp>
      <p:sp>
        <p:nvSpPr>
          <p:cNvPr id="778" name="Google Shape;778;p93"/>
          <p:cNvSpPr/>
          <p:nvPr/>
        </p:nvSpPr>
        <p:spPr>
          <a:xfrm>
            <a:off x="1533857" y="2286000"/>
            <a:ext cx="9144000" cy="1569660"/>
          </a:xfrm>
          <a:prstGeom prst="rect">
            <a:avLst/>
          </a:prstGeom>
          <a:noFill/>
          <a:ln>
            <a:noFill/>
          </a:ln>
        </p:spPr>
        <p:txBody>
          <a:bodyPr spcFirstLastPara="1" wrap="square" lIns="91425" tIns="45700" rIns="91425" bIns="45700" anchor="t" anchorCtr="0">
            <a:noAutofit/>
          </a:bodyPr>
          <a:lstStyle/>
          <a:p>
            <a:pPr algn="ctr"/>
            <a:r>
              <a:rPr lang="en-US" sz="4800" b="1" dirty="0">
                <a:solidFill>
                  <a:schemeClr val="bg1"/>
                </a:solidFill>
                <a:latin typeface="Arial"/>
                <a:ea typeface="Arial"/>
                <a:cs typeface="Arial"/>
                <a:sym typeface="Arial"/>
              </a:rPr>
              <a:t>RISK MANAGEMENT STRATEGIES</a:t>
            </a:r>
            <a:endParaRPr sz="4800" b="1" dirty="0">
              <a:solidFill>
                <a:schemeClr val="bg1"/>
              </a:solidFill>
              <a:latin typeface="Arial"/>
              <a:ea typeface="Arial"/>
              <a:cs typeface="Arial"/>
              <a:sym typeface="Arial"/>
            </a:endParaRPr>
          </a:p>
        </p:txBody>
      </p:sp>
      <p:pic>
        <p:nvPicPr>
          <p:cNvPr id="4"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6111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Shape 782"/>
        <p:cNvGrpSpPr/>
        <p:nvPr/>
      </p:nvGrpSpPr>
      <p:grpSpPr>
        <a:xfrm>
          <a:off x="0" y="0"/>
          <a:ext cx="0" cy="0"/>
          <a:chOff x="0" y="0"/>
          <a:chExt cx="0" cy="0"/>
        </a:xfrm>
      </p:grpSpPr>
      <p:sp>
        <p:nvSpPr>
          <p:cNvPr id="783" name="Google Shape;783;p94"/>
          <p:cNvSpPr txBox="1">
            <a:spLocks noGrp="1"/>
          </p:cNvSpPr>
          <p:nvPr>
            <p:ph type="sldNum" idx="12"/>
          </p:nvPr>
        </p:nvSpPr>
        <p:spPr>
          <a:xfrm>
            <a:off x="10134601" y="6638307"/>
            <a:ext cx="424543" cy="207818"/>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chemeClr val="bg1"/>
                </a:solidFill>
              </a:rPr>
              <a:pPr/>
              <a:t>93</a:t>
            </a:fld>
            <a:endParaRPr>
              <a:solidFill>
                <a:schemeClr val="bg1"/>
              </a:solidFill>
            </a:endParaRPr>
          </a:p>
        </p:txBody>
      </p:sp>
      <p:sp>
        <p:nvSpPr>
          <p:cNvPr id="784" name="Google Shape;784;p94"/>
          <p:cNvSpPr/>
          <p:nvPr/>
        </p:nvSpPr>
        <p:spPr>
          <a:xfrm>
            <a:off x="1524000" y="152401"/>
            <a:ext cx="4392098" cy="461665"/>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RISK MANAGEMENT STRATEGIES</a:t>
            </a:r>
            <a:endParaRPr sz="2400" b="1">
              <a:solidFill>
                <a:schemeClr val="bg1"/>
              </a:solidFill>
              <a:latin typeface="Calibri"/>
              <a:ea typeface="Calibri"/>
              <a:cs typeface="Calibri"/>
              <a:sym typeface="Calibri"/>
            </a:endParaRPr>
          </a:p>
        </p:txBody>
      </p:sp>
      <p:sp>
        <p:nvSpPr>
          <p:cNvPr id="785" name="Google Shape;785;p94"/>
          <p:cNvSpPr txBox="1"/>
          <p:nvPr/>
        </p:nvSpPr>
        <p:spPr>
          <a:xfrm>
            <a:off x="1524000" y="533401"/>
            <a:ext cx="4114800" cy="461665"/>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Derivatives Instrument</a:t>
            </a:r>
            <a:endParaRPr sz="2400" b="1">
              <a:solidFill>
                <a:schemeClr val="bg1"/>
              </a:solidFill>
              <a:latin typeface="Calibri"/>
              <a:ea typeface="Calibri"/>
              <a:cs typeface="Calibri"/>
              <a:sym typeface="Calibri"/>
            </a:endParaRPr>
          </a:p>
        </p:txBody>
      </p:sp>
      <p:sp>
        <p:nvSpPr>
          <p:cNvPr id="786" name="Google Shape;786;p94"/>
          <p:cNvSpPr txBox="1"/>
          <p:nvPr/>
        </p:nvSpPr>
        <p:spPr>
          <a:xfrm>
            <a:off x="2133600" y="1219200"/>
            <a:ext cx="7848600" cy="2362200"/>
          </a:xfrm>
          <a:prstGeom prst="rect">
            <a:avLst/>
          </a:prstGeom>
          <a:noFill/>
          <a:ln>
            <a:noFill/>
          </a:ln>
        </p:spPr>
        <p:txBody>
          <a:bodyPr spcFirstLastPara="1" wrap="square" lIns="91425" tIns="45700" rIns="91425" bIns="45700" anchor="t" anchorCtr="0">
            <a:noAutofit/>
          </a:bodyPr>
          <a:lstStyle/>
          <a:p>
            <a:pPr marL="109580" indent="-114300">
              <a:lnSpc>
                <a:spcPct val="150000"/>
              </a:lnSpc>
              <a:buClr>
                <a:schemeClr val="bg1"/>
              </a:buClr>
              <a:buSzPts val="1800"/>
              <a:buFont typeface="Arial"/>
              <a:buChar char="•"/>
            </a:pPr>
            <a:r>
              <a:rPr lang="en-US" b="1" dirty="0">
                <a:solidFill>
                  <a:schemeClr val="bg1"/>
                </a:solidFill>
                <a:latin typeface="Calibri"/>
                <a:ea typeface="Calibri"/>
                <a:cs typeface="Calibri"/>
                <a:sym typeface="Calibri"/>
              </a:rPr>
              <a:t>Financial Derivatives: </a:t>
            </a:r>
            <a:r>
              <a:rPr lang="en-US" dirty="0">
                <a:solidFill>
                  <a:schemeClr val="bg1"/>
                </a:solidFill>
                <a:latin typeface="Calibri"/>
                <a:ea typeface="Calibri"/>
                <a:cs typeface="Calibri"/>
                <a:sym typeface="Calibri"/>
              </a:rPr>
              <a:t>Financial contracts whose value is derived from an underlying interest rate, foreign exchange rate, credit risk, and equity.</a:t>
            </a:r>
            <a:endParaRPr dirty="0">
              <a:solidFill>
                <a:schemeClr val="bg1"/>
              </a:solidFill>
            </a:endParaRPr>
          </a:p>
          <a:p>
            <a:pPr marL="109580">
              <a:lnSpc>
                <a:spcPct val="150000"/>
              </a:lnSpc>
              <a:buClr>
                <a:schemeClr val="bg1"/>
              </a:buClr>
              <a:buSzPts val="1800"/>
            </a:pPr>
            <a:endParaRPr b="1" u="sng" dirty="0">
              <a:solidFill>
                <a:schemeClr val="bg1"/>
              </a:solidFill>
              <a:latin typeface="Calibri"/>
              <a:ea typeface="Calibri"/>
              <a:cs typeface="Calibri"/>
              <a:sym typeface="Calibri"/>
            </a:endParaRPr>
          </a:p>
          <a:p>
            <a:pPr marL="109580" indent="-114300">
              <a:lnSpc>
                <a:spcPct val="150000"/>
              </a:lnSpc>
              <a:buClr>
                <a:schemeClr val="bg1"/>
              </a:buClr>
              <a:buSzPts val="1800"/>
              <a:buFont typeface="Arial"/>
              <a:buChar char="•"/>
            </a:pPr>
            <a:r>
              <a:rPr lang="en-US" b="1" dirty="0">
                <a:solidFill>
                  <a:schemeClr val="bg1"/>
                </a:solidFill>
                <a:latin typeface="Calibri"/>
                <a:ea typeface="Calibri"/>
                <a:cs typeface="Calibri"/>
                <a:sym typeface="Calibri"/>
              </a:rPr>
              <a:t>Non-financial Derivatives: </a:t>
            </a:r>
            <a:r>
              <a:rPr lang="en-US" dirty="0">
                <a:solidFill>
                  <a:schemeClr val="bg1"/>
                </a:solidFill>
                <a:latin typeface="Calibri"/>
                <a:ea typeface="Calibri"/>
                <a:cs typeface="Calibri"/>
                <a:sym typeface="Calibri"/>
              </a:rPr>
              <a:t>Contracts whose value is derived from precious metal and commodity derivative contracts in both OTC and exchange markets.</a:t>
            </a:r>
            <a:endParaRPr dirty="0">
              <a:solidFill>
                <a:schemeClr val="bg1"/>
              </a:solidFill>
            </a:endParaRPr>
          </a:p>
          <a:p>
            <a:pPr marL="109580">
              <a:buClr>
                <a:schemeClr val="bg1"/>
              </a:buClr>
              <a:buSzPts val="1800"/>
            </a:pPr>
            <a:endParaRPr b="1" u="sng" dirty="0">
              <a:solidFill>
                <a:schemeClr val="bg1"/>
              </a:solidFill>
              <a:latin typeface="Calibri"/>
              <a:ea typeface="Calibri"/>
              <a:cs typeface="Calibri"/>
              <a:sym typeface="Calibri"/>
            </a:endParaRPr>
          </a:p>
          <a:p>
            <a:pPr marL="109580" indent="-39730">
              <a:buClr>
                <a:srgbClr val="2292C2"/>
              </a:buClr>
              <a:buSzPts val="1100"/>
            </a:pPr>
            <a:endParaRPr sz="1100" dirty="0">
              <a:solidFill>
                <a:schemeClr val="bg1"/>
              </a:solidFill>
              <a:latin typeface="Calibri"/>
              <a:ea typeface="Calibri"/>
              <a:cs typeface="Calibri"/>
              <a:sym typeface="Calibri"/>
            </a:endParaRPr>
          </a:p>
          <a:p>
            <a:pPr marL="109580" indent="-39730">
              <a:buClr>
                <a:srgbClr val="2292C2"/>
              </a:buClr>
              <a:buSzPts val="1100"/>
            </a:pPr>
            <a:endParaRPr sz="1100" dirty="0">
              <a:solidFill>
                <a:schemeClr val="bg1"/>
              </a:solidFill>
              <a:latin typeface="Calibri"/>
              <a:ea typeface="Calibri"/>
              <a:cs typeface="Calibri"/>
              <a:sym typeface="Calibri"/>
            </a:endParaRPr>
          </a:p>
          <a:p>
            <a:pPr>
              <a:buClr>
                <a:srgbClr val="2292C2"/>
              </a:buClr>
              <a:buSzPts val="1100"/>
            </a:pPr>
            <a:endParaRPr sz="1100" dirty="0">
              <a:solidFill>
                <a:schemeClr val="bg1"/>
              </a:solidFill>
              <a:latin typeface="Calibri"/>
              <a:ea typeface="Calibri"/>
              <a:cs typeface="Calibri"/>
              <a:sym typeface="Calibri"/>
            </a:endParaRPr>
          </a:p>
          <a:p>
            <a:pPr marL="109580" indent="-39730">
              <a:buClr>
                <a:srgbClr val="2292C2"/>
              </a:buClr>
              <a:buSzPts val="1100"/>
            </a:pPr>
            <a:endParaRPr sz="1100" dirty="0">
              <a:solidFill>
                <a:schemeClr val="bg1"/>
              </a:solidFill>
              <a:latin typeface="Calibri"/>
              <a:ea typeface="Calibri"/>
              <a:cs typeface="Calibri"/>
              <a:sym typeface="Calibri"/>
            </a:endParaRPr>
          </a:p>
        </p:txBody>
      </p:sp>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37008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Shape 790"/>
        <p:cNvGrpSpPr/>
        <p:nvPr/>
      </p:nvGrpSpPr>
      <p:grpSpPr>
        <a:xfrm>
          <a:off x="0" y="0"/>
          <a:ext cx="0" cy="0"/>
          <a:chOff x="0" y="0"/>
          <a:chExt cx="0" cy="0"/>
        </a:xfrm>
      </p:grpSpPr>
      <p:sp>
        <p:nvSpPr>
          <p:cNvPr id="791" name="Google Shape;791;p95"/>
          <p:cNvSpPr txBox="1">
            <a:spLocks noGrp="1"/>
          </p:cNvSpPr>
          <p:nvPr>
            <p:ph type="sldNum" idx="12"/>
          </p:nvPr>
        </p:nvSpPr>
        <p:spPr>
          <a:xfrm>
            <a:off x="10134601" y="6638307"/>
            <a:ext cx="424543" cy="207818"/>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chemeClr val="bg1"/>
                </a:solidFill>
              </a:rPr>
              <a:pPr/>
              <a:t>94</a:t>
            </a:fld>
            <a:endParaRPr>
              <a:solidFill>
                <a:schemeClr val="bg1"/>
              </a:solidFill>
            </a:endParaRPr>
          </a:p>
        </p:txBody>
      </p:sp>
      <p:sp>
        <p:nvSpPr>
          <p:cNvPr id="792" name="Google Shape;792;p95"/>
          <p:cNvSpPr/>
          <p:nvPr/>
        </p:nvSpPr>
        <p:spPr>
          <a:xfrm>
            <a:off x="1524000" y="152401"/>
            <a:ext cx="4392098" cy="461665"/>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RISK MANAGEMENT STRATEGIES</a:t>
            </a:r>
            <a:endParaRPr sz="2400" b="1">
              <a:solidFill>
                <a:schemeClr val="bg1"/>
              </a:solidFill>
              <a:latin typeface="Calibri"/>
              <a:ea typeface="Calibri"/>
              <a:cs typeface="Calibri"/>
              <a:sym typeface="Calibri"/>
            </a:endParaRPr>
          </a:p>
        </p:txBody>
      </p:sp>
      <p:sp>
        <p:nvSpPr>
          <p:cNvPr id="793" name="Google Shape;793;p95"/>
          <p:cNvSpPr txBox="1"/>
          <p:nvPr/>
        </p:nvSpPr>
        <p:spPr>
          <a:xfrm>
            <a:off x="1524000" y="533401"/>
            <a:ext cx="6629400" cy="461665"/>
          </a:xfrm>
          <a:prstGeom prst="rect">
            <a:avLst/>
          </a:prstGeom>
          <a:noFill/>
          <a:ln>
            <a:noFill/>
          </a:ln>
        </p:spPr>
        <p:txBody>
          <a:bodyPr spcFirstLastPara="1" wrap="square" lIns="91425" tIns="45700" rIns="91425" bIns="45700" anchor="t" anchorCtr="0">
            <a:noAutofit/>
          </a:bodyPr>
          <a:lstStyle/>
          <a:p>
            <a:r>
              <a:rPr lang="en-US" sz="2400" b="1">
                <a:solidFill>
                  <a:schemeClr val="bg1"/>
                </a:solidFill>
                <a:latin typeface="Calibri"/>
                <a:ea typeface="Calibri"/>
                <a:cs typeface="Calibri"/>
                <a:sym typeface="Calibri"/>
              </a:rPr>
              <a:t>Derivatives Issued for Trading Purposes</a:t>
            </a:r>
            <a:endParaRPr sz="2400" b="1">
              <a:solidFill>
                <a:schemeClr val="bg1"/>
              </a:solidFill>
              <a:latin typeface="Calibri"/>
              <a:ea typeface="Calibri"/>
              <a:cs typeface="Calibri"/>
              <a:sym typeface="Calibri"/>
            </a:endParaRPr>
          </a:p>
        </p:txBody>
      </p:sp>
      <p:sp>
        <p:nvSpPr>
          <p:cNvPr id="794" name="Google Shape;794;p95"/>
          <p:cNvSpPr txBox="1"/>
          <p:nvPr/>
        </p:nvSpPr>
        <p:spPr>
          <a:xfrm>
            <a:off x="1752600" y="1371601"/>
            <a:ext cx="8686800" cy="4247317"/>
          </a:xfrm>
          <a:prstGeom prst="rect">
            <a:avLst/>
          </a:prstGeom>
          <a:noFill/>
          <a:ln>
            <a:noFill/>
          </a:ln>
        </p:spPr>
        <p:txBody>
          <a:bodyPr spcFirstLastPara="1" wrap="square" lIns="91425" tIns="45700" rIns="91425" bIns="45700" anchor="t" anchorCtr="0">
            <a:noAutofit/>
          </a:bodyPr>
          <a:lstStyle/>
          <a:p>
            <a:pPr marL="285750" indent="-285750">
              <a:buClr>
                <a:schemeClr val="bg1"/>
              </a:buClr>
              <a:buSzPts val="1800"/>
              <a:buFont typeface="Arial"/>
              <a:buChar char="•"/>
            </a:pPr>
            <a:r>
              <a:rPr lang="en-US" dirty="0">
                <a:solidFill>
                  <a:schemeClr val="bg1"/>
                </a:solidFill>
                <a:latin typeface="Calibri"/>
                <a:ea typeface="Calibri"/>
                <a:cs typeface="Calibri"/>
                <a:sym typeface="Calibri"/>
              </a:rPr>
              <a:t>Sales Activities: include the structuring and marketing of derivative products to clients to enable them to transfer, modify or reduce current or expected risks. </a:t>
            </a:r>
            <a:endParaRPr dirty="0">
              <a:solidFill>
                <a:schemeClr val="bg1"/>
              </a:solidFill>
            </a:endParaRPr>
          </a:p>
          <a:p>
            <a:pPr marL="285750" indent="-171450">
              <a:buClr>
                <a:schemeClr val="bg1"/>
              </a:buClr>
              <a:buSzPts val="1800"/>
            </a:pPr>
            <a:endParaRPr dirty="0">
              <a:solidFill>
                <a:schemeClr val="bg1"/>
              </a:solidFill>
              <a:latin typeface="Calibri"/>
              <a:ea typeface="Calibri"/>
              <a:cs typeface="Calibri"/>
              <a:sym typeface="Calibri"/>
            </a:endParaRPr>
          </a:p>
          <a:p>
            <a:pPr>
              <a:buClr>
                <a:schemeClr val="bg1"/>
              </a:buClr>
            </a:pPr>
            <a:endParaRPr dirty="0">
              <a:solidFill>
                <a:schemeClr val="bg1"/>
              </a:solidFill>
              <a:latin typeface="Calibri"/>
              <a:ea typeface="Calibri"/>
              <a:cs typeface="Calibri"/>
              <a:sym typeface="Calibri"/>
            </a:endParaRPr>
          </a:p>
          <a:p>
            <a:pPr marL="285750" indent="-285750">
              <a:buClr>
                <a:schemeClr val="bg1"/>
              </a:buClr>
              <a:buSzPts val="1800"/>
              <a:buFont typeface="Arial"/>
              <a:buChar char="•"/>
            </a:pPr>
            <a:r>
              <a:rPr lang="en-US" dirty="0">
                <a:solidFill>
                  <a:schemeClr val="bg1"/>
                </a:solidFill>
                <a:latin typeface="Calibri"/>
                <a:ea typeface="Calibri"/>
                <a:cs typeface="Calibri"/>
                <a:sym typeface="Calibri"/>
              </a:rPr>
              <a:t>Trading Activities</a:t>
            </a:r>
            <a:endParaRPr dirty="0">
              <a:solidFill>
                <a:schemeClr val="bg1"/>
              </a:solidFill>
              <a:latin typeface="Calibri"/>
              <a:ea typeface="Calibri"/>
              <a:cs typeface="Calibri"/>
              <a:sym typeface="Calibri"/>
            </a:endParaRPr>
          </a:p>
          <a:p>
            <a:pPr marL="742950" lvl="1" indent="-285750">
              <a:buClr>
                <a:schemeClr val="bg1"/>
              </a:buClr>
              <a:buSzPts val="1800"/>
              <a:buFont typeface="Noto Sans Symbols"/>
              <a:buChar char="➢"/>
            </a:pPr>
            <a:r>
              <a:rPr lang="en-US" dirty="0">
                <a:solidFill>
                  <a:schemeClr val="bg1"/>
                </a:solidFill>
                <a:latin typeface="Calibri"/>
                <a:ea typeface="Calibri"/>
                <a:cs typeface="Calibri"/>
                <a:sym typeface="Calibri"/>
              </a:rPr>
              <a:t>Market-making</a:t>
            </a:r>
            <a:endParaRPr dirty="0">
              <a:solidFill>
                <a:schemeClr val="bg1"/>
              </a:solidFill>
              <a:latin typeface="Calibri"/>
              <a:ea typeface="Calibri"/>
              <a:cs typeface="Calibri"/>
              <a:sym typeface="Calibri"/>
            </a:endParaRPr>
          </a:p>
          <a:p>
            <a:pPr marL="742950" lvl="1" indent="-285750">
              <a:buClr>
                <a:schemeClr val="bg1"/>
              </a:buClr>
              <a:buSzPts val="1800"/>
              <a:buFont typeface="Noto Sans Symbols"/>
              <a:buChar char="➢"/>
            </a:pPr>
            <a:r>
              <a:rPr lang="en-US" dirty="0">
                <a:solidFill>
                  <a:schemeClr val="bg1"/>
                </a:solidFill>
                <a:latin typeface="Calibri"/>
                <a:ea typeface="Calibri"/>
                <a:cs typeface="Calibri"/>
                <a:sym typeface="Calibri"/>
              </a:rPr>
              <a:t>Positioning</a:t>
            </a:r>
            <a:endParaRPr dirty="0">
              <a:solidFill>
                <a:schemeClr val="bg1"/>
              </a:solidFill>
              <a:latin typeface="Calibri"/>
              <a:ea typeface="Calibri"/>
              <a:cs typeface="Calibri"/>
              <a:sym typeface="Calibri"/>
            </a:endParaRPr>
          </a:p>
          <a:p>
            <a:pPr marL="742950" lvl="1" indent="-285750">
              <a:buClr>
                <a:schemeClr val="bg1"/>
              </a:buClr>
              <a:buSzPts val="1800"/>
              <a:buFont typeface="Noto Sans Symbols"/>
              <a:buChar char="➢"/>
            </a:pPr>
            <a:r>
              <a:rPr lang="en-US" dirty="0">
                <a:solidFill>
                  <a:schemeClr val="bg1"/>
                </a:solidFill>
                <a:latin typeface="Calibri"/>
                <a:ea typeface="Calibri"/>
                <a:cs typeface="Calibri"/>
                <a:sym typeface="Calibri"/>
              </a:rPr>
              <a:t>Arbitrage activities</a:t>
            </a:r>
            <a:endParaRPr dirty="0">
              <a:solidFill>
                <a:schemeClr val="bg1"/>
              </a:solidFill>
              <a:latin typeface="Calibri"/>
              <a:ea typeface="Calibri"/>
              <a:cs typeface="Calibri"/>
              <a:sym typeface="Calibri"/>
            </a:endParaRPr>
          </a:p>
        </p:txBody>
      </p:sp>
      <p:pic>
        <p:nvPicPr>
          <p:cNvPr id="6"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39435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Shape 798"/>
        <p:cNvGrpSpPr/>
        <p:nvPr/>
      </p:nvGrpSpPr>
      <p:grpSpPr>
        <a:xfrm>
          <a:off x="0" y="0"/>
          <a:ext cx="0" cy="0"/>
          <a:chOff x="0" y="0"/>
          <a:chExt cx="0" cy="0"/>
        </a:xfrm>
      </p:grpSpPr>
      <p:sp>
        <p:nvSpPr>
          <p:cNvPr id="799" name="Google Shape;799;p96"/>
          <p:cNvSpPr txBox="1">
            <a:spLocks noGrp="1"/>
          </p:cNvSpPr>
          <p:nvPr>
            <p:ph type="sldNum" idx="12"/>
          </p:nvPr>
        </p:nvSpPr>
        <p:spPr>
          <a:xfrm>
            <a:off x="10134601" y="6638307"/>
            <a:ext cx="424543" cy="207818"/>
          </a:xfrm>
          <a:prstGeom prst="rect">
            <a:avLst/>
          </a:prstGeom>
          <a:noFill/>
          <a:ln>
            <a:noFill/>
          </a:ln>
        </p:spPr>
        <p:txBody>
          <a:bodyPr spcFirstLastPara="1" vert="horz" wrap="square" lIns="91425" tIns="45700" rIns="91425" bIns="45700" rtlCol="0" anchor="t" anchorCtr="0">
            <a:noAutofit/>
          </a:bodyPr>
          <a:lstStyle/>
          <a:p>
            <a:pPr marL="171450" indent="-171450">
              <a:buFont typeface="Arial" panose="020B0604020202020204" pitchFamily="34" charset="0"/>
              <a:buChar char="•"/>
            </a:pPr>
            <a:fld id="{00000000-1234-1234-1234-123412341234}" type="slidenum">
              <a:rPr lang="en-US">
                <a:solidFill>
                  <a:schemeClr val="bg1"/>
                </a:solidFill>
              </a:rPr>
              <a:pPr marL="171450" indent="-171450">
                <a:buFont typeface="Arial" panose="020B0604020202020204" pitchFamily="34" charset="0"/>
                <a:buChar char="•"/>
              </a:pPr>
              <a:t>95</a:t>
            </a:fld>
            <a:endParaRPr>
              <a:solidFill>
                <a:schemeClr val="bg1"/>
              </a:solidFill>
            </a:endParaRPr>
          </a:p>
        </p:txBody>
      </p:sp>
      <p:sp>
        <p:nvSpPr>
          <p:cNvPr id="800" name="Google Shape;800;p96"/>
          <p:cNvSpPr/>
          <p:nvPr/>
        </p:nvSpPr>
        <p:spPr>
          <a:xfrm>
            <a:off x="1524000" y="152401"/>
            <a:ext cx="4392098" cy="461665"/>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RISK MANAGEMENT STRATEGIES</a:t>
            </a:r>
            <a:endParaRPr sz="2400" b="1" dirty="0">
              <a:solidFill>
                <a:schemeClr val="bg1"/>
              </a:solidFill>
              <a:latin typeface="Calibri"/>
              <a:ea typeface="Calibri"/>
              <a:cs typeface="Calibri"/>
              <a:sym typeface="Calibri"/>
            </a:endParaRPr>
          </a:p>
        </p:txBody>
      </p:sp>
      <p:sp>
        <p:nvSpPr>
          <p:cNvPr id="801" name="Google Shape;801;p96"/>
          <p:cNvSpPr/>
          <p:nvPr/>
        </p:nvSpPr>
        <p:spPr>
          <a:xfrm>
            <a:off x="1526822" y="533401"/>
            <a:ext cx="4060426" cy="461665"/>
          </a:xfrm>
          <a:prstGeom prst="rect">
            <a:avLst/>
          </a:prstGeom>
          <a:noFill/>
          <a:ln>
            <a:noFill/>
          </a:ln>
        </p:spPr>
        <p:txBody>
          <a:bodyPr spcFirstLastPara="1" wrap="square" lIns="91425" tIns="45700" rIns="91425" bIns="45700" anchor="t" anchorCtr="0">
            <a:noAutofit/>
          </a:bodyPr>
          <a:lstStyle/>
          <a:p>
            <a:r>
              <a:rPr lang="en-US" sz="2400" b="1" dirty="0">
                <a:solidFill>
                  <a:schemeClr val="bg1"/>
                </a:solidFill>
                <a:latin typeface="Calibri"/>
                <a:ea typeface="Calibri"/>
                <a:cs typeface="Calibri"/>
                <a:sym typeface="Calibri"/>
              </a:rPr>
              <a:t>Derivatives Issued for Hedging</a:t>
            </a:r>
            <a:endParaRPr sz="2400" b="1" dirty="0">
              <a:solidFill>
                <a:schemeClr val="bg1"/>
              </a:solidFill>
              <a:latin typeface="Calibri"/>
              <a:ea typeface="Calibri"/>
              <a:cs typeface="Calibri"/>
              <a:sym typeface="Calibri"/>
            </a:endParaRPr>
          </a:p>
        </p:txBody>
      </p:sp>
      <p:sp>
        <p:nvSpPr>
          <p:cNvPr id="802" name="Google Shape;802;p96"/>
          <p:cNvSpPr txBox="1"/>
          <p:nvPr/>
        </p:nvSpPr>
        <p:spPr>
          <a:xfrm>
            <a:off x="1676400" y="1066801"/>
            <a:ext cx="6934200" cy="1731243"/>
          </a:xfrm>
          <a:prstGeom prst="rect">
            <a:avLst/>
          </a:prstGeom>
          <a:noFill/>
          <a:ln>
            <a:noFill/>
          </a:ln>
        </p:spPr>
        <p:txBody>
          <a:bodyPr spcFirstLastPara="1" wrap="square" lIns="91425" tIns="45700" rIns="91425" bIns="45700" anchor="t" anchorCtr="0">
            <a:noAutofit/>
          </a:bodyPr>
          <a:lstStyle/>
          <a:p>
            <a:pPr marL="742950" lvl="1" indent="-285750">
              <a:lnSpc>
                <a:spcPct val="150000"/>
              </a:lnSpc>
              <a:buClr>
                <a:schemeClr val="bg1"/>
              </a:buClr>
              <a:buSzPts val="1800"/>
              <a:buFont typeface="Arial"/>
              <a:buChar char="•"/>
            </a:pPr>
            <a:r>
              <a:rPr lang="en-US" dirty="0">
                <a:solidFill>
                  <a:schemeClr val="bg1"/>
                </a:solidFill>
                <a:latin typeface="Calibri"/>
                <a:ea typeface="Calibri"/>
                <a:cs typeface="Calibri"/>
                <a:sym typeface="Calibri"/>
              </a:rPr>
              <a:t>Interest rate swaps </a:t>
            </a:r>
            <a:endParaRPr dirty="0">
              <a:solidFill>
                <a:schemeClr val="bg1"/>
              </a:solidFill>
            </a:endParaRPr>
          </a:p>
          <a:p>
            <a:pPr marL="742950" lvl="1" indent="-285750">
              <a:lnSpc>
                <a:spcPct val="150000"/>
              </a:lnSpc>
              <a:buClr>
                <a:schemeClr val="bg1"/>
              </a:buClr>
              <a:buSzPts val="1800"/>
              <a:buFont typeface="Arial"/>
              <a:buChar char="•"/>
            </a:pPr>
            <a:r>
              <a:rPr lang="en-US" dirty="0">
                <a:solidFill>
                  <a:schemeClr val="bg1"/>
                </a:solidFill>
                <a:latin typeface="Calibri"/>
                <a:ea typeface="Calibri"/>
                <a:cs typeface="Calibri"/>
                <a:sym typeface="Calibri"/>
              </a:rPr>
              <a:t>Cross currency swaps</a:t>
            </a:r>
            <a:endParaRPr dirty="0">
              <a:solidFill>
                <a:schemeClr val="bg1"/>
              </a:solidFill>
            </a:endParaRPr>
          </a:p>
          <a:p>
            <a:pPr marL="742950" lvl="1" indent="-285750">
              <a:lnSpc>
                <a:spcPct val="150000"/>
              </a:lnSpc>
              <a:buClr>
                <a:schemeClr val="bg1"/>
              </a:buClr>
              <a:buSzPts val="1800"/>
              <a:buFont typeface="Arial"/>
              <a:buChar char="•"/>
            </a:pPr>
            <a:r>
              <a:rPr lang="en-US" dirty="0">
                <a:solidFill>
                  <a:schemeClr val="bg1"/>
                </a:solidFill>
                <a:latin typeface="Calibri"/>
                <a:ea typeface="Calibri"/>
                <a:cs typeface="Calibri"/>
                <a:sym typeface="Calibri"/>
              </a:rPr>
              <a:t>Foreign exchange forward contracts</a:t>
            </a:r>
            <a:endParaRPr dirty="0">
              <a:solidFill>
                <a:schemeClr val="bg1"/>
              </a:solidFill>
            </a:endParaRPr>
          </a:p>
          <a:p>
            <a:pPr marL="742950" lvl="1" indent="-285750">
              <a:lnSpc>
                <a:spcPct val="150000"/>
              </a:lnSpc>
              <a:buClr>
                <a:schemeClr val="bg1"/>
              </a:buClr>
              <a:buSzPts val="1800"/>
              <a:buFont typeface="Arial"/>
              <a:buChar char="•"/>
            </a:pPr>
            <a:r>
              <a:rPr lang="en-US" dirty="0">
                <a:solidFill>
                  <a:schemeClr val="bg1"/>
                </a:solidFill>
                <a:latin typeface="Calibri"/>
                <a:ea typeface="Calibri"/>
                <a:cs typeface="Calibri"/>
                <a:sym typeface="Calibri"/>
              </a:rPr>
              <a:t>Credit derivatives </a:t>
            </a:r>
            <a:endParaRPr dirty="0">
              <a:solidFill>
                <a:schemeClr val="bg1"/>
              </a:solidFill>
            </a:endParaRPr>
          </a:p>
        </p:txBody>
      </p:sp>
      <p:pic>
        <p:nvPicPr>
          <p:cNvPr id="2" name="Picture 1">
            <a:extLst>
              <a:ext uri="{FF2B5EF4-FFF2-40B4-BE49-F238E27FC236}">
                <a16:creationId xmlns:a16="http://schemas.microsoft.com/office/drawing/2014/main" xmlns="" id="{DE1A22DC-28E7-4764-B03D-0675235AE0B1}"/>
              </a:ext>
            </a:extLst>
          </p:cNvPr>
          <p:cNvPicPr>
            <a:picLocks noChangeAspect="1"/>
          </p:cNvPicPr>
          <p:nvPr/>
        </p:nvPicPr>
        <p:blipFill>
          <a:blip r:embed="rId3" cstate="print"/>
          <a:stretch>
            <a:fillRect/>
          </a:stretch>
        </p:blipFill>
        <p:spPr>
          <a:xfrm>
            <a:off x="1790539" y="2869778"/>
            <a:ext cx="10107548" cy="2997621"/>
          </a:xfrm>
          <a:prstGeom prst="rect">
            <a:avLst/>
          </a:prstGeom>
        </p:spPr>
      </p:pic>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19865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Shape 807"/>
        <p:cNvGrpSpPr/>
        <p:nvPr/>
      </p:nvGrpSpPr>
      <p:grpSpPr>
        <a:xfrm>
          <a:off x="0" y="0"/>
          <a:ext cx="0" cy="0"/>
          <a:chOff x="0" y="0"/>
          <a:chExt cx="0" cy="0"/>
        </a:xfrm>
      </p:grpSpPr>
      <p:sp>
        <p:nvSpPr>
          <p:cNvPr id="808" name="Google Shape;808;p97"/>
          <p:cNvSpPr txBox="1">
            <a:spLocks noGrp="1"/>
          </p:cNvSpPr>
          <p:nvPr>
            <p:ph type="sldNum" idx="12"/>
          </p:nvPr>
        </p:nvSpPr>
        <p:spPr>
          <a:xfrm>
            <a:off x="10134600" y="6638307"/>
            <a:ext cx="424500" cy="207900"/>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a:solidFill>
                  <a:srgbClr val="000000"/>
                </a:solidFill>
              </a:rPr>
              <a:pPr/>
              <a:t>96</a:t>
            </a:fld>
            <a:endParaRPr>
              <a:solidFill>
                <a:srgbClr val="000000"/>
              </a:solidFill>
            </a:endParaRPr>
          </a:p>
        </p:txBody>
      </p:sp>
      <p:sp>
        <p:nvSpPr>
          <p:cNvPr id="809" name="Google Shape;809;p97"/>
          <p:cNvSpPr/>
          <p:nvPr/>
        </p:nvSpPr>
        <p:spPr>
          <a:xfrm>
            <a:off x="1524000" y="152400"/>
            <a:ext cx="4392000" cy="461700"/>
          </a:xfrm>
          <a:prstGeom prst="rect">
            <a:avLst/>
          </a:prstGeom>
          <a:noFill/>
          <a:ln>
            <a:noFill/>
          </a:ln>
        </p:spPr>
        <p:txBody>
          <a:bodyPr spcFirstLastPara="1" wrap="square" lIns="91425" tIns="45700" rIns="91425" bIns="45700" anchor="t" anchorCtr="0">
            <a:noAutofit/>
          </a:bodyPr>
          <a:lstStyle/>
          <a:p>
            <a:r>
              <a:rPr lang="en-US" sz="2400" b="1">
                <a:solidFill>
                  <a:schemeClr val="lt1"/>
                </a:solidFill>
                <a:latin typeface="Calibri"/>
                <a:ea typeface="Calibri"/>
                <a:cs typeface="Calibri"/>
                <a:sym typeface="Calibri"/>
              </a:rPr>
              <a:t>RISK MANAGEMENT STRATEGIES</a:t>
            </a:r>
            <a:endParaRPr sz="2400" b="1">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xmlns="" id="{0E5E3B81-D23B-49A5-B149-9CF563D8E4D0}"/>
              </a:ext>
            </a:extLst>
          </p:cNvPr>
          <p:cNvPicPr>
            <a:picLocks noChangeAspect="1"/>
          </p:cNvPicPr>
          <p:nvPr/>
        </p:nvPicPr>
        <p:blipFill>
          <a:blip r:embed="rId3" cstate="print"/>
          <a:stretch>
            <a:fillRect/>
          </a:stretch>
        </p:blipFill>
        <p:spPr>
          <a:xfrm>
            <a:off x="1524000" y="614100"/>
            <a:ext cx="6636172" cy="5963090"/>
          </a:xfrm>
          <a:prstGeom prst="rect">
            <a:avLst/>
          </a:prstGeom>
        </p:spPr>
      </p:pic>
      <p:pic>
        <p:nvPicPr>
          <p:cNvPr id="5"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66457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Shape 815"/>
        <p:cNvGrpSpPr/>
        <p:nvPr/>
      </p:nvGrpSpPr>
      <p:grpSpPr>
        <a:xfrm>
          <a:off x="0" y="0"/>
          <a:ext cx="0" cy="0"/>
          <a:chOff x="0" y="0"/>
          <a:chExt cx="0" cy="0"/>
        </a:xfrm>
      </p:grpSpPr>
      <p:sp>
        <p:nvSpPr>
          <p:cNvPr id="816" name="Google Shape;816;p98"/>
          <p:cNvSpPr txBox="1">
            <a:spLocks noGrp="1"/>
          </p:cNvSpPr>
          <p:nvPr>
            <p:ph type="sldNum" idx="12"/>
          </p:nvPr>
        </p:nvSpPr>
        <p:spPr>
          <a:xfrm>
            <a:off x="10134601" y="6638307"/>
            <a:ext cx="424543" cy="207818"/>
          </a:xfrm>
          <a:prstGeom prst="rect">
            <a:avLst/>
          </a:prstGeom>
          <a:noFill/>
          <a:ln>
            <a:noFill/>
          </a:ln>
        </p:spPr>
        <p:txBody>
          <a:bodyPr spcFirstLastPara="1" vert="horz" wrap="square" lIns="91425" tIns="45700" rIns="91425" bIns="45700" rtlCol="0" anchor="t" anchorCtr="0">
            <a:noAutofit/>
          </a:bodyPr>
          <a:lstStyle/>
          <a:p>
            <a:pPr>
              <a:buClr>
                <a:schemeClr val="bg1"/>
              </a:buClr>
            </a:pPr>
            <a:fld id="{00000000-1234-1234-1234-123412341234}" type="slidenum">
              <a:rPr lang="en-US">
                <a:solidFill>
                  <a:schemeClr val="bg1"/>
                </a:solidFill>
              </a:rPr>
              <a:pPr>
                <a:buClr>
                  <a:schemeClr val="bg1"/>
                </a:buClr>
              </a:pPr>
              <a:t>97</a:t>
            </a:fld>
            <a:endParaRPr>
              <a:solidFill>
                <a:schemeClr val="bg1"/>
              </a:solidFill>
            </a:endParaRPr>
          </a:p>
        </p:txBody>
      </p:sp>
      <p:sp>
        <p:nvSpPr>
          <p:cNvPr id="817" name="Google Shape;817;p98"/>
          <p:cNvSpPr/>
          <p:nvPr/>
        </p:nvSpPr>
        <p:spPr>
          <a:xfrm>
            <a:off x="1524000" y="152401"/>
            <a:ext cx="4392098" cy="461665"/>
          </a:xfrm>
          <a:prstGeom prst="rect">
            <a:avLst/>
          </a:prstGeom>
          <a:noFill/>
          <a:ln>
            <a:noFill/>
          </a:ln>
        </p:spPr>
        <p:txBody>
          <a:bodyPr spcFirstLastPara="1" wrap="square" lIns="91425" tIns="45700" rIns="91425" bIns="45700" anchor="t" anchorCtr="0">
            <a:noAutofit/>
          </a:bodyPr>
          <a:lstStyle/>
          <a:p>
            <a:pPr>
              <a:buClr>
                <a:schemeClr val="bg1"/>
              </a:buClr>
            </a:pPr>
            <a:r>
              <a:rPr lang="en-US" sz="2400" b="1">
                <a:solidFill>
                  <a:schemeClr val="bg1"/>
                </a:solidFill>
                <a:latin typeface="Calibri"/>
                <a:ea typeface="Calibri"/>
                <a:cs typeface="Calibri"/>
                <a:sym typeface="Calibri"/>
              </a:rPr>
              <a:t>RISK MANAGEMENT STRATEGIES</a:t>
            </a:r>
            <a:endParaRPr sz="2400" b="1">
              <a:solidFill>
                <a:schemeClr val="bg1"/>
              </a:solidFill>
              <a:latin typeface="Calibri"/>
              <a:ea typeface="Calibri"/>
              <a:cs typeface="Calibri"/>
              <a:sym typeface="Calibri"/>
            </a:endParaRPr>
          </a:p>
        </p:txBody>
      </p:sp>
      <p:sp>
        <p:nvSpPr>
          <p:cNvPr id="818" name="Google Shape;818;p98"/>
          <p:cNvSpPr/>
          <p:nvPr/>
        </p:nvSpPr>
        <p:spPr>
          <a:xfrm>
            <a:off x="1524001" y="533400"/>
            <a:ext cx="3548417" cy="369332"/>
          </a:xfrm>
          <a:prstGeom prst="rect">
            <a:avLst/>
          </a:prstGeom>
          <a:noFill/>
          <a:ln>
            <a:noFill/>
          </a:ln>
        </p:spPr>
        <p:txBody>
          <a:bodyPr spcFirstLastPara="1" wrap="square" lIns="91425" tIns="45700" rIns="91425" bIns="45700" anchor="t" anchorCtr="0">
            <a:noAutofit/>
          </a:bodyPr>
          <a:lstStyle/>
          <a:p>
            <a:pPr>
              <a:buClr>
                <a:schemeClr val="bg1"/>
              </a:buClr>
            </a:pPr>
            <a:r>
              <a:rPr lang="en-US" b="1">
                <a:solidFill>
                  <a:schemeClr val="bg1"/>
                </a:solidFill>
                <a:latin typeface="Calibri"/>
                <a:ea typeface="Calibri"/>
                <a:cs typeface="Calibri"/>
                <a:sym typeface="Calibri"/>
              </a:rPr>
              <a:t>Derivatives – Related to Credit Risk</a:t>
            </a:r>
            <a:endParaRPr b="1">
              <a:solidFill>
                <a:schemeClr val="bg1"/>
              </a:solidFill>
              <a:latin typeface="Calibri"/>
              <a:ea typeface="Calibri"/>
              <a:cs typeface="Calibri"/>
              <a:sym typeface="Calibri"/>
            </a:endParaRPr>
          </a:p>
        </p:txBody>
      </p:sp>
      <p:sp>
        <p:nvSpPr>
          <p:cNvPr id="819" name="Google Shape;819;p98"/>
          <p:cNvSpPr txBox="1"/>
          <p:nvPr/>
        </p:nvSpPr>
        <p:spPr>
          <a:xfrm>
            <a:off x="1515533" y="990601"/>
            <a:ext cx="9144000" cy="2031325"/>
          </a:xfrm>
          <a:prstGeom prst="rect">
            <a:avLst/>
          </a:prstGeom>
          <a:noFill/>
          <a:ln>
            <a:noFill/>
          </a:ln>
        </p:spPr>
        <p:txBody>
          <a:bodyPr spcFirstLastPara="1" wrap="square" lIns="91425" tIns="45700" rIns="91425" bIns="45700" anchor="t" anchorCtr="0">
            <a:noAutofit/>
          </a:bodyPr>
          <a:lstStyle/>
          <a:p>
            <a:pPr marL="285750" indent="-285750">
              <a:lnSpc>
                <a:spcPct val="150000"/>
              </a:lnSpc>
              <a:buClr>
                <a:schemeClr val="bg1"/>
              </a:buClr>
              <a:buSzPts val="1800"/>
              <a:buFont typeface="Arial"/>
              <a:buChar char="•"/>
            </a:pPr>
            <a:r>
              <a:rPr lang="en-US" dirty="0">
                <a:solidFill>
                  <a:schemeClr val="bg1"/>
                </a:solidFill>
                <a:latin typeface="Calibri"/>
                <a:ea typeface="Calibri"/>
                <a:cs typeface="Calibri"/>
                <a:sym typeface="Calibri"/>
              </a:rPr>
              <a:t>Generated by the potential for the counterparty to default on its contractual obligations when the transactions have a positive market value </a:t>
            </a:r>
            <a:endParaRPr dirty="0">
              <a:solidFill>
                <a:schemeClr val="bg1"/>
              </a:solidFill>
              <a:latin typeface="Calibri"/>
              <a:ea typeface="Calibri"/>
              <a:cs typeface="Calibri"/>
              <a:sym typeface="Calibri"/>
            </a:endParaRPr>
          </a:p>
          <a:p>
            <a:pPr marL="285750" indent="-285750">
              <a:lnSpc>
                <a:spcPct val="150000"/>
              </a:lnSpc>
              <a:buClr>
                <a:schemeClr val="bg1"/>
              </a:buClr>
              <a:buSzPts val="1800"/>
              <a:buFont typeface="Arial"/>
              <a:buChar char="•"/>
            </a:pPr>
            <a:r>
              <a:rPr lang="en-US" dirty="0">
                <a:solidFill>
                  <a:schemeClr val="bg1"/>
                </a:solidFill>
                <a:latin typeface="Calibri"/>
                <a:ea typeface="Calibri"/>
                <a:cs typeface="Calibri"/>
                <a:sym typeface="Calibri"/>
              </a:rPr>
              <a:t>Represented by the positive fair value of the instrument </a:t>
            </a:r>
            <a:endParaRPr dirty="0">
              <a:solidFill>
                <a:schemeClr val="bg1"/>
              </a:solidFill>
              <a:latin typeface="Calibri"/>
              <a:ea typeface="Calibri"/>
              <a:cs typeface="Calibri"/>
              <a:sym typeface="Calibri"/>
            </a:endParaRPr>
          </a:p>
          <a:p>
            <a:pPr marL="285750" indent="-285750">
              <a:lnSpc>
                <a:spcPct val="150000"/>
              </a:lnSpc>
              <a:buClr>
                <a:schemeClr val="bg1"/>
              </a:buClr>
              <a:buSzPts val="1800"/>
              <a:buFont typeface="Arial"/>
              <a:buChar char="•"/>
            </a:pPr>
            <a:r>
              <a:rPr lang="en-US" dirty="0">
                <a:solidFill>
                  <a:schemeClr val="bg1"/>
                </a:solidFill>
                <a:latin typeface="Calibri"/>
                <a:ea typeface="Calibri"/>
                <a:cs typeface="Calibri"/>
                <a:sym typeface="Calibri"/>
              </a:rPr>
              <a:t>Normally a small fraction of the contract’s notional amount</a:t>
            </a:r>
            <a:endParaRPr dirty="0">
              <a:solidFill>
                <a:schemeClr val="bg1"/>
              </a:solidFill>
              <a:latin typeface="Calibri"/>
              <a:ea typeface="Calibri"/>
              <a:cs typeface="Calibri"/>
              <a:sym typeface="Calibri"/>
            </a:endParaRPr>
          </a:p>
          <a:p>
            <a:pPr>
              <a:buClr>
                <a:schemeClr val="bg1"/>
              </a:buClr>
            </a:pPr>
            <a:endParaRPr dirty="0">
              <a:solidFill>
                <a:schemeClr val="bg1"/>
              </a:solidFill>
              <a:latin typeface="Calibri"/>
              <a:ea typeface="Calibri"/>
              <a:cs typeface="Calibri"/>
              <a:sym typeface="Calibri"/>
            </a:endParaRPr>
          </a:p>
        </p:txBody>
      </p:sp>
      <p:pic>
        <p:nvPicPr>
          <p:cNvPr id="2" name="Picture 1">
            <a:extLst>
              <a:ext uri="{FF2B5EF4-FFF2-40B4-BE49-F238E27FC236}">
                <a16:creationId xmlns:a16="http://schemas.microsoft.com/office/drawing/2014/main" xmlns="" id="{1FA6860E-C7C8-4D63-A14D-90B775F8BAF4}"/>
              </a:ext>
            </a:extLst>
          </p:cNvPr>
          <p:cNvPicPr>
            <a:picLocks noChangeAspect="1"/>
          </p:cNvPicPr>
          <p:nvPr/>
        </p:nvPicPr>
        <p:blipFill>
          <a:blip r:embed="rId3" cstate="print"/>
          <a:stretch>
            <a:fillRect/>
          </a:stretch>
        </p:blipFill>
        <p:spPr>
          <a:xfrm>
            <a:off x="1539000" y="2829671"/>
            <a:ext cx="8519400" cy="3177061"/>
          </a:xfrm>
          <a:prstGeom prst="rect">
            <a:avLst/>
          </a:prstGeom>
        </p:spPr>
      </p:pic>
      <p:pic>
        <p:nvPicPr>
          <p:cNvPr id="7" name="Picture 4" descr="Image result for royal bank of canada">
            <a:extLst>
              <a:ext uri="{FF2B5EF4-FFF2-40B4-BE49-F238E27FC236}">
                <a16:creationId xmlns:a16="http://schemas.microsoft.com/office/drawing/2014/main" xmlns="" id="{D99E01B3-BF12-4C38-BEBC-BEB6A497B7C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17630" y="168632"/>
            <a:ext cx="1072340" cy="10723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8134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4254</Words>
  <Application>Microsoft Office PowerPoint</Application>
  <PresentationFormat>Custom</PresentationFormat>
  <Paragraphs>651</Paragraphs>
  <Slides>97</Slides>
  <Notes>64</Notes>
  <HiddenSlides>1</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Royal Bank of Canada </vt:lpstr>
      <vt:lpstr>Agenda  </vt:lpstr>
      <vt:lpstr>Industry Overview</vt:lpstr>
      <vt:lpstr>Industry Overview: Canadian Banking System </vt:lpstr>
      <vt:lpstr>Industry Overview</vt:lpstr>
      <vt:lpstr>Industry Structure</vt:lpstr>
      <vt:lpstr>Industry Structure : Major Player </vt:lpstr>
      <vt:lpstr>Dynamic Change of Market Shares</vt:lpstr>
      <vt:lpstr>Regulation</vt:lpstr>
      <vt:lpstr>Basel</vt:lpstr>
      <vt:lpstr>Basel I - Basel Accord</vt:lpstr>
      <vt:lpstr>Basel II - Revised Capital Framework</vt:lpstr>
      <vt:lpstr>Basel III - Continuation </vt:lpstr>
      <vt:lpstr>Slide 14</vt:lpstr>
      <vt:lpstr>Tier 1 Capital</vt:lpstr>
      <vt:lpstr>Tier 2 Capital</vt:lpstr>
      <vt:lpstr>Tier 1 + Tier 2 Capital</vt:lpstr>
      <vt:lpstr>Risk-Weighted Assets</vt:lpstr>
      <vt:lpstr>Risk-Adjusted Capital Ratio</vt:lpstr>
      <vt:lpstr>Calculating Risk-Adjusted Capital Ratio</vt:lpstr>
      <vt:lpstr>RBC Overview</vt:lpstr>
      <vt:lpstr>Overview</vt:lpstr>
      <vt:lpstr>Financial Product &amp; Services</vt:lpstr>
      <vt:lpstr>Wealth Management </vt:lpstr>
      <vt:lpstr>Slide 25</vt:lpstr>
      <vt:lpstr>Management Team</vt:lpstr>
      <vt:lpstr>Management Team</vt:lpstr>
      <vt:lpstr>Management Team</vt:lpstr>
      <vt:lpstr>Management Team</vt:lpstr>
      <vt:lpstr>Corporate Governance Structure </vt:lpstr>
      <vt:lpstr>Stock Trend</vt:lpstr>
      <vt:lpstr>Financial Analysis</vt:lpstr>
      <vt:lpstr>Balance Sheet </vt:lpstr>
      <vt:lpstr>Income Statement </vt:lpstr>
      <vt:lpstr>Income Statement Cont.</vt:lpstr>
      <vt:lpstr>Comprehensive Income</vt:lpstr>
      <vt:lpstr>Cash Flows</vt:lpstr>
      <vt:lpstr>Cash Flows Cont.</vt:lpstr>
      <vt:lpstr>Derivative Income  </vt:lpstr>
      <vt:lpstr>Fair Value of Derivative Instrument </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Funding strategy</vt:lpstr>
      <vt:lpstr>Slide 66</vt:lpstr>
      <vt:lpstr>Slide 67</vt:lpstr>
      <vt:lpstr>Slide 68</vt:lpstr>
      <vt:lpstr>Slide 69</vt:lpstr>
      <vt:lpstr>Slide 70</vt:lpstr>
      <vt:lpstr>Strategic risk</vt:lpstr>
      <vt:lpstr>Reputation risk</vt:lpstr>
      <vt:lpstr>Legal and regulatory environment risk</vt:lpstr>
      <vt:lpstr>Competitive risk</vt:lpstr>
      <vt:lpstr>Macroeconomic risk drivers</vt:lpstr>
      <vt:lpstr>Risk measurement</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Bank of Canada</dc:title>
  <dc:creator>Hea0739</dc:creator>
  <cp:lastModifiedBy>gp</cp:lastModifiedBy>
  <cp:revision>20</cp:revision>
  <cp:lastPrinted>2019-07-24T20:23:17Z</cp:lastPrinted>
  <dcterms:created xsi:type="dcterms:W3CDTF">2019-07-23T12:55:13Z</dcterms:created>
  <dcterms:modified xsi:type="dcterms:W3CDTF">2019-07-24T21:30:59Z</dcterms:modified>
</cp:coreProperties>
</file>